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80"/>
  </p:notesMasterIdLst>
  <p:handoutMasterIdLst>
    <p:handoutMasterId r:id="rId81"/>
  </p:handoutMasterIdLst>
  <p:sldIdLst>
    <p:sldId id="1627" r:id="rId2"/>
    <p:sldId id="1797" r:id="rId3"/>
    <p:sldId id="1834" r:id="rId4"/>
    <p:sldId id="1684" r:id="rId5"/>
    <p:sldId id="1833" r:id="rId6"/>
    <p:sldId id="1835" r:id="rId7"/>
    <p:sldId id="1793" r:id="rId8"/>
    <p:sldId id="1868" r:id="rId9"/>
    <p:sldId id="1838" r:id="rId10"/>
    <p:sldId id="1881" r:id="rId11"/>
    <p:sldId id="1884" r:id="rId12"/>
    <p:sldId id="1885" r:id="rId13"/>
    <p:sldId id="1841" r:id="rId14"/>
    <p:sldId id="1926" r:id="rId15"/>
    <p:sldId id="1886" r:id="rId16"/>
    <p:sldId id="1887" r:id="rId17"/>
    <p:sldId id="1888" r:id="rId18"/>
    <p:sldId id="1927" r:id="rId19"/>
    <p:sldId id="1845" r:id="rId20"/>
    <p:sldId id="1846" r:id="rId21"/>
    <p:sldId id="1847" r:id="rId22"/>
    <p:sldId id="1848" r:id="rId23"/>
    <p:sldId id="1889" r:id="rId24"/>
    <p:sldId id="1849" r:id="rId25"/>
    <p:sldId id="1871" r:id="rId26"/>
    <p:sldId id="1890" r:id="rId27"/>
    <p:sldId id="1852" r:id="rId28"/>
    <p:sldId id="1891" r:id="rId29"/>
    <p:sldId id="1892" r:id="rId30"/>
    <p:sldId id="1894" r:id="rId31"/>
    <p:sldId id="1893" r:id="rId32"/>
    <p:sldId id="1873" r:id="rId33"/>
    <p:sldId id="1874" r:id="rId34"/>
    <p:sldId id="1875" r:id="rId35"/>
    <p:sldId id="1876" r:id="rId36"/>
    <p:sldId id="1877" r:id="rId37"/>
    <p:sldId id="1882" r:id="rId38"/>
    <p:sldId id="1895" r:id="rId39"/>
    <p:sldId id="1880" r:id="rId40"/>
    <p:sldId id="1928" r:id="rId41"/>
    <p:sldId id="1869" r:id="rId42"/>
    <p:sldId id="1899" r:id="rId43"/>
    <p:sldId id="1900" r:id="rId44"/>
    <p:sldId id="1901" r:id="rId45"/>
    <p:sldId id="1902" r:id="rId46"/>
    <p:sldId id="1903" r:id="rId47"/>
    <p:sldId id="1904" r:id="rId48"/>
    <p:sldId id="1905" r:id="rId49"/>
    <p:sldId id="1929" r:id="rId50"/>
    <p:sldId id="1920" r:id="rId51"/>
    <p:sldId id="1921" r:id="rId52"/>
    <p:sldId id="1930" r:id="rId53"/>
    <p:sldId id="1896" r:id="rId54"/>
    <p:sldId id="1906" r:id="rId55"/>
    <p:sldId id="1907" r:id="rId56"/>
    <p:sldId id="1908" r:id="rId57"/>
    <p:sldId id="1909" r:id="rId58"/>
    <p:sldId id="1910" r:id="rId59"/>
    <p:sldId id="1922" r:id="rId60"/>
    <p:sldId id="1931" r:id="rId61"/>
    <p:sldId id="1911" r:id="rId62"/>
    <p:sldId id="1897" r:id="rId63"/>
    <p:sldId id="1913" r:id="rId64"/>
    <p:sldId id="1914" r:id="rId65"/>
    <p:sldId id="1915" r:id="rId66"/>
    <p:sldId id="1916" r:id="rId67"/>
    <p:sldId id="1923" r:id="rId68"/>
    <p:sldId id="1917" r:id="rId69"/>
    <p:sldId id="1919" r:id="rId70"/>
    <p:sldId id="1932" r:id="rId71"/>
    <p:sldId id="1924" r:id="rId72"/>
    <p:sldId id="1898" r:id="rId73"/>
    <p:sldId id="1751" r:id="rId74"/>
    <p:sldId id="1925" r:id="rId75"/>
    <p:sldId id="1817" r:id="rId76"/>
    <p:sldId id="1866" r:id="rId77"/>
    <p:sldId id="1867" r:id="rId78"/>
    <p:sldId id="1828" r:id="rId7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6"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4E594C-52A0-4C9E-B48B-0429BDE85021}" v="2" dt="2022-06-01T13:47:37.410"/>
    <p1510:client id="{5E44B64F-9B04-4A0A-8E59-E60E07BBB853}" v="7" dt="2021-07-12T02:23:52.302"/>
    <p1510:client id="{7020162A-F46F-4B42-A09F-B6F31D66B690}" v="4" dt="2022-06-07T10:33:18.678"/>
    <p1510:client id="{DC9BEE7F-BF06-4035-8AFA-43DCCD33FE9C}" v="10" dt="2022-06-01T13:48:49.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825" autoAdjust="0"/>
  </p:normalViewPr>
  <p:slideViewPr>
    <p:cSldViewPr snapToGrid="0">
      <p:cViewPr varScale="1">
        <p:scale>
          <a:sx n="82" d="100"/>
          <a:sy n="82" d="100"/>
        </p:scale>
        <p:origin x="532"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82" d="100"/>
          <a:sy n="82" d="100"/>
        </p:scale>
        <p:origin x="2722"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6/30/2022 3:39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706837" cy="457200"/>
          </a:xfrm>
          <a:prstGeom prst="rect">
            <a:avLst/>
          </a:prstGeom>
        </p:spPr>
        <p:txBody>
          <a:bodyPr vert="horz" lIns="91440" tIns="45720" rIns="91440" bIns="45720" rtlCol="0"/>
          <a:lstStyle>
            <a:lvl1pPr algn="l">
              <a:defRPr sz="1200">
                <a:latin typeface="Segoe UI" pitchFamily="34" charset="0"/>
              </a:defRPr>
            </a:lvl1pPr>
          </a:lstStyle>
          <a:p>
            <a:r>
              <a:rPr lang="en-US" dirty="0"/>
              <a:t>AZ-040 Automating Administration with PowerShell</a:t>
            </a:r>
          </a:p>
          <a:p>
            <a:r>
              <a:rPr lang="en-US" dirty="0"/>
              <a:t>Module 7: Windows PowerShell scripting</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6/30/2022 3:39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Header Placeholder 3">
            <a:extLst>
              <a:ext uri="{FF2B5EF4-FFF2-40B4-BE49-F238E27FC236}">
                <a16:creationId xmlns:a16="http://schemas.microsoft.com/office/drawing/2014/main" id="{70B11AB0-232B-45D5-948E-5457838D51B8}"/>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ffectLst/>
                <a:ea typeface="Times New Roman" panose="02020603050405020304" pitchFamily="18" charset="0"/>
                <a:cs typeface="Segoe UI Light" panose="020B0502040204020203" pitchFamily="34" charset="0"/>
              </a:rPr>
              <a:t>Consider doing a brief demonstration of </a:t>
            </a:r>
            <a:r>
              <a:rPr lang="en-US" sz="880" b="1" dirty="0">
                <a:effectLst/>
                <a:ea typeface="Times New Roman" panose="02020603050405020304" pitchFamily="18" charset="0"/>
                <a:cs typeface="Segoe UI Light" panose="020B0502040204020203" pitchFamily="34" charset="0"/>
              </a:rPr>
              <a:t>Find-Module</a:t>
            </a:r>
            <a:r>
              <a:rPr lang="en-US" sz="880" dirty="0">
                <a:effectLst/>
                <a:ea typeface="Times New Roman" panose="02020603050405020304" pitchFamily="18" charset="0"/>
                <a:cs typeface="Segoe UI Light" panose="020B0502040204020203" pitchFamily="34" charset="0"/>
              </a:rPr>
              <a:t> and </a:t>
            </a:r>
            <a:r>
              <a:rPr lang="en-US" sz="880" b="1" dirty="0">
                <a:effectLst/>
                <a:ea typeface="Times New Roman" panose="02020603050405020304" pitchFamily="18" charset="0"/>
                <a:cs typeface="Segoe UI Light" panose="020B0502040204020203" pitchFamily="34" charset="0"/>
              </a:rPr>
              <a:t>Find-Script</a:t>
            </a:r>
            <a:r>
              <a:rPr lang="en-US" sz="880" dirty="0">
                <a:effectLst/>
                <a:ea typeface="Times New Roman" panose="02020603050405020304" pitchFamily="18" charset="0"/>
                <a:cs typeface="Segoe UI Light" panose="020B0502040204020203" pitchFamily="34" charset="0"/>
              </a:rPr>
              <a:t>. For each, you can use </a:t>
            </a:r>
            <a:r>
              <a:rPr lang="en-US" sz="880" b="1" dirty="0">
                <a:effectLst/>
                <a:ea typeface="Times New Roman" panose="02020603050405020304" pitchFamily="18" charset="0"/>
                <a:cs typeface="Segoe UI Light" panose="020B0502040204020203" pitchFamily="34" charset="0"/>
              </a:rPr>
              <a:t>credential*</a:t>
            </a:r>
            <a:r>
              <a:rPr lang="en-US" sz="880" dirty="0">
                <a:effectLst/>
                <a:ea typeface="Times New Roman" panose="02020603050405020304" pitchFamily="18" charset="0"/>
                <a:cs typeface="Segoe UI Light" panose="020B0502040204020203" pitchFamily="34" charset="0"/>
              </a:rPr>
              <a:t> as the search term.</a:t>
            </a:r>
          </a:p>
          <a:p>
            <a:pPr>
              <a:lnSpc>
                <a:spcPct val="115000"/>
              </a:lnSpc>
              <a:spcAft>
                <a:spcPts val="1000"/>
              </a:spcAft>
            </a:pPr>
            <a:r>
              <a:rPr lang="en-US" sz="880" dirty="0">
                <a:effectLst/>
                <a:ea typeface="Times New Roman" panose="02020603050405020304" pitchFamily="18" charset="0"/>
                <a:cs typeface="Segoe UI Light" panose="020B0502040204020203" pitchFamily="34" charset="0"/>
              </a:rPr>
              <a:t>These cmdlets aren</a:t>
            </a:r>
            <a:r>
              <a:rPr lang="en-US" sz="880" dirty="0">
                <a:ea typeface="Times New Roman" panose="02020603050405020304" pitchFamily="18" charset="0"/>
                <a:cs typeface="Segoe UI Light" panose="020B0502040204020203" pitchFamily="34" charset="0"/>
              </a:rPr>
              <a:t>’</a:t>
            </a:r>
            <a:r>
              <a:rPr lang="en-US" sz="880" dirty="0">
                <a:effectLst/>
                <a:ea typeface="Times New Roman" panose="02020603050405020304" pitchFamily="18" charset="0"/>
                <a:cs typeface="Segoe UI Light" panose="020B0502040204020203" pitchFamily="34" charset="0"/>
              </a:rPr>
              <a:t>t covered in any demonstrations or labs.</a:t>
            </a:r>
            <a:endParaRPr lang="en-CA" sz="880" dirty="0">
              <a:effectLst/>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4180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CA" dirty="0"/>
              <a:t>Mention that it’s rare to run a script from File Explorer. Running a script is typically done from a Windows PowerShell prompt or in Windows </a:t>
            </a:r>
            <a:r>
              <a:rPr lang="en-US" dirty="0"/>
              <a:t>PowerShell Integrated Scripting Environment (ISE).</a:t>
            </a:r>
          </a:p>
          <a:p>
            <a:r>
              <a:rPr lang="en-US" dirty="0"/>
              <a:t>There are two issues that often surprise students when they </a:t>
            </a:r>
            <a:r>
              <a:rPr lang="en-CA" dirty="0"/>
              <a:t>first work with Windows PowerShell:</a:t>
            </a:r>
          </a:p>
          <a:p>
            <a:pPr marL="171450" indent="-171450">
              <a:buFont typeface="Arial" panose="020B0604020202020204" pitchFamily="34" charset="0"/>
              <a:buChar char="•"/>
            </a:pPr>
            <a:r>
              <a:rPr lang="en-CA" dirty="0"/>
              <a:t>When you double-click a script file or select it and then select Enter, the script file opens in Notepad.</a:t>
            </a:r>
          </a:p>
          <a:p>
            <a:pPr marL="171450" indent="-171450">
              <a:buFont typeface="Arial" panose="020B0604020202020204" pitchFamily="34" charset="0"/>
              <a:buChar char="•"/>
            </a:pPr>
            <a:r>
              <a:rPr lang="en-CA" dirty="0"/>
              <a:t>You need to specify the current directory with .\ to run a script in the current directory.</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3068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Describe how to configure the options for script execution policy.</a:t>
            </a:r>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38567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For this demonstration, you require the </a:t>
            </a:r>
            <a:r>
              <a:rPr lang="en-US" sz="880" b="1" dirty="0">
                <a:effectLst/>
                <a:ea typeface="Times New Roman" panose="02020603050405020304" pitchFamily="18" charset="0"/>
                <a:cs typeface="Segoe UI Light" panose="020B0502040204020203" pitchFamily="34" charset="0"/>
              </a:rPr>
              <a:t>LON-DC1</a:t>
            </a:r>
            <a:r>
              <a:rPr lang="en-US" sz="880" dirty="0">
                <a:effectLst/>
                <a:ea typeface="Times New Roman" panose="02020603050405020304" pitchFamily="18" charset="0"/>
                <a:cs typeface="Segoe UI Light" panose="020B0502040204020203" pitchFamily="34" charset="0"/>
              </a:rPr>
              <a:t> and </a:t>
            </a:r>
            <a:r>
              <a:rPr lang="en-US" sz="880" b="1" dirty="0">
                <a:effectLst/>
                <a:ea typeface="Times New Roman" panose="02020603050405020304" pitchFamily="18" charset="0"/>
                <a:cs typeface="Segoe UI Light" panose="020B0502040204020203" pitchFamily="34" charset="0"/>
              </a:rPr>
              <a:t>LON-CL1</a:t>
            </a:r>
            <a:r>
              <a:rPr lang="en-US" sz="880" dirty="0">
                <a:effectLst/>
                <a:ea typeface="Times New Roman" panose="02020603050405020304" pitchFamily="18" charset="0"/>
                <a:cs typeface="Segoe UI Light" panose="020B0502040204020203" pitchFamily="34" charset="0"/>
              </a:rPr>
              <a:t> virtual machines. Start each virtual machine, and then sign in with the user name </a:t>
            </a:r>
            <a:r>
              <a:rPr lang="en-US" sz="880" b="1" dirty="0">
                <a:effectLst/>
                <a:ea typeface="Times New Roman" panose="02020603050405020304" pitchFamily="18" charset="0"/>
                <a:cs typeface="Segoe UI Light" panose="020B0502040204020203" pitchFamily="34" charset="0"/>
              </a:rPr>
              <a:t>Adatum\Administrator</a:t>
            </a:r>
            <a:r>
              <a:rPr lang="en-US" sz="880" dirty="0">
                <a:effectLst/>
                <a:ea typeface="Times New Roman" panose="02020603050405020304" pitchFamily="18" charset="0"/>
                <a:cs typeface="Segoe UI Light" panose="020B0502040204020203" pitchFamily="34" charset="0"/>
              </a:rPr>
              <a:t> and the password </a:t>
            </a:r>
            <a:r>
              <a:rPr lang="en-US" sz="880" b="1" dirty="0">
                <a:effectLst/>
                <a:ea typeface="Times New Roman" panose="02020603050405020304" pitchFamily="18" charset="0"/>
                <a:cs typeface="Segoe UI Light" panose="020B0502040204020203" pitchFamily="34" charset="0"/>
              </a:rPr>
              <a:t>Pa55w.rd</a:t>
            </a:r>
            <a:r>
              <a:rPr lang="en-US" sz="880" dirty="0">
                <a:effectLst/>
                <a:ea typeface="Times New Roman" panose="02020603050405020304" pitchFamily="18" charset="0"/>
                <a:cs typeface="Segoe UI Light" panose="020B0502040204020203" pitchFamily="34" charset="0"/>
              </a:rPr>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0" dirty="0">
              <a:ea typeface="Times New Roman" panose="02020603050405020304" pitchFamily="18" charset="0"/>
              <a:cs typeface="Segoe UI Light" panose="020B0502040204020203" pitchFamily="34" charset="0"/>
            </a:endParaRPr>
          </a:p>
          <a:p>
            <a:pPr algn="l"/>
            <a:r>
              <a:rPr lang="en-US" sz="880" b="1" i="0" dirty="0">
                <a:effectLst/>
                <a:cs typeface="Segoe UI Light" panose="020B0502040204020203" pitchFamily="34" charset="0"/>
              </a:rPr>
              <a:t>Detailed steps</a:t>
            </a:r>
          </a:p>
          <a:p>
            <a:pPr algn="l">
              <a:buFont typeface="+mj-lt"/>
              <a:buAutoNum type="arabicPeriod"/>
            </a:pPr>
            <a:r>
              <a:rPr lang="en-US" sz="880" b="0" i="0" dirty="0">
                <a:effectLst/>
                <a:cs typeface="Segoe UI Light" panose="020B0502040204020203" pitchFamily="34" charset="0"/>
              </a:rPr>
              <a:t>On </a:t>
            </a:r>
            <a:r>
              <a:rPr lang="en-US" sz="880" b="1" i="0" dirty="0">
                <a:effectLst/>
                <a:cs typeface="Segoe UI Light" panose="020B0502040204020203" pitchFamily="34" charset="0"/>
              </a:rPr>
              <a:t>LON-CL1</a:t>
            </a:r>
            <a:r>
              <a:rPr lang="en-US" sz="880" b="0" i="0" dirty="0">
                <a:effectLst/>
                <a:cs typeface="Segoe UI Light" panose="020B0502040204020203" pitchFamily="34" charset="0"/>
              </a:rPr>
              <a:t>, on the taskbar, select </a:t>
            </a:r>
            <a:r>
              <a:rPr lang="en-US" sz="880" b="1" i="0" dirty="0">
                <a:effectLst/>
                <a:cs typeface="Segoe UI Light" panose="020B0502040204020203" pitchFamily="34" charset="0"/>
              </a:rPr>
              <a:t>File Explorer</a:t>
            </a:r>
            <a:r>
              <a:rPr lang="en-US" sz="880" b="0" i="0" dirty="0">
                <a:effectLst/>
                <a:cs typeface="Segoe UI Light" panose="020B0502040204020203" pitchFamily="34" charset="0"/>
              </a:rPr>
              <a:t>, and then browse to </a:t>
            </a:r>
            <a:r>
              <a:rPr lang="en-US" sz="880" b="1" i="0" dirty="0">
                <a:effectLst/>
                <a:cs typeface="Segoe UI Light" panose="020B0502040204020203" pitchFamily="34" charset="0"/>
              </a:rPr>
              <a:t>E:\Mod07\Democode</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Right-click </a:t>
            </a:r>
            <a:r>
              <a:rPr lang="en-US" sz="880" b="1" i="0" dirty="0">
                <a:effectLst/>
                <a:cs typeface="Segoe UI Light" panose="020B0502040204020203" pitchFamily="34" charset="0"/>
              </a:rPr>
              <a:t>HelloWorld.txt</a:t>
            </a:r>
            <a:r>
              <a:rPr lang="en-US" sz="880" b="0" i="0" dirty="0">
                <a:effectLst/>
                <a:cs typeface="Segoe UI Light" panose="020B0502040204020203" pitchFamily="34" charset="0"/>
              </a:rPr>
              <a:t> or activate its context menu, and then select </a:t>
            </a:r>
            <a:r>
              <a:rPr lang="en-US" sz="880" b="1" i="0" dirty="0">
                <a:effectLst/>
                <a:cs typeface="Segoe UI Light" panose="020B0502040204020203" pitchFamily="34" charset="0"/>
              </a:rPr>
              <a:t>Rename</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Change the name to </a:t>
            </a:r>
            <a:r>
              <a:rPr lang="en-US" sz="880" b="1" i="0" dirty="0">
                <a:effectLst/>
                <a:cs typeface="Segoe UI Light" panose="020B0502040204020203" pitchFamily="34" charset="0"/>
              </a:rPr>
              <a:t>HelloWorld.ps1</a:t>
            </a:r>
            <a:r>
              <a:rPr lang="en-US" sz="880" b="0" i="0" dirty="0">
                <a:effectLst/>
                <a:cs typeface="Segoe UI Light" panose="020B0502040204020203" pitchFamily="34" charset="0"/>
              </a:rPr>
              <a:t>, and then press the Enter key.</a:t>
            </a:r>
          </a:p>
          <a:p>
            <a:pPr algn="l">
              <a:buFont typeface="+mj-lt"/>
              <a:buAutoNum type="arabicPeriod"/>
            </a:pPr>
            <a:r>
              <a:rPr lang="en-US" sz="880" b="0" i="0" dirty="0">
                <a:effectLst/>
                <a:cs typeface="Segoe UI Light" panose="020B0502040204020203" pitchFamily="34" charset="0"/>
              </a:rPr>
              <a:t>Select </a:t>
            </a:r>
            <a:r>
              <a:rPr lang="en-US" sz="880" b="1" i="0" dirty="0">
                <a:effectLst/>
                <a:cs typeface="Segoe UI Light" panose="020B0502040204020203" pitchFamily="34" charset="0"/>
              </a:rPr>
              <a:t>Yes</a:t>
            </a:r>
            <a:r>
              <a:rPr lang="en-US" sz="880" b="0" i="0" dirty="0">
                <a:effectLst/>
                <a:cs typeface="Segoe UI Light" panose="020B0502040204020203" pitchFamily="34" charset="0"/>
              </a:rPr>
              <a:t> to confirm that you want to change the file extension.</a:t>
            </a:r>
          </a:p>
          <a:p>
            <a:pPr algn="l">
              <a:buFont typeface="+mj-lt"/>
              <a:buAutoNum type="arabicPeriod"/>
            </a:pPr>
            <a:r>
              <a:rPr lang="en-US" sz="880" b="0" i="0" dirty="0">
                <a:effectLst/>
                <a:cs typeface="Segoe UI Light" panose="020B0502040204020203" pitchFamily="34" charset="0"/>
              </a:rPr>
              <a:t>Double-click </a:t>
            </a:r>
            <a:r>
              <a:rPr lang="en-US" sz="880" b="1" i="0" dirty="0">
                <a:effectLst/>
                <a:cs typeface="Segoe UI Light" panose="020B0502040204020203" pitchFamily="34" charset="0"/>
              </a:rPr>
              <a:t>HelloWorld.ps1</a:t>
            </a:r>
            <a:r>
              <a:rPr lang="en-US" sz="880" b="0" i="0" dirty="0">
                <a:effectLst/>
                <a:cs typeface="Segoe UI Light" panose="020B0502040204020203" pitchFamily="34" charset="0"/>
              </a:rPr>
              <a:t> or select it and then press the Enter key.</a:t>
            </a:r>
          </a:p>
          <a:p>
            <a:pPr algn="l">
              <a:buFont typeface="+mj-lt"/>
              <a:buAutoNum type="arabicPeriod"/>
            </a:pPr>
            <a:r>
              <a:rPr lang="en-US" sz="880" b="0" i="0" dirty="0">
                <a:effectLst/>
                <a:cs typeface="Segoe UI Light" panose="020B0502040204020203" pitchFamily="34" charset="0"/>
              </a:rPr>
              <a:t>Close Notepad.</a:t>
            </a:r>
          </a:p>
          <a:p>
            <a:pPr algn="l">
              <a:buFont typeface="+mj-lt"/>
              <a:buAutoNum type="arabicPeriod"/>
            </a:pPr>
            <a:r>
              <a:rPr lang="en-US" sz="880" b="0" i="0" dirty="0">
                <a:effectLst/>
                <a:cs typeface="Segoe UI Light" panose="020B0502040204020203" pitchFamily="34" charset="0"/>
              </a:rPr>
              <a:t>Right-click </a:t>
            </a:r>
            <a:r>
              <a:rPr lang="en-US" sz="880" b="1" i="0" dirty="0">
                <a:effectLst/>
                <a:cs typeface="Segoe UI Light" panose="020B0502040204020203" pitchFamily="34" charset="0"/>
              </a:rPr>
              <a:t>HelloWorld.ps1</a:t>
            </a:r>
            <a:r>
              <a:rPr lang="en-US" sz="880" b="0" i="0" dirty="0">
                <a:effectLst/>
                <a:cs typeface="Segoe UI Light" panose="020B0502040204020203" pitchFamily="34" charset="0"/>
              </a:rPr>
              <a:t> or activate its context menu, and then select </a:t>
            </a:r>
            <a:r>
              <a:rPr lang="en-US" sz="880" b="1" i="0" dirty="0">
                <a:effectLst/>
                <a:cs typeface="Segoe UI Light" panose="020B0502040204020203" pitchFamily="34" charset="0"/>
              </a:rPr>
              <a:t>Run with PowerShell</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Close the Windows PowerShell prompt and close File Explorer.</a:t>
            </a:r>
          </a:p>
          <a:p>
            <a:pPr algn="l">
              <a:buFont typeface="+mj-lt"/>
              <a:buAutoNum type="arabicPeriod"/>
            </a:pPr>
            <a:r>
              <a:rPr lang="en-US" sz="880" b="0" i="0" dirty="0">
                <a:effectLst/>
                <a:cs typeface="Segoe UI Light" panose="020B0502040204020203" pitchFamily="34" charset="0"/>
              </a:rPr>
              <a:t>Select </a:t>
            </a:r>
            <a:r>
              <a:rPr lang="en-US" sz="880" b="1" i="0" dirty="0">
                <a:effectLst/>
                <a:cs typeface="Segoe UI Light" panose="020B0502040204020203" pitchFamily="34" charset="0"/>
              </a:rPr>
              <a:t>Start</a:t>
            </a:r>
            <a:r>
              <a:rPr lang="en-US" sz="880" b="0" i="0" dirty="0">
                <a:effectLst/>
                <a:cs typeface="Segoe UI Light" panose="020B0502040204020203" pitchFamily="34" charset="0"/>
              </a:rPr>
              <a:t>, enter </a:t>
            </a:r>
            <a:r>
              <a:rPr lang="en-US" sz="880" b="1" i="0" dirty="0" err="1">
                <a:effectLst/>
                <a:cs typeface="Segoe UI Light" panose="020B0502040204020203" pitchFamily="34" charset="0"/>
              </a:rPr>
              <a:t>powersh</a:t>
            </a:r>
            <a:r>
              <a:rPr lang="en-US" sz="880" b="0" i="0" dirty="0">
                <a:effectLst/>
                <a:cs typeface="Segoe UI Light" panose="020B0502040204020203" pitchFamily="34" charset="0"/>
              </a:rPr>
              <a:t>, and then select </a:t>
            </a:r>
            <a:r>
              <a:rPr lang="en-US" sz="880" b="1" i="0" dirty="0">
                <a:effectLst/>
                <a:cs typeface="Segoe UI Light" panose="020B0502040204020203" pitchFamily="34" charset="0"/>
              </a:rPr>
              <a:t>Windows PowerShell</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To change the prompt location, at the Windows PowerShell prompt, enter the following command, and then press the Enter key:</a:t>
            </a:r>
          </a:p>
          <a:p>
            <a:pPr marL="107153" lvl="1" indent="0">
              <a:buNone/>
            </a:pPr>
            <a:r>
              <a:rPr lang="en-US" sz="880" b="1" i="0" dirty="0">
                <a:effectLst/>
                <a:cs typeface="Segoe UI Light" panose="020B0502040204020203" pitchFamily="34" charset="0"/>
              </a:rPr>
              <a:t>Set-Location E:\Mod07\Democode </a:t>
            </a:r>
          </a:p>
          <a:p>
            <a:pPr algn="l">
              <a:buFont typeface="+mj-lt"/>
              <a:buAutoNum type="arabicPeriod"/>
            </a:pPr>
            <a:r>
              <a:rPr lang="en-US" sz="880" b="0" i="0" dirty="0">
                <a:effectLst/>
                <a:cs typeface="Segoe UI Light" panose="020B0502040204020203" pitchFamily="34" charset="0"/>
              </a:rPr>
              <a:t>To verify that </a:t>
            </a:r>
            <a:r>
              <a:rPr lang="en-US" sz="880" b="1" i="0" dirty="0">
                <a:effectLst/>
                <a:cs typeface="Segoe UI Light" panose="020B0502040204020203" pitchFamily="34" charset="0"/>
              </a:rPr>
              <a:t>HelloWorld.ps1</a:t>
            </a:r>
            <a:r>
              <a:rPr lang="en-US" sz="880" b="0" i="0" dirty="0">
                <a:effectLst/>
                <a:cs typeface="Segoe UI Light" panose="020B0502040204020203" pitchFamily="34" charset="0"/>
              </a:rPr>
              <a:t> is in the current directory, at the Windows PowerShell prompt, enter the following command, and then press the Enter key:</a:t>
            </a:r>
          </a:p>
          <a:p>
            <a:pPr marL="107153" lvl="1" indent="0">
              <a:buNone/>
            </a:pPr>
            <a:r>
              <a:rPr lang="en-US" sz="880" b="1" dirty="0">
                <a:cs typeface="Segoe UI Light" panose="020B0502040204020203" pitchFamily="34" charset="0"/>
              </a:rPr>
              <a:t>Get-</a:t>
            </a:r>
            <a:r>
              <a:rPr lang="en-US" sz="880" b="1" dirty="0" err="1">
                <a:cs typeface="Segoe UI Light" panose="020B0502040204020203" pitchFamily="34" charset="0"/>
              </a:rPr>
              <a:t>ChildItem</a:t>
            </a:r>
            <a:r>
              <a:rPr lang="en-US" sz="880" b="1" dirty="0">
                <a:cs typeface="Segoe UI Light" panose="020B0502040204020203" pitchFamily="34" charset="0"/>
              </a:rPr>
              <a:t> HelloWorld.ps1 </a:t>
            </a:r>
          </a:p>
          <a:p>
            <a:pPr algn="l">
              <a:buFont typeface="+mj-lt"/>
              <a:buAutoNum type="arabicPeriod"/>
            </a:pPr>
            <a:r>
              <a:rPr lang="en-US" sz="880" b="0" i="0" dirty="0">
                <a:effectLst/>
                <a:cs typeface="Segoe UI Light" panose="020B0502040204020203" pitchFamily="34" charset="0"/>
              </a:rPr>
              <a:t>To run </a:t>
            </a:r>
            <a:r>
              <a:rPr lang="en-US" sz="880" b="1" i="0" dirty="0">
                <a:effectLst/>
                <a:cs typeface="Segoe UI Light" panose="020B0502040204020203" pitchFamily="34" charset="0"/>
              </a:rPr>
              <a:t>HelloWorld.ps1</a:t>
            </a:r>
            <a:r>
              <a:rPr lang="en-US" sz="880" b="0" i="0" dirty="0">
                <a:effectLst/>
                <a:cs typeface="Segoe UI Light" panose="020B0502040204020203" pitchFamily="34" charset="0"/>
              </a:rPr>
              <a:t> by using the full path, at the Windows PowerShell prompt, enter the following command, and then press the Enter key:</a:t>
            </a:r>
          </a:p>
          <a:p>
            <a:pPr marL="107153" lvl="1" indent="0">
              <a:buNone/>
            </a:pPr>
            <a:r>
              <a:rPr lang="en-US" sz="880" b="1" dirty="0">
                <a:cs typeface="Segoe UI Light" panose="020B0502040204020203" pitchFamily="34" charset="0"/>
              </a:rPr>
              <a:t>E:\Mod07\Democode\HelloWorld.ps1 </a:t>
            </a:r>
          </a:p>
          <a:p>
            <a:pPr algn="l">
              <a:buFont typeface="+mj-lt"/>
              <a:buAutoNum type="arabicPeriod"/>
            </a:pPr>
            <a:r>
              <a:rPr lang="en-US" sz="880" b="0" i="0" dirty="0">
                <a:effectLst/>
                <a:cs typeface="Segoe UI Light" panose="020B0502040204020203" pitchFamily="34" charset="0"/>
              </a:rPr>
              <a:t>To verify that you can't run </a:t>
            </a:r>
            <a:r>
              <a:rPr lang="en-US" sz="880" b="1" i="0" dirty="0">
                <a:effectLst/>
                <a:cs typeface="Segoe UI Light" panose="020B0502040204020203" pitchFamily="34" charset="0"/>
              </a:rPr>
              <a:t>HelloWorld.ps1</a:t>
            </a:r>
            <a:r>
              <a:rPr lang="en-US" sz="880" b="0" i="0" dirty="0">
                <a:effectLst/>
                <a:cs typeface="Segoe UI Light" panose="020B0502040204020203" pitchFamily="34" charset="0"/>
              </a:rPr>
              <a:t> without specifying a path, at the Windows PowerShell prompt, enter the following command, and then press the Enter key:</a:t>
            </a:r>
          </a:p>
          <a:p>
            <a:pPr marL="107153" lvl="1" indent="0">
              <a:buNone/>
            </a:pPr>
            <a:r>
              <a:rPr lang="en-US" sz="880" b="1" dirty="0">
                <a:cs typeface="Segoe UI Light" panose="020B0502040204020203" pitchFamily="34" charset="0"/>
              </a:rPr>
              <a:t>HelloWorld.ps1 </a:t>
            </a:r>
          </a:p>
          <a:p>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7312094C-131A-4DF5-BAE5-5A9FB9BBC693}"/>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4086892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startAt="14"/>
            </a:pPr>
            <a:r>
              <a:rPr lang="en-US" sz="880" b="0" i="0" dirty="0">
                <a:effectLst/>
                <a:cs typeface="Segoe UI Light" panose="020B0502040204020203" pitchFamily="34" charset="0"/>
              </a:rPr>
              <a:t>To run </a:t>
            </a:r>
            <a:r>
              <a:rPr lang="en-US" sz="880" b="1" i="0" dirty="0">
                <a:effectLst/>
                <a:cs typeface="Segoe UI Light" panose="020B0502040204020203" pitchFamily="34" charset="0"/>
              </a:rPr>
              <a:t>HelloWorld.ps1</a:t>
            </a:r>
            <a:r>
              <a:rPr lang="en-US" sz="880" b="0" i="0" dirty="0">
                <a:effectLst/>
                <a:cs typeface="Segoe UI Light" panose="020B0502040204020203" pitchFamily="34" charset="0"/>
              </a:rPr>
              <a:t> in the current directory, at the Windows PowerShell prompt, enter the following command, and then press the Enter key:</a:t>
            </a:r>
          </a:p>
          <a:p>
            <a:pPr marL="107153" lvl="1" indent="0">
              <a:buNone/>
            </a:pPr>
            <a:r>
              <a:rPr lang="en-US" sz="880" b="1" dirty="0">
                <a:cs typeface="Segoe UI Light" panose="020B0502040204020203" pitchFamily="34" charset="0"/>
              </a:rPr>
              <a:t>.\HelloWorld.ps1 </a:t>
            </a:r>
          </a:p>
          <a:p>
            <a:pPr algn="l">
              <a:buFont typeface="+mj-lt"/>
              <a:buAutoNum type="arabicPeriod" startAt="14"/>
            </a:pPr>
            <a:r>
              <a:rPr lang="en-US" sz="880" b="0" i="0" dirty="0">
                <a:effectLst/>
                <a:cs typeface="Segoe UI Light" panose="020B0502040204020203" pitchFamily="34" charset="0"/>
              </a:rPr>
              <a:t>To review the current execution policy, at the Windows PowerShell prompt, enter the following command, and then press the Enter key:</a:t>
            </a:r>
          </a:p>
          <a:p>
            <a:pPr marL="107153" lvl="1" indent="0">
              <a:buNone/>
            </a:pPr>
            <a:r>
              <a:rPr lang="en-US" sz="880" b="1" dirty="0">
                <a:cs typeface="Segoe UI Light" panose="020B0502040204020203" pitchFamily="34" charset="0"/>
              </a:rPr>
              <a:t>Get-</a:t>
            </a:r>
            <a:r>
              <a:rPr lang="en-US" sz="880" b="1" dirty="0" err="1">
                <a:cs typeface="Segoe UI Light" panose="020B0502040204020203" pitchFamily="34" charset="0"/>
              </a:rPr>
              <a:t>ExecutionPolicy</a:t>
            </a:r>
            <a:r>
              <a:rPr lang="en-US" sz="880" b="1" dirty="0">
                <a:cs typeface="Segoe UI Light" panose="020B0502040204020203" pitchFamily="34" charset="0"/>
              </a:rPr>
              <a:t> </a:t>
            </a:r>
          </a:p>
          <a:p>
            <a:pPr algn="l">
              <a:buFont typeface="+mj-lt"/>
              <a:buAutoNum type="arabicPeriod" startAt="14"/>
            </a:pPr>
            <a:r>
              <a:rPr lang="en-US" sz="880" b="0" i="0" dirty="0">
                <a:effectLst/>
                <a:cs typeface="Segoe UI Light" panose="020B0502040204020203" pitchFamily="34" charset="0"/>
              </a:rPr>
              <a:t>To prevent all scripts from running, at the Windows PowerShell prompt, enter the following command, and then press the Enter key:</a:t>
            </a:r>
          </a:p>
          <a:p>
            <a:pPr marL="107153" lvl="1" indent="0">
              <a:buNone/>
            </a:pPr>
            <a:r>
              <a:rPr lang="en-US" sz="880" b="1" dirty="0">
                <a:cs typeface="Segoe UI Light" panose="020B0502040204020203" pitchFamily="34" charset="0"/>
              </a:rPr>
              <a:t>Set-</a:t>
            </a:r>
            <a:r>
              <a:rPr lang="en-US" sz="880" b="1" dirty="0" err="1">
                <a:cs typeface="Segoe UI Light" panose="020B0502040204020203" pitchFamily="34" charset="0"/>
              </a:rPr>
              <a:t>ExecutionPolicy</a:t>
            </a:r>
            <a:r>
              <a:rPr lang="en-US" sz="880" b="1" dirty="0">
                <a:cs typeface="Segoe UI Light" panose="020B0502040204020203" pitchFamily="34" charset="0"/>
              </a:rPr>
              <a:t> Restricted </a:t>
            </a:r>
          </a:p>
          <a:p>
            <a:pPr algn="l">
              <a:buFont typeface="+mj-lt"/>
              <a:buAutoNum type="arabicPeriod" startAt="14"/>
            </a:pPr>
            <a:r>
              <a:rPr lang="en-US" sz="880" b="0" i="0" dirty="0">
                <a:effectLst/>
                <a:cs typeface="Segoe UI Light" panose="020B0502040204020203" pitchFamily="34" charset="0"/>
              </a:rPr>
              <a:t>Enter </a:t>
            </a:r>
            <a:r>
              <a:rPr lang="en-US" sz="880" b="1" i="0" dirty="0">
                <a:effectLst/>
                <a:cs typeface="Segoe UI Light" panose="020B0502040204020203" pitchFamily="34" charset="0"/>
              </a:rPr>
              <a:t>Y</a:t>
            </a:r>
            <a:r>
              <a:rPr lang="en-US" sz="880" b="0" i="0" dirty="0">
                <a:effectLst/>
                <a:cs typeface="Segoe UI Light" panose="020B0502040204020203" pitchFamily="34" charset="0"/>
              </a:rPr>
              <a:t> and press the Enter key.</a:t>
            </a:r>
          </a:p>
          <a:p>
            <a:pPr algn="l">
              <a:buFont typeface="+mj-lt"/>
              <a:buAutoNum type="arabicPeriod" startAt="14"/>
            </a:pPr>
            <a:r>
              <a:rPr lang="en-US" sz="880" b="0" i="0" dirty="0">
                <a:effectLst/>
                <a:cs typeface="Segoe UI Light" panose="020B0502040204020203" pitchFamily="34" charset="0"/>
              </a:rPr>
              <a:t>To verify that all scripts are blocked, at the Windows PowerShell prompt, enter the following command, and then press the Enter key:</a:t>
            </a:r>
          </a:p>
          <a:p>
            <a:pPr marL="107153" lvl="1" indent="0">
              <a:buNone/>
            </a:pPr>
            <a:r>
              <a:rPr lang="en-US" sz="880" b="1" dirty="0">
                <a:cs typeface="Segoe UI Light" panose="020B0502040204020203" pitchFamily="34" charset="0"/>
              </a:rPr>
              <a:t>.\HelloWorld.ps1 </a:t>
            </a:r>
          </a:p>
          <a:p>
            <a:pPr algn="l">
              <a:buFont typeface="+mj-lt"/>
              <a:buAutoNum type="arabicPeriod" startAt="14"/>
            </a:pPr>
            <a:r>
              <a:rPr lang="en-US" sz="880" b="0" i="0" dirty="0">
                <a:effectLst/>
                <a:cs typeface="Segoe UI Light" panose="020B0502040204020203" pitchFamily="34" charset="0"/>
              </a:rPr>
              <a:t>To allow all scripts to be run, at the Windows PowerShell prompt, enter the following command, and then press the Enter key:</a:t>
            </a:r>
          </a:p>
          <a:p>
            <a:pPr marL="107153" lvl="1" indent="0">
              <a:buNone/>
            </a:pPr>
            <a:r>
              <a:rPr lang="en-US" sz="880" b="1" dirty="0">
                <a:cs typeface="Segoe UI Light" panose="020B0502040204020203" pitchFamily="34" charset="0"/>
              </a:rPr>
              <a:t>Set-</a:t>
            </a:r>
            <a:r>
              <a:rPr lang="en-US" sz="880" b="1" dirty="0" err="1">
                <a:cs typeface="Segoe UI Light" panose="020B0502040204020203" pitchFamily="34" charset="0"/>
              </a:rPr>
              <a:t>ExecutionPolicy</a:t>
            </a:r>
            <a:r>
              <a:rPr lang="en-US" sz="880" b="1" dirty="0">
                <a:cs typeface="Segoe UI Light" panose="020B0502040204020203" pitchFamily="34" charset="0"/>
              </a:rPr>
              <a:t> Unrestricted </a:t>
            </a:r>
          </a:p>
          <a:p>
            <a:pPr algn="l">
              <a:buFont typeface="+mj-lt"/>
              <a:buAutoNum type="arabicPeriod" startAt="14"/>
            </a:pPr>
            <a:r>
              <a:rPr lang="en-US" sz="880" b="0" i="0" dirty="0">
                <a:effectLst/>
                <a:cs typeface="Segoe UI Light" panose="020B0502040204020203" pitchFamily="34" charset="0"/>
              </a:rPr>
              <a:t>Enter </a:t>
            </a:r>
            <a:r>
              <a:rPr lang="en-US" sz="880" b="1" i="0" dirty="0">
                <a:effectLst/>
                <a:cs typeface="Segoe UI Light" panose="020B0502040204020203" pitchFamily="34" charset="0"/>
              </a:rPr>
              <a:t>Y</a:t>
            </a:r>
            <a:r>
              <a:rPr lang="en-US" sz="880" b="0" i="0" dirty="0">
                <a:effectLst/>
                <a:cs typeface="Segoe UI Light" panose="020B0502040204020203" pitchFamily="34" charset="0"/>
              </a:rPr>
              <a:t> and then press the Enter key.</a:t>
            </a:r>
          </a:p>
          <a:p>
            <a:pPr algn="l">
              <a:buFont typeface="+mj-lt"/>
              <a:buAutoNum type="arabicPeriod" startAt="14"/>
            </a:pPr>
            <a:r>
              <a:rPr lang="en-US" sz="880" b="0" i="0" dirty="0">
                <a:effectLst/>
                <a:cs typeface="Segoe UI Light" panose="020B0502040204020203" pitchFamily="34" charset="0"/>
              </a:rPr>
              <a:t>Leave the Windows PowerShell prompt open for the next demonstration.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CA" sz="880" dirty="0">
              <a:effectLst/>
              <a:ea typeface="Times New Roman" panose="02020603050405020304" pitchFamily="18" charset="0"/>
              <a:cs typeface="Segoe UI Light" panose="020B0502040204020203" pitchFamily="34" charset="0"/>
            </a:endParaRPr>
          </a:p>
          <a:p>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7312094C-131A-4DF5-BAE5-5A9FB9BBC693}"/>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3033748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Describe how AppLocker is more flexible for controlling the running of scripts than a script execution policy.</a:t>
            </a:r>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947516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CA" dirty="0"/>
              <a:t>Describe why digitally signing scripts is useful. Ensure that students understand why a certificate is required. If you have time, you can discuss whether it’s better to use a code-signing certificate from an internal certification authority or a public certification authority.</a:t>
            </a:r>
          </a:p>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50502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For this demonstration, you’ll need the </a:t>
            </a:r>
            <a:r>
              <a:rPr lang="en-US" sz="880" b="1" dirty="0">
                <a:effectLst/>
                <a:ea typeface="Times New Roman" panose="02020603050405020304" pitchFamily="18" charset="0"/>
                <a:cs typeface="Segoe UI Light" panose="020B0502040204020203" pitchFamily="34" charset="0"/>
              </a:rPr>
              <a:t>LON-DC1</a:t>
            </a:r>
            <a:r>
              <a:rPr lang="en-US" sz="880" dirty="0">
                <a:effectLst/>
                <a:ea typeface="Times New Roman" panose="02020603050405020304" pitchFamily="18" charset="0"/>
                <a:cs typeface="Segoe UI Light" panose="020B0502040204020203" pitchFamily="34" charset="0"/>
              </a:rPr>
              <a:t> and </a:t>
            </a:r>
            <a:r>
              <a:rPr lang="en-US" sz="880" b="1" dirty="0">
                <a:effectLst/>
                <a:ea typeface="Times New Roman" panose="02020603050405020304" pitchFamily="18" charset="0"/>
                <a:cs typeface="Segoe UI Light" panose="020B0502040204020203" pitchFamily="34" charset="0"/>
              </a:rPr>
              <a:t>LON-CL1</a:t>
            </a:r>
            <a:r>
              <a:rPr lang="en-US" sz="880" dirty="0">
                <a:effectLst/>
                <a:ea typeface="Times New Roman" panose="02020603050405020304" pitchFamily="18" charset="0"/>
                <a:cs typeface="Segoe UI Light" panose="020B0502040204020203" pitchFamily="34" charset="0"/>
              </a:rPr>
              <a:t> virtual machines. Start each virtual machine, and then sign in with the user name </a:t>
            </a:r>
            <a:r>
              <a:rPr lang="en-US" sz="880" b="1" dirty="0">
                <a:effectLst/>
                <a:ea typeface="Times New Roman" panose="02020603050405020304" pitchFamily="18" charset="0"/>
                <a:cs typeface="Segoe UI Light" panose="020B0502040204020203" pitchFamily="34" charset="0"/>
              </a:rPr>
              <a:t>Adatum\Administrator</a:t>
            </a:r>
            <a:r>
              <a:rPr lang="en-US" sz="880" dirty="0">
                <a:effectLst/>
                <a:ea typeface="Times New Roman" panose="02020603050405020304" pitchFamily="18" charset="0"/>
                <a:cs typeface="Segoe UI Light" panose="020B0502040204020203" pitchFamily="34" charset="0"/>
              </a:rPr>
              <a:t> and the password </a:t>
            </a:r>
            <a:r>
              <a:rPr lang="en-US" sz="880" b="1" dirty="0">
                <a:effectLst/>
                <a:ea typeface="Times New Roman" panose="02020603050405020304" pitchFamily="18" charset="0"/>
                <a:cs typeface="Segoe UI Light" panose="020B0502040204020203" pitchFamily="34" charset="0"/>
              </a:rPr>
              <a:t>Pa55w.rd</a:t>
            </a:r>
            <a:r>
              <a:rPr lang="en-US" sz="880" dirty="0">
                <a:effectLst/>
                <a:ea typeface="Times New Roman" panose="02020603050405020304" pitchFamily="18" charset="0"/>
                <a:cs typeface="Segoe UI Light" panose="020B0502040204020203" pitchFamily="34" charset="0"/>
              </a:rPr>
              <a:t>.</a:t>
            </a:r>
            <a:endParaRPr lang="en-CA" sz="880" dirty="0">
              <a:effectLst/>
              <a:ea typeface="Times New Roman" panose="02020603050405020304" pitchFamily="18" charset="0"/>
              <a:cs typeface="Segoe UI Light" panose="020B0502040204020203" pitchFamily="34" charset="0"/>
            </a:endParaRPr>
          </a:p>
          <a:p>
            <a:endParaRPr lang="en-US" sz="880" dirty="0">
              <a:cs typeface="Segoe UI Light"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This demonstration doesn’t include restricting the execution policy so that digital signatures are required. The students will perform that task in the lab.</a:t>
            </a:r>
            <a:endParaRPr lang="en-CA" sz="880" dirty="0">
              <a:effectLst/>
              <a:ea typeface="Times New Roman" panose="02020603050405020304" pitchFamily="18" charset="0"/>
              <a:cs typeface="Segoe UI Light" panose="020B0502040204020203" pitchFamily="34" charset="0"/>
            </a:endParaRPr>
          </a:p>
          <a:p>
            <a:endParaRPr lang="en-US" sz="880" dirty="0">
              <a:cs typeface="Segoe UI Light" panose="020B0502040204020203" pitchFamily="34" charset="0"/>
            </a:endParaRPr>
          </a:p>
          <a:p>
            <a:pPr algn="l"/>
            <a:r>
              <a:rPr lang="en-US" sz="880" b="1" i="0" dirty="0">
                <a:solidFill>
                  <a:srgbClr val="000000"/>
                </a:solidFill>
                <a:effectLst/>
                <a:cs typeface="Segoe UI Light" panose="020B0502040204020203" pitchFamily="34" charset="0"/>
              </a:rPr>
              <a:t>Detailed steps</a:t>
            </a:r>
          </a:p>
          <a:p>
            <a:pPr algn="l"/>
            <a:r>
              <a:rPr lang="en-US" sz="880" b="1" i="0" dirty="0">
                <a:solidFill>
                  <a:srgbClr val="000000"/>
                </a:solidFill>
                <a:effectLst/>
                <a:cs typeface="Segoe UI Light" panose="020B0502040204020203" pitchFamily="34" charset="0"/>
              </a:rPr>
              <a:t>Install a code-signing certificate</a:t>
            </a:r>
          </a:p>
          <a:p>
            <a:pPr algn="l">
              <a:buFont typeface="+mj-lt"/>
              <a:buAutoNum type="arabicPeriod"/>
            </a:pPr>
            <a:r>
              <a:rPr lang="en-US" sz="880" b="0" i="0" dirty="0">
                <a:solidFill>
                  <a:srgbClr val="000000"/>
                </a:solidFill>
                <a:effectLst/>
                <a:cs typeface="Segoe UI Light" panose="020B0502040204020203" pitchFamily="34" charset="0"/>
              </a:rPr>
              <a:t>On </a:t>
            </a:r>
            <a:r>
              <a:rPr lang="en-US" sz="880" b="1" i="0" dirty="0">
                <a:solidFill>
                  <a:srgbClr val="000000"/>
                </a:solidFill>
                <a:effectLst/>
                <a:cs typeface="Segoe UI Light" panose="020B0502040204020203" pitchFamily="34" charset="0"/>
              </a:rPr>
              <a:t>LON-CL1</a:t>
            </a:r>
            <a:r>
              <a:rPr lang="en-US" sz="880" b="0" i="0" dirty="0">
                <a:solidFill>
                  <a:srgbClr val="000000"/>
                </a:solidFill>
                <a:effectLst/>
                <a:cs typeface="Segoe UI Light" panose="020B0502040204020203" pitchFamily="34" charset="0"/>
              </a:rPr>
              <a:t>, select </a:t>
            </a:r>
            <a:r>
              <a:rPr lang="en-US" sz="880" b="1" i="0" dirty="0">
                <a:solidFill>
                  <a:srgbClr val="000000"/>
                </a:solidFill>
                <a:effectLst/>
                <a:cs typeface="Segoe UI Light" panose="020B0502040204020203" pitchFamily="34" charset="0"/>
              </a:rPr>
              <a:t>Start</a:t>
            </a:r>
            <a:r>
              <a:rPr lang="en-US" sz="880" b="0" i="0" dirty="0">
                <a:solidFill>
                  <a:srgbClr val="000000"/>
                </a:solidFill>
                <a:effectLst/>
                <a:cs typeface="Segoe UI Light" panose="020B0502040204020203" pitchFamily="34" charset="0"/>
              </a:rPr>
              <a:t>, enter </a:t>
            </a:r>
            <a:r>
              <a:rPr lang="en-US" sz="880" b="1" i="0" dirty="0">
                <a:solidFill>
                  <a:srgbClr val="000000"/>
                </a:solidFill>
                <a:effectLst/>
                <a:cs typeface="Segoe UI Light" panose="020B0502040204020203" pitchFamily="34" charset="0"/>
              </a:rPr>
              <a:t>mmc</a:t>
            </a:r>
            <a:r>
              <a:rPr lang="en-US" sz="880" b="0" i="0" dirty="0">
                <a:solidFill>
                  <a:srgbClr val="000000"/>
                </a:solidFill>
                <a:effectLst/>
                <a:cs typeface="Segoe UI Light" panose="020B0502040204020203" pitchFamily="34" charset="0"/>
              </a:rPr>
              <a:t>, and then select </a:t>
            </a:r>
            <a:r>
              <a:rPr lang="en-US" sz="880" b="1" i="0" dirty="0">
                <a:solidFill>
                  <a:srgbClr val="000000"/>
                </a:solidFill>
                <a:effectLst/>
                <a:cs typeface="Segoe UI Light" panose="020B0502040204020203" pitchFamily="34" charset="0"/>
              </a:rPr>
              <a:t>mmc</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In the </a:t>
            </a:r>
            <a:r>
              <a:rPr lang="en-US" sz="880" b="1" i="0" dirty="0">
                <a:solidFill>
                  <a:srgbClr val="000000"/>
                </a:solidFill>
                <a:effectLst/>
                <a:cs typeface="Segoe UI Light" panose="020B0502040204020203" pitchFamily="34" charset="0"/>
              </a:rPr>
              <a:t>MMC</a:t>
            </a:r>
            <a:r>
              <a:rPr lang="en-US" sz="880" b="0" i="0" dirty="0">
                <a:solidFill>
                  <a:srgbClr val="000000"/>
                </a:solidFill>
                <a:effectLst/>
                <a:cs typeface="Segoe UI Light" panose="020B0502040204020203" pitchFamily="34" charset="0"/>
              </a:rPr>
              <a:t> console, select </a:t>
            </a:r>
            <a:r>
              <a:rPr lang="en-US" sz="880" b="1" i="0" dirty="0">
                <a:solidFill>
                  <a:srgbClr val="000000"/>
                </a:solidFill>
                <a:effectLst/>
                <a:cs typeface="Segoe UI Light" panose="020B0502040204020203" pitchFamily="34" charset="0"/>
              </a:rPr>
              <a:t>File</a:t>
            </a:r>
            <a:r>
              <a:rPr lang="en-US" sz="880" b="0" i="0" dirty="0">
                <a:solidFill>
                  <a:srgbClr val="000000"/>
                </a:solidFill>
                <a:effectLst/>
                <a:cs typeface="Segoe UI Light" panose="020B0502040204020203" pitchFamily="34" charset="0"/>
              </a:rPr>
              <a:t>, and then select </a:t>
            </a:r>
            <a:r>
              <a:rPr lang="en-US" sz="880" b="1" i="0" dirty="0">
                <a:solidFill>
                  <a:srgbClr val="000000"/>
                </a:solidFill>
                <a:effectLst/>
                <a:cs typeface="Segoe UI Light" panose="020B0502040204020203" pitchFamily="34" charset="0"/>
              </a:rPr>
              <a:t>Add/Remove Snap-in</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In the </a:t>
            </a:r>
            <a:r>
              <a:rPr lang="en-US" sz="880" b="1" i="0" dirty="0">
                <a:solidFill>
                  <a:srgbClr val="000000"/>
                </a:solidFill>
                <a:effectLst/>
                <a:cs typeface="Segoe UI Light" panose="020B0502040204020203" pitchFamily="34" charset="0"/>
              </a:rPr>
              <a:t>Add or Remove Snap-ins</a:t>
            </a:r>
            <a:r>
              <a:rPr lang="en-US" sz="880" b="0" i="0" dirty="0">
                <a:solidFill>
                  <a:srgbClr val="000000"/>
                </a:solidFill>
                <a:effectLst/>
                <a:cs typeface="Segoe UI Light" panose="020B0502040204020203" pitchFamily="34" charset="0"/>
              </a:rPr>
              <a:t> window, select </a:t>
            </a:r>
            <a:r>
              <a:rPr lang="en-US" sz="880" b="1" i="0" dirty="0">
                <a:solidFill>
                  <a:srgbClr val="000000"/>
                </a:solidFill>
                <a:effectLst/>
                <a:cs typeface="Segoe UI Light" panose="020B0502040204020203" pitchFamily="34" charset="0"/>
              </a:rPr>
              <a:t>Certificates</a:t>
            </a:r>
            <a:r>
              <a:rPr lang="en-US" sz="880" b="0" i="0" dirty="0">
                <a:solidFill>
                  <a:srgbClr val="000000"/>
                </a:solidFill>
                <a:effectLst/>
                <a:cs typeface="Segoe UI Light" panose="020B0502040204020203" pitchFamily="34" charset="0"/>
              </a:rPr>
              <a:t>, and then select </a:t>
            </a:r>
            <a:r>
              <a:rPr lang="en-US" sz="880" b="1" i="0" dirty="0">
                <a:solidFill>
                  <a:srgbClr val="000000"/>
                </a:solidFill>
                <a:effectLst/>
                <a:cs typeface="Segoe UI Light" panose="020B0502040204020203" pitchFamily="34" charset="0"/>
              </a:rPr>
              <a:t>Add</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In the </a:t>
            </a:r>
            <a:r>
              <a:rPr lang="en-US" sz="880" b="1" i="0" dirty="0">
                <a:solidFill>
                  <a:srgbClr val="000000"/>
                </a:solidFill>
                <a:effectLst/>
                <a:cs typeface="Segoe UI Light" panose="020B0502040204020203" pitchFamily="34" charset="0"/>
              </a:rPr>
              <a:t>Certificates snap-in</a:t>
            </a:r>
            <a:r>
              <a:rPr lang="en-US" sz="880" b="0" i="0" dirty="0">
                <a:solidFill>
                  <a:srgbClr val="000000"/>
                </a:solidFill>
                <a:effectLst/>
                <a:cs typeface="Segoe UI Light" panose="020B0502040204020203" pitchFamily="34" charset="0"/>
              </a:rPr>
              <a:t> dialog box, select </a:t>
            </a:r>
            <a:r>
              <a:rPr lang="en-US" sz="880" b="1" i="0" dirty="0">
                <a:solidFill>
                  <a:srgbClr val="000000"/>
                </a:solidFill>
                <a:effectLst/>
                <a:cs typeface="Segoe UI Light" panose="020B0502040204020203" pitchFamily="34" charset="0"/>
              </a:rPr>
              <a:t>My user account</a:t>
            </a:r>
            <a:r>
              <a:rPr lang="en-US" sz="880" b="0" i="0" dirty="0">
                <a:solidFill>
                  <a:srgbClr val="000000"/>
                </a:solidFill>
                <a:effectLst/>
                <a:cs typeface="Segoe UI Light" panose="020B0502040204020203" pitchFamily="34" charset="0"/>
              </a:rPr>
              <a:t>, and then select </a:t>
            </a:r>
            <a:r>
              <a:rPr lang="en-US" sz="880" b="1" i="0" dirty="0">
                <a:solidFill>
                  <a:srgbClr val="000000"/>
                </a:solidFill>
                <a:effectLst/>
                <a:cs typeface="Segoe UI Light" panose="020B0502040204020203" pitchFamily="34" charset="0"/>
              </a:rPr>
              <a:t>Finish</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In the </a:t>
            </a:r>
            <a:r>
              <a:rPr lang="en-US" sz="880" b="1" i="0" dirty="0">
                <a:solidFill>
                  <a:srgbClr val="000000"/>
                </a:solidFill>
                <a:effectLst/>
                <a:cs typeface="Segoe UI Light" panose="020B0502040204020203" pitchFamily="34" charset="0"/>
              </a:rPr>
              <a:t>Add or Remove Snap-ins</a:t>
            </a:r>
            <a:r>
              <a:rPr lang="en-US" sz="880" b="0" i="0" dirty="0">
                <a:solidFill>
                  <a:srgbClr val="000000"/>
                </a:solidFill>
                <a:effectLst/>
                <a:cs typeface="Segoe UI Light" panose="020B0502040204020203" pitchFamily="34" charset="0"/>
              </a:rPr>
              <a:t> window, select </a:t>
            </a:r>
            <a:r>
              <a:rPr lang="en-US" sz="880" b="1" i="0" dirty="0">
                <a:solidFill>
                  <a:srgbClr val="000000"/>
                </a:solidFill>
                <a:effectLst/>
                <a:cs typeface="Segoe UI Light" panose="020B0502040204020203" pitchFamily="34" charset="0"/>
              </a:rPr>
              <a:t>OK</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In the </a:t>
            </a:r>
            <a:r>
              <a:rPr lang="en-US" sz="880" b="1" i="0" dirty="0">
                <a:solidFill>
                  <a:srgbClr val="000000"/>
                </a:solidFill>
                <a:effectLst/>
                <a:cs typeface="Segoe UI Light" panose="020B0502040204020203" pitchFamily="34" charset="0"/>
              </a:rPr>
              <a:t>MMC</a:t>
            </a:r>
            <a:r>
              <a:rPr lang="en-US" sz="880" b="0" i="0" dirty="0">
                <a:solidFill>
                  <a:srgbClr val="000000"/>
                </a:solidFill>
                <a:effectLst/>
                <a:cs typeface="Segoe UI Light" panose="020B0502040204020203" pitchFamily="34" charset="0"/>
              </a:rPr>
              <a:t> console, expand </a:t>
            </a:r>
            <a:r>
              <a:rPr lang="en-US" sz="880" b="1" i="0" dirty="0">
                <a:solidFill>
                  <a:srgbClr val="000000"/>
                </a:solidFill>
                <a:effectLst/>
                <a:cs typeface="Segoe UI Light" panose="020B0502040204020203" pitchFamily="34" charset="0"/>
              </a:rPr>
              <a:t>Certificates - Current User</a:t>
            </a:r>
            <a:r>
              <a:rPr lang="en-US" sz="880" b="0" i="0" dirty="0">
                <a:solidFill>
                  <a:srgbClr val="000000"/>
                </a:solidFill>
                <a:effectLst/>
                <a:cs typeface="Segoe UI Light" panose="020B0502040204020203" pitchFamily="34" charset="0"/>
              </a:rPr>
              <a:t>, and then select </a:t>
            </a:r>
            <a:r>
              <a:rPr lang="en-US" sz="880" b="1" i="0" dirty="0">
                <a:solidFill>
                  <a:srgbClr val="000000"/>
                </a:solidFill>
                <a:effectLst/>
                <a:cs typeface="Segoe UI Light" panose="020B0502040204020203" pitchFamily="34" charset="0"/>
              </a:rPr>
              <a:t>Personal</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Right-click </a:t>
            </a:r>
            <a:r>
              <a:rPr lang="en-US" sz="880" b="1" i="0" dirty="0">
                <a:solidFill>
                  <a:srgbClr val="000000"/>
                </a:solidFill>
                <a:effectLst/>
                <a:cs typeface="Segoe UI Light" panose="020B0502040204020203" pitchFamily="34" charset="0"/>
              </a:rPr>
              <a:t>Personal</a:t>
            </a:r>
            <a:r>
              <a:rPr lang="en-US" sz="880" b="0" i="0" dirty="0">
                <a:solidFill>
                  <a:srgbClr val="000000"/>
                </a:solidFill>
                <a:effectLst/>
                <a:cs typeface="Segoe UI Light" panose="020B0502040204020203" pitchFamily="34" charset="0"/>
              </a:rPr>
              <a:t> or activate its context menu, hover over </a:t>
            </a:r>
            <a:r>
              <a:rPr lang="en-US" sz="880" b="1" i="0" dirty="0">
                <a:solidFill>
                  <a:srgbClr val="000000"/>
                </a:solidFill>
                <a:effectLst/>
                <a:cs typeface="Segoe UI Light" panose="020B0502040204020203" pitchFamily="34" charset="0"/>
              </a:rPr>
              <a:t>All Tasks</a:t>
            </a:r>
            <a:r>
              <a:rPr lang="en-US" sz="880" b="0" i="0" dirty="0">
                <a:solidFill>
                  <a:srgbClr val="000000"/>
                </a:solidFill>
                <a:effectLst/>
                <a:cs typeface="Segoe UI Light" panose="020B0502040204020203" pitchFamily="34" charset="0"/>
              </a:rPr>
              <a:t>, and then select </a:t>
            </a:r>
            <a:r>
              <a:rPr lang="en-US" sz="880" b="1" i="0" dirty="0">
                <a:solidFill>
                  <a:srgbClr val="000000"/>
                </a:solidFill>
                <a:effectLst/>
                <a:cs typeface="Segoe UI Light" panose="020B0502040204020203" pitchFamily="34" charset="0"/>
              </a:rPr>
              <a:t>Request New Certificate</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In the </a:t>
            </a:r>
            <a:r>
              <a:rPr lang="en-US" sz="880" b="1" i="0" dirty="0">
                <a:solidFill>
                  <a:srgbClr val="000000"/>
                </a:solidFill>
                <a:effectLst/>
                <a:cs typeface="Segoe UI Light" panose="020B0502040204020203" pitchFamily="34" charset="0"/>
              </a:rPr>
              <a:t>Certificate Enrollment</a:t>
            </a:r>
            <a:r>
              <a:rPr lang="en-US" sz="880" b="0" i="0" dirty="0">
                <a:solidFill>
                  <a:srgbClr val="000000"/>
                </a:solidFill>
                <a:effectLst/>
                <a:cs typeface="Segoe UI Light" panose="020B0502040204020203" pitchFamily="34" charset="0"/>
              </a:rPr>
              <a:t> wizard, on the </a:t>
            </a:r>
            <a:r>
              <a:rPr lang="en-US" sz="880" b="1" i="0" dirty="0">
                <a:solidFill>
                  <a:srgbClr val="000000"/>
                </a:solidFill>
                <a:effectLst/>
                <a:cs typeface="Segoe UI Light" panose="020B0502040204020203" pitchFamily="34" charset="0"/>
              </a:rPr>
              <a:t>Before You Begin</a:t>
            </a:r>
            <a:r>
              <a:rPr lang="en-US" sz="880" b="0" i="0" dirty="0">
                <a:solidFill>
                  <a:srgbClr val="000000"/>
                </a:solidFill>
                <a:effectLst/>
                <a:cs typeface="Segoe UI Light" panose="020B0502040204020203" pitchFamily="34" charset="0"/>
              </a:rPr>
              <a:t> page, select </a:t>
            </a:r>
            <a:r>
              <a:rPr lang="en-US" sz="880" b="1" i="0" dirty="0">
                <a:solidFill>
                  <a:srgbClr val="000000"/>
                </a:solidFill>
                <a:effectLst/>
                <a:cs typeface="Segoe UI Light" panose="020B0502040204020203" pitchFamily="34" charset="0"/>
              </a:rPr>
              <a:t>Next</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On the </a:t>
            </a:r>
            <a:r>
              <a:rPr lang="en-US" sz="880" b="1" i="0" dirty="0">
                <a:solidFill>
                  <a:srgbClr val="000000"/>
                </a:solidFill>
                <a:effectLst/>
                <a:cs typeface="Segoe UI Light" panose="020B0502040204020203" pitchFamily="34" charset="0"/>
              </a:rPr>
              <a:t>Select Certificate Enrollment Policy</a:t>
            </a:r>
            <a:r>
              <a:rPr lang="en-US" sz="880" b="0" i="0" dirty="0">
                <a:solidFill>
                  <a:srgbClr val="000000"/>
                </a:solidFill>
                <a:effectLst/>
                <a:cs typeface="Segoe UI Light" panose="020B0502040204020203" pitchFamily="34" charset="0"/>
              </a:rPr>
              <a:t> page, select </a:t>
            </a:r>
            <a:r>
              <a:rPr lang="en-US" sz="880" b="1" i="0" dirty="0">
                <a:solidFill>
                  <a:srgbClr val="000000"/>
                </a:solidFill>
                <a:effectLst/>
                <a:cs typeface="Segoe UI Light" panose="020B0502040204020203" pitchFamily="34" charset="0"/>
              </a:rPr>
              <a:t>Active Directory Enrollment Policy</a:t>
            </a:r>
            <a:r>
              <a:rPr lang="en-US" sz="880" b="0" i="0" dirty="0">
                <a:solidFill>
                  <a:srgbClr val="000000"/>
                </a:solidFill>
                <a:effectLst/>
                <a:cs typeface="Segoe UI Light" panose="020B0502040204020203" pitchFamily="34" charset="0"/>
              </a:rPr>
              <a:t>, and then select </a:t>
            </a:r>
            <a:r>
              <a:rPr lang="en-US" sz="880" b="1" i="0" dirty="0">
                <a:solidFill>
                  <a:srgbClr val="000000"/>
                </a:solidFill>
                <a:effectLst/>
                <a:cs typeface="Segoe UI Light" panose="020B0502040204020203" pitchFamily="34" charset="0"/>
              </a:rPr>
              <a:t>Next</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On the </a:t>
            </a:r>
            <a:r>
              <a:rPr lang="en-US" sz="880" b="1" i="0" dirty="0">
                <a:solidFill>
                  <a:srgbClr val="000000"/>
                </a:solidFill>
                <a:effectLst/>
                <a:cs typeface="Segoe UI Light" panose="020B0502040204020203" pitchFamily="34" charset="0"/>
              </a:rPr>
              <a:t>Request Certificates</a:t>
            </a:r>
            <a:r>
              <a:rPr lang="en-US" sz="880" b="0" i="0" dirty="0">
                <a:solidFill>
                  <a:srgbClr val="000000"/>
                </a:solidFill>
                <a:effectLst/>
                <a:cs typeface="Segoe UI Light" panose="020B0502040204020203" pitchFamily="34" charset="0"/>
              </a:rPr>
              <a:t> page, select the </a:t>
            </a:r>
            <a:r>
              <a:rPr lang="en-US" sz="880" b="1" i="0" dirty="0">
                <a:solidFill>
                  <a:srgbClr val="000000"/>
                </a:solidFill>
                <a:effectLst/>
                <a:cs typeface="Segoe UI Light" panose="020B0502040204020203" pitchFamily="34" charset="0"/>
              </a:rPr>
              <a:t>Adatum Code Signing</a:t>
            </a:r>
            <a:r>
              <a:rPr lang="en-US" sz="880" b="0" i="0" dirty="0">
                <a:solidFill>
                  <a:srgbClr val="000000"/>
                </a:solidFill>
                <a:effectLst/>
                <a:cs typeface="Segoe UI Light" panose="020B0502040204020203" pitchFamily="34" charset="0"/>
              </a:rPr>
              <a:t> checkbox, and then select </a:t>
            </a:r>
            <a:r>
              <a:rPr lang="en-US" sz="880" b="1" i="0" dirty="0">
                <a:solidFill>
                  <a:srgbClr val="000000"/>
                </a:solidFill>
                <a:effectLst/>
                <a:cs typeface="Segoe UI Light" panose="020B0502040204020203" pitchFamily="34" charset="0"/>
              </a:rPr>
              <a:t>Enroll</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On the </a:t>
            </a:r>
            <a:r>
              <a:rPr lang="en-US" sz="880" b="1" i="0" dirty="0">
                <a:solidFill>
                  <a:srgbClr val="000000"/>
                </a:solidFill>
                <a:effectLst/>
                <a:cs typeface="Segoe UI Light" panose="020B0502040204020203" pitchFamily="34" charset="0"/>
              </a:rPr>
              <a:t>Certificate Installation Results</a:t>
            </a:r>
            <a:r>
              <a:rPr lang="en-US" sz="880" b="0" i="0" dirty="0">
                <a:solidFill>
                  <a:srgbClr val="000000"/>
                </a:solidFill>
                <a:effectLst/>
                <a:cs typeface="Segoe UI Light" panose="020B0502040204020203" pitchFamily="34" charset="0"/>
              </a:rPr>
              <a:t> page, select </a:t>
            </a:r>
            <a:r>
              <a:rPr lang="en-US" sz="880" b="1" i="0" dirty="0">
                <a:solidFill>
                  <a:srgbClr val="000000"/>
                </a:solidFill>
                <a:effectLst/>
                <a:cs typeface="Segoe UI Light" panose="020B0502040204020203" pitchFamily="34" charset="0"/>
              </a:rPr>
              <a:t>Finish</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In the </a:t>
            </a:r>
            <a:r>
              <a:rPr lang="en-US" sz="880" b="1" i="0" dirty="0">
                <a:solidFill>
                  <a:srgbClr val="000000"/>
                </a:solidFill>
                <a:effectLst/>
                <a:cs typeface="Segoe UI Light" panose="020B0502040204020203" pitchFamily="34" charset="0"/>
              </a:rPr>
              <a:t>MMC</a:t>
            </a:r>
            <a:r>
              <a:rPr lang="en-US" sz="880" b="0" i="0" dirty="0">
                <a:solidFill>
                  <a:srgbClr val="000000"/>
                </a:solidFill>
                <a:effectLst/>
                <a:cs typeface="Segoe UI Light" panose="020B0502040204020203" pitchFamily="34" charset="0"/>
              </a:rPr>
              <a:t> console, expand </a:t>
            </a:r>
            <a:r>
              <a:rPr lang="en-US" sz="880" b="1" i="0" dirty="0">
                <a:solidFill>
                  <a:srgbClr val="000000"/>
                </a:solidFill>
                <a:effectLst/>
                <a:cs typeface="Segoe UI Light" panose="020B0502040204020203" pitchFamily="34" charset="0"/>
              </a:rPr>
              <a:t>Personal</a:t>
            </a:r>
            <a:r>
              <a:rPr lang="en-US" sz="880" b="0" i="0" dirty="0">
                <a:solidFill>
                  <a:srgbClr val="000000"/>
                </a:solidFill>
                <a:effectLst/>
                <a:cs typeface="Segoe UI Light" panose="020B0502040204020203" pitchFamily="34" charset="0"/>
              </a:rPr>
              <a:t>, and then select </a:t>
            </a:r>
            <a:r>
              <a:rPr lang="en-US" sz="880" b="1" i="0" dirty="0">
                <a:solidFill>
                  <a:srgbClr val="000000"/>
                </a:solidFill>
                <a:effectLst/>
                <a:cs typeface="Segoe UI Light" panose="020B0502040204020203" pitchFamily="34" charset="0"/>
              </a:rPr>
              <a:t>Certificates</a:t>
            </a:r>
            <a:r>
              <a:rPr lang="en-US" sz="880" b="0" i="0" dirty="0">
                <a:solidFill>
                  <a:srgbClr val="000000"/>
                </a:solidFill>
                <a:effectLst/>
                <a:cs typeface="Segoe UI Light" panose="020B0502040204020203" pitchFamily="34" charset="0"/>
              </a:rPr>
              <a:t> to verify that the new code-signing certificate is present.</a:t>
            </a:r>
          </a:p>
          <a:p>
            <a:pPr algn="l">
              <a:buFont typeface="+mj-lt"/>
              <a:buAutoNum type="arabicPeriod"/>
            </a:pPr>
            <a:r>
              <a:rPr lang="en-US" sz="880" b="0" i="0" dirty="0">
                <a:solidFill>
                  <a:srgbClr val="000000"/>
                </a:solidFill>
                <a:effectLst/>
                <a:cs typeface="Segoe UI Light" panose="020B0502040204020203" pitchFamily="34" charset="0"/>
              </a:rPr>
              <a:t>Close the </a:t>
            </a:r>
            <a:r>
              <a:rPr lang="en-US" sz="880" b="1" i="0" dirty="0">
                <a:solidFill>
                  <a:srgbClr val="000000"/>
                </a:solidFill>
                <a:effectLst/>
                <a:cs typeface="Segoe UI Light" panose="020B0502040204020203" pitchFamily="34" charset="0"/>
              </a:rPr>
              <a:t>MMC</a:t>
            </a:r>
            <a:r>
              <a:rPr lang="en-US" sz="880" b="0" i="0" dirty="0">
                <a:solidFill>
                  <a:srgbClr val="000000"/>
                </a:solidFill>
                <a:effectLst/>
                <a:cs typeface="Segoe UI Light" panose="020B0502040204020203" pitchFamily="34" charset="0"/>
              </a:rPr>
              <a:t> console, and then select </a:t>
            </a:r>
            <a:r>
              <a:rPr lang="en-US" sz="880" b="1" i="0" dirty="0">
                <a:solidFill>
                  <a:srgbClr val="000000"/>
                </a:solidFill>
                <a:effectLst/>
                <a:cs typeface="Segoe UI Light" panose="020B0502040204020203" pitchFamily="34" charset="0"/>
              </a:rPr>
              <a:t>No</a:t>
            </a:r>
            <a:r>
              <a:rPr lang="en-US" sz="880" b="0" i="0" dirty="0">
                <a:solidFill>
                  <a:srgbClr val="000000"/>
                </a:solidFill>
                <a:effectLst/>
                <a:cs typeface="Segoe UI Light" panose="020B0502040204020203" pitchFamily="34" charset="0"/>
              </a:rPr>
              <a:t> at the prompt to save the console settings.</a:t>
            </a:r>
          </a:p>
          <a:p>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125DF5E2-71FD-4E4D-952E-6B7478485423}"/>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2488117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0" b="1" i="0" dirty="0">
                <a:solidFill>
                  <a:srgbClr val="000000"/>
                </a:solidFill>
                <a:effectLst/>
                <a:cs typeface="Segoe UI Light" panose="020B0502040204020203" pitchFamily="34" charset="0"/>
              </a:rPr>
              <a:t>Digitally sign a certificate</a:t>
            </a:r>
          </a:p>
          <a:p>
            <a:pPr algn="l">
              <a:buFont typeface="+mj-lt"/>
              <a:buAutoNum type="arabicPeriod"/>
            </a:pPr>
            <a:r>
              <a:rPr lang="en-US" sz="880" b="0" i="0" dirty="0">
                <a:solidFill>
                  <a:srgbClr val="000000"/>
                </a:solidFill>
                <a:effectLst/>
                <a:cs typeface="Segoe UI Light" panose="020B0502040204020203" pitchFamily="34" charset="0"/>
              </a:rPr>
              <a:t>To review the code-signing certificates installed for the current user, at the Windows PowerShell prompt, enter the following command, and then </a:t>
            </a:r>
            <a:r>
              <a:rPr lang="en-US" sz="880" b="0" i="0" dirty="0">
                <a:effectLst/>
                <a:cs typeface="Segoe UI Light" panose="020B0502040204020203" pitchFamily="34" charset="0"/>
              </a:rPr>
              <a:t>press the Enter key</a:t>
            </a:r>
            <a:r>
              <a:rPr lang="en-US" sz="880" b="0" i="0" dirty="0">
                <a:solidFill>
                  <a:srgbClr val="000000"/>
                </a:solidFill>
                <a:effectLst/>
                <a:cs typeface="Segoe UI Light" panose="020B0502040204020203" pitchFamily="34" charset="0"/>
              </a:rPr>
              <a:t>:</a:t>
            </a:r>
          </a:p>
          <a:p>
            <a:pPr marL="107153" lvl="1" indent="0">
              <a:buNone/>
            </a:pPr>
            <a:r>
              <a:rPr lang="en-US" sz="880" b="1" dirty="0">
                <a:cs typeface="Segoe UI Light" panose="020B0502040204020203" pitchFamily="34" charset="0"/>
              </a:rPr>
              <a:t>Get-</a:t>
            </a:r>
            <a:r>
              <a:rPr lang="en-US" sz="880" b="1" dirty="0" err="1">
                <a:cs typeface="Segoe UI Light" panose="020B0502040204020203" pitchFamily="34" charset="0"/>
              </a:rPr>
              <a:t>ChildItem</a:t>
            </a:r>
            <a:r>
              <a:rPr lang="en-US" sz="880" b="1" dirty="0">
                <a:cs typeface="Segoe UI Light" panose="020B0502040204020203" pitchFamily="34" charset="0"/>
              </a:rPr>
              <a:t> Cert:\</a:t>
            </a:r>
            <a:r>
              <a:rPr lang="en-US" sz="880" b="1" dirty="0" err="1">
                <a:cs typeface="Segoe UI Light" panose="020B0502040204020203" pitchFamily="34" charset="0"/>
              </a:rPr>
              <a:t>CurrentUser</a:t>
            </a:r>
            <a:r>
              <a:rPr lang="en-US" sz="880" b="1" dirty="0">
                <a:cs typeface="Segoe UI Light" panose="020B0502040204020203" pitchFamily="34" charset="0"/>
              </a:rPr>
              <a:t>\My\ -</a:t>
            </a:r>
            <a:r>
              <a:rPr lang="en-US" sz="880" b="1" dirty="0" err="1">
                <a:cs typeface="Segoe UI Light" panose="020B0502040204020203" pitchFamily="34" charset="0"/>
              </a:rPr>
              <a:t>CodeSigningCert</a:t>
            </a:r>
            <a:r>
              <a:rPr lang="en-US" sz="880" b="1" dirty="0">
                <a:cs typeface="Segoe UI Light" panose="020B0502040204020203" pitchFamily="34" charset="0"/>
              </a:rPr>
              <a:t> </a:t>
            </a:r>
          </a:p>
          <a:p>
            <a:pPr algn="l">
              <a:buFont typeface="+mj-lt"/>
              <a:buAutoNum type="arabicPeriod"/>
            </a:pPr>
            <a:r>
              <a:rPr lang="en-US" sz="880" b="0" i="0" dirty="0">
                <a:solidFill>
                  <a:srgbClr val="000000"/>
                </a:solidFill>
                <a:effectLst/>
                <a:cs typeface="Segoe UI Light" panose="020B0502040204020203" pitchFamily="34" charset="0"/>
              </a:rPr>
              <a:t>To place the code-signing certificate in a variable, at the Windows PowerShell prompt, enter the following command, and then </a:t>
            </a:r>
            <a:r>
              <a:rPr lang="en-US" sz="880" b="0" i="0" dirty="0">
                <a:effectLst/>
                <a:cs typeface="Segoe UI Light" panose="020B0502040204020203" pitchFamily="34" charset="0"/>
              </a:rPr>
              <a:t>press the Enter key</a:t>
            </a:r>
            <a:r>
              <a:rPr lang="en-US" sz="880" b="0" i="0" dirty="0">
                <a:solidFill>
                  <a:srgbClr val="000000"/>
                </a:solidFill>
                <a:effectLst/>
                <a:cs typeface="Segoe UI Light" panose="020B0502040204020203" pitchFamily="34" charset="0"/>
              </a:rPr>
              <a:t>:</a:t>
            </a:r>
          </a:p>
          <a:p>
            <a:pPr marL="107153" lvl="1" indent="0">
              <a:buNone/>
            </a:pPr>
            <a:r>
              <a:rPr lang="en-US" sz="880" b="1" dirty="0">
                <a:cs typeface="Segoe UI Light" panose="020B0502040204020203" pitchFamily="34" charset="0"/>
              </a:rPr>
              <a:t>$cert = Get-</a:t>
            </a:r>
            <a:r>
              <a:rPr lang="en-US" sz="880" b="1" dirty="0" err="1">
                <a:cs typeface="Segoe UI Light" panose="020B0502040204020203" pitchFamily="34" charset="0"/>
              </a:rPr>
              <a:t>ChildItem</a:t>
            </a:r>
            <a:r>
              <a:rPr lang="en-US" sz="880" b="1" dirty="0">
                <a:cs typeface="Segoe UI Light" panose="020B0502040204020203" pitchFamily="34" charset="0"/>
              </a:rPr>
              <a:t> Cert:\</a:t>
            </a:r>
            <a:r>
              <a:rPr lang="en-US" sz="880" b="1" dirty="0" err="1">
                <a:cs typeface="Segoe UI Light" panose="020B0502040204020203" pitchFamily="34" charset="0"/>
              </a:rPr>
              <a:t>CurrentUser</a:t>
            </a:r>
            <a:r>
              <a:rPr lang="en-US" sz="880" b="1" dirty="0">
                <a:cs typeface="Segoe UI Light" panose="020B0502040204020203" pitchFamily="34" charset="0"/>
              </a:rPr>
              <a:t>\My\ -</a:t>
            </a:r>
            <a:r>
              <a:rPr lang="en-US" sz="880" b="1" dirty="0" err="1">
                <a:cs typeface="Segoe UI Light" panose="020B0502040204020203" pitchFamily="34" charset="0"/>
              </a:rPr>
              <a:t>CodeSigningCert</a:t>
            </a:r>
            <a:r>
              <a:rPr lang="en-US" sz="880" b="1" dirty="0">
                <a:cs typeface="Segoe UI Light" panose="020B0502040204020203" pitchFamily="34" charset="0"/>
              </a:rPr>
              <a:t> </a:t>
            </a:r>
          </a:p>
          <a:p>
            <a:pPr algn="l">
              <a:buFont typeface="+mj-lt"/>
              <a:buAutoNum type="arabicPeriod"/>
            </a:pPr>
            <a:r>
              <a:rPr lang="en-US" sz="880" b="0" i="0" dirty="0">
                <a:solidFill>
                  <a:srgbClr val="000000"/>
                </a:solidFill>
                <a:effectLst/>
                <a:cs typeface="Segoe UI Light" panose="020B0502040204020203" pitchFamily="34" charset="0"/>
              </a:rPr>
              <a:t>To digitally sign a script, at the Windows PowerShell prompt, enter the following command, and then </a:t>
            </a:r>
            <a:r>
              <a:rPr lang="en-US" sz="880" b="0" i="0" dirty="0">
                <a:effectLst/>
                <a:cs typeface="Segoe UI Light" panose="020B0502040204020203" pitchFamily="34" charset="0"/>
              </a:rPr>
              <a:t>press the Enter key</a:t>
            </a:r>
            <a:r>
              <a:rPr lang="en-US" sz="880" b="0" i="0" dirty="0">
                <a:solidFill>
                  <a:srgbClr val="000000"/>
                </a:solidFill>
                <a:effectLst/>
                <a:cs typeface="Segoe UI Light" panose="020B0502040204020203" pitchFamily="34" charset="0"/>
              </a:rPr>
              <a:t>:</a:t>
            </a:r>
          </a:p>
          <a:p>
            <a:pPr marL="107153" lvl="1" indent="0">
              <a:buNone/>
            </a:pPr>
            <a:r>
              <a:rPr lang="en-US" sz="880" b="1" dirty="0">
                <a:cs typeface="Segoe UI Light" panose="020B0502040204020203" pitchFamily="34" charset="0"/>
              </a:rPr>
              <a:t>Set-</a:t>
            </a:r>
            <a:r>
              <a:rPr lang="en-US" sz="880" b="1" dirty="0" err="1">
                <a:cs typeface="Segoe UI Light" panose="020B0502040204020203" pitchFamily="34" charset="0"/>
              </a:rPr>
              <a:t>AuthenticodeSignature</a:t>
            </a:r>
            <a:r>
              <a:rPr lang="en-US" sz="880" b="1" dirty="0">
                <a:cs typeface="Segoe UI Light" panose="020B0502040204020203" pitchFamily="34" charset="0"/>
              </a:rPr>
              <a:t> -</a:t>
            </a:r>
            <a:r>
              <a:rPr lang="en-US" sz="880" b="1" dirty="0" err="1">
                <a:cs typeface="Segoe UI Light" panose="020B0502040204020203" pitchFamily="34" charset="0"/>
              </a:rPr>
              <a:t>FilePath</a:t>
            </a:r>
            <a:r>
              <a:rPr lang="en-US" sz="880" b="1" dirty="0">
                <a:cs typeface="Segoe UI Light" panose="020B0502040204020203" pitchFamily="34" charset="0"/>
              </a:rPr>
              <a:t> E:\Mod07\Democode\HelloWorld.ps1 -Certificate $cert </a:t>
            </a:r>
          </a:p>
          <a:p>
            <a:pPr algn="l"/>
            <a:endParaRPr lang="en-US" sz="880" b="1" i="0" dirty="0">
              <a:solidFill>
                <a:srgbClr val="000000"/>
              </a:solidFill>
              <a:effectLst/>
              <a:cs typeface="Segoe UI Light" panose="020B0502040204020203" pitchFamily="34" charset="0"/>
            </a:endParaRPr>
          </a:p>
          <a:p>
            <a:pPr algn="l"/>
            <a:r>
              <a:rPr lang="en-US" sz="880" b="1" dirty="0">
                <a:solidFill>
                  <a:srgbClr val="000000"/>
                </a:solidFill>
                <a:cs typeface="Segoe UI Light" panose="020B0502040204020203" pitchFamily="34" charset="0"/>
              </a:rPr>
              <a:t>Rev</a:t>
            </a:r>
            <a:r>
              <a:rPr lang="en-US" sz="880" b="1" i="0" dirty="0">
                <a:solidFill>
                  <a:srgbClr val="000000"/>
                </a:solidFill>
                <a:effectLst/>
                <a:cs typeface="Segoe UI Light" panose="020B0502040204020203" pitchFamily="34" charset="0"/>
              </a:rPr>
              <a:t>iew the digital signature</a:t>
            </a:r>
          </a:p>
          <a:p>
            <a:pPr marL="228600" indent="-228600" algn="l">
              <a:buFont typeface="+mj-lt"/>
              <a:buAutoNum type="arabicPeriod"/>
            </a:pPr>
            <a:r>
              <a:rPr lang="en-US" sz="880" b="0" i="0" dirty="0">
                <a:solidFill>
                  <a:srgbClr val="000000"/>
                </a:solidFill>
                <a:effectLst/>
                <a:cs typeface="Segoe UI Light" panose="020B0502040204020203" pitchFamily="34" charset="0"/>
              </a:rPr>
              <a:t>On the taskbar, select </a:t>
            </a:r>
            <a:r>
              <a:rPr lang="en-US" sz="880" b="1" i="0" dirty="0">
                <a:solidFill>
                  <a:srgbClr val="000000"/>
                </a:solidFill>
                <a:effectLst/>
                <a:cs typeface="Segoe UI Light" panose="020B0502040204020203" pitchFamily="34" charset="0"/>
              </a:rPr>
              <a:t>File Explorer</a:t>
            </a:r>
            <a:r>
              <a:rPr lang="en-US" sz="880" b="0" i="0" dirty="0">
                <a:solidFill>
                  <a:srgbClr val="000000"/>
                </a:solidFill>
                <a:effectLst/>
                <a:cs typeface="Segoe UI Light" panose="020B0502040204020203" pitchFamily="34" charset="0"/>
              </a:rPr>
              <a:t>, and then browse to </a:t>
            </a:r>
            <a:r>
              <a:rPr lang="en-US" sz="880" b="1" i="0" dirty="0">
                <a:solidFill>
                  <a:srgbClr val="000000"/>
                </a:solidFill>
                <a:effectLst/>
                <a:cs typeface="Segoe UI Light" panose="020B0502040204020203" pitchFamily="34" charset="0"/>
              </a:rPr>
              <a:t>E:\Mod07\Democode</a:t>
            </a:r>
            <a:r>
              <a:rPr lang="en-US" sz="880" b="0" i="0" dirty="0">
                <a:solidFill>
                  <a:srgbClr val="000000"/>
                </a:solidFill>
                <a:effectLst/>
                <a:cs typeface="Segoe UI Light" panose="020B0502040204020203" pitchFamily="34" charset="0"/>
              </a:rPr>
              <a:t>.</a:t>
            </a:r>
          </a:p>
          <a:p>
            <a:pPr marL="228600" indent="-228600" algn="l">
              <a:buFont typeface="+mj-lt"/>
              <a:buAutoNum type="arabicPeriod"/>
            </a:pPr>
            <a:r>
              <a:rPr lang="en-US" sz="880" b="0" i="0" dirty="0">
                <a:solidFill>
                  <a:srgbClr val="000000"/>
                </a:solidFill>
                <a:effectLst/>
                <a:cs typeface="Segoe UI Light" panose="020B0502040204020203" pitchFamily="34" charset="0"/>
              </a:rPr>
              <a:t>Double-click </a:t>
            </a:r>
            <a:r>
              <a:rPr lang="en-US" sz="880" b="1" i="0" dirty="0">
                <a:solidFill>
                  <a:srgbClr val="000000"/>
                </a:solidFill>
                <a:effectLst/>
                <a:cs typeface="Segoe UI Light" panose="020B0502040204020203" pitchFamily="34" charset="0"/>
              </a:rPr>
              <a:t>HelloWorld.ps1</a:t>
            </a:r>
            <a:r>
              <a:rPr lang="en-US" sz="880" b="0" i="0" dirty="0">
                <a:solidFill>
                  <a:srgbClr val="000000"/>
                </a:solidFill>
                <a:effectLst/>
                <a:cs typeface="Segoe UI Light" panose="020B0502040204020203" pitchFamily="34" charset="0"/>
              </a:rPr>
              <a:t> or select it and then </a:t>
            </a:r>
            <a:r>
              <a:rPr lang="en-US" sz="880" b="0" i="0" dirty="0">
                <a:effectLst/>
                <a:cs typeface="Segoe UI Light" panose="020B0502040204020203" pitchFamily="34" charset="0"/>
              </a:rPr>
              <a:t>press the Enter key</a:t>
            </a:r>
            <a:r>
              <a:rPr lang="en-US" sz="880" b="0" i="0" dirty="0">
                <a:solidFill>
                  <a:srgbClr val="000000"/>
                </a:solidFill>
                <a:effectLst/>
                <a:cs typeface="Segoe UI Light" panose="020B0502040204020203" pitchFamily="34" charset="0"/>
              </a:rPr>
              <a:t>, and then verify that a digital signature has been added.</a:t>
            </a:r>
          </a:p>
          <a:p>
            <a:pPr algn="l">
              <a:buFont typeface="+mj-lt"/>
              <a:buAutoNum type="arabicPeriod"/>
            </a:pPr>
            <a:r>
              <a:rPr lang="en-US" sz="880" b="0" i="0" dirty="0">
                <a:solidFill>
                  <a:srgbClr val="000000"/>
                </a:solidFill>
                <a:effectLst/>
                <a:cs typeface="Segoe UI Light" panose="020B0502040204020203" pitchFamily="34" charset="0"/>
              </a:rPr>
              <a:t>Close the Windows PowerShell prompt.</a:t>
            </a:r>
          </a:p>
          <a:p>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125DF5E2-71FD-4E4D-952E-6B7478485423}"/>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3692080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
        <p:nvSpPr>
          <p:cNvPr id="7" name="Header Placeholder 3">
            <a:extLst>
              <a:ext uri="{FF2B5EF4-FFF2-40B4-BE49-F238E27FC236}">
                <a16:creationId xmlns:a16="http://schemas.microsoft.com/office/drawing/2014/main" id="{5D33F972-6F5C-41D3-BEF4-F738E8C2EE7D}"/>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259600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55810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213000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616498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Describe how a </a:t>
            </a:r>
            <a:r>
              <a:rPr lang="en-CA" b="1" dirty="0"/>
              <a:t>ForEach</a:t>
            </a:r>
            <a:r>
              <a:rPr lang="en-CA" dirty="0"/>
              <a:t> loop processes data.</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87195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For this demonstration, you’ll need the </a:t>
            </a:r>
            <a:r>
              <a:rPr lang="en-US" sz="880" b="1" dirty="0">
                <a:effectLst/>
                <a:ea typeface="Times New Roman" panose="02020603050405020304" pitchFamily="18" charset="0"/>
                <a:cs typeface="Segoe UI Light" panose="020B0502040204020203" pitchFamily="34" charset="0"/>
              </a:rPr>
              <a:t>LON-DC1</a:t>
            </a:r>
            <a:r>
              <a:rPr lang="en-US" sz="880" dirty="0">
                <a:effectLst/>
                <a:ea typeface="Times New Roman" panose="02020603050405020304" pitchFamily="18" charset="0"/>
                <a:cs typeface="Segoe UI Light" panose="020B0502040204020203" pitchFamily="34" charset="0"/>
              </a:rPr>
              <a:t> and </a:t>
            </a:r>
            <a:r>
              <a:rPr lang="en-US" sz="880" b="1" dirty="0">
                <a:effectLst/>
                <a:ea typeface="Times New Roman" panose="02020603050405020304" pitchFamily="18" charset="0"/>
                <a:cs typeface="Segoe UI Light" panose="020B0502040204020203" pitchFamily="34" charset="0"/>
              </a:rPr>
              <a:t>LON-CL1</a:t>
            </a:r>
            <a:r>
              <a:rPr lang="en-US" sz="880" dirty="0">
                <a:effectLst/>
                <a:ea typeface="Times New Roman" panose="02020603050405020304" pitchFamily="18" charset="0"/>
                <a:cs typeface="Segoe UI Light" panose="020B0502040204020203" pitchFamily="34" charset="0"/>
              </a:rPr>
              <a:t> virtual machines. Start each virtual machine, and then sign in with the user name </a:t>
            </a:r>
            <a:r>
              <a:rPr lang="en-US" sz="880" b="1" dirty="0">
                <a:effectLst/>
                <a:ea typeface="Times New Roman" panose="02020603050405020304" pitchFamily="18" charset="0"/>
                <a:cs typeface="Segoe UI Light" panose="020B0502040204020203" pitchFamily="34" charset="0"/>
              </a:rPr>
              <a:t>Adatum\Administrator</a:t>
            </a:r>
            <a:r>
              <a:rPr lang="en-US" sz="880" dirty="0">
                <a:effectLst/>
                <a:ea typeface="Times New Roman" panose="02020603050405020304" pitchFamily="18" charset="0"/>
                <a:cs typeface="Segoe UI Light" panose="020B0502040204020203" pitchFamily="34" charset="0"/>
              </a:rPr>
              <a:t> and the password </a:t>
            </a:r>
            <a:r>
              <a:rPr lang="en-US" sz="880" b="1" dirty="0">
                <a:effectLst/>
                <a:ea typeface="Times New Roman" panose="02020603050405020304" pitchFamily="18" charset="0"/>
                <a:cs typeface="Segoe UI Light" panose="020B0502040204020203" pitchFamily="34" charset="0"/>
              </a:rPr>
              <a:t>Pa55w.rd</a:t>
            </a:r>
            <a:r>
              <a:rPr lang="en-US" sz="880" dirty="0">
                <a:effectLst/>
                <a:ea typeface="Times New Roman" panose="02020603050405020304" pitchFamily="18" charset="0"/>
                <a:cs typeface="Segoe UI Light" panose="020B0502040204020203" pitchFamily="34" charset="0"/>
              </a:rPr>
              <a:t>.</a:t>
            </a:r>
            <a:endParaRPr lang="en-CA" sz="880" dirty="0">
              <a:effectLst/>
              <a:ea typeface="Times New Roman" panose="02020603050405020304" pitchFamily="18" charset="0"/>
              <a:cs typeface="Segoe UI Light" panose="020B0502040204020203" pitchFamily="34" charset="0"/>
            </a:endParaRPr>
          </a:p>
          <a:p>
            <a:endParaRPr lang="en-US" sz="880" dirty="0">
              <a:cs typeface="Segoe UI Light" panose="020B0502040204020203" pitchFamily="34" charset="0"/>
            </a:endParaRPr>
          </a:p>
          <a:p>
            <a:r>
              <a:rPr lang="en-US" sz="880" dirty="0">
                <a:cs typeface="Segoe UI Light" panose="020B0502040204020203" pitchFamily="34" charset="0"/>
              </a:rPr>
              <a:t>Rename </a:t>
            </a:r>
            <a:r>
              <a:rPr lang="da-DK" sz="880" b="1" dirty="0">
                <a:cs typeface="Segoe UI Light" panose="020B0502040204020203" pitchFamily="34" charset="0"/>
              </a:rPr>
              <a:t>E:\Mod07\Democode\AZ-040_Mod07_Demo3.txt</a:t>
            </a:r>
            <a:r>
              <a:rPr lang="en-US" sz="880" dirty="0">
                <a:cs typeface="Segoe UI Light" panose="020B0502040204020203" pitchFamily="34" charset="0"/>
              </a:rPr>
              <a:t> to </a:t>
            </a:r>
            <a:r>
              <a:rPr lang="da-DK" sz="880" b="1" dirty="0">
                <a:cs typeface="Segoe UI Light" panose="020B0502040204020203" pitchFamily="34" charset="0"/>
              </a:rPr>
              <a:t>AZ-040_Mod07_Demo3.ps1</a:t>
            </a:r>
            <a:r>
              <a:rPr lang="da-DK" sz="880" b="0" dirty="0">
                <a:cs typeface="Segoe UI Light" panose="020B0502040204020203" pitchFamily="34" charset="0"/>
              </a:rPr>
              <a:t>.</a:t>
            </a:r>
          </a:p>
          <a:p>
            <a:endParaRPr lang="da-DK" sz="880" dirty="0">
              <a:cs typeface="Segoe UI Light" panose="020B0502040204020203" pitchFamily="34" charset="0"/>
            </a:endParaRPr>
          </a:p>
          <a:p>
            <a:pPr algn="l"/>
            <a:r>
              <a:rPr lang="en-US" sz="880" b="1" i="0" dirty="0">
                <a:solidFill>
                  <a:srgbClr val="000000"/>
                </a:solidFill>
                <a:effectLst/>
                <a:cs typeface="Segoe UI Light" panose="020B0502040204020203" pitchFamily="34" charset="0"/>
              </a:rPr>
              <a:t>Detailed steps</a:t>
            </a:r>
          </a:p>
          <a:p>
            <a:pPr algn="l">
              <a:buFont typeface="+mj-lt"/>
              <a:buAutoNum type="arabicPeriod"/>
            </a:pPr>
            <a:r>
              <a:rPr lang="en-US" sz="880" b="0" i="0" dirty="0">
                <a:solidFill>
                  <a:srgbClr val="000000"/>
                </a:solidFill>
                <a:effectLst/>
                <a:cs typeface="Segoe UI Light" panose="020B0502040204020203" pitchFamily="34" charset="0"/>
              </a:rPr>
              <a:t>On </a:t>
            </a:r>
            <a:r>
              <a:rPr lang="en-US" sz="880" b="1" i="0" dirty="0">
                <a:solidFill>
                  <a:srgbClr val="000000"/>
                </a:solidFill>
                <a:effectLst/>
                <a:cs typeface="Segoe UI Light" panose="020B0502040204020203" pitchFamily="34" charset="0"/>
              </a:rPr>
              <a:t>LON-CL1</a:t>
            </a:r>
            <a:r>
              <a:rPr lang="en-US" sz="880" b="0" i="0" dirty="0">
                <a:solidFill>
                  <a:srgbClr val="000000"/>
                </a:solidFill>
                <a:effectLst/>
                <a:cs typeface="Segoe UI Light" panose="020B0502040204020203" pitchFamily="34" charset="0"/>
              </a:rPr>
              <a:t>, open File Explorer, and then browse to </a:t>
            </a:r>
            <a:r>
              <a:rPr lang="en-US" sz="880" b="1" i="0" dirty="0">
                <a:solidFill>
                  <a:srgbClr val="000000"/>
                </a:solidFill>
                <a:effectLst/>
                <a:cs typeface="Segoe UI Light" panose="020B0502040204020203" pitchFamily="34" charset="0"/>
              </a:rPr>
              <a:t>E:\Mod07\Democode</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Right-click </a:t>
            </a:r>
            <a:r>
              <a:rPr lang="en-US" sz="880" b="1" i="0" dirty="0">
                <a:solidFill>
                  <a:srgbClr val="000000"/>
                </a:solidFill>
                <a:effectLst/>
                <a:cs typeface="Segoe UI Light" panose="020B0502040204020203" pitchFamily="34" charset="0"/>
              </a:rPr>
              <a:t>AZ-040_Mod07_Demo3.ps1</a:t>
            </a:r>
            <a:r>
              <a:rPr lang="en-US" sz="880" b="0" i="0" dirty="0">
                <a:solidFill>
                  <a:srgbClr val="000000"/>
                </a:solidFill>
                <a:effectLst/>
                <a:cs typeface="Segoe UI Light" panose="020B0502040204020203" pitchFamily="34" charset="0"/>
              </a:rPr>
              <a:t> or activate its context menu, and then select </a:t>
            </a:r>
            <a:r>
              <a:rPr lang="en-US" sz="880" b="1" i="0" dirty="0">
                <a:solidFill>
                  <a:srgbClr val="000000"/>
                </a:solidFill>
                <a:effectLst/>
                <a:cs typeface="Segoe UI Light" panose="020B0502040204020203" pitchFamily="34" charset="0"/>
              </a:rPr>
              <a:t>Edit</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In Windows PowerShell ISE, review the code.</a:t>
            </a:r>
          </a:p>
          <a:p>
            <a:pPr algn="l">
              <a:buFont typeface="+mj-lt"/>
              <a:buAutoNum type="arabicPeriod"/>
            </a:pPr>
            <a:r>
              <a:rPr lang="en-US" sz="880" b="0" i="0" dirty="0">
                <a:solidFill>
                  <a:srgbClr val="000000"/>
                </a:solidFill>
                <a:effectLst/>
                <a:cs typeface="Segoe UI Light" panose="020B0502040204020203" pitchFamily="34" charset="0"/>
              </a:rPr>
              <a:t>Select </a:t>
            </a:r>
            <a:r>
              <a:rPr lang="en-US" sz="880" b="1" i="0" dirty="0">
                <a:solidFill>
                  <a:srgbClr val="000000"/>
                </a:solidFill>
                <a:effectLst/>
                <a:cs typeface="Segoe UI Light" panose="020B0502040204020203" pitchFamily="34" charset="0"/>
              </a:rPr>
              <a:t>F5</a:t>
            </a:r>
            <a:r>
              <a:rPr lang="en-US" sz="880" b="0" i="0" dirty="0">
                <a:solidFill>
                  <a:srgbClr val="000000"/>
                </a:solidFill>
                <a:effectLst/>
                <a:cs typeface="Segoe UI Light" panose="020B0502040204020203" pitchFamily="34" charset="0"/>
              </a:rPr>
              <a:t> to run the script.</a:t>
            </a:r>
          </a:p>
          <a:p>
            <a:pPr algn="l">
              <a:buFont typeface="+mj-lt"/>
              <a:buAutoNum type="arabicPeriod"/>
            </a:pPr>
            <a:r>
              <a:rPr lang="en-US" sz="880" b="0" i="0" dirty="0">
                <a:solidFill>
                  <a:srgbClr val="000000"/>
                </a:solidFill>
                <a:effectLst/>
                <a:cs typeface="Segoe UI Light" panose="020B0502040204020203" pitchFamily="34" charset="0"/>
              </a:rPr>
              <a:t>Close Windows PowerShell ISE.</a:t>
            </a:r>
          </a:p>
          <a:p>
            <a:endParaRPr lang="en-US" sz="880" b="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6672FCCB-744B-4BF2-971D-FE0E50112203}"/>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13694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Describe </a:t>
            </a:r>
            <a:r>
              <a:rPr lang="en-CA" dirty="0"/>
              <a:t>how you can use the </a:t>
            </a:r>
            <a:r>
              <a:rPr lang="en-CA" b="1" dirty="0"/>
              <a:t>If</a:t>
            </a:r>
            <a:r>
              <a:rPr lang="en-CA" dirty="0"/>
              <a:t> construct to make decisions.</a:t>
            </a:r>
          </a:p>
          <a:p>
            <a:endParaRPr lang="en-CA" dirty="0"/>
          </a:p>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821215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For this demonstration, you’ll need the </a:t>
            </a:r>
            <a:r>
              <a:rPr lang="en-US" sz="880" b="1" dirty="0">
                <a:effectLst/>
                <a:ea typeface="Times New Roman" panose="02020603050405020304" pitchFamily="18" charset="0"/>
                <a:cs typeface="Segoe UI Light" panose="020B0502040204020203" pitchFamily="34" charset="0"/>
              </a:rPr>
              <a:t>LON-DC1</a:t>
            </a:r>
            <a:r>
              <a:rPr lang="en-US" sz="880" dirty="0">
                <a:effectLst/>
                <a:ea typeface="Times New Roman" panose="02020603050405020304" pitchFamily="18" charset="0"/>
                <a:cs typeface="Segoe UI Light" panose="020B0502040204020203" pitchFamily="34" charset="0"/>
              </a:rPr>
              <a:t> and </a:t>
            </a:r>
            <a:r>
              <a:rPr lang="en-US" sz="880" b="1" dirty="0">
                <a:effectLst/>
                <a:ea typeface="Times New Roman" panose="02020603050405020304" pitchFamily="18" charset="0"/>
                <a:cs typeface="Segoe UI Light" panose="020B0502040204020203" pitchFamily="34" charset="0"/>
              </a:rPr>
              <a:t>LON-CL1</a:t>
            </a:r>
            <a:r>
              <a:rPr lang="en-US" sz="880" dirty="0">
                <a:effectLst/>
                <a:ea typeface="Times New Roman" panose="02020603050405020304" pitchFamily="18" charset="0"/>
                <a:cs typeface="Segoe UI Light" panose="020B0502040204020203" pitchFamily="34" charset="0"/>
              </a:rPr>
              <a:t> virtual machines. Start each virtual machine, and then sign in with the user name </a:t>
            </a:r>
            <a:r>
              <a:rPr lang="en-US" sz="880" b="1" dirty="0">
                <a:effectLst/>
                <a:ea typeface="Times New Roman" panose="02020603050405020304" pitchFamily="18" charset="0"/>
                <a:cs typeface="Segoe UI Light" panose="020B0502040204020203" pitchFamily="34" charset="0"/>
              </a:rPr>
              <a:t>Adatum\Administrator</a:t>
            </a:r>
            <a:r>
              <a:rPr lang="en-US" sz="880" dirty="0">
                <a:effectLst/>
                <a:ea typeface="Times New Roman" panose="02020603050405020304" pitchFamily="18" charset="0"/>
                <a:cs typeface="Segoe UI Light" panose="020B0502040204020203" pitchFamily="34" charset="0"/>
              </a:rPr>
              <a:t> and the password </a:t>
            </a:r>
            <a:r>
              <a:rPr lang="en-US" sz="880" b="1" dirty="0">
                <a:effectLst/>
                <a:ea typeface="Times New Roman" panose="02020603050405020304" pitchFamily="18" charset="0"/>
                <a:cs typeface="Segoe UI Light" panose="020B0502040204020203" pitchFamily="34" charset="0"/>
              </a:rPr>
              <a:t>Pa55w.rd</a:t>
            </a:r>
            <a:r>
              <a:rPr lang="en-US" sz="880" dirty="0">
                <a:effectLst/>
                <a:ea typeface="Times New Roman" panose="02020603050405020304" pitchFamily="18" charset="0"/>
                <a:cs typeface="Segoe UI Light" panose="020B0502040204020203" pitchFamily="34" charset="0"/>
              </a:rPr>
              <a:t>.</a:t>
            </a:r>
            <a:endParaRPr lang="en-CA" sz="880" dirty="0">
              <a:effectLst/>
              <a:ea typeface="Times New Roman" panose="02020603050405020304" pitchFamily="18" charset="0"/>
              <a:cs typeface="Segoe UI Light" panose="020B0502040204020203" pitchFamily="34" charset="0"/>
            </a:endParaRPr>
          </a:p>
          <a:p>
            <a:endParaRPr lang="en-US" sz="880" dirty="0">
              <a:cs typeface="Segoe UI Light"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Rename </a:t>
            </a:r>
            <a:r>
              <a:rPr lang="en-US" sz="880" b="1" dirty="0">
                <a:effectLst/>
                <a:ea typeface="Times New Roman" panose="02020603050405020304" pitchFamily="18" charset="0"/>
                <a:cs typeface="Segoe UI Light" panose="020B0502040204020203" pitchFamily="34" charset="0"/>
              </a:rPr>
              <a:t>E:\Mod07\Democode\</a:t>
            </a:r>
            <a:r>
              <a:rPr lang="en-CA" sz="880" b="1" i="0" dirty="0">
                <a:solidFill>
                  <a:srgbClr val="333333"/>
                </a:solidFill>
                <a:effectLst/>
                <a:cs typeface="Segoe UI Light" panose="020B0502040204020203" pitchFamily="34" charset="0"/>
              </a:rPr>
              <a:t>AZ-040_Mod07_Demo4.</a:t>
            </a:r>
            <a:r>
              <a:rPr lang="en-US" sz="880" b="1" dirty="0">
                <a:effectLst/>
                <a:ea typeface="Times New Roman" panose="02020603050405020304" pitchFamily="18" charset="0"/>
                <a:cs typeface="Segoe UI Light" panose="020B0502040204020203" pitchFamily="34" charset="0"/>
              </a:rPr>
              <a:t>txt</a:t>
            </a:r>
            <a:r>
              <a:rPr lang="en-US" sz="880" dirty="0">
                <a:effectLst/>
                <a:ea typeface="Times New Roman" panose="02020603050405020304" pitchFamily="18" charset="0"/>
                <a:cs typeface="Segoe UI Light" panose="020B0502040204020203" pitchFamily="34" charset="0"/>
              </a:rPr>
              <a:t> to </a:t>
            </a:r>
            <a:r>
              <a:rPr lang="en-CA" sz="880" b="1" i="0" dirty="0">
                <a:solidFill>
                  <a:srgbClr val="333333"/>
                </a:solidFill>
                <a:effectLst/>
                <a:cs typeface="Segoe UI Light" panose="020B0502040204020203" pitchFamily="34" charset="0"/>
              </a:rPr>
              <a:t>AZ-040_Mod07_Demo4.ps1</a:t>
            </a:r>
            <a:r>
              <a:rPr lang="en-US" sz="880" dirty="0">
                <a:effectLst/>
                <a:ea typeface="Times New Roman" panose="02020603050405020304" pitchFamily="18" charset="0"/>
                <a:cs typeface="Segoe UI Light" panose="020B0502040204020203" pitchFamily="34" charset="0"/>
              </a:rPr>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0" dirty="0">
              <a:effectLst/>
              <a:ea typeface="Times New Roman" panose="02020603050405020304" pitchFamily="18" charset="0"/>
              <a:cs typeface="Segoe UI Light" panose="020B0502040204020203" pitchFamily="34" charset="0"/>
            </a:endParaRPr>
          </a:p>
          <a:p>
            <a:pPr algn="l"/>
            <a:r>
              <a:rPr lang="en-US" sz="880" b="1" i="0" dirty="0">
                <a:solidFill>
                  <a:srgbClr val="000000"/>
                </a:solidFill>
                <a:effectLst/>
                <a:cs typeface="Segoe UI Light" panose="020B0502040204020203" pitchFamily="34" charset="0"/>
              </a:rPr>
              <a:t>Detailed steps</a:t>
            </a:r>
          </a:p>
          <a:p>
            <a:pPr algn="l">
              <a:buFont typeface="+mj-lt"/>
              <a:buAutoNum type="arabicPeriod"/>
            </a:pPr>
            <a:r>
              <a:rPr lang="en-US" sz="880" b="0" i="0" dirty="0">
                <a:solidFill>
                  <a:srgbClr val="000000"/>
                </a:solidFill>
                <a:effectLst/>
                <a:cs typeface="Segoe UI Light" panose="020B0502040204020203" pitchFamily="34" charset="0"/>
              </a:rPr>
              <a:t>On </a:t>
            </a:r>
            <a:r>
              <a:rPr lang="en-US" sz="880" b="1" i="0" dirty="0">
                <a:solidFill>
                  <a:srgbClr val="000000"/>
                </a:solidFill>
                <a:effectLst/>
                <a:cs typeface="Segoe UI Light" panose="020B0502040204020203" pitchFamily="34" charset="0"/>
              </a:rPr>
              <a:t>LON-CL1</a:t>
            </a:r>
            <a:r>
              <a:rPr lang="en-US" sz="880" b="0" i="0" dirty="0">
                <a:solidFill>
                  <a:srgbClr val="000000"/>
                </a:solidFill>
                <a:effectLst/>
                <a:cs typeface="Segoe UI Light" panose="020B0502040204020203" pitchFamily="34" charset="0"/>
              </a:rPr>
              <a:t>, open File Explorer and browse to </a:t>
            </a:r>
            <a:r>
              <a:rPr lang="en-US" sz="880" b="1" i="0" dirty="0">
                <a:solidFill>
                  <a:srgbClr val="000000"/>
                </a:solidFill>
                <a:effectLst/>
                <a:cs typeface="Segoe UI Light" panose="020B0502040204020203" pitchFamily="34" charset="0"/>
              </a:rPr>
              <a:t>E:\Mod07\Democode</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Right-click </a:t>
            </a:r>
            <a:r>
              <a:rPr lang="en-US" sz="880" b="1" i="0" dirty="0">
                <a:solidFill>
                  <a:srgbClr val="000000"/>
                </a:solidFill>
                <a:effectLst/>
                <a:cs typeface="Segoe UI Light" panose="020B0502040204020203" pitchFamily="34" charset="0"/>
              </a:rPr>
              <a:t>AZ-040_Mod07_Demo4.ps1</a:t>
            </a:r>
            <a:r>
              <a:rPr lang="en-US" sz="880" b="0" i="0" dirty="0">
                <a:solidFill>
                  <a:srgbClr val="000000"/>
                </a:solidFill>
                <a:effectLst/>
                <a:cs typeface="Segoe UI Light" panose="020B0502040204020203" pitchFamily="34" charset="0"/>
              </a:rPr>
              <a:t> or activate its context menu, and then select </a:t>
            </a:r>
            <a:r>
              <a:rPr lang="en-US" sz="880" b="1" i="0" dirty="0">
                <a:solidFill>
                  <a:srgbClr val="000000"/>
                </a:solidFill>
                <a:effectLst/>
                <a:cs typeface="Segoe UI Light" panose="020B0502040204020203" pitchFamily="34" charset="0"/>
              </a:rPr>
              <a:t>Edit</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In Windows PowerShell ISE, review the code.</a:t>
            </a:r>
          </a:p>
          <a:p>
            <a:pPr algn="l">
              <a:buFont typeface="+mj-lt"/>
              <a:buAutoNum type="arabicPeriod"/>
            </a:pPr>
            <a:r>
              <a:rPr lang="en-US" sz="880" b="0" i="0" dirty="0">
                <a:solidFill>
                  <a:srgbClr val="000000"/>
                </a:solidFill>
                <a:effectLst/>
                <a:cs typeface="Segoe UI Light" panose="020B0502040204020203" pitchFamily="34" charset="0"/>
              </a:rPr>
              <a:t>Select </a:t>
            </a:r>
            <a:r>
              <a:rPr lang="en-US" sz="880" b="1" i="0" dirty="0">
                <a:solidFill>
                  <a:srgbClr val="000000"/>
                </a:solidFill>
                <a:effectLst/>
                <a:cs typeface="Segoe UI Light" panose="020B0502040204020203" pitchFamily="34" charset="0"/>
              </a:rPr>
              <a:t>F5</a:t>
            </a:r>
            <a:r>
              <a:rPr lang="en-US" sz="880" b="0" i="0" dirty="0">
                <a:solidFill>
                  <a:srgbClr val="000000"/>
                </a:solidFill>
                <a:effectLst/>
                <a:cs typeface="Segoe UI Light" panose="020B0502040204020203" pitchFamily="34" charset="0"/>
              </a:rPr>
              <a:t> to run the script.</a:t>
            </a:r>
          </a:p>
          <a:p>
            <a:pPr algn="l">
              <a:buFont typeface="+mj-lt"/>
              <a:buAutoNum type="arabicPeriod"/>
            </a:pPr>
            <a:r>
              <a:rPr lang="en-US" sz="880" b="0" i="0" dirty="0">
                <a:solidFill>
                  <a:srgbClr val="000000"/>
                </a:solidFill>
                <a:effectLst/>
                <a:cs typeface="Segoe UI Light" panose="020B0502040204020203" pitchFamily="34" charset="0"/>
              </a:rPr>
              <a:t>In line 1, update the value of $</a:t>
            </a:r>
            <a:r>
              <a:rPr lang="en-US" sz="880" b="0" i="0" dirty="0" err="1">
                <a:solidFill>
                  <a:srgbClr val="000000"/>
                </a:solidFill>
                <a:effectLst/>
                <a:cs typeface="Segoe UI Light" panose="020B0502040204020203" pitchFamily="34" charset="0"/>
              </a:rPr>
              <a:t>freeSpace</a:t>
            </a:r>
            <a:r>
              <a:rPr lang="en-US" sz="880" b="0" i="0" dirty="0">
                <a:solidFill>
                  <a:srgbClr val="000000"/>
                </a:solidFill>
                <a:effectLst/>
                <a:cs typeface="Segoe UI Light" panose="020B0502040204020203" pitchFamily="34" charset="0"/>
              </a:rPr>
              <a:t> to </a:t>
            </a:r>
            <a:r>
              <a:rPr lang="en-US" sz="880" b="1" i="0" dirty="0">
                <a:solidFill>
                  <a:srgbClr val="000000"/>
                </a:solidFill>
                <a:effectLst/>
                <a:cs typeface="Segoe UI Light" panose="020B0502040204020203" pitchFamily="34" charset="0"/>
              </a:rPr>
              <a:t>11GB</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Select </a:t>
            </a:r>
            <a:r>
              <a:rPr lang="en-US" sz="880" b="1" i="0" dirty="0">
                <a:solidFill>
                  <a:srgbClr val="000000"/>
                </a:solidFill>
                <a:effectLst/>
                <a:cs typeface="Segoe UI Light" panose="020B0502040204020203" pitchFamily="34" charset="0"/>
              </a:rPr>
              <a:t>F5</a:t>
            </a:r>
            <a:r>
              <a:rPr lang="en-US" sz="880" b="0" i="0" dirty="0">
                <a:solidFill>
                  <a:srgbClr val="000000"/>
                </a:solidFill>
                <a:effectLst/>
                <a:cs typeface="Segoe UI Light" panose="020B0502040204020203" pitchFamily="34" charset="0"/>
              </a:rPr>
              <a:t> to run the script, and then select </a:t>
            </a:r>
            <a:r>
              <a:rPr lang="en-US" sz="880" b="1" i="0" dirty="0">
                <a:solidFill>
                  <a:srgbClr val="000000"/>
                </a:solidFill>
                <a:effectLst/>
                <a:cs typeface="Segoe UI Light" panose="020B0502040204020203" pitchFamily="34" charset="0"/>
              </a:rPr>
              <a:t>Yes</a:t>
            </a:r>
            <a:r>
              <a:rPr lang="en-US" sz="880" b="0" i="0" dirty="0">
                <a:solidFill>
                  <a:srgbClr val="000000"/>
                </a:solidFill>
                <a:effectLst/>
                <a:cs typeface="Segoe UI Light" panose="020B0502040204020203" pitchFamily="34" charset="0"/>
              </a:rPr>
              <a:t> to save the script.</a:t>
            </a:r>
          </a:p>
          <a:p>
            <a:pPr algn="l">
              <a:buFont typeface="+mj-lt"/>
              <a:buAutoNum type="arabicPeriod"/>
            </a:pPr>
            <a:r>
              <a:rPr lang="en-US" sz="880" b="0" i="0" dirty="0">
                <a:solidFill>
                  <a:srgbClr val="000000"/>
                </a:solidFill>
                <a:effectLst/>
                <a:cs typeface="Segoe UI Light" panose="020B0502040204020203" pitchFamily="34" charset="0"/>
              </a:rPr>
              <a:t>In line 1, update the value of $</a:t>
            </a:r>
            <a:r>
              <a:rPr lang="en-US" sz="880" b="0" i="0" dirty="0" err="1">
                <a:solidFill>
                  <a:srgbClr val="000000"/>
                </a:solidFill>
                <a:effectLst/>
                <a:cs typeface="Segoe UI Light" panose="020B0502040204020203" pitchFamily="34" charset="0"/>
              </a:rPr>
              <a:t>freeSpace</a:t>
            </a:r>
            <a:r>
              <a:rPr lang="en-US" sz="880" b="0" i="0" dirty="0">
                <a:solidFill>
                  <a:srgbClr val="000000"/>
                </a:solidFill>
                <a:effectLst/>
                <a:cs typeface="Segoe UI Light" panose="020B0502040204020203" pitchFamily="34" charset="0"/>
              </a:rPr>
              <a:t> to </a:t>
            </a:r>
            <a:r>
              <a:rPr lang="en-US" sz="880" b="1" i="0" dirty="0">
                <a:solidFill>
                  <a:srgbClr val="000000"/>
                </a:solidFill>
                <a:effectLst/>
                <a:cs typeface="Segoe UI Light" panose="020B0502040204020203" pitchFamily="34" charset="0"/>
              </a:rPr>
              <a:t>22GB</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Select </a:t>
            </a:r>
            <a:r>
              <a:rPr lang="en-US" sz="880" b="1" i="0" dirty="0">
                <a:solidFill>
                  <a:srgbClr val="000000"/>
                </a:solidFill>
                <a:effectLst/>
                <a:cs typeface="Segoe UI Light" panose="020B0502040204020203" pitchFamily="34" charset="0"/>
              </a:rPr>
              <a:t>F5</a:t>
            </a:r>
            <a:r>
              <a:rPr lang="en-US" sz="880" b="0" i="0" dirty="0">
                <a:solidFill>
                  <a:srgbClr val="000000"/>
                </a:solidFill>
                <a:effectLst/>
                <a:cs typeface="Segoe UI Light" panose="020B0502040204020203" pitchFamily="34" charset="0"/>
              </a:rPr>
              <a:t> to run the script, and then select </a:t>
            </a:r>
            <a:r>
              <a:rPr lang="en-US" sz="880" b="1" i="0" dirty="0">
                <a:solidFill>
                  <a:srgbClr val="000000"/>
                </a:solidFill>
                <a:effectLst/>
                <a:cs typeface="Segoe UI Light" panose="020B0502040204020203" pitchFamily="34" charset="0"/>
              </a:rPr>
              <a:t>Yes</a:t>
            </a:r>
            <a:r>
              <a:rPr lang="en-US" sz="880" b="0" i="0" dirty="0">
                <a:solidFill>
                  <a:srgbClr val="000000"/>
                </a:solidFill>
                <a:effectLst/>
                <a:cs typeface="Segoe UI Light" panose="020B0502040204020203" pitchFamily="34" charset="0"/>
              </a:rPr>
              <a:t> to save the script.</a:t>
            </a:r>
          </a:p>
          <a:p>
            <a:pPr algn="l">
              <a:buFont typeface="+mj-lt"/>
              <a:buAutoNum type="arabicPeriod"/>
            </a:pPr>
            <a:r>
              <a:rPr lang="en-US" sz="880" b="0" i="0" dirty="0">
                <a:solidFill>
                  <a:srgbClr val="000000"/>
                </a:solidFill>
                <a:effectLst/>
                <a:cs typeface="Segoe UI Light" panose="020B0502040204020203" pitchFamily="34" charset="0"/>
              </a:rPr>
              <a:t>Close Windows PowerShell ISE.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CA" sz="880" dirty="0">
              <a:effectLst/>
              <a:ea typeface="Times New Roman" panose="02020603050405020304" pitchFamily="18" charset="0"/>
              <a:cs typeface="Segoe UI Light" panose="020B0502040204020203" pitchFamily="34" charset="0"/>
            </a:endParaRPr>
          </a:p>
          <a:p>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3FE0B397-57F7-4736-AF7F-4FF46AA92E91}"/>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2513336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CA" sz="880" dirty="0">
                <a:effectLst/>
                <a:ea typeface="Times New Roman" panose="02020603050405020304" pitchFamily="18" charset="0"/>
                <a:cs typeface="Segoe UI Light" panose="020B0502040204020203" pitchFamily="34" charset="0"/>
              </a:rPr>
              <a:t>Describe how to use the </a:t>
            </a:r>
            <a:r>
              <a:rPr lang="en-CA" sz="880" b="1" dirty="0">
                <a:effectLst/>
                <a:ea typeface="Times New Roman" panose="02020603050405020304" pitchFamily="18" charset="0"/>
                <a:cs typeface="Segoe UI Light" panose="020B0502040204020203" pitchFamily="34" charset="0"/>
              </a:rPr>
              <a:t>Switch</a:t>
            </a:r>
            <a:r>
              <a:rPr lang="en-CA" sz="880" dirty="0">
                <a:effectLst/>
                <a:ea typeface="Times New Roman" panose="02020603050405020304" pitchFamily="18" charset="0"/>
                <a:cs typeface="Segoe UI Light" panose="020B0502040204020203" pitchFamily="34" charset="0"/>
              </a:rPr>
              <a:t> construct. Compare the functionality with the </a:t>
            </a:r>
            <a:r>
              <a:rPr lang="en-CA" sz="880" b="1" dirty="0">
                <a:effectLst/>
                <a:ea typeface="Times New Roman" panose="02020603050405020304" pitchFamily="18" charset="0"/>
                <a:cs typeface="Segoe UI Light" panose="020B0502040204020203" pitchFamily="34" charset="0"/>
              </a:rPr>
              <a:t>If</a:t>
            </a:r>
            <a:r>
              <a:rPr lang="en-CA" sz="880" dirty="0">
                <a:effectLst/>
                <a:ea typeface="Times New Roman" panose="02020603050405020304" pitchFamily="18" charset="0"/>
                <a:cs typeface="Segoe UI Light" panose="020B0502040204020203" pitchFamily="34" charset="0"/>
              </a:rPr>
              <a:t> construct.</a:t>
            </a:r>
            <a:endParaRPr lang="en-CA" sz="880" dirty="0">
              <a:cs typeface="Segoe UI Light" panose="020B0502040204020203" pitchFamily="34" charset="0"/>
            </a:endParaRPr>
          </a:p>
          <a:p>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14746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For this demonstration, you require the </a:t>
            </a:r>
            <a:r>
              <a:rPr lang="en-US" sz="880" b="1" dirty="0">
                <a:effectLst/>
                <a:ea typeface="Times New Roman" panose="02020603050405020304" pitchFamily="18" charset="0"/>
                <a:cs typeface="Segoe UI Light" panose="020B0502040204020203" pitchFamily="34" charset="0"/>
              </a:rPr>
              <a:t>LON-DC1</a:t>
            </a:r>
            <a:r>
              <a:rPr lang="en-US" sz="880" dirty="0">
                <a:effectLst/>
                <a:ea typeface="Times New Roman" panose="02020603050405020304" pitchFamily="18" charset="0"/>
                <a:cs typeface="Segoe UI Light" panose="020B0502040204020203" pitchFamily="34" charset="0"/>
              </a:rPr>
              <a:t> and </a:t>
            </a:r>
            <a:r>
              <a:rPr lang="en-US" sz="880" b="1" dirty="0">
                <a:effectLst/>
                <a:ea typeface="Times New Roman" panose="02020603050405020304" pitchFamily="18" charset="0"/>
                <a:cs typeface="Segoe UI Light" panose="020B0502040204020203" pitchFamily="34" charset="0"/>
              </a:rPr>
              <a:t>LON-CL1</a:t>
            </a:r>
            <a:r>
              <a:rPr lang="en-US" sz="880" dirty="0">
                <a:effectLst/>
                <a:ea typeface="Times New Roman" panose="02020603050405020304" pitchFamily="18" charset="0"/>
                <a:cs typeface="Segoe UI Light" panose="020B0502040204020203" pitchFamily="34" charset="0"/>
              </a:rPr>
              <a:t> virtual machines. Start each virtual machine, and then sign in with the user name </a:t>
            </a:r>
            <a:r>
              <a:rPr lang="en-US" sz="880" b="1" dirty="0">
                <a:effectLst/>
                <a:ea typeface="Times New Roman" panose="02020603050405020304" pitchFamily="18" charset="0"/>
                <a:cs typeface="Segoe UI Light" panose="020B0502040204020203" pitchFamily="34" charset="0"/>
              </a:rPr>
              <a:t>Adatum\Administrator</a:t>
            </a:r>
            <a:r>
              <a:rPr lang="en-US" sz="880" dirty="0">
                <a:effectLst/>
                <a:ea typeface="Times New Roman" panose="02020603050405020304" pitchFamily="18" charset="0"/>
                <a:cs typeface="Segoe UI Light" panose="020B0502040204020203" pitchFamily="34" charset="0"/>
              </a:rPr>
              <a:t> and the password </a:t>
            </a:r>
            <a:r>
              <a:rPr lang="en-US" sz="880" b="1" dirty="0">
                <a:effectLst/>
                <a:ea typeface="Times New Roman" panose="02020603050405020304" pitchFamily="18" charset="0"/>
                <a:cs typeface="Segoe UI Light" panose="020B0502040204020203" pitchFamily="34" charset="0"/>
              </a:rPr>
              <a:t>Pa55w.rd</a:t>
            </a:r>
            <a:r>
              <a:rPr lang="en-US" sz="880" dirty="0">
                <a:effectLst/>
                <a:ea typeface="Times New Roman" panose="02020603050405020304" pitchFamily="18" charset="0"/>
                <a:cs typeface="Segoe UI Light" panose="020B0502040204020203" pitchFamily="34" charset="0"/>
              </a:rPr>
              <a:t>.</a:t>
            </a:r>
            <a:endParaRPr lang="en-CA" sz="880" dirty="0">
              <a:effectLst/>
              <a:ea typeface="Times New Roman" panose="02020603050405020304" pitchFamily="18" charset="0"/>
              <a:cs typeface="Segoe UI Light" panose="020B0502040204020203" pitchFamily="34" charset="0"/>
            </a:endParaRPr>
          </a:p>
          <a:p>
            <a:endParaRPr lang="en-US" sz="880" dirty="0">
              <a:cs typeface="Segoe UI Light" panose="020B0502040204020203" pitchFamily="34" charset="0"/>
            </a:endParaRPr>
          </a:p>
          <a:p>
            <a:r>
              <a:rPr lang="en-US" sz="880" dirty="0">
                <a:cs typeface="Segoe UI Light" panose="020B0502040204020203" pitchFamily="34" charset="0"/>
              </a:rPr>
              <a:t>Rename </a:t>
            </a:r>
            <a:r>
              <a:rPr lang="da-DK" sz="880" b="1" i="0" dirty="0">
                <a:solidFill>
                  <a:srgbClr val="333333"/>
                </a:solidFill>
                <a:effectLst/>
                <a:cs typeface="Segoe UI Light" panose="020B0502040204020203" pitchFamily="34" charset="0"/>
              </a:rPr>
              <a:t>E:\Mod07\Democode\AZ-040_Mod07_Demo5.txt</a:t>
            </a:r>
            <a:r>
              <a:rPr lang="da-DK" sz="880" b="0" i="0" dirty="0">
                <a:solidFill>
                  <a:srgbClr val="333333"/>
                </a:solidFill>
                <a:effectLst/>
                <a:cs typeface="Segoe UI Light" panose="020B0502040204020203" pitchFamily="34" charset="0"/>
              </a:rPr>
              <a:t> to </a:t>
            </a:r>
            <a:r>
              <a:rPr lang="da-DK" sz="880" b="1" i="0" dirty="0">
                <a:solidFill>
                  <a:srgbClr val="333333"/>
                </a:solidFill>
                <a:effectLst/>
                <a:cs typeface="Segoe UI Light" panose="020B0502040204020203" pitchFamily="34" charset="0"/>
              </a:rPr>
              <a:t>AZ-040_Mod07_Demo5.ps1</a:t>
            </a:r>
            <a:r>
              <a:rPr lang="da-DK" sz="880" b="0" i="0" dirty="0">
                <a:solidFill>
                  <a:srgbClr val="333333"/>
                </a:solidFill>
                <a:effectLst/>
                <a:cs typeface="Segoe UI Light" panose="020B0502040204020203" pitchFamily="34" charset="0"/>
              </a:rPr>
              <a:t>.</a:t>
            </a:r>
          </a:p>
          <a:p>
            <a:endParaRPr lang="da-DK" sz="880" dirty="0">
              <a:solidFill>
                <a:srgbClr val="333333"/>
              </a:solidFill>
              <a:cs typeface="Segoe UI Light" panose="020B0502040204020203" pitchFamily="34" charset="0"/>
            </a:endParaRPr>
          </a:p>
          <a:p>
            <a:pPr algn="l"/>
            <a:r>
              <a:rPr lang="en-US" sz="880" b="1" i="0" dirty="0">
                <a:solidFill>
                  <a:srgbClr val="000000"/>
                </a:solidFill>
                <a:effectLst/>
                <a:cs typeface="Segoe UI Light" panose="020B0502040204020203" pitchFamily="34" charset="0"/>
              </a:rPr>
              <a:t>Detailed steps</a:t>
            </a:r>
          </a:p>
          <a:p>
            <a:pPr algn="l">
              <a:buFont typeface="+mj-lt"/>
              <a:buAutoNum type="arabicPeriod"/>
            </a:pPr>
            <a:r>
              <a:rPr lang="en-US" sz="880" b="0" i="0" dirty="0">
                <a:solidFill>
                  <a:srgbClr val="000000"/>
                </a:solidFill>
                <a:effectLst/>
                <a:cs typeface="Segoe UI Light" panose="020B0502040204020203" pitchFamily="34" charset="0"/>
              </a:rPr>
              <a:t>On </a:t>
            </a:r>
            <a:r>
              <a:rPr lang="en-US" sz="880" b="1" i="0" dirty="0">
                <a:solidFill>
                  <a:srgbClr val="000000"/>
                </a:solidFill>
                <a:effectLst/>
                <a:cs typeface="Segoe UI Light" panose="020B0502040204020203" pitchFamily="34" charset="0"/>
              </a:rPr>
              <a:t>LON-CL1</a:t>
            </a:r>
            <a:r>
              <a:rPr lang="en-US" sz="880" b="0" i="0" dirty="0">
                <a:solidFill>
                  <a:srgbClr val="000000"/>
                </a:solidFill>
                <a:effectLst/>
                <a:cs typeface="Segoe UI Light" panose="020B0502040204020203" pitchFamily="34" charset="0"/>
              </a:rPr>
              <a:t>, open File Explorer, and then browse to </a:t>
            </a:r>
            <a:r>
              <a:rPr lang="en-US" sz="880" b="1" i="0" dirty="0">
                <a:solidFill>
                  <a:srgbClr val="000000"/>
                </a:solidFill>
                <a:effectLst/>
                <a:cs typeface="Segoe UI Light" panose="020B0502040204020203" pitchFamily="34" charset="0"/>
              </a:rPr>
              <a:t>E:\Mod07\Democode</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Right-click </a:t>
            </a:r>
            <a:r>
              <a:rPr lang="en-US" sz="880" b="1" i="0" dirty="0">
                <a:solidFill>
                  <a:srgbClr val="000000"/>
                </a:solidFill>
                <a:effectLst/>
                <a:cs typeface="Segoe UI Light" panose="020B0502040204020203" pitchFamily="34" charset="0"/>
              </a:rPr>
              <a:t>AZ-040_Mod07_Demo5.ps1</a:t>
            </a:r>
            <a:r>
              <a:rPr lang="en-US" sz="880" b="0" i="0" dirty="0">
                <a:solidFill>
                  <a:srgbClr val="000000"/>
                </a:solidFill>
                <a:effectLst/>
                <a:cs typeface="Segoe UI Light" panose="020B0502040204020203" pitchFamily="34" charset="0"/>
              </a:rPr>
              <a:t> or activate its context menu, and then select </a:t>
            </a:r>
            <a:r>
              <a:rPr lang="en-US" sz="880" b="1" i="0" dirty="0">
                <a:solidFill>
                  <a:srgbClr val="000000"/>
                </a:solidFill>
                <a:effectLst/>
                <a:cs typeface="Segoe UI Light" panose="020B0502040204020203" pitchFamily="34" charset="0"/>
              </a:rPr>
              <a:t>Edit</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In Windows PowerShell ISE, review the code.</a:t>
            </a:r>
          </a:p>
          <a:p>
            <a:pPr algn="l">
              <a:buFont typeface="+mj-lt"/>
              <a:buAutoNum type="arabicPeriod"/>
            </a:pPr>
            <a:r>
              <a:rPr lang="en-US" sz="880" b="0" i="0" dirty="0">
                <a:solidFill>
                  <a:srgbClr val="000000"/>
                </a:solidFill>
                <a:effectLst/>
                <a:cs typeface="Segoe UI Light" panose="020B0502040204020203" pitchFamily="34" charset="0"/>
              </a:rPr>
              <a:t>Select </a:t>
            </a:r>
            <a:r>
              <a:rPr lang="en-US" sz="880" b="1" i="0" dirty="0">
                <a:solidFill>
                  <a:srgbClr val="000000"/>
                </a:solidFill>
                <a:effectLst/>
                <a:cs typeface="Segoe UI Light" panose="020B0502040204020203" pitchFamily="34" charset="0"/>
              </a:rPr>
              <a:t>F5</a:t>
            </a:r>
            <a:r>
              <a:rPr lang="en-US" sz="880" b="0" i="0" dirty="0">
                <a:solidFill>
                  <a:srgbClr val="000000"/>
                </a:solidFill>
                <a:effectLst/>
                <a:cs typeface="Segoe UI Light" panose="020B0502040204020203" pitchFamily="34" charset="0"/>
              </a:rPr>
              <a:t> to run the script.</a:t>
            </a:r>
          </a:p>
          <a:p>
            <a:pPr algn="l">
              <a:buFont typeface="+mj-lt"/>
              <a:buAutoNum type="arabicPeriod"/>
            </a:pPr>
            <a:r>
              <a:rPr lang="en-US" sz="880" b="0" i="0" dirty="0">
                <a:solidFill>
                  <a:srgbClr val="000000"/>
                </a:solidFill>
                <a:effectLst/>
                <a:cs typeface="Segoe UI Light" panose="020B0502040204020203" pitchFamily="34" charset="0"/>
              </a:rPr>
              <a:t>In line 1, update the value of $computer to </a:t>
            </a:r>
            <a:r>
              <a:rPr lang="en-US" sz="880" b="1" i="0" dirty="0">
                <a:solidFill>
                  <a:srgbClr val="000000"/>
                </a:solidFill>
                <a:effectLst/>
                <a:cs typeface="Segoe UI Light" panose="020B0502040204020203" pitchFamily="34" charset="0"/>
              </a:rPr>
              <a:t>VAN-SRV1</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Select </a:t>
            </a:r>
            <a:r>
              <a:rPr lang="en-US" sz="880" b="1" i="0" dirty="0">
                <a:solidFill>
                  <a:srgbClr val="000000"/>
                </a:solidFill>
                <a:effectLst/>
                <a:cs typeface="Segoe UI Light" panose="020B0502040204020203" pitchFamily="34" charset="0"/>
              </a:rPr>
              <a:t>F5</a:t>
            </a:r>
            <a:r>
              <a:rPr lang="en-US" sz="880" b="0" i="0" dirty="0">
                <a:solidFill>
                  <a:srgbClr val="000000"/>
                </a:solidFill>
                <a:effectLst/>
                <a:cs typeface="Segoe UI Light" panose="020B0502040204020203" pitchFamily="34" charset="0"/>
              </a:rPr>
              <a:t> to run the script, and then select </a:t>
            </a:r>
            <a:r>
              <a:rPr lang="en-US" sz="880" b="1" i="0" dirty="0">
                <a:solidFill>
                  <a:srgbClr val="000000"/>
                </a:solidFill>
                <a:effectLst/>
                <a:cs typeface="Segoe UI Light" panose="020B0502040204020203" pitchFamily="34" charset="0"/>
              </a:rPr>
              <a:t>Yes</a:t>
            </a:r>
            <a:r>
              <a:rPr lang="en-US" sz="880" b="0" i="0" dirty="0">
                <a:solidFill>
                  <a:srgbClr val="000000"/>
                </a:solidFill>
                <a:effectLst/>
                <a:cs typeface="Segoe UI Light" panose="020B0502040204020203" pitchFamily="34" charset="0"/>
              </a:rPr>
              <a:t> to save the script.</a:t>
            </a:r>
          </a:p>
          <a:p>
            <a:pPr algn="l">
              <a:buFont typeface="+mj-lt"/>
              <a:buAutoNum type="arabicPeriod"/>
            </a:pPr>
            <a:r>
              <a:rPr lang="en-US" sz="880" b="0" i="0" dirty="0">
                <a:solidFill>
                  <a:srgbClr val="000000"/>
                </a:solidFill>
                <a:effectLst/>
                <a:cs typeface="Segoe UI Light" panose="020B0502040204020203" pitchFamily="34" charset="0"/>
              </a:rPr>
              <a:t>In line 1, update the value of $computer to </a:t>
            </a:r>
            <a:r>
              <a:rPr lang="en-US" sz="880" b="1" i="0" dirty="0">
                <a:solidFill>
                  <a:srgbClr val="000000"/>
                </a:solidFill>
                <a:effectLst/>
                <a:cs typeface="Segoe UI Light" panose="020B0502040204020203" pitchFamily="34" charset="0"/>
              </a:rPr>
              <a:t>SEA-CL1</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Select </a:t>
            </a:r>
            <a:r>
              <a:rPr lang="en-US" sz="880" b="1" i="0" dirty="0">
                <a:solidFill>
                  <a:srgbClr val="000000"/>
                </a:solidFill>
                <a:effectLst/>
                <a:cs typeface="Segoe UI Light" panose="020B0502040204020203" pitchFamily="34" charset="0"/>
              </a:rPr>
              <a:t>F5</a:t>
            </a:r>
            <a:r>
              <a:rPr lang="en-US" sz="880" b="0" i="0" dirty="0">
                <a:solidFill>
                  <a:srgbClr val="000000"/>
                </a:solidFill>
                <a:effectLst/>
                <a:cs typeface="Segoe UI Light" panose="020B0502040204020203" pitchFamily="34" charset="0"/>
              </a:rPr>
              <a:t> to run the script, and then select </a:t>
            </a:r>
            <a:r>
              <a:rPr lang="en-US" sz="880" b="1" i="0" dirty="0">
                <a:solidFill>
                  <a:srgbClr val="000000"/>
                </a:solidFill>
                <a:effectLst/>
                <a:cs typeface="Segoe UI Light" panose="020B0502040204020203" pitchFamily="34" charset="0"/>
              </a:rPr>
              <a:t>Yes</a:t>
            </a:r>
            <a:r>
              <a:rPr lang="en-US" sz="880" b="0" i="0" dirty="0">
                <a:solidFill>
                  <a:srgbClr val="000000"/>
                </a:solidFill>
                <a:effectLst/>
                <a:cs typeface="Segoe UI Light" panose="020B0502040204020203" pitchFamily="34" charset="0"/>
              </a:rPr>
              <a:t> to save the script.</a:t>
            </a:r>
          </a:p>
          <a:p>
            <a:pPr algn="l">
              <a:buFont typeface="+mj-lt"/>
              <a:buAutoNum type="arabicPeriod"/>
            </a:pPr>
            <a:r>
              <a:rPr lang="en-US" sz="880" b="0" i="0" dirty="0">
                <a:solidFill>
                  <a:srgbClr val="000000"/>
                </a:solidFill>
                <a:effectLst/>
                <a:cs typeface="Segoe UI Light" panose="020B0502040204020203" pitchFamily="34" charset="0"/>
              </a:rPr>
              <a:t>In line 1, update the value of $computer to </a:t>
            </a:r>
            <a:r>
              <a:rPr lang="en-US" sz="880" b="1" i="0" dirty="0">
                <a:solidFill>
                  <a:srgbClr val="000000"/>
                </a:solidFill>
                <a:effectLst/>
                <a:cs typeface="Segoe UI Light" panose="020B0502040204020203" pitchFamily="34" charset="0"/>
              </a:rPr>
              <a:t>SEA-RDP</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Select </a:t>
            </a:r>
            <a:r>
              <a:rPr lang="en-US" sz="880" b="1" i="0" dirty="0">
                <a:solidFill>
                  <a:srgbClr val="000000"/>
                </a:solidFill>
                <a:effectLst/>
                <a:cs typeface="Segoe UI Light" panose="020B0502040204020203" pitchFamily="34" charset="0"/>
              </a:rPr>
              <a:t>F5</a:t>
            </a:r>
            <a:r>
              <a:rPr lang="en-US" sz="880" b="0" i="0" dirty="0">
                <a:solidFill>
                  <a:srgbClr val="000000"/>
                </a:solidFill>
                <a:effectLst/>
                <a:cs typeface="Segoe UI Light" panose="020B0502040204020203" pitchFamily="34" charset="0"/>
              </a:rPr>
              <a:t> to run the script, and then select </a:t>
            </a:r>
            <a:r>
              <a:rPr lang="en-US" sz="880" b="1" i="0" dirty="0">
                <a:solidFill>
                  <a:srgbClr val="000000"/>
                </a:solidFill>
                <a:effectLst/>
                <a:cs typeface="Segoe UI Light" panose="020B0502040204020203" pitchFamily="34" charset="0"/>
              </a:rPr>
              <a:t>Yes</a:t>
            </a:r>
            <a:r>
              <a:rPr lang="en-US" sz="880" b="0" i="0" dirty="0">
                <a:solidFill>
                  <a:srgbClr val="000000"/>
                </a:solidFill>
                <a:effectLst/>
                <a:cs typeface="Segoe UI Light" panose="020B0502040204020203" pitchFamily="34" charset="0"/>
              </a:rPr>
              <a:t> to save the script.</a:t>
            </a:r>
          </a:p>
          <a:p>
            <a:pPr algn="l">
              <a:buFont typeface="+mj-lt"/>
              <a:buAutoNum type="arabicPeriod"/>
            </a:pPr>
            <a:r>
              <a:rPr lang="en-US" sz="880" b="0" i="0" dirty="0">
                <a:solidFill>
                  <a:srgbClr val="000000"/>
                </a:solidFill>
                <a:effectLst/>
                <a:cs typeface="Segoe UI Light" panose="020B0502040204020203" pitchFamily="34" charset="0"/>
              </a:rPr>
              <a:t>Close Windows PowerShell ISE.</a:t>
            </a:r>
          </a:p>
          <a:p>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016D2F29-1D92-440E-8290-805F22B41E01}"/>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4341521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CA" dirty="0"/>
              <a:t>Describe how you can use the </a:t>
            </a:r>
            <a:r>
              <a:rPr lang="en-CA" b="1" dirty="0"/>
              <a:t>For</a:t>
            </a:r>
            <a:r>
              <a:rPr lang="en-CA" dirty="0"/>
              <a:t> construct to perform a process a specific number of times. Compare this to using a </a:t>
            </a:r>
            <a:r>
              <a:rPr lang="en-CA" b="1" dirty="0"/>
              <a:t>ForEach</a:t>
            </a:r>
            <a:r>
              <a:rPr lang="en-CA" dirty="0"/>
              <a:t> loop.</a:t>
            </a:r>
          </a:p>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037014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ffectLst/>
                <a:ea typeface="Times New Roman" panose="02020603050405020304" pitchFamily="18" charset="0"/>
                <a:cs typeface="Segoe UI Light" panose="020B0502040204020203" pitchFamily="34" charset="0"/>
              </a:rPr>
              <a:t>Describe how to use th</a:t>
            </a:r>
            <a:r>
              <a:rPr lang="en-US" sz="880" dirty="0">
                <a:ea typeface="Times New Roman" panose="02020603050405020304" pitchFamily="18" charset="0"/>
                <a:cs typeface="Segoe UI Light" panose="020B0502040204020203" pitchFamily="34" charset="0"/>
              </a:rPr>
              <a:t>e </a:t>
            </a:r>
            <a:r>
              <a:rPr lang="en-US" sz="880" b="1" dirty="0">
                <a:effectLst/>
                <a:ea typeface="Times New Roman" panose="02020603050405020304" pitchFamily="18" charset="0"/>
                <a:cs typeface="Segoe UI Light" panose="020B0502040204020203" pitchFamily="34" charset="0"/>
              </a:rPr>
              <a:t>Do..While</a:t>
            </a:r>
            <a:r>
              <a:rPr lang="en-US" sz="880" dirty="0">
                <a:effectLst/>
                <a:ea typeface="Times New Roman" panose="02020603050405020304" pitchFamily="18" charset="0"/>
                <a:cs typeface="Segoe UI Light" panose="020B0502040204020203" pitchFamily="34" charset="0"/>
              </a:rPr>
              <a:t>, </a:t>
            </a:r>
            <a:r>
              <a:rPr lang="en-US" sz="880" b="1" dirty="0">
                <a:effectLst/>
                <a:ea typeface="Times New Roman" panose="02020603050405020304" pitchFamily="18" charset="0"/>
                <a:cs typeface="Segoe UI Light" panose="020B0502040204020203" pitchFamily="34" charset="0"/>
              </a:rPr>
              <a:t>Do..Until</a:t>
            </a:r>
            <a:r>
              <a:rPr lang="en-US" sz="880" dirty="0">
                <a:effectLst/>
                <a:ea typeface="Times New Roman" panose="02020603050405020304" pitchFamily="18" charset="0"/>
                <a:cs typeface="Segoe UI Light" panose="020B0502040204020203" pitchFamily="34" charset="0"/>
              </a:rPr>
              <a:t>, and </a:t>
            </a:r>
            <a:r>
              <a:rPr lang="en-US" sz="880" b="1" dirty="0">
                <a:effectLst/>
                <a:ea typeface="Times New Roman" panose="02020603050405020304" pitchFamily="18" charset="0"/>
                <a:cs typeface="Segoe UI Light" panose="020B0502040204020203" pitchFamily="34" charset="0"/>
              </a:rPr>
              <a:t>While</a:t>
            </a:r>
            <a:r>
              <a:rPr lang="en-US" sz="880" dirty="0">
                <a:effectLst/>
                <a:ea typeface="Times New Roman" panose="02020603050405020304" pitchFamily="18" charset="0"/>
                <a:cs typeface="Segoe UI Light" panose="020B0502040204020203" pitchFamily="34" charset="0"/>
              </a:rPr>
              <a:t> constructs. Be sure to clearly differentiate between them.</a:t>
            </a:r>
            <a:endParaRPr lang="en-CA" sz="880" dirty="0">
              <a:effectLst/>
              <a:ea typeface="Times New Roman" panose="02020603050405020304" pitchFamily="18" charset="0"/>
              <a:cs typeface="Segoe UI Light" panose="020B0502040204020203" pitchFamily="34" charset="0"/>
            </a:endParaRPr>
          </a:p>
          <a:p>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07081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601493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ffectLst/>
                <a:ea typeface="Times New Roman" panose="02020603050405020304" pitchFamily="18" charset="0"/>
                <a:cs typeface="Segoe UI Light" panose="020B0502040204020203" pitchFamily="34" charset="0"/>
              </a:rPr>
              <a:t>Describe how to use the </a:t>
            </a:r>
            <a:r>
              <a:rPr lang="en-US" sz="880" b="1" dirty="0">
                <a:effectLst/>
                <a:ea typeface="Times New Roman" panose="02020603050405020304" pitchFamily="18" charset="0"/>
                <a:cs typeface="Segoe UI Light" panose="020B0502040204020203" pitchFamily="34" charset="0"/>
              </a:rPr>
              <a:t>Do..While</a:t>
            </a:r>
            <a:r>
              <a:rPr lang="en-US" sz="880" dirty="0">
                <a:effectLst/>
                <a:ea typeface="Times New Roman" panose="02020603050405020304" pitchFamily="18" charset="0"/>
                <a:cs typeface="Segoe UI Light" panose="020B0502040204020203" pitchFamily="34" charset="0"/>
              </a:rPr>
              <a:t>, </a:t>
            </a:r>
            <a:r>
              <a:rPr lang="en-US" sz="880" b="1" dirty="0">
                <a:effectLst/>
                <a:ea typeface="Times New Roman" panose="02020603050405020304" pitchFamily="18" charset="0"/>
                <a:cs typeface="Segoe UI Light" panose="020B0502040204020203" pitchFamily="34" charset="0"/>
              </a:rPr>
              <a:t>Do..Until</a:t>
            </a:r>
            <a:r>
              <a:rPr lang="en-US" sz="880" dirty="0">
                <a:effectLst/>
                <a:ea typeface="Times New Roman" panose="02020603050405020304" pitchFamily="18" charset="0"/>
                <a:cs typeface="Segoe UI Light" panose="020B0502040204020203" pitchFamily="34" charset="0"/>
              </a:rPr>
              <a:t>, and </a:t>
            </a:r>
            <a:r>
              <a:rPr lang="en-US" sz="880" b="1" dirty="0">
                <a:effectLst/>
                <a:ea typeface="Times New Roman" panose="02020603050405020304" pitchFamily="18" charset="0"/>
                <a:cs typeface="Segoe UI Light" panose="020B0502040204020203" pitchFamily="34" charset="0"/>
              </a:rPr>
              <a:t>While</a:t>
            </a:r>
            <a:r>
              <a:rPr lang="en-US" sz="880" dirty="0">
                <a:effectLst/>
                <a:ea typeface="Times New Roman" panose="02020603050405020304" pitchFamily="18" charset="0"/>
                <a:cs typeface="Segoe UI Light" panose="020B0502040204020203" pitchFamily="34" charset="0"/>
              </a:rPr>
              <a:t> constructs. Be sure to clearly differentiate between them.</a:t>
            </a:r>
            <a:endParaRPr lang="en-CA" sz="880" dirty="0">
              <a:effectLst/>
              <a:ea typeface="Times New Roman" panose="02020603050405020304" pitchFamily="18" charset="0"/>
              <a:cs typeface="Segoe UI Light" panose="020B0502040204020203" pitchFamily="34" charset="0"/>
            </a:endParaRPr>
          </a:p>
          <a:p>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974253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ffectLst/>
                <a:ea typeface="Times New Roman" panose="02020603050405020304" pitchFamily="18" charset="0"/>
                <a:cs typeface="Segoe UI Light" panose="020B0502040204020203" pitchFamily="34" charset="0"/>
              </a:rPr>
              <a:t>Describe how to use </a:t>
            </a:r>
            <a:r>
              <a:rPr lang="en-US" sz="880" b="1" dirty="0">
                <a:effectLst/>
                <a:ea typeface="Times New Roman" panose="02020603050405020304" pitchFamily="18" charset="0"/>
                <a:cs typeface="Segoe UI Light" panose="020B0502040204020203" pitchFamily="34" charset="0"/>
              </a:rPr>
              <a:t>Continue</a:t>
            </a:r>
            <a:r>
              <a:rPr lang="en-US" sz="880" dirty="0">
                <a:effectLst/>
                <a:ea typeface="Times New Roman" panose="02020603050405020304" pitchFamily="18" charset="0"/>
                <a:cs typeface="Segoe UI Light" panose="020B0502040204020203" pitchFamily="34" charset="0"/>
              </a:rPr>
              <a:t> and </a:t>
            </a:r>
            <a:r>
              <a:rPr lang="en-US" sz="880" b="1" dirty="0">
                <a:effectLst/>
                <a:ea typeface="Times New Roman" panose="02020603050405020304" pitchFamily="18" charset="0"/>
                <a:cs typeface="Segoe UI Light" panose="020B0502040204020203" pitchFamily="34" charset="0"/>
              </a:rPr>
              <a:t>Break</a:t>
            </a:r>
            <a:r>
              <a:rPr lang="en-US" sz="880" dirty="0">
                <a:effectLst/>
                <a:ea typeface="Times New Roman" panose="02020603050405020304" pitchFamily="18" charset="0"/>
                <a:cs typeface="Segoe UI Light" panose="020B0502040204020203" pitchFamily="34" charset="0"/>
              </a:rPr>
              <a:t> to control loop processing. Be sure that students can clearly differentiate between the two.</a:t>
            </a:r>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566286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4D468E95-7E40-46DE-AFAB-30EBBCA4C79F}"/>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4163097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3207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651452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ffectLst/>
                <a:ea typeface="Times New Roman" panose="02020603050405020304" pitchFamily="18" charset="0"/>
                <a:cs typeface="Segoe UI Light" panose="020B0502040204020203" pitchFamily="34" charset="0"/>
              </a:rPr>
              <a:t>Explain how </a:t>
            </a:r>
            <a:r>
              <a:rPr lang="en-US" sz="880" b="1" dirty="0">
                <a:effectLst/>
                <a:ea typeface="Times New Roman" panose="02020603050405020304" pitchFamily="18" charset="0"/>
                <a:cs typeface="Segoe UI Light" panose="020B0502040204020203" pitchFamily="34" charset="0"/>
              </a:rPr>
              <a:t>Get-Content</a:t>
            </a:r>
            <a:r>
              <a:rPr lang="en-US" sz="880" dirty="0">
                <a:effectLst/>
                <a:ea typeface="Times New Roman" panose="02020603050405020304" pitchFamily="18" charset="0"/>
                <a:cs typeface="Segoe UI Light" panose="020B0502040204020203" pitchFamily="34" charset="0"/>
              </a:rPr>
              <a:t> can be used to retrieve data from a text file.</a:t>
            </a:r>
            <a:endParaRPr lang="en-CA" sz="880" dirty="0">
              <a:effectLst/>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4419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Describe how to import a CSV file and how to work with the imported data.</a:t>
            </a:r>
          </a:p>
          <a:p>
            <a:endParaRPr lang="en-CA"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300410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ffectLst/>
                <a:ea typeface="Times New Roman" panose="02020603050405020304" pitchFamily="18" charset="0"/>
                <a:cs typeface="Segoe UI Light" panose="020B0502040204020203" pitchFamily="34" charset="0"/>
              </a:rPr>
              <a:t>Explain how to use </a:t>
            </a:r>
            <a:r>
              <a:rPr lang="en-US" sz="880" b="1" dirty="0">
                <a:effectLst/>
                <a:ea typeface="Times New Roman" panose="02020603050405020304" pitchFamily="18" charset="0"/>
                <a:cs typeface="Segoe UI Light" panose="020B0502040204020203" pitchFamily="34" charset="0"/>
              </a:rPr>
              <a:t>Import-Clixml</a:t>
            </a:r>
            <a:r>
              <a:rPr lang="en-US" sz="880" dirty="0">
                <a:effectLst/>
                <a:ea typeface="Times New Roman" panose="02020603050405020304" pitchFamily="18" charset="0"/>
                <a:cs typeface="Segoe UI Light" panose="020B0502040204020203" pitchFamily="34" charset="0"/>
              </a:rPr>
              <a:t> to import XML data from a file.</a:t>
            </a:r>
          </a:p>
          <a:p>
            <a:pPr>
              <a:lnSpc>
                <a:spcPct val="115000"/>
              </a:lnSpc>
              <a:spcAft>
                <a:spcPts val="1000"/>
              </a:spcAft>
            </a:pPr>
            <a:endParaRPr lang="en-CA" sz="880" dirty="0">
              <a:effectLst/>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3661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Explain how you can retrieve data in the JSON format from files or web services.</a:t>
            </a:r>
            <a:endParaRPr lang="en-CA" dirty="0"/>
          </a:p>
          <a:p>
            <a:endParaRPr lang="en-CA"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73386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For this demonstration, you’ll need the </a:t>
            </a:r>
            <a:r>
              <a:rPr lang="en-US" sz="880" b="1" dirty="0">
                <a:effectLst/>
                <a:ea typeface="Times New Roman" panose="02020603050405020304" pitchFamily="18" charset="0"/>
                <a:cs typeface="Segoe UI Light" panose="020B0502040204020203" pitchFamily="34" charset="0"/>
              </a:rPr>
              <a:t>LON-DC1</a:t>
            </a:r>
            <a:r>
              <a:rPr lang="en-US" sz="880" dirty="0">
                <a:effectLst/>
                <a:ea typeface="Times New Roman" panose="02020603050405020304" pitchFamily="18" charset="0"/>
                <a:cs typeface="Segoe UI Light" panose="020B0502040204020203" pitchFamily="34" charset="0"/>
              </a:rPr>
              <a:t> and </a:t>
            </a:r>
            <a:r>
              <a:rPr lang="en-US" sz="880" b="1" dirty="0">
                <a:effectLst/>
                <a:ea typeface="Times New Roman" panose="02020603050405020304" pitchFamily="18" charset="0"/>
                <a:cs typeface="Segoe UI Light" panose="020B0502040204020203" pitchFamily="34" charset="0"/>
              </a:rPr>
              <a:t>LON-CL1</a:t>
            </a:r>
            <a:r>
              <a:rPr lang="en-US" sz="880" dirty="0">
                <a:effectLst/>
                <a:ea typeface="Times New Roman" panose="02020603050405020304" pitchFamily="18" charset="0"/>
                <a:cs typeface="Segoe UI Light" panose="020B0502040204020203" pitchFamily="34" charset="0"/>
              </a:rPr>
              <a:t> virtual machines. Start each virtual machine, and then sign in with the user name </a:t>
            </a:r>
            <a:r>
              <a:rPr lang="en-US" sz="880" b="1" dirty="0">
                <a:effectLst/>
                <a:ea typeface="Times New Roman" panose="02020603050405020304" pitchFamily="18" charset="0"/>
                <a:cs typeface="Segoe UI Light" panose="020B0502040204020203" pitchFamily="34" charset="0"/>
              </a:rPr>
              <a:t>Adatum\Administrator</a:t>
            </a:r>
            <a:r>
              <a:rPr lang="en-US" sz="880" dirty="0">
                <a:effectLst/>
                <a:ea typeface="Times New Roman" panose="02020603050405020304" pitchFamily="18" charset="0"/>
                <a:cs typeface="Segoe UI Light" panose="020B0502040204020203" pitchFamily="34" charset="0"/>
              </a:rPr>
              <a:t> and the password </a:t>
            </a:r>
            <a:r>
              <a:rPr lang="en-US" sz="880" b="1" dirty="0">
                <a:effectLst/>
                <a:ea typeface="Times New Roman" panose="02020603050405020304" pitchFamily="18" charset="0"/>
                <a:cs typeface="Segoe UI Light" panose="020B0502040204020203" pitchFamily="34" charset="0"/>
              </a:rPr>
              <a:t>Pa55w.rd</a:t>
            </a:r>
            <a:r>
              <a:rPr lang="en-US" sz="880" dirty="0">
                <a:effectLst/>
                <a:ea typeface="Times New Roman" panose="02020603050405020304" pitchFamily="18" charset="0"/>
                <a:cs typeface="Segoe UI Light" panose="020B0502040204020203" pitchFamily="34" charset="0"/>
              </a:rPr>
              <a:t>.</a:t>
            </a:r>
            <a:endParaRPr lang="en-CA" sz="880" dirty="0">
              <a:effectLst/>
              <a:ea typeface="Times New Roman" panose="02020603050405020304" pitchFamily="18" charset="0"/>
              <a:cs typeface="Segoe UI Light" panose="020B0502040204020203" pitchFamily="34" charset="0"/>
            </a:endParaRPr>
          </a:p>
          <a:p>
            <a:endParaRPr lang="en-US" sz="880" dirty="0">
              <a:cs typeface="Segoe UI Light"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solidFill>
                  <a:srgbClr val="000000"/>
                </a:solidFill>
                <a:effectLst/>
                <a:ea typeface="Times New Roman" panose="02020603050405020304" pitchFamily="18" charset="0"/>
                <a:cs typeface="Segoe UI Light" panose="020B0502040204020203" pitchFamily="34" charset="0"/>
              </a:rPr>
              <a:t>The steps for this demonstration are stored in </a:t>
            </a:r>
            <a:r>
              <a:rPr lang="en-US" sz="880" b="1" dirty="0">
                <a:effectLst/>
                <a:ea typeface="Times New Roman" panose="02020603050405020304" pitchFamily="18" charset="0"/>
                <a:cs typeface="Segoe UI Light" panose="020B0502040204020203" pitchFamily="34" charset="0"/>
              </a:rPr>
              <a:t>E:\Mod07\Democode\AZ-040_Mod07_Demo6.txt</a:t>
            </a:r>
            <a:r>
              <a:rPr lang="en-US" sz="880" dirty="0">
                <a:solidFill>
                  <a:srgbClr val="000000"/>
                </a:solidFill>
                <a:effectLst/>
                <a:ea typeface="Times New Roman" panose="02020603050405020304" pitchFamily="18" charset="0"/>
                <a:cs typeface="Segoe UI Light" panose="020B0502040204020203" pitchFamily="34" charset="0"/>
              </a:rPr>
              <a:t>. You can open this file in Windows PowerShell ISE and run the commands from there rather than entering the commands at a Windows PowerShell prompt.</a:t>
            </a:r>
            <a:endParaRPr lang="en-CA" sz="880" dirty="0">
              <a:effectLst/>
              <a:ea typeface="Times New Roman" panose="02020603050405020304" pitchFamily="18" charset="0"/>
              <a:cs typeface="Segoe UI Light" panose="020B0502040204020203" pitchFamily="34" charset="0"/>
            </a:endParaRPr>
          </a:p>
          <a:p>
            <a:endParaRPr lang="en-US" sz="880" dirty="0">
              <a:cs typeface="Segoe UI Light" panose="020B0502040204020203" pitchFamily="34" charset="0"/>
            </a:endParaRPr>
          </a:p>
          <a:p>
            <a:pPr algn="l"/>
            <a:r>
              <a:rPr lang="en-US" sz="880" b="1" i="0" dirty="0">
                <a:effectLst/>
                <a:cs typeface="Segoe UI Light" panose="020B0502040204020203" pitchFamily="34" charset="0"/>
              </a:rPr>
              <a:t>Detailed steps</a:t>
            </a:r>
          </a:p>
          <a:p>
            <a:pPr algn="l">
              <a:buFont typeface="+mj-lt"/>
              <a:buAutoNum type="arabicPeriod"/>
            </a:pPr>
            <a:r>
              <a:rPr lang="en-US" sz="880" b="0" i="0" dirty="0">
                <a:effectLst/>
                <a:cs typeface="Segoe UI Light" panose="020B0502040204020203" pitchFamily="34" charset="0"/>
              </a:rPr>
              <a:t>On </a:t>
            </a:r>
            <a:r>
              <a:rPr lang="en-US" sz="880" b="1" i="0" dirty="0">
                <a:effectLst/>
                <a:cs typeface="Segoe UI Light" panose="020B0502040204020203" pitchFamily="34" charset="0"/>
              </a:rPr>
              <a:t>LON-CL1</a:t>
            </a:r>
            <a:r>
              <a:rPr lang="en-US" sz="880" b="0" i="0" dirty="0">
                <a:effectLst/>
                <a:cs typeface="Segoe UI Light" panose="020B0502040204020203" pitchFamily="34" charset="0"/>
              </a:rPr>
              <a:t>, select </a:t>
            </a:r>
            <a:r>
              <a:rPr lang="en-US" sz="880" b="1" i="0" dirty="0">
                <a:effectLst/>
                <a:cs typeface="Segoe UI Light" panose="020B0502040204020203" pitchFamily="34" charset="0"/>
              </a:rPr>
              <a:t>Start</a:t>
            </a:r>
            <a:r>
              <a:rPr lang="en-US" sz="880" b="0" i="0" dirty="0">
                <a:effectLst/>
                <a:cs typeface="Segoe UI Light" panose="020B0502040204020203" pitchFamily="34" charset="0"/>
              </a:rPr>
              <a:t>, enter </a:t>
            </a:r>
            <a:r>
              <a:rPr lang="en-US" sz="880" b="1" i="0" dirty="0" err="1">
                <a:effectLst/>
                <a:cs typeface="Segoe UI Light" panose="020B0502040204020203" pitchFamily="34" charset="0"/>
              </a:rPr>
              <a:t>Powersh</a:t>
            </a:r>
            <a:r>
              <a:rPr lang="en-US" sz="880" b="0" i="0" dirty="0">
                <a:effectLst/>
                <a:cs typeface="Segoe UI Light" panose="020B0502040204020203" pitchFamily="34" charset="0"/>
              </a:rPr>
              <a:t>, and then select </a:t>
            </a:r>
            <a:r>
              <a:rPr lang="en-US" sz="880" b="1" i="0" dirty="0">
                <a:effectLst/>
                <a:cs typeface="Segoe UI Light" panose="020B0502040204020203" pitchFamily="34" charset="0"/>
              </a:rPr>
              <a:t>Windows PowerShell</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To retrieve data from a text file, at the Windows PowerShell prompt, enter the following command, and then press the Enter key:</a:t>
            </a:r>
          </a:p>
          <a:p>
            <a:pPr marL="107153" lvl="1" indent="0">
              <a:buNone/>
            </a:pPr>
            <a:r>
              <a:rPr lang="en-US" sz="880" b="1" dirty="0">
                <a:cs typeface="Segoe UI Light" panose="020B0502040204020203" pitchFamily="34" charset="0"/>
              </a:rPr>
              <a:t>Get-Content E:\Mod07\Democode\computers.txt </a:t>
            </a:r>
          </a:p>
          <a:p>
            <a:pPr algn="l">
              <a:buFont typeface="+mj-lt"/>
              <a:buAutoNum type="arabicPeriod"/>
            </a:pPr>
            <a:r>
              <a:rPr lang="en-US" sz="880" b="0" i="0" dirty="0">
                <a:effectLst/>
                <a:cs typeface="Segoe UI Light" panose="020B0502040204020203" pitchFamily="34" charset="0"/>
              </a:rPr>
              <a:t>To place data from a text file into an array, at the Windows PowerShell prompt, enter the following command, and then press the Enter key:</a:t>
            </a:r>
          </a:p>
          <a:p>
            <a:pPr marL="107153" lvl="1" indent="0">
              <a:buNone/>
            </a:pPr>
            <a:r>
              <a:rPr lang="en-US" sz="880" b="1" dirty="0">
                <a:cs typeface="Segoe UI Light" panose="020B0502040204020203" pitchFamily="34" charset="0"/>
              </a:rPr>
              <a:t>$computers = Get-Content E:\Mod07\Democode\computers.txt </a:t>
            </a:r>
          </a:p>
          <a:p>
            <a:pPr algn="l">
              <a:buFont typeface="+mj-lt"/>
              <a:buAutoNum type="arabicPeriod"/>
            </a:pPr>
            <a:r>
              <a:rPr lang="en-US" sz="880" b="0" i="0" dirty="0">
                <a:effectLst/>
                <a:cs typeface="Segoe UI Light" panose="020B0502040204020203" pitchFamily="34" charset="0"/>
              </a:rPr>
              <a:t>To display the number of items in the $computers array, at the Windows PowerShell prompt, enter the following command, and then press the Enter key:</a:t>
            </a:r>
          </a:p>
          <a:p>
            <a:pPr marL="107153" lvl="1" indent="0">
              <a:buNone/>
            </a:pPr>
            <a:r>
              <a:rPr lang="en-US" sz="880" b="1" dirty="0">
                <a:cs typeface="Segoe UI Light" panose="020B0502040204020203" pitchFamily="34" charset="0"/>
              </a:rPr>
              <a:t>$</a:t>
            </a:r>
            <a:r>
              <a:rPr lang="en-US" sz="880" b="1" dirty="0" err="1">
                <a:cs typeface="Segoe UI Light" panose="020B0502040204020203" pitchFamily="34" charset="0"/>
              </a:rPr>
              <a:t>computers.count</a:t>
            </a:r>
            <a:r>
              <a:rPr lang="en-US" sz="880" b="1" dirty="0">
                <a:cs typeface="Segoe UI Light" panose="020B0502040204020203" pitchFamily="34" charset="0"/>
              </a:rPr>
              <a:t> </a:t>
            </a:r>
          </a:p>
          <a:p>
            <a:pPr algn="l">
              <a:buFont typeface="+mj-lt"/>
              <a:buAutoNum type="arabicPeriod"/>
            </a:pPr>
            <a:r>
              <a:rPr lang="en-US" sz="880" b="0" i="0" dirty="0">
                <a:effectLst/>
                <a:cs typeface="Segoe UI Light" panose="020B0502040204020203" pitchFamily="34" charset="0"/>
              </a:rPr>
              <a:t>To display the items in the $computers array, at the Windows PowerShell prompt, enter the following command, and then press the Enter key</a:t>
            </a:r>
          </a:p>
          <a:p>
            <a:pPr marL="107153" lvl="1" indent="0">
              <a:buNone/>
            </a:pPr>
            <a:r>
              <a:rPr lang="en-US" sz="880" b="1" dirty="0">
                <a:cs typeface="Segoe UI Light" panose="020B0502040204020203" pitchFamily="34" charset="0"/>
              </a:rPr>
              <a:t>$computers </a:t>
            </a:r>
          </a:p>
          <a:p>
            <a:pPr algn="l">
              <a:buFont typeface="+mj-lt"/>
              <a:buAutoNum type="arabicPeriod"/>
            </a:pPr>
            <a:r>
              <a:rPr lang="en-US" sz="880" b="0" i="0" dirty="0">
                <a:effectLst/>
                <a:cs typeface="Segoe UI Light" panose="020B0502040204020203" pitchFamily="34" charset="0"/>
              </a:rPr>
              <a:t>To import CSV data, at the Windows PowerShell prompt, enter the following command, and then press the Enter key:</a:t>
            </a:r>
          </a:p>
          <a:p>
            <a:pPr marL="107153" lvl="1" indent="0">
              <a:buNone/>
            </a:pPr>
            <a:r>
              <a:rPr lang="en-US" sz="880" b="1" dirty="0">
                <a:cs typeface="Segoe UI Light" panose="020B0502040204020203" pitchFamily="34" charset="0"/>
              </a:rPr>
              <a:t>Import-Csv E:\Mod07\Democode\users.csv </a:t>
            </a:r>
          </a:p>
          <a:p>
            <a:pPr algn="l">
              <a:buFont typeface="+mj-lt"/>
              <a:buAutoNum type="arabicPeriod"/>
            </a:pPr>
            <a:r>
              <a:rPr lang="en-US" sz="880" b="0" i="0" dirty="0">
                <a:effectLst/>
                <a:cs typeface="Segoe UI Light" panose="020B0502040204020203" pitchFamily="34" charset="0"/>
              </a:rPr>
              <a:t>To import CSV data into an array, at the Windows PowerShell prompt, enter the following command, and then press the Enter key:</a:t>
            </a:r>
          </a:p>
          <a:p>
            <a:pPr marL="107153" lvl="1" indent="0">
              <a:buNone/>
            </a:pPr>
            <a:r>
              <a:rPr lang="en-US" sz="880" b="1" dirty="0">
                <a:cs typeface="Segoe UI Light" panose="020B0502040204020203" pitchFamily="34" charset="0"/>
              </a:rPr>
              <a:t>$users = Import-Csv E:\Mod07\Democode\users.csv </a:t>
            </a:r>
          </a:p>
          <a:p>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7EFEFBC9-3309-47FE-B1BB-116F7D7BD510}"/>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418560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
        <p:nvSpPr>
          <p:cNvPr id="7" name="Header Placeholder 3">
            <a:extLst>
              <a:ext uri="{FF2B5EF4-FFF2-40B4-BE49-F238E27FC236}">
                <a16:creationId xmlns:a16="http://schemas.microsoft.com/office/drawing/2014/main" id="{9ADCA267-6580-4042-A626-8468930C7D96}"/>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2209868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startAt="8"/>
            </a:pPr>
            <a:r>
              <a:rPr lang="en-US" sz="880" b="0" i="0" dirty="0">
                <a:effectLst/>
                <a:cs typeface="Segoe UI Light" panose="020B0502040204020203" pitchFamily="34" charset="0"/>
              </a:rPr>
              <a:t>To display the count of items in the array, at the Windows PowerShell prompt, enter the following command, and then press the Enter key:</a:t>
            </a:r>
          </a:p>
          <a:p>
            <a:pPr marL="107153" lvl="1" indent="0">
              <a:buNone/>
            </a:pPr>
            <a:r>
              <a:rPr lang="en-US" sz="880" b="1" dirty="0">
                <a:cs typeface="Segoe UI Light" panose="020B0502040204020203" pitchFamily="34" charset="0"/>
              </a:rPr>
              <a:t>$</a:t>
            </a:r>
            <a:r>
              <a:rPr lang="en-US" sz="880" b="1" dirty="0" err="1">
                <a:cs typeface="Segoe UI Light" panose="020B0502040204020203" pitchFamily="34" charset="0"/>
              </a:rPr>
              <a:t>users.count</a:t>
            </a:r>
            <a:r>
              <a:rPr lang="en-US" sz="880" b="1" dirty="0">
                <a:cs typeface="Segoe UI Light" panose="020B0502040204020203" pitchFamily="34" charset="0"/>
              </a:rPr>
              <a:t> </a:t>
            </a:r>
          </a:p>
          <a:p>
            <a:pPr algn="l">
              <a:buFont typeface="+mj-lt"/>
              <a:buAutoNum type="arabicPeriod" startAt="8"/>
            </a:pPr>
            <a:r>
              <a:rPr lang="en-US" sz="880" b="0" i="0" dirty="0">
                <a:effectLst/>
                <a:cs typeface="Segoe UI Light" panose="020B0502040204020203" pitchFamily="34" charset="0"/>
              </a:rPr>
              <a:t>To display the first item in the array, at the Windows PowerShell prompt, enter the following command, and then press the Enter key:</a:t>
            </a:r>
          </a:p>
          <a:p>
            <a:pPr marL="107153" lvl="1" indent="0">
              <a:buNone/>
            </a:pPr>
            <a:r>
              <a:rPr lang="en-US" sz="880" b="1" dirty="0">
                <a:cs typeface="Segoe UI Light" panose="020B0502040204020203" pitchFamily="34" charset="0"/>
              </a:rPr>
              <a:t>$users[0] </a:t>
            </a:r>
          </a:p>
          <a:p>
            <a:pPr algn="l">
              <a:buFont typeface="+mj-lt"/>
              <a:buAutoNum type="arabicPeriod" startAt="8"/>
            </a:pPr>
            <a:r>
              <a:rPr lang="en-US" sz="880" b="0" i="0" dirty="0">
                <a:effectLst/>
                <a:cs typeface="Segoe UI Light" panose="020B0502040204020203" pitchFamily="34" charset="0"/>
              </a:rPr>
              <a:t>To display the property named </a:t>
            </a:r>
            <a:r>
              <a:rPr lang="en-US" sz="880" b="1" i="0" dirty="0">
                <a:effectLst/>
                <a:cs typeface="Segoe UI Light" panose="020B0502040204020203" pitchFamily="34" charset="0"/>
              </a:rPr>
              <a:t>First</a:t>
            </a:r>
            <a:r>
              <a:rPr lang="en-US" sz="880" b="0" i="0" dirty="0">
                <a:effectLst/>
                <a:cs typeface="Segoe UI Light" panose="020B0502040204020203" pitchFamily="34" charset="0"/>
              </a:rPr>
              <a:t> for the item, at the Windows PowerShell prompt, enter the following command, and then press the Enter key:</a:t>
            </a:r>
          </a:p>
          <a:p>
            <a:pPr marL="107153" lvl="1" indent="0">
              <a:buNone/>
            </a:pPr>
            <a:r>
              <a:rPr lang="en-US" sz="880" b="1" dirty="0">
                <a:cs typeface="Segoe UI Light" panose="020B0502040204020203" pitchFamily="34" charset="0"/>
              </a:rPr>
              <a:t>$users[0].First </a:t>
            </a:r>
          </a:p>
          <a:p>
            <a:pPr algn="l">
              <a:buFont typeface="+mj-lt"/>
              <a:buAutoNum type="arabicPeriod" startAt="8"/>
            </a:pPr>
            <a:r>
              <a:rPr lang="en-US" sz="880" b="0" i="0" dirty="0">
                <a:effectLst/>
                <a:cs typeface="Segoe UI Light" panose="020B0502040204020203" pitchFamily="34" charset="0"/>
              </a:rPr>
              <a:t>To import data from an XML file, at the Windows PowerShell prompt, enter the following command, and then press the Enter key:</a:t>
            </a:r>
          </a:p>
          <a:p>
            <a:pPr marL="107153" lvl="1" indent="0">
              <a:buNone/>
            </a:pPr>
            <a:r>
              <a:rPr lang="en-US" sz="880" b="1" dirty="0">
                <a:cs typeface="Segoe UI Light" panose="020B0502040204020203" pitchFamily="34" charset="0"/>
              </a:rPr>
              <a:t>Import-</a:t>
            </a:r>
            <a:r>
              <a:rPr lang="en-US" sz="880" b="1" dirty="0" err="1">
                <a:cs typeface="Segoe UI Light" panose="020B0502040204020203" pitchFamily="34" charset="0"/>
              </a:rPr>
              <a:t>Clixml</a:t>
            </a:r>
            <a:r>
              <a:rPr lang="en-US" sz="880" b="1" dirty="0">
                <a:cs typeface="Segoe UI Light" panose="020B0502040204020203" pitchFamily="34" charset="0"/>
              </a:rPr>
              <a:t> E:\Mod07\Democode\users.xml </a:t>
            </a:r>
          </a:p>
          <a:p>
            <a:pPr algn="l">
              <a:buFont typeface="+mj-lt"/>
              <a:buAutoNum type="arabicPeriod" startAt="8"/>
            </a:pPr>
            <a:r>
              <a:rPr lang="en-US" sz="880" b="0" i="0" dirty="0">
                <a:effectLst/>
                <a:cs typeface="Segoe UI Light" panose="020B0502040204020203" pitchFamily="34" charset="0"/>
              </a:rPr>
              <a:t>To import XML data into an array, at the Windows PowerShell prompt, enter the following command, and then press the Enter key:</a:t>
            </a:r>
          </a:p>
          <a:p>
            <a:pPr marL="107153" lvl="1" indent="0">
              <a:buNone/>
            </a:pPr>
            <a:r>
              <a:rPr lang="en-US" sz="880" b="1" dirty="0">
                <a:cs typeface="Segoe UI Light" panose="020B0502040204020203" pitchFamily="34" charset="0"/>
              </a:rPr>
              <a:t>$</a:t>
            </a:r>
            <a:r>
              <a:rPr lang="en-US" sz="880" b="1" dirty="0" err="1">
                <a:cs typeface="Segoe UI Light" panose="020B0502040204020203" pitchFamily="34" charset="0"/>
              </a:rPr>
              <a:t>usersXml</a:t>
            </a:r>
            <a:r>
              <a:rPr lang="en-US" sz="880" b="1" dirty="0">
                <a:cs typeface="Segoe UI Light" panose="020B0502040204020203" pitchFamily="34" charset="0"/>
              </a:rPr>
              <a:t> = Import-</a:t>
            </a:r>
            <a:r>
              <a:rPr lang="en-US" sz="880" b="1" dirty="0" err="1">
                <a:cs typeface="Segoe UI Light" panose="020B0502040204020203" pitchFamily="34" charset="0"/>
              </a:rPr>
              <a:t>Clixml</a:t>
            </a:r>
            <a:r>
              <a:rPr lang="en-US" sz="880" b="1" dirty="0">
                <a:cs typeface="Segoe UI Light" panose="020B0502040204020203" pitchFamily="34" charset="0"/>
              </a:rPr>
              <a:t> E:\Mod07\Democode\users.xml </a:t>
            </a:r>
          </a:p>
          <a:p>
            <a:pPr algn="l">
              <a:buFont typeface="+mj-lt"/>
              <a:buAutoNum type="arabicPeriod" startAt="8"/>
            </a:pPr>
            <a:r>
              <a:rPr lang="en-US" sz="880" b="0" i="0" dirty="0">
                <a:effectLst/>
                <a:cs typeface="Segoe UI Light" panose="020B0502040204020203" pitchFamily="34" charset="0"/>
              </a:rPr>
              <a:t>To review the number of items in the array, at the Windows PowerShell prompt, enter the following command, and then press the Enter key:</a:t>
            </a:r>
          </a:p>
          <a:p>
            <a:pPr marL="107153" lvl="1" indent="0">
              <a:buNone/>
            </a:pPr>
            <a:r>
              <a:rPr lang="en-US" sz="880" b="1" dirty="0">
                <a:cs typeface="Segoe UI Light" panose="020B0502040204020203" pitchFamily="34" charset="0"/>
              </a:rPr>
              <a:t>$</a:t>
            </a:r>
            <a:r>
              <a:rPr lang="en-US" sz="880" b="1" dirty="0" err="1">
                <a:cs typeface="Segoe UI Light" panose="020B0502040204020203" pitchFamily="34" charset="0"/>
              </a:rPr>
              <a:t>usersXml.count</a:t>
            </a:r>
            <a:r>
              <a:rPr lang="en-US" sz="880" b="1" dirty="0">
                <a:cs typeface="Segoe UI Light" panose="020B0502040204020203" pitchFamily="34" charset="0"/>
              </a:rPr>
              <a:t> </a:t>
            </a:r>
          </a:p>
          <a:p>
            <a:pPr algn="l">
              <a:buFont typeface="+mj-lt"/>
              <a:buAutoNum type="arabicPeriod" startAt="8"/>
            </a:pPr>
            <a:r>
              <a:rPr lang="en-US" sz="880" b="0" i="0" dirty="0">
                <a:effectLst/>
                <a:cs typeface="Segoe UI Light" panose="020B0502040204020203" pitchFamily="34" charset="0"/>
              </a:rPr>
              <a:t>To review the first item in the array, at the Windows PowerShell prompt, enter the following command, and then press the Enter key:</a:t>
            </a:r>
          </a:p>
          <a:p>
            <a:pPr marL="107153" lvl="1" indent="0">
              <a:buNone/>
            </a:pPr>
            <a:r>
              <a:rPr lang="en-US" sz="880" b="1" dirty="0">
                <a:cs typeface="Segoe UI Light" panose="020B0502040204020203" pitchFamily="34" charset="0"/>
              </a:rPr>
              <a:t>$</a:t>
            </a:r>
            <a:r>
              <a:rPr lang="en-US" sz="880" b="1" dirty="0" err="1">
                <a:cs typeface="Segoe UI Light" panose="020B0502040204020203" pitchFamily="34" charset="0"/>
              </a:rPr>
              <a:t>usersXml</a:t>
            </a:r>
            <a:r>
              <a:rPr lang="en-US" sz="880" b="1" dirty="0">
                <a:cs typeface="Segoe UI Light" panose="020B0502040204020203" pitchFamily="34" charset="0"/>
              </a:rPr>
              <a:t>[0] </a:t>
            </a:r>
          </a:p>
          <a:p>
            <a:pPr algn="l">
              <a:buFont typeface="+mj-lt"/>
              <a:buAutoNum type="arabicPeriod" startAt="8"/>
            </a:pPr>
            <a:r>
              <a:rPr lang="en-US" sz="880" b="0" i="0" dirty="0">
                <a:effectLst/>
                <a:cs typeface="Segoe UI Light" panose="020B0502040204020203" pitchFamily="34" charset="0"/>
              </a:rPr>
              <a:t>To review the properties for the items in the array, at the Windows PowerShell prompt, enter the following command, and then press the Enter key:</a:t>
            </a:r>
          </a:p>
          <a:p>
            <a:pPr marL="107153" lvl="1" indent="0">
              <a:buNone/>
            </a:pPr>
            <a:r>
              <a:rPr lang="en-US" sz="880" b="1" dirty="0">
                <a:cs typeface="Segoe UI Light" panose="020B0502040204020203" pitchFamily="34" charset="0"/>
              </a:rPr>
              <a:t>$</a:t>
            </a:r>
            <a:r>
              <a:rPr lang="en-US" sz="880" b="1" dirty="0" err="1">
                <a:cs typeface="Segoe UI Light" panose="020B0502040204020203" pitchFamily="34" charset="0"/>
              </a:rPr>
              <a:t>usersXml</a:t>
            </a:r>
            <a:r>
              <a:rPr lang="en-US" sz="880" b="1" dirty="0">
                <a:cs typeface="Segoe UI Light" panose="020B0502040204020203" pitchFamily="34" charset="0"/>
              </a:rPr>
              <a:t> | Get-Member </a:t>
            </a:r>
          </a:p>
          <a:p>
            <a:pPr algn="l">
              <a:buFont typeface="+mj-lt"/>
              <a:buAutoNum type="arabicPeriod" startAt="8"/>
            </a:pPr>
            <a:r>
              <a:rPr lang="en-US" sz="880" b="0" i="0" dirty="0">
                <a:effectLst/>
                <a:cs typeface="Segoe UI Light" panose="020B0502040204020203" pitchFamily="34" charset="0"/>
              </a:rPr>
              <a:t>Close the Windows PowerShell prompt.</a:t>
            </a:r>
          </a:p>
          <a:p>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7EFEFBC9-3309-47FE-B1BB-116F7D7BD510}"/>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492126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
        <p:nvSpPr>
          <p:cNvPr id="7" name="Header Placeholder 3">
            <a:extLst>
              <a:ext uri="{FF2B5EF4-FFF2-40B4-BE49-F238E27FC236}">
                <a16:creationId xmlns:a16="http://schemas.microsoft.com/office/drawing/2014/main" id="{F1E49E6A-594E-4811-BAC9-F0AFCE45904B}"/>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5522299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703924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791692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Explain to students why it’s better to accept user input than to modify scripts when values change.</a:t>
            </a:r>
            <a:endParaRPr lang="en-CA"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970397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pPr>
              <a:lnSpc>
                <a:spcPct val="115000"/>
              </a:lnSpc>
              <a:spcAft>
                <a:spcPts val="1000"/>
              </a:spcAft>
            </a:pPr>
            <a:r>
              <a:rPr lang="en-US" sz="880" dirty="0">
                <a:effectLst/>
                <a:ea typeface="Times New Roman" panose="02020603050405020304" pitchFamily="18" charset="0"/>
                <a:cs typeface="Segoe UI Light" panose="020B0502040204020203" pitchFamily="34" charset="0"/>
              </a:rPr>
              <a:t>Explain how to use </a:t>
            </a:r>
            <a:r>
              <a:rPr lang="en-US" sz="880" b="1" dirty="0">
                <a:effectLst/>
                <a:ea typeface="Times New Roman" panose="02020603050405020304" pitchFamily="18" charset="0"/>
                <a:cs typeface="Segoe UI Light" panose="020B0502040204020203" pitchFamily="34" charset="0"/>
              </a:rPr>
              <a:t>Read-Host</a:t>
            </a:r>
            <a:r>
              <a:rPr lang="en-US" sz="880" dirty="0">
                <a:effectLst/>
                <a:ea typeface="Times New Roman" panose="02020603050405020304" pitchFamily="18" charset="0"/>
                <a:cs typeface="Segoe UI Light" panose="020B0502040204020203" pitchFamily="34" charset="0"/>
              </a:rPr>
              <a:t> to obtain user input. Make sure to explain the difference between the </a:t>
            </a:r>
            <a:r>
              <a:rPr lang="en-US" sz="880" i="1" dirty="0">
                <a:effectLst/>
                <a:ea typeface="Times New Roman" panose="02020603050405020304" pitchFamily="18" charset="0"/>
                <a:cs typeface="Segoe UI Light" panose="020B0502040204020203" pitchFamily="34" charset="0"/>
              </a:rPr>
              <a:t>-MaskInput </a:t>
            </a:r>
            <a:r>
              <a:rPr lang="en-US" sz="880" dirty="0">
                <a:effectLst/>
                <a:ea typeface="Times New Roman" panose="02020603050405020304" pitchFamily="18" charset="0"/>
                <a:cs typeface="Segoe UI Light" panose="020B0502040204020203" pitchFamily="34" charset="0"/>
              </a:rPr>
              <a:t>and </a:t>
            </a:r>
            <a:r>
              <a:rPr lang="en-US" sz="880" i="1" dirty="0">
                <a:effectLst/>
                <a:ea typeface="Times New Roman" panose="02020603050405020304" pitchFamily="18" charset="0"/>
                <a:cs typeface="Segoe UI Light" panose="020B0502040204020203" pitchFamily="34" charset="0"/>
              </a:rPr>
              <a:t>-SecureString </a:t>
            </a:r>
            <a:r>
              <a:rPr lang="en-US" sz="880" dirty="0">
                <a:effectLst/>
                <a:ea typeface="Times New Roman" panose="02020603050405020304" pitchFamily="18" charset="0"/>
                <a:cs typeface="Segoe UI Light" panose="020B0502040204020203" pitchFamily="34" charset="0"/>
              </a:rPr>
              <a:t>parameters.</a:t>
            </a:r>
            <a:endParaRPr lang="en-CA" sz="880" dirty="0">
              <a:effectLst/>
              <a:ea typeface="Times New Roman" panose="02020603050405020304" pitchFamily="18" charset="0"/>
              <a:cs typeface="Segoe UI Light" panose="020B0502040204020203" pitchFamily="34" charset="0"/>
            </a:endParaRPr>
          </a:p>
          <a:p>
            <a:pPr>
              <a:lnSpc>
                <a:spcPct val="115000"/>
              </a:lnSpc>
              <a:spcAft>
                <a:spcPts val="1000"/>
              </a:spcAft>
            </a:pPr>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622667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ffectLst/>
                <a:ea typeface="Times New Roman" panose="02020603050405020304" pitchFamily="18" charset="0"/>
                <a:cs typeface="Segoe UI Light" panose="020B0502040204020203" pitchFamily="34" charset="0"/>
              </a:rPr>
              <a:t>Explain how students can use </a:t>
            </a:r>
            <a:r>
              <a:rPr lang="en-US" sz="880" b="1" dirty="0">
                <a:effectLst/>
                <a:ea typeface="Times New Roman" panose="02020603050405020304" pitchFamily="18" charset="0"/>
                <a:cs typeface="Segoe UI Light" panose="020B0502040204020203" pitchFamily="34" charset="0"/>
              </a:rPr>
              <a:t>Get-Credential</a:t>
            </a:r>
            <a:r>
              <a:rPr lang="en-US" sz="880" dirty="0">
                <a:effectLst/>
                <a:ea typeface="Times New Roman" panose="02020603050405020304" pitchFamily="18" charset="0"/>
                <a:cs typeface="Segoe UI Light" panose="020B0502040204020203" pitchFamily="34" charset="0"/>
              </a:rPr>
              <a:t> to obtain credentials for use in commands.</a:t>
            </a:r>
            <a:endParaRPr lang="en-CA" sz="880" dirty="0">
              <a:effectLst/>
              <a:ea typeface="Times New Roman" panose="02020603050405020304" pitchFamily="18" charset="0"/>
              <a:cs typeface="Segoe UI Light" panose="020B0502040204020203" pitchFamily="34" charset="0"/>
            </a:endParaRPr>
          </a:p>
          <a:p>
            <a:pPr>
              <a:lnSpc>
                <a:spcPct val="115000"/>
              </a:lnSpc>
              <a:spcAft>
                <a:spcPts val="1000"/>
              </a:spcAft>
            </a:pPr>
            <a:endParaRPr lang="en-CA" sz="880" dirty="0">
              <a:effectLst/>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67032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ffectLst/>
                <a:ea typeface="Times New Roman" panose="02020603050405020304" pitchFamily="18" charset="0"/>
                <a:cs typeface="Segoe UI Light" panose="020B0502040204020203" pitchFamily="34" charset="0"/>
              </a:rPr>
              <a:t>Describe how to use </a:t>
            </a:r>
            <a:r>
              <a:rPr lang="en-US" sz="880" b="1" dirty="0">
                <a:effectLst/>
                <a:ea typeface="Times New Roman" panose="02020603050405020304" pitchFamily="18" charset="0"/>
                <a:cs typeface="Segoe UI Light" panose="020B0502040204020203" pitchFamily="34" charset="0"/>
              </a:rPr>
              <a:t>Out-GridView</a:t>
            </a:r>
            <a:r>
              <a:rPr lang="en-US" sz="880" dirty="0">
                <a:effectLst/>
                <a:ea typeface="Times New Roman" panose="02020603050405020304" pitchFamily="18" charset="0"/>
                <a:cs typeface="Segoe UI Light" panose="020B0502040204020203" pitchFamily="34" charset="0"/>
              </a:rPr>
              <a:t> as a simple menu system.</a:t>
            </a:r>
            <a:endParaRPr lang="en-CA" sz="880" dirty="0">
              <a:effectLst/>
              <a:ea typeface="Times New Roman" panose="02020603050405020304" pitchFamily="18" charset="0"/>
              <a:cs typeface="Segoe UI Light" panose="020B0502040204020203" pitchFamily="34" charset="0"/>
            </a:endParaRPr>
          </a:p>
          <a:p>
            <a:pPr>
              <a:lnSpc>
                <a:spcPct val="115000"/>
              </a:lnSpc>
              <a:spcAft>
                <a:spcPts val="1000"/>
              </a:spcAft>
            </a:pPr>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953737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For this demonstration, you’ll need the </a:t>
            </a:r>
            <a:r>
              <a:rPr lang="en-US" sz="880" b="1" dirty="0">
                <a:effectLst/>
                <a:ea typeface="Times New Roman" panose="02020603050405020304" pitchFamily="18" charset="0"/>
                <a:cs typeface="Segoe UI Light" panose="020B0502040204020203" pitchFamily="34" charset="0"/>
              </a:rPr>
              <a:t>LON-DC1</a:t>
            </a:r>
            <a:r>
              <a:rPr lang="en-US" sz="880" dirty="0">
                <a:effectLst/>
                <a:ea typeface="Times New Roman" panose="02020603050405020304" pitchFamily="18" charset="0"/>
                <a:cs typeface="Segoe UI Light" panose="020B0502040204020203" pitchFamily="34" charset="0"/>
              </a:rPr>
              <a:t> and </a:t>
            </a:r>
            <a:r>
              <a:rPr lang="en-US" sz="880" b="1" dirty="0">
                <a:effectLst/>
                <a:ea typeface="Times New Roman" panose="02020603050405020304" pitchFamily="18" charset="0"/>
                <a:cs typeface="Segoe UI Light" panose="020B0502040204020203" pitchFamily="34" charset="0"/>
              </a:rPr>
              <a:t>LON-CL1</a:t>
            </a:r>
            <a:r>
              <a:rPr lang="en-US" sz="880" dirty="0">
                <a:effectLst/>
                <a:ea typeface="Times New Roman" panose="02020603050405020304" pitchFamily="18" charset="0"/>
                <a:cs typeface="Segoe UI Light" panose="020B0502040204020203" pitchFamily="34" charset="0"/>
              </a:rPr>
              <a:t> virtual machines. Start each virtual machine, and then sign in with the user name </a:t>
            </a:r>
            <a:r>
              <a:rPr lang="en-US" sz="880" b="1" dirty="0">
                <a:effectLst/>
                <a:ea typeface="Times New Roman" panose="02020603050405020304" pitchFamily="18" charset="0"/>
                <a:cs typeface="Segoe UI Light" panose="020B0502040204020203" pitchFamily="34" charset="0"/>
              </a:rPr>
              <a:t>Adatum\Administrator</a:t>
            </a:r>
            <a:r>
              <a:rPr lang="en-US" sz="880" dirty="0">
                <a:effectLst/>
                <a:ea typeface="Times New Roman" panose="02020603050405020304" pitchFamily="18" charset="0"/>
                <a:cs typeface="Segoe UI Light" panose="020B0502040204020203" pitchFamily="34" charset="0"/>
              </a:rPr>
              <a:t> and the password </a:t>
            </a:r>
            <a:r>
              <a:rPr lang="en-US" sz="880" b="1" dirty="0">
                <a:effectLst/>
                <a:ea typeface="Times New Roman" panose="02020603050405020304" pitchFamily="18" charset="0"/>
                <a:cs typeface="Segoe UI Light" panose="020B0502040204020203" pitchFamily="34" charset="0"/>
              </a:rPr>
              <a:t>Pa55w.rd</a:t>
            </a:r>
            <a:r>
              <a:rPr lang="en-US" sz="880" dirty="0">
                <a:effectLst/>
                <a:ea typeface="Times New Roman" panose="02020603050405020304" pitchFamily="18" charset="0"/>
                <a:cs typeface="Segoe UI Light" panose="020B0502040204020203" pitchFamily="34" charset="0"/>
              </a:rPr>
              <a:t>.</a:t>
            </a:r>
            <a:endParaRPr lang="en-CA" sz="880" dirty="0">
              <a:effectLst/>
              <a:ea typeface="Times New Roman" panose="02020603050405020304" pitchFamily="18" charset="0"/>
              <a:cs typeface="Segoe UI Light" panose="020B0502040204020203" pitchFamily="34" charset="0"/>
            </a:endParaRPr>
          </a:p>
          <a:p>
            <a:endParaRPr lang="en-US" sz="880" dirty="0">
              <a:cs typeface="Segoe UI Light"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The steps for this demonstration are stored in </a:t>
            </a:r>
            <a:r>
              <a:rPr lang="en-US" sz="880" b="1" dirty="0">
                <a:effectLst/>
                <a:ea typeface="Times New Roman" panose="02020603050405020304" pitchFamily="18" charset="0"/>
                <a:cs typeface="Segoe UI Light" panose="020B0502040204020203" pitchFamily="34" charset="0"/>
              </a:rPr>
              <a:t>E:\Mod07\Democode\AZ-040_Mod07_Demo7.txt</a:t>
            </a:r>
            <a:r>
              <a:rPr lang="en-US" sz="880" dirty="0">
                <a:effectLst/>
                <a:ea typeface="Times New Roman" panose="02020603050405020304" pitchFamily="18" charset="0"/>
                <a:cs typeface="Segoe UI Light" panose="020B0502040204020203" pitchFamily="34" charset="0"/>
              </a:rPr>
              <a:t>. You can open this file in Windows PowerShell Integrated Scripting Environment (ISE) and run the commands from there rather than entering the commands at a Windows PowerShell prompt.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0" dirty="0">
              <a:ea typeface="Times New Roman" panose="02020603050405020304" pitchFamily="18" charset="0"/>
              <a:cs typeface="Segoe UI Light" panose="020B0502040204020203" pitchFamily="34" charset="0"/>
            </a:endParaRPr>
          </a:p>
          <a:p>
            <a:pPr algn="l"/>
            <a:r>
              <a:rPr lang="en-US" sz="880" b="1" i="0" dirty="0">
                <a:effectLst/>
                <a:cs typeface="Segoe UI Light" panose="020B0502040204020203" pitchFamily="34" charset="0"/>
              </a:rPr>
              <a:t>Detailed steps</a:t>
            </a:r>
          </a:p>
          <a:p>
            <a:pPr algn="l">
              <a:buFont typeface="+mj-lt"/>
              <a:buAutoNum type="arabicPeriod"/>
            </a:pPr>
            <a:r>
              <a:rPr lang="en-US" sz="880" b="0" i="0" dirty="0">
                <a:effectLst/>
                <a:cs typeface="Segoe UI Light" panose="020B0502040204020203" pitchFamily="34" charset="0"/>
              </a:rPr>
              <a:t>On </a:t>
            </a:r>
            <a:r>
              <a:rPr lang="en-US" sz="880" b="1" i="0" dirty="0">
                <a:effectLst/>
                <a:cs typeface="Segoe UI Light" panose="020B0502040204020203" pitchFamily="34" charset="0"/>
              </a:rPr>
              <a:t>LON-CL1</a:t>
            </a:r>
            <a:r>
              <a:rPr lang="en-US" sz="880" b="0" i="0" dirty="0">
                <a:effectLst/>
                <a:cs typeface="Segoe UI Light" panose="020B0502040204020203" pitchFamily="34" charset="0"/>
              </a:rPr>
              <a:t>, select </a:t>
            </a:r>
            <a:r>
              <a:rPr lang="en-US" sz="880" b="1" i="0" dirty="0">
                <a:effectLst/>
                <a:cs typeface="Segoe UI Light" panose="020B0502040204020203" pitchFamily="34" charset="0"/>
              </a:rPr>
              <a:t>Start</a:t>
            </a:r>
            <a:r>
              <a:rPr lang="en-US" sz="880" b="0" i="0" dirty="0">
                <a:effectLst/>
                <a:cs typeface="Segoe UI Light" panose="020B0502040204020203" pitchFamily="34" charset="0"/>
              </a:rPr>
              <a:t>, enter </a:t>
            </a:r>
            <a:r>
              <a:rPr lang="en-US" sz="880" b="1" i="0" dirty="0" err="1">
                <a:effectLst/>
                <a:cs typeface="Segoe UI Light" panose="020B0502040204020203" pitchFamily="34" charset="0"/>
              </a:rPr>
              <a:t>powersh</a:t>
            </a:r>
            <a:r>
              <a:rPr lang="en-US" sz="880" b="0" i="0" dirty="0">
                <a:effectLst/>
                <a:cs typeface="Segoe UI Light" panose="020B0502040204020203" pitchFamily="34" charset="0"/>
              </a:rPr>
              <a:t>, and then select </a:t>
            </a:r>
            <a:r>
              <a:rPr lang="en-US" sz="880" b="1" i="0" dirty="0">
                <a:effectLst/>
                <a:cs typeface="Segoe UI Light" panose="020B0502040204020203" pitchFamily="34" charset="0"/>
              </a:rPr>
              <a:t>Windows PowerShell</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To obtain user input by using </a:t>
            </a:r>
            <a:r>
              <a:rPr lang="en-US" sz="880" b="1" i="0" dirty="0">
                <a:effectLst/>
                <a:cs typeface="Segoe UI Light" panose="020B0502040204020203" pitchFamily="34" charset="0"/>
              </a:rPr>
              <a:t>Read-Host</a:t>
            </a:r>
            <a:r>
              <a:rPr lang="en-US" sz="880" b="0" i="0" dirty="0">
                <a:effectLst/>
                <a:cs typeface="Segoe UI Light" panose="020B0502040204020203" pitchFamily="34" charset="0"/>
              </a:rPr>
              <a:t>, at the Windows PowerShell prompt, enter the following command, and then press the Enter key. At the prompt, provide a number for the days:</a:t>
            </a:r>
          </a:p>
          <a:p>
            <a:pPr marL="107153" lvl="1" indent="0">
              <a:buNone/>
            </a:pPr>
            <a:r>
              <a:rPr lang="en-US" sz="880" b="1" dirty="0">
                <a:cs typeface="Segoe UI Light" panose="020B0502040204020203" pitchFamily="34" charset="0"/>
              </a:rPr>
              <a:t>$days = Read-Host "Enter the number of days" </a:t>
            </a:r>
          </a:p>
          <a:p>
            <a:pPr algn="l">
              <a:buFont typeface="+mj-lt"/>
              <a:buAutoNum type="arabicPeriod"/>
            </a:pPr>
            <a:r>
              <a:rPr lang="en-US" sz="880" b="0" i="0" dirty="0">
                <a:effectLst/>
                <a:cs typeface="Segoe UI Light" panose="020B0502040204020203" pitchFamily="34" charset="0"/>
              </a:rPr>
              <a:t>To review the data obtained by </a:t>
            </a:r>
            <a:r>
              <a:rPr lang="en-US" sz="880" b="1" i="0" dirty="0">
                <a:effectLst/>
                <a:cs typeface="Segoe UI Light" panose="020B0502040204020203" pitchFamily="34" charset="0"/>
              </a:rPr>
              <a:t>Read-Host</a:t>
            </a:r>
            <a:r>
              <a:rPr lang="en-US" sz="880" b="0" i="0" dirty="0">
                <a:effectLst/>
                <a:cs typeface="Segoe UI Light" panose="020B0502040204020203" pitchFamily="34" charset="0"/>
              </a:rPr>
              <a:t>, at the Windows PowerShell prompt, enter the following command, and then press the Enter key:</a:t>
            </a:r>
          </a:p>
          <a:p>
            <a:pPr marL="107153" lvl="1" indent="0">
              <a:buNone/>
            </a:pPr>
            <a:r>
              <a:rPr lang="en-US" sz="880" b="1" dirty="0">
                <a:cs typeface="Segoe UI Light" panose="020B0502040204020203" pitchFamily="34" charset="0"/>
              </a:rPr>
              <a:t>$days </a:t>
            </a:r>
          </a:p>
          <a:p>
            <a:pPr algn="l">
              <a:buFont typeface="+mj-lt"/>
              <a:buAutoNum type="arabicPeriod"/>
            </a:pPr>
            <a:r>
              <a:rPr lang="en-US" sz="880" b="0" i="0" dirty="0">
                <a:effectLst/>
                <a:cs typeface="Segoe UI Light" panose="020B0502040204020203" pitchFamily="34" charset="0"/>
              </a:rPr>
              <a:t>To obtain a credential, at the Windows PowerShell prompt, enter the following command, and then press the Enter key:</a:t>
            </a:r>
          </a:p>
          <a:p>
            <a:pPr marL="107153" lvl="1" indent="0">
              <a:buNone/>
            </a:pPr>
            <a:r>
              <a:rPr lang="en-US" sz="880" b="1" dirty="0">
                <a:cs typeface="Segoe UI Light" panose="020B0502040204020203" pitchFamily="34" charset="0"/>
              </a:rPr>
              <a:t>$cred = Get-Credential </a:t>
            </a:r>
          </a:p>
          <a:p>
            <a:pPr algn="l">
              <a:buFont typeface="+mj-lt"/>
              <a:buAutoNum type="arabicPeriod"/>
            </a:pPr>
            <a:r>
              <a:rPr lang="en-US" sz="880" b="0" i="0" dirty="0">
                <a:effectLst/>
                <a:cs typeface="Segoe UI Light" panose="020B0502040204020203" pitchFamily="34" charset="0"/>
              </a:rPr>
              <a:t>To display the credential information, at the Windows PowerShell prompt, enter the following command, and then press the Enter key:</a:t>
            </a:r>
          </a:p>
          <a:p>
            <a:pPr marL="107153" lvl="1" indent="0">
              <a:buNone/>
            </a:pPr>
            <a:r>
              <a:rPr lang="en-US" sz="880" b="1" dirty="0">
                <a:cs typeface="Segoe UI Light" panose="020B0502040204020203" pitchFamily="34" charset="0"/>
              </a:rPr>
              <a:t>$cred | Format-List </a:t>
            </a:r>
          </a:p>
          <a:p>
            <a:pPr algn="l">
              <a:buFont typeface="+mj-lt"/>
              <a:buAutoNum type="arabicPeriod"/>
            </a:pPr>
            <a:r>
              <a:rPr lang="en-US" sz="880" b="0" i="0" dirty="0">
                <a:effectLst/>
                <a:cs typeface="Segoe UI Light" panose="020B0502040204020203" pitchFamily="34" charset="0"/>
              </a:rPr>
              <a:t>To store the credential in a file, at the Windows PowerShell prompt, enter the following command, and then press the Enter key:</a:t>
            </a:r>
          </a:p>
          <a:p>
            <a:pPr marL="107153" lvl="1" indent="0">
              <a:buNone/>
            </a:pPr>
            <a:r>
              <a:rPr lang="en-US" sz="880" b="1" dirty="0">
                <a:cs typeface="Segoe UI Light" panose="020B0502040204020203" pitchFamily="34" charset="0"/>
              </a:rPr>
              <a:t>$cred | Export-</a:t>
            </a:r>
            <a:r>
              <a:rPr lang="en-US" sz="880" b="1" dirty="0" err="1">
                <a:cs typeface="Segoe UI Light" panose="020B0502040204020203" pitchFamily="34" charset="0"/>
              </a:rPr>
              <a:t>Clixml</a:t>
            </a:r>
            <a:r>
              <a:rPr lang="en-US" sz="880" b="1" dirty="0">
                <a:cs typeface="Segoe UI Light" panose="020B0502040204020203" pitchFamily="34" charset="0"/>
              </a:rPr>
              <a:t> -Path E:\Mod07\Democode\cred.xml </a:t>
            </a:r>
          </a:p>
          <a:p>
            <a:pPr algn="l">
              <a:buFont typeface="+mj-lt"/>
              <a:buAutoNum type="arabicPeriod"/>
            </a:pPr>
            <a:r>
              <a:rPr lang="en-US" sz="880" b="0" i="0" dirty="0">
                <a:effectLst/>
                <a:cs typeface="Segoe UI Light" panose="020B0502040204020203" pitchFamily="34" charset="0"/>
              </a:rPr>
              <a:t>To review the content of the file, at the Windows PowerShell prompt, enter the following command, and then press the Enter key:</a:t>
            </a:r>
          </a:p>
          <a:p>
            <a:pPr marL="107153" lvl="1" indent="0">
              <a:buNone/>
            </a:pPr>
            <a:r>
              <a:rPr lang="en-US" sz="880" b="1" dirty="0">
                <a:cs typeface="Segoe UI Light" panose="020B0502040204020203" pitchFamily="34" charset="0"/>
              </a:rPr>
              <a:t>Get-Content E:\Mod07\Democode\cred.xml </a:t>
            </a:r>
          </a:p>
          <a:p>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5B25ABFE-C27C-49DC-B15B-EEC66DD5DE0A}"/>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15980262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startAt="8"/>
            </a:pPr>
            <a:r>
              <a:rPr lang="en-US" sz="880" b="0" i="0" dirty="0">
                <a:effectLst/>
                <a:cs typeface="Segoe UI Light" panose="020B0502040204020203" pitchFamily="34" charset="0"/>
              </a:rPr>
              <a:t>To display a list of computer accounts in </a:t>
            </a:r>
            <a:r>
              <a:rPr lang="en-US" sz="880" b="1" i="0" dirty="0">
                <a:effectLst/>
                <a:cs typeface="Segoe UI Light" panose="020B0502040204020203" pitchFamily="34" charset="0"/>
              </a:rPr>
              <a:t>Out-</a:t>
            </a:r>
            <a:r>
              <a:rPr lang="en-US" sz="880" b="1" i="0" dirty="0" err="1">
                <a:effectLst/>
                <a:cs typeface="Segoe UI Light" panose="020B0502040204020203" pitchFamily="34" charset="0"/>
              </a:rPr>
              <a:t>GridView</a:t>
            </a:r>
            <a:r>
              <a:rPr lang="en-US" sz="880" b="0" i="0" dirty="0">
                <a:effectLst/>
                <a:cs typeface="Segoe UI Light" panose="020B0502040204020203" pitchFamily="34" charset="0"/>
              </a:rPr>
              <a:t>, at the Windows PowerShell prompt, enter the following command, and then press the Enter key:</a:t>
            </a:r>
          </a:p>
          <a:p>
            <a:pPr marL="107153" lvl="1" indent="0">
              <a:buNone/>
            </a:pPr>
            <a:r>
              <a:rPr lang="en-US" sz="880" b="1" dirty="0">
                <a:cs typeface="Segoe UI Light" panose="020B0502040204020203" pitchFamily="34" charset="0"/>
              </a:rPr>
              <a:t>Get-</a:t>
            </a:r>
            <a:r>
              <a:rPr lang="en-US" sz="880" b="1" dirty="0" err="1">
                <a:cs typeface="Segoe UI Light" panose="020B0502040204020203" pitchFamily="34" charset="0"/>
              </a:rPr>
              <a:t>ADComputer</a:t>
            </a:r>
            <a:r>
              <a:rPr lang="en-US" sz="880" b="1" dirty="0">
                <a:cs typeface="Segoe UI Light" panose="020B0502040204020203" pitchFamily="34" charset="0"/>
              </a:rPr>
              <a:t> -Filter * | Out-</a:t>
            </a:r>
            <a:r>
              <a:rPr lang="en-US" sz="880" b="1" dirty="0" err="1">
                <a:cs typeface="Segoe UI Light" panose="020B0502040204020203" pitchFamily="34" charset="0"/>
              </a:rPr>
              <a:t>GridView</a:t>
            </a:r>
            <a:r>
              <a:rPr lang="en-US" sz="880" b="1" dirty="0">
                <a:cs typeface="Segoe UI Light" panose="020B0502040204020203" pitchFamily="34" charset="0"/>
              </a:rPr>
              <a:t> </a:t>
            </a:r>
          </a:p>
          <a:p>
            <a:pPr algn="l">
              <a:buFont typeface="+mj-lt"/>
              <a:buAutoNum type="arabicPeriod" startAt="8"/>
            </a:pPr>
            <a:r>
              <a:rPr lang="en-US" sz="880" b="0" i="0" dirty="0">
                <a:effectLst/>
                <a:cs typeface="Segoe UI Light" panose="020B0502040204020203" pitchFamily="34" charset="0"/>
              </a:rPr>
              <a:t>Close the </a:t>
            </a:r>
            <a:r>
              <a:rPr lang="en-US" sz="880" b="1" i="0" dirty="0">
                <a:effectLst/>
                <a:cs typeface="Segoe UI Light" panose="020B0502040204020203" pitchFamily="34" charset="0"/>
              </a:rPr>
              <a:t>Out-</a:t>
            </a:r>
            <a:r>
              <a:rPr lang="en-US" sz="880" b="1" i="0" dirty="0" err="1">
                <a:effectLst/>
                <a:cs typeface="Segoe UI Light" panose="020B0502040204020203" pitchFamily="34" charset="0"/>
              </a:rPr>
              <a:t>GridView</a:t>
            </a:r>
            <a:r>
              <a:rPr lang="en-US" sz="880" b="0" i="0" dirty="0">
                <a:effectLst/>
                <a:cs typeface="Segoe UI Light" panose="020B0502040204020203" pitchFamily="34" charset="0"/>
              </a:rPr>
              <a:t> window.</a:t>
            </a:r>
          </a:p>
          <a:p>
            <a:pPr algn="l">
              <a:buFont typeface="+mj-lt"/>
              <a:buAutoNum type="arabicPeriod" startAt="8"/>
            </a:pPr>
            <a:r>
              <a:rPr lang="en-US" sz="880" b="0" i="0" dirty="0">
                <a:effectLst/>
                <a:cs typeface="Segoe UI Light" panose="020B0502040204020203" pitchFamily="34" charset="0"/>
              </a:rPr>
              <a:t>To allow a single section in the </a:t>
            </a:r>
            <a:r>
              <a:rPr lang="en-US" sz="880" b="1" i="0" dirty="0">
                <a:effectLst/>
                <a:cs typeface="Segoe UI Light" panose="020B0502040204020203" pitchFamily="34" charset="0"/>
              </a:rPr>
              <a:t>Out-</a:t>
            </a:r>
            <a:r>
              <a:rPr lang="en-US" sz="880" b="1" i="0" dirty="0" err="1">
                <a:effectLst/>
                <a:cs typeface="Segoe UI Light" panose="020B0502040204020203" pitchFamily="34" charset="0"/>
              </a:rPr>
              <a:t>GridView</a:t>
            </a:r>
            <a:r>
              <a:rPr lang="en-US" sz="880" b="0" i="0" dirty="0">
                <a:effectLst/>
                <a:cs typeface="Segoe UI Light" panose="020B0502040204020203" pitchFamily="34" charset="0"/>
              </a:rPr>
              <a:t> window, at the Windows PowerShell prompt, enter the following command, and then press the Enter key:</a:t>
            </a:r>
          </a:p>
          <a:p>
            <a:pPr marL="107153" lvl="1" indent="0">
              <a:buNone/>
            </a:pPr>
            <a:r>
              <a:rPr lang="en-US" sz="880" b="1" dirty="0">
                <a:cs typeface="Segoe UI Light" panose="020B0502040204020203" pitchFamily="34" charset="0"/>
              </a:rPr>
              <a:t>$computer = Get-</a:t>
            </a:r>
            <a:r>
              <a:rPr lang="en-US" sz="880" b="1" dirty="0" err="1">
                <a:cs typeface="Segoe UI Light" panose="020B0502040204020203" pitchFamily="34" charset="0"/>
              </a:rPr>
              <a:t>ADComputer</a:t>
            </a:r>
            <a:r>
              <a:rPr lang="en-US" sz="880" b="1" dirty="0">
                <a:cs typeface="Segoe UI Light" panose="020B0502040204020203" pitchFamily="34" charset="0"/>
              </a:rPr>
              <a:t> -Filter * | Out-</a:t>
            </a:r>
            <a:r>
              <a:rPr lang="en-US" sz="880" b="1" dirty="0" err="1">
                <a:cs typeface="Segoe UI Light" panose="020B0502040204020203" pitchFamily="34" charset="0"/>
              </a:rPr>
              <a:t>GridView</a:t>
            </a:r>
            <a:r>
              <a:rPr lang="en-US" sz="880" b="1" dirty="0">
                <a:cs typeface="Segoe UI Light" panose="020B0502040204020203" pitchFamily="34" charset="0"/>
              </a:rPr>
              <a:t> -</a:t>
            </a:r>
            <a:r>
              <a:rPr lang="en-US" sz="880" b="1" dirty="0" err="1">
                <a:cs typeface="Segoe UI Light" panose="020B0502040204020203" pitchFamily="34" charset="0"/>
              </a:rPr>
              <a:t>OutputMode</a:t>
            </a:r>
            <a:r>
              <a:rPr lang="en-US" sz="880" b="1" dirty="0">
                <a:cs typeface="Segoe UI Light" panose="020B0502040204020203" pitchFamily="34" charset="0"/>
              </a:rPr>
              <a:t> Single </a:t>
            </a:r>
          </a:p>
          <a:p>
            <a:pPr algn="l">
              <a:buFont typeface="+mj-lt"/>
              <a:buAutoNum type="arabicPeriod" startAt="8"/>
            </a:pPr>
            <a:r>
              <a:rPr lang="en-US" sz="880" b="0" i="0" dirty="0">
                <a:effectLst/>
                <a:cs typeface="Segoe UI Light" panose="020B0502040204020203" pitchFamily="34" charset="0"/>
              </a:rPr>
              <a:t>In the </a:t>
            </a:r>
            <a:r>
              <a:rPr lang="en-US" sz="880" b="1" i="0" dirty="0">
                <a:effectLst/>
                <a:cs typeface="Segoe UI Light" panose="020B0502040204020203" pitchFamily="34" charset="0"/>
              </a:rPr>
              <a:t>Out-</a:t>
            </a:r>
            <a:r>
              <a:rPr lang="en-US" sz="880" b="1" i="0" dirty="0" err="1">
                <a:effectLst/>
                <a:cs typeface="Segoe UI Light" panose="020B0502040204020203" pitchFamily="34" charset="0"/>
              </a:rPr>
              <a:t>GridView</a:t>
            </a:r>
            <a:r>
              <a:rPr lang="en-US" sz="880" b="0" i="0" dirty="0">
                <a:effectLst/>
                <a:cs typeface="Segoe UI Light" panose="020B0502040204020203" pitchFamily="34" charset="0"/>
              </a:rPr>
              <a:t> window, select </a:t>
            </a:r>
            <a:r>
              <a:rPr lang="en-US" sz="880" b="1" i="0" dirty="0">
                <a:effectLst/>
                <a:cs typeface="Segoe UI Light" panose="020B0502040204020203" pitchFamily="34" charset="0"/>
              </a:rPr>
              <a:t>LON-CL1</a:t>
            </a:r>
            <a:r>
              <a:rPr lang="en-US" sz="880" b="0" i="0" dirty="0">
                <a:effectLst/>
                <a:cs typeface="Segoe UI Light" panose="020B0502040204020203" pitchFamily="34" charset="0"/>
              </a:rPr>
              <a:t> and select </a:t>
            </a:r>
            <a:r>
              <a:rPr lang="en-US" sz="880" b="1" i="0" dirty="0">
                <a:effectLst/>
                <a:cs typeface="Segoe UI Light" panose="020B0502040204020203" pitchFamily="34" charset="0"/>
              </a:rPr>
              <a:t>OK</a:t>
            </a:r>
            <a:r>
              <a:rPr lang="en-US" sz="880" b="0" i="0" dirty="0">
                <a:effectLst/>
                <a:cs typeface="Segoe UI Light" panose="020B0502040204020203" pitchFamily="34" charset="0"/>
              </a:rPr>
              <a:t>.</a:t>
            </a:r>
          </a:p>
          <a:p>
            <a:pPr algn="l">
              <a:buFont typeface="+mj-lt"/>
              <a:buAutoNum type="arabicPeriod" startAt="8"/>
            </a:pPr>
            <a:r>
              <a:rPr lang="en-US" sz="880" b="0" i="0" dirty="0">
                <a:effectLst/>
                <a:cs typeface="Segoe UI Light" panose="020B0502040204020203" pitchFamily="34" charset="0"/>
              </a:rPr>
              <a:t>To display the selected object, at the Windows PowerShell prompt, enter the following command, and then press the Enter key:</a:t>
            </a:r>
          </a:p>
          <a:p>
            <a:pPr marL="107153" lvl="1" indent="0">
              <a:buNone/>
            </a:pPr>
            <a:r>
              <a:rPr lang="en-US" sz="880" b="1" dirty="0">
                <a:cs typeface="Segoe UI Light" panose="020B0502040204020203" pitchFamily="34" charset="0"/>
              </a:rPr>
              <a:t>$computer </a:t>
            </a:r>
          </a:p>
          <a:p>
            <a:pPr algn="l">
              <a:buFont typeface="+mj-lt"/>
              <a:buAutoNum type="arabicPeriod" startAt="8"/>
            </a:pPr>
            <a:r>
              <a:rPr lang="en-US" sz="880" b="0" i="0" dirty="0">
                <a:effectLst/>
                <a:cs typeface="Segoe UI Light" panose="020B0502040204020203" pitchFamily="34" charset="0"/>
              </a:rPr>
              <a:t>Close the Windows PowerShell prompt.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CA" sz="880" dirty="0">
              <a:effectLst/>
              <a:ea typeface="Times New Roman" panose="02020603050405020304" pitchFamily="18" charset="0"/>
              <a:cs typeface="Segoe UI Light" panose="020B0502040204020203" pitchFamily="34" charset="0"/>
            </a:endParaRPr>
          </a:p>
          <a:p>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5B25ABFE-C27C-49DC-B15B-EEC66DD5DE0A}"/>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663740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194532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115000"/>
              </a:lnSpc>
              <a:spcBef>
                <a:spcPts val="0"/>
              </a:spcBef>
              <a:spcAft>
                <a:spcPts val="1000"/>
              </a:spcAft>
              <a:buClrTx/>
              <a:buSzTx/>
              <a:buFontTx/>
              <a:buNone/>
              <a:tabLst/>
              <a:defRPr/>
            </a:pPr>
            <a:r>
              <a:rPr lang="en-US" sz="880" dirty="0">
                <a:effectLst/>
                <a:ea typeface="Times New Roman" panose="02020603050405020304" pitchFamily="18" charset="0"/>
                <a:cs typeface="Segoe UI Light" panose="020B0502040204020203" pitchFamily="34" charset="0"/>
              </a:rPr>
              <a:t>Explain how to use a </a:t>
            </a:r>
            <a:r>
              <a:rPr lang="en-US" sz="880" b="1" dirty="0">
                <a:effectLst/>
                <a:ea typeface="Times New Roman" panose="02020603050405020304" pitchFamily="18" charset="0"/>
                <a:cs typeface="Segoe UI Light" panose="020B0502040204020203" pitchFamily="34" charset="0"/>
              </a:rPr>
              <a:t>Param()</a:t>
            </a:r>
            <a:r>
              <a:rPr lang="en-US" sz="880" dirty="0">
                <a:effectLst/>
                <a:ea typeface="Times New Roman" panose="02020603050405020304" pitchFamily="18" charset="0"/>
                <a:cs typeface="Segoe UI Light" panose="020B0502040204020203" pitchFamily="34" charset="0"/>
              </a:rPr>
              <a:t> block to define parameters for scripts. Stress that it’s important to define the variable type.</a:t>
            </a:r>
            <a:endParaRPr lang="en-CA" sz="880" dirty="0">
              <a:effectLst/>
              <a:ea typeface="Times New Roman" panose="02020603050405020304" pitchFamily="18" charset="0"/>
              <a:cs typeface="Segoe UI Light" panose="020B0502040204020203" pitchFamily="34" charset="0"/>
            </a:endParaRPr>
          </a:p>
          <a:p>
            <a:pPr>
              <a:lnSpc>
                <a:spcPct val="115000"/>
              </a:lnSpc>
              <a:spcAft>
                <a:spcPts val="1000"/>
              </a:spcAft>
            </a:pPr>
            <a:endParaRPr lang="en-CA" sz="880" dirty="0">
              <a:effectLst/>
              <a:ea typeface="Times New Roman" panose="02020603050405020304" pitchFamily="18" charset="0"/>
              <a:cs typeface="Segoe UI Light" panose="020B0502040204020203" pitchFamily="34" charset="0"/>
            </a:endParaRPr>
          </a:p>
          <a:p>
            <a:pPr>
              <a:lnSpc>
                <a:spcPct val="115000"/>
              </a:lnSpc>
              <a:spcAft>
                <a:spcPts val="1000"/>
              </a:spcAft>
            </a:pPr>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56317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For this demonstration, you’ll need the </a:t>
            </a:r>
            <a:r>
              <a:rPr lang="en-US" sz="880" b="1" dirty="0">
                <a:effectLst/>
                <a:ea typeface="Times New Roman" panose="02020603050405020304" pitchFamily="18" charset="0"/>
                <a:cs typeface="Segoe UI Light" panose="020B0502040204020203" pitchFamily="34" charset="0"/>
              </a:rPr>
              <a:t>LON-DC1</a:t>
            </a:r>
            <a:r>
              <a:rPr lang="en-US" sz="880" dirty="0">
                <a:effectLst/>
                <a:ea typeface="Times New Roman" panose="02020603050405020304" pitchFamily="18" charset="0"/>
                <a:cs typeface="Segoe UI Light" panose="020B0502040204020203" pitchFamily="34" charset="0"/>
              </a:rPr>
              <a:t> and </a:t>
            </a:r>
            <a:r>
              <a:rPr lang="en-US" sz="880" b="1" dirty="0">
                <a:effectLst/>
                <a:ea typeface="Times New Roman" panose="02020603050405020304" pitchFamily="18" charset="0"/>
                <a:cs typeface="Segoe UI Light" panose="020B0502040204020203" pitchFamily="34" charset="0"/>
              </a:rPr>
              <a:t>LON-CL1</a:t>
            </a:r>
            <a:r>
              <a:rPr lang="en-US" sz="880" dirty="0">
                <a:effectLst/>
                <a:ea typeface="Times New Roman" panose="02020603050405020304" pitchFamily="18" charset="0"/>
                <a:cs typeface="Segoe UI Light" panose="020B0502040204020203" pitchFamily="34" charset="0"/>
              </a:rPr>
              <a:t> virtual machines. Start each virtual machine, and then sign in with the user name </a:t>
            </a:r>
            <a:r>
              <a:rPr lang="en-US" sz="880" b="1" dirty="0">
                <a:effectLst/>
                <a:ea typeface="Times New Roman" panose="02020603050405020304" pitchFamily="18" charset="0"/>
                <a:cs typeface="Segoe UI Light" panose="020B0502040204020203" pitchFamily="34" charset="0"/>
              </a:rPr>
              <a:t>Adatum\Administrator</a:t>
            </a:r>
            <a:r>
              <a:rPr lang="en-US" sz="880" dirty="0">
                <a:effectLst/>
                <a:ea typeface="Times New Roman" panose="02020603050405020304" pitchFamily="18" charset="0"/>
                <a:cs typeface="Segoe UI Light" panose="020B0502040204020203" pitchFamily="34" charset="0"/>
              </a:rPr>
              <a:t> and the password </a:t>
            </a:r>
            <a:r>
              <a:rPr lang="en-US" sz="880" b="1" dirty="0">
                <a:effectLst/>
                <a:ea typeface="Times New Roman" panose="02020603050405020304" pitchFamily="18" charset="0"/>
                <a:cs typeface="Segoe UI Light" panose="020B0502040204020203" pitchFamily="34" charset="0"/>
              </a:rPr>
              <a:t>Pa55w.rd</a:t>
            </a:r>
            <a:r>
              <a:rPr lang="en-US" sz="880" dirty="0">
                <a:effectLst/>
                <a:ea typeface="Times New Roman" panose="02020603050405020304" pitchFamily="18" charset="0"/>
                <a:cs typeface="Segoe UI Light" panose="020B0502040204020203" pitchFamily="34" charset="0"/>
              </a:rPr>
              <a:t>.</a:t>
            </a:r>
          </a:p>
          <a:p>
            <a:pPr algn="l"/>
            <a:r>
              <a:rPr lang="en-US" sz="880" b="1" i="0" dirty="0">
                <a:solidFill>
                  <a:srgbClr val="000000"/>
                </a:solidFill>
                <a:effectLst/>
                <a:cs typeface="Segoe UI Light" panose="020B0502040204020203" pitchFamily="34" charset="0"/>
              </a:rPr>
              <a:t>Detailed steps</a:t>
            </a:r>
          </a:p>
          <a:p>
            <a:pPr algn="l">
              <a:buFont typeface="+mj-lt"/>
              <a:buAutoNum type="arabicPeriod"/>
            </a:pPr>
            <a:r>
              <a:rPr lang="en-US" sz="880" b="0" i="0" dirty="0">
                <a:solidFill>
                  <a:srgbClr val="000000"/>
                </a:solidFill>
                <a:effectLst/>
                <a:cs typeface="Segoe UI Light" panose="020B0502040204020203" pitchFamily="34" charset="0"/>
              </a:rPr>
              <a:t>Select </a:t>
            </a:r>
            <a:r>
              <a:rPr lang="en-US" sz="880" b="1" i="0" dirty="0">
                <a:solidFill>
                  <a:srgbClr val="000000"/>
                </a:solidFill>
                <a:effectLst/>
                <a:cs typeface="Segoe UI Light" panose="020B0502040204020203" pitchFamily="34" charset="0"/>
              </a:rPr>
              <a:t>Start</a:t>
            </a:r>
            <a:r>
              <a:rPr lang="en-US" sz="880" b="0" i="0" dirty="0">
                <a:solidFill>
                  <a:srgbClr val="000000"/>
                </a:solidFill>
                <a:effectLst/>
                <a:cs typeface="Segoe UI Light" panose="020B0502040204020203" pitchFamily="34" charset="0"/>
              </a:rPr>
              <a:t>, enter </a:t>
            </a:r>
            <a:r>
              <a:rPr lang="en-US" sz="880" b="1" i="0" dirty="0">
                <a:solidFill>
                  <a:srgbClr val="000000"/>
                </a:solidFill>
                <a:effectLst/>
                <a:cs typeface="Segoe UI Light" panose="020B0502040204020203" pitchFamily="34" charset="0"/>
              </a:rPr>
              <a:t>power</a:t>
            </a:r>
            <a:r>
              <a:rPr lang="en-US" sz="880" b="0" i="0" dirty="0">
                <a:solidFill>
                  <a:srgbClr val="000000"/>
                </a:solidFill>
                <a:effectLst/>
                <a:cs typeface="Segoe UI Light" panose="020B0502040204020203" pitchFamily="34" charset="0"/>
              </a:rPr>
              <a:t>, and then select </a:t>
            </a:r>
            <a:r>
              <a:rPr lang="en-US" sz="880" b="1" i="0" dirty="0">
                <a:solidFill>
                  <a:srgbClr val="000000"/>
                </a:solidFill>
                <a:effectLst/>
                <a:cs typeface="Segoe UI Light" panose="020B0502040204020203" pitchFamily="34" charset="0"/>
              </a:rPr>
              <a:t>Windows PowerShell</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To rename a text file to a script file, at the Windows PowerShell prompt, enter the following command, and then </a:t>
            </a:r>
            <a:r>
              <a:rPr lang="en-US" sz="880" b="0" i="0" dirty="0">
                <a:effectLst/>
                <a:cs typeface="Segoe UI Light" panose="020B0502040204020203" pitchFamily="34" charset="0"/>
              </a:rPr>
              <a:t>press the Enter key</a:t>
            </a:r>
            <a:r>
              <a:rPr lang="en-US" sz="880" b="0" i="0" dirty="0">
                <a:solidFill>
                  <a:srgbClr val="000000"/>
                </a:solidFill>
                <a:effectLst/>
                <a:cs typeface="Segoe UI Light" panose="020B0502040204020203" pitchFamily="34" charset="0"/>
              </a:rPr>
              <a:t>:</a:t>
            </a:r>
          </a:p>
          <a:p>
            <a:pPr marL="107153" lvl="1" indent="0">
              <a:buNone/>
            </a:pPr>
            <a:r>
              <a:rPr lang="en-US" sz="880" b="1" dirty="0">
                <a:cs typeface="Segoe UI Light" panose="020B0502040204020203" pitchFamily="34" charset="0"/>
              </a:rPr>
              <a:t>Rename-Item E:\Mod07\Democode\AZ-040_Mod07_Demo8.txt AZ-040_Mod07_Demo8.ps1 </a:t>
            </a:r>
          </a:p>
          <a:p>
            <a:pPr algn="l">
              <a:buFont typeface="+mj-lt"/>
              <a:buAutoNum type="arabicPeriod"/>
            </a:pPr>
            <a:r>
              <a:rPr lang="en-US" sz="880" b="0" i="0" dirty="0">
                <a:solidFill>
                  <a:srgbClr val="000000"/>
                </a:solidFill>
                <a:effectLst/>
                <a:cs typeface="Segoe UI Light" panose="020B0502040204020203" pitchFamily="34" charset="0"/>
              </a:rPr>
              <a:t>Select </a:t>
            </a:r>
            <a:r>
              <a:rPr lang="en-US" sz="880" b="1" i="0" dirty="0">
                <a:solidFill>
                  <a:srgbClr val="000000"/>
                </a:solidFill>
                <a:effectLst/>
                <a:cs typeface="Segoe UI Light" panose="020B0502040204020203" pitchFamily="34" charset="0"/>
              </a:rPr>
              <a:t>Start</a:t>
            </a:r>
            <a:r>
              <a:rPr lang="en-US" sz="880" b="0" i="0" dirty="0">
                <a:solidFill>
                  <a:srgbClr val="000000"/>
                </a:solidFill>
                <a:effectLst/>
                <a:cs typeface="Segoe UI Light" panose="020B0502040204020203" pitchFamily="34" charset="0"/>
              </a:rPr>
              <a:t>, enter </a:t>
            </a:r>
            <a:r>
              <a:rPr lang="en-US" sz="880" b="1" i="0" dirty="0" err="1">
                <a:solidFill>
                  <a:srgbClr val="000000"/>
                </a:solidFill>
                <a:effectLst/>
                <a:cs typeface="Segoe UI Light" panose="020B0502040204020203" pitchFamily="34" charset="0"/>
              </a:rPr>
              <a:t>ise</a:t>
            </a:r>
            <a:r>
              <a:rPr lang="en-US" sz="880" b="0" i="0" dirty="0">
                <a:solidFill>
                  <a:srgbClr val="000000"/>
                </a:solidFill>
                <a:effectLst/>
                <a:cs typeface="Segoe UI Light" panose="020B0502040204020203" pitchFamily="34" charset="0"/>
              </a:rPr>
              <a:t>, and then select </a:t>
            </a:r>
            <a:r>
              <a:rPr lang="en-US" sz="880" b="1" i="0" dirty="0">
                <a:solidFill>
                  <a:srgbClr val="000000"/>
                </a:solidFill>
                <a:effectLst/>
                <a:cs typeface="Segoe UI Light" panose="020B0502040204020203" pitchFamily="34" charset="0"/>
              </a:rPr>
              <a:t>Windows PowerShell ISE</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In Windows PowerShell ISE, select the </a:t>
            </a:r>
            <a:r>
              <a:rPr lang="en-US" sz="880" b="1" i="0" dirty="0">
                <a:solidFill>
                  <a:srgbClr val="000000"/>
                </a:solidFill>
                <a:effectLst/>
                <a:cs typeface="Segoe UI Light" panose="020B0502040204020203" pitchFamily="34" charset="0"/>
              </a:rPr>
              <a:t>File</a:t>
            </a:r>
            <a:r>
              <a:rPr lang="en-US" sz="880" b="0" i="0" dirty="0">
                <a:solidFill>
                  <a:srgbClr val="000000"/>
                </a:solidFill>
                <a:effectLst/>
                <a:cs typeface="Segoe UI Light" panose="020B0502040204020203" pitchFamily="34" charset="0"/>
              </a:rPr>
              <a:t> menu, and then select </a:t>
            </a:r>
            <a:r>
              <a:rPr lang="en-US" sz="880" b="1" i="0" dirty="0">
                <a:solidFill>
                  <a:srgbClr val="000000"/>
                </a:solidFill>
                <a:effectLst/>
                <a:cs typeface="Segoe UI Light" panose="020B0502040204020203" pitchFamily="34" charset="0"/>
              </a:rPr>
              <a:t>Open</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In the open window, in the address bar, enter </a:t>
            </a:r>
            <a:r>
              <a:rPr lang="en-US" sz="880" b="1" i="0" dirty="0">
                <a:solidFill>
                  <a:srgbClr val="000000"/>
                </a:solidFill>
                <a:effectLst/>
                <a:cs typeface="Segoe UI Light" panose="020B0502040204020203" pitchFamily="34" charset="0"/>
              </a:rPr>
              <a:t>E:\Mod07\Democode</a:t>
            </a:r>
            <a:r>
              <a:rPr lang="en-US" sz="880" b="0" i="0" dirty="0">
                <a:solidFill>
                  <a:srgbClr val="000000"/>
                </a:solidFill>
                <a:effectLst/>
                <a:cs typeface="Segoe UI Light" panose="020B0502040204020203" pitchFamily="34" charset="0"/>
              </a:rPr>
              <a:t>, and then </a:t>
            </a:r>
            <a:r>
              <a:rPr lang="en-US" sz="880" b="0" i="0" dirty="0">
                <a:effectLst/>
                <a:cs typeface="Segoe UI Light" panose="020B0502040204020203" pitchFamily="34" charset="0"/>
              </a:rPr>
              <a:t>press the Enter key</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Select </a:t>
            </a:r>
            <a:r>
              <a:rPr lang="en-US" sz="880" b="1" i="0" dirty="0">
                <a:solidFill>
                  <a:srgbClr val="000000"/>
                </a:solidFill>
                <a:effectLst/>
                <a:cs typeface="Segoe UI Light" panose="020B0502040204020203" pitchFamily="34" charset="0"/>
              </a:rPr>
              <a:t>AZ-040_Mod07_Demo8.ps1</a:t>
            </a:r>
            <a:r>
              <a:rPr lang="en-US" sz="880" b="0" i="0" dirty="0">
                <a:solidFill>
                  <a:srgbClr val="000000"/>
                </a:solidFill>
                <a:effectLst/>
                <a:cs typeface="Segoe UI Light" panose="020B0502040204020203" pitchFamily="34" charset="0"/>
              </a:rPr>
              <a:t> and then select </a:t>
            </a:r>
            <a:r>
              <a:rPr lang="en-US" sz="880" b="1" i="0" dirty="0">
                <a:solidFill>
                  <a:srgbClr val="000000"/>
                </a:solidFill>
                <a:effectLst/>
                <a:cs typeface="Segoe UI Light" panose="020B0502040204020203" pitchFamily="34" charset="0"/>
              </a:rPr>
              <a:t>Open</a:t>
            </a:r>
            <a:r>
              <a:rPr lang="en-US" sz="880" b="0" i="0" dirty="0">
                <a:solidFill>
                  <a:srgbClr val="000000"/>
                </a:solidFill>
                <a:effectLst/>
                <a:cs typeface="Segoe UI Light" panose="020B0502040204020203" pitchFamily="34" charset="0"/>
              </a:rPr>
              <a:t>.</a:t>
            </a:r>
          </a:p>
          <a:p>
            <a:pPr algn="l">
              <a:buFont typeface="+mj-lt"/>
              <a:buAutoNum type="arabicPeriod"/>
            </a:pPr>
            <a:r>
              <a:rPr lang="en-US" sz="880" b="0" i="0" dirty="0">
                <a:solidFill>
                  <a:srgbClr val="000000"/>
                </a:solidFill>
                <a:effectLst/>
                <a:cs typeface="Segoe UI Light" panose="020B0502040204020203" pitchFamily="34" charset="0"/>
              </a:rPr>
              <a:t>Review the code and leave Windows PowerShell ISE open.</a:t>
            </a:r>
          </a:p>
          <a:p>
            <a:pPr algn="l">
              <a:buFont typeface="+mj-lt"/>
              <a:buAutoNum type="arabicPeriod"/>
            </a:pPr>
            <a:r>
              <a:rPr lang="en-US" sz="880" b="0" i="0" dirty="0">
                <a:solidFill>
                  <a:srgbClr val="000000"/>
                </a:solidFill>
                <a:effectLst/>
                <a:cs typeface="Segoe UI Light" panose="020B0502040204020203" pitchFamily="34" charset="0"/>
              </a:rPr>
              <a:t>To set the current directory, at the Windows PowerShell prompt, enter the following command, and then </a:t>
            </a:r>
            <a:r>
              <a:rPr lang="en-US" sz="880" b="0" i="0" dirty="0">
                <a:effectLst/>
                <a:cs typeface="Segoe UI Light" panose="020B0502040204020203" pitchFamily="34" charset="0"/>
              </a:rPr>
              <a:t>press the Enter key</a:t>
            </a:r>
            <a:r>
              <a:rPr lang="en-US" sz="880" b="0" i="0" dirty="0">
                <a:solidFill>
                  <a:srgbClr val="000000"/>
                </a:solidFill>
                <a:effectLst/>
                <a:cs typeface="Segoe UI Light" panose="020B0502040204020203" pitchFamily="34" charset="0"/>
              </a:rPr>
              <a:t>:</a:t>
            </a:r>
          </a:p>
          <a:p>
            <a:pPr marL="107153" lvl="1" indent="0">
              <a:buNone/>
            </a:pPr>
            <a:r>
              <a:rPr lang="en-US" sz="880" b="1" dirty="0">
                <a:cs typeface="Segoe UI Light" panose="020B0502040204020203" pitchFamily="34" charset="0"/>
              </a:rPr>
              <a:t>Set-Location E:\Mod07\Democode </a:t>
            </a:r>
          </a:p>
          <a:p>
            <a:pPr algn="l">
              <a:buFont typeface="+mj-lt"/>
              <a:buAutoNum type="arabicPeriod"/>
            </a:pPr>
            <a:r>
              <a:rPr lang="en-US" sz="880" b="0" i="0" dirty="0">
                <a:solidFill>
                  <a:srgbClr val="000000"/>
                </a:solidFill>
                <a:effectLst/>
                <a:cs typeface="Segoe UI Light" panose="020B0502040204020203" pitchFamily="34" charset="0"/>
              </a:rPr>
              <a:t>To pass values to the script by position, at the Windows PowerShell prompt, enter the following command, and then </a:t>
            </a:r>
            <a:r>
              <a:rPr lang="en-US" sz="880" b="0" i="0" dirty="0">
                <a:effectLst/>
                <a:cs typeface="Segoe UI Light" panose="020B0502040204020203" pitchFamily="34" charset="0"/>
              </a:rPr>
              <a:t>press the Enter key</a:t>
            </a:r>
            <a:r>
              <a:rPr lang="en-US" sz="880" b="0" i="0" dirty="0">
                <a:solidFill>
                  <a:srgbClr val="000000"/>
                </a:solidFill>
                <a:effectLst/>
                <a:cs typeface="Segoe UI Light" panose="020B0502040204020203" pitchFamily="34" charset="0"/>
              </a:rPr>
              <a:t>:</a:t>
            </a:r>
          </a:p>
          <a:p>
            <a:pPr marL="107153" lvl="1" indent="0">
              <a:buNone/>
            </a:pPr>
            <a:r>
              <a:rPr lang="en-US" sz="880" b="1" dirty="0">
                <a:cs typeface="Segoe UI Light" panose="020B0502040204020203" pitchFamily="34" charset="0"/>
              </a:rPr>
              <a:t>.\AZ-040_Mod07_Demo8.ps1 LON-DC1 300 </a:t>
            </a:r>
          </a:p>
          <a:p>
            <a:pPr algn="l">
              <a:buFont typeface="+mj-lt"/>
              <a:buAutoNum type="arabicPeriod"/>
            </a:pPr>
            <a:r>
              <a:rPr lang="en-US" sz="880" b="0" i="0" dirty="0">
                <a:solidFill>
                  <a:srgbClr val="000000"/>
                </a:solidFill>
                <a:effectLst/>
                <a:cs typeface="Segoe UI Light" panose="020B0502040204020203" pitchFamily="34" charset="0"/>
              </a:rPr>
              <a:t>To pass values to the script by parameter name, at the Windows PowerShell prompt, enter the following command, and then </a:t>
            </a:r>
            <a:r>
              <a:rPr lang="en-US" sz="880" b="0" i="0" dirty="0">
                <a:effectLst/>
                <a:cs typeface="Segoe UI Light" panose="020B0502040204020203" pitchFamily="34" charset="0"/>
              </a:rPr>
              <a:t>press the Enter key</a:t>
            </a:r>
            <a:r>
              <a:rPr lang="en-US" sz="880" b="0" i="0" dirty="0">
                <a:solidFill>
                  <a:srgbClr val="000000"/>
                </a:solidFill>
                <a:effectLst/>
                <a:cs typeface="Segoe UI Light" panose="020B0502040204020203" pitchFamily="34" charset="0"/>
              </a:rPr>
              <a:t>:</a:t>
            </a:r>
          </a:p>
          <a:p>
            <a:pPr marL="107153" lvl="1" indent="0">
              <a:buNone/>
            </a:pPr>
            <a:r>
              <a:rPr lang="en-US" sz="880" b="1" dirty="0">
                <a:cs typeface="Segoe UI Light" panose="020B0502040204020203" pitchFamily="34" charset="0"/>
              </a:rPr>
              <a:t>.\AZ-040_Mod07_Demo8.ps1 -</a:t>
            </a:r>
            <a:r>
              <a:rPr lang="en-US" sz="880" b="1" dirty="0" err="1">
                <a:cs typeface="Segoe UI Light" panose="020B0502040204020203" pitchFamily="34" charset="0"/>
              </a:rPr>
              <a:t>EventID</a:t>
            </a:r>
            <a:r>
              <a:rPr lang="en-US" sz="880" b="1" dirty="0">
                <a:cs typeface="Segoe UI Light" panose="020B0502040204020203" pitchFamily="34" charset="0"/>
              </a:rPr>
              <a:t> 300 -</a:t>
            </a:r>
            <a:r>
              <a:rPr lang="en-US" sz="880" b="1" dirty="0" err="1">
                <a:cs typeface="Segoe UI Light" panose="020B0502040204020203" pitchFamily="34" charset="0"/>
              </a:rPr>
              <a:t>ComputerName</a:t>
            </a:r>
            <a:r>
              <a:rPr lang="en-US" sz="880" b="1" dirty="0">
                <a:cs typeface="Segoe UI Light" panose="020B0502040204020203" pitchFamily="34" charset="0"/>
              </a:rPr>
              <a:t> LON-DC1 </a:t>
            </a:r>
          </a:p>
          <a:p>
            <a:pPr algn="l">
              <a:buFont typeface="+mj-lt"/>
              <a:buAutoNum type="arabicPeriod"/>
            </a:pPr>
            <a:r>
              <a:rPr lang="en-US" sz="880" b="0" i="0" dirty="0">
                <a:solidFill>
                  <a:srgbClr val="000000"/>
                </a:solidFill>
                <a:effectLst/>
                <a:cs typeface="Segoe UI Light" panose="020B0502040204020203" pitchFamily="34" charset="0"/>
              </a:rPr>
              <a:t>To review the results when no parameter data is provided, at the Windows PowerShell prompt, enter the following command, and then </a:t>
            </a:r>
            <a:r>
              <a:rPr lang="en-US" sz="880" b="0" i="0" dirty="0">
                <a:effectLst/>
                <a:cs typeface="Segoe UI Light" panose="020B0502040204020203" pitchFamily="34" charset="0"/>
              </a:rPr>
              <a:t>press the Enter key</a:t>
            </a:r>
            <a:r>
              <a:rPr lang="en-US" sz="880" b="0" i="0" dirty="0">
                <a:solidFill>
                  <a:srgbClr val="000000"/>
                </a:solidFill>
                <a:effectLst/>
                <a:cs typeface="Segoe UI Light" panose="020B0502040204020203" pitchFamily="34" charset="0"/>
              </a:rPr>
              <a:t>:</a:t>
            </a:r>
          </a:p>
          <a:p>
            <a:pPr marL="107153" lvl="1" indent="0">
              <a:buNone/>
            </a:pPr>
            <a:r>
              <a:rPr lang="en-US" sz="880" b="1" dirty="0">
                <a:cs typeface="Segoe UI Light" panose="020B0502040204020203" pitchFamily="34" charset="0"/>
              </a:rPr>
              <a:t>.\AZ-040_Mod07_Demo8.ps1 </a:t>
            </a:r>
          </a:p>
          <a:p>
            <a:pPr algn="l">
              <a:buFont typeface="+mj-lt"/>
              <a:buAutoNum type="arabicPeriod"/>
            </a:pPr>
            <a:r>
              <a:rPr lang="en-US" sz="880" b="0" i="0" dirty="0">
                <a:solidFill>
                  <a:srgbClr val="000000"/>
                </a:solidFill>
                <a:effectLst/>
                <a:cs typeface="Segoe UI Light" panose="020B0502040204020203" pitchFamily="34" charset="0"/>
              </a:rPr>
              <a:t>In Windows PowerShell ISE, on line 2, after $</a:t>
            </a:r>
            <a:r>
              <a:rPr lang="en-US" sz="880" b="0" i="0" dirty="0" err="1">
                <a:solidFill>
                  <a:srgbClr val="000000"/>
                </a:solidFill>
                <a:effectLst/>
                <a:cs typeface="Segoe UI Light" panose="020B0502040204020203" pitchFamily="34" charset="0"/>
              </a:rPr>
              <a:t>ComputerName</a:t>
            </a:r>
            <a:r>
              <a:rPr lang="en-US" sz="880" b="0" i="0" dirty="0">
                <a:solidFill>
                  <a:srgbClr val="000000"/>
                </a:solidFill>
                <a:effectLst/>
                <a:cs typeface="Segoe UI Light" panose="020B0502040204020203" pitchFamily="34" charset="0"/>
              </a:rPr>
              <a:t>, enter =(Read-Host “Enter computer name”).</a:t>
            </a:r>
          </a:p>
          <a:p>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2C9C517-C38E-4506-BE0F-CDC8B324B2F5}"/>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16582999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startAt="13"/>
            </a:pPr>
            <a:r>
              <a:rPr lang="en-US" sz="880" b="0" i="0" dirty="0">
                <a:solidFill>
                  <a:srgbClr val="000000"/>
                </a:solidFill>
                <a:effectLst/>
                <a:cs typeface="Segoe UI Light" panose="020B0502040204020203" pitchFamily="34" charset="0"/>
              </a:rPr>
              <a:t>On line 3, after $</a:t>
            </a:r>
            <a:r>
              <a:rPr lang="en-US" sz="880" b="0" i="0" dirty="0" err="1">
                <a:solidFill>
                  <a:srgbClr val="000000"/>
                </a:solidFill>
                <a:effectLst/>
                <a:cs typeface="Segoe UI Light" panose="020B0502040204020203" pitchFamily="34" charset="0"/>
              </a:rPr>
              <a:t>EventID</a:t>
            </a:r>
            <a:r>
              <a:rPr lang="en-US" sz="880" b="0" i="0" dirty="0">
                <a:solidFill>
                  <a:srgbClr val="000000"/>
                </a:solidFill>
                <a:effectLst/>
                <a:cs typeface="Segoe UI Light" panose="020B0502040204020203" pitchFamily="34" charset="0"/>
              </a:rPr>
              <a:t>, enter =300.</a:t>
            </a:r>
          </a:p>
          <a:p>
            <a:pPr algn="l">
              <a:buFont typeface="+mj-lt"/>
              <a:buAutoNum type="arabicPeriod" startAt="13"/>
            </a:pPr>
            <a:r>
              <a:rPr lang="en-US" sz="880" b="0" i="0" dirty="0">
                <a:solidFill>
                  <a:srgbClr val="000000"/>
                </a:solidFill>
                <a:effectLst/>
                <a:cs typeface="Segoe UI Light" panose="020B0502040204020203" pitchFamily="34" charset="0"/>
              </a:rPr>
              <a:t>Select the </a:t>
            </a:r>
            <a:r>
              <a:rPr lang="en-US" sz="880" b="1" i="0" dirty="0">
                <a:solidFill>
                  <a:srgbClr val="000000"/>
                </a:solidFill>
                <a:effectLst/>
                <a:cs typeface="Segoe UI Light" panose="020B0502040204020203" pitchFamily="34" charset="0"/>
              </a:rPr>
              <a:t>File</a:t>
            </a:r>
            <a:r>
              <a:rPr lang="en-US" sz="880" b="0" i="0" dirty="0">
                <a:solidFill>
                  <a:srgbClr val="000000"/>
                </a:solidFill>
                <a:effectLst/>
                <a:cs typeface="Segoe UI Light" panose="020B0502040204020203" pitchFamily="34" charset="0"/>
              </a:rPr>
              <a:t> menu and then select </a:t>
            </a:r>
            <a:r>
              <a:rPr lang="en-US" sz="880" b="1" i="0" dirty="0">
                <a:solidFill>
                  <a:srgbClr val="000000"/>
                </a:solidFill>
                <a:effectLst/>
                <a:cs typeface="Segoe UI Light" panose="020B0502040204020203" pitchFamily="34" charset="0"/>
              </a:rPr>
              <a:t>Save</a:t>
            </a:r>
            <a:r>
              <a:rPr lang="en-US" sz="880" b="0" i="0" dirty="0">
                <a:solidFill>
                  <a:srgbClr val="000000"/>
                </a:solidFill>
                <a:effectLst/>
                <a:cs typeface="Segoe UI Light" panose="020B0502040204020203" pitchFamily="34" charset="0"/>
              </a:rPr>
              <a:t>.</a:t>
            </a:r>
          </a:p>
          <a:p>
            <a:pPr algn="l">
              <a:buFont typeface="+mj-lt"/>
              <a:buAutoNum type="arabicPeriod" startAt="13"/>
            </a:pPr>
            <a:r>
              <a:rPr lang="en-US" sz="880" b="0" i="0" dirty="0">
                <a:solidFill>
                  <a:srgbClr val="000000"/>
                </a:solidFill>
                <a:effectLst/>
                <a:cs typeface="Segoe UI Light" panose="020B0502040204020203" pitchFamily="34" charset="0"/>
              </a:rPr>
              <a:t>To review the results when no parameter data is provided, at the Windows PowerShell prompt, enter the following command, and then </a:t>
            </a:r>
            <a:r>
              <a:rPr lang="en-US" sz="880" b="0" i="0" dirty="0">
                <a:effectLst/>
                <a:cs typeface="Segoe UI Light" panose="020B0502040204020203" pitchFamily="34" charset="0"/>
              </a:rPr>
              <a:t>press the Enter key</a:t>
            </a:r>
            <a:r>
              <a:rPr lang="en-US" sz="880" b="0" i="0" dirty="0">
                <a:solidFill>
                  <a:srgbClr val="000000"/>
                </a:solidFill>
                <a:effectLst/>
                <a:cs typeface="Segoe UI Light" panose="020B0502040204020203" pitchFamily="34" charset="0"/>
              </a:rPr>
              <a:t>:</a:t>
            </a:r>
          </a:p>
          <a:p>
            <a:pPr marL="107153" lvl="1" indent="0">
              <a:buNone/>
            </a:pPr>
            <a:r>
              <a:rPr lang="en-US" sz="880" b="0" i="0" dirty="0">
                <a:solidFill>
                  <a:srgbClr val="000000"/>
                </a:solidFill>
                <a:effectLst/>
                <a:cs typeface="Segoe UI Light" panose="020B0502040204020203" pitchFamily="34" charset="0"/>
              </a:rPr>
              <a:t>.</a:t>
            </a:r>
            <a:r>
              <a:rPr lang="en-US" sz="880" b="1" dirty="0">
                <a:cs typeface="Segoe UI Light" panose="020B0502040204020203" pitchFamily="34" charset="0"/>
              </a:rPr>
              <a:t>\AZ-040_Mod07_Demo8.ps1 </a:t>
            </a:r>
          </a:p>
          <a:p>
            <a:pPr algn="l">
              <a:buFont typeface="+mj-lt"/>
              <a:buAutoNum type="arabicPeriod" startAt="13"/>
            </a:pPr>
            <a:r>
              <a:rPr lang="en-US" sz="880" b="0" i="0" dirty="0">
                <a:solidFill>
                  <a:srgbClr val="000000"/>
                </a:solidFill>
                <a:effectLst/>
                <a:cs typeface="Segoe UI Light" panose="020B0502040204020203" pitchFamily="34" charset="0"/>
              </a:rPr>
              <a:t>When prompted for a computer name, enter </a:t>
            </a:r>
            <a:r>
              <a:rPr lang="en-US" sz="880" b="1" i="0" dirty="0">
                <a:solidFill>
                  <a:srgbClr val="000000"/>
                </a:solidFill>
                <a:effectLst/>
                <a:cs typeface="Segoe UI Light" panose="020B0502040204020203" pitchFamily="34" charset="0"/>
              </a:rPr>
              <a:t>LON-DC1</a:t>
            </a:r>
            <a:r>
              <a:rPr lang="en-US" sz="880" b="0" i="0" dirty="0">
                <a:solidFill>
                  <a:srgbClr val="000000"/>
                </a:solidFill>
                <a:effectLst/>
                <a:cs typeface="Segoe UI Light" panose="020B0502040204020203" pitchFamily="34" charset="0"/>
              </a:rPr>
              <a:t>, and then </a:t>
            </a:r>
            <a:r>
              <a:rPr lang="en-US" sz="880" b="0" i="0" dirty="0">
                <a:effectLst/>
                <a:cs typeface="Segoe UI Light" panose="020B0502040204020203" pitchFamily="34" charset="0"/>
              </a:rPr>
              <a:t>press the Enter key</a:t>
            </a:r>
            <a:r>
              <a:rPr lang="en-US" sz="880" b="0" i="0" dirty="0">
                <a:solidFill>
                  <a:srgbClr val="000000"/>
                </a:solidFill>
                <a:effectLst/>
                <a:cs typeface="Segoe UI Light" panose="020B0502040204020203" pitchFamily="34" charset="0"/>
              </a:rPr>
              <a:t>.</a:t>
            </a:r>
          </a:p>
          <a:p>
            <a:pPr algn="l">
              <a:buFont typeface="+mj-lt"/>
              <a:buAutoNum type="arabicPeriod" startAt="13"/>
            </a:pPr>
            <a:r>
              <a:rPr lang="en-US" sz="880" b="0" i="0" dirty="0">
                <a:solidFill>
                  <a:srgbClr val="000000"/>
                </a:solidFill>
                <a:effectLst/>
                <a:cs typeface="Segoe UI Light" panose="020B0502040204020203" pitchFamily="34" charset="0"/>
              </a:rPr>
              <a:t>Close Windows PowerShell ISE and the Windows PowerShell prompt.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CA" sz="880" dirty="0">
              <a:effectLst/>
              <a:ea typeface="Times New Roman" panose="02020603050405020304" pitchFamily="18" charset="0"/>
              <a:cs typeface="Segoe UI Light" panose="020B0502040204020203" pitchFamily="34" charset="0"/>
            </a:endParaRPr>
          </a:p>
          <a:p>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C2C9C517-C38E-4506-BE0F-CDC8B324B2F5}"/>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2679722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53</a:t>
            </a:fld>
            <a:endParaRPr lang="en-US" dirty="0"/>
          </a:p>
        </p:txBody>
      </p:sp>
      <p:sp>
        <p:nvSpPr>
          <p:cNvPr id="7" name="Header Placeholder 3">
            <a:extLst>
              <a:ext uri="{FF2B5EF4-FFF2-40B4-BE49-F238E27FC236}">
                <a16:creationId xmlns:a16="http://schemas.microsoft.com/office/drawing/2014/main" id="{5E348E2C-A250-4DB0-998C-6760EBB6FE21}"/>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17568304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189124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19147186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ffectLst/>
                <a:ea typeface="Times New Roman" panose="02020603050405020304" pitchFamily="18" charset="0"/>
                <a:cs typeface="Segoe UI Light" panose="020B0502040204020203" pitchFamily="34" charset="0"/>
              </a:rPr>
              <a:t>Explain how students can use the </a:t>
            </a:r>
            <a:r>
              <a:rPr lang="en-US" sz="880" b="1" dirty="0">
                <a:effectLst/>
                <a:ea typeface="Times New Roman" panose="02020603050405020304" pitchFamily="18" charset="0"/>
                <a:cs typeface="Segoe UI Light" panose="020B0502040204020203" pitchFamily="34" charset="0"/>
              </a:rPr>
              <a:t>$Error </a:t>
            </a:r>
            <a:r>
              <a:rPr lang="en-US" sz="880" dirty="0">
                <a:effectLst/>
                <a:ea typeface="Times New Roman" panose="02020603050405020304" pitchFamily="18" charset="0"/>
                <a:cs typeface="Segoe UI Light" panose="020B0502040204020203" pitchFamily="34" charset="0"/>
              </a:rPr>
              <a:t>array in their troubleshooting.</a:t>
            </a:r>
            <a:endParaRPr lang="en-CA" sz="880" dirty="0">
              <a:effectLst/>
              <a:ea typeface="Times New Roman" panose="02020603050405020304" pitchFamily="18" charset="0"/>
              <a:cs typeface="Segoe UI Light"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937330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ffectLst/>
                <a:ea typeface="Times New Roman" panose="02020603050405020304" pitchFamily="18" charset="0"/>
                <a:cs typeface="Segoe UI Light" panose="020B0502040204020203" pitchFamily="34" charset="0"/>
              </a:rPr>
              <a:t>Describe how displaying additional output can be useful for troubleshooting. Discuss why </a:t>
            </a:r>
            <a:r>
              <a:rPr lang="en-US" sz="880" b="1" dirty="0">
                <a:effectLst/>
                <a:ea typeface="Times New Roman" panose="02020603050405020304" pitchFamily="18" charset="0"/>
                <a:cs typeface="Segoe UI Light" panose="020B0502040204020203" pitchFamily="34" charset="0"/>
              </a:rPr>
              <a:t>Write-Verbose</a:t>
            </a:r>
            <a:r>
              <a:rPr lang="en-US" sz="880" dirty="0">
                <a:effectLst/>
                <a:ea typeface="Times New Roman" panose="02020603050405020304" pitchFamily="18" charset="0"/>
                <a:cs typeface="Segoe UI Light" panose="020B0502040204020203" pitchFamily="34" charset="0"/>
              </a:rPr>
              <a:t> and </a:t>
            </a:r>
            <a:r>
              <a:rPr lang="en-US" sz="880" b="1" dirty="0">
                <a:effectLst/>
                <a:ea typeface="Times New Roman" panose="02020603050405020304" pitchFamily="18" charset="0"/>
                <a:cs typeface="Segoe UI Light" panose="020B0502040204020203" pitchFamily="34" charset="0"/>
              </a:rPr>
              <a:t>Write-Debug </a:t>
            </a:r>
            <a:r>
              <a:rPr lang="en-US" sz="880" dirty="0">
                <a:effectLst/>
                <a:ea typeface="Times New Roman" panose="02020603050405020304" pitchFamily="18" charset="0"/>
                <a:cs typeface="Segoe UI Light" panose="020B0502040204020203" pitchFamily="34" charset="0"/>
              </a:rPr>
              <a:t>can be simpler to use than </a:t>
            </a:r>
            <a:r>
              <a:rPr lang="en-US" sz="880" b="1" dirty="0">
                <a:effectLst/>
                <a:ea typeface="Times New Roman" panose="02020603050405020304" pitchFamily="18" charset="0"/>
                <a:cs typeface="Segoe UI Light" panose="020B0502040204020203" pitchFamily="34" charset="0"/>
              </a:rPr>
              <a:t>Write-Host</a:t>
            </a:r>
            <a:r>
              <a:rPr lang="en-US" sz="880" dirty="0">
                <a:effectLst/>
                <a:ea typeface="Times New Roman" panose="02020603050405020304" pitchFamily="18" charset="0"/>
                <a:cs typeface="Segoe UI Light" panose="020B0502040204020203" pitchFamily="34" charset="0"/>
              </a:rPr>
              <a:t> when adding script output because you don’t need to comment out the code afterwards.</a:t>
            </a:r>
            <a:endParaRPr lang="en-CA" sz="880" dirty="0">
              <a:effectLst/>
              <a:ea typeface="Times New Roman" panose="02020603050405020304" pitchFamily="18" charset="0"/>
              <a:cs typeface="Segoe UI Light" panose="020B0502040204020203" pitchFamily="34" charset="0"/>
            </a:endParaRPr>
          </a:p>
          <a:p>
            <a:pPr>
              <a:lnSpc>
                <a:spcPct val="115000"/>
              </a:lnSpc>
              <a:spcAft>
                <a:spcPts val="1000"/>
              </a:spcAft>
            </a:pPr>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623499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Describe how to use breakpoints at the Windows PowerShell prompt, Windows PowerShell ISE, and Visual Studio Code.</a:t>
            </a:r>
          </a:p>
          <a:p>
            <a:endParaRPr lang="en-CA" dirty="0"/>
          </a:p>
          <a:p>
            <a:endParaRPr lang="en-CA"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324927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For this demonstration, you’ll need the </a:t>
            </a:r>
            <a:r>
              <a:rPr lang="en-US" sz="880" b="1" dirty="0">
                <a:effectLst/>
                <a:ea typeface="Times New Roman" panose="02020603050405020304" pitchFamily="18" charset="0"/>
                <a:cs typeface="Segoe UI Light" panose="020B0502040204020203" pitchFamily="34" charset="0"/>
              </a:rPr>
              <a:t>LON-DC1</a:t>
            </a:r>
            <a:r>
              <a:rPr lang="en-US" sz="880" dirty="0">
                <a:effectLst/>
                <a:ea typeface="Times New Roman" panose="02020603050405020304" pitchFamily="18" charset="0"/>
                <a:cs typeface="Segoe UI Light" panose="020B0502040204020203" pitchFamily="34" charset="0"/>
              </a:rPr>
              <a:t> and </a:t>
            </a:r>
            <a:r>
              <a:rPr lang="en-US" sz="880" b="1" dirty="0">
                <a:effectLst/>
                <a:ea typeface="Times New Roman" panose="02020603050405020304" pitchFamily="18" charset="0"/>
                <a:cs typeface="Segoe UI Light" panose="020B0502040204020203" pitchFamily="34" charset="0"/>
              </a:rPr>
              <a:t>LON-CL1</a:t>
            </a:r>
            <a:r>
              <a:rPr lang="en-US" sz="880" dirty="0">
                <a:effectLst/>
                <a:ea typeface="Times New Roman" panose="02020603050405020304" pitchFamily="18" charset="0"/>
                <a:cs typeface="Segoe UI Light" panose="020B0502040204020203" pitchFamily="34" charset="0"/>
              </a:rPr>
              <a:t> virtual machines. Start each virtual machine, and then sign in with the user name </a:t>
            </a:r>
            <a:r>
              <a:rPr lang="en-US" sz="880" b="1" dirty="0">
                <a:effectLst/>
                <a:ea typeface="Times New Roman" panose="02020603050405020304" pitchFamily="18" charset="0"/>
                <a:cs typeface="Segoe UI Light" panose="020B0502040204020203" pitchFamily="34" charset="0"/>
              </a:rPr>
              <a:t>Adatum\Administrator</a:t>
            </a:r>
            <a:r>
              <a:rPr lang="en-US" sz="880" dirty="0">
                <a:effectLst/>
                <a:ea typeface="Times New Roman" panose="02020603050405020304" pitchFamily="18" charset="0"/>
                <a:cs typeface="Segoe UI Light" panose="020B0502040204020203" pitchFamily="34" charset="0"/>
              </a:rPr>
              <a:t> and the password </a:t>
            </a:r>
            <a:r>
              <a:rPr lang="en-US" sz="880" b="1" dirty="0">
                <a:effectLst/>
                <a:ea typeface="Times New Roman" panose="02020603050405020304" pitchFamily="18" charset="0"/>
                <a:cs typeface="Segoe UI Light" panose="020B0502040204020203" pitchFamily="34" charset="0"/>
              </a:rPr>
              <a:t>Pa55w.rd</a:t>
            </a:r>
            <a:r>
              <a:rPr lang="en-US" sz="880" dirty="0">
                <a:effectLst/>
                <a:ea typeface="Times New Roman" panose="02020603050405020304" pitchFamily="18" charset="0"/>
                <a:cs typeface="Segoe UI Light" panose="020B0502040204020203" pitchFamily="34" charset="0"/>
              </a:rPr>
              <a:t>.</a:t>
            </a:r>
            <a:endParaRPr lang="en-CA" sz="880" dirty="0">
              <a:effectLst/>
              <a:ea typeface="Times New Roman" panose="02020603050405020304" pitchFamily="18" charset="0"/>
              <a:cs typeface="Segoe UI Light" panose="020B0502040204020203" pitchFamily="34" charset="0"/>
            </a:endParaRPr>
          </a:p>
          <a:p>
            <a:endParaRPr lang="en-US" sz="880" dirty="0">
              <a:cs typeface="Segoe UI Light"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If you have time, you can also demonstrate toggling a breakpoint in the Windows PowerShell ISE.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0" dirty="0">
              <a:ea typeface="Times New Roman" panose="02020603050405020304" pitchFamily="18" charset="0"/>
              <a:cs typeface="Segoe UI Light" panose="020B0502040204020203" pitchFamily="34" charset="0"/>
            </a:endParaRPr>
          </a:p>
          <a:p>
            <a:pPr algn="l"/>
            <a:r>
              <a:rPr lang="en-US" sz="880" b="1" i="0" dirty="0">
                <a:effectLst/>
                <a:cs typeface="Segoe UI Light" panose="020B0502040204020203" pitchFamily="34" charset="0"/>
              </a:rPr>
              <a:t>Detailed steps</a:t>
            </a:r>
          </a:p>
          <a:p>
            <a:pPr algn="l">
              <a:buFont typeface="+mj-lt"/>
              <a:buAutoNum type="arabicPeriod"/>
            </a:pPr>
            <a:r>
              <a:rPr lang="en-US" sz="880" b="0" i="0" dirty="0">
                <a:effectLst/>
                <a:cs typeface="Segoe UI Light" panose="020B0502040204020203" pitchFamily="34" charset="0"/>
              </a:rPr>
              <a:t>Select </a:t>
            </a:r>
            <a:r>
              <a:rPr lang="en-US" sz="880" b="1" i="0" dirty="0">
                <a:effectLst/>
                <a:cs typeface="Segoe UI Light" panose="020B0502040204020203" pitchFamily="34" charset="0"/>
              </a:rPr>
              <a:t>Start</a:t>
            </a:r>
            <a:r>
              <a:rPr lang="en-US" sz="880" b="0" i="0" dirty="0">
                <a:effectLst/>
                <a:cs typeface="Segoe UI Light" panose="020B0502040204020203" pitchFamily="34" charset="0"/>
              </a:rPr>
              <a:t>, enter </a:t>
            </a:r>
            <a:r>
              <a:rPr lang="en-US" sz="880" b="1" i="0" dirty="0">
                <a:effectLst/>
                <a:cs typeface="Segoe UI Light" panose="020B0502040204020203" pitchFamily="34" charset="0"/>
              </a:rPr>
              <a:t>power</a:t>
            </a:r>
            <a:r>
              <a:rPr lang="en-US" sz="880" b="0" i="0" dirty="0">
                <a:effectLst/>
                <a:cs typeface="Segoe UI Light" panose="020B0502040204020203" pitchFamily="34" charset="0"/>
              </a:rPr>
              <a:t>, and then select </a:t>
            </a:r>
            <a:r>
              <a:rPr lang="en-US" sz="880" b="1" i="0" dirty="0">
                <a:effectLst/>
                <a:cs typeface="Segoe UI Light" panose="020B0502040204020203" pitchFamily="34" charset="0"/>
              </a:rPr>
              <a:t>Windows PowerShell</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To rename a text file to a script file, at the Windows PowerShell prompt, enter the following command, and then press the Enter key:</a:t>
            </a:r>
          </a:p>
          <a:p>
            <a:pPr marL="107153" lvl="1" indent="0">
              <a:buNone/>
            </a:pPr>
            <a:r>
              <a:rPr lang="en-US" sz="880" b="1" dirty="0">
                <a:cs typeface="Segoe UI Light" panose="020B0502040204020203" pitchFamily="34" charset="0"/>
              </a:rPr>
              <a:t>Rename-Item E:\Mod07\Democode\AZ-040_Mod07_Demo9.txt AZ-040_Mod07_Demo9.ps1 </a:t>
            </a:r>
          </a:p>
          <a:p>
            <a:pPr algn="l">
              <a:buFont typeface="+mj-lt"/>
              <a:buAutoNum type="arabicPeriod"/>
            </a:pPr>
            <a:r>
              <a:rPr lang="en-US" sz="880" b="0" i="0" dirty="0">
                <a:effectLst/>
                <a:cs typeface="Segoe UI Light" panose="020B0502040204020203" pitchFamily="34" charset="0"/>
              </a:rPr>
              <a:t>Select </a:t>
            </a:r>
            <a:r>
              <a:rPr lang="en-US" sz="880" b="1" i="0" dirty="0">
                <a:effectLst/>
                <a:cs typeface="Segoe UI Light" panose="020B0502040204020203" pitchFamily="34" charset="0"/>
              </a:rPr>
              <a:t>Start</a:t>
            </a:r>
            <a:r>
              <a:rPr lang="en-US" sz="880" b="0" i="0" dirty="0">
                <a:effectLst/>
                <a:cs typeface="Segoe UI Light" panose="020B0502040204020203" pitchFamily="34" charset="0"/>
              </a:rPr>
              <a:t>, enter </a:t>
            </a:r>
            <a:r>
              <a:rPr lang="en-US" sz="880" b="1" i="0" dirty="0" err="1">
                <a:effectLst/>
                <a:cs typeface="Segoe UI Light" panose="020B0502040204020203" pitchFamily="34" charset="0"/>
              </a:rPr>
              <a:t>ise</a:t>
            </a:r>
            <a:r>
              <a:rPr lang="en-US" sz="880" b="0" i="0" dirty="0">
                <a:effectLst/>
                <a:cs typeface="Segoe UI Light" panose="020B0502040204020203" pitchFamily="34" charset="0"/>
              </a:rPr>
              <a:t>, and then select </a:t>
            </a:r>
            <a:r>
              <a:rPr lang="en-US" sz="880" b="1" i="0" dirty="0">
                <a:effectLst/>
                <a:cs typeface="Segoe UI Light" panose="020B0502040204020203" pitchFamily="34" charset="0"/>
              </a:rPr>
              <a:t>Windows PowerShell ISE</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In Windows PowerShell ISE, select the </a:t>
            </a:r>
            <a:r>
              <a:rPr lang="en-US" sz="880" b="1" i="0" dirty="0">
                <a:effectLst/>
                <a:cs typeface="Segoe UI Light" panose="020B0502040204020203" pitchFamily="34" charset="0"/>
              </a:rPr>
              <a:t>File</a:t>
            </a:r>
            <a:r>
              <a:rPr lang="en-US" sz="880" b="0" i="0" dirty="0">
                <a:effectLst/>
                <a:cs typeface="Segoe UI Light" panose="020B0502040204020203" pitchFamily="34" charset="0"/>
              </a:rPr>
              <a:t> menu, and then select </a:t>
            </a:r>
            <a:r>
              <a:rPr lang="en-US" sz="880" b="1" i="0" dirty="0">
                <a:effectLst/>
                <a:cs typeface="Segoe UI Light" panose="020B0502040204020203" pitchFamily="34" charset="0"/>
              </a:rPr>
              <a:t>Open</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In the </a:t>
            </a:r>
            <a:r>
              <a:rPr lang="en-US" sz="880" b="1" i="0" dirty="0">
                <a:effectLst/>
                <a:cs typeface="Segoe UI Light" panose="020B0502040204020203" pitchFamily="34" charset="0"/>
              </a:rPr>
              <a:t>Open</a:t>
            </a:r>
            <a:r>
              <a:rPr lang="en-US" sz="880" b="0" i="0" dirty="0">
                <a:effectLst/>
                <a:cs typeface="Segoe UI Light" panose="020B0502040204020203" pitchFamily="34" charset="0"/>
              </a:rPr>
              <a:t> window, in the address bar, enter </a:t>
            </a:r>
            <a:r>
              <a:rPr lang="en-US" sz="880" b="1" i="0" dirty="0">
                <a:effectLst/>
                <a:cs typeface="Segoe UI Light" panose="020B0502040204020203" pitchFamily="34" charset="0"/>
              </a:rPr>
              <a:t>E:\Mod07\Democode</a:t>
            </a:r>
            <a:r>
              <a:rPr lang="en-US" sz="880" b="0" i="0" dirty="0">
                <a:effectLst/>
                <a:cs typeface="Segoe UI Light" panose="020B0502040204020203" pitchFamily="34" charset="0"/>
              </a:rPr>
              <a:t>, and then press the Enter key.</a:t>
            </a:r>
          </a:p>
          <a:p>
            <a:pPr algn="l">
              <a:buFont typeface="+mj-lt"/>
              <a:buAutoNum type="arabicPeriod"/>
            </a:pPr>
            <a:r>
              <a:rPr lang="en-US" sz="880" b="0" i="0" dirty="0">
                <a:effectLst/>
                <a:cs typeface="Segoe UI Light" panose="020B0502040204020203" pitchFamily="34" charset="0"/>
              </a:rPr>
              <a:t>Select </a:t>
            </a:r>
            <a:r>
              <a:rPr lang="en-US" sz="880" b="1" i="0" dirty="0">
                <a:effectLst/>
                <a:cs typeface="Segoe UI Light" panose="020B0502040204020203" pitchFamily="34" charset="0"/>
              </a:rPr>
              <a:t>AZ-040_Mod07_Demo9.ps1</a:t>
            </a:r>
            <a:r>
              <a:rPr lang="en-US" sz="880" b="0" i="0" dirty="0">
                <a:effectLst/>
                <a:cs typeface="Segoe UI Light" panose="020B0502040204020203" pitchFamily="34" charset="0"/>
              </a:rPr>
              <a:t> and then select </a:t>
            </a:r>
            <a:r>
              <a:rPr lang="en-US" sz="880" b="1" i="0" dirty="0">
                <a:effectLst/>
                <a:cs typeface="Segoe UI Light" panose="020B0502040204020203" pitchFamily="34" charset="0"/>
              </a:rPr>
              <a:t>Open</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In Windows PowerShell ISE, review the code.</a:t>
            </a:r>
          </a:p>
          <a:p>
            <a:pPr algn="l">
              <a:buFont typeface="+mj-lt"/>
              <a:buAutoNum type="arabicPeriod"/>
            </a:pPr>
            <a:r>
              <a:rPr lang="en-US" sz="880" b="0" i="0" dirty="0">
                <a:effectLst/>
                <a:cs typeface="Segoe UI Light" panose="020B0502040204020203" pitchFamily="34" charset="0"/>
              </a:rPr>
              <a:t>To set the current directory, at the Windows PowerShell prompt, enter the following command, and then press the Enter key:</a:t>
            </a:r>
          </a:p>
          <a:p>
            <a:pPr marL="107153" lvl="1" indent="0">
              <a:buNone/>
            </a:pPr>
            <a:r>
              <a:rPr lang="en-US" sz="880" b="1" dirty="0">
                <a:cs typeface="Segoe UI Light" panose="020B0502040204020203" pitchFamily="34" charset="0"/>
              </a:rPr>
              <a:t>Set-Location E:\Mod07\Democode </a:t>
            </a:r>
          </a:p>
          <a:p>
            <a:pPr algn="l">
              <a:buFont typeface="+mj-lt"/>
              <a:buAutoNum type="arabicPeriod"/>
            </a:pPr>
            <a:r>
              <a:rPr lang="en-US" sz="880" b="0" i="0" dirty="0">
                <a:effectLst/>
                <a:cs typeface="Segoe UI Light" panose="020B0502040204020203" pitchFamily="34" charset="0"/>
              </a:rPr>
              <a:t>To review the script output, at the Windows PowerShell prompt, enter the following command, and then press the Enter key:</a:t>
            </a:r>
          </a:p>
          <a:p>
            <a:pPr marL="107153" lvl="1" indent="0">
              <a:buNone/>
            </a:pPr>
            <a:r>
              <a:rPr lang="en-US" sz="880" b="1" dirty="0">
                <a:cs typeface="Segoe UI Light" panose="020B0502040204020203" pitchFamily="34" charset="0"/>
              </a:rPr>
              <a:t>.\AZ-040_Mod07_Demo9.ps1 </a:t>
            </a:r>
          </a:p>
          <a:p>
            <a:pPr algn="l">
              <a:buFont typeface="+mj-lt"/>
              <a:buAutoNum type="arabicPeriod"/>
            </a:pPr>
            <a:r>
              <a:rPr lang="en-US" sz="880" b="0" i="0" dirty="0">
                <a:effectLst/>
                <a:cs typeface="Segoe UI Light" panose="020B0502040204020203" pitchFamily="34" charset="0"/>
              </a:rPr>
              <a:t>To review the error, at the Windows PowerShell prompt, enter the following command, and then press the Enter key:</a:t>
            </a:r>
          </a:p>
          <a:p>
            <a:pPr marL="107153" lvl="1" indent="0">
              <a:buNone/>
            </a:pPr>
            <a:r>
              <a:rPr lang="en-US" sz="880" b="1" dirty="0">
                <a:cs typeface="Segoe UI Light" panose="020B0502040204020203" pitchFamily="34" charset="0"/>
              </a:rPr>
              <a:t>$Error[0] </a:t>
            </a:r>
          </a:p>
          <a:p>
            <a:pPr algn="l">
              <a:buFont typeface="+mj-lt"/>
              <a:buAutoNum type="arabicPeriod"/>
            </a:pPr>
            <a:r>
              <a:rPr lang="en-US" sz="880" b="0" i="0" dirty="0">
                <a:effectLst/>
                <a:cs typeface="Segoe UI Light" panose="020B0502040204020203" pitchFamily="34" charset="0"/>
              </a:rPr>
              <a:t>To clear the $Error variable, at the Windows PowerShell prompt, enter the following command, and then press the Enter key</a:t>
            </a:r>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58D56A31-48C0-42AC-8CF5-56B87EFC2E59}"/>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823061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728915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242164"/>
          </a:xfrm>
        </p:spPr>
        <p:txBody>
          <a:bodyPr/>
          <a:lstStyle/>
          <a:p>
            <a:pPr marL="228600" indent="-228600" algn="l">
              <a:buFont typeface="+mj-lt"/>
              <a:buAutoNum type="arabicPeriod" startAt="12"/>
            </a:pPr>
            <a:r>
              <a:rPr lang="en-US" sz="880" b="0" i="0" dirty="0">
                <a:effectLst/>
                <a:cs typeface="Segoe UI Light" panose="020B0502040204020203" pitchFamily="34" charset="0"/>
              </a:rPr>
              <a:t>To create a breakpoint, at the Windows PowerShell prompt, enter the following command, and then press the Enter key:</a:t>
            </a:r>
          </a:p>
          <a:p>
            <a:pPr marL="107153" lvl="1" indent="0">
              <a:buNone/>
            </a:pPr>
            <a:r>
              <a:rPr lang="en-US" sz="880" b="1" dirty="0">
                <a:cs typeface="Segoe UI Light" panose="020B0502040204020203" pitchFamily="34" charset="0"/>
              </a:rPr>
              <a:t>Set-</a:t>
            </a:r>
            <a:r>
              <a:rPr lang="en-US" sz="880" b="1" dirty="0" err="1">
                <a:cs typeface="Segoe UI Light" panose="020B0502040204020203" pitchFamily="34" charset="0"/>
              </a:rPr>
              <a:t>PSBreakPoint</a:t>
            </a:r>
            <a:r>
              <a:rPr lang="en-US" sz="880" b="1" dirty="0">
                <a:cs typeface="Segoe UI Light" panose="020B0502040204020203" pitchFamily="34" charset="0"/>
              </a:rPr>
              <a:t> .\AZ-040_Mod07_Demo9.ps1 -Line 5 </a:t>
            </a:r>
          </a:p>
          <a:p>
            <a:pPr algn="l">
              <a:buFont typeface="+mj-lt"/>
              <a:buAutoNum type="arabicPeriod" startAt="12"/>
            </a:pPr>
            <a:r>
              <a:rPr lang="en-US" sz="880" b="0" i="0" dirty="0">
                <a:effectLst/>
                <a:cs typeface="Segoe UI Light" panose="020B0502040204020203" pitchFamily="34" charset="0"/>
              </a:rPr>
              <a:t>To run the script, at the Windows PowerShell prompt, enter the following command, and then press the Enter key:</a:t>
            </a:r>
          </a:p>
          <a:p>
            <a:pPr marL="107153" lvl="1" indent="0">
              <a:buNone/>
            </a:pPr>
            <a:r>
              <a:rPr lang="en-US" sz="880" b="0" i="0" dirty="0">
                <a:effectLst/>
                <a:cs typeface="Segoe UI Light" panose="020B0502040204020203" pitchFamily="34" charset="0"/>
              </a:rPr>
              <a:t>.</a:t>
            </a:r>
            <a:r>
              <a:rPr lang="en-US" sz="880" b="1" dirty="0">
                <a:cs typeface="Segoe UI Light" panose="020B0502040204020203" pitchFamily="34" charset="0"/>
              </a:rPr>
              <a:t>\AZ-040_Mod07_Demo9.ps1 </a:t>
            </a:r>
          </a:p>
          <a:p>
            <a:pPr algn="l">
              <a:buFont typeface="+mj-lt"/>
              <a:buAutoNum type="arabicPeriod" startAt="12"/>
            </a:pPr>
            <a:r>
              <a:rPr lang="en-US" sz="880" b="0" i="0" dirty="0">
                <a:effectLst/>
                <a:cs typeface="Segoe UI Light" panose="020B0502040204020203" pitchFamily="34" charset="0"/>
              </a:rPr>
              <a:t>To review the value $</a:t>
            </a:r>
            <a:r>
              <a:rPr lang="en-US" sz="880" b="0" i="0" dirty="0" err="1">
                <a:effectLst/>
                <a:cs typeface="Segoe UI Light" panose="020B0502040204020203" pitchFamily="34" charset="0"/>
              </a:rPr>
              <a:t>ComputerName</a:t>
            </a:r>
            <a:r>
              <a:rPr lang="en-US" sz="880" b="0" i="0" dirty="0">
                <a:effectLst/>
                <a:cs typeface="Segoe UI Light" panose="020B0502040204020203" pitchFamily="34" charset="0"/>
              </a:rPr>
              <a:t>, at the Windows PowerShell prompt, enter the following command, and then press the Enter key:</a:t>
            </a:r>
          </a:p>
          <a:p>
            <a:pPr marL="107153" lvl="1" indent="0">
              <a:buNone/>
            </a:pPr>
            <a:r>
              <a:rPr lang="en-US" sz="880" b="1" dirty="0">
                <a:cs typeface="Segoe UI Light" panose="020B0502040204020203" pitchFamily="34" charset="0"/>
              </a:rPr>
              <a:t>$</a:t>
            </a:r>
            <a:r>
              <a:rPr lang="en-US" sz="880" b="1" dirty="0" err="1">
                <a:cs typeface="Segoe UI Light" panose="020B0502040204020203" pitchFamily="34" charset="0"/>
              </a:rPr>
              <a:t>ComputerName</a:t>
            </a:r>
            <a:r>
              <a:rPr lang="en-US" sz="880" b="1" dirty="0">
                <a:cs typeface="Segoe UI Light" panose="020B0502040204020203" pitchFamily="34" charset="0"/>
              </a:rPr>
              <a:t> </a:t>
            </a:r>
          </a:p>
          <a:p>
            <a:pPr algn="l">
              <a:buFont typeface="+mj-lt"/>
              <a:buAutoNum type="arabicPeriod" startAt="12"/>
            </a:pPr>
            <a:r>
              <a:rPr lang="en-US" sz="880" b="0" i="0" dirty="0">
                <a:effectLst/>
                <a:cs typeface="Segoe UI Light" panose="020B0502040204020203" pitchFamily="34" charset="0"/>
              </a:rPr>
              <a:t>To test the value $</a:t>
            </a:r>
            <a:r>
              <a:rPr lang="en-US" sz="880" b="0" i="0" dirty="0" err="1">
                <a:effectLst/>
                <a:cs typeface="Segoe UI Light" panose="020B0502040204020203" pitchFamily="34" charset="0"/>
              </a:rPr>
              <a:t>ComputerName</a:t>
            </a:r>
            <a:r>
              <a:rPr lang="en-US" sz="880" b="0" i="0" dirty="0">
                <a:effectLst/>
                <a:cs typeface="Segoe UI Light" panose="020B0502040204020203" pitchFamily="34" charset="0"/>
              </a:rPr>
              <a:t>, at the Windows PowerShell prompt, enter the following command, and then press the Enter key:</a:t>
            </a:r>
          </a:p>
          <a:p>
            <a:pPr marL="107153" lvl="1" indent="0">
              <a:buNone/>
            </a:pPr>
            <a:r>
              <a:rPr lang="en-US" sz="880" b="1" dirty="0">
                <a:cs typeface="Segoe UI Light" panose="020B0502040204020203" pitchFamily="34" charset="0"/>
              </a:rPr>
              <a:t>$</a:t>
            </a:r>
            <a:r>
              <a:rPr lang="en-US" sz="880" b="1" dirty="0" err="1">
                <a:cs typeface="Segoe UI Light" panose="020B0502040204020203" pitchFamily="34" charset="0"/>
              </a:rPr>
              <a:t>ComputerName</a:t>
            </a:r>
            <a:r>
              <a:rPr lang="en-US" sz="880" b="1" dirty="0">
                <a:cs typeface="Segoe UI Light" panose="020B0502040204020203" pitchFamily="34" charset="0"/>
              </a:rPr>
              <a:t> -eq $null </a:t>
            </a:r>
          </a:p>
          <a:p>
            <a:pPr algn="l">
              <a:buFont typeface="+mj-lt"/>
              <a:buAutoNum type="arabicPeriod" startAt="12"/>
            </a:pPr>
            <a:r>
              <a:rPr lang="en-US" sz="880" b="0" i="0" dirty="0">
                <a:effectLst/>
                <a:cs typeface="Segoe UI Light" panose="020B0502040204020203" pitchFamily="34" charset="0"/>
              </a:rPr>
              <a:t>To test the value $</a:t>
            </a:r>
            <a:r>
              <a:rPr lang="en-US" sz="880" b="0" i="0" dirty="0" err="1">
                <a:effectLst/>
                <a:cs typeface="Segoe UI Light" panose="020B0502040204020203" pitchFamily="34" charset="0"/>
              </a:rPr>
              <a:t>ComputerName</a:t>
            </a:r>
            <a:r>
              <a:rPr lang="en-US" sz="880" b="0" i="0" dirty="0">
                <a:effectLst/>
                <a:cs typeface="Segoe UI Light" panose="020B0502040204020203" pitchFamily="34" charset="0"/>
              </a:rPr>
              <a:t>, at the Windows PowerShell prompt, enter the following command, and then press the Enter key:</a:t>
            </a:r>
          </a:p>
          <a:p>
            <a:pPr marL="107153" lvl="1" indent="0">
              <a:buNone/>
            </a:pPr>
            <a:r>
              <a:rPr lang="en-US" sz="880" b="1" dirty="0">
                <a:cs typeface="Segoe UI Light" panose="020B0502040204020203" pitchFamily="34" charset="0"/>
              </a:rPr>
              <a:t>$</a:t>
            </a:r>
            <a:r>
              <a:rPr lang="en-US" sz="880" b="1" dirty="0" err="1">
                <a:cs typeface="Segoe UI Light" panose="020B0502040204020203" pitchFamily="34" charset="0"/>
              </a:rPr>
              <a:t>ComputerName</a:t>
            </a:r>
            <a:r>
              <a:rPr lang="en-US" sz="880" b="1" dirty="0">
                <a:cs typeface="Segoe UI Light" panose="020B0502040204020203" pitchFamily="34" charset="0"/>
              </a:rPr>
              <a:t> -eq "" </a:t>
            </a:r>
          </a:p>
          <a:p>
            <a:pPr algn="l">
              <a:buFont typeface="+mj-lt"/>
              <a:buAutoNum type="arabicPeriod" startAt="12"/>
            </a:pPr>
            <a:r>
              <a:rPr lang="en-US" sz="880" b="0" i="0" dirty="0">
                <a:effectLst/>
                <a:cs typeface="Segoe UI Light" panose="020B0502040204020203" pitchFamily="34" charset="0"/>
              </a:rPr>
              <a:t>To exit the debug prompt, at the Windows PowerShell prompt, enter the following command, and then press the Enter key:</a:t>
            </a:r>
          </a:p>
          <a:p>
            <a:pPr marL="107153" lvl="1" indent="0">
              <a:buNone/>
            </a:pPr>
            <a:r>
              <a:rPr lang="en-US" sz="880" b="1" dirty="0">
                <a:cs typeface="Segoe UI Light" panose="020B0502040204020203" pitchFamily="34" charset="0"/>
              </a:rPr>
              <a:t>exit </a:t>
            </a:r>
          </a:p>
          <a:p>
            <a:pPr algn="l">
              <a:buFont typeface="+mj-lt"/>
              <a:buAutoNum type="arabicPeriod" startAt="12"/>
            </a:pPr>
            <a:r>
              <a:rPr lang="en-US" sz="880" b="0" i="0" dirty="0">
                <a:effectLst/>
                <a:cs typeface="Segoe UI Light" panose="020B0502040204020203" pitchFamily="34" charset="0"/>
              </a:rPr>
              <a:t>In Windows PowerShell ISE, on line 5, change $null to "".</a:t>
            </a:r>
          </a:p>
          <a:p>
            <a:pPr algn="l">
              <a:buFont typeface="+mj-lt"/>
              <a:buAutoNum type="arabicPeriod" startAt="12"/>
            </a:pPr>
            <a:r>
              <a:rPr lang="en-US" sz="880" b="0" i="0" dirty="0">
                <a:effectLst/>
                <a:cs typeface="Segoe UI Light" panose="020B0502040204020203" pitchFamily="34" charset="0"/>
              </a:rPr>
              <a:t>Select the </a:t>
            </a:r>
            <a:r>
              <a:rPr lang="en-US" sz="880" b="1" i="0" dirty="0">
                <a:effectLst/>
                <a:cs typeface="Segoe UI Light" panose="020B0502040204020203" pitchFamily="34" charset="0"/>
              </a:rPr>
              <a:t>File</a:t>
            </a:r>
            <a:r>
              <a:rPr lang="en-US" sz="880" b="0" i="0" dirty="0">
                <a:effectLst/>
                <a:cs typeface="Segoe UI Light" panose="020B0502040204020203" pitchFamily="34" charset="0"/>
              </a:rPr>
              <a:t> menu and select </a:t>
            </a:r>
            <a:r>
              <a:rPr lang="en-US" sz="880" b="1" i="0" dirty="0">
                <a:effectLst/>
                <a:cs typeface="Segoe UI Light" panose="020B0502040204020203" pitchFamily="34" charset="0"/>
              </a:rPr>
              <a:t>Save</a:t>
            </a:r>
            <a:r>
              <a:rPr lang="en-US" sz="880" b="0" i="0" dirty="0">
                <a:effectLst/>
                <a:cs typeface="Segoe UI Light" panose="020B0502040204020203" pitchFamily="34" charset="0"/>
              </a:rPr>
              <a:t>.</a:t>
            </a:r>
          </a:p>
          <a:p>
            <a:pPr algn="l">
              <a:buFont typeface="+mj-lt"/>
              <a:buAutoNum type="arabicPeriod" startAt="12"/>
            </a:pPr>
            <a:r>
              <a:rPr lang="en-US" sz="880" b="0" i="0" dirty="0">
                <a:effectLst/>
                <a:cs typeface="Segoe UI Light" panose="020B0502040204020203" pitchFamily="34" charset="0"/>
              </a:rPr>
              <a:t>To review all breakpoints, at the Windows PowerShell prompt, enter the following command, and then press the Enter key:</a:t>
            </a:r>
          </a:p>
          <a:p>
            <a:pPr marL="107153" lvl="1" indent="0">
              <a:buNone/>
            </a:pPr>
            <a:r>
              <a:rPr lang="en-US" sz="880" b="1" dirty="0">
                <a:cs typeface="Segoe UI Light" panose="020B0502040204020203" pitchFamily="34" charset="0"/>
              </a:rPr>
              <a:t>Get-</a:t>
            </a:r>
            <a:r>
              <a:rPr lang="en-US" sz="880" b="1" dirty="0" err="1">
                <a:cs typeface="Segoe UI Light" panose="020B0502040204020203" pitchFamily="34" charset="0"/>
              </a:rPr>
              <a:t>PSBreakPoint</a:t>
            </a:r>
            <a:r>
              <a:rPr lang="en-US" sz="880" b="1" dirty="0">
                <a:cs typeface="Segoe UI Light" panose="020B0502040204020203" pitchFamily="34" charset="0"/>
              </a:rPr>
              <a:t> </a:t>
            </a:r>
          </a:p>
          <a:p>
            <a:pPr algn="l">
              <a:buFont typeface="+mj-lt"/>
              <a:buAutoNum type="arabicPeriod" startAt="12"/>
            </a:pPr>
            <a:r>
              <a:rPr lang="en-US" sz="880" b="0" i="0" dirty="0">
                <a:effectLst/>
                <a:cs typeface="Segoe UI Light" panose="020B0502040204020203" pitchFamily="34" charset="0"/>
              </a:rPr>
              <a:t>To remove all breakpoints, at the Windows PowerShell prompt, enter the following command, and then press the Enter key:</a:t>
            </a:r>
          </a:p>
          <a:p>
            <a:pPr marL="107153" lvl="1" indent="0">
              <a:buNone/>
            </a:pPr>
            <a:r>
              <a:rPr lang="en-US" sz="880" b="1" dirty="0">
                <a:cs typeface="Segoe UI Light" panose="020B0502040204020203" pitchFamily="34" charset="0"/>
              </a:rPr>
              <a:t>Get-</a:t>
            </a:r>
            <a:r>
              <a:rPr lang="en-US" sz="880" b="1" dirty="0" err="1">
                <a:cs typeface="Segoe UI Light" panose="020B0502040204020203" pitchFamily="34" charset="0"/>
              </a:rPr>
              <a:t>PSBreakPoint</a:t>
            </a:r>
            <a:r>
              <a:rPr lang="en-US" sz="880" b="1" dirty="0">
                <a:cs typeface="Segoe UI Light" panose="020B0502040204020203" pitchFamily="34" charset="0"/>
              </a:rPr>
              <a:t> | Remove-</a:t>
            </a:r>
            <a:r>
              <a:rPr lang="en-US" sz="880" b="1" dirty="0" err="1">
                <a:cs typeface="Segoe UI Light" panose="020B0502040204020203" pitchFamily="34" charset="0"/>
              </a:rPr>
              <a:t>PSBreakPoint</a:t>
            </a:r>
            <a:r>
              <a:rPr lang="en-US" sz="880" b="1" dirty="0">
                <a:cs typeface="Segoe UI Light" panose="020B0502040204020203" pitchFamily="34" charset="0"/>
              </a:rPr>
              <a:t> </a:t>
            </a:r>
          </a:p>
          <a:p>
            <a:pPr algn="l">
              <a:buFont typeface="+mj-lt"/>
              <a:buAutoNum type="arabicPeriod" startAt="12"/>
            </a:pPr>
            <a:r>
              <a:rPr lang="en-US" sz="880" b="0" i="0" dirty="0">
                <a:effectLst/>
                <a:cs typeface="Segoe UI Light" panose="020B0502040204020203" pitchFamily="34" charset="0"/>
              </a:rPr>
              <a:t>To run the script, at the Windows PowerShell prompt, enter the following command, and then press the Enter key:</a:t>
            </a:r>
          </a:p>
          <a:p>
            <a:pPr marL="107153" lvl="1" indent="0">
              <a:buNone/>
            </a:pPr>
            <a:r>
              <a:rPr lang="en-US" sz="880" b="1" dirty="0">
                <a:cs typeface="Segoe UI Light" panose="020B0502040204020203" pitchFamily="34" charset="0"/>
              </a:rPr>
              <a:t>.\AZ-040_Mod07_Demo9.ps1 </a:t>
            </a:r>
          </a:p>
          <a:p>
            <a:pPr algn="l">
              <a:buFont typeface="+mj-lt"/>
              <a:buAutoNum type="arabicPeriod" startAt="12"/>
            </a:pPr>
            <a:r>
              <a:rPr lang="en-US" sz="880" b="0" i="0" dirty="0">
                <a:effectLst/>
                <a:cs typeface="Segoe UI Light" panose="020B0502040204020203" pitchFamily="34" charset="0"/>
              </a:rPr>
              <a:t>Close Windows PowerShell ISE and the Windows PowerShell prompt.</a:t>
            </a:r>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58D56A31-48C0-42AC-8CF5-56B87EFC2E59}"/>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1925500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US" sz="880" dirty="0">
                <a:effectLst/>
                <a:ea typeface="Times New Roman" panose="02020603050405020304" pitchFamily="18" charset="0"/>
                <a:cs typeface="Segoe UI Light" panose="020B0502040204020203" pitchFamily="34" charset="0"/>
              </a:rPr>
              <a:t>Explain to students how they can modify </a:t>
            </a:r>
            <a:r>
              <a:rPr lang="en-US" sz="880" b="1" dirty="0">
                <a:effectLst/>
                <a:ea typeface="Times New Roman" panose="02020603050405020304" pitchFamily="18" charset="0"/>
                <a:cs typeface="Segoe UI Light" panose="020B0502040204020203" pitchFamily="34" charset="0"/>
              </a:rPr>
              <a:t>$ErrorActionPreference</a:t>
            </a:r>
            <a:r>
              <a:rPr lang="en-US" sz="880" dirty="0">
                <a:effectLst/>
                <a:ea typeface="Times New Roman" panose="02020603050405020304" pitchFamily="18" charset="0"/>
                <a:cs typeface="Segoe UI Light" panose="020B0502040204020203" pitchFamily="34" charset="0"/>
              </a:rPr>
              <a:t> globally and use the </a:t>
            </a:r>
            <a:r>
              <a:rPr lang="en-US" sz="880" i="1" dirty="0">
                <a:effectLst/>
                <a:ea typeface="Times New Roman" panose="02020603050405020304" pitchFamily="18" charset="0"/>
                <a:cs typeface="Segoe UI Light" panose="020B0502040204020203" pitchFamily="34" charset="0"/>
              </a:rPr>
              <a:t>-ErrorAction </a:t>
            </a:r>
            <a:r>
              <a:rPr lang="en-US" sz="880" dirty="0">
                <a:effectLst/>
                <a:ea typeface="Times New Roman" panose="02020603050405020304" pitchFamily="18" charset="0"/>
                <a:cs typeface="Segoe UI Light" panose="020B0502040204020203" pitchFamily="34" charset="0"/>
              </a:rPr>
              <a:t>parameter for individual commands.</a:t>
            </a:r>
            <a:endParaRPr lang="en-CA" sz="880" dirty="0">
              <a:effectLst/>
              <a:ea typeface="Times New Roman" panose="02020603050405020304" pitchFamily="18" charset="0"/>
              <a:cs typeface="Segoe UI Light" panose="020B0502040204020203" pitchFamily="34" charset="0"/>
            </a:endParaRPr>
          </a:p>
          <a:p>
            <a:pPr>
              <a:lnSpc>
                <a:spcPct val="115000"/>
              </a:lnSpc>
              <a:spcAft>
                <a:spcPts val="1000"/>
              </a:spcAft>
            </a:pPr>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20128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62</a:t>
            </a:fld>
            <a:endParaRPr lang="en-US" dirty="0"/>
          </a:p>
        </p:txBody>
      </p:sp>
      <p:sp>
        <p:nvSpPr>
          <p:cNvPr id="7" name="Header Placeholder 3">
            <a:extLst>
              <a:ext uri="{FF2B5EF4-FFF2-40B4-BE49-F238E27FC236}">
                <a16:creationId xmlns:a16="http://schemas.microsoft.com/office/drawing/2014/main" id="{BF0FF58E-2982-4719-966F-CEE898A51B57}"/>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8748263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3113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14618897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Explain to the students how they can create a function, call a function, and get results from a function. Note that this is a simple example, and that typically a function is more complex to justify separating it from the rest of the script.</a:t>
            </a:r>
            <a:endParaRPr lang="en-CA"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145663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Stress that students should avoid using the same variable name in multiple scopes.</a:t>
            </a:r>
            <a:endParaRPr lang="en-CA" dirty="0"/>
          </a:p>
          <a:p>
            <a:r>
              <a:rPr lang="en-US" dirty="0"/>
              <a:t> </a:t>
            </a:r>
            <a:endParaRPr lang="en-CA" dirty="0"/>
          </a:p>
          <a:p>
            <a:r>
              <a:rPr lang="en-US" dirty="0"/>
              <a:t>There’s a script named </a:t>
            </a:r>
            <a:r>
              <a:rPr lang="en-US" b="1" dirty="0"/>
              <a:t>scope.txt </a:t>
            </a:r>
            <a:r>
              <a:rPr lang="en-US" dirty="0"/>
              <a:t>in the </a:t>
            </a:r>
            <a:r>
              <a:rPr lang="en-US" b="1" dirty="0"/>
              <a:t>democode</a:t>
            </a:r>
            <a:r>
              <a:rPr lang="en-US" dirty="0"/>
              <a:t> folder. Use this script if you want to demonstrate the concept of scopes for variables.</a:t>
            </a:r>
            <a:endParaRPr lang="en-CA" dirty="0"/>
          </a:p>
          <a:p>
            <a:endParaRPr lang="en-CA"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03253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59837" y="4343400"/>
            <a:ext cx="5612363" cy="4502020"/>
          </a:xfrm>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For this demonstration, you’ll need the </a:t>
            </a:r>
            <a:r>
              <a:rPr lang="en-US" sz="880" b="1" dirty="0">
                <a:effectLst/>
                <a:ea typeface="Times New Roman" panose="02020603050405020304" pitchFamily="18" charset="0"/>
                <a:cs typeface="Segoe UI Light" panose="020B0502040204020203" pitchFamily="34" charset="0"/>
              </a:rPr>
              <a:t>LON-DC1</a:t>
            </a:r>
            <a:r>
              <a:rPr lang="en-US" sz="880" dirty="0">
                <a:effectLst/>
                <a:ea typeface="Times New Roman" panose="02020603050405020304" pitchFamily="18" charset="0"/>
                <a:cs typeface="Segoe UI Light" panose="020B0502040204020203" pitchFamily="34" charset="0"/>
              </a:rPr>
              <a:t> and </a:t>
            </a:r>
            <a:r>
              <a:rPr lang="en-US" sz="880" b="1" dirty="0">
                <a:effectLst/>
                <a:ea typeface="Times New Roman" panose="02020603050405020304" pitchFamily="18" charset="0"/>
                <a:cs typeface="Segoe UI Light" panose="020B0502040204020203" pitchFamily="34" charset="0"/>
              </a:rPr>
              <a:t>LON-CL1</a:t>
            </a:r>
            <a:r>
              <a:rPr lang="en-US" sz="880" dirty="0">
                <a:effectLst/>
                <a:ea typeface="Times New Roman" panose="02020603050405020304" pitchFamily="18" charset="0"/>
                <a:cs typeface="Segoe UI Light" panose="020B0502040204020203" pitchFamily="34" charset="0"/>
              </a:rPr>
              <a:t> virtual machines. Start each virtual machine, and then sign in with the user name </a:t>
            </a:r>
            <a:r>
              <a:rPr lang="en-US" sz="880" b="1" dirty="0">
                <a:effectLst/>
                <a:ea typeface="Times New Roman" panose="02020603050405020304" pitchFamily="18" charset="0"/>
                <a:cs typeface="Segoe UI Light" panose="020B0502040204020203" pitchFamily="34" charset="0"/>
              </a:rPr>
              <a:t>Adatum\Administrator</a:t>
            </a:r>
            <a:r>
              <a:rPr lang="en-US" sz="880" dirty="0">
                <a:effectLst/>
                <a:ea typeface="Times New Roman" panose="02020603050405020304" pitchFamily="18" charset="0"/>
                <a:cs typeface="Segoe UI Light" panose="020B0502040204020203" pitchFamily="34" charset="0"/>
              </a:rPr>
              <a:t> and the password </a:t>
            </a:r>
            <a:r>
              <a:rPr lang="en-US" sz="880" b="1" dirty="0">
                <a:effectLst/>
                <a:ea typeface="Times New Roman" panose="02020603050405020304" pitchFamily="18" charset="0"/>
                <a:cs typeface="Segoe UI Light" panose="020B0502040204020203" pitchFamily="34" charset="0"/>
              </a:rPr>
              <a:t>Pa55w.rd</a:t>
            </a:r>
            <a:r>
              <a:rPr lang="en-US" sz="880" dirty="0">
                <a:effectLst/>
                <a:ea typeface="Times New Roman" panose="02020603050405020304" pitchFamily="18" charset="0"/>
                <a:cs typeface="Segoe UI Light" panose="020B0502040204020203" pitchFamily="34" charset="0"/>
              </a:rPr>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0" dirty="0">
              <a:ea typeface="Times New Roman" panose="02020603050405020304" pitchFamily="18" charset="0"/>
              <a:cs typeface="Segoe UI Light" panose="020B0502040204020203" pitchFamily="34" charset="0"/>
            </a:endParaRPr>
          </a:p>
          <a:p>
            <a:pPr algn="l"/>
            <a:r>
              <a:rPr lang="en-US" sz="880" b="1" i="0" dirty="0">
                <a:effectLst/>
                <a:cs typeface="Segoe UI Light" panose="020B0502040204020203" pitchFamily="34" charset="0"/>
              </a:rPr>
              <a:t>Detailed steps</a:t>
            </a:r>
          </a:p>
          <a:p>
            <a:pPr algn="l">
              <a:buFont typeface="+mj-lt"/>
              <a:buAutoNum type="arabicPeriod"/>
            </a:pPr>
            <a:r>
              <a:rPr lang="en-US" sz="880" b="0" i="0" dirty="0">
                <a:effectLst/>
                <a:cs typeface="Segoe UI Light" panose="020B0502040204020203" pitchFamily="34" charset="0"/>
              </a:rPr>
              <a:t>Select </a:t>
            </a:r>
            <a:r>
              <a:rPr lang="en-US" sz="880" b="1" i="0" dirty="0">
                <a:effectLst/>
                <a:cs typeface="Segoe UI Light" panose="020B0502040204020203" pitchFamily="34" charset="0"/>
              </a:rPr>
              <a:t>Start</a:t>
            </a:r>
            <a:r>
              <a:rPr lang="en-US" sz="880" b="0" i="0" dirty="0">
                <a:effectLst/>
                <a:cs typeface="Segoe UI Light" panose="020B0502040204020203" pitchFamily="34" charset="0"/>
              </a:rPr>
              <a:t>, enter </a:t>
            </a:r>
            <a:r>
              <a:rPr lang="en-US" sz="880" b="1" i="0" dirty="0">
                <a:effectLst/>
                <a:cs typeface="Segoe UI Light" panose="020B0502040204020203" pitchFamily="34" charset="0"/>
              </a:rPr>
              <a:t>power</a:t>
            </a:r>
            <a:r>
              <a:rPr lang="en-US" sz="880" b="0" i="0" dirty="0">
                <a:effectLst/>
                <a:cs typeface="Segoe UI Light" panose="020B0502040204020203" pitchFamily="34" charset="0"/>
              </a:rPr>
              <a:t>, and then select </a:t>
            </a:r>
            <a:r>
              <a:rPr lang="en-US" sz="880" b="1" i="0" dirty="0">
                <a:effectLst/>
                <a:cs typeface="Segoe UI Light" panose="020B0502040204020203" pitchFamily="34" charset="0"/>
              </a:rPr>
              <a:t>Windows PowerShell</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To rename a text file to a script file, at the Windows PowerShell prompt, enter the following command, and then press the Enter key:</a:t>
            </a:r>
          </a:p>
          <a:p>
            <a:pPr marL="107153" lvl="1" indent="0">
              <a:buNone/>
            </a:pPr>
            <a:r>
              <a:rPr lang="en-US" sz="880" b="1" dirty="0">
                <a:cs typeface="Segoe UI Light" panose="020B0502040204020203" pitchFamily="34" charset="0"/>
              </a:rPr>
              <a:t>Rename-Item E:\Mod07\Democode\AZ-040_Mod07_Demo10.txt AZ-040_Mod07_Demo10.ps1 </a:t>
            </a:r>
          </a:p>
          <a:p>
            <a:pPr algn="l">
              <a:buFont typeface="+mj-lt"/>
              <a:buAutoNum type="arabicPeriod"/>
            </a:pPr>
            <a:r>
              <a:rPr lang="en-US" sz="880" b="0" i="0" dirty="0">
                <a:effectLst/>
                <a:cs typeface="Segoe UI Light" panose="020B0502040204020203" pitchFamily="34" charset="0"/>
              </a:rPr>
              <a:t>Select </a:t>
            </a:r>
            <a:r>
              <a:rPr lang="en-US" sz="880" b="1" i="0" dirty="0">
                <a:effectLst/>
                <a:cs typeface="Segoe UI Light" panose="020B0502040204020203" pitchFamily="34" charset="0"/>
              </a:rPr>
              <a:t>Start</a:t>
            </a:r>
            <a:r>
              <a:rPr lang="en-US" sz="880" b="0" i="0" dirty="0">
                <a:effectLst/>
                <a:cs typeface="Segoe UI Light" panose="020B0502040204020203" pitchFamily="34" charset="0"/>
              </a:rPr>
              <a:t>, enter </a:t>
            </a:r>
            <a:r>
              <a:rPr lang="en-US" sz="880" b="1" i="0" dirty="0" err="1">
                <a:effectLst/>
                <a:cs typeface="Segoe UI Light" panose="020B0502040204020203" pitchFamily="34" charset="0"/>
              </a:rPr>
              <a:t>ise</a:t>
            </a:r>
            <a:r>
              <a:rPr lang="en-US" sz="880" b="0" i="0" dirty="0">
                <a:effectLst/>
                <a:cs typeface="Segoe UI Light" panose="020B0502040204020203" pitchFamily="34" charset="0"/>
              </a:rPr>
              <a:t>, and then select </a:t>
            </a:r>
            <a:r>
              <a:rPr lang="en-US" sz="880" b="1" i="0" dirty="0">
                <a:effectLst/>
                <a:cs typeface="Segoe UI Light" panose="020B0502040204020203" pitchFamily="34" charset="0"/>
              </a:rPr>
              <a:t>Windows PowerShell ISE</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In Windows PowerShell ISE, select the </a:t>
            </a:r>
            <a:r>
              <a:rPr lang="en-US" sz="880" b="1" i="0" dirty="0">
                <a:effectLst/>
                <a:cs typeface="Segoe UI Light" panose="020B0502040204020203" pitchFamily="34" charset="0"/>
              </a:rPr>
              <a:t>File</a:t>
            </a:r>
            <a:r>
              <a:rPr lang="en-US" sz="880" b="0" i="0" dirty="0">
                <a:effectLst/>
                <a:cs typeface="Segoe UI Light" panose="020B0502040204020203" pitchFamily="34" charset="0"/>
              </a:rPr>
              <a:t> menu, and then select </a:t>
            </a:r>
            <a:r>
              <a:rPr lang="en-US" sz="880" b="1" i="0" dirty="0">
                <a:effectLst/>
                <a:cs typeface="Segoe UI Light" panose="020B0502040204020203" pitchFamily="34" charset="0"/>
              </a:rPr>
              <a:t>Open</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In the </a:t>
            </a:r>
            <a:r>
              <a:rPr lang="en-US" sz="880" b="1" i="0" dirty="0">
                <a:effectLst/>
                <a:cs typeface="Segoe UI Light" panose="020B0502040204020203" pitchFamily="34" charset="0"/>
              </a:rPr>
              <a:t>Open</a:t>
            </a:r>
            <a:r>
              <a:rPr lang="en-US" sz="880" b="0" i="0" dirty="0">
                <a:effectLst/>
                <a:cs typeface="Segoe UI Light" panose="020B0502040204020203" pitchFamily="34" charset="0"/>
              </a:rPr>
              <a:t> window, in the address bar, enter </a:t>
            </a:r>
            <a:r>
              <a:rPr lang="en-US" sz="880" b="1" i="0" dirty="0">
                <a:effectLst/>
                <a:cs typeface="Segoe UI Light" panose="020B0502040204020203" pitchFamily="34" charset="0"/>
              </a:rPr>
              <a:t>E:\Mod07\Democode</a:t>
            </a:r>
            <a:r>
              <a:rPr lang="en-US" sz="880" b="0" i="0" dirty="0">
                <a:effectLst/>
                <a:cs typeface="Segoe UI Light" panose="020B0502040204020203" pitchFamily="34" charset="0"/>
              </a:rPr>
              <a:t>, and then press the Enter key.</a:t>
            </a:r>
          </a:p>
          <a:p>
            <a:pPr algn="l">
              <a:buFont typeface="+mj-lt"/>
              <a:buAutoNum type="arabicPeriod"/>
            </a:pPr>
            <a:r>
              <a:rPr lang="en-US" sz="880" b="0" i="0" dirty="0">
                <a:effectLst/>
                <a:cs typeface="Segoe UI Light" panose="020B0502040204020203" pitchFamily="34" charset="0"/>
              </a:rPr>
              <a:t>Select </a:t>
            </a:r>
            <a:r>
              <a:rPr lang="en-US" sz="880" b="1" i="0" dirty="0">
                <a:effectLst/>
                <a:cs typeface="Segoe UI Light" panose="020B0502040204020203" pitchFamily="34" charset="0"/>
              </a:rPr>
              <a:t>AZ-040_Mod07_Demo10.ps1</a:t>
            </a:r>
            <a:r>
              <a:rPr lang="en-US" sz="880" b="0" i="0" dirty="0">
                <a:effectLst/>
                <a:cs typeface="Segoe UI Light" panose="020B0502040204020203" pitchFamily="34" charset="0"/>
              </a:rPr>
              <a:t>, and then select </a:t>
            </a:r>
            <a:r>
              <a:rPr lang="en-US" sz="880" b="1" i="0" dirty="0">
                <a:effectLst/>
                <a:cs typeface="Segoe UI Light" panose="020B0502040204020203" pitchFamily="34" charset="0"/>
              </a:rPr>
              <a:t>Open</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Review the code.</a:t>
            </a:r>
          </a:p>
          <a:p>
            <a:pPr algn="l">
              <a:buFont typeface="+mj-lt"/>
              <a:buAutoNum type="arabicPeriod"/>
            </a:pPr>
            <a:r>
              <a:rPr lang="en-US" sz="880" b="0" i="0" dirty="0">
                <a:effectLst/>
                <a:cs typeface="Segoe UI Light" panose="020B0502040204020203" pitchFamily="34" charset="0"/>
              </a:rPr>
              <a:t>To set the prompt location, at the Windows PowerShell prompt, enter the following command, and then press the Enter key:</a:t>
            </a:r>
          </a:p>
          <a:p>
            <a:pPr marL="107153" lvl="1" indent="0">
              <a:buNone/>
            </a:pPr>
            <a:r>
              <a:rPr lang="en-US" sz="880" b="1" dirty="0">
                <a:cs typeface="Segoe UI Light" panose="020B0502040204020203" pitchFamily="34" charset="0"/>
              </a:rPr>
              <a:t>Set-Location E:\Mod07\Democode </a:t>
            </a:r>
          </a:p>
          <a:p>
            <a:pPr algn="l">
              <a:buFont typeface="+mj-lt"/>
              <a:buAutoNum type="arabicPeriod"/>
            </a:pPr>
            <a:r>
              <a:rPr lang="en-US" sz="880" b="0" i="0" dirty="0">
                <a:effectLst/>
                <a:cs typeface="Segoe UI Light" panose="020B0502040204020203" pitchFamily="34" charset="0"/>
              </a:rPr>
              <a:t>To review the size of a folder, at the Windows PowerShell prompt, enter the following command, and then press the Enter key:</a:t>
            </a:r>
          </a:p>
          <a:p>
            <a:pPr marL="107153" lvl="1" indent="0">
              <a:buNone/>
            </a:pPr>
            <a:r>
              <a:rPr lang="en-US" sz="880" b="1" dirty="0">
                <a:cs typeface="Segoe UI Light" panose="020B0502040204020203" pitchFamily="34" charset="0"/>
              </a:rPr>
              <a:t>.\AZ-040_Mod07_Demo10.ps1 -Path "C:\Windows" </a:t>
            </a:r>
          </a:p>
          <a:p>
            <a:pPr algn="l">
              <a:buFont typeface="+mj-lt"/>
              <a:buAutoNum type="arabicPeriod"/>
            </a:pPr>
            <a:r>
              <a:rPr lang="en-US" sz="880" b="0" i="0" dirty="0">
                <a:effectLst/>
                <a:cs typeface="Segoe UI Light" panose="020B0502040204020203" pitchFamily="34" charset="0"/>
              </a:rPr>
              <a:t>To review the size of a folder including subfolders, at the Windows PowerShell prompt, enter the following command, and then press the Enter key:</a:t>
            </a:r>
          </a:p>
          <a:p>
            <a:pPr marL="107153" lvl="1" indent="0">
              <a:buNone/>
            </a:pPr>
            <a:r>
              <a:rPr lang="en-US" sz="880" b="1" dirty="0">
                <a:cs typeface="Segoe UI Light" panose="020B0502040204020203" pitchFamily="34" charset="0"/>
              </a:rPr>
              <a:t>.\AZ-040_Mod07_Demo10.ps1 -Path "C:\Program Files" -Recurse </a:t>
            </a:r>
          </a:p>
          <a:p>
            <a:pPr algn="l">
              <a:buFont typeface="+mj-lt"/>
              <a:buAutoNum type="arabicPeriod"/>
            </a:pPr>
            <a:r>
              <a:rPr lang="en-US" sz="880" b="0" i="0" dirty="0">
                <a:effectLst/>
                <a:cs typeface="Segoe UI Light" panose="020B0502040204020203" pitchFamily="34" charset="0"/>
              </a:rPr>
              <a:t>In Windows PowerShell ISE, insert a blank line at line 1, and then enter Function Get-</a:t>
            </a:r>
            <a:r>
              <a:rPr lang="en-US" sz="880" b="0" i="0" dirty="0" err="1">
                <a:effectLst/>
                <a:cs typeface="Segoe UI Light" panose="020B0502040204020203" pitchFamily="34" charset="0"/>
              </a:rPr>
              <a:t>FolderSize</a:t>
            </a:r>
            <a:r>
              <a:rPr lang="en-US" sz="880" b="0" i="0" dirty="0">
                <a:effectLst/>
                <a:cs typeface="Segoe UI Light" panose="020B0502040204020203" pitchFamily="34" charset="0"/>
              </a:rPr>
              <a:t> {.</a:t>
            </a:r>
          </a:p>
          <a:p>
            <a:pPr algn="l">
              <a:buFont typeface="+mj-lt"/>
              <a:buAutoNum type="arabicPeriod"/>
            </a:pPr>
            <a:r>
              <a:rPr lang="en-US" sz="880" b="0" i="0" dirty="0">
                <a:effectLst/>
                <a:cs typeface="Segoe UI Light" panose="020B0502040204020203" pitchFamily="34" charset="0"/>
              </a:rPr>
              <a:t>On the last line, enter }.</a:t>
            </a:r>
          </a:p>
          <a:p>
            <a:pPr algn="l">
              <a:buFont typeface="+mj-lt"/>
              <a:buAutoNum type="arabicPeriod"/>
            </a:pPr>
            <a:r>
              <a:rPr lang="en-US" sz="880" b="0" i="0" dirty="0">
                <a:effectLst/>
                <a:cs typeface="Segoe UI Light" panose="020B0502040204020203" pitchFamily="34" charset="0"/>
              </a:rPr>
              <a:t>At the end of the file, add Get-</a:t>
            </a:r>
            <a:r>
              <a:rPr lang="en-US" sz="880" b="0" i="0" dirty="0" err="1">
                <a:effectLst/>
                <a:cs typeface="Segoe UI Light" panose="020B0502040204020203" pitchFamily="34" charset="0"/>
              </a:rPr>
              <a:t>FolderSize</a:t>
            </a:r>
            <a:r>
              <a:rPr lang="en-US" sz="880" b="0" i="0" dirty="0">
                <a:effectLst/>
                <a:cs typeface="Segoe UI Light" panose="020B0502040204020203" pitchFamily="34" charset="0"/>
              </a:rPr>
              <a:t> -Path “C:\Program Files” -Recurse.</a:t>
            </a:r>
          </a:p>
          <a:p>
            <a:pPr algn="l">
              <a:buFont typeface="+mj-lt"/>
              <a:buAutoNum type="arabicPeriod"/>
            </a:pPr>
            <a:r>
              <a:rPr lang="en-US" sz="880" b="0" i="0" dirty="0">
                <a:effectLst/>
                <a:cs typeface="Segoe UI Light" panose="020B0502040204020203" pitchFamily="34" charset="0"/>
              </a:rPr>
              <a:t>At the end of the file, add Get-</a:t>
            </a:r>
            <a:r>
              <a:rPr lang="en-US" sz="880" b="0" i="0" dirty="0" err="1">
                <a:effectLst/>
                <a:cs typeface="Segoe UI Light" panose="020B0502040204020203" pitchFamily="34" charset="0"/>
              </a:rPr>
              <a:t>FolderSize</a:t>
            </a:r>
            <a:r>
              <a:rPr lang="en-US" sz="880" b="0" i="0" dirty="0">
                <a:effectLst/>
                <a:cs typeface="Segoe UI Light" panose="020B0502040204020203" pitchFamily="34" charset="0"/>
              </a:rPr>
              <a:t> -Path C:\Windows.</a:t>
            </a:r>
          </a:p>
          <a:p>
            <a:pPr algn="l">
              <a:buFont typeface="+mj-lt"/>
              <a:buAutoNum type="arabicPeriod"/>
            </a:pPr>
            <a:r>
              <a:rPr lang="en-US" sz="880" b="0" i="0" dirty="0">
                <a:effectLst/>
                <a:cs typeface="Segoe UI Light" panose="020B0502040204020203" pitchFamily="34" charset="0"/>
              </a:rPr>
              <a:t>Select the </a:t>
            </a:r>
            <a:r>
              <a:rPr lang="en-US" sz="880" b="1" i="0" dirty="0">
                <a:effectLst/>
                <a:cs typeface="Segoe UI Light" panose="020B0502040204020203" pitchFamily="34" charset="0"/>
              </a:rPr>
              <a:t>File</a:t>
            </a:r>
            <a:r>
              <a:rPr lang="en-US" sz="880" b="0" i="0" dirty="0">
                <a:effectLst/>
                <a:cs typeface="Segoe UI Light" panose="020B0502040204020203" pitchFamily="34" charset="0"/>
              </a:rPr>
              <a:t> menu, and then select </a:t>
            </a:r>
            <a:r>
              <a:rPr lang="en-US" sz="880" b="1" i="0" dirty="0">
                <a:effectLst/>
                <a:cs typeface="Segoe UI Light" panose="020B0502040204020203" pitchFamily="34" charset="0"/>
              </a:rPr>
              <a:t>Save</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Select </a:t>
            </a:r>
            <a:r>
              <a:rPr lang="en-US" sz="880" b="1" i="0" dirty="0">
                <a:effectLst/>
                <a:cs typeface="Segoe UI Light" panose="020B0502040204020203" pitchFamily="34" charset="0"/>
              </a:rPr>
              <a:t>F5</a:t>
            </a:r>
            <a:r>
              <a:rPr lang="en-US" sz="880" b="0" i="0" dirty="0">
                <a:effectLst/>
                <a:cs typeface="Segoe UI Light" panose="020B0502040204020203" pitchFamily="34" charset="0"/>
              </a:rPr>
              <a:t> to run the script, and then review the results.</a:t>
            </a:r>
          </a:p>
          <a:p>
            <a:pPr algn="l">
              <a:buFont typeface="+mj-lt"/>
              <a:buAutoNum type="arabicPeriod"/>
            </a:pPr>
            <a:r>
              <a:rPr lang="en-US" sz="880" b="0" i="0" dirty="0">
                <a:effectLst/>
                <a:cs typeface="Segoe UI Light" panose="020B0502040204020203" pitchFamily="34" charset="0"/>
              </a:rPr>
              <a:t>Close Windows PowerShell ISE and the Windows PowerShell prompt.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CA" sz="880" dirty="0">
              <a:effectLst/>
              <a:ea typeface="Times New Roman" panose="02020603050405020304" pitchFamily="18" charset="0"/>
              <a:cs typeface="Segoe UI Light" panose="020B0502040204020203" pitchFamily="34" charset="0"/>
            </a:endParaRPr>
          </a:p>
          <a:p>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282F311C-BC7F-49DB-A926-0A03CE9BA731}"/>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36729161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Describe how to create a module.</a:t>
            </a:r>
          </a:p>
          <a:p>
            <a:endParaRPr lang="en-CA"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076025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dirty="0">
                <a:effectLst/>
                <a:ea typeface="Times New Roman" panose="02020603050405020304" pitchFamily="18" charset="0"/>
                <a:cs typeface="Segoe UI Light" panose="020B0502040204020203" pitchFamily="34" charset="0"/>
              </a:rPr>
              <a:t>For this demonstration, you’ll need the </a:t>
            </a:r>
            <a:r>
              <a:rPr lang="en-US" sz="880" b="1" dirty="0">
                <a:effectLst/>
                <a:ea typeface="Times New Roman" panose="02020603050405020304" pitchFamily="18" charset="0"/>
                <a:cs typeface="Segoe UI Light" panose="020B0502040204020203" pitchFamily="34" charset="0"/>
              </a:rPr>
              <a:t>LON-DC1</a:t>
            </a:r>
            <a:r>
              <a:rPr lang="en-US" sz="880" dirty="0">
                <a:effectLst/>
                <a:ea typeface="Times New Roman" panose="02020603050405020304" pitchFamily="18" charset="0"/>
                <a:cs typeface="Segoe UI Light" panose="020B0502040204020203" pitchFamily="34" charset="0"/>
              </a:rPr>
              <a:t> and </a:t>
            </a:r>
            <a:r>
              <a:rPr lang="en-US" sz="880" b="1" dirty="0">
                <a:effectLst/>
                <a:ea typeface="Times New Roman" panose="02020603050405020304" pitchFamily="18" charset="0"/>
                <a:cs typeface="Segoe UI Light" panose="020B0502040204020203" pitchFamily="34" charset="0"/>
              </a:rPr>
              <a:t>LON-CL1</a:t>
            </a:r>
            <a:r>
              <a:rPr lang="en-US" sz="880" dirty="0">
                <a:effectLst/>
                <a:ea typeface="Times New Roman" panose="02020603050405020304" pitchFamily="18" charset="0"/>
                <a:cs typeface="Segoe UI Light" panose="020B0502040204020203" pitchFamily="34" charset="0"/>
              </a:rPr>
              <a:t> virtual machines. Start each virtual machine, and then sign in with the user name </a:t>
            </a:r>
            <a:r>
              <a:rPr lang="en-US" sz="880" b="1" dirty="0">
                <a:effectLst/>
                <a:ea typeface="Times New Roman" panose="02020603050405020304" pitchFamily="18" charset="0"/>
                <a:cs typeface="Segoe UI Light" panose="020B0502040204020203" pitchFamily="34" charset="0"/>
              </a:rPr>
              <a:t>Adatum\Administrator</a:t>
            </a:r>
            <a:r>
              <a:rPr lang="en-US" sz="880" dirty="0">
                <a:effectLst/>
                <a:ea typeface="Times New Roman" panose="02020603050405020304" pitchFamily="18" charset="0"/>
                <a:cs typeface="Segoe UI Light" panose="020B0502040204020203" pitchFamily="34" charset="0"/>
              </a:rPr>
              <a:t> and the password </a:t>
            </a:r>
            <a:r>
              <a:rPr lang="en-US" sz="880" b="1" dirty="0">
                <a:effectLst/>
                <a:ea typeface="Times New Roman" panose="02020603050405020304" pitchFamily="18" charset="0"/>
                <a:cs typeface="Segoe UI Light" panose="020B0502040204020203" pitchFamily="34" charset="0"/>
              </a:rPr>
              <a:t>Pa55w.rd</a:t>
            </a:r>
            <a:r>
              <a:rPr lang="en-US" sz="880" dirty="0">
                <a:effectLst/>
                <a:ea typeface="Times New Roman" panose="02020603050405020304" pitchFamily="18" charset="0"/>
                <a:cs typeface="Segoe UI Light" panose="020B0502040204020203" pitchFamily="34" charset="0"/>
              </a:rPr>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0" dirty="0">
              <a:ea typeface="Times New Roman" panose="02020603050405020304" pitchFamily="18" charset="0"/>
              <a:cs typeface="Segoe UI Light" panose="020B0502040204020203" pitchFamily="34" charset="0"/>
            </a:endParaRPr>
          </a:p>
          <a:p>
            <a:pPr algn="l"/>
            <a:r>
              <a:rPr lang="en-US" sz="880" b="1" i="0" dirty="0">
                <a:effectLst/>
                <a:cs typeface="Segoe UI Light" panose="020B0502040204020203" pitchFamily="34" charset="0"/>
              </a:rPr>
              <a:t>Detailed steps</a:t>
            </a:r>
          </a:p>
          <a:p>
            <a:pPr algn="l">
              <a:buFont typeface="+mj-lt"/>
              <a:buAutoNum type="arabicPeriod"/>
            </a:pPr>
            <a:r>
              <a:rPr lang="en-US" sz="880" b="0" i="0" dirty="0">
                <a:effectLst/>
                <a:cs typeface="Segoe UI Light" panose="020B0502040204020203" pitchFamily="34" charset="0"/>
              </a:rPr>
              <a:t>Select </a:t>
            </a:r>
            <a:r>
              <a:rPr lang="en-US" sz="880" b="1" i="0" dirty="0">
                <a:effectLst/>
                <a:cs typeface="Segoe UI Light" panose="020B0502040204020203" pitchFamily="34" charset="0"/>
              </a:rPr>
              <a:t>Start</a:t>
            </a:r>
            <a:r>
              <a:rPr lang="en-US" sz="880" b="0" i="0" dirty="0">
                <a:effectLst/>
                <a:cs typeface="Segoe UI Light" panose="020B0502040204020203" pitchFamily="34" charset="0"/>
              </a:rPr>
              <a:t>, enter </a:t>
            </a:r>
            <a:r>
              <a:rPr lang="en-US" sz="880" b="1" i="0" dirty="0">
                <a:effectLst/>
                <a:cs typeface="Segoe UI Light" panose="020B0502040204020203" pitchFamily="34" charset="0"/>
              </a:rPr>
              <a:t>power</a:t>
            </a:r>
            <a:r>
              <a:rPr lang="en-US" sz="880" b="0" i="0" dirty="0">
                <a:effectLst/>
                <a:cs typeface="Segoe UI Light" panose="020B0502040204020203" pitchFamily="34" charset="0"/>
              </a:rPr>
              <a:t>, and then select </a:t>
            </a:r>
            <a:r>
              <a:rPr lang="en-US" sz="880" b="1" i="0" dirty="0">
                <a:effectLst/>
                <a:cs typeface="Segoe UI Light" panose="020B0502040204020203" pitchFamily="34" charset="0"/>
              </a:rPr>
              <a:t>Windows PowerShell</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To set the prompt location, at the Windows PowerShell prompt, enter the following command, and then press the Enter key:</a:t>
            </a:r>
          </a:p>
          <a:p>
            <a:pPr marL="107153" lvl="1" indent="0">
              <a:buNone/>
            </a:pPr>
            <a:r>
              <a:rPr lang="en-US" sz="880" b="1" dirty="0">
                <a:cs typeface="Segoe UI Light" panose="020B0502040204020203" pitchFamily="34" charset="0"/>
              </a:rPr>
              <a:t>Set-Location E:\Mod07\Democode\ </a:t>
            </a:r>
          </a:p>
          <a:p>
            <a:pPr algn="l">
              <a:buFont typeface="+mj-lt"/>
              <a:buAutoNum type="arabicPeriod"/>
            </a:pPr>
            <a:r>
              <a:rPr lang="en-US" sz="880" b="0" i="0" dirty="0">
                <a:effectLst/>
                <a:cs typeface="Segoe UI Light" panose="020B0502040204020203" pitchFamily="34" charset="0"/>
              </a:rPr>
              <a:t>To copy and rename a script file, at the Windows PowerShell prompt, enter the following command, and then press the Enter key:</a:t>
            </a:r>
          </a:p>
          <a:p>
            <a:pPr marL="107153" lvl="1" indent="0">
              <a:buNone/>
            </a:pPr>
            <a:r>
              <a:rPr lang="en-US" sz="880" b="1" dirty="0">
                <a:cs typeface="Segoe UI Light" panose="020B0502040204020203" pitchFamily="34" charset="0"/>
              </a:rPr>
              <a:t>Copy-Item .\AZ-040_Mod07_Demo10.ps1 .\FolderFunctions.psm1 </a:t>
            </a:r>
          </a:p>
          <a:p>
            <a:pPr algn="l">
              <a:buFont typeface="+mj-lt"/>
              <a:buAutoNum type="arabicPeriod"/>
            </a:pPr>
            <a:r>
              <a:rPr lang="en-US" sz="880" b="0" i="0" dirty="0">
                <a:effectLst/>
                <a:cs typeface="Segoe UI Light" panose="020B0502040204020203" pitchFamily="34" charset="0"/>
              </a:rPr>
              <a:t>Select </a:t>
            </a:r>
            <a:r>
              <a:rPr lang="en-US" sz="880" b="1" i="0" dirty="0">
                <a:effectLst/>
                <a:cs typeface="Segoe UI Light" panose="020B0502040204020203" pitchFamily="34" charset="0"/>
              </a:rPr>
              <a:t>Start</a:t>
            </a:r>
            <a:r>
              <a:rPr lang="en-US" sz="880" b="0" i="0" dirty="0">
                <a:effectLst/>
                <a:cs typeface="Segoe UI Light" panose="020B0502040204020203" pitchFamily="34" charset="0"/>
              </a:rPr>
              <a:t>, enter </a:t>
            </a:r>
            <a:r>
              <a:rPr lang="en-US" sz="880" b="1" i="0" dirty="0" err="1">
                <a:effectLst/>
                <a:cs typeface="Segoe UI Light" panose="020B0502040204020203" pitchFamily="34" charset="0"/>
              </a:rPr>
              <a:t>ise</a:t>
            </a:r>
            <a:r>
              <a:rPr lang="en-US" sz="880" b="0" i="0" dirty="0">
                <a:effectLst/>
                <a:cs typeface="Segoe UI Light" panose="020B0502040204020203" pitchFamily="34" charset="0"/>
              </a:rPr>
              <a:t>, and then select </a:t>
            </a:r>
            <a:r>
              <a:rPr lang="en-US" sz="880" b="1" i="0" dirty="0">
                <a:effectLst/>
                <a:cs typeface="Segoe UI Light" panose="020B0502040204020203" pitchFamily="34" charset="0"/>
              </a:rPr>
              <a:t>Windows PowerShell ISE</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In Windows PowerShell ISE, select the </a:t>
            </a:r>
            <a:r>
              <a:rPr lang="en-US" sz="880" b="1" i="0" dirty="0">
                <a:effectLst/>
                <a:cs typeface="Segoe UI Light" panose="020B0502040204020203" pitchFamily="34" charset="0"/>
              </a:rPr>
              <a:t>File</a:t>
            </a:r>
            <a:r>
              <a:rPr lang="en-US" sz="880" b="0" i="0" dirty="0">
                <a:effectLst/>
                <a:cs typeface="Segoe UI Light" panose="020B0502040204020203" pitchFamily="34" charset="0"/>
              </a:rPr>
              <a:t> menu, and then select </a:t>
            </a:r>
            <a:r>
              <a:rPr lang="en-US" sz="880" b="1" i="0" dirty="0">
                <a:effectLst/>
                <a:cs typeface="Segoe UI Light" panose="020B0502040204020203" pitchFamily="34" charset="0"/>
              </a:rPr>
              <a:t>Open</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In the </a:t>
            </a:r>
            <a:r>
              <a:rPr lang="en-US" sz="880" b="1" i="0" dirty="0">
                <a:effectLst/>
                <a:cs typeface="Segoe UI Light" panose="020B0502040204020203" pitchFamily="34" charset="0"/>
              </a:rPr>
              <a:t>Open</a:t>
            </a:r>
            <a:r>
              <a:rPr lang="en-US" sz="880" b="0" i="0" dirty="0">
                <a:effectLst/>
                <a:cs typeface="Segoe UI Light" panose="020B0502040204020203" pitchFamily="34" charset="0"/>
              </a:rPr>
              <a:t> window, in the address bar, enter </a:t>
            </a:r>
            <a:r>
              <a:rPr lang="en-US" sz="880" b="1" i="0" dirty="0">
                <a:effectLst/>
                <a:cs typeface="Segoe UI Light" panose="020B0502040204020203" pitchFamily="34" charset="0"/>
              </a:rPr>
              <a:t>E:\Mod07\Democode</a:t>
            </a:r>
            <a:r>
              <a:rPr lang="en-US" sz="880" b="0" i="0" dirty="0">
                <a:effectLst/>
                <a:cs typeface="Segoe UI Light" panose="020B0502040204020203" pitchFamily="34" charset="0"/>
              </a:rPr>
              <a:t>, and then press the Enter key.</a:t>
            </a:r>
          </a:p>
          <a:p>
            <a:pPr algn="l">
              <a:buFont typeface="+mj-lt"/>
              <a:buAutoNum type="arabicPeriod"/>
            </a:pPr>
            <a:r>
              <a:rPr lang="en-US" sz="880" b="0" i="0" dirty="0">
                <a:effectLst/>
                <a:cs typeface="Segoe UI Light" panose="020B0502040204020203" pitchFamily="34" charset="0"/>
              </a:rPr>
              <a:t>Select </a:t>
            </a:r>
            <a:r>
              <a:rPr lang="en-US" sz="880" b="1" i="0" dirty="0">
                <a:effectLst/>
                <a:cs typeface="Segoe UI Light" panose="020B0502040204020203" pitchFamily="34" charset="0"/>
              </a:rPr>
              <a:t>FolderFunctions.psm1</a:t>
            </a:r>
            <a:r>
              <a:rPr lang="en-US" sz="880" b="0" i="0" dirty="0">
                <a:effectLst/>
                <a:cs typeface="Segoe UI Light" panose="020B0502040204020203" pitchFamily="34" charset="0"/>
              </a:rPr>
              <a:t>, and then select </a:t>
            </a:r>
            <a:r>
              <a:rPr lang="en-US" sz="880" b="1" i="0" dirty="0">
                <a:effectLst/>
                <a:cs typeface="Segoe UI Light" panose="020B0502040204020203" pitchFamily="34" charset="0"/>
              </a:rPr>
              <a:t>Open</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Review the code.</a:t>
            </a:r>
          </a:p>
          <a:p>
            <a:pPr algn="l">
              <a:buFont typeface="+mj-lt"/>
              <a:buAutoNum type="arabicPeriod"/>
            </a:pPr>
            <a:r>
              <a:rPr lang="en-US" sz="880" b="0" i="0" dirty="0">
                <a:effectLst/>
                <a:cs typeface="Segoe UI Light" panose="020B0502040204020203" pitchFamily="34" charset="0"/>
              </a:rPr>
              <a:t>Remove the last two lines that call the function.</a:t>
            </a:r>
          </a:p>
          <a:p>
            <a:pPr algn="l">
              <a:buFont typeface="+mj-lt"/>
              <a:buAutoNum type="arabicPeriod"/>
            </a:pPr>
            <a:r>
              <a:rPr lang="en-US" sz="880" b="0" i="0" dirty="0">
                <a:effectLst/>
                <a:cs typeface="Segoe UI Light" panose="020B0502040204020203" pitchFamily="34" charset="0"/>
              </a:rPr>
              <a:t>Select the </a:t>
            </a:r>
            <a:r>
              <a:rPr lang="en-US" sz="880" b="1" i="0" dirty="0">
                <a:effectLst/>
                <a:cs typeface="Segoe UI Light" panose="020B0502040204020203" pitchFamily="34" charset="0"/>
              </a:rPr>
              <a:t>File</a:t>
            </a:r>
            <a:r>
              <a:rPr lang="en-US" sz="880" b="0" i="0" dirty="0">
                <a:effectLst/>
                <a:cs typeface="Segoe UI Light" panose="020B0502040204020203" pitchFamily="34" charset="0"/>
              </a:rPr>
              <a:t> menu, and then select </a:t>
            </a:r>
            <a:r>
              <a:rPr lang="en-US" sz="880" b="1" i="0" dirty="0">
                <a:effectLst/>
                <a:cs typeface="Segoe UI Light" panose="020B0502040204020203" pitchFamily="34" charset="0"/>
              </a:rPr>
              <a:t>Save</a:t>
            </a:r>
            <a:r>
              <a:rPr lang="en-US" sz="880" b="0" i="0" dirty="0">
                <a:effectLst/>
                <a:cs typeface="Segoe UI Light" panose="020B0502040204020203" pitchFamily="34" charset="0"/>
              </a:rPr>
              <a:t>.</a:t>
            </a:r>
          </a:p>
          <a:p>
            <a:pPr algn="l">
              <a:buFont typeface="+mj-lt"/>
              <a:buAutoNum type="arabicPeriod"/>
            </a:pPr>
            <a:r>
              <a:rPr lang="en-US" sz="880" b="0" i="0" dirty="0">
                <a:effectLst/>
                <a:cs typeface="Segoe UI Light" panose="020B0502040204020203" pitchFamily="34" charset="0"/>
              </a:rPr>
              <a:t>Close Windows PowerShell ISE.</a:t>
            </a:r>
          </a:p>
          <a:p>
            <a:pPr algn="l">
              <a:buFont typeface="+mj-lt"/>
              <a:buAutoNum type="arabicPeriod"/>
            </a:pPr>
            <a:r>
              <a:rPr lang="en-US" sz="880" b="0" i="0" dirty="0">
                <a:effectLst/>
                <a:cs typeface="Segoe UI Light" panose="020B0502040204020203" pitchFamily="34" charset="0"/>
              </a:rPr>
              <a:t>To create a folder for the module, at the Windows PowerShell prompt, enter the following command, and then press the Enter key:</a:t>
            </a:r>
          </a:p>
          <a:p>
            <a:pPr marL="107153" lvl="1" indent="0">
              <a:buNone/>
            </a:pPr>
            <a:r>
              <a:rPr lang="en-US" sz="880" b="1" dirty="0">
                <a:cs typeface="Segoe UI Light" panose="020B0502040204020203" pitchFamily="34" charset="0"/>
              </a:rPr>
              <a:t>New-Item -Type Directory "C:\Program Files\</a:t>
            </a:r>
            <a:r>
              <a:rPr lang="en-US" sz="880" b="1" dirty="0" err="1">
                <a:cs typeface="Segoe UI Light" panose="020B0502040204020203" pitchFamily="34" charset="0"/>
              </a:rPr>
              <a:t>WindowsPowerShell</a:t>
            </a:r>
            <a:r>
              <a:rPr lang="en-US" sz="880" b="1" dirty="0">
                <a:cs typeface="Segoe UI Light" panose="020B0502040204020203" pitchFamily="34" charset="0"/>
              </a:rPr>
              <a:t>\Modules\</a:t>
            </a:r>
            <a:r>
              <a:rPr lang="en-US" sz="880" b="1" dirty="0" err="1">
                <a:cs typeface="Segoe UI Light" panose="020B0502040204020203" pitchFamily="34" charset="0"/>
              </a:rPr>
              <a:t>FolderFunctions</a:t>
            </a:r>
            <a:r>
              <a:rPr lang="en-US" sz="880" b="1" dirty="0">
                <a:cs typeface="Segoe UI Light" panose="020B0502040204020203" pitchFamily="34" charset="0"/>
              </a:rPr>
              <a:t>" </a:t>
            </a:r>
          </a:p>
          <a:p>
            <a:pPr algn="l">
              <a:buFont typeface="+mj-lt"/>
              <a:buAutoNum type="arabicPeriod"/>
            </a:pPr>
            <a:r>
              <a:rPr lang="en-US" sz="880" b="0" i="0" dirty="0">
                <a:effectLst/>
                <a:cs typeface="Segoe UI Light" panose="020B0502040204020203" pitchFamily="34" charset="0"/>
              </a:rPr>
              <a:t>To copy the .psm1 file, at the Windows PowerShell prompt, enter the following command, and then press the Enter key:</a:t>
            </a:r>
          </a:p>
          <a:p>
            <a:pPr marL="107153" lvl="1" indent="0">
              <a:buNone/>
            </a:pPr>
            <a:r>
              <a:rPr lang="en-US" sz="880" b="1" dirty="0">
                <a:cs typeface="Segoe UI Light" panose="020B0502040204020203" pitchFamily="34" charset="0"/>
              </a:rPr>
              <a:t>Copy-Item .\FolderFunctions.psm1 "C:\Program Files\</a:t>
            </a:r>
            <a:r>
              <a:rPr lang="en-US" sz="880" b="1" dirty="0" err="1">
                <a:cs typeface="Segoe UI Light" panose="020B0502040204020203" pitchFamily="34" charset="0"/>
              </a:rPr>
              <a:t>WindowsPowerShell</a:t>
            </a:r>
            <a:r>
              <a:rPr lang="en-US" sz="880" b="1" dirty="0">
                <a:cs typeface="Segoe UI Light" panose="020B0502040204020203" pitchFamily="34" charset="0"/>
              </a:rPr>
              <a:t>\Modules\</a:t>
            </a:r>
            <a:r>
              <a:rPr lang="en-US" sz="880" b="1" dirty="0" err="1">
                <a:cs typeface="Segoe UI Light" panose="020B0502040204020203" pitchFamily="34" charset="0"/>
              </a:rPr>
              <a:t>FolderFunctions</a:t>
            </a:r>
            <a:r>
              <a:rPr lang="en-US" sz="880" b="1" dirty="0">
                <a:cs typeface="Segoe UI Light" panose="020B0502040204020203" pitchFamily="34" charset="0"/>
              </a:rPr>
              <a:t>" </a:t>
            </a:r>
          </a:p>
          <a:p>
            <a:pPr algn="l">
              <a:buFont typeface="+mj-lt"/>
              <a:buAutoNum type="arabicPeriod"/>
            </a:pPr>
            <a:r>
              <a:rPr lang="en-US" sz="880" b="0" i="0" dirty="0">
                <a:effectLst/>
                <a:cs typeface="Segoe UI Light" panose="020B0502040204020203" pitchFamily="34" charset="0"/>
              </a:rPr>
              <a:t>To verify that the module is recognized, at the Windows PowerShell prompt, enter the following command, and then press the Enter key:</a:t>
            </a:r>
          </a:p>
          <a:p>
            <a:pPr marL="107153" lvl="1" indent="0">
              <a:buNone/>
            </a:pPr>
            <a:r>
              <a:rPr lang="en-US" sz="880" b="1" dirty="0">
                <a:cs typeface="Segoe UI Light" panose="020B0502040204020203" pitchFamily="34" charset="0"/>
              </a:rPr>
              <a:t>Get-Module -</a:t>
            </a:r>
            <a:r>
              <a:rPr lang="en-US" sz="880" b="1" dirty="0" err="1">
                <a:cs typeface="Segoe UI Light" panose="020B0502040204020203" pitchFamily="34" charset="0"/>
              </a:rPr>
              <a:t>ListAvailable</a:t>
            </a:r>
            <a:r>
              <a:rPr lang="en-US" sz="880" b="1" dirty="0">
                <a:cs typeface="Segoe UI Light" panose="020B0502040204020203" pitchFamily="34" charset="0"/>
              </a:rPr>
              <a:t> F* </a:t>
            </a:r>
          </a:p>
          <a:p>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0A5FE93E-34C7-4204-9BC7-D1DD83E7F511}"/>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231168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CA" dirty="0"/>
              <a:t>Ensure that students understand why using a script can be more useful than only using commands in certain scenarios.</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804860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lgn="l">
              <a:buFont typeface="+mj-lt"/>
              <a:buAutoNum type="arabicPeriod" startAt="15"/>
            </a:pPr>
            <a:r>
              <a:rPr lang="en-US" sz="880" b="0" i="0" dirty="0">
                <a:effectLst/>
                <a:cs typeface="Segoe UI Light" panose="020B0502040204020203" pitchFamily="34" charset="0"/>
              </a:rPr>
              <a:t>To verify that the module isn't loaded, at the Windows PowerShell prompt, enter the following command, and then press the Enter key:</a:t>
            </a:r>
          </a:p>
          <a:p>
            <a:pPr marL="107153" lvl="1" indent="0">
              <a:buNone/>
            </a:pPr>
            <a:r>
              <a:rPr lang="en-US" sz="880" b="1" dirty="0">
                <a:cs typeface="Segoe UI Light" panose="020B0502040204020203" pitchFamily="34" charset="0"/>
              </a:rPr>
              <a:t>Get-Module </a:t>
            </a:r>
          </a:p>
          <a:p>
            <a:pPr algn="l">
              <a:buFont typeface="+mj-lt"/>
              <a:buAutoNum type="arabicPeriod" startAt="15"/>
            </a:pPr>
            <a:r>
              <a:rPr lang="en-US" sz="880" b="0" i="0" dirty="0">
                <a:effectLst/>
                <a:cs typeface="Segoe UI Light" panose="020B0502040204020203" pitchFamily="34" charset="0"/>
              </a:rPr>
              <a:t>To use the function in the module, at the Windows PowerShell prompt, enter the following command, and then press the Enter </a:t>
            </a:r>
            <a:r>
              <a:rPr lang="en-US" sz="880" b="0" i="0" dirty="0" err="1">
                <a:effectLst/>
                <a:cs typeface="Segoe UI Light" panose="020B0502040204020203" pitchFamily="34" charset="0"/>
              </a:rPr>
              <a:t>keyer</a:t>
            </a:r>
            <a:r>
              <a:rPr lang="en-US" sz="880" b="0" i="0" dirty="0">
                <a:effectLst/>
                <a:cs typeface="Segoe UI Light" panose="020B0502040204020203" pitchFamily="34" charset="0"/>
              </a:rPr>
              <a:t>:</a:t>
            </a:r>
          </a:p>
          <a:p>
            <a:pPr marL="107153" lvl="1" indent="0">
              <a:buNone/>
            </a:pPr>
            <a:r>
              <a:rPr lang="en-US" sz="880" b="1" dirty="0">
                <a:cs typeface="Segoe UI Light" panose="020B0502040204020203" pitchFamily="34" charset="0"/>
              </a:rPr>
              <a:t>Get-</a:t>
            </a:r>
            <a:r>
              <a:rPr lang="en-US" sz="880" b="1" dirty="0" err="1">
                <a:cs typeface="Segoe UI Light" panose="020B0502040204020203" pitchFamily="34" charset="0"/>
              </a:rPr>
              <a:t>FolderSize</a:t>
            </a:r>
            <a:r>
              <a:rPr lang="en-US" sz="880" b="1" dirty="0">
                <a:cs typeface="Segoe UI Light" panose="020B0502040204020203" pitchFamily="34" charset="0"/>
              </a:rPr>
              <a:t> -Path C:\Windows </a:t>
            </a:r>
          </a:p>
          <a:p>
            <a:pPr algn="l">
              <a:buFont typeface="+mj-lt"/>
              <a:buAutoNum type="arabicPeriod" startAt="15"/>
            </a:pPr>
            <a:r>
              <a:rPr lang="en-US" sz="880" b="0" i="0" dirty="0">
                <a:effectLst/>
                <a:cs typeface="Segoe UI Light" panose="020B0502040204020203" pitchFamily="34" charset="0"/>
              </a:rPr>
              <a:t>To verify that the module is loaded, at the Windows PowerShell prompt, enter the following command, and then press the Enter key:</a:t>
            </a:r>
          </a:p>
          <a:p>
            <a:pPr marL="107153" lvl="1" indent="0">
              <a:buNone/>
            </a:pPr>
            <a:r>
              <a:rPr lang="en-US" sz="880" b="1" dirty="0">
                <a:cs typeface="Segoe UI Light" panose="020B0502040204020203" pitchFamily="34" charset="0"/>
              </a:rPr>
              <a:t>Get-Module </a:t>
            </a:r>
          </a:p>
          <a:p>
            <a:pPr algn="l">
              <a:buFont typeface="+mj-lt"/>
              <a:buAutoNum type="arabicPeriod" startAt="15"/>
            </a:pPr>
            <a:r>
              <a:rPr lang="en-US" sz="880" b="0" i="0" dirty="0">
                <a:effectLst/>
                <a:cs typeface="Segoe UI Light" panose="020B0502040204020203" pitchFamily="34" charset="0"/>
              </a:rPr>
              <a:t>Close the Windows PowerShell prompt.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CA" sz="880" dirty="0">
              <a:effectLst/>
              <a:ea typeface="Times New Roman" panose="02020603050405020304" pitchFamily="18" charset="0"/>
              <a:cs typeface="Segoe UI Light" panose="020B0502040204020203" pitchFamily="34" charset="0"/>
            </a:endParaRPr>
          </a:p>
          <a:p>
            <a:endParaRPr lang="en-US" sz="880" dirty="0">
              <a:cs typeface="Segoe UI Light" panose="020B0502040204020203" pitchFamily="34" charset="0"/>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3">
            <a:extLst>
              <a:ext uri="{FF2B5EF4-FFF2-40B4-BE49-F238E27FC236}">
                <a16:creationId xmlns:a16="http://schemas.microsoft.com/office/drawing/2014/main" id="{0A5FE93E-34C7-4204-9BC7-D1DD83E7F511}"/>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3302994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r>
              <a:rPr lang="en-US" dirty="0"/>
              <a:t>Introduce dot sourcing as a method for loading the contents of a script file into the current scope. Emphasize that modules are preferred for maintaining functions used across multiple scripts and at the Windows PowerShell prompt.</a:t>
            </a:r>
            <a:endParaRPr lang="en-CA" dirty="0"/>
          </a:p>
          <a:p>
            <a:endParaRPr lang="en-CA"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AZ-040 Automating Administration with PowerShell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Module 7: Windows PowerShell scripting</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065762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72</a:t>
            </a:fld>
            <a:endParaRPr lang="en-US" dirty="0"/>
          </a:p>
        </p:txBody>
      </p:sp>
      <p:sp>
        <p:nvSpPr>
          <p:cNvPr id="7" name="Header Placeholder 3">
            <a:extLst>
              <a:ext uri="{FF2B5EF4-FFF2-40B4-BE49-F238E27FC236}">
                <a16:creationId xmlns:a16="http://schemas.microsoft.com/office/drawing/2014/main" id="{C57A68E2-46D2-4868-9E2F-91544AFD91CD}"/>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982956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73</a:t>
            </a:fld>
            <a:endParaRPr lang="en-US" dirty="0"/>
          </a:p>
        </p:txBody>
      </p:sp>
      <p:sp>
        <p:nvSpPr>
          <p:cNvPr id="8" name="Header Placeholder 3">
            <a:extLst>
              <a:ext uri="{FF2B5EF4-FFF2-40B4-BE49-F238E27FC236}">
                <a16:creationId xmlns:a16="http://schemas.microsoft.com/office/drawing/2014/main" id="{10736A41-A6EF-4689-92F3-ACF1CE089AC6}"/>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39352273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74</a:t>
            </a:fld>
            <a:endParaRPr lang="en-US" dirty="0"/>
          </a:p>
        </p:txBody>
      </p:sp>
      <p:sp>
        <p:nvSpPr>
          <p:cNvPr id="8" name="Header Placeholder 3">
            <a:extLst>
              <a:ext uri="{FF2B5EF4-FFF2-40B4-BE49-F238E27FC236}">
                <a16:creationId xmlns:a16="http://schemas.microsoft.com/office/drawing/2014/main" id="{4264E521-BEE0-4078-B503-39F707075760}"/>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28036922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75</a:t>
            </a:fld>
            <a:endParaRPr lang="en-US" dirty="0"/>
          </a:p>
        </p:txBody>
      </p:sp>
      <p:sp>
        <p:nvSpPr>
          <p:cNvPr id="7" name="Header Placeholder 3">
            <a:extLst>
              <a:ext uri="{FF2B5EF4-FFF2-40B4-BE49-F238E27FC236}">
                <a16:creationId xmlns:a16="http://schemas.microsoft.com/office/drawing/2014/main" id="{A68D4209-D90C-419E-A1FF-A08272E8B9CF}"/>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16696538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76</a:t>
            </a:fld>
            <a:endParaRPr lang="en-US" dirty="0"/>
          </a:p>
        </p:txBody>
      </p:sp>
      <p:sp>
        <p:nvSpPr>
          <p:cNvPr id="8" name="Header Placeholder 3">
            <a:extLst>
              <a:ext uri="{FF2B5EF4-FFF2-40B4-BE49-F238E27FC236}">
                <a16:creationId xmlns:a16="http://schemas.microsoft.com/office/drawing/2014/main" id="{4A4F220F-92C8-45AE-AAD7-5192C503036E}"/>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20711540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77</a:t>
            </a:fld>
            <a:endParaRPr lang="en-US" dirty="0"/>
          </a:p>
        </p:txBody>
      </p:sp>
      <p:sp>
        <p:nvSpPr>
          <p:cNvPr id="8" name="Header Placeholder 3">
            <a:extLst>
              <a:ext uri="{FF2B5EF4-FFF2-40B4-BE49-F238E27FC236}">
                <a16:creationId xmlns:a16="http://schemas.microsoft.com/office/drawing/2014/main" id="{CF0BC2B7-7E9D-44AF-A669-1088965A08BA}"/>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38894873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78</a:t>
            </a:fld>
            <a:endParaRPr lang="en-US" dirty="0"/>
          </a:p>
        </p:txBody>
      </p:sp>
      <p:sp>
        <p:nvSpPr>
          <p:cNvPr id="7" name="Header Placeholder 3">
            <a:extLst>
              <a:ext uri="{FF2B5EF4-FFF2-40B4-BE49-F238E27FC236}">
                <a16:creationId xmlns:a16="http://schemas.microsoft.com/office/drawing/2014/main" id="{E9C5AC55-E4A5-454E-A52E-7465E850CF28}"/>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7: Windows PowerShell scripting</a:t>
            </a:r>
          </a:p>
        </p:txBody>
      </p:sp>
    </p:spTree>
    <p:extLst>
      <p:ext uri="{BB962C8B-B14F-4D97-AF65-F5344CB8AC3E}">
        <p14:creationId xmlns:p14="http://schemas.microsoft.com/office/powerpoint/2010/main" val="91271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880" dirty="0">
                <a:effectLst/>
                <a:ea typeface="Calibri" panose="020F0502020204030204" pitchFamily="34" charset="0"/>
                <a:cs typeface="Segoe UI Light" panose="020B0502040204020203" pitchFamily="34" charset="0"/>
              </a:rPr>
              <a:t>Consider taking a few moments to share the content in the PowerShell Gallery. The “What is the </a:t>
            </a:r>
            <a:r>
              <a:rPr lang="en-US" sz="880" b="1" dirty="0">
                <a:effectLst/>
                <a:ea typeface="Calibri" panose="020F0502020204030204" pitchFamily="34" charset="0"/>
                <a:cs typeface="Segoe UI Light" panose="020B0502040204020203" pitchFamily="34" charset="0"/>
              </a:rPr>
              <a:t>PowerShellGet</a:t>
            </a:r>
            <a:r>
              <a:rPr lang="en-US" sz="880" dirty="0">
                <a:effectLst/>
                <a:ea typeface="Calibri" panose="020F0502020204030204" pitchFamily="34" charset="0"/>
                <a:cs typeface="Segoe UI Light" panose="020B0502040204020203" pitchFamily="34" charset="0"/>
              </a:rPr>
              <a:t> module?” topic covers using </a:t>
            </a:r>
            <a:r>
              <a:rPr lang="en-US" sz="880" b="1" dirty="0">
                <a:effectLst/>
                <a:ea typeface="Calibri" panose="020F0502020204030204" pitchFamily="34" charset="0"/>
                <a:cs typeface="Segoe UI Light" panose="020B0502040204020203" pitchFamily="34" charset="0"/>
              </a:rPr>
              <a:t>Find-Command</a:t>
            </a:r>
            <a:r>
              <a:rPr lang="en-US" sz="880" dirty="0">
                <a:effectLst/>
                <a:ea typeface="Calibri" panose="020F0502020204030204" pitchFamily="34" charset="0"/>
                <a:cs typeface="Segoe UI Light" panose="020B0502040204020203" pitchFamily="34" charset="0"/>
              </a:rPr>
              <a:t> and </a:t>
            </a:r>
            <a:r>
              <a:rPr lang="en-US" sz="880" b="1" dirty="0">
                <a:effectLst/>
                <a:ea typeface="Calibri" panose="020F0502020204030204" pitchFamily="34" charset="0"/>
                <a:cs typeface="Segoe UI Light" panose="020B0502040204020203" pitchFamily="34" charset="0"/>
              </a:rPr>
              <a:t>Find-Script</a:t>
            </a:r>
            <a:r>
              <a:rPr lang="en-US" sz="880" dirty="0">
                <a:effectLst/>
                <a:ea typeface="Calibri" panose="020F0502020204030204" pitchFamily="34" charset="0"/>
                <a:cs typeface="Segoe UI Light" panose="020B0502040204020203" pitchFamily="34" charset="0"/>
              </a:rPr>
              <a:t> to find content in the PowerShell Gallery. </a:t>
            </a:r>
          </a:p>
          <a:p>
            <a:pPr>
              <a:lnSpc>
                <a:spcPct val="115000"/>
              </a:lnSpc>
              <a:spcAft>
                <a:spcPts val="1000"/>
              </a:spcAft>
            </a:pPr>
            <a:endParaRPr lang="en-CA" sz="880" dirty="0">
              <a:effectLst/>
              <a:ea typeface="Times New Roman" panose="02020603050405020304" pitchFamily="18" charset="0"/>
              <a:cs typeface="Segoe UI Light" panose="020B0502040204020203" pitchFamily="34" charset="0"/>
            </a:endParaRPr>
          </a:p>
          <a:p>
            <a:endParaRPr lang="en-CA" sz="880" dirty="0">
              <a:cs typeface="Segoe UI Light" panose="020B0502040204020203" pitchFamily="34" charset="0"/>
            </a:endParaRP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6844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CA" sz="880" dirty="0">
                <a:effectLst/>
                <a:ea typeface="Times New Roman" panose="02020603050405020304" pitchFamily="18" charset="0"/>
                <a:cs typeface="Segoe UI Light" panose="020B0502040204020203" pitchFamily="34" charset="0"/>
              </a:rPr>
              <a:t>Guide students through the process of creating a new script. Stress that it’s essential to test the parts of your script as you build.</a:t>
            </a:r>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7: Windows PowerShell scripting</a:t>
            </a: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3886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89831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6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1.xml"/></Relationships>
</file>

<file path=ppt/slides/_rels/slide6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1.xml"/></Relationships>
</file>

<file path=ppt/slides/_rels/slide7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2.xml"/><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3.xml"/><Relationship Id="rId1" Type="http://schemas.openxmlformats.org/officeDocument/2006/relationships/slideLayout" Target="../slideLayouts/slideLayout35.xml"/><Relationship Id="rId4" Type="http://schemas.openxmlformats.org/officeDocument/2006/relationships/image" Target="../media/image17.emf"/></Relationships>
</file>

<file path=ppt/slides/_rels/slide7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4.xml"/><Relationship Id="rId1" Type="http://schemas.openxmlformats.org/officeDocument/2006/relationships/slideLayout" Target="../slideLayouts/slideLayout35.xml"/><Relationship Id="rId4" Type="http://schemas.openxmlformats.org/officeDocument/2006/relationships/image" Target="../media/image17.emf"/></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7.xml"/></Relationships>
</file>

<file path=ppt/slides/_rels/slide7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6.xml"/><Relationship Id="rId1" Type="http://schemas.openxmlformats.org/officeDocument/2006/relationships/slideLayout" Target="../slideLayouts/slideLayout42.xml"/><Relationship Id="rId5" Type="http://schemas.openxmlformats.org/officeDocument/2006/relationships/image" Target="../media/image17.emf"/><Relationship Id="rId4" Type="http://schemas.openxmlformats.org/officeDocument/2006/relationships/image" Target="../media/image19.emf"/></Relationships>
</file>

<file path=ppt/slides/_rels/slide7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7.xml"/><Relationship Id="rId1" Type="http://schemas.openxmlformats.org/officeDocument/2006/relationships/slideLayout" Target="../slideLayouts/slideLayout42.xml"/><Relationship Id="rId5" Type="http://schemas.openxmlformats.org/officeDocument/2006/relationships/image" Target="../media/image17.emf"/><Relationship Id="rId4" Type="http://schemas.openxmlformats.org/officeDocument/2006/relationships/image" Target="../media/image19.emf"/></Relationships>
</file>

<file path=ppt/slides/_rels/slide78.xml.rels><?xml version="1.0" encoding="UTF-8" standalone="yes"?>
<Relationships xmlns="http://schemas.openxmlformats.org/package/2006/relationships"><Relationship Id="rId3" Type="http://schemas.openxmlformats.org/officeDocument/2006/relationships/hyperlink" Target="https://aka.ms/ue14hl" TargetMode="External"/><Relationship Id="rId7" Type="http://schemas.openxmlformats.org/officeDocument/2006/relationships/image" Target="../media/image20.emf"/><Relationship Id="rId2" Type="http://schemas.openxmlformats.org/officeDocument/2006/relationships/notesSlide" Target="../notesSlides/notesSlide78.xml"/><Relationship Id="rId1" Type="http://schemas.openxmlformats.org/officeDocument/2006/relationships/slideLayout" Target="../slideLayouts/slideLayout73.xml"/><Relationship Id="rId6" Type="http://schemas.openxmlformats.org/officeDocument/2006/relationships/hyperlink" Target="https://aka.ms/about-functions-advanced-parameters" TargetMode="External"/><Relationship Id="rId5" Type="http://schemas.openxmlformats.org/officeDocument/2006/relationships/hyperlink" Target="https://aka.ms/nxcyid" TargetMode="External"/><Relationship Id="rId4" Type="http://schemas.openxmlformats.org/officeDocument/2006/relationships/hyperlink" Target="https://aka.ms/vm0ys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AZ-040 Automating Administration with PowerShell</a:t>
            </a:r>
            <a:endParaRPr lang="en-US" dirty="0">
              <a:solidFill>
                <a:schemeClr val="tx1"/>
              </a:solidFill>
            </a:endParaRP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dirty="0"/>
              <a:t>Author name</a:t>
            </a:r>
            <a:br>
              <a:rPr lang="en-US" dirty="0"/>
            </a:br>
            <a:r>
              <a:rPr lang="en-US" dirty="0"/>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What is the PowerShellGet module?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4647426"/>
          </a:xfrm>
        </p:spPr>
        <p:txBody>
          <a:bodyPr lIns="0"/>
          <a:lstStyle/>
          <a:p>
            <a:pPr lvl="2" defTabSz="932742">
              <a:spcBef>
                <a:spcPts val="600"/>
              </a:spcBef>
              <a:spcAft>
                <a:spcPts val="0"/>
              </a:spcAft>
              <a:buSzPct val="95000"/>
              <a:defRPr/>
            </a:pPr>
            <a:r>
              <a:rPr lang="en-US" spc="-50" dirty="0">
                <a:solidFill>
                  <a:srgbClr val="000000"/>
                </a:solidFill>
                <a:latin typeface="Segoe UI"/>
              </a:rPr>
              <a:t>Windows PowerShellGet:</a:t>
            </a:r>
          </a:p>
          <a:p>
            <a:pPr lvl="3" defTabSz="932742">
              <a:spcBef>
                <a:spcPts val="600"/>
              </a:spcBef>
              <a:spcAft>
                <a:spcPts val="0"/>
              </a:spcAft>
              <a:buSzPct val="95000"/>
              <a:defRPr/>
            </a:pPr>
            <a:r>
              <a:rPr lang="en-US" spc="-50" dirty="0">
                <a:solidFill>
                  <a:srgbClr val="000000"/>
                </a:solidFill>
                <a:latin typeface="Segoe UI"/>
              </a:rPr>
              <a:t>Has cmdlets for accessing and publishing items in the PowerShell Gallery.</a:t>
            </a:r>
          </a:p>
          <a:p>
            <a:pPr lvl="3" defTabSz="932742">
              <a:spcBef>
                <a:spcPts val="600"/>
              </a:spcBef>
              <a:spcAft>
                <a:spcPts val="0"/>
              </a:spcAft>
              <a:buSzPct val="95000"/>
              <a:defRPr/>
            </a:pPr>
            <a:r>
              <a:rPr lang="en-US" spc="-50" dirty="0">
                <a:solidFill>
                  <a:srgbClr val="000000"/>
                </a:solidFill>
                <a:latin typeface="Segoe UI"/>
              </a:rPr>
              <a:t>Is included in Windows Management Framework 5.0.</a:t>
            </a:r>
          </a:p>
          <a:p>
            <a:pPr lvl="3" defTabSz="932742">
              <a:spcBef>
                <a:spcPts val="600"/>
              </a:spcBef>
              <a:spcAft>
                <a:spcPts val="0"/>
              </a:spcAft>
              <a:buSzPct val="95000"/>
              <a:defRPr/>
            </a:pPr>
            <a:r>
              <a:rPr lang="en-US" spc="-50" dirty="0">
                <a:solidFill>
                  <a:srgbClr val="000000"/>
                </a:solidFill>
                <a:latin typeface="Segoe UI"/>
              </a:rPr>
              <a:t>Can be downloaded for Windows PowerShell 4.0.</a:t>
            </a:r>
          </a:p>
          <a:p>
            <a:pPr lvl="3" defTabSz="932742">
              <a:spcBef>
                <a:spcPts val="600"/>
              </a:spcBef>
              <a:spcAft>
                <a:spcPts val="0"/>
              </a:spcAft>
              <a:buSzPct val="95000"/>
              <a:defRPr/>
            </a:pPr>
            <a:r>
              <a:rPr lang="en-US" spc="-50" dirty="0">
                <a:solidFill>
                  <a:srgbClr val="000000"/>
                </a:solidFill>
                <a:latin typeface="Segoe UI"/>
              </a:rPr>
              <a:t>Uses the NuGet provider.</a:t>
            </a:r>
          </a:p>
          <a:p>
            <a:pPr lvl="2" defTabSz="932742">
              <a:spcBef>
                <a:spcPts val="600"/>
              </a:spcBef>
              <a:spcAft>
                <a:spcPts val="0"/>
              </a:spcAft>
              <a:buSzPct val="95000"/>
              <a:defRPr/>
            </a:pPr>
            <a:r>
              <a:rPr lang="en-US" spc="-50" dirty="0">
                <a:solidFill>
                  <a:srgbClr val="000000"/>
                </a:solidFill>
                <a:latin typeface="Segoe UI"/>
              </a:rPr>
              <a:t>You must enable TLS 1.2 to access the PowerShell Gallery</a:t>
            </a:r>
          </a:p>
          <a:p>
            <a:pPr lvl="3" defTabSz="932742">
              <a:spcBef>
                <a:spcPts val="600"/>
              </a:spcBef>
              <a:spcAft>
                <a:spcPts val="0"/>
              </a:spcAft>
              <a:buSzPct val="95000"/>
              <a:defRPr/>
            </a:pPr>
            <a:r>
              <a:rPr lang="en-US" b="1" spc="-50" dirty="0">
                <a:solidFill>
                  <a:srgbClr val="000000"/>
                </a:solidFill>
                <a:latin typeface="Segoe UI"/>
              </a:rPr>
              <a:t>[Net.ServicePointManager]::SecurityProtocol = [Net.SecurityProtocolType]::Tls12</a:t>
            </a:r>
          </a:p>
          <a:p>
            <a:pPr lvl="2" defTabSz="932742">
              <a:spcBef>
                <a:spcPts val="600"/>
              </a:spcBef>
              <a:spcAft>
                <a:spcPts val="0"/>
              </a:spcAft>
              <a:buSzPct val="95000"/>
              <a:defRPr/>
            </a:pPr>
            <a:r>
              <a:rPr lang="en-US" spc="-50" dirty="0">
                <a:solidFill>
                  <a:srgbClr val="000000"/>
                </a:solidFill>
                <a:latin typeface="Segoe UI"/>
              </a:rPr>
              <a:t>You can implement a private PowerShell Gallery.</a:t>
            </a:r>
          </a:p>
          <a:p>
            <a:pPr lvl="2" defTabSz="932742">
              <a:spcBef>
                <a:spcPts val="600"/>
              </a:spcBef>
              <a:spcAft>
                <a:spcPts val="0"/>
              </a:spcAft>
              <a:buSzPct val="95000"/>
              <a:defRPr/>
            </a:pPr>
            <a:r>
              <a:rPr lang="en-US" spc="-50" dirty="0">
                <a:solidFill>
                  <a:srgbClr val="000000"/>
                </a:solidFill>
                <a:latin typeface="Segoe UI"/>
              </a:rPr>
              <a:t>Cmdlets for finding items are:</a:t>
            </a:r>
          </a:p>
          <a:p>
            <a:pPr lvl="3" defTabSz="932742">
              <a:spcBef>
                <a:spcPts val="600"/>
              </a:spcBef>
              <a:spcAft>
                <a:spcPts val="0"/>
              </a:spcAft>
              <a:buSzPct val="95000"/>
              <a:defRPr/>
            </a:pPr>
            <a:r>
              <a:rPr lang="en-US" b="1" spc="-50" dirty="0">
                <a:solidFill>
                  <a:srgbClr val="000000"/>
                </a:solidFill>
                <a:latin typeface="Segoe UI"/>
              </a:rPr>
              <a:t>Find-Module</a:t>
            </a:r>
          </a:p>
          <a:p>
            <a:pPr lvl="3" defTabSz="932742">
              <a:spcBef>
                <a:spcPts val="600"/>
              </a:spcBef>
              <a:spcAft>
                <a:spcPts val="0"/>
              </a:spcAft>
              <a:buSzPct val="95000"/>
              <a:defRPr/>
            </a:pPr>
            <a:r>
              <a:rPr lang="en-US" b="1" spc="-50" dirty="0">
                <a:solidFill>
                  <a:srgbClr val="000000"/>
                </a:solidFill>
                <a:latin typeface="Segoe UI"/>
              </a:rPr>
              <a:t>Find-Script</a:t>
            </a:r>
          </a:p>
          <a:p>
            <a:pPr lvl="2" defTabSz="932742">
              <a:spcBef>
                <a:spcPts val="600"/>
              </a:spcBef>
              <a:spcAft>
                <a:spcPts val="0"/>
              </a:spcAft>
              <a:buSzPct val="95000"/>
              <a:defRPr/>
            </a:pPr>
            <a:endParaRPr kumimoji="0" lang="en-US" i="0" u="none" strike="noStrike" kern="1200" cap="none" spc="-50" normalizeH="0" baseline="0" noProof="0" dirty="0">
              <a:ln>
                <a:noFill/>
              </a:ln>
              <a:solidFill>
                <a:srgbClr val="000000"/>
              </a:solidFill>
              <a:effectLst/>
              <a:uLnTx/>
              <a:uFillTx/>
              <a:latin typeface="Segoe UI"/>
              <a:ea typeface="+mn-ea"/>
              <a:cs typeface="+mn-cs"/>
            </a:endParaRPr>
          </a:p>
          <a:p>
            <a:pPr marL="290513" marR="0" lvl="1"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0269247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Running scripts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3862596"/>
          </a:xfrm>
        </p:spPr>
        <p:txBody>
          <a:bodyPr lIns="0"/>
          <a:lstStyle/>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To enhance security, the .ps1 file extension is associated with Notepad.</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Integration with File Explorer:</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Open</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Run with PowerShell</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Edit</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To run scripts at the Windows PowerShell prompt:</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Enter the full path - </a:t>
            </a:r>
            <a:r>
              <a:rPr kumimoji="0" lang="en-US" sz="2000" b="1" i="0" u="none" strike="noStrike" kern="1200" cap="none" spc="-50" normalizeH="0" baseline="0" noProof="0" dirty="0">
                <a:ln>
                  <a:noFill/>
                </a:ln>
                <a:solidFill>
                  <a:srgbClr val="000000"/>
                </a:solidFill>
                <a:effectLst/>
                <a:uLnTx/>
                <a:uFillTx/>
                <a:latin typeface="Segoe UI"/>
                <a:ea typeface="+mn-ea"/>
                <a:cs typeface="+mn-cs"/>
              </a:rPr>
              <a:t>C:\Scripts\MyScript.ps1</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Enter a relative path - </a:t>
            </a:r>
            <a:r>
              <a:rPr kumimoji="0" lang="en-US" sz="2000" b="1" i="0" u="none" strike="noStrike" kern="1200" cap="none" spc="-50" normalizeH="0" baseline="0" noProof="0" dirty="0">
                <a:ln>
                  <a:noFill/>
                </a:ln>
                <a:solidFill>
                  <a:srgbClr val="000000"/>
                </a:solidFill>
                <a:effectLst/>
                <a:uLnTx/>
                <a:uFillTx/>
                <a:latin typeface="Segoe UI"/>
                <a:ea typeface="+mn-ea"/>
                <a:cs typeface="+mn-cs"/>
              </a:rPr>
              <a:t>\Scripts\MyScript.ps1</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Reference the current directory - </a:t>
            </a:r>
            <a:r>
              <a:rPr kumimoji="0" lang="en-US" sz="2000" b="1" i="0" u="none" strike="noStrike" kern="1200" cap="none" spc="-50" normalizeH="0" baseline="0" noProof="0" dirty="0">
                <a:ln>
                  <a:noFill/>
                </a:ln>
                <a:solidFill>
                  <a:srgbClr val="000000"/>
                </a:solidFill>
                <a:effectLst/>
                <a:uLnTx/>
                <a:uFillTx/>
                <a:latin typeface="Segoe UI"/>
                <a:ea typeface="+mn-ea"/>
                <a:cs typeface="+mn-cs"/>
              </a:rPr>
              <a:t>.\MyScript.ps1</a:t>
            </a:r>
          </a:p>
          <a:p>
            <a:pPr lvl="2" defTabSz="932742">
              <a:spcBef>
                <a:spcPts val="600"/>
              </a:spcBef>
              <a:spcAft>
                <a:spcPts val="0"/>
              </a:spcAft>
              <a:buSzPct val="95000"/>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769708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The script execution policy</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1"/>
            <a:ext cx="11354257" cy="4332012"/>
          </a:xfrm>
        </p:spPr>
        <p:txBody>
          <a:bodyPr lIns="0">
            <a:normAutofit lnSpcReduction="10000"/>
          </a:bodyPr>
          <a:lstStyle/>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The options for the execution policy are:</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Restricted</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AllSigned</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RemoteSigned</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Unrestricted</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ByPass</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Modify the execution policy by using:</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Set-ExecutionPolicy</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The </a:t>
            </a:r>
            <a:r>
              <a:rPr kumimoji="0" lang="en-US" sz="2000" b="1" i="0" u="none" strike="noStrike" kern="1200" cap="none" spc="-50" normalizeH="0" baseline="0" noProof="0" dirty="0">
                <a:ln>
                  <a:noFill/>
                </a:ln>
                <a:solidFill>
                  <a:srgbClr val="000000"/>
                </a:solidFill>
                <a:effectLst/>
                <a:uLnTx/>
                <a:uFillTx/>
                <a:latin typeface="Segoe UI"/>
                <a:ea typeface="+mn-ea"/>
                <a:cs typeface="+mn-cs"/>
              </a:rPr>
              <a:t>Turn on Script Execution </a:t>
            </a:r>
            <a:r>
              <a:rPr kumimoji="0" lang="en-US" sz="2000" b="0" i="0" u="none" strike="noStrike" kern="1200" cap="none" spc="-50" normalizeH="0" baseline="0" noProof="0" dirty="0">
                <a:ln>
                  <a:noFill/>
                </a:ln>
                <a:solidFill>
                  <a:srgbClr val="000000"/>
                </a:solidFill>
                <a:effectLst/>
                <a:uLnTx/>
                <a:uFillTx/>
                <a:latin typeface="Segoe UI"/>
                <a:ea typeface="+mn-ea"/>
                <a:cs typeface="+mn-cs"/>
              </a:rPr>
              <a:t>Group Policy setting</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Override the execution policy for a single instance:</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Powershell.exe -ExecutionPolicy Bypass</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Remove downloaded status from a script by using </a:t>
            </a:r>
            <a:r>
              <a:rPr kumimoji="0" lang="en-US" sz="2000" b="1" i="0" u="none" strike="noStrike" kern="1200" cap="none" spc="-50" normalizeH="0" baseline="0" noProof="0" dirty="0">
                <a:ln>
                  <a:noFill/>
                </a:ln>
                <a:solidFill>
                  <a:srgbClr val="000000"/>
                </a:solidFill>
                <a:effectLst/>
                <a:uLnTx/>
                <a:uFillTx/>
                <a:latin typeface="Segoe UI"/>
                <a:ea typeface="+mn-ea"/>
                <a:cs typeface="+mn-cs"/>
              </a:rPr>
              <a:t>Unblock-File</a:t>
            </a:r>
          </a:p>
          <a:p>
            <a:pPr lvl="2" defTabSz="932742">
              <a:spcBef>
                <a:spcPts val="600"/>
              </a:spcBef>
              <a:spcAft>
                <a:spcPts val="0"/>
              </a:spcAft>
              <a:buSzPct val="95000"/>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a:p>
            <a:pPr lvl="2" defTabSz="932742">
              <a:spcBef>
                <a:spcPts val="600"/>
              </a:spcBef>
              <a:spcAft>
                <a:spcPts val="0"/>
              </a:spcAft>
              <a:buSzPct val="95000"/>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3030928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Setting the script execution policy</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3016210"/>
          </a:xfrm>
        </p:spPr>
        <p:txBody>
          <a:bodyPr/>
          <a:lstStyle/>
          <a:p>
            <a:r>
              <a:rPr lang="en-US" sz="2000" dirty="0"/>
              <a:t>In this demonstration, you will:</a:t>
            </a:r>
          </a:p>
          <a:p>
            <a:pPr marL="457200" indent="-457200">
              <a:buFont typeface="+mj-lt"/>
              <a:buAutoNum type="arabicPeriod"/>
            </a:pPr>
            <a:r>
              <a:rPr lang="en-US" sz="2000" dirty="0"/>
              <a:t>Double-click a script or select it and then press the Enter key.</a:t>
            </a:r>
          </a:p>
          <a:p>
            <a:pPr marL="457200" indent="-457200">
              <a:buFont typeface="+mj-lt"/>
              <a:buAutoNum type="arabicPeriod"/>
            </a:pPr>
            <a:r>
              <a:rPr lang="en-US" sz="2000" dirty="0"/>
              <a:t>Run a script using a full path.</a:t>
            </a:r>
          </a:p>
          <a:p>
            <a:pPr marL="457200" indent="-457200">
              <a:buFont typeface="+mj-lt"/>
              <a:buAutoNum type="arabicPeriod"/>
            </a:pPr>
            <a:r>
              <a:rPr lang="en-US" sz="2000" dirty="0"/>
              <a:t>Run a script from the current directory.</a:t>
            </a:r>
          </a:p>
          <a:p>
            <a:pPr marL="457200" indent="-457200">
              <a:buFont typeface="+mj-lt"/>
              <a:buAutoNum type="arabicPeriod"/>
            </a:pPr>
            <a:r>
              <a:rPr lang="en-US" sz="2000" dirty="0"/>
              <a:t>Set the execution policy to restricted.</a:t>
            </a:r>
          </a:p>
          <a:p>
            <a:pPr marL="457200" indent="-457200">
              <a:buFont typeface="+mj-lt"/>
              <a:buAutoNum type="arabicPeriod"/>
            </a:pPr>
            <a:r>
              <a:rPr lang="en-US" sz="2000" dirty="0"/>
              <a:t>Set the execution policy to unrestricted.</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41328321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Setting the script execution policy (Slide 2)</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3016210"/>
          </a:xfrm>
        </p:spPr>
        <p:txBody>
          <a:bodyPr/>
          <a:lstStyle/>
          <a:p>
            <a:r>
              <a:rPr lang="en-US" sz="2000" dirty="0"/>
              <a:t>In this demonstration, you will:</a:t>
            </a:r>
          </a:p>
          <a:p>
            <a:pPr marL="457200" indent="-457200">
              <a:buFont typeface="+mj-lt"/>
              <a:buAutoNum type="arabicPeriod"/>
            </a:pPr>
            <a:r>
              <a:rPr lang="en-US" sz="2000" dirty="0"/>
              <a:t>Double-click a script or select it and then press the Enter key.</a:t>
            </a:r>
          </a:p>
          <a:p>
            <a:pPr marL="457200" indent="-457200">
              <a:buFont typeface="+mj-lt"/>
              <a:buAutoNum type="arabicPeriod"/>
            </a:pPr>
            <a:r>
              <a:rPr lang="en-US" sz="2000" dirty="0"/>
              <a:t>Run a script using a full path.</a:t>
            </a:r>
          </a:p>
          <a:p>
            <a:pPr marL="457200" indent="-457200">
              <a:buFont typeface="+mj-lt"/>
              <a:buAutoNum type="arabicPeriod"/>
            </a:pPr>
            <a:r>
              <a:rPr lang="en-US" sz="2000" dirty="0"/>
              <a:t>Run a script from the current directory.</a:t>
            </a:r>
          </a:p>
          <a:p>
            <a:pPr marL="457200" indent="-457200">
              <a:buFont typeface="+mj-lt"/>
              <a:buAutoNum type="arabicPeriod"/>
            </a:pPr>
            <a:r>
              <a:rPr lang="en-US" sz="2000" dirty="0"/>
              <a:t>Set the execution policy to restricted.</a:t>
            </a:r>
          </a:p>
          <a:p>
            <a:pPr marL="457200" indent="-457200">
              <a:buFont typeface="+mj-lt"/>
              <a:buAutoNum type="arabicPeriod"/>
            </a:pPr>
            <a:r>
              <a:rPr lang="en-US" sz="2000" dirty="0"/>
              <a:t>Set the execution policy to unrestricted.</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42754627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Windows PowerShell and AppLocker</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2708434"/>
          </a:xfrm>
        </p:spPr>
        <p:txBody>
          <a:bodyPr lIns="0"/>
          <a:lstStyle/>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You can </a:t>
            </a:r>
            <a:r>
              <a:rPr lang="en-US" sz="2000" spc="-50" dirty="0">
                <a:solidFill>
                  <a:srgbClr val="000000"/>
                </a:solidFill>
              </a:rPr>
              <a:t>use AppLocker to control the running of </a:t>
            </a:r>
            <a:r>
              <a:rPr kumimoji="0" lang="en-US" sz="2000" b="0" i="0" u="none" strike="noStrike" kern="1200" cap="none" spc="-50" normalizeH="0" baseline="0" noProof="0" dirty="0">
                <a:ln>
                  <a:noFill/>
                </a:ln>
                <a:solidFill>
                  <a:srgbClr val="000000"/>
                </a:solidFill>
                <a:effectLst/>
                <a:uLnTx/>
                <a:uFillTx/>
                <a:latin typeface="Segoe UI"/>
                <a:ea typeface="+mn-ea"/>
                <a:cs typeface="+mn-cs"/>
              </a:rPr>
              <a:t>Windows PowerShell scripts.</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AppLocker can limit scripts based on:</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Name.</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Location.</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Publisher (</a:t>
            </a:r>
            <a:r>
              <a:rPr lang="en-US" sz="2000" spc="-50" dirty="0">
                <a:solidFill>
                  <a:srgbClr val="000000"/>
                </a:solidFill>
                <a:latin typeface="Segoe UI"/>
              </a:rPr>
              <a:t>with</a:t>
            </a:r>
            <a:r>
              <a:rPr kumimoji="0" lang="en-US" sz="2000" b="0" i="0" u="none" strike="noStrike" kern="1200" cap="none" spc="-50" normalizeH="0" baseline="0" noProof="0" dirty="0">
                <a:ln>
                  <a:noFill/>
                </a:ln>
                <a:solidFill>
                  <a:srgbClr val="000000"/>
                </a:solidFill>
                <a:effectLst/>
                <a:uLnTx/>
                <a:uFillTx/>
                <a:latin typeface="Segoe UI"/>
                <a:ea typeface="+mn-ea"/>
                <a:cs typeface="+mn-cs"/>
              </a:rPr>
              <a:t> digital signature).</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In Windows PowerShell 5.0 and newer, interactive prompts are limited to </a:t>
            </a:r>
            <a:r>
              <a:rPr kumimoji="0" lang="en-US" sz="2000" b="1" i="0" u="none" strike="noStrike" kern="1200" cap="none" spc="-50" normalizeH="0" baseline="0" noProof="0" dirty="0" err="1">
                <a:ln>
                  <a:noFill/>
                </a:ln>
                <a:solidFill>
                  <a:srgbClr val="000000"/>
                </a:solidFill>
                <a:effectLst/>
                <a:uLnTx/>
                <a:uFillTx/>
                <a:latin typeface="Segoe UI"/>
                <a:ea typeface="+mn-ea"/>
                <a:cs typeface="+mn-cs"/>
              </a:rPr>
              <a:t>ConstrainedLanguage</a:t>
            </a:r>
            <a:r>
              <a:rPr kumimoji="0" lang="en-US" sz="2000" b="0" i="0" u="none" strike="noStrike" kern="1200" cap="none" spc="-50" normalizeH="0" baseline="0" noProof="0" dirty="0">
                <a:ln>
                  <a:noFill/>
                </a:ln>
                <a:solidFill>
                  <a:srgbClr val="000000"/>
                </a:solidFill>
                <a:effectLst/>
                <a:uLnTx/>
                <a:uFillTx/>
                <a:latin typeface="Segoe UI"/>
                <a:ea typeface="+mn-ea"/>
                <a:cs typeface="+mn-cs"/>
              </a:rPr>
              <a:t> mode.</a:t>
            </a:r>
          </a:p>
          <a:p>
            <a:pPr lvl="2" defTabSz="932742">
              <a:spcBef>
                <a:spcPts val="600"/>
              </a:spcBef>
              <a:spcAft>
                <a:spcPts val="0"/>
              </a:spcAft>
              <a:buSzPct val="95000"/>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9965524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Digitally signing scripts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3477875"/>
          </a:xfrm>
        </p:spPr>
        <p:txBody>
          <a:bodyPr lIns="0"/>
          <a:lstStyle/>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Use digital signatures on scripts with the </a:t>
            </a:r>
            <a:r>
              <a:rPr kumimoji="0" lang="en-US" sz="2000" b="1" i="0" u="none" strike="noStrike" kern="1200" cap="none" spc="-50" normalizeH="0" baseline="0" noProof="0" dirty="0">
                <a:ln>
                  <a:noFill/>
                </a:ln>
                <a:solidFill>
                  <a:srgbClr val="000000"/>
                </a:solidFill>
                <a:effectLst/>
                <a:uLnTx/>
                <a:uFillTx/>
                <a:latin typeface="Segoe UI"/>
                <a:ea typeface="+mn-ea"/>
                <a:cs typeface="+mn-cs"/>
              </a:rPr>
              <a:t>AllSigned</a:t>
            </a:r>
            <a:r>
              <a:rPr kumimoji="0" lang="en-US" sz="2000" b="0" i="0" u="none" strike="noStrike" kern="1200" cap="none" spc="-50" normalizeH="0" baseline="0" noProof="0" dirty="0">
                <a:ln>
                  <a:noFill/>
                </a:ln>
                <a:solidFill>
                  <a:srgbClr val="000000"/>
                </a:solidFill>
                <a:effectLst/>
                <a:uLnTx/>
                <a:uFillTx/>
                <a:latin typeface="Segoe UI"/>
                <a:ea typeface="+mn-ea"/>
                <a:cs typeface="+mn-cs"/>
              </a:rPr>
              <a:t> execution policy.</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Use digitally signed scripts to:</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Formalize the script approval process.</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Prevent accidental changes.</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A trusted code-signing certificate is required to add a digital signature to a script.</a:t>
            </a: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To set a digital signature:</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$cert =  Get-ChildItem -Path "Cert:\CurrentUser\My" -CodeSigningCert</a:t>
            </a:r>
          </a:p>
          <a:p>
            <a:pPr lvl="3" defTabSz="932742">
              <a:spcBef>
                <a:spcPts val="600"/>
              </a:spcBef>
              <a:spcAft>
                <a:spcPts val="0"/>
              </a:spcAft>
              <a:buSzPct val="95000"/>
              <a:defRPr/>
            </a:pPr>
            <a:r>
              <a:rPr kumimoji="0" lang="en-US" sz="2000" b="1" i="0" u="none" strike="noStrike" kern="1200" cap="none" spc="-50" normalizeH="0" baseline="0" noProof="0" dirty="0">
                <a:ln>
                  <a:noFill/>
                </a:ln>
                <a:solidFill>
                  <a:srgbClr val="000000"/>
                </a:solidFill>
                <a:effectLst/>
                <a:uLnTx/>
                <a:uFillTx/>
                <a:latin typeface="Segoe UI"/>
                <a:ea typeface="+mn-ea"/>
                <a:cs typeface="+mn-cs"/>
              </a:rPr>
              <a:t>Set-AuthenticodeSignature -FilePath “C:\Scripts\MyScript.ps1” -Certificate $cert</a:t>
            </a:r>
          </a:p>
          <a:p>
            <a:pPr lvl="2" defTabSz="932742">
              <a:spcBef>
                <a:spcPts val="600"/>
              </a:spcBef>
              <a:spcAft>
                <a:spcPts val="0"/>
              </a:spcAft>
              <a:buSzPct val="95000"/>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745786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Digitally signing a script</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1785104"/>
          </a:xfrm>
        </p:spPr>
        <p:txBody>
          <a:bodyPr/>
          <a:lstStyle/>
          <a:p>
            <a:r>
              <a:rPr lang="en-US" sz="2000" dirty="0"/>
              <a:t>In this demonstration, you will learn how to:</a:t>
            </a:r>
          </a:p>
          <a:p>
            <a:pPr marL="457200" indent="-457200">
              <a:buFont typeface="+mj-lt"/>
              <a:buAutoNum type="arabicPeriod"/>
            </a:pPr>
            <a:r>
              <a:rPr lang="en-US" sz="2000" dirty="0"/>
              <a:t>Install a code-signing certificate.</a:t>
            </a:r>
          </a:p>
          <a:p>
            <a:pPr marL="457200" indent="-457200">
              <a:buFont typeface="+mj-lt"/>
              <a:buAutoNum type="arabicPeriod"/>
            </a:pPr>
            <a:r>
              <a:rPr lang="en-US" sz="2000" dirty="0"/>
              <a:t>Digitally sign a certificate.</a:t>
            </a:r>
          </a:p>
          <a:p>
            <a:pPr marL="457200" indent="-457200">
              <a:buFont typeface="+mj-lt"/>
              <a:buAutoNum type="arabicPeriod"/>
            </a:pPr>
            <a:r>
              <a:rPr lang="en-US" sz="2000" dirty="0"/>
              <a:t>Review the digital signature.</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3506905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Digitally signing a script (Slide 2)</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1785104"/>
          </a:xfrm>
        </p:spPr>
        <p:txBody>
          <a:bodyPr/>
          <a:lstStyle/>
          <a:p>
            <a:r>
              <a:rPr lang="en-US" sz="2000" dirty="0"/>
              <a:t>In this demonstration, you will learn how to:</a:t>
            </a:r>
          </a:p>
          <a:p>
            <a:pPr marL="457200" indent="-457200">
              <a:buFont typeface="+mj-lt"/>
              <a:buAutoNum type="arabicPeriod"/>
            </a:pPr>
            <a:r>
              <a:rPr lang="en-US" sz="2000" dirty="0"/>
              <a:t>Install a code-signing certificate.</a:t>
            </a:r>
          </a:p>
          <a:p>
            <a:pPr marL="457200" indent="-457200">
              <a:buFont typeface="+mj-lt"/>
              <a:buAutoNum type="arabicPeriod"/>
            </a:pPr>
            <a:r>
              <a:rPr lang="en-US" sz="2000" dirty="0"/>
              <a:t>Digitally sign a certificate.</a:t>
            </a:r>
          </a:p>
          <a:p>
            <a:pPr marL="457200" indent="-457200">
              <a:buFont typeface="+mj-lt"/>
              <a:buAutoNum type="arabicPeriod"/>
            </a:pPr>
            <a:r>
              <a:rPr lang="en-US" sz="2000" dirty="0"/>
              <a:t>Review the digital signature.</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359466648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2</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2228688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7: Windows PowerShell scripting</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2: Script constructs</a:t>
            </a:r>
          </a:p>
        </p:txBody>
      </p:sp>
    </p:spTree>
    <p:extLst>
      <p:ext uri="{BB962C8B-B14F-4D97-AF65-F5344CB8AC3E}">
        <p14:creationId xmlns:p14="http://schemas.microsoft.com/office/powerpoint/2010/main" val="40441821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395708"/>
            <a:ext cx="11341268" cy="680196"/>
          </a:xfrm>
        </p:spPr>
        <p:txBody>
          <a:bodyPr/>
          <a:lstStyle/>
          <a:p>
            <a:r>
              <a:rPr lang="en-US" dirty="0"/>
              <a:t>Lesson 2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040524"/>
            <a:ext cx="11354257" cy="4445876"/>
          </a:xfrm>
        </p:spPr>
        <p:txBody>
          <a:bodyPr lIns="0">
            <a:normAutofit fontScale="92500" lnSpcReduction="20000"/>
          </a:bodyPr>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While there are some simple scripts that use only Windows PowerShell commands, most scripts use scripting constructs to perform more complex actions. You can use the </a:t>
            </a:r>
            <a:r>
              <a:rPr kumimoji="0" lang="en-US" b="1"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ForEach</a:t>
            </a:r>
            <a:r>
              <a:rPr kumimoji="0" lang="en-US"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 construct to process all the objects in an array. You can use </a:t>
            </a:r>
            <a:r>
              <a:rPr kumimoji="0" lang="en-US" b="1"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If..Else</a:t>
            </a:r>
            <a:r>
              <a:rPr kumimoji="0" lang="en-US"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 and </a:t>
            </a:r>
            <a:r>
              <a:rPr kumimoji="0" lang="en-US" b="1"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Switch</a:t>
            </a:r>
            <a:r>
              <a:rPr kumimoji="0" lang="en-US"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 constructs to make decisions in your scripts. Finally, there are less common looping constructs such as `</a:t>
            </a:r>
            <a:r>
              <a:rPr kumimoji="0" lang="en-US" b="1"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For</a:t>
            </a:r>
            <a:r>
              <a:rPr kumimoji="0" lang="en-US"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 `</a:t>
            </a:r>
            <a:r>
              <a:rPr kumimoji="0" lang="en-US" b="1"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While</a:t>
            </a:r>
            <a:r>
              <a:rPr kumimoji="0" lang="en-US"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 and `</a:t>
            </a:r>
            <a:r>
              <a:rPr kumimoji="0" lang="en-US" b="1"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Do..While</a:t>
            </a:r>
            <a:r>
              <a:rPr kumimoji="0" lang="en-US"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 loops that you can use when appropriate.</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Understanding </a:t>
            </a:r>
            <a:r>
              <a:rPr kumimoji="0" lang="en-US" b="1"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ForEach</a:t>
            </a:r>
            <a:r>
              <a:rPr kumimoji="0" lang="en-US"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 loops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panose="020B0502040204020203" pitchFamily="34" charset="0"/>
                <a:cs typeface="Segoe UI" panose="020B0502040204020203" pitchFamily="34" charset="0"/>
              </a:rPr>
              <a:t>Demonstration: Using a </a:t>
            </a:r>
            <a:r>
              <a:rPr lang="en-US" b="1" dirty="0">
                <a:solidFill>
                  <a:srgbClr val="000000"/>
                </a:solidFill>
                <a:latin typeface="Segoe UI" panose="020B0502040204020203" pitchFamily="34" charset="0"/>
                <a:cs typeface="Segoe UI" panose="020B0502040204020203" pitchFamily="34" charset="0"/>
              </a:rPr>
              <a:t>ForEach</a:t>
            </a:r>
            <a:r>
              <a:rPr lang="en-US" dirty="0">
                <a:solidFill>
                  <a:srgbClr val="000000"/>
                </a:solidFill>
                <a:latin typeface="Segoe UI" panose="020B0502040204020203" pitchFamily="34" charset="0"/>
                <a:cs typeface="Segoe UI" panose="020B0502040204020203" pitchFamily="34" charset="0"/>
              </a:rPr>
              <a:t> loop</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panose="020B0502040204020203" pitchFamily="34" charset="0"/>
                <a:cs typeface="Segoe UI" panose="020B0502040204020203" pitchFamily="34" charset="0"/>
              </a:rPr>
              <a:t>Understanding the </a:t>
            </a:r>
            <a:r>
              <a:rPr lang="en-US" b="1" dirty="0">
                <a:solidFill>
                  <a:srgbClr val="000000"/>
                </a:solidFill>
                <a:latin typeface="Segoe UI" panose="020B0502040204020203" pitchFamily="34" charset="0"/>
                <a:cs typeface="Segoe UI" panose="020B0502040204020203" pitchFamily="34" charset="0"/>
              </a:rPr>
              <a:t>If</a:t>
            </a:r>
            <a:r>
              <a:rPr lang="en-US" dirty="0">
                <a:solidFill>
                  <a:srgbClr val="000000"/>
                </a:solidFill>
                <a:latin typeface="Segoe UI" panose="020B0502040204020203" pitchFamily="34" charset="0"/>
                <a:cs typeface="Segoe UI" panose="020B0502040204020203" pitchFamily="34" charset="0"/>
              </a:rPr>
              <a:t> construct</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panose="020B0502040204020203" pitchFamily="34" charset="0"/>
                <a:cs typeface="Segoe UI" panose="020B0502040204020203" pitchFamily="34" charset="0"/>
              </a:rPr>
              <a:t>Demonstration: Using the </a:t>
            </a:r>
            <a:r>
              <a:rPr lang="en-US" b="1" dirty="0">
                <a:solidFill>
                  <a:srgbClr val="000000"/>
                </a:solidFill>
                <a:latin typeface="Segoe UI" panose="020B0502040204020203" pitchFamily="34" charset="0"/>
                <a:cs typeface="Segoe UI" panose="020B0502040204020203" pitchFamily="34" charset="0"/>
              </a:rPr>
              <a:t>If</a:t>
            </a:r>
            <a:r>
              <a:rPr lang="en-US" dirty="0">
                <a:solidFill>
                  <a:srgbClr val="000000"/>
                </a:solidFill>
                <a:latin typeface="Segoe UI" panose="020B0502040204020203" pitchFamily="34" charset="0"/>
                <a:cs typeface="Segoe UI" panose="020B0502040204020203" pitchFamily="34" charset="0"/>
              </a:rPr>
              <a:t> construct</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panose="020B0502040204020203" pitchFamily="34" charset="0"/>
                <a:cs typeface="Segoe UI" panose="020B0502040204020203" pitchFamily="34" charset="0"/>
              </a:rPr>
              <a:t>Understanding the </a:t>
            </a:r>
            <a:r>
              <a:rPr lang="en-US" b="1" dirty="0">
                <a:solidFill>
                  <a:srgbClr val="000000"/>
                </a:solidFill>
                <a:latin typeface="Segoe UI" panose="020B0502040204020203" pitchFamily="34" charset="0"/>
                <a:cs typeface="Segoe UI" panose="020B0502040204020203" pitchFamily="34" charset="0"/>
              </a:rPr>
              <a:t>Switch</a:t>
            </a:r>
            <a:r>
              <a:rPr lang="en-US" dirty="0">
                <a:solidFill>
                  <a:srgbClr val="000000"/>
                </a:solidFill>
                <a:latin typeface="Segoe UI" panose="020B0502040204020203" pitchFamily="34" charset="0"/>
                <a:cs typeface="Segoe UI" panose="020B0502040204020203" pitchFamily="34" charset="0"/>
              </a:rPr>
              <a:t> construct</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panose="020B0502040204020203" pitchFamily="34" charset="0"/>
                <a:cs typeface="Segoe UI" panose="020B0502040204020203" pitchFamily="34" charset="0"/>
              </a:rPr>
              <a:t>Demonstration: Using the </a:t>
            </a:r>
            <a:r>
              <a:rPr lang="en-US" b="1" dirty="0">
                <a:solidFill>
                  <a:srgbClr val="000000"/>
                </a:solidFill>
                <a:latin typeface="Segoe UI" panose="020B0502040204020203" pitchFamily="34" charset="0"/>
                <a:cs typeface="Segoe UI" panose="020B0502040204020203" pitchFamily="34" charset="0"/>
              </a:rPr>
              <a:t>Switch</a:t>
            </a:r>
            <a:r>
              <a:rPr lang="en-US" dirty="0">
                <a:solidFill>
                  <a:srgbClr val="000000"/>
                </a:solidFill>
                <a:latin typeface="Segoe UI" panose="020B0502040204020203" pitchFamily="34" charset="0"/>
                <a:cs typeface="Segoe UI" panose="020B0502040204020203" pitchFamily="34" charset="0"/>
              </a:rPr>
              <a:t> construct</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panose="020B0502040204020203" pitchFamily="34" charset="0"/>
                <a:cs typeface="Segoe UI" panose="020B0502040204020203" pitchFamily="34" charset="0"/>
              </a:rPr>
              <a:t>Understanding the </a:t>
            </a:r>
            <a:r>
              <a:rPr lang="en-US" b="1" dirty="0">
                <a:solidFill>
                  <a:srgbClr val="000000"/>
                </a:solidFill>
                <a:latin typeface="Segoe UI" panose="020B0502040204020203" pitchFamily="34" charset="0"/>
                <a:cs typeface="Segoe UI" panose="020B0502040204020203" pitchFamily="34" charset="0"/>
              </a:rPr>
              <a:t>For</a:t>
            </a:r>
            <a:r>
              <a:rPr lang="en-US" dirty="0">
                <a:solidFill>
                  <a:srgbClr val="000000"/>
                </a:solidFill>
                <a:latin typeface="Segoe UI" panose="020B0502040204020203" pitchFamily="34" charset="0"/>
                <a:cs typeface="Segoe UI" panose="020B0502040204020203" pitchFamily="34" charset="0"/>
              </a:rPr>
              <a:t> construct</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panose="020B0502040204020203" pitchFamily="34" charset="0"/>
                <a:cs typeface="Segoe UI" panose="020B0502040204020203" pitchFamily="34" charset="0"/>
              </a:rPr>
              <a:t>Understanding other loop constructs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dirty="0">
                <a:solidFill>
                  <a:srgbClr val="000000"/>
                </a:solidFill>
                <a:latin typeface="Segoe UI" panose="020B0502040204020203" pitchFamily="34" charset="0"/>
                <a:cs typeface="Segoe UI" panose="020B0502040204020203" pitchFamily="34" charset="0"/>
              </a:rPr>
              <a:t>Understanding </a:t>
            </a:r>
            <a:r>
              <a:rPr lang="en-US" b="1" dirty="0">
                <a:solidFill>
                  <a:srgbClr val="000000"/>
                </a:solidFill>
                <a:latin typeface="Segoe UI" panose="020B0502040204020203" pitchFamily="34" charset="0"/>
                <a:cs typeface="Segoe UI" panose="020B0502040204020203" pitchFamily="34" charset="0"/>
              </a:rPr>
              <a:t>Break</a:t>
            </a:r>
            <a:r>
              <a:rPr lang="en-US" dirty="0">
                <a:solidFill>
                  <a:srgbClr val="000000"/>
                </a:solidFill>
                <a:latin typeface="Segoe UI" panose="020B0502040204020203" pitchFamily="34" charset="0"/>
                <a:cs typeface="Segoe UI" panose="020B0502040204020203" pitchFamily="34" charset="0"/>
              </a:rPr>
              <a:t> and </a:t>
            </a:r>
            <a:r>
              <a:rPr lang="en-US" b="1" dirty="0">
                <a:solidFill>
                  <a:srgbClr val="000000"/>
                </a:solidFill>
                <a:latin typeface="Segoe UI" panose="020B0502040204020203" pitchFamily="34" charset="0"/>
                <a:cs typeface="Segoe UI" panose="020B0502040204020203" pitchFamily="34" charset="0"/>
              </a:rPr>
              <a:t>Continue</a:t>
            </a:r>
          </a:p>
          <a:p>
            <a:pPr marR="0" lvl="1" algn="l" defTabSz="914367" rtl="0" eaLnBrk="1" fontAlgn="auto" latinLnBrk="0" hangingPunct="1">
              <a:lnSpc>
                <a:spcPct val="100000"/>
              </a:lnSpc>
              <a:spcBef>
                <a:spcPts val="200"/>
              </a:spcBef>
              <a:spcAft>
                <a:spcPts val="400"/>
              </a:spcAft>
              <a:buClrTx/>
              <a:buSzPct val="90000"/>
              <a:tabLst/>
              <a:defRPr/>
            </a:pPr>
            <a:endParaRPr kumimoji="0" lang="en-US" b="0" i="0" u="none" strike="noStrike" kern="1200" cap="none" spc="0" normalizeH="0" baseline="0" noProof="0" dirty="0">
              <a:ln>
                <a:noFill/>
              </a:ln>
              <a:solidFill>
                <a:srgbClr val="000000"/>
              </a:solidFill>
              <a:effectLst/>
              <a:uLnTx/>
              <a:uFillTx/>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b="0" i="0" u="none" strike="noStrike" kern="1200" cap="none" spc="0" normalizeH="0" baseline="0" noProof="0" dirty="0">
              <a:ln>
                <a:noFill/>
              </a:ln>
              <a:solidFill>
                <a:srgbClr val="000000"/>
              </a:solidFill>
              <a:effectLst/>
              <a:uLnTx/>
              <a:uFillTx/>
              <a:ea typeface="+mn-ea"/>
              <a:cs typeface="+mn-cs"/>
            </a:endParaRPr>
          </a:p>
        </p:txBody>
      </p:sp>
    </p:spTree>
    <p:extLst>
      <p:ext uri="{BB962C8B-B14F-4D97-AF65-F5344CB8AC3E}">
        <p14:creationId xmlns:p14="http://schemas.microsoft.com/office/powerpoint/2010/main" val="21039078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Understanding ForEach loops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399451"/>
            <a:ext cx="11341268" cy="3754874"/>
          </a:xfrm>
        </p:spPr>
        <p:txBody>
          <a:bodyPr lIns="0"/>
          <a:lstStyle/>
          <a:p>
            <a:pPr lvl="2"/>
            <a:r>
              <a:rPr lang="en-US" sz="1800" b="0" dirty="0"/>
              <a:t>Example:</a:t>
            </a:r>
          </a:p>
          <a:p>
            <a:pPr marL="457200" lvl="3" indent="0">
              <a:buNone/>
            </a:pPr>
            <a:r>
              <a:rPr lang="en-US" b="1" dirty="0"/>
              <a:t>ForEach ($user in $users) {</a:t>
            </a:r>
            <a:br>
              <a:rPr lang="en-US" b="1" dirty="0"/>
            </a:br>
            <a:r>
              <a:rPr lang="en-US" sz="1800" b="1" dirty="0"/>
              <a:t>     Set-ADUser $user -Department "Marketing"</a:t>
            </a:r>
            <a:br>
              <a:rPr lang="en-US" sz="1800" b="1" dirty="0"/>
            </a:br>
            <a:r>
              <a:rPr lang="en-US" sz="1800" b="1" dirty="0"/>
              <a:t>}</a:t>
            </a:r>
          </a:p>
          <a:p>
            <a:pPr lvl="2"/>
            <a:r>
              <a:rPr lang="en-US" sz="1800" b="0" dirty="0"/>
              <a:t>Commands between braces are processed once for each item in the array.</a:t>
            </a:r>
          </a:p>
          <a:p>
            <a:pPr lvl="2"/>
            <a:r>
              <a:rPr lang="en-US" sz="1800" b="0" dirty="0"/>
              <a:t>You don’t need to know how many items are in the array.</a:t>
            </a:r>
          </a:p>
          <a:p>
            <a:pPr lvl="2"/>
            <a:r>
              <a:rPr lang="en-US" sz="1800" b="1" dirty="0"/>
              <a:t>$user </a:t>
            </a:r>
            <a:r>
              <a:rPr lang="en-US" sz="1800" b="0" dirty="0"/>
              <a:t>contains each array item during the loop.</a:t>
            </a:r>
          </a:p>
          <a:p>
            <a:pPr lvl="2"/>
            <a:r>
              <a:rPr lang="en-US" sz="1800" b="0" dirty="0"/>
              <a:t>The indent is to make it easier to review.</a:t>
            </a:r>
          </a:p>
          <a:p>
            <a:pPr lvl="2"/>
            <a:r>
              <a:rPr lang="en-US" sz="1800" b="0" dirty="0"/>
              <a:t>Variable names should be meaningful.</a:t>
            </a:r>
            <a:endParaRPr lang="en-US" dirty="0"/>
          </a:p>
          <a:p>
            <a:pPr lvl="2"/>
            <a:r>
              <a:rPr lang="en-US" sz="1800" b="0" dirty="0"/>
              <a:t>The </a:t>
            </a:r>
            <a:r>
              <a:rPr lang="en-US" sz="1800" b="1" dirty="0"/>
              <a:t>ForEach-Object</a:t>
            </a:r>
            <a:r>
              <a:rPr lang="en-US" sz="1800" b="0" dirty="0"/>
              <a:t> cmdlet has the </a:t>
            </a:r>
            <a:r>
              <a:rPr lang="en-US" sz="1800" i="1" dirty="0"/>
              <a:t>-Parallel </a:t>
            </a:r>
            <a:r>
              <a:rPr lang="en-US" sz="1800" b="0" dirty="0"/>
              <a:t>parameter.</a:t>
            </a:r>
          </a:p>
          <a:p>
            <a:pPr lvl="2"/>
            <a:endParaRPr lang="en-US" dirty="0"/>
          </a:p>
        </p:txBody>
      </p:sp>
    </p:spTree>
    <p:extLst>
      <p:ext uri="{BB962C8B-B14F-4D97-AF65-F5344CB8AC3E}">
        <p14:creationId xmlns:p14="http://schemas.microsoft.com/office/powerpoint/2010/main" val="4371372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Using a ForEach loop</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1323439"/>
          </a:xfrm>
        </p:spPr>
        <p:txBody>
          <a:bodyPr/>
          <a:lstStyle/>
          <a:p>
            <a:r>
              <a:rPr lang="en-US" sz="2000" dirty="0"/>
              <a:t>In this demonstration, you will:</a:t>
            </a:r>
          </a:p>
          <a:p>
            <a:pPr marL="457200" indent="-457200">
              <a:buFont typeface="+mj-lt"/>
              <a:buAutoNum type="arabicPeriod"/>
            </a:pPr>
            <a:r>
              <a:rPr lang="en-US" sz="2000" dirty="0"/>
              <a:t>Review a script with a </a:t>
            </a:r>
            <a:r>
              <a:rPr lang="en-US" sz="2000" b="1" dirty="0" err="1"/>
              <a:t>ForEach</a:t>
            </a:r>
            <a:r>
              <a:rPr lang="en-US" sz="2000" dirty="0"/>
              <a:t> loop.</a:t>
            </a:r>
          </a:p>
          <a:p>
            <a:pPr marL="457200" indent="-457200">
              <a:buFont typeface="+mj-lt"/>
              <a:buAutoNum type="arabicPeriod"/>
            </a:pPr>
            <a:r>
              <a:rPr lang="en-US" sz="2000" dirty="0"/>
              <a:t>Run the script.</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18454078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Understanding the If construct</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801041"/>
          </a:xfrm>
        </p:spPr>
        <p:txBody>
          <a:bodyPr lIns="0"/>
          <a:lstStyle/>
          <a:p>
            <a:pPr lvl="2"/>
            <a:r>
              <a:rPr lang="en-US" dirty="0"/>
              <a:t>Use the </a:t>
            </a:r>
            <a:r>
              <a:rPr lang="en-US" b="1" dirty="0"/>
              <a:t>If</a:t>
            </a:r>
            <a:r>
              <a:rPr lang="en-US" dirty="0"/>
              <a:t> construct to make decisions.</a:t>
            </a:r>
          </a:p>
          <a:p>
            <a:pPr lvl="2"/>
            <a:r>
              <a:rPr lang="en-US" dirty="0"/>
              <a:t>There can be zero or more </a:t>
            </a:r>
            <a:r>
              <a:rPr lang="en-US" b="1" dirty="0" err="1"/>
              <a:t>ElseIf</a:t>
            </a:r>
            <a:r>
              <a:rPr lang="en-US" dirty="0"/>
              <a:t> statements.</a:t>
            </a:r>
          </a:p>
          <a:p>
            <a:pPr lvl="2"/>
            <a:r>
              <a:rPr lang="en-US" b="1" dirty="0"/>
              <a:t>Else</a:t>
            </a:r>
            <a:r>
              <a:rPr lang="en-US" dirty="0"/>
              <a:t> is optional.</a:t>
            </a:r>
          </a:p>
          <a:p>
            <a:pPr lvl="2"/>
            <a:r>
              <a:rPr lang="en-US" dirty="0"/>
              <a:t>Example:</a:t>
            </a:r>
          </a:p>
          <a:p>
            <a:pPr marL="457200" lvl="3" indent="0">
              <a:buNone/>
            </a:pPr>
            <a:r>
              <a:rPr lang="en-US" b="1" dirty="0"/>
              <a:t>If ($freeSpace -le 5GB) {</a:t>
            </a:r>
            <a:br>
              <a:rPr lang="en-US" b="1" dirty="0"/>
            </a:br>
            <a:r>
              <a:rPr lang="en-US" b="1" dirty="0"/>
              <a:t>     Write-Host "Free disk space is less than 5 GB"</a:t>
            </a:r>
            <a:br>
              <a:rPr lang="en-US" b="1" dirty="0"/>
            </a:br>
            <a:r>
              <a:rPr lang="en-US" b="1" dirty="0"/>
              <a:t>} ElseIf ($freeSpace -le 10GB) {</a:t>
            </a:r>
            <a:br>
              <a:rPr lang="en-US" b="1" dirty="0"/>
            </a:br>
            <a:r>
              <a:rPr lang="en-US" b="1" dirty="0"/>
              <a:t>     Write-Host "Free disk space is less than 10 GB"</a:t>
            </a:r>
            <a:br>
              <a:rPr lang="en-US" b="1" dirty="0"/>
            </a:br>
            <a:r>
              <a:rPr lang="en-US" b="1" dirty="0"/>
              <a:t>} Else {</a:t>
            </a:r>
            <a:br>
              <a:rPr lang="en-US" b="1" dirty="0"/>
            </a:br>
            <a:r>
              <a:rPr lang="en-US" b="1" dirty="0"/>
              <a:t>     Write-Host "Free disk space is more than 10 GB"</a:t>
            </a:r>
            <a:br>
              <a:rPr lang="en-US" b="1" dirty="0"/>
            </a:br>
            <a:r>
              <a:rPr lang="en-US" b="1" dirty="0"/>
              <a:t>}</a:t>
            </a:r>
          </a:p>
          <a:p>
            <a:pPr lvl="2"/>
            <a:endParaRPr lang="en-US" dirty="0"/>
          </a:p>
        </p:txBody>
      </p:sp>
    </p:spTree>
    <p:extLst>
      <p:ext uri="{BB962C8B-B14F-4D97-AF65-F5344CB8AC3E}">
        <p14:creationId xmlns:p14="http://schemas.microsoft.com/office/powerpoint/2010/main" val="261550718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Using the If construct </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1323439"/>
          </a:xfrm>
        </p:spPr>
        <p:txBody>
          <a:bodyPr/>
          <a:lstStyle/>
          <a:p>
            <a:r>
              <a:rPr lang="en-US" sz="2000" dirty="0"/>
              <a:t>In this demonstration, you will:</a:t>
            </a:r>
          </a:p>
          <a:p>
            <a:pPr marL="457200" indent="-457200">
              <a:buFont typeface="+mj-lt"/>
              <a:buAutoNum type="arabicPeriod"/>
            </a:pPr>
            <a:r>
              <a:rPr lang="en-US" sz="2000" dirty="0"/>
              <a:t>Review a script with the </a:t>
            </a:r>
            <a:r>
              <a:rPr lang="en-US" sz="2000" b="1" dirty="0"/>
              <a:t>If</a:t>
            </a:r>
            <a:r>
              <a:rPr lang="en-US" sz="2000" dirty="0"/>
              <a:t> construct.</a:t>
            </a:r>
          </a:p>
          <a:p>
            <a:pPr marL="457200" indent="-457200">
              <a:buFont typeface="+mj-lt"/>
              <a:buAutoNum type="arabicPeriod"/>
            </a:pPr>
            <a:r>
              <a:rPr lang="en-US" sz="2000" dirty="0"/>
              <a:t>Test the script functionality.</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1158796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Understanding the Switch construct</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524042"/>
          </a:xfrm>
        </p:spPr>
        <p:txBody>
          <a:bodyPr lIns="0"/>
          <a:lstStyle/>
          <a:p>
            <a:pPr lvl="2"/>
            <a:r>
              <a:rPr lang="en-US" dirty="0"/>
              <a:t>The </a:t>
            </a:r>
            <a:r>
              <a:rPr lang="en-US" b="1" dirty="0"/>
              <a:t>Switch</a:t>
            </a:r>
            <a:r>
              <a:rPr lang="en-US" dirty="0"/>
              <a:t> construct compares a variable to a list of values.</a:t>
            </a:r>
          </a:p>
          <a:p>
            <a:pPr lvl="2"/>
            <a:r>
              <a:rPr lang="en-US" dirty="0"/>
              <a:t>Example:</a:t>
            </a:r>
          </a:p>
          <a:p>
            <a:pPr marL="457200" lvl="3" indent="0">
              <a:buNone/>
            </a:pPr>
            <a:r>
              <a:rPr lang="en-US" b="1" dirty="0"/>
              <a:t>Switch ($choice) {</a:t>
            </a:r>
            <a:br>
              <a:rPr lang="en-US" b="1" dirty="0"/>
            </a:br>
            <a:r>
              <a:rPr lang="en-US" b="1" dirty="0"/>
              <a:t>     1 { Write-Host “You selected menu item 1” }</a:t>
            </a:r>
            <a:br>
              <a:rPr lang="en-US" b="1" dirty="0"/>
            </a:br>
            <a:r>
              <a:rPr lang="en-US" b="1" dirty="0"/>
              <a:t>     2 { Write-Host “You selected menu item 2” }</a:t>
            </a:r>
            <a:br>
              <a:rPr lang="en-US" b="1" dirty="0"/>
            </a:br>
            <a:r>
              <a:rPr lang="en-US" b="1" dirty="0"/>
              <a:t>     3 { Write-Host “You selected menu item 3” }</a:t>
            </a:r>
            <a:br>
              <a:rPr lang="en-US" b="1" dirty="0"/>
            </a:br>
            <a:r>
              <a:rPr lang="en-US" b="1" dirty="0"/>
              <a:t>     Default { Write-Host “You did not select a valid option” }</a:t>
            </a:r>
            <a:br>
              <a:rPr lang="en-US" b="1" dirty="0"/>
            </a:br>
            <a:r>
              <a:rPr lang="en-US" b="1" dirty="0"/>
              <a:t>}</a:t>
            </a:r>
          </a:p>
          <a:p>
            <a:pPr lvl="2"/>
            <a:r>
              <a:rPr lang="en-US" dirty="0"/>
              <a:t>You can also use wildcards and regular expressions:</a:t>
            </a:r>
          </a:p>
          <a:p>
            <a:pPr lvl="3"/>
            <a:r>
              <a:rPr lang="en-US" dirty="0"/>
              <a:t>Multiple matches are possible.</a:t>
            </a:r>
          </a:p>
          <a:p>
            <a:pPr lvl="2"/>
            <a:endParaRPr lang="en-US" dirty="0"/>
          </a:p>
        </p:txBody>
      </p:sp>
    </p:spTree>
    <p:extLst>
      <p:ext uri="{BB962C8B-B14F-4D97-AF65-F5344CB8AC3E}">
        <p14:creationId xmlns:p14="http://schemas.microsoft.com/office/powerpoint/2010/main" val="2323569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Using the Switch construct</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1323439"/>
          </a:xfrm>
        </p:spPr>
        <p:txBody>
          <a:bodyPr/>
          <a:lstStyle/>
          <a:p>
            <a:r>
              <a:rPr lang="en-US" sz="2000" dirty="0"/>
              <a:t>In this demonstration, you will:</a:t>
            </a:r>
          </a:p>
          <a:p>
            <a:pPr marL="457200" indent="-457200">
              <a:buFont typeface="+mj-lt"/>
              <a:buAutoNum type="arabicPeriod"/>
            </a:pPr>
            <a:r>
              <a:rPr lang="en-US" sz="2000" dirty="0"/>
              <a:t>Review a script with the </a:t>
            </a:r>
            <a:r>
              <a:rPr lang="en-US" sz="2000" b="1" dirty="0"/>
              <a:t>Switch</a:t>
            </a:r>
            <a:r>
              <a:rPr lang="en-US" sz="2000" dirty="0"/>
              <a:t> construct.</a:t>
            </a:r>
          </a:p>
          <a:p>
            <a:pPr marL="457200" indent="-457200">
              <a:buFont typeface="+mj-lt"/>
              <a:buAutoNum type="arabicPeriod"/>
            </a:pPr>
            <a:r>
              <a:rPr lang="en-US" sz="2000" dirty="0"/>
              <a:t>Test the script functionality.</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96283476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Understanding the For construct</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046988"/>
          </a:xfrm>
        </p:spPr>
        <p:txBody>
          <a:bodyPr lIns="0"/>
          <a:lstStyle/>
          <a:p>
            <a:pPr lvl="2"/>
            <a:r>
              <a:rPr lang="en-US" dirty="0"/>
              <a:t>The </a:t>
            </a:r>
            <a:r>
              <a:rPr lang="en-US" b="1" dirty="0"/>
              <a:t>For</a:t>
            </a:r>
            <a:r>
              <a:rPr lang="en-US" dirty="0"/>
              <a:t> construct is used to run a script block a specific number of times based on the:</a:t>
            </a:r>
          </a:p>
          <a:p>
            <a:pPr lvl="3"/>
            <a:r>
              <a:rPr lang="en-US" dirty="0"/>
              <a:t>Initial state.</a:t>
            </a:r>
          </a:p>
          <a:p>
            <a:pPr lvl="3"/>
            <a:r>
              <a:rPr lang="en-US" dirty="0"/>
              <a:t>Condition.</a:t>
            </a:r>
          </a:p>
          <a:p>
            <a:pPr lvl="3"/>
            <a:r>
              <a:rPr lang="en-US" dirty="0"/>
              <a:t>Action.</a:t>
            </a:r>
          </a:p>
          <a:p>
            <a:pPr lvl="2"/>
            <a:r>
              <a:rPr lang="en-US" dirty="0"/>
              <a:t>Example:</a:t>
            </a:r>
          </a:p>
          <a:p>
            <a:pPr marL="457200" lvl="3" indent="0">
              <a:buNone/>
            </a:pPr>
            <a:r>
              <a:rPr lang="en-US" b="1" dirty="0"/>
              <a:t>For($i=1; $i -le 10; $i++) {</a:t>
            </a:r>
            <a:br>
              <a:rPr lang="en-US" b="1" dirty="0"/>
            </a:br>
            <a:r>
              <a:rPr lang="en-US" b="1" dirty="0"/>
              <a:t>     Write-Host "Creating User $i"</a:t>
            </a:r>
            <a:br>
              <a:rPr lang="en-US" b="1" dirty="0"/>
            </a:br>
            <a:r>
              <a:rPr lang="en-US" b="1" dirty="0"/>
              <a:t>}</a:t>
            </a:r>
          </a:p>
          <a:p>
            <a:pPr lvl="2"/>
            <a:endParaRPr lang="en-US" dirty="0"/>
          </a:p>
        </p:txBody>
      </p:sp>
    </p:spTree>
    <p:extLst>
      <p:ext uri="{BB962C8B-B14F-4D97-AF65-F5344CB8AC3E}">
        <p14:creationId xmlns:p14="http://schemas.microsoft.com/office/powerpoint/2010/main" val="232803929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Understanding other loop constructs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040636"/>
            <a:ext cx="11341268" cy="5016758"/>
          </a:xfrm>
        </p:spPr>
        <p:txBody>
          <a:bodyPr lIns="0"/>
          <a:lstStyle/>
          <a:p>
            <a:pPr lvl="2"/>
            <a:r>
              <a:rPr lang="en-US" b="1" dirty="0"/>
              <a:t>Do..While</a:t>
            </a:r>
          </a:p>
          <a:p>
            <a:pPr lvl="3"/>
            <a:r>
              <a:rPr lang="en-US" dirty="0"/>
              <a:t>Loops until the condition is false</a:t>
            </a:r>
          </a:p>
          <a:p>
            <a:pPr lvl="3"/>
            <a:r>
              <a:rPr lang="en-US" dirty="0"/>
              <a:t>Guaranteed to process the script block once.</a:t>
            </a:r>
          </a:p>
          <a:p>
            <a:pPr lvl="3"/>
            <a:r>
              <a:rPr lang="en-US" dirty="0"/>
              <a:t>Example:</a:t>
            </a:r>
          </a:p>
          <a:p>
            <a:pPr marL="457200" lvl="3" indent="0">
              <a:buNone/>
            </a:pPr>
            <a:r>
              <a:rPr lang="en-US" b="1" dirty="0"/>
              <a:t>Do {</a:t>
            </a:r>
            <a:br>
              <a:rPr lang="en-US" b="1" dirty="0"/>
            </a:br>
            <a:r>
              <a:rPr lang="en-US" b="1" dirty="0"/>
              <a:t>    Write-Host "Code block to process"</a:t>
            </a:r>
            <a:br>
              <a:rPr lang="en-US" b="1" dirty="0"/>
            </a:br>
            <a:r>
              <a:rPr lang="en-US" b="1" dirty="0"/>
              <a:t>} While ($answer -eq "go")</a:t>
            </a:r>
            <a:endParaRPr lang="en-US" dirty="0"/>
          </a:p>
          <a:p>
            <a:pPr lvl="2"/>
            <a:r>
              <a:rPr lang="en-US" b="1" dirty="0"/>
              <a:t>Do..Until</a:t>
            </a:r>
          </a:p>
          <a:p>
            <a:pPr lvl="3"/>
            <a:r>
              <a:rPr lang="en-US" dirty="0"/>
              <a:t>Loops until the condition is true.</a:t>
            </a:r>
          </a:p>
          <a:p>
            <a:pPr lvl="3"/>
            <a:r>
              <a:rPr lang="en-US" dirty="0"/>
              <a:t>Guaranteed to process the script block once.</a:t>
            </a:r>
          </a:p>
          <a:p>
            <a:pPr lvl="3"/>
            <a:r>
              <a:rPr lang="en-US" dirty="0"/>
              <a:t>Example:</a:t>
            </a:r>
          </a:p>
          <a:p>
            <a:pPr marL="457200" lvl="3" indent="0">
              <a:buNone/>
            </a:pPr>
            <a:r>
              <a:rPr lang="en-US" b="1" dirty="0"/>
              <a:t>Do {</a:t>
            </a:r>
            <a:br>
              <a:rPr lang="en-US" b="1" dirty="0"/>
            </a:br>
            <a:r>
              <a:rPr lang="en-US" b="1" dirty="0"/>
              <a:t>     Write-Host "Code block to process"</a:t>
            </a:r>
            <a:br>
              <a:rPr lang="en-US" b="1" dirty="0"/>
            </a:br>
            <a:r>
              <a:rPr lang="en-US" b="1" dirty="0"/>
              <a:t>} Until ($answer -eq "stop")</a:t>
            </a:r>
          </a:p>
          <a:p>
            <a:pPr lvl="2"/>
            <a:endParaRPr lang="en-US" dirty="0"/>
          </a:p>
        </p:txBody>
      </p:sp>
    </p:spTree>
    <p:extLst>
      <p:ext uri="{BB962C8B-B14F-4D97-AF65-F5344CB8AC3E}">
        <p14:creationId xmlns:p14="http://schemas.microsoft.com/office/powerpoint/2010/main" val="15300338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4336503"/>
          </a:xfrm>
        </p:spPr>
        <p:txBody>
          <a:bodyPr lIns="0">
            <a:normAutofit lnSpcReduction="10000"/>
          </a:bodyPr>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You can use Windows PowerShell to create scripts to accomplish more complex tasks that aren’t possible by using a single command. You can reuse scripts multiple times to accomplish repetitive tasks. </a:t>
            </a:r>
            <a:r>
              <a:rPr lang="en-US" sz="2400" dirty="0">
                <a:solidFill>
                  <a:srgbClr val="000000"/>
                </a:solidFill>
                <a:latin typeface="Segoe UI"/>
              </a:rPr>
              <a:t>After</a:t>
            </a:r>
            <a:r>
              <a:rPr kumimoji="0" lang="en-US" sz="2400" b="0" i="0" u="none" strike="noStrike" kern="1200" cap="none" spc="0" normalizeH="0" baseline="0" noProof="0" dirty="0">
                <a:ln>
                  <a:noFill/>
                </a:ln>
                <a:solidFill>
                  <a:srgbClr val="000000"/>
                </a:solidFill>
                <a:effectLst/>
                <a:uLnTx/>
                <a:uFillTx/>
                <a:latin typeface="Segoe UI"/>
                <a:ea typeface="+mn-ea"/>
                <a:cs typeface="+mn-cs"/>
              </a:rPr>
              <a:t> the necessary commands are in a script, there’s </a:t>
            </a:r>
            <a:r>
              <a:rPr lang="en-US" sz="2400" dirty="0">
                <a:solidFill>
                  <a:srgbClr val="000000"/>
                </a:solidFill>
                <a:latin typeface="Segoe UI"/>
              </a:rPr>
              <a:t>a lower</a:t>
            </a:r>
            <a:r>
              <a:rPr kumimoji="0" lang="en-US" sz="2400" b="0" i="0" u="none" strike="noStrike" kern="1200" cap="none" spc="0" normalizeH="0" baseline="0" noProof="0" dirty="0">
                <a:ln>
                  <a:noFill/>
                </a:ln>
                <a:solidFill>
                  <a:srgbClr val="000000"/>
                </a:solidFill>
                <a:effectLst/>
                <a:uLnTx/>
                <a:uFillTx/>
                <a:latin typeface="Segoe UI"/>
                <a:ea typeface="+mn-ea"/>
                <a:cs typeface="+mn-cs"/>
              </a:rPr>
              <a:t> risk of errors when you run it. </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Lessons:</a:t>
            </a:r>
          </a:p>
          <a:p>
            <a:pPr marL="342900" marR="0" lvl="2" indent="-228600" algn="just"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Lesson 1: Introduction to scripting with Windows PowerShell</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lang="en-US" sz="2200" dirty="0">
                <a:solidFill>
                  <a:srgbClr val="000000"/>
                </a:solidFill>
                <a:latin typeface="Segoe UI"/>
              </a:rPr>
              <a:t>Lesson 2: Script constructs</a:t>
            </a:r>
            <a:endParaRPr kumimoji="0" lang="en-US" sz="2200" b="0" i="0" u="none" strike="noStrike" kern="1200" cap="none" spc="0" normalizeH="0" baseline="0" noProof="0" dirty="0">
              <a:ln>
                <a:noFill/>
              </a:ln>
              <a:solidFill>
                <a:srgbClr val="000000"/>
              </a:solidFill>
              <a:effectLst/>
              <a:uLnTx/>
              <a:uFillTx/>
              <a:latin typeface="Segoe UI"/>
              <a:ea typeface="+mn-ea"/>
              <a:cs typeface="+mn-cs"/>
            </a:endParaRP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Segoe UI"/>
                <a:ea typeface="+mn-ea"/>
                <a:cs typeface="+mn-cs"/>
              </a:rPr>
              <a:t>Lesson 3: </a:t>
            </a:r>
            <a:r>
              <a:rPr lang="en-US" sz="2200" dirty="0">
                <a:solidFill>
                  <a:srgbClr val="000000"/>
                </a:solidFill>
                <a:latin typeface="Segoe UI"/>
              </a:rPr>
              <a:t>Import data from files</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lang="en-US" sz="2200" dirty="0">
                <a:solidFill>
                  <a:srgbClr val="000000"/>
                </a:solidFill>
                <a:latin typeface="Segoe UI"/>
              </a:rPr>
              <a:t>Lesson 4: Accept user input</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lang="en-US" sz="2200" dirty="0">
                <a:solidFill>
                  <a:srgbClr val="000000"/>
                </a:solidFill>
                <a:latin typeface="Segoe UI"/>
              </a:rPr>
              <a:t>Lesson 5: Troubleshooting and error handling</a:t>
            </a:r>
          </a:p>
          <a:p>
            <a:pPr marL="3429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a:pPr>
            <a:r>
              <a:rPr lang="en-US" sz="2200" dirty="0">
                <a:solidFill>
                  <a:srgbClr val="000000"/>
                </a:solidFill>
                <a:latin typeface="Segoe UI"/>
              </a:rPr>
              <a:t>Lesson 6: Functions and modules</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38961483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Understanding other loop constructs (Slide 2)</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400931"/>
          </a:xfrm>
        </p:spPr>
        <p:txBody>
          <a:bodyPr lIns="0"/>
          <a:lstStyle/>
          <a:p>
            <a:pPr lvl="2"/>
            <a:r>
              <a:rPr lang="en-US" b="1" dirty="0"/>
              <a:t>While</a:t>
            </a:r>
          </a:p>
          <a:p>
            <a:pPr lvl="3"/>
            <a:r>
              <a:rPr lang="en-US" dirty="0"/>
              <a:t>Processes the script block until the condition is false.</a:t>
            </a:r>
          </a:p>
          <a:p>
            <a:pPr lvl="3"/>
            <a:r>
              <a:rPr lang="en-US" dirty="0"/>
              <a:t>Execution on the script block is not guaranteed.</a:t>
            </a:r>
          </a:p>
          <a:p>
            <a:pPr lvl="3"/>
            <a:r>
              <a:rPr lang="en-US" dirty="0"/>
              <a:t>Example:</a:t>
            </a:r>
          </a:p>
          <a:p>
            <a:pPr marL="457200" lvl="3" indent="0">
              <a:buNone/>
            </a:pPr>
            <a:r>
              <a:rPr lang="en-US" b="1" dirty="0"/>
              <a:t>While ($answer -eq "go") {</a:t>
            </a:r>
            <a:br>
              <a:rPr lang="en-US" b="1" dirty="0"/>
            </a:br>
            <a:r>
              <a:rPr lang="en-US" b="1" dirty="0"/>
              <a:t>     Write-Host "Script block to process"</a:t>
            </a:r>
            <a:br>
              <a:rPr lang="en-US" b="1" dirty="0"/>
            </a:br>
            <a:r>
              <a:rPr lang="en-US" b="1" dirty="0"/>
              <a:t>}</a:t>
            </a:r>
          </a:p>
          <a:p>
            <a:pPr lvl="2"/>
            <a:endParaRPr lang="en-US" dirty="0"/>
          </a:p>
          <a:p>
            <a:pPr lvl="2"/>
            <a:endParaRPr lang="en-US" dirty="0"/>
          </a:p>
          <a:p>
            <a:pPr lvl="2"/>
            <a:endParaRPr lang="en-US" dirty="0"/>
          </a:p>
        </p:txBody>
      </p:sp>
    </p:spTree>
    <p:extLst>
      <p:ext uri="{BB962C8B-B14F-4D97-AF65-F5344CB8AC3E}">
        <p14:creationId xmlns:p14="http://schemas.microsoft.com/office/powerpoint/2010/main" val="292442192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Understanding Break and Continue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41268" cy="3724096"/>
          </a:xfrm>
        </p:spPr>
        <p:txBody>
          <a:bodyPr lIns="0"/>
          <a:lstStyle/>
          <a:p>
            <a:pPr lvl="2"/>
            <a:r>
              <a:rPr lang="en-US" b="1" dirty="0"/>
              <a:t>Continue</a:t>
            </a:r>
            <a:r>
              <a:rPr lang="en-US" dirty="0"/>
              <a:t> stops processing the current iteration of a loop:</a:t>
            </a:r>
          </a:p>
          <a:p>
            <a:pPr marL="457200" lvl="3" indent="0">
              <a:buNone/>
            </a:pPr>
            <a:r>
              <a:rPr lang="en-US" b="1" dirty="0"/>
              <a:t>ForEach ($user in $users) {</a:t>
            </a:r>
            <a:br>
              <a:rPr lang="en-US" b="1" dirty="0"/>
            </a:br>
            <a:r>
              <a:rPr lang="en-US" b="1" dirty="0"/>
              <a:t>     If ($user.Name -eq “Administrator”) {Continue}</a:t>
            </a:r>
            <a:br>
              <a:rPr lang="en-US" b="1" dirty="0"/>
            </a:br>
            <a:r>
              <a:rPr lang="en-US" b="1" dirty="0"/>
              <a:t>     Write-Host “Modify user object”</a:t>
            </a:r>
            <a:br>
              <a:rPr lang="en-US" b="1" dirty="0"/>
            </a:br>
            <a:r>
              <a:rPr lang="en-US" b="1" dirty="0"/>
              <a:t>}</a:t>
            </a:r>
          </a:p>
          <a:p>
            <a:pPr lvl="2"/>
            <a:r>
              <a:rPr lang="en-US" b="1" dirty="0"/>
              <a:t>Break</a:t>
            </a:r>
            <a:r>
              <a:rPr lang="en-US" dirty="0"/>
              <a:t> completely stops loop processing:</a:t>
            </a:r>
          </a:p>
          <a:p>
            <a:pPr marL="457200" lvl="3" indent="0">
              <a:buNone/>
            </a:pPr>
            <a:r>
              <a:rPr lang="en-US" b="1" dirty="0"/>
              <a:t>ForEach ($user in $users) {</a:t>
            </a:r>
            <a:br>
              <a:rPr lang="en-US" b="1" dirty="0"/>
            </a:br>
            <a:r>
              <a:rPr lang="en-US" b="1" dirty="0"/>
              <a:t>     $number++</a:t>
            </a:r>
            <a:br>
              <a:rPr lang="en-US" b="1" dirty="0"/>
            </a:br>
            <a:r>
              <a:rPr lang="en-US" b="1" dirty="0"/>
              <a:t>     Write-Host “Modify User object $number”</a:t>
            </a:r>
            <a:br>
              <a:rPr lang="en-US" b="1" dirty="0"/>
            </a:br>
            <a:r>
              <a:rPr lang="en-US" b="1" dirty="0"/>
              <a:t>     If ($number -ge $max) {Break}</a:t>
            </a:r>
            <a:br>
              <a:rPr lang="en-US" b="1" dirty="0"/>
            </a:br>
            <a:r>
              <a:rPr lang="en-US" b="1" dirty="0"/>
              <a:t>}</a:t>
            </a:r>
          </a:p>
          <a:p>
            <a:pPr lvl="2"/>
            <a:endParaRPr lang="en-US" dirty="0"/>
          </a:p>
        </p:txBody>
      </p:sp>
    </p:spTree>
    <p:extLst>
      <p:ext uri="{BB962C8B-B14F-4D97-AF65-F5344CB8AC3E}">
        <p14:creationId xmlns:p14="http://schemas.microsoft.com/office/powerpoint/2010/main" val="341300374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3</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88443"/>
            <a:ext cx="1281112" cy="1281113"/>
          </a:xfrm>
          <a:prstGeom prst="rect">
            <a:avLst/>
          </a:prstGeom>
        </p:spPr>
      </p:pic>
    </p:spTree>
    <p:extLst>
      <p:ext uri="{BB962C8B-B14F-4D97-AF65-F5344CB8AC3E}">
        <p14:creationId xmlns:p14="http://schemas.microsoft.com/office/powerpoint/2010/main" val="66472990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3: Import data from files</a:t>
            </a:r>
          </a:p>
        </p:txBody>
      </p:sp>
    </p:spTree>
    <p:extLst>
      <p:ext uri="{BB962C8B-B14F-4D97-AF65-F5344CB8AC3E}">
        <p14:creationId xmlns:p14="http://schemas.microsoft.com/office/powerpoint/2010/main" val="122801048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3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035143"/>
            <a:ext cx="11354257" cy="3677930"/>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When you create a script, reusing data from other sources is useful. Most applications can export the data you want in various formats such as a CSV file or an XML file. You can use Windows PowerShell cmdlets to import data in different formats for use in your scripts. In this lesson, you’ll learn how to import data from a text file, CSV file, XML file, and JavaScript Object Notation (JSON) file.</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Using </a:t>
            </a:r>
            <a:r>
              <a:rPr kumimoji="0" lang="en-US" sz="1800" b="1" i="0" u="none" strike="noStrike" kern="1200" cap="none" spc="0" normalizeH="0" baseline="0" noProof="0" dirty="0">
                <a:ln>
                  <a:noFill/>
                </a:ln>
                <a:solidFill>
                  <a:srgbClr val="000000"/>
                </a:solidFill>
                <a:effectLst/>
                <a:uLnTx/>
                <a:uFillTx/>
                <a:latin typeface="Segoe UI"/>
                <a:ea typeface="+mn-ea"/>
                <a:cs typeface="+mn-cs"/>
              </a:rPr>
              <a:t>Get-Content</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Using </a:t>
            </a:r>
            <a:r>
              <a:rPr lang="en-US" sz="1800" b="1" dirty="0">
                <a:solidFill>
                  <a:srgbClr val="000000"/>
                </a:solidFill>
                <a:latin typeface="Segoe UI"/>
              </a:rPr>
              <a:t>Import-Csv</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Using </a:t>
            </a:r>
            <a:r>
              <a:rPr kumimoji="0" lang="en-US" sz="1800" b="1" i="0" u="none" strike="noStrike" kern="1200" cap="none" spc="0" normalizeH="0" baseline="0" noProof="0" dirty="0">
                <a:ln>
                  <a:noFill/>
                </a:ln>
                <a:solidFill>
                  <a:srgbClr val="000000"/>
                </a:solidFill>
                <a:effectLst/>
                <a:uLnTx/>
                <a:uFillTx/>
                <a:latin typeface="Segoe UI"/>
                <a:ea typeface="+mn-ea"/>
                <a:cs typeface="+mn-cs"/>
              </a:rPr>
              <a:t>Import-Clixml</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Using </a:t>
            </a:r>
            <a:r>
              <a:rPr lang="en-US" sz="1800" b="1" dirty="0">
                <a:solidFill>
                  <a:srgbClr val="000000"/>
                </a:solidFill>
                <a:latin typeface="Segoe UI"/>
              </a:rPr>
              <a:t>ConvertFrom-Json</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Importing data</a:t>
            </a:r>
          </a:p>
        </p:txBody>
      </p:sp>
    </p:spTree>
    <p:extLst>
      <p:ext uri="{BB962C8B-B14F-4D97-AF65-F5344CB8AC3E}">
        <p14:creationId xmlns:p14="http://schemas.microsoft.com/office/powerpoint/2010/main" val="77092625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Using Get-Content</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2139047"/>
          </a:xfrm>
        </p:spPr>
        <p:txBody>
          <a:bodyPr lIns="0"/>
          <a:lstStyle/>
          <a:p>
            <a:pPr lvl="2"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Get-Content</a:t>
            </a:r>
            <a:r>
              <a:rPr kumimoji="0" lang="en-US" i="0" u="none" strike="noStrike" kern="1200" cap="none" spc="-50" normalizeH="0" baseline="0" noProof="0" dirty="0">
                <a:ln>
                  <a:noFill/>
                </a:ln>
                <a:solidFill>
                  <a:srgbClr val="000000"/>
                </a:solidFill>
                <a:effectLst/>
                <a:uLnTx/>
                <a:uFillTx/>
                <a:latin typeface="Segoe UI"/>
                <a:ea typeface="+mn-ea"/>
                <a:cs typeface="+mn-cs"/>
              </a:rPr>
              <a:t> retrieves content from a text file.</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Each line in the file becomes an item in an array:</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$computers = Get-Content "C:\Scripts\computers.txt"</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Import multiple files by using wildcards:</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Get-Content -Path "C:\Scripts\*" -Include "*.txt","*.log"</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Limit the data retrieved by using the </a:t>
            </a:r>
            <a:r>
              <a:rPr kumimoji="0" lang="en-US" i="1" u="none" strike="noStrike" kern="1200" cap="none" spc="-50" normalizeH="0" baseline="0" noProof="0" dirty="0">
                <a:ln>
                  <a:noFill/>
                </a:ln>
                <a:solidFill>
                  <a:srgbClr val="000000"/>
                </a:solidFill>
                <a:effectLst/>
                <a:uLnTx/>
                <a:uFillTx/>
                <a:latin typeface="Segoe UI"/>
                <a:ea typeface="+mn-ea"/>
                <a:cs typeface="+mn-cs"/>
              </a:rPr>
              <a:t>-TotalCount </a:t>
            </a:r>
            <a:r>
              <a:rPr kumimoji="0" lang="en-US" i="0" u="none" strike="noStrike" kern="1200" cap="none" spc="-50" normalizeH="0" baseline="0" noProof="0" dirty="0">
                <a:ln>
                  <a:noFill/>
                </a:ln>
                <a:solidFill>
                  <a:srgbClr val="000000"/>
                </a:solidFill>
                <a:effectLst/>
                <a:uLnTx/>
                <a:uFillTx/>
                <a:latin typeface="Segoe UI"/>
                <a:ea typeface="+mn-ea"/>
                <a:cs typeface="+mn-cs"/>
              </a:rPr>
              <a:t>and </a:t>
            </a:r>
            <a:r>
              <a:rPr kumimoji="0" lang="en-US" i="1" u="none" strike="noStrike" kern="1200" cap="none" spc="-50" normalizeH="0" baseline="0" noProof="0" dirty="0">
                <a:ln>
                  <a:noFill/>
                </a:ln>
                <a:solidFill>
                  <a:srgbClr val="000000"/>
                </a:solidFill>
                <a:effectLst/>
                <a:uLnTx/>
                <a:uFillTx/>
                <a:latin typeface="Segoe UI"/>
                <a:ea typeface="+mn-ea"/>
                <a:cs typeface="+mn-cs"/>
              </a:rPr>
              <a:t>-Tail </a:t>
            </a:r>
            <a:r>
              <a:rPr kumimoji="0" lang="en-US" i="0" u="none" strike="noStrike" kern="1200" cap="none" spc="-50" normalizeH="0" baseline="0" noProof="0" dirty="0">
                <a:ln>
                  <a:noFill/>
                </a:ln>
                <a:solidFill>
                  <a:srgbClr val="000000"/>
                </a:solidFill>
                <a:effectLst/>
                <a:uLnTx/>
                <a:uFillTx/>
                <a:latin typeface="Segoe UI"/>
                <a:ea typeface="+mn-ea"/>
                <a:cs typeface="+mn-cs"/>
              </a:rPr>
              <a:t>parameters.</a:t>
            </a:r>
            <a:endParaRPr kumimoji="0" lang="en-US" sz="2000" b="1"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89957029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Using Import-Csv</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2523768"/>
          </a:xfrm>
        </p:spPr>
        <p:txBody>
          <a:bodyPr lIns="0"/>
          <a:lstStyle/>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The first row in the CSV file is a header row.</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Each line in the CSV file becomes an array item.</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The header row defines the property names for the items:</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$users = Import-Csv C:\Scripts\Users.csv</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You can specify a custom delimiter by using the </a:t>
            </a:r>
            <a:r>
              <a:rPr kumimoji="0" lang="en-US" i="1" u="none" strike="noStrike" kern="1200" cap="none" spc="-50" normalizeH="0" baseline="0" noProof="0" dirty="0">
                <a:ln>
                  <a:noFill/>
                </a:ln>
                <a:solidFill>
                  <a:srgbClr val="000000"/>
                </a:solidFill>
                <a:effectLst/>
                <a:uLnTx/>
                <a:uFillTx/>
                <a:latin typeface="Segoe UI"/>
                <a:ea typeface="+mn-ea"/>
                <a:cs typeface="+mn-cs"/>
              </a:rPr>
              <a:t>-Delimiter </a:t>
            </a:r>
            <a:r>
              <a:rPr kumimoji="0" lang="en-US" i="0" u="none" strike="noStrike" kern="1200" cap="none" spc="-50" normalizeH="0" baseline="0" noProof="0" dirty="0">
                <a:ln>
                  <a:noFill/>
                </a:ln>
                <a:solidFill>
                  <a:srgbClr val="000000"/>
                </a:solidFill>
                <a:effectLst/>
                <a:uLnTx/>
                <a:uFillTx/>
                <a:latin typeface="Segoe UI"/>
                <a:ea typeface="+mn-ea"/>
                <a:cs typeface="+mn-cs"/>
              </a:rPr>
              <a:t>parameter.</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You can specify a missing header row by using the </a:t>
            </a:r>
            <a:r>
              <a:rPr kumimoji="0" lang="en-US" i="1" u="none" strike="noStrike" kern="1200" cap="none" spc="-50" normalizeH="0" baseline="0" noProof="0" dirty="0">
                <a:ln>
                  <a:noFill/>
                </a:ln>
                <a:solidFill>
                  <a:srgbClr val="000000"/>
                </a:solidFill>
                <a:effectLst/>
                <a:uLnTx/>
                <a:uFillTx/>
                <a:latin typeface="Segoe UI"/>
                <a:ea typeface="+mn-ea"/>
                <a:cs typeface="+mn-cs"/>
              </a:rPr>
              <a:t>-Header </a:t>
            </a:r>
            <a:r>
              <a:rPr kumimoji="0" lang="en-US" i="0" u="none" strike="noStrike" kern="1200" cap="none" spc="-50" normalizeH="0" baseline="0" noProof="0" dirty="0">
                <a:ln>
                  <a:noFill/>
                </a:ln>
                <a:solidFill>
                  <a:srgbClr val="000000"/>
                </a:solidFill>
                <a:effectLst/>
                <a:uLnTx/>
                <a:uFillTx/>
                <a:latin typeface="Segoe UI"/>
                <a:ea typeface="+mn-ea"/>
                <a:cs typeface="+mn-cs"/>
              </a:rPr>
              <a:t>parameter.</a:t>
            </a:r>
            <a:endParaRPr kumimoji="0" lang="en-US" sz="2000" b="1" i="0" u="none" strike="noStrike" kern="1200" cap="none" spc="-50" normalizeH="0" baseline="0" noProof="0" dirty="0">
              <a:ln>
                <a:noFill/>
              </a:ln>
              <a:solidFill>
                <a:srgbClr val="000000"/>
              </a:solidFill>
              <a:effectLst/>
              <a:uLnTx/>
              <a:uFillTx/>
              <a:latin typeface="Segoe UI"/>
              <a:ea typeface="+mn-ea"/>
              <a:cs typeface="+mn-cs"/>
            </a:endParaRP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5962534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Using Import-Clixml</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2446824"/>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XML can store more complex data than CSV files.</a:t>
            </a:r>
          </a:p>
          <a:p>
            <a:pPr lvl="2"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Import-Clixml</a:t>
            </a:r>
            <a:r>
              <a:rPr kumimoji="0" lang="en-US" b="0" i="0" u="none" strike="noStrike" kern="1200" cap="none" spc="-50" normalizeH="0" baseline="0" noProof="0" dirty="0">
                <a:ln>
                  <a:noFill/>
                </a:ln>
                <a:solidFill>
                  <a:srgbClr val="000000"/>
                </a:solidFill>
                <a:effectLst/>
                <a:uLnTx/>
                <a:uFillTx/>
                <a:latin typeface="Segoe UI"/>
                <a:ea typeface="+mn-ea"/>
                <a:cs typeface="+mn-cs"/>
              </a:rPr>
              <a:t> creates an array of objects:</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$users = Import-Clixml C:\Scripts\Users.xml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Use </a:t>
            </a:r>
            <a:r>
              <a:rPr kumimoji="0" lang="en-US" b="1" i="0" u="none" strike="noStrike" kern="1200" cap="none" spc="-50" normalizeH="0" baseline="0" noProof="0" dirty="0">
                <a:ln>
                  <a:noFill/>
                </a:ln>
                <a:solidFill>
                  <a:srgbClr val="000000"/>
                </a:solidFill>
                <a:effectLst/>
                <a:uLnTx/>
                <a:uFillTx/>
                <a:latin typeface="Segoe UI"/>
                <a:ea typeface="+mn-ea"/>
                <a:cs typeface="+mn-cs"/>
              </a:rPr>
              <a:t>Get-Member</a:t>
            </a:r>
            <a:r>
              <a:rPr kumimoji="0" lang="en-US" b="0" i="0" u="none" strike="noStrike" kern="1200" cap="none" spc="-50" normalizeH="0" baseline="0" noProof="0" dirty="0">
                <a:ln>
                  <a:noFill/>
                </a:ln>
                <a:solidFill>
                  <a:srgbClr val="000000"/>
                </a:solidFill>
                <a:effectLst/>
                <a:uLnTx/>
                <a:uFillTx/>
                <a:latin typeface="Segoe UI"/>
                <a:ea typeface="+mn-ea"/>
                <a:cs typeface="+mn-cs"/>
              </a:rPr>
              <a:t> to review object properties.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Limit the data retrieved by using the </a:t>
            </a:r>
            <a:r>
              <a:rPr kumimoji="0" lang="en-US" i="1" u="none" strike="noStrike" kern="1200" cap="none" spc="-50" normalizeH="0" baseline="0" noProof="0" dirty="0">
                <a:ln>
                  <a:noFill/>
                </a:ln>
                <a:solidFill>
                  <a:srgbClr val="000000"/>
                </a:solidFill>
                <a:effectLst/>
                <a:uLnTx/>
                <a:uFillTx/>
                <a:latin typeface="Segoe UI"/>
                <a:ea typeface="+mn-ea"/>
                <a:cs typeface="+mn-cs"/>
              </a:rPr>
              <a:t>-First </a:t>
            </a:r>
            <a:r>
              <a:rPr kumimoji="0" lang="en-US" b="0" i="0" u="none" strike="noStrike" kern="1200" cap="none" spc="-50" normalizeH="0" baseline="0" noProof="0" dirty="0">
                <a:ln>
                  <a:noFill/>
                </a:ln>
                <a:solidFill>
                  <a:srgbClr val="000000"/>
                </a:solidFill>
                <a:effectLst/>
                <a:uLnTx/>
                <a:uFillTx/>
                <a:latin typeface="Segoe UI"/>
                <a:ea typeface="+mn-ea"/>
                <a:cs typeface="+mn-cs"/>
              </a:rPr>
              <a:t>and </a:t>
            </a:r>
            <a:r>
              <a:rPr kumimoji="0" lang="en-US" i="1" u="none" strike="noStrike" kern="1200" cap="none" spc="-50" normalizeH="0" baseline="0" noProof="0" dirty="0">
                <a:ln>
                  <a:noFill/>
                </a:ln>
                <a:solidFill>
                  <a:srgbClr val="000000"/>
                </a:solidFill>
                <a:effectLst/>
                <a:uLnTx/>
                <a:uFillTx/>
                <a:latin typeface="Segoe UI"/>
                <a:ea typeface="+mn-ea"/>
                <a:cs typeface="+mn-cs"/>
              </a:rPr>
              <a:t>-Skip </a:t>
            </a:r>
            <a:r>
              <a:rPr kumimoji="0" lang="en-US" b="0" i="0" u="none" strike="noStrike" kern="1200" cap="none" spc="-50" normalizeH="0" baseline="0" noProof="0" dirty="0">
                <a:ln>
                  <a:noFill/>
                </a:ln>
                <a:solidFill>
                  <a:srgbClr val="000000"/>
                </a:solidFill>
                <a:effectLst/>
                <a:uLnTx/>
                <a:uFillTx/>
                <a:latin typeface="Segoe UI"/>
                <a:ea typeface="+mn-ea"/>
                <a:cs typeface="+mn-cs"/>
              </a:rPr>
              <a:t>parameters.</a:t>
            </a:r>
            <a:br>
              <a:rPr kumimoji="0" lang="en-US" b="0" i="0" u="none" strike="noStrike" kern="1200" cap="none" spc="-50" normalizeH="0" baseline="0" noProof="0" dirty="0">
                <a:ln>
                  <a:noFill/>
                </a:ln>
                <a:solidFill>
                  <a:srgbClr val="000000"/>
                </a:solidFill>
                <a:effectLst/>
                <a:uLnTx/>
                <a:uFillTx/>
                <a:latin typeface="Segoe UI"/>
                <a:ea typeface="+mn-ea"/>
                <a:cs typeface="+mn-cs"/>
              </a:rPr>
            </a:br>
            <a:endParaRPr kumimoji="0" lang="en-US" b="0" i="0" u="none" strike="noStrike" kern="1200" cap="none" spc="-50" normalizeH="0" baseline="0" noProof="0" dirty="0">
              <a:ln>
                <a:noFill/>
              </a:ln>
              <a:solidFill>
                <a:srgbClr val="000000"/>
              </a:solidFill>
              <a:effectLst/>
              <a:uLnTx/>
              <a:uFillTx/>
              <a:latin typeface="Segoe UI"/>
              <a:ea typeface="+mn-ea"/>
              <a:cs typeface="+mn-cs"/>
            </a:endParaRP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75403408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Using ConvertFrom-Json</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2877711"/>
          </a:xfrm>
        </p:spPr>
        <p:txBody>
          <a:bodyPr lIns="0"/>
          <a:lstStyle/>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JSON is:</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A lightweight data format similar to XML.</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Commonly used by web services.</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You can convert from JSON, but not import directly.</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$users = Get-Content C:\Scripts\Users.json | ConvertFrom-Json</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Retrieve JSON data directly from web services by using </a:t>
            </a:r>
            <a:r>
              <a:rPr kumimoji="0" lang="en-US" b="1" i="0" u="none" strike="noStrike" kern="1200" cap="none" spc="-50" normalizeH="0" baseline="0" noProof="0" dirty="0">
                <a:ln>
                  <a:noFill/>
                </a:ln>
                <a:solidFill>
                  <a:srgbClr val="000000"/>
                </a:solidFill>
                <a:effectLst/>
                <a:uLnTx/>
                <a:uFillTx/>
                <a:latin typeface="Segoe UI"/>
                <a:ea typeface="+mn-ea"/>
                <a:cs typeface="+mn-cs"/>
              </a:rPr>
              <a:t>Invoke-</a:t>
            </a:r>
            <a:r>
              <a:rPr kumimoji="0" lang="en-US" b="1" i="0" u="none" strike="noStrike" kern="1200" cap="none" spc="-50" normalizeH="0" baseline="0" noProof="0" dirty="0" err="1">
                <a:ln>
                  <a:noFill/>
                </a:ln>
                <a:solidFill>
                  <a:srgbClr val="000000"/>
                </a:solidFill>
                <a:effectLst/>
                <a:uLnTx/>
                <a:uFillTx/>
                <a:latin typeface="Segoe UI"/>
                <a:ea typeface="+mn-ea"/>
                <a:cs typeface="+mn-cs"/>
              </a:rPr>
              <a:t>RestMethod</a:t>
            </a:r>
            <a:r>
              <a:rPr kumimoji="0" lang="en-US" i="0" u="none" strike="noStrike" kern="1200" cap="none" spc="-50" normalizeH="0" baseline="0" noProof="0" dirty="0">
                <a:ln>
                  <a:noFill/>
                </a:ln>
                <a:solidFill>
                  <a:srgbClr val="000000"/>
                </a:solidFill>
                <a:effectLst/>
                <a:uLnTx/>
                <a:uFillTx/>
                <a:latin typeface="Segoe UI"/>
                <a:ea typeface="+mn-ea"/>
                <a:cs typeface="+mn-cs"/>
              </a:rPr>
              <a:t>.</a:t>
            </a:r>
            <a:endParaRPr kumimoji="0" lang="en-US" b="1" i="0" u="none" strike="noStrike" kern="1200" cap="none" spc="-50" normalizeH="0" baseline="0" noProof="0" dirty="0">
              <a:ln>
                <a:noFill/>
              </a:ln>
              <a:solidFill>
                <a:srgbClr val="000000"/>
              </a:solidFill>
              <a:effectLst/>
              <a:uLnTx/>
              <a:uFillTx/>
              <a:latin typeface="Segoe UI"/>
              <a:ea typeface="+mn-ea"/>
              <a:cs typeface="+mn-cs"/>
            </a:endParaRP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$users = Invoke-RestMethod "https://hr.adatum.com/api/staff"</a:t>
            </a: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81746223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Importing data</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246769"/>
          </a:xfrm>
        </p:spPr>
        <p:txBody>
          <a:bodyPr/>
          <a:lstStyle/>
          <a:p>
            <a:r>
              <a:rPr lang="en-US" sz="2000" dirty="0"/>
              <a:t>In this demonstration, you will learn how to:</a:t>
            </a:r>
          </a:p>
          <a:p>
            <a:pPr marL="457200" indent="-457200">
              <a:buFont typeface="+mj-lt"/>
              <a:buAutoNum type="arabicPeriod"/>
            </a:pPr>
            <a:r>
              <a:rPr lang="en-US" sz="2000" dirty="0"/>
              <a:t>Use </a:t>
            </a:r>
            <a:r>
              <a:rPr lang="en-US" sz="2000" b="1" dirty="0"/>
              <a:t>Get-Content</a:t>
            </a:r>
            <a:r>
              <a:rPr lang="en-US" sz="2000" dirty="0"/>
              <a:t> to retrieve text data.</a:t>
            </a:r>
          </a:p>
          <a:p>
            <a:pPr marL="457200" indent="-457200">
              <a:buFont typeface="+mj-lt"/>
              <a:buAutoNum type="arabicPeriod"/>
            </a:pPr>
            <a:r>
              <a:rPr lang="en-US" sz="2000" dirty="0"/>
              <a:t>Use </a:t>
            </a:r>
            <a:r>
              <a:rPr lang="en-US" sz="2000" b="1" dirty="0"/>
              <a:t>Import-Csv </a:t>
            </a:r>
            <a:r>
              <a:rPr lang="en-US" sz="2000" dirty="0"/>
              <a:t>to retrieve CSV data.</a:t>
            </a:r>
          </a:p>
          <a:p>
            <a:pPr marL="457200" indent="-457200">
              <a:buFont typeface="+mj-lt"/>
              <a:buAutoNum type="arabicPeriod"/>
            </a:pPr>
            <a:r>
              <a:rPr lang="en-US" sz="2000" dirty="0"/>
              <a:t>Use </a:t>
            </a:r>
            <a:r>
              <a:rPr lang="en-US" sz="2000" b="1" dirty="0"/>
              <a:t>Import-Clixml</a:t>
            </a:r>
            <a:r>
              <a:rPr lang="en-US" sz="2000" dirty="0"/>
              <a:t> to retrieve XML data.</a:t>
            </a:r>
          </a:p>
          <a:p>
            <a:endParaRPr lang="en-US" sz="20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a:xfrm>
            <a:off x="7277100" y="1627187"/>
            <a:ext cx="4914900" cy="3603625"/>
          </a:xfrm>
        </p:spPr>
      </p:sp>
    </p:spTree>
    <p:extLst>
      <p:ext uri="{BB962C8B-B14F-4D97-AF65-F5344CB8AC3E}">
        <p14:creationId xmlns:p14="http://schemas.microsoft.com/office/powerpoint/2010/main" val="266661154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1</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Importing data (Slide 2)</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246769"/>
          </a:xfrm>
        </p:spPr>
        <p:txBody>
          <a:bodyPr/>
          <a:lstStyle/>
          <a:p>
            <a:r>
              <a:rPr lang="en-US" sz="2000" dirty="0"/>
              <a:t>In this demonstration, you will learn how to:</a:t>
            </a:r>
          </a:p>
          <a:p>
            <a:pPr marL="457200" indent="-457200">
              <a:buFont typeface="+mj-lt"/>
              <a:buAutoNum type="arabicPeriod"/>
            </a:pPr>
            <a:r>
              <a:rPr lang="en-US" sz="2000" dirty="0"/>
              <a:t>Use </a:t>
            </a:r>
            <a:r>
              <a:rPr lang="en-US" sz="2000" b="1" dirty="0"/>
              <a:t>Get-Content</a:t>
            </a:r>
            <a:r>
              <a:rPr lang="en-US" sz="2000" dirty="0"/>
              <a:t> to retrieve text data.</a:t>
            </a:r>
          </a:p>
          <a:p>
            <a:pPr marL="457200" indent="-457200">
              <a:buFont typeface="+mj-lt"/>
              <a:buAutoNum type="arabicPeriod"/>
            </a:pPr>
            <a:r>
              <a:rPr lang="en-US" sz="2000" dirty="0"/>
              <a:t>Use </a:t>
            </a:r>
            <a:r>
              <a:rPr lang="en-US" sz="2000" b="1" dirty="0"/>
              <a:t>Import-Csv </a:t>
            </a:r>
            <a:r>
              <a:rPr lang="en-US" sz="2000" dirty="0"/>
              <a:t>to retrieve CSV data.</a:t>
            </a:r>
          </a:p>
          <a:p>
            <a:pPr marL="457200" indent="-457200">
              <a:buFont typeface="+mj-lt"/>
              <a:buAutoNum type="arabicPeriod"/>
            </a:pPr>
            <a:r>
              <a:rPr lang="en-US" sz="2000" dirty="0"/>
              <a:t>Use </a:t>
            </a:r>
            <a:r>
              <a:rPr lang="en-US" sz="2000" b="1" dirty="0"/>
              <a:t>Import-Clixml</a:t>
            </a:r>
            <a:r>
              <a:rPr lang="en-US" sz="2000" dirty="0"/>
              <a:t> to retrieve XML data.</a:t>
            </a:r>
          </a:p>
          <a:p>
            <a:endParaRPr lang="en-US" sz="20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a:xfrm>
            <a:off x="7277100" y="1627187"/>
            <a:ext cx="4914900" cy="3603625"/>
          </a:xfrm>
        </p:spPr>
      </p:sp>
    </p:spTree>
    <p:extLst>
      <p:ext uri="{BB962C8B-B14F-4D97-AF65-F5344CB8AC3E}">
        <p14:creationId xmlns:p14="http://schemas.microsoft.com/office/powerpoint/2010/main" val="400233709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4</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392356327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4: Accept user input</a:t>
            </a:r>
          </a:p>
        </p:txBody>
      </p:sp>
    </p:spTree>
    <p:extLst>
      <p:ext uri="{BB962C8B-B14F-4D97-AF65-F5344CB8AC3E}">
        <p14:creationId xmlns:p14="http://schemas.microsoft.com/office/powerpoint/2010/main" val="256231974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4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035143"/>
            <a:ext cx="11354257" cy="4108817"/>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To enhance the usability of your scripts, you must learn how to accept user input. This skill allows you to create scripts that you can use for multiple purposes. In addition, accepting user input allows you to create scripts that are easier for others to use. In this lesson, you learn about multiple methods for accepting user input in a script.</a:t>
            </a:r>
          </a:p>
          <a:p>
            <a:pPr marL="0" marR="0" lvl="1" indent="0" algn="l" defTabSz="914367" rtl="0" eaLnBrk="1" fontAlgn="auto" latinLnBrk="0" hangingPunct="1">
              <a:lnSpc>
                <a:spcPct val="100000"/>
              </a:lnSpc>
              <a:spcBef>
                <a:spcPts val="200"/>
              </a:spcBef>
              <a:spcAft>
                <a:spcPts val="40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Identifying values that might change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Using </a:t>
            </a:r>
            <a:r>
              <a:rPr lang="en-US" sz="1800" b="1" dirty="0">
                <a:solidFill>
                  <a:srgbClr val="000000"/>
                </a:solidFill>
                <a:latin typeface="Segoe UI"/>
              </a:rPr>
              <a:t>Read-Host</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Using </a:t>
            </a:r>
            <a:r>
              <a:rPr kumimoji="0" lang="en-US" sz="1800" b="1" i="0" u="none" strike="noStrike" kern="1200" cap="none" spc="0" normalizeH="0" baseline="0" noProof="0" dirty="0">
                <a:ln>
                  <a:noFill/>
                </a:ln>
                <a:solidFill>
                  <a:srgbClr val="000000"/>
                </a:solidFill>
                <a:effectLst/>
                <a:uLnTx/>
                <a:uFillTx/>
                <a:latin typeface="Segoe UI"/>
                <a:ea typeface="+mn-ea"/>
                <a:cs typeface="+mn-cs"/>
              </a:rPr>
              <a:t>Get-Credential</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Using </a:t>
            </a:r>
            <a:r>
              <a:rPr lang="en-US" sz="1800" b="1" dirty="0">
                <a:solidFill>
                  <a:srgbClr val="000000"/>
                </a:solidFill>
                <a:latin typeface="Segoe UI"/>
              </a:rPr>
              <a:t>Out-GridView</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Obtaining user input</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Passing parameters to a script</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Obtaining</a:t>
            </a:r>
            <a:r>
              <a:rPr lang="en-US" sz="1800" dirty="0">
                <a:solidFill>
                  <a:srgbClr val="000000"/>
                </a:solidFill>
                <a:latin typeface="Segoe UI"/>
              </a:rPr>
              <a:t> user input by using parameters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15782858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Identifying values that might change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3231654"/>
          </a:xfrm>
        </p:spPr>
        <p:txBody>
          <a:bodyPr lIns="0"/>
          <a:lstStyle/>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Scripts might initially have static values:</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Find users that haven’t signed in for 30 days.</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Find specific events on domain controllers.</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When scripts are reused, some of those values might need to change.</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To simplify changing values in scripts:</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Use variables defined at the beginning of the script.</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To avoid changing scripts:</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Accept user input.</a:t>
            </a:r>
          </a:p>
          <a:p>
            <a:pPr lvl="2" defTabSz="932742">
              <a:spcBef>
                <a:spcPts val="600"/>
              </a:spcBef>
              <a:spcAft>
                <a:spcPts val="0"/>
              </a:spcAft>
              <a:buSzPct val="95000"/>
              <a:defRPr/>
            </a:pPr>
            <a:endParaRPr kumimoji="0" lang="en-US" sz="2000" b="1"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85990652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Using Read-Host</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2446824"/>
          </a:xfrm>
        </p:spPr>
        <p:txBody>
          <a:bodyPr lIns="0"/>
          <a:lstStyle/>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Use </a:t>
            </a:r>
            <a:r>
              <a:rPr kumimoji="0" lang="en-US" b="1" i="0" u="none" strike="noStrike" kern="1200" cap="none" spc="-50" normalizeH="0" baseline="0" noProof="0" dirty="0">
                <a:ln>
                  <a:noFill/>
                </a:ln>
                <a:solidFill>
                  <a:srgbClr val="000000"/>
                </a:solidFill>
                <a:effectLst/>
                <a:uLnTx/>
                <a:uFillTx/>
                <a:latin typeface="Segoe UI"/>
                <a:ea typeface="+mn-ea"/>
                <a:cs typeface="+mn-cs"/>
              </a:rPr>
              <a:t>Read-Host</a:t>
            </a:r>
            <a:r>
              <a:rPr kumimoji="0" lang="en-US" i="0" u="none" strike="noStrike" kern="1200" cap="none" spc="-50" normalizeH="0" baseline="0" noProof="0" dirty="0">
                <a:ln>
                  <a:noFill/>
                </a:ln>
                <a:solidFill>
                  <a:srgbClr val="000000"/>
                </a:solidFill>
                <a:effectLst/>
                <a:uLnTx/>
                <a:uFillTx/>
                <a:latin typeface="Segoe UI"/>
                <a:ea typeface="+mn-ea"/>
                <a:cs typeface="+mn-cs"/>
              </a:rPr>
              <a:t> to request user input while a script is running:</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$answer = Read-Host "How many days"</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To avoid displaying a colon, combine </a:t>
            </a:r>
            <a:r>
              <a:rPr kumimoji="0" lang="en-US" b="1" i="0" u="none" strike="noStrike" kern="1200" cap="none" spc="-50" normalizeH="0" baseline="0" noProof="0" dirty="0">
                <a:ln>
                  <a:noFill/>
                </a:ln>
                <a:solidFill>
                  <a:srgbClr val="000000"/>
                </a:solidFill>
                <a:effectLst/>
                <a:uLnTx/>
                <a:uFillTx/>
                <a:latin typeface="Segoe UI"/>
                <a:ea typeface="+mn-ea"/>
                <a:cs typeface="+mn-cs"/>
              </a:rPr>
              <a:t>Write-Host </a:t>
            </a:r>
            <a:r>
              <a:rPr kumimoji="0" lang="en-US" i="0" u="none" strike="noStrike" kern="1200" cap="none" spc="-50" normalizeH="0" baseline="0" noProof="0" dirty="0">
                <a:ln>
                  <a:noFill/>
                </a:ln>
                <a:solidFill>
                  <a:srgbClr val="000000"/>
                </a:solidFill>
                <a:effectLst/>
                <a:uLnTx/>
                <a:uFillTx/>
                <a:latin typeface="Segoe UI"/>
                <a:ea typeface="+mn-ea"/>
                <a:cs typeface="+mn-cs"/>
              </a:rPr>
              <a:t>and </a:t>
            </a:r>
            <a:r>
              <a:rPr kumimoji="0" lang="en-US" b="1" i="0" u="none" strike="noStrike" kern="1200" cap="none" spc="-50" normalizeH="0" baseline="0" noProof="0" dirty="0">
                <a:ln>
                  <a:noFill/>
                </a:ln>
                <a:solidFill>
                  <a:srgbClr val="000000"/>
                </a:solidFill>
                <a:effectLst/>
                <a:uLnTx/>
                <a:uFillTx/>
                <a:latin typeface="Segoe UI"/>
                <a:ea typeface="+mn-ea"/>
                <a:cs typeface="+mn-cs"/>
              </a:rPr>
              <a:t>Read-Host</a:t>
            </a:r>
            <a:r>
              <a:rPr kumimoji="0" lang="en-US" i="0" u="none" strike="noStrike" kern="1200" cap="none" spc="-50" normalizeH="0" baseline="0" noProof="0" dirty="0">
                <a:ln>
                  <a:noFill/>
                </a:ln>
                <a:solidFill>
                  <a:srgbClr val="000000"/>
                </a:solidFill>
                <a:effectLst/>
                <a:uLnTx/>
                <a:uFillTx/>
                <a:latin typeface="Segoe UI"/>
                <a:ea typeface="+mn-ea"/>
                <a:cs typeface="+mn-cs"/>
              </a:rPr>
              <a:t>:</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Write-Host "How many days?" –NoNewline</a:t>
            </a:r>
            <a:br>
              <a:rPr kumimoji="0" lang="en-US" b="1" i="0" u="none" strike="noStrike" kern="1200" cap="none" spc="-50" normalizeH="0" baseline="0" noProof="0" dirty="0">
                <a:ln>
                  <a:noFill/>
                </a:ln>
                <a:solidFill>
                  <a:srgbClr val="000000"/>
                </a:solidFill>
                <a:effectLst/>
                <a:uLnTx/>
                <a:uFillTx/>
                <a:latin typeface="Segoe UI"/>
                <a:ea typeface="+mn-ea"/>
                <a:cs typeface="+mn-cs"/>
              </a:rPr>
            </a:br>
            <a:r>
              <a:rPr kumimoji="0" lang="en-US" b="1" i="0" u="none" strike="noStrike" kern="1200" cap="none" spc="-50" normalizeH="0" baseline="0" noProof="0" dirty="0">
                <a:ln>
                  <a:noFill/>
                </a:ln>
                <a:solidFill>
                  <a:srgbClr val="000000"/>
                </a:solidFill>
                <a:effectLst/>
                <a:uLnTx/>
                <a:uFillTx/>
                <a:latin typeface="Segoe UI"/>
                <a:ea typeface="+mn-ea"/>
                <a:cs typeface="+mn-cs"/>
              </a:rPr>
              <a:t>$answer = Read-Host</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The </a:t>
            </a:r>
            <a:r>
              <a:rPr lang="en-US" i="1" spc="-50" dirty="0">
                <a:solidFill>
                  <a:srgbClr val="000000"/>
                </a:solidFill>
                <a:latin typeface="Segoe UI"/>
              </a:rPr>
              <a:t>-</a:t>
            </a:r>
            <a:r>
              <a:rPr kumimoji="0" lang="en-US" i="1" u="none" strike="noStrike" kern="1200" cap="none" spc="-50" normalizeH="0" baseline="0" noProof="0" dirty="0">
                <a:ln>
                  <a:noFill/>
                </a:ln>
                <a:solidFill>
                  <a:srgbClr val="000000"/>
                </a:solidFill>
                <a:effectLst/>
                <a:uLnTx/>
                <a:uFillTx/>
                <a:latin typeface="Segoe UI"/>
                <a:ea typeface="+mn-ea"/>
                <a:cs typeface="+mn-cs"/>
              </a:rPr>
              <a:t>MaskInput </a:t>
            </a:r>
            <a:r>
              <a:rPr kumimoji="0" lang="en-US" u="none" strike="noStrike" kern="1200" cap="none" spc="-50" normalizeH="0" baseline="0" noProof="0" dirty="0">
                <a:ln>
                  <a:noFill/>
                </a:ln>
                <a:solidFill>
                  <a:srgbClr val="000000"/>
                </a:solidFill>
                <a:effectLst/>
                <a:uLnTx/>
                <a:uFillTx/>
                <a:latin typeface="Segoe UI"/>
                <a:ea typeface="+mn-ea"/>
                <a:cs typeface="+mn-cs"/>
              </a:rPr>
              <a:t>and</a:t>
            </a:r>
            <a:r>
              <a:rPr kumimoji="0" lang="en-US" i="1" u="none" strike="noStrike" kern="1200" cap="none" spc="-50" normalizeH="0" baseline="0" noProof="0" dirty="0">
                <a:ln>
                  <a:noFill/>
                </a:ln>
                <a:solidFill>
                  <a:srgbClr val="000000"/>
                </a:solidFill>
                <a:effectLst/>
                <a:uLnTx/>
                <a:uFillTx/>
                <a:latin typeface="Segoe UI"/>
                <a:ea typeface="+mn-ea"/>
                <a:cs typeface="+mn-cs"/>
              </a:rPr>
              <a:t> -AsSecureString </a:t>
            </a:r>
            <a:r>
              <a:rPr kumimoji="0" lang="en-US" i="0" u="none" strike="noStrike" kern="1200" cap="none" spc="-50" normalizeH="0" baseline="0" noProof="0" dirty="0">
                <a:ln>
                  <a:noFill/>
                </a:ln>
                <a:solidFill>
                  <a:srgbClr val="000000"/>
                </a:solidFill>
                <a:effectLst/>
                <a:uLnTx/>
                <a:uFillTx/>
                <a:latin typeface="Segoe UI"/>
                <a:ea typeface="+mn-ea"/>
                <a:cs typeface="+mn-cs"/>
              </a:rPr>
              <a:t>parameters hide content as it</a:t>
            </a:r>
            <a:r>
              <a:rPr lang="en-US" spc="-50" dirty="0">
                <a:solidFill>
                  <a:srgbClr val="000000"/>
                </a:solidFill>
                <a:latin typeface="Segoe UI"/>
              </a:rPr>
              <a:t>’</a:t>
            </a:r>
            <a:r>
              <a:rPr kumimoji="0" lang="en-US" i="0" u="none" strike="noStrike" kern="1200" cap="none" spc="-50" normalizeH="0" baseline="0" noProof="0" dirty="0">
                <a:ln>
                  <a:noFill/>
                </a:ln>
                <a:solidFill>
                  <a:srgbClr val="000000"/>
                </a:solidFill>
                <a:effectLst/>
                <a:uLnTx/>
                <a:uFillTx/>
                <a:latin typeface="Segoe UI"/>
                <a:ea typeface="+mn-ea"/>
                <a:cs typeface="+mn-cs"/>
              </a:rPr>
              <a:t>s entered.</a:t>
            </a: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67907132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Using Get-Credential</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3585597"/>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You can request credentials and use them to run commands in a script:</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$cred = Get-Credential</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Set-ADUser –Identity $user -Department "Marketing" -Credential $cred</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You can customize the credential prompt by using parameters:</a:t>
            </a:r>
          </a:p>
          <a:p>
            <a:pPr lvl="3" defTabSz="932742">
              <a:spcBef>
                <a:spcPts val="600"/>
              </a:spcBef>
              <a:spcAft>
                <a:spcPts val="0"/>
              </a:spcAft>
              <a:buSzPct val="95000"/>
              <a:defRPr/>
            </a:pPr>
            <a:r>
              <a:rPr kumimoji="0" lang="en-US" i="1" u="none" strike="noStrike" kern="1200" cap="none" spc="-50" normalizeH="0" baseline="0" noProof="0" dirty="0">
                <a:ln>
                  <a:noFill/>
                </a:ln>
                <a:solidFill>
                  <a:srgbClr val="000000"/>
                </a:solidFill>
                <a:effectLst/>
                <a:uLnTx/>
                <a:uFillTx/>
                <a:latin typeface="Segoe UI"/>
                <a:ea typeface="+mn-ea"/>
                <a:cs typeface="+mn-cs"/>
              </a:rPr>
              <a:t>-Message</a:t>
            </a:r>
          </a:p>
          <a:p>
            <a:pPr lvl="3" defTabSz="932742">
              <a:spcBef>
                <a:spcPts val="600"/>
              </a:spcBef>
              <a:spcAft>
                <a:spcPts val="0"/>
              </a:spcAft>
              <a:buSzPct val="95000"/>
              <a:defRPr/>
            </a:pPr>
            <a:r>
              <a:rPr kumimoji="0" lang="en-US" i="1" u="none" strike="noStrike" kern="1200" cap="none" spc="-50" normalizeH="0" baseline="0" noProof="0" dirty="0">
                <a:ln>
                  <a:noFill/>
                </a:ln>
                <a:solidFill>
                  <a:srgbClr val="000000"/>
                </a:solidFill>
                <a:effectLst/>
                <a:uLnTx/>
                <a:uFillTx/>
                <a:latin typeface="Segoe UI"/>
                <a:ea typeface="+mn-ea"/>
                <a:cs typeface="+mn-cs"/>
              </a:rPr>
              <a:t>-UserName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You can store credentials securely:</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$cred | Export-Clixml C:\cred.xml</a:t>
            </a:r>
          </a:p>
          <a:p>
            <a:pPr lvl="3" defTabSz="932742">
              <a:spcBef>
                <a:spcPts val="600"/>
              </a:spcBef>
              <a:spcAft>
                <a:spcPts val="0"/>
              </a:spcAft>
              <a:buSzPct val="95000"/>
              <a:defRPr/>
            </a:pPr>
            <a:r>
              <a:rPr lang="en-US" spc="-50" dirty="0">
                <a:solidFill>
                  <a:srgbClr val="000000"/>
                </a:solidFill>
                <a:latin typeface="Segoe UI"/>
              </a:rPr>
              <a:t>The </a:t>
            </a:r>
            <a:r>
              <a:rPr lang="en-US" b="1" spc="-50" dirty="0">
                <a:solidFill>
                  <a:srgbClr val="000000"/>
                </a:solidFill>
                <a:latin typeface="Segoe UI"/>
              </a:rPr>
              <a:t>SecretManagement</a:t>
            </a:r>
            <a:r>
              <a:rPr lang="en-US" spc="-50" dirty="0">
                <a:solidFill>
                  <a:srgbClr val="000000"/>
                </a:solidFill>
                <a:latin typeface="Segoe UI"/>
              </a:rPr>
              <a:t> module</a:t>
            </a:r>
            <a:endParaRPr kumimoji="0" lang="en-US" b="0" i="0" u="none" strike="noStrike" kern="1200" cap="none" spc="-50" normalizeH="0" baseline="0" noProof="0" dirty="0">
              <a:ln>
                <a:noFill/>
              </a:ln>
              <a:solidFill>
                <a:srgbClr val="000000"/>
              </a:solidFill>
              <a:effectLst/>
              <a:uLnTx/>
              <a:uFillTx/>
              <a:latin typeface="Segoe UI"/>
              <a:ea typeface="+mn-ea"/>
              <a:cs typeface="+mn-cs"/>
            </a:endParaRP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pic>
        <p:nvPicPr>
          <p:cNvPr id="4" name="Picture 3" descr="Screenshot of the Windows PowerShell credential request dialog box with the user name and password boxes.">
            <a:extLst>
              <a:ext uri="{FF2B5EF4-FFF2-40B4-BE49-F238E27FC236}">
                <a16:creationId xmlns:a16="http://schemas.microsoft.com/office/drawing/2014/main" id="{280D12E3-2EC6-40E1-8C4E-CA24B41AE494}"/>
              </a:ext>
            </a:extLst>
          </p:cNvPr>
          <p:cNvPicPr>
            <a:picLocks noChangeAspect="1"/>
          </p:cNvPicPr>
          <p:nvPr/>
        </p:nvPicPr>
        <p:blipFill>
          <a:blip r:embed="rId3"/>
          <a:stretch>
            <a:fillRect/>
          </a:stretch>
        </p:blipFill>
        <p:spPr>
          <a:xfrm>
            <a:off x="7327474" y="2627241"/>
            <a:ext cx="4354774" cy="3531484"/>
          </a:xfrm>
          <a:prstGeom prst="rect">
            <a:avLst/>
          </a:prstGeom>
        </p:spPr>
      </p:pic>
    </p:spTree>
    <p:extLst>
      <p:ext uri="{BB962C8B-B14F-4D97-AF65-F5344CB8AC3E}">
        <p14:creationId xmlns:p14="http://schemas.microsoft.com/office/powerpoint/2010/main" val="413544320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Using Out-Gridview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1461939"/>
          </a:xfrm>
        </p:spPr>
        <p:txBody>
          <a:bodyPr lIns="0"/>
          <a:lstStyle/>
          <a:p>
            <a:pPr lvl="2"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Out-GridView</a:t>
            </a:r>
            <a:r>
              <a:rPr kumimoji="0" lang="en-US" i="0" u="none" strike="noStrike" kern="1200" cap="none" spc="-50" normalizeH="0" baseline="0" noProof="0" dirty="0">
                <a:ln>
                  <a:noFill/>
                </a:ln>
                <a:solidFill>
                  <a:srgbClr val="000000"/>
                </a:solidFill>
                <a:effectLst/>
                <a:uLnTx/>
                <a:uFillTx/>
                <a:latin typeface="Segoe UI"/>
                <a:ea typeface="+mn-ea"/>
                <a:cs typeface="+mn-cs"/>
              </a:rPr>
              <a:t> can be used as a simple menu system</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$selection = $users | Out-GridView -PassThru </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For more control over the items selected, you can use the </a:t>
            </a:r>
            <a:r>
              <a:rPr kumimoji="0" lang="en-US" i="1" u="none" strike="noStrike" kern="1200" cap="none" spc="-50" normalizeH="0" baseline="0" noProof="0" dirty="0">
                <a:ln>
                  <a:noFill/>
                </a:ln>
                <a:solidFill>
                  <a:srgbClr val="000000"/>
                </a:solidFill>
                <a:effectLst/>
                <a:uLnTx/>
                <a:uFillTx/>
                <a:latin typeface="Segoe UI"/>
                <a:ea typeface="+mn-ea"/>
                <a:cs typeface="+mn-cs"/>
              </a:rPr>
              <a:t>-</a:t>
            </a:r>
            <a:r>
              <a:rPr kumimoji="0" lang="en-US" i="1" u="none" strike="noStrike" kern="1200" cap="none" spc="-50" normalizeH="0" baseline="0" noProof="0" dirty="0" err="1">
                <a:ln>
                  <a:noFill/>
                </a:ln>
                <a:solidFill>
                  <a:srgbClr val="000000"/>
                </a:solidFill>
                <a:effectLst/>
                <a:uLnTx/>
                <a:uFillTx/>
                <a:latin typeface="Segoe UI"/>
                <a:ea typeface="+mn-ea"/>
                <a:cs typeface="+mn-cs"/>
              </a:rPr>
              <a:t>OutputMode</a:t>
            </a:r>
            <a:r>
              <a:rPr kumimoji="0" lang="en-US" i="1" u="none" strike="noStrike" kern="1200" cap="none" spc="-50" normalizeH="0" baseline="0" noProof="0" dirty="0">
                <a:ln>
                  <a:noFill/>
                </a:ln>
                <a:solidFill>
                  <a:srgbClr val="000000"/>
                </a:solidFill>
                <a:effectLst/>
                <a:uLnTx/>
                <a:uFillTx/>
                <a:latin typeface="Segoe UI"/>
                <a:ea typeface="+mn-ea"/>
                <a:cs typeface="+mn-cs"/>
              </a:rPr>
              <a:t> </a:t>
            </a:r>
            <a:r>
              <a:rPr kumimoji="0" lang="en-US" i="0" u="none" strike="noStrike" kern="1200" cap="none" spc="-50" normalizeH="0" baseline="0" noProof="0" dirty="0">
                <a:ln>
                  <a:noFill/>
                </a:ln>
                <a:solidFill>
                  <a:srgbClr val="000000"/>
                </a:solidFill>
                <a:effectLst/>
                <a:uLnTx/>
                <a:uFillTx/>
                <a:latin typeface="Segoe UI"/>
                <a:ea typeface="+mn-ea"/>
                <a:cs typeface="+mn-cs"/>
              </a:rPr>
              <a:t>parameter</a:t>
            </a: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graphicFrame>
        <p:nvGraphicFramePr>
          <p:cNvPr id="4" name="Table 3">
            <a:extLst>
              <a:ext uri="{FF2B5EF4-FFF2-40B4-BE49-F238E27FC236}">
                <a16:creationId xmlns:a16="http://schemas.microsoft.com/office/drawing/2014/main" id="{1458F288-2736-4B48-862C-6232EB6F481A}"/>
              </a:ext>
            </a:extLst>
          </p:cNvPr>
          <p:cNvGraphicFramePr>
            <a:graphicFrameLocks noGrp="1"/>
          </p:cNvGraphicFramePr>
          <p:nvPr>
            <p:extLst>
              <p:ext uri="{D42A27DB-BD31-4B8C-83A1-F6EECF244321}">
                <p14:modId xmlns:p14="http://schemas.microsoft.com/office/powerpoint/2010/main" val="1083425150"/>
              </p:ext>
            </p:extLst>
          </p:nvPr>
        </p:nvGraphicFramePr>
        <p:xfrm>
          <a:off x="791293" y="2303274"/>
          <a:ext cx="7587575" cy="2627702"/>
        </p:xfrm>
        <a:graphic>
          <a:graphicData uri="http://schemas.openxmlformats.org/drawingml/2006/table">
            <a:tbl>
              <a:tblPr firstRow="1" bandRow="1">
                <a:tableStyleId>{B301B821-A1FF-4177-AEE7-76D212191A09}</a:tableStyleId>
              </a:tblPr>
              <a:tblGrid>
                <a:gridCol w="2065108">
                  <a:extLst>
                    <a:ext uri="{9D8B030D-6E8A-4147-A177-3AD203B41FA5}">
                      <a16:colId xmlns:a16="http://schemas.microsoft.com/office/drawing/2014/main" val="1417321126"/>
                    </a:ext>
                  </a:extLst>
                </a:gridCol>
                <a:gridCol w="5522467">
                  <a:extLst>
                    <a:ext uri="{9D8B030D-6E8A-4147-A177-3AD203B41FA5}">
                      <a16:colId xmlns:a16="http://schemas.microsoft.com/office/drawing/2014/main" val="1946656914"/>
                    </a:ext>
                  </a:extLst>
                </a:gridCol>
              </a:tblGrid>
              <a:tr h="481965">
                <a:tc>
                  <a:txBody>
                    <a:bodyPr/>
                    <a:lstStyle>
                      <a:lvl1pPr marL="0" algn="l" defTabSz="914367" rtl="0" eaLnBrk="1" latinLnBrk="0" hangingPunct="1">
                        <a:defRPr sz="1765" b="1" kern="1200">
                          <a:solidFill>
                            <a:schemeClr val="lt1"/>
                          </a:solidFill>
                          <a:latin typeface="Verdana"/>
                        </a:defRPr>
                      </a:lvl1pPr>
                      <a:lvl2pPr marL="457183" algn="l" defTabSz="914367" rtl="0" eaLnBrk="1" latinLnBrk="0" hangingPunct="1">
                        <a:defRPr sz="1765" b="1" kern="1200">
                          <a:solidFill>
                            <a:schemeClr val="lt1"/>
                          </a:solidFill>
                          <a:latin typeface="Verdana"/>
                        </a:defRPr>
                      </a:lvl2pPr>
                      <a:lvl3pPr marL="914367" algn="l" defTabSz="914367" rtl="0" eaLnBrk="1" latinLnBrk="0" hangingPunct="1">
                        <a:defRPr sz="1765" b="1" kern="1200">
                          <a:solidFill>
                            <a:schemeClr val="lt1"/>
                          </a:solidFill>
                          <a:latin typeface="Verdana"/>
                        </a:defRPr>
                      </a:lvl3pPr>
                      <a:lvl4pPr marL="1371550" algn="l" defTabSz="914367" rtl="0" eaLnBrk="1" latinLnBrk="0" hangingPunct="1">
                        <a:defRPr sz="1765" b="1" kern="1200">
                          <a:solidFill>
                            <a:schemeClr val="lt1"/>
                          </a:solidFill>
                          <a:latin typeface="Verdana"/>
                        </a:defRPr>
                      </a:lvl4pPr>
                      <a:lvl5pPr marL="1828734" algn="l" defTabSz="914367" rtl="0" eaLnBrk="1" latinLnBrk="0" hangingPunct="1">
                        <a:defRPr sz="1765" b="1" kern="1200">
                          <a:solidFill>
                            <a:schemeClr val="lt1"/>
                          </a:solidFill>
                          <a:latin typeface="Verdana"/>
                        </a:defRPr>
                      </a:lvl5pPr>
                      <a:lvl6pPr marL="2285918" algn="l" defTabSz="914367" rtl="0" eaLnBrk="1" latinLnBrk="0" hangingPunct="1">
                        <a:defRPr sz="1765" b="1" kern="1200">
                          <a:solidFill>
                            <a:schemeClr val="lt1"/>
                          </a:solidFill>
                          <a:latin typeface="Verdana"/>
                        </a:defRPr>
                      </a:lvl6pPr>
                      <a:lvl7pPr marL="2743101" algn="l" defTabSz="914367" rtl="0" eaLnBrk="1" latinLnBrk="0" hangingPunct="1">
                        <a:defRPr sz="1765" b="1" kern="1200">
                          <a:solidFill>
                            <a:schemeClr val="lt1"/>
                          </a:solidFill>
                          <a:latin typeface="Verdana"/>
                        </a:defRPr>
                      </a:lvl7pPr>
                      <a:lvl8pPr marL="3200284" algn="l" defTabSz="914367" rtl="0" eaLnBrk="1" latinLnBrk="0" hangingPunct="1">
                        <a:defRPr sz="1765" b="1" kern="1200">
                          <a:solidFill>
                            <a:schemeClr val="lt1"/>
                          </a:solidFill>
                          <a:latin typeface="Verdana"/>
                        </a:defRPr>
                      </a:lvl8pPr>
                      <a:lvl9pPr marL="3657469" algn="l" defTabSz="914367" rtl="0" eaLnBrk="1" latinLnBrk="0" hangingPunct="1">
                        <a:defRPr sz="1765" b="1" kern="1200">
                          <a:solidFill>
                            <a:schemeClr val="lt1"/>
                          </a:solidFill>
                          <a:latin typeface="Verdana"/>
                        </a:defRPr>
                      </a:lvl9pPr>
                    </a:lstStyle>
                    <a:p>
                      <a:r>
                        <a:rPr lang="en-CA" dirty="0">
                          <a:solidFill>
                            <a:schemeClr val="bg1"/>
                          </a:solidFill>
                        </a:rPr>
                        <a:t>Value</a:t>
                      </a:r>
                      <a:endParaRPr lang="en-CA" dirty="0">
                        <a:solidFill>
                          <a:schemeClr val="bg1"/>
                        </a:solidFill>
                        <a:latin typeface="Segoe UI" panose="020B0502040204020203" pitchFamily="34" charset="0"/>
                        <a:cs typeface="Segoe UI" panose="020B0502040204020203" pitchFamily="34" charset="0"/>
                      </a:endParaRPr>
                    </a:p>
                  </a:txBody>
                  <a:tcPr>
                    <a:lnB w="12700" cap="flat" cmpd="sng" algn="ctr">
                      <a:solidFill>
                        <a:schemeClr val="tx1"/>
                      </a:solidFill>
                      <a:prstDash val="solid"/>
                      <a:round/>
                      <a:headEnd type="none" w="med" len="med"/>
                      <a:tailEnd type="none" w="med" len="med"/>
                    </a:lnB>
                  </a:tcPr>
                </a:tc>
                <a:tc>
                  <a:txBody>
                    <a:bodyPr/>
                    <a:lstStyle>
                      <a:lvl1pPr marL="0" algn="l" defTabSz="914367" rtl="0" eaLnBrk="1" latinLnBrk="0" hangingPunct="1">
                        <a:defRPr sz="1765" b="1" kern="1200">
                          <a:solidFill>
                            <a:schemeClr val="lt1"/>
                          </a:solidFill>
                          <a:latin typeface="Verdana"/>
                        </a:defRPr>
                      </a:lvl1pPr>
                      <a:lvl2pPr marL="457183" algn="l" defTabSz="914367" rtl="0" eaLnBrk="1" latinLnBrk="0" hangingPunct="1">
                        <a:defRPr sz="1765" b="1" kern="1200">
                          <a:solidFill>
                            <a:schemeClr val="lt1"/>
                          </a:solidFill>
                          <a:latin typeface="Verdana"/>
                        </a:defRPr>
                      </a:lvl2pPr>
                      <a:lvl3pPr marL="914367" algn="l" defTabSz="914367" rtl="0" eaLnBrk="1" latinLnBrk="0" hangingPunct="1">
                        <a:defRPr sz="1765" b="1" kern="1200">
                          <a:solidFill>
                            <a:schemeClr val="lt1"/>
                          </a:solidFill>
                          <a:latin typeface="Verdana"/>
                        </a:defRPr>
                      </a:lvl3pPr>
                      <a:lvl4pPr marL="1371550" algn="l" defTabSz="914367" rtl="0" eaLnBrk="1" latinLnBrk="0" hangingPunct="1">
                        <a:defRPr sz="1765" b="1" kern="1200">
                          <a:solidFill>
                            <a:schemeClr val="lt1"/>
                          </a:solidFill>
                          <a:latin typeface="Verdana"/>
                        </a:defRPr>
                      </a:lvl4pPr>
                      <a:lvl5pPr marL="1828734" algn="l" defTabSz="914367" rtl="0" eaLnBrk="1" latinLnBrk="0" hangingPunct="1">
                        <a:defRPr sz="1765" b="1" kern="1200">
                          <a:solidFill>
                            <a:schemeClr val="lt1"/>
                          </a:solidFill>
                          <a:latin typeface="Verdana"/>
                        </a:defRPr>
                      </a:lvl5pPr>
                      <a:lvl6pPr marL="2285918" algn="l" defTabSz="914367" rtl="0" eaLnBrk="1" latinLnBrk="0" hangingPunct="1">
                        <a:defRPr sz="1765" b="1" kern="1200">
                          <a:solidFill>
                            <a:schemeClr val="lt1"/>
                          </a:solidFill>
                          <a:latin typeface="Verdana"/>
                        </a:defRPr>
                      </a:lvl6pPr>
                      <a:lvl7pPr marL="2743101" algn="l" defTabSz="914367" rtl="0" eaLnBrk="1" latinLnBrk="0" hangingPunct="1">
                        <a:defRPr sz="1765" b="1" kern="1200">
                          <a:solidFill>
                            <a:schemeClr val="lt1"/>
                          </a:solidFill>
                          <a:latin typeface="Verdana"/>
                        </a:defRPr>
                      </a:lvl7pPr>
                      <a:lvl8pPr marL="3200284" algn="l" defTabSz="914367" rtl="0" eaLnBrk="1" latinLnBrk="0" hangingPunct="1">
                        <a:defRPr sz="1765" b="1" kern="1200">
                          <a:solidFill>
                            <a:schemeClr val="lt1"/>
                          </a:solidFill>
                          <a:latin typeface="Verdana"/>
                        </a:defRPr>
                      </a:lvl8pPr>
                      <a:lvl9pPr marL="3657469" algn="l" defTabSz="914367" rtl="0" eaLnBrk="1" latinLnBrk="0" hangingPunct="1">
                        <a:defRPr sz="1765" b="1" kern="1200">
                          <a:solidFill>
                            <a:schemeClr val="lt1"/>
                          </a:solidFill>
                          <a:latin typeface="Verdana"/>
                        </a:defRPr>
                      </a:lvl9pPr>
                    </a:lstStyle>
                    <a:p>
                      <a:r>
                        <a:rPr lang="en-CA" dirty="0">
                          <a:solidFill>
                            <a:schemeClr val="bg1"/>
                          </a:solidFill>
                        </a:rPr>
                        <a:t>Description</a:t>
                      </a:r>
                      <a:endParaRPr lang="en-CA" dirty="0">
                        <a:solidFill>
                          <a:schemeClr val="bg1"/>
                        </a:solidFill>
                        <a:latin typeface="Segoe UI" panose="020B0502040204020203" pitchFamily="34" charset="0"/>
                        <a:cs typeface="Segoe UI" panose="020B0502040204020203" pitchFamily="3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8981608"/>
                  </a:ext>
                </a:extLst>
              </a:tr>
              <a:tr h="481965">
                <a:tc>
                  <a:txBody>
                    <a:bodyPr/>
                    <a:lstStyle>
                      <a:lvl1pPr marL="0" algn="l" defTabSz="914367" rtl="0" eaLnBrk="1" latinLnBrk="0" hangingPunct="1">
                        <a:defRPr sz="1765" kern="1200">
                          <a:solidFill>
                            <a:schemeClr val="dk1"/>
                          </a:solidFill>
                          <a:latin typeface="Verdana"/>
                        </a:defRPr>
                      </a:lvl1pPr>
                      <a:lvl2pPr marL="457183" algn="l" defTabSz="914367" rtl="0" eaLnBrk="1" latinLnBrk="0" hangingPunct="1">
                        <a:defRPr sz="1765" kern="1200">
                          <a:solidFill>
                            <a:schemeClr val="dk1"/>
                          </a:solidFill>
                          <a:latin typeface="Verdana"/>
                        </a:defRPr>
                      </a:lvl2pPr>
                      <a:lvl3pPr marL="914367" algn="l" defTabSz="914367" rtl="0" eaLnBrk="1" latinLnBrk="0" hangingPunct="1">
                        <a:defRPr sz="1765" kern="1200">
                          <a:solidFill>
                            <a:schemeClr val="dk1"/>
                          </a:solidFill>
                          <a:latin typeface="Verdana"/>
                        </a:defRPr>
                      </a:lvl3pPr>
                      <a:lvl4pPr marL="1371550" algn="l" defTabSz="914367" rtl="0" eaLnBrk="1" latinLnBrk="0" hangingPunct="1">
                        <a:defRPr sz="1765" kern="1200">
                          <a:solidFill>
                            <a:schemeClr val="dk1"/>
                          </a:solidFill>
                          <a:latin typeface="Verdana"/>
                        </a:defRPr>
                      </a:lvl4pPr>
                      <a:lvl5pPr marL="1828734" algn="l" defTabSz="914367" rtl="0" eaLnBrk="1" latinLnBrk="0" hangingPunct="1">
                        <a:defRPr sz="1765" kern="1200">
                          <a:solidFill>
                            <a:schemeClr val="dk1"/>
                          </a:solidFill>
                          <a:latin typeface="Verdana"/>
                        </a:defRPr>
                      </a:lvl5pPr>
                      <a:lvl6pPr marL="2285918" algn="l" defTabSz="914367" rtl="0" eaLnBrk="1" latinLnBrk="0" hangingPunct="1">
                        <a:defRPr sz="1765" kern="1200">
                          <a:solidFill>
                            <a:schemeClr val="dk1"/>
                          </a:solidFill>
                          <a:latin typeface="Verdana"/>
                        </a:defRPr>
                      </a:lvl6pPr>
                      <a:lvl7pPr marL="2743101" algn="l" defTabSz="914367" rtl="0" eaLnBrk="1" latinLnBrk="0" hangingPunct="1">
                        <a:defRPr sz="1765" kern="1200">
                          <a:solidFill>
                            <a:schemeClr val="dk1"/>
                          </a:solidFill>
                          <a:latin typeface="Verdana"/>
                        </a:defRPr>
                      </a:lvl7pPr>
                      <a:lvl8pPr marL="3200284" algn="l" defTabSz="914367" rtl="0" eaLnBrk="1" latinLnBrk="0" hangingPunct="1">
                        <a:defRPr sz="1765" kern="1200">
                          <a:solidFill>
                            <a:schemeClr val="dk1"/>
                          </a:solidFill>
                          <a:latin typeface="Verdana"/>
                        </a:defRPr>
                      </a:lvl8pPr>
                      <a:lvl9pPr marL="3657469" algn="l" defTabSz="914367" rtl="0" eaLnBrk="1" latinLnBrk="0" hangingPunct="1">
                        <a:defRPr sz="1765" kern="1200">
                          <a:solidFill>
                            <a:schemeClr val="dk1"/>
                          </a:solidFill>
                          <a:latin typeface="Verdana"/>
                        </a:defRPr>
                      </a:lvl9pPr>
                    </a:lstStyle>
                    <a:p>
                      <a:r>
                        <a:rPr lang="en-CA" dirty="0">
                          <a:solidFill>
                            <a:schemeClr val="tx1"/>
                          </a:solidFill>
                        </a:rPr>
                        <a:t>None</a:t>
                      </a:r>
                      <a:endParaRPr lang="en-CA"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dk1"/>
                          </a:solidFill>
                          <a:latin typeface="Verdana"/>
                        </a:defRPr>
                      </a:lvl1pPr>
                      <a:lvl2pPr marL="457183" algn="l" defTabSz="914367" rtl="0" eaLnBrk="1" latinLnBrk="0" hangingPunct="1">
                        <a:defRPr sz="1765" kern="1200">
                          <a:solidFill>
                            <a:schemeClr val="dk1"/>
                          </a:solidFill>
                          <a:latin typeface="Verdana"/>
                        </a:defRPr>
                      </a:lvl2pPr>
                      <a:lvl3pPr marL="914367" algn="l" defTabSz="914367" rtl="0" eaLnBrk="1" latinLnBrk="0" hangingPunct="1">
                        <a:defRPr sz="1765" kern="1200">
                          <a:solidFill>
                            <a:schemeClr val="dk1"/>
                          </a:solidFill>
                          <a:latin typeface="Verdana"/>
                        </a:defRPr>
                      </a:lvl3pPr>
                      <a:lvl4pPr marL="1371550" algn="l" defTabSz="914367" rtl="0" eaLnBrk="1" latinLnBrk="0" hangingPunct="1">
                        <a:defRPr sz="1765" kern="1200">
                          <a:solidFill>
                            <a:schemeClr val="dk1"/>
                          </a:solidFill>
                          <a:latin typeface="Verdana"/>
                        </a:defRPr>
                      </a:lvl4pPr>
                      <a:lvl5pPr marL="1828734" algn="l" defTabSz="914367" rtl="0" eaLnBrk="1" latinLnBrk="0" hangingPunct="1">
                        <a:defRPr sz="1765" kern="1200">
                          <a:solidFill>
                            <a:schemeClr val="dk1"/>
                          </a:solidFill>
                          <a:latin typeface="Verdana"/>
                        </a:defRPr>
                      </a:lvl5pPr>
                      <a:lvl6pPr marL="2285918" algn="l" defTabSz="914367" rtl="0" eaLnBrk="1" latinLnBrk="0" hangingPunct="1">
                        <a:defRPr sz="1765" kern="1200">
                          <a:solidFill>
                            <a:schemeClr val="dk1"/>
                          </a:solidFill>
                          <a:latin typeface="Verdana"/>
                        </a:defRPr>
                      </a:lvl6pPr>
                      <a:lvl7pPr marL="2743101" algn="l" defTabSz="914367" rtl="0" eaLnBrk="1" latinLnBrk="0" hangingPunct="1">
                        <a:defRPr sz="1765" kern="1200">
                          <a:solidFill>
                            <a:schemeClr val="dk1"/>
                          </a:solidFill>
                          <a:latin typeface="Verdana"/>
                        </a:defRPr>
                      </a:lvl7pPr>
                      <a:lvl8pPr marL="3200284" algn="l" defTabSz="914367" rtl="0" eaLnBrk="1" latinLnBrk="0" hangingPunct="1">
                        <a:defRPr sz="1765" kern="1200">
                          <a:solidFill>
                            <a:schemeClr val="dk1"/>
                          </a:solidFill>
                          <a:latin typeface="Verdana"/>
                        </a:defRPr>
                      </a:lvl8pPr>
                      <a:lvl9pPr marL="3657469" algn="l" defTabSz="914367" rtl="0" eaLnBrk="1" latinLnBrk="0" hangingPunct="1">
                        <a:defRPr sz="1765" kern="1200">
                          <a:solidFill>
                            <a:schemeClr val="dk1"/>
                          </a:solidFill>
                          <a:latin typeface="Verdana"/>
                        </a:defRPr>
                      </a:lvl9pPr>
                    </a:lstStyle>
                    <a:p>
                      <a:r>
                        <a:rPr lang="en-CA" dirty="0">
                          <a:solidFill>
                            <a:schemeClr val="tx1"/>
                          </a:solidFill>
                        </a:rPr>
                        <a:t>Doesn’t allow any rows to be selected</a:t>
                      </a:r>
                      <a:endParaRPr lang="en-CA"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7734307"/>
                  </a:ext>
                </a:extLst>
              </a:tr>
              <a:tr h="831886">
                <a:tc>
                  <a:txBody>
                    <a:bodyPr/>
                    <a:lstStyle>
                      <a:lvl1pPr marL="0" algn="l" defTabSz="914367" rtl="0" eaLnBrk="1" latinLnBrk="0" hangingPunct="1">
                        <a:defRPr sz="1765" kern="1200">
                          <a:solidFill>
                            <a:schemeClr val="dk1"/>
                          </a:solidFill>
                          <a:latin typeface="Verdana"/>
                        </a:defRPr>
                      </a:lvl1pPr>
                      <a:lvl2pPr marL="457183" algn="l" defTabSz="914367" rtl="0" eaLnBrk="1" latinLnBrk="0" hangingPunct="1">
                        <a:defRPr sz="1765" kern="1200">
                          <a:solidFill>
                            <a:schemeClr val="dk1"/>
                          </a:solidFill>
                          <a:latin typeface="Verdana"/>
                        </a:defRPr>
                      </a:lvl2pPr>
                      <a:lvl3pPr marL="914367" algn="l" defTabSz="914367" rtl="0" eaLnBrk="1" latinLnBrk="0" hangingPunct="1">
                        <a:defRPr sz="1765" kern="1200">
                          <a:solidFill>
                            <a:schemeClr val="dk1"/>
                          </a:solidFill>
                          <a:latin typeface="Verdana"/>
                        </a:defRPr>
                      </a:lvl3pPr>
                      <a:lvl4pPr marL="1371550" algn="l" defTabSz="914367" rtl="0" eaLnBrk="1" latinLnBrk="0" hangingPunct="1">
                        <a:defRPr sz="1765" kern="1200">
                          <a:solidFill>
                            <a:schemeClr val="dk1"/>
                          </a:solidFill>
                          <a:latin typeface="Verdana"/>
                        </a:defRPr>
                      </a:lvl4pPr>
                      <a:lvl5pPr marL="1828734" algn="l" defTabSz="914367" rtl="0" eaLnBrk="1" latinLnBrk="0" hangingPunct="1">
                        <a:defRPr sz="1765" kern="1200">
                          <a:solidFill>
                            <a:schemeClr val="dk1"/>
                          </a:solidFill>
                          <a:latin typeface="Verdana"/>
                        </a:defRPr>
                      </a:lvl5pPr>
                      <a:lvl6pPr marL="2285918" algn="l" defTabSz="914367" rtl="0" eaLnBrk="1" latinLnBrk="0" hangingPunct="1">
                        <a:defRPr sz="1765" kern="1200">
                          <a:solidFill>
                            <a:schemeClr val="dk1"/>
                          </a:solidFill>
                          <a:latin typeface="Verdana"/>
                        </a:defRPr>
                      </a:lvl6pPr>
                      <a:lvl7pPr marL="2743101" algn="l" defTabSz="914367" rtl="0" eaLnBrk="1" latinLnBrk="0" hangingPunct="1">
                        <a:defRPr sz="1765" kern="1200">
                          <a:solidFill>
                            <a:schemeClr val="dk1"/>
                          </a:solidFill>
                          <a:latin typeface="Verdana"/>
                        </a:defRPr>
                      </a:lvl7pPr>
                      <a:lvl8pPr marL="3200284" algn="l" defTabSz="914367" rtl="0" eaLnBrk="1" latinLnBrk="0" hangingPunct="1">
                        <a:defRPr sz="1765" kern="1200">
                          <a:solidFill>
                            <a:schemeClr val="dk1"/>
                          </a:solidFill>
                          <a:latin typeface="Verdana"/>
                        </a:defRPr>
                      </a:lvl8pPr>
                      <a:lvl9pPr marL="3657469" algn="l" defTabSz="914367" rtl="0" eaLnBrk="1" latinLnBrk="0" hangingPunct="1">
                        <a:defRPr sz="1765" kern="1200">
                          <a:solidFill>
                            <a:schemeClr val="dk1"/>
                          </a:solidFill>
                          <a:latin typeface="Verdana"/>
                        </a:defRPr>
                      </a:lvl9pPr>
                    </a:lstStyle>
                    <a:p>
                      <a:r>
                        <a:rPr lang="en-CA" dirty="0">
                          <a:solidFill>
                            <a:schemeClr val="tx1"/>
                          </a:solidFill>
                        </a:rPr>
                        <a:t>Single</a:t>
                      </a:r>
                      <a:endParaRPr lang="en-CA"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dk1"/>
                          </a:solidFill>
                          <a:latin typeface="Verdana"/>
                        </a:defRPr>
                      </a:lvl1pPr>
                      <a:lvl2pPr marL="457183" algn="l" defTabSz="914367" rtl="0" eaLnBrk="1" latinLnBrk="0" hangingPunct="1">
                        <a:defRPr sz="1765" kern="1200">
                          <a:solidFill>
                            <a:schemeClr val="dk1"/>
                          </a:solidFill>
                          <a:latin typeface="Verdana"/>
                        </a:defRPr>
                      </a:lvl2pPr>
                      <a:lvl3pPr marL="914367" algn="l" defTabSz="914367" rtl="0" eaLnBrk="1" latinLnBrk="0" hangingPunct="1">
                        <a:defRPr sz="1765" kern="1200">
                          <a:solidFill>
                            <a:schemeClr val="dk1"/>
                          </a:solidFill>
                          <a:latin typeface="Verdana"/>
                        </a:defRPr>
                      </a:lvl3pPr>
                      <a:lvl4pPr marL="1371550" algn="l" defTabSz="914367" rtl="0" eaLnBrk="1" latinLnBrk="0" hangingPunct="1">
                        <a:defRPr sz="1765" kern="1200">
                          <a:solidFill>
                            <a:schemeClr val="dk1"/>
                          </a:solidFill>
                          <a:latin typeface="Verdana"/>
                        </a:defRPr>
                      </a:lvl4pPr>
                      <a:lvl5pPr marL="1828734" algn="l" defTabSz="914367" rtl="0" eaLnBrk="1" latinLnBrk="0" hangingPunct="1">
                        <a:defRPr sz="1765" kern="1200">
                          <a:solidFill>
                            <a:schemeClr val="dk1"/>
                          </a:solidFill>
                          <a:latin typeface="Verdana"/>
                        </a:defRPr>
                      </a:lvl5pPr>
                      <a:lvl6pPr marL="2285918" algn="l" defTabSz="914367" rtl="0" eaLnBrk="1" latinLnBrk="0" hangingPunct="1">
                        <a:defRPr sz="1765" kern="1200">
                          <a:solidFill>
                            <a:schemeClr val="dk1"/>
                          </a:solidFill>
                          <a:latin typeface="Verdana"/>
                        </a:defRPr>
                      </a:lvl6pPr>
                      <a:lvl7pPr marL="2743101" algn="l" defTabSz="914367" rtl="0" eaLnBrk="1" latinLnBrk="0" hangingPunct="1">
                        <a:defRPr sz="1765" kern="1200">
                          <a:solidFill>
                            <a:schemeClr val="dk1"/>
                          </a:solidFill>
                          <a:latin typeface="Verdana"/>
                        </a:defRPr>
                      </a:lvl7pPr>
                      <a:lvl8pPr marL="3200284" algn="l" defTabSz="914367" rtl="0" eaLnBrk="1" latinLnBrk="0" hangingPunct="1">
                        <a:defRPr sz="1765" kern="1200">
                          <a:solidFill>
                            <a:schemeClr val="dk1"/>
                          </a:solidFill>
                          <a:latin typeface="Verdana"/>
                        </a:defRPr>
                      </a:lvl8pPr>
                      <a:lvl9pPr marL="3657469" algn="l" defTabSz="914367" rtl="0" eaLnBrk="1" latinLnBrk="0" hangingPunct="1">
                        <a:defRPr sz="1765" kern="1200">
                          <a:solidFill>
                            <a:schemeClr val="dk1"/>
                          </a:solidFill>
                          <a:latin typeface="Verdana"/>
                        </a:defRPr>
                      </a:lvl9pPr>
                    </a:lstStyle>
                    <a:p>
                      <a:r>
                        <a:rPr lang="en-CA" dirty="0">
                          <a:solidFill>
                            <a:schemeClr val="tx1"/>
                          </a:solidFill>
                        </a:rPr>
                        <a:t>Allows zero rows or one row to be selected</a:t>
                      </a:r>
                      <a:endParaRPr lang="en-CA"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2278683"/>
                  </a:ext>
                </a:extLst>
              </a:tr>
              <a:tr h="831886">
                <a:tc>
                  <a:txBody>
                    <a:bodyPr/>
                    <a:lstStyle>
                      <a:lvl1pPr marL="0" algn="l" defTabSz="914367" rtl="0" eaLnBrk="1" latinLnBrk="0" hangingPunct="1">
                        <a:defRPr sz="1765" kern="1200">
                          <a:solidFill>
                            <a:schemeClr val="dk1"/>
                          </a:solidFill>
                          <a:latin typeface="Verdana"/>
                        </a:defRPr>
                      </a:lvl1pPr>
                      <a:lvl2pPr marL="457183" algn="l" defTabSz="914367" rtl="0" eaLnBrk="1" latinLnBrk="0" hangingPunct="1">
                        <a:defRPr sz="1765" kern="1200">
                          <a:solidFill>
                            <a:schemeClr val="dk1"/>
                          </a:solidFill>
                          <a:latin typeface="Verdana"/>
                        </a:defRPr>
                      </a:lvl2pPr>
                      <a:lvl3pPr marL="914367" algn="l" defTabSz="914367" rtl="0" eaLnBrk="1" latinLnBrk="0" hangingPunct="1">
                        <a:defRPr sz="1765" kern="1200">
                          <a:solidFill>
                            <a:schemeClr val="dk1"/>
                          </a:solidFill>
                          <a:latin typeface="Verdana"/>
                        </a:defRPr>
                      </a:lvl3pPr>
                      <a:lvl4pPr marL="1371550" algn="l" defTabSz="914367" rtl="0" eaLnBrk="1" latinLnBrk="0" hangingPunct="1">
                        <a:defRPr sz="1765" kern="1200">
                          <a:solidFill>
                            <a:schemeClr val="dk1"/>
                          </a:solidFill>
                          <a:latin typeface="Verdana"/>
                        </a:defRPr>
                      </a:lvl4pPr>
                      <a:lvl5pPr marL="1828734" algn="l" defTabSz="914367" rtl="0" eaLnBrk="1" latinLnBrk="0" hangingPunct="1">
                        <a:defRPr sz="1765" kern="1200">
                          <a:solidFill>
                            <a:schemeClr val="dk1"/>
                          </a:solidFill>
                          <a:latin typeface="Verdana"/>
                        </a:defRPr>
                      </a:lvl5pPr>
                      <a:lvl6pPr marL="2285918" algn="l" defTabSz="914367" rtl="0" eaLnBrk="1" latinLnBrk="0" hangingPunct="1">
                        <a:defRPr sz="1765" kern="1200">
                          <a:solidFill>
                            <a:schemeClr val="dk1"/>
                          </a:solidFill>
                          <a:latin typeface="Verdana"/>
                        </a:defRPr>
                      </a:lvl6pPr>
                      <a:lvl7pPr marL="2743101" algn="l" defTabSz="914367" rtl="0" eaLnBrk="1" latinLnBrk="0" hangingPunct="1">
                        <a:defRPr sz="1765" kern="1200">
                          <a:solidFill>
                            <a:schemeClr val="dk1"/>
                          </a:solidFill>
                          <a:latin typeface="Verdana"/>
                        </a:defRPr>
                      </a:lvl7pPr>
                      <a:lvl8pPr marL="3200284" algn="l" defTabSz="914367" rtl="0" eaLnBrk="1" latinLnBrk="0" hangingPunct="1">
                        <a:defRPr sz="1765" kern="1200">
                          <a:solidFill>
                            <a:schemeClr val="dk1"/>
                          </a:solidFill>
                          <a:latin typeface="Verdana"/>
                        </a:defRPr>
                      </a:lvl8pPr>
                      <a:lvl9pPr marL="3657469" algn="l" defTabSz="914367" rtl="0" eaLnBrk="1" latinLnBrk="0" hangingPunct="1">
                        <a:defRPr sz="1765" kern="1200">
                          <a:solidFill>
                            <a:schemeClr val="dk1"/>
                          </a:solidFill>
                          <a:latin typeface="Verdana"/>
                        </a:defRPr>
                      </a:lvl9pPr>
                    </a:lstStyle>
                    <a:p>
                      <a:r>
                        <a:rPr lang="en-CA" dirty="0">
                          <a:solidFill>
                            <a:schemeClr val="tx1"/>
                          </a:solidFill>
                        </a:rPr>
                        <a:t>Multiple</a:t>
                      </a:r>
                      <a:endParaRPr lang="en-CA"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dk1"/>
                          </a:solidFill>
                          <a:latin typeface="Verdana"/>
                        </a:defRPr>
                      </a:lvl1pPr>
                      <a:lvl2pPr marL="457183" algn="l" defTabSz="914367" rtl="0" eaLnBrk="1" latinLnBrk="0" hangingPunct="1">
                        <a:defRPr sz="1765" kern="1200">
                          <a:solidFill>
                            <a:schemeClr val="dk1"/>
                          </a:solidFill>
                          <a:latin typeface="Verdana"/>
                        </a:defRPr>
                      </a:lvl2pPr>
                      <a:lvl3pPr marL="914367" algn="l" defTabSz="914367" rtl="0" eaLnBrk="1" latinLnBrk="0" hangingPunct="1">
                        <a:defRPr sz="1765" kern="1200">
                          <a:solidFill>
                            <a:schemeClr val="dk1"/>
                          </a:solidFill>
                          <a:latin typeface="Verdana"/>
                        </a:defRPr>
                      </a:lvl3pPr>
                      <a:lvl4pPr marL="1371550" algn="l" defTabSz="914367" rtl="0" eaLnBrk="1" latinLnBrk="0" hangingPunct="1">
                        <a:defRPr sz="1765" kern="1200">
                          <a:solidFill>
                            <a:schemeClr val="dk1"/>
                          </a:solidFill>
                          <a:latin typeface="Verdana"/>
                        </a:defRPr>
                      </a:lvl4pPr>
                      <a:lvl5pPr marL="1828734" algn="l" defTabSz="914367" rtl="0" eaLnBrk="1" latinLnBrk="0" hangingPunct="1">
                        <a:defRPr sz="1765" kern="1200">
                          <a:solidFill>
                            <a:schemeClr val="dk1"/>
                          </a:solidFill>
                          <a:latin typeface="Verdana"/>
                        </a:defRPr>
                      </a:lvl5pPr>
                      <a:lvl6pPr marL="2285918" algn="l" defTabSz="914367" rtl="0" eaLnBrk="1" latinLnBrk="0" hangingPunct="1">
                        <a:defRPr sz="1765" kern="1200">
                          <a:solidFill>
                            <a:schemeClr val="dk1"/>
                          </a:solidFill>
                          <a:latin typeface="Verdana"/>
                        </a:defRPr>
                      </a:lvl6pPr>
                      <a:lvl7pPr marL="2743101" algn="l" defTabSz="914367" rtl="0" eaLnBrk="1" latinLnBrk="0" hangingPunct="1">
                        <a:defRPr sz="1765" kern="1200">
                          <a:solidFill>
                            <a:schemeClr val="dk1"/>
                          </a:solidFill>
                          <a:latin typeface="Verdana"/>
                        </a:defRPr>
                      </a:lvl7pPr>
                      <a:lvl8pPr marL="3200284" algn="l" defTabSz="914367" rtl="0" eaLnBrk="1" latinLnBrk="0" hangingPunct="1">
                        <a:defRPr sz="1765" kern="1200">
                          <a:solidFill>
                            <a:schemeClr val="dk1"/>
                          </a:solidFill>
                          <a:latin typeface="Verdana"/>
                        </a:defRPr>
                      </a:lvl8pPr>
                      <a:lvl9pPr marL="3657469" algn="l" defTabSz="914367" rtl="0" eaLnBrk="1" latinLnBrk="0" hangingPunct="1">
                        <a:defRPr sz="1765" kern="1200">
                          <a:solidFill>
                            <a:schemeClr val="dk1"/>
                          </a:solidFill>
                          <a:latin typeface="Verdana"/>
                        </a:defRPr>
                      </a:lvl9pPr>
                    </a:lstStyle>
                    <a:p>
                      <a:r>
                        <a:rPr lang="en-CA" dirty="0">
                          <a:solidFill>
                            <a:schemeClr val="tx1"/>
                          </a:solidFill>
                        </a:rPr>
                        <a:t>Allows zero rows, one row, or multiple rows to be selected</a:t>
                      </a:r>
                      <a:endParaRPr lang="en-CA"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5273267"/>
                  </a:ext>
                </a:extLst>
              </a:tr>
            </a:tbl>
          </a:graphicData>
        </a:graphic>
      </p:graphicFrame>
    </p:spTree>
    <p:extLst>
      <p:ext uri="{BB962C8B-B14F-4D97-AF65-F5344CB8AC3E}">
        <p14:creationId xmlns:p14="http://schemas.microsoft.com/office/powerpoint/2010/main" val="27604775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Obtaining user input</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246769"/>
          </a:xfrm>
        </p:spPr>
        <p:txBody>
          <a:bodyPr/>
          <a:lstStyle/>
          <a:p>
            <a:r>
              <a:rPr lang="en-US" sz="2000" dirty="0"/>
              <a:t>In this demonstration, you will learn how to:</a:t>
            </a:r>
          </a:p>
          <a:p>
            <a:pPr marL="457200" indent="-457200">
              <a:buFont typeface="+mj-lt"/>
              <a:buAutoNum type="arabicPeriod"/>
            </a:pPr>
            <a:r>
              <a:rPr lang="en-US" sz="2000" dirty="0"/>
              <a:t>Use </a:t>
            </a:r>
            <a:r>
              <a:rPr lang="en-US" sz="2000" b="1" dirty="0"/>
              <a:t>Read-Host</a:t>
            </a:r>
            <a:r>
              <a:rPr lang="en-US" sz="2000" dirty="0"/>
              <a:t>.</a:t>
            </a:r>
            <a:endParaRPr lang="en-US" sz="2000" b="1" dirty="0"/>
          </a:p>
          <a:p>
            <a:pPr marL="457200" indent="-457200">
              <a:buFont typeface="+mj-lt"/>
              <a:buAutoNum type="arabicPeriod"/>
            </a:pPr>
            <a:r>
              <a:rPr lang="en-US" sz="2000" dirty="0"/>
              <a:t>Use </a:t>
            </a:r>
            <a:r>
              <a:rPr lang="en-US" sz="2000" b="1" dirty="0"/>
              <a:t>Get-Credential</a:t>
            </a:r>
            <a:r>
              <a:rPr lang="en-US" sz="2000" dirty="0"/>
              <a:t>.</a:t>
            </a:r>
            <a:endParaRPr lang="en-US" sz="2000" b="1" dirty="0"/>
          </a:p>
          <a:p>
            <a:pPr marL="457200" indent="-457200">
              <a:buFont typeface="+mj-lt"/>
              <a:buAutoNum type="arabicPeriod"/>
            </a:pPr>
            <a:r>
              <a:rPr lang="en-US" sz="2000" dirty="0"/>
              <a:t>Use </a:t>
            </a:r>
            <a:r>
              <a:rPr lang="en-US" sz="2000" b="1" dirty="0"/>
              <a:t>Out-</a:t>
            </a:r>
            <a:r>
              <a:rPr lang="en-US" sz="2000" b="1" dirty="0" err="1"/>
              <a:t>GridView</a:t>
            </a:r>
            <a:r>
              <a:rPr lang="en-US" sz="2000" dirty="0"/>
              <a:t>.</a:t>
            </a:r>
            <a:endParaRPr lang="en-US" sz="2000" b="1" dirty="0"/>
          </a:p>
          <a:p>
            <a:endParaRPr lang="en-US" sz="20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12574551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Obtaining user input (Slide 2)</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246769"/>
          </a:xfrm>
        </p:spPr>
        <p:txBody>
          <a:bodyPr/>
          <a:lstStyle/>
          <a:p>
            <a:r>
              <a:rPr lang="en-US" sz="2000" dirty="0"/>
              <a:t>In this demonstration, you will learn how to:</a:t>
            </a:r>
          </a:p>
          <a:p>
            <a:pPr marL="457200" indent="-457200">
              <a:buFont typeface="+mj-lt"/>
              <a:buAutoNum type="arabicPeriod"/>
            </a:pPr>
            <a:r>
              <a:rPr lang="en-US" sz="2000" dirty="0"/>
              <a:t>Use </a:t>
            </a:r>
            <a:r>
              <a:rPr lang="en-US" sz="2000" b="1" dirty="0"/>
              <a:t>Read-Host</a:t>
            </a:r>
            <a:r>
              <a:rPr lang="en-US" sz="2000" dirty="0"/>
              <a:t>.</a:t>
            </a:r>
          </a:p>
          <a:p>
            <a:pPr marL="457200" indent="-457200">
              <a:buFont typeface="+mj-lt"/>
              <a:buAutoNum type="arabicPeriod"/>
            </a:pPr>
            <a:r>
              <a:rPr lang="en-US" sz="2000" dirty="0"/>
              <a:t>Use </a:t>
            </a:r>
            <a:r>
              <a:rPr lang="en-US" sz="2000" b="1" dirty="0"/>
              <a:t>Get-Credential</a:t>
            </a:r>
            <a:r>
              <a:rPr lang="en-US" sz="2000" dirty="0"/>
              <a:t>.</a:t>
            </a:r>
            <a:endParaRPr lang="en-US" sz="2000" b="1" dirty="0"/>
          </a:p>
          <a:p>
            <a:pPr marL="457200" indent="-457200">
              <a:buFont typeface="+mj-lt"/>
              <a:buAutoNum type="arabicPeriod"/>
            </a:pPr>
            <a:r>
              <a:rPr lang="en-US" sz="2000" dirty="0"/>
              <a:t>Use </a:t>
            </a:r>
            <a:r>
              <a:rPr lang="en-US" sz="2000" b="1" dirty="0"/>
              <a:t>Out-</a:t>
            </a:r>
            <a:r>
              <a:rPr lang="en-US" sz="2000" b="1" dirty="0" err="1"/>
              <a:t>GridView</a:t>
            </a:r>
            <a:r>
              <a:rPr lang="en-US" sz="2000" dirty="0"/>
              <a:t>.</a:t>
            </a:r>
            <a:endParaRPr lang="en-US" sz="2000" b="1" dirty="0"/>
          </a:p>
          <a:p>
            <a:endParaRPr lang="en-US" sz="20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41475654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Introduction to scripting with Windows PowerShell</a:t>
            </a:r>
          </a:p>
        </p:txBody>
      </p:sp>
    </p:spTree>
    <p:extLst>
      <p:ext uri="{BB962C8B-B14F-4D97-AF65-F5344CB8AC3E}">
        <p14:creationId xmlns:p14="http://schemas.microsoft.com/office/powerpoint/2010/main" val="24875923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Passing parameters to a script</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5401479"/>
          </a:xfrm>
        </p:spPr>
        <p:txBody>
          <a:bodyPr lIns="0"/>
          <a:lstStyle/>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Use a </a:t>
            </a:r>
            <a:r>
              <a:rPr kumimoji="0" lang="en-US" b="1" i="0" u="none" strike="noStrike" kern="1200" cap="none" spc="-50" normalizeH="0" baseline="0" noProof="0" dirty="0">
                <a:ln>
                  <a:noFill/>
                </a:ln>
                <a:solidFill>
                  <a:srgbClr val="000000"/>
                </a:solidFill>
                <a:effectLst/>
                <a:uLnTx/>
                <a:uFillTx/>
                <a:latin typeface="Segoe UI"/>
                <a:ea typeface="+mn-ea"/>
                <a:cs typeface="+mn-cs"/>
              </a:rPr>
              <a:t>Param() </a:t>
            </a:r>
            <a:r>
              <a:rPr kumimoji="0" lang="en-US" i="0" u="none" strike="noStrike" kern="1200" cap="none" spc="-50" normalizeH="0" baseline="0" noProof="0" dirty="0">
                <a:ln>
                  <a:noFill/>
                </a:ln>
                <a:solidFill>
                  <a:srgbClr val="000000"/>
                </a:solidFill>
                <a:effectLst/>
                <a:uLnTx/>
                <a:uFillTx/>
                <a:latin typeface="Segoe UI"/>
                <a:ea typeface="+mn-ea"/>
                <a:cs typeface="+mn-cs"/>
              </a:rPr>
              <a:t>block to identify the variables that will store parameter values:</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Param(</a:t>
            </a:r>
            <a:br>
              <a:rPr kumimoji="0" lang="en-US" b="1" i="0" u="none" strike="noStrike" kern="1200" cap="none" spc="-50" normalizeH="0" baseline="0" noProof="0" dirty="0">
                <a:ln>
                  <a:noFill/>
                </a:ln>
                <a:solidFill>
                  <a:srgbClr val="000000"/>
                </a:solidFill>
                <a:effectLst/>
                <a:uLnTx/>
                <a:uFillTx/>
                <a:latin typeface="Segoe UI"/>
                <a:ea typeface="+mn-ea"/>
                <a:cs typeface="+mn-cs"/>
              </a:rPr>
            </a:br>
            <a:r>
              <a:rPr kumimoji="0" lang="en-US" b="1" i="0" u="none" strike="noStrike" kern="1200" cap="none" spc="-50" normalizeH="0" baseline="0" noProof="0" dirty="0">
                <a:ln>
                  <a:noFill/>
                </a:ln>
                <a:solidFill>
                  <a:srgbClr val="000000"/>
                </a:solidFill>
                <a:effectLst/>
                <a:uLnTx/>
                <a:uFillTx/>
                <a:latin typeface="Segoe UI"/>
                <a:ea typeface="+mn-ea"/>
                <a:cs typeface="+mn-cs"/>
              </a:rPr>
              <a:t>     [string]$ComputerName</a:t>
            </a:r>
            <a:br>
              <a:rPr kumimoji="0" lang="en-US" b="1" i="0" u="none" strike="noStrike" kern="1200" cap="none" spc="-50" normalizeH="0" baseline="0" noProof="0" dirty="0">
                <a:ln>
                  <a:noFill/>
                </a:ln>
                <a:solidFill>
                  <a:srgbClr val="000000"/>
                </a:solidFill>
                <a:effectLst/>
                <a:uLnTx/>
                <a:uFillTx/>
                <a:latin typeface="Segoe UI"/>
                <a:ea typeface="+mn-ea"/>
                <a:cs typeface="+mn-cs"/>
              </a:rPr>
            </a:br>
            <a:r>
              <a:rPr kumimoji="0" lang="en-US" b="1" i="0" u="none" strike="noStrike" kern="1200" cap="none" spc="-50" normalizeH="0" baseline="0" noProof="0" dirty="0">
                <a:ln>
                  <a:noFill/>
                </a:ln>
                <a:solidFill>
                  <a:srgbClr val="000000"/>
                </a:solidFill>
                <a:effectLst/>
                <a:uLnTx/>
                <a:uFillTx/>
                <a:latin typeface="Segoe UI"/>
                <a:ea typeface="+mn-ea"/>
                <a:cs typeface="+mn-cs"/>
              </a:rPr>
              <a:t>     [int]$EventID</a:t>
            </a:r>
            <a:br>
              <a:rPr kumimoji="0" lang="en-US" b="1" i="0" u="none" strike="noStrike" kern="1200" cap="none" spc="-50" normalizeH="0" baseline="0" noProof="0" dirty="0">
                <a:ln>
                  <a:noFill/>
                </a:ln>
                <a:solidFill>
                  <a:srgbClr val="000000"/>
                </a:solidFill>
                <a:effectLst/>
                <a:uLnTx/>
                <a:uFillTx/>
                <a:latin typeface="Segoe UI"/>
                <a:ea typeface="+mn-ea"/>
                <a:cs typeface="+mn-cs"/>
              </a:rPr>
            </a:br>
            <a:r>
              <a:rPr kumimoji="0" lang="en-US" b="1" i="0" u="none" strike="noStrike" kern="1200" cap="none" spc="-50" normalizeH="0" baseline="0" noProof="0" dirty="0">
                <a:ln>
                  <a:noFill/>
                </a:ln>
                <a:solidFill>
                  <a:srgbClr val="000000"/>
                </a:solidFill>
                <a:effectLst/>
                <a:uLnTx/>
                <a:uFillTx/>
                <a:latin typeface="Segoe UI"/>
                <a:ea typeface="+mn-ea"/>
                <a:cs typeface="+mn-cs"/>
              </a:rPr>
              <a:t>)</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The variable names in the </a:t>
            </a:r>
            <a:r>
              <a:rPr kumimoji="0" lang="en-US" b="1" i="0" u="none" strike="noStrike" kern="1200" cap="none" spc="-50" normalizeH="0" baseline="0" noProof="0" dirty="0">
                <a:ln>
                  <a:noFill/>
                </a:ln>
                <a:solidFill>
                  <a:srgbClr val="000000"/>
                </a:solidFill>
                <a:effectLst/>
                <a:uLnTx/>
                <a:uFillTx/>
                <a:latin typeface="Segoe UI"/>
                <a:ea typeface="+mn-ea"/>
                <a:cs typeface="+mn-cs"/>
              </a:rPr>
              <a:t>Param() </a:t>
            </a:r>
            <a:r>
              <a:rPr kumimoji="0" lang="en-US" i="0" u="none" strike="noStrike" kern="1200" cap="none" spc="-50" normalizeH="0" baseline="0" noProof="0" dirty="0">
                <a:ln>
                  <a:noFill/>
                </a:ln>
                <a:solidFill>
                  <a:srgbClr val="000000"/>
                </a:solidFill>
                <a:effectLst/>
                <a:uLnTx/>
                <a:uFillTx/>
                <a:latin typeface="Segoe UI"/>
                <a:ea typeface="+mn-ea"/>
                <a:cs typeface="+mn-cs"/>
              </a:rPr>
              <a:t>block define the parameter names:</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.\GetEvent.ps1 -ComputerName LON-DC1 -EventID 5772</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It</a:t>
            </a:r>
            <a:r>
              <a:rPr lang="en-US" spc="-50" dirty="0">
                <a:solidFill>
                  <a:srgbClr val="000000"/>
                </a:solidFill>
                <a:latin typeface="Segoe UI"/>
              </a:rPr>
              <a:t>’</a:t>
            </a:r>
            <a:r>
              <a:rPr kumimoji="0" lang="en-US" i="0" u="none" strike="noStrike" kern="1200" cap="none" spc="-50" normalizeH="0" baseline="0" noProof="0" dirty="0">
                <a:ln>
                  <a:noFill/>
                </a:ln>
                <a:solidFill>
                  <a:srgbClr val="000000"/>
                </a:solidFill>
                <a:effectLst/>
                <a:uLnTx/>
                <a:uFillTx/>
                <a:latin typeface="Segoe UI"/>
                <a:ea typeface="+mn-ea"/>
                <a:cs typeface="+mn-cs"/>
              </a:rPr>
              <a:t>s a best practice to define variable types:</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Errors are generated when data can’t be converted.</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[switch]</a:t>
            </a:r>
            <a:r>
              <a:rPr kumimoji="0" lang="en-US" i="0" u="none" strike="noStrike" kern="1200" cap="none" spc="-50" normalizeH="0" baseline="0" noProof="0" dirty="0">
                <a:ln>
                  <a:noFill/>
                </a:ln>
                <a:solidFill>
                  <a:srgbClr val="000000"/>
                </a:solidFill>
                <a:effectLst/>
                <a:uLnTx/>
                <a:uFillTx/>
                <a:latin typeface="Segoe UI"/>
                <a:ea typeface="+mn-ea"/>
                <a:cs typeface="+mn-cs"/>
              </a:rPr>
              <a:t> defines parameters that are on or off.</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You can:</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Define default values for parameters: </a:t>
            </a:r>
            <a:r>
              <a:rPr kumimoji="0" lang="en-US" b="1" i="0" u="none" strike="noStrike" kern="1200" cap="none" spc="-50" normalizeH="0" baseline="0" noProof="0" dirty="0">
                <a:ln>
                  <a:noFill/>
                </a:ln>
                <a:solidFill>
                  <a:srgbClr val="000000"/>
                </a:solidFill>
                <a:effectLst/>
                <a:uLnTx/>
                <a:uFillTx/>
                <a:latin typeface="Segoe UI"/>
                <a:ea typeface="+mn-ea"/>
                <a:cs typeface="+mn-cs"/>
              </a:rPr>
              <a:t>[string]$ComputerName = "LON-DC1"</a:t>
            </a:r>
          </a:p>
          <a:p>
            <a:pPr lvl="3" defTabSz="932742">
              <a:spcBef>
                <a:spcPts val="600"/>
              </a:spcBef>
              <a:spcAft>
                <a:spcPts val="0"/>
              </a:spcAft>
              <a:buSzPct val="95000"/>
              <a:defRPr/>
            </a:pPr>
            <a:r>
              <a:rPr lang="en-US" spc="-50" dirty="0">
                <a:solidFill>
                  <a:srgbClr val="000000"/>
                </a:solidFill>
                <a:latin typeface="Segoe UI"/>
              </a:rPr>
              <a:t>Request user input for parameters: </a:t>
            </a:r>
            <a:r>
              <a:rPr kumimoji="0" lang="en-US" b="1" i="0" u="none" strike="noStrike" kern="1200" cap="none" spc="-50" normalizeH="0" baseline="0" noProof="0" dirty="0">
                <a:ln>
                  <a:noFill/>
                </a:ln>
                <a:solidFill>
                  <a:srgbClr val="000000"/>
                </a:solidFill>
                <a:effectLst/>
                <a:uLnTx/>
                <a:uFillTx/>
                <a:latin typeface="Segoe UI"/>
                <a:ea typeface="+mn-ea"/>
                <a:cs typeface="+mn-cs"/>
              </a:rPr>
              <a:t>[int]$EventID = Read-Host "Enter event ID"</a:t>
            </a:r>
            <a:br>
              <a:rPr kumimoji="0" lang="en-US" b="1" i="0" u="none" strike="noStrike" kern="1200" cap="none" spc="-50" normalizeH="0" baseline="0" noProof="0" dirty="0">
                <a:ln>
                  <a:noFill/>
                </a:ln>
                <a:solidFill>
                  <a:srgbClr val="000000"/>
                </a:solidFill>
                <a:effectLst/>
                <a:uLnTx/>
                <a:uFillTx/>
                <a:latin typeface="Segoe UI"/>
                <a:ea typeface="+mn-ea"/>
                <a:cs typeface="+mn-cs"/>
              </a:rPr>
            </a:br>
            <a:endParaRPr kumimoji="0" lang="en-US" b="1" i="0" u="none" strike="noStrike" kern="1200" cap="none" spc="-50" normalizeH="0" baseline="0" noProof="0" dirty="0">
              <a:ln>
                <a:noFill/>
              </a:ln>
              <a:solidFill>
                <a:srgbClr val="000000"/>
              </a:solidFill>
              <a:effectLst/>
              <a:uLnTx/>
              <a:uFillTx/>
              <a:latin typeface="Segoe UI"/>
              <a:ea typeface="+mn-ea"/>
              <a:cs typeface="+mn-cs"/>
            </a:endParaRPr>
          </a:p>
          <a:p>
            <a:pPr lvl="2" defTabSz="932742">
              <a:spcBef>
                <a:spcPts val="600"/>
              </a:spcBef>
              <a:spcAft>
                <a:spcPts val="0"/>
              </a:spcAft>
              <a:buSzPct val="95000"/>
              <a:defRPr/>
            </a:pPr>
            <a:endParaRPr kumimoji="0" lang="en-US" b="1" i="0" u="none" strike="noStrike" kern="1200" cap="none" spc="-50" normalizeH="0" baseline="0" noProof="0" dirty="0">
              <a:ln>
                <a:noFill/>
              </a:ln>
              <a:solidFill>
                <a:srgbClr val="000000"/>
              </a:solidFill>
              <a:effectLst/>
              <a:uLnTx/>
              <a:uFillTx/>
              <a:latin typeface="Segoe UI"/>
              <a:ea typeface="+mn-ea"/>
              <a:cs typeface="+mn-cs"/>
            </a:endParaRP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8436819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Obtaining user input by using parameters</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708434"/>
          </a:xfrm>
        </p:spPr>
        <p:txBody>
          <a:bodyPr/>
          <a:lstStyle/>
          <a:p>
            <a:r>
              <a:rPr lang="en-US" sz="2000" dirty="0"/>
              <a:t>In this demonstration, you will learn how to:</a:t>
            </a:r>
          </a:p>
          <a:p>
            <a:pPr marL="457200" indent="-457200">
              <a:buFont typeface="+mj-lt"/>
              <a:buAutoNum type="arabicPeriod"/>
            </a:pPr>
            <a:r>
              <a:rPr lang="en-US" sz="2000" dirty="0"/>
              <a:t>Review a script with a </a:t>
            </a:r>
            <a:r>
              <a:rPr lang="en-US" sz="2000" b="1" dirty="0"/>
              <a:t>param()</a:t>
            </a:r>
            <a:r>
              <a:rPr lang="en-US" sz="2000" dirty="0"/>
              <a:t> block.</a:t>
            </a:r>
          </a:p>
          <a:p>
            <a:pPr marL="457200" indent="-457200">
              <a:buFont typeface="+mj-lt"/>
              <a:buAutoNum type="arabicPeriod"/>
            </a:pPr>
            <a:r>
              <a:rPr lang="en-US" sz="2000" dirty="0"/>
              <a:t>Pass parameters to the script.</a:t>
            </a:r>
          </a:p>
          <a:p>
            <a:pPr marL="457200" indent="-457200">
              <a:buFont typeface="+mj-lt"/>
              <a:buAutoNum type="arabicPeriod"/>
            </a:pPr>
            <a:r>
              <a:rPr lang="en-US" sz="2000" dirty="0"/>
              <a:t>Request user input when a parameter isn’t supplied.</a:t>
            </a:r>
          </a:p>
          <a:p>
            <a:pPr marL="457200" indent="-457200">
              <a:buFont typeface="+mj-lt"/>
              <a:buAutoNum type="arabicPeriod"/>
            </a:pPr>
            <a:r>
              <a:rPr lang="en-US" sz="2000" dirty="0"/>
              <a:t>Set a default value for a parameter.</a:t>
            </a:r>
          </a:p>
          <a:p>
            <a:endParaRPr lang="en-US" sz="20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106369353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Obtaining user input by using parameters (Slide 2)</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708434"/>
          </a:xfrm>
        </p:spPr>
        <p:txBody>
          <a:bodyPr/>
          <a:lstStyle/>
          <a:p>
            <a:r>
              <a:rPr lang="en-US" sz="2000" dirty="0"/>
              <a:t>In this demonstration, you will learn how to:</a:t>
            </a:r>
          </a:p>
          <a:p>
            <a:pPr marL="457200" indent="-457200">
              <a:buFont typeface="+mj-lt"/>
              <a:buAutoNum type="arabicPeriod"/>
            </a:pPr>
            <a:r>
              <a:rPr lang="en-US" sz="2000" dirty="0"/>
              <a:t>Review a script with a </a:t>
            </a:r>
            <a:r>
              <a:rPr lang="en-US" sz="2000" b="1" dirty="0"/>
              <a:t>param()</a:t>
            </a:r>
            <a:r>
              <a:rPr lang="en-US" sz="2000" dirty="0"/>
              <a:t> block.</a:t>
            </a:r>
          </a:p>
          <a:p>
            <a:pPr marL="457200" indent="-457200">
              <a:buFont typeface="+mj-lt"/>
              <a:buAutoNum type="arabicPeriod"/>
            </a:pPr>
            <a:r>
              <a:rPr lang="en-US" sz="2000" dirty="0"/>
              <a:t>Pass parameters to the script.</a:t>
            </a:r>
          </a:p>
          <a:p>
            <a:pPr marL="457200" indent="-457200">
              <a:buFont typeface="+mj-lt"/>
              <a:buAutoNum type="arabicPeriod"/>
            </a:pPr>
            <a:r>
              <a:rPr lang="en-US" sz="2000" dirty="0"/>
              <a:t>Request user input when a parameter isn’t supplied.</a:t>
            </a:r>
          </a:p>
          <a:p>
            <a:pPr marL="457200" indent="-457200">
              <a:buFont typeface="+mj-lt"/>
              <a:buAutoNum type="arabicPeriod"/>
            </a:pPr>
            <a:r>
              <a:rPr lang="en-US" sz="2000" dirty="0"/>
              <a:t>Set a default value for a parameter.</a:t>
            </a:r>
          </a:p>
          <a:p>
            <a:endParaRPr lang="en-US" sz="20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39467819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5</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282607391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5: Troubleshooting and error handling</a:t>
            </a:r>
          </a:p>
        </p:txBody>
      </p:sp>
    </p:spTree>
    <p:extLst>
      <p:ext uri="{BB962C8B-B14F-4D97-AF65-F5344CB8AC3E}">
        <p14:creationId xmlns:p14="http://schemas.microsoft.com/office/powerpoint/2010/main" val="22197958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5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035143"/>
            <a:ext cx="11354257" cy="3400931"/>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As you develop more scripts, you’ll find that efficient troubleshooting makes your script development much faster. A big part of efficient troubleshooting is understanding error messages. For some difficult problems, you can use breakpoints to stop a script partially through execution to query values for variables.</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Understanding error messages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Adding script output</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Using</a:t>
            </a:r>
            <a:r>
              <a:rPr lang="en-US" sz="1800" dirty="0">
                <a:solidFill>
                  <a:srgbClr val="000000"/>
                </a:solidFill>
                <a:latin typeface="Segoe UI"/>
              </a:rPr>
              <a:t> breakpoints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Troubleshooting a script</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Understanding error actions</a:t>
            </a:r>
          </a:p>
          <a:p>
            <a:pPr marR="0" lvl="1" algn="l" defTabSz="914367" rtl="0" eaLnBrk="1" fontAlgn="auto" latinLnBrk="0" hangingPunct="1">
              <a:lnSpc>
                <a:spcPct val="100000"/>
              </a:lnSpc>
              <a:spcBef>
                <a:spcPts val="200"/>
              </a:spcBef>
              <a:spcAft>
                <a:spcPts val="400"/>
              </a:spcAft>
              <a:buClrTx/>
              <a:buSzPct val="90000"/>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71962445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Understanding error messages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2492990"/>
          </a:xfrm>
        </p:spPr>
        <p:txBody>
          <a:bodyPr lIns="0"/>
          <a:lstStyle/>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Error messages are useful for troubleshooting.</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You might encounter error messages because:</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You made a mistake while entering text.</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You queried an object that doesn’t exist.</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You attempted to communicate with a computer that’s offline.</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Errors are stored in the </a:t>
            </a:r>
            <a:r>
              <a:rPr kumimoji="0" lang="en-US" b="1" i="0" u="none" strike="noStrike" kern="1200" cap="none" spc="-50" normalizeH="0" baseline="0" noProof="0" dirty="0">
                <a:ln>
                  <a:noFill/>
                </a:ln>
                <a:solidFill>
                  <a:srgbClr val="000000"/>
                </a:solidFill>
                <a:effectLst/>
                <a:uLnTx/>
                <a:uFillTx/>
                <a:latin typeface="Segoe UI"/>
                <a:ea typeface="+mn-ea"/>
                <a:cs typeface="+mn-cs"/>
              </a:rPr>
              <a:t>$Error </a:t>
            </a:r>
            <a:r>
              <a:rPr kumimoji="0" lang="en-US" i="0" u="none" strike="noStrike" kern="1200" cap="none" spc="-50" normalizeH="0" baseline="0" noProof="0" dirty="0">
                <a:ln>
                  <a:noFill/>
                </a:ln>
                <a:solidFill>
                  <a:srgbClr val="000000"/>
                </a:solidFill>
                <a:effectLst/>
                <a:uLnTx/>
                <a:uFillTx/>
                <a:latin typeface="Segoe UI"/>
                <a:ea typeface="+mn-ea"/>
                <a:cs typeface="+mn-cs"/>
              </a:rPr>
              <a:t>array</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The most recent error is stored in </a:t>
            </a:r>
            <a:r>
              <a:rPr kumimoji="0" lang="en-US" b="1" i="0" u="none" strike="noStrike" kern="1200" cap="none" spc="-50" normalizeH="0" baseline="0" noProof="0" dirty="0">
                <a:ln>
                  <a:noFill/>
                </a:ln>
                <a:solidFill>
                  <a:srgbClr val="000000"/>
                </a:solidFill>
                <a:effectLst/>
                <a:uLnTx/>
                <a:uFillTx/>
                <a:latin typeface="Segoe UI"/>
                <a:ea typeface="+mn-ea"/>
                <a:cs typeface="+mn-cs"/>
              </a:rPr>
              <a:t>$Error[0]</a:t>
            </a:r>
            <a:r>
              <a:rPr kumimoji="0" lang="en-US" i="0" u="none" strike="noStrike" kern="1200" cap="none" spc="-50" normalizeH="0" baseline="0" noProof="0" dirty="0">
                <a:ln>
                  <a:noFill/>
                </a:ln>
                <a:solidFill>
                  <a:srgbClr val="000000"/>
                </a:solidFill>
                <a:effectLst/>
                <a:uLnTx/>
                <a:uFillTx/>
                <a:latin typeface="Segoe UI"/>
                <a:ea typeface="+mn-ea"/>
                <a:cs typeface="+mn-cs"/>
              </a:rPr>
              <a:t>.</a:t>
            </a:r>
            <a:endParaRPr kumimoji="0" lang="en-US" sz="200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97924394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Adding script output</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4293483"/>
          </a:xfrm>
        </p:spPr>
        <p:txBody>
          <a:bodyPr lIns="0"/>
          <a:lstStyle/>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Use </a:t>
            </a:r>
            <a:r>
              <a:rPr kumimoji="0" lang="en-US" b="1" i="0" u="none" strike="noStrike" kern="1200" cap="none" spc="-50" normalizeH="0" baseline="0" noProof="0" dirty="0">
                <a:ln>
                  <a:noFill/>
                </a:ln>
                <a:solidFill>
                  <a:srgbClr val="000000"/>
                </a:solidFill>
                <a:effectLst/>
                <a:uLnTx/>
                <a:uFillTx/>
                <a:latin typeface="Segoe UI"/>
                <a:ea typeface="+mn-ea"/>
                <a:cs typeface="+mn-cs"/>
              </a:rPr>
              <a:t>Write-Host </a:t>
            </a:r>
            <a:r>
              <a:rPr kumimoji="0" lang="en-US" i="0" u="none" strike="noStrike" kern="1200" cap="none" spc="-50" normalizeH="0" baseline="0" noProof="0" dirty="0">
                <a:ln>
                  <a:noFill/>
                </a:ln>
                <a:solidFill>
                  <a:srgbClr val="000000"/>
                </a:solidFill>
                <a:effectLst/>
                <a:uLnTx/>
                <a:uFillTx/>
                <a:latin typeface="Segoe UI"/>
                <a:ea typeface="+mn-ea"/>
                <a:cs typeface="+mn-cs"/>
              </a:rPr>
              <a:t>to display additional information when the script is running:</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Variable values.</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Location in the script.</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To slow down the data onscreen for easier reviewing, use:</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Start-Sleep</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Read-Host</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Comment out the </a:t>
            </a:r>
            <a:r>
              <a:rPr kumimoji="0" lang="en-US" b="1" i="0" u="none" strike="noStrike" kern="1200" cap="none" spc="-50" normalizeH="0" baseline="0" noProof="0" dirty="0">
                <a:ln>
                  <a:noFill/>
                </a:ln>
                <a:solidFill>
                  <a:srgbClr val="000000"/>
                </a:solidFill>
                <a:effectLst/>
                <a:uLnTx/>
                <a:uFillTx/>
                <a:latin typeface="Segoe UI"/>
                <a:ea typeface="+mn-ea"/>
                <a:cs typeface="+mn-cs"/>
              </a:rPr>
              <a:t>Write-Host</a:t>
            </a:r>
            <a:r>
              <a:rPr kumimoji="0" lang="en-US" i="0" u="none" strike="noStrike" kern="1200" cap="none" spc="-50" normalizeH="0" baseline="0" noProof="0" dirty="0">
                <a:ln>
                  <a:noFill/>
                </a:ln>
                <a:solidFill>
                  <a:srgbClr val="000000"/>
                </a:solidFill>
                <a:effectLst/>
                <a:uLnTx/>
                <a:uFillTx/>
                <a:latin typeface="Segoe UI"/>
                <a:ea typeface="+mn-ea"/>
                <a:cs typeface="+mn-cs"/>
              </a:rPr>
              <a:t> commands when not required.</a:t>
            </a:r>
            <a:endParaRPr lang="en-US" spc="-50" dirty="0">
              <a:solidFill>
                <a:srgbClr val="000000"/>
              </a:solidFill>
              <a:latin typeface="Segoe UI"/>
            </a:endParaRPr>
          </a:p>
          <a:p>
            <a:pPr lvl="2" defTabSz="932742">
              <a:spcBef>
                <a:spcPts val="600"/>
              </a:spcBef>
              <a:spcAft>
                <a:spcPts val="0"/>
              </a:spcAft>
              <a:buSzPct val="95000"/>
              <a:defRPr/>
            </a:pPr>
            <a:r>
              <a:rPr lang="en-US" spc="-50" dirty="0">
                <a:solidFill>
                  <a:srgbClr val="000000"/>
                </a:solidFill>
                <a:latin typeface="Segoe UI"/>
              </a:rPr>
              <a:t>When you use </a:t>
            </a:r>
            <a:r>
              <a:rPr lang="en-US" b="1" spc="-50" dirty="0">
                <a:solidFill>
                  <a:srgbClr val="000000"/>
                </a:solidFill>
                <a:latin typeface="Segoe UI"/>
              </a:rPr>
              <a:t>CmdletBinding()</a:t>
            </a:r>
            <a:r>
              <a:rPr lang="en-US" spc="-50" dirty="0">
                <a:solidFill>
                  <a:srgbClr val="000000"/>
                </a:solidFill>
                <a:latin typeface="Segoe UI"/>
              </a:rPr>
              <a:t>, you can also use:</a:t>
            </a:r>
          </a:p>
          <a:p>
            <a:pPr lvl="3" defTabSz="932742">
              <a:spcBef>
                <a:spcPts val="600"/>
              </a:spcBef>
              <a:spcAft>
                <a:spcPts val="0"/>
              </a:spcAft>
              <a:buSzPct val="95000"/>
              <a:defRPr/>
            </a:pPr>
            <a:r>
              <a:rPr lang="en-US" b="1" spc="-50" dirty="0">
                <a:solidFill>
                  <a:srgbClr val="000000"/>
                </a:solidFill>
                <a:latin typeface="Segoe UI"/>
              </a:rPr>
              <a:t>Write-Verbose</a:t>
            </a:r>
          </a:p>
          <a:p>
            <a:pPr lvl="3" defTabSz="932742">
              <a:spcBef>
                <a:spcPts val="600"/>
              </a:spcBef>
              <a:spcAft>
                <a:spcPts val="0"/>
              </a:spcAft>
              <a:buSzPct val="95000"/>
              <a:defRPr/>
            </a:pPr>
            <a:r>
              <a:rPr lang="en-US" b="1" spc="-50" dirty="0">
                <a:solidFill>
                  <a:srgbClr val="000000"/>
                </a:solidFill>
                <a:latin typeface="Segoe UI"/>
              </a:rPr>
              <a:t>Write-Debug</a:t>
            </a:r>
          </a:p>
          <a:p>
            <a:pPr lvl="2" defTabSz="932742">
              <a:spcBef>
                <a:spcPts val="600"/>
              </a:spcBef>
              <a:spcAft>
                <a:spcPts val="0"/>
              </a:spcAft>
              <a:buSzPct val="95000"/>
              <a:defRPr/>
            </a:pPr>
            <a:endParaRPr kumimoji="0" lang="en-US" i="0" u="none" strike="noStrike" kern="1200" cap="none" spc="-50" normalizeH="0" baseline="0" noProof="0" dirty="0">
              <a:ln>
                <a:noFill/>
              </a:ln>
              <a:solidFill>
                <a:srgbClr val="000000"/>
              </a:solidFill>
              <a:effectLst/>
              <a:uLnTx/>
              <a:uFillTx/>
              <a:latin typeface="Segoe UI"/>
              <a:ea typeface="+mn-ea"/>
              <a:cs typeface="+mn-cs"/>
            </a:endParaRP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106075252"/>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Using breakpoints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4216539"/>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Use breakpoints to pause a script and query or modify variable values.</a:t>
            </a:r>
          </a:p>
          <a:p>
            <a:pPr lvl="2"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Set-PSBreakPoint </a:t>
            </a:r>
            <a:r>
              <a:rPr kumimoji="0" lang="en-US" b="0" i="0" u="none" strike="noStrike" kern="1200" cap="none" spc="-50" normalizeH="0" baseline="0" noProof="0" dirty="0">
                <a:ln>
                  <a:noFill/>
                </a:ln>
                <a:solidFill>
                  <a:srgbClr val="000000"/>
                </a:solidFill>
                <a:effectLst/>
                <a:uLnTx/>
                <a:uFillTx/>
                <a:latin typeface="Segoe UI"/>
                <a:ea typeface="+mn-ea"/>
                <a:cs typeface="+mn-cs"/>
              </a:rPr>
              <a:t>examples:</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Set-PSBreakPoint -Line 23 -Script “MyScript.ps1”</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Set-PSBreakPoint -Command “Set-ADUser” -Script “MyScript.ps1”</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Set-PSBreakPoint -Variable “computer” -Mode ReadWrite -Script “MyScript.ps1”</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You use the </a:t>
            </a:r>
            <a:r>
              <a:rPr kumimoji="0" lang="en-US" i="1" u="none" strike="noStrike" kern="1200" cap="none" spc="-50" normalizeH="0" baseline="0" noProof="0" dirty="0">
                <a:ln>
                  <a:noFill/>
                </a:ln>
                <a:solidFill>
                  <a:srgbClr val="000000"/>
                </a:solidFill>
                <a:effectLst/>
                <a:uLnTx/>
                <a:uFillTx/>
                <a:latin typeface="Segoe UI"/>
                <a:ea typeface="+mn-ea"/>
                <a:cs typeface="+mn-cs"/>
              </a:rPr>
              <a:t>-Action </a:t>
            </a:r>
            <a:r>
              <a:rPr kumimoji="0" lang="en-US" b="0" i="0" u="none" strike="noStrike" kern="1200" cap="none" spc="-50" normalizeH="0" baseline="0" noProof="0" dirty="0">
                <a:ln>
                  <a:noFill/>
                </a:ln>
                <a:solidFill>
                  <a:srgbClr val="000000"/>
                </a:solidFill>
                <a:effectLst/>
                <a:uLnTx/>
                <a:uFillTx/>
                <a:latin typeface="Segoe UI"/>
                <a:ea typeface="+mn-ea"/>
                <a:cs typeface="+mn-cs"/>
              </a:rPr>
              <a:t>parameter to specify code to perform.</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The Windows PowerShell ISE has line-based breakpoints.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Visual Studio Code:</a:t>
            </a:r>
          </a:p>
          <a:p>
            <a:pPr lvl="3" defTabSz="932742">
              <a:spcBef>
                <a:spcPts val="600"/>
              </a:spcBef>
              <a:spcAft>
                <a:spcPts val="0"/>
              </a:spcAft>
              <a:buSzPct val="95000"/>
              <a:defRPr/>
            </a:pPr>
            <a:r>
              <a:rPr lang="en-US" spc="-50" dirty="0">
                <a:solidFill>
                  <a:srgbClr val="000000"/>
                </a:solidFill>
                <a:latin typeface="Segoe UI"/>
              </a:rPr>
              <a:t>Has conditional breakpoints.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Displays variable values in a dedicated area.</a:t>
            </a:r>
            <a:br>
              <a:rPr kumimoji="0" lang="en-US" b="0" i="0" u="none" strike="noStrike" kern="1200" cap="none" spc="-50" normalizeH="0" baseline="0" noProof="0" dirty="0">
                <a:ln>
                  <a:noFill/>
                </a:ln>
                <a:solidFill>
                  <a:srgbClr val="000000"/>
                </a:solidFill>
                <a:effectLst/>
                <a:uLnTx/>
                <a:uFillTx/>
                <a:latin typeface="Segoe UI"/>
                <a:ea typeface="+mn-ea"/>
                <a:cs typeface="+mn-cs"/>
              </a:rPr>
            </a:br>
            <a:endParaRPr kumimoji="0" lang="en-US" b="0" i="0" u="none" strike="noStrike" kern="1200" cap="none" spc="-50" normalizeH="0" baseline="0" noProof="0" dirty="0">
              <a:ln>
                <a:noFill/>
              </a:ln>
              <a:solidFill>
                <a:srgbClr val="000000"/>
              </a:solidFill>
              <a:effectLst/>
              <a:uLnTx/>
              <a:uFillTx/>
              <a:latin typeface="Segoe UI"/>
              <a:ea typeface="+mn-ea"/>
              <a:cs typeface="+mn-cs"/>
            </a:endParaRP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54786581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Troubleshooting a script</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708434"/>
          </a:xfrm>
        </p:spPr>
        <p:txBody>
          <a:bodyPr/>
          <a:lstStyle/>
          <a:p>
            <a:pPr marL="457200" indent="-457200">
              <a:buFont typeface="+mj-lt"/>
              <a:buAutoNum type="arabicPeriod"/>
            </a:pPr>
            <a:r>
              <a:rPr lang="en-US" sz="2000" dirty="0"/>
              <a:t>Run a script the generates an error.</a:t>
            </a:r>
          </a:p>
          <a:p>
            <a:pPr marL="457200" indent="-457200">
              <a:buFont typeface="+mj-lt"/>
              <a:buAutoNum type="arabicPeriod"/>
            </a:pPr>
            <a:r>
              <a:rPr lang="en-US" sz="2000" dirty="0"/>
              <a:t>Review the </a:t>
            </a:r>
            <a:r>
              <a:rPr lang="en-US" sz="2000" b="1" dirty="0"/>
              <a:t>$Error[0] </a:t>
            </a:r>
            <a:r>
              <a:rPr lang="en-US" sz="2000" dirty="0"/>
              <a:t>variable.</a:t>
            </a:r>
          </a:p>
          <a:p>
            <a:pPr marL="457200" indent="-457200">
              <a:buFont typeface="+mj-lt"/>
              <a:buAutoNum type="arabicPeriod"/>
            </a:pPr>
            <a:r>
              <a:rPr lang="en-US" sz="2000" dirty="0"/>
              <a:t>Clear the </a:t>
            </a:r>
            <a:r>
              <a:rPr lang="en-US" sz="2000" b="1" dirty="0"/>
              <a:t>$Error </a:t>
            </a:r>
            <a:r>
              <a:rPr lang="en-US" sz="2000" dirty="0"/>
              <a:t>variable.</a:t>
            </a:r>
          </a:p>
          <a:p>
            <a:pPr marL="457200" indent="-457200">
              <a:buFont typeface="+mj-lt"/>
              <a:buAutoNum type="arabicPeriod"/>
            </a:pPr>
            <a:r>
              <a:rPr lang="en-US" sz="2000" dirty="0"/>
              <a:t>Configure and use and break point.</a:t>
            </a:r>
          </a:p>
          <a:p>
            <a:pPr marL="457200" indent="-457200">
              <a:buFont typeface="+mj-lt"/>
              <a:buAutoNum type="arabicPeriod"/>
            </a:pPr>
            <a:r>
              <a:rPr lang="en-US" sz="2000" dirty="0"/>
              <a:t>Remove all breakpoints.</a:t>
            </a:r>
          </a:p>
          <a:p>
            <a:endParaRPr lang="en-US" sz="20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18910854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1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035143"/>
            <a:ext cx="11354257" cy="4585264"/>
          </a:xfrm>
        </p:spPr>
        <p:txBody>
          <a:bodyPr lIns="0">
            <a:normAutofit fontScale="92500" lnSpcReduction="10000"/>
          </a:bodyPr>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lang="en-US" sz="1800" dirty="0">
                <a:effectLst/>
                <a:ea typeface="Times New Roman" panose="02020603050405020304" pitchFamily="18" charset="0"/>
                <a:cs typeface="Mangal" panose="02040503050203030202" pitchFamily="18" charset="0"/>
              </a:rPr>
              <a:t>Most administrators start working with scripts by either downloading or modifying scripts that </a:t>
            </a:r>
            <a:r>
              <a:rPr lang="en-US" sz="1800" dirty="0">
                <a:ea typeface="Times New Roman" panose="02020603050405020304" pitchFamily="18" charset="0"/>
                <a:cs typeface="Mangal" panose="02040503050203030202" pitchFamily="18" charset="0"/>
              </a:rPr>
              <a:t>others</a:t>
            </a:r>
            <a:r>
              <a:rPr lang="en-US" sz="1800" dirty="0">
                <a:effectLst/>
                <a:ea typeface="Times New Roman" panose="02020603050405020304" pitchFamily="18" charset="0"/>
                <a:cs typeface="Mangal" panose="02040503050203030202" pitchFamily="18" charset="0"/>
              </a:rPr>
              <a:t> created. After you’ve obtained a script, you must run it. There are some important differences between running scripts in Windows PowerShell versus running them at a traditional Windows Command Prompt. These differences are covered in this lesson along with other concepts that are related to scripting.</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Overview of Windows PowerShell scripts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Modifying scripts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Creating scripts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What is the PowerShellGet module?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Running scripts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The script execution policy</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Demonstration: Setting the script execution policy</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Windows PowerShell and AppLocker</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Digitally signing scripts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Demonstration: Digitally signing a script</a:t>
            </a:r>
          </a:p>
        </p:txBody>
      </p:sp>
    </p:spTree>
    <p:extLst>
      <p:ext uri="{BB962C8B-B14F-4D97-AF65-F5344CB8AC3E}">
        <p14:creationId xmlns:p14="http://schemas.microsoft.com/office/powerpoint/2010/main" val="313810694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Troubleshooting a script (Slide 2)</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708434"/>
          </a:xfrm>
        </p:spPr>
        <p:txBody>
          <a:bodyPr/>
          <a:lstStyle/>
          <a:p>
            <a:pPr marL="457200" indent="-457200">
              <a:buFont typeface="+mj-lt"/>
              <a:buAutoNum type="arabicPeriod"/>
            </a:pPr>
            <a:r>
              <a:rPr lang="en-US" sz="2000" dirty="0"/>
              <a:t>Run a script the generates an error.</a:t>
            </a:r>
          </a:p>
          <a:p>
            <a:pPr marL="457200" indent="-457200">
              <a:buFont typeface="+mj-lt"/>
              <a:buAutoNum type="arabicPeriod"/>
            </a:pPr>
            <a:r>
              <a:rPr lang="en-US" sz="2000" dirty="0"/>
              <a:t>Review the </a:t>
            </a:r>
            <a:r>
              <a:rPr lang="en-US" sz="2000" b="1" dirty="0"/>
              <a:t>$Error[0] </a:t>
            </a:r>
            <a:r>
              <a:rPr lang="en-US" sz="2000" dirty="0"/>
              <a:t>variable.</a:t>
            </a:r>
          </a:p>
          <a:p>
            <a:pPr marL="457200" indent="-457200">
              <a:buFont typeface="+mj-lt"/>
              <a:buAutoNum type="arabicPeriod"/>
            </a:pPr>
            <a:r>
              <a:rPr lang="en-US" sz="2000" dirty="0"/>
              <a:t>Clear the </a:t>
            </a:r>
            <a:r>
              <a:rPr lang="en-US" sz="2000" b="1" dirty="0"/>
              <a:t>$Error </a:t>
            </a:r>
            <a:r>
              <a:rPr lang="en-US" sz="2000" dirty="0"/>
              <a:t>variable.</a:t>
            </a:r>
          </a:p>
          <a:p>
            <a:pPr marL="457200" indent="-457200">
              <a:buFont typeface="+mj-lt"/>
              <a:buAutoNum type="arabicPeriod"/>
            </a:pPr>
            <a:r>
              <a:rPr lang="en-US" sz="2000" dirty="0"/>
              <a:t>Configure and use and break point.</a:t>
            </a:r>
          </a:p>
          <a:p>
            <a:pPr marL="457200" indent="-457200">
              <a:buFont typeface="+mj-lt"/>
              <a:buAutoNum type="arabicPeriod"/>
            </a:pPr>
            <a:r>
              <a:rPr lang="en-US" sz="2000" dirty="0"/>
              <a:t>Remove all breakpoints.</a:t>
            </a:r>
          </a:p>
          <a:p>
            <a:endParaRPr lang="en-US" sz="20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323126475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Understanding error actions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3200876"/>
          </a:xfrm>
        </p:spPr>
        <p:txBody>
          <a:bodyPr lIns="0"/>
          <a:lstStyle/>
          <a:p>
            <a:pPr lvl="2"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$ErrorActionPreference </a:t>
            </a:r>
            <a:r>
              <a:rPr kumimoji="0" lang="en-US" i="0" u="none" strike="noStrike" kern="1200" cap="none" spc="-50" normalizeH="0" baseline="0" noProof="0" dirty="0">
                <a:ln>
                  <a:noFill/>
                </a:ln>
                <a:solidFill>
                  <a:srgbClr val="000000"/>
                </a:solidFill>
                <a:effectLst/>
                <a:uLnTx/>
                <a:uFillTx/>
                <a:latin typeface="Segoe UI"/>
                <a:ea typeface="+mn-ea"/>
                <a:cs typeface="+mn-cs"/>
              </a:rPr>
              <a:t>defines what happens for non-terminating errors:</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Continue</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SilentlyContinue</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Inquire</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Stop</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It’s preferred to modify the error action for individual commands rather than globally:</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Get-WmiObject -Class Win32_BIOS -ComputerName LON-SVR1,LON-DC1 -ErrorAction Stop</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Set the error action globally when it can’t be done at the command:</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For example, using methods on an object</a:t>
            </a: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5308256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6</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88443"/>
            <a:ext cx="1281112" cy="1281113"/>
          </a:xfrm>
          <a:prstGeom prst="rect">
            <a:avLst/>
          </a:prstGeom>
        </p:spPr>
      </p:pic>
    </p:spTree>
    <p:extLst>
      <p:ext uri="{BB962C8B-B14F-4D97-AF65-F5344CB8AC3E}">
        <p14:creationId xmlns:p14="http://schemas.microsoft.com/office/powerpoint/2010/main" val="281559690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6: Functions and modules</a:t>
            </a:r>
          </a:p>
        </p:txBody>
      </p:sp>
    </p:spTree>
    <p:extLst>
      <p:ext uri="{BB962C8B-B14F-4D97-AF65-F5344CB8AC3E}">
        <p14:creationId xmlns:p14="http://schemas.microsoft.com/office/powerpoint/2010/main" val="3609989244"/>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Lesson 6 overview</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3" y="1035143"/>
            <a:ext cx="11354257" cy="3954929"/>
          </a:xfrm>
        </p:spPr>
        <p:txBody>
          <a:bodyPr lIns="0"/>
          <a:lstStyle/>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When you create many scripts, you’ll have snippets of code that you want to reuse. You might also have snippets of code that you want to reuse within the same script. Rather than having the same lines of code appearing multiple times in a script, you can create a function that appears once in the script but is called multiple times. If you need to use the same code across multiple scripts, then you can place the function in a module that subsequently can be shared by multiple scripts. In this lesson, you'll learn to create functions and modules.</a:t>
            </a:r>
          </a:p>
          <a:p>
            <a:pPr marL="0" marR="0" lvl="1" indent="0" algn="l" defTabSz="914367" rtl="0" eaLnBrk="1" fontAlgn="auto" latinLnBrk="0" hangingPunct="1">
              <a:lnSpc>
                <a:spcPct val="100000"/>
              </a:lnSpc>
              <a:spcBef>
                <a:spcPts val="200"/>
              </a:spcBef>
              <a:spcAft>
                <a:spcPts val="400"/>
              </a:spcAft>
              <a:buClrTx/>
              <a:buSzPct val="90000"/>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Topics: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What are functions?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Using variable scopes</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Creating a function in a script</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lang="en-US" sz="1800" dirty="0">
                <a:solidFill>
                  <a:srgbClr val="000000"/>
                </a:solidFill>
                <a:latin typeface="Segoe UI"/>
              </a:rPr>
              <a:t>Creating a module</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Demonstration: Creating a module from</a:t>
            </a:r>
            <a:r>
              <a:rPr lang="en-US" sz="1800" dirty="0">
                <a:solidFill>
                  <a:srgbClr val="000000"/>
                </a:solidFill>
                <a:latin typeface="Segoe UI"/>
              </a:rPr>
              <a:t> a function</a:t>
            </a:r>
          </a:p>
          <a:p>
            <a:pPr marL="342900"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Using dot sourcing</a:t>
            </a:r>
          </a:p>
        </p:txBody>
      </p:sp>
    </p:spTree>
    <p:extLst>
      <p:ext uri="{BB962C8B-B14F-4D97-AF65-F5344CB8AC3E}">
        <p14:creationId xmlns:p14="http://schemas.microsoft.com/office/powerpoint/2010/main" val="1337518118"/>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What are functions?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4154984"/>
          </a:xfrm>
        </p:spPr>
        <p:txBody>
          <a:bodyPr lIns="0"/>
          <a:lstStyle/>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Use functions to perform the same set of tasks multiple</a:t>
            </a:r>
            <a:r>
              <a:rPr lang="en-US" spc="-50" dirty="0">
                <a:solidFill>
                  <a:srgbClr val="000000"/>
                </a:solidFill>
                <a:latin typeface="Segoe UI"/>
              </a:rPr>
              <a:t> times within a script without having to add the same lines of code in each of the corresponding sections of the script.</a:t>
            </a:r>
            <a:endParaRPr kumimoji="0" lang="en-US" i="0" u="none" strike="noStrike" kern="1200" cap="none" spc="-50" normalizeH="0" baseline="0" noProof="0" dirty="0">
              <a:ln>
                <a:noFill/>
              </a:ln>
              <a:solidFill>
                <a:srgbClr val="000000"/>
              </a:solidFill>
              <a:effectLst/>
              <a:uLnTx/>
              <a:uFillTx/>
              <a:latin typeface="Segoe UI"/>
              <a:ea typeface="+mn-ea"/>
              <a:cs typeface="+mn-cs"/>
            </a:endParaRP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Pass data to a function by using a </a:t>
            </a:r>
            <a:r>
              <a:rPr kumimoji="0" lang="en-US" b="1" i="0" u="none" strike="noStrike" kern="1200" cap="none" spc="-50" normalizeH="0" baseline="0" noProof="0" dirty="0">
                <a:ln>
                  <a:noFill/>
                </a:ln>
                <a:solidFill>
                  <a:srgbClr val="000000"/>
                </a:solidFill>
                <a:effectLst/>
                <a:uLnTx/>
                <a:uFillTx/>
                <a:latin typeface="Segoe UI"/>
                <a:ea typeface="+mn-ea"/>
                <a:cs typeface="+mn-cs"/>
              </a:rPr>
              <a:t>Param() </a:t>
            </a:r>
            <a:r>
              <a:rPr kumimoji="0" lang="en-US" i="0" u="none" strike="noStrike" kern="1200" cap="none" spc="-50" normalizeH="0" baseline="0" noProof="0" dirty="0">
                <a:ln>
                  <a:noFill/>
                </a:ln>
                <a:solidFill>
                  <a:srgbClr val="000000"/>
                </a:solidFill>
                <a:effectLst/>
                <a:uLnTx/>
                <a:uFillTx/>
                <a:latin typeface="Segoe UI"/>
                <a:ea typeface="+mn-ea"/>
                <a:cs typeface="+mn-cs"/>
              </a:rPr>
              <a:t>block:</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Function Get-SecurityEvent {</a:t>
            </a:r>
            <a:br>
              <a:rPr kumimoji="0" lang="en-US" b="1" i="0" u="none" strike="noStrike" kern="1200" cap="none" spc="-50" normalizeH="0" baseline="0" noProof="0" dirty="0">
                <a:ln>
                  <a:noFill/>
                </a:ln>
                <a:solidFill>
                  <a:srgbClr val="000000"/>
                </a:solidFill>
                <a:effectLst/>
                <a:uLnTx/>
                <a:uFillTx/>
                <a:latin typeface="Segoe UI"/>
                <a:ea typeface="+mn-ea"/>
                <a:cs typeface="+mn-cs"/>
              </a:rPr>
            </a:br>
            <a:r>
              <a:rPr kumimoji="0" lang="en-US" b="1" i="0" u="none" strike="noStrike" kern="1200" cap="none" spc="-50" normalizeH="0" baseline="0" noProof="0" dirty="0">
                <a:ln>
                  <a:noFill/>
                </a:ln>
                <a:solidFill>
                  <a:srgbClr val="000000"/>
                </a:solidFill>
                <a:effectLst/>
                <a:uLnTx/>
                <a:uFillTx/>
                <a:latin typeface="Segoe UI"/>
                <a:ea typeface="+mn-ea"/>
                <a:cs typeface="+mn-cs"/>
              </a:rPr>
              <a:t>    Param (</a:t>
            </a:r>
            <a:br>
              <a:rPr kumimoji="0" lang="en-US" b="1" i="0" u="none" strike="noStrike" kern="1200" cap="none" spc="-50" normalizeH="0" baseline="0" noProof="0" dirty="0">
                <a:ln>
                  <a:noFill/>
                </a:ln>
                <a:solidFill>
                  <a:srgbClr val="000000"/>
                </a:solidFill>
                <a:effectLst/>
                <a:uLnTx/>
                <a:uFillTx/>
                <a:latin typeface="Segoe UI"/>
                <a:ea typeface="+mn-ea"/>
                <a:cs typeface="+mn-cs"/>
              </a:rPr>
            </a:br>
            <a:r>
              <a:rPr kumimoji="0" lang="en-US" b="1" i="0" u="none" strike="noStrike" kern="1200" cap="none" spc="-50" normalizeH="0" baseline="0" noProof="0" dirty="0">
                <a:ln>
                  <a:noFill/>
                </a:ln>
                <a:solidFill>
                  <a:srgbClr val="000000"/>
                </a:solidFill>
                <a:effectLst/>
                <a:uLnTx/>
                <a:uFillTx/>
                <a:latin typeface="Segoe UI"/>
                <a:ea typeface="+mn-ea"/>
                <a:cs typeface="+mn-cs"/>
              </a:rPr>
              <a:t>        [string]$ComputerName</a:t>
            </a:r>
            <a:br>
              <a:rPr kumimoji="0" lang="en-US" b="1" i="0" u="none" strike="noStrike" kern="1200" cap="none" spc="-50" normalizeH="0" baseline="0" noProof="0" dirty="0">
                <a:ln>
                  <a:noFill/>
                </a:ln>
                <a:solidFill>
                  <a:srgbClr val="000000"/>
                </a:solidFill>
                <a:effectLst/>
                <a:uLnTx/>
                <a:uFillTx/>
                <a:latin typeface="Segoe UI"/>
                <a:ea typeface="+mn-ea"/>
                <a:cs typeface="+mn-cs"/>
              </a:rPr>
            </a:br>
            <a:r>
              <a:rPr kumimoji="0" lang="en-US" b="1" i="0" u="none" strike="noStrike" kern="1200" cap="none" spc="-50" normalizeH="0" baseline="0" noProof="0" dirty="0">
                <a:ln>
                  <a:noFill/>
                </a:ln>
                <a:solidFill>
                  <a:srgbClr val="000000"/>
                </a:solidFill>
                <a:effectLst/>
                <a:uLnTx/>
                <a:uFillTx/>
                <a:latin typeface="Segoe UI"/>
                <a:ea typeface="+mn-ea"/>
                <a:cs typeface="+mn-cs"/>
              </a:rPr>
              <a:t>    ) #end Param</a:t>
            </a:r>
            <a:br>
              <a:rPr kumimoji="0" lang="en-US" b="1" i="0" u="none" strike="noStrike" kern="1200" cap="none" spc="-50" normalizeH="0" baseline="0" noProof="0" dirty="0">
                <a:ln>
                  <a:noFill/>
                </a:ln>
                <a:solidFill>
                  <a:srgbClr val="000000"/>
                </a:solidFill>
                <a:effectLst/>
                <a:uLnTx/>
                <a:uFillTx/>
                <a:latin typeface="Segoe UI"/>
                <a:ea typeface="+mn-ea"/>
                <a:cs typeface="+mn-cs"/>
              </a:rPr>
            </a:br>
            <a:r>
              <a:rPr kumimoji="0" lang="en-US" b="1" i="0" u="none" strike="noStrike" kern="1200" cap="none" spc="-50" normalizeH="0" baseline="0" noProof="0" dirty="0">
                <a:ln>
                  <a:noFill/>
                </a:ln>
                <a:solidFill>
                  <a:srgbClr val="000000"/>
                </a:solidFill>
                <a:effectLst/>
                <a:uLnTx/>
                <a:uFillTx/>
                <a:latin typeface="Segoe UI"/>
                <a:ea typeface="+mn-ea"/>
                <a:cs typeface="+mn-cs"/>
              </a:rPr>
              <a:t>Get-EventLog -LogName Security -ComputerName -$ComputerName -Newest 10</a:t>
            </a:r>
            <a:br>
              <a:rPr kumimoji="0" lang="en-US" b="1" i="0" u="none" strike="noStrike" kern="1200" cap="none" spc="-50" normalizeH="0" baseline="0" noProof="0" dirty="0">
                <a:ln>
                  <a:noFill/>
                </a:ln>
                <a:solidFill>
                  <a:srgbClr val="000000"/>
                </a:solidFill>
                <a:effectLst/>
                <a:uLnTx/>
                <a:uFillTx/>
                <a:latin typeface="Segoe UI"/>
                <a:ea typeface="+mn-ea"/>
                <a:cs typeface="+mn-cs"/>
              </a:rPr>
            </a:br>
            <a:r>
              <a:rPr kumimoji="0" lang="en-US" b="1" i="0" u="none" strike="noStrike" kern="1200" cap="none" spc="-50" normalizeH="0" baseline="0" noProof="0" dirty="0">
                <a:ln>
                  <a:noFill/>
                </a:ln>
                <a:solidFill>
                  <a:srgbClr val="000000"/>
                </a:solidFill>
                <a:effectLst/>
                <a:uLnTx/>
                <a:uFillTx/>
                <a:latin typeface="Segoe UI"/>
                <a:ea typeface="+mn-ea"/>
                <a:cs typeface="+mn-cs"/>
              </a:rPr>
              <a:t>}</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To call a function:</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Get-SecurityEvent -ComputerName LON-DC1</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To store the results of a function:</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$securityEvents=Get-SecurityEvent -ComputerName LON-DC1</a:t>
            </a:r>
          </a:p>
        </p:txBody>
      </p:sp>
    </p:spTree>
    <p:extLst>
      <p:ext uri="{BB962C8B-B14F-4D97-AF65-F5344CB8AC3E}">
        <p14:creationId xmlns:p14="http://schemas.microsoft.com/office/powerpoint/2010/main" val="3025338656"/>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Using variable scopes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3200876"/>
          </a:xfrm>
        </p:spPr>
        <p:txBody>
          <a:bodyPr lIns="0"/>
          <a:lstStyle/>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There are three scopes for variables:</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Global</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Script</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Function</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Avoid using the same variable name in multiple scopes.</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You can modify a variable in a higher scope by specifically referencing the scope:</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$script:var="Modified from function"</a:t>
            </a:r>
          </a:p>
          <a:p>
            <a:pPr lvl="2"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Set a script scope variable equal to the function output instead.</a:t>
            </a:r>
          </a:p>
          <a:p>
            <a:pPr lvl="3" defTabSz="932742">
              <a:spcBef>
                <a:spcPts val="600"/>
              </a:spcBef>
              <a:spcAft>
                <a:spcPts val="0"/>
              </a:spcAft>
              <a:buSzPct val="95000"/>
              <a:defRPr/>
            </a:pPr>
            <a:r>
              <a:rPr kumimoji="0" lang="en-US" i="0" u="none" strike="noStrike" kern="1200" cap="none" spc="-50" normalizeH="0" baseline="0" noProof="0" dirty="0">
                <a:ln>
                  <a:noFill/>
                </a:ln>
                <a:solidFill>
                  <a:srgbClr val="000000"/>
                </a:solidFill>
                <a:effectLst/>
                <a:uLnTx/>
                <a:uFillTx/>
                <a:latin typeface="Segoe UI"/>
                <a:ea typeface="+mn-ea"/>
                <a:cs typeface="+mn-cs"/>
              </a:rPr>
              <a:t>Use </a:t>
            </a:r>
            <a:r>
              <a:rPr kumimoji="0" lang="en-US" b="1" i="0" u="none" strike="noStrike" kern="1200" cap="none" spc="-50" normalizeH="0" baseline="0" noProof="0" dirty="0">
                <a:ln>
                  <a:noFill/>
                </a:ln>
                <a:solidFill>
                  <a:srgbClr val="000000"/>
                </a:solidFill>
                <a:effectLst/>
                <a:uLnTx/>
                <a:uFillTx/>
                <a:latin typeface="Segoe UI"/>
                <a:ea typeface="+mn-ea"/>
                <a:cs typeface="+mn-cs"/>
              </a:rPr>
              <a:t>Return() </a:t>
            </a:r>
            <a:r>
              <a:rPr kumimoji="0" lang="en-US" i="0" u="none" strike="noStrike" kern="1200" cap="none" spc="-50" normalizeH="0" baseline="0" noProof="0" dirty="0">
                <a:ln>
                  <a:noFill/>
                </a:ln>
                <a:solidFill>
                  <a:srgbClr val="000000"/>
                </a:solidFill>
                <a:effectLst/>
                <a:uLnTx/>
                <a:uFillTx/>
                <a:latin typeface="Segoe UI"/>
                <a:ea typeface="+mn-ea"/>
                <a:cs typeface="+mn-cs"/>
              </a:rPr>
              <a:t>to pass a variable value back</a:t>
            </a: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201162265"/>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Creating a function in a script</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246769"/>
          </a:xfrm>
        </p:spPr>
        <p:txBody>
          <a:bodyPr/>
          <a:lstStyle/>
          <a:p>
            <a:r>
              <a:rPr lang="en-US" sz="2000" dirty="0"/>
              <a:t>In this demonstration, you will learn how to:</a:t>
            </a:r>
          </a:p>
          <a:p>
            <a:pPr marL="457200" indent="-457200">
              <a:buFont typeface="+mj-lt"/>
              <a:buAutoNum type="arabicPeriod"/>
            </a:pPr>
            <a:r>
              <a:rPr lang="en-US" sz="2000" dirty="0"/>
              <a:t>Review a script that accepts parameters.</a:t>
            </a:r>
          </a:p>
          <a:p>
            <a:pPr marL="457200" indent="-457200">
              <a:buFont typeface="+mj-lt"/>
              <a:buAutoNum type="arabicPeriod"/>
            </a:pPr>
            <a:r>
              <a:rPr lang="en-US" sz="2000" dirty="0"/>
              <a:t>Add code to create a function.</a:t>
            </a:r>
          </a:p>
          <a:p>
            <a:pPr marL="457200" indent="-457200">
              <a:buFont typeface="+mj-lt"/>
              <a:buAutoNum type="arabicPeriod"/>
            </a:pPr>
            <a:r>
              <a:rPr lang="en-US" sz="2000" dirty="0"/>
              <a:t>Call the function within the script.</a:t>
            </a:r>
          </a:p>
          <a:p>
            <a:endParaRPr lang="en-US" sz="2000" dirty="0"/>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3523661702"/>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Creating a module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4647426"/>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Functions in the module should use standard cmdlet naming conventions.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files use the </a:t>
            </a:r>
            <a:r>
              <a:rPr kumimoji="0" lang="en-US" b="1" i="0" u="none" strike="noStrike" kern="1200" cap="none" spc="-50" normalizeH="0" baseline="0" noProof="0" dirty="0">
                <a:ln>
                  <a:noFill/>
                </a:ln>
                <a:solidFill>
                  <a:srgbClr val="000000"/>
                </a:solidFill>
                <a:effectLst/>
                <a:uLnTx/>
                <a:uFillTx/>
                <a:latin typeface="Segoe UI"/>
                <a:ea typeface="+mn-ea"/>
                <a:cs typeface="+mn-cs"/>
              </a:rPr>
              <a:t>.psm1 </a:t>
            </a:r>
            <a:r>
              <a:rPr kumimoji="0" lang="en-US" b="0" i="0" u="none" strike="noStrike" kern="1200" cap="none" spc="-50" normalizeH="0" baseline="0" noProof="0" dirty="0">
                <a:ln>
                  <a:noFill/>
                </a:ln>
                <a:solidFill>
                  <a:srgbClr val="000000"/>
                </a:solidFill>
                <a:effectLst/>
                <a:uLnTx/>
                <a:uFillTx/>
                <a:latin typeface="Segoe UI"/>
                <a:ea typeface="+mn-ea"/>
                <a:cs typeface="+mn-cs"/>
              </a:rPr>
              <a:t>file extension.</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locations are stored in </a:t>
            </a:r>
            <a:r>
              <a:rPr kumimoji="0" lang="en-US" b="1" i="0" u="none" strike="noStrike" kern="1200" cap="none" spc="-50" normalizeH="0" baseline="0" noProof="0" dirty="0">
                <a:ln>
                  <a:noFill/>
                </a:ln>
                <a:solidFill>
                  <a:srgbClr val="000000"/>
                </a:solidFill>
                <a:effectLst/>
                <a:uLnTx/>
                <a:uFillTx/>
                <a:latin typeface="Segoe UI"/>
                <a:ea typeface="+mn-ea"/>
                <a:cs typeface="+mn-cs"/>
              </a:rPr>
              <a:t>$PSModulePath </a:t>
            </a:r>
            <a:r>
              <a:rPr kumimoji="0" lang="en-US" b="0" i="0" u="none" strike="noStrike" kern="1200" cap="none" spc="-50" normalizeH="0" baseline="0" noProof="0" dirty="0">
                <a:ln>
                  <a:noFill/>
                </a:ln>
                <a:solidFill>
                  <a:srgbClr val="000000"/>
                </a:solidFill>
                <a:effectLst/>
                <a:uLnTx/>
                <a:uFillTx/>
                <a:latin typeface="Segoe UI"/>
                <a:ea typeface="+mn-ea"/>
                <a:cs typeface="+mn-cs"/>
              </a:rPr>
              <a:t>environmental variable.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For Windows PowerShell 5.0, the paths are:</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C:\Users\</a:t>
            </a:r>
            <a:r>
              <a:rPr kumimoji="0" lang="en-US" b="1" i="1" u="none" strike="noStrike" kern="1200" cap="none" spc="-50" normalizeH="0" baseline="0" noProof="0" dirty="0">
                <a:ln>
                  <a:noFill/>
                </a:ln>
                <a:solidFill>
                  <a:srgbClr val="000000"/>
                </a:solidFill>
                <a:effectLst/>
                <a:uLnTx/>
                <a:uFillTx/>
                <a:latin typeface="Segoe UI"/>
                <a:ea typeface="+mn-ea"/>
                <a:cs typeface="+mn-cs"/>
              </a:rPr>
              <a:t>UserID</a:t>
            </a:r>
            <a:r>
              <a:rPr kumimoji="0" lang="en-US" b="1" i="0" u="none" strike="noStrike" kern="1200" cap="none" spc="-50" normalizeH="0" baseline="0" noProof="0" dirty="0">
                <a:ln>
                  <a:noFill/>
                </a:ln>
                <a:solidFill>
                  <a:srgbClr val="000000"/>
                </a:solidFill>
                <a:effectLst/>
                <a:uLnTx/>
                <a:uFillTx/>
                <a:latin typeface="Segoe UI"/>
                <a:ea typeface="+mn-ea"/>
                <a:cs typeface="+mn-cs"/>
              </a:rPr>
              <a:t>\Document\WindowsPowerShell\Modules</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C:\Program Files\WindowsPowerShell\Modules</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C:\Windows\system32\WindowsPowerShell\1.0\Modules</a:t>
            </a:r>
          </a:p>
          <a:p>
            <a:pPr lvl="2" defTabSz="932742">
              <a:spcBef>
                <a:spcPts val="600"/>
              </a:spcBef>
              <a:spcAft>
                <a:spcPts val="0"/>
              </a:spcAft>
              <a:buSzPct val="95000"/>
              <a:defRPr/>
            </a:pPr>
            <a:r>
              <a:rPr lang="en-US" spc="-50" dirty="0">
                <a:solidFill>
                  <a:srgbClr val="000000"/>
                </a:solidFill>
                <a:latin typeface="Segoe UI"/>
              </a:rPr>
              <a:t>PowerShell 7 also includes:</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C:\Program Files\PowerShell\Modules</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C:\Program Files\PowerShell\7\Modules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files are placed in a subfolder of the same name:</a:t>
            </a:r>
          </a:p>
          <a:p>
            <a:pPr lvl="3" defTabSz="932742">
              <a:spcBef>
                <a:spcPts val="600"/>
              </a:spcBef>
              <a:spcAft>
                <a:spcPts val="0"/>
              </a:spcAft>
              <a:buSzPct val="95000"/>
              <a:defRPr/>
            </a:pPr>
            <a:r>
              <a:rPr kumimoji="0" lang="en-US" b="1" i="0" u="none" strike="noStrike" kern="1200" cap="none" spc="-50" normalizeH="0" baseline="0" noProof="0" dirty="0">
                <a:ln>
                  <a:noFill/>
                </a:ln>
                <a:solidFill>
                  <a:srgbClr val="000000"/>
                </a:solidFill>
                <a:effectLst/>
                <a:uLnTx/>
                <a:uFillTx/>
                <a:latin typeface="Segoe UI"/>
                <a:ea typeface="+mn-ea"/>
                <a:cs typeface="+mn-cs"/>
              </a:rPr>
              <a:t>C:\Program Files\WindowsPowerShell\Modules\AdatumFunctions\AdatumFunctions.psm1</a:t>
            </a: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597609287"/>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Creating a module from a function</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708434"/>
          </a:xfrm>
        </p:spPr>
        <p:txBody>
          <a:bodyPr/>
          <a:lstStyle/>
          <a:p>
            <a:r>
              <a:rPr lang="en-US" sz="2000" dirty="0"/>
              <a:t>In this demonstration, you will learn how to:</a:t>
            </a:r>
          </a:p>
          <a:p>
            <a:pPr marL="457200" indent="-457200">
              <a:buFont typeface="+mj-lt"/>
              <a:buAutoNum type="arabicPeriod"/>
            </a:pPr>
            <a:r>
              <a:rPr lang="en-US" sz="2000" dirty="0"/>
              <a:t>Rename a script with a .ps1 file extension.</a:t>
            </a:r>
          </a:p>
          <a:p>
            <a:pPr marL="457200" indent="-457200">
              <a:buFont typeface="+mj-lt"/>
              <a:buAutoNum type="arabicPeriod"/>
            </a:pPr>
            <a:r>
              <a:rPr lang="en-US" sz="2000" dirty="0"/>
              <a:t>Remove all code except the function.</a:t>
            </a:r>
          </a:p>
          <a:p>
            <a:pPr marL="457200" indent="-457200">
              <a:buFont typeface="+mj-lt"/>
              <a:buAutoNum type="arabicPeriod"/>
            </a:pPr>
            <a:r>
              <a:rPr lang="en-US" sz="2000" dirty="0"/>
              <a:t>Verify the module is available.</a:t>
            </a:r>
          </a:p>
          <a:p>
            <a:pPr marL="457200" indent="-457200">
              <a:buFont typeface="+mj-lt"/>
              <a:buAutoNum type="arabicPeriod"/>
            </a:pPr>
            <a:r>
              <a:rPr lang="en-US" sz="2000" dirty="0"/>
              <a:t>Use the function.</a:t>
            </a:r>
          </a:p>
          <a:p>
            <a:pPr marL="457200" indent="-457200">
              <a:buFont typeface="+mj-lt"/>
              <a:buAutoNum type="arabicPeriod"/>
            </a:pPr>
            <a:r>
              <a:rPr lang="en-US" sz="2000" dirty="0"/>
              <a:t>Verify the module loaded automatically.</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0993229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Overview of Windows PowerShell scripts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3862596"/>
          </a:xfrm>
        </p:spPr>
        <p:txBody>
          <a:bodyPr lIns="0"/>
          <a:lstStyle/>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Windows PowerShell scripts can be used for:</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Repetitive tasks.</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Complex tasks.</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Reporting.</a:t>
            </a:r>
          </a:p>
          <a:p>
            <a:pPr lvl="2" defTabSz="932742">
              <a:spcBef>
                <a:spcPts val="600"/>
              </a:spcBef>
              <a:spcAft>
                <a:spcPts val="0"/>
              </a:spcAft>
              <a:buSzPct val="95000"/>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a:p>
            <a:pPr lvl="2"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Windows PowerShell scripts:</a:t>
            </a:r>
          </a:p>
          <a:p>
            <a:pPr lvl="3" defTabSz="932742">
              <a:spcBef>
                <a:spcPts val="600"/>
              </a:spcBef>
              <a:spcAft>
                <a:spcPts val="0"/>
              </a:spcAft>
              <a:buSzPct val="95000"/>
              <a:defRPr/>
            </a:pPr>
            <a:r>
              <a:rPr lang="en-US" sz="2000" spc="-50" dirty="0">
                <a:solidFill>
                  <a:srgbClr val="000000"/>
                </a:solidFill>
                <a:latin typeface="Segoe UI"/>
              </a:rPr>
              <a:t>Use constructs such as </a:t>
            </a:r>
            <a:r>
              <a:rPr lang="en-US" sz="2000" b="1" spc="-50" dirty="0">
                <a:solidFill>
                  <a:srgbClr val="000000"/>
                </a:solidFill>
                <a:latin typeface="Segoe UI"/>
              </a:rPr>
              <a:t>ForEach</a:t>
            </a:r>
            <a:r>
              <a:rPr lang="en-US" sz="2000" spc="-50" dirty="0">
                <a:solidFill>
                  <a:srgbClr val="000000"/>
                </a:solidFill>
                <a:latin typeface="Segoe UI"/>
              </a:rPr>
              <a:t>, </a:t>
            </a:r>
            <a:r>
              <a:rPr lang="en-US" sz="2000" b="1" spc="-50" dirty="0">
                <a:solidFill>
                  <a:srgbClr val="000000"/>
                </a:solidFill>
                <a:latin typeface="Segoe UI"/>
              </a:rPr>
              <a:t>If</a:t>
            </a:r>
            <a:r>
              <a:rPr lang="en-US" sz="2000" spc="-50" dirty="0">
                <a:solidFill>
                  <a:srgbClr val="000000"/>
                </a:solidFill>
                <a:latin typeface="Segoe UI"/>
              </a:rPr>
              <a:t>, and </a:t>
            </a:r>
            <a:r>
              <a:rPr lang="en-US" sz="2000" b="1" spc="-50" dirty="0">
                <a:solidFill>
                  <a:srgbClr val="000000"/>
                </a:solidFill>
                <a:latin typeface="Segoe UI"/>
              </a:rPr>
              <a:t>Switch</a:t>
            </a:r>
            <a:r>
              <a:rPr lang="en-US" sz="2000" spc="-50" dirty="0">
                <a:solidFill>
                  <a:srgbClr val="000000"/>
                </a:solidFill>
                <a:latin typeface="Segoe UI"/>
              </a:rPr>
              <a:t>.</a:t>
            </a:r>
          </a:p>
          <a:p>
            <a:pPr lvl="3" defTabSz="932742">
              <a:spcBef>
                <a:spcPts val="600"/>
              </a:spcBef>
              <a:spcAft>
                <a:spcPts val="0"/>
              </a:spcAft>
              <a:buSzPct val="95000"/>
              <a:defRPr/>
            </a:pPr>
            <a:r>
              <a:rPr kumimoji="0" lang="en-US" sz="2000" b="0" i="0" u="none" strike="noStrike" kern="1200" cap="none" spc="-50" normalizeH="0" baseline="0" noProof="0" dirty="0">
                <a:ln>
                  <a:noFill/>
                </a:ln>
                <a:solidFill>
                  <a:srgbClr val="000000"/>
                </a:solidFill>
                <a:effectLst/>
                <a:uLnTx/>
                <a:uFillTx/>
                <a:latin typeface="Segoe UI"/>
                <a:ea typeface="+mn-ea"/>
                <a:cs typeface="+mn-cs"/>
              </a:rPr>
              <a:t>Have a .ps1 file extension.</a:t>
            </a:r>
          </a:p>
          <a:p>
            <a:pPr lvl="2" defTabSz="932742">
              <a:spcBef>
                <a:spcPts val="600"/>
              </a:spcBef>
              <a:spcAft>
                <a:spcPts val="0"/>
              </a:spcAft>
              <a:buSzPct val="95000"/>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a:p>
            <a:pPr lvl="2" defTabSz="932742">
              <a:spcBef>
                <a:spcPts val="600"/>
              </a:spcBef>
              <a:spcAft>
                <a:spcPts val="0"/>
              </a:spcAft>
              <a:buSzPct val="95000"/>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95986401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Demonstration: Creating a module from a function (Slide 2)</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a:xfrm>
            <a:off x="418643" y="1820432"/>
            <a:ext cx="6410782" cy="2708434"/>
          </a:xfrm>
        </p:spPr>
        <p:txBody>
          <a:bodyPr/>
          <a:lstStyle/>
          <a:p>
            <a:r>
              <a:rPr lang="en-US" sz="2000" dirty="0"/>
              <a:t>In this demonstration, you will learn how to:</a:t>
            </a:r>
          </a:p>
          <a:p>
            <a:pPr marL="457200" indent="-457200">
              <a:buFont typeface="+mj-lt"/>
              <a:buAutoNum type="arabicPeriod"/>
            </a:pPr>
            <a:r>
              <a:rPr lang="en-US" sz="2000" dirty="0"/>
              <a:t>Rename a script with a .ps1 file extension.</a:t>
            </a:r>
          </a:p>
          <a:p>
            <a:pPr marL="457200" indent="-457200">
              <a:buFont typeface="+mj-lt"/>
              <a:buAutoNum type="arabicPeriod"/>
            </a:pPr>
            <a:r>
              <a:rPr lang="en-US" sz="2000" dirty="0"/>
              <a:t>Remove all code except the function.</a:t>
            </a:r>
          </a:p>
          <a:p>
            <a:pPr marL="457200" indent="-457200">
              <a:buFont typeface="+mj-lt"/>
              <a:buAutoNum type="arabicPeriod"/>
            </a:pPr>
            <a:r>
              <a:rPr lang="en-US" sz="2000" dirty="0"/>
              <a:t>Verify the module is available.</a:t>
            </a:r>
          </a:p>
          <a:p>
            <a:pPr marL="457200" indent="-457200">
              <a:buFont typeface="+mj-lt"/>
              <a:buAutoNum type="arabicPeriod"/>
            </a:pPr>
            <a:r>
              <a:rPr lang="en-US" sz="2000" dirty="0"/>
              <a:t>Use the function.</a:t>
            </a:r>
          </a:p>
          <a:p>
            <a:pPr marL="457200" indent="-457200">
              <a:buFont typeface="+mj-lt"/>
              <a:buAutoNum type="arabicPeriod"/>
            </a:pPr>
            <a:r>
              <a:rPr lang="en-US" sz="2000" dirty="0"/>
              <a:t>Verify the module loaded automatically.</a:t>
            </a:r>
          </a:p>
        </p:txBody>
      </p:sp>
      <p:sp>
        <p:nvSpPr>
          <p:cNvPr id="30" name="Picture Placeholder 29">
            <a:extLst>
              <a:ext uri="{FF2B5EF4-FFF2-40B4-BE49-F238E27FC236}">
                <a16:creationId xmlns:a16="http://schemas.microsoft.com/office/drawing/2014/main" id="{500E8E76-E7C1-4C2A-8491-C739DC1EF266}"/>
              </a:ext>
              <a:ext uri="{C183D7F6-B498-43B3-948B-1728B52AA6E4}">
                <adec:decorative xmlns:adec="http://schemas.microsoft.com/office/drawing/2017/decorative" val="1"/>
              </a:ext>
            </a:extLst>
          </p:cNvPr>
          <p:cNvSpPr>
            <a:spLocks noGrp="1"/>
          </p:cNvSpPr>
          <p:nvPr>
            <p:ph type="pic" sz="quarter" idx="12"/>
          </p:nvPr>
        </p:nvSpPr>
        <p:spPr/>
      </p:sp>
    </p:spTree>
    <p:extLst>
      <p:ext uri="{BB962C8B-B14F-4D97-AF65-F5344CB8AC3E}">
        <p14:creationId xmlns:p14="http://schemas.microsoft.com/office/powerpoint/2010/main" val="2721530739"/>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Using dot sourcing</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2523768"/>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Dot sourcing:</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Loads the contents of a script into the current scope.</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Can load from a local file or over the network.</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Syntax:</a:t>
            </a:r>
          </a:p>
          <a:p>
            <a:pPr marL="457200" lvl="3" indent="0" defTabSz="932742">
              <a:spcBef>
                <a:spcPts val="600"/>
              </a:spcBef>
              <a:spcAft>
                <a:spcPts val="0"/>
              </a:spcAft>
              <a:buSzPct val="95000"/>
              <a:buNone/>
              <a:defRPr/>
            </a:pPr>
            <a:r>
              <a:rPr kumimoji="0" lang="en-US" b="1" i="0" u="none" strike="noStrike" kern="1200" cap="none" spc="-50" normalizeH="0" baseline="0" noProof="0" dirty="0">
                <a:ln>
                  <a:noFill/>
                </a:ln>
                <a:solidFill>
                  <a:srgbClr val="000000"/>
                </a:solidFill>
                <a:effectLst/>
                <a:uLnTx/>
                <a:uFillTx/>
                <a:latin typeface="Segoe UI"/>
                <a:ea typeface="+mn-ea"/>
                <a:cs typeface="+mn-cs"/>
              </a:rPr>
              <a:t>. C:\Scripts\Functions.ps1</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It’s preferred to use modules instead of dot sourcing when possible.</a:t>
            </a:r>
          </a:p>
          <a:p>
            <a:pPr marR="0" lvl="1" algn="l" defTabSz="932742" rtl="0" eaLnBrk="1" fontAlgn="auto" latinLnBrk="0" hangingPunct="1">
              <a:lnSpc>
                <a:spcPct val="100000"/>
              </a:lnSpc>
              <a:spcBef>
                <a:spcPts val="600"/>
              </a:spcBef>
              <a:spcAft>
                <a:spcPts val="0"/>
              </a:spcAft>
              <a:buClrTx/>
              <a:buSzPct val="95000"/>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212495019"/>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Section break 7</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328069671"/>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t>Lab: Using scripts with PowerShell</a:t>
            </a:r>
          </a:p>
        </p:txBody>
      </p:sp>
      <p:sp>
        <p:nvSpPr>
          <p:cNvPr id="6" name="Text Placeholder 5"/>
          <p:cNvSpPr>
            <a:spLocks noGrp="1"/>
          </p:cNvSpPr>
          <p:nvPr>
            <p:ph type="body" sz="quarter" idx="11"/>
          </p:nvPr>
        </p:nvSpPr>
        <p:spPr>
          <a:xfrm>
            <a:off x="1447615" y="4243025"/>
            <a:ext cx="10204614" cy="2204078"/>
          </a:xfrm>
        </p:spPr>
        <p:txBody>
          <a:body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Sign-in information for the exercises:</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Virtual machines: </a:t>
            </a:r>
            <a:r>
              <a:rPr lang="en-US" sz="1600" b="1" dirty="0">
                <a:latin typeface="+mn-lt"/>
              </a:rPr>
              <a:t>AZ-040T00A-LON-DC1</a:t>
            </a:r>
            <a:r>
              <a:rPr lang="en-US" sz="1600" dirty="0">
                <a:latin typeface="+mn-lt"/>
              </a:rPr>
              <a:t> and</a:t>
            </a:r>
            <a:r>
              <a:rPr lang="en-US" sz="1600" b="1" dirty="0">
                <a:latin typeface="+mn-lt"/>
              </a:rPr>
              <a:t> AZ-040T00A-LON-CL1</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User name: </a:t>
            </a:r>
            <a:r>
              <a:rPr lang="en-US" sz="1600" b="1" dirty="0">
                <a:latin typeface="+mn-lt"/>
              </a:rPr>
              <a:t>Adatum\Administrator</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Password: </a:t>
            </a:r>
            <a:r>
              <a:rPr lang="en-US" sz="1600" b="1" dirty="0">
                <a:latin typeface="+mn-lt"/>
              </a:rPr>
              <a:t>Pa55w.rd</a:t>
            </a:r>
          </a:p>
        </p:txBody>
      </p:sp>
      <p:grpSp>
        <p:nvGrpSpPr>
          <p:cNvPr id="5" name="Group 4">
            <a:extLst>
              <a:ext uri="{FF2B5EF4-FFF2-40B4-BE49-F238E27FC236}">
                <a16:creationId xmlns:a16="http://schemas.microsoft.com/office/drawing/2014/main" id="{B1576BEC-357F-40DF-AE48-50CA864C9A7B}"/>
              </a:ext>
              <a:ext uri="{C183D7F6-B498-43B3-948B-1728B52AA6E4}">
                <adec:decorative xmlns:adec="http://schemas.microsoft.com/office/drawing/2017/decorative" val="1"/>
              </a:ext>
            </a:extLst>
          </p:cNvPr>
          <p:cNvGrpSpPr/>
          <p:nvPr/>
        </p:nvGrpSpPr>
        <p:grpSpPr>
          <a:xfrm>
            <a:off x="418643" y="4243025"/>
            <a:ext cx="896425" cy="896425"/>
            <a:chOff x="418643" y="1456896"/>
            <a:chExt cx="896425" cy="896425"/>
          </a:xfrm>
        </p:grpSpPr>
        <p:grpSp>
          <p:nvGrpSpPr>
            <p:cNvPr id="4" name="Group 3">
              <a:extLst>
                <a:ext uri="{FF2B5EF4-FFF2-40B4-BE49-F238E27FC236}">
                  <a16:creationId xmlns:a16="http://schemas.microsoft.com/office/drawing/2014/main" id="{AD6CF35B-95E7-41C5-A265-55D1C67053D9}"/>
                </a:ext>
              </a:extLst>
            </p:cNvPr>
            <p:cNvGrpSpPr/>
            <p:nvPr/>
          </p:nvGrpSpPr>
          <p:grpSpPr>
            <a:xfrm>
              <a:off x="418643" y="1456896"/>
              <a:ext cx="896425" cy="896425"/>
              <a:chOff x="418643" y="1456896"/>
              <a:chExt cx="896425" cy="896425"/>
            </a:xfrm>
          </p:grpSpPr>
          <p:sp>
            <p:nvSpPr>
              <p:cNvPr id="32" name="AutoShape 3">
                <a:extLst>
                  <a:ext uri="{FF2B5EF4-FFF2-40B4-BE49-F238E27FC236}">
                    <a16:creationId xmlns:a16="http://schemas.microsoft.com/office/drawing/2014/main" id="{156C7984-D7C5-4F8E-BA67-F847016F36DC}"/>
                  </a:ext>
                </a:extLst>
              </p:cNvPr>
              <p:cNvSpPr>
                <a:spLocks noChangeAspect="1" noChangeArrowheads="1" noTextEdit="1"/>
              </p:cNvSpPr>
              <p:nvPr/>
            </p:nvSpPr>
            <p:spPr bwMode="auto">
              <a:xfrm>
                <a:off x="418643" y="1456896"/>
                <a:ext cx="896425" cy="8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5">
                <a:extLst>
                  <a:ext uri="{FF2B5EF4-FFF2-40B4-BE49-F238E27FC236}">
                    <a16:creationId xmlns:a16="http://schemas.microsoft.com/office/drawing/2014/main" id="{B347C2F9-1C68-4C51-8D2D-1709B56B9480}"/>
                  </a:ext>
                </a:extLst>
              </p:cNvPr>
              <p:cNvSpPr>
                <a:spLocks/>
              </p:cNvSpPr>
              <p:nvPr/>
            </p:nvSpPr>
            <p:spPr bwMode="auto">
              <a:xfrm>
                <a:off x="418643" y="1456896"/>
                <a:ext cx="896425" cy="896425"/>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35" name="Freeform 6">
                <a:extLst>
                  <a:ext uri="{FF2B5EF4-FFF2-40B4-BE49-F238E27FC236}">
                    <a16:creationId xmlns:a16="http://schemas.microsoft.com/office/drawing/2014/main" id="{07ADE806-D450-4A7C-B2E3-33206A62ECEF}"/>
                  </a:ext>
                </a:extLst>
              </p:cNvPr>
              <p:cNvSpPr>
                <a:spLocks noEditPoints="1"/>
              </p:cNvSpPr>
              <p:nvPr/>
            </p:nvSpPr>
            <p:spPr bwMode="auto">
              <a:xfrm>
                <a:off x="489556" y="1527809"/>
                <a:ext cx="754597" cy="756416"/>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 name="Picture 2" descr="Icon of a bulb">
              <a:extLst>
                <a:ext uri="{FF2B5EF4-FFF2-40B4-BE49-F238E27FC236}">
                  <a16:creationId xmlns:a16="http://schemas.microsoft.com/office/drawing/2014/main" id="{2F2C547C-E6CB-40A8-ACD6-91D2E4F375A8}"/>
                </a:ext>
              </a:extLst>
            </p:cNvPr>
            <p:cNvPicPr>
              <a:picLocks noChangeAspect="1"/>
            </p:cNvPicPr>
            <p:nvPr/>
          </p:nvPicPr>
          <p:blipFill>
            <a:blip r:embed="rId3"/>
            <a:stretch>
              <a:fillRect/>
            </a:stretch>
          </p:blipFill>
          <p:spPr>
            <a:xfrm>
              <a:off x="695962" y="1668340"/>
              <a:ext cx="341784" cy="475354"/>
            </a:xfrm>
            <a:prstGeom prst="rect">
              <a:avLst/>
            </a:prstGeom>
          </p:spPr>
        </p:pic>
      </p:grpSp>
      <p:grpSp>
        <p:nvGrpSpPr>
          <p:cNvPr id="11" name="Group 10">
            <a:extLst>
              <a:ext uri="{FF2B5EF4-FFF2-40B4-BE49-F238E27FC236}">
                <a16:creationId xmlns:a16="http://schemas.microsoft.com/office/drawing/2014/main" id="{BB6D0BF8-6CCD-48D3-9421-5147BA1AE9D1}"/>
              </a:ext>
              <a:ext uri="{C183D7F6-B498-43B3-948B-1728B52AA6E4}">
                <adec:decorative xmlns:adec="http://schemas.microsoft.com/office/drawing/2017/decorative" val="1"/>
              </a:ext>
            </a:extLst>
          </p:cNvPr>
          <p:cNvGrpSpPr/>
          <p:nvPr/>
        </p:nvGrpSpPr>
        <p:grpSpPr>
          <a:xfrm>
            <a:off x="4925588" y="1622204"/>
            <a:ext cx="723714" cy="723714"/>
            <a:chOff x="4928347" y="4677391"/>
            <a:chExt cx="723714" cy="723714"/>
          </a:xfrm>
        </p:grpSpPr>
        <p:grpSp>
          <p:nvGrpSpPr>
            <p:cNvPr id="10" name="Group 9">
              <a:extLst>
                <a:ext uri="{FF2B5EF4-FFF2-40B4-BE49-F238E27FC236}">
                  <a16:creationId xmlns:a16="http://schemas.microsoft.com/office/drawing/2014/main" id="{FADC1F7E-A9D9-4A24-B67C-51A08ED77878}"/>
                </a:ext>
              </a:extLst>
            </p:cNvPr>
            <p:cNvGrpSpPr/>
            <p:nvPr/>
          </p:nvGrpSpPr>
          <p:grpSpPr>
            <a:xfrm>
              <a:off x="4928347" y="4677391"/>
              <a:ext cx="723714" cy="723714"/>
              <a:chOff x="4928347" y="4677391"/>
              <a:chExt cx="723714" cy="723714"/>
            </a:xfrm>
          </p:grpSpPr>
          <p:sp>
            <p:nvSpPr>
              <p:cNvPr id="53" name="AutoShape 3">
                <a:extLst>
                  <a:ext uri="{FF2B5EF4-FFF2-40B4-BE49-F238E27FC236}">
                    <a16:creationId xmlns:a16="http://schemas.microsoft.com/office/drawing/2014/main" id="{ADDD1E6E-BF50-43DE-97B6-B598FBDA7AFD}"/>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4" name="Freeform 5">
                <a:extLst>
                  <a:ext uri="{FF2B5EF4-FFF2-40B4-BE49-F238E27FC236}">
                    <a16:creationId xmlns:a16="http://schemas.microsoft.com/office/drawing/2014/main" id="{B3F51C3D-5FC7-44CB-A29C-05A4D834B4E7}"/>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55" name="Freeform 6">
                <a:extLst>
                  <a:ext uri="{FF2B5EF4-FFF2-40B4-BE49-F238E27FC236}">
                    <a16:creationId xmlns:a16="http://schemas.microsoft.com/office/drawing/2014/main" id="{CD9A6BAB-D282-4E29-8595-4D06A1B66433}"/>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9" name="Picture 8" descr="Icon of three dots and outward pointing chevrons on left and right">
              <a:extLst>
                <a:ext uri="{FF2B5EF4-FFF2-40B4-BE49-F238E27FC236}">
                  <a16:creationId xmlns:a16="http://schemas.microsoft.com/office/drawing/2014/main" id="{D0F0EB51-FC87-4DAA-99ED-3430D4296D7E}"/>
                </a:ext>
              </a:extLst>
            </p:cNvPr>
            <p:cNvPicPr>
              <a:picLocks noChangeAspect="1"/>
            </p:cNvPicPr>
            <p:nvPr/>
          </p:nvPicPr>
          <p:blipFill>
            <a:blip r:embed="rId4"/>
            <a:stretch>
              <a:fillRect/>
            </a:stretch>
          </p:blipFill>
          <p:spPr>
            <a:xfrm>
              <a:off x="5053321" y="4940730"/>
              <a:ext cx="495143" cy="218518"/>
            </a:xfrm>
            <a:prstGeom prst="rect">
              <a:avLst/>
            </a:prstGeom>
          </p:spPr>
        </p:pic>
      </p:grpSp>
      <p:grpSp>
        <p:nvGrpSpPr>
          <p:cNvPr id="13" name="Group 12">
            <a:extLst>
              <a:ext uri="{FF2B5EF4-FFF2-40B4-BE49-F238E27FC236}">
                <a16:creationId xmlns:a16="http://schemas.microsoft.com/office/drawing/2014/main" id="{3317C1F2-3A50-40E1-9507-CDB4AB1E7E05}"/>
              </a:ext>
              <a:ext uri="{C183D7F6-B498-43B3-948B-1728B52AA6E4}">
                <adec:decorative xmlns:adec="http://schemas.microsoft.com/office/drawing/2017/decorative" val="1"/>
              </a:ext>
            </a:extLst>
          </p:cNvPr>
          <p:cNvGrpSpPr/>
          <p:nvPr/>
        </p:nvGrpSpPr>
        <p:grpSpPr>
          <a:xfrm>
            <a:off x="10820297" y="1623267"/>
            <a:ext cx="723714" cy="723714"/>
            <a:chOff x="10833744" y="4677391"/>
            <a:chExt cx="723714" cy="723714"/>
          </a:xfrm>
        </p:grpSpPr>
        <p:grpSp>
          <p:nvGrpSpPr>
            <p:cNvPr id="12" name="Group 11">
              <a:extLst>
                <a:ext uri="{FF2B5EF4-FFF2-40B4-BE49-F238E27FC236}">
                  <a16:creationId xmlns:a16="http://schemas.microsoft.com/office/drawing/2014/main" id="{BF30DD5E-ADAF-43E8-B1F9-311622E1E147}"/>
                </a:ext>
              </a:extLst>
            </p:cNvPr>
            <p:cNvGrpSpPr/>
            <p:nvPr/>
          </p:nvGrpSpPr>
          <p:grpSpPr>
            <a:xfrm>
              <a:off x="10833744" y="4677391"/>
              <a:ext cx="723714" cy="723714"/>
              <a:chOff x="10833744" y="4677391"/>
              <a:chExt cx="723714" cy="723714"/>
            </a:xfrm>
          </p:grpSpPr>
          <p:sp>
            <p:nvSpPr>
              <p:cNvPr id="63" name="AutoShape 3">
                <a:extLst>
                  <a:ext uri="{FF2B5EF4-FFF2-40B4-BE49-F238E27FC236}">
                    <a16:creationId xmlns:a16="http://schemas.microsoft.com/office/drawing/2014/main" id="{3B94178C-A075-4716-9F24-5121F4761A9B}"/>
                  </a:ext>
                </a:extLst>
              </p:cNvPr>
              <p:cNvSpPr>
                <a:spLocks noChangeAspect="1" noChangeArrowheads="1" noTextEdit="1"/>
              </p:cNvSpPr>
              <p:nvPr/>
            </p:nvSpPr>
            <p:spPr bwMode="auto">
              <a:xfrm>
                <a:off x="10833744"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64" name="Freeform 5">
                <a:extLst>
                  <a:ext uri="{FF2B5EF4-FFF2-40B4-BE49-F238E27FC236}">
                    <a16:creationId xmlns:a16="http://schemas.microsoft.com/office/drawing/2014/main" id="{36272B48-92D4-4D9F-80A7-74ABE49DBBD2}"/>
                  </a:ext>
                </a:extLst>
              </p:cNvPr>
              <p:cNvSpPr>
                <a:spLocks/>
              </p:cNvSpPr>
              <p:nvPr/>
            </p:nvSpPr>
            <p:spPr bwMode="auto">
              <a:xfrm>
                <a:off x="10833744"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65" name="Freeform 6">
                <a:extLst>
                  <a:ext uri="{FF2B5EF4-FFF2-40B4-BE49-F238E27FC236}">
                    <a16:creationId xmlns:a16="http://schemas.microsoft.com/office/drawing/2014/main" id="{7972C6B9-EE1D-4625-85B4-B7B6CCB5C555}"/>
                  </a:ext>
                </a:extLst>
              </p:cNvPr>
              <p:cNvSpPr>
                <a:spLocks noEditPoints="1"/>
              </p:cNvSpPr>
              <p:nvPr/>
            </p:nvSpPr>
            <p:spPr bwMode="auto">
              <a:xfrm>
                <a:off x="10890995"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6" name="Picture 35" descr="Icon of three dots and outward pointing chevrons on left and right">
              <a:extLst>
                <a:ext uri="{FF2B5EF4-FFF2-40B4-BE49-F238E27FC236}">
                  <a16:creationId xmlns:a16="http://schemas.microsoft.com/office/drawing/2014/main" id="{C43D72B7-11D2-4E1C-826F-7E7AAE23A5AB}"/>
                </a:ext>
              </a:extLst>
            </p:cNvPr>
            <p:cNvPicPr>
              <a:picLocks noChangeAspect="1"/>
            </p:cNvPicPr>
            <p:nvPr/>
          </p:nvPicPr>
          <p:blipFill>
            <a:blip r:embed="rId4"/>
            <a:stretch>
              <a:fillRect/>
            </a:stretch>
          </p:blipFill>
          <p:spPr>
            <a:xfrm>
              <a:off x="10948029" y="4940730"/>
              <a:ext cx="495143" cy="218518"/>
            </a:xfrm>
            <a:prstGeom prst="rect">
              <a:avLst/>
            </a:prstGeom>
          </p:spPr>
        </p:pic>
      </p:grpSp>
      <p:sp>
        <p:nvSpPr>
          <p:cNvPr id="27" name="Text Placeholder 15">
            <a:extLst>
              <a:ext uri="{FF2B5EF4-FFF2-40B4-BE49-F238E27FC236}">
                <a16:creationId xmlns:a16="http://schemas.microsoft.com/office/drawing/2014/main" id="{5BF7E700-3D1E-4C5E-B0F9-1CCD02617FCE}"/>
              </a:ext>
            </a:extLst>
          </p:cNvPr>
          <p:cNvSpPr txBox="1">
            <a:spLocks/>
          </p:cNvSpPr>
          <p:nvPr/>
        </p:nvSpPr>
        <p:spPr>
          <a:xfrm>
            <a:off x="418643" y="2809240"/>
            <a:ext cx="5419822" cy="1252721"/>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Exercise 3: Processing items by using If statements</a:t>
            </a:r>
          </a:p>
          <a:p>
            <a:pPr lvl="1"/>
            <a:endParaRPr lang="en-US" dirty="0"/>
          </a:p>
        </p:txBody>
      </p:sp>
      <p:grpSp>
        <p:nvGrpSpPr>
          <p:cNvPr id="29" name="Group 28">
            <a:extLst>
              <a:ext uri="{FF2B5EF4-FFF2-40B4-BE49-F238E27FC236}">
                <a16:creationId xmlns:a16="http://schemas.microsoft.com/office/drawing/2014/main" id="{D2D2E41F-869C-4D16-82D0-DAEDDEC71F6C}"/>
              </a:ext>
              <a:ext uri="{C183D7F6-B498-43B3-948B-1728B52AA6E4}">
                <adec:decorative xmlns:adec="http://schemas.microsoft.com/office/drawing/2017/decorative" val="1"/>
              </a:ext>
            </a:extLst>
          </p:cNvPr>
          <p:cNvGrpSpPr/>
          <p:nvPr/>
        </p:nvGrpSpPr>
        <p:grpSpPr>
          <a:xfrm>
            <a:off x="4925588" y="3323531"/>
            <a:ext cx="723714" cy="723714"/>
            <a:chOff x="4928347" y="4677391"/>
            <a:chExt cx="723714" cy="723714"/>
          </a:xfrm>
        </p:grpSpPr>
        <p:grpSp>
          <p:nvGrpSpPr>
            <p:cNvPr id="30" name="Group 29">
              <a:extLst>
                <a:ext uri="{FF2B5EF4-FFF2-40B4-BE49-F238E27FC236}">
                  <a16:creationId xmlns:a16="http://schemas.microsoft.com/office/drawing/2014/main" id="{CCB631F0-1D7F-4A1B-8578-0A738F355008}"/>
                </a:ext>
              </a:extLst>
            </p:cNvPr>
            <p:cNvGrpSpPr/>
            <p:nvPr/>
          </p:nvGrpSpPr>
          <p:grpSpPr>
            <a:xfrm>
              <a:off x="4928347" y="4677391"/>
              <a:ext cx="723714" cy="723714"/>
              <a:chOff x="4928347" y="4677391"/>
              <a:chExt cx="723714" cy="723714"/>
            </a:xfrm>
          </p:grpSpPr>
          <p:sp>
            <p:nvSpPr>
              <p:cNvPr id="34" name="AutoShape 3">
                <a:extLst>
                  <a:ext uri="{FF2B5EF4-FFF2-40B4-BE49-F238E27FC236}">
                    <a16:creationId xmlns:a16="http://schemas.microsoft.com/office/drawing/2014/main" id="{FB4F88F2-442A-42B9-8101-871E12892023}"/>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7" name="Freeform 5">
                <a:extLst>
                  <a:ext uri="{FF2B5EF4-FFF2-40B4-BE49-F238E27FC236}">
                    <a16:creationId xmlns:a16="http://schemas.microsoft.com/office/drawing/2014/main" id="{A53C4C92-0208-4A3F-960F-EE2C487CECED}"/>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38" name="Freeform 6">
                <a:extLst>
                  <a:ext uri="{FF2B5EF4-FFF2-40B4-BE49-F238E27FC236}">
                    <a16:creationId xmlns:a16="http://schemas.microsoft.com/office/drawing/2014/main" id="{F5D1E9B3-7058-471E-9A11-255535F7743D}"/>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1" name="Picture 30" descr="Icon of three dots and outward pointing chevrons on left and right">
              <a:extLst>
                <a:ext uri="{FF2B5EF4-FFF2-40B4-BE49-F238E27FC236}">
                  <a16:creationId xmlns:a16="http://schemas.microsoft.com/office/drawing/2014/main" id="{37847BCF-42BF-4AC0-991C-FF0272D7477C}"/>
                </a:ext>
              </a:extLst>
            </p:cNvPr>
            <p:cNvPicPr>
              <a:picLocks noChangeAspect="1"/>
            </p:cNvPicPr>
            <p:nvPr/>
          </p:nvPicPr>
          <p:blipFill>
            <a:blip r:embed="rId4"/>
            <a:stretch>
              <a:fillRect/>
            </a:stretch>
          </p:blipFill>
          <p:spPr>
            <a:xfrm>
              <a:off x="5053321" y="4940730"/>
              <a:ext cx="495143" cy="218518"/>
            </a:xfrm>
            <a:prstGeom prst="rect">
              <a:avLst/>
            </a:prstGeom>
          </p:spPr>
        </p:pic>
      </p:gr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32090" y="1183256"/>
            <a:ext cx="5406224" cy="1175224"/>
          </a:xfrm>
          <a:ln>
            <a:solidFill>
              <a:schemeClr val="tx2"/>
            </a:solidFill>
          </a:ln>
        </p:spPr>
        <p:txBody>
          <a:bodyPr/>
          <a:lstStyle/>
          <a:p>
            <a:r>
              <a:rPr lang="en-US" dirty="0">
                <a:solidFill>
                  <a:schemeClr val="tx1"/>
                </a:solidFill>
              </a:rPr>
              <a:t>Exercise 1: Signing a script</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337590" y="1183256"/>
            <a:ext cx="5406224" cy="1175224"/>
          </a:xfrm>
          <a:ln>
            <a:solidFill>
              <a:schemeClr val="tx2"/>
            </a:solidFill>
          </a:ln>
        </p:spPr>
        <p:txBody>
          <a:bodyPr/>
          <a:lstStyle/>
          <a:p>
            <a:r>
              <a:rPr lang="en-US" dirty="0">
                <a:solidFill>
                  <a:schemeClr val="tx1"/>
                </a:solidFill>
              </a:rPr>
              <a:t>Exercise 2: Processing an array with a ForEach loop</a:t>
            </a:r>
          </a:p>
        </p:txBody>
      </p:sp>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2800" dirty="0"/>
              <a:t>Lab: Using scripts with PowerShell (Slide 2)</a:t>
            </a:r>
          </a:p>
        </p:txBody>
      </p:sp>
      <p:sp>
        <p:nvSpPr>
          <p:cNvPr id="6" name="Text Placeholder 5"/>
          <p:cNvSpPr>
            <a:spLocks noGrp="1"/>
          </p:cNvSpPr>
          <p:nvPr>
            <p:ph type="body" sz="quarter" idx="11"/>
          </p:nvPr>
        </p:nvSpPr>
        <p:spPr>
          <a:xfrm>
            <a:off x="1447615" y="4243025"/>
            <a:ext cx="10204614" cy="2204078"/>
          </a:xfrm>
        </p:spPr>
        <p:txBody>
          <a:body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Sign-in information for the exercises:</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Virtual machines: </a:t>
            </a:r>
            <a:r>
              <a:rPr lang="en-US" sz="1600" b="1" dirty="0">
                <a:latin typeface="+mn-lt"/>
              </a:rPr>
              <a:t>AZ-040T00A-LON-DC1</a:t>
            </a:r>
            <a:r>
              <a:rPr lang="en-US" sz="1600" dirty="0">
                <a:latin typeface="+mn-lt"/>
              </a:rPr>
              <a:t> and</a:t>
            </a:r>
            <a:r>
              <a:rPr lang="en-US" sz="1600" b="1" dirty="0">
                <a:latin typeface="+mn-lt"/>
              </a:rPr>
              <a:t> AZ-040T00A-LON-CL1</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User name: </a:t>
            </a:r>
            <a:r>
              <a:rPr lang="en-US" sz="1600" b="1" dirty="0">
                <a:latin typeface="+mn-lt"/>
              </a:rPr>
              <a:t>Adatum\Administrator</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sz="1600" dirty="0">
                <a:latin typeface="+mn-lt"/>
              </a:rPr>
              <a:t>Password: </a:t>
            </a:r>
            <a:r>
              <a:rPr lang="en-US" sz="1600" b="1" dirty="0">
                <a:latin typeface="+mn-lt"/>
              </a:rPr>
              <a:t>Pa55w.rd</a:t>
            </a:r>
          </a:p>
        </p:txBody>
      </p:sp>
      <p:grpSp>
        <p:nvGrpSpPr>
          <p:cNvPr id="5" name="Group 4">
            <a:extLst>
              <a:ext uri="{FF2B5EF4-FFF2-40B4-BE49-F238E27FC236}">
                <a16:creationId xmlns:a16="http://schemas.microsoft.com/office/drawing/2014/main" id="{B1576BEC-357F-40DF-AE48-50CA864C9A7B}"/>
              </a:ext>
              <a:ext uri="{C183D7F6-B498-43B3-948B-1728B52AA6E4}">
                <adec:decorative xmlns:adec="http://schemas.microsoft.com/office/drawing/2017/decorative" val="1"/>
              </a:ext>
            </a:extLst>
          </p:cNvPr>
          <p:cNvGrpSpPr/>
          <p:nvPr/>
        </p:nvGrpSpPr>
        <p:grpSpPr>
          <a:xfrm>
            <a:off x="418643" y="4243025"/>
            <a:ext cx="896425" cy="896425"/>
            <a:chOff x="418643" y="1456896"/>
            <a:chExt cx="896425" cy="896425"/>
          </a:xfrm>
        </p:grpSpPr>
        <p:grpSp>
          <p:nvGrpSpPr>
            <p:cNvPr id="4" name="Group 3">
              <a:extLst>
                <a:ext uri="{FF2B5EF4-FFF2-40B4-BE49-F238E27FC236}">
                  <a16:creationId xmlns:a16="http://schemas.microsoft.com/office/drawing/2014/main" id="{AD6CF35B-95E7-41C5-A265-55D1C67053D9}"/>
                </a:ext>
              </a:extLst>
            </p:cNvPr>
            <p:cNvGrpSpPr/>
            <p:nvPr/>
          </p:nvGrpSpPr>
          <p:grpSpPr>
            <a:xfrm>
              <a:off x="418643" y="1456896"/>
              <a:ext cx="896425" cy="896425"/>
              <a:chOff x="418643" y="1456896"/>
              <a:chExt cx="896425" cy="896425"/>
            </a:xfrm>
          </p:grpSpPr>
          <p:sp>
            <p:nvSpPr>
              <p:cNvPr id="32" name="AutoShape 3">
                <a:extLst>
                  <a:ext uri="{FF2B5EF4-FFF2-40B4-BE49-F238E27FC236}">
                    <a16:creationId xmlns:a16="http://schemas.microsoft.com/office/drawing/2014/main" id="{156C7984-D7C5-4F8E-BA67-F847016F36DC}"/>
                  </a:ext>
                </a:extLst>
              </p:cNvPr>
              <p:cNvSpPr>
                <a:spLocks noChangeAspect="1" noChangeArrowheads="1" noTextEdit="1"/>
              </p:cNvSpPr>
              <p:nvPr/>
            </p:nvSpPr>
            <p:spPr bwMode="auto">
              <a:xfrm>
                <a:off x="418643" y="1456896"/>
                <a:ext cx="896425" cy="89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5">
                <a:extLst>
                  <a:ext uri="{FF2B5EF4-FFF2-40B4-BE49-F238E27FC236}">
                    <a16:creationId xmlns:a16="http://schemas.microsoft.com/office/drawing/2014/main" id="{B347C2F9-1C68-4C51-8D2D-1709B56B9480}"/>
                  </a:ext>
                </a:extLst>
              </p:cNvPr>
              <p:cNvSpPr>
                <a:spLocks/>
              </p:cNvSpPr>
              <p:nvPr/>
            </p:nvSpPr>
            <p:spPr bwMode="auto">
              <a:xfrm>
                <a:off x="418643" y="1456896"/>
                <a:ext cx="896425" cy="896425"/>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35" name="Freeform 6">
                <a:extLst>
                  <a:ext uri="{FF2B5EF4-FFF2-40B4-BE49-F238E27FC236}">
                    <a16:creationId xmlns:a16="http://schemas.microsoft.com/office/drawing/2014/main" id="{07ADE806-D450-4A7C-B2E3-33206A62ECEF}"/>
                  </a:ext>
                </a:extLst>
              </p:cNvPr>
              <p:cNvSpPr>
                <a:spLocks noEditPoints="1"/>
              </p:cNvSpPr>
              <p:nvPr/>
            </p:nvSpPr>
            <p:spPr bwMode="auto">
              <a:xfrm>
                <a:off x="489556" y="1527809"/>
                <a:ext cx="754597" cy="756416"/>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 name="Picture 2" descr="Icon of a bulb">
              <a:extLst>
                <a:ext uri="{FF2B5EF4-FFF2-40B4-BE49-F238E27FC236}">
                  <a16:creationId xmlns:a16="http://schemas.microsoft.com/office/drawing/2014/main" id="{2F2C547C-E6CB-40A8-ACD6-91D2E4F375A8}"/>
                </a:ext>
              </a:extLst>
            </p:cNvPr>
            <p:cNvPicPr>
              <a:picLocks noChangeAspect="1"/>
            </p:cNvPicPr>
            <p:nvPr/>
          </p:nvPicPr>
          <p:blipFill>
            <a:blip r:embed="rId3"/>
            <a:stretch>
              <a:fillRect/>
            </a:stretch>
          </p:blipFill>
          <p:spPr>
            <a:xfrm>
              <a:off x="695962" y="1668340"/>
              <a:ext cx="341784" cy="475354"/>
            </a:xfrm>
            <a:prstGeom prst="rect">
              <a:avLst/>
            </a:prstGeom>
          </p:spPr>
        </p:pic>
      </p:grpSp>
      <p:grpSp>
        <p:nvGrpSpPr>
          <p:cNvPr id="11" name="Group 10">
            <a:extLst>
              <a:ext uri="{FF2B5EF4-FFF2-40B4-BE49-F238E27FC236}">
                <a16:creationId xmlns:a16="http://schemas.microsoft.com/office/drawing/2014/main" id="{BB6D0BF8-6CCD-48D3-9421-5147BA1AE9D1}"/>
              </a:ext>
              <a:ext uri="{C183D7F6-B498-43B3-948B-1728B52AA6E4}">
                <adec:decorative xmlns:adec="http://schemas.microsoft.com/office/drawing/2017/decorative" val="1"/>
              </a:ext>
            </a:extLst>
          </p:cNvPr>
          <p:cNvGrpSpPr/>
          <p:nvPr/>
        </p:nvGrpSpPr>
        <p:grpSpPr>
          <a:xfrm>
            <a:off x="4925588" y="1612462"/>
            <a:ext cx="723714" cy="723714"/>
            <a:chOff x="4928347" y="4677391"/>
            <a:chExt cx="723714" cy="723714"/>
          </a:xfrm>
        </p:grpSpPr>
        <p:grpSp>
          <p:nvGrpSpPr>
            <p:cNvPr id="10" name="Group 9">
              <a:extLst>
                <a:ext uri="{FF2B5EF4-FFF2-40B4-BE49-F238E27FC236}">
                  <a16:creationId xmlns:a16="http://schemas.microsoft.com/office/drawing/2014/main" id="{FADC1F7E-A9D9-4A24-B67C-51A08ED77878}"/>
                </a:ext>
              </a:extLst>
            </p:cNvPr>
            <p:cNvGrpSpPr/>
            <p:nvPr/>
          </p:nvGrpSpPr>
          <p:grpSpPr>
            <a:xfrm>
              <a:off x="4928347" y="4677391"/>
              <a:ext cx="723714" cy="723714"/>
              <a:chOff x="4928347" y="4677391"/>
              <a:chExt cx="723714" cy="723714"/>
            </a:xfrm>
          </p:grpSpPr>
          <p:sp>
            <p:nvSpPr>
              <p:cNvPr id="53" name="AutoShape 3">
                <a:extLst>
                  <a:ext uri="{FF2B5EF4-FFF2-40B4-BE49-F238E27FC236}">
                    <a16:creationId xmlns:a16="http://schemas.microsoft.com/office/drawing/2014/main" id="{ADDD1E6E-BF50-43DE-97B6-B598FBDA7AFD}"/>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54" name="Freeform 5">
                <a:extLst>
                  <a:ext uri="{FF2B5EF4-FFF2-40B4-BE49-F238E27FC236}">
                    <a16:creationId xmlns:a16="http://schemas.microsoft.com/office/drawing/2014/main" id="{B3F51C3D-5FC7-44CB-A29C-05A4D834B4E7}"/>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55" name="Freeform 6">
                <a:extLst>
                  <a:ext uri="{FF2B5EF4-FFF2-40B4-BE49-F238E27FC236}">
                    <a16:creationId xmlns:a16="http://schemas.microsoft.com/office/drawing/2014/main" id="{CD9A6BAB-D282-4E29-8595-4D06A1B66433}"/>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9" name="Picture 8" descr="Icon of three dots and outward pointing chevrons on left and right">
              <a:extLst>
                <a:ext uri="{FF2B5EF4-FFF2-40B4-BE49-F238E27FC236}">
                  <a16:creationId xmlns:a16="http://schemas.microsoft.com/office/drawing/2014/main" id="{D0F0EB51-FC87-4DAA-99ED-3430D4296D7E}"/>
                </a:ext>
              </a:extLst>
            </p:cNvPr>
            <p:cNvPicPr>
              <a:picLocks noChangeAspect="1"/>
            </p:cNvPicPr>
            <p:nvPr/>
          </p:nvPicPr>
          <p:blipFill>
            <a:blip r:embed="rId4"/>
            <a:stretch>
              <a:fillRect/>
            </a:stretch>
          </p:blipFill>
          <p:spPr>
            <a:xfrm>
              <a:off x="5053321" y="4940730"/>
              <a:ext cx="495143" cy="218518"/>
            </a:xfrm>
            <a:prstGeom prst="rect">
              <a:avLst/>
            </a:prstGeom>
          </p:spPr>
        </p:pic>
      </p:grpSp>
      <p:grpSp>
        <p:nvGrpSpPr>
          <p:cNvPr id="13" name="Group 12">
            <a:extLst>
              <a:ext uri="{FF2B5EF4-FFF2-40B4-BE49-F238E27FC236}">
                <a16:creationId xmlns:a16="http://schemas.microsoft.com/office/drawing/2014/main" id="{3317C1F2-3A50-40E1-9507-CDB4AB1E7E05}"/>
              </a:ext>
              <a:ext uri="{C183D7F6-B498-43B3-948B-1728B52AA6E4}">
                <adec:decorative xmlns:adec="http://schemas.microsoft.com/office/drawing/2017/decorative" val="1"/>
              </a:ext>
            </a:extLst>
          </p:cNvPr>
          <p:cNvGrpSpPr/>
          <p:nvPr/>
        </p:nvGrpSpPr>
        <p:grpSpPr>
          <a:xfrm>
            <a:off x="10820297" y="1623267"/>
            <a:ext cx="723714" cy="723714"/>
            <a:chOff x="10833744" y="4677391"/>
            <a:chExt cx="723714" cy="723714"/>
          </a:xfrm>
        </p:grpSpPr>
        <p:grpSp>
          <p:nvGrpSpPr>
            <p:cNvPr id="12" name="Group 11">
              <a:extLst>
                <a:ext uri="{FF2B5EF4-FFF2-40B4-BE49-F238E27FC236}">
                  <a16:creationId xmlns:a16="http://schemas.microsoft.com/office/drawing/2014/main" id="{BF30DD5E-ADAF-43E8-B1F9-311622E1E147}"/>
                </a:ext>
              </a:extLst>
            </p:cNvPr>
            <p:cNvGrpSpPr/>
            <p:nvPr/>
          </p:nvGrpSpPr>
          <p:grpSpPr>
            <a:xfrm>
              <a:off x="10833744" y="4677391"/>
              <a:ext cx="723714" cy="723714"/>
              <a:chOff x="10833744" y="4677391"/>
              <a:chExt cx="723714" cy="723714"/>
            </a:xfrm>
          </p:grpSpPr>
          <p:sp>
            <p:nvSpPr>
              <p:cNvPr id="63" name="AutoShape 3">
                <a:extLst>
                  <a:ext uri="{FF2B5EF4-FFF2-40B4-BE49-F238E27FC236}">
                    <a16:creationId xmlns:a16="http://schemas.microsoft.com/office/drawing/2014/main" id="{3B94178C-A075-4716-9F24-5121F4761A9B}"/>
                  </a:ext>
                </a:extLst>
              </p:cNvPr>
              <p:cNvSpPr>
                <a:spLocks noChangeAspect="1" noChangeArrowheads="1" noTextEdit="1"/>
              </p:cNvSpPr>
              <p:nvPr/>
            </p:nvSpPr>
            <p:spPr bwMode="auto">
              <a:xfrm>
                <a:off x="10833744"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64" name="Freeform 5">
                <a:extLst>
                  <a:ext uri="{FF2B5EF4-FFF2-40B4-BE49-F238E27FC236}">
                    <a16:creationId xmlns:a16="http://schemas.microsoft.com/office/drawing/2014/main" id="{36272B48-92D4-4D9F-80A7-74ABE49DBBD2}"/>
                  </a:ext>
                </a:extLst>
              </p:cNvPr>
              <p:cNvSpPr>
                <a:spLocks/>
              </p:cNvSpPr>
              <p:nvPr/>
            </p:nvSpPr>
            <p:spPr bwMode="auto">
              <a:xfrm>
                <a:off x="10833744"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65" name="Freeform 6">
                <a:extLst>
                  <a:ext uri="{FF2B5EF4-FFF2-40B4-BE49-F238E27FC236}">
                    <a16:creationId xmlns:a16="http://schemas.microsoft.com/office/drawing/2014/main" id="{7972C6B9-EE1D-4625-85B4-B7B6CCB5C555}"/>
                  </a:ext>
                </a:extLst>
              </p:cNvPr>
              <p:cNvSpPr>
                <a:spLocks noEditPoints="1"/>
              </p:cNvSpPr>
              <p:nvPr/>
            </p:nvSpPr>
            <p:spPr bwMode="auto">
              <a:xfrm>
                <a:off x="10890995"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6" name="Picture 35" descr="Icon of three dots and outward pointing chevrons on left and right">
              <a:extLst>
                <a:ext uri="{FF2B5EF4-FFF2-40B4-BE49-F238E27FC236}">
                  <a16:creationId xmlns:a16="http://schemas.microsoft.com/office/drawing/2014/main" id="{C43D72B7-11D2-4E1C-826F-7E7AAE23A5AB}"/>
                </a:ext>
              </a:extLst>
            </p:cNvPr>
            <p:cNvPicPr>
              <a:picLocks noChangeAspect="1"/>
            </p:cNvPicPr>
            <p:nvPr/>
          </p:nvPicPr>
          <p:blipFill>
            <a:blip r:embed="rId4"/>
            <a:stretch>
              <a:fillRect/>
            </a:stretch>
          </p:blipFill>
          <p:spPr>
            <a:xfrm>
              <a:off x="10948029" y="4940730"/>
              <a:ext cx="495143" cy="218518"/>
            </a:xfrm>
            <a:prstGeom prst="rect">
              <a:avLst/>
            </a:prstGeom>
          </p:spPr>
        </p:pic>
      </p:grpSp>
      <p:sp>
        <p:nvSpPr>
          <p:cNvPr id="27" name="Text Placeholder 15">
            <a:extLst>
              <a:ext uri="{FF2B5EF4-FFF2-40B4-BE49-F238E27FC236}">
                <a16:creationId xmlns:a16="http://schemas.microsoft.com/office/drawing/2014/main" id="{5BF7E700-3D1E-4C5E-B0F9-1CCD02617FCE}"/>
              </a:ext>
            </a:extLst>
          </p:cNvPr>
          <p:cNvSpPr txBox="1">
            <a:spLocks/>
          </p:cNvSpPr>
          <p:nvPr/>
        </p:nvSpPr>
        <p:spPr>
          <a:xfrm>
            <a:off x="418643" y="2809240"/>
            <a:ext cx="5419822" cy="1252721"/>
          </a:xfrm>
          <a:prstGeom prst="rect">
            <a:avLst/>
          </a:prstGeom>
          <a:ln w="19050">
            <a:solidFill>
              <a:schemeClr val="tx2"/>
            </a:solidFill>
          </a:ln>
        </p:spPr>
        <p:txBody>
          <a:bodyPr vert="horz" lIns="182880" tIns="137160" rIns="182880" bIns="45720" rtlCol="0">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1"/>
                </a:solidFill>
              </a:rPr>
              <a:t>Exercise 6: Updating the script to use alternate credentials</a:t>
            </a:r>
          </a:p>
          <a:p>
            <a:pPr lvl="1"/>
            <a:endParaRPr lang="en-US" dirty="0"/>
          </a:p>
        </p:txBody>
      </p:sp>
      <p:grpSp>
        <p:nvGrpSpPr>
          <p:cNvPr id="29" name="Group 28">
            <a:extLst>
              <a:ext uri="{FF2B5EF4-FFF2-40B4-BE49-F238E27FC236}">
                <a16:creationId xmlns:a16="http://schemas.microsoft.com/office/drawing/2014/main" id="{D2D2E41F-869C-4D16-82D0-DAEDDEC71F6C}"/>
              </a:ext>
              <a:ext uri="{C183D7F6-B498-43B3-948B-1728B52AA6E4}">
                <adec:decorative xmlns:adec="http://schemas.microsoft.com/office/drawing/2017/decorative" val="1"/>
              </a:ext>
            </a:extLst>
          </p:cNvPr>
          <p:cNvGrpSpPr/>
          <p:nvPr/>
        </p:nvGrpSpPr>
        <p:grpSpPr>
          <a:xfrm>
            <a:off x="4925588" y="3323531"/>
            <a:ext cx="723714" cy="723714"/>
            <a:chOff x="4928347" y="4677391"/>
            <a:chExt cx="723714" cy="723714"/>
          </a:xfrm>
        </p:grpSpPr>
        <p:grpSp>
          <p:nvGrpSpPr>
            <p:cNvPr id="30" name="Group 29">
              <a:extLst>
                <a:ext uri="{FF2B5EF4-FFF2-40B4-BE49-F238E27FC236}">
                  <a16:creationId xmlns:a16="http://schemas.microsoft.com/office/drawing/2014/main" id="{CCB631F0-1D7F-4A1B-8578-0A738F355008}"/>
                </a:ext>
              </a:extLst>
            </p:cNvPr>
            <p:cNvGrpSpPr/>
            <p:nvPr/>
          </p:nvGrpSpPr>
          <p:grpSpPr>
            <a:xfrm>
              <a:off x="4928347" y="4677391"/>
              <a:ext cx="723714" cy="723714"/>
              <a:chOff x="4928347" y="4677391"/>
              <a:chExt cx="723714" cy="723714"/>
            </a:xfrm>
          </p:grpSpPr>
          <p:sp>
            <p:nvSpPr>
              <p:cNvPr id="34" name="AutoShape 3">
                <a:extLst>
                  <a:ext uri="{FF2B5EF4-FFF2-40B4-BE49-F238E27FC236}">
                    <a16:creationId xmlns:a16="http://schemas.microsoft.com/office/drawing/2014/main" id="{FB4F88F2-442A-42B9-8101-871E12892023}"/>
                  </a:ext>
                </a:extLst>
              </p:cNvPr>
              <p:cNvSpPr>
                <a:spLocks noChangeAspect="1" noChangeArrowheads="1" noTextEdit="1"/>
              </p:cNvSpPr>
              <p:nvPr/>
            </p:nvSpPr>
            <p:spPr bwMode="auto">
              <a:xfrm>
                <a:off x="4928347" y="4677391"/>
                <a:ext cx="723714" cy="72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7" name="Freeform 5">
                <a:extLst>
                  <a:ext uri="{FF2B5EF4-FFF2-40B4-BE49-F238E27FC236}">
                    <a16:creationId xmlns:a16="http://schemas.microsoft.com/office/drawing/2014/main" id="{A53C4C92-0208-4A3F-960F-EE2C487CECED}"/>
                  </a:ext>
                </a:extLst>
              </p:cNvPr>
              <p:cNvSpPr>
                <a:spLocks/>
              </p:cNvSpPr>
              <p:nvPr/>
            </p:nvSpPr>
            <p:spPr bwMode="auto">
              <a:xfrm>
                <a:off x="4928347" y="4677391"/>
                <a:ext cx="723714" cy="723714"/>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dirty="0"/>
              </a:p>
            </p:txBody>
          </p:sp>
          <p:sp>
            <p:nvSpPr>
              <p:cNvPr id="38" name="Freeform 6">
                <a:extLst>
                  <a:ext uri="{FF2B5EF4-FFF2-40B4-BE49-F238E27FC236}">
                    <a16:creationId xmlns:a16="http://schemas.microsoft.com/office/drawing/2014/main" id="{F5D1E9B3-7058-471E-9A11-255535F7743D}"/>
                  </a:ext>
                </a:extLst>
              </p:cNvPr>
              <p:cNvSpPr>
                <a:spLocks noEditPoints="1"/>
              </p:cNvSpPr>
              <p:nvPr/>
            </p:nvSpPr>
            <p:spPr bwMode="auto">
              <a:xfrm>
                <a:off x="4985598" y="4733908"/>
                <a:ext cx="609212" cy="610680"/>
              </a:xfrm>
              <a:prstGeom prst="ellipse">
                <a:avLst/>
              </a:prstGeom>
              <a:noFill/>
              <a:ln w="28575" cap="flat">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fr-FR" dirty="0"/>
              </a:p>
            </p:txBody>
          </p:sp>
        </p:grpSp>
        <p:pic>
          <p:nvPicPr>
            <p:cNvPr id="31" name="Picture 30" descr="Icon of three dots and outward pointing chevrons on left and right">
              <a:extLst>
                <a:ext uri="{FF2B5EF4-FFF2-40B4-BE49-F238E27FC236}">
                  <a16:creationId xmlns:a16="http://schemas.microsoft.com/office/drawing/2014/main" id="{37847BCF-42BF-4AC0-991C-FF0272D7477C}"/>
                </a:ext>
              </a:extLst>
            </p:cNvPr>
            <p:cNvPicPr>
              <a:picLocks noChangeAspect="1"/>
            </p:cNvPicPr>
            <p:nvPr/>
          </p:nvPicPr>
          <p:blipFill>
            <a:blip r:embed="rId4"/>
            <a:stretch>
              <a:fillRect/>
            </a:stretch>
          </p:blipFill>
          <p:spPr>
            <a:xfrm>
              <a:off x="5053321" y="4940730"/>
              <a:ext cx="495143" cy="218518"/>
            </a:xfrm>
            <a:prstGeom prst="rect">
              <a:avLst/>
            </a:prstGeom>
          </p:spPr>
        </p:pic>
      </p:gr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32090" y="1183256"/>
            <a:ext cx="5406224" cy="1175224"/>
          </a:xfrm>
          <a:ln>
            <a:solidFill>
              <a:schemeClr val="tx2"/>
            </a:solidFill>
          </a:ln>
        </p:spPr>
        <p:txBody>
          <a:bodyPr/>
          <a:lstStyle/>
          <a:p>
            <a:r>
              <a:rPr lang="en-US" dirty="0">
                <a:solidFill>
                  <a:schemeClr val="tx1"/>
                </a:solidFill>
              </a:rPr>
              <a:t>Exercise 4: Creating users based on a CSV file</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337590" y="1183256"/>
            <a:ext cx="5406224" cy="1175224"/>
          </a:xfrm>
          <a:ln>
            <a:solidFill>
              <a:schemeClr val="tx2"/>
            </a:solidFill>
          </a:ln>
        </p:spPr>
        <p:txBody>
          <a:bodyPr/>
          <a:lstStyle/>
          <a:p>
            <a:r>
              <a:rPr lang="en-US" dirty="0">
                <a:solidFill>
                  <a:schemeClr val="tx1"/>
                </a:solidFill>
              </a:rPr>
              <a:t>Exercise 5: Querying disk information from remote computers</a:t>
            </a:r>
          </a:p>
        </p:txBody>
      </p:sp>
    </p:spTree>
    <p:extLst>
      <p:ext uri="{BB962C8B-B14F-4D97-AF65-F5344CB8AC3E}">
        <p14:creationId xmlns:p14="http://schemas.microsoft.com/office/powerpoint/2010/main" val="4182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Lab scenario</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457325"/>
            <a:ext cx="11354257" cy="646331"/>
          </a:xfrm>
        </p:spPr>
        <p:txBody>
          <a:bodyPr/>
          <a:lstStyle/>
          <a:p>
            <a:pPr lvl="1"/>
            <a:r>
              <a:rPr lang="en-US" sz="1800" dirty="0">
                <a:effectLst/>
                <a:latin typeface="Segoe" panose="020B0502040504020203" pitchFamily="34" charset="0"/>
                <a:ea typeface="Times New Roman" panose="02020603050405020304" pitchFamily="18" charset="0"/>
                <a:cs typeface="Mangal" panose="02040503050203030202" pitchFamily="18" charset="0"/>
              </a:rPr>
              <a:t>You’ve started to develop Windows PowerShell scripts to simplify administration in your organization. There are multiple tasks to accomplish, and you’ll create a Windows PowerShell script for each one.</a:t>
            </a:r>
            <a:endParaRPr lang="en-US" dirty="0"/>
          </a:p>
        </p:txBody>
      </p:sp>
    </p:spTree>
    <p:extLst>
      <p:ext uri="{BB962C8B-B14F-4D97-AF65-F5344CB8AC3E}">
        <p14:creationId xmlns:p14="http://schemas.microsoft.com/office/powerpoint/2010/main" val="3972614946"/>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questions</a:t>
            </a:r>
          </a:p>
        </p:txBody>
      </p:sp>
      <p:sp>
        <p:nvSpPr>
          <p:cNvPr id="6" name="Text Placeholder 5"/>
          <p:cNvSpPr>
            <a:spLocks noGrp="1"/>
          </p:cNvSpPr>
          <p:nvPr>
            <p:ph type="body" sz="quarter" idx="11"/>
          </p:nvPr>
        </p:nvSpPr>
        <p:spPr/>
        <p:txBody>
          <a:bodyPr/>
          <a:lstStyle/>
          <a:p>
            <a:pPr>
              <a:lnSpc>
                <a:spcPct val="115000"/>
              </a:lnSpc>
              <a:spcAft>
                <a:spcPts val="1000"/>
              </a:spcAft>
            </a:pPr>
            <a:r>
              <a:rPr lang="en-US" sz="1800" dirty="0">
                <a:effectLst/>
                <a:latin typeface="Segoe" panose="020B0502040504020203" pitchFamily="34" charset="0"/>
                <a:ea typeface="Times New Roman" panose="02020603050405020304" pitchFamily="18" charset="0"/>
                <a:cs typeface="Mangal" panose="02040503050203030202" pitchFamily="18" charset="0"/>
              </a:rPr>
              <a:t>You configured a switch parameter to indicate whether alternate credentials are required. What are the possible values for a switch parameter?</a:t>
            </a:r>
            <a:endParaRPr lang="en-CA" sz="1800" dirty="0">
              <a:effectLst/>
              <a:latin typeface="Segoe" panose="020B0502040504020203" pitchFamily="34" charset="0"/>
              <a:ea typeface="Times New Roman" panose="02020603050405020304" pitchFamily="18" charset="0"/>
              <a:cs typeface="Mangal" panose="02040503050203030202" pitchFamily="18" charset="0"/>
            </a:endParaRPr>
          </a:p>
        </p:txBody>
      </p:sp>
      <p:sp>
        <p:nvSpPr>
          <p:cNvPr id="2" name="Text Placeholder 1"/>
          <p:cNvSpPr>
            <a:spLocks noGrp="1"/>
          </p:cNvSpPr>
          <p:nvPr>
            <p:ph type="body" sz="quarter" idx="15"/>
          </p:nvPr>
        </p:nvSpPr>
        <p:spPr/>
        <p:txBody>
          <a:bodyPr/>
          <a:lstStyle/>
          <a:p>
            <a:pPr lvl="1"/>
            <a:r>
              <a:rPr lang="en-US" dirty="0"/>
              <a:t>Is a code-signing certificate from an internet certification authority automatically trusted by computers outside your AD DS forest?</a:t>
            </a:r>
          </a:p>
        </p:txBody>
      </p:sp>
      <p:sp>
        <p:nvSpPr>
          <p:cNvPr id="3" name="Text Placeholder 2"/>
          <p:cNvSpPr>
            <a:spLocks noGrp="1"/>
          </p:cNvSpPr>
          <p:nvPr>
            <p:ph type="body" sz="quarter" idx="17"/>
          </p:nvPr>
        </p:nvSpPr>
        <p:spPr/>
        <p:txBody>
          <a:bodyPr/>
          <a:lstStyle/>
          <a:p>
            <a:pPr>
              <a:lnSpc>
                <a:spcPct val="115000"/>
              </a:lnSpc>
              <a:spcAft>
                <a:spcPts val="1000"/>
              </a:spcAft>
            </a:pPr>
            <a:r>
              <a:rPr lang="en-US" sz="1800" dirty="0">
                <a:effectLst/>
                <a:latin typeface="Segoe" panose="020B0502040504020203" pitchFamily="34" charset="0"/>
                <a:ea typeface="Times New Roman" panose="02020603050405020304" pitchFamily="18" charset="0"/>
                <a:cs typeface="Mangal" panose="02040503050203030202" pitchFamily="18" charset="0"/>
              </a:rPr>
              <a:t>In Exercise 2, you configured the </a:t>
            </a:r>
            <a:r>
              <a:rPr lang="en-US" sz="1800" b="1" dirty="0">
                <a:effectLst/>
                <a:latin typeface="Segoe" panose="020B0502040504020203" pitchFamily="34" charset="0"/>
                <a:ea typeface="Times New Roman" panose="02020603050405020304" pitchFamily="18" charset="0"/>
                <a:cs typeface="Mangal" panose="02040503050203030202" pitchFamily="18" charset="0"/>
              </a:rPr>
              <a:t>ipPhone</a:t>
            </a:r>
            <a:r>
              <a:rPr lang="en-US" sz="1800" dirty="0">
                <a:effectLst/>
                <a:latin typeface="Segoe" panose="020B0502040504020203" pitchFamily="34" charset="0"/>
                <a:ea typeface="Times New Roman" panose="02020603050405020304" pitchFamily="18" charset="0"/>
                <a:cs typeface="Mangal" panose="02040503050203030202" pitchFamily="18" charset="0"/>
              </a:rPr>
              <a:t> attribute for a group of test users. How would you update that script for a larger set of users as the solution is deployed to the rest of the organization?</a:t>
            </a:r>
            <a:endParaRPr lang="en-CA" sz="1800" dirty="0">
              <a:effectLst/>
              <a:latin typeface="Segoe" panose="020B0502040504020203" pitchFamily="34" charset="0"/>
              <a:ea typeface="Times New Roman" panose="02020603050405020304" pitchFamily="18" charset="0"/>
              <a:cs typeface="Mangal" panose="02040503050203030202" pitchFamily="18" charset="0"/>
            </a:endParaRPr>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5" name="Group 4">
            <a:extLst>
              <a:ext uri="{FF2B5EF4-FFF2-40B4-BE49-F238E27FC236}">
                <a16:creationId xmlns:a16="http://schemas.microsoft.com/office/drawing/2014/main" id="{892108D1-E3AA-4139-AF4F-9F931BEE1806}"/>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3CC6C6F-6AFC-4FD2-8F91-3121BE1CFEC0}"/>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2" name="Freeform 5">
                <a:extLst>
                  <a:ext uri="{FF2B5EF4-FFF2-40B4-BE49-F238E27FC236}">
                    <a16:creationId xmlns:a16="http://schemas.microsoft.com/office/drawing/2014/main" id="{B6FF2329-A9D1-49A7-9C88-688B280BAA5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9A9A7AB-DF54-421D-ACA1-84456A076B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5"/>
            <a:stretch>
              <a:fillRect/>
            </a:stretch>
          </p:blipFill>
          <p:spPr>
            <a:xfrm>
              <a:off x="532902" y="3829050"/>
              <a:ext cx="488622" cy="215640"/>
            </a:xfrm>
            <a:prstGeom prst="rect">
              <a:avLst/>
            </a:prstGeom>
          </p:spPr>
        </p:pic>
      </p:grpSp>
    </p:spTree>
    <p:extLst>
      <p:ext uri="{BB962C8B-B14F-4D97-AF65-F5344CB8AC3E}">
        <p14:creationId xmlns:p14="http://schemas.microsoft.com/office/powerpoint/2010/main" val="74768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Lab-review answers</a:t>
            </a:r>
          </a:p>
        </p:txBody>
      </p:sp>
      <p:sp>
        <p:nvSpPr>
          <p:cNvPr id="6" name="Text Placeholder 5"/>
          <p:cNvSpPr>
            <a:spLocks noGrp="1"/>
          </p:cNvSpPr>
          <p:nvPr>
            <p:ph type="body" sz="quarter" idx="11"/>
          </p:nvPr>
        </p:nvSpPr>
        <p:spPr/>
        <p:txBody>
          <a:bodyPr anchor="b"/>
          <a:lstStyle/>
          <a:p>
            <a:pPr>
              <a:lnSpc>
                <a:spcPct val="115000"/>
              </a:lnSpc>
              <a:spcAft>
                <a:spcPts val="1000"/>
              </a:spcAft>
            </a:pPr>
            <a:r>
              <a:rPr lang="en-US" sz="1800" dirty="0">
                <a:effectLst/>
                <a:latin typeface="Segoe" panose="020B0502040504020203" pitchFamily="34" charset="0"/>
                <a:ea typeface="Times New Roman" panose="02020603050405020304" pitchFamily="18" charset="0"/>
                <a:cs typeface="Mangal" panose="02040503050203030202" pitchFamily="18" charset="0"/>
              </a:rPr>
              <a:t>You configured a switch parameter to indicate whether alternate credentials are required. What are the possible values for a switch parameter?</a:t>
            </a:r>
          </a:p>
          <a:p>
            <a:pPr>
              <a:lnSpc>
                <a:spcPct val="115000"/>
              </a:lnSpc>
              <a:spcAft>
                <a:spcPts val="1000"/>
              </a:spcAft>
            </a:pPr>
            <a:r>
              <a:rPr lang="en-US" sz="1800" dirty="0">
                <a:effectLst/>
                <a:latin typeface="Segoe" panose="020B0502040504020203" pitchFamily="34" charset="0"/>
                <a:ea typeface="Times New Roman" panose="02020603050405020304" pitchFamily="18" charset="0"/>
                <a:cs typeface="Mangal" panose="02040503050203030202" pitchFamily="18" charset="0"/>
              </a:rPr>
              <a:t>A switch parameter has a value of </a:t>
            </a:r>
            <a:r>
              <a:rPr lang="en-US" sz="1800" b="1" dirty="0">
                <a:effectLst/>
                <a:latin typeface="Segoe" panose="020B0502040504020203" pitchFamily="34" charset="0"/>
                <a:ea typeface="Times New Roman" panose="02020603050405020304" pitchFamily="18" charset="0"/>
                <a:cs typeface="Mangal" panose="02040503050203030202" pitchFamily="18" charset="0"/>
              </a:rPr>
              <a:t>$true </a:t>
            </a:r>
            <a:r>
              <a:rPr lang="en-US" sz="1800" dirty="0">
                <a:effectLst/>
                <a:latin typeface="Segoe" panose="020B0502040504020203" pitchFamily="34" charset="0"/>
                <a:ea typeface="Times New Roman" panose="02020603050405020304" pitchFamily="18" charset="0"/>
                <a:cs typeface="Mangal" panose="02040503050203030202" pitchFamily="18" charset="0"/>
              </a:rPr>
              <a:t>or</a:t>
            </a:r>
            <a:r>
              <a:rPr lang="en-US" sz="1800" b="1" dirty="0">
                <a:effectLst/>
                <a:latin typeface="Segoe" panose="020B0502040504020203" pitchFamily="34" charset="0"/>
                <a:ea typeface="Times New Roman" panose="02020603050405020304" pitchFamily="18" charset="0"/>
                <a:cs typeface="Mangal" panose="02040503050203030202" pitchFamily="18" charset="0"/>
              </a:rPr>
              <a:t> $false</a:t>
            </a:r>
            <a:r>
              <a:rPr lang="en-US" sz="1800" dirty="0">
                <a:effectLst/>
                <a:latin typeface="Segoe" panose="020B0502040504020203" pitchFamily="34" charset="0"/>
                <a:ea typeface="Times New Roman" panose="02020603050405020304" pitchFamily="18" charset="0"/>
                <a:cs typeface="Mangal" panose="02040503050203030202" pitchFamily="18" charset="0"/>
              </a:rPr>
              <a:t>.</a:t>
            </a:r>
            <a:endParaRPr lang="en-CA" sz="1800" dirty="0">
              <a:effectLst/>
              <a:latin typeface="Segoe" panose="020B0502040504020203" pitchFamily="34" charset="0"/>
              <a:ea typeface="Times New Roman" panose="02020603050405020304" pitchFamily="18" charset="0"/>
              <a:cs typeface="Mangal" panose="02040503050203030202" pitchFamily="18" charset="0"/>
            </a:endParaRPr>
          </a:p>
        </p:txBody>
      </p:sp>
      <p:sp>
        <p:nvSpPr>
          <p:cNvPr id="2" name="Text Placeholder 1"/>
          <p:cNvSpPr>
            <a:spLocks noGrp="1"/>
          </p:cNvSpPr>
          <p:nvPr>
            <p:ph type="body" sz="quarter" idx="15"/>
          </p:nvPr>
        </p:nvSpPr>
        <p:spPr>
          <a:xfrm>
            <a:off x="1389459" y="2499113"/>
            <a:ext cx="10383899" cy="781184"/>
          </a:xfrm>
        </p:spPr>
        <p:txBody>
          <a:bodyPr/>
          <a:lstStyle/>
          <a:p>
            <a:pPr lvl="1"/>
            <a:r>
              <a:rPr lang="en-US" dirty="0"/>
              <a:t>Is a code-signing certificate from an internet certification authority automatically trusted by computers outside your AD DS forest?</a:t>
            </a:r>
          </a:p>
          <a:p>
            <a:pPr lvl="1"/>
            <a:r>
              <a:rPr lang="en-US" dirty="0"/>
              <a:t>No. You should use a public certification authority for compatibility outside your AD DS forest.</a:t>
            </a:r>
          </a:p>
        </p:txBody>
      </p:sp>
      <p:sp>
        <p:nvSpPr>
          <p:cNvPr id="3" name="Text Placeholder 2"/>
          <p:cNvSpPr>
            <a:spLocks noGrp="1"/>
          </p:cNvSpPr>
          <p:nvPr>
            <p:ph type="body" sz="quarter" idx="17"/>
          </p:nvPr>
        </p:nvSpPr>
        <p:spPr>
          <a:xfrm>
            <a:off x="1389459" y="3545274"/>
            <a:ext cx="10383899" cy="1154392"/>
          </a:xfrm>
        </p:spPr>
        <p:txBody>
          <a:bodyPr anchor="t"/>
          <a:lstStyle/>
          <a:p>
            <a:pPr>
              <a:lnSpc>
                <a:spcPct val="115000"/>
              </a:lnSpc>
              <a:spcAft>
                <a:spcPts val="1000"/>
              </a:spcAft>
            </a:pPr>
            <a:r>
              <a:rPr lang="en-US" sz="1800" dirty="0">
                <a:effectLst/>
                <a:latin typeface="Segoe" panose="020B0502040504020203" pitchFamily="34" charset="0"/>
                <a:ea typeface="Times New Roman" panose="02020603050405020304" pitchFamily="18" charset="0"/>
                <a:cs typeface="Mangal" panose="02040503050203030202" pitchFamily="18" charset="0"/>
              </a:rPr>
              <a:t>In Exercise 2, you configured the </a:t>
            </a:r>
            <a:r>
              <a:rPr lang="en-US" sz="1800" b="1" dirty="0">
                <a:effectLst/>
                <a:latin typeface="Segoe" panose="020B0502040504020203" pitchFamily="34" charset="0"/>
                <a:ea typeface="Times New Roman" panose="02020603050405020304" pitchFamily="18" charset="0"/>
                <a:cs typeface="Mangal" panose="02040503050203030202" pitchFamily="18" charset="0"/>
              </a:rPr>
              <a:t>ipPhone</a:t>
            </a:r>
            <a:r>
              <a:rPr lang="en-US" sz="1800" dirty="0">
                <a:effectLst/>
                <a:latin typeface="Segoe" panose="020B0502040504020203" pitchFamily="34" charset="0"/>
                <a:ea typeface="Times New Roman" panose="02020603050405020304" pitchFamily="18" charset="0"/>
                <a:cs typeface="Mangal" panose="02040503050203030202" pitchFamily="18" charset="0"/>
              </a:rPr>
              <a:t> attribute for a group of test users. How would you update that script for a larger set of users as the solution is deployed to the rest of the organization?</a:t>
            </a:r>
            <a:endParaRPr lang="en-CA" sz="1800" dirty="0">
              <a:effectLst/>
              <a:latin typeface="Segoe" panose="020B0502040504020203"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sz="1800" dirty="0">
                <a:effectLst/>
                <a:latin typeface="Segoe" panose="020B0502040504020203" pitchFamily="34" charset="0"/>
                <a:ea typeface="Times New Roman" panose="02020603050405020304" pitchFamily="18" charset="0"/>
                <a:cs typeface="Mangal" panose="02040503050203030202" pitchFamily="18" charset="0"/>
              </a:rPr>
              <a:t>The script in Exercise 2 modified the </a:t>
            </a:r>
            <a:r>
              <a:rPr lang="en-US" sz="1800" b="1" dirty="0">
                <a:effectLst/>
                <a:latin typeface="Segoe" panose="020B0502040504020203" pitchFamily="34" charset="0"/>
                <a:ea typeface="Times New Roman" panose="02020603050405020304" pitchFamily="18" charset="0"/>
                <a:cs typeface="Mangal" panose="02040503050203030202" pitchFamily="18" charset="0"/>
              </a:rPr>
              <a:t>ipPhone</a:t>
            </a:r>
            <a:r>
              <a:rPr lang="en-US" sz="1800" dirty="0">
                <a:effectLst/>
                <a:latin typeface="Segoe" panose="020B0502040504020203" pitchFamily="34" charset="0"/>
                <a:ea typeface="Times New Roman" panose="02020603050405020304" pitchFamily="18" charset="0"/>
                <a:cs typeface="Mangal" panose="02040503050203030202" pitchFamily="18" charset="0"/>
              </a:rPr>
              <a:t> attribute for members of the </a:t>
            </a:r>
            <a:r>
              <a:rPr lang="en-US" sz="1800" b="1" dirty="0">
                <a:effectLst/>
                <a:latin typeface="Segoe" panose="020B0502040504020203" pitchFamily="34" charset="0"/>
                <a:ea typeface="Times New Roman" panose="02020603050405020304" pitchFamily="18" charset="0"/>
                <a:cs typeface="Mangal" panose="02040503050203030202" pitchFamily="18" charset="0"/>
              </a:rPr>
              <a:t>IPPhoneTest </a:t>
            </a:r>
            <a:r>
              <a:rPr lang="en-US" sz="1800" dirty="0">
                <a:effectLst/>
                <a:latin typeface="Segoe" panose="020B0502040504020203" pitchFamily="34" charset="0"/>
                <a:ea typeface="Times New Roman" panose="02020603050405020304" pitchFamily="18" charset="0"/>
                <a:cs typeface="Mangal" panose="02040503050203030202" pitchFamily="18" charset="0"/>
              </a:rPr>
              <a:t>group. When this functionality is being deployed to the remainder of the organization, the query for users will need to be expanded. For example, the script could be modified to work for individual organizational units as the new system is deployed to each department.</a:t>
            </a:r>
            <a:endParaRPr lang="en-CA" sz="1800" dirty="0">
              <a:effectLst/>
              <a:latin typeface="Segoe" panose="020B0502040504020203" pitchFamily="34" charset="0"/>
              <a:ea typeface="Times New Roman" panose="02020603050405020304" pitchFamily="18" charset="0"/>
              <a:cs typeface="Mangal" panose="02040503050203030202" pitchFamily="18" charset="0"/>
            </a:endParaRPr>
          </a:p>
        </p:txBody>
      </p:sp>
      <p:grpSp>
        <p:nvGrpSpPr>
          <p:cNvPr id="39" name="Group 38">
            <a:extLst>
              <a:ext uri="{FF2B5EF4-FFF2-40B4-BE49-F238E27FC236}">
                <a16:creationId xmlns:a16="http://schemas.microsoft.com/office/drawing/2014/main" id="{6C226746-6BC1-4627-8FF8-BEC46BDF67A6}"/>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0" name="Group 39">
              <a:extLst>
                <a:ext uri="{FF2B5EF4-FFF2-40B4-BE49-F238E27FC236}">
                  <a16:creationId xmlns:a16="http://schemas.microsoft.com/office/drawing/2014/main" id="{597E5993-105D-4FBD-BD7A-B29CB72DA65E}"/>
                </a:ext>
                <a:ext uri="{C183D7F6-B498-43B3-948B-1728B52AA6E4}">
                  <adec:decorative xmlns:adec="http://schemas.microsoft.com/office/drawing/2017/decorative" val="1"/>
                </a:ext>
              </a:extLst>
            </p:cNvPr>
            <p:cNvGrpSpPr/>
            <p:nvPr/>
          </p:nvGrpSpPr>
          <p:grpSpPr>
            <a:xfrm>
              <a:off x="418643" y="2533089"/>
              <a:ext cx="717140" cy="717242"/>
              <a:chOff x="7962901" y="3032919"/>
              <a:chExt cx="981074" cy="981076"/>
            </a:xfrm>
          </p:grpSpPr>
          <p:sp>
            <p:nvSpPr>
              <p:cNvPr id="42" name="Freeform 5">
                <a:extLst>
                  <a:ext uri="{FF2B5EF4-FFF2-40B4-BE49-F238E27FC236}">
                    <a16:creationId xmlns:a16="http://schemas.microsoft.com/office/drawing/2014/main" id="{460F1020-16D8-44F0-A5A1-352B19AFA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8CDC0A9-1C0A-4DA6-9574-978E9A620C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1" name="Picture 40" descr="Icon of a arrow in a circular path with a timer inside the circle">
              <a:extLst>
                <a:ext uri="{FF2B5EF4-FFF2-40B4-BE49-F238E27FC236}">
                  <a16:creationId xmlns:a16="http://schemas.microsoft.com/office/drawing/2014/main" id="{6B4B2348-1C16-432B-8EC8-C120734CADBD}"/>
                </a:ext>
              </a:extLst>
            </p:cNvPr>
            <p:cNvPicPr>
              <a:picLocks noChangeAspect="1"/>
            </p:cNvPicPr>
            <p:nvPr/>
          </p:nvPicPr>
          <p:blipFill>
            <a:blip r:embed="rId3"/>
            <a:stretch>
              <a:fillRect/>
            </a:stretch>
          </p:blipFill>
          <p:spPr>
            <a:xfrm>
              <a:off x="566791" y="2681289"/>
              <a:ext cx="420846" cy="420844"/>
            </a:xfrm>
            <a:prstGeom prst="rect">
              <a:avLst/>
            </a:prstGeom>
          </p:spPr>
        </p:pic>
      </p:grpSp>
      <p:grpSp>
        <p:nvGrpSpPr>
          <p:cNvPr id="44" name="Group 43">
            <a:extLst>
              <a:ext uri="{FF2B5EF4-FFF2-40B4-BE49-F238E27FC236}">
                <a16:creationId xmlns:a16="http://schemas.microsoft.com/office/drawing/2014/main" id="{CF12DC2D-2079-4FB0-AC15-3B33D96CCE21}"/>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5" name="Group 44">
              <a:extLst>
                <a:ext uri="{FF2B5EF4-FFF2-40B4-BE49-F238E27FC236}">
                  <a16:creationId xmlns:a16="http://schemas.microsoft.com/office/drawing/2014/main" id="{52613AC9-7AB4-4C0E-BD42-B07C2D2D8330}"/>
                </a:ext>
              </a:extLst>
            </p:cNvPr>
            <p:cNvGrpSpPr/>
            <p:nvPr/>
          </p:nvGrpSpPr>
          <p:grpSpPr>
            <a:xfrm>
              <a:off x="418643" y="1487929"/>
              <a:ext cx="717140" cy="717242"/>
              <a:chOff x="418643" y="1487929"/>
              <a:chExt cx="717140" cy="717242"/>
            </a:xfrm>
          </p:grpSpPr>
          <p:sp>
            <p:nvSpPr>
              <p:cNvPr id="47" name="Freeform 5">
                <a:extLst>
                  <a:ext uri="{FF2B5EF4-FFF2-40B4-BE49-F238E27FC236}">
                    <a16:creationId xmlns:a16="http://schemas.microsoft.com/office/drawing/2014/main" id="{BDBA2347-1835-4AED-B0ED-4C31A3F8D71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BEE1023-F656-4A30-8988-36C789800196}"/>
                  </a:ext>
                </a:extLst>
              </p:cNvPr>
              <p:cNvSpPr>
                <a:spLocks noEditPoints="1"/>
              </p:cNvSpPr>
              <p:nvPr/>
            </p:nvSpPr>
            <p:spPr bwMode="auto">
              <a:xfrm>
                <a:off x="467961" y="1537835"/>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6" name="Picture 45" descr="Icon of three concentric arcs">
              <a:extLst>
                <a:ext uri="{FF2B5EF4-FFF2-40B4-BE49-F238E27FC236}">
                  <a16:creationId xmlns:a16="http://schemas.microsoft.com/office/drawing/2014/main" id="{39032385-E3F2-4948-85E9-446DC948765B}"/>
                </a:ext>
              </a:extLst>
            </p:cNvPr>
            <p:cNvPicPr>
              <a:picLocks noChangeAspect="1"/>
            </p:cNvPicPr>
            <p:nvPr/>
          </p:nvPicPr>
          <p:blipFill>
            <a:blip r:embed="rId4"/>
            <a:stretch>
              <a:fillRect/>
            </a:stretch>
          </p:blipFill>
          <p:spPr>
            <a:xfrm>
              <a:off x="546738" y="1616076"/>
              <a:ext cx="460952" cy="460950"/>
            </a:xfrm>
            <a:prstGeom prst="rect">
              <a:avLst/>
            </a:prstGeom>
          </p:spPr>
        </p:pic>
      </p:grpSp>
      <p:grpSp>
        <p:nvGrpSpPr>
          <p:cNvPr id="5" name="Group 4">
            <a:extLst>
              <a:ext uri="{FF2B5EF4-FFF2-40B4-BE49-F238E27FC236}">
                <a16:creationId xmlns:a16="http://schemas.microsoft.com/office/drawing/2014/main" id="{892108D1-E3AA-4139-AF4F-9F931BEE1806}"/>
              </a:ext>
              <a:ext uri="{C183D7F6-B498-43B3-948B-1728B52AA6E4}">
                <adec:decorative xmlns:adec="http://schemas.microsoft.com/office/drawing/2017/decorative" val="1"/>
              </a:ext>
            </a:extLst>
          </p:cNvPr>
          <p:cNvGrpSpPr/>
          <p:nvPr/>
        </p:nvGrpSpPr>
        <p:grpSpPr>
          <a:xfrm>
            <a:off x="419506" y="3582716"/>
            <a:ext cx="717140" cy="717242"/>
            <a:chOff x="418643" y="3578249"/>
            <a:chExt cx="717140" cy="717242"/>
          </a:xfrm>
        </p:grpSpPr>
        <p:grpSp>
          <p:nvGrpSpPr>
            <p:cNvPr id="50" name="Group 49">
              <a:extLst>
                <a:ext uri="{FF2B5EF4-FFF2-40B4-BE49-F238E27FC236}">
                  <a16:creationId xmlns:a16="http://schemas.microsoft.com/office/drawing/2014/main" id="{A3CC6C6F-6AFC-4FD2-8F91-3121BE1CFEC0}"/>
                </a:ext>
                <a:ext uri="{C183D7F6-B498-43B3-948B-1728B52AA6E4}">
                  <adec:decorative xmlns:adec="http://schemas.microsoft.com/office/drawing/2017/decorative" val="1"/>
                </a:ext>
              </a:extLst>
            </p:cNvPr>
            <p:cNvGrpSpPr/>
            <p:nvPr/>
          </p:nvGrpSpPr>
          <p:grpSpPr>
            <a:xfrm>
              <a:off x="418643" y="3578249"/>
              <a:ext cx="717140" cy="717242"/>
              <a:chOff x="7962901" y="3032919"/>
              <a:chExt cx="981074" cy="981076"/>
            </a:xfrm>
          </p:grpSpPr>
          <p:sp>
            <p:nvSpPr>
              <p:cNvPr id="52" name="Freeform 5">
                <a:extLst>
                  <a:ext uri="{FF2B5EF4-FFF2-40B4-BE49-F238E27FC236}">
                    <a16:creationId xmlns:a16="http://schemas.microsoft.com/office/drawing/2014/main" id="{B6FF2329-A9D1-49A7-9C88-688B280BAA5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9A9A7AB-DF54-421D-ACA1-84456A076B2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 name="Picture 3" descr="Icon of three dots and outward pointing chevrons on left and right">
              <a:extLst>
                <a:ext uri="{FF2B5EF4-FFF2-40B4-BE49-F238E27FC236}">
                  <a16:creationId xmlns:a16="http://schemas.microsoft.com/office/drawing/2014/main" id="{478F68EF-E75F-4BF8-B7B1-BC85EEFD2AE6}"/>
                </a:ext>
              </a:extLst>
            </p:cNvPr>
            <p:cNvPicPr>
              <a:picLocks noChangeAspect="1"/>
            </p:cNvPicPr>
            <p:nvPr/>
          </p:nvPicPr>
          <p:blipFill>
            <a:blip r:embed="rId5"/>
            <a:stretch>
              <a:fillRect/>
            </a:stretch>
          </p:blipFill>
          <p:spPr>
            <a:xfrm>
              <a:off x="532902" y="3829050"/>
              <a:ext cx="488622" cy="215640"/>
            </a:xfrm>
            <a:prstGeom prst="rect">
              <a:avLst/>
            </a:prstGeom>
          </p:spPr>
        </p:pic>
      </p:grpSp>
    </p:spTree>
    <p:extLst>
      <p:ext uri="{BB962C8B-B14F-4D97-AF65-F5344CB8AC3E}">
        <p14:creationId xmlns:p14="http://schemas.microsoft.com/office/powerpoint/2010/main" val="23331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18643" y="1291797"/>
            <a:ext cx="4917931" cy="2616101"/>
          </a:xfrm>
        </p:spPr>
        <p:txBody>
          <a:bodyPr vert="horz" lIns="91440" tIns="45720" rIns="91440" bIns="45720" rtlCol="0" anchor="t">
            <a:spAutoFit/>
          </a:bodyPr>
          <a:lstStyle/>
          <a:p>
            <a:pPr>
              <a:lnSpc>
                <a:spcPct val="100000"/>
              </a:lnSpc>
              <a:spcBef>
                <a:spcPts val="0"/>
              </a:spcBef>
              <a:spcAft>
                <a:spcPts val="300"/>
              </a:spcAft>
            </a:pPr>
            <a:r>
              <a:rPr lang="en-US" sz="1600" spc="0" dirty="0">
                <a:solidFill>
                  <a:schemeClr val="tx1"/>
                </a:solidFill>
                <a:hlinkClick r:id="rId3"/>
              </a:rPr>
              <a:t>PowerShell Gallery</a:t>
            </a:r>
            <a:endParaRPr lang="en-US" sz="1600" spc="0" dirty="0">
              <a:solidFill>
                <a:schemeClr val="tx1"/>
              </a:solidFill>
            </a:endParaRPr>
          </a:p>
          <a:p>
            <a:pPr>
              <a:lnSpc>
                <a:spcPct val="100000"/>
              </a:lnSpc>
              <a:spcBef>
                <a:spcPts val="0"/>
              </a:spcBef>
              <a:spcAft>
                <a:spcPts val="300"/>
              </a:spcAft>
            </a:pPr>
            <a:endParaRPr lang="en-US" sz="1600" spc="0" dirty="0">
              <a:solidFill>
                <a:schemeClr val="tx1"/>
              </a:solidFill>
            </a:endParaRPr>
          </a:p>
          <a:p>
            <a:pPr>
              <a:lnSpc>
                <a:spcPct val="100000"/>
              </a:lnSpc>
              <a:spcBef>
                <a:spcPts val="0"/>
              </a:spcBef>
              <a:spcAft>
                <a:spcPts val="300"/>
              </a:spcAft>
            </a:pPr>
            <a:r>
              <a:rPr lang="en-US" sz="1600" b="1" spc="0" dirty="0">
                <a:solidFill>
                  <a:schemeClr val="tx2"/>
                </a:solidFill>
                <a:hlinkClick r:id="rId4"/>
              </a:rPr>
              <a:t>Hosting your own NuGet feeds</a:t>
            </a:r>
            <a:endParaRPr lang="en-US" sz="1600" b="1" spc="0" dirty="0">
              <a:solidFill>
                <a:schemeClr val="tx2"/>
              </a:solidFill>
            </a:endParaRPr>
          </a:p>
          <a:p>
            <a:pPr>
              <a:lnSpc>
                <a:spcPct val="100000"/>
              </a:lnSpc>
              <a:spcBef>
                <a:spcPts val="0"/>
              </a:spcBef>
              <a:spcAft>
                <a:spcPts val="300"/>
              </a:spcAft>
            </a:pPr>
            <a:endParaRPr lang="en-US" sz="1600" b="1" spc="0" dirty="0">
              <a:solidFill>
                <a:schemeClr val="tx2"/>
              </a:solidFill>
            </a:endParaRPr>
          </a:p>
          <a:p>
            <a:pPr>
              <a:spcBef>
                <a:spcPts val="0"/>
              </a:spcBef>
              <a:spcAft>
                <a:spcPts val="300"/>
              </a:spcAft>
            </a:pPr>
            <a:r>
              <a:rPr lang="en-US" sz="1600" b="0" dirty="0">
                <a:solidFill>
                  <a:srgbClr val="A31515"/>
                </a:solidFill>
                <a:effectLst/>
                <a:hlinkClick r:id="rId5"/>
              </a:rPr>
              <a:t>About Language Modes</a:t>
            </a:r>
            <a:endParaRPr lang="en-US" sz="1600" b="0" dirty="0">
              <a:solidFill>
                <a:srgbClr val="A31515"/>
              </a:solidFill>
              <a:effectLst/>
            </a:endParaRPr>
          </a:p>
          <a:p>
            <a:pPr>
              <a:spcBef>
                <a:spcPts val="0"/>
              </a:spcBef>
              <a:spcAft>
                <a:spcPts val="300"/>
              </a:spcAft>
            </a:pPr>
            <a:endParaRPr lang="en-US" sz="1600" dirty="0">
              <a:solidFill>
                <a:srgbClr val="A31515"/>
              </a:solidFill>
            </a:endParaRPr>
          </a:p>
          <a:p>
            <a:pPr>
              <a:spcBef>
                <a:spcPts val="0"/>
              </a:spcBef>
              <a:spcAft>
                <a:spcPts val="300"/>
              </a:spcAft>
            </a:pPr>
            <a:r>
              <a:rPr lang="en-US" sz="1600" dirty="0">
                <a:solidFill>
                  <a:srgbClr val="A31515"/>
                </a:solidFill>
                <a:hlinkClick r:id="rId6"/>
              </a:rPr>
              <a:t>about</a:t>
            </a:r>
            <a:r>
              <a:rPr lang="en-US" sz="1600" b="0" dirty="0">
                <a:solidFill>
                  <a:srgbClr val="A31515"/>
                </a:solidFill>
                <a:effectLst/>
                <a:hlinkClick r:id="rId6">
                  <a:extLst>
                    <a:ext uri="{A12FA001-AC4F-418D-AE19-62706E023703}">
                      <ahyp:hlinkClr xmlns:ahyp="http://schemas.microsoft.com/office/drawing/2018/hyperlinkcolor" val="tx"/>
                    </a:ext>
                  </a:extLst>
                </a:hlinkClick>
              </a:rPr>
              <a:t>_Functions_Advanced_Parameters</a:t>
            </a:r>
            <a:endParaRPr lang="en-US" sz="1600" b="0" dirty="0">
              <a:solidFill>
                <a:srgbClr val="000000"/>
              </a:solidFill>
              <a:effectLst/>
            </a:endParaRPr>
          </a:p>
          <a:p>
            <a:pPr>
              <a:spcBef>
                <a:spcPts val="0"/>
              </a:spcBef>
              <a:spcAft>
                <a:spcPts val="300"/>
              </a:spcAft>
            </a:pPr>
            <a:endParaRPr lang="en-US" sz="1600" b="0" dirty="0">
              <a:solidFill>
                <a:srgbClr val="000000"/>
              </a:solidFill>
              <a:effectLst/>
            </a:endParaRPr>
          </a:p>
          <a:p>
            <a:pPr>
              <a:lnSpc>
                <a:spcPct val="100000"/>
              </a:lnSpc>
              <a:spcBef>
                <a:spcPts val="0"/>
              </a:spcBef>
              <a:spcAft>
                <a:spcPts val="300"/>
              </a:spcAft>
            </a:pPr>
            <a:endParaRPr lang="en-US" sz="1600" b="1" spc="0" dirty="0">
              <a:solidFill>
                <a:schemeClr val="tx2"/>
              </a:solidFill>
            </a:endParaRPr>
          </a:p>
        </p:txBody>
      </p:sp>
      <p:sp>
        <p:nvSpPr>
          <p:cNvPr id="11" name="Freeform: Shape 10">
            <a:extLst>
              <a:ext uri="{FF2B5EF4-FFF2-40B4-BE49-F238E27FC236}">
                <a16:creationId xmlns:a16="http://schemas.microsoft.com/office/drawing/2014/main" id="{5ED1849D-D74B-4CC9-8934-CB243E12F20C}"/>
              </a:ext>
              <a:ext uri="{C183D7F6-B498-43B3-948B-1728B52AA6E4}">
                <adec:decorative xmlns:adec="http://schemas.microsoft.com/office/drawing/2017/decorative" val="1"/>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7"/>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35462484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Modifying scripts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2492990"/>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Modifying an existing script is easier and faster than creating your own.</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You should:</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Understand how a downloaded script works.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Test a downloaded script in a non-production environment.</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You can get scripts from:</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The PowerShell Gallery.</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Blogs and websites.</a:t>
            </a: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6418428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Creating scripts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2169825"/>
          </a:xfrm>
        </p:spPr>
        <p:txBody>
          <a:bodyPr lIns="0"/>
          <a:lstStyle/>
          <a:p>
            <a:pPr lvl="2" defTabSz="932742">
              <a:spcBef>
                <a:spcPts val="600"/>
              </a:spcBef>
              <a:spcAft>
                <a:spcPts val="0"/>
              </a:spcAft>
              <a:buSzPct val="95000"/>
              <a:defRPr/>
            </a:pPr>
            <a:r>
              <a:rPr lang="en-US" spc="-50" dirty="0">
                <a:solidFill>
                  <a:srgbClr val="000000"/>
                </a:solidFill>
                <a:latin typeface="Segoe UI"/>
              </a:rPr>
              <a:t>Create a script if you can’t find one that meets your needs.</a:t>
            </a:r>
          </a:p>
          <a:p>
            <a:pPr lvl="2" defTabSz="932742">
              <a:spcBef>
                <a:spcPts val="600"/>
              </a:spcBef>
              <a:spcAft>
                <a:spcPts val="0"/>
              </a:spcAft>
              <a:buSzPct val="95000"/>
              <a:defRPr/>
            </a:pPr>
            <a:r>
              <a:rPr lang="en-US" spc="-50" dirty="0">
                <a:solidFill>
                  <a:srgbClr val="000000"/>
                </a:solidFill>
                <a:latin typeface="Segoe UI"/>
              </a:rPr>
              <a:t>Use code snippets from other sources when building your script.</a:t>
            </a:r>
          </a:p>
          <a:p>
            <a:pPr lvl="2" defTabSz="932742">
              <a:spcBef>
                <a:spcPts val="600"/>
              </a:spcBef>
              <a:spcAft>
                <a:spcPts val="0"/>
              </a:spcAft>
              <a:buSzPct val="95000"/>
              <a:defRPr/>
            </a:pPr>
            <a:r>
              <a:rPr lang="en-US" spc="-50" dirty="0">
                <a:solidFill>
                  <a:srgbClr val="000000"/>
                </a:solidFill>
                <a:latin typeface="Segoe UI"/>
              </a:rPr>
              <a:t>Develop scripts in an isolated environment that can’t affect production.</a:t>
            </a:r>
          </a:p>
          <a:p>
            <a:pPr lvl="2" defTabSz="932742">
              <a:spcBef>
                <a:spcPts val="600"/>
              </a:spcBef>
              <a:spcAft>
                <a:spcPts val="0"/>
              </a:spcAft>
              <a:buSzPct val="95000"/>
              <a:defRPr/>
            </a:pPr>
            <a:r>
              <a:rPr lang="en-US" spc="-50" dirty="0">
                <a:solidFill>
                  <a:srgbClr val="000000"/>
                </a:solidFill>
                <a:latin typeface="Segoe UI"/>
              </a:rPr>
              <a:t>Build scripts incrementally for easier testing during development.</a:t>
            </a:r>
          </a:p>
          <a:p>
            <a:pPr lvl="2" defTabSz="932742">
              <a:spcBef>
                <a:spcPts val="600"/>
              </a:spcBef>
              <a:spcAft>
                <a:spcPts val="0"/>
              </a:spcAft>
              <a:buSzPct val="95000"/>
              <a:defRPr/>
            </a:pPr>
            <a:endParaRPr kumimoji="0" lang="en-US" i="0" u="none" strike="noStrike" kern="1200" cap="none" spc="-50" normalizeH="0" baseline="0" noProof="0" dirty="0">
              <a:ln>
                <a:noFill/>
              </a:ln>
              <a:solidFill>
                <a:srgbClr val="000000"/>
              </a:solidFill>
              <a:effectLst/>
              <a:uLnTx/>
              <a:uFillTx/>
              <a:latin typeface="Segoe UI"/>
              <a:ea typeface="+mn-ea"/>
              <a:cs typeface="+mn-cs"/>
            </a:endParaRPr>
          </a:p>
          <a:p>
            <a:pPr marL="290513" marR="0" lvl="1"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a:pPr>
            <a:endParaRPr kumimoji="0" lang="en-US" sz="20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204013681"/>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10515</Words>
  <Application>Microsoft Office PowerPoint</Application>
  <PresentationFormat>Widescreen</PresentationFormat>
  <Paragraphs>1137</Paragraphs>
  <Slides>78</Slides>
  <Notes>78</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78</vt:i4>
      </vt:variant>
    </vt:vector>
  </HeadingPairs>
  <TitlesOfParts>
    <vt:vector size="87" baseType="lpstr">
      <vt:lpstr>Arial</vt:lpstr>
      <vt:lpstr>Consolas</vt:lpstr>
      <vt:lpstr>Segoe</vt:lpstr>
      <vt:lpstr>Segoe UI</vt:lpstr>
      <vt:lpstr>Segoe UI Light</vt:lpstr>
      <vt:lpstr>Segoe UI Semibold</vt:lpstr>
      <vt:lpstr>Verdana</vt:lpstr>
      <vt:lpstr>Wingdings</vt:lpstr>
      <vt:lpstr>Microsoft Azure Template</vt:lpstr>
      <vt:lpstr>AZ-040 Automating Administration with PowerShell</vt:lpstr>
      <vt:lpstr>Module 7: Windows PowerShell scripting</vt:lpstr>
      <vt:lpstr>Module overview</vt:lpstr>
      <vt:lpstr>Section break 1</vt:lpstr>
      <vt:lpstr>Lesson 1: Introduction to scripting with Windows PowerShell</vt:lpstr>
      <vt:lpstr>Lesson 1 overview</vt:lpstr>
      <vt:lpstr>Overview of Windows PowerShell scripts</vt:lpstr>
      <vt:lpstr>Modifying scripts</vt:lpstr>
      <vt:lpstr>Creating scripts</vt:lpstr>
      <vt:lpstr>What is the PowerShellGet module?</vt:lpstr>
      <vt:lpstr>Running scripts</vt:lpstr>
      <vt:lpstr>The script execution policy</vt:lpstr>
      <vt:lpstr>Demonstration: Setting the script execution policy</vt:lpstr>
      <vt:lpstr>Demonstration: Setting the script execution policy (Slide 2)</vt:lpstr>
      <vt:lpstr>Windows PowerShell and AppLocker</vt:lpstr>
      <vt:lpstr>Digitally signing scripts</vt:lpstr>
      <vt:lpstr>Demonstration: Digitally signing a script</vt:lpstr>
      <vt:lpstr>Demonstration: Digitally signing a script (Slide 2)</vt:lpstr>
      <vt:lpstr>Section break 2</vt:lpstr>
      <vt:lpstr>Lesson 2: Script constructs</vt:lpstr>
      <vt:lpstr>Lesson 2 overview</vt:lpstr>
      <vt:lpstr>Understanding ForEach loops</vt:lpstr>
      <vt:lpstr>Demonstration: Using a ForEach loop</vt:lpstr>
      <vt:lpstr>Understanding the If construct</vt:lpstr>
      <vt:lpstr>Demonstration: Using the If construct </vt:lpstr>
      <vt:lpstr>Understanding the Switch construct</vt:lpstr>
      <vt:lpstr>Demonstration: Using the Switch construct</vt:lpstr>
      <vt:lpstr>Understanding the For construct</vt:lpstr>
      <vt:lpstr>Understanding other loop constructs</vt:lpstr>
      <vt:lpstr>Understanding other loop constructs (Slide 2)</vt:lpstr>
      <vt:lpstr>Understanding Break and Continue</vt:lpstr>
      <vt:lpstr>Section break 3</vt:lpstr>
      <vt:lpstr>Lesson 3: Import data from files</vt:lpstr>
      <vt:lpstr>Lesson 3 overview</vt:lpstr>
      <vt:lpstr>Using Get-Content</vt:lpstr>
      <vt:lpstr>Using Import-Csv</vt:lpstr>
      <vt:lpstr>Using Import-Clixml</vt:lpstr>
      <vt:lpstr>Using ConvertFrom-Json</vt:lpstr>
      <vt:lpstr>Demonstration: Importing data</vt:lpstr>
      <vt:lpstr>Demonstration: Importing data (Slide 2)</vt:lpstr>
      <vt:lpstr>Section break 4</vt:lpstr>
      <vt:lpstr>Lesson 4: Accept user input</vt:lpstr>
      <vt:lpstr>Lesson 4 overview</vt:lpstr>
      <vt:lpstr>Identifying values that might change</vt:lpstr>
      <vt:lpstr>Using Read-Host</vt:lpstr>
      <vt:lpstr>Using Get-Credential</vt:lpstr>
      <vt:lpstr>Using Out-Gridview</vt:lpstr>
      <vt:lpstr>Demonstration: Obtaining user input</vt:lpstr>
      <vt:lpstr>Demonstration: Obtaining user input (Slide 2)</vt:lpstr>
      <vt:lpstr>Passing parameters to a script</vt:lpstr>
      <vt:lpstr>Demonstration: Obtaining user input by using parameters</vt:lpstr>
      <vt:lpstr>Demonstration: Obtaining user input by using parameters (Slide 2)</vt:lpstr>
      <vt:lpstr>Section break 5</vt:lpstr>
      <vt:lpstr>Lesson 5: Troubleshooting and error handling</vt:lpstr>
      <vt:lpstr>Lesson 5 overview</vt:lpstr>
      <vt:lpstr>Understanding error messages</vt:lpstr>
      <vt:lpstr>Adding script output</vt:lpstr>
      <vt:lpstr>Using breakpoints</vt:lpstr>
      <vt:lpstr>Demonstration: Troubleshooting a script</vt:lpstr>
      <vt:lpstr>Demonstration: Troubleshooting a script (Slide 2)</vt:lpstr>
      <vt:lpstr>Understanding error actions</vt:lpstr>
      <vt:lpstr>Section break 6</vt:lpstr>
      <vt:lpstr>Lesson 6: Functions and modules</vt:lpstr>
      <vt:lpstr>Lesson 6 overview</vt:lpstr>
      <vt:lpstr>What are functions?</vt:lpstr>
      <vt:lpstr>Using variable scopes</vt:lpstr>
      <vt:lpstr>Demonstration: Creating a function in a script</vt:lpstr>
      <vt:lpstr>Creating a module</vt:lpstr>
      <vt:lpstr>Demonstration: Creating a module from a function</vt:lpstr>
      <vt:lpstr>Demonstration: Creating a module from a function (Slide 2)</vt:lpstr>
      <vt:lpstr>Using dot sourcing</vt:lpstr>
      <vt:lpstr>Section break 7</vt:lpstr>
      <vt:lpstr>Lab: Using scripts with PowerShell</vt:lpstr>
      <vt:lpstr>Lab: Using scripts with PowerShell (Slide 2)</vt:lpstr>
      <vt:lpstr>Lab scenario</vt:lpstr>
      <vt:lpstr>Lab-review questions</vt:lpstr>
      <vt:lpstr>Lab-review answers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2022-06-30T22:40:06Z</dcterms:created>
  <dcterms:modified xsi:type="dcterms:W3CDTF">2022-06-30T22:40:10Z</dcterms:modified>
</cp:coreProperties>
</file>