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47"/>
  </p:notesMasterIdLst>
  <p:handoutMasterIdLst>
    <p:handoutMasterId r:id="rId48"/>
  </p:handoutMasterIdLst>
  <p:sldIdLst>
    <p:sldId id="1627" r:id="rId2"/>
    <p:sldId id="1797" r:id="rId3"/>
    <p:sldId id="1834" r:id="rId4"/>
    <p:sldId id="1684" r:id="rId5"/>
    <p:sldId id="1833" r:id="rId6"/>
    <p:sldId id="1835" r:id="rId7"/>
    <p:sldId id="259" r:id="rId8"/>
    <p:sldId id="260" r:id="rId9"/>
    <p:sldId id="261" r:id="rId10"/>
    <p:sldId id="262" r:id="rId11"/>
    <p:sldId id="263" r:id="rId12"/>
    <p:sldId id="264" r:id="rId13"/>
    <p:sldId id="265" r:id="rId14"/>
    <p:sldId id="266" r:id="rId15"/>
    <p:sldId id="267" r:id="rId16"/>
    <p:sldId id="268" r:id="rId17"/>
    <p:sldId id="269" r:id="rId18"/>
    <p:sldId id="1869" r:id="rId19"/>
    <p:sldId id="295" r:id="rId20"/>
    <p:sldId id="271" r:id="rId21"/>
    <p:sldId id="1845" r:id="rId22"/>
    <p:sldId id="1846" r:id="rId23"/>
    <p:sldId id="1847" r:id="rId24"/>
    <p:sldId id="273" r:id="rId25"/>
    <p:sldId id="274" r:id="rId26"/>
    <p:sldId id="275" r:id="rId27"/>
    <p:sldId id="276" r:id="rId28"/>
    <p:sldId id="1870" r:id="rId29"/>
    <p:sldId id="1873" r:id="rId30"/>
    <p:sldId id="1853" r:id="rId31"/>
    <p:sldId id="1854" r:id="rId32"/>
    <p:sldId id="1855" r:id="rId33"/>
    <p:sldId id="283" r:id="rId34"/>
    <p:sldId id="284" r:id="rId35"/>
    <p:sldId id="1871" r:id="rId36"/>
    <p:sldId id="297" r:id="rId37"/>
    <p:sldId id="287" r:id="rId38"/>
    <p:sldId id="1872" r:id="rId39"/>
    <p:sldId id="298" r:id="rId40"/>
    <p:sldId id="289" r:id="rId41"/>
    <p:sldId id="1868" r:id="rId42"/>
    <p:sldId id="1874" r:id="rId43"/>
    <p:sldId id="1817" r:id="rId44"/>
    <p:sldId id="1866" r:id="rId45"/>
    <p:sldId id="1867" r:id="rId4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9A23E38-670D-4F9F-A091-7BA864AD58EA}">
          <p14:sldIdLst>
            <p14:sldId id="1627"/>
            <p14:sldId id="1797"/>
            <p14:sldId id="1834"/>
            <p14:sldId id="1684"/>
          </p14:sldIdLst>
        </p14:section>
        <p14:section name="Lesson 1" id="{C9A97A35-D3D9-4DFE-AA1B-D0405E969B7C}">
          <p14:sldIdLst>
            <p14:sldId id="1833"/>
            <p14:sldId id="1835"/>
            <p14:sldId id="259"/>
            <p14:sldId id="260"/>
            <p14:sldId id="261"/>
            <p14:sldId id="262"/>
            <p14:sldId id="263"/>
            <p14:sldId id="264"/>
            <p14:sldId id="265"/>
            <p14:sldId id="266"/>
            <p14:sldId id="267"/>
            <p14:sldId id="268"/>
            <p14:sldId id="269"/>
            <p14:sldId id="1869"/>
            <p14:sldId id="295"/>
            <p14:sldId id="271"/>
            <p14:sldId id="1845"/>
          </p14:sldIdLst>
        </p14:section>
        <p14:section name="Lesson 2" id="{6D436361-57E6-4218-A085-10C6C06027CE}">
          <p14:sldIdLst>
            <p14:sldId id="1846"/>
            <p14:sldId id="1847"/>
            <p14:sldId id="273"/>
            <p14:sldId id="274"/>
            <p14:sldId id="275"/>
            <p14:sldId id="276"/>
            <p14:sldId id="1870"/>
            <p14:sldId id="1873"/>
            <p14:sldId id="1853"/>
          </p14:sldIdLst>
        </p14:section>
        <p14:section name="Lesson 3" id="{4DF033D4-10F8-42ED-AE72-BE31181AE66F}">
          <p14:sldIdLst>
            <p14:sldId id="1854"/>
            <p14:sldId id="1855"/>
            <p14:sldId id="283"/>
            <p14:sldId id="284"/>
            <p14:sldId id="1871"/>
            <p14:sldId id="297"/>
            <p14:sldId id="287"/>
            <p14:sldId id="1872"/>
            <p14:sldId id="298"/>
            <p14:sldId id="289"/>
            <p14:sldId id="1868"/>
          </p14:sldIdLst>
        </p14:section>
        <p14:section name="Lab" id="{08078DFA-7D04-4BD3-A1C6-9703C61AF278}">
          <p14:sldIdLst>
            <p14:sldId id="1874"/>
            <p14:sldId id="1817"/>
            <p14:sldId id="1866"/>
            <p14:sldId id="18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2"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E8AA"/>
    <a:srgbClr val="3C3C41"/>
    <a:srgbClr val="C6E6A2"/>
    <a:srgbClr val="CC3300"/>
    <a:srgbClr val="4BCBEE"/>
    <a:srgbClr val="1392B4"/>
    <a:srgbClr val="0B556A"/>
    <a:srgbClr val="59B4D9"/>
    <a:srgbClr val="EBEBEB"/>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5965" autoAdjust="0"/>
  </p:normalViewPr>
  <p:slideViewPr>
    <p:cSldViewPr snapToGrid="0">
      <p:cViewPr varScale="1">
        <p:scale>
          <a:sx n="100" d="100"/>
          <a:sy n="100" d="100"/>
        </p:scale>
        <p:origin x="778" y="77"/>
      </p:cViewPr>
      <p:guideLst/>
    </p:cSldViewPr>
  </p:slideViewPr>
  <p:outlineViewPr>
    <p:cViewPr>
      <p:scale>
        <a:sx n="33" d="100"/>
        <a:sy n="33" d="100"/>
      </p:scale>
      <p:origin x="0" y="-14366"/>
    </p:cViewPr>
  </p:outlineViewPr>
  <p:notesTextViewPr>
    <p:cViewPr>
      <p:scale>
        <a:sx n="1" d="1"/>
        <a:sy n="1" d="1"/>
      </p:scale>
      <p:origin x="0" y="0"/>
    </p:cViewPr>
  </p:notesTextViewPr>
  <p:sorterViewPr>
    <p:cViewPr>
      <p:scale>
        <a:sx n="100" d="100"/>
        <a:sy n="100" d="100"/>
      </p:scale>
      <p:origin x="0" y="-930"/>
    </p:cViewPr>
  </p:sorterViewPr>
  <p:notesViewPr>
    <p:cSldViewPr snapToGrid="0">
      <p:cViewPr>
        <p:scale>
          <a:sx n="49" d="100"/>
          <a:sy n="49" d="100"/>
        </p:scale>
        <p:origin x="3442" y="5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7/13/2022 12:37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3706837" cy="457200"/>
          </a:xfrm>
          <a:prstGeom prst="rect">
            <a:avLst/>
          </a:prstGeom>
        </p:spPr>
        <p:txBody>
          <a:bodyPr vert="horz" lIns="91440" tIns="45720" rIns="91440" bIns="45720" rtlCol="0"/>
          <a:lstStyle>
            <a:lvl1pPr algn="l">
              <a:defRPr sz="1200">
                <a:latin typeface="Segoe UI" pitchFamily="34" charset="0"/>
              </a:defRPr>
            </a:lvl1pPr>
          </a:lstStyle>
          <a:p>
            <a:r>
              <a:rPr lang="en-US" dirty="0"/>
              <a:t>AZ-040 Automating Administration with PowerShell</a:t>
            </a:r>
          </a:p>
          <a:p>
            <a:r>
              <a:rPr lang="en-US" dirty="0"/>
              <a:t>Module 1: Getting started with Windows PowerShell</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7/13/2022 12:37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Header Placeholder 3">
            <a:extLst>
              <a:ext uri="{FF2B5EF4-FFF2-40B4-BE49-F238E27FC236}">
                <a16:creationId xmlns:a16="http://schemas.microsoft.com/office/drawing/2014/main" id="{5AB8BEE1-B47F-44AA-9BB1-D822FA553D04}"/>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825" y="685800"/>
            <a:ext cx="6315075" cy="3552825"/>
          </a:xfrm>
        </p:spPr>
      </p:sp>
      <p:sp>
        <p:nvSpPr>
          <p:cNvPr id="3" name="Notes Placeholder 2"/>
          <p:cNvSpPr>
            <a:spLocks noGrp="1"/>
          </p:cNvSpPr>
          <p:nvPr>
            <p:ph type="body" idx="1"/>
          </p:nvPr>
        </p:nvSpPr>
        <p:spPr>
          <a:xfrm>
            <a:off x="352696" y="4715691"/>
            <a:ext cx="6112111" cy="3982284"/>
          </a:xfrm>
        </p:spPr>
        <p:txBody>
          <a:bodyPr>
            <a:noAutofit/>
          </a:bodyPr>
          <a:lstStyle/>
          <a:p>
            <a:pPr>
              <a:lnSpc>
                <a:spcPct val="115000"/>
              </a:lnSpc>
              <a:spcAft>
                <a:spcPts val="1000"/>
              </a:spcAft>
            </a:pPr>
            <a:r>
              <a:rPr lang="en-IN" sz="1000" dirty="0">
                <a:ea typeface="Calibri"/>
                <a:cs typeface="Segoe UI Light" panose="020B0502040204020203" pitchFamily="34" charset="0"/>
              </a:rPr>
              <a:t>Make a special effort to cover all the material for this slide, especially the concept of mutual authentication. Discuss why it’s good, and how you can use TrustedHosts to bypass it. Many online blog entries on the internet, for example, tell people to set TrustedHosts to the wildcard asterisk character (*) to correct any errors, which does in fact return no errors, but in this case is a poor security practice.</a:t>
            </a:r>
          </a:p>
          <a:p>
            <a:pPr>
              <a:lnSpc>
                <a:spcPct val="115000"/>
              </a:lnSpc>
              <a:spcAft>
                <a:spcPts val="1000"/>
              </a:spcAft>
            </a:pPr>
            <a:endParaRPr lang="en-IN" sz="1000" dirty="0">
              <a:ea typeface="Calibri"/>
              <a:cs typeface="Segoe UI Light" panose="020B0502040204020203" pitchFamily="34" charset="0"/>
            </a:endParaRPr>
          </a:p>
          <a:p>
            <a:pPr>
              <a:lnSpc>
                <a:spcPct val="115000"/>
              </a:lnSpc>
              <a:spcAft>
                <a:spcPts val="1000"/>
              </a:spcAft>
            </a:pPr>
            <a:r>
              <a:rPr lang="en-IN" sz="1000" dirty="0">
                <a:ea typeface="Calibri"/>
                <a:cs typeface="Segoe UI Light" panose="020B0502040204020203" pitchFamily="34" charset="0"/>
              </a:rPr>
              <a:t>This topic has an additional slide.</a:t>
            </a:r>
          </a:p>
          <a:p>
            <a:pPr>
              <a:lnSpc>
                <a:spcPct val="115000"/>
              </a:lnSpc>
              <a:spcAft>
                <a:spcPts val="1000"/>
              </a:spcAft>
            </a:pPr>
            <a:endParaRPr lang="en-IN" sz="1000" dirty="0">
              <a:ea typeface="Calibri"/>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9C50214B-0CC3-4527-98D6-C6435FCDC929}" type="slidenum">
              <a:rPr lang="en-IN" smtClean="0"/>
              <a:t>10</a:t>
            </a:fld>
            <a:endParaRPr lang="en-IN" dirty="0"/>
          </a:p>
        </p:txBody>
      </p:sp>
      <p:sp>
        <p:nvSpPr>
          <p:cNvPr id="7" name="Header Placeholder 3">
            <a:extLst>
              <a:ext uri="{FF2B5EF4-FFF2-40B4-BE49-F238E27FC236}">
                <a16:creationId xmlns:a16="http://schemas.microsoft.com/office/drawing/2014/main" id="{A43BBEF1-E4BA-4C13-ACE5-1E3E0C877070}"/>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2691399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685800"/>
            <a:ext cx="6172200" cy="347186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C50214B-0CC3-4527-98D6-C6435FCDC929}" type="slidenum">
              <a:rPr lang="en-IN" smtClean="0"/>
              <a:t>11</a:t>
            </a:fld>
            <a:endParaRPr lang="en-IN" dirty="0"/>
          </a:p>
        </p:txBody>
      </p:sp>
      <p:sp>
        <p:nvSpPr>
          <p:cNvPr id="7" name="Header Placeholder 3">
            <a:extLst>
              <a:ext uri="{FF2B5EF4-FFF2-40B4-BE49-F238E27FC236}">
                <a16:creationId xmlns:a16="http://schemas.microsoft.com/office/drawing/2014/main" id="{8AE4C503-25E8-43AB-8C3C-5542BA935E60}"/>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860156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85800"/>
            <a:ext cx="6183313" cy="34782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C50214B-0CC3-4527-98D6-C6435FCDC929}" type="slidenum">
              <a:rPr lang="en-IN" smtClean="0"/>
              <a:t>12</a:t>
            </a:fld>
            <a:endParaRPr lang="en-IN" dirty="0"/>
          </a:p>
        </p:txBody>
      </p:sp>
      <p:sp>
        <p:nvSpPr>
          <p:cNvPr id="7" name="Header Placeholder 3">
            <a:extLst>
              <a:ext uri="{FF2B5EF4-FFF2-40B4-BE49-F238E27FC236}">
                <a16:creationId xmlns:a16="http://schemas.microsoft.com/office/drawing/2014/main" id="{01C0A250-269D-42E0-95F0-9CCD6460B564}"/>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1983995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685800"/>
            <a:ext cx="6067425" cy="34131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C50214B-0CC3-4527-98D6-C6435FCDC929}" type="slidenum">
              <a:rPr lang="en-IN" smtClean="0"/>
              <a:t>13</a:t>
            </a:fld>
            <a:endParaRPr lang="en-IN" dirty="0"/>
          </a:p>
        </p:txBody>
      </p:sp>
      <p:sp>
        <p:nvSpPr>
          <p:cNvPr id="7" name="Header Placeholder 3">
            <a:extLst>
              <a:ext uri="{FF2B5EF4-FFF2-40B4-BE49-F238E27FC236}">
                <a16:creationId xmlns:a16="http://schemas.microsoft.com/office/drawing/2014/main" id="{25D14ECF-8E99-4603-9C1C-46B1D2AB248A}"/>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2297546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4338" y="655638"/>
            <a:ext cx="5969000" cy="3359150"/>
          </a:xfrm>
        </p:spPr>
      </p:sp>
      <p:sp>
        <p:nvSpPr>
          <p:cNvPr id="3" name="Notes Placeholder 2"/>
          <p:cNvSpPr>
            <a:spLocks noGrp="1"/>
          </p:cNvSpPr>
          <p:nvPr>
            <p:ph type="body" idx="1"/>
          </p:nvPr>
        </p:nvSpPr>
        <p:spPr>
          <a:xfrm>
            <a:off x="496388" y="4297680"/>
            <a:ext cx="5968419" cy="4400296"/>
          </a:xfrm>
        </p:spPr>
        <p:txBody>
          <a:bodyPr>
            <a:noAutofit/>
          </a:bodyPr>
          <a:lstStyle/>
          <a:p>
            <a:pPr>
              <a:lnSpc>
                <a:spcPct val="115000"/>
              </a:lnSpc>
              <a:spcAft>
                <a:spcPts val="1000"/>
              </a:spcAft>
            </a:pPr>
            <a:r>
              <a:rPr lang="en-IN" sz="1000" dirty="0">
                <a:ea typeface="Calibri"/>
                <a:cs typeface="Segoe UI Light" panose="020B0502040204020203" pitchFamily="34" charset="0"/>
              </a:rPr>
              <a:t>This topic has three additional slides.</a:t>
            </a:r>
          </a:p>
        </p:txBody>
      </p:sp>
      <p:sp>
        <p:nvSpPr>
          <p:cNvPr id="4" name="Slide Number Placeholder 3"/>
          <p:cNvSpPr>
            <a:spLocks noGrp="1"/>
          </p:cNvSpPr>
          <p:nvPr>
            <p:ph type="sldNum" sz="quarter" idx="10"/>
          </p:nvPr>
        </p:nvSpPr>
        <p:spPr/>
        <p:txBody>
          <a:bodyPr/>
          <a:lstStyle/>
          <a:p>
            <a:fld id="{9C50214B-0CC3-4527-98D6-C6435FCDC929}" type="slidenum">
              <a:rPr lang="en-IN" smtClean="0"/>
              <a:t>14</a:t>
            </a:fld>
            <a:endParaRPr lang="en-IN" dirty="0"/>
          </a:p>
        </p:txBody>
      </p:sp>
      <p:sp>
        <p:nvSpPr>
          <p:cNvPr id="7" name="Header Placeholder 3">
            <a:extLst>
              <a:ext uri="{FF2B5EF4-FFF2-40B4-BE49-F238E27FC236}">
                <a16:creationId xmlns:a16="http://schemas.microsoft.com/office/drawing/2014/main" id="{369BEC60-3F98-4B35-943F-D8868D382334}"/>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3596261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8450" y="685800"/>
            <a:ext cx="6261100" cy="3521075"/>
          </a:xfrm>
        </p:spPr>
      </p:sp>
      <p:sp>
        <p:nvSpPr>
          <p:cNvPr id="3" name="Notes Placeholder 2"/>
          <p:cNvSpPr>
            <a:spLocks noGrp="1"/>
          </p:cNvSpPr>
          <p:nvPr>
            <p:ph type="body" idx="1"/>
          </p:nvPr>
        </p:nvSpPr>
        <p:spPr>
          <a:xfrm>
            <a:off x="391886" y="4572000"/>
            <a:ext cx="6072922" cy="4125976"/>
          </a:xfrm>
        </p:spPr>
        <p:txBody>
          <a:bodyPr>
            <a:noAutofit/>
          </a:bodyPr>
          <a:lstStyle/>
          <a:p>
            <a:pPr>
              <a:lnSpc>
                <a:spcPct val="115000"/>
              </a:lnSpc>
              <a:spcAft>
                <a:spcPts val="1000"/>
              </a:spcAft>
            </a:pPr>
            <a:r>
              <a:rPr lang="en-IN" sz="1000" dirty="0">
                <a:ea typeface="Calibri"/>
                <a:cs typeface="Segoe UI Light" panose="020B0502040204020203" pitchFamily="34" charset="0"/>
              </a:rPr>
              <a:t>Use this slide to discuss remote and local execution.</a:t>
            </a:r>
          </a:p>
        </p:txBody>
      </p:sp>
      <p:sp>
        <p:nvSpPr>
          <p:cNvPr id="4" name="Slide Number Placeholder 3"/>
          <p:cNvSpPr>
            <a:spLocks noGrp="1"/>
          </p:cNvSpPr>
          <p:nvPr>
            <p:ph type="sldNum" sz="quarter" idx="10"/>
          </p:nvPr>
        </p:nvSpPr>
        <p:spPr/>
        <p:txBody>
          <a:bodyPr/>
          <a:lstStyle/>
          <a:p>
            <a:fld id="{9C50214B-0CC3-4527-98D6-C6435FCDC929}" type="slidenum">
              <a:rPr lang="en-IN" smtClean="0"/>
              <a:t>15</a:t>
            </a:fld>
            <a:endParaRPr lang="en-IN" dirty="0"/>
          </a:p>
        </p:txBody>
      </p:sp>
      <p:sp>
        <p:nvSpPr>
          <p:cNvPr id="7" name="Header Placeholder 3">
            <a:extLst>
              <a:ext uri="{FF2B5EF4-FFF2-40B4-BE49-F238E27FC236}">
                <a16:creationId xmlns:a16="http://schemas.microsoft.com/office/drawing/2014/main" id="{354122D9-32C7-434E-80FC-42E270A1EC10}"/>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700959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8450" y="685800"/>
            <a:ext cx="6261100" cy="3522663"/>
          </a:xfrm>
        </p:spPr>
      </p:sp>
      <p:sp>
        <p:nvSpPr>
          <p:cNvPr id="3" name="Notes Placeholder 2"/>
          <p:cNvSpPr>
            <a:spLocks noGrp="1"/>
          </p:cNvSpPr>
          <p:nvPr>
            <p:ph type="body" idx="1"/>
          </p:nvPr>
        </p:nvSpPr>
        <p:spPr>
          <a:xfrm>
            <a:off x="422910" y="4572000"/>
            <a:ext cx="6041898" cy="4125976"/>
          </a:xfrm>
        </p:spPr>
        <p:txBody>
          <a:bodyPr>
            <a:noAutofit/>
          </a:bodyPr>
          <a:lstStyle/>
          <a:p>
            <a:pPr>
              <a:lnSpc>
                <a:spcPct val="115000"/>
              </a:lnSpc>
              <a:spcAft>
                <a:spcPts val="1000"/>
              </a:spcAft>
            </a:pPr>
            <a:r>
              <a:rPr lang="en-IN" sz="1000" dirty="0">
                <a:ea typeface="Calibri"/>
                <a:cs typeface="Segoe UI Light" panose="020B0502040204020203" pitchFamily="34" charset="0"/>
              </a:rPr>
              <a:t>Use this slide to talk about passing objects to remote computers.</a:t>
            </a:r>
          </a:p>
        </p:txBody>
      </p:sp>
      <p:sp>
        <p:nvSpPr>
          <p:cNvPr id="4" name="Slide Number Placeholder 3"/>
          <p:cNvSpPr>
            <a:spLocks noGrp="1"/>
          </p:cNvSpPr>
          <p:nvPr>
            <p:ph type="sldNum" sz="quarter" idx="10"/>
          </p:nvPr>
        </p:nvSpPr>
        <p:spPr/>
        <p:txBody>
          <a:bodyPr/>
          <a:lstStyle/>
          <a:p>
            <a:fld id="{9C50214B-0CC3-4527-98D6-C6435FCDC929}" type="slidenum">
              <a:rPr lang="en-IN" smtClean="0"/>
              <a:t>16</a:t>
            </a:fld>
            <a:endParaRPr lang="en-IN" dirty="0"/>
          </a:p>
        </p:txBody>
      </p:sp>
      <p:sp>
        <p:nvSpPr>
          <p:cNvPr id="7" name="Header Placeholder 3">
            <a:extLst>
              <a:ext uri="{FF2B5EF4-FFF2-40B4-BE49-F238E27FC236}">
                <a16:creationId xmlns:a16="http://schemas.microsoft.com/office/drawing/2014/main" id="{40FE7FBC-D377-42F3-8021-FADA2643E1F3}"/>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2473762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685800"/>
            <a:ext cx="6283325" cy="3533775"/>
          </a:xfrm>
        </p:spPr>
      </p:sp>
      <p:sp>
        <p:nvSpPr>
          <p:cNvPr id="3" name="Notes Placeholder 2"/>
          <p:cNvSpPr>
            <a:spLocks noGrp="1"/>
          </p:cNvSpPr>
          <p:nvPr>
            <p:ph type="body" idx="1"/>
          </p:nvPr>
        </p:nvSpPr>
        <p:spPr>
          <a:xfrm>
            <a:off x="365760" y="4572000"/>
            <a:ext cx="6099048" cy="4125976"/>
          </a:xfrm>
        </p:spPr>
        <p:txBody>
          <a:bodyPr>
            <a:noAutofit/>
          </a:bodyPr>
          <a:lstStyle/>
          <a:p>
            <a:pPr>
              <a:lnSpc>
                <a:spcPct val="115000"/>
              </a:lnSpc>
              <a:spcAft>
                <a:spcPts val="1000"/>
              </a:spcAft>
            </a:pPr>
            <a:r>
              <a:rPr lang="en-IN" sz="1000" dirty="0">
                <a:solidFill>
                  <a:srgbClr val="000000"/>
                </a:solidFill>
                <a:ea typeface="Calibri"/>
                <a:cs typeface="Segoe UI Light" panose="020B0502040204020203" pitchFamily="34" charset="0"/>
              </a:rPr>
              <a:t>Use this slide to talk about using remote parameters.</a:t>
            </a:r>
            <a:endParaRPr lang="en-IN" sz="1000" dirty="0">
              <a:ea typeface="Calibri"/>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9C50214B-0CC3-4527-98D6-C6435FCDC929}" type="slidenum">
              <a:rPr lang="en-IN" smtClean="0"/>
              <a:t>17</a:t>
            </a:fld>
            <a:endParaRPr lang="en-IN" dirty="0"/>
          </a:p>
        </p:txBody>
      </p:sp>
      <p:sp>
        <p:nvSpPr>
          <p:cNvPr id="7" name="Header Placeholder 3">
            <a:extLst>
              <a:ext uri="{FF2B5EF4-FFF2-40B4-BE49-F238E27FC236}">
                <a16:creationId xmlns:a16="http://schemas.microsoft.com/office/drawing/2014/main" id="{6D1F342C-E990-4783-B8B5-901B13244DBC}"/>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4127125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02920" y="4343400"/>
            <a:ext cx="5920740" cy="4114800"/>
          </a:xfrm>
        </p:spPr>
        <p:txBody>
          <a:bodyPr/>
          <a:lstStyle/>
          <a:p>
            <a:pPr>
              <a:lnSpc>
                <a:spcPct val="115000"/>
              </a:lnSpc>
              <a:spcAft>
                <a:spcPts val="300"/>
              </a:spcAft>
            </a:pPr>
            <a:r>
              <a:rPr lang="en-IN" sz="1000" dirty="0">
                <a:ea typeface="Calibri"/>
                <a:cs typeface="Segoe UI Light" panose="020B0502040204020203" pitchFamily="34" charset="0"/>
              </a:rPr>
              <a:t>You will find a </a:t>
            </a:r>
            <a:r>
              <a:rPr lang="ga-IE" sz="1000" dirty="0">
                <a:ea typeface="Calibri"/>
                <a:cs typeface="Segoe UI Light" panose="020B0502040204020203" pitchFamily="34" charset="0"/>
              </a:rPr>
              <a:t>.</a:t>
            </a:r>
            <a:r>
              <a:rPr lang="en-IN" sz="1000" dirty="0">
                <a:ea typeface="Calibri"/>
                <a:cs typeface="Segoe UI Light" panose="020B0502040204020203" pitchFamily="34" charset="0"/>
              </a:rPr>
              <a:t>txt demonstration </a:t>
            </a:r>
            <a:r>
              <a:rPr lang="ga-IE" sz="1000" dirty="0">
                <a:ea typeface="Calibri"/>
                <a:cs typeface="Segoe UI Light" panose="020B0502040204020203" pitchFamily="34" charset="0"/>
              </a:rPr>
              <a:t>file </a:t>
            </a:r>
            <a:r>
              <a:rPr lang="en-IN" sz="1000" dirty="0">
                <a:ea typeface="Calibri"/>
                <a:cs typeface="Segoe UI Light" panose="020B0502040204020203" pitchFamily="34" charset="0"/>
              </a:rPr>
              <a:t>with these commands </a:t>
            </a:r>
            <a:r>
              <a:rPr lang="ga-IE" sz="1000" dirty="0">
                <a:ea typeface="Calibri"/>
                <a:cs typeface="Segoe UI Light" panose="020B0502040204020203" pitchFamily="34" charset="0"/>
              </a:rPr>
              <a:t>on the </a:t>
            </a:r>
            <a:r>
              <a:rPr lang="en-IN" sz="1000" b="1" dirty="0">
                <a:ea typeface="Calibri"/>
                <a:cs typeface="Segoe UI Light" panose="020B0502040204020203" pitchFamily="34" charset="0"/>
              </a:rPr>
              <a:t>LON-CL1</a:t>
            </a:r>
            <a:r>
              <a:rPr lang="ga-IE" sz="1000" dirty="0">
                <a:ea typeface="Calibri"/>
                <a:cs typeface="Segoe UI Light" panose="020B0502040204020203" pitchFamily="34" charset="0"/>
              </a:rPr>
              <a:t> virtual machine </a:t>
            </a:r>
            <a:r>
              <a:rPr lang="en-IN" sz="1000" dirty="0">
                <a:ea typeface="Calibri"/>
                <a:cs typeface="Segoe UI Light" panose="020B0502040204020203" pitchFamily="34" charset="0"/>
              </a:rPr>
              <a:t>at </a:t>
            </a:r>
            <a:r>
              <a:rPr lang="en-IN" sz="1000" b="1" dirty="0">
                <a:ea typeface="Calibri"/>
                <a:cs typeface="Segoe UI Light" panose="020B0502040204020203" pitchFamily="34" charset="0"/>
              </a:rPr>
              <a:t>E:\Mod08\DemoCode\EnablingAndUsingRemoting.ps1.txt</a:t>
            </a:r>
            <a:r>
              <a:rPr lang="en-IN" sz="1000" dirty="0">
                <a:ea typeface="Calibri"/>
                <a:cs typeface="Segoe UI Light" panose="020B0502040204020203" pitchFamily="34" charset="0"/>
              </a:rPr>
              <a:t>.</a:t>
            </a:r>
          </a:p>
          <a:p>
            <a:pPr>
              <a:lnSpc>
                <a:spcPct val="115000"/>
              </a:lnSpc>
              <a:spcAft>
                <a:spcPts val="300"/>
              </a:spcAft>
            </a:pPr>
            <a:r>
              <a:rPr lang="en-IN" sz="1000" b="1" dirty="0">
                <a:ea typeface="Calibri"/>
                <a:cs typeface="Segoe UI Light" panose="020B0502040204020203" pitchFamily="34" charset="0"/>
              </a:rPr>
              <a:t>Preparation steps</a:t>
            </a:r>
            <a:endParaRPr lang="en-IN" sz="1000" dirty="0">
              <a:ea typeface="Calibri"/>
              <a:cs typeface="Segoe UI Light" panose="020B0502040204020203" pitchFamily="34" charset="0"/>
            </a:endParaRPr>
          </a:p>
          <a:p>
            <a:pPr>
              <a:lnSpc>
                <a:spcPct val="115000"/>
              </a:lnSpc>
              <a:spcAft>
                <a:spcPts val="300"/>
              </a:spcAft>
            </a:pPr>
            <a:r>
              <a:rPr lang="en-IN" sz="1000" dirty="0">
                <a:ea typeface="Calibri"/>
                <a:cs typeface="Segoe UI Light" panose="020B0502040204020203" pitchFamily="34" charset="0"/>
              </a:rPr>
              <a:t>Verify that you </a:t>
            </a:r>
            <a:r>
              <a:rPr lang="ga-IE" sz="1000" dirty="0">
                <a:ea typeface="Calibri"/>
                <a:cs typeface="Segoe UI Light" panose="020B0502040204020203" pitchFamily="34" charset="0"/>
              </a:rPr>
              <a:t>have completed the preparation steps in the Module Overview slide </a:t>
            </a:r>
            <a:r>
              <a:rPr lang="en-IN" sz="1000" dirty="0">
                <a:ea typeface="Calibri"/>
                <a:cs typeface="Segoe UI Light" panose="020B0502040204020203" pitchFamily="34" charset="0"/>
              </a:rPr>
              <a:t>I</a:t>
            </a:r>
            <a:r>
              <a:rPr lang="ga-IE" sz="1000" dirty="0">
                <a:ea typeface="Calibri"/>
                <a:cs typeface="Segoe UI Light" panose="020B0502040204020203" pitchFamily="34" charset="0"/>
              </a:rPr>
              <a:t>nstructor </a:t>
            </a:r>
            <a:r>
              <a:rPr lang="en-IN" sz="1000" dirty="0">
                <a:ea typeface="Calibri"/>
                <a:cs typeface="Segoe UI Light" panose="020B0502040204020203" pitchFamily="34" charset="0"/>
              </a:rPr>
              <a:t>n</a:t>
            </a:r>
            <a:r>
              <a:rPr lang="ga-IE" sz="1000" dirty="0">
                <a:ea typeface="Calibri"/>
                <a:cs typeface="Segoe UI Light" panose="020B0502040204020203" pitchFamily="34" charset="0"/>
              </a:rPr>
              <a:t>otes</a:t>
            </a:r>
            <a:r>
              <a:rPr lang="en-IN" sz="1000" dirty="0">
                <a:ea typeface="Calibri"/>
                <a:cs typeface="Segoe UI Light" panose="020B0502040204020203" pitchFamily="34" charset="0"/>
              </a:rPr>
              <a:t>, and </a:t>
            </a:r>
            <a:r>
              <a:rPr lang="ga-IE" sz="1000" dirty="0">
                <a:ea typeface="Calibri"/>
                <a:cs typeface="Segoe UI Light" panose="020B0502040204020203" pitchFamily="34" charset="0"/>
              </a:rPr>
              <a:t>have started but </a:t>
            </a:r>
            <a:r>
              <a:rPr lang="en-IN" sz="1000" dirty="0">
                <a:ea typeface="Calibri"/>
                <a:cs typeface="Segoe UI Light" panose="020B0502040204020203" pitchFamily="34" charset="0"/>
              </a:rPr>
              <a:t>not signed in </a:t>
            </a:r>
            <a:r>
              <a:rPr lang="ga-IE" sz="1000" dirty="0">
                <a:ea typeface="Calibri"/>
                <a:cs typeface="Segoe UI Light" panose="020B0502040204020203" pitchFamily="34" charset="0"/>
              </a:rPr>
              <a:t>to the virtual machine </a:t>
            </a:r>
            <a:r>
              <a:rPr lang="en-IN" sz="1000" b="1" dirty="0">
                <a:ea typeface="Calibri"/>
                <a:cs typeface="Segoe UI Light" panose="020B0502040204020203" pitchFamily="34" charset="0"/>
              </a:rPr>
              <a:t>LON-DC1</a:t>
            </a:r>
            <a:r>
              <a:rPr lang="en-IN" sz="1000" dirty="0">
                <a:ea typeface="Calibri"/>
                <a:cs typeface="Segoe UI Light" panose="020B0502040204020203" pitchFamily="34" charset="0"/>
              </a:rPr>
              <a:t>. In addition, you should </a:t>
            </a:r>
            <a:r>
              <a:rPr lang="ga-IE" sz="1000" dirty="0">
                <a:ea typeface="Calibri"/>
                <a:cs typeface="Segoe UI Light" panose="020B0502040204020203" pitchFamily="34" charset="0"/>
              </a:rPr>
              <a:t>hav</a:t>
            </a:r>
            <a:r>
              <a:rPr lang="en-IN" sz="1000" dirty="0">
                <a:ea typeface="Calibri"/>
                <a:cs typeface="Segoe UI Light" panose="020B0502040204020203" pitchFamily="34" charset="0"/>
              </a:rPr>
              <a:t>e</a:t>
            </a:r>
            <a:r>
              <a:rPr lang="en-IN" sz="1000" b="1" dirty="0">
                <a:ea typeface="Calibri"/>
                <a:cs typeface="Segoe UI Light" panose="020B0502040204020203" pitchFamily="34" charset="0"/>
              </a:rPr>
              <a:t> </a:t>
            </a:r>
            <a:r>
              <a:rPr lang="ga-IE" sz="1000" dirty="0">
                <a:ea typeface="Calibri"/>
                <a:cs typeface="Segoe UI Light" panose="020B0502040204020203" pitchFamily="34" charset="0"/>
              </a:rPr>
              <a:t>started and signed in to the virtual machine </a:t>
            </a:r>
            <a:r>
              <a:rPr lang="en-IN" sz="1000" b="1" dirty="0">
                <a:ea typeface="Calibri"/>
                <a:cs typeface="Segoe UI Light" panose="020B0502040204020203" pitchFamily="34" charset="0"/>
              </a:rPr>
              <a:t>LON-CL1</a:t>
            </a:r>
            <a:r>
              <a:rPr lang="en-IN" sz="1000" dirty="0">
                <a:ea typeface="Calibri"/>
                <a:cs typeface="Segoe UI Light" panose="020B0502040204020203" pitchFamily="34" charset="0"/>
              </a:rPr>
              <a:t> </a:t>
            </a:r>
            <a:r>
              <a:rPr lang="ga-IE" sz="1000" dirty="0">
                <a:ea typeface="Calibri"/>
                <a:cs typeface="Segoe UI Light" panose="020B0502040204020203" pitchFamily="34" charset="0"/>
              </a:rPr>
              <a:t>using the credentials </a:t>
            </a:r>
            <a:r>
              <a:rPr lang="en-IN" sz="1000" b="1" dirty="0">
                <a:ea typeface="Calibri"/>
                <a:cs typeface="Segoe UI Light" panose="020B0502040204020203" pitchFamily="34" charset="0"/>
              </a:rPr>
              <a:t>Adatum\administrator</a:t>
            </a:r>
            <a:r>
              <a:rPr lang="ga-IE" sz="1000" dirty="0">
                <a:ea typeface="Calibri"/>
                <a:cs typeface="Segoe UI Light" panose="020B0502040204020203" pitchFamily="34" charset="0"/>
              </a:rPr>
              <a:t> with</a:t>
            </a:r>
            <a:r>
              <a:rPr lang="en-IN" sz="1000" dirty="0">
                <a:ea typeface="Calibri"/>
                <a:cs typeface="Segoe UI Light" panose="020B0502040204020203" pitchFamily="34" charset="0"/>
              </a:rPr>
              <a:t> the</a:t>
            </a:r>
            <a:r>
              <a:rPr lang="ga-IE" sz="1000" dirty="0">
                <a:ea typeface="Calibri"/>
                <a:cs typeface="Segoe UI Light" panose="020B0502040204020203" pitchFamily="34" charset="0"/>
              </a:rPr>
              <a:t> password </a:t>
            </a:r>
            <a:r>
              <a:rPr lang="en-IN" sz="1000" b="1" dirty="0">
                <a:ea typeface="Calibri"/>
                <a:cs typeface="Segoe UI Light" panose="020B0502040204020203" pitchFamily="34" charset="0"/>
              </a:rPr>
              <a:t>Pa55w.rd</a:t>
            </a:r>
            <a:r>
              <a:rPr lang="en-IN" sz="1000" dirty="0">
                <a:ea typeface="Calibri"/>
                <a:cs typeface="Segoe UI Light" panose="020B0502040204020203" pitchFamily="34" charset="0"/>
              </a:rPr>
              <a:t>.</a:t>
            </a:r>
          </a:p>
          <a:p>
            <a:pPr>
              <a:lnSpc>
                <a:spcPct val="115000"/>
              </a:lnSpc>
              <a:spcAft>
                <a:spcPts val="300"/>
              </a:spcAft>
            </a:pPr>
            <a:r>
              <a:rPr lang="en-IN" sz="1000" dirty="0">
                <a:ea typeface="Calibri"/>
                <a:cs typeface="Segoe UI Light" panose="020B0502040204020203" pitchFamily="34" charset="0"/>
              </a:rPr>
              <a:t>Perform the </a:t>
            </a:r>
            <a:r>
              <a:rPr lang="en-CA" sz="1000" dirty="0">
                <a:ea typeface="Calibri"/>
                <a:cs typeface="Segoe UI Light" panose="020B0502040204020203" pitchFamily="34" charset="0"/>
              </a:rPr>
              <a:t>demonstration </a:t>
            </a:r>
            <a:r>
              <a:rPr lang="en-IN" sz="1000" dirty="0">
                <a:ea typeface="Calibri"/>
                <a:cs typeface="Segoe UI Light" panose="020B0502040204020203" pitchFamily="34" charset="0"/>
              </a:rPr>
              <a:t>s</a:t>
            </a:r>
            <a:r>
              <a:rPr lang="ga-IE" sz="1000" dirty="0">
                <a:ea typeface="Calibri"/>
                <a:cs typeface="Segoe UI Light" panose="020B0502040204020203" pitchFamily="34" charset="0"/>
              </a:rPr>
              <a:t>teps on the </a:t>
            </a:r>
            <a:r>
              <a:rPr lang="en-IN" sz="1000" b="1" dirty="0">
                <a:ea typeface="Calibri"/>
                <a:cs typeface="Segoe UI Light" panose="020B0502040204020203" pitchFamily="34" charset="0"/>
              </a:rPr>
              <a:t>LON-CL1</a:t>
            </a:r>
            <a:r>
              <a:rPr lang="ga-IE" sz="1000" dirty="0">
                <a:ea typeface="Calibri"/>
                <a:cs typeface="Segoe UI Light" panose="020B0502040204020203" pitchFamily="34" charset="0"/>
              </a:rPr>
              <a:t> virtual machine </a:t>
            </a:r>
            <a:r>
              <a:rPr lang="en-IN" sz="1000" dirty="0">
                <a:ea typeface="Calibri"/>
                <a:cs typeface="Segoe UI Light" panose="020B0502040204020203" pitchFamily="34" charset="0"/>
              </a:rPr>
              <a:t>in the Windows PowerShell console application,</a:t>
            </a:r>
            <a:r>
              <a:rPr lang="ga-IE" sz="1000" dirty="0">
                <a:ea typeface="Calibri"/>
                <a:cs typeface="Segoe UI Light" panose="020B0502040204020203" pitchFamily="34" charset="0"/>
              </a:rPr>
              <a:t> or the </a:t>
            </a:r>
            <a:r>
              <a:rPr lang="en-IN" sz="1000" b="1" dirty="0">
                <a:ea typeface="Calibri"/>
                <a:cs typeface="Segoe UI Light" panose="020B0502040204020203" pitchFamily="34" charset="0"/>
              </a:rPr>
              <a:t>Console</a:t>
            </a:r>
            <a:r>
              <a:rPr lang="ga-IE" sz="1000" dirty="0">
                <a:ea typeface="Calibri"/>
                <a:cs typeface="Segoe UI Light" panose="020B0502040204020203" pitchFamily="34" charset="0"/>
              </a:rPr>
              <a:t> pane of the Windows PowerShell </a:t>
            </a:r>
            <a:r>
              <a:rPr lang="en-IN" sz="1000" dirty="0">
                <a:ea typeface="Calibri"/>
                <a:cs typeface="Segoe UI Light" panose="020B0502040204020203" pitchFamily="34" charset="0"/>
              </a:rPr>
              <a:t>Integrated Scripting Environment (</a:t>
            </a:r>
            <a:r>
              <a:rPr lang="ga-IE" sz="1000" dirty="0">
                <a:ea typeface="Calibri"/>
                <a:cs typeface="Segoe UI Light" panose="020B0502040204020203" pitchFamily="34" charset="0"/>
              </a:rPr>
              <a:t>ISE</a:t>
            </a:r>
            <a:r>
              <a:rPr lang="en-IN" sz="1000" dirty="0">
                <a:ea typeface="Calibri"/>
                <a:cs typeface="Segoe UI Light" panose="020B0502040204020203" pitchFamily="34" charset="0"/>
              </a:rPr>
              <a:t>)</a:t>
            </a:r>
            <a:r>
              <a:rPr lang="ga-IE" sz="1000" dirty="0">
                <a:ea typeface="Calibri"/>
                <a:cs typeface="Segoe UI Light" panose="020B0502040204020203" pitchFamily="34" charset="0"/>
              </a:rPr>
              <a:t>. Also, ensure </a:t>
            </a:r>
            <a:r>
              <a:rPr lang="en-IN" sz="1000" dirty="0">
                <a:ea typeface="Calibri"/>
                <a:cs typeface="Segoe UI Light" panose="020B0502040204020203" pitchFamily="34" charset="0"/>
              </a:rPr>
              <a:t>that the Windows PowerShell (or the ISE) title bar has Administrator. If not, close the window, right-click the program icon or activate its context menu, and then select </a:t>
            </a:r>
            <a:r>
              <a:rPr lang="en-IN" sz="1000" b="1" dirty="0">
                <a:ea typeface="Calibri"/>
                <a:cs typeface="Segoe UI Light" panose="020B0502040204020203" pitchFamily="34" charset="0"/>
              </a:rPr>
              <a:t>Run as administrator</a:t>
            </a:r>
            <a:r>
              <a:rPr lang="en-IN" sz="1000" dirty="0">
                <a:ea typeface="Calibri"/>
                <a:cs typeface="Segoe UI Light" panose="020B0502040204020203" pitchFamily="34" charset="0"/>
              </a:rPr>
              <a:t>.</a:t>
            </a:r>
          </a:p>
          <a:p>
            <a:pPr>
              <a:lnSpc>
                <a:spcPct val="115000"/>
              </a:lnSpc>
              <a:spcAft>
                <a:spcPts val="300"/>
              </a:spcAft>
            </a:pPr>
            <a:r>
              <a:rPr lang="en-IN" sz="1000" b="1" dirty="0">
                <a:ea typeface="Calibri"/>
                <a:cs typeface="Segoe UI Light" panose="020B0502040204020203" pitchFamily="34" charset="0"/>
              </a:rPr>
              <a:t>Demonstration steps</a:t>
            </a:r>
            <a:endParaRPr lang="en-IN" sz="1000" dirty="0">
              <a:ea typeface="Calibri"/>
              <a:cs typeface="Segoe UI Light" panose="020B0502040204020203" pitchFamily="34" charset="0"/>
            </a:endParaRPr>
          </a:p>
          <a:p>
            <a:pPr marL="342900" marR="0" lvl="0" indent="-342900">
              <a:lnSpc>
                <a:spcPct val="100000"/>
              </a:lnSpc>
              <a:spcBef>
                <a:spcPts val="0"/>
              </a:spcBef>
              <a:spcAft>
                <a:spcPts val="300"/>
              </a:spcAft>
              <a:buFont typeface="+mj-lt"/>
              <a:buAutoNum type="arabicPeriod"/>
            </a:pPr>
            <a:r>
              <a:rPr lang="en-US" sz="1000" dirty="0">
                <a:effectLst/>
                <a:ea typeface="Times New Roman"/>
                <a:cs typeface="Segoe UI Light" panose="020B0502040204020203" pitchFamily="34" charset="0"/>
              </a:rPr>
              <a:t>Select the </a:t>
            </a:r>
            <a:r>
              <a:rPr lang="en-US" sz="1000" b="1" dirty="0">
                <a:effectLst/>
                <a:ea typeface="Times New Roman"/>
                <a:cs typeface="Segoe UI Light" panose="020B0502040204020203" pitchFamily="34" charset="0"/>
              </a:rPr>
              <a:t>Start</a:t>
            </a:r>
            <a:r>
              <a:rPr lang="en-US" sz="1000" dirty="0">
                <a:effectLst/>
                <a:ea typeface="Times New Roman"/>
                <a:cs typeface="Segoe UI Light" panose="020B0502040204020203" pitchFamily="34" charset="0"/>
              </a:rPr>
              <a:t> menu, right-click the </a:t>
            </a:r>
            <a:r>
              <a:rPr lang="en-US" sz="1000" b="1" dirty="0">
                <a:effectLst/>
                <a:ea typeface="Times New Roman"/>
                <a:cs typeface="Segoe UI Light" panose="020B0502040204020203" pitchFamily="34" charset="0"/>
              </a:rPr>
              <a:t>Windows PowerShell</a:t>
            </a:r>
            <a:r>
              <a:rPr lang="en-US" sz="1000" dirty="0">
                <a:effectLst/>
                <a:ea typeface="Times New Roman"/>
                <a:cs typeface="Segoe UI Light" panose="020B0502040204020203" pitchFamily="34" charset="0"/>
              </a:rPr>
              <a:t> tile</a:t>
            </a:r>
            <a:r>
              <a:rPr lang="en-IN" sz="1000" dirty="0">
                <a:ea typeface="Calibri"/>
                <a:cs typeface="Segoe UI Light" panose="020B0502040204020203" pitchFamily="34" charset="0"/>
              </a:rPr>
              <a:t> or activate its context menu</a:t>
            </a:r>
            <a:r>
              <a:rPr lang="en-US" sz="1000" dirty="0">
                <a:effectLst/>
                <a:ea typeface="Times New Roman"/>
                <a:cs typeface="Segoe UI Light" panose="020B0502040204020203" pitchFamily="34" charset="0"/>
              </a:rPr>
              <a:t>, and then select </a:t>
            </a:r>
            <a:r>
              <a:rPr lang="en-US" sz="1000" b="1" dirty="0">
                <a:effectLst/>
                <a:ea typeface="Times New Roman"/>
                <a:cs typeface="Segoe UI Light" panose="020B0502040204020203" pitchFamily="34" charset="0"/>
              </a:rPr>
              <a:t>Run as Administrator</a:t>
            </a:r>
            <a:r>
              <a:rPr lang="en-US" sz="1000" dirty="0">
                <a:effectLst/>
                <a:ea typeface="Times New Roman"/>
                <a:cs typeface="Segoe UI Light" panose="020B0502040204020203" pitchFamily="34" charset="0"/>
              </a:rPr>
              <a:t>.</a:t>
            </a:r>
            <a:endParaRPr lang="en-IN" sz="1000" dirty="0">
              <a:effectLst/>
              <a:ea typeface="Times New Roman"/>
              <a:cs typeface="Segoe UI Light" panose="020B0502040204020203" pitchFamily="34" charset="0"/>
            </a:endParaRPr>
          </a:p>
          <a:p>
            <a:pPr marL="342900" marR="0" lvl="0" indent="-342900">
              <a:lnSpc>
                <a:spcPct val="100000"/>
              </a:lnSpc>
              <a:spcBef>
                <a:spcPts val="0"/>
              </a:spcBef>
              <a:spcAft>
                <a:spcPts val="300"/>
              </a:spcAft>
              <a:buFont typeface="+mj-lt"/>
              <a:buAutoNum type="arabicPeriod"/>
            </a:pPr>
            <a:r>
              <a:rPr lang="en-US" sz="1000" dirty="0">
                <a:solidFill>
                  <a:srgbClr val="000000"/>
                </a:solidFill>
                <a:effectLst/>
                <a:ea typeface="Times New Roman"/>
                <a:cs typeface="Segoe UI Light" panose="020B0502040204020203" pitchFamily="34" charset="0"/>
              </a:rPr>
              <a:t>To e</a:t>
            </a:r>
            <a:r>
              <a:rPr lang="ga-IE" sz="1000" dirty="0">
                <a:solidFill>
                  <a:srgbClr val="000000"/>
                </a:solidFill>
                <a:effectLst/>
                <a:ea typeface="Times New Roman"/>
                <a:cs typeface="Segoe UI Light" panose="020B0502040204020203" pitchFamily="34" charset="0"/>
              </a:rPr>
              <a:t>nsure </a:t>
            </a:r>
            <a:r>
              <a:rPr lang="en-US" sz="1000" dirty="0">
                <a:solidFill>
                  <a:srgbClr val="000000"/>
                </a:solidFill>
                <a:effectLst/>
                <a:ea typeface="Times New Roman"/>
                <a:cs typeface="Segoe UI Light" panose="020B0502040204020203" pitchFamily="34" charset="0"/>
              </a:rPr>
              <a:t>that </a:t>
            </a:r>
            <a:r>
              <a:rPr lang="ga-IE" sz="1000" dirty="0">
                <a:solidFill>
                  <a:srgbClr val="000000"/>
                </a:solidFill>
                <a:effectLst/>
                <a:ea typeface="Times New Roman"/>
                <a:cs typeface="Segoe UI Light" panose="020B0502040204020203" pitchFamily="34" charset="0"/>
              </a:rPr>
              <a:t>you have the correct execution policy in place</a:t>
            </a:r>
            <a:r>
              <a:rPr lang="en-US" sz="1000" dirty="0">
                <a:solidFill>
                  <a:srgbClr val="000000"/>
                </a:solidFill>
                <a:effectLst/>
                <a:ea typeface="Times New Roman"/>
                <a:cs typeface="Segoe UI Light" panose="020B0502040204020203" pitchFamily="34" charset="0"/>
              </a:rPr>
              <a:t>, in the Windows PowerShell command window, enter the following command, and then press the Enter key:</a:t>
            </a:r>
            <a:endParaRPr lang="en-IN" sz="1000" dirty="0">
              <a:effectLst/>
              <a:ea typeface="Times New Roman"/>
              <a:cs typeface="Segoe UI Light" panose="020B0502040204020203" pitchFamily="34" charset="0"/>
            </a:endParaRPr>
          </a:p>
          <a:p>
            <a:pPr marL="457200" lvl="2">
              <a:lnSpc>
                <a:spcPct val="100000"/>
              </a:lnSpc>
              <a:spcAft>
                <a:spcPts val="300"/>
              </a:spcAft>
            </a:pPr>
            <a:r>
              <a:rPr lang="en-US" sz="1000" b="1" dirty="0">
                <a:effectLst/>
                <a:ea typeface="Times New Roman"/>
                <a:cs typeface="Segoe UI Light" panose="020B0502040204020203" pitchFamily="34" charset="0"/>
              </a:rPr>
              <a:t>Set-</a:t>
            </a:r>
            <a:r>
              <a:rPr lang="en-US" sz="1000" b="1" dirty="0" err="1">
                <a:effectLst/>
                <a:ea typeface="Times New Roman"/>
                <a:cs typeface="Segoe UI Light" panose="020B0502040204020203" pitchFamily="34" charset="0"/>
              </a:rPr>
              <a:t>ExecutionPolicy</a:t>
            </a:r>
            <a:r>
              <a:rPr lang="en-US" sz="1000" b="1" dirty="0">
                <a:effectLst/>
                <a:ea typeface="Times New Roman"/>
                <a:cs typeface="Segoe UI Light" panose="020B0502040204020203" pitchFamily="34" charset="0"/>
              </a:rPr>
              <a:t> RemoteSigned</a:t>
            </a:r>
            <a:endParaRPr lang="en-IN" sz="1000" b="1" dirty="0">
              <a:effectLst/>
              <a:ea typeface="Times New Roman"/>
              <a:cs typeface="Segoe UI Light" panose="020B0502040204020203" pitchFamily="34" charset="0"/>
            </a:endParaRPr>
          </a:p>
          <a:p>
            <a:pPr marL="342900" marR="0" lvl="0" indent="-342900">
              <a:lnSpc>
                <a:spcPct val="100000"/>
              </a:lnSpc>
              <a:spcBef>
                <a:spcPts val="0"/>
              </a:spcBef>
              <a:spcAft>
                <a:spcPts val="300"/>
              </a:spcAft>
              <a:buFont typeface="+mj-lt"/>
              <a:buAutoNum type="arabicPeriod"/>
            </a:pPr>
            <a:r>
              <a:rPr lang="en-US" sz="1000" dirty="0">
                <a:solidFill>
                  <a:srgbClr val="000000"/>
                </a:solidFill>
                <a:effectLst/>
                <a:ea typeface="Times New Roman"/>
                <a:cs typeface="Segoe UI Light" panose="020B0502040204020203" pitchFamily="34" charset="0"/>
              </a:rPr>
              <a:t>In the </a:t>
            </a:r>
            <a:r>
              <a:rPr lang="en-US" sz="1000" b="1" dirty="0">
                <a:effectLst/>
                <a:ea typeface="Times New Roman"/>
                <a:cs typeface="Segoe UI Light" panose="020B0502040204020203" pitchFamily="34" charset="0"/>
              </a:rPr>
              <a:t>Execution Policy Change </a:t>
            </a:r>
            <a:r>
              <a:rPr lang="en-US" sz="1000" dirty="0">
                <a:solidFill>
                  <a:srgbClr val="000000"/>
                </a:solidFill>
                <a:effectLst/>
                <a:ea typeface="Times New Roman"/>
                <a:cs typeface="Segoe UI Light" panose="020B0502040204020203" pitchFamily="34" charset="0"/>
              </a:rPr>
              <a:t>dialog box, select</a:t>
            </a:r>
            <a:r>
              <a:rPr lang="en-US" sz="1000" b="1" dirty="0">
                <a:effectLst/>
                <a:ea typeface="Times New Roman"/>
                <a:cs typeface="Segoe UI Light" panose="020B0502040204020203" pitchFamily="34" charset="0"/>
              </a:rPr>
              <a:t> Yes</a:t>
            </a:r>
            <a:r>
              <a:rPr lang="en-US" sz="1000" dirty="0">
                <a:solidFill>
                  <a:srgbClr val="000000"/>
                </a:solidFill>
                <a:effectLst/>
                <a:ea typeface="Times New Roman"/>
                <a:cs typeface="Segoe UI Light" panose="020B0502040204020203" pitchFamily="34" charset="0"/>
              </a:rPr>
              <a:t>. </a:t>
            </a:r>
            <a:endParaRPr lang="en-IN" sz="1000" dirty="0">
              <a:ea typeface="Calibri"/>
              <a:cs typeface="Segoe UI Light" panose="020B0502040204020203" pitchFamily="34" charset="0"/>
            </a:endParaRPr>
          </a:p>
          <a:p>
            <a:pPr>
              <a:spcAft>
                <a:spcPts val="300"/>
              </a:spcAft>
            </a:pPr>
            <a:endParaRPr lang="en-US"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BA6D2521-A44B-4AAD-94C6-6E6DB5011BB5}"/>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3503510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913" y="685800"/>
            <a:ext cx="6224587" cy="3500438"/>
          </a:xfrm>
        </p:spPr>
      </p:sp>
      <p:sp>
        <p:nvSpPr>
          <p:cNvPr id="3" name="Notes Placeholder 2"/>
          <p:cNvSpPr>
            <a:spLocks noGrp="1"/>
          </p:cNvSpPr>
          <p:nvPr>
            <p:ph type="body" idx="1"/>
          </p:nvPr>
        </p:nvSpPr>
        <p:spPr>
          <a:xfrm>
            <a:off x="457200" y="4572000"/>
            <a:ext cx="6007608" cy="4125976"/>
          </a:xfrm>
        </p:spPr>
        <p:txBody>
          <a:bodyPr>
            <a:noAutofit/>
          </a:bodyPr>
          <a:lstStyle/>
          <a:p>
            <a:pPr marR="0" lvl="0">
              <a:lnSpc>
                <a:spcPct val="100000"/>
              </a:lnSpc>
              <a:spcBef>
                <a:spcPts val="0"/>
              </a:spcBef>
              <a:spcAft>
                <a:spcPts val="600"/>
              </a:spcAft>
            </a:pPr>
            <a:r>
              <a:rPr lang="en-US" sz="1000" dirty="0">
                <a:effectLst/>
                <a:ea typeface="Times New Roman"/>
                <a:cs typeface="Segoe UI Light" panose="020B0502040204020203" pitchFamily="34" charset="0"/>
              </a:rPr>
              <a:t>4.      Enter the following command, and then press the Enter key:</a:t>
            </a:r>
            <a:endParaRPr lang="en-IN" sz="1000" dirty="0">
              <a:effectLst/>
              <a:ea typeface="Times New Roman"/>
              <a:cs typeface="Segoe UI Light" panose="020B0502040204020203" pitchFamily="34" charset="0"/>
            </a:endParaRPr>
          </a:p>
          <a:p>
            <a:pPr marL="457200" lvl="2">
              <a:lnSpc>
                <a:spcPct val="100000"/>
              </a:lnSpc>
              <a:spcAft>
                <a:spcPts val="600"/>
              </a:spcAft>
            </a:pPr>
            <a:r>
              <a:rPr lang="en-US" sz="1000" b="1" dirty="0">
                <a:effectLst/>
                <a:ea typeface="Times New Roman"/>
                <a:cs typeface="Segoe UI Light" panose="020B0502040204020203" pitchFamily="34" charset="0"/>
              </a:rPr>
              <a:t>Enable-</a:t>
            </a:r>
            <a:r>
              <a:rPr lang="en-US" sz="1000" b="1" dirty="0" err="1">
                <a:effectLst/>
                <a:ea typeface="Times New Roman"/>
                <a:cs typeface="Segoe UI Light" panose="020B0502040204020203" pitchFamily="34" charset="0"/>
              </a:rPr>
              <a:t>PSRemoting</a:t>
            </a:r>
            <a:endParaRPr lang="en-IN" sz="1000" b="1" dirty="0">
              <a:effectLst/>
              <a:ea typeface="Times New Roman"/>
              <a:cs typeface="Segoe UI Light" panose="020B0502040204020203" pitchFamily="34" charset="0"/>
            </a:endParaRPr>
          </a:p>
          <a:p>
            <a:pPr marL="457200" marR="0">
              <a:lnSpc>
                <a:spcPct val="100000"/>
              </a:lnSpc>
              <a:spcBef>
                <a:spcPts val="0"/>
              </a:spcBef>
              <a:spcAft>
                <a:spcPts val="600"/>
              </a:spcAft>
            </a:pPr>
            <a:r>
              <a:rPr lang="en-US" sz="1000" dirty="0">
                <a:effectLst/>
                <a:ea typeface="Times New Roman"/>
                <a:cs typeface="Segoe UI Light" panose="020B0502040204020203" pitchFamily="34" charset="0"/>
              </a:rPr>
              <a:t>If you receive an error about a network connection being Public, </a:t>
            </a:r>
            <a:r>
              <a:rPr lang="en-US" sz="1000" dirty="0">
                <a:ea typeface="Times New Roman"/>
                <a:cs typeface="Segoe UI Light" panose="020B0502040204020203" pitchFamily="34" charset="0"/>
              </a:rPr>
              <a:t>highlight t</a:t>
            </a:r>
            <a:r>
              <a:rPr lang="en-US" sz="1000" dirty="0">
                <a:effectLst/>
                <a:ea typeface="Times New Roman"/>
                <a:cs typeface="Segoe UI Light" panose="020B0502040204020203" pitchFamily="34" charset="0"/>
              </a:rPr>
              <a:t>he error for students, and explain that this is common. Then run the following command:</a:t>
            </a:r>
            <a:endParaRPr lang="en-IN" sz="1000" dirty="0">
              <a:effectLst/>
              <a:ea typeface="Times New Roman"/>
              <a:cs typeface="Segoe UI Light" panose="020B0502040204020203" pitchFamily="34" charset="0"/>
            </a:endParaRPr>
          </a:p>
          <a:p>
            <a:pPr marL="457200" lvl="2">
              <a:lnSpc>
                <a:spcPct val="100000"/>
              </a:lnSpc>
              <a:spcAft>
                <a:spcPts val="600"/>
              </a:spcAft>
            </a:pPr>
            <a:r>
              <a:rPr lang="en-US" sz="1000" b="1" dirty="0">
                <a:cs typeface="Segoe UI Light" panose="020B0502040204020203" pitchFamily="34" charset="0"/>
              </a:rPr>
              <a:t>Enable-PSRemoting -SkipNetworkProfileCheck</a:t>
            </a:r>
            <a:endParaRPr lang="en-IN" sz="1000" b="1" dirty="0">
              <a:cs typeface="Segoe UI Light" panose="020B0502040204020203" pitchFamily="34" charset="0"/>
            </a:endParaRPr>
          </a:p>
          <a:p>
            <a:pPr marL="342900" lvl="0" indent="-342900">
              <a:lnSpc>
                <a:spcPct val="100000"/>
              </a:lnSpc>
              <a:spcAft>
                <a:spcPts val="600"/>
              </a:spcAft>
              <a:buFont typeface="+mj-lt"/>
              <a:buAutoNum type="arabicPeriod" startAt="5"/>
            </a:pPr>
            <a:r>
              <a:rPr lang="en-US" sz="1000" dirty="0">
                <a:solidFill>
                  <a:srgbClr val="000000"/>
                </a:solidFill>
                <a:ea typeface="Times New Roman"/>
                <a:cs typeface="Segoe UI Light" panose="020B0502040204020203" pitchFamily="34" charset="0"/>
              </a:rPr>
              <a:t>Select </a:t>
            </a:r>
            <a:r>
              <a:rPr lang="en-US" sz="1000" b="1" dirty="0">
                <a:solidFill>
                  <a:prstClr val="black"/>
                </a:solidFill>
                <a:ea typeface="Times New Roman"/>
                <a:cs typeface="Segoe UI Light" panose="020B0502040204020203" pitchFamily="34" charset="0"/>
              </a:rPr>
              <a:t>Yes</a:t>
            </a:r>
            <a:r>
              <a:rPr lang="en-US" sz="1000" dirty="0">
                <a:solidFill>
                  <a:srgbClr val="000000"/>
                </a:solidFill>
                <a:ea typeface="Times New Roman"/>
                <a:cs typeface="Segoe UI Light" panose="020B0502040204020203" pitchFamily="34" charset="0"/>
              </a:rPr>
              <a:t> or the </a:t>
            </a:r>
            <a:r>
              <a:rPr lang="en-US" sz="1000" b="1" dirty="0">
                <a:solidFill>
                  <a:prstClr val="black"/>
                </a:solidFill>
                <a:ea typeface="Times New Roman"/>
                <a:cs typeface="Segoe UI Light" panose="020B0502040204020203" pitchFamily="34" charset="0"/>
              </a:rPr>
              <a:t>Y</a:t>
            </a:r>
            <a:r>
              <a:rPr lang="en-US" sz="1000" dirty="0">
                <a:solidFill>
                  <a:srgbClr val="000000"/>
                </a:solidFill>
                <a:ea typeface="Times New Roman"/>
                <a:cs typeface="Segoe UI Light" panose="020B0502040204020203" pitchFamily="34" charset="0"/>
              </a:rPr>
              <a:t> key to confirm all dialog boxes. </a:t>
            </a:r>
            <a:endParaRPr lang="en-IN" sz="1000" dirty="0">
              <a:solidFill>
                <a:prstClr val="black"/>
              </a:solidFill>
              <a:ea typeface="Times New Roman"/>
              <a:cs typeface="Segoe UI Light" panose="020B0502040204020203" pitchFamily="34" charset="0"/>
            </a:endParaRPr>
          </a:p>
          <a:p>
            <a:pPr marL="342900" lvl="0" indent="-342900">
              <a:lnSpc>
                <a:spcPct val="100000"/>
              </a:lnSpc>
              <a:spcAft>
                <a:spcPts val="600"/>
              </a:spcAft>
              <a:buFont typeface="+mj-lt"/>
              <a:buAutoNum type="arabicPeriod" startAt="5"/>
            </a:pPr>
            <a:r>
              <a:rPr lang="en-US" sz="1000" dirty="0">
                <a:solidFill>
                  <a:prstClr val="black"/>
                </a:solidFill>
                <a:ea typeface="Times New Roman"/>
                <a:cs typeface="Segoe UI Light" panose="020B0502040204020203" pitchFamily="34" charset="0"/>
              </a:rPr>
              <a:t>Enter the following command, and then select Enter:</a:t>
            </a:r>
            <a:endParaRPr lang="en-IN" sz="1000" dirty="0">
              <a:solidFill>
                <a:prstClr val="black"/>
              </a:solidFill>
              <a:ea typeface="Times New Roman"/>
              <a:cs typeface="Segoe UI Light" panose="020B0502040204020203" pitchFamily="34" charset="0"/>
            </a:endParaRPr>
          </a:p>
          <a:p>
            <a:pPr marL="457200" lvl="2">
              <a:lnSpc>
                <a:spcPct val="100000"/>
              </a:lnSpc>
              <a:spcAft>
                <a:spcPts val="600"/>
              </a:spcAft>
            </a:pPr>
            <a:r>
              <a:rPr lang="en-US" sz="1000" b="1" dirty="0">
                <a:solidFill>
                  <a:prstClr val="black"/>
                </a:solidFill>
                <a:ea typeface="Times New Roman"/>
                <a:cs typeface="Segoe UI Light" panose="020B0502040204020203" pitchFamily="34" charset="0"/>
              </a:rPr>
              <a:t>Enter-PSSession –ComputerName LON-DC1</a:t>
            </a:r>
            <a:endParaRPr lang="en-IN" sz="1000" b="1" dirty="0">
              <a:solidFill>
                <a:prstClr val="black"/>
              </a:solidFill>
              <a:ea typeface="Times New Roman"/>
              <a:cs typeface="Segoe UI Light" panose="020B0502040204020203" pitchFamily="34" charset="0"/>
            </a:endParaRPr>
          </a:p>
          <a:p>
            <a:pPr marL="342900" lvl="0" indent="-342900">
              <a:lnSpc>
                <a:spcPct val="100000"/>
              </a:lnSpc>
              <a:spcAft>
                <a:spcPts val="600"/>
              </a:spcAft>
              <a:buFont typeface="+mj-lt"/>
              <a:buAutoNum type="arabicPeriod" startAt="5"/>
            </a:pPr>
            <a:r>
              <a:rPr lang="en-US" sz="1000" dirty="0">
                <a:solidFill>
                  <a:prstClr val="black"/>
                </a:solidFill>
                <a:ea typeface="Times New Roman"/>
                <a:cs typeface="Segoe UI Light" panose="020B0502040204020203" pitchFamily="34" charset="0"/>
              </a:rPr>
              <a:t>Enter the following command, and then </a:t>
            </a:r>
            <a:r>
              <a:rPr lang="en-US" sz="1000" dirty="0">
                <a:effectLst/>
                <a:ea typeface="Times New Roman"/>
                <a:cs typeface="Segoe UI Light" panose="020B0502040204020203" pitchFamily="34" charset="0"/>
              </a:rPr>
              <a:t>press the Enter key</a:t>
            </a:r>
            <a:r>
              <a:rPr lang="en-US" sz="1000" dirty="0">
                <a:solidFill>
                  <a:prstClr val="black"/>
                </a:solidFill>
                <a:ea typeface="Times New Roman"/>
                <a:cs typeface="Segoe UI Light" panose="020B0502040204020203" pitchFamily="34" charset="0"/>
              </a:rPr>
              <a:t>:</a:t>
            </a:r>
            <a:endParaRPr lang="en-IN" sz="1000" dirty="0">
              <a:solidFill>
                <a:prstClr val="black"/>
              </a:solidFill>
              <a:ea typeface="Times New Roman"/>
              <a:cs typeface="Segoe UI Light" panose="020B0502040204020203" pitchFamily="34" charset="0"/>
            </a:endParaRPr>
          </a:p>
          <a:p>
            <a:pPr marL="457200" lvl="2">
              <a:lnSpc>
                <a:spcPct val="100000"/>
              </a:lnSpc>
              <a:spcAft>
                <a:spcPts val="600"/>
              </a:spcAft>
            </a:pPr>
            <a:r>
              <a:rPr lang="en-US" sz="1000" b="1" dirty="0">
                <a:solidFill>
                  <a:prstClr val="black"/>
                </a:solidFill>
                <a:ea typeface="Times New Roman"/>
                <a:cs typeface="Segoe UI Light" panose="020B0502040204020203" pitchFamily="34" charset="0"/>
              </a:rPr>
              <a:t>Get-Process</a:t>
            </a:r>
            <a:endParaRPr lang="en-IN" sz="1000" b="1" dirty="0">
              <a:solidFill>
                <a:prstClr val="black"/>
              </a:solidFill>
              <a:ea typeface="Times New Roman"/>
              <a:cs typeface="Segoe UI Light" panose="020B0502040204020203" pitchFamily="34" charset="0"/>
            </a:endParaRPr>
          </a:p>
          <a:p>
            <a:pPr marL="342900" lvl="0" indent="-342900">
              <a:lnSpc>
                <a:spcPct val="100000"/>
              </a:lnSpc>
              <a:spcAft>
                <a:spcPts val="600"/>
              </a:spcAft>
              <a:buFont typeface="+mj-lt"/>
              <a:buAutoNum type="arabicPeriod" startAt="5"/>
            </a:pPr>
            <a:r>
              <a:rPr lang="en-US" sz="1000" dirty="0">
                <a:solidFill>
                  <a:prstClr val="black"/>
                </a:solidFill>
                <a:ea typeface="Times New Roman"/>
                <a:cs typeface="Segoe UI Light" panose="020B0502040204020203" pitchFamily="34" charset="0"/>
              </a:rPr>
              <a:t>Enter the following command, and then </a:t>
            </a:r>
            <a:r>
              <a:rPr lang="en-US" sz="1000" dirty="0">
                <a:effectLst/>
                <a:ea typeface="Times New Roman"/>
                <a:cs typeface="Segoe UI Light" panose="020B0502040204020203" pitchFamily="34" charset="0"/>
              </a:rPr>
              <a:t>press the Enter key</a:t>
            </a:r>
            <a:r>
              <a:rPr lang="en-US" sz="1000" dirty="0">
                <a:solidFill>
                  <a:prstClr val="black"/>
                </a:solidFill>
                <a:ea typeface="Times New Roman"/>
                <a:cs typeface="Segoe UI Light" panose="020B0502040204020203" pitchFamily="34" charset="0"/>
              </a:rPr>
              <a:t>:</a:t>
            </a:r>
            <a:endParaRPr lang="en-IN" sz="1000" dirty="0">
              <a:solidFill>
                <a:prstClr val="black"/>
              </a:solidFill>
              <a:ea typeface="Times New Roman"/>
              <a:cs typeface="Segoe UI Light" panose="020B0502040204020203" pitchFamily="34" charset="0"/>
            </a:endParaRPr>
          </a:p>
          <a:p>
            <a:pPr marL="457200" lvl="2">
              <a:lnSpc>
                <a:spcPct val="100000"/>
              </a:lnSpc>
              <a:spcAft>
                <a:spcPts val="600"/>
              </a:spcAft>
            </a:pPr>
            <a:r>
              <a:rPr lang="en-US" sz="1000" b="1" dirty="0">
                <a:solidFill>
                  <a:prstClr val="black"/>
                </a:solidFill>
                <a:ea typeface="Times New Roman"/>
                <a:cs typeface="Segoe UI Light" panose="020B0502040204020203" pitchFamily="34" charset="0"/>
              </a:rPr>
              <a:t>Exit-PSSession</a:t>
            </a:r>
            <a:endParaRPr lang="en-IN" sz="1000" b="1" dirty="0">
              <a:solidFill>
                <a:prstClr val="black"/>
              </a:solidFill>
              <a:ea typeface="Times New Roman"/>
              <a:cs typeface="Segoe UI Light" panose="020B0502040204020203" pitchFamily="34" charset="0"/>
            </a:endParaRPr>
          </a:p>
          <a:p>
            <a:pPr marL="342900" lvl="0" indent="-342900">
              <a:lnSpc>
                <a:spcPct val="100000"/>
              </a:lnSpc>
              <a:spcAft>
                <a:spcPts val="600"/>
              </a:spcAft>
              <a:buFont typeface="+mj-lt"/>
              <a:buAutoNum type="arabicPeriod" startAt="5"/>
            </a:pPr>
            <a:r>
              <a:rPr lang="en-US" sz="1000" dirty="0">
                <a:solidFill>
                  <a:prstClr val="black"/>
                </a:solidFill>
                <a:ea typeface="Times New Roman"/>
                <a:cs typeface="Segoe UI Light" panose="020B0502040204020203" pitchFamily="34" charset="0"/>
              </a:rPr>
              <a:t>Enter the following command, and then </a:t>
            </a:r>
            <a:r>
              <a:rPr lang="en-US" sz="1000" dirty="0">
                <a:effectLst/>
                <a:ea typeface="Times New Roman"/>
                <a:cs typeface="Segoe UI Light" panose="020B0502040204020203" pitchFamily="34" charset="0"/>
              </a:rPr>
              <a:t>press the Enter key</a:t>
            </a:r>
            <a:r>
              <a:rPr lang="en-US" sz="1000" dirty="0">
                <a:solidFill>
                  <a:prstClr val="black"/>
                </a:solidFill>
                <a:ea typeface="Times New Roman"/>
                <a:cs typeface="Segoe UI Light" panose="020B0502040204020203" pitchFamily="34" charset="0"/>
              </a:rPr>
              <a:t>:</a:t>
            </a:r>
            <a:endParaRPr lang="en-IN" sz="1000" dirty="0">
              <a:solidFill>
                <a:prstClr val="black"/>
              </a:solidFill>
              <a:ea typeface="Times New Roman"/>
              <a:cs typeface="Segoe UI Light" panose="020B0502040204020203" pitchFamily="34" charset="0"/>
            </a:endParaRPr>
          </a:p>
          <a:p>
            <a:pPr marL="457200" lvl="2">
              <a:lnSpc>
                <a:spcPct val="100000"/>
              </a:lnSpc>
              <a:spcAft>
                <a:spcPts val="600"/>
              </a:spcAft>
            </a:pPr>
            <a:r>
              <a:rPr lang="en-US" sz="1000" b="1" dirty="0">
                <a:solidFill>
                  <a:prstClr val="black"/>
                </a:solidFill>
                <a:ea typeface="Times New Roman"/>
                <a:cs typeface="Segoe UI Light" panose="020B0502040204020203" pitchFamily="34" charset="0"/>
              </a:rPr>
              <a:t>Invoke-Command –ComputerName LON-CL1,LON-DC1 –ScriptBlock { Get-EventLog –LogName Security –Newest 10 }</a:t>
            </a:r>
            <a:endParaRPr lang="en-IN" sz="1000" b="1" dirty="0">
              <a:solidFill>
                <a:prstClr val="black"/>
              </a:solidFill>
              <a:ea typeface="Times New Roman"/>
              <a:cs typeface="Segoe UI Light" panose="020B0502040204020203" pitchFamily="34" charset="0"/>
            </a:endParaRPr>
          </a:p>
          <a:p>
            <a:pPr marL="228600" lvl="0" indent="-228600">
              <a:lnSpc>
                <a:spcPct val="100000"/>
              </a:lnSpc>
              <a:spcAft>
                <a:spcPts val="600"/>
              </a:spcAft>
              <a:buFont typeface="+mj-lt"/>
              <a:buAutoNum type="arabicPeriod" startAt="5"/>
            </a:pPr>
            <a:r>
              <a:rPr lang="en-IN" sz="1000" dirty="0">
                <a:solidFill>
                  <a:prstClr val="black"/>
                </a:solidFill>
                <a:ea typeface="Calibri"/>
                <a:cs typeface="Segoe UI Light" panose="020B0502040204020203" pitchFamily="34" charset="0"/>
              </a:rPr>
              <a:t>Leave the Windows PowerShell command window open for the next demonstration.</a:t>
            </a:r>
            <a:endParaRPr lang="en-IN" dirty="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9C50214B-0CC3-4527-98D6-C6435FCDC929}" type="slidenum">
              <a:rPr lang="en-IN" smtClean="0"/>
              <a:t>19</a:t>
            </a:fld>
            <a:endParaRPr lang="en-IN" dirty="0"/>
          </a:p>
        </p:txBody>
      </p:sp>
      <p:sp>
        <p:nvSpPr>
          <p:cNvPr id="8" name="Header Placeholder 3">
            <a:extLst>
              <a:ext uri="{FF2B5EF4-FFF2-40B4-BE49-F238E27FC236}">
                <a16:creationId xmlns:a16="http://schemas.microsoft.com/office/drawing/2014/main" id="{23D069B0-E6A1-4A08-9FDD-31DC5754FCD9}"/>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3272124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55810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6700" y="735013"/>
            <a:ext cx="6324600" cy="3557587"/>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C50214B-0CC3-4527-98D6-C6435FCDC929}" type="slidenum">
              <a:rPr lang="en-IN" smtClean="0"/>
              <a:t>20</a:t>
            </a:fld>
            <a:endParaRPr lang="en-IN" dirty="0"/>
          </a:p>
        </p:txBody>
      </p:sp>
      <p:sp>
        <p:nvSpPr>
          <p:cNvPr id="7" name="Header Placeholder 3">
            <a:extLst>
              <a:ext uri="{FF2B5EF4-FFF2-40B4-BE49-F238E27FC236}">
                <a16:creationId xmlns:a16="http://schemas.microsoft.com/office/drawing/2014/main" id="{9062D77F-D0A9-4054-89B9-85F63EF7B899}"/>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1525672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
        <p:nvSpPr>
          <p:cNvPr id="7" name="Header Placeholder 3">
            <a:extLst>
              <a:ext uri="{FF2B5EF4-FFF2-40B4-BE49-F238E27FC236}">
                <a16:creationId xmlns:a16="http://schemas.microsoft.com/office/drawing/2014/main" id="{3D92DD22-0AE2-43C8-BE5A-393C4C5278BA}"/>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259600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
        <p:nvSpPr>
          <p:cNvPr id="7" name="Header Placeholder 3">
            <a:extLst>
              <a:ext uri="{FF2B5EF4-FFF2-40B4-BE49-F238E27FC236}">
                <a16:creationId xmlns:a16="http://schemas.microsoft.com/office/drawing/2014/main" id="{566FA059-EBCD-4A14-8B60-BB9EEEA4D7CF}"/>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4213000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
        <p:nvSpPr>
          <p:cNvPr id="7" name="Header Placeholder 3">
            <a:extLst>
              <a:ext uri="{FF2B5EF4-FFF2-40B4-BE49-F238E27FC236}">
                <a16:creationId xmlns:a16="http://schemas.microsoft.com/office/drawing/2014/main" id="{F7D05229-CC9A-499C-9333-487DD4C0B2D9}"/>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708379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725" y="685800"/>
            <a:ext cx="6096000" cy="342900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C50214B-0CC3-4527-98D6-C6435FCDC929}" type="slidenum">
              <a:rPr lang="en-IN" smtClean="0"/>
              <a:t>24</a:t>
            </a:fld>
            <a:endParaRPr lang="en-IN" dirty="0"/>
          </a:p>
        </p:txBody>
      </p:sp>
      <p:sp>
        <p:nvSpPr>
          <p:cNvPr id="7" name="Header Placeholder 3">
            <a:extLst>
              <a:ext uri="{FF2B5EF4-FFF2-40B4-BE49-F238E27FC236}">
                <a16:creationId xmlns:a16="http://schemas.microsoft.com/office/drawing/2014/main" id="{FBBD7612-F147-4228-AEA9-14724311B05B}"/>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1683897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92125" y="685800"/>
            <a:ext cx="6034088" cy="3395663"/>
          </a:xfrm>
        </p:spPr>
      </p:sp>
      <p:sp>
        <p:nvSpPr>
          <p:cNvPr id="3" name="Notes Placeholder 2"/>
          <p:cNvSpPr>
            <a:spLocks noGrp="1"/>
          </p:cNvSpPr>
          <p:nvPr>
            <p:ph type="body" idx="1"/>
          </p:nvPr>
        </p:nvSpPr>
        <p:spPr>
          <a:xfrm>
            <a:off x="491490" y="4823459"/>
            <a:ext cx="5973318" cy="3874515"/>
          </a:xfrm>
        </p:spPr>
        <p:txBody>
          <a:bodyPr>
            <a:noAutofit/>
          </a:bodyPr>
          <a:lstStyle/>
          <a:p>
            <a:endParaRPr lang="en-IN" sz="1000" dirty="0">
              <a:latin typeface="Arial"/>
            </a:endParaRPr>
          </a:p>
        </p:txBody>
      </p:sp>
      <p:sp>
        <p:nvSpPr>
          <p:cNvPr id="4" name="Slide Number Placeholder 3"/>
          <p:cNvSpPr>
            <a:spLocks noGrp="1"/>
          </p:cNvSpPr>
          <p:nvPr>
            <p:ph type="sldNum" sz="quarter" idx="10"/>
          </p:nvPr>
        </p:nvSpPr>
        <p:spPr/>
        <p:txBody>
          <a:bodyPr/>
          <a:lstStyle/>
          <a:p>
            <a:fld id="{9C50214B-0CC3-4527-98D6-C6435FCDC929}" type="slidenum">
              <a:rPr lang="en-IN" smtClean="0"/>
              <a:t>25</a:t>
            </a:fld>
            <a:endParaRPr lang="en-IN" dirty="0"/>
          </a:p>
        </p:txBody>
      </p:sp>
      <p:sp>
        <p:nvSpPr>
          <p:cNvPr id="7" name="Header Placeholder 3">
            <a:extLst>
              <a:ext uri="{FF2B5EF4-FFF2-40B4-BE49-F238E27FC236}">
                <a16:creationId xmlns:a16="http://schemas.microsoft.com/office/drawing/2014/main" id="{48719682-228D-49E9-B3D8-816EE7F9BD75}"/>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1038634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56313" cy="3406775"/>
          </a:xfrm>
        </p:spPr>
      </p:sp>
      <p:sp>
        <p:nvSpPr>
          <p:cNvPr id="3" name="Notes Placeholder 2"/>
          <p:cNvSpPr>
            <a:spLocks noGrp="1"/>
          </p:cNvSpPr>
          <p:nvPr>
            <p:ph type="body" idx="1"/>
          </p:nvPr>
        </p:nvSpPr>
        <p:spPr>
          <a:xfrm>
            <a:off x="354330" y="4377689"/>
            <a:ext cx="6110478" cy="4320285"/>
          </a:xfrm>
        </p:spPr>
        <p:txBody>
          <a:bodyPr>
            <a:noAutofit/>
          </a:bodyPr>
          <a:lstStyle/>
          <a:p>
            <a:pPr>
              <a:lnSpc>
                <a:spcPct val="115000"/>
              </a:lnSpc>
              <a:spcAft>
                <a:spcPts val="1000"/>
              </a:spcAft>
            </a:pPr>
            <a:r>
              <a:rPr lang="en-IN" sz="1000" dirty="0">
                <a:ea typeface="Calibri"/>
                <a:cs typeface="Segoe UI Light" panose="020B0502040204020203" pitchFamily="34" charset="0"/>
              </a:rPr>
              <a:t>Explain that some Windows PowerShell experts consider this the preferred way to send variable data to a Windows PowerShell remoting computer. This is because it specifies the value in the variable rather than the entire variable and therefore evokes less processing to do so.</a:t>
            </a:r>
          </a:p>
          <a:p>
            <a:pPr>
              <a:lnSpc>
                <a:spcPct val="115000"/>
              </a:lnSpc>
              <a:spcAft>
                <a:spcPts val="1000"/>
              </a:spcAft>
            </a:pPr>
            <a:endParaRPr lang="en-IN" sz="1000" dirty="0">
              <a:ea typeface="Calibri"/>
              <a:cs typeface="Segoe UI Light" panose="020B0502040204020203" pitchFamily="34" charset="0"/>
            </a:endParaRPr>
          </a:p>
          <a:p>
            <a:pPr>
              <a:lnSpc>
                <a:spcPct val="115000"/>
              </a:lnSpc>
              <a:spcAft>
                <a:spcPts val="1000"/>
              </a:spcAft>
            </a:pPr>
            <a:r>
              <a:rPr lang="en-IN" sz="1000" dirty="0">
                <a:ea typeface="Calibri"/>
                <a:cs typeface="Segoe UI Light" panose="020B0502040204020203" pitchFamily="34" charset="0"/>
              </a:rPr>
              <a:t>This topic has an additional slide.</a:t>
            </a:r>
          </a:p>
        </p:txBody>
      </p:sp>
      <p:sp>
        <p:nvSpPr>
          <p:cNvPr id="4" name="Slide Number Placeholder 3"/>
          <p:cNvSpPr>
            <a:spLocks noGrp="1"/>
          </p:cNvSpPr>
          <p:nvPr>
            <p:ph type="sldNum" sz="quarter" idx="10"/>
          </p:nvPr>
        </p:nvSpPr>
        <p:spPr/>
        <p:txBody>
          <a:bodyPr/>
          <a:lstStyle/>
          <a:p>
            <a:fld id="{9C50214B-0CC3-4527-98D6-C6435FCDC929}" type="slidenum">
              <a:rPr lang="en-IN" smtClean="0"/>
              <a:t>26</a:t>
            </a:fld>
            <a:endParaRPr lang="en-IN" dirty="0"/>
          </a:p>
        </p:txBody>
      </p:sp>
      <p:sp>
        <p:nvSpPr>
          <p:cNvPr id="7" name="Header Placeholder 3">
            <a:extLst>
              <a:ext uri="{FF2B5EF4-FFF2-40B4-BE49-F238E27FC236}">
                <a16:creationId xmlns:a16="http://schemas.microsoft.com/office/drawing/2014/main" id="{E172EFB2-7A08-470E-8066-DB8CBEC8B65F}"/>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3487002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5925" y="708025"/>
            <a:ext cx="6048375" cy="3403600"/>
          </a:xfrm>
        </p:spPr>
      </p:sp>
      <p:sp>
        <p:nvSpPr>
          <p:cNvPr id="3" name="Notes Placeholder 2"/>
          <p:cNvSpPr>
            <a:spLocks noGrp="1"/>
          </p:cNvSpPr>
          <p:nvPr>
            <p:ph type="body" idx="1"/>
          </p:nvPr>
        </p:nvSpPr>
        <p:spPr>
          <a:xfrm>
            <a:off x="652970" y="4286250"/>
            <a:ext cx="5811838" cy="4411726"/>
          </a:xfrm>
        </p:spPr>
        <p:txBody>
          <a:bodyPr>
            <a:noAutofit/>
          </a:bodyPr>
          <a:lstStyle/>
          <a:p>
            <a:pPr>
              <a:lnSpc>
                <a:spcPct val="115000"/>
              </a:lnSpc>
              <a:spcAft>
                <a:spcPts val="1000"/>
              </a:spcAft>
            </a:pPr>
            <a:r>
              <a:rPr lang="en-IN" sz="1000" dirty="0">
                <a:ea typeface="Calibri"/>
                <a:cs typeface="Segoe UI Light" panose="020B0502040204020203" pitchFamily="34" charset="0"/>
              </a:rPr>
              <a:t>Emphasize that the variable value is used in </a:t>
            </a:r>
            <a:r>
              <a:rPr lang="en-IN" sz="1000" b="1" dirty="0">
                <a:ea typeface="Calibri"/>
                <a:cs typeface="Segoe UI Light" panose="020B0502040204020203" pitchFamily="34" charset="0"/>
              </a:rPr>
              <a:t>Invoke-Command</a:t>
            </a:r>
            <a:r>
              <a:rPr lang="en-IN" sz="1000" dirty="0">
                <a:ea typeface="Calibri"/>
                <a:cs typeface="Segoe UI Light" panose="020B0502040204020203" pitchFamily="34" charset="0"/>
              </a:rPr>
              <a:t>.</a:t>
            </a:r>
          </a:p>
        </p:txBody>
      </p:sp>
      <p:sp>
        <p:nvSpPr>
          <p:cNvPr id="4" name="Slide Number Placeholder 3"/>
          <p:cNvSpPr>
            <a:spLocks noGrp="1"/>
          </p:cNvSpPr>
          <p:nvPr>
            <p:ph type="sldNum" sz="quarter" idx="10"/>
          </p:nvPr>
        </p:nvSpPr>
        <p:spPr/>
        <p:txBody>
          <a:bodyPr/>
          <a:lstStyle/>
          <a:p>
            <a:fld id="{9C50214B-0CC3-4527-98D6-C6435FCDC929}" type="slidenum">
              <a:rPr lang="en-IN" smtClean="0"/>
              <a:t>27</a:t>
            </a:fld>
            <a:endParaRPr lang="en-IN" dirty="0"/>
          </a:p>
        </p:txBody>
      </p:sp>
      <p:sp>
        <p:nvSpPr>
          <p:cNvPr id="7" name="Header Placeholder 3">
            <a:extLst>
              <a:ext uri="{FF2B5EF4-FFF2-40B4-BE49-F238E27FC236}">
                <a16:creationId xmlns:a16="http://schemas.microsoft.com/office/drawing/2014/main" id="{07A641CE-0857-4C45-9D2C-8FFE62D2C344}"/>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67465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IN" sz="1000" dirty="0">
                <a:ea typeface="Calibri"/>
                <a:cs typeface="Segoe UI Light" panose="020B0502040204020203" pitchFamily="34" charset="0"/>
              </a:rPr>
              <a:t>You will find a </a:t>
            </a:r>
            <a:r>
              <a:rPr lang="ga-IE" sz="1000" dirty="0">
                <a:ea typeface="Calibri"/>
                <a:cs typeface="Segoe UI Light" panose="020B0502040204020203" pitchFamily="34" charset="0"/>
              </a:rPr>
              <a:t>.</a:t>
            </a:r>
            <a:r>
              <a:rPr lang="en-IN" sz="1000" dirty="0">
                <a:ea typeface="Calibri"/>
                <a:cs typeface="Segoe UI Light" panose="020B0502040204020203" pitchFamily="34" charset="0"/>
              </a:rPr>
              <a:t>txt demonstration </a:t>
            </a:r>
            <a:r>
              <a:rPr lang="ga-IE" sz="1000" dirty="0">
                <a:ea typeface="Calibri"/>
                <a:cs typeface="Segoe UI Light" panose="020B0502040204020203" pitchFamily="34" charset="0"/>
              </a:rPr>
              <a:t>file </a:t>
            </a:r>
            <a:r>
              <a:rPr lang="en-IN" sz="1000" dirty="0">
                <a:ea typeface="Calibri"/>
                <a:cs typeface="Segoe UI Light" panose="020B0502040204020203" pitchFamily="34" charset="0"/>
              </a:rPr>
              <a:t>with these commands </a:t>
            </a:r>
            <a:r>
              <a:rPr lang="ga-IE" sz="1000" dirty="0">
                <a:ea typeface="Calibri"/>
                <a:cs typeface="Segoe UI Light" panose="020B0502040204020203" pitchFamily="34" charset="0"/>
              </a:rPr>
              <a:t>on the virtual machine </a:t>
            </a:r>
            <a:r>
              <a:rPr lang="en-IN" sz="1000" dirty="0">
                <a:ea typeface="Calibri"/>
                <a:cs typeface="Segoe UI Light" panose="020B0502040204020203" pitchFamily="34" charset="0"/>
              </a:rPr>
              <a:t>at </a:t>
            </a:r>
            <a:r>
              <a:rPr lang="en-IN" sz="1000" b="1" dirty="0">
                <a:ea typeface="Calibri"/>
                <a:cs typeface="Segoe UI Light" panose="020B0502040204020203" pitchFamily="34" charset="0"/>
              </a:rPr>
              <a:t>E:\Mod08\DemoCode\SendingLocalVariablesToARemoteComputer.ps1.txt</a:t>
            </a:r>
            <a:r>
              <a:rPr lang="en-IN" sz="1000" dirty="0">
                <a:ea typeface="Calibri"/>
                <a:cs typeface="Segoe UI Light" panose="020B0502040204020203" pitchFamily="34" charset="0"/>
              </a:rPr>
              <a:t>.</a:t>
            </a:r>
          </a:p>
          <a:p>
            <a:pPr>
              <a:lnSpc>
                <a:spcPct val="115000"/>
              </a:lnSpc>
              <a:spcAft>
                <a:spcPts val="1000"/>
              </a:spcAft>
            </a:pPr>
            <a:r>
              <a:rPr lang="en-IN" sz="1000" b="1" dirty="0">
                <a:ea typeface="Calibri"/>
                <a:cs typeface="Segoe UI Light" panose="020B0502040204020203" pitchFamily="34" charset="0"/>
              </a:rPr>
              <a:t>Preparation steps</a:t>
            </a:r>
            <a:endParaRPr lang="en-IN" sz="1000" dirty="0">
              <a:ea typeface="Calibri"/>
              <a:cs typeface="Segoe UI Light" panose="020B0502040204020203" pitchFamily="34" charset="0"/>
            </a:endParaRPr>
          </a:p>
          <a:p>
            <a:pPr>
              <a:lnSpc>
                <a:spcPct val="115000"/>
              </a:lnSpc>
              <a:spcAft>
                <a:spcPts val="1000"/>
              </a:spcAft>
            </a:pPr>
            <a:r>
              <a:rPr lang="en-IN" sz="1000" dirty="0">
                <a:ea typeface="Calibri"/>
                <a:cs typeface="Segoe UI Light" panose="020B0502040204020203" pitchFamily="34" charset="0"/>
              </a:rPr>
              <a:t>Verify that you are still signed in </a:t>
            </a:r>
            <a:r>
              <a:rPr lang="ga-IE" sz="1000" dirty="0">
                <a:ea typeface="Calibri"/>
                <a:cs typeface="Segoe UI Light" panose="020B0502040204020203" pitchFamily="34" charset="0"/>
              </a:rPr>
              <a:t>to the </a:t>
            </a:r>
            <a:r>
              <a:rPr lang="en-IN" sz="1000" b="1" dirty="0">
                <a:ea typeface="Calibri"/>
                <a:cs typeface="Segoe UI Light" panose="020B0502040204020203" pitchFamily="34" charset="0"/>
              </a:rPr>
              <a:t>LON-DC1</a:t>
            </a:r>
            <a:r>
              <a:rPr lang="en-IN" sz="1000" dirty="0">
                <a:ea typeface="Calibri"/>
                <a:cs typeface="Segoe UI Light" panose="020B0502040204020203" pitchFamily="34" charset="0"/>
              </a:rPr>
              <a:t> </a:t>
            </a:r>
            <a:r>
              <a:rPr lang="ga-IE" sz="1000" dirty="0">
                <a:ea typeface="Calibri"/>
                <a:cs typeface="Segoe UI Light" panose="020B0502040204020203" pitchFamily="34" charset="0"/>
              </a:rPr>
              <a:t>and </a:t>
            </a:r>
            <a:r>
              <a:rPr lang="en-IN" sz="1000" b="1" dirty="0">
                <a:ea typeface="Calibri"/>
                <a:cs typeface="Segoe UI Light" panose="020B0502040204020203" pitchFamily="34" charset="0"/>
              </a:rPr>
              <a:t>LON-CL1 </a:t>
            </a:r>
            <a:r>
              <a:rPr lang="ga-IE" sz="1000" dirty="0">
                <a:ea typeface="Calibri"/>
                <a:cs typeface="Segoe UI Light" panose="020B0502040204020203" pitchFamily="34" charset="0"/>
              </a:rPr>
              <a:t>virtual machines</a:t>
            </a:r>
            <a:r>
              <a:rPr lang="en-IN" sz="1000" dirty="0">
                <a:ea typeface="Calibri"/>
                <a:cs typeface="Segoe UI Light" panose="020B0502040204020203" pitchFamily="34" charset="0"/>
              </a:rPr>
              <a:t>. If not, sign back in</a:t>
            </a:r>
            <a:r>
              <a:rPr lang="ga-IE" sz="1000" dirty="0">
                <a:ea typeface="Calibri"/>
                <a:cs typeface="Segoe UI Light" panose="020B0502040204020203" pitchFamily="34" charset="0"/>
              </a:rPr>
              <a:t> as </a:t>
            </a:r>
            <a:r>
              <a:rPr lang="en-IN" sz="1000" b="1" dirty="0">
                <a:ea typeface="Calibri"/>
                <a:cs typeface="Segoe UI Light" panose="020B0502040204020203" pitchFamily="34" charset="0"/>
              </a:rPr>
              <a:t>Adatum\administrator</a:t>
            </a:r>
            <a:r>
              <a:rPr lang="ga-IE" sz="1000" dirty="0">
                <a:ea typeface="Calibri"/>
                <a:cs typeface="Segoe UI Light" panose="020B0502040204020203" pitchFamily="34" charset="0"/>
              </a:rPr>
              <a:t> with </a:t>
            </a:r>
            <a:r>
              <a:rPr lang="en-IN" sz="1000" dirty="0">
                <a:ea typeface="Calibri"/>
                <a:cs typeface="Segoe UI Light" panose="020B0502040204020203" pitchFamily="34" charset="0"/>
              </a:rPr>
              <a:t>the </a:t>
            </a:r>
            <a:r>
              <a:rPr lang="ga-IE" sz="1000" dirty="0">
                <a:ea typeface="Calibri"/>
                <a:cs typeface="Segoe UI Light" panose="020B0502040204020203" pitchFamily="34" charset="0"/>
              </a:rPr>
              <a:t>password </a:t>
            </a:r>
            <a:r>
              <a:rPr lang="en-IN" sz="1000" b="1" dirty="0">
                <a:ea typeface="Calibri"/>
                <a:cs typeface="Segoe UI Light" panose="020B0502040204020203" pitchFamily="34" charset="0"/>
              </a:rPr>
              <a:t>Pa55w.rd</a:t>
            </a:r>
            <a:r>
              <a:rPr lang="en-IN" sz="1000" dirty="0">
                <a:ea typeface="Calibri"/>
                <a:cs typeface="Segoe UI Light" panose="020B0502040204020203" pitchFamily="34" charset="0"/>
              </a:rPr>
              <a:t>.</a:t>
            </a:r>
          </a:p>
          <a:p>
            <a:pPr>
              <a:lnSpc>
                <a:spcPct val="115000"/>
              </a:lnSpc>
              <a:spcAft>
                <a:spcPts val="1000"/>
              </a:spcAft>
            </a:pPr>
            <a:r>
              <a:rPr lang="en-IN" sz="1000" dirty="0">
                <a:ea typeface="Calibri"/>
                <a:cs typeface="Segoe UI Light" panose="020B0502040204020203" pitchFamily="34" charset="0"/>
              </a:rPr>
              <a:t>Perform the demonstration s</a:t>
            </a:r>
            <a:r>
              <a:rPr lang="ga-IE" sz="1000" dirty="0">
                <a:ea typeface="Calibri"/>
                <a:cs typeface="Segoe UI Light" panose="020B0502040204020203" pitchFamily="34" charset="0"/>
              </a:rPr>
              <a:t>teps on the </a:t>
            </a:r>
            <a:r>
              <a:rPr lang="en-IN" sz="1000" b="1" dirty="0">
                <a:ea typeface="Calibri"/>
                <a:cs typeface="Segoe UI Light" panose="020B0502040204020203" pitchFamily="34" charset="0"/>
              </a:rPr>
              <a:t>LON-CL1</a:t>
            </a:r>
            <a:r>
              <a:rPr lang="ga-IE" sz="1000" dirty="0">
                <a:ea typeface="Calibri"/>
                <a:cs typeface="Segoe UI Light" panose="020B0502040204020203" pitchFamily="34" charset="0"/>
              </a:rPr>
              <a:t> virtual machine </a:t>
            </a:r>
            <a:r>
              <a:rPr lang="en-IN" sz="1000" dirty="0">
                <a:ea typeface="Calibri"/>
                <a:cs typeface="Segoe UI Light" panose="020B0502040204020203" pitchFamily="34" charset="0"/>
              </a:rPr>
              <a:t>in the Windows PowerShell console application</a:t>
            </a:r>
            <a:r>
              <a:rPr lang="ga-IE" sz="1000" dirty="0">
                <a:ea typeface="Calibri"/>
                <a:cs typeface="Segoe UI Light" panose="020B0502040204020203" pitchFamily="34" charset="0"/>
              </a:rPr>
              <a:t>. The </a:t>
            </a:r>
            <a:r>
              <a:rPr lang="en-IN" sz="1000" b="1" dirty="0">
                <a:ea typeface="Calibri"/>
                <a:cs typeface="Segoe UI Light" panose="020B0502040204020203" pitchFamily="34" charset="0"/>
              </a:rPr>
              <a:t>LON-DC1</a:t>
            </a:r>
            <a:r>
              <a:rPr lang="ga-IE" sz="1000" dirty="0">
                <a:ea typeface="Calibri"/>
                <a:cs typeface="Segoe UI Light" panose="020B0502040204020203" pitchFamily="34" charset="0"/>
              </a:rPr>
              <a:t> virtual must also be started</a:t>
            </a:r>
            <a:r>
              <a:rPr lang="en-IN" sz="1000" dirty="0">
                <a:ea typeface="Calibri"/>
                <a:cs typeface="Segoe UI Light" panose="020B0502040204020203" pitchFamily="34" charset="0"/>
              </a:rPr>
              <a:t>,</a:t>
            </a:r>
            <a:r>
              <a:rPr lang="ga-IE" sz="1000" dirty="0">
                <a:ea typeface="Calibri"/>
                <a:cs typeface="Segoe UI Light" panose="020B0502040204020203" pitchFamily="34" charset="0"/>
              </a:rPr>
              <a:t> although you do</a:t>
            </a:r>
            <a:r>
              <a:rPr lang="en-US" sz="1000" dirty="0" err="1">
                <a:ea typeface="Calibri"/>
                <a:cs typeface="Segoe UI Light" panose="020B0502040204020203" pitchFamily="34" charset="0"/>
              </a:rPr>
              <a:t>n’t</a:t>
            </a:r>
            <a:r>
              <a:rPr lang="ga-IE" sz="1000" dirty="0">
                <a:ea typeface="Calibri"/>
                <a:cs typeface="Segoe UI Light" panose="020B0502040204020203" pitchFamily="34" charset="0"/>
              </a:rPr>
              <a:t> need to be </a:t>
            </a:r>
            <a:r>
              <a:rPr lang="en-IN" sz="1000" dirty="0">
                <a:ea typeface="Calibri"/>
                <a:cs typeface="Segoe UI Light" panose="020B0502040204020203" pitchFamily="34" charset="0"/>
              </a:rPr>
              <a:t>signed in</a:t>
            </a:r>
            <a:r>
              <a:rPr lang="ga-IE" sz="1000" dirty="0">
                <a:ea typeface="Calibri"/>
                <a:cs typeface="Segoe UI Light" panose="020B0502040204020203" pitchFamily="34" charset="0"/>
              </a:rPr>
              <a:t>.</a:t>
            </a:r>
            <a:endParaRPr lang="en-IN" sz="1000" dirty="0">
              <a:ea typeface="Calibri"/>
              <a:cs typeface="Segoe UI Light" panose="020B0502040204020203" pitchFamily="34" charset="0"/>
            </a:endParaRPr>
          </a:p>
          <a:p>
            <a:pPr>
              <a:lnSpc>
                <a:spcPct val="115000"/>
              </a:lnSpc>
              <a:spcAft>
                <a:spcPts val="1000"/>
              </a:spcAft>
            </a:pPr>
            <a:r>
              <a:rPr lang="en-IN" sz="1000" b="1" dirty="0">
                <a:ea typeface="Calibri"/>
                <a:cs typeface="Segoe UI Light" panose="020B0502040204020203" pitchFamily="34" charset="0"/>
              </a:rPr>
              <a:t>Demonstration steps</a:t>
            </a:r>
            <a:endParaRPr lang="en-IN" sz="1000" dirty="0">
              <a:ea typeface="Calibri"/>
              <a:cs typeface="Segoe UI Light" panose="020B0502040204020203" pitchFamily="34" charset="0"/>
            </a:endParaRPr>
          </a:p>
          <a:p>
            <a:pPr marL="342900" marR="0" lvl="0" indent="-342900">
              <a:lnSpc>
                <a:spcPct val="115000"/>
              </a:lnSpc>
              <a:spcBef>
                <a:spcPts val="0"/>
              </a:spcBef>
              <a:spcAft>
                <a:spcPts val="995"/>
              </a:spcAft>
              <a:buFont typeface="+mj-lt"/>
              <a:buAutoNum type="arabicPeriod"/>
            </a:pPr>
            <a:r>
              <a:rPr lang="en-US" sz="1000" dirty="0">
                <a:effectLst/>
                <a:ea typeface="Times New Roman"/>
                <a:cs typeface="Segoe UI Light" panose="020B0502040204020203" pitchFamily="34" charset="0"/>
              </a:rPr>
              <a:t>To demonstrate how the data in a variable might be provided by a user, in the Windows PowerShell </a:t>
            </a:r>
            <a:r>
              <a:rPr lang="en-US" sz="1000" dirty="0">
                <a:solidFill>
                  <a:srgbClr val="000000"/>
                </a:solidFill>
                <a:effectLst/>
                <a:ea typeface="Times New Roman"/>
                <a:cs typeface="Segoe UI Light" panose="020B0502040204020203" pitchFamily="34" charset="0"/>
              </a:rPr>
              <a:t>command window</a:t>
            </a:r>
            <a:r>
              <a:rPr lang="en-US" sz="1000" dirty="0">
                <a:effectLst/>
                <a:ea typeface="Times New Roman"/>
                <a:cs typeface="Segoe UI Light" panose="020B0502040204020203" pitchFamily="34" charset="0"/>
              </a:rPr>
              <a:t>, </a:t>
            </a:r>
            <a:r>
              <a:rPr lang="en-US" sz="1000" dirty="0">
                <a:ea typeface="Times New Roman"/>
                <a:cs typeface="Segoe UI Light" panose="020B0502040204020203" pitchFamily="34" charset="0"/>
              </a:rPr>
              <a:t>e</a:t>
            </a:r>
            <a:r>
              <a:rPr lang="en-US" sz="1000" dirty="0">
                <a:effectLst/>
                <a:ea typeface="Times New Roman"/>
                <a:cs typeface="Segoe UI Light" panose="020B0502040204020203" pitchFamily="34" charset="0"/>
              </a:rPr>
              <a:t>nter the following command, and then press the Enter key:</a:t>
            </a:r>
            <a:endParaRPr lang="en-IN" sz="1000" dirty="0">
              <a:effectLst/>
              <a:ea typeface="Times New Roman"/>
              <a:cs typeface="Segoe UI Light" panose="020B0502040204020203" pitchFamily="34" charset="0"/>
            </a:endParaRPr>
          </a:p>
          <a:p>
            <a:pPr lvl="3">
              <a:lnSpc>
                <a:spcPct val="115000"/>
              </a:lnSpc>
              <a:spcAft>
                <a:spcPts val="600"/>
              </a:spcAft>
            </a:pPr>
            <a:r>
              <a:rPr lang="en-US" sz="1000" b="1" dirty="0">
                <a:effectLst/>
                <a:ea typeface="Times New Roman"/>
                <a:cs typeface="Segoe UI Light" panose="020B0502040204020203" pitchFamily="34" charset="0"/>
              </a:rPr>
              <a:t>$quantity = Read-Host "Query how many log entries?"</a:t>
            </a:r>
            <a:endParaRPr lang="en-IN" sz="1000" b="1" dirty="0">
              <a:effectLst/>
              <a:ea typeface="Times New Roman"/>
              <a:cs typeface="Segoe UI Light" panose="020B0502040204020203" pitchFamily="34" charset="0"/>
            </a:endParaRPr>
          </a:p>
          <a:p>
            <a:pPr marL="457200" marR="0">
              <a:lnSpc>
                <a:spcPct val="115000"/>
              </a:lnSpc>
              <a:spcBef>
                <a:spcPts val="0"/>
              </a:spcBef>
              <a:spcAft>
                <a:spcPts val="995"/>
              </a:spcAft>
            </a:pPr>
            <a:r>
              <a:rPr lang="en-US" sz="1000" dirty="0">
                <a:effectLst/>
                <a:ea typeface="Times New Roman"/>
                <a:cs typeface="Segoe UI Light" panose="020B0502040204020203" pitchFamily="34" charset="0"/>
              </a:rPr>
              <a:t>When y</a:t>
            </a:r>
            <a:r>
              <a:rPr lang="ga-IE" sz="1000" dirty="0">
                <a:effectLst/>
                <a:ea typeface="Times New Roman"/>
                <a:cs typeface="Segoe UI Light" panose="020B0502040204020203" pitchFamily="34" charset="0"/>
              </a:rPr>
              <a:t>ou </a:t>
            </a:r>
            <a:r>
              <a:rPr lang="en-US" sz="1000" dirty="0">
                <a:effectLst/>
                <a:ea typeface="Times New Roman"/>
                <a:cs typeface="Segoe UI Light" panose="020B0502040204020203" pitchFamily="34" charset="0"/>
              </a:rPr>
              <a:t>are </a:t>
            </a:r>
            <a:r>
              <a:rPr lang="ga-IE" sz="1000" dirty="0">
                <a:effectLst/>
                <a:ea typeface="Times New Roman"/>
                <a:cs typeface="Segoe UI Light" panose="020B0502040204020203" pitchFamily="34" charset="0"/>
              </a:rPr>
              <a:t>prompted for a number of log entries that you </a:t>
            </a:r>
            <a:r>
              <a:rPr lang="en-US" sz="1000" dirty="0">
                <a:effectLst/>
                <a:ea typeface="Times New Roman"/>
                <a:cs typeface="Segoe UI Light" panose="020B0502040204020203" pitchFamily="34" charset="0"/>
              </a:rPr>
              <a:t>want</a:t>
            </a:r>
            <a:r>
              <a:rPr lang="ga-IE" sz="1000" dirty="0">
                <a:effectLst/>
                <a:ea typeface="Times New Roman"/>
                <a:cs typeface="Segoe UI Light" panose="020B0502040204020203" pitchFamily="34" charset="0"/>
              </a:rPr>
              <a:t> to </a:t>
            </a:r>
            <a:r>
              <a:rPr lang="en-CA" sz="1000" dirty="0">
                <a:effectLst/>
                <a:ea typeface="Times New Roman"/>
                <a:cs typeface="Segoe UI Light" panose="020B0502040204020203" pitchFamily="34" charset="0"/>
              </a:rPr>
              <a:t>re</a:t>
            </a:r>
            <a:r>
              <a:rPr lang="ga-IE" sz="1000" dirty="0">
                <a:effectLst/>
                <a:ea typeface="Times New Roman"/>
                <a:cs typeface="Segoe UI Light" panose="020B0502040204020203" pitchFamily="34" charset="0"/>
              </a:rPr>
              <a:t>view</a:t>
            </a:r>
            <a:r>
              <a:rPr lang="en-US" sz="1000" dirty="0">
                <a:effectLst/>
                <a:ea typeface="Times New Roman"/>
                <a:cs typeface="Segoe UI Light" panose="020B0502040204020203" pitchFamily="34" charset="0"/>
              </a:rPr>
              <a:t>, e</a:t>
            </a:r>
            <a:r>
              <a:rPr lang="ga-IE" sz="1000" dirty="0">
                <a:effectLst/>
                <a:ea typeface="Times New Roman"/>
                <a:cs typeface="Segoe UI Light" panose="020B0502040204020203" pitchFamily="34" charset="0"/>
              </a:rPr>
              <a:t>nter any </a:t>
            </a:r>
            <a:r>
              <a:rPr lang="en-US" sz="1000" dirty="0">
                <a:effectLst/>
                <a:ea typeface="Times New Roman"/>
                <a:cs typeface="Segoe UI Light" panose="020B0502040204020203" pitchFamily="34" charset="0"/>
              </a:rPr>
              <a:t>desired </a:t>
            </a:r>
            <a:r>
              <a:rPr lang="ga-IE" sz="1000" dirty="0">
                <a:effectLst/>
                <a:ea typeface="Times New Roman"/>
                <a:cs typeface="Segoe UI Light" panose="020B0502040204020203" pitchFamily="34" charset="0"/>
              </a:rPr>
              <a:t>value</a:t>
            </a:r>
            <a:r>
              <a:rPr lang="en-US" sz="1000" dirty="0">
                <a:effectLst/>
                <a:ea typeface="Times New Roman"/>
                <a:cs typeface="Segoe UI Light" panose="020B0502040204020203" pitchFamily="34" charset="0"/>
              </a:rPr>
              <a:t> (for example, </a:t>
            </a:r>
            <a:r>
              <a:rPr lang="ga-IE" sz="1000" dirty="0">
                <a:effectLst/>
                <a:ea typeface="Times New Roman"/>
                <a:cs typeface="Segoe UI Light" panose="020B0502040204020203" pitchFamily="34" charset="0"/>
              </a:rPr>
              <a:t>5</a:t>
            </a:r>
            <a:r>
              <a:rPr lang="en-US" sz="1000" dirty="0">
                <a:effectLst/>
                <a:ea typeface="Times New Roman"/>
                <a:cs typeface="Segoe UI Light" panose="020B0502040204020203" pitchFamily="34" charset="0"/>
              </a:rPr>
              <a:t>),</a:t>
            </a:r>
            <a:r>
              <a:rPr lang="ga-IE" sz="1000" dirty="0">
                <a:effectLst/>
                <a:ea typeface="Times New Roman"/>
                <a:cs typeface="Segoe UI Light" panose="020B0502040204020203" pitchFamily="34" charset="0"/>
              </a:rPr>
              <a:t> and </a:t>
            </a:r>
            <a:r>
              <a:rPr lang="en-US" sz="1000" dirty="0">
                <a:effectLst/>
                <a:ea typeface="Times New Roman"/>
                <a:cs typeface="Segoe UI Light" panose="020B0502040204020203" pitchFamily="34" charset="0"/>
              </a:rPr>
              <a:t>then press the Enter key.</a:t>
            </a:r>
            <a:endParaRPr lang="en-IN" sz="1000" dirty="0">
              <a:effectLst/>
              <a:ea typeface="Times New Roman"/>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67FC1C22-8575-49BA-939D-59509F57CE97}"/>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3503510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Bef>
                <a:spcPts val="0"/>
              </a:spcBef>
              <a:spcAft>
                <a:spcPts val="995"/>
              </a:spcAft>
              <a:buFont typeface="+mj-lt"/>
              <a:buAutoNum type="arabicPeriod" startAt="2"/>
            </a:pPr>
            <a:r>
              <a:rPr lang="en-US" sz="1000" dirty="0">
                <a:effectLst/>
                <a:ea typeface="Times New Roman"/>
                <a:cs typeface="Segoe UI Light" panose="020B0502040204020203" pitchFamily="34" charset="0"/>
              </a:rPr>
              <a:t>Enter the following command, and then press the Enter key:</a:t>
            </a:r>
            <a:endParaRPr lang="en-IN" sz="1000" dirty="0">
              <a:effectLst/>
              <a:ea typeface="Times New Roman"/>
              <a:cs typeface="Segoe UI Light" panose="020B0502040204020203" pitchFamily="34" charset="0"/>
            </a:endParaRPr>
          </a:p>
          <a:p>
            <a:pPr lvl="3">
              <a:lnSpc>
                <a:spcPct val="115000"/>
              </a:lnSpc>
              <a:spcAft>
                <a:spcPts val="600"/>
              </a:spcAft>
            </a:pPr>
            <a:r>
              <a:rPr lang="en-US" sz="1000" b="1" dirty="0">
                <a:effectLst/>
                <a:ea typeface="Times New Roman"/>
                <a:cs typeface="Segoe UI Light" panose="020B0502040204020203" pitchFamily="34" charset="0"/>
              </a:rPr>
              <a:t>Invoke-Command –ArgumentList $quantity –ComputerName LON-DC1 –ScriptBlock { Param($x) Get-EventLog –LogName Security –newest $x }</a:t>
            </a:r>
            <a:endParaRPr lang="en-IN" sz="1000" b="1" dirty="0">
              <a:effectLst/>
              <a:ea typeface="Times New Roman"/>
              <a:cs typeface="Segoe UI Light" panose="020B0502040204020203" pitchFamily="34" charset="0"/>
            </a:endParaRPr>
          </a:p>
          <a:p>
            <a:pPr marL="457200" marR="0">
              <a:lnSpc>
                <a:spcPct val="115000"/>
              </a:lnSpc>
              <a:spcBef>
                <a:spcPts val="0"/>
              </a:spcBef>
              <a:spcAft>
                <a:spcPts val="995"/>
              </a:spcAft>
            </a:pPr>
            <a:r>
              <a:rPr lang="en-US" sz="1000" dirty="0">
                <a:effectLst/>
                <a:ea typeface="Times New Roman"/>
                <a:cs typeface="Segoe UI Light" panose="020B0502040204020203" pitchFamily="34" charset="0"/>
              </a:rPr>
              <a:t>Highlight to students how you can</a:t>
            </a:r>
            <a:r>
              <a:rPr lang="ga-IE" sz="1000" dirty="0">
                <a:effectLst/>
                <a:ea typeface="Times New Roman"/>
                <a:cs typeface="Segoe UI Light" panose="020B0502040204020203" pitchFamily="34" charset="0"/>
              </a:rPr>
              <a:t> </a:t>
            </a:r>
            <a:r>
              <a:rPr lang="en-CA" sz="1000" dirty="0">
                <a:effectLst/>
                <a:ea typeface="Times New Roman"/>
                <a:cs typeface="Segoe UI Light" panose="020B0502040204020203" pitchFamily="34" charset="0"/>
              </a:rPr>
              <a:t>review</a:t>
            </a:r>
            <a:r>
              <a:rPr lang="ga-IE" sz="1000" dirty="0">
                <a:effectLst/>
                <a:ea typeface="Times New Roman"/>
                <a:cs typeface="Segoe UI Light" panose="020B0502040204020203" pitchFamily="34" charset="0"/>
              </a:rPr>
              <a:t> the number of entries you specified for the </a:t>
            </a:r>
            <a:r>
              <a:rPr lang="en-US" sz="1000" dirty="0">
                <a:effectLst/>
                <a:ea typeface="Times New Roman"/>
                <a:cs typeface="Segoe UI Light" panose="020B0502040204020203" pitchFamily="34" charset="0"/>
              </a:rPr>
              <a:t>S</a:t>
            </a:r>
            <a:r>
              <a:rPr lang="ga-IE" sz="1000" dirty="0">
                <a:effectLst/>
                <a:ea typeface="Times New Roman"/>
                <a:cs typeface="Segoe UI Light" panose="020B0502040204020203" pitchFamily="34" charset="0"/>
              </a:rPr>
              <a:t>ecurity log.</a:t>
            </a:r>
            <a:endParaRPr lang="en-IN" sz="1000" dirty="0">
              <a:effectLst/>
              <a:ea typeface="Times New Roman"/>
              <a:cs typeface="Segoe UI Light" panose="020B0502040204020203" pitchFamily="34" charset="0"/>
            </a:endParaRPr>
          </a:p>
          <a:p>
            <a:pPr marL="342900" marR="0" lvl="0" indent="-342900">
              <a:lnSpc>
                <a:spcPct val="115000"/>
              </a:lnSpc>
              <a:spcBef>
                <a:spcPts val="0"/>
              </a:spcBef>
              <a:spcAft>
                <a:spcPts val="995"/>
              </a:spcAft>
              <a:buFont typeface="+mj-lt"/>
              <a:buAutoNum type="arabicPeriod" startAt="3"/>
            </a:pPr>
            <a:r>
              <a:rPr lang="en-US" sz="1000" dirty="0">
                <a:effectLst/>
                <a:ea typeface="Times New Roman"/>
                <a:cs typeface="Segoe UI Light" panose="020B0502040204020203" pitchFamily="34" charset="0"/>
              </a:rPr>
              <a:t>Now try the </a:t>
            </a:r>
            <a:r>
              <a:rPr lang="en-US" sz="1000" b="1" dirty="0">
                <a:effectLst/>
                <a:ea typeface="Times New Roman"/>
                <a:cs typeface="Segoe UI Light" panose="020B0502040204020203" pitchFamily="34" charset="0"/>
              </a:rPr>
              <a:t>Using:</a:t>
            </a:r>
            <a:r>
              <a:rPr lang="en-US" sz="1000" dirty="0">
                <a:effectLst/>
                <a:ea typeface="Times New Roman"/>
                <a:cs typeface="Segoe UI Light" panose="020B0502040204020203" pitchFamily="34" charset="0"/>
              </a:rPr>
              <a:t> scope modifier. Enter the following command, and then press the Enter key:</a:t>
            </a:r>
            <a:endParaRPr lang="en-IN" sz="1000" dirty="0">
              <a:effectLst/>
              <a:ea typeface="Times New Roman"/>
              <a:cs typeface="Segoe UI Light" panose="020B0502040204020203" pitchFamily="34" charset="0"/>
            </a:endParaRPr>
          </a:p>
          <a:p>
            <a:pPr lvl="3">
              <a:lnSpc>
                <a:spcPts val="1000"/>
              </a:lnSpc>
              <a:spcAft>
                <a:spcPts val="600"/>
              </a:spcAft>
            </a:pPr>
            <a:r>
              <a:rPr lang="en-US" sz="1000" b="1" dirty="0">
                <a:effectLst/>
                <a:ea typeface="Times New Roman"/>
                <a:cs typeface="Segoe UI Light" panose="020B0502040204020203" pitchFamily="34" charset="0"/>
              </a:rPr>
              <a:t>Invoke-Command -ComputerName lon-dc1 -ScriptBlock {Get-EventLog -LogName Security –</a:t>
            </a:r>
            <a:endParaRPr lang="en-IN" sz="1000" b="1" dirty="0">
              <a:effectLst/>
              <a:ea typeface="Times New Roman"/>
              <a:cs typeface="Segoe UI Light" panose="020B0502040204020203" pitchFamily="34" charset="0"/>
            </a:endParaRPr>
          </a:p>
          <a:p>
            <a:pPr lvl="3">
              <a:lnSpc>
                <a:spcPts val="1000"/>
              </a:lnSpc>
              <a:spcAft>
                <a:spcPts val="600"/>
              </a:spcAft>
            </a:pPr>
            <a:r>
              <a:rPr lang="en-US" sz="1000" b="1" dirty="0">
                <a:effectLst/>
                <a:ea typeface="Times New Roman"/>
                <a:cs typeface="Segoe UI Light" panose="020B0502040204020203" pitchFamily="34" charset="0"/>
              </a:rPr>
              <a:t>Newest $</a:t>
            </a:r>
            <a:r>
              <a:rPr lang="en-US" sz="1000" b="1" dirty="0" err="1">
                <a:effectLst/>
                <a:ea typeface="Times New Roman"/>
                <a:cs typeface="Segoe UI Light" panose="020B0502040204020203" pitchFamily="34" charset="0"/>
              </a:rPr>
              <a:t>Using:quantity</a:t>
            </a:r>
            <a:r>
              <a:rPr lang="en-US" sz="1000" b="1" dirty="0">
                <a:effectLst/>
                <a:ea typeface="Times New Roman"/>
                <a:cs typeface="Segoe UI Light" panose="020B0502040204020203" pitchFamily="34" charset="0"/>
              </a:rPr>
              <a:t>}</a:t>
            </a:r>
            <a:endParaRPr lang="en-IN" sz="1000" b="1" dirty="0">
              <a:effectLst/>
              <a:ea typeface="Times New Roman"/>
              <a:cs typeface="Segoe UI Light" panose="020B0502040204020203" pitchFamily="34" charset="0"/>
            </a:endParaRPr>
          </a:p>
          <a:p>
            <a:pPr marL="457200" marR="0">
              <a:lnSpc>
                <a:spcPts val="1300"/>
              </a:lnSpc>
              <a:spcBef>
                <a:spcPts val="0"/>
              </a:spcBef>
              <a:spcAft>
                <a:spcPts val="600"/>
              </a:spcAft>
            </a:pPr>
            <a:r>
              <a:rPr lang="en-US" sz="1000" dirty="0">
                <a:effectLst/>
                <a:ea typeface="Times New Roman"/>
                <a:cs typeface="Segoe UI Light" panose="020B0502040204020203" pitchFamily="34" charset="0"/>
              </a:rPr>
              <a:t>Highlight to students that you still review the number of entries you specified for the Security log, just as you did with </a:t>
            </a:r>
            <a:r>
              <a:rPr lang="en-US" sz="1000" b="1" dirty="0">
                <a:effectLst/>
                <a:ea typeface="Times New Roman"/>
                <a:cs typeface="Segoe UI Light" panose="020B0502040204020203" pitchFamily="34" charset="0"/>
              </a:rPr>
              <a:t>-ArgumentList</a:t>
            </a:r>
            <a:r>
              <a:rPr lang="en-US" sz="1000" dirty="0">
                <a:effectLst/>
                <a:ea typeface="Times New Roman"/>
                <a:cs typeface="Segoe UI Light" panose="020B0502040204020203" pitchFamily="34" charset="0"/>
              </a:rPr>
              <a:t> parameter, but the </a:t>
            </a:r>
            <a:r>
              <a:rPr lang="en-US" sz="1000" b="1" dirty="0">
                <a:effectLst/>
                <a:ea typeface="Times New Roman"/>
                <a:cs typeface="Segoe UI Light" panose="020B0502040204020203" pitchFamily="34" charset="0"/>
              </a:rPr>
              <a:t>$Using: </a:t>
            </a:r>
            <a:r>
              <a:rPr lang="en-US" sz="1000" dirty="0">
                <a:effectLst/>
                <a:ea typeface="Times New Roman"/>
                <a:cs typeface="Segoe UI Light" panose="020B0502040204020203" pitchFamily="34" charset="0"/>
              </a:rPr>
              <a:t>scope modifier is easier to process.</a:t>
            </a:r>
          </a:p>
          <a:p>
            <a:pPr marL="342900" indent="-342900">
              <a:lnSpc>
                <a:spcPct val="115000"/>
              </a:lnSpc>
              <a:spcAft>
                <a:spcPts val="995"/>
              </a:spcAft>
              <a:buFont typeface="+mj-lt"/>
              <a:buAutoNum type="arabicPeriod" startAt="4"/>
            </a:pPr>
            <a:r>
              <a:rPr lang="en-IN" sz="1000" dirty="0">
                <a:cs typeface="Segoe UI Light" panose="020B0502040204020203" pitchFamily="34" charset="0"/>
              </a:rPr>
              <a:t>Leave the Windows PowerShell command window open for the next demonstration.</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691F40AD-091F-4830-A343-D3CD40C59D08}"/>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147713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
        <p:nvSpPr>
          <p:cNvPr id="7" name="Header Placeholder 3">
            <a:extLst>
              <a:ext uri="{FF2B5EF4-FFF2-40B4-BE49-F238E27FC236}">
                <a16:creationId xmlns:a16="http://schemas.microsoft.com/office/drawing/2014/main" id="{134C3967-22BB-4656-B437-FA8D02D8ECC1}"/>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68758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
        <p:nvSpPr>
          <p:cNvPr id="7" name="Header Placeholder 3">
            <a:extLst>
              <a:ext uri="{FF2B5EF4-FFF2-40B4-BE49-F238E27FC236}">
                <a16:creationId xmlns:a16="http://schemas.microsoft.com/office/drawing/2014/main" id="{C72C9A99-2526-4CF3-9122-7D26963ECA43}"/>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2333052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
        <p:nvSpPr>
          <p:cNvPr id="7" name="Header Placeholder 3">
            <a:extLst>
              <a:ext uri="{FF2B5EF4-FFF2-40B4-BE49-F238E27FC236}">
                <a16:creationId xmlns:a16="http://schemas.microsoft.com/office/drawing/2014/main" id="{22D8B43B-FE39-42C8-852A-6C4B732FE09D}"/>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4525334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a:xfrm>
            <a:off x="0" y="8685213"/>
            <a:ext cx="5920740" cy="355964"/>
          </a:xfrm>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
        <p:nvSpPr>
          <p:cNvPr id="7" name="Header Placeholder 3">
            <a:extLst>
              <a:ext uri="{FF2B5EF4-FFF2-40B4-BE49-F238E27FC236}">
                <a16:creationId xmlns:a16="http://schemas.microsoft.com/office/drawing/2014/main" id="{78C23B4F-0534-46EB-8485-7B56CB759494}"/>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13576315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47713"/>
            <a:ext cx="6153150" cy="3462337"/>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C50214B-0CC3-4527-98D6-C6435FCDC929}" type="slidenum">
              <a:rPr lang="en-IN" smtClean="0"/>
              <a:t>33</a:t>
            </a:fld>
            <a:endParaRPr lang="en-IN" dirty="0"/>
          </a:p>
        </p:txBody>
      </p:sp>
      <p:sp>
        <p:nvSpPr>
          <p:cNvPr id="7" name="Header Placeholder 3">
            <a:extLst>
              <a:ext uri="{FF2B5EF4-FFF2-40B4-BE49-F238E27FC236}">
                <a16:creationId xmlns:a16="http://schemas.microsoft.com/office/drawing/2014/main" id="{C7C52995-4136-48DA-894A-84A4E5F7B891}"/>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
        <p:nvSpPr>
          <p:cNvPr id="6" name="Footer Placeholder 4">
            <a:extLst>
              <a:ext uri="{FF2B5EF4-FFF2-40B4-BE49-F238E27FC236}">
                <a16:creationId xmlns:a16="http://schemas.microsoft.com/office/drawing/2014/main" id="{8F2D42FC-FE52-4DF2-BC48-E26524D23018}"/>
              </a:ext>
            </a:extLst>
          </p:cNvPr>
          <p:cNvSpPr>
            <a:spLocks noGrp="1"/>
          </p:cNvSpPr>
          <p:nvPr>
            <p:ph type="ftr" sz="quarter" idx="4"/>
          </p:nvPr>
        </p:nvSpPr>
        <p:spPr>
          <a:xfrm>
            <a:off x="0" y="8685213"/>
            <a:ext cx="5920740" cy="355964"/>
          </a:xfrm>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931921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79450"/>
            <a:ext cx="6070600" cy="341630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C50214B-0CC3-4527-98D6-C6435FCDC929}" type="slidenum">
              <a:rPr lang="en-IN" smtClean="0"/>
              <a:t>34</a:t>
            </a:fld>
            <a:endParaRPr lang="en-IN" dirty="0"/>
          </a:p>
        </p:txBody>
      </p:sp>
      <p:sp>
        <p:nvSpPr>
          <p:cNvPr id="7" name="Header Placeholder 3">
            <a:extLst>
              <a:ext uri="{FF2B5EF4-FFF2-40B4-BE49-F238E27FC236}">
                <a16:creationId xmlns:a16="http://schemas.microsoft.com/office/drawing/2014/main" id="{DDC738DA-DA1D-48D2-9617-9495F6EC7509}"/>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
        <p:nvSpPr>
          <p:cNvPr id="6" name="Footer Placeholder 4">
            <a:extLst>
              <a:ext uri="{FF2B5EF4-FFF2-40B4-BE49-F238E27FC236}">
                <a16:creationId xmlns:a16="http://schemas.microsoft.com/office/drawing/2014/main" id="{A456D08B-3656-4CB0-8805-5B888BA60AFA}"/>
              </a:ext>
            </a:extLst>
          </p:cNvPr>
          <p:cNvSpPr>
            <a:spLocks noGrp="1"/>
          </p:cNvSpPr>
          <p:nvPr>
            <p:ph type="ftr" sz="quarter" idx="4"/>
          </p:nvPr>
        </p:nvSpPr>
        <p:spPr>
          <a:xfrm>
            <a:off x="0" y="8685213"/>
            <a:ext cx="5920740" cy="355964"/>
          </a:xfrm>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4646013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305550" cy="4114800"/>
          </a:xfrm>
        </p:spPr>
        <p:txBody>
          <a:bodyPr/>
          <a:lstStyle/>
          <a:p>
            <a:pPr>
              <a:lnSpc>
                <a:spcPct val="115000"/>
              </a:lnSpc>
              <a:spcAft>
                <a:spcPts val="1000"/>
              </a:spcAft>
            </a:pPr>
            <a:r>
              <a:rPr lang="en-IN" sz="1000" dirty="0">
                <a:ea typeface="Calibri"/>
                <a:cs typeface="Segoe UI Light" panose="020B0502040204020203" pitchFamily="34" charset="0"/>
              </a:rPr>
              <a:t>You will find a </a:t>
            </a:r>
            <a:r>
              <a:rPr lang="ga-IE" sz="1000" dirty="0">
                <a:ea typeface="Calibri"/>
                <a:cs typeface="Segoe UI Light" panose="020B0502040204020203" pitchFamily="34" charset="0"/>
              </a:rPr>
              <a:t>.</a:t>
            </a:r>
            <a:r>
              <a:rPr lang="en-IN" sz="1000" dirty="0">
                <a:ea typeface="Calibri"/>
                <a:cs typeface="Segoe UI Light" panose="020B0502040204020203" pitchFamily="34" charset="0"/>
              </a:rPr>
              <a:t>txt demonstration </a:t>
            </a:r>
            <a:r>
              <a:rPr lang="ga-IE" sz="1000" dirty="0">
                <a:ea typeface="Calibri"/>
                <a:cs typeface="Segoe UI Light" panose="020B0502040204020203" pitchFamily="34" charset="0"/>
              </a:rPr>
              <a:t>file </a:t>
            </a:r>
            <a:r>
              <a:rPr lang="en-IN" sz="1000" dirty="0">
                <a:ea typeface="Calibri"/>
                <a:cs typeface="Segoe UI Light" panose="020B0502040204020203" pitchFamily="34" charset="0"/>
              </a:rPr>
              <a:t>with these commands </a:t>
            </a:r>
            <a:r>
              <a:rPr lang="ga-IE" sz="1000" dirty="0">
                <a:ea typeface="Calibri"/>
                <a:cs typeface="Segoe UI Light" panose="020B0502040204020203" pitchFamily="34" charset="0"/>
              </a:rPr>
              <a:t>on the </a:t>
            </a:r>
            <a:r>
              <a:rPr lang="en-IN" sz="1000" b="1" dirty="0">
                <a:ea typeface="Calibri"/>
                <a:cs typeface="Segoe UI Light" panose="020B0502040204020203" pitchFamily="34" charset="0"/>
              </a:rPr>
              <a:t>LON-CL1</a:t>
            </a:r>
            <a:r>
              <a:rPr lang="ga-IE" sz="1000" dirty="0">
                <a:ea typeface="Calibri"/>
                <a:cs typeface="Segoe UI Light" panose="020B0502040204020203" pitchFamily="34" charset="0"/>
              </a:rPr>
              <a:t> virtual machine </a:t>
            </a:r>
            <a:r>
              <a:rPr lang="en-IN" sz="1000" dirty="0">
                <a:ea typeface="Calibri"/>
                <a:cs typeface="Segoe UI Light" panose="020B0502040204020203" pitchFamily="34" charset="0"/>
              </a:rPr>
              <a:t>at </a:t>
            </a:r>
            <a:r>
              <a:rPr lang="en-IN" sz="1000" b="1" dirty="0">
                <a:ea typeface="Calibri"/>
                <a:cs typeface="Segoe UI Light" panose="020B0502040204020203" pitchFamily="34" charset="0"/>
              </a:rPr>
              <a:t>E:\Mod08\DemoCode\UsingSessions.ps1.txt</a:t>
            </a:r>
            <a:r>
              <a:rPr lang="en-IN" sz="1000" dirty="0">
                <a:ea typeface="Calibri"/>
                <a:cs typeface="Segoe UI Light" panose="020B0502040204020203" pitchFamily="34" charset="0"/>
              </a:rPr>
              <a:t>.</a:t>
            </a:r>
          </a:p>
          <a:p>
            <a:pPr>
              <a:lnSpc>
                <a:spcPct val="115000"/>
              </a:lnSpc>
              <a:spcAft>
                <a:spcPts val="1000"/>
              </a:spcAft>
            </a:pPr>
            <a:r>
              <a:rPr lang="en-IN" sz="1000" b="1" dirty="0">
                <a:ea typeface="Calibri"/>
                <a:cs typeface="Segoe UI Light" panose="020B0502040204020203" pitchFamily="34" charset="0"/>
              </a:rPr>
              <a:t>Preparation steps</a:t>
            </a:r>
            <a:endParaRPr lang="en-IN" sz="1000" dirty="0">
              <a:ea typeface="Calibri"/>
              <a:cs typeface="Segoe UI Light" panose="020B0502040204020203" pitchFamily="34" charset="0"/>
            </a:endParaRPr>
          </a:p>
          <a:p>
            <a:pPr marL="228600" indent="-228600">
              <a:lnSpc>
                <a:spcPct val="115000"/>
              </a:lnSpc>
              <a:spcAft>
                <a:spcPts val="1000"/>
              </a:spcAft>
              <a:buFont typeface="+mj-lt"/>
              <a:buAutoNum type="arabicPeriod"/>
            </a:pPr>
            <a:r>
              <a:rPr lang="en-IN" sz="1000" dirty="0">
                <a:ea typeface="Calibri"/>
                <a:cs typeface="Segoe UI Light" panose="020B0502040204020203" pitchFamily="34" charset="0"/>
              </a:rPr>
              <a:t>Ensure that you are still signed in</a:t>
            </a:r>
            <a:r>
              <a:rPr lang="ga-IE" sz="1000" dirty="0">
                <a:ea typeface="Calibri"/>
                <a:cs typeface="Segoe UI Light" panose="020B0502040204020203" pitchFamily="34" charset="0"/>
              </a:rPr>
              <a:t> to the </a:t>
            </a:r>
            <a:r>
              <a:rPr lang="en-IN" sz="1000" b="1" dirty="0">
                <a:ea typeface="Calibri"/>
                <a:cs typeface="Segoe UI Light" panose="020B0502040204020203" pitchFamily="34" charset="0"/>
              </a:rPr>
              <a:t>LON-DC1</a:t>
            </a:r>
            <a:r>
              <a:rPr lang="en-IN" sz="1000" dirty="0">
                <a:ea typeface="Calibri"/>
                <a:cs typeface="Segoe UI Light" panose="020B0502040204020203" pitchFamily="34" charset="0"/>
              </a:rPr>
              <a:t> </a:t>
            </a:r>
            <a:r>
              <a:rPr lang="ga-IE" sz="1000" dirty="0">
                <a:ea typeface="Calibri"/>
                <a:cs typeface="Segoe UI Light" panose="020B0502040204020203" pitchFamily="34" charset="0"/>
              </a:rPr>
              <a:t>and </a:t>
            </a:r>
            <a:r>
              <a:rPr lang="en-IN" sz="1000" b="1" dirty="0">
                <a:ea typeface="Calibri"/>
                <a:cs typeface="Segoe UI Light" panose="020B0502040204020203" pitchFamily="34" charset="0"/>
              </a:rPr>
              <a:t>LON-CL1</a:t>
            </a:r>
            <a:r>
              <a:rPr lang="ga-IE" sz="1000" dirty="0">
                <a:ea typeface="Calibri"/>
                <a:cs typeface="Segoe UI Light" panose="020B0502040204020203" pitchFamily="34" charset="0"/>
              </a:rPr>
              <a:t> virtual machines</a:t>
            </a:r>
            <a:r>
              <a:rPr lang="en-IN" sz="1000" dirty="0">
                <a:ea typeface="Calibri"/>
                <a:cs typeface="Segoe UI Light" panose="020B0502040204020203" pitchFamily="34" charset="0"/>
              </a:rPr>
              <a:t>. If not, sign back in</a:t>
            </a:r>
            <a:r>
              <a:rPr lang="ga-IE" sz="1000" dirty="0">
                <a:ea typeface="Calibri"/>
                <a:cs typeface="Segoe UI Light" panose="020B0502040204020203" pitchFamily="34" charset="0"/>
              </a:rPr>
              <a:t> as </a:t>
            </a:r>
            <a:r>
              <a:rPr lang="en-IN" sz="1000" b="1" dirty="0">
                <a:ea typeface="Calibri"/>
                <a:cs typeface="Segoe UI Light" panose="020B0502040204020203" pitchFamily="34" charset="0"/>
              </a:rPr>
              <a:t>Adatum\administrator</a:t>
            </a:r>
            <a:r>
              <a:rPr lang="ga-IE" sz="1000" dirty="0">
                <a:ea typeface="Calibri"/>
                <a:cs typeface="Segoe UI Light" panose="020B0502040204020203" pitchFamily="34" charset="0"/>
              </a:rPr>
              <a:t> with </a:t>
            </a:r>
            <a:r>
              <a:rPr lang="en-IN" sz="1000" dirty="0">
                <a:ea typeface="Calibri"/>
                <a:cs typeface="Segoe UI Light" panose="020B0502040204020203" pitchFamily="34" charset="0"/>
              </a:rPr>
              <a:t>the </a:t>
            </a:r>
            <a:r>
              <a:rPr lang="ga-IE" sz="1000" dirty="0">
                <a:ea typeface="Calibri"/>
                <a:cs typeface="Segoe UI Light" panose="020B0502040204020203" pitchFamily="34" charset="0"/>
              </a:rPr>
              <a:t>password </a:t>
            </a:r>
            <a:r>
              <a:rPr lang="en-IN" sz="1000" b="1" dirty="0">
                <a:ea typeface="Calibri"/>
                <a:cs typeface="Segoe UI Light" panose="020B0502040204020203" pitchFamily="34" charset="0"/>
              </a:rPr>
              <a:t>Pa55w.rd</a:t>
            </a:r>
            <a:r>
              <a:rPr lang="en-IN" sz="1000" dirty="0">
                <a:ea typeface="Calibri"/>
                <a:cs typeface="Segoe UI Light" panose="020B0502040204020203" pitchFamily="34" charset="0"/>
              </a:rPr>
              <a:t>.</a:t>
            </a:r>
          </a:p>
          <a:p>
            <a:pPr marL="228600" indent="-228600">
              <a:lnSpc>
                <a:spcPct val="115000"/>
              </a:lnSpc>
              <a:spcAft>
                <a:spcPts val="1000"/>
              </a:spcAft>
              <a:buFont typeface="+mj-lt"/>
              <a:buAutoNum type="arabicPeriod"/>
            </a:pPr>
            <a:r>
              <a:rPr lang="en-IN" sz="1000" dirty="0">
                <a:ea typeface="Calibri"/>
                <a:cs typeface="Segoe UI Light" panose="020B0502040204020203" pitchFamily="34" charset="0"/>
              </a:rPr>
              <a:t>Perform t</a:t>
            </a:r>
            <a:r>
              <a:rPr lang="ga-IE" sz="1000" dirty="0">
                <a:ea typeface="Calibri"/>
                <a:cs typeface="Segoe UI Light" panose="020B0502040204020203" pitchFamily="34" charset="0"/>
              </a:rPr>
              <a:t>he </a:t>
            </a:r>
            <a:r>
              <a:rPr lang="en-IN" sz="1000" dirty="0">
                <a:ea typeface="Calibri"/>
                <a:cs typeface="Segoe UI Light" panose="020B0502040204020203" pitchFamily="34" charset="0"/>
              </a:rPr>
              <a:t>demonstration s</a:t>
            </a:r>
            <a:r>
              <a:rPr lang="ga-IE" sz="1000" dirty="0">
                <a:ea typeface="Calibri"/>
                <a:cs typeface="Segoe UI Light" panose="020B0502040204020203" pitchFamily="34" charset="0"/>
              </a:rPr>
              <a:t>teps on the </a:t>
            </a:r>
            <a:r>
              <a:rPr lang="en-IN" sz="1000" b="1" dirty="0">
                <a:ea typeface="Calibri"/>
                <a:cs typeface="Segoe UI Light" panose="020B0502040204020203" pitchFamily="34" charset="0"/>
              </a:rPr>
              <a:t>LON-CL1</a:t>
            </a:r>
            <a:r>
              <a:rPr lang="ga-IE" sz="1000" dirty="0">
                <a:ea typeface="Calibri"/>
                <a:cs typeface="Segoe UI Light" panose="020B0502040204020203" pitchFamily="34" charset="0"/>
              </a:rPr>
              <a:t> virtual machine </a:t>
            </a:r>
            <a:r>
              <a:rPr lang="en-IN" sz="1000" dirty="0">
                <a:ea typeface="Calibri"/>
                <a:cs typeface="Segoe UI Light" panose="020B0502040204020203" pitchFamily="34" charset="0"/>
              </a:rPr>
              <a:t>in the Windows PowerShell console application</a:t>
            </a:r>
            <a:r>
              <a:rPr lang="ga-IE" sz="1000" dirty="0">
                <a:ea typeface="Calibri"/>
                <a:cs typeface="Segoe UI Light" panose="020B0502040204020203" pitchFamily="34" charset="0"/>
              </a:rPr>
              <a:t>. </a:t>
            </a:r>
            <a:endParaRPr lang="en-IN" sz="1000" dirty="0">
              <a:ea typeface="Calibri"/>
              <a:cs typeface="Segoe UI Light" panose="020B0502040204020203" pitchFamily="34" charset="0"/>
            </a:endParaRPr>
          </a:p>
          <a:p>
            <a:pPr>
              <a:lnSpc>
                <a:spcPct val="115000"/>
              </a:lnSpc>
              <a:spcAft>
                <a:spcPts val="1000"/>
              </a:spcAft>
            </a:pPr>
            <a:r>
              <a:rPr lang="en-IN" sz="1000" b="1" dirty="0">
                <a:ea typeface="Calibri"/>
                <a:cs typeface="Segoe UI Light" panose="020B0502040204020203" pitchFamily="34" charset="0"/>
              </a:rPr>
              <a:t>Demonstration steps</a:t>
            </a:r>
            <a:endParaRPr lang="en-IN" sz="1000" dirty="0">
              <a:ea typeface="Calibri"/>
              <a:cs typeface="Segoe UI Light" panose="020B0502040204020203" pitchFamily="34" charset="0"/>
            </a:endParaRPr>
          </a:p>
          <a:p>
            <a:pPr marL="342900" marR="0" lvl="0" indent="-342900">
              <a:lnSpc>
                <a:spcPct val="100000"/>
              </a:lnSpc>
              <a:spcBef>
                <a:spcPts val="0"/>
              </a:spcBef>
              <a:spcAft>
                <a:spcPts val="600"/>
              </a:spcAft>
              <a:buFont typeface="+mj-lt"/>
              <a:buAutoNum type="arabicPeriod"/>
            </a:pPr>
            <a:r>
              <a:rPr lang="ga-IE" sz="1000" dirty="0">
                <a:effectLst/>
                <a:ea typeface="Times New Roman"/>
                <a:cs typeface="Segoe UI Light" panose="020B0502040204020203" pitchFamily="34" charset="0"/>
              </a:rPr>
              <a:t>On </a:t>
            </a:r>
            <a:r>
              <a:rPr lang="en-US" sz="1000" dirty="0">
                <a:effectLst/>
                <a:ea typeface="Times New Roman"/>
                <a:cs typeface="Segoe UI Light" panose="020B0502040204020203" pitchFamily="34" charset="0"/>
              </a:rPr>
              <a:t>the </a:t>
            </a:r>
            <a:r>
              <a:rPr lang="en-US" sz="1000" b="1" dirty="0">
                <a:effectLst/>
                <a:ea typeface="Times New Roman"/>
                <a:cs typeface="Segoe UI Light" panose="020B0502040204020203" pitchFamily="34" charset="0"/>
              </a:rPr>
              <a:t>LON-CL1</a:t>
            </a:r>
            <a:r>
              <a:rPr lang="ga-IE" sz="1000" dirty="0">
                <a:effectLst/>
                <a:ea typeface="Times New Roman"/>
                <a:cs typeface="Segoe UI Light" panose="020B0502040204020203" pitchFamily="34" charset="0"/>
              </a:rPr>
              <a:t> virtual machine</a:t>
            </a:r>
            <a:r>
              <a:rPr lang="en-US" sz="1000" dirty="0">
                <a:effectLst/>
                <a:ea typeface="Times New Roman"/>
                <a:cs typeface="Segoe UI Light" panose="020B0502040204020203" pitchFamily="34" charset="0"/>
              </a:rPr>
              <a:t>, select</a:t>
            </a:r>
            <a:r>
              <a:rPr lang="ga-IE" sz="1000" dirty="0">
                <a:effectLst/>
                <a:ea typeface="Times New Roman"/>
                <a:cs typeface="Segoe UI Light" panose="020B0502040204020203" pitchFamily="34" charset="0"/>
              </a:rPr>
              <a:t> the </a:t>
            </a:r>
            <a:r>
              <a:rPr lang="en-US" sz="1000" b="1" dirty="0">
                <a:effectLst/>
                <a:ea typeface="Times New Roman"/>
                <a:cs typeface="Segoe UI Light" panose="020B0502040204020203" pitchFamily="34" charset="0"/>
              </a:rPr>
              <a:t>Start</a:t>
            </a:r>
            <a:r>
              <a:rPr lang="ga-IE" sz="1000" dirty="0">
                <a:effectLst/>
                <a:ea typeface="Times New Roman"/>
                <a:cs typeface="Segoe UI Light" panose="020B0502040204020203" pitchFamily="34" charset="0"/>
              </a:rPr>
              <a:t> menu, right-click the </a:t>
            </a:r>
            <a:r>
              <a:rPr lang="en-US" sz="1000" b="1" dirty="0">
                <a:effectLst/>
                <a:ea typeface="Times New Roman"/>
                <a:cs typeface="Segoe UI Light" panose="020B0502040204020203" pitchFamily="34" charset="0"/>
              </a:rPr>
              <a:t>Windows PowerShell</a:t>
            </a:r>
            <a:r>
              <a:rPr lang="ga-IE" sz="1000" dirty="0">
                <a:effectLst/>
                <a:ea typeface="Times New Roman"/>
                <a:cs typeface="Segoe UI Light" panose="020B0502040204020203" pitchFamily="34" charset="0"/>
              </a:rPr>
              <a:t> tile</a:t>
            </a:r>
            <a:r>
              <a:rPr lang="en-CA" sz="1000" dirty="0">
                <a:effectLst/>
                <a:ea typeface="Times New Roman"/>
                <a:cs typeface="Segoe UI Light" panose="020B0502040204020203" pitchFamily="34" charset="0"/>
              </a:rPr>
              <a:t> or activate its context menu</a:t>
            </a:r>
            <a:r>
              <a:rPr lang="ga-IE" sz="1000" dirty="0">
                <a:effectLst/>
                <a:ea typeface="Times New Roman"/>
                <a:cs typeface="Segoe UI Light" panose="020B0502040204020203" pitchFamily="34" charset="0"/>
              </a:rPr>
              <a:t>, and </a:t>
            </a:r>
            <a:r>
              <a:rPr lang="en-US" sz="1000" dirty="0">
                <a:effectLst/>
                <a:ea typeface="Times New Roman"/>
                <a:cs typeface="Segoe UI Light" panose="020B0502040204020203" pitchFamily="34" charset="0"/>
              </a:rPr>
              <a:t>then select </a:t>
            </a:r>
            <a:r>
              <a:rPr lang="en-US" sz="1000" b="1" dirty="0">
                <a:effectLst/>
                <a:ea typeface="Times New Roman"/>
                <a:cs typeface="Segoe UI Light" panose="020B0502040204020203" pitchFamily="34" charset="0"/>
              </a:rPr>
              <a:t>Run as Administrator</a:t>
            </a:r>
            <a:r>
              <a:rPr lang="ga-IE" sz="1000" dirty="0">
                <a:effectLst/>
                <a:ea typeface="Times New Roman"/>
                <a:cs typeface="Segoe UI Light" panose="020B0502040204020203" pitchFamily="34" charset="0"/>
              </a:rPr>
              <a:t>.</a:t>
            </a:r>
            <a:endParaRPr lang="en-IN" sz="1000" dirty="0">
              <a:effectLst/>
              <a:ea typeface="Times New Roman"/>
              <a:cs typeface="Segoe UI Light" panose="020B0502040204020203" pitchFamily="34" charset="0"/>
            </a:endParaRPr>
          </a:p>
          <a:p>
            <a:pPr marL="342900" marR="0" lvl="0" indent="-342900">
              <a:lnSpc>
                <a:spcPct val="100000"/>
              </a:lnSpc>
              <a:spcBef>
                <a:spcPts val="0"/>
              </a:spcBef>
              <a:spcAft>
                <a:spcPts val="600"/>
              </a:spcAft>
              <a:buFont typeface="+mj-lt"/>
              <a:buAutoNum type="arabicPeriod"/>
            </a:pPr>
            <a:r>
              <a:rPr lang="ga-IE" sz="1000" dirty="0">
                <a:effectLst/>
                <a:ea typeface="Times New Roman"/>
                <a:cs typeface="Segoe UI Light" panose="020B0502040204020203" pitchFamily="34" charset="0"/>
              </a:rPr>
              <a:t>In the Windows PowerShell </a:t>
            </a:r>
            <a:r>
              <a:rPr lang="en-US" sz="1000" dirty="0">
                <a:solidFill>
                  <a:srgbClr val="000000"/>
                </a:solidFill>
                <a:effectLst/>
                <a:ea typeface="Times New Roman"/>
                <a:cs typeface="Segoe UI Light" panose="020B0502040204020203" pitchFamily="34" charset="0"/>
              </a:rPr>
              <a:t>command window</a:t>
            </a:r>
            <a:r>
              <a:rPr lang="ga-IE" sz="1000" dirty="0">
                <a:effectLst/>
                <a:ea typeface="Times New Roman"/>
                <a:cs typeface="Segoe UI Light" panose="020B0502040204020203" pitchFamily="34" charset="0"/>
              </a:rPr>
              <a:t>, </a:t>
            </a:r>
            <a:r>
              <a:rPr lang="en-US" sz="1000" dirty="0">
                <a:ea typeface="Times New Roman"/>
                <a:cs typeface="Segoe UI Light" panose="020B0502040204020203" pitchFamily="34" charset="0"/>
              </a:rPr>
              <a:t>e</a:t>
            </a:r>
            <a:r>
              <a:rPr lang="en-US" sz="1000" dirty="0">
                <a:effectLst/>
                <a:ea typeface="Times New Roman"/>
                <a:cs typeface="Segoe UI Light" panose="020B0502040204020203" pitchFamily="34" charset="0"/>
              </a:rPr>
              <a:t>nter the following command, and then press the Enter key:</a:t>
            </a:r>
            <a:endParaRPr lang="en-IN" sz="1000" dirty="0">
              <a:effectLst/>
              <a:ea typeface="Times New Roman"/>
              <a:cs typeface="Segoe UI Light" panose="020B0502040204020203" pitchFamily="34" charset="0"/>
            </a:endParaRPr>
          </a:p>
          <a:p>
            <a:pPr marL="457200" lvl="2">
              <a:lnSpc>
                <a:spcPct val="100000"/>
              </a:lnSpc>
              <a:spcAft>
                <a:spcPts val="600"/>
              </a:spcAft>
            </a:pPr>
            <a:r>
              <a:rPr lang="en-US" sz="1000" b="1" dirty="0">
                <a:solidFill>
                  <a:prstClr val="black"/>
                </a:solidFill>
                <a:cs typeface="Segoe UI Light" panose="020B0502040204020203" pitchFamily="34" charset="0"/>
              </a:rPr>
              <a:t>$dc = New-PSSession –ComputerName LON-DC1</a:t>
            </a:r>
            <a:endParaRPr lang="en-IN" sz="1000" b="1" dirty="0">
              <a:solidFill>
                <a:prstClr val="black"/>
              </a:solidFill>
              <a:cs typeface="Segoe UI Light" panose="020B0502040204020203" pitchFamily="34" charset="0"/>
            </a:endParaRPr>
          </a:p>
          <a:p>
            <a:pPr marL="342900" marR="0" lvl="0" indent="-342900">
              <a:lnSpc>
                <a:spcPct val="100000"/>
              </a:lnSpc>
              <a:spcBef>
                <a:spcPts val="0"/>
              </a:spcBef>
              <a:spcAft>
                <a:spcPts val="600"/>
              </a:spcAft>
              <a:buFont typeface="+mj-lt"/>
              <a:buAutoNum type="arabicPeriod"/>
            </a:pPr>
            <a:r>
              <a:rPr lang="en-US" sz="1000" dirty="0">
                <a:effectLst/>
                <a:ea typeface="Times New Roman"/>
                <a:cs typeface="Segoe UI Light" panose="020B0502040204020203" pitchFamily="34" charset="0"/>
              </a:rPr>
              <a:t>Enter the following command, and then press the Enter key:</a:t>
            </a:r>
            <a:endParaRPr lang="en-IN" sz="1000" dirty="0">
              <a:effectLst/>
              <a:ea typeface="Times New Roman"/>
              <a:cs typeface="Segoe UI Light" panose="020B0502040204020203" pitchFamily="34" charset="0"/>
            </a:endParaRPr>
          </a:p>
          <a:p>
            <a:pPr marL="457200" lvl="2">
              <a:lnSpc>
                <a:spcPct val="100000"/>
              </a:lnSpc>
              <a:spcAft>
                <a:spcPts val="600"/>
              </a:spcAft>
            </a:pPr>
            <a:r>
              <a:rPr lang="en-US" sz="1000" b="1" dirty="0">
                <a:effectLst/>
                <a:ea typeface="Times New Roman"/>
                <a:cs typeface="Segoe UI Light" panose="020B0502040204020203" pitchFamily="34" charset="0"/>
              </a:rPr>
              <a:t>$all = New-PSSession –ComputerName LON-DC1,LON-CL1</a:t>
            </a:r>
            <a:endParaRPr lang="en-IN" sz="1000" b="1" dirty="0">
              <a:effectLst/>
              <a:ea typeface="Times New Roman"/>
              <a:cs typeface="Segoe UI Light" panose="020B0502040204020203" pitchFamily="34" charset="0"/>
            </a:endParaRPr>
          </a:p>
          <a:p>
            <a:pPr marL="342900" marR="0" lvl="0" indent="-342900">
              <a:lnSpc>
                <a:spcPct val="100000"/>
              </a:lnSpc>
              <a:spcBef>
                <a:spcPts val="0"/>
              </a:spcBef>
              <a:spcAft>
                <a:spcPts val="600"/>
              </a:spcAft>
              <a:buFont typeface="+mj-lt"/>
              <a:buAutoNum type="arabicPeriod"/>
            </a:pPr>
            <a:r>
              <a:rPr lang="en-US" sz="1000" dirty="0">
                <a:effectLst/>
                <a:ea typeface="Times New Roman"/>
                <a:cs typeface="Segoe UI Light" panose="020B0502040204020203" pitchFamily="34" charset="0"/>
              </a:rPr>
              <a:t>Enter the following command, and then press the Enter key:</a:t>
            </a:r>
            <a:endParaRPr lang="en-IN" sz="1000" dirty="0">
              <a:effectLst/>
              <a:ea typeface="Times New Roman"/>
              <a:cs typeface="Segoe UI Light" panose="020B0502040204020203" pitchFamily="34" charset="0"/>
            </a:endParaRPr>
          </a:p>
          <a:p>
            <a:pPr marL="457200" lvl="2">
              <a:lnSpc>
                <a:spcPct val="100000"/>
              </a:lnSpc>
              <a:spcAft>
                <a:spcPts val="600"/>
              </a:spcAft>
            </a:pPr>
            <a:r>
              <a:rPr lang="en-US" sz="1000" b="1" dirty="0">
                <a:effectLst/>
                <a:ea typeface="Times New Roman"/>
                <a:cs typeface="Segoe UI Light" panose="020B0502040204020203" pitchFamily="34" charset="0"/>
              </a:rPr>
              <a:t>Get-PSSession</a:t>
            </a:r>
            <a:endParaRPr lang="en-US" b="1"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F1269BE0-FD01-40F7-9E64-C711F807DA81}"/>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3503510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85800"/>
            <a:ext cx="6132512" cy="3451225"/>
          </a:xfrm>
        </p:spPr>
      </p:sp>
      <p:sp>
        <p:nvSpPr>
          <p:cNvPr id="3" name="Notes Placeholder 2"/>
          <p:cNvSpPr>
            <a:spLocks noGrp="1"/>
          </p:cNvSpPr>
          <p:nvPr>
            <p:ph type="body" idx="1"/>
          </p:nvPr>
        </p:nvSpPr>
        <p:spPr>
          <a:xfrm>
            <a:off x="308610" y="4137660"/>
            <a:ext cx="6156198" cy="4560316"/>
          </a:xfrm>
        </p:spPr>
        <p:txBody>
          <a:bodyPr>
            <a:noAutofit/>
          </a:bodyPr>
          <a:lstStyle/>
          <a:p>
            <a:pPr marL="342900" marR="0" lvl="0" indent="-342900">
              <a:lnSpc>
                <a:spcPct val="100000"/>
              </a:lnSpc>
              <a:spcBef>
                <a:spcPts val="0"/>
              </a:spcBef>
              <a:spcAft>
                <a:spcPts val="300"/>
              </a:spcAft>
              <a:buFont typeface="+mj-lt"/>
              <a:buAutoNum type="arabicPeriod" startAt="5"/>
            </a:pPr>
            <a:r>
              <a:rPr lang="en-US" sz="1000" dirty="0">
                <a:effectLst/>
                <a:ea typeface="Times New Roman"/>
                <a:cs typeface="Segoe UI Light" panose="020B0502040204020203" pitchFamily="34" charset="0"/>
              </a:rPr>
              <a:t>Enter the following command, and then press the Enter key:</a:t>
            </a:r>
            <a:endParaRPr lang="en-IN" sz="1000" dirty="0">
              <a:effectLst/>
              <a:ea typeface="Times New Roman"/>
              <a:cs typeface="Segoe UI Light" panose="020B0502040204020203" pitchFamily="34" charset="0"/>
            </a:endParaRPr>
          </a:p>
          <a:p>
            <a:pPr marL="457200" lvl="2">
              <a:lnSpc>
                <a:spcPct val="100000"/>
              </a:lnSpc>
              <a:spcAft>
                <a:spcPts val="600"/>
              </a:spcAft>
            </a:pPr>
            <a:r>
              <a:rPr lang="en-US" sz="1000" b="1" dirty="0">
                <a:effectLst/>
                <a:ea typeface="Times New Roman"/>
                <a:cs typeface="Segoe UI Light" panose="020B0502040204020203" pitchFamily="34" charset="0"/>
              </a:rPr>
              <a:t>$dc</a:t>
            </a:r>
            <a:endParaRPr lang="en-IN" sz="1000" b="1" dirty="0">
              <a:effectLst/>
              <a:ea typeface="Times New Roman"/>
              <a:cs typeface="Segoe UI Light" panose="020B0502040204020203" pitchFamily="34" charset="0"/>
            </a:endParaRPr>
          </a:p>
          <a:p>
            <a:pPr marL="342900" marR="0" lvl="0" indent="-342900">
              <a:lnSpc>
                <a:spcPct val="100000"/>
              </a:lnSpc>
              <a:spcBef>
                <a:spcPts val="0"/>
              </a:spcBef>
              <a:spcAft>
                <a:spcPts val="300"/>
              </a:spcAft>
              <a:buFont typeface="+mj-lt"/>
              <a:buAutoNum type="arabicPeriod" startAt="5"/>
            </a:pPr>
            <a:r>
              <a:rPr lang="en-US" sz="1000" dirty="0">
                <a:effectLst/>
                <a:ea typeface="Times New Roman"/>
                <a:cs typeface="Segoe UI Light" panose="020B0502040204020203" pitchFamily="34" charset="0"/>
              </a:rPr>
              <a:t>Enter the following command, and then press the Enter key:</a:t>
            </a:r>
            <a:endParaRPr lang="en-IN" sz="1000" dirty="0">
              <a:effectLst/>
              <a:ea typeface="Times New Roman"/>
              <a:cs typeface="Segoe UI Light" panose="020B0502040204020203" pitchFamily="34" charset="0"/>
            </a:endParaRPr>
          </a:p>
          <a:p>
            <a:pPr marL="457200" lvl="2">
              <a:lnSpc>
                <a:spcPct val="100000"/>
              </a:lnSpc>
              <a:spcAft>
                <a:spcPts val="600"/>
              </a:spcAft>
            </a:pPr>
            <a:r>
              <a:rPr lang="en-US" sz="1000" b="1" dirty="0">
                <a:effectLst/>
                <a:ea typeface="Times New Roman"/>
                <a:cs typeface="Segoe UI Light" panose="020B0502040204020203" pitchFamily="34" charset="0"/>
              </a:rPr>
              <a:t>Enter-PSSession –Session $dc</a:t>
            </a:r>
            <a:endParaRPr lang="en-IN" sz="1000" b="1" dirty="0">
              <a:ea typeface="Calibri"/>
              <a:cs typeface="Segoe UI Light" panose="020B0502040204020203" pitchFamily="34" charset="0"/>
            </a:endParaRPr>
          </a:p>
          <a:p>
            <a:pPr marL="342900" lvl="0" indent="-342900">
              <a:lnSpc>
                <a:spcPct val="100000"/>
              </a:lnSpc>
              <a:spcAft>
                <a:spcPts val="300"/>
              </a:spcAft>
              <a:buFont typeface="+mj-lt"/>
              <a:buAutoNum type="arabicPeriod" startAt="7"/>
            </a:pPr>
            <a:r>
              <a:rPr lang="en-US" sz="1000" dirty="0">
                <a:solidFill>
                  <a:prstClr val="black"/>
                </a:solidFill>
                <a:ea typeface="Times New Roman"/>
                <a:cs typeface="Segoe UI Light" panose="020B0502040204020203" pitchFamily="34" charset="0"/>
              </a:rPr>
              <a:t>Enter the following command, and then </a:t>
            </a:r>
            <a:r>
              <a:rPr lang="en-US" sz="1000" dirty="0">
                <a:effectLst/>
                <a:ea typeface="Times New Roman"/>
                <a:cs typeface="Segoe UI Light" panose="020B0502040204020203" pitchFamily="34" charset="0"/>
              </a:rPr>
              <a:t>press the Enter key</a:t>
            </a:r>
            <a:r>
              <a:rPr lang="en-US" sz="1000" dirty="0">
                <a:solidFill>
                  <a:prstClr val="black"/>
                </a:solidFill>
                <a:ea typeface="Times New Roman"/>
                <a:cs typeface="Segoe UI Light" panose="020B0502040204020203" pitchFamily="34" charset="0"/>
              </a:rPr>
              <a:t>:</a:t>
            </a:r>
            <a:endParaRPr lang="en-IN" sz="1000" dirty="0">
              <a:solidFill>
                <a:prstClr val="black"/>
              </a:solidFill>
              <a:ea typeface="Times New Roman"/>
              <a:cs typeface="Segoe UI Light" panose="020B0502040204020203" pitchFamily="34" charset="0"/>
            </a:endParaRPr>
          </a:p>
          <a:p>
            <a:pPr marL="457200" lvl="2">
              <a:lnSpc>
                <a:spcPct val="100000"/>
              </a:lnSpc>
              <a:spcAft>
                <a:spcPts val="600"/>
              </a:spcAft>
            </a:pPr>
            <a:r>
              <a:rPr lang="en-US" sz="1000" b="1" dirty="0">
                <a:solidFill>
                  <a:prstClr val="black"/>
                </a:solidFill>
                <a:ea typeface="Times New Roman"/>
                <a:cs typeface="Segoe UI Light" panose="020B0502040204020203" pitchFamily="34" charset="0"/>
              </a:rPr>
              <a:t>Get-Process</a:t>
            </a:r>
            <a:endParaRPr lang="en-IN" sz="1000" b="1" dirty="0">
              <a:solidFill>
                <a:prstClr val="black"/>
              </a:solidFill>
              <a:ea typeface="Times New Roman"/>
              <a:cs typeface="Segoe UI Light" panose="020B0502040204020203" pitchFamily="34" charset="0"/>
            </a:endParaRPr>
          </a:p>
          <a:p>
            <a:pPr marL="342900" lvl="0" indent="-342900">
              <a:lnSpc>
                <a:spcPct val="100000"/>
              </a:lnSpc>
              <a:spcAft>
                <a:spcPts val="300"/>
              </a:spcAft>
              <a:buFont typeface="+mj-lt"/>
              <a:buAutoNum type="arabicPeriod" startAt="7"/>
            </a:pPr>
            <a:r>
              <a:rPr lang="en-US" sz="1000" dirty="0">
                <a:solidFill>
                  <a:prstClr val="black"/>
                </a:solidFill>
                <a:ea typeface="Times New Roman"/>
                <a:cs typeface="Segoe UI Light" panose="020B0502040204020203" pitchFamily="34" charset="0"/>
              </a:rPr>
              <a:t>Enter the following command, and then </a:t>
            </a:r>
            <a:r>
              <a:rPr lang="en-US" sz="1000" dirty="0">
                <a:effectLst/>
                <a:ea typeface="Times New Roman"/>
                <a:cs typeface="Segoe UI Light" panose="020B0502040204020203" pitchFamily="34" charset="0"/>
              </a:rPr>
              <a:t>press the Enter key</a:t>
            </a:r>
            <a:r>
              <a:rPr lang="en-US" sz="1000" dirty="0">
                <a:solidFill>
                  <a:prstClr val="black"/>
                </a:solidFill>
                <a:ea typeface="Times New Roman"/>
                <a:cs typeface="Segoe UI Light" panose="020B0502040204020203" pitchFamily="34" charset="0"/>
              </a:rPr>
              <a:t>:</a:t>
            </a:r>
            <a:endParaRPr lang="en-IN" sz="1000" dirty="0">
              <a:solidFill>
                <a:prstClr val="black"/>
              </a:solidFill>
              <a:ea typeface="Times New Roman"/>
              <a:cs typeface="Segoe UI Light" panose="020B0502040204020203" pitchFamily="34" charset="0"/>
            </a:endParaRPr>
          </a:p>
          <a:p>
            <a:pPr marL="457200" lvl="2">
              <a:lnSpc>
                <a:spcPct val="100000"/>
              </a:lnSpc>
              <a:spcAft>
                <a:spcPts val="600"/>
              </a:spcAft>
            </a:pPr>
            <a:r>
              <a:rPr lang="en-US" sz="1000" b="1" dirty="0">
                <a:solidFill>
                  <a:prstClr val="black"/>
                </a:solidFill>
                <a:ea typeface="Times New Roman"/>
                <a:cs typeface="Segoe UI Light" panose="020B0502040204020203" pitchFamily="34" charset="0"/>
              </a:rPr>
              <a:t>Exit-PSSession</a:t>
            </a:r>
            <a:endParaRPr lang="en-IN" sz="1000" b="1" dirty="0">
              <a:solidFill>
                <a:prstClr val="black"/>
              </a:solidFill>
              <a:ea typeface="Times New Roman"/>
              <a:cs typeface="Segoe UI Light" panose="020B0502040204020203" pitchFamily="34" charset="0"/>
            </a:endParaRPr>
          </a:p>
          <a:p>
            <a:pPr marL="342900" lvl="0" indent="-342900">
              <a:lnSpc>
                <a:spcPct val="100000"/>
              </a:lnSpc>
              <a:spcAft>
                <a:spcPts val="300"/>
              </a:spcAft>
              <a:buFont typeface="+mj-lt"/>
              <a:buAutoNum type="arabicPeriod" startAt="7"/>
            </a:pPr>
            <a:r>
              <a:rPr lang="en-US" sz="1000" dirty="0">
                <a:solidFill>
                  <a:prstClr val="black"/>
                </a:solidFill>
                <a:ea typeface="Times New Roman"/>
                <a:cs typeface="Segoe UI Light" panose="020B0502040204020203" pitchFamily="34" charset="0"/>
              </a:rPr>
              <a:t>Enter the following command, and then </a:t>
            </a:r>
            <a:r>
              <a:rPr lang="en-US" sz="1000" dirty="0">
                <a:effectLst/>
                <a:ea typeface="Times New Roman"/>
                <a:cs typeface="Segoe UI Light" panose="020B0502040204020203" pitchFamily="34" charset="0"/>
              </a:rPr>
              <a:t>press the Enter key</a:t>
            </a:r>
            <a:r>
              <a:rPr lang="en-US" sz="1000" dirty="0">
                <a:solidFill>
                  <a:prstClr val="black"/>
                </a:solidFill>
                <a:ea typeface="Times New Roman"/>
                <a:cs typeface="Segoe UI Light" panose="020B0502040204020203" pitchFamily="34" charset="0"/>
              </a:rPr>
              <a:t>:</a:t>
            </a:r>
            <a:endParaRPr lang="en-IN" sz="1000" dirty="0">
              <a:solidFill>
                <a:prstClr val="black"/>
              </a:solidFill>
              <a:ea typeface="Times New Roman"/>
              <a:cs typeface="Segoe UI Light" panose="020B0502040204020203" pitchFamily="34" charset="0"/>
            </a:endParaRPr>
          </a:p>
          <a:p>
            <a:pPr marL="457200" lvl="2">
              <a:lnSpc>
                <a:spcPct val="100000"/>
              </a:lnSpc>
              <a:spcAft>
                <a:spcPts val="600"/>
              </a:spcAft>
            </a:pPr>
            <a:r>
              <a:rPr lang="en-US" sz="1000" b="1" dirty="0">
                <a:solidFill>
                  <a:prstClr val="black"/>
                </a:solidFill>
                <a:ea typeface="Times New Roman"/>
                <a:cs typeface="Segoe UI Light" panose="020B0502040204020203" pitchFamily="34" charset="0"/>
              </a:rPr>
              <a:t>$dc</a:t>
            </a:r>
            <a:endParaRPr lang="en-IN" sz="1000" b="1" dirty="0">
              <a:solidFill>
                <a:prstClr val="black"/>
              </a:solidFill>
              <a:ea typeface="Times New Roman"/>
              <a:cs typeface="Segoe UI Light" panose="020B0502040204020203" pitchFamily="34" charset="0"/>
            </a:endParaRPr>
          </a:p>
          <a:p>
            <a:pPr marL="342900" lvl="0" indent="-342900">
              <a:lnSpc>
                <a:spcPct val="100000"/>
              </a:lnSpc>
              <a:spcAft>
                <a:spcPts val="300"/>
              </a:spcAft>
              <a:buFont typeface="+mj-lt"/>
              <a:buAutoNum type="arabicPeriod" startAt="7"/>
            </a:pPr>
            <a:r>
              <a:rPr lang="en-US" sz="1000" dirty="0">
                <a:solidFill>
                  <a:prstClr val="black"/>
                </a:solidFill>
                <a:ea typeface="Times New Roman"/>
                <a:cs typeface="Segoe UI Light" panose="020B0502040204020203" pitchFamily="34" charset="0"/>
              </a:rPr>
              <a:t>Enter the following command, and then </a:t>
            </a:r>
            <a:r>
              <a:rPr lang="en-US" sz="1000" dirty="0">
                <a:effectLst/>
                <a:ea typeface="Times New Roman"/>
                <a:cs typeface="Segoe UI Light" panose="020B0502040204020203" pitchFamily="34" charset="0"/>
              </a:rPr>
              <a:t>press the Enter key</a:t>
            </a:r>
            <a:r>
              <a:rPr lang="en-US" sz="1000" dirty="0">
                <a:solidFill>
                  <a:prstClr val="black"/>
                </a:solidFill>
                <a:ea typeface="Times New Roman"/>
                <a:cs typeface="Segoe UI Light" panose="020B0502040204020203" pitchFamily="34" charset="0"/>
              </a:rPr>
              <a:t>:</a:t>
            </a:r>
            <a:endParaRPr lang="en-IN" sz="1000" dirty="0">
              <a:solidFill>
                <a:prstClr val="black"/>
              </a:solidFill>
              <a:ea typeface="Times New Roman"/>
              <a:cs typeface="Segoe UI Light" panose="020B0502040204020203" pitchFamily="34" charset="0"/>
            </a:endParaRPr>
          </a:p>
          <a:p>
            <a:pPr marL="457200" lvl="2">
              <a:lnSpc>
                <a:spcPct val="100000"/>
              </a:lnSpc>
              <a:spcAft>
                <a:spcPts val="600"/>
              </a:spcAft>
            </a:pPr>
            <a:r>
              <a:rPr lang="en-US" sz="1000" b="1" dirty="0">
                <a:solidFill>
                  <a:prstClr val="black"/>
                </a:solidFill>
                <a:ea typeface="Times New Roman"/>
                <a:cs typeface="Segoe UI Light" panose="020B0502040204020203" pitchFamily="34" charset="0"/>
              </a:rPr>
              <a:t>Invoke-Command –Session $all –ScriptBlock { Get-Service | Where { $_.Status –eq 'Running' }}</a:t>
            </a:r>
            <a:endParaRPr lang="en-IN" sz="1000" b="1" dirty="0">
              <a:solidFill>
                <a:prstClr val="black"/>
              </a:solidFill>
              <a:ea typeface="Times New Roman"/>
              <a:cs typeface="Segoe UI Light" panose="020B0502040204020203" pitchFamily="34" charset="0"/>
            </a:endParaRPr>
          </a:p>
          <a:p>
            <a:pPr marL="342900" lvl="0" indent="-342900">
              <a:lnSpc>
                <a:spcPct val="100000"/>
              </a:lnSpc>
              <a:spcAft>
                <a:spcPts val="300"/>
              </a:spcAft>
              <a:buFont typeface="+mj-lt"/>
              <a:buAutoNum type="arabicPeriod" startAt="7"/>
            </a:pPr>
            <a:r>
              <a:rPr lang="en-US" sz="1000" dirty="0">
                <a:solidFill>
                  <a:prstClr val="black"/>
                </a:solidFill>
                <a:ea typeface="Times New Roman"/>
                <a:cs typeface="Segoe UI Light" panose="020B0502040204020203" pitchFamily="34" charset="0"/>
              </a:rPr>
              <a:t>Enter the following command, and then </a:t>
            </a:r>
            <a:r>
              <a:rPr lang="en-US" sz="1000" dirty="0">
                <a:effectLst/>
                <a:ea typeface="Times New Roman"/>
                <a:cs typeface="Segoe UI Light" panose="020B0502040204020203" pitchFamily="34" charset="0"/>
              </a:rPr>
              <a:t>press the Enter key</a:t>
            </a:r>
            <a:r>
              <a:rPr lang="en-US" sz="1000" dirty="0">
                <a:solidFill>
                  <a:prstClr val="black"/>
                </a:solidFill>
                <a:ea typeface="Times New Roman"/>
                <a:cs typeface="Segoe UI Light" panose="020B0502040204020203" pitchFamily="34" charset="0"/>
              </a:rPr>
              <a:t>:</a:t>
            </a:r>
            <a:endParaRPr lang="en-IN" sz="1000" dirty="0">
              <a:solidFill>
                <a:prstClr val="black"/>
              </a:solidFill>
              <a:ea typeface="Times New Roman"/>
              <a:cs typeface="Segoe UI Light" panose="020B0502040204020203" pitchFamily="34" charset="0"/>
            </a:endParaRPr>
          </a:p>
          <a:p>
            <a:pPr marL="457200" lvl="2">
              <a:lnSpc>
                <a:spcPct val="100000"/>
              </a:lnSpc>
              <a:spcAft>
                <a:spcPts val="600"/>
              </a:spcAft>
            </a:pPr>
            <a:r>
              <a:rPr lang="en-US" sz="1000" b="1" dirty="0">
                <a:solidFill>
                  <a:prstClr val="black"/>
                </a:solidFill>
                <a:ea typeface="Times New Roman"/>
                <a:cs typeface="Segoe UI Light" panose="020B0502040204020203" pitchFamily="34" charset="0"/>
              </a:rPr>
              <a:t>$dc | Remove-PSSession</a:t>
            </a:r>
            <a:endParaRPr lang="en-IN" sz="1000" b="1" dirty="0">
              <a:solidFill>
                <a:prstClr val="black"/>
              </a:solidFill>
              <a:ea typeface="Times New Roman"/>
              <a:cs typeface="Segoe UI Light" panose="020B0502040204020203" pitchFamily="34" charset="0"/>
            </a:endParaRPr>
          </a:p>
          <a:p>
            <a:pPr marL="342900" lvl="0" indent="-342900">
              <a:lnSpc>
                <a:spcPct val="100000"/>
              </a:lnSpc>
              <a:spcAft>
                <a:spcPts val="300"/>
              </a:spcAft>
              <a:buFont typeface="+mj-lt"/>
              <a:buAutoNum type="arabicPeriod" startAt="7"/>
            </a:pPr>
            <a:r>
              <a:rPr lang="en-US" sz="1000" dirty="0">
                <a:solidFill>
                  <a:prstClr val="black"/>
                </a:solidFill>
                <a:ea typeface="Times New Roman"/>
                <a:cs typeface="Segoe UI Light" panose="020B0502040204020203" pitchFamily="34" charset="0"/>
              </a:rPr>
              <a:t>Enter the following command, and then </a:t>
            </a:r>
            <a:r>
              <a:rPr lang="en-US" sz="1000" dirty="0">
                <a:effectLst/>
                <a:ea typeface="Times New Roman"/>
                <a:cs typeface="Segoe UI Light" panose="020B0502040204020203" pitchFamily="34" charset="0"/>
              </a:rPr>
              <a:t>press the Enter key</a:t>
            </a:r>
            <a:r>
              <a:rPr lang="en-US" sz="1000" dirty="0">
                <a:solidFill>
                  <a:prstClr val="black"/>
                </a:solidFill>
                <a:ea typeface="Times New Roman"/>
                <a:cs typeface="Segoe UI Light" panose="020B0502040204020203" pitchFamily="34" charset="0"/>
              </a:rPr>
              <a:t>:</a:t>
            </a:r>
            <a:endParaRPr lang="en-IN" sz="1000" dirty="0">
              <a:solidFill>
                <a:prstClr val="black"/>
              </a:solidFill>
              <a:ea typeface="Times New Roman"/>
              <a:cs typeface="Segoe UI Light" panose="020B0502040204020203" pitchFamily="34" charset="0"/>
            </a:endParaRPr>
          </a:p>
          <a:p>
            <a:pPr marL="457200" lvl="2">
              <a:lnSpc>
                <a:spcPct val="100000"/>
              </a:lnSpc>
              <a:spcAft>
                <a:spcPts val="600"/>
              </a:spcAft>
            </a:pPr>
            <a:r>
              <a:rPr lang="en-US" sz="1000" b="1" dirty="0">
                <a:solidFill>
                  <a:prstClr val="black"/>
                </a:solidFill>
                <a:ea typeface="Times New Roman"/>
                <a:cs typeface="Segoe UI Light" panose="020B0502040204020203" pitchFamily="34" charset="0"/>
              </a:rPr>
              <a:t>Get-PSSession</a:t>
            </a:r>
            <a:endParaRPr lang="en-IN" sz="1000" b="1" dirty="0">
              <a:solidFill>
                <a:prstClr val="black"/>
              </a:solidFill>
              <a:ea typeface="Times New Roman"/>
              <a:cs typeface="Segoe UI Light" panose="020B0502040204020203" pitchFamily="34" charset="0"/>
            </a:endParaRPr>
          </a:p>
          <a:p>
            <a:pPr marL="342900" lvl="0" indent="-342900">
              <a:lnSpc>
                <a:spcPct val="100000"/>
              </a:lnSpc>
              <a:spcAft>
                <a:spcPts val="300"/>
              </a:spcAft>
              <a:buFont typeface="+mj-lt"/>
              <a:buAutoNum type="arabicPeriod" startAt="7"/>
            </a:pPr>
            <a:r>
              <a:rPr lang="en-US" sz="1000" dirty="0">
                <a:solidFill>
                  <a:prstClr val="black"/>
                </a:solidFill>
                <a:ea typeface="Times New Roman"/>
                <a:cs typeface="Segoe UI Light" panose="020B0502040204020203" pitchFamily="34" charset="0"/>
              </a:rPr>
              <a:t>Enter the following command, and then </a:t>
            </a:r>
            <a:r>
              <a:rPr lang="en-US" sz="1000" dirty="0">
                <a:effectLst/>
                <a:ea typeface="Times New Roman"/>
                <a:cs typeface="Segoe UI Light" panose="020B0502040204020203" pitchFamily="34" charset="0"/>
              </a:rPr>
              <a:t>press the Enter key</a:t>
            </a:r>
            <a:r>
              <a:rPr lang="en-US" sz="1000" dirty="0">
                <a:solidFill>
                  <a:prstClr val="black"/>
                </a:solidFill>
                <a:ea typeface="Times New Roman"/>
                <a:cs typeface="Segoe UI Light" panose="020B0502040204020203" pitchFamily="34" charset="0"/>
              </a:rPr>
              <a:t>:</a:t>
            </a:r>
            <a:endParaRPr lang="en-IN" sz="1000" dirty="0">
              <a:solidFill>
                <a:prstClr val="black"/>
              </a:solidFill>
              <a:ea typeface="Times New Roman"/>
              <a:cs typeface="Segoe UI Light" panose="020B0502040204020203" pitchFamily="34" charset="0"/>
            </a:endParaRPr>
          </a:p>
          <a:p>
            <a:pPr marL="457200" lvl="2">
              <a:lnSpc>
                <a:spcPct val="100000"/>
              </a:lnSpc>
              <a:spcAft>
                <a:spcPts val="600"/>
              </a:spcAft>
            </a:pPr>
            <a:r>
              <a:rPr lang="en-US" sz="1000" b="1" dirty="0">
                <a:solidFill>
                  <a:prstClr val="black"/>
                </a:solidFill>
                <a:ea typeface="Times New Roman"/>
                <a:cs typeface="Segoe UI Light" panose="020B0502040204020203" pitchFamily="34" charset="0"/>
              </a:rPr>
              <a:t>Get-PSSession | Remove-PSSession</a:t>
            </a:r>
            <a:endParaRPr lang="en-IN" sz="1000" b="1" dirty="0">
              <a:solidFill>
                <a:prstClr val="black"/>
              </a:solidFill>
              <a:ea typeface="Times New Roman"/>
              <a:cs typeface="Segoe UI Light" panose="020B0502040204020203" pitchFamily="34" charset="0"/>
            </a:endParaRPr>
          </a:p>
          <a:p>
            <a:pPr marL="228600" lvl="0" indent="-228600">
              <a:lnSpc>
                <a:spcPct val="100000"/>
              </a:lnSpc>
              <a:spcAft>
                <a:spcPts val="300"/>
              </a:spcAft>
              <a:buFont typeface="+mj-lt"/>
              <a:buAutoNum type="arabicPeriod" startAt="14"/>
            </a:pPr>
            <a:r>
              <a:rPr lang="en-IN" sz="1000" dirty="0">
                <a:solidFill>
                  <a:prstClr val="black"/>
                </a:solidFill>
                <a:ea typeface="Calibri"/>
                <a:cs typeface="Segoe UI Light" panose="020B0502040204020203" pitchFamily="34" charset="0"/>
              </a:rPr>
              <a:t>Leave the Windows PowerShell command window open for the next demonstration.</a:t>
            </a:r>
            <a:endParaRPr lang="en-IN" dirty="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9C50214B-0CC3-4527-98D6-C6435FCDC929}" type="slidenum">
              <a:rPr lang="en-IN" smtClean="0"/>
              <a:t>36</a:t>
            </a:fld>
            <a:endParaRPr lang="en-IN" dirty="0"/>
          </a:p>
        </p:txBody>
      </p:sp>
      <p:sp>
        <p:nvSpPr>
          <p:cNvPr id="8" name="Header Placeholder 3">
            <a:extLst>
              <a:ext uri="{FF2B5EF4-FFF2-40B4-BE49-F238E27FC236}">
                <a16:creationId xmlns:a16="http://schemas.microsoft.com/office/drawing/2014/main" id="{7947EB6C-CB69-445B-9C58-3015ED70C4CD}"/>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4344066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54063"/>
            <a:ext cx="6056312" cy="340677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C50214B-0CC3-4527-98D6-C6435FCDC929}" type="slidenum">
              <a:rPr lang="en-IN" smtClean="0"/>
              <a:t>37</a:t>
            </a:fld>
            <a:endParaRPr lang="en-IN" dirty="0"/>
          </a:p>
        </p:txBody>
      </p:sp>
      <p:sp>
        <p:nvSpPr>
          <p:cNvPr id="7" name="Header Placeholder 3">
            <a:extLst>
              <a:ext uri="{FF2B5EF4-FFF2-40B4-BE49-F238E27FC236}">
                <a16:creationId xmlns:a16="http://schemas.microsoft.com/office/drawing/2014/main" id="{31F93338-4B67-45BC-A3E5-4078ADEF9044}"/>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20418732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343400"/>
            <a:ext cx="5920740" cy="4341813"/>
          </a:xfrm>
        </p:spPr>
        <p:txBody>
          <a:bodyPr/>
          <a:lstStyle/>
          <a:p>
            <a:pPr>
              <a:lnSpc>
                <a:spcPct val="115000"/>
              </a:lnSpc>
              <a:spcAft>
                <a:spcPts val="1000"/>
              </a:spcAft>
            </a:pPr>
            <a:r>
              <a:rPr lang="en-IN" sz="1000" dirty="0">
                <a:ea typeface="Calibri"/>
                <a:cs typeface="Segoe UI Light" panose="020B0502040204020203" pitchFamily="34" charset="0"/>
              </a:rPr>
              <a:t>You will find a </a:t>
            </a:r>
            <a:r>
              <a:rPr lang="ga-IE" sz="1000" dirty="0">
                <a:ea typeface="Calibri"/>
                <a:cs typeface="Segoe UI Light" panose="020B0502040204020203" pitchFamily="34" charset="0"/>
              </a:rPr>
              <a:t>.</a:t>
            </a:r>
            <a:r>
              <a:rPr lang="en-IN" sz="1000" dirty="0">
                <a:ea typeface="Calibri"/>
                <a:cs typeface="Segoe UI Light" panose="020B0502040204020203" pitchFamily="34" charset="0"/>
              </a:rPr>
              <a:t>txt demonstration </a:t>
            </a:r>
            <a:r>
              <a:rPr lang="ga-IE" sz="1000" dirty="0">
                <a:ea typeface="Calibri"/>
                <a:cs typeface="Segoe UI Light" panose="020B0502040204020203" pitchFamily="34" charset="0"/>
              </a:rPr>
              <a:t>file </a:t>
            </a:r>
            <a:r>
              <a:rPr lang="en-IN" sz="1000" dirty="0">
                <a:ea typeface="Calibri"/>
                <a:cs typeface="Segoe UI Light" panose="020B0502040204020203" pitchFamily="34" charset="0"/>
              </a:rPr>
              <a:t>with these commands</a:t>
            </a:r>
            <a:r>
              <a:rPr lang="ga-IE" sz="1000" dirty="0">
                <a:ea typeface="Calibri"/>
                <a:cs typeface="Segoe UI Light" panose="020B0502040204020203" pitchFamily="34" charset="0"/>
              </a:rPr>
              <a:t> on the </a:t>
            </a:r>
            <a:r>
              <a:rPr lang="en-IN" sz="1000" b="1" dirty="0">
                <a:ea typeface="Calibri"/>
                <a:cs typeface="Segoe UI Light" panose="020B0502040204020203" pitchFamily="34" charset="0"/>
              </a:rPr>
              <a:t>LON-CL1</a:t>
            </a:r>
            <a:r>
              <a:rPr lang="ga-IE" sz="1000" dirty="0">
                <a:ea typeface="Calibri"/>
                <a:cs typeface="Segoe UI Light" panose="020B0502040204020203" pitchFamily="34" charset="0"/>
              </a:rPr>
              <a:t> virtual machine </a:t>
            </a:r>
            <a:r>
              <a:rPr lang="en-IN" sz="1000" dirty="0">
                <a:ea typeface="Calibri"/>
                <a:cs typeface="Segoe UI Light" panose="020B0502040204020203" pitchFamily="34" charset="0"/>
              </a:rPr>
              <a:t>at </a:t>
            </a:r>
            <a:r>
              <a:rPr lang="en-IN" sz="1000" b="1" dirty="0">
                <a:ea typeface="Calibri"/>
                <a:cs typeface="Segoe UI Light" panose="020B0502040204020203" pitchFamily="34" charset="0"/>
              </a:rPr>
              <a:t>E:\Mod08\DemoCode\DisconnectedSessions.ps1.txt</a:t>
            </a:r>
            <a:r>
              <a:rPr lang="en-IN" sz="1000" dirty="0">
                <a:ea typeface="Calibri"/>
                <a:cs typeface="Segoe UI Light" panose="020B0502040204020203" pitchFamily="34" charset="0"/>
              </a:rPr>
              <a:t>.</a:t>
            </a:r>
          </a:p>
          <a:p>
            <a:pPr>
              <a:lnSpc>
                <a:spcPct val="115000"/>
              </a:lnSpc>
              <a:spcAft>
                <a:spcPts val="1000"/>
              </a:spcAft>
            </a:pPr>
            <a:r>
              <a:rPr lang="en-IN" sz="1000" b="1" dirty="0">
                <a:ea typeface="Calibri"/>
                <a:cs typeface="Segoe UI Light" panose="020B0502040204020203" pitchFamily="34" charset="0"/>
              </a:rPr>
              <a:t>Preparation steps</a:t>
            </a:r>
            <a:endParaRPr lang="en-IN" sz="1000" dirty="0">
              <a:ea typeface="Calibri"/>
              <a:cs typeface="Segoe UI Light" panose="020B0502040204020203" pitchFamily="34" charset="0"/>
            </a:endParaRPr>
          </a:p>
          <a:p>
            <a:pPr>
              <a:lnSpc>
                <a:spcPct val="115000"/>
              </a:lnSpc>
              <a:spcAft>
                <a:spcPts val="1000"/>
              </a:spcAft>
            </a:pPr>
            <a:r>
              <a:rPr lang="en-IN" sz="1000" dirty="0">
                <a:ea typeface="Calibri"/>
                <a:cs typeface="Segoe UI Light" panose="020B0502040204020203" pitchFamily="34" charset="0"/>
              </a:rPr>
              <a:t>Verify that you’re still signed in</a:t>
            </a:r>
            <a:r>
              <a:rPr lang="ga-IE" sz="1000" dirty="0">
                <a:ea typeface="Calibri"/>
                <a:cs typeface="Segoe UI Light" panose="020B0502040204020203" pitchFamily="34" charset="0"/>
              </a:rPr>
              <a:t> to the </a:t>
            </a:r>
            <a:r>
              <a:rPr lang="en-IN" sz="1000" b="1" dirty="0">
                <a:ea typeface="Calibri"/>
                <a:cs typeface="Segoe UI Light" panose="020B0502040204020203" pitchFamily="34" charset="0"/>
              </a:rPr>
              <a:t>LON-DC1</a:t>
            </a:r>
            <a:r>
              <a:rPr lang="en-IN" sz="1000" dirty="0">
                <a:ea typeface="Calibri"/>
                <a:cs typeface="Segoe UI Light" panose="020B0502040204020203" pitchFamily="34" charset="0"/>
              </a:rPr>
              <a:t> </a:t>
            </a:r>
            <a:r>
              <a:rPr lang="ga-IE" sz="1000" dirty="0">
                <a:ea typeface="Calibri"/>
                <a:cs typeface="Segoe UI Light" panose="020B0502040204020203" pitchFamily="34" charset="0"/>
              </a:rPr>
              <a:t>and </a:t>
            </a:r>
            <a:r>
              <a:rPr lang="en-IN" sz="1000" b="1" dirty="0">
                <a:ea typeface="Calibri"/>
                <a:cs typeface="Segoe UI Light" panose="020B0502040204020203" pitchFamily="34" charset="0"/>
              </a:rPr>
              <a:t>LON-CL1</a:t>
            </a:r>
            <a:r>
              <a:rPr lang="ga-IE" sz="1000" dirty="0">
                <a:ea typeface="Calibri"/>
                <a:cs typeface="Segoe UI Light" panose="020B0502040204020203" pitchFamily="34" charset="0"/>
              </a:rPr>
              <a:t> virtual machines</a:t>
            </a:r>
            <a:r>
              <a:rPr lang="en-IN" sz="1000" dirty="0">
                <a:ea typeface="Calibri"/>
                <a:cs typeface="Segoe UI Light" panose="020B0502040204020203" pitchFamily="34" charset="0"/>
              </a:rPr>
              <a:t>. If not, sign back in</a:t>
            </a:r>
            <a:r>
              <a:rPr lang="ga-IE" sz="1000" dirty="0">
                <a:ea typeface="Calibri"/>
                <a:cs typeface="Segoe UI Light" panose="020B0502040204020203" pitchFamily="34" charset="0"/>
              </a:rPr>
              <a:t> as </a:t>
            </a:r>
            <a:r>
              <a:rPr lang="en-IN" sz="1000" b="1" dirty="0">
                <a:ea typeface="Calibri"/>
                <a:cs typeface="Segoe UI Light" panose="020B0502040204020203" pitchFamily="34" charset="0"/>
              </a:rPr>
              <a:t>Adatum\administrator</a:t>
            </a:r>
            <a:r>
              <a:rPr lang="ga-IE" sz="1000" dirty="0">
                <a:ea typeface="Calibri"/>
                <a:cs typeface="Segoe UI Light" panose="020B0502040204020203" pitchFamily="34" charset="0"/>
              </a:rPr>
              <a:t> with </a:t>
            </a:r>
            <a:r>
              <a:rPr lang="en-IN" sz="1000" dirty="0">
                <a:ea typeface="Calibri"/>
                <a:cs typeface="Segoe UI Light" panose="020B0502040204020203" pitchFamily="34" charset="0"/>
              </a:rPr>
              <a:t>the </a:t>
            </a:r>
            <a:r>
              <a:rPr lang="ga-IE" sz="1000" dirty="0">
                <a:ea typeface="Calibri"/>
                <a:cs typeface="Segoe UI Light" panose="020B0502040204020203" pitchFamily="34" charset="0"/>
              </a:rPr>
              <a:t>password </a:t>
            </a:r>
            <a:r>
              <a:rPr lang="en-IN" sz="1000" b="1" dirty="0">
                <a:ea typeface="Calibri"/>
                <a:cs typeface="Segoe UI Light" panose="020B0502040204020203" pitchFamily="34" charset="0"/>
              </a:rPr>
              <a:t>Pa55w.rd</a:t>
            </a:r>
            <a:r>
              <a:rPr lang="en-IN" sz="1000" dirty="0">
                <a:ea typeface="Calibri"/>
                <a:cs typeface="Segoe UI Light" panose="020B0502040204020203" pitchFamily="34" charset="0"/>
              </a:rPr>
              <a:t>.</a:t>
            </a:r>
          </a:p>
          <a:p>
            <a:pPr>
              <a:lnSpc>
                <a:spcPct val="115000"/>
              </a:lnSpc>
              <a:spcAft>
                <a:spcPts val="1000"/>
              </a:spcAft>
            </a:pPr>
            <a:r>
              <a:rPr lang="en-IN" sz="1000" dirty="0">
                <a:ea typeface="Calibri"/>
                <a:cs typeface="Segoe UI Light" panose="020B0502040204020203" pitchFamily="34" charset="0"/>
              </a:rPr>
              <a:t>Perform the demonstration steps </a:t>
            </a:r>
            <a:r>
              <a:rPr lang="ga-IE" sz="1000" dirty="0">
                <a:ea typeface="Calibri"/>
                <a:cs typeface="Segoe UI Light" panose="020B0502040204020203" pitchFamily="34" charset="0"/>
              </a:rPr>
              <a:t>on the </a:t>
            </a:r>
            <a:r>
              <a:rPr lang="en-IN" sz="1000" b="1" dirty="0">
                <a:ea typeface="Calibri"/>
                <a:cs typeface="Segoe UI Light" panose="020B0502040204020203" pitchFamily="34" charset="0"/>
              </a:rPr>
              <a:t>LON-CL1</a:t>
            </a:r>
            <a:r>
              <a:rPr lang="ga-IE" sz="1000" dirty="0">
                <a:ea typeface="Calibri"/>
                <a:cs typeface="Segoe UI Light" panose="020B0502040204020203" pitchFamily="34" charset="0"/>
              </a:rPr>
              <a:t> virtual machine </a:t>
            </a:r>
            <a:r>
              <a:rPr lang="en-IN" sz="1000" dirty="0">
                <a:ea typeface="Calibri"/>
                <a:cs typeface="Segoe UI Light" panose="020B0502040204020203" pitchFamily="34" charset="0"/>
              </a:rPr>
              <a:t>in the Windows PowerShell console application</a:t>
            </a:r>
            <a:r>
              <a:rPr lang="ga-IE" sz="1000" dirty="0">
                <a:ea typeface="Calibri"/>
                <a:cs typeface="Segoe UI Light" panose="020B0502040204020203" pitchFamily="34" charset="0"/>
              </a:rPr>
              <a:t>.</a:t>
            </a:r>
            <a:endParaRPr lang="en-IN" sz="1000" dirty="0">
              <a:ea typeface="Calibri"/>
              <a:cs typeface="Segoe UI Light" panose="020B0502040204020203" pitchFamily="34" charset="0"/>
            </a:endParaRPr>
          </a:p>
          <a:p>
            <a:pPr>
              <a:lnSpc>
                <a:spcPct val="115000"/>
              </a:lnSpc>
              <a:spcAft>
                <a:spcPts val="1000"/>
              </a:spcAft>
            </a:pPr>
            <a:r>
              <a:rPr lang="en-IN" sz="1000" b="1" dirty="0">
                <a:ea typeface="Calibri"/>
                <a:cs typeface="Segoe UI Light" panose="020B0502040204020203" pitchFamily="34" charset="0"/>
              </a:rPr>
              <a:t>Demonstration steps</a:t>
            </a:r>
            <a:endParaRPr lang="en-IN" sz="1000" dirty="0">
              <a:ea typeface="Calibri"/>
              <a:cs typeface="Segoe UI Light" panose="020B0502040204020203" pitchFamily="34" charset="0"/>
            </a:endParaRPr>
          </a:p>
          <a:p>
            <a:pPr marL="342900" indent="-342900">
              <a:lnSpc>
                <a:spcPct val="115000"/>
              </a:lnSpc>
              <a:spcAft>
                <a:spcPts val="600"/>
              </a:spcAft>
              <a:buFont typeface="+mj-lt"/>
              <a:buAutoNum type="arabicPeriod"/>
            </a:pPr>
            <a:r>
              <a:rPr lang="en-US" sz="1000" dirty="0">
                <a:effectLst/>
                <a:ea typeface="Times New Roman"/>
                <a:cs typeface="Segoe UI Light" panose="020B0502040204020203" pitchFamily="34" charset="0"/>
              </a:rPr>
              <a:t>In the Windows PowerShell </a:t>
            </a:r>
            <a:r>
              <a:rPr lang="en-US" sz="1000" dirty="0">
                <a:solidFill>
                  <a:srgbClr val="000000"/>
                </a:solidFill>
                <a:effectLst/>
                <a:ea typeface="Times New Roman"/>
                <a:cs typeface="Segoe UI Light" panose="020B0502040204020203" pitchFamily="34" charset="0"/>
              </a:rPr>
              <a:t>command window</a:t>
            </a:r>
            <a:r>
              <a:rPr lang="en-US" sz="1000" dirty="0">
                <a:effectLst/>
                <a:ea typeface="Times New Roman"/>
                <a:cs typeface="Segoe UI Light" panose="020B0502040204020203" pitchFamily="34" charset="0"/>
              </a:rPr>
              <a:t>, create a variable named </a:t>
            </a:r>
            <a:r>
              <a:rPr lang="en-US" sz="1000" i="1" dirty="0">
                <a:effectLst/>
                <a:ea typeface="Times New Roman"/>
                <a:cs typeface="Segoe UI Light" panose="020B0502040204020203" pitchFamily="34" charset="0"/>
              </a:rPr>
              <a:t>$dc</a:t>
            </a:r>
            <a:r>
              <a:rPr lang="en-US" sz="1000" dirty="0">
                <a:effectLst/>
                <a:ea typeface="Times New Roman"/>
                <a:cs typeface="Segoe UI Light" panose="020B0502040204020203" pitchFamily="34" charset="0"/>
              </a:rPr>
              <a:t>, which creates a </a:t>
            </a:r>
            <a:r>
              <a:rPr lang="en-US" sz="1000" dirty="0" err="1">
                <a:effectLst/>
                <a:ea typeface="Times New Roman"/>
                <a:cs typeface="Segoe UI Light" panose="020B0502040204020203" pitchFamily="34" charset="0"/>
              </a:rPr>
              <a:t>PSSession</a:t>
            </a:r>
            <a:r>
              <a:rPr lang="en-US" sz="1000" dirty="0">
                <a:effectLst/>
                <a:ea typeface="Times New Roman"/>
                <a:cs typeface="Segoe UI Light" panose="020B0502040204020203" pitchFamily="34" charset="0"/>
              </a:rPr>
              <a:t>, by entering the following command, and then pressing the Enter key:</a:t>
            </a:r>
          </a:p>
          <a:p>
            <a:pPr marL="457200" lvl="2">
              <a:lnSpc>
                <a:spcPct val="100000"/>
              </a:lnSpc>
              <a:spcAft>
                <a:spcPts val="600"/>
              </a:spcAft>
            </a:pPr>
            <a:r>
              <a:rPr lang="en-US" sz="1000" b="1" dirty="0">
                <a:effectLst/>
                <a:ea typeface="Times New Roman"/>
                <a:cs typeface="Segoe UI Light" panose="020B0502040204020203" pitchFamily="34" charset="0"/>
              </a:rPr>
              <a:t>$dc = New-PSSession –ComputerName LON-DC1</a:t>
            </a:r>
            <a:endParaRPr lang="en-IN" sz="1000" b="1" dirty="0">
              <a:solidFill>
                <a:prstClr val="black"/>
              </a:solidFill>
              <a:ea typeface="Times New Roman"/>
              <a:cs typeface="Segoe UI Light" panose="020B0502040204020203" pitchFamily="34" charset="0"/>
            </a:endParaRPr>
          </a:p>
          <a:p>
            <a:pPr marL="342900" indent="-342900">
              <a:lnSpc>
                <a:spcPct val="115000"/>
              </a:lnSpc>
              <a:spcAft>
                <a:spcPts val="600"/>
              </a:spcAft>
              <a:buFont typeface="+mj-lt"/>
              <a:buAutoNum type="arabicPeriod"/>
            </a:pPr>
            <a:r>
              <a:rPr lang="en-US" sz="1000" dirty="0">
                <a:effectLst/>
                <a:ea typeface="Times New Roman"/>
                <a:cs typeface="Segoe UI Light" panose="020B0502040204020203" pitchFamily="34" charset="0"/>
              </a:rPr>
              <a:t>To disconnect from the PSSession created above, enter the following command, and then press the Enter key</a:t>
            </a:r>
          </a:p>
          <a:p>
            <a:pPr marL="457200" lvl="2">
              <a:lnSpc>
                <a:spcPct val="100000"/>
              </a:lnSpc>
              <a:spcAft>
                <a:spcPts val="600"/>
              </a:spcAft>
            </a:pPr>
            <a:r>
              <a:rPr lang="en-US" sz="1000" b="1" dirty="0">
                <a:cs typeface="Segoe UI Light" panose="020B0502040204020203" pitchFamily="34" charset="0"/>
              </a:rPr>
              <a:t>Disconnect-PSSession –Session $dc</a:t>
            </a:r>
            <a:endParaRPr lang="en-IN" sz="1000" b="1" dirty="0">
              <a:cs typeface="Segoe UI Light" panose="020B0502040204020203" pitchFamily="34" charset="0"/>
            </a:endParaRPr>
          </a:p>
          <a:p>
            <a:pPr marL="342900" indent="-342900">
              <a:lnSpc>
                <a:spcPct val="115000"/>
              </a:lnSpc>
              <a:spcAft>
                <a:spcPts val="600"/>
              </a:spcAft>
              <a:buFont typeface="+mj-lt"/>
              <a:buAutoNum type="arabicPeriod"/>
            </a:pPr>
            <a:r>
              <a:rPr lang="en-US" sz="1000" dirty="0">
                <a:effectLst/>
                <a:ea typeface="Times New Roman"/>
                <a:cs typeface="Segoe UI Light" panose="020B0502040204020203" pitchFamily="34" charset="0"/>
              </a:rPr>
              <a:t>To open the disconnected PSSession, enter the following command, </a:t>
            </a:r>
            <a:r>
              <a:rPr lang="en-IN" sz="1000" dirty="0">
                <a:ea typeface="Times New Roman"/>
                <a:cs typeface="Segoe UI Light" panose="020B0502040204020203" pitchFamily="34" charset="0"/>
              </a:rPr>
              <a:t>and then </a:t>
            </a:r>
            <a:r>
              <a:rPr lang="en-US" sz="1000" dirty="0">
                <a:effectLst/>
                <a:ea typeface="Times New Roman"/>
                <a:cs typeface="Segoe UI Light" panose="020B0502040204020203" pitchFamily="34" charset="0"/>
              </a:rPr>
              <a:t>press the Enter key:</a:t>
            </a:r>
          </a:p>
          <a:p>
            <a:pPr marL="457200" lvl="2">
              <a:lnSpc>
                <a:spcPct val="100000"/>
              </a:lnSpc>
              <a:spcAft>
                <a:spcPts val="600"/>
              </a:spcAft>
            </a:pPr>
            <a:r>
              <a:rPr lang="en-US" sz="1000" b="1" dirty="0">
                <a:cs typeface="Segoe UI Light" panose="020B0502040204020203" pitchFamily="34" charset="0"/>
              </a:rPr>
              <a:t>Get-</a:t>
            </a:r>
            <a:r>
              <a:rPr lang="en-US" sz="1000" b="1" dirty="0" err="1">
                <a:cs typeface="Segoe UI Light" panose="020B0502040204020203" pitchFamily="34" charset="0"/>
              </a:rPr>
              <a:t>PSSession</a:t>
            </a:r>
            <a:r>
              <a:rPr lang="en-US" sz="1000" b="1" dirty="0">
                <a:cs typeface="Segoe UI Light" panose="020B0502040204020203" pitchFamily="34" charset="0"/>
              </a:rPr>
              <a:t> –ComputerName LON-DC1</a:t>
            </a:r>
            <a:endParaRPr lang="en-IN" sz="1000" b="1" dirty="0">
              <a:cs typeface="Segoe UI Light" panose="020B0502040204020203" pitchFamily="34" charset="0"/>
            </a:endParaRPr>
          </a:p>
          <a:p>
            <a:pPr>
              <a:lnSpc>
                <a:spcPts val="1000"/>
              </a:lnSpc>
              <a:spcBef>
                <a:spcPts val="600"/>
              </a:spcBef>
              <a:spcAft>
                <a:spcPts val="600"/>
              </a:spcAft>
            </a:pPr>
            <a:endParaRPr lang="en-IN" sz="1000" dirty="0">
              <a:ea typeface="Calibri"/>
              <a:cs typeface="Segoe UI Light" panose="020B0502040204020203" pitchFamily="34" charset="0"/>
            </a:endParaRPr>
          </a:p>
          <a:p>
            <a:endParaRPr lang="en-US"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3207982A-CB4F-4270-BD5B-F621009509EC}"/>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3503510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90538" y="673100"/>
            <a:ext cx="5837237" cy="3284538"/>
          </a:xfrm>
        </p:spPr>
      </p:sp>
      <p:sp>
        <p:nvSpPr>
          <p:cNvPr id="3" name="Notes Placeholder 2"/>
          <p:cNvSpPr>
            <a:spLocks noGrp="1"/>
          </p:cNvSpPr>
          <p:nvPr>
            <p:ph type="body" idx="1"/>
          </p:nvPr>
        </p:nvSpPr>
        <p:spPr>
          <a:xfrm>
            <a:off x="491067" y="4402666"/>
            <a:ext cx="5973740" cy="4295309"/>
          </a:xfrm>
        </p:spPr>
        <p:txBody>
          <a:bodyPr>
            <a:noAutofit/>
          </a:bodyPr>
          <a:lstStyle/>
          <a:p>
            <a:pPr marL="347472" indent="-342900">
              <a:lnSpc>
                <a:spcPct val="115000"/>
              </a:lnSpc>
              <a:spcAft>
                <a:spcPts val="600"/>
              </a:spcAft>
              <a:buFont typeface="+mj-lt"/>
              <a:buAutoNum type="arabicPeriod" startAt="4"/>
            </a:pPr>
            <a:r>
              <a:rPr lang="en-US" sz="1000" dirty="0">
                <a:effectLst/>
                <a:ea typeface="Times New Roman"/>
                <a:cs typeface="Segoe UI Light" panose="020B0502040204020203" pitchFamily="34" charset="0"/>
              </a:rPr>
              <a:t>To reconnect to the PSSession, enter the following command, and then press the Enter key:</a:t>
            </a:r>
          </a:p>
          <a:p>
            <a:pPr marL="457200" lvl="2">
              <a:lnSpc>
                <a:spcPct val="100000"/>
              </a:lnSpc>
              <a:spcAft>
                <a:spcPts val="600"/>
              </a:spcAft>
            </a:pPr>
            <a:r>
              <a:rPr lang="en-US" sz="1000" b="1" dirty="0">
                <a:cs typeface="Segoe UI Light" panose="020B0502040204020203" pitchFamily="34" charset="0"/>
              </a:rPr>
              <a:t>Get-PSSession –ComputerName LON-DC1 | Connect-PSSession</a:t>
            </a:r>
            <a:endParaRPr lang="en-IN" sz="1000" b="1" dirty="0">
              <a:cs typeface="Segoe UI Light" panose="020B0502040204020203" pitchFamily="34" charset="0"/>
            </a:endParaRPr>
          </a:p>
          <a:p>
            <a:pPr marL="347472" marR="0" lvl="0" indent="-342900">
              <a:lnSpc>
                <a:spcPct val="115000"/>
              </a:lnSpc>
              <a:spcBef>
                <a:spcPts val="0"/>
              </a:spcBef>
              <a:spcAft>
                <a:spcPts val="600"/>
              </a:spcAft>
              <a:buFont typeface="+mj-lt"/>
              <a:buAutoNum type="arabicPeriod" startAt="4"/>
            </a:pPr>
            <a:r>
              <a:rPr lang="en-US" sz="1000" dirty="0">
                <a:effectLst/>
                <a:ea typeface="Times New Roman"/>
                <a:cs typeface="Segoe UI Light" panose="020B0502040204020203" pitchFamily="34" charset="0"/>
              </a:rPr>
              <a:t>To confirm that the PSSession is available, enter the following command, and then press the Enter key:</a:t>
            </a:r>
          </a:p>
          <a:p>
            <a:pPr marL="457200" marR="0" lvl="2">
              <a:lnSpc>
                <a:spcPct val="100000"/>
              </a:lnSpc>
              <a:spcBef>
                <a:spcPts val="0"/>
              </a:spcBef>
              <a:spcAft>
                <a:spcPts val="600"/>
              </a:spcAft>
            </a:pPr>
            <a:r>
              <a:rPr lang="en-US" sz="1000" b="1" dirty="0">
                <a:cs typeface="Segoe UI Light" panose="020B0502040204020203" pitchFamily="34" charset="0"/>
              </a:rPr>
              <a:t>$dc</a:t>
            </a:r>
            <a:endParaRPr lang="en-IN" sz="1000" b="1" dirty="0">
              <a:cs typeface="Segoe UI Light" panose="020B0502040204020203" pitchFamily="34" charset="0"/>
            </a:endParaRPr>
          </a:p>
          <a:p>
            <a:pPr marL="347472" indent="-342900">
              <a:lnSpc>
                <a:spcPct val="115000"/>
              </a:lnSpc>
              <a:spcAft>
                <a:spcPts val="600"/>
              </a:spcAft>
              <a:buFont typeface="+mj-lt"/>
              <a:buAutoNum type="arabicPeriod" startAt="4"/>
            </a:pPr>
            <a:r>
              <a:rPr lang="en-US" sz="1000" dirty="0">
                <a:cs typeface="Segoe UI Light" panose="020B0502040204020203" pitchFamily="34" charset="0"/>
              </a:rPr>
              <a:t>To close the PSSession, enter the following command, and then </a:t>
            </a:r>
            <a:r>
              <a:rPr lang="en-US" sz="1000" dirty="0">
                <a:effectLst/>
                <a:ea typeface="Times New Roman"/>
                <a:cs typeface="Segoe UI Light" panose="020B0502040204020203" pitchFamily="34" charset="0"/>
              </a:rPr>
              <a:t>press the Enter key</a:t>
            </a:r>
            <a:r>
              <a:rPr lang="en-US" sz="1000" dirty="0">
                <a:cs typeface="Segoe UI Light" panose="020B0502040204020203" pitchFamily="34" charset="0"/>
              </a:rPr>
              <a:t>:</a:t>
            </a:r>
            <a:endParaRPr lang="en-IN" sz="1000" dirty="0">
              <a:cs typeface="Segoe UI Light" panose="020B0502040204020203" pitchFamily="34" charset="0"/>
            </a:endParaRPr>
          </a:p>
          <a:p>
            <a:pPr marL="457200" lvl="2">
              <a:lnSpc>
                <a:spcPct val="100000"/>
              </a:lnSpc>
              <a:spcAft>
                <a:spcPts val="600"/>
              </a:spcAft>
            </a:pPr>
            <a:r>
              <a:rPr lang="en-US" sz="1000" b="1" dirty="0">
                <a:cs typeface="Segoe UI Light" panose="020B0502040204020203" pitchFamily="34" charset="0"/>
              </a:rPr>
              <a:t>Remove-PSSession –Session $dc</a:t>
            </a:r>
            <a:endParaRPr lang="en-IN" sz="1000" b="1" dirty="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9C50214B-0CC3-4527-98D6-C6435FCDC929}" type="slidenum">
              <a:rPr lang="en-IN" smtClean="0"/>
              <a:t>39</a:t>
            </a:fld>
            <a:endParaRPr lang="en-IN" dirty="0"/>
          </a:p>
        </p:txBody>
      </p:sp>
      <p:sp>
        <p:nvSpPr>
          <p:cNvPr id="7" name="Header Placeholder 3">
            <a:extLst>
              <a:ext uri="{FF2B5EF4-FFF2-40B4-BE49-F238E27FC236}">
                <a16:creationId xmlns:a16="http://schemas.microsoft.com/office/drawing/2014/main" id="{35C26728-9AC0-44F7-819F-001EB7D39483}"/>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3139992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542A32B6-D877-418B-AC01-DD912C349355}"/>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40498712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777875"/>
            <a:ext cx="5973763" cy="3360738"/>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C50214B-0CC3-4527-98D6-C6435FCDC929}" type="slidenum">
              <a:rPr lang="en-IN" smtClean="0"/>
              <a:t>40</a:t>
            </a:fld>
            <a:endParaRPr lang="en-IN" dirty="0"/>
          </a:p>
        </p:txBody>
      </p:sp>
      <p:sp>
        <p:nvSpPr>
          <p:cNvPr id="7" name="Header Placeholder 3">
            <a:extLst>
              <a:ext uri="{FF2B5EF4-FFF2-40B4-BE49-F238E27FC236}">
                <a16:creationId xmlns:a16="http://schemas.microsoft.com/office/drawing/2014/main" id="{DDF79073-5F80-43DD-A325-5A5B076CF7D5}"/>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15464830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dirty="0"/>
          </a:p>
        </p:txBody>
      </p:sp>
      <p:sp>
        <p:nvSpPr>
          <p:cNvPr id="7" name="Header Placeholder 3">
            <a:extLst>
              <a:ext uri="{FF2B5EF4-FFF2-40B4-BE49-F238E27FC236}">
                <a16:creationId xmlns:a16="http://schemas.microsoft.com/office/drawing/2014/main" id="{10A9C232-FDFE-48C3-9730-E7A80EC77BE3}"/>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8565446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
        <p:nvSpPr>
          <p:cNvPr id="8" name="Header Placeholder 3">
            <a:extLst>
              <a:ext uri="{FF2B5EF4-FFF2-40B4-BE49-F238E27FC236}">
                <a16:creationId xmlns:a16="http://schemas.microsoft.com/office/drawing/2014/main" id="{CAC39BA6-8D6F-47A7-ACF7-5EA25722DFD8}"/>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39352273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43</a:t>
            </a:fld>
            <a:endParaRPr lang="en-US" dirty="0"/>
          </a:p>
        </p:txBody>
      </p:sp>
      <p:sp>
        <p:nvSpPr>
          <p:cNvPr id="7" name="Header Placeholder 3">
            <a:extLst>
              <a:ext uri="{FF2B5EF4-FFF2-40B4-BE49-F238E27FC236}">
                <a16:creationId xmlns:a16="http://schemas.microsoft.com/office/drawing/2014/main" id="{3A479841-DC7A-421B-A1AC-7681F2ED3ED6}"/>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16696538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
        <p:nvSpPr>
          <p:cNvPr id="8" name="Header Placeholder 3">
            <a:extLst>
              <a:ext uri="{FF2B5EF4-FFF2-40B4-BE49-F238E27FC236}">
                <a16:creationId xmlns:a16="http://schemas.microsoft.com/office/drawing/2014/main" id="{E6C4142E-685E-4E6D-AB93-D68E6863FFBB}"/>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20711540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
        <p:nvSpPr>
          <p:cNvPr id="8" name="Header Placeholder 3">
            <a:extLst>
              <a:ext uri="{FF2B5EF4-FFF2-40B4-BE49-F238E27FC236}">
                <a16:creationId xmlns:a16="http://schemas.microsoft.com/office/drawing/2014/main" id="{EE598876-22C2-4FC6-B9AB-38122050CAE2}"/>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3889487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
        <p:nvSpPr>
          <p:cNvPr id="7" name="Header Placeholder 3">
            <a:extLst>
              <a:ext uri="{FF2B5EF4-FFF2-40B4-BE49-F238E27FC236}">
                <a16:creationId xmlns:a16="http://schemas.microsoft.com/office/drawing/2014/main" id="{AA351990-C79D-480C-AFF5-7B22B96C1D44}"/>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161945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
        <p:nvSpPr>
          <p:cNvPr id="7" name="Header Placeholder 3">
            <a:extLst>
              <a:ext uri="{FF2B5EF4-FFF2-40B4-BE49-F238E27FC236}">
                <a16:creationId xmlns:a16="http://schemas.microsoft.com/office/drawing/2014/main" id="{51824CEA-9496-46C2-8B8A-DFA56CECB8D4}"/>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2293874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9250" y="685800"/>
            <a:ext cx="6159500" cy="3463925"/>
          </a:xfrm>
        </p:spPr>
      </p:sp>
      <p:sp>
        <p:nvSpPr>
          <p:cNvPr id="4" name="Slide Number Placeholder 3"/>
          <p:cNvSpPr>
            <a:spLocks noGrp="1"/>
          </p:cNvSpPr>
          <p:nvPr>
            <p:ph type="sldNum" sz="quarter" idx="10"/>
          </p:nvPr>
        </p:nvSpPr>
        <p:spPr/>
        <p:txBody>
          <a:bodyPr/>
          <a:lstStyle/>
          <a:p>
            <a:fld id="{9C50214B-0CC3-4527-98D6-C6435FCDC929}" type="slidenum">
              <a:rPr lang="en-IN" smtClean="0"/>
              <a:t>7</a:t>
            </a:fld>
            <a:endParaRPr lang="en-IN" dirty="0"/>
          </a:p>
        </p:txBody>
      </p:sp>
      <p:sp>
        <p:nvSpPr>
          <p:cNvPr id="7" name="Header Placeholder 3">
            <a:extLst>
              <a:ext uri="{FF2B5EF4-FFF2-40B4-BE49-F238E27FC236}">
                <a16:creationId xmlns:a16="http://schemas.microsoft.com/office/drawing/2014/main" id="{72AF3B9D-3B3E-46A7-A62F-06E498C8CFA6}"/>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249793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685800"/>
            <a:ext cx="6205537" cy="3490913"/>
          </a:xfrm>
        </p:spPr>
      </p:sp>
      <p:sp>
        <p:nvSpPr>
          <p:cNvPr id="3" name="Notes Placeholder 2"/>
          <p:cNvSpPr>
            <a:spLocks noGrp="1"/>
          </p:cNvSpPr>
          <p:nvPr>
            <p:ph type="body" idx="1"/>
          </p:nvPr>
        </p:nvSpPr>
        <p:spPr>
          <a:xfrm>
            <a:off x="463318" y="4479824"/>
            <a:ext cx="6000982" cy="3940446"/>
          </a:xfrm>
        </p:spPr>
        <p:txBody>
          <a:bodyPr>
            <a:noAutofit/>
          </a:bodyPr>
          <a:lstStyle/>
          <a:p>
            <a:pPr>
              <a:lnSpc>
                <a:spcPct val="115000"/>
              </a:lnSpc>
              <a:spcAft>
                <a:spcPts val="1000"/>
              </a:spcAft>
            </a:pPr>
            <a:r>
              <a:rPr lang="en-IN" sz="1000" dirty="0">
                <a:ea typeface="Calibri"/>
                <a:cs typeface="Segoe UI Light" panose="020B0502040204020203" pitchFamily="34" charset="0"/>
              </a:rPr>
              <a:t>This slide depicts the flow of WS-MAN traffic from the local Windows PowerShell instance over the network to an HTTP listener hosted by WinRM, through to a registered WinRM endpoint, and to the executable application associated with that endpoint.</a:t>
            </a:r>
          </a:p>
        </p:txBody>
      </p:sp>
      <p:sp>
        <p:nvSpPr>
          <p:cNvPr id="4" name="Slide Number Placeholder 3"/>
          <p:cNvSpPr>
            <a:spLocks noGrp="1"/>
          </p:cNvSpPr>
          <p:nvPr>
            <p:ph type="sldNum" sz="quarter" idx="10"/>
          </p:nvPr>
        </p:nvSpPr>
        <p:spPr/>
        <p:txBody>
          <a:bodyPr/>
          <a:lstStyle/>
          <a:p>
            <a:fld id="{9C50214B-0CC3-4527-98D6-C6435FCDC929}" type="slidenum">
              <a:rPr lang="en-IN" smtClean="0"/>
              <a:t>8</a:t>
            </a:fld>
            <a:endParaRPr lang="en-IN" dirty="0"/>
          </a:p>
        </p:txBody>
      </p:sp>
      <p:sp>
        <p:nvSpPr>
          <p:cNvPr id="7" name="Header Placeholder 3">
            <a:extLst>
              <a:ext uri="{FF2B5EF4-FFF2-40B4-BE49-F238E27FC236}">
                <a16:creationId xmlns:a16="http://schemas.microsoft.com/office/drawing/2014/main" id="{7E9D7469-5AC1-4BFB-B98A-4BECEA8590A9}"/>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68062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09613"/>
            <a:ext cx="6364288" cy="3581400"/>
          </a:xfrm>
        </p:spPr>
      </p:sp>
      <p:sp>
        <p:nvSpPr>
          <p:cNvPr id="3" name="Notes Placeholder 2"/>
          <p:cNvSpPr>
            <a:spLocks noGrp="1"/>
          </p:cNvSpPr>
          <p:nvPr>
            <p:ph type="body" idx="1"/>
          </p:nvPr>
        </p:nvSpPr>
        <p:spPr>
          <a:xfrm>
            <a:off x="422275" y="4543012"/>
            <a:ext cx="6072922" cy="3890844"/>
          </a:xfrm>
        </p:spPr>
        <p:txBody>
          <a:bodyPr>
            <a:noAutofit/>
          </a:bodyPr>
          <a:lstStyle/>
          <a:p>
            <a:pPr>
              <a:lnSpc>
                <a:spcPct val="115000"/>
              </a:lnSpc>
              <a:spcAft>
                <a:spcPts val="1000"/>
              </a:spcAft>
            </a:pPr>
            <a:r>
              <a:rPr lang="en-IN" sz="1000" dirty="0">
                <a:ea typeface="Calibri"/>
                <a:cs typeface="Segoe UI Light" panose="020B0502040204020203" pitchFamily="34" charset="0"/>
              </a:rPr>
              <a:t>This is really background information; spend five minutes or less discussing this topic. Explain the fact that </a:t>
            </a:r>
            <a:r>
              <a:rPr lang="en-IN" sz="1000" i="1" dirty="0">
                <a:ea typeface="Calibri"/>
                <a:cs typeface="Segoe UI Light" panose="020B0502040204020203" pitchFamily="34" charset="0"/>
              </a:rPr>
              <a:t>remote</a:t>
            </a:r>
            <a:r>
              <a:rPr lang="en-IN" sz="1000" dirty="0">
                <a:ea typeface="Calibri"/>
                <a:cs typeface="Segoe UI Light" panose="020B0502040204020203" pitchFamily="34" charset="0"/>
              </a:rPr>
              <a:t> </a:t>
            </a:r>
            <a:r>
              <a:rPr lang="en-IN" sz="1000" i="1" dirty="0">
                <a:ea typeface="Calibri"/>
                <a:cs typeface="Segoe UI Light" panose="020B0502040204020203" pitchFamily="34" charset="0"/>
              </a:rPr>
              <a:t>connectivity</a:t>
            </a:r>
            <a:r>
              <a:rPr lang="en-IN" sz="1000" dirty="0">
                <a:ea typeface="Calibri"/>
                <a:cs typeface="Segoe UI Light" panose="020B0502040204020203" pitchFamily="34" charset="0"/>
              </a:rPr>
              <a:t> isn’t necessarily </a:t>
            </a:r>
            <a:r>
              <a:rPr lang="en-IN" sz="1000" i="1" dirty="0">
                <a:ea typeface="Calibri"/>
                <a:cs typeface="Segoe UI Light" panose="020B0502040204020203" pitchFamily="34" charset="0"/>
              </a:rPr>
              <a:t>remoting</a:t>
            </a:r>
            <a:r>
              <a:rPr lang="en-IN" sz="1000" dirty="0">
                <a:ea typeface="Calibri"/>
                <a:cs typeface="Segoe UI Light" panose="020B0502040204020203" pitchFamily="34" charset="0"/>
              </a:rPr>
              <a:t>, and that commands not using remoting might use any protocol they want but might not document what they use. </a:t>
            </a:r>
          </a:p>
          <a:p>
            <a:pPr>
              <a:lnSpc>
                <a:spcPct val="115000"/>
              </a:lnSpc>
              <a:spcAft>
                <a:spcPts val="1000"/>
              </a:spcAft>
            </a:pPr>
            <a:endParaRPr lang="en-IN" sz="1000" dirty="0">
              <a:ea typeface="Calibri"/>
              <a:cs typeface="Segoe UI Light" panose="020B0502040204020203" pitchFamily="34" charset="0"/>
            </a:endParaRPr>
          </a:p>
          <a:p>
            <a:pPr>
              <a:lnSpc>
                <a:spcPct val="115000"/>
              </a:lnSpc>
              <a:spcAft>
                <a:spcPts val="1000"/>
              </a:spcAft>
            </a:pPr>
            <a:r>
              <a:rPr lang="en-IN" sz="1000" dirty="0">
                <a:ea typeface="Calibri"/>
                <a:cs typeface="Segoe UI Light" panose="020B0502040204020203" pitchFamily="34" charset="0"/>
              </a:rPr>
              <a:t>We recommend using the term, </a:t>
            </a:r>
            <a:r>
              <a:rPr lang="en-IN" sz="1000" i="1" dirty="0">
                <a:ea typeface="Calibri"/>
                <a:cs typeface="Segoe UI Light" panose="020B0502040204020203" pitchFamily="34" charset="0"/>
              </a:rPr>
              <a:t>Windows PowerShell remoting</a:t>
            </a:r>
            <a:r>
              <a:rPr lang="en-IN" sz="1000" dirty="0">
                <a:ea typeface="Calibri"/>
                <a:cs typeface="Segoe UI Light" panose="020B0502040204020203" pitchFamily="34" charset="0"/>
              </a:rPr>
              <a:t>, to call attention to the fact that it is a specific feature.</a:t>
            </a:r>
          </a:p>
        </p:txBody>
      </p:sp>
      <p:sp>
        <p:nvSpPr>
          <p:cNvPr id="4" name="Slide Number Placeholder 3"/>
          <p:cNvSpPr>
            <a:spLocks noGrp="1"/>
          </p:cNvSpPr>
          <p:nvPr>
            <p:ph type="sldNum" sz="quarter" idx="10"/>
          </p:nvPr>
        </p:nvSpPr>
        <p:spPr/>
        <p:txBody>
          <a:bodyPr/>
          <a:lstStyle/>
          <a:p>
            <a:fld id="{9C50214B-0CC3-4527-98D6-C6435FCDC929}" type="slidenum">
              <a:rPr lang="en-IN" smtClean="0"/>
              <a:t>9</a:t>
            </a:fld>
            <a:endParaRPr lang="en-IN" dirty="0"/>
          </a:p>
        </p:txBody>
      </p:sp>
      <p:sp>
        <p:nvSpPr>
          <p:cNvPr id="10" name="Header Placeholder 3">
            <a:extLst>
              <a:ext uri="{FF2B5EF4-FFF2-40B4-BE49-F238E27FC236}">
                <a16:creationId xmlns:a16="http://schemas.microsoft.com/office/drawing/2014/main" id="{A90456A5-9D55-4232-81F6-8099BAB91D2A}"/>
              </a:ext>
            </a:extLst>
          </p:cNvPr>
          <p:cNvSpPr>
            <a:spLocks noGrp="1"/>
          </p:cNvSpPr>
          <p:nvPr>
            <p:ph type="hdr" sz="quarter"/>
          </p:nvPr>
        </p:nvSpPr>
        <p:spPr>
          <a:xfrm>
            <a:off x="-1" y="0"/>
            <a:ext cx="3817621" cy="685800"/>
          </a:xfrm>
        </p:spPr>
        <p:txBody>
          <a:bodyPr/>
          <a:lstStyle/>
          <a:p>
            <a:r>
              <a:rPr lang="en-US" dirty="0"/>
              <a:t>AZ-040 Automating Administration with PowerShell</a:t>
            </a:r>
          </a:p>
          <a:p>
            <a:r>
              <a:rPr lang="en-US" dirty="0"/>
              <a:t>Module 8: Administering remote computers with Windows PowerShell</a:t>
            </a:r>
          </a:p>
        </p:txBody>
      </p:sp>
    </p:spTree>
    <p:extLst>
      <p:ext uri="{BB962C8B-B14F-4D97-AF65-F5344CB8AC3E}">
        <p14:creationId xmlns:p14="http://schemas.microsoft.com/office/powerpoint/2010/main" val="137660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select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select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select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Select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Select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Select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3260080"/>
            <a:ext cx="11343820" cy="461665"/>
          </a:xfrm>
          <a:prstGeom prst="rect">
            <a:avLst/>
          </a:prstGeom>
        </p:spPr>
        <p:txBody>
          <a:bodyPr anchor="ctr" anchorCtr="0"/>
          <a:lstStyle>
            <a:lvl1pPr algn="ctr">
              <a:defRPr sz="2400"/>
            </a:lvl1pPr>
          </a:lstStyle>
          <a:p>
            <a:r>
              <a:rPr lang="en-US" dirty="0"/>
              <a:t>Select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973675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12756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6" r:id="rId73"/>
    <p:sldLayoutId id="2147484737" r:id="rId7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3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3.xml"/></Relationships>
</file>

<file path=ppt/slides/_rels/slide4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2.xml"/><Relationship Id="rId1" Type="http://schemas.openxmlformats.org/officeDocument/2006/relationships/slideLayout" Target="../slideLayouts/slideLayout35.xml"/><Relationship Id="rId4" Type="http://schemas.openxmlformats.org/officeDocument/2006/relationships/image" Target="../media/image16.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7.xml"/></Relationships>
</file>

<file path=ppt/slides/_rels/slide4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4.xml"/><Relationship Id="rId1" Type="http://schemas.openxmlformats.org/officeDocument/2006/relationships/slideLayout" Target="../slideLayouts/slideLayout42.xml"/><Relationship Id="rId4" Type="http://schemas.openxmlformats.org/officeDocument/2006/relationships/image" Target="../media/image18.emf"/></Relationships>
</file>

<file path=ppt/slides/_rels/slide4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5.xml"/><Relationship Id="rId1" Type="http://schemas.openxmlformats.org/officeDocument/2006/relationships/slideLayout" Target="../slideLayouts/slideLayout42.xml"/><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AZ-040 Automating Administration with PowerShell</a:t>
            </a:r>
            <a:endParaRPr lang="en-US" dirty="0">
              <a:solidFill>
                <a:schemeClr val="tx1"/>
              </a:solidFill>
            </a:endParaRP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p:txBody>
          <a:bodyPr/>
          <a:lstStyle/>
          <a:p>
            <a:r>
              <a:rPr lang="en-US" dirty="0"/>
              <a:t>Author name</a:t>
            </a:r>
            <a:br>
              <a:rPr lang="en-US" dirty="0"/>
            </a:br>
            <a:r>
              <a:rPr lang="en-US" dirty="0"/>
              <a:t>Date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Remoting security</a:t>
            </a:r>
          </a:p>
        </p:txBody>
      </p:sp>
      <p:sp>
        <p:nvSpPr>
          <p:cNvPr id="4" name="Content Placeholder 2"/>
          <p:cNvSpPr>
            <a:spLocks noGrp="1"/>
          </p:cNvSpPr>
          <p:nvPr/>
        </p:nvSpPr>
        <p:spPr bwMode="auto">
          <a:xfrm>
            <a:off x="432089" y="1405719"/>
            <a:ext cx="11511672" cy="48623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ClrTx/>
            </a:pPr>
            <a:r>
              <a:rPr lang="en-US" sz="2400" dirty="0"/>
              <a:t>Remoting is security transparent; you can perform only those tasks that your credentials allow.</a:t>
            </a:r>
          </a:p>
          <a:p>
            <a:pPr>
              <a:buClrTx/>
            </a:pPr>
            <a:r>
              <a:rPr lang="en-US" sz="2400" dirty="0"/>
              <a:t>Mutual authentication helps prevent delegation of credentials to spoofed or impersonated computers:</a:t>
            </a:r>
          </a:p>
          <a:p>
            <a:pPr lvl="1" defTabSz="932742">
              <a:spcAft>
                <a:spcPts val="0"/>
              </a:spcAft>
              <a:buClrTx/>
              <a:buSzPct val="95000"/>
              <a:defRPr/>
            </a:pPr>
            <a:r>
              <a:rPr lang="en-US" sz="2200" spc="-50" dirty="0">
                <a:latin typeface="Segoe UI"/>
                <a:ea typeface="+mn-ea"/>
                <a:cs typeface="+mn-cs"/>
              </a:rPr>
              <a:t>It works in domain environments by default.</a:t>
            </a:r>
          </a:p>
          <a:p>
            <a:pPr lvl="1" defTabSz="932742">
              <a:spcAft>
                <a:spcPts val="0"/>
              </a:spcAft>
              <a:buClrTx/>
              <a:buSzPct val="95000"/>
              <a:defRPr/>
            </a:pPr>
            <a:r>
              <a:rPr lang="en-US" sz="2200" spc="-50" dirty="0">
                <a:latin typeface="Segoe UI"/>
                <a:ea typeface="+mn-ea"/>
                <a:cs typeface="+mn-cs"/>
              </a:rPr>
              <a:t>It can use SSL in lieu of domain credentials.</a:t>
            </a:r>
          </a:p>
          <a:p>
            <a:pPr lvl="1" defTabSz="932742">
              <a:spcAft>
                <a:spcPts val="0"/>
              </a:spcAft>
              <a:buClrTx/>
              <a:buSzPct val="95000"/>
              <a:defRPr/>
            </a:pPr>
            <a:r>
              <a:rPr lang="en-US" sz="2200" spc="-50" dirty="0">
                <a:latin typeface="Segoe UI"/>
                <a:ea typeface="+mn-ea"/>
                <a:cs typeface="+mn-cs"/>
              </a:rPr>
              <a:t>It can be disabled through the </a:t>
            </a:r>
            <a:r>
              <a:rPr lang="en-US" sz="2200" b="1" spc="-50" dirty="0">
                <a:latin typeface="Segoe UI"/>
                <a:ea typeface="+mn-ea"/>
                <a:cs typeface="+mn-cs"/>
              </a:rPr>
              <a:t>TrustedHosts</a:t>
            </a:r>
            <a:r>
              <a:rPr lang="en-US" sz="2200" spc="-50" dirty="0">
                <a:latin typeface="Segoe UI"/>
                <a:ea typeface="+mn-ea"/>
                <a:cs typeface="+mn-cs"/>
              </a:rPr>
              <a:t> list.</a:t>
            </a:r>
          </a:p>
        </p:txBody>
      </p:sp>
    </p:spTree>
    <p:extLst>
      <p:ext uri="{BB962C8B-B14F-4D97-AF65-F5344CB8AC3E}">
        <p14:creationId xmlns:p14="http://schemas.microsoft.com/office/powerpoint/2010/main" val="19802829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Remoting security (Slide 2)</a:t>
            </a:r>
          </a:p>
        </p:txBody>
      </p:sp>
      <p:sp>
        <p:nvSpPr>
          <p:cNvPr id="4" name="Content Placeholder 2"/>
          <p:cNvSpPr>
            <a:spLocks noGrp="1"/>
          </p:cNvSpPr>
          <p:nvPr/>
        </p:nvSpPr>
        <p:spPr bwMode="auto">
          <a:xfrm>
            <a:off x="584461" y="1405719"/>
            <a:ext cx="10916239" cy="48281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Remoting privacy:</a:t>
            </a:r>
          </a:p>
          <a:p>
            <a:pPr>
              <a:buClrTx/>
            </a:pPr>
            <a:r>
              <a:rPr lang="en-US" sz="2400" dirty="0"/>
              <a:t>Channel-level encryption is provided only with HTTPS connections.</a:t>
            </a:r>
          </a:p>
          <a:p>
            <a:pPr>
              <a:buClrTx/>
            </a:pPr>
            <a:r>
              <a:rPr lang="en-US" sz="2400" dirty="0"/>
              <a:t>Application-level encryption is provided with all connections.</a:t>
            </a:r>
          </a:p>
          <a:p>
            <a:pPr>
              <a:buClrTx/>
            </a:pPr>
            <a:r>
              <a:rPr lang="en-US" sz="2400" dirty="0"/>
              <a:t>Credentials are transmitted in clear text only, with the Basic authentication protocol when HTTPS is not in use (for example, to a nondomain computer on TrustedHosts list).</a:t>
            </a:r>
          </a:p>
          <a:p>
            <a:pPr>
              <a:buClrTx/>
            </a:pPr>
            <a:r>
              <a:rPr lang="en-US" sz="2400" dirty="0"/>
              <a:t>You cannot use Basic authentication unless you enable unencrypted traffic in the client configuration.</a:t>
            </a:r>
          </a:p>
        </p:txBody>
      </p:sp>
    </p:spTree>
    <p:extLst>
      <p:ext uri="{BB962C8B-B14F-4D97-AF65-F5344CB8AC3E}">
        <p14:creationId xmlns:p14="http://schemas.microsoft.com/office/powerpoint/2010/main" val="7000790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Enabling remoting</a:t>
            </a:r>
          </a:p>
        </p:txBody>
      </p:sp>
      <p:sp>
        <p:nvSpPr>
          <p:cNvPr id="4" name="Content Placeholder 2"/>
          <p:cNvSpPr>
            <a:spLocks noGrp="1"/>
          </p:cNvSpPr>
          <p:nvPr/>
        </p:nvSpPr>
        <p:spPr bwMode="auto">
          <a:xfrm>
            <a:off x="418644" y="1364776"/>
            <a:ext cx="11181954" cy="37727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ClrTx/>
            </a:pPr>
            <a:r>
              <a:rPr lang="en-US" sz="2400" dirty="0"/>
              <a:t>To enable Windows PowerShell remoting manually, run </a:t>
            </a:r>
            <a:r>
              <a:rPr lang="en-US" sz="2400" b="1" dirty="0"/>
              <a:t>Enable-PSRemoting</a:t>
            </a:r>
            <a:r>
              <a:rPr lang="en-US" sz="2400" dirty="0"/>
              <a:t> as an Administrator.</a:t>
            </a:r>
          </a:p>
          <a:p>
            <a:pPr>
              <a:buClrTx/>
            </a:pPr>
            <a:r>
              <a:rPr lang="en-US" sz="2400" dirty="0"/>
              <a:t>To enable Windows PowerShell remoting centrally, configure a GPO.</a:t>
            </a:r>
          </a:p>
          <a:p>
            <a:pPr>
              <a:buClrTx/>
            </a:pPr>
            <a:r>
              <a:rPr lang="en-US" sz="2400" dirty="0"/>
              <a:t>There are restrictions on client computers that have a network connection set to Public.</a:t>
            </a:r>
          </a:p>
          <a:p>
            <a:pPr>
              <a:buClrTx/>
            </a:pPr>
            <a:r>
              <a:rPr lang="en-US" sz="2400" dirty="0"/>
              <a:t>Windows Server 2012 and newer enable Windows PowerShell remoting by default; no further steps are needed.</a:t>
            </a:r>
            <a:endParaRPr lang="bs-Latn-BA" sz="2400" dirty="0"/>
          </a:p>
          <a:p>
            <a:pPr>
              <a:buClrTx/>
            </a:pPr>
            <a:r>
              <a:rPr lang="bs-Latn-BA" sz="2400" dirty="0"/>
              <a:t>Remoting can be enabled by using Group Policy</a:t>
            </a:r>
            <a:r>
              <a:rPr lang="en-US" sz="2400" dirty="0"/>
              <a:t>.</a:t>
            </a:r>
          </a:p>
        </p:txBody>
      </p:sp>
    </p:spTree>
    <p:extLst>
      <p:ext uri="{BB962C8B-B14F-4D97-AF65-F5344CB8AC3E}">
        <p14:creationId xmlns:p14="http://schemas.microsoft.com/office/powerpoint/2010/main" val="22713783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one-to-one remoting</a:t>
            </a:r>
          </a:p>
        </p:txBody>
      </p:sp>
      <p:sp>
        <p:nvSpPr>
          <p:cNvPr id="4" name="Content Placeholder 2"/>
          <p:cNvSpPr>
            <a:spLocks noGrp="1"/>
          </p:cNvSpPr>
          <p:nvPr/>
        </p:nvSpPr>
        <p:spPr bwMode="auto">
          <a:xfrm>
            <a:off x="418643" y="1378424"/>
            <a:ext cx="11421423" cy="267621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One-to-one Windows PowerShell remoting is similar in concept to SSH, although different in actual operation:</a:t>
            </a:r>
          </a:p>
          <a:p>
            <a:pPr marL="798513" lvl="1" indent="-514350">
              <a:buClr>
                <a:schemeClr val="tx1"/>
              </a:buClr>
              <a:buSzPct val="100000"/>
              <a:buFont typeface="+mj-lt"/>
              <a:buAutoNum type="arabicPeriod"/>
            </a:pPr>
            <a:r>
              <a:rPr lang="en-US" sz="2200" dirty="0"/>
              <a:t>Start with </a:t>
            </a:r>
            <a:r>
              <a:rPr lang="en-US" sz="2200" b="1" dirty="0"/>
              <a:t>Enter-PSSession –ComputerName </a:t>
            </a:r>
            <a:r>
              <a:rPr lang="en-US" sz="2200" b="1" i="1" dirty="0"/>
              <a:t>name</a:t>
            </a:r>
            <a:r>
              <a:rPr lang="en-US" sz="2200" dirty="0"/>
              <a:t>.</a:t>
            </a:r>
          </a:p>
          <a:p>
            <a:pPr marL="1193800" lvl="2" indent="-514350">
              <a:buClr>
                <a:schemeClr val="tx1"/>
              </a:buClr>
              <a:buSzPct val="100000"/>
            </a:pPr>
            <a:r>
              <a:rPr lang="en-US" dirty="0"/>
              <a:t>The Windows PowerShell prompt changes to indicate the connected computer.</a:t>
            </a:r>
          </a:p>
          <a:p>
            <a:pPr marL="798513" lvl="1" indent="-514350">
              <a:buClr>
                <a:schemeClr val="tx1"/>
              </a:buClr>
              <a:buSzPct val="100000"/>
              <a:buFont typeface="+mj-lt"/>
              <a:buAutoNum type="arabicPeriod"/>
            </a:pPr>
            <a:r>
              <a:rPr lang="en-US" sz="2200" dirty="0"/>
              <a:t>Exit with </a:t>
            </a:r>
            <a:r>
              <a:rPr lang="en-US" sz="2200" b="1" dirty="0"/>
              <a:t>Exit-PSSession</a:t>
            </a:r>
            <a:r>
              <a:rPr lang="en-US" sz="2200" dirty="0"/>
              <a:t>.</a:t>
            </a:r>
          </a:p>
        </p:txBody>
      </p:sp>
    </p:spTree>
    <p:extLst>
      <p:ext uri="{BB962C8B-B14F-4D97-AF65-F5344CB8AC3E}">
        <p14:creationId xmlns:p14="http://schemas.microsoft.com/office/powerpoint/2010/main" val="36942406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one-to-many remoting</a:t>
            </a:r>
          </a:p>
        </p:txBody>
      </p:sp>
      <p:sp>
        <p:nvSpPr>
          <p:cNvPr id="4" name="Content Placeholder 2"/>
          <p:cNvSpPr>
            <a:spLocks noGrp="1"/>
          </p:cNvSpPr>
          <p:nvPr/>
        </p:nvSpPr>
        <p:spPr bwMode="auto">
          <a:xfrm>
            <a:off x="418643" y="1271903"/>
            <a:ext cx="11492620" cy="39618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ClrTx/>
            </a:pPr>
            <a:r>
              <a:rPr lang="en-US" sz="2400" dirty="0"/>
              <a:t>The </a:t>
            </a:r>
            <a:r>
              <a:rPr lang="en-US" sz="2400" b="1" dirty="0"/>
              <a:t>Invoke-Command</a:t>
            </a:r>
            <a:r>
              <a:rPr lang="en-US" sz="2400" dirty="0"/>
              <a:t> can send a command or script to one or more remote computers in parallel.</a:t>
            </a:r>
          </a:p>
          <a:p>
            <a:pPr>
              <a:buClrTx/>
            </a:pPr>
            <a:r>
              <a:rPr lang="en-US" sz="2400" dirty="0"/>
              <a:t>Results include a </a:t>
            </a:r>
            <a:r>
              <a:rPr lang="en-US" sz="2400" b="1" dirty="0"/>
              <a:t>PSComputerName</a:t>
            </a:r>
            <a:r>
              <a:rPr lang="en-US" sz="2400" dirty="0"/>
              <a:t> property that indicates the computer each result came from.</a:t>
            </a:r>
          </a:p>
          <a:p>
            <a:pPr>
              <a:buClrTx/>
            </a:pPr>
            <a:r>
              <a:rPr lang="en-US" sz="2400" dirty="0"/>
              <a:t>Considerations include:</a:t>
            </a:r>
          </a:p>
          <a:p>
            <a:pPr marL="685800" lvl="3" indent="-228600" defTabSz="932742" fontAlgn="auto">
              <a:spcAft>
                <a:spcPts val="0"/>
              </a:spcAft>
              <a:buClrTx/>
              <a:buSzPct val="95000"/>
              <a:buFont typeface="Arial" panose="020B0604020202020204" pitchFamily="34" charset="0"/>
              <a:buChar char="‒"/>
              <a:defRPr/>
            </a:pPr>
            <a:r>
              <a:rPr lang="en-US" sz="2200" spc="-50" dirty="0">
                <a:solidFill>
                  <a:srgbClr val="000000"/>
                </a:solidFill>
                <a:latin typeface="Segoe UI"/>
                <a:ea typeface="+mn-ea"/>
                <a:cs typeface="+mn-cs"/>
              </a:rPr>
              <a:t>Throttling</a:t>
            </a:r>
          </a:p>
          <a:p>
            <a:pPr marL="685800" lvl="3" indent="-228600" defTabSz="932742" fontAlgn="auto">
              <a:spcAft>
                <a:spcPts val="0"/>
              </a:spcAft>
              <a:buClrTx/>
              <a:buSzPct val="95000"/>
              <a:buFont typeface="Arial" panose="020B0604020202020204" pitchFamily="34" charset="0"/>
              <a:buChar char="‒"/>
              <a:defRPr/>
            </a:pPr>
            <a:r>
              <a:rPr lang="en-US" sz="2200" spc="-50" dirty="0">
                <a:solidFill>
                  <a:srgbClr val="000000"/>
                </a:solidFill>
                <a:latin typeface="Segoe UI"/>
                <a:ea typeface="+mn-ea"/>
                <a:cs typeface="+mn-cs"/>
              </a:rPr>
              <a:t>Passing data to remote computers</a:t>
            </a:r>
          </a:p>
          <a:p>
            <a:pPr marL="685800" lvl="3" indent="-228600" defTabSz="932742" fontAlgn="auto">
              <a:spcAft>
                <a:spcPts val="0"/>
              </a:spcAft>
              <a:buClrTx/>
              <a:buSzPct val="95000"/>
              <a:buFont typeface="Arial" panose="020B0604020202020204" pitchFamily="34" charset="0"/>
              <a:buChar char="‒"/>
              <a:defRPr/>
            </a:pPr>
            <a:r>
              <a:rPr lang="en-US" sz="2200" spc="-50" dirty="0">
                <a:solidFill>
                  <a:srgbClr val="000000"/>
                </a:solidFill>
                <a:latin typeface="Segoe UI"/>
                <a:ea typeface="+mn-ea"/>
                <a:cs typeface="+mn-cs"/>
              </a:rPr>
              <a:t>Persistence</a:t>
            </a:r>
          </a:p>
          <a:p>
            <a:pPr marL="685800" lvl="3" indent="-228600" defTabSz="932742" fontAlgn="auto">
              <a:spcAft>
                <a:spcPts val="0"/>
              </a:spcAft>
              <a:buClrTx/>
              <a:buSzPct val="95000"/>
              <a:buFont typeface="Arial" panose="020B0604020202020204" pitchFamily="34" charset="0"/>
              <a:buChar char="‒"/>
              <a:defRPr/>
            </a:pPr>
            <a:r>
              <a:rPr lang="en-US" sz="2200" spc="-50" dirty="0">
                <a:solidFill>
                  <a:srgbClr val="000000"/>
                </a:solidFill>
                <a:latin typeface="Segoe UI"/>
                <a:ea typeface="+mn-ea"/>
                <a:cs typeface="+mn-cs"/>
              </a:rPr>
              <a:t>Ways to specify computer names</a:t>
            </a:r>
          </a:p>
        </p:txBody>
      </p:sp>
    </p:spTree>
    <p:extLst>
      <p:ext uri="{BB962C8B-B14F-4D97-AF65-F5344CB8AC3E}">
        <p14:creationId xmlns:p14="http://schemas.microsoft.com/office/powerpoint/2010/main" val="217159746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E910960E-904C-4C75-94CD-5450272E88F5}"/>
              </a:ext>
            </a:extLst>
          </p:cNvPr>
          <p:cNvSpPr>
            <a:spLocks noGrp="1"/>
          </p:cNvSpPr>
          <p:nvPr>
            <p:ph type="title"/>
          </p:nvPr>
        </p:nvSpPr>
        <p:spPr>
          <a:xfrm>
            <a:off x="425366" y="289954"/>
            <a:ext cx="11341268" cy="680196"/>
          </a:xfrm>
        </p:spPr>
        <p:txBody>
          <a:bodyPr/>
          <a:lstStyle/>
          <a:p>
            <a:r>
              <a:rPr lang="en-IN" dirty="0"/>
              <a:t>Using one-to-many remoting (Slide 2)</a:t>
            </a:r>
          </a:p>
        </p:txBody>
      </p:sp>
      <p:sp>
        <p:nvSpPr>
          <p:cNvPr id="5" name="Rectangle 4">
            <a:extLst>
              <a:ext uri="{C183D7F6-B498-43B3-948B-1728B52AA6E4}">
                <adec:decorative xmlns:adec="http://schemas.microsoft.com/office/drawing/2017/decorative" val="1"/>
              </a:ext>
            </a:extLst>
          </p:cNvPr>
          <p:cNvSpPr/>
          <p:nvPr/>
        </p:nvSpPr>
        <p:spPr bwMode="auto">
          <a:xfrm>
            <a:off x="2198443" y="1864239"/>
            <a:ext cx="7617924" cy="2030397"/>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eaLnBrk="0" hangingPunct="0"/>
            <a:endParaRPr lang="en-US" sz="1800" dirty="0">
              <a:latin typeface="Segoe UI" pitchFamily="34" charset="0"/>
              <a:cs typeface="Segoe UI" pitchFamily="34" charset="0"/>
            </a:endParaRPr>
          </a:p>
        </p:txBody>
      </p:sp>
      <p:sp>
        <p:nvSpPr>
          <p:cNvPr id="6" name="TextBox 3"/>
          <p:cNvSpPr txBox="1"/>
          <p:nvPr/>
        </p:nvSpPr>
        <p:spPr>
          <a:xfrm>
            <a:off x="6826393" y="1864239"/>
            <a:ext cx="3324981"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itchFamily="34" charset="0"/>
                <a:cs typeface="Segoe UI" pitchFamily="34" charset="0"/>
              </a:rPr>
              <a:t>This command runs on the remote computer.</a:t>
            </a:r>
          </a:p>
        </p:txBody>
      </p:sp>
      <p:grpSp>
        <p:nvGrpSpPr>
          <p:cNvPr id="3" name="Group 2">
            <a:extLst>
              <a:ext uri="{FF2B5EF4-FFF2-40B4-BE49-F238E27FC236}">
                <a16:creationId xmlns:a16="http://schemas.microsoft.com/office/drawing/2014/main" id="{9073703E-96B8-454B-B924-2CFBC9C40E1D}"/>
              </a:ext>
              <a:ext uri="{C183D7F6-B498-43B3-948B-1728B52AA6E4}">
                <adec:decorative xmlns:adec="http://schemas.microsoft.com/office/drawing/2017/decorative" val="1"/>
              </a:ext>
            </a:extLst>
          </p:cNvPr>
          <p:cNvGrpSpPr/>
          <p:nvPr/>
        </p:nvGrpSpPr>
        <p:grpSpPr>
          <a:xfrm>
            <a:off x="4317402" y="4029524"/>
            <a:ext cx="7296843" cy="707886"/>
            <a:chOff x="4317402" y="4029524"/>
            <a:chExt cx="7617924" cy="707886"/>
          </a:xfrm>
          <a:solidFill>
            <a:schemeClr val="accent5">
              <a:lumMod val="20000"/>
              <a:lumOff val="80000"/>
            </a:schemeClr>
          </a:solidFill>
        </p:grpSpPr>
        <p:sp>
          <p:nvSpPr>
            <p:cNvPr id="8" name="Rectangle 7"/>
            <p:cNvSpPr/>
            <p:nvPr/>
          </p:nvSpPr>
          <p:spPr bwMode="auto">
            <a:xfrm>
              <a:off x="4317402" y="4058735"/>
              <a:ext cx="7617924" cy="635559"/>
            </a:xfrm>
            <a:prstGeom prst="rect">
              <a:avLst/>
            </a:prstGeom>
            <a:grp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eaLnBrk="0" hangingPunct="0"/>
              <a:endParaRPr lang="en-US" sz="1800" dirty="0">
                <a:latin typeface="Segoe UI" pitchFamily="34" charset="0"/>
                <a:cs typeface="Segoe UI" pitchFamily="34" charset="0"/>
              </a:endParaRPr>
            </a:p>
          </p:txBody>
        </p:sp>
        <p:sp>
          <p:nvSpPr>
            <p:cNvPr id="9" name="TextBox 5"/>
            <p:cNvSpPr txBox="1"/>
            <p:nvPr/>
          </p:nvSpPr>
          <p:spPr>
            <a:xfrm>
              <a:off x="8557971" y="4029524"/>
              <a:ext cx="3149382" cy="707886"/>
            </a:xfrm>
            <a:prstGeom prst="rect">
              <a:avLst/>
            </a:prstGeom>
            <a:grp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itchFamily="34" charset="0"/>
                  <a:cs typeface="Segoe UI" pitchFamily="34" charset="0"/>
                </a:rPr>
                <a:t>These computers run the command.</a:t>
              </a:r>
            </a:p>
          </p:txBody>
        </p:sp>
      </p:grpSp>
      <p:grpSp>
        <p:nvGrpSpPr>
          <p:cNvPr id="2" name="Group 1">
            <a:extLst>
              <a:ext uri="{FF2B5EF4-FFF2-40B4-BE49-F238E27FC236}">
                <a16:creationId xmlns:a16="http://schemas.microsoft.com/office/drawing/2014/main" id="{6B64FCA6-36A9-4EF9-BE78-8974F8B28BDD}"/>
              </a:ext>
              <a:ext uri="{C183D7F6-B498-43B3-948B-1728B52AA6E4}">
                <adec:decorative xmlns:adec="http://schemas.microsoft.com/office/drawing/2017/decorative" val="1"/>
              </a:ext>
            </a:extLst>
          </p:cNvPr>
          <p:cNvGrpSpPr/>
          <p:nvPr/>
        </p:nvGrpSpPr>
        <p:grpSpPr>
          <a:xfrm>
            <a:off x="4317402" y="4766621"/>
            <a:ext cx="7296843" cy="721028"/>
            <a:chOff x="4021682" y="4770205"/>
            <a:chExt cx="7913644" cy="721028"/>
          </a:xfrm>
          <a:solidFill>
            <a:schemeClr val="accent5">
              <a:lumMod val="20000"/>
              <a:lumOff val="80000"/>
            </a:schemeClr>
          </a:solidFill>
        </p:grpSpPr>
        <p:sp>
          <p:nvSpPr>
            <p:cNvPr id="11" name="Rectangle 10"/>
            <p:cNvSpPr/>
            <p:nvPr/>
          </p:nvSpPr>
          <p:spPr bwMode="auto">
            <a:xfrm>
              <a:off x="4021682" y="4770205"/>
              <a:ext cx="7913644" cy="707886"/>
            </a:xfrm>
            <a:prstGeom prst="rect">
              <a:avLst/>
            </a:prstGeom>
            <a:grp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eaLnBrk="0" hangingPunct="0"/>
              <a:endParaRPr lang="en-US" sz="1800" dirty="0">
                <a:latin typeface="Segoe UI" pitchFamily="34" charset="0"/>
                <a:cs typeface="Segoe UI" pitchFamily="34" charset="0"/>
              </a:endParaRPr>
            </a:p>
          </p:txBody>
        </p:sp>
        <p:sp>
          <p:nvSpPr>
            <p:cNvPr id="12" name="TextBox 7"/>
            <p:cNvSpPr txBox="1"/>
            <p:nvPr/>
          </p:nvSpPr>
          <p:spPr>
            <a:xfrm>
              <a:off x="8424811" y="4783347"/>
              <a:ext cx="3510514" cy="707886"/>
            </a:xfrm>
            <a:prstGeom prst="rect">
              <a:avLst/>
            </a:prstGeom>
            <a:grp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itchFamily="34" charset="0"/>
                  <a:cs typeface="Segoe UI" pitchFamily="34" charset="0"/>
                </a:rPr>
                <a:t>This command runs on the local computer.</a:t>
              </a:r>
            </a:p>
          </p:txBody>
        </p:sp>
      </p:grpSp>
      <p:sp>
        <p:nvSpPr>
          <p:cNvPr id="15" name="Content Placeholder 2">
            <a:extLst>
              <a:ext uri="{FF2B5EF4-FFF2-40B4-BE49-F238E27FC236}">
                <a16:creationId xmlns:a16="http://schemas.microsoft.com/office/drawing/2014/main" id="{FC7B4D31-6B06-4CE9-AB81-ADE4C4DA4402}"/>
              </a:ext>
            </a:extLst>
          </p:cNvPr>
          <p:cNvSpPr>
            <a:spLocks noGrp="1"/>
          </p:cNvSpPr>
          <p:nvPr/>
        </p:nvSpPr>
        <p:spPr bwMode="auto">
          <a:xfrm>
            <a:off x="2040626" y="1048569"/>
            <a:ext cx="8482012" cy="47145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200" dirty="0">
                <a:latin typeface="Consolas" panose="020B0609020204030204" pitchFamily="49" charset="0"/>
              </a:rPr>
              <a:t>Invoke-Command</a:t>
            </a:r>
          </a:p>
          <a:p>
            <a:pPr marL="0" indent="0">
              <a:buNone/>
            </a:pPr>
            <a:r>
              <a:rPr lang="en-US" sz="2200" dirty="0">
                <a:latin typeface="Consolas" panose="020B0609020204030204" pitchFamily="49" charset="0"/>
              </a:rPr>
              <a:t>  -ScriptBlock { </a:t>
            </a:r>
          </a:p>
          <a:p>
            <a:pPr marL="0" indent="0">
              <a:buNone/>
            </a:pPr>
            <a:r>
              <a:rPr lang="en-US" sz="2200" dirty="0">
                <a:latin typeface="Consolas" panose="020B0609020204030204" pitchFamily="49" charset="0"/>
              </a:rPr>
              <a:t>     Param($c,$r)</a:t>
            </a:r>
          </a:p>
          <a:p>
            <a:pPr marL="0" indent="0">
              <a:buNone/>
            </a:pPr>
            <a:r>
              <a:rPr lang="en-US" sz="2200" dirty="0">
                <a:latin typeface="Consolas" panose="020B0609020204030204" pitchFamily="49" charset="0"/>
              </a:rPr>
              <a:t>     New-PSDrive –Name Z</a:t>
            </a:r>
          </a:p>
          <a:p>
            <a:pPr marL="0" indent="0">
              <a:buNone/>
            </a:pPr>
            <a:r>
              <a:rPr lang="en-US" sz="2200" dirty="0">
                <a:latin typeface="Consolas" panose="020B0609020204030204" pitchFamily="49" charset="0"/>
              </a:rPr>
              <a:t>                 -Credential $c</a:t>
            </a:r>
          </a:p>
          <a:p>
            <a:pPr marL="0" indent="0">
              <a:buNone/>
            </a:pPr>
            <a:r>
              <a:rPr lang="en-US" sz="2200" dirty="0">
                <a:latin typeface="Consolas" panose="020B0609020204030204" pitchFamily="49" charset="0"/>
              </a:rPr>
              <a:t>                 -PSProvider FileSystem</a:t>
            </a:r>
          </a:p>
          <a:p>
            <a:pPr marL="0" indent="0">
              <a:buNone/>
            </a:pPr>
            <a:r>
              <a:rPr lang="en-US" sz="2200" dirty="0">
                <a:latin typeface="Consolas" panose="020B0609020204030204" pitchFamily="49" charset="0"/>
              </a:rPr>
              <a:t>                 -Root $r</a:t>
            </a:r>
          </a:p>
          <a:p>
            <a:pPr marL="0" indent="0">
              <a:buNone/>
            </a:pPr>
            <a:r>
              <a:rPr lang="en-US" sz="2200" dirty="0">
                <a:latin typeface="Consolas" panose="020B0609020204030204" pitchFamily="49" charset="0"/>
              </a:rPr>
              <a:t>     }</a:t>
            </a:r>
          </a:p>
          <a:p>
            <a:pPr marL="0" indent="0">
              <a:buNone/>
            </a:pPr>
            <a:r>
              <a:rPr lang="en-US" sz="2200" dirty="0">
                <a:latin typeface="Consolas" panose="020B0609020204030204" pitchFamily="49" charset="0"/>
              </a:rPr>
              <a:t>  -ComputerName SERVER1,SERVER2,SERVER3</a:t>
            </a:r>
          </a:p>
          <a:p>
            <a:pPr marL="0" indent="0">
              <a:buNone/>
            </a:pPr>
            <a:r>
              <a:rPr lang="en-US" sz="2200" dirty="0">
                <a:latin typeface="Consolas" panose="020B0609020204030204" pitchFamily="49" charset="0"/>
              </a:rPr>
              <a:t>  -ArgumentList (Get-Credential),'Path'</a:t>
            </a:r>
          </a:p>
        </p:txBody>
      </p:sp>
    </p:spTree>
    <p:extLst>
      <p:ext uri="{BB962C8B-B14F-4D97-AF65-F5344CB8AC3E}">
        <p14:creationId xmlns:p14="http://schemas.microsoft.com/office/powerpoint/2010/main" val="22231868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one-to-many remoting (Slide 3)</a:t>
            </a:r>
          </a:p>
        </p:txBody>
      </p:sp>
      <p:sp>
        <p:nvSpPr>
          <p:cNvPr id="4" name="Content Placeholder 2"/>
          <p:cNvSpPr>
            <a:spLocks noGrp="1"/>
          </p:cNvSpPr>
          <p:nvPr/>
        </p:nvSpPr>
        <p:spPr bwMode="auto">
          <a:xfrm>
            <a:off x="1982788" y="1216477"/>
            <a:ext cx="8119156" cy="49520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200" dirty="0">
                <a:latin typeface="Consolas" panose="020B0609020204030204" pitchFamily="49" charset="0"/>
              </a:rPr>
              <a:t>Invoke-Command</a:t>
            </a:r>
          </a:p>
          <a:p>
            <a:pPr marL="0" indent="0">
              <a:buNone/>
            </a:pPr>
            <a:r>
              <a:rPr lang="en-US" sz="2200" dirty="0">
                <a:latin typeface="Consolas" panose="020B0609020204030204" pitchFamily="49" charset="0"/>
              </a:rPr>
              <a:t>  -ScriptBlock { </a:t>
            </a:r>
          </a:p>
          <a:p>
            <a:pPr marL="0" indent="0">
              <a:buNone/>
            </a:pPr>
            <a:r>
              <a:rPr lang="en-US" sz="2200" dirty="0">
                <a:latin typeface="Consolas" panose="020B0609020204030204" pitchFamily="49" charset="0"/>
              </a:rPr>
              <a:t>     Param($c,$r)</a:t>
            </a:r>
          </a:p>
          <a:p>
            <a:pPr marL="0" indent="0">
              <a:buNone/>
            </a:pPr>
            <a:r>
              <a:rPr lang="en-US" sz="2200" dirty="0">
                <a:latin typeface="Consolas" panose="020B0609020204030204" pitchFamily="49" charset="0"/>
              </a:rPr>
              <a:t>     New-PSDrive –Name Z</a:t>
            </a:r>
          </a:p>
          <a:p>
            <a:pPr marL="0" indent="0">
              <a:buNone/>
            </a:pPr>
            <a:r>
              <a:rPr lang="en-US" sz="2200" dirty="0">
                <a:latin typeface="Consolas" panose="020B0609020204030204" pitchFamily="49" charset="0"/>
              </a:rPr>
              <a:t>                 -Credential $c</a:t>
            </a:r>
          </a:p>
          <a:p>
            <a:pPr marL="0" indent="0">
              <a:buNone/>
            </a:pPr>
            <a:r>
              <a:rPr lang="en-US" sz="2200" dirty="0">
                <a:latin typeface="Consolas" panose="020B0609020204030204" pitchFamily="49" charset="0"/>
              </a:rPr>
              <a:t>                 -PSProvider FileSystem</a:t>
            </a:r>
          </a:p>
          <a:p>
            <a:pPr marL="0" indent="0">
              <a:buNone/>
            </a:pPr>
            <a:r>
              <a:rPr lang="en-US" sz="2200" dirty="0">
                <a:latin typeface="Consolas" panose="020B0609020204030204" pitchFamily="49" charset="0"/>
              </a:rPr>
              <a:t>                 -Root $r</a:t>
            </a:r>
          </a:p>
          <a:p>
            <a:pPr marL="0" indent="0">
              <a:buNone/>
            </a:pPr>
            <a:r>
              <a:rPr lang="en-US" sz="2200" dirty="0">
                <a:latin typeface="Consolas" panose="020B0609020204030204" pitchFamily="49" charset="0"/>
              </a:rPr>
              <a:t>     }</a:t>
            </a:r>
          </a:p>
          <a:p>
            <a:pPr marL="0" indent="0">
              <a:buNone/>
            </a:pPr>
            <a:r>
              <a:rPr lang="en-US" sz="2200" dirty="0">
                <a:latin typeface="Consolas" panose="020B0609020204030204" pitchFamily="49" charset="0"/>
              </a:rPr>
              <a:t>  -ComputerName SERVER1,SERVER2,SERVER3</a:t>
            </a:r>
          </a:p>
          <a:p>
            <a:pPr marL="0" indent="0">
              <a:buNone/>
            </a:pPr>
            <a:r>
              <a:rPr lang="en-US" sz="2200" dirty="0">
                <a:latin typeface="Consolas" panose="020B0609020204030204" pitchFamily="49" charset="0"/>
              </a:rPr>
              <a:t>  -ArgumentList (Get-Credential),'Path'</a:t>
            </a:r>
          </a:p>
        </p:txBody>
      </p:sp>
      <p:sp>
        <p:nvSpPr>
          <p:cNvPr id="7" name="Rectangle 6"/>
          <p:cNvSpPr/>
          <p:nvPr/>
        </p:nvSpPr>
        <p:spPr bwMode="auto">
          <a:xfrm>
            <a:off x="6025310" y="1200944"/>
            <a:ext cx="4730335" cy="1150651"/>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eaLnBrk="0" hangingPunct="0"/>
            <a:r>
              <a:rPr lang="en-US" sz="2000" dirty="0">
                <a:latin typeface="Segoe UI" pitchFamily="34" charset="0"/>
                <a:cs typeface="Segoe UI" pitchFamily="34" charset="0"/>
              </a:rPr>
              <a:t>The objects in the argument list are copied into the Param() block variables on each remote computer.</a:t>
            </a:r>
          </a:p>
        </p:txBody>
      </p:sp>
      <p:cxnSp>
        <p:nvCxnSpPr>
          <p:cNvPr id="30" name="Straight Connector 29">
            <a:extLst>
              <a:ext uri="{FF2B5EF4-FFF2-40B4-BE49-F238E27FC236}">
                <a16:creationId xmlns:a16="http://schemas.microsoft.com/office/drawing/2014/main" id="{51EFD53F-BB45-4132-B51F-0588273702F8}"/>
              </a:ext>
              <a:ext uri="{C183D7F6-B498-43B3-948B-1728B52AA6E4}">
                <adec:decorative xmlns:adec="http://schemas.microsoft.com/office/drawing/2017/decorative" val="1"/>
              </a:ext>
            </a:extLst>
          </p:cNvPr>
          <p:cNvCxnSpPr>
            <a:cxnSpLocks/>
          </p:cNvCxnSpPr>
          <p:nvPr/>
        </p:nvCxnSpPr>
        <p:spPr>
          <a:xfrm>
            <a:off x="3925080" y="2320981"/>
            <a:ext cx="0" cy="126236"/>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7" name="Group 36" descr="Arrow from $c to get-credential and from $r to `Path`">
            <a:extLst>
              <a:ext uri="{FF2B5EF4-FFF2-40B4-BE49-F238E27FC236}">
                <a16:creationId xmlns:a16="http://schemas.microsoft.com/office/drawing/2014/main" id="{806C4302-1743-4369-9BE3-77F909081976}"/>
              </a:ext>
            </a:extLst>
          </p:cNvPr>
          <p:cNvGrpSpPr/>
          <p:nvPr/>
        </p:nvGrpSpPr>
        <p:grpSpPr>
          <a:xfrm>
            <a:off x="2135467" y="2320981"/>
            <a:ext cx="6267992" cy="3274390"/>
            <a:chOff x="1518180" y="2299211"/>
            <a:chExt cx="6267992" cy="3274390"/>
          </a:xfrm>
        </p:grpSpPr>
        <p:cxnSp>
          <p:nvCxnSpPr>
            <p:cNvPr id="15" name="Straight Connector 14">
              <a:extLst>
                <a:ext uri="{FF2B5EF4-FFF2-40B4-BE49-F238E27FC236}">
                  <a16:creationId xmlns:a16="http://schemas.microsoft.com/office/drawing/2014/main" id="{7521FC6D-5190-4626-9BD6-612B8793FF30}"/>
                </a:ext>
              </a:extLst>
            </p:cNvPr>
            <p:cNvCxnSpPr>
              <a:cxnSpLocks/>
            </p:cNvCxnSpPr>
            <p:nvPr/>
          </p:nvCxnSpPr>
          <p:spPr>
            <a:xfrm flipH="1">
              <a:off x="1518180" y="2417324"/>
              <a:ext cx="1789613" cy="0"/>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7A8B8AB-0653-424B-8BA5-F1D3A7D667ED}"/>
                </a:ext>
              </a:extLst>
            </p:cNvPr>
            <p:cNvCxnSpPr>
              <a:cxnSpLocks/>
            </p:cNvCxnSpPr>
            <p:nvPr/>
          </p:nvCxnSpPr>
          <p:spPr>
            <a:xfrm>
              <a:off x="1518180" y="2425447"/>
              <a:ext cx="0" cy="3148154"/>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365760-C98B-4420-9F52-B0FFD3250697}"/>
                </a:ext>
              </a:extLst>
            </p:cNvPr>
            <p:cNvCxnSpPr>
              <a:cxnSpLocks/>
            </p:cNvCxnSpPr>
            <p:nvPr/>
          </p:nvCxnSpPr>
          <p:spPr>
            <a:xfrm>
              <a:off x="1518180" y="5553425"/>
              <a:ext cx="3889843" cy="12053"/>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89D688-8B3E-4D0B-9EEA-94F053B671F0}"/>
                </a:ext>
              </a:extLst>
            </p:cNvPr>
            <p:cNvCxnSpPr>
              <a:cxnSpLocks/>
            </p:cNvCxnSpPr>
            <p:nvPr/>
          </p:nvCxnSpPr>
          <p:spPr>
            <a:xfrm flipV="1">
              <a:off x="5394960" y="5239915"/>
              <a:ext cx="0" cy="313510"/>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0399CF9-8052-480B-8C89-F019702AEE56}"/>
                </a:ext>
              </a:extLst>
            </p:cNvPr>
            <p:cNvCxnSpPr>
              <a:cxnSpLocks/>
            </p:cNvCxnSpPr>
            <p:nvPr/>
          </p:nvCxnSpPr>
          <p:spPr>
            <a:xfrm>
              <a:off x="3753789" y="2299211"/>
              <a:ext cx="0" cy="126236"/>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372E36A-2B57-44CD-87D6-58673E9EE296}"/>
                </a:ext>
              </a:extLst>
            </p:cNvPr>
            <p:cNvCxnSpPr>
              <a:cxnSpLocks/>
            </p:cNvCxnSpPr>
            <p:nvPr/>
          </p:nvCxnSpPr>
          <p:spPr>
            <a:xfrm flipH="1" flipV="1">
              <a:off x="3753789" y="2425447"/>
              <a:ext cx="4032383" cy="12053"/>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067C313-81BE-42B0-A147-1CABDBCCAF18}"/>
                </a:ext>
              </a:extLst>
            </p:cNvPr>
            <p:cNvCxnSpPr>
              <a:cxnSpLocks/>
            </p:cNvCxnSpPr>
            <p:nvPr/>
          </p:nvCxnSpPr>
          <p:spPr>
            <a:xfrm>
              <a:off x="7786172" y="2437500"/>
              <a:ext cx="0" cy="3136101"/>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26E189C-B046-426D-A4F6-F082C79F84ED}"/>
                </a:ext>
              </a:extLst>
            </p:cNvPr>
            <p:cNvCxnSpPr>
              <a:cxnSpLocks/>
            </p:cNvCxnSpPr>
            <p:nvPr/>
          </p:nvCxnSpPr>
          <p:spPr>
            <a:xfrm>
              <a:off x="6890346" y="5553425"/>
              <a:ext cx="895826" cy="0"/>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39353F2-E3BA-4328-B7C6-B1E17A2C5EB3}"/>
                </a:ext>
              </a:extLst>
            </p:cNvPr>
            <p:cNvCxnSpPr>
              <a:cxnSpLocks/>
            </p:cNvCxnSpPr>
            <p:nvPr/>
          </p:nvCxnSpPr>
          <p:spPr>
            <a:xfrm flipV="1">
              <a:off x="6890346" y="5239915"/>
              <a:ext cx="0" cy="313510"/>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71415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one-to-many remoting (Slide 4)</a:t>
            </a:r>
          </a:p>
        </p:txBody>
      </p:sp>
      <p:sp>
        <p:nvSpPr>
          <p:cNvPr id="4" name="Content Placeholder 2"/>
          <p:cNvSpPr>
            <a:spLocks noGrp="1"/>
          </p:cNvSpPr>
          <p:nvPr/>
        </p:nvSpPr>
        <p:spPr bwMode="auto">
          <a:xfrm>
            <a:off x="1549652" y="127015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latin typeface="Consolas" pitchFamily="49" charset="0"/>
                <a:cs typeface="Consolas" pitchFamily="49" charset="0"/>
              </a:rPr>
              <a:t>Invoke-Command</a:t>
            </a:r>
          </a:p>
          <a:p>
            <a:pPr marL="0" indent="0">
              <a:buNone/>
            </a:pPr>
            <a:r>
              <a:rPr lang="en-US" sz="2400" dirty="0">
                <a:latin typeface="Consolas" pitchFamily="49" charset="0"/>
                <a:cs typeface="Consolas" pitchFamily="49" charset="0"/>
              </a:rPr>
              <a:t>  -ScriptBlock { </a:t>
            </a:r>
          </a:p>
          <a:p>
            <a:pPr marL="0" indent="0">
              <a:buNone/>
            </a:pPr>
            <a:r>
              <a:rPr lang="en-US" sz="2400" dirty="0">
                <a:latin typeface="Consolas" pitchFamily="49" charset="0"/>
                <a:cs typeface="Consolas" pitchFamily="49" charset="0"/>
              </a:rPr>
              <a:t>     Param($c,$r)</a:t>
            </a:r>
          </a:p>
          <a:p>
            <a:pPr marL="0" indent="0">
              <a:buNone/>
            </a:pPr>
            <a:r>
              <a:rPr lang="en-US" sz="2400" dirty="0">
                <a:latin typeface="Consolas" pitchFamily="49" charset="0"/>
                <a:cs typeface="Consolas" pitchFamily="49" charset="0"/>
              </a:rPr>
              <a:t>     New-PSDrive –Name Z</a:t>
            </a:r>
          </a:p>
          <a:p>
            <a:pPr marL="0" indent="0">
              <a:buNone/>
            </a:pPr>
            <a:r>
              <a:rPr lang="en-US" sz="2400" dirty="0">
                <a:latin typeface="Consolas" pitchFamily="49" charset="0"/>
                <a:cs typeface="Consolas" pitchFamily="49" charset="0"/>
              </a:rPr>
              <a:t>                 -Credential $c</a:t>
            </a:r>
          </a:p>
          <a:p>
            <a:pPr marL="0" indent="0">
              <a:buNone/>
            </a:pPr>
            <a:r>
              <a:rPr lang="en-US" sz="2400" dirty="0">
                <a:latin typeface="Consolas" pitchFamily="49" charset="0"/>
                <a:cs typeface="Consolas" pitchFamily="49" charset="0"/>
              </a:rPr>
              <a:t>                 -PSProvider FileSystem</a:t>
            </a:r>
          </a:p>
          <a:p>
            <a:pPr marL="0" indent="0">
              <a:buNone/>
            </a:pPr>
            <a:r>
              <a:rPr lang="en-US" sz="2400" dirty="0">
                <a:latin typeface="Consolas" pitchFamily="49" charset="0"/>
                <a:cs typeface="Consolas" pitchFamily="49" charset="0"/>
              </a:rPr>
              <a:t>                 -Root $r</a:t>
            </a:r>
          </a:p>
          <a:p>
            <a:pPr marL="0" indent="0">
              <a:buNone/>
            </a:pPr>
            <a:r>
              <a:rPr lang="en-US" sz="2400" dirty="0">
                <a:latin typeface="Consolas" pitchFamily="49" charset="0"/>
                <a:cs typeface="Consolas" pitchFamily="49" charset="0"/>
              </a:rPr>
              <a:t>     }</a:t>
            </a:r>
          </a:p>
          <a:p>
            <a:pPr marL="0" indent="0">
              <a:buNone/>
            </a:pPr>
            <a:r>
              <a:rPr lang="en-US" sz="2400" dirty="0">
                <a:latin typeface="Consolas" pitchFamily="49" charset="0"/>
                <a:cs typeface="Consolas" pitchFamily="49" charset="0"/>
              </a:rPr>
              <a:t>  -ComputerName SERVER1,SERVER2,SERVER3</a:t>
            </a:r>
          </a:p>
          <a:p>
            <a:pPr marL="0" indent="0">
              <a:buNone/>
            </a:pPr>
            <a:r>
              <a:rPr lang="en-US" sz="2400" dirty="0">
                <a:latin typeface="Consolas" pitchFamily="49" charset="0"/>
                <a:cs typeface="Consolas" pitchFamily="49" charset="0"/>
              </a:rPr>
              <a:t>  -ArgumentList (Get-Credential),'Path'</a:t>
            </a:r>
          </a:p>
        </p:txBody>
      </p:sp>
      <p:grpSp>
        <p:nvGrpSpPr>
          <p:cNvPr id="27" name="Group 26" descr="Arrows connecting $c and $r">
            <a:extLst>
              <a:ext uri="{FF2B5EF4-FFF2-40B4-BE49-F238E27FC236}">
                <a16:creationId xmlns:a16="http://schemas.microsoft.com/office/drawing/2014/main" id="{172BD41C-48D1-4BDA-939E-AC500826EC67}"/>
              </a:ext>
            </a:extLst>
          </p:cNvPr>
          <p:cNvGrpSpPr/>
          <p:nvPr/>
        </p:nvGrpSpPr>
        <p:grpSpPr>
          <a:xfrm>
            <a:off x="3597294" y="2342018"/>
            <a:ext cx="8410439" cy="1830682"/>
            <a:chOff x="4113806" y="2342018"/>
            <a:chExt cx="9724473" cy="1830682"/>
          </a:xfrm>
        </p:grpSpPr>
        <p:sp>
          <p:nvSpPr>
            <p:cNvPr id="6" name="Rectangle 5"/>
            <p:cNvSpPr/>
            <p:nvPr/>
          </p:nvSpPr>
          <p:spPr bwMode="auto">
            <a:xfrm>
              <a:off x="10563633" y="2559204"/>
              <a:ext cx="3274646" cy="1396309"/>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eaLnBrk="0" hangingPunct="0"/>
              <a:r>
                <a:rPr lang="en-US" sz="2000" dirty="0">
                  <a:latin typeface="Segoe UI" pitchFamily="34" charset="0"/>
                  <a:cs typeface="Segoe UI" pitchFamily="34" charset="0"/>
                </a:rPr>
                <a:t>The parameters are used like variables in the remote command</a:t>
              </a:r>
            </a:p>
          </p:txBody>
        </p:sp>
        <p:cxnSp>
          <p:nvCxnSpPr>
            <p:cNvPr id="9" name="Straight Connector 8">
              <a:extLst>
                <a:ext uri="{FF2B5EF4-FFF2-40B4-BE49-F238E27FC236}">
                  <a16:creationId xmlns:a16="http://schemas.microsoft.com/office/drawing/2014/main" id="{2C71FE17-A80F-463C-AC04-245D13A6977F}"/>
                </a:ext>
              </a:extLst>
            </p:cNvPr>
            <p:cNvCxnSpPr>
              <a:cxnSpLocks/>
            </p:cNvCxnSpPr>
            <p:nvPr/>
          </p:nvCxnSpPr>
          <p:spPr>
            <a:xfrm>
              <a:off x="4113806" y="2463397"/>
              <a:ext cx="0" cy="169818"/>
            </a:xfrm>
            <a:prstGeom prst="line">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747012D-464E-406F-9A2B-E8E01D6A9111}"/>
                </a:ext>
              </a:extLst>
            </p:cNvPr>
            <p:cNvCxnSpPr>
              <a:cxnSpLocks/>
            </p:cNvCxnSpPr>
            <p:nvPr/>
          </p:nvCxnSpPr>
          <p:spPr>
            <a:xfrm>
              <a:off x="4126384" y="2643509"/>
              <a:ext cx="5694431" cy="0"/>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7D0DF9B-23BF-47B7-A9EA-939CC7FC8E59}"/>
                </a:ext>
              </a:extLst>
            </p:cNvPr>
            <p:cNvCxnSpPr>
              <a:cxnSpLocks/>
            </p:cNvCxnSpPr>
            <p:nvPr/>
          </p:nvCxnSpPr>
          <p:spPr>
            <a:xfrm>
              <a:off x="9814285" y="2633215"/>
              <a:ext cx="0" cy="612687"/>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114A799-6BD8-4187-9C0F-808CE0006D94}"/>
                </a:ext>
              </a:extLst>
            </p:cNvPr>
            <p:cNvCxnSpPr>
              <a:cxnSpLocks/>
            </p:cNvCxnSpPr>
            <p:nvPr/>
          </p:nvCxnSpPr>
          <p:spPr>
            <a:xfrm>
              <a:off x="5097828" y="2342018"/>
              <a:ext cx="5264245" cy="0"/>
            </a:xfrm>
            <a:prstGeom prst="line">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CEF760D-06A1-4723-AE2E-B2A4117B662C}"/>
                </a:ext>
              </a:extLst>
            </p:cNvPr>
            <p:cNvCxnSpPr>
              <a:cxnSpLocks/>
            </p:cNvCxnSpPr>
            <p:nvPr/>
          </p:nvCxnSpPr>
          <p:spPr>
            <a:xfrm flipH="1">
              <a:off x="10344642" y="2342018"/>
              <a:ext cx="17430" cy="1830682"/>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C863468-23D8-4271-BAE9-33F5E7A787E7}"/>
                </a:ext>
              </a:extLst>
            </p:cNvPr>
            <p:cNvCxnSpPr>
              <a:cxnSpLocks/>
            </p:cNvCxnSpPr>
            <p:nvPr/>
          </p:nvCxnSpPr>
          <p:spPr>
            <a:xfrm flipH="1">
              <a:off x="6627771" y="4172700"/>
              <a:ext cx="3725586" cy="0"/>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2DB95D1-4A73-4DEC-A5BB-FDB3B4F0D151}"/>
                </a:ext>
              </a:extLst>
            </p:cNvPr>
            <p:cNvCxnSpPr>
              <a:cxnSpLocks/>
            </p:cNvCxnSpPr>
            <p:nvPr/>
          </p:nvCxnSpPr>
          <p:spPr>
            <a:xfrm flipH="1">
              <a:off x="7806947" y="3245902"/>
              <a:ext cx="2007338" cy="0"/>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089616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Enabling and using remoting</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549400"/>
            <a:ext cx="6174662" cy="2302357"/>
          </a:xfrm>
        </p:spPr>
        <p:txBody>
          <a:bodyPr/>
          <a:lstStyle/>
          <a:p>
            <a:r>
              <a:rPr lang="en-US" sz="2400" dirty="0"/>
              <a:t>In this demonstration, you’ll learn how to enable remoting on a client computer, and how to use remoting in several basic scenarios.</a:t>
            </a:r>
          </a:p>
          <a:p>
            <a:endParaRPr lang="en-US" sz="20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7642160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33E1A3-8E13-41E8-A733-E5625CD0C9E7}"/>
              </a:ext>
            </a:extLst>
          </p:cNvPr>
          <p:cNvSpPr>
            <a:spLocks noGrp="1"/>
          </p:cNvSpPr>
          <p:nvPr>
            <p:ph type="title"/>
          </p:nvPr>
        </p:nvSpPr>
        <p:spPr/>
        <p:txBody>
          <a:bodyPr/>
          <a:lstStyle/>
          <a:p>
            <a:r>
              <a:rPr lang="en-US" dirty="0"/>
              <a:t>Demonstration: Enabling and using remoting (slide 2)</a:t>
            </a:r>
            <a:endParaRPr lang="bs-Latn-BA" dirty="0"/>
          </a:p>
        </p:txBody>
      </p:sp>
      <p:sp>
        <p:nvSpPr>
          <p:cNvPr id="5" name="Content Placeholder 4">
            <a:extLst>
              <a:ext uri="{FF2B5EF4-FFF2-40B4-BE49-F238E27FC236}">
                <a16:creationId xmlns:a16="http://schemas.microsoft.com/office/drawing/2014/main" id="{D7AFB893-E649-4C80-AA71-8A4A2021EE53}"/>
              </a:ext>
            </a:extLst>
          </p:cNvPr>
          <p:cNvSpPr>
            <a:spLocks noGrp="1"/>
          </p:cNvSpPr>
          <p:nvPr>
            <p:ph sz="quarter" idx="10"/>
          </p:nvPr>
        </p:nvSpPr>
        <p:spPr/>
        <p:txBody>
          <a:bodyPr/>
          <a:lstStyle/>
          <a:p>
            <a:endParaRPr lang="bs-Latn-BA"/>
          </a:p>
        </p:txBody>
      </p:sp>
    </p:spTree>
    <p:extLst>
      <p:ext uri="{BB962C8B-B14F-4D97-AF65-F5344CB8AC3E}">
        <p14:creationId xmlns:p14="http://schemas.microsoft.com/office/powerpoint/2010/main" val="1141962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a:t>
            </a:r>
            <a:r>
              <a:rPr lang="bs-Latn-BA" dirty="0"/>
              <a:t>8</a:t>
            </a:r>
            <a:r>
              <a:rPr lang="en-US" dirty="0"/>
              <a:t>: Administering remote computers with Windows PowerShell</a:t>
            </a:r>
          </a:p>
        </p:txBody>
      </p:sp>
    </p:spTree>
    <p:extLst>
      <p:ext uri="{BB962C8B-B14F-4D97-AF65-F5344CB8AC3E}">
        <p14:creationId xmlns:p14="http://schemas.microsoft.com/office/powerpoint/2010/main" val="6472659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Remoting output versus local output</a:t>
            </a:r>
          </a:p>
        </p:txBody>
      </p:sp>
      <p:sp>
        <p:nvSpPr>
          <p:cNvPr id="4" name="Content Placeholder 2"/>
          <p:cNvSpPr>
            <a:spLocks noGrp="1"/>
          </p:cNvSpPr>
          <p:nvPr/>
        </p:nvSpPr>
        <p:spPr bwMode="auto">
          <a:xfrm>
            <a:off x="418643" y="1536128"/>
            <a:ext cx="1111371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ClrTx/>
            </a:pPr>
            <a:r>
              <a:rPr lang="en-US" sz="2400" dirty="0"/>
              <a:t>Results received through remoting are deserialized from XML. As a result, they’re not live objects and don’t have methods or events.</a:t>
            </a:r>
          </a:p>
          <a:p>
            <a:pPr>
              <a:buClrTx/>
            </a:pPr>
            <a:r>
              <a:rPr lang="en-US" sz="2400" dirty="0"/>
              <a:t>As a strategy, try to have as much processing as possible occur on the remote computer, with only the final results coming back to you through remoting.</a:t>
            </a:r>
          </a:p>
        </p:txBody>
      </p:sp>
    </p:spTree>
    <p:extLst>
      <p:ext uri="{BB962C8B-B14F-4D97-AF65-F5344CB8AC3E}">
        <p14:creationId xmlns:p14="http://schemas.microsoft.com/office/powerpoint/2010/main" val="25868549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2</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22286884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Use advanced Windows PowerShell remoting techniques</a:t>
            </a:r>
          </a:p>
        </p:txBody>
      </p:sp>
    </p:spTree>
    <p:extLst>
      <p:ext uri="{BB962C8B-B14F-4D97-AF65-F5344CB8AC3E}">
        <p14:creationId xmlns:p14="http://schemas.microsoft.com/office/powerpoint/2010/main" val="40441821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120690"/>
            <a:ext cx="11354257" cy="5201424"/>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Windows PowerShell remoting includes several advanced techniques that help achieve specific goals or alleviate specific shortcomings. In the previous lesson, you reviewed the shortcomings of some of the basic techniques. In this lesson, you'll learn about some useful advanced techniques that will help overcome these challenges.</a:t>
            </a: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Common remoting options</a:t>
            </a:r>
            <a:endParaRPr kumimoji="0" lang="bs-Latn-BA"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Sending parameters to remote computers</a:t>
            </a:r>
            <a:endParaRPr kumimoji="0" lang="bs-Latn-BA"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Windows PowerShell scopes</a:t>
            </a:r>
            <a:endParaRPr kumimoji="0" lang="bs-Latn-BA"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Demonstration: Sending local variables to a remote computer</a:t>
            </a:r>
            <a:endParaRPr kumimoji="0" lang="bs-Latn-BA"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Multi-hop remoting</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10390784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remoting options</a:t>
            </a:r>
          </a:p>
        </p:txBody>
      </p:sp>
      <p:sp>
        <p:nvSpPr>
          <p:cNvPr id="4" name="Content Placeholder 2"/>
          <p:cNvSpPr>
            <a:spLocks noGrp="1"/>
          </p:cNvSpPr>
          <p:nvPr/>
        </p:nvSpPr>
        <p:spPr bwMode="auto">
          <a:xfrm>
            <a:off x="587621" y="1320799"/>
            <a:ext cx="11007348" cy="4866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ClrTx/>
            </a:pPr>
            <a:r>
              <a:rPr lang="en-US" sz="2400" dirty="0"/>
              <a:t>Common remoting options include:</a:t>
            </a:r>
          </a:p>
          <a:p>
            <a:pPr lvl="1">
              <a:buClrTx/>
            </a:pPr>
            <a:r>
              <a:rPr lang="en-US" sz="2000" i="1" dirty="0"/>
              <a:t>–Port</a:t>
            </a:r>
          </a:p>
          <a:p>
            <a:pPr lvl="1">
              <a:buClrTx/>
            </a:pPr>
            <a:r>
              <a:rPr lang="en-US" sz="2000" i="1" dirty="0"/>
              <a:t>–UseSSL</a:t>
            </a:r>
          </a:p>
          <a:p>
            <a:pPr lvl="1">
              <a:buClrTx/>
            </a:pPr>
            <a:r>
              <a:rPr lang="en-US" sz="2000" i="1" dirty="0"/>
              <a:t>–Credential</a:t>
            </a:r>
          </a:p>
          <a:p>
            <a:pPr lvl="1">
              <a:buClrTx/>
            </a:pPr>
            <a:r>
              <a:rPr lang="en-US" sz="2000" i="1" dirty="0"/>
              <a:t>–ConfigurationName</a:t>
            </a:r>
          </a:p>
          <a:p>
            <a:pPr lvl="1">
              <a:buClrTx/>
            </a:pPr>
            <a:r>
              <a:rPr lang="en-US" sz="2000" i="1" dirty="0"/>
              <a:t>–Authentication</a:t>
            </a:r>
            <a:endParaRPr lang="en-US" sz="2000" dirty="0"/>
          </a:p>
          <a:p>
            <a:pPr>
              <a:buClrTx/>
            </a:pPr>
            <a:r>
              <a:rPr lang="en-US" sz="2400" dirty="0"/>
              <a:t>Additional options are available by creating a </a:t>
            </a:r>
            <a:r>
              <a:rPr lang="en-US" sz="2400" b="1" dirty="0"/>
              <a:t>PSSessionOption</a:t>
            </a:r>
            <a:r>
              <a:rPr lang="en-US" sz="2400" dirty="0"/>
              <a:t> object, and then passing it to </a:t>
            </a:r>
            <a:r>
              <a:rPr lang="en-US" sz="2400" i="1" dirty="0"/>
              <a:t>–SessionOption.</a:t>
            </a:r>
          </a:p>
        </p:txBody>
      </p:sp>
    </p:spTree>
    <p:extLst>
      <p:ext uri="{BB962C8B-B14F-4D97-AF65-F5344CB8AC3E}">
        <p14:creationId xmlns:p14="http://schemas.microsoft.com/office/powerpoint/2010/main" val="297205286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Sending parameters to remote computers</a:t>
            </a:r>
          </a:p>
        </p:txBody>
      </p:sp>
      <p:sp>
        <p:nvSpPr>
          <p:cNvPr id="4" name="Content Placeholder 2"/>
          <p:cNvSpPr>
            <a:spLocks noGrp="1"/>
          </p:cNvSpPr>
          <p:nvPr/>
        </p:nvSpPr>
        <p:spPr bwMode="auto">
          <a:xfrm>
            <a:off x="418643" y="1320800"/>
            <a:ext cx="10704986" cy="49472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ClrTx/>
            </a:pPr>
            <a:r>
              <a:rPr lang="en-US" sz="2400" dirty="0"/>
              <a:t>You cannot use local variables in the </a:t>
            </a:r>
            <a:r>
              <a:rPr lang="en-US" sz="2400" b="1" dirty="0"/>
              <a:t>Invoke-Command</a:t>
            </a:r>
            <a:r>
              <a:rPr lang="en-US" sz="2400" dirty="0"/>
              <a:t> script block.</a:t>
            </a:r>
          </a:p>
          <a:p>
            <a:pPr>
              <a:buClrTx/>
            </a:pPr>
            <a:r>
              <a:rPr lang="en-US" sz="2400" dirty="0"/>
              <a:t>You can pass data. However, you must use a specific technique.</a:t>
            </a:r>
          </a:p>
          <a:p>
            <a:pPr>
              <a:buClrTx/>
            </a:pPr>
            <a:r>
              <a:rPr lang="en-US" sz="2400" dirty="0"/>
              <a:t>Pass local variables to the </a:t>
            </a:r>
            <a:r>
              <a:rPr lang="en-US" sz="2400" i="1" dirty="0"/>
              <a:t>–ArgumentList </a:t>
            </a:r>
            <a:r>
              <a:rPr lang="en-US" sz="2400" dirty="0"/>
              <a:t>parameter of </a:t>
            </a:r>
            <a:r>
              <a:rPr lang="en-US" sz="2400" b="1" dirty="0"/>
              <a:t>Invoke-Command</a:t>
            </a:r>
            <a:r>
              <a:rPr lang="en-US" sz="2400" dirty="0"/>
              <a:t>; they will map to variables in a </a:t>
            </a:r>
            <a:r>
              <a:rPr lang="en-US" sz="2400" b="1" dirty="0"/>
              <a:t>Param()</a:t>
            </a:r>
            <a:r>
              <a:rPr lang="en-US" sz="2400" dirty="0"/>
              <a:t> block inside the script block.</a:t>
            </a:r>
          </a:p>
        </p:txBody>
      </p:sp>
    </p:spTree>
    <p:extLst>
      <p:ext uri="{BB962C8B-B14F-4D97-AF65-F5344CB8AC3E}">
        <p14:creationId xmlns:p14="http://schemas.microsoft.com/office/powerpoint/2010/main" val="319085034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Windows PowerShell scopes</a:t>
            </a:r>
          </a:p>
        </p:txBody>
      </p:sp>
      <p:sp>
        <p:nvSpPr>
          <p:cNvPr id="4" name="Rectangle 3">
            <a:extLst>
              <a:ext uri="{C183D7F6-B498-43B3-948B-1728B52AA6E4}">
                <adec:decorative xmlns:adec="http://schemas.microsoft.com/office/drawing/2017/decorative" val="1"/>
              </a:ext>
            </a:extLst>
          </p:cNvPr>
          <p:cNvSpPr/>
          <p:nvPr/>
        </p:nvSpPr>
        <p:spPr bwMode="auto">
          <a:xfrm>
            <a:off x="579047" y="3944203"/>
            <a:ext cx="9669855" cy="146031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eaLnBrk="0" hangingPunct="0"/>
            <a:endParaRPr lang="en-IN" sz="1800" dirty="0"/>
          </a:p>
        </p:txBody>
      </p:sp>
      <p:sp>
        <p:nvSpPr>
          <p:cNvPr id="5" name="Content Placeholder 2"/>
          <p:cNvSpPr>
            <a:spLocks noGrp="1"/>
          </p:cNvSpPr>
          <p:nvPr/>
        </p:nvSpPr>
        <p:spPr bwMode="auto">
          <a:xfrm>
            <a:off x="432089" y="1351127"/>
            <a:ext cx="9669855" cy="48174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ClrTx/>
            </a:pPr>
            <a:r>
              <a:rPr lang="en-US" sz="2400" dirty="0"/>
              <a:t>Scopes provide access protection to variables, aliases, functions, and Windows PowerShell drives:</a:t>
            </a:r>
          </a:p>
          <a:p>
            <a:pPr marL="685800" lvl="3" indent="-228600" defTabSz="932742" fontAlgn="auto">
              <a:spcAft>
                <a:spcPts val="0"/>
              </a:spcAft>
              <a:buClrTx/>
              <a:buSzPct val="95000"/>
              <a:buFont typeface="Arial" panose="020B0604020202020204" pitchFamily="34" charset="0"/>
              <a:buChar char="‒"/>
              <a:defRPr/>
            </a:pPr>
            <a:r>
              <a:rPr lang="en-US" sz="2000" spc="-50" dirty="0">
                <a:solidFill>
                  <a:srgbClr val="000000"/>
                </a:solidFill>
                <a:latin typeface="Segoe UI"/>
                <a:ea typeface="+mn-ea"/>
                <a:cs typeface="+mn-cs"/>
              </a:rPr>
              <a:t>Limits where they can be changed and read.</a:t>
            </a:r>
          </a:p>
          <a:p>
            <a:pPr marL="685800" lvl="3" indent="-228600" defTabSz="932742" fontAlgn="auto">
              <a:spcAft>
                <a:spcPts val="0"/>
              </a:spcAft>
              <a:buClrTx/>
              <a:buSzPct val="95000"/>
              <a:buFont typeface="Arial" panose="020B0604020202020204" pitchFamily="34" charset="0"/>
              <a:buChar char="‒"/>
              <a:defRPr/>
            </a:pPr>
            <a:r>
              <a:rPr lang="en-US" sz="2000" spc="-50" dirty="0">
                <a:solidFill>
                  <a:srgbClr val="000000"/>
                </a:solidFill>
                <a:latin typeface="Segoe UI"/>
                <a:ea typeface="+mn-ea"/>
                <a:cs typeface="+mn-cs"/>
              </a:rPr>
              <a:t>Ensure you don’t inadvertently change an item.</a:t>
            </a:r>
          </a:p>
          <a:p>
            <a:pPr>
              <a:buClrTx/>
            </a:pPr>
            <a:r>
              <a:rPr lang="en-US" sz="2400" dirty="0"/>
              <a:t>The scope modifier identifies a local variable in a remote command.</a:t>
            </a:r>
          </a:p>
          <a:p>
            <a:pPr>
              <a:buClrTx/>
            </a:pPr>
            <a:r>
              <a:rPr lang="en-US" sz="2400" dirty="0"/>
              <a:t>The syntax of this modifier is </a:t>
            </a:r>
            <a:r>
              <a:rPr lang="en-US" sz="2400" b="1" dirty="0"/>
              <a:t>$Using:</a:t>
            </a:r>
          </a:p>
          <a:p>
            <a:pPr marL="288925" lvl="1" indent="0">
              <a:buNone/>
            </a:pPr>
            <a:endParaRPr lang="en-US" sz="2000" dirty="0"/>
          </a:p>
          <a:p>
            <a:pPr marL="284163" lvl="1" indent="0" algn="just">
              <a:buNone/>
            </a:pPr>
            <a:r>
              <a:rPr lang="en-US" sz="1800" dirty="0">
                <a:latin typeface="Consolas" panose="020B0609020204030204" pitchFamily="49" charset="0"/>
              </a:rPr>
              <a:t>$ps = "Windows PowerShell" </a:t>
            </a:r>
          </a:p>
          <a:p>
            <a:pPr marL="284163" lvl="1" indent="0" algn="just">
              <a:buNone/>
            </a:pPr>
            <a:r>
              <a:rPr lang="en-US" sz="1800" dirty="0">
                <a:latin typeface="Consolas" panose="020B0609020204030204" pitchFamily="49" charset="0"/>
              </a:rPr>
              <a:t>Invoke-Command -ComputerName LON-DC1 -ScriptBlock {Get-WinEvent -LogName $Using:ps}</a:t>
            </a:r>
          </a:p>
        </p:txBody>
      </p:sp>
    </p:spTree>
    <p:extLst>
      <p:ext uri="{BB962C8B-B14F-4D97-AF65-F5344CB8AC3E}">
        <p14:creationId xmlns:p14="http://schemas.microsoft.com/office/powerpoint/2010/main" val="84889856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Windows PowerShell scopes (Slide 2)</a:t>
            </a:r>
          </a:p>
        </p:txBody>
      </p:sp>
      <p:sp>
        <p:nvSpPr>
          <p:cNvPr id="4" name="Content Placeholder 2"/>
          <p:cNvSpPr>
            <a:spLocks noGrp="1"/>
          </p:cNvSpPr>
          <p:nvPr/>
        </p:nvSpPr>
        <p:spPr bwMode="auto">
          <a:xfrm>
            <a:off x="1837581" y="1452790"/>
            <a:ext cx="6573602" cy="103640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a:t>
            </a:r>
            <a:r>
              <a:rPr lang="en-US" sz="2400" dirty="0">
                <a:solidFill>
                  <a:srgbClr val="FF3300"/>
                </a:solidFill>
                <a:latin typeface="Consolas" panose="020B0609020204030204" pitchFamily="49" charset="0"/>
              </a:rPr>
              <a:t>quantity</a:t>
            </a:r>
            <a:r>
              <a:rPr lang="en-US" sz="2400" dirty="0">
                <a:latin typeface="Consolas" panose="020B0609020204030204" pitchFamily="49" charset="0"/>
              </a:rPr>
              <a:t> = Read-Host "Query how many log entries?"</a:t>
            </a:r>
          </a:p>
        </p:txBody>
      </p:sp>
      <p:sp>
        <p:nvSpPr>
          <p:cNvPr id="5" name="Rectangle 4">
            <a:extLst>
              <a:ext uri="{FF2B5EF4-FFF2-40B4-BE49-F238E27FC236}">
                <a16:creationId xmlns:a16="http://schemas.microsoft.com/office/drawing/2014/main" id="{59E35753-8E91-4FFC-BABC-1080379640BC}"/>
              </a:ext>
            </a:extLst>
          </p:cNvPr>
          <p:cNvSpPr/>
          <p:nvPr/>
        </p:nvSpPr>
        <p:spPr bwMode="auto">
          <a:xfrm>
            <a:off x="2033758" y="2668221"/>
            <a:ext cx="3396842" cy="2149097"/>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eaLnBrk="0" hangingPunct="0"/>
            <a:r>
              <a:rPr lang="en-US" sz="2400" dirty="0">
                <a:latin typeface="Segoe UI" pitchFamily="34" charset="0"/>
                <a:cs typeface="Segoe UI" pitchFamily="34" charset="0"/>
              </a:rPr>
              <a:t>The $Using:quantity passes the variable </a:t>
            </a:r>
            <a:r>
              <a:rPr lang="en-US" sz="2400" i="1" dirty="0">
                <a:latin typeface="Segoe UI" pitchFamily="34" charset="0"/>
                <a:cs typeface="Segoe UI" pitchFamily="34" charset="0"/>
              </a:rPr>
              <a:t>VALUE</a:t>
            </a:r>
            <a:r>
              <a:rPr lang="en-US" sz="2400" dirty="0">
                <a:latin typeface="Segoe UI" pitchFamily="34" charset="0"/>
                <a:cs typeface="Segoe UI" pitchFamily="34" charset="0"/>
              </a:rPr>
              <a:t> into the remote command.</a:t>
            </a:r>
          </a:p>
        </p:txBody>
      </p:sp>
      <p:sp>
        <p:nvSpPr>
          <p:cNvPr id="8" name="TextBox 15">
            <a:extLst>
              <a:ext uri="{FF2B5EF4-FFF2-40B4-BE49-F238E27FC236}">
                <a16:creationId xmlns:a16="http://schemas.microsoft.com/office/drawing/2014/main" id="{31D56945-F5C5-4AB5-A076-4216DF05A9D8}"/>
              </a:ext>
            </a:extLst>
          </p:cNvPr>
          <p:cNvSpPr txBox="1"/>
          <p:nvPr/>
        </p:nvSpPr>
        <p:spPr>
          <a:xfrm>
            <a:off x="6095999" y="3778586"/>
            <a:ext cx="4399125" cy="201593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ts val="600"/>
              </a:spcBef>
              <a:buClr>
                <a:srgbClr val="0070C0"/>
              </a:buClr>
              <a:buSzPct val="90000"/>
            </a:pPr>
            <a:r>
              <a:rPr lang="en-US" sz="2400" b="0" kern="0" dirty="0">
                <a:solidFill>
                  <a:srgbClr val="000000"/>
                </a:solidFill>
                <a:latin typeface="Consolas" panose="020B0609020204030204" pitchFamily="49" charset="0"/>
                <a:cs typeface="Segoe UI" pitchFamily="34" charset="0"/>
              </a:rPr>
              <a:t>Invoke-Command -ComputerName lon-dc1 -ScriptBlock {Get-EventLog -LogName Security –</a:t>
            </a:r>
          </a:p>
          <a:p>
            <a:pPr>
              <a:spcBef>
                <a:spcPts val="600"/>
              </a:spcBef>
              <a:buClr>
                <a:srgbClr val="0070C0"/>
              </a:buClr>
              <a:buSzPct val="90000"/>
            </a:pPr>
            <a:r>
              <a:rPr lang="en-US" sz="2400" b="0" kern="0" dirty="0">
                <a:solidFill>
                  <a:srgbClr val="000000"/>
                </a:solidFill>
                <a:latin typeface="Consolas" panose="020B0609020204030204" pitchFamily="49" charset="0"/>
                <a:cs typeface="Segoe UI" pitchFamily="34" charset="0"/>
              </a:rPr>
              <a:t>Newest $Using:</a:t>
            </a:r>
            <a:r>
              <a:rPr lang="en-US" sz="2400" b="0" kern="0" dirty="0">
                <a:solidFill>
                  <a:srgbClr val="FF0000"/>
                </a:solidFill>
                <a:latin typeface="Consolas" panose="020B0609020204030204" pitchFamily="49" charset="0"/>
                <a:cs typeface="Segoe UI" pitchFamily="34" charset="0"/>
              </a:rPr>
              <a:t>quantity</a:t>
            </a:r>
            <a:r>
              <a:rPr lang="en-US" sz="2400" b="0" kern="0" dirty="0">
                <a:solidFill>
                  <a:srgbClr val="000000"/>
                </a:solidFill>
                <a:latin typeface="Consolas" panose="020B0609020204030204" pitchFamily="49" charset="0"/>
                <a:cs typeface="Segoe UI" pitchFamily="34" charset="0"/>
              </a:rPr>
              <a:t>}</a:t>
            </a:r>
          </a:p>
        </p:txBody>
      </p:sp>
      <p:grpSp>
        <p:nvGrpSpPr>
          <p:cNvPr id="13" name="Group 12">
            <a:extLst>
              <a:ext uri="{FF2B5EF4-FFF2-40B4-BE49-F238E27FC236}">
                <a16:creationId xmlns:a16="http://schemas.microsoft.com/office/drawing/2014/main" id="{46B20426-C344-4016-8A0D-667435D073B0}"/>
              </a:ext>
              <a:ext uri="{C183D7F6-B498-43B3-948B-1728B52AA6E4}">
                <adec:decorative xmlns:adec="http://schemas.microsoft.com/office/drawing/2017/decorative" val="1"/>
              </a:ext>
            </a:extLst>
          </p:cNvPr>
          <p:cNvGrpSpPr/>
          <p:nvPr/>
        </p:nvGrpSpPr>
        <p:grpSpPr>
          <a:xfrm>
            <a:off x="1058091" y="1632581"/>
            <a:ext cx="7703289" cy="4441649"/>
            <a:chOff x="1058091" y="1632581"/>
            <a:chExt cx="7703289" cy="4441649"/>
          </a:xfrm>
        </p:grpSpPr>
        <p:cxnSp>
          <p:nvCxnSpPr>
            <p:cNvPr id="7" name="Straight Arrow Connector 6">
              <a:extLst>
                <a:ext uri="{FF2B5EF4-FFF2-40B4-BE49-F238E27FC236}">
                  <a16:creationId xmlns:a16="http://schemas.microsoft.com/office/drawing/2014/main" id="{C23568F3-F258-44A6-AF18-5031A563BEC7}"/>
                </a:ext>
              </a:extLst>
            </p:cNvPr>
            <p:cNvCxnSpPr>
              <a:cxnSpLocks/>
            </p:cNvCxnSpPr>
            <p:nvPr/>
          </p:nvCxnSpPr>
          <p:spPr bwMode="auto">
            <a:xfrm>
              <a:off x="1058091" y="6031149"/>
              <a:ext cx="7703289" cy="0"/>
            </a:xfrm>
            <a:prstGeom prst="straightConnector1">
              <a:avLst/>
            </a:prstGeom>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F534102F-0F38-43DB-9CF5-960F10DFB9C5}"/>
                </a:ext>
              </a:extLst>
            </p:cNvPr>
            <p:cNvCxnSpPr>
              <a:cxnSpLocks/>
            </p:cNvCxnSpPr>
            <p:nvPr/>
          </p:nvCxnSpPr>
          <p:spPr>
            <a:xfrm flipV="1">
              <a:off x="1058091" y="1632581"/>
              <a:ext cx="0" cy="4441649"/>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C7FBEDA9-92E6-4AFE-B9B1-A3EC9F8E4E4A}"/>
              </a:ext>
              <a:ext uri="{C183D7F6-B498-43B3-948B-1728B52AA6E4}">
                <adec:decorative xmlns:adec="http://schemas.microsoft.com/office/drawing/2017/decorative" val="1"/>
              </a:ext>
            </a:extLst>
          </p:cNvPr>
          <p:cNvCxnSpPr>
            <a:cxnSpLocks/>
          </p:cNvCxnSpPr>
          <p:nvPr/>
        </p:nvCxnSpPr>
        <p:spPr>
          <a:xfrm flipV="1">
            <a:off x="8752671" y="5690938"/>
            <a:ext cx="0" cy="340211"/>
          </a:xfrm>
          <a:prstGeom prst="line">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0C773FB-E147-41C5-867C-6B17BE72BA7D}"/>
              </a:ext>
              <a:ext uri="{C183D7F6-B498-43B3-948B-1728B52AA6E4}">
                <adec:decorative xmlns:adec="http://schemas.microsoft.com/office/drawing/2017/decorative" val="1"/>
              </a:ext>
            </a:extLst>
          </p:cNvPr>
          <p:cNvCxnSpPr>
            <a:cxnSpLocks/>
          </p:cNvCxnSpPr>
          <p:nvPr/>
        </p:nvCxnSpPr>
        <p:spPr>
          <a:xfrm flipV="1">
            <a:off x="1058091" y="1632581"/>
            <a:ext cx="779490" cy="1"/>
          </a:xfrm>
          <a:prstGeom prst="line">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097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Sending local variables to a remote computer</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1200329"/>
          </a:xfrm>
        </p:spPr>
        <p:txBody>
          <a:bodyPr/>
          <a:lstStyle/>
          <a:p>
            <a:pPr marL="0" indent="0">
              <a:buNone/>
            </a:pPr>
            <a:r>
              <a:rPr lang="en-US" sz="2400" dirty="0"/>
              <a:t>In this demonstration, you’ll learn two ways to pass local information to a remote computer by using </a:t>
            </a:r>
            <a:r>
              <a:rPr lang="en-US" sz="2400" b="1" dirty="0"/>
              <a:t>Invoke-Command</a:t>
            </a:r>
            <a:r>
              <a:rPr lang="en-US" sz="2400" dirty="0"/>
              <a:t>.</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309011336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Sending local variables to a remote computer (Slide 2)</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
        <p:nvSpPr>
          <p:cNvPr id="5" name="Text Placeholder 4">
            <a:extLst>
              <a:ext uri="{FF2B5EF4-FFF2-40B4-BE49-F238E27FC236}">
                <a16:creationId xmlns:a16="http://schemas.microsoft.com/office/drawing/2014/main" id="{E7757C21-43FF-4216-8912-836533668FA0}"/>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501451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274564"/>
            <a:ext cx="11354257" cy="4308872"/>
          </a:xfrm>
        </p:spPr>
        <p:txBody>
          <a:bodyPr lIns="0"/>
          <a:lstStyle/>
          <a:p>
            <a:pPr lvl="1">
              <a:defRPr/>
            </a:pPr>
            <a:r>
              <a:rPr kumimoji="0" lang="en-US" sz="2000" b="0" i="0" u="none" strike="noStrike" kern="1200" cap="none" spc="0" normalizeH="0" baseline="0" noProof="0" dirty="0">
                <a:ln>
                  <a:noFill/>
                </a:ln>
                <a:solidFill>
                  <a:srgbClr val="000000"/>
                </a:solidFill>
                <a:effectLst/>
                <a:uLnTx/>
                <a:uFillTx/>
                <a:ea typeface="+mn-ea"/>
                <a:cs typeface="+mn-cs"/>
              </a:rPr>
              <a:t>Windows PowerShell remoting is a technology that enables you to connect to one or more remote computers, and then have them run commands on your behalf. </a:t>
            </a:r>
            <a:r>
              <a:rPr lang="en-US" dirty="0">
                <a:solidFill>
                  <a:srgbClr val="000000"/>
                </a:solidFill>
              </a:rPr>
              <a:t>It has become the foundation for remote administration in Windows operating system-based environments. Windows </a:t>
            </a:r>
            <a:r>
              <a:rPr kumimoji="0" lang="en-US" sz="2000" b="0" i="0" u="none" strike="noStrike" kern="1200" cap="none" spc="0" normalizeH="0" baseline="0" noProof="0" dirty="0">
                <a:ln>
                  <a:noFill/>
                </a:ln>
                <a:solidFill>
                  <a:srgbClr val="000000"/>
                </a:solidFill>
                <a:effectLst/>
                <a:uLnTx/>
                <a:uFillTx/>
                <a:ea typeface="+mn-ea"/>
                <a:cs typeface="+mn-cs"/>
              </a:rPr>
              <a:t>PowerShell 5.0 is installed as part of Windows Management Framework 5.0, which offers both Windows PowerShell functionality and remoting capabilities. For example, the graphical Server Manager console in Windows Server relies on remoting to communicate with servers, even to communicate with the local computer on which the console is running. Past Windows operating system versions have included remoting, but its use was largely optional. Now, the technology is quickly becoming a mandatory component for every environment.</a:t>
            </a: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000" b="0" i="0" u="none" strike="noStrike" kern="1200" cap="none" spc="0" normalizeH="0" baseline="0" noProof="0" dirty="0">
                <a:ln>
                  <a:noFill/>
                </a:ln>
                <a:solidFill>
                  <a:srgbClr val="000000"/>
                </a:solidFill>
                <a:effectLst/>
                <a:uLnTx/>
                <a:uFillTx/>
                <a:ea typeface="+mn-ea"/>
                <a:cs typeface="+mn-cs"/>
              </a:rPr>
              <a:t>Lessons:</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ea typeface="+mn-ea"/>
                <a:cs typeface="+mn-cs"/>
              </a:rPr>
              <a:t>Lesson 1: Use basic Windows PowerShell remoting</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ea typeface="+mn-ea"/>
                <a:cs typeface="+mn-cs"/>
              </a:rPr>
              <a:t>Lesson 2: Use advanced Windows PowerShell remoting techniques</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ea typeface="+mn-ea"/>
                <a:cs typeface="+mn-cs"/>
              </a:rPr>
              <a:t>Lesson 3: Use PSSessions</a:t>
            </a:r>
          </a:p>
        </p:txBody>
      </p:sp>
    </p:spTree>
    <p:extLst>
      <p:ext uri="{BB962C8B-B14F-4D97-AF65-F5344CB8AC3E}">
        <p14:creationId xmlns:p14="http://schemas.microsoft.com/office/powerpoint/2010/main" val="238961483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3</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32741823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3: Use PSSessions</a:t>
            </a:r>
          </a:p>
        </p:txBody>
      </p:sp>
    </p:spTree>
    <p:extLst>
      <p:ext uri="{BB962C8B-B14F-4D97-AF65-F5344CB8AC3E}">
        <p14:creationId xmlns:p14="http://schemas.microsoft.com/office/powerpoint/2010/main" val="282923945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a:t>
            </a:r>
            <a:r>
              <a:rPr lang="bs-Latn-BA" dirty="0"/>
              <a:t>3</a:t>
            </a:r>
            <a:r>
              <a:rPr lang="en-US" dirty="0"/>
              <a:t>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2148" y="1016647"/>
            <a:ext cx="11354257" cy="4662815"/>
          </a:xfrm>
        </p:spPr>
        <p:txBody>
          <a:bodyPr lIns="0"/>
          <a:lstStyle/>
          <a:p>
            <a:r>
              <a:rPr lang="en-US" sz="2200" dirty="0">
                <a:latin typeface="+mn-lt"/>
              </a:rPr>
              <a:t>In this module, you've learned that each remoting command you used created a connection, used it, and then closed it. However, as previously discussed, this approach doesn’t provide the option to persist session data across remote connections. Using a persistent connection allows you to interactively query and manage a remote computer. In this lesson, you'll learn how to establish and manage persistent connections to remote computers, known as Windows PowerShell sessions, or </a:t>
            </a:r>
            <a:r>
              <a:rPr lang="en-US" sz="2200" i="1" dirty="0">
                <a:latin typeface="+mn-lt"/>
              </a:rPr>
              <a:t>PSSessions</a:t>
            </a:r>
            <a:r>
              <a:rPr lang="en-US" sz="2200" dirty="0">
                <a:latin typeface="+mn-lt"/>
              </a:rPr>
              <a:t>.</a:t>
            </a:r>
          </a:p>
          <a:p>
            <a:pPr lvl="1"/>
            <a:r>
              <a:rPr lang="en-US" sz="2200" dirty="0"/>
              <a:t>Topics:</a:t>
            </a:r>
          </a:p>
          <a:p>
            <a:pPr lvl="2"/>
            <a:r>
              <a:rPr lang="en-US" dirty="0"/>
              <a:t>Persistent connections</a:t>
            </a:r>
            <a:endParaRPr lang="bs-Latn-BA" dirty="0"/>
          </a:p>
          <a:p>
            <a:pPr lvl="2"/>
            <a:r>
              <a:rPr lang="en-US" dirty="0"/>
              <a:t>Creating and using a PSSession</a:t>
            </a:r>
            <a:endParaRPr lang="bs-Latn-BA" dirty="0"/>
          </a:p>
          <a:p>
            <a:pPr lvl="2"/>
            <a:r>
              <a:rPr lang="en-US" dirty="0"/>
              <a:t>Demonstration: Using PSSessions</a:t>
            </a:r>
            <a:endParaRPr lang="bs-Latn-BA" dirty="0"/>
          </a:p>
          <a:p>
            <a:pPr lvl="2"/>
            <a:r>
              <a:rPr lang="en-US" dirty="0"/>
              <a:t>Disconnected sessions</a:t>
            </a:r>
            <a:endParaRPr lang="bs-Latn-BA" dirty="0"/>
          </a:p>
          <a:p>
            <a:pPr lvl="2"/>
            <a:r>
              <a:rPr lang="en-US" dirty="0"/>
              <a:t>Demonstration: Working with disconnected sessions</a:t>
            </a:r>
            <a:endParaRPr lang="bs-Latn-BA" dirty="0"/>
          </a:p>
          <a:p>
            <a:pPr lvl="2"/>
            <a:r>
              <a:rPr lang="en-US" dirty="0"/>
              <a:t>Implicit remoting</a:t>
            </a:r>
          </a:p>
        </p:txBody>
      </p:sp>
    </p:spTree>
    <p:extLst>
      <p:ext uri="{BB962C8B-B14F-4D97-AF65-F5344CB8AC3E}">
        <p14:creationId xmlns:p14="http://schemas.microsoft.com/office/powerpoint/2010/main" val="394943032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Persistent connections</a:t>
            </a:r>
          </a:p>
        </p:txBody>
      </p:sp>
      <p:sp>
        <p:nvSpPr>
          <p:cNvPr id="3" name="Text Placeholder 2">
            <a:extLst>
              <a:ext uri="{FF2B5EF4-FFF2-40B4-BE49-F238E27FC236}">
                <a16:creationId xmlns:a16="http://schemas.microsoft.com/office/drawing/2014/main" id="{D9EEAF57-21E9-4080-BD5B-60740FBFE22D}"/>
              </a:ext>
            </a:extLst>
          </p:cNvPr>
          <p:cNvSpPr>
            <a:spLocks noGrp="1"/>
          </p:cNvSpPr>
          <p:nvPr>
            <p:ph type="body" idx="1"/>
          </p:nvPr>
        </p:nvSpPr>
        <p:spPr>
          <a:xfrm>
            <a:off x="418643" y="1457325"/>
            <a:ext cx="11341264" cy="2344231"/>
          </a:xfrm>
        </p:spPr>
        <p:txBody>
          <a:bodyPr/>
          <a:lstStyle/>
          <a:p>
            <a:pPr marL="342900" indent="-342900">
              <a:buClrTx/>
              <a:buFont typeface="Arial" panose="020B0604020202020204" pitchFamily="34" charset="0"/>
              <a:buChar char="•"/>
            </a:pPr>
            <a:r>
              <a:rPr lang="en-US" sz="2400" dirty="0">
                <a:latin typeface="+mn-lt"/>
              </a:rPr>
              <a:t>PSSessions:</a:t>
            </a:r>
          </a:p>
          <a:p>
            <a:pPr marL="685800" lvl="3" indent="-228600" defTabSz="932742" fontAlgn="auto">
              <a:spcAft>
                <a:spcPts val="0"/>
              </a:spcAft>
              <a:buClrTx/>
              <a:buSzPct val="95000"/>
              <a:buFont typeface="Arial" panose="020B0604020202020204" pitchFamily="34" charset="0"/>
              <a:buChar char="‒"/>
              <a:defRPr/>
            </a:pPr>
            <a:r>
              <a:rPr lang="en-US" sz="2200" spc="-50" dirty="0">
                <a:solidFill>
                  <a:srgbClr val="000000"/>
                </a:solidFill>
                <a:latin typeface="Segoe UI"/>
                <a:ea typeface="+mn-ea"/>
                <a:cs typeface="+mn-cs"/>
              </a:rPr>
              <a:t>Represent a persistently running connection on the remote computer.</a:t>
            </a:r>
          </a:p>
          <a:p>
            <a:pPr marL="685800" lvl="3" indent="-228600" defTabSz="932742" fontAlgn="auto">
              <a:spcAft>
                <a:spcPts val="0"/>
              </a:spcAft>
              <a:buClrTx/>
              <a:buSzPct val="95000"/>
              <a:buFont typeface="Arial" panose="020B0604020202020204" pitchFamily="34" charset="0"/>
              <a:buChar char="‒"/>
              <a:defRPr/>
            </a:pPr>
            <a:r>
              <a:rPr lang="en-US" sz="2200" spc="-50" dirty="0">
                <a:solidFill>
                  <a:srgbClr val="000000"/>
                </a:solidFill>
                <a:latin typeface="Segoe UI"/>
                <a:ea typeface="+mn-ea"/>
                <a:cs typeface="+mn-cs"/>
              </a:rPr>
              <a:t>Can execute multiple sequences of commands, be disconnected, reconnected, and closed.</a:t>
            </a:r>
          </a:p>
          <a:p>
            <a:pPr marL="342900" indent="-342900">
              <a:buClrTx/>
              <a:buFont typeface="Arial" panose="020B0604020202020204" pitchFamily="34" charset="0"/>
              <a:buChar char="•"/>
            </a:pPr>
            <a:r>
              <a:rPr lang="en-US" sz="2400" dirty="0">
                <a:latin typeface="+mn-lt"/>
              </a:rPr>
              <a:t>Numerous configuration parameters in the drive WSMan control idle session time and maximum connections.</a:t>
            </a:r>
          </a:p>
        </p:txBody>
      </p:sp>
    </p:spTree>
    <p:extLst>
      <p:ext uri="{BB962C8B-B14F-4D97-AF65-F5344CB8AC3E}">
        <p14:creationId xmlns:p14="http://schemas.microsoft.com/office/powerpoint/2010/main" val="21581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a:t>
            </a:r>
            <a:r>
              <a:rPr lang="bs-Latn-BA" dirty="0"/>
              <a:t> and using</a:t>
            </a:r>
            <a:r>
              <a:rPr lang="en-IN" dirty="0"/>
              <a:t> a PSSession</a:t>
            </a:r>
          </a:p>
        </p:txBody>
      </p:sp>
      <p:sp>
        <p:nvSpPr>
          <p:cNvPr id="3" name="Text Placeholder 2">
            <a:extLst>
              <a:ext uri="{FF2B5EF4-FFF2-40B4-BE49-F238E27FC236}">
                <a16:creationId xmlns:a16="http://schemas.microsoft.com/office/drawing/2014/main" id="{33588E0E-F00E-472D-B1AA-E2973B9FEE87}"/>
              </a:ext>
            </a:extLst>
          </p:cNvPr>
          <p:cNvSpPr>
            <a:spLocks noGrp="1"/>
          </p:cNvSpPr>
          <p:nvPr>
            <p:ph type="body" idx="1"/>
          </p:nvPr>
        </p:nvSpPr>
        <p:spPr>
          <a:xfrm>
            <a:off x="418643" y="1457325"/>
            <a:ext cx="11341264" cy="3801041"/>
          </a:xfrm>
        </p:spPr>
        <p:txBody>
          <a:bodyPr/>
          <a:lstStyle/>
          <a:p>
            <a:pPr marL="342900" indent="-342900">
              <a:buClrTx/>
              <a:buFont typeface="Arial" panose="020B0604020202020204" pitchFamily="34" charset="0"/>
              <a:buChar char="•"/>
            </a:pPr>
            <a:r>
              <a:rPr lang="en-US" sz="2400" dirty="0">
                <a:latin typeface="+mn-lt"/>
              </a:rPr>
              <a:t>Create sessions by using </a:t>
            </a:r>
            <a:r>
              <a:rPr lang="en-US" sz="2400" b="1" dirty="0">
                <a:latin typeface="+mn-lt"/>
              </a:rPr>
              <a:t>New-PSSession</a:t>
            </a:r>
            <a:r>
              <a:rPr lang="en-US" sz="2400" dirty="0">
                <a:latin typeface="+mn-lt"/>
              </a:rPr>
              <a:t>:</a:t>
            </a:r>
            <a:endParaRPr lang="en-US" sz="2400" b="1" dirty="0">
              <a:latin typeface="+mn-lt"/>
            </a:endParaRPr>
          </a:p>
          <a:p>
            <a:pPr marL="685800" lvl="3" indent="-228600" defTabSz="932742" fontAlgn="auto">
              <a:spcAft>
                <a:spcPts val="0"/>
              </a:spcAft>
              <a:buClrTx/>
              <a:buSzPct val="95000"/>
              <a:buFont typeface="Arial" panose="020B0604020202020204" pitchFamily="34" charset="0"/>
              <a:buChar char="‒"/>
              <a:defRPr/>
            </a:pPr>
            <a:r>
              <a:rPr lang="en-US" sz="2200" spc="-50" dirty="0">
                <a:solidFill>
                  <a:srgbClr val="000000"/>
                </a:solidFill>
                <a:latin typeface="Segoe UI"/>
              </a:rPr>
              <a:t>The command produces a reference to the PSSessions it creates.</a:t>
            </a:r>
            <a:endParaRPr lang="en-US" sz="2200" spc="-50" dirty="0">
              <a:solidFill>
                <a:srgbClr val="000000"/>
              </a:solidFill>
              <a:latin typeface="Segoe UI"/>
              <a:ea typeface="+mn-ea"/>
              <a:cs typeface="+mn-cs"/>
            </a:endParaRPr>
          </a:p>
          <a:p>
            <a:pPr marL="342900" indent="-342900">
              <a:buClrTx/>
              <a:buFont typeface="Arial" panose="020B0604020202020204" pitchFamily="34" charset="0"/>
              <a:buChar char="•"/>
            </a:pPr>
            <a:r>
              <a:rPr lang="en-US" sz="2400" dirty="0">
                <a:latin typeface="+mn-lt"/>
              </a:rPr>
              <a:t>Assign PSSessions to variables to make them easier to refer to later.</a:t>
            </a:r>
            <a:endParaRPr lang="bs-Latn-BA" sz="2400" dirty="0">
              <a:latin typeface="+mn-lt"/>
            </a:endParaRPr>
          </a:p>
          <a:p>
            <a:pPr marL="342900" indent="-342900">
              <a:buClrTx/>
              <a:buFont typeface="Arial" panose="020B0604020202020204" pitchFamily="34" charset="0"/>
              <a:buChar char="•"/>
            </a:pPr>
            <a:r>
              <a:rPr lang="en-US" sz="2400" dirty="0">
                <a:latin typeface="+mn-lt"/>
              </a:rPr>
              <a:t>Pass a session object to the </a:t>
            </a:r>
            <a:r>
              <a:rPr lang="en-US" sz="2400" i="1" dirty="0">
                <a:latin typeface="+mn-lt"/>
              </a:rPr>
              <a:t>–Session </a:t>
            </a:r>
            <a:r>
              <a:rPr lang="en-US" sz="2400" dirty="0">
                <a:latin typeface="+mn-lt"/>
              </a:rPr>
              <a:t>parameter of </a:t>
            </a:r>
            <a:r>
              <a:rPr lang="en-US" sz="2400" b="1" dirty="0">
                <a:latin typeface="+mn-lt"/>
              </a:rPr>
              <a:t>Enter-PSSession </a:t>
            </a:r>
            <a:r>
              <a:rPr lang="en-US" sz="2400" dirty="0">
                <a:latin typeface="+mn-lt"/>
              </a:rPr>
              <a:t>to interactively enter that session.</a:t>
            </a:r>
          </a:p>
          <a:p>
            <a:pPr marL="342900" indent="-342900">
              <a:buClrTx/>
              <a:buFont typeface="Arial" panose="020B0604020202020204" pitchFamily="34" charset="0"/>
              <a:buChar char="•"/>
            </a:pPr>
            <a:r>
              <a:rPr lang="en-US" sz="2400" dirty="0">
                <a:latin typeface="+mn-lt"/>
              </a:rPr>
              <a:t>Alternatively, pass session object(s) to the </a:t>
            </a:r>
            <a:r>
              <a:rPr lang="en-US" sz="2400" i="1" dirty="0">
                <a:latin typeface="+mn-lt"/>
              </a:rPr>
              <a:t>–Session </a:t>
            </a:r>
            <a:r>
              <a:rPr lang="en-US" sz="2400" dirty="0">
                <a:latin typeface="+mn-lt"/>
              </a:rPr>
              <a:t>parameter of </a:t>
            </a:r>
            <a:r>
              <a:rPr lang="en-US" sz="2400" b="1" dirty="0">
                <a:latin typeface="+mn-lt"/>
              </a:rPr>
              <a:t>Invoke-Command </a:t>
            </a:r>
            <a:r>
              <a:rPr lang="en-US" sz="2400" dirty="0">
                <a:latin typeface="+mn-lt"/>
              </a:rPr>
              <a:t>to run a command against those PSSessions.</a:t>
            </a:r>
          </a:p>
          <a:p>
            <a:pPr marL="342900" indent="-342900">
              <a:buClrTx/>
              <a:buFont typeface="Arial" panose="020B0604020202020204" pitchFamily="34" charset="0"/>
              <a:buChar char="•"/>
            </a:pPr>
            <a:r>
              <a:rPr lang="en-US" sz="2400" dirty="0">
                <a:latin typeface="+mn-lt"/>
              </a:rPr>
              <a:t>The PSSessions remain open and connected after you are finished, leaving them ready for additional use.</a:t>
            </a:r>
          </a:p>
        </p:txBody>
      </p:sp>
    </p:spTree>
    <p:extLst>
      <p:ext uri="{BB962C8B-B14F-4D97-AF65-F5344CB8AC3E}">
        <p14:creationId xmlns:p14="http://schemas.microsoft.com/office/powerpoint/2010/main" val="581682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Using PSSessions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830997"/>
          </a:xfrm>
        </p:spPr>
        <p:txBody>
          <a:bodyPr/>
          <a:lstStyle/>
          <a:p>
            <a:r>
              <a:rPr lang="en-US" sz="2400" dirty="0"/>
              <a:t>In this demonstration, you’ll learn how to create and manage PSSessions.</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05115829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PSSessions (Slide 2)</a:t>
            </a:r>
            <a:endParaRPr lang="en-IN" dirty="0"/>
          </a:p>
        </p:txBody>
      </p:sp>
      <p:sp>
        <p:nvSpPr>
          <p:cNvPr id="3" name="Text Placeholder 2"/>
          <p:cNvSpPr>
            <a:spLocks noGrp="1"/>
          </p:cNvSpPr>
          <p:nvPr>
            <p:ph type="body" idx="1"/>
          </p:nvPr>
        </p:nvSpPr>
        <p:spPr>
          <a:xfrm>
            <a:off x="418643" y="1457325"/>
            <a:ext cx="11341264" cy="454420"/>
          </a:xfrm>
        </p:spPr>
        <p:txBody>
          <a:bodyPr/>
          <a:lstStyle/>
          <a:p>
            <a:endParaRPr lang="en-IN" dirty="0"/>
          </a:p>
        </p:txBody>
      </p:sp>
    </p:spTree>
    <p:extLst>
      <p:ext uri="{BB962C8B-B14F-4D97-AF65-F5344CB8AC3E}">
        <p14:creationId xmlns:p14="http://schemas.microsoft.com/office/powerpoint/2010/main" val="3443084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Disconnected sessions</a:t>
            </a:r>
          </a:p>
        </p:txBody>
      </p:sp>
      <p:sp>
        <p:nvSpPr>
          <p:cNvPr id="4" name="Content Placeholder 2"/>
          <p:cNvSpPr>
            <a:spLocks noGrp="1"/>
          </p:cNvSpPr>
          <p:nvPr/>
        </p:nvSpPr>
        <p:spPr bwMode="auto">
          <a:xfrm>
            <a:off x="432088" y="1405719"/>
            <a:ext cx="11154665" cy="47628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ClrTx/>
            </a:pPr>
            <a:r>
              <a:rPr lang="en-US" sz="2400" b="1" dirty="0"/>
              <a:t>Disconnect-PSSession</a:t>
            </a:r>
            <a:r>
              <a:rPr lang="en-US" sz="2400" dirty="0"/>
              <a:t> disconnects from a PSSession while leaving Windows PowerShell running:</a:t>
            </a:r>
          </a:p>
          <a:p>
            <a:pPr marL="685800" lvl="3" indent="-228600" defTabSz="932742" fontAlgn="auto">
              <a:spcAft>
                <a:spcPts val="0"/>
              </a:spcAft>
              <a:buClrTx/>
              <a:buSzPct val="95000"/>
              <a:buFont typeface="Arial" panose="020B0604020202020204" pitchFamily="34" charset="0"/>
              <a:buChar char="‒"/>
              <a:defRPr/>
            </a:pPr>
            <a:r>
              <a:rPr lang="en-US" sz="2200" spc="-50" dirty="0">
                <a:solidFill>
                  <a:srgbClr val="000000"/>
                </a:solidFill>
                <a:latin typeface="Segoe UI"/>
                <a:ea typeface="+mn-ea"/>
                <a:cs typeface="+mn-cs"/>
              </a:rPr>
              <a:t>This doesn’t happen automatically when you close the host application.</a:t>
            </a:r>
            <a:endParaRPr lang="en-US" dirty="0"/>
          </a:p>
          <a:p>
            <a:pPr>
              <a:buClrTx/>
            </a:pPr>
            <a:r>
              <a:rPr lang="en-US" sz="2400" b="1" dirty="0"/>
              <a:t>Get-PSSession –ComputerName</a:t>
            </a:r>
            <a:r>
              <a:rPr lang="en-US" sz="2400" dirty="0"/>
              <a:t> displays a list of your PSSessions on the specified computer:</a:t>
            </a:r>
          </a:p>
          <a:p>
            <a:pPr marL="685800" lvl="3" indent="-228600" defTabSz="932742" fontAlgn="auto">
              <a:spcAft>
                <a:spcPts val="0"/>
              </a:spcAft>
              <a:buClrTx/>
              <a:buSzPct val="95000"/>
              <a:buFont typeface="Arial" panose="020B0604020202020204" pitchFamily="34" charset="0"/>
              <a:buChar char="‒"/>
              <a:defRPr/>
            </a:pPr>
            <a:r>
              <a:rPr lang="en-US" sz="2200" spc="-50" dirty="0">
                <a:solidFill>
                  <a:srgbClr val="000000"/>
                </a:solidFill>
                <a:latin typeface="Segoe UI"/>
                <a:ea typeface="+mn-ea"/>
                <a:cs typeface="+mn-cs"/>
              </a:rPr>
              <a:t>You cannot review other users’ PSSessions.</a:t>
            </a:r>
          </a:p>
          <a:p>
            <a:pPr>
              <a:buClrTx/>
            </a:pPr>
            <a:r>
              <a:rPr lang="en-US" sz="2400" b="1" dirty="0"/>
              <a:t>Connect-PSSession</a:t>
            </a:r>
            <a:r>
              <a:rPr lang="en-US" sz="2400" dirty="0"/>
              <a:t> reconnects a PSSession, making it available for use.</a:t>
            </a:r>
            <a:endParaRPr lang="en-US" sz="2400" b="1" dirty="0"/>
          </a:p>
        </p:txBody>
      </p:sp>
    </p:spTree>
    <p:extLst>
      <p:ext uri="{BB962C8B-B14F-4D97-AF65-F5344CB8AC3E}">
        <p14:creationId xmlns:p14="http://schemas.microsoft.com/office/powerpoint/2010/main" val="3021041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Working with disconnected sessions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923877"/>
          </a:xfrm>
        </p:spPr>
        <p:txBody>
          <a:bodyPr/>
          <a:lstStyle/>
          <a:p>
            <a:r>
              <a:rPr lang="en-US" sz="2400" dirty="0"/>
              <a:t>In this demonstration, you’ll learn how to:</a:t>
            </a:r>
          </a:p>
          <a:p>
            <a:pPr marL="457200" indent="-457200">
              <a:buFont typeface="+mj-lt"/>
              <a:buAutoNum type="arabicPeriod"/>
            </a:pPr>
            <a:r>
              <a:rPr lang="en-US" sz="2200" dirty="0"/>
              <a:t>Create a PSSession.</a:t>
            </a:r>
          </a:p>
          <a:p>
            <a:pPr marL="457200" indent="-457200">
              <a:buFont typeface="+mj-lt"/>
              <a:buAutoNum type="arabicPeriod"/>
            </a:pPr>
            <a:r>
              <a:rPr lang="en-US" sz="2200" dirty="0"/>
              <a:t>Disconnect a PSSession.</a:t>
            </a:r>
          </a:p>
          <a:p>
            <a:pPr marL="457200" indent="-457200">
              <a:buFont typeface="+mj-lt"/>
              <a:buAutoNum type="arabicPeriod"/>
            </a:pPr>
            <a:r>
              <a:rPr lang="en-US" sz="2200" dirty="0"/>
              <a:t>Display PSSessions.</a:t>
            </a:r>
          </a:p>
          <a:p>
            <a:pPr marL="457200" indent="-457200">
              <a:buFont typeface="+mj-lt"/>
              <a:buAutoNum type="arabicPeriod"/>
            </a:pPr>
            <a:r>
              <a:rPr lang="en-US" sz="2200" dirty="0"/>
              <a:t>Reconnect a PSSession.</a:t>
            </a:r>
          </a:p>
          <a:p>
            <a:endParaRPr lang="en-US" sz="22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75013069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Working with disconnected sessions (Slide 2)</a:t>
            </a:r>
            <a:endParaRPr lang="en-IN" dirty="0"/>
          </a:p>
        </p:txBody>
      </p:sp>
      <p:sp>
        <p:nvSpPr>
          <p:cNvPr id="3" name="Text Placeholder 2"/>
          <p:cNvSpPr>
            <a:spLocks noGrp="1"/>
          </p:cNvSpPr>
          <p:nvPr>
            <p:ph type="body" idx="1"/>
          </p:nvPr>
        </p:nvSpPr>
        <p:spPr>
          <a:xfrm>
            <a:off x="418643" y="1457325"/>
            <a:ext cx="11341264" cy="454420"/>
          </a:xfrm>
        </p:spPr>
        <p:txBody>
          <a:bodyPr/>
          <a:lstStyle/>
          <a:p>
            <a:endParaRPr lang="en-IN" dirty="0"/>
          </a:p>
        </p:txBody>
      </p:sp>
    </p:spTree>
    <p:extLst>
      <p:ext uri="{BB962C8B-B14F-4D97-AF65-F5344CB8AC3E}">
        <p14:creationId xmlns:p14="http://schemas.microsoft.com/office/powerpoint/2010/main" val="262872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1</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08014019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Implicit remoting</a:t>
            </a:r>
          </a:p>
        </p:txBody>
      </p:sp>
      <p:sp>
        <p:nvSpPr>
          <p:cNvPr id="4" name="Content Placeholder 2"/>
          <p:cNvSpPr>
            <a:spLocks noGrp="1"/>
          </p:cNvSpPr>
          <p:nvPr/>
        </p:nvSpPr>
        <p:spPr bwMode="auto">
          <a:xfrm>
            <a:off x="432089" y="1487606"/>
            <a:ext cx="11327822" cy="47804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lvl="2" indent="-228600" defTabSz="932742" fontAlgn="auto">
              <a:spcAft>
                <a:spcPts val="0"/>
              </a:spcAft>
              <a:buClrTx/>
              <a:buSzPct val="95000"/>
              <a:defRPr/>
            </a:pPr>
            <a:r>
              <a:rPr lang="en-US" sz="2400" spc="-50" dirty="0">
                <a:solidFill>
                  <a:srgbClr val="000000"/>
                </a:solidFill>
                <a:latin typeface="Segoe UI"/>
                <a:ea typeface="+mn-ea"/>
                <a:cs typeface="+mn-cs"/>
              </a:rPr>
              <a:t>Imports commands from a remote computer to the local one:</a:t>
            </a:r>
          </a:p>
          <a:p>
            <a:pPr marL="685800" lvl="3" indent="-228600" defTabSz="932742" fontAlgn="auto">
              <a:spcAft>
                <a:spcPts val="0"/>
              </a:spcAft>
              <a:buClrTx/>
              <a:buSzPct val="95000"/>
              <a:buFont typeface="Arial" panose="020B0604020202020204" pitchFamily="34" charset="0"/>
              <a:buChar char="‒"/>
              <a:defRPr/>
            </a:pPr>
            <a:r>
              <a:rPr lang="en-US" sz="2200" spc="-50" dirty="0">
                <a:solidFill>
                  <a:srgbClr val="000000"/>
                </a:solidFill>
                <a:latin typeface="Segoe UI"/>
                <a:ea typeface="+mn-ea"/>
                <a:cs typeface="+mn-cs"/>
              </a:rPr>
              <a:t>Imported commands still run on the remote computer through an established remoting session.</a:t>
            </a:r>
          </a:p>
          <a:p>
            <a:pPr marL="342900" lvl="2" indent="-228600" defTabSz="932742" fontAlgn="auto">
              <a:spcAft>
                <a:spcPts val="0"/>
              </a:spcAft>
              <a:buClrTx/>
              <a:buSzPct val="95000"/>
              <a:defRPr/>
            </a:pPr>
            <a:r>
              <a:rPr lang="en-US" sz="2400" spc="-50" dirty="0">
                <a:solidFill>
                  <a:srgbClr val="000000"/>
                </a:solidFill>
                <a:latin typeface="Segoe UI"/>
                <a:ea typeface="+mn-ea"/>
                <a:cs typeface="+mn-cs"/>
              </a:rPr>
              <a:t>Lets you utilize commands without needing to install them.</a:t>
            </a:r>
          </a:p>
          <a:p>
            <a:pPr marL="342900" lvl="2" indent="-228600" defTabSz="932742" fontAlgn="auto">
              <a:spcAft>
                <a:spcPts val="0"/>
              </a:spcAft>
              <a:buClrTx/>
              <a:buSzPct val="95000"/>
              <a:defRPr/>
            </a:pPr>
            <a:r>
              <a:rPr lang="en-US" sz="2400" spc="-50" dirty="0">
                <a:solidFill>
                  <a:srgbClr val="000000"/>
                </a:solidFill>
                <a:latin typeface="Segoe UI"/>
                <a:ea typeface="+mn-ea"/>
                <a:cs typeface="+mn-cs"/>
              </a:rPr>
              <a:t>Help is also drawn from the remote computer.</a:t>
            </a:r>
          </a:p>
        </p:txBody>
      </p:sp>
    </p:spTree>
    <p:extLst>
      <p:ext uri="{BB962C8B-B14F-4D97-AF65-F5344CB8AC3E}">
        <p14:creationId xmlns:p14="http://schemas.microsoft.com/office/powerpoint/2010/main" val="2527070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4</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411961652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t>Lab: Performing remote administration with PowerShell</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32090" y="1183256"/>
            <a:ext cx="5406224" cy="1175224"/>
          </a:xfrm>
          <a:ln>
            <a:solidFill>
              <a:schemeClr val="tx2"/>
            </a:solidFill>
          </a:ln>
        </p:spPr>
        <p:txBody>
          <a:bodyPr/>
          <a:lstStyle/>
          <a:p>
            <a:r>
              <a:rPr lang="en-US" dirty="0">
                <a:solidFill>
                  <a:schemeClr val="tx1"/>
                </a:solidFill>
              </a:rPr>
              <a:t>Exercise 1: Enabling remoting on the local computer</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337590" y="1183256"/>
            <a:ext cx="5406224" cy="1175224"/>
          </a:xfrm>
          <a:ln>
            <a:solidFill>
              <a:schemeClr val="tx2"/>
            </a:solidFill>
          </a:ln>
        </p:spPr>
        <p:txBody>
          <a:bodyPr/>
          <a:lstStyle/>
          <a:p>
            <a:r>
              <a:rPr lang="en-US" dirty="0">
                <a:solidFill>
                  <a:schemeClr val="tx1"/>
                </a:solidFill>
              </a:rPr>
              <a:t>Exercise 2: Performing one-to-one remoting</a:t>
            </a:r>
          </a:p>
        </p:txBody>
      </p:sp>
      <p:sp>
        <p:nvSpPr>
          <p:cNvPr id="27" name="Text Placeholder 15">
            <a:extLst>
              <a:ext uri="{FF2B5EF4-FFF2-40B4-BE49-F238E27FC236}">
                <a16:creationId xmlns:a16="http://schemas.microsoft.com/office/drawing/2014/main" id="{5BF7E700-3D1E-4C5E-B0F9-1CCD02617FCE}"/>
              </a:ext>
            </a:extLst>
          </p:cNvPr>
          <p:cNvSpPr txBox="1">
            <a:spLocks/>
          </p:cNvSpPr>
          <p:nvPr/>
        </p:nvSpPr>
        <p:spPr>
          <a:xfrm>
            <a:off x="432089" y="2364591"/>
            <a:ext cx="5419822" cy="1252721"/>
          </a:xfrm>
          <a:prstGeom prst="rect">
            <a:avLst/>
          </a:prstGeom>
          <a:ln w="19050">
            <a:solidFill>
              <a:schemeClr val="tx2"/>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1"/>
                </a:solidFill>
              </a:rPr>
              <a:t>Exercise 3: Performing one-to-many remoting</a:t>
            </a:r>
          </a:p>
          <a:p>
            <a:pPr lvl="1"/>
            <a:endParaRPr lang="en-US" dirty="0"/>
          </a:p>
        </p:txBody>
      </p:sp>
      <p:sp>
        <p:nvSpPr>
          <p:cNvPr id="28" name="Text Placeholder 18">
            <a:extLst>
              <a:ext uri="{FF2B5EF4-FFF2-40B4-BE49-F238E27FC236}">
                <a16:creationId xmlns:a16="http://schemas.microsoft.com/office/drawing/2014/main" id="{27C6311B-D7FE-4DDB-8764-6F58460A2DA4}"/>
              </a:ext>
            </a:extLst>
          </p:cNvPr>
          <p:cNvSpPr txBox="1">
            <a:spLocks/>
          </p:cNvSpPr>
          <p:nvPr/>
        </p:nvSpPr>
        <p:spPr>
          <a:xfrm>
            <a:off x="6337590" y="2384451"/>
            <a:ext cx="5435768" cy="1252721"/>
          </a:xfrm>
          <a:prstGeom prst="rect">
            <a:avLst/>
          </a:prstGeom>
          <a:ln w="19050">
            <a:solidFill>
              <a:schemeClr val="tx2"/>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1"/>
                </a:solidFill>
              </a:rPr>
              <a:t>Exercise 4: Using implicit remoting</a:t>
            </a:r>
          </a:p>
        </p:txBody>
      </p:sp>
      <p:sp>
        <p:nvSpPr>
          <p:cNvPr id="45" name="Text Placeholder 18">
            <a:extLst>
              <a:ext uri="{FF2B5EF4-FFF2-40B4-BE49-F238E27FC236}">
                <a16:creationId xmlns:a16="http://schemas.microsoft.com/office/drawing/2014/main" id="{E12BEB88-D162-40A7-9BF3-4BAA602DEA14}"/>
              </a:ext>
            </a:extLst>
          </p:cNvPr>
          <p:cNvSpPr txBox="1">
            <a:spLocks/>
          </p:cNvSpPr>
          <p:nvPr/>
        </p:nvSpPr>
        <p:spPr>
          <a:xfrm>
            <a:off x="6354896" y="3805388"/>
            <a:ext cx="5435768" cy="1252721"/>
          </a:xfrm>
          <a:prstGeom prst="rect">
            <a:avLst/>
          </a:prstGeom>
          <a:ln w="19050">
            <a:solidFill>
              <a:schemeClr val="tx2"/>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1"/>
                </a:solidFill>
              </a:rPr>
              <a:t>Exercise </a:t>
            </a:r>
            <a:r>
              <a:rPr lang="bs-Latn-BA" dirty="0">
                <a:solidFill>
                  <a:schemeClr val="tx1"/>
                </a:solidFill>
              </a:rPr>
              <a:t>5</a:t>
            </a:r>
            <a:r>
              <a:rPr lang="en-US" dirty="0">
                <a:solidFill>
                  <a:schemeClr val="tx1"/>
                </a:solidFill>
              </a:rPr>
              <a:t>: Managing multiple computers</a:t>
            </a:r>
          </a:p>
        </p:txBody>
      </p:sp>
      <p:sp>
        <p:nvSpPr>
          <p:cNvPr id="6" name="Text Placeholder 5"/>
          <p:cNvSpPr>
            <a:spLocks noGrp="1"/>
          </p:cNvSpPr>
          <p:nvPr>
            <p:ph type="body" sz="quarter" idx="11"/>
          </p:nvPr>
        </p:nvSpPr>
        <p:spPr>
          <a:xfrm>
            <a:off x="993693" y="4377380"/>
            <a:ext cx="10204614" cy="2204078"/>
          </a:xfrm>
        </p:spPr>
        <p:txBody>
          <a:body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Sign-in information for the exercise(s):</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Virtual machines:</a:t>
            </a:r>
          </a:p>
          <a:p>
            <a:pPr marL="3429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sz="1600" b="1" dirty="0">
                <a:latin typeface="+mn-lt"/>
              </a:rPr>
              <a:t>AZ-040T00A-LON-DC1</a:t>
            </a:r>
          </a:p>
          <a:p>
            <a:pPr marL="3429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sz="1600" b="1" dirty="0">
                <a:latin typeface="+mn-lt"/>
              </a:rPr>
              <a:t>AZ-040T00A-LON-CL1</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Username: </a:t>
            </a:r>
            <a:r>
              <a:rPr lang="en-US" sz="1600" b="1" dirty="0">
                <a:latin typeface="+mn-lt"/>
              </a:rPr>
              <a:t>Adatum\Administrator</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Password: </a:t>
            </a:r>
            <a:r>
              <a:rPr lang="en-US" sz="1600" b="1" dirty="0">
                <a:latin typeface="+mn-lt"/>
              </a:rPr>
              <a:t>Pa55w.rd</a:t>
            </a:r>
          </a:p>
        </p:txBody>
      </p:sp>
      <p:grpSp>
        <p:nvGrpSpPr>
          <p:cNvPr id="46" name="Group 45">
            <a:extLst>
              <a:ext uri="{FF2B5EF4-FFF2-40B4-BE49-F238E27FC236}">
                <a16:creationId xmlns:a16="http://schemas.microsoft.com/office/drawing/2014/main" id="{1394EFB9-4A20-4EB2-BF7A-DABFC98AB66B}"/>
              </a:ext>
              <a:ext uri="{C183D7F6-B498-43B3-948B-1728B52AA6E4}">
                <adec:decorative xmlns:adec="http://schemas.microsoft.com/office/drawing/2017/decorative" val="1"/>
              </a:ext>
            </a:extLst>
          </p:cNvPr>
          <p:cNvGrpSpPr/>
          <p:nvPr/>
        </p:nvGrpSpPr>
        <p:grpSpPr>
          <a:xfrm>
            <a:off x="10934582" y="4252291"/>
            <a:ext cx="723714" cy="723714"/>
            <a:chOff x="10833744" y="4677391"/>
            <a:chExt cx="723714" cy="723714"/>
          </a:xfrm>
        </p:grpSpPr>
        <p:grpSp>
          <p:nvGrpSpPr>
            <p:cNvPr id="47" name="Group 46">
              <a:extLst>
                <a:ext uri="{FF2B5EF4-FFF2-40B4-BE49-F238E27FC236}">
                  <a16:creationId xmlns:a16="http://schemas.microsoft.com/office/drawing/2014/main" id="{F288C317-64B0-4EB7-9D26-FB737103EEBC}"/>
                </a:ext>
              </a:extLst>
            </p:cNvPr>
            <p:cNvGrpSpPr/>
            <p:nvPr/>
          </p:nvGrpSpPr>
          <p:grpSpPr>
            <a:xfrm>
              <a:off x="10833744" y="4677391"/>
              <a:ext cx="723714" cy="723714"/>
              <a:chOff x="10833744" y="4677391"/>
              <a:chExt cx="723714" cy="723714"/>
            </a:xfrm>
          </p:grpSpPr>
          <p:sp>
            <p:nvSpPr>
              <p:cNvPr id="49" name="AutoShape 3">
                <a:extLst>
                  <a:ext uri="{FF2B5EF4-FFF2-40B4-BE49-F238E27FC236}">
                    <a16:creationId xmlns:a16="http://schemas.microsoft.com/office/drawing/2014/main" id="{7E701551-1477-4AF3-9477-13DA8A91B39C}"/>
                  </a:ext>
                </a:extLst>
              </p:cNvPr>
              <p:cNvSpPr>
                <a:spLocks noChangeAspect="1" noChangeArrowheads="1" noTextEdit="1"/>
              </p:cNvSpPr>
              <p:nvPr/>
            </p:nvSpPr>
            <p:spPr bwMode="auto">
              <a:xfrm>
                <a:off x="10833744"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 name="Freeform 5">
                <a:extLst>
                  <a:ext uri="{FF2B5EF4-FFF2-40B4-BE49-F238E27FC236}">
                    <a16:creationId xmlns:a16="http://schemas.microsoft.com/office/drawing/2014/main" id="{47F061B7-31A8-4609-AC79-ED5F624F3503}"/>
                  </a:ext>
                </a:extLst>
              </p:cNvPr>
              <p:cNvSpPr>
                <a:spLocks/>
              </p:cNvSpPr>
              <p:nvPr/>
            </p:nvSpPr>
            <p:spPr bwMode="auto">
              <a:xfrm>
                <a:off x="10833744"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51" name="Freeform 6">
                <a:extLst>
                  <a:ext uri="{FF2B5EF4-FFF2-40B4-BE49-F238E27FC236}">
                    <a16:creationId xmlns:a16="http://schemas.microsoft.com/office/drawing/2014/main" id="{07697892-B4D6-4A5D-9DEF-51C682FCEC2F}"/>
                  </a:ext>
                </a:extLst>
              </p:cNvPr>
              <p:cNvSpPr>
                <a:spLocks noEditPoints="1"/>
              </p:cNvSpPr>
              <p:nvPr/>
            </p:nvSpPr>
            <p:spPr bwMode="auto">
              <a:xfrm>
                <a:off x="10890995"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48" name="Picture 47" descr="Icon of three dots and outward pointing chevrons on left and right">
              <a:extLst>
                <a:ext uri="{FF2B5EF4-FFF2-40B4-BE49-F238E27FC236}">
                  <a16:creationId xmlns:a16="http://schemas.microsoft.com/office/drawing/2014/main" id="{12C73662-B10A-4CA0-9A68-C1A1D0910EE6}"/>
                </a:ext>
              </a:extLst>
            </p:cNvPr>
            <p:cNvPicPr>
              <a:picLocks noChangeAspect="1"/>
            </p:cNvPicPr>
            <p:nvPr/>
          </p:nvPicPr>
          <p:blipFill>
            <a:blip r:embed="rId3"/>
            <a:stretch>
              <a:fillRect/>
            </a:stretch>
          </p:blipFill>
          <p:spPr>
            <a:xfrm>
              <a:off x="10948029" y="4940730"/>
              <a:ext cx="495143" cy="218518"/>
            </a:xfrm>
            <a:prstGeom prst="rect">
              <a:avLst/>
            </a:prstGeom>
          </p:spPr>
        </p:pic>
      </p:grpSp>
      <p:grpSp>
        <p:nvGrpSpPr>
          <p:cNvPr id="39" name="Group 38">
            <a:extLst>
              <a:ext uri="{FF2B5EF4-FFF2-40B4-BE49-F238E27FC236}">
                <a16:creationId xmlns:a16="http://schemas.microsoft.com/office/drawing/2014/main" id="{47752713-DECF-4210-9896-344B81A82FA6}"/>
              </a:ext>
              <a:ext uri="{C183D7F6-B498-43B3-948B-1728B52AA6E4}">
                <adec:decorative xmlns:adec="http://schemas.microsoft.com/office/drawing/2017/decorative" val="1"/>
              </a:ext>
            </a:extLst>
          </p:cNvPr>
          <p:cNvGrpSpPr/>
          <p:nvPr/>
        </p:nvGrpSpPr>
        <p:grpSpPr>
          <a:xfrm>
            <a:off x="10820297" y="2897613"/>
            <a:ext cx="723714" cy="723714"/>
            <a:chOff x="10833744" y="4677391"/>
            <a:chExt cx="723714" cy="723714"/>
          </a:xfrm>
        </p:grpSpPr>
        <p:grpSp>
          <p:nvGrpSpPr>
            <p:cNvPr id="40" name="Group 39">
              <a:extLst>
                <a:ext uri="{FF2B5EF4-FFF2-40B4-BE49-F238E27FC236}">
                  <a16:creationId xmlns:a16="http://schemas.microsoft.com/office/drawing/2014/main" id="{5FB83E0A-CBCC-4E06-B954-B290E14FE722}"/>
                </a:ext>
              </a:extLst>
            </p:cNvPr>
            <p:cNvGrpSpPr/>
            <p:nvPr/>
          </p:nvGrpSpPr>
          <p:grpSpPr>
            <a:xfrm>
              <a:off x="10833744" y="4677391"/>
              <a:ext cx="723714" cy="723714"/>
              <a:chOff x="10833744" y="4677391"/>
              <a:chExt cx="723714" cy="723714"/>
            </a:xfrm>
          </p:grpSpPr>
          <p:sp>
            <p:nvSpPr>
              <p:cNvPr id="42" name="AutoShape 3">
                <a:extLst>
                  <a:ext uri="{FF2B5EF4-FFF2-40B4-BE49-F238E27FC236}">
                    <a16:creationId xmlns:a16="http://schemas.microsoft.com/office/drawing/2014/main" id="{2EC898E7-DB7E-4361-9E25-EA7ADE0FEE05}"/>
                  </a:ext>
                </a:extLst>
              </p:cNvPr>
              <p:cNvSpPr>
                <a:spLocks noChangeAspect="1" noChangeArrowheads="1" noTextEdit="1"/>
              </p:cNvSpPr>
              <p:nvPr/>
            </p:nvSpPr>
            <p:spPr bwMode="auto">
              <a:xfrm>
                <a:off x="10833744"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 name="Freeform 5">
                <a:extLst>
                  <a:ext uri="{FF2B5EF4-FFF2-40B4-BE49-F238E27FC236}">
                    <a16:creationId xmlns:a16="http://schemas.microsoft.com/office/drawing/2014/main" id="{F60F8D0E-B50D-477E-9401-8BFB4590802C}"/>
                  </a:ext>
                </a:extLst>
              </p:cNvPr>
              <p:cNvSpPr>
                <a:spLocks/>
              </p:cNvSpPr>
              <p:nvPr/>
            </p:nvSpPr>
            <p:spPr bwMode="auto">
              <a:xfrm>
                <a:off x="10833744"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44" name="Freeform 6">
                <a:extLst>
                  <a:ext uri="{FF2B5EF4-FFF2-40B4-BE49-F238E27FC236}">
                    <a16:creationId xmlns:a16="http://schemas.microsoft.com/office/drawing/2014/main" id="{4E6F32E3-8C95-4BC4-A8D2-27C94FB330BF}"/>
                  </a:ext>
                </a:extLst>
              </p:cNvPr>
              <p:cNvSpPr>
                <a:spLocks noEditPoints="1"/>
              </p:cNvSpPr>
              <p:nvPr/>
            </p:nvSpPr>
            <p:spPr bwMode="auto">
              <a:xfrm>
                <a:off x="10890995"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41" name="Picture 40" descr="Icon of three dots and outward pointing chevrons on left and right">
              <a:extLst>
                <a:ext uri="{FF2B5EF4-FFF2-40B4-BE49-F238E27FC236}">
                  <a16:creationId xmlns:a16="http://schemas.microsoft.com/office/drawing/2014/main" id="{07DC0ADF-1BBE-41D6-B8CD-F9AA77B7747C}"/>
                </a:ext>
              </a:extLst>
            </p:cNvPr>
            <p:cNvPicPr>
              <a:picLocks noChangeAspect="1"/>
            </p:cNvPicPr>
            <p:nvPr/>
          </p:nvPicPr>
          <p:blipFill>
            <a:blip r:embed="rId3"/>
            <a:stretch>
              <a:fillRect/>
            </a:stretch>
          </p:blipFill>
          <p:spPr>
            <a:xfrm>
              <a:off x="10948029" y="4940730"/>
              <a:ext cx="495143" cy="218518"/>
            </a:xfrm>
            <a:prstGeom prst="rect">
              <a:avLst/>
            </a:prstGeom>
          </p:spPr>
        </p:pic>
      </p:grpSp>
      <p:grpSp>
        <p:nvGrpSpPr>
          <p:cNvPr id="29" name="Group 28">
            <a:extLst>
              <a:ext uri="{FF2B5EF4-FFF2-40B4-BE49-F238E27FC236}">
                <a16:creationId xmlns:a16="http://schemas.microsoft.com/office/drawing/2014/main" id="{D2D2E41F-869C-4D16-82D0-DAEDDEC71F6C}"/>
              </a:ext>
              <a:ext uri="{C183D7F6-B498-43B3-948B-1728B52AA6E4}">
                <adec:decorative xmlns:adec="http://schemas.microsoft.com/office/drawing/2017/decorative" val="1"/>
              </a:ext>
            </a:extLst>
          </p:cNvPr>
          <p:cNvGrpSpPr/>
          <p:nvPr/>
        </p:nvGrpSpPr>
        <p:grpSpPr>
          <a:xfrm>
            <a:off x="4916180" y="2834527"/>
            <a:ext cx="723714" cy="723714"/>
            <a:chOff x="4928347" y="4677391"/>
            <a:chExt cx="723714" cy="723714"/>
          </a:xfrm>
        </p:grpSpPr>
        <p:grpSp>
          <p:nvGrpSpPr>
            <p:cNvPr id="30" name="Group 29">
              <a:extLst>
                <a:ext uri="{FF2B5EF4-FFF2-40B4-BE49-F238E27FC236}">
                  <a16:creationId xmlns:a16="http://schemas.microsoft.com/office/drawing/2014/main" id="{CCB631F0-1D7F-4A1B-8578-0A738F355008}"/>
                </a:ext>
              </a:extLst>
            </p:cNvPr>
            <p:cNvGrpSpPr/>
            <p:nvPr/>
          </p:nvGrpSpPr>
          <p:grpSpPr>
            <a:xfrm>
              <a:off x="4928347" y="4677391"/>
              <a:ext cx="723714" cy="723714"/>
              <a:chOff x="4928347" y="4677391"/>
              <a:chExt cx="723714" cy="723714"/>
            </a:xfrm>
          </p:grpSpPr>
          <p:sp>
            <p:nvSpPr>
              <p:cNvPr id="34" name="AutoShape 3">
                <a:extLst>
                  <a:ext uri="{FF2B5EF4-FFF2-40B4-BE49-F238E27FC236}">
                    <a16:creationId xmlns:a16="http://schemas.microsoft.com/office/drawing/2014/main" id="{FB4F88F2-442A-42B9-8101-871E12892023}"/>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Freeform 5">
                <a:extLst>
                  <a:ext uri="{FF2B5EF4-FFF2-40B4-BE49-F238E27FC236}">
                    <a16:creationId xmlns:a16="http://schemas.microsoft.com/office/drawing/2014/main" id="{A53C4C92-0208-4A3F-960F-EE2C487CECED}"/>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38" name="Freeform 6">
                <a:extLst>
                  <a:ext uri="{FF2B5EF4-FFF2-40B4-BE49-F238E27FC236}">
                    <a16:creationId xmlns:a16="http://schemas.microsoft.com/office/drawing/2014/main" id="{F5D1E9B3-7058-471E-9A11-255535F7743D}"/>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31" name="Picture 30" descr="Icon of three dots and outward pointing chevrons on left and right">
              <a:extLst>
                <a:ext uri="{FF2B5EF4-FFF2-40B4-BE49-F238E27FC236}">
                  <a16:creationId xmlns:a16="http://schemas.microsoft.com/office/drawing/2014/main" id="{37847BCF-42BF-4AC0-991C-FF0272D7477C}"/>
                </a:ext>
              </a:extLst>
            </p:cNvPr>
            <p:cNvPicPr>
              <a:picLocks noChangeAspect="1"/>
            </p:cNvPicPr>
            <p:nvPr/>
          </p:nvPicPr>
          <p:blipFill>
            <a:blip r:embed="rId3"/>
            <a:stretch>
              <a:fillRect/>
            </a:stretch>
          </p:blipFill>
          <p:spPr>
            <a:xfrm>
              <a:off x="5053321" y="4940730"/>
              <a:ext cx="495143" cy="218518"/>
            </a:xfrm>
            <a:prstGeom prst="rect">
              <a:avLst/>
            </a:prstGeom>
          </p:spPr>
        </p:pic>
      </p:grpSp>
      <p:grpSp>
        <p:nvGrpSpPr>
          <p:cNvPr id="13" name="Group 12">
            <a:extLst>
              <a:ext uri="{FF2B5EF4-FFF2-40B4-BE49-F238E27FC236}">
                <a16:creationId xmlns:a16="http://schemas.microsoft.com/office/drawing/2014/main" id="{3317C1F2-3A50-40E1-9507-CDB4AB1E7E05}"/>
              </a:ext>
              <a:ext uri="{C183D7F6-B498-43B3-948B-1728B52AA6E4}">
                <adec:decorative xmlns:adec="http://schemas.microsoft.com/office/drawing/2017/decorative" val="1"/>
              </a:ext>
            </a:extLst>
          </p:cNvPr>
          <p:cNvGrpSpPr/>
          <p:nvPr/>
        </p:nvGrpSpPr>
        <p:grpSpPr>
          <a:xfrm>
            <a:off x="10820297" y="1623267"/>
            <a:ext cx="723714" cy="723714"/>
            <a:chOff x="10833744" y="4677391"/>
            <a:chExt cx="723714" cy="723714"/>
          </a:xfrm>
        </p:grpSpPr>
        <p:grpSp>
          <p:nvGrpSpPr>
            <p:cNvPr id="12" name="Group 11">
              <a:extLst>
                <a:ext uri="{FF2B5EF4-FFF2-40B4-BE49-F238E27FC236}">
                  <a16:creationId xmlns:a16="http://schemas.microsoft.com/office/drawing/2014/main" id="{BF30DD5E-ADAF-43E8-B1F9-311622E1E147}"/>
                </a:ext>
              </a:extLst>
            </p:cNvPr>
            <p:cNvGrpSpPr/>
            <p:nvPr/>
          </p:nvGrpSpPr>
          <p:grpSpPr>
            <a:xfrm>
              <a:off x="10833744" y="4677391"/>
              <a:ext cx="723714" cy="723714"/>
              <a:chOff x="10833744" y="4677391"/>
              <a:chExt cx="723714" cy="723714"/>
            </a:xfrm>
          </p:grpSpPr>
          <p:sp>
            <p:nvSpPr>
              <p:cNvPr id="63" name="AutoShape 3">
                <a:extLst>
                  <a:ext uri="{FF2B5EF4-FFF2-40B4-BE49-F238E27FC236}">
                    <a16:creationId xmlns:a16="http://schemas.microsoft.com/office/drawing/2014/main" id="{3B94178C-A075-4716-9F24-5121F4761A9B}"/>
                  </a:ext>
                </a:extLst>
              </p:cNvPr>
              <p:cNvSpPr>
                <a:spLocks noChangeAspect="1" noChangeArrowheads="1" noTextEdit="1"/>
              </p:cNvSpPr>
              <p:nvPr/>
            </p:nvSpPr>
            <p:spPr bwMode="auto">
              <a:xfrm>
                <a:off x="10833744"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 name="Freeform 5">
                <a:extLst>
                  <a:ext uri="{FF2B5EF4-FFF2-40B4-BE49-F238E27FC236}">
                    <a16:creationId xmlns:a16="http://schemas.microsoft.com/office/drawing/2014/main" id="{36272B48-92D4-4D9F-80A7-74ABE49DBBD2}"/>
                  </a:ext>
                </a:extLst>
              </p:cNvPr>
              <p:cNvSpPr>
                <a:spLocks/>
              </p:cNvSpPr>
              <p:nvPr/>
            </p:nvSpPr>
            <p:spPr bwMode="auto">
              <a:xfrm>
                <a:off x="10833744"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65" name="Freeform 6">
                <a:extLst>
                  <a:ext uri="{FF2B5EF4-FFF2-40B4-BE49-F238E27FC236}">
                    <a16:creationId xmlns:a16="http://schemas.microsoft.com/office/drawing/2014/main" id="{7972C6B9-EE1D-4625-85B4-B7B6CCB5C555}"/>
                  </a:ext>
                </a:extLst>
              </p:cNvPr>
              <p:cNvSpPr>
                <a:spLocks noEditPoints="1"/>
              </p:cNvSpPr>
              <p:nvPr/>
            </p:nvSpPr>
            <p:spPr bwMode="auto">
              <a:xfrm>
                <a:off x="10890995"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36" name="Picture 35" descr="Icon of three dots and outward pointing chevrons on left and right">
              <a:extLst>
                <a:ext uri="{FF2B5EF4-FFF2-40B4-BE49-F238E27FC236}">
                  <a16:creationId xmlns:a16="http://schemas.microsoft.com/office/drawing/2014/main" id="{C43D72B7-11D2-4E1C-826F-7E7AAE23A5AB}"/>
                </a:ext>
              </a:extLst>
            </p:cNvPr>
            <p:cNvPicPr>
              <a:picLocks noChangeAspect="1"/>
            </p:cNvPicPr>
            <p:nvPr/>
          </p:nvPicPr>
          <p:blipFill>
            <a:blip r:embed="rId3"/>
            <a:stretch>
              <a:fillRect/>
            </a:stretch>
          </p:blipFill>
          <p:spPr>
            <a:xfrm>
              <a:off x="10948029" y="4940730"/>
              <a:ext cx="495143" cy="218518"/>
            </a:xfrm>
            <a:prstGeom prst="rect">
              <a:avLst/>
            </a:prstGeom>
          </p:spPr>
        </p:pic>
      </p:grpSp>
      <p:grpSp>
        <p:nvGrpSpPr>
          <p:cNvPr id="11" name="Group 10">
            <a:extLst>
              <a:ext uri="{FF2B5EF4-FFF2-40B4-BE49-F238E27FC236}">
                <a16:creationId xmlns:a16="http://schemas.microsoft.com/office/drawing/2014/main" id="{BB6D0BF8-6CCD-48D3-9421-5147BA1AE9D1}"/>
              </a:ext>
              <a:ext uri="{C183D7F6-B498-43B3-948B-1728B52AA6E4}">
                <adec:decorative xmlns:adec="http://schemas.microsoft.com/office/drawing/2017/decorative" val="1"/>
              </a:ext>
            </a:extLst>
          </p:cNvPr>
          <p:cNvGrpSpPr/>
          <p:nvPr/>
        </p:nvGrpSpPr>
        <p:grpSpPr>
          <a:xfrm>
            <a:off x="4925588" y="1612462"/>
            <a:ext cx="723714" cy="723714"/>
            <a:chOff x="4928347" y="4677391"/>
            <a:chExt cx="723714" cy="723714"/>
          </a:xfrm>
        </p:grpSpPr>
        <p:grpSp>
          <p:nvGrpSpPr>
            <p:cNvPr id="10" name="Group 9">
              <a:extLst>
                <a:ext uri="{FF2B5EF4-FFF2-40B4-BE49-F238E27FC236}">
                  <a16:creationId xmlns:a16="http://schemas.microsoft.com/office/drawing/2014/main" id="{FADC1F7E-A9D9-4A24-B67C-51A08ED77878}"/>
                </a:ext>
              </a:extLst>
            </p:cNvPr>
            <p:cNvGrpSpPr/>
            <p:nvPr/>
          </p:nvGrpSpPr>
          <p:grpSpPr>
            <a:xfrm>
              <a:off x="4928347" y="4677391"/>
              <a:ext cx="723714" cy="723714"/>
              <a:chOff x="4928347" y="4677391"/>
              <a:chExt cx="723714" cy="723714"/>
            </a:xfrm>
          </p:grpSpPr>
          <p:sp>
            <p:nvSpPr>
              <p:cNvPr id="53" name="AutoShape 3">
                <a:extLst>
                  <a:ext uri="{FF2B5EF4-FFF2-40B4-BE49-F238E27FC236}">
                    <a16:creationId xmlns:a16="http://schemas.microsoft.com/office/drawing/2014/main" id="{ADDD1E6E-BF50-43DE-97B6-B598FBDA7AFD}"/>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 name="Freeform 5">
                <a:extLst>
                  <a:ext uri="{FF2B5EF4-FFF2-40B4-BE49-F238E27FC236}">
                    <a16:creationId xmlns:a16="http://schemas.microsoft.com/office/drawing/2014/main" id="{B3F51C3D-5FC7-44CB-A29C-05A4D834B4E7}"/>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55" name="Freeform 6">
                <a:extLst>
                  <a:ext uri="{FF2B5EF4-FFF2-40B4-BE49-F238E27FC236}">
                    <a16:creationId xmlns:a16="http://schemas.microsoft.com/office/drawing/2014/main" id="{CD9A6BAB-D282-4E29-8595-4D06A1B66433}"/>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9" name="Picture 8" descr="Icon of three dots and outward pointing chevrons on left and right">
              <a:extLst>
                <a:ext uri="{FF2B5EF4-FFF2-40B4-BE49-F238E27FC236}">
                  <a16:creationId xmlns:a16="http://schemas.microsoft.com/office/drawing/2014/main" id="{D0F0EB51-FC87-4DAA-99ED-3430D4296D7E}"/>
                </a:ext>
              </a:extLst>
            </p:cNvPr>
            <p:cNvPicPr>
              <a:picLocks noChangeAspect="1"/>
            </p:cNvPicPr>
            <p:nvPr/>
          </p:nvPicPr>
          <p:blipFill>
            <a:blip r:embed="rId3"/>
            <a:stretch>
              <a:fillRect/>
            </a:stretch>
          </p:blipFill>
          <p:spPr>
            <a:xfrm>
              <a:off x="5053321" y="4940730"/>
              <a:ext cx="495143" cy="218518"/>
            </a:xfrm>
            <a:prstGeom prst="rect">
              <a:avLst/>
            </a:prstGeom>
          </p:spPr>
        </p:pic>
      </p:grpSp>
      <p:grpSp>
        <p:nvGrpSpPr>
          <p:cNvPr id="5" name="Group 4">
            <a:extLst>
              <a:ext uri="{FF2B5EF4-FFF2-40B4-BE49-F238E27FC236}">
                <a16:creationId xmlns:a16="http://schemas.microsoft.com/office/drawing/2014/main" id="{B1576BEC-357F-40DF-AE48-50CA864C9A7B}"/>
              </a:ext>
              <a:ext uri="{C183D7F6-B498-43B3-948B-1728B52AA6E4}">
                <adec:decorative xmlns:adec="http://schemas.microsoft.com/office/drawing/2017/decorative" val="1"/>
              </a:ext>
            </a:extLst>
          </p:cNvPr>
          <p:cNvGrpSpPr/>
          <p:nvPr/>
        </p:nvGrpSpPr>
        <p:grpSpPr>
          <a:xfrm>
            <a:off x="88614" y="4165936"/>
            <a:ext cx="896425" cy="896425"/>
            <a:chOff x="418643" y="1456896"/>
            <a:chExt cx="896425" cy="896425"/>
          </a:xfrm>
        </p:grpSpPr>
        <p:grpSp>
          <p:nvGrpSpPr>
            <p:cNvPr id="4" name="Group 3">
              <a:extLst>
                <a:ext uri="{FF2B5EF4-FFF2-40B4-BE49-F238E27FC236}">
                  <a16:creationId xmlns:a16="http://schemas.microsoft.com/office/drawing/2014/main" id="{AD6CF35B-95E7-41C5-A265-55D1C67053D9}"/>
                </a:ext>
              </a:extLst>
            </p:cNvPr>
            <p:cNvGrpSpPr/>
            <p:nvPr/>
          </p:nvGrpSpPr>
          <p:grpSpPr>
            <a:xfrm>
              <a:off x="418643" y="1456896"/>
              <a:ext cx="896425" cy="896425"/>
              <a:chOff x="418643" y="1456896"/>
              <a:chExt cx="896425" cy="896425"/>
            </a:xfrm>
          </p:grpSpPr>
          <p:sp>
            <p:nvSpPr>
              <p:cNvPr id="32" name="AutoShape 3">
                <a:extLst>
                  <a:ext uri="{FF2B5EF4-FFF2-40B4-BE49-F238E27FC236}">
                    <a16:creationId xmlns:a16="http://schemas.microsoft.com/office/drawing/2014/main" id="{156C7984-D7C5-4F8E-BA67-F847016F36DC}"/>
                  </a:ext>
                </a:extLst>
              </p:cNvPr>
              <p:cNvSpPr>
                <a:spLocks noChangeAspect="1" noChangeArrowheads="1" noTextEdit="1"/>
              </p:cNvSpPr>
              <p:nvPr/>
            </p:nvSpPr>
            <p:spPr bwMode="auto">
              <a:xfrm>
                <a:off x="418643" y="1456896"/>
                <a:ext cx="896425" cy="8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5">
                <a:extLst>
                  <a:ext uri="{FF2B5EF4-FFF2-40B4-BE49-F238E27FC236}">
                    <a16:creationId xmlns:a16="http://schemas.microsoft.com/office/drawing/2014/main" id="{B347C2F9-1C68-4C51-8D2D-1709B56B9480}"/>
                  </a:ext>
                </a:extLst>
              </p:cNvPr>
              <p:cNvSpPr>
                <a:spLocks/>
              </p:cNvSpPr>
              <p:nvPr/>
            </p:nvSpPr>
            <p:spPr bwMode="auto">
              <a:xfrm>
                <a:off x="418643" y="1456896"/>
                <a:ext cx="896425" cy="896425"/>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35" name="Freeform 6">
                <a:extLst>
                  <a:ext uri="{FF2B5EF4-FFF2-40B4-BE49-F238E27FC236}">
                    <a16:creationId xmlns:a16="http://schemas.microsoft.com/office/drawing/2014/main" id="{07ADE806-D450-4A7C-B2E3-33206A62ECEF}"/>
                  </a:ext>
                </a:extLst>
              </p:cNvPr>
              <p:cNvSpPr>
                <a:spLocks noEditPoints="1"/>
              </p:cNvSpPr>
              <p:nvPr/>
            </p:nvSpPr>
            <p:spPr bwMode="auto">
              <a:xfrm>
                <a:off x="489556" y="1527809"/>
                <a:ext cx="754597" cy="756416"/>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3" name="Picture 2" descr="Icon of a bulb">
              <a:extLst>
                <a:ext uri="{FF2B5EF4-FFF2-40B4-BE49-F238E27FC236}">
                  <a16:creationId xmlns:a16="http://schemas.microsoft.com/office/drawing/2014/main" id="{2F2C547C-E6CB-40A8-ACD6-91D2E4F375A8}"/>
                </a:ext>
              </a:extLst>
            </p:cNvPr>
            <p:cNvPicPr>
              <a:picLocks noChangeAspect="1"/>
            </p:cNvPicPr>
            <p:nvPr/>
          </p:nvPicPr>
          <p:blipFill>
            <a:blip r:embed="rId4"/>
            <a:stretch>
              <a:fillRect/>
            </a:stretch>
          </p:blipFill>
          <p:spPr>
            <a:xfrm>
              <a:off x="695962" y="1668340"/>
              <a:ext cx="341784" cy="475354"/>
            </a:xfrm>
            <a:prstGeom prst="rect">
              <a:avLst/>
            </a:prstGeom>
          </p:spPr>
        </p:pic>
      </p:grpSp>
    </p:spTree>
    <p:extLst>
      <p:ext uri="{BB962C8B-B14F-4D97-AF65-F5344CB8AC3E}">
        <p14:creationId xmlns:p14="http://schemas.microsoft.com/office/powerpoint/2010/main" val="26061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Lab scenario</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3" y="1457325"/>
            <a:ext cx="11354257" cy="2554545"/>
          </a:xfrm>
        </p:spPr>
        <p:txBody>
          <a:bodyPr/>
          <a:lstStyle/>
          <a:p>
            <a:pPr lvl="1"/>
            <a:r>
              <a:rPr lang="en-US" dirty="0"/>
              <a:t>You're an administrator for Adatum Corporation and must perform maintenance tasks on a server running Windows Server 2019. You don't have physical access to the server, and instead plan to perform the tasks using Windows PowerShell remoting. You also have some tasks to perform against both a server and another client computer that runs Windows 10. In your environment, communication protocols such as remote procedure call (RPC) are blocked between your local computer and the servers. You plan to use Windows PowerShell remoting and want to use sessions to provide persistence and reduce the setup and cleanup overhead that improvised remoting connections will impose.</a:t>
            </a:r>
          </a:p>
        </p:txBody>
      </p:sp>
    </p:spTree>
    <p:extLst>
      <p:ext uri="{BB962C8B-B14F-4D97-AF65-F5344CB8AC3E}">
        <p14:creationId xmlns:p14="http://schemas.microsoft.com/office/powerpoint/2010/main" val="397261494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questions</a:t>
            </a:r>
          </a:p>
        </p:txBody>
      </p:sp>
      <p:sp>
        <p:nvSpPr>
          <p:cNvPr id="6" name="Text Placeholder 5"/>
          <p:cNvSpPr>
            <a:spLocks noGrp="1"/>
          </p:cNvSpPr>
          <p:nvPr>
            <p:ph type="body" sz="quarter" idx="11"/>
          </p:nvPr>
        </p:nvSpPr>
        <p:spPr>
          <a:xfrm>
            <a:off x="1376012" y="1605598"/>
            <a:ext cx="10383899" cy="777240"/>
          </a:xfrm>
        </p:spPr>
        <p:txBody>
          <a:bodyPr/>
          <a:lstStyle/>
          <a:p>
            <a:pPr lvl="1"/>
            <a:r>
              <a:rPr lang="en-US" sz="2400" dirty="0"/>
              <a:t>You established a PSSession from </a:t>
            </a:r>
            <a:r>
              <a:rPr lang="en-US" sz="2400" b="1" dirty="0"/>
              <a:t>LON-CL1</a:t>
            </a:r>
            <a:r>
              <a:rPr lang="en-US" sz="2400" dirty="0"/>
              <a:t> to </a:t>
            </a:r>
            <a:r>
              <a:rPr lang="en-US" sz="2400" b="1" dirty="0"/>
              <a:t>LON-DC1</a:t>
            </a:r>
            <a:r>
              <a:rPr lang="en-US" sz="2400" dirty="0"/>
              <a:t>, and then within that PSSession, you tried to establish a PSSession back to </a:t>
            </a:r>
            <a:r>
              <a:rPr lang="en-US" sz="2400" b="1" dirty="0"/>
              <a:t>LON-CL1</a:t>
            </a:r>
            <a:r>
              <a:rPr lang="en-US" sz="2400" dirty="0"/>
              <a:t>. This failed. Why?</a:t>
            </a:r>
          </a:p>
        </p:txBody>
      </p:sp>
      <p:sp>
        <p:nvSpPr>
          <p:cNvPr id="2" name="Text Placeholder 1"/>
          <p:cNvSpPr>
            <a:spLocks noGrp="1"/>
          </p:cNvSpPr>
          <p:nvPr>
            <p:ph type="body" sz="quarter" idx="15"/>
          </p:nvPr>
        </p:nvSpPr>
        <p:spPr>
          <a:xfrm>
            <a:off x="1376012" y="2647816"/>
            <a:ext cx="10383899" cy="781184"/>
          </a:xfrm>
        </p:spPr>
        <p:txBody>
          <a:bodyPr/>
          <a:lstStyle/>
          <a:p>
            <a:pPr lvl="1"/>
            <a:r>
              <a:rPr lang="en-US" sz="2400" dirty="0">
                <a:effectLst/>
                <a:latin typeface="Segoe" panose="020B0502040504020203" pitchFamily="34" charset="0"/>
                <a:ea typeface="Times New Roman" panose="02020603050405020304" pitchFamily="18" charset="0"/>
                <a:cs typeface="Times New Roman" panose="02020603050405020304" pitchFamily="18" charset="0"/>
              </a:rPr>
              <a:t>What are some of the benefits of using implicit remoting?</a:t>
            </a:r>
            <a:endParaRPr lang="en-US" sz="2400" dirty="0"/>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05196" y="2681791"/>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05196" y="1636631"/>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spTree>
    <p:extLst>
      <p:ext uri="{BB962C8B-B14F-4D97-AF65-F5344CB8AC3E}">
        <p14:creationId xmlns:p14="http://schemas.microsoft.com/office/powerpoint/2010/main" val="74768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answers</a:t>
            </a:r>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18643" y="3808808"/>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18643" y="1676052"/>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sp>
        <p:nvSpPr>
          <p:cNvPr id="18" name="Content Placeholder 2">
            <a:extLst>
              <a:ext uri="{FF2B5EF4-FFF2-40B4-BE49-F238E27FC236}">
                <a16:creationId xmlns:a16="http://schemas.microsoft.com/office/drawing/2014/main" id="{9C623DC1-471A-47C2-AB84-A8C399F98F16}"/>
              </a:ext>
            </a:extLst>
          </p:cNvPr>
          <p:cNvSpPr>
            <a:spLocks noGrp="1"/>
          </p:cNvSpPr>
          <p:nvPr/>
        </p:nvSpPr>
        <p:spPr bwMode="auto">
          <a:xfrm>
            <a:off x="1086466" y="3132853"/>
            <a:ext cx="10705918" cy="24913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8925" lvl="1" indent="0">
              <a:buNone/>
            </a:pPr>
            <a:r>
              <a:rPr lang="en-US" sz="2000" dirty="0">
                <a:effectLst/>
                <a:latin typeface="Segoe" panose="020B0502040504020203" pitchFamily="34" charset="0"/>
                <a:ea typeface="Times New Roman" panose="02020603050405020304" pitchFamily="18" charset="0"/>
                <a:cs typeface="Times New Roman" panose="02020603050405020304" pitchFamily="18" charset="0"/>
              </a:rPr>
              <a:t>What are some of the benefits of using implicit remoting?</a:t>
            </a:r>
          </a:p>
          <a:p>
            <a:pPr marL="288925" lvl="1" indent="0">
              <a:buNone/>
            </a:pPr>
            <a:r>
              <a:rPr lang="en-US" sz="2000" dirty="0"/>
              <a:t>One benefit is that administrators don’t have to install administrative tools such as Windows PowerShell commands on their local computers. Instead, they can connect to a server or another computer that already has the tools, and then use them as if they were installed locally. Another benefit is that administrators can centrally monitor and control access to tools. By keeping Windows PowerShell commands on a smaller number of computers, administrators also can easily update the commands as needed.</a:t>
            </a:r>
          </a:p>
        </p:txBody>
      </p:sp>
      <p:sp>
        <p:nvSpPr>
          <p:cNvPr id="21" name="Content Placeholder 2">
            <a:extLst>
              <a:ext uri="{FF2B5EF4-FFF2-40B4-BE49-F238E27FC236}">
                <a16:creationId xmlns:a16="http://schemas.microsoft.com/office/drawing/2014/main" id="{97E3FC54-34CD-494A-ADA1-71F331E1DC38}"/>
              </a:ext>
            </a:extLst>
          </p:cNvPr>
          <p:cNvSpPr>
            <a:spLocks noGrp="1"/>
          </p:cNvSpPr>
          <p:nvPr/>
        </p:nvSpPr>
        <p:spPr bwMode="auto">
          <a:xfrm>
            <a:off x="1181282" y="1233770"/>
            <a:ext cx="10705918" cy="1700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8925" lvl="1" indent="0">
              <a:buNone/>
            </a:pPr>
            <a:r>
              <a:rPr lang="en-US" sz="2000" dirty="0"/>
              <a:t>You established a PSSession from </a:t>
            </a:r>
            <a:r>
              <a:rPr lang="en-US" sz="2000" b="1" dirty="0"/>
              <a:t>LON-CL1</a:t>
            </a:r>
            <a:r>
              <a:rPr lang="en-US" sz="2000" dirty="0"/>
              <a:t> to </a:t>
            </a:r>
            <a:r>
              <a:rPr lang="en-US" sz="2000" b="1" dirty="0"/>
              <a:t>LON-DC1</a:t>
            </a:r>
            <a:r>
              <a:rPr lang="en-US" sz="2000" dirty="0"/>
              <a:t>, and then within that PSSession, you tried to establish a PSSession back to </a:t>
            </a:r>
            <a:r>
              <a:rPr lang="en-US" sz="2000" b="1" dirty="0"/>
              <a:t>LON-CL1</a:t>
            </a:r>
            <a:r>
              <a:rPr lang="en-US" sz="2000" dirty="0"/>
              <a:t>. This failed. Why?</a:t>
            </a:r>
          </a:p>
          <a:p>
            <a:pPr marL="288925" lvl="1" indent="0">
              <a:buNone/>
            </a:pPr>
            <a:r>
              <a:rPr lang="en-US" sz="2000" dirty="0"/>
              <a:t>You receive an error that you cannot use the</a:t>
            </a:r>
            <a:r>
              <a:rPr lang="en-US" sz="2000" b="1" dirty="0"/>
              <a:t> Enter-PSSession </a:t>
            </a:r>
            <a:r>
              <a:rPr lang="en-US" sz="2000" dirty="0"/>
              <a:t>cmdlet to enter another PSSession. By default, you cannot establish a connection through an already-established connection.</a:t>
            </a:r>
          </a:p>
        </p:txBody>
      </p:sp>
      <p:cxnSp>
        <p:nvCxnSpPr>
          <p:cNvPr id="15" name="Straight Connector 14">
            <a:extLst>
              <a:ext uri="{FF2B5EF4-FFF2-40B4-BE49-F238E27FC236}">
                <a16:creationId xmlns:a16="http://schemas.microsoft.com/office/drawing/2014/main" id="{1FA3AAA9-06F8-43DD-8AFB-AE500EB81C4A}"/>
              </a:ext>
              <a:ext uri="{C183D7F6-B498-43B3-948B-1728B52AA6E4}">
                <adec:decorative xmlns:adec="http://schemas.microsoft.com/office/drawing/2017/decorative" val="1"/>
              </a:ext>
            </a:extLst>
          </p:cNvPr>
          <p:cNvCxnSpPr>
            <a:cxnSpLocks/>
          </p:cNvCxnSpPr>
          <p:nvPr/>
        </p:nvCxnSpPr>
        <p:spPr>
          <a:xfrm>
            <a:off x="1389695" y="299527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17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Use basic Windows PowerShell remoting</a:t>
            </a:r>
          </a:p>
        </p:txBody>
      </p:sp>
    </p:spTree>
    <p:extLst>
      <p:ext uri="{BB962C8B-B14F-4D97-AF65-F5344CB8AC3E}">
        <p14:creationId xmlns:p14="http://schemas.microsoft.com/office/powerpoint/2010/main" val="2487592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05654" y="1120690"/>
            <a:ext cx="11354257" cy="4478149"/>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ea typeface="+mn-ea"/>
                <a:cs typeface="+mn-cs"/>
              </a:rPr>
              <a:t>Although remoting is a complex technology, working with Windows PowerShell remoting is fairly straightforward when you understand the underlying concepts. In this lesson, you learn how to use remoting to perform administration on remote computers.</a:t>
            </a: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ea typeface="+mn-ea"/>
                <a:cs typeface="+mn-cs"/>
              </a:rPr>
              <a:t>Remoting overview and architecture</a:t>
            </a:r>
            <a:endParaRPr kumimoji="0" lang="bs-Latn-BA" b="0" i="0" u="none" strike="noStrike" kern="1200" cap="none" spc="0" normalizeH="0" baseline="0" noProof="0" dirty="0">
              <a:ln>
                <a:noFill/>
              </a:ln>
              <a:solidFill>
                <a:srgbClr val="000000"/>
              </a:solidFill>
              <a:effectLst/>
              <a:uLnTx/>
              <a:uFillTx/>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ea typeface="+mn-ea"/>
                <a:cs typeface="+mn-cs"/>
              </a:rPr>
              <a:t>Remoting versus remote connectivity</a:t>
            </a:r>
            <a:endParaRPr kumimoji="0" lang="bs-Latn-BA" b="0" i="0" u="none" strike="noStrike" kern="1200" cap="none" spc="0" normalizeH="0" baseline="0" noProof="0" dirty="0">
              <a:ln>
                <a:noFill/>
              </a:ln>
              <a:solidFill>
                <a:srgbClr val="000000"/>
              </a:solidFill>
              <a:effectLst/>
              <a:uLnTx/>
              <a:uFillTx/>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ea typeface="+mn-ea"/>
                <a:cs typeface="+mn-cs"/>
              </a:rPr>
              <a:t>Remoting security</a:t>
            </a:r>
            <a:endParaRPr kumimoji="0" lang="bs-Latn-BA" b="0" i="0" u="none" strike="noStrike" kern="1200" cap="none" spc="0" normalizeH="0" baseline="0" noProof="0" dirty="0">
              <a:ln>
                <a:noFill/>
              </a:ln>
              <a:solidFill>
                <a:srgbClr val="000000"/>
              </a:solidFill>
              <a:effectLst/>
              <a:uLnTx/>
              <a:uFillTx/>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ea typeface="+mn-ea"/>
                <a:cs typeface="+mn-cs"/>
              </a:rPr>
              <a:t>Enabling remoting</a:t>
            </a:r>
            <a:endParaRPr kumimoji="0" lang="bs-Latn-BA" b="0" i="0" u="none" strike="noStrike" kern="1200" cap="none" spc="0" normalizeH="0" baseline="0" noProof="0" dirty="0">
              <a:ln>
                <a:noFill/>
              </a:ln>
              <a:solidFill>
                <a:srgbClr val="000000"/>
              </a:solidFill>
              <a:effectLst/>
              <a:uLnTx/>
              <a:uFillTx/>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ea typeface="+mn-ea"/>
                <a:cs typeface="+mn-cs"/>
              </a:rPr>
              <a:t>Using one-to-one remoting</a:t>
            </a:r>
            <a:endParaRPr kumimoji="0" lang="bs-Latn-BA" b="0" i="0" u="none" strike="noStrike" kern="1200" cap="none" spc="0" normalizeH="0" baseline="0" noProof="0" dirty="0">
              <a:ln>
                <a:noFill/>
              </a:ln>
              <a:solidFill>
                <a:srgbClr val="000000"/>
              </a:solidFill>
              <a:effectLst/>
              <a:uLnTx/>
              <a:uFillTx/>
              <a:ea typeface="+mn-ea"/>
              <a:cs typeface="+mn-cs"/>
            </a:endParaRPr>
          </a:p>
          <a:p>
            <a:pPr marL="342900" lvl="1" indent="-342900">
              <a:buFont typeface="Arial" panose="020B0604020202020204" pitchFamily="34" charset="0"/>
              <a:buChar char="•"/>
              <a:defRPr/>
            </a:pPr>
            <a:r>
              <a:rPr kumimoji="0" lang="en-US" b="0" i="0" u="none" strike="noStrike" kern="1200" cap="none" spc="0" normalizeH="0" baseline="0" noProof="0" dirty="0">
                <a:ln>
                  <a:noFill/>
                </a:ln>
                <a:solidFill>
                  <a:srgbClr val="000000"/>
                </a:solidFill>
                <a:effectLst/>
                <a:uLnTx/>
                <a:uFillTx/>
                <a:ea typeface="+mn-ea"/>
                <a:cs typeface="+mn-cs"/>
              </a:rPr>
              <a:t>Using </a:t>
            </a:r>
            <a:r>
              <a:rPr lang="en-US" dirty="0">
                <a:solidFill>
                  <a:srgbClr val="000000"/>
                </a:solidFill>
              </a:rPr>
              <a:t>one-to-many remoting</a:t>
            </a:r>
            <a:endParaRPr kumimoji="0" lang="bs-Latn-BA" b="0" i="0" u="none" strike="noStrike" kern="1200" cap="none" spc="0" normalizeH="0" baseline="0" noProof="0" dirty="0">
              <a:ln>
                <a:noFill/>
              </a:ln>
              <a:solidFill>
                <a:srgbClr val="000000"/>
              </a:solidFill>
              <a:effectLst/>
              <a:uLnTx/>
              <a:uFillTx/>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ea typeface="+mn-ea"/>
                <a:cs typeface="+mn-cs"/>
              </a:rPr>
              <a:t>Demonstration: Enabling and using remoting</a:t>
            </a:r>
            <a:endParaRPr kumimoji="0" lang="bs-Latn-BA" b="0" i="0" u="none" strike="noStrike" kern="1200" cap="none" spc="0" normalizeH="0" baseline="0" noProof="0" dirty="0">
              <a:ln>
                <a:noFill/>
              </a:ln>
              <a:solidFill>
                <a:srgbClr val="000000"/>
              </a:solidFill>
              <a:effectLst/>
              <a:uLnTx/>
              <a:uFillTx/>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ea typeface="+mn-ea"/>
                <a:cs typeface="+mn-cs"/>
              </a:rPr>
              <a:t>Remoting output versus local output</a:t>
            </a:r>
          </a:p>
        </p:txBody>
      </p:sp>
    </p:spTree>
    <p:extLst>
      <p:ext uri="{BB962C8B-B14F-4D97-AF65-F5344CB8AC3E}">
        <p14:creationId xmlns:p14="http://schemas.microsoft.com/office/powerpoint/2010/main" val="31381069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Remoting overview and architecture</a:t>
            </a:r>
          </a:p>
        </p:txBody>
      </p:sp>
      <p:sp>
        <p:nvSpPr>
          <p:cNvPr id="4" name="Content Placeholder 2"/>
          <p:cNvSpPr>
            <a:spLocks noGrp="1"/>
          </p:cNvSpPr>
          <p:nvPr/>
        </p:nvSpPr>
        <p:spPr bwMode="auto">
          <a:xfrm>
            <a:off x="533422" y="1270150"/>
            <a:ext cx="1153665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ClrTx/>
            </a:pPr>
            <a:r>
              <a:rPr lang="en-US" sz="2400" dirty="0"/>
              <a:t>Remoting:</a:t>
            </a:r>
          </a:p>
          <a:p>
            <a:pPr lvl="1">
              <a:buClrTx/>
            </a:pPr>
            <a:r>
              <a:rPr lang="en-US" sz="2200" dirty="0"/>
              <a:t>Uses WS-MAN protocol, using HTTP (by default) or HTTPS.</a:t>
            </a:r>
          </a:p>
          <a:p>
            <a:pPr lvl="1">
              <a:buClrTx/>
            </a:pPr>
            <a:r>
              <a:rPr lang="en-US" sz="2200" dirty="0"/>
              <a:t>Is implemented by WinRM service.</a:t>
            </a:r>
          </a:p>
          <a:p>
            <a:pPr lvl="1">
              <a:buClrTx/>
            </a:pPr>
            <a:r>
              <a:rPr lang="en-US" sz="2200" dirty="0"/>
              <a:t>Is enabled by default on Windows Server 201</a:t>
            </a:r>
            <a:r>
              <a:rPr lang="bs-Latn-BA" sz="2200" dirty="0"/>
              <a:t>9</a:t>
            </a:r>
            <a:r>
              <a:rPr lang="en-US" sz="2200" dirty="0"/>
              <a:t>.</a:t>
            </a:r>
          </a:p>
          <a:p>
            <a:pPr lvl="1">
              <a:buClrTx/>
            </a:pPr>
            <a:r>
              <a:rPr lang="en-US" sz="2200" dirty="0"/>
              <a:t>Is available on any computer running Windows PowerShell 2.0 or newer.</a:t>
            </a:r>
          </a:p>
          <a:p>
            <a:pPr lvl="1">
              <a:buClrTx/>
            </a:pPr>
            <a:r>
              <a:rPr lang="en-US" sz="2200" dirty="0"/>
              <a:t>Is not enabled on any client operating system.</a:t>
            </a:r>
          </a:p>
          <a:p>
            <a:pPr lvl="1">
              <a:buClrTx/>
            </a:pPr>
            <a:r>
              <a:rPr lang="en-US" sz="2200" dirty="0"/>
              <a:t>Must be enabled on any computer that will receive incoming connections.</a:t>
            </a:r>
            <a:endParaRPr lang="bs-Latn-BA" sz="2200" dirty="0"/>
          </a:p>
          <a:p>
            <a:pPr lvl="1">
              <a:buClrTx/>
            </a:pPr>
            <a:r>
              <a:rPr lang="bs-Latn-BA" sz="2200" dirty="0"/>
              <a:t>Can be established by using SSH for Linux platforms</a:t>
            </a:r>
            <a:r>
              <a:rPr lang="en-US" sz="2200" dirty="0"/>
              <a:t>.</a:t>
            </a:r>
            <a:endParaRPr lang="bs-Latn-BA" sz="2200" dirty="0"/>
          </a:p>
          <a:p>
            <a:pPr>
              <a:buClrTx/>
            </a:pPr>
            <a:r>
              <a:rPr lang="en-US" sz="2400" dirty="0"/>
              <a:t>Many Windows PowerShell cmdlets have the </a:t>
            </a:r>
            <a:r>
              <a:rPr lang="en-US" sz="2400" i="1" dirty="0"/>
              <a:t>-ComputerName </a:t>
            </a:r>
            <a:r>
              <a:rPr lang="en-US" sz="2400" dirty="0"/>
              <a:t>parameter that enables you to collect data and change settings on one or more remote computers.</a:t>
            </a:r>
          </a:p>
        </p:txBody>
      </p:sp>
    </p:spTree>
    <p:extLst>
      <p:ext uri="{BB962C8B-B14F-4D97-AF65-F5344CB8AC3E}">
        <p14:creationId xmlns:p14="http://schemas.microsoft.com/office/powerpoint/2010/main" val="63032303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Remoting overview and architecture (Slide 2)</a:t>
            </a:r>
          </a:p>
        </p:txBody>
      </p:sp>
      <p:grpSp>
        <p:nvGrpSpPr>
          <p:cNvPr id="24" name="Group 23" descr="WS-MAN traffic from local PowerShell instance to HTTP listener hosted by WinRM to registered WinRM endpoint to application associated with that endpoint.">
            <a:extLst>
              <a:ext uri="{FF2B5EF4-FFF2-40B4-BE49-F238E27FC236}">
                <a16:creationId xmlns:a16="http://schemas.microsoft.com/office/drawing/2014/main" id="{4A16A889-42BB-4886-88BC-0AA6369CA71B}"/>
              </a:ext>
            </a:extLst>
          </p:cNvPr>
          <p:cNvGrpSpPr/>
          <p:nvPr/>
        </p:nvGrpSpPr>
        <p:grpSpPr>
          <a:xfrm>
            <a:off x="2233960" y="1120690"/>
            <a:ext cx="8425333" cy="4744533"/>
            <a:chOff x="1815947" y="1120690"/>
            <a:chExt cx="8425333" cy="4744533"/>
          </a:xfrm>
        </p:grpSpPr>
        <p:grpSp>
          <p:nvGrpSpPr>
            <p:cNvPr id="4" name="Group 3" descr="This slide has an illustration of the flow of WS-MAN traffic. There is an image of the local Windows PowerShell instance at the bottom of the slide, with a local computer overlaying it. WS-MAN traffic is represented as an upward arrow from the local Windows PowerShell instance to an HTTP listener hosted by WinRM, through to a registered WinRM endpoint, and to the executable application associated with that endpoint.&#10;&#10;"/>
            <p:cNvGrpSpPr/>
            <p:nvPr/>
          </p:nvGrpSpPr>
          <p:grpSpPr>
            <a:xfrm>
              <a:off x="1815947" y="1120690"/>
              <a:ext cx="8425333" cy="4744533"/>
              <a:chOff x="297455" y="1112703"/>
              <a:chExt cx="8560106" cy="5517615"/>
            </a:xfrm>
          </p:grpSpPr>
          <p:sp>
            <p:nvSpPr>
              <p:cNvPr id="5" name="Rectangle 4"/>
              <p:cNvSpPr/>
              <p:nvPr/>
            </p:nvSpPr>
            <p:spPr bwMode="auto">
              <a:xfrm>
                <a:off x="297455" y="1112703"/>
                <a:ext cx="8560106" cy="3110429"/>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defTabSz="914400" eaLnBrk="0" hangingPunct="0"/>
                <a:r>
                  <a:rPr lang="en-US" sz="1800" dirty="0">
                    <a:latin typeface="Segoe UI" pitchFamily="34" charset="0"/>
                    <a:cs typeface="Segoe UI" pitchFamily="34" charset="0"/>
                  </a:rPr>
                  <a:t>Remote computer</a:t>
                </a:r>
              </a:p>
            </p:txBody>
          </p:sp>
          <p:sp>
            <p:nvSpPr>
              <p:cNvPr id="6" name="Rectangle 5"/>
              <p:cNvSpPr/>
              <p:nvPr/>
            </p:nvSpPr>
            <p:spPr bwMode="auto">
              <a:xfrm>
                <a:off x="297455" y="5837104"/>
                <a:ext cx="8560106" cy="793214"/>
              </a:xfrm>
              <a:prstGeom prst="rect">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defTabSz="914400" eaLnBrk="0" hangingPunct="0"/>
                <a:r>
                  <a:rPr lang="en-US" sz="1800" dirty="0">
                    <a:latin typeface="Segoe UI" pitchFamily="34" charset="0"/>
                    <a:cs typeface="Segoe UI" pitchFamily="34" charset="0"/>
                  </a:rPr>
                  <a:t>Local computer</a:t>
                </a:r>
              </a:p>
            </p:txBody>
          </p:sp>
          <p:sp>
            <p:nvSpPr>
              <p:cNvPr id="7" name="Round Same Side Corner Rectangle 6"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1055782" y="5242193"/>
                <a:ext cx="1938969" cy="991518"/>
              </a:xfrm>
              <a:prstGeom prst="round2SameRect">
                <a:avLst/>
              </a:prstGeom>
              <a:solidFill>
                <a:schemeClr val="accent4">
                  <a:lumMod val="20000"/>
                  <a:lumOff val="8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14400" eaLnBrk="0" hangingPunct="0"/>
                <a:r>
                  <a:rPr lang="en-US" sz="1800" dirty="0">
                    <a:solidFill>
                      <a:schemeClr val="tx1"/>
                    </a:solidFill>
                    <a:latin typeface="Segoe UI" pitchFamily="34" charset="0"/>
                    <a:cs typeface="Segoe UI" pitchFamily="34" charset="0"/>
                  </a:rPr>
                  <a:t>Windows PowerShell</a:t>
                </a:r>
              </a:p>
            </p:txBody>
          </p:sp>
          <p:sp>
            <p:nvSpPr>
              <p:cNvPr id="8" name="Round Same Side Corner Rectangle 7"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835445" y="1312844"/>
                <a:ext cx="2379642" cy="785869"/>
              </a:xfrm>
              <a:prstGeom prst="round2SameRect">
                <a:avLst/>
              </a:prstGeom>
              <a:solidFill>
                <a:schemeClr val="accent1"/>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14400" eaLnBrk="0" hangingPunct="0"/>
                <a:r>
                  <a:rPr lang="en-US" sz="1800" dirty="0">
                    <a:solidFill>
                      <a:schemeClr val="bg2"/>
                    </a:solidFill>
                    <a:latin typeface="Segoe UI" pitchFamily="34" charset="0"/>
                    <a:cs typeface="Segoe UI" pitchFamily="34" charset="0"/>
                  </a:rPr>
                  <a:t>Wsmprovhost</a:t>
                </a:r>
              </a:p>
            </p:txBody>
          </p:sp>
          <p:sp>
            <p:nvSpPr>
              <p:cNvPr id="9" name="Round Same Side Corner Rectangle 8"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835445" y="2151962"/>
                <a:ext cx="2379642" cy="785870"/>
              </a:xfrm>
              <a:prstGeom prst="round2SameRect">
                <a:avLst/>
              </a:prstGeom>
              <a:solidFill>
                <a:schemeClr val="accent1"/>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14400" eaLnBrk="0" hangingPunct="0"/>
                <a:r>
                  <a:rPr lang="en-US" sz="1800" dirty="0">
                    <a:solidFill>
                      <a:schemeClr val="bg2"/>
                    </a:solidFill>
                    <a:latin typeface="Segoe UI" pitchFamily="34" charset="0"/>
                    <a:cs typeface="Segoe UI" pitchFamily="34" charset="0"/>
                  </a:rPr>
                  <a:t>Endpoint</a:t>
                </a:r>
              </a:p>
            </p:txBody>
          </p:sp>
          <p:sp>
            <p:nvSpPr>
              <p:cNvPr id="10" name="Round Same Side Corner Rectangle 9"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3367487" y="2151962"/>
                <a:ext cx="2379642" cy="785870"/>
              </a:xfrm>
              <a:prstGeom prst="round2SameRect">
                <a:avLst/>
              </a:prstGeom>
              <a:solidFill>
                <a:schemeClr val="accent1"/>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14400" eaLnBrk="0" hangingPunct="0"/>
                <a:r>
                  <a:rPr lang="en-US" sz="1800" dirty="0">
                    <a:solidFill>
                      <a:schemeClr val="bg2"/>
                    </a:solidFill>
                    <a:latin typeface="Segoe UI" pitchFamily="34" charset="0"/>
                    <a:cs typeface="Segoe UI" pitchFamily="34" charset="0"/>
                  </a:rPr>
                  <a:t>Endpoint</a:t>
                </a:r>
              </a:p>
            </p:txBody>
          </p:sp>
          <p:sp>
            <p:nvSpPr>
              <p:cNvPr id="11" name="Round Same Side Corner Rectangle 10"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835445" y="2991079"/>
                <a:ext cx="4911684" cy="785870"/>
              </a:xfrm>
              <a:prstGeom prst="round2SameRect">
                <a:avLst/>
              </a:prstGeom>
              <a:solidFill>
                <a:schemeClr val="accent5">
                  <a:lumMod val="60000"/>
                  <a:lumOff val="40000"/>
                </a:schemeClr>
              </a:solidFill>
              <a:ln>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14400" eaLnBrk="0" hangingPunct="0"/>
                <a:r>
                  <a:rPr lang="en-US" sz="1800" dirty="0">
                    <a:solidFill>
                      <a:schemeClr val="tx1"/>
                    </a:solidFill>
                    <a:latin typeface="Segoe UI" pitchFamily="34" charset="0"/>
                    <a:cs typeface="Segoe UI" pitchFamily="34" charset="0"/>
                  </a:rPr>
                  <a:t>WinRM</a:t>
                </a:r>
              </a:p>
            </p:txBody>
          </p:sp>
          <p:sp>
            <p:nvSpPr>
              <p:cNvPr id="12" name="Round Same Side Corner Rectangle 11"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835445" y="3830198"/>
                <a:ext cx="2532042" cy="785870"/>
              </a:xfrm>
              <a:prstGeom prst="round2SameRect">
                <a:avLst/>
              </a:prstGeom>
              <a:solidFill>
                <a:schemeClr val="accent5">
                  <a:lumMod val="60000"/>
                  <a:lumOff val="40000"/>
                </a:schemeClr>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14400" eaLnBrk="0" hangingPunct="0"/>
                <a:r>
                  <a:rPr lang="en-US" sz="1800" dirty="0">
                    <a:solidFill>
                      <a:schemeClr val="tx1"/>
                    </a:solidFill>
                    <a:latin typeface="Segoe UI" pitchFamily="34" charset="0"/>
                    <a:cs typeface="Segoe UI" pitchFamily="34" charset="0"/>
                  </a:rPr>
                  <a:t>Listener (HTTP)</a:t>
                </a:r>
              </a:p>
            </p:txBody>
          </p:sp>
          <p:sp>
            <p:nvSpPr>
              <p:cNvPr id="14" name="Line Callout 1 (Accent Bar) 13"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3745734" y="4616068"/>
                <a:ext cx="2398784" cy="837281"/>
              </a:xfrm>
              <a:prstGeom prst="accentCallout1">
                <a:avLst>
                  <a:gd name="adj1" fmla="val 18750"/>
                  <a:gd name="adj2" fmla="val -8333"/>
                  <a:gd name="adj3" fmla="val 34868"/>
                  <a:gd name="adj4" fmla="val -80168"/>
                </a:avLst>
              </a:prstGeom>
              <a:noFill/>
              <a:ln w="9525" cap="flat" cmpd="sng" algn="ctr">
                <a:solidFill>
                  <a:schemeClr val="tx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eaLnBrk="0" hangingPunct="0"/>
                <a:r>
                  <a:rPr lang="en-US" sz="1800" dirty="0">
                    <a:latin typeface="Segoe UI" pitchFamily="34" charset="0"/>
                    <a:cs typeface="Segoe UI" pitchFamily="34" charset="0"/>
                  </a:rPr>
                  <a:t>WS-Management traffic</a:t>
                </a:r>
              </a:p>
            </p:txBody>
          </p:sp>
        </p:grpSp>
        <p:cxnSp>
          <p:nvCxnSpPr>
            <p:cNvPr id="15" name="Straight Arrow Connector 14">
              <a:extLst>
                <a:ext uri="{FF2B5EF4-FFF2-40B4-BE49-F238E27FC236}">
                  <a16:creationId xmlns:a16="http://schemas.microsoft.com/office/drawing/2014/main" id="{947DE7A8-3DCE-4299-9596-94C303893120}"/>
                </a:ext>
              </a:extLst>
            </p:cNvPr>
            <p:cNvCxnSpPr>
              <a:cxnSpLocks/>
            </p:cNvCxnSpPr>
            <p:nvPr/>
          </p:nvCxnSpPr>
          <p:spPr>
            <a:xfrm flipV="1">
              <a:off x="2574274" y="1658922"/>
              <a:ext cx="0" cy="2782448"/>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C65C65-385F-4518-87C5-0CA9BE2A57BF}"/>
                </a:ext>
              </a:extLst>
            </p:cNvPr>
            <p:cNvCxnSpPr/>
            <p:nvPr/>
          </p:nvCxnSpPr>
          <p:spPr>
            <a:xfrm>
              <a:off x="2544691" y="4441370"/>
              <a:ext cx="691440" cy="0"/>
            </a:xfrm>
            <a:prstGeom prst="line">
              <a:avLst/>
            </a:prstGeom>
            <a:ln w="571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E96570B-66AC-4871-887D-49E30D7268B4}"/>
                </a:ext>
              </a:extLst>
            </p:cNvPr>
            <p:cNvCxnSpPr>
              <a:cxnSpLocks/>
            </p:cNvCxnSpPr>
            <p:nvPr/>
          </p:nvCxnSpPr>
          <p:spPr>
            <a:xfrm>
              <a:off x="3236131" y="4420574"/>
              <a:ext cx="0" cy="378823"/>
            </a:xfrm>
            <a:prstGeom prst="line">
              <a:avLst/>
            </a:prstGeom>
            <a:ln w="571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19445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Remoting versus remote connectivity</a:t>
            </a:r>
          </a:p>
        </p:txBody>
      </p:sp>
      <p:sp>
        <p:nvSpPr>
          <p:cNvPr id="3" name="Content Placeholder 2">
            <a:extLst>
              <a:ext uri="{FF2B5EF4-FFF2-40B4-BE49-F238E27FC236}">
                <a16:creationId xmlns:a16="http://schemas.microsoft.com/office/drawing/2014/main" id="{A11606D8-FBF7-431E-AA17-3D5E6408C0E4}"/>
              </a:ext>
            </a:extLst>
          </p:cNvPr>
          <p:cNvSpPr>
            <a:spLocks noGrp="1"/>
          </p:cNvSpPr>
          <p:nvPr>
            <p:ph type="body" idx="1"/>
          </p:nvPr>
        </p:nvSpPr>
        <p:spPr>
          <a:xfrm>
            <a:off x="418643" y="1457325"/>
            <a:ext cx="11341264" cy="4134465"/>
          </a:xfrm>
        </p:spPr>
        <p:txBody>
          <a:bodyPr/>
          <a:lstStyle/>
          <a:p>
            <a:pPr marL="342900" indent="-342900">
              <a:buClrTx/>
              <a:buFont typeface="Arial" panose="020B0604020202020204" pitchFamily="34" charset="0"/>
              <a:buChar char="•"/>
            </a:pPr>
            <a:r>
              <a:rPr lang="en-US" sz="2400" i="1" dirty="0">
                <a:latin typeface="+mn-lt"/>
              </a:rPr>
              <a:t>Remoting</a:t>
            </a:r>
            <a:r>
              <a:rPr lang="en-US" sz="2400" dirty="0">
                <a:latin typeface="+mn-lt"/>
              </a:rPr>
              <a:t> is the name of a specific feature that utilizes a specific service and protocol.</a:t>
            </a:r>
          </a:p>
          <a:p>
            <a:pPr marL="342900" indent="-342900">
              <a:buClrTx/>
              <a:buFont typeface="Arial" panose="020B0604020202020204" pitchFamily="34" charset="0"/>
              <a:buChar char="•"/>
            </a:pPr>
            <a:r>
              <a:rPr lang="en-US" sz="2400" dirty="0">
                <a:latin typeface="+mn-lt"/>
              </a:rPr>
              <a:t>When used in Windows PowerShell, use the term </a:t>
            </a:r>
            <a:r>
              <a:rPr lang="en-US" sz="2400" i="1" dirty="0">
                <a:latin typeface="+mn-lt"/>
              </a:rPr>
              <a:t>Windows PowerShell remoting</a:t>
            </a:r>
            <a:r>
              <a:rPr lang="en-US" sz="2400" dirty="0">
                <a:latin typeface="+mn-lt"/>
              </a:rPr>
              <a:t>.</a:t>
            </a:r>
          </a:p>
          <a:p>
            <a:pPr marL="342900" indent="-342900">
              <a:buClrTx/>
              <a:buFont typeface="Arial" panose="020B0604020202020204" pitchFamily="34" charset="0"/>
              <a:buChar char="•"/>
            </a:pPr>
            <a:r>
              <a:rPr lang="en-US" sz="2400" dirty="0">
                <a:latin typeface="+mn-lt"/>
              </a:rPr>
              <a:t>Remoting applies to a relatively small subset of commands that can communicate with remote computers.</a:t>
            </a:r>
          </a:p>
          <a:p>
            <a:pPr marL="342900" indent="-342900">
              <a:buClrTx/>
              <a:buFont typeface="Arial" panose="020B0604020202020204" pitchFamily="34" charset="0"/>
              <a:buChar char="•"/>
            </a:pPr>
            <a:r>
              <a:rPr lang="en-US" sz="2400" dirty="0">
                <a:latin typeface="+mn-lt"/>
              </a:rPr>
              <a:t>A command with a </a:t>
            </a:r>
            <a:r>
              <a:rPr lang="en-US" sz="2400" i="1" dirty="0">
                <a:latin typeface="+mn-lt"/>
              </a:rPr>
              <a:t>–ComputerName </a:t>
            </a:r>
            <a:r>
              <a:rPr lang="en-US" sz="2400" dirty="0">
                <a:latin typeface="+mn-lt"/>
              </a:rPr>
              <a:t>parameter doesn’t necessarily mean it uses remoting.</a:t>
            </a:r>
          </a:p>
          <a:p>
            <a:pPr marL="342900" indent="-342900">
              <a:buClrTx/>
              <a:buFont typeface="Arial" panose="020B0604020202020204" pitchFamily="34" charset="0"/>
              <a:buChar char="•"/>
            </a:pPr>
            <a:r>
              <a:rPr lang="en-US" sz="2400" dirty="0">
                <a:latin typeface="+mn-lt"/>
              </a:rPr>
              <a:t>Nonremoting commands use their own protocols:</a:t>
            </a:r>
          </a:p>
          <a:p>
            <a:pPr lvl="3" defTabSz="932742">
              <a:spcAft>
                <a:spcPts val="0"/>
              </a:spcAft>
              <a:buSzPct val="95000"/>
              <a:buFont typeface="Arial" panose="020B0604020202020204" pitchFamily="34" charset="0"/>
              <a:buChar char="•"/>
              <a:defRPr/>
            </a:pPr>
            <a:r>
              <a:rPr lang="en-US" sz="2200" spc="-50" dirty="0">
                <a:solidFill>
                  <a:srgbClr val="000000"/>
                </a:solidFill>
                <a:latin typeface="Segoe UI"/>
                <a:ea typeface="+mn-ea"/>
                <a:cs typeface="+mn-cs"/>
              </a:rPr>
              <a:t>RPCs, which include WMI</a:t>
            </a:r>
          </a:p>
          <a:p>
            <a:pPr lvl="3" defTabSz="932742">
              <a:spcAft>
                <a:spcPts val="0"/>
              </a:spcAft>
              <a:buSzPct val="95000"/>
              <a:buFont typeface="Arial" panose="020B0604020202020204" pitchFamily="34" charset="0"/>
              <a:buChar char="•"/>
              <a:defRPr/>
            </a:pPr>
            <a:r>
              <a:rPr lang="en-US" sz="2200" spc="-50" dirty="0">
                <a:solidFill>
                  <a:srgbClr val="000000"/>
                </a:solidFill>
                <a:latin typeface="Segoe UI"/>
                <a:ea typeface="+mn-ea"/>
                <a:cs typeface="+mn-cs"/>
              </a:rPr>
              <a:t>Remote Registry Service (for example, </a:t>
            </a:r>
            <a:r>
              <a:rPr lang="en-US" sz="2200" b="1" spc="-50" dirty="0">
                <a:solidFill>
                  <a:srgbClr val="000000"/>
                </a:solidFill>
                <a:latin typeface="Segoe UI"/>
                <a:ea typeface="+mn-ea"/>
                <a:cs typeface="+mn-cs"/>
              </a:rPr>
              <a:t>Get-Process</a:t>
            </a:r>
            <a:r>
              <a:rPr lang="en-US" sz="2200" spc="-50" dirty="0">
                <a:solidFill>
                  <a:srgbClr val="000000"/>
                </a:solidFill>
                <a:latin typeface="Segoe UI"/>
                <a:ea typeface="+mn-ea"/>
                <a:cs typeface="+mn-cs"/>
              </a:rPr>
              <a:t>)</a:t>
            </a:r>
          </a:p>
        </p:txBody>
      </p:sp>
    </p:spTree>
    <p:extLst>
      <p:ext uri="{BB962C8B-B14F-4D97-AF65-F5344CB8AC3E}">
        <p14:creationId xmlns:p14="http://schemas.microsoft.com/office/powerpoint/2010/main" val="4227147662"/>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4554</Words>
  <Application>Microsoft Office PowerPoint</Application>
  <PresentationFormat>Widescreen</PresentationFormat>
  <Paragraphs>501</Paragraphs>
  <Slides>45</Slides>
  <Notes>45</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Consolas</vt:lpstr>
      <vt:lpstr>Segoe</vt:lpstr>
      <vt:lpstr>Segoe UI</vt:lpstr>
      <vt:lpstr>Segoe UI Light</vt:lpstr>
      <vt:lpstr>Segoe UI Semibold</vt:lpstr>
      <vt:lpstr>Verdana</vt:lpstr>
      <vt:lpstr>Wingdings</vt:lpstr>
      <vt:lpstr>Microsoft Azure Template</vt:lpstr>
      <vt:lpstr>AZ-040 Automating Administration with PowerShell</vt:lpstr>
      <vt:lpstr>Module 8: Administering remote computers with Windows PowerShell</vt:lpstr>
      <vt:lpstr>Module overview</vt:lpstr>
      <vt:lpstr>Section break 1</vt:lpstr>
      <vt:lpstr>Lesson 1: Use basic Windows PowerShell remoting</vt:lpstr>
      <vt:lpstr>Lesson 1 overview</vt:lpstr>
      <vt:lpstr>Remoting overview and architecture</vt:lpstr>
      <vt:lpstr>Remoting overview and architecture (Slide 2)</vt:lpstr>
      <vt:lpstr>Remoting versus remote connectivity</vt:lpstr>
      <vt:lpstr>Remoting security</vt:lpstr>
      <vt:lpstr>Remoting security (Slide 2)</vt:lpstr>
      <vt:lpstr>Enabling remoting</vt:lpstr>
      <vt:lpstr>Using one-to-one remoting</vt:lpstr>
      <vt:lpstr>Using one-to-many remoting</vt:lpstr>
      <vt:lpstr>Using one-to-many remoting (Slide 2)</vt:lpstr>
      <vt:lpstr>Using one-to-many remoting (Slide 3)</vt:lpstr>
      <vt:lpstr>Using one-to-many remoting (Slide 4)</vt:lpstr>
      <vt:lpstr>Demonstration: Enabling and using remoting</vt:lpstr>
      <vt:lpstr>Demonstration: Enabling and using remoting (slide 2)</vt:lpstr>
      <vt:lpstr>Remoting output versus local output</vt:lpstr>
      <vt:lpstr>Section break 2</vt:lpstr>
      <vt:lpstr>Lesson 2: Use advanced Windows PowerShell remoting techniques</vt:lpstr>
      <vt:lpstr>Lesson 2 overview</vt:lpstr>
      <vt:lpstr>Common remoting options</vt:lpstr>
      <vt:lpstr>Sending parameters to remote computers</vt:lpstr>
      <vt:lpstr>Windows PowerShell scopes</vt:lpstr>
      <vt:lpstr>Windows PowerShell scopes (Slide 2)</vt:lpstr>
      <vt:lpstr>Demonstration: Sending local variables to a remote computer</vt:lpstr>
      <vt:lpstr>Demonstration: Sending local variables to a remote computer (Slide 2)</vt:lpstr>
      <vt:lpstr>Section break 3</vt:lpstr>
      <vt:lpstr>Lesson 3: Use PSSessions</vt:lpstr>
      <vt:lpstr>Lesson 3 overview</vt:lpstr>
      <vt:lpstr>Persistent connections</vt:lpstr>
      <vt:lpstr>Creating and using a PSSession</vt:lpstr>
      <vt:lpstr>Demonstration: Using PSSessions</vt:lpstr>
      <vt:lpstr>Demonstration: Using PSSessions (Slide 2)</vt:lpstr>
      <vt:lpstr>Disconnected sessions</vt:lpstr>
      <vt:lpstr>Demonstration: Working with disconnected sessions</vt:lpstr>
      <vt:lpstr>Demonstration: Working with disconnected sessions (Slide 2)</vt:lpstr>
      <vt:lpstr>Implicit remoting</vt:lpstr>
      <vt:lpstr>Section break 4</vt:lpstr>
      <vt:lpstr>Lab: Performing remote administration with PowerShell</vt:lpstr>
      <vt:lpstr>Lab scenario</vt:lpstr>
      <vt:lpstr>Lab-review questions</vt:lpstr>
      <vt:lpstr>Lab-review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2022-06-30T22:41:03Z</dcterms:created>
  <dcterms:modified xsi:type="dcterms:W3CDTF">2022-07-13T11:37:55Z</dcterms:modified>
</cp:coreProperties>
</file>