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5"/>
  </p:notesMasterIdLst>
  <p:handoutMasterIdLst>
    <p:handoutMasterId r:id="rId36"/>
  </p:handoutMasterIdLst>
  <p:sldIdLst>
    <p:sldId id="1627" r:id="rId2"/>
    <p:sldId id="1797" r:id="rId3"/>
    <p:sldId id="1834" r:id="rId4"/>
    <p:sldId id="1684" r:id="rId5"/>
    <p:sldId id="1833" r:id="rId6"/>
    <p:sldId id="1835" r:id="rId7"/>
    <p:sldId id="1873" r:id="rId8"/>
    <p:sldId id="1874" r:id="rId9"/>
    <p:sldId id="1875" r:id="rId10"/>
    <p:sldId id="1876" r:id="rId11"/>
    <p:sldId id="1877" r:id="rId12"/>
    <p:sldId id="1845" r:id="rId13"/>
    <p:sldId id="1846" r:id="rId14"/>
    <p:sldId id="1847" r:id="rId15"/>
    <p:sldId id="1878" r:id="rId16"/>
    <p:sldId id="1879" r:id="rId17"/>
    <p:sldId id="1852" r:id="rId18"/>
    <p:sldId id="1853" r:id="rId19"/>
    <p:sldId id="1854" r:id="rId20"/>
    <p:sldId id="1855" r:id="rId21"/>
    <p:sldId id="1880" r:id="rId22"/>
    <p:sldId id="1881" r:id="rId23"/>
    <p:sldId id="1868" r:id="rId24"/>
    <p:sldId id="1869" r:id="rId25"/>
    <p:sldId id="1870" r:id="rId26"/>
    <p:sldId id="1882" r:id="rId27"/>
    <p:sldId id="1883" r:id="rId28"/>
    <p:sldId id="1872" r:id="rId29"/>
    <p:sldId id="1751" r:id="rId30"/>
    <p:sldId id="1817" r:id="rId31"/>
    <p:sldId id="1866" r:id="rId32"/>
    <p:sldId id="1867" r:id="rId33"/>
    <p:sldId id="1828"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9A23E38-670D-4F9F-A091-7BA864AD58EA}">
          <p14:sldIdLst>
            <p14:sldId id="1627"/>
            <p14:sldId id="1797"/>
            <p14:sldId id="1834"/>
            <p14:sldId id="1684"/>
          </p14:sldIdLst>
        </p14:section>
        <p14:section name="Lesson 1" id="{C9A97A35-D3D9-4DFE-AA1B-D0405E969B7C}">
          <p14:sldIdLst>
            <p14:sldId id="1833"/>
            <p14:sldId id="1835"/>
            <p14:sldId id="1873"/>
            <p14:sldId id="1874"/>
            <p14:sldId id="1875"/>
            <p14:sldId id="1876"/>
            <p14:sldId id="1877"/>
            <p14:sldId id="1845"/>
          </p14:sldIdLst>
        </p14:section>
        <p14:section name="Lesson 2" id="{6D436361-57E6-4218-A085-10C6C06027CE}">
          <p14:sldIdLst>
            <p14:sldId id="1846"/>
            <p14:sldId id="1847"/>
            <p14:sldId id="1878"/>
            <p14:sldId id="1879"/>
            <p14:sldId id="1852"/>
            <p14:sldId id="1853"/>
          </p14:sldIdLst>
        </p14:section>
        <p14:section name="Lesson 3" id="{4DF033D4-10F8-42ED-AE72-BE31181AE66F}">
          <p14:sldIdLst>
            <p14:sldId id="1854"/>
            <p14:sldId id="1855"/>
            <p14:sldId id="1880"/>
            <p14:sldId id="1881"/>
            <p14:sldId id="1868"/>
          </p14:sldIdLst>
        </p14:section>
        <p14:section name="Lesson 4" id="{44DE702E-6FFF-4147-99BA-E9EA3DF6BC71}">
          <p14:sldIdLst>
            <p14:sldId id="1869"/>
            <p14:sldId id="1870"/>
            <p14:sldId id="1882"/>
            <p14:sldId id="1883"/>
            <p14:sldId id="1872"/>
          </p14:sldIdLst>
        </p14:section>
        <p14:section name="Lab" id="{08078DFA-7D04-4BD3-A1C6-9703C61AF278}">
          <p14:sldIdLst>
            <p14:sldId id="1751"/>
            <p14:sldId id="1817"/>
            <p14:sldId id="1866"/>
            <p14:sldId id="1867"/>
            <p14:sldId id="18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1"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939CB-29AC-4D4C-B938-44426434773A}" v="1" dt="2022-06-07T10:36:21.612"/>
    <p1510:client id="{A3F70D0B-F3FA-47C0-AA49-99E6228BA05A}" v="5" dt="2021-07-12T20:54:07.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56" autoAdjust="0"/>
  </p:normalViewPr>
  <p:slideViewPr>
    <p:cSldViewPr snapToGrid="0">
      <p:cViewPr varScale="1">
        <p:scale>
          <a:sx n="89" d="100"/>
          <a:sy n="89" d="100"/>
        </p:scale>
        <p:origin x="264" y="48"/>
      </p:cViewPr>
      <p:guideLst/>
    </p:cSldViewPr>
  </p:slideViewPr>
  <p:notesTextViewPr>
    <p:cViewPr>
      <p:scale>
        <a:sx n="1" d="1"/>
        <a:sy n="1" d="1"/>
      </p:scale>
      <p:origin x="0" y="0"/>
    </p:cViewPr>
  </p:notesTextViewPr>
  <p:notesViewPr>
    <p:cSldViewPr snapToGrid="0">
      <p:cViewPr>
        <p:scale>
          <a:sx n="45" d="100"/>
          <a:sy n="45" d="100"/>
        </p:scale>
        <p:origin x="3514" y="6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9: Managing Azure resources with PowerShell</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Header Placeholder 3">
            <a:extLst>
              <a:ext uri="{FF2B5EF4-FFF2-40B4-BE49-F238E27FC236}">
                <a16:creationId xmlns:a16="http://schemas.microsoft.com/office/drawing/2014/main" id="{E3D1A30D-9633-4E34-882E-13D001EF882F}"/>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0" y="-1"/>
            <a:ext cx="4436533"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94683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7818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
        <p:nvSpPr>
          <p:cNvPr id="7" name="Header Placeholder 3">
            <a:extLst>
              <a:ext uri="{FF2B5EF4-FFF2-40B4-BE49-F238E27FC236}">
                <a16:creationId xmlns:a16="http://schemas.microsoft.com/office/drawing/2014/main" id="{4A20A72F-4F83-4609-B03E-CF53A4F1E174}"/>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259600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250268"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13000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656668"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0644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639734"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56016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927601"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00245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0" dirty="0">
                <a:solidFill>
                  <a:srgbClr val="000000"/>
                </a:solidFill>
                <a:effectLst/>
                <a:cs typeface="Segoe UI Light" panose="020B0502040204020203" pitchFamily="34" charset="0"/>
              </a:rPr>
              <a:t>In this demonstration, you'll learn how to experiment with Azure Cloud Shell.</a:t>
            </a:r>
          </a:p>
          <a:p>
            <a:pPr algn="l"/>
            <a:endParaRPr lang="en-US" b="1" i="0" dirty="0">
              <a:solidFill>
                <a:srgbClr val="000000"/>
              </a:solidFill>
              <a:effectLst/>
              <a:cs typeface="Segoe UI Light" panose="020B0502040204020203" pitchFamily="34" charset="0"/>
            </a:endParaRPr>
          </a:p>
          <a:p>
            <a:pPr algn="l"/>
            <a:r>
              <a:rPr lang="en-US" b="1" i="0" dirty="0">
                <a:solidFill>
                  <a:srgbClr val="000000"/>
                </a:solidFill>
                <a:effectLst/>
                <a:cs typeface="Segoe UI Light" panose="020B0502040204020203" pitchFamily="34" charset="0"/>
              </a:rPr>
              <a:t>Configure the Cloud Shell</a:t>
            </a:r>
          </a:p>
          <a:p>
            <a:pPr marL="228600" indent="-228600" algn="l">
              <a:buFont typeface="+mj-lt"/>
              <a:buAutoNum type="arabicPeriod"/>
            </a:pPr>
            <a:r>
              <a:rPr lang="en-US" b="0" i="0" dirty="0">
                <a:solidFill>
                  <a:srgbClr val="000000"/>
                </a:solidFill>
                <a:effectLst/>
                <a:cs typeface="Segoe UI Light" panose="020B0502040204020203" pitchFamily="34" charset="0"/>
              </a:rPr>
              <a:t>Access the </a:t>
            </a:r>
            <a:r>
              <a:rPr lang="en-US" b="1" i="0" dirty="0">
                <a:solidFill>
                  <a:srgbClr val="000000"/>
                </a:solidFill>
                <a:effectLst/>
                <a:cs typeface="Segoe UI Light" panose="020B0502040204020203" pitchFamily="34" charset="0"/>
              </a:rPr>
              <a:t>Azure Portal</a:t>
            </a:r>
            <a:r>
              <a:rPr lang="en-US" b="0" i="0" dirty="0">
                <a:solidFill>
                  <a:srgbClr val="000000"/>
                </a:solidFill>
                <a:effectLst/>
                <a:cs typeface="Segoe UI Light" panose="020B0502040204020203" pitchFamily="34" charset="0"/>
              </a:rPr>
              <a:t>.</a:t>
            </a:r>
          </a:p>
          <a:p>
            <a:pPr marL="228600" indent="-228600" algn="l">
              <a:buFont typeface="+mj-lt"/>
              <a:buAutoNum type="arabicPeriod"/>
            </a:pPr>
            <a:r>
              <a:rPr lang="en-US" b="0" i="0" dirty="0">
                <a:solidFill>
                  <a:srgbClr val="000000"/>
                </a:solidFill>
                <a:effectLst/>
                <a:cs typeface="Segoe UI Light" panose="020B0502040204020203" pitchFamily="34" charset="0"/>
              </a:rPr>
              <a:t>Select the </a:t>
            </a:r>
            <a:r>
              <a:rPr lang="en-US" b="1" i="0" dirty="0">
                <a:solidFill>
                  <a:srgbClr val="000000"/>
                </a:solidFill>
                <a:effectLst/>
                <a:cs typeface="Segoe UI Light" panose="020B0502040204020203" pitchFamily="34" charset="0"/>
              </a:rPr>
              <a:t>Cloud Shell</a:t>
            </a:r>
            <a:r>
              <a:rPr lang="en-US" b="0" i="0" dirty="0">
                <a:solidFill>
                  <a:srgbClr val="000000"/>
                </a:solidFill>
                <a:effectLst/>
                <a:cs typeface="Segoe UI Light" panose="020B0502040204020203" pitchFamily="34" charset="0"/>
              </a:rPr>
              <a:t> icon on the banner.</a:t>
            </a:r>
          </a:p>
          <a:p>
            <a:pPr marL="228600" indent="-228600" algn="l">
              <a:buFont typeface="+mj-lt"/>
              <a:buAutoNum type="arabicPeriod"/>
            </a:pPr>
            <a:r>
              <a:rPr lang="en-US" b="0" i="0" dirty="0">
                <a:solidFill>
                  <a:srgbClr val="000000"/>
                </a:solidFill>
                <a:effectLst/>
                <a:cs typeface="Segoe UI Light" panose="020B0502040204020203" pitchFamily="34" charset="0"/>
              </a:rPr>
              <a:t>On the </a:t>
            </a:r>
            <a:r>
              <a:rPr lang="en-US" b="1" i="0" dirty="0">
                <a:solidFill>
                  <a:srgbClr val="000000"/>
                </a:solidFill>
                <a:effectLst/>
                <a:cs typeface="Segoe UI Light" panose="020B0502040204020203" pitchFamily="34" charset="0"/>
              </a:rPr>
              <a:t>Welcome to Azure Cloud Shell</a:t>
            </a:r>
            <a:r>
              <a:rPr lang="en-US" b="0" i="0" dirty="0">
                <a:solidFill>
                  <a:srgbClr val="000000"/>
                </a:solidFill>
                <a:effectLst/>
                <a:cs typeface="Segoe UI Light" panose="020B0502040204020203" pitchFamily="34" charset="0"/>
              </a:rPr>
              <a:t> page, notice your selections for Bash or PowerShell. Select </a:t>
            </a:r>
            <a:r>
              <a:rPr lang="en-US" b="1" i="0" dirty="0">
                <a:solidFill>
                  <a:srgbClr val="000000"/>
                </a:solidFill>
                <a:effectLst/>
                <a:cs typeface="Segoe UI Light" panose="020B0502040204020203" pitchFamily="34" charset="0"/>
              </a:rPr>
              <a:t>PowerShell</a:t>
            </a:r>
            <a:r>
              <a:rPr lang="en-US" b="0" i="0" dirty="0">
                <a:solidFill>
                  <a:srgbClr val="000000"/>
                </a:solidFill>
                <a:effectLst/>
                <a:cs typeface="Segoe UI Light" panose="020B0502040204020203" pitchFamily="34" charset="0"/>
              </a:rPr>
              <a:t>.</a:t>
            </a:r>
          </a:p>
          <a:p>
            <a:pPr marL="228600" indent="-228600" algn="l">
              <a:buFont typeface="+mj-lt"/>
              <a:buAutoNum type="arabicPeriod"/>
            </a:pPr>
            <a:r>
              <a:rPr lang="en-US" b="0" i="0" dirty="0">
                <a:solidFill>
                  <a:srgbClr val="000000"/>
                </a:solidFill>
                <a:effectLst/>
                <a:cs typeface="Segoe UI Light" panose="020B0502040204020203" pitchFamily="34" charset="0"/>
              </a:rPr>
              <a:t>The Azure Cloud Shell requires an Azure file share to persist files. If you have time, select </a:t>
            </a:r>
            <a:r>
              <a:rPr lang="en-US" b="1" i="0" dirty="0">
                <a:solidFill>
                  <a:srgbClr val="000000"/>
                </a:solidFill>
                <a:effectLst/>
                <a:cs typeface="Segoe UI Light" panose="020B0502040204020203" pitchFamily="34" charset="0"/>
              </a:rPr>
              <a:t>Learn more</a:t>
            </a:r>
            <a:r>
              <a:rPr lang="en-US" b="0" i="0" dirty="0">
                <a:solidFill>
                  <a:srgbClr val="000000"/>
                </a:solidFill>
                <a:effectLst/>
                <a:cs typeface="Segoe UI Light" panose="020B0502040204020203" pitchFamily="34" charset="0"/>
              </a:rPr>
              <a:t> to obtain information about the Cloud Shell storage and the associated pricing.</a:t>
            </a:r>
          </a:p>
          <a:p>
            <a:pPr marL="228600" indent="-228600" algn="l">
              <a:buFont typeface="+mj-lt"/>
              <a:buAutoNum type="arabicPeriod"/>
            </a:pPr>
            <a:r>
              <a:rPr lang="en-US" b="0" i="0" dirty="0">
                <a:solidFill>
                  <a:srgbClr val="000000"/>
                </a:solidFill>
                <a:effectLst/>
                <a:cs typeface="Segoe UI Light" panose="020B0502040204020203" pitchFamily="34" charset="0"/>
              </a:rPr>
              <a:t>Select your </a:t>
            </a:r>
            <a:r>
              <a:rPr lang="en-US" b="1" i="0" dirty="0">
                <a:solidFill>
                  <a:srgbClr val="000000"/>
                </a:solidFill>
                <a:effectLst/>
                <a:cs typeface="Segoe UI Light" panose="020B0502040204020203" pitchFamily="34" charset="0"/>
              </a:rPr>
              <a:t>Subscription</a:t>
            </a:r>
            <a:r>
              <a:rPr lang="en-US" b="0" i="0" dirty="0">
                <a:solidFill>
                  <a:srgbClr val="000000"/>
                </a:solidFill>
                <a:effectLst/>
                <a:cs typeface="Segoe UI Light" panose="020B0502040204020203" pitchFamily="34" charset="0"/>
              </a:rPr>
              <a:t> and then select </a:t>
            </a:r>
            <a:r>
              <a:rPr lang="en-US" b="1" i="0" dirty="0">
                <a:solidFill>
                  <a:srgbClr val="000000"/>
                </a:solidFill>
                <a:effectLst/>
                <a:cs typeface="Segoe UI Light" panose="020B0502040204020203" pitchFamily="34" charset="0"/>
              </a:rPr>
              <a:t>Create Storage</a:t>
            </a:r>
            <a:r>
              <a:rPr lang="en-US" b="0" i="0" dirty="0">
                <a:solidFill>
                  <a:srgbClr val="000000"/>
                </a:solidFill>
                <a:effectLst/>
                <a:cs typeface="Segoe UI Light" panose="020B0502040204020203" pitchFamily="34" charset="0"/>
              </a:rPr>
              <a:t>.</a:t>
            </a:r>
          </a:p>
          <a:p>
            <a:pPr algn="l"/>
            <a:r>
              <a:rPr lang="en-US" b="1" i="0" dirty="0">
                <a:solidFill>
                  <a:srgbClr val="000000"/>
                </a:solidFill>
                <a:effectLst/>
                <a:cs typeface="Segoe UI Light" panose="020B0502040204020203" pitchFamily="34" charset="0"/>
              </a:rPr>
              <a:t>Experiment with Azure PowerShell</a:t>
            </a:r>
          </a:p>
          <a:p>
            <a:pPr marL="228600" indent="-228600" algn="l">
              <a:buFont typeface="+mj-lt"/>
              <a:buAutoNum type="arabicPeriod"/>
            </a:pPr>
            <a:r>
              <a:rPr lang="en-US" b="0" i="0" dirty="0">
                <a:solidFill>
                  <a:srgbClr val="000000"/>
                </a:solidFill>
                <a:effectLst/>
                <a:cs typeface="Segoe UI Light" panose="020B0502040204020203" pitchFamily="34" charset="0"/>
              </a:rPr>
              <a:t>Wait for your storage to be created and your account to be initialized.</a:t>
            </a:r>
          </a:p>
          <a:p>
            <a:pPr marL="228600" indent="-228600" algn="l">
              <a:buFont typeface="+mj-lt"/>
              <a:buAutoNum type="arabicPeriod"/>
            </a:pPr>
            <a:r>
              <a:rPr lang="en-US" b="0" i="0" dirty="0">
                <a:solidFill>
                  <a:srgbClr val="000000"/>
                </a:solidFill>
                <a:effectLst/>
                <a:cs typeface="Segoe UI Light" panose="020B0502040204020203" pitchFamily="34" charset="0"/>
              </a:rPr>
              <a:t>At the PowerShell prompt, enter </a:t>
            </a:r>
            <a:r>
              <a:rPr lang="en-US" b="1" i="0" dirty="0">
                <a:solidFill>
                  <a:srgbClr val="000000"/>
                </a:solidFill>
                <a:effectLst/>
                <a:cs typeface="Segoe UI Light" panose="020B0502040204020203" pitchFamily="34" charset="0"/>
              </a:rPr>
              <a:t>Get-AzSubscription</a:t>
            </a:r>
            <a:r>
              <a:rPr lang="en-US" b="0" i="0" dirty="0">
                <a:solidFill>
                  <a:srgbClr val="000000"/>
                </a:solidFill>
                <a:effectLst/>
                <a:cs typeface="Segoe UI Light" panose="020B0502040204020203" pitchFamily="34" charset="0"/>
              </a:rPr>
              <a:t> to review your subscriptions.</a:t>
            </a:r>
          </a:p>
          <a:p>
            <a:pPr marL="228600" indent="-228600" algn="l">
              <a:buFont typeface="+mj-lt"/>
              <a:buAutoNum type="arabicPeriod"/>
            </a:pPr>
            <a:r>
              <a:rPr lang="en-US" b="0" i="0" dirty="0">
                <a:solidFill>
                  <a:srgbClr val="000000"/>
                </a:solidFill>
                <a:effectLst/>
                <a:cs typeface="Segoe UI Light" panose="020B0502040204020203" pitchFamily="34" charset="0"/>
              </a:rPr>
              <a:t>Enter </a:t>
            </a:r>
            <a:r>
              <a:rPr lang="en-US" b="1" i="0" dirty="0">
                <a:solidFill>
                  <a:srgbClr val="000000"/>
                </a:solidFill>
                <a:effectLst/>
                <a:cs typeface="Segoe UI Light" panose="020B0502040204020203" pitchFamily="34" charset="0"/>
              </a:rPr>
              <a:t>Get-AzResourceGroup</a:t>
            </a:r>
            <a:r>
              <a:rPr lang="en-US" b="0" i="0" dirty="0">
                <a:solidFill>
                  <a:srgbClr val="000000"/>
                </a:solidFill>
                <a:effectLst/>
                <a:cs typeface="Segoe UI Light" panose="020B0502040204020203" pitchFamily="34" charset="0"/>
              </a:rPr>
              <a:t> to review resource group information.</a:t>
            </a:r>
          </a:p>
          <a:p>
            <a:pPr algn="l"/>
            <a:r>
              <a:rPr lang="en-US" b="1" i="0" dirty="0">
                <a:solidFill>
                  <a:srgbClr val="000000"/>
                </a:solidFill>
                <a:effectLst/>
                <a:cs typeface="Segoe UI Light" panose="020B0502040204020203" pitchFamily="34" charset="0"/>
              </a:rPr>
              <a:t>Experiment with the Bash shell</a:t>
            </a:r>
          </a:p>
          <a:p>
            <a:pPr marL="228600" indent="-228600" algn="l">
              <a:buFont typeface="+mj-lt"/>
              <a:buAutoNum type="arabicPeriod"/>
            </a:pPr>
            <a:r>
              <a:rPr lang="en-US" b="0" i="0" dirty="0">
                <a:solidFill>
                  <a:srgbClr val="000000"/>
                </a:solidFill>
                <a:effectLst/>
                <a:cs typeface="Segoe UI Light" panose="020B0502040204020203" pitchFamily="34" charset="0"/>
              </a:rPr>
              <a:t>Use the drop-down list to switch to the </a:t>
            </a:r>
            <a:r>
              <a:rPr lang="en-US" b="1" i="0" dirty="0">
                <a:solidFill>
                  <a:srgbClr val="000000"/>
                </a:solidFill>
                <a:effectLst/>
                <a:cs typeface="Segoe UI Light" panose="020B0502040204020203" pitchFamily="34" charset="0"/>
              </a:rPr>
              <a:t>Bash</a:t>
            </a:r>
            <a:r>
              <a:rPr lang="en-US" b="0" i="0" dirty="0">
                <a:solidFill>
                  <a:srgbClr val="000000"/>
                </a:solidFill>
                <a:effectLst/>
                <a:cs typeface="Segoe UI Light" panose="020B0502040204020203" pitchFamily="34" charset="0"/>
              </a:rPr>
              <a:t> shell and confirm your choice.</a:t>
            </a:r>
          </a:p>
          <a:p>
            <a:pPr marL="228600" indent="-228600" algn="l">
              <a:buFont typeface="+mj-lt"/>
              <a:buAutoNum type="arabicPeriod"/>
            </a:pPr>
            <a:r>
              <a:rPr lang="en-US" b="0" i="0" dirty="0">
                <a:solidFill>
                  <a:srgbClr val="000000"/>
                </a:solidFill>
                <a:effectLst/>
                <a:cs typeface="Segoe UI Light" panose="020B0502040204020203" pitchFamily="34" charset="0"/>
              </a:rPr>
              <a:t>At the Bash shell prompt, enter </a:t>
            </a:r>
            <a:r>
              <a:rPr lang="en-US" b="1" i="0" dirty="0">
                <a:solidFill>
                  <a:srgbClr val="000000"/>
                </a:solidFill>
                <a:effectLst/>
                <a:cs typeface="Segoe UI Light" panose="020B0502040204020203" pitchFamily="34" charset="0"/>
              </a:rPr>
              <a:t>az account list</a:t>
            </a:r>
            <a:r>
              <a:rPr lang="en-US" b="0" i="0" dirty="0">
                <a:solidFill>
                  <a:srgbClr val="000000"/>
                </a:solidFill>
                <a:effectLst/>
                <a:cs typeface="Segoe UI Light" panose="020B0502040204020203" pitchFamily="34" charset="0"/>
              </a:rPr>
              <a:t> to review your subscriptions. Also, try tab completion.</a:t>
            </a:r>
          </a:p>
          <a:p>
            <a:pPr marL="228600" indent="-228600" algn="l">
              <a:buFont typeface="+mj-lt"/>
              <a:buAutoNum type="arabicPeriod"/>
            </a:pPr>
            <a:r>
              <a:rPr lang="en-US" b="0" i="0" dirty="0">
                <a:solidFill>
                  <a:srgbClr val="000000"/>
                </a:solidFill>
                <a:effectLst/>
                <a:cs typeface="Segoe UI Light" panose="020B0502040204020203" pitchFamily="34" charset="0"/>
              </a:rPr>
              <a:t>Enter </a:t>
            </a:r>
            <a:r>
              <a:rPr lang="en-US" b="1" i="0" dirty="0">
                <a:solidFill>
                  <a:srgbClr val="000000"/>
                </a:solidFill>
                <a:effectLst/>
                <a:cs typeface="Segoe UI Light" panose="020B0502040204020203" pitchFamily="34" charset="0"/>
              </a:rPr>
              <a:t>az resource list</a:t>
            </a:r>
            <a:r>
              <a:rPr lang="en-US" b="0" i="0" dirty="0">
                <a:solidFill>
                  <a:srgbClr val="000000"/>
                </a:solidFill>
                <a:effectLst/>
                <a:cs typeface="Segoe UI Light" panose="020B0502040204020203" pitchFamily="34" charset="0"/>
              </a:rPr>
              <a:t> to review resource information.</a:t>
            </a:r>
          </a:p>
          <a:p>
            <a:pPr algn="l"/>
            <a:r>
              <a:rPr lang="en-US" b="1" i="0" dirty="0">
                <a:solidFill>
                  <a:srgbClr val="000000"/>
                </a:solidFill>
                <a:effectLst/>
                <a:cs typeface="Segoe UI Light" panose="020B0502040204020203" pitchFamily="34" charset="0"/>
              </a:rPr>
              <a:t>Experiment with the Cloud Editor</a:t>
            </a:r>
          </a:p>
          <a:p>
            <a:pPr marL="228600" indent="-228600" algn="l">
              <a:buFont typeface="+mj-lt"/>
              <a:buAutoNum type="arabicPeriod"/>
            </a:pPr>
            <a:r>
              <a:rPr lang="en-US" b="0" i="0" dirty="0">
                <a:solidFill>
                  <a:srgbClr val="000000"/>
                </a:solidFill>
                <a:effectLst/>
                <a:cs typeface="Segoe UI Light" panose="020B0502040204020203" pitchFamily="34" charset="0"/>
              </a:rPr>
              <a:t>To use the Cloud Editor, enter </a:t>
            </a:r>
            <a:r>
              <a:rPr lang="en-US" b="1" i="0" dirty="0">
                <a:solidFill>
                  <a:srgbClr val="000000"/>
                </a:solidFill>
                <a:effectLst/>
                <a:cs typeface="Segoe UI Light" panose="020B0502040204020203" pitchFamily="34" charset="0"/>
              </a:rPr>
              <a:t>code .</a:t>
            </a:r>
            <a:r>
              <a:rPr lang="en-US" b="0" i="0" dirty="0">
                <a:solidFill>
                  <a:srgbClr val="000000"/>
                </a:solidFill>
                <a:effectLst/>
                <a:cs typeface="Segoe UI Light" panose="020B0502040204020203" pitchFamily="34" charset="0"/>
              </a:rPr>
              <a:t>. You can also select the curly braces icon.</a:t>
            </a:r>
          </a:p>
          <a:p>
            <a:pPr marL="228600" indent="-228600" algn="l">
              <a:buFont typeface="+mj-lt"/>
              <a:buAutoNum type="arabicPeriod"/>
            </a:pPr>
            <a:r>
              <a:rPr lang="en-US" b="0" i="0" dirty="0">
                <a:solidFill>
                  <a:srgbClr val="000000"/>
                </a:solidFill>
                <a:effectLst/>
                <a:cs typeface="Segoe UI Light" panose="020B0502040204020203" pitchFamily="34" charset="0"/>
              </a:rPr>
              <a:t>Select a file from the </a:t>
            </a:r>
            <a:r>
              <a:rPr lang="en-US" b="1" i="0" dirty="0">
                <a:solidFill>
                  <a:srgbClr val="000000"/>
                </a:solidFill>
                <a:effectLst/>
                <a:cs typeface="Segoe UI Light" panose="020B0502040204020203" pitchFamily="34" charset="0"/>
              </a:rPr>
              <a:t>navigation</a:t>
            </a:r>
            <a:r>
              <a:rPr lang="en-US" b="0" i="0" dirty="0">
                <a:solidFill>
                  <a:srgbClr val="000000"/>
                </a:solidFill>
                <a:effectLst/>
                <a:cs typeface="Segoe UI Light" panose="020B0502040204020203" pitchFamily="34" charset="0"/>
              </a:rPr>
              <a:t> pane; for example, </a:t>
            </a:r>
            <a:r>
              <a:rPr lang="en-US" b="1" i="0" dirty="0">
                <a:solidFill>
                  <a:srgbClr val="000000"/>
                </a:solidFill>
                <a:effectLst/>
                <a:cs typeface="Segoe UI Light" panose="020B0502040204020203" pitchFamily="34" charset="0"/>
              </a:rPr>
              <a:t>.profile</a:t>
            </a:r>
            <a:r>
              <a:rPr lang="en-US" b="0" i="0" dirty="0">
                <a:solidFill>
                  <a:srgbClr val="000000"/>
                </a:solidFill>
                <a:effectLst/>
                <a:cs typeface="Segoe UI Light" panose="020B0502040204020203" pitchFamily="34" charset="0"/>
              </a:rPr>
              <a:t>.</a:t>
            </a:r>
          </a:p>
          <a:p>
            <a:pPr marL="228600" indent="-228600" algn="l">
              <a:buFont typeface="+mj-lt"/>
              <a:buAutoNum type="arabicPeriod"/>
            </a:pPr>
            <a:r>
              <a:rPr lang="en-US" b="0" i="0" dirty="0">
                <a:solidFill>
                  <a:srgbClr val="000000"/>
                </a:solidFill>
                <a:effectLst/>
                <a:cs typeface="Segoe UI Light" panose="020B0502040204020203" pitchFamily="34" charset="0"/>
              </a:rPr>
              <a:t>On the editor banner, notice the selections for </a:t>
            </a:r>
            <a:r>
              <a:rPr lang="en-US" b="1" i="0" dirty="0">
                <a:solidFill>
                  <a:srgbClr val="000000"/>
                </a:solidFill>
                <a:effectLst/>
                <a:cs typeface="Segoe UI Light" panose="020B0502040204020203" pitchFamily="34" charset="0"/>
              </a:rPr>
              <a:t>Settings</a:t>
            </a:r>
            <a:r>
              <a:rPr lang="en-US" b="0" i="0" dirty="0">
                <a:solidFill>
                  <a:srgbClr val="000000"/>
                </a:solidFill>
                <a:effectLst/>
                <a:cs typeface="Segoe UI Light" panose="020B0502040204020203" pitchFamily="34" charset="0"/>
              </a:rPr>
              <a:t>, such as </a:t>
            </a:r>
            <a:r>
              <a:rPr lang="en-US" b="1" i="0" dirty="0">
                <a:solidFill>
                  <a:srgbClr val="000000"/>
                </a:solidFill>
                <a:effectLst/>
                <a:cs typeface="Segoe UI Light" panose="020B0502040204020203" pitchFamily="34" charset="0"/>
              </a:rPr>
              <a:t>Text Size</a:t>
            </a:r>
            <a:r>
              <a:rPr lang="en-US" b="0" i="0" dirty="0">
                <a:solidFill>
                  <a:srgbClr val="000000"/>
                </a:solidFill>
                <a:effectLst/>
                <a:cs typeface="Segoe UI Light" panose="020B0502040204020203" pitchFamily="34" charset="0"/>
              </a:rPr>
              <a:t>, </a:t>
            </a:r>
            <a:r>
              <a:rPr lang="en-US" b="1" i="0" dirty="0">
                <a:solidFill>
                  <a:srgbClr val="000000"/>
                </a:solidFill>
                <a:effectLst/>
                <a:cs typeface="Segoe UI Light" panose="020B0502040204020203" pitchFamily="34" charset="0"/>
              </a:rPr>
              <a:t>Font</a:t>
            </a:r>
            <a:r>
              <a:rPr lang="en-US" b="0" i="0" dirty="0">
                <a:solidFill>
                  <a:srgbClr val="000000"/>
                </a:solidFill>
                <a:effectLst/>
                <a:cs typeface="Segoe UI Light" panose="020B0502040204020203" pitchFamily="34" charset="0"/>
              </a:rPr>
              <a:t>, and </a:t>
            </a:r>
            <a:r>
              <a:rPr lang="en-US" b="1" i="0" dirty="0">
                <a:solidFill>
                  <a:srgbClr val="000000"/>
                </a:solidFill>
                <a:effectLst/>
                <a:cs typeface="Segoe UI Light" panose="020B0502040204020203" pitchFamily="34" charset="0"/>
              </a:rPr>
              <a:t>Upload/Download files</a:t>
            </a:r>
            <a:r>
              <a:rPr lang="en-US" b="0" i="0" dirty="0">
                <a:solidFill>
                  <a:srgbClr val="000000"/>
                </a:solidFill>
                <a:effectLst/>
                <a:cs typeface="Segoe UI Light" panose="020B0502040204020203" pitchFamily="34" charset="0"/>
              </a:rPr>
              <a:t>.</a:t>
            </a:r>
          </a:p>
          <a:p>
            <a:pPr marL="228600" indent="-228600" algn="l">
              <a:buFont typeface="+mj-lt"/>
              <a:buAutoNum type="arabicPeriod"/>
            </a:pPr>
            <a:r>
              <a:rPr lang="en-US" b="0" i="0" dirty="0">
                <a:solidFill>
                  <a:srgbClr val="000000"/>
                </a:solidFill>
                <a:effectLst/>
                <a:cs typeface="Segoe UI Light" panose="020B0502040204020203" pitchFamily="34" charset="0"/>
              </a:rPr>
              <a:t>Notice the ellipses (</a:t>
            </a:r>
            <a:r>
              <a:rPr lang="en-US" b="1" i="0" dirty="0">
                <a:solidFill>
                  <a:srgbClr val="000000"/>
                </a:solidFill>
                <a:effectLst/>
                <a:cs typeface="Segoe UI Light" panose="020B0502040204020203" pitchFamily="34" charset="0"/>
              </a:rPr>
              <a:t>...</a:t>
            </a:r>
            <a:r>
              <a:rPr lang="en-US" b="0" i="0" dirty="0">
                <a:solidFill>
                  <a:srgbClr val="000000"/>
                </a:solidFill>
                <a:effectLst/>
                <a:cs typeface="Segoe UI Light" panose="020B0502040204020203" pitchFamily="34" charset="0"/>
              </a:rPr>
              <a:t>) for </a:t>
            </a:r>
            <a:r>
              <a:rPr lang="en-US" b="1" i="0" dirty="0">
                <a:solidFill>
                  <a:srgbClr val="000000"/>
                </a:solidFill>
                <a:effectLst/>
                <a:cs typeface="Segoe UI Light" panose="020B0502040204020203" pitchFamily="34" charset="0"/>
              </a:rPr>
              <a:t>Save</a:t>
            </a:r>
            <a:r>
              <a:rPr lang="en-US" b="0" i="0" dirty="0">
                <a:solidFill>
                  <a:srgbClr val="000000"/>
                </a:solidFill>
                <a:effectLst/>
                <a:cs typeface="Segoe UI Light" panose="020B0502040204020203" pitchFamily="34" charset="0"/>
              </a:rPr>
              <a:t>, </a:t>
            </a:r>
            <a:r>
              <a:rPr lang="en-US" b="1" i="0" dirty="0">
                <a:solidFill>
                  <a:srgbClr val="000000"/>
                </a:solidFill>
                <a:effectLst/>
                <a:cs typeface="Segoe UI Light" panose="020B0502040204020203" pitchFamily="34" charset="0"/>
              </a:rPr>
              <a:t>Close Editor</a:t>
            </a:r>
            <a:r>
              <a:rPr lang="en-US" b="0" i="0" dirty="0">
                <a:solidFill>
                  <a:srgbClr val="000000"/>
                </a:solidFill>
                <a:effectLst/>
                <a:cs typeface="Segoe UI Light" panose="020B0502040204020203" pitchFamily="34" charset="0"/>
              </a:rPr>
              <a:t>, and </a:t>
            </a:r>
            <a:r>
              <a:rPr lang="en-US" b="1" i="0" dirty="0">
                <a:solidFill>
                  <a:srgbClr val="000000"/>
                </a:solidFill>
                <a:effectLst/>
                <a:cs typeface="Segoe UI Light" panose="020B0502040204020203" pitchFamily="34" charset="0"/>
              </a:rPr>
              <a:t>Open File</a:t>
            </a:r>
            <a:r>
              <a:rPr lang="en-US" b="0" i="0" dirty="0">
                <a:solidFill>
                  <a:srgbClr val="000000"/>
                </a:solidFill>
                <a:effectLst/>
                <a:cs typeface="Segoe UI Light" panose="020B0502040204020203" pitchFamily="34" charset="0"/>
              </a:rPr>
              <a:t>.</a:t>
            </a:r>
          </a:p>
          <a:p>
            <a:pPr marL="228600" indent="-228600" algn="l">
              <a:buFont typeface="+mj-lt"/>
              <a:buAutoNum type="arabicPeriod"/>
            </a:pPr>
            <a:r>
              <a:rPr lang="en-US" b="0" i="0" dirty="0">
                <a:solidFill>
                  <a:srgbClr val="000000"/>
                </a:solidFill>
                <a:effectLst/>
                <a:cs typeface="Segoe UI Light" panose="020B0502040204020203" pitchFamily="34" charset="0"/>
              </a:rPr>
              <a:t>After experimenting, you can close the Cloud Editor.</a:t>
            </a:r>
          </a:p>
          <a:p>
            <a:pPr marL="228600" indent="-228600" algn="l">
              <a:buFont typeface="+mj-lt"/>
              <a:buAutoNum type="arabicPeriod"/>
            </a:pPr>
            <a:r>
              <a:rPr lang="en-US" b="0" i="0" dirty="0">
                <a:solidFill>
                  <a:srgbClr val="000000"/>
                </a:solidFill>
                <a:effectLst/>
                <a:cs typeface="Segoe UI Light" panose="020B0502040204020203" pitchFamily="34" charset="0"/>
              </a:rPr>
              <a:t>Close Azure Cloud 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3B0354E-D4F1-4B29-9481-80AC893D2E00}"/>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43415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
        <p:nvSpPr>
          <p:cNvPr id="7" name="Header Placeholder 3">
            <a:extLst>
              <a:ext uri="{FF2B5EF4-FFF2-40B4-BE49-F238E27FC236}">
                <a16:creationId xmlns:a16="http://schemas.microsoft.com/office/drawing/2014/main" id="{D063A2E2-9E31-4BE0-8024-193AF1BA89F4}"/>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2333052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622801"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5253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995334"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0624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724401"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5774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809068"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2308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Header Placeholder 3">
            <a:extLst>
              <a:ext uri="{FF2B5EF4-FFF2-40B4-BE49-F238E27FC236}">
                <a16:creationId xmlns:a16="http://schemas.microsoft.com/office/drawing/2014/main" id="{155CEF46-A1EA-4568-8C23-F92C99705F23}"/>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856544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0" y="0"/>
            <a:ext cx="4199467"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186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572001"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49465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3957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284134"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14968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
        <p:nvSpPr>
          <p:cNvPr id="7" name="Header Placeholder 3">
            <a:extLst>
              <a:ext uri="{FF2B5EF4-FFF2-40B4-BE49-F238E27FC236}">
                <a16:creationId xmlns:a16="http://schemas.microsoft.com/office/drawing/2014/main" id="{6F38A89F-1A0B-490B-ABC9-39F7E45F3728}"/>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2621284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
        <p:nvSpPr>
          <p:cNvPr id="8" name="Header Placeholder 3">
            <a:extLst>
              <a:ext uri="{FF2B5EF4-FFF2-40B4-BE49-F238E27FC236}">
                <a16:creationId xmlns:a16="http://schemas.microsoft.com/office/drawing/2014/main" id="{475B1BDF-31D5-47D1-A2FC-F82E482DFA03}"/>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393522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809068"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68023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
        <p:nvSpPr>
          <p:cNvPr id="7" name="Header Placeholder 3">
            <a:extLst>
              <a:ext uri="{FF2B5EF4-FFF2-40B4-BE49-F238E27FC236}">
                <a16:creationId xmlns:a16="http://schemas.microsoft.com/office/drawing/2014/main" id="{BE66D619-39C6-47FD-B438-EE8F04721076}"/>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1669653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8" name="Header Placeholder 3">
            <a:extLst>
              <a:ext uri="{FF2B5EF4-FFF2-40B4-BE49-F238E27FC236}">
                <a16:creationId xmlns:a16="http://schemas.microsoft.com/office/drawing/2014/main" id="{080AE996-07BE-4488-A24E-C62F6B3E2649}"/>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2071154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
        <p:nvSpPr>
          <p:cNvPr id="8" name="Header Placeholder 3">
            <a:extLst>
              <a:ext uri="{FF2B5EF4-FFF2-40B4-BE49-F238E27FC236}">
                <a16:creationId xmlns:a16="http://schemas.microsoft.com/office/drawing/2014/main" id="{523368AA-71F9-4E89-82A2-37514AAB76B3}"/>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3889487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
        <p:nvSpPr>
          <p:cNvPr id="7" name="Header Placeholder 3">
            <a:extLst>
              <a:ext uri="{FF2B5EF4-FFF2-40B4-BE49-F238E27FC236}">
                <a16:creationId xmlns:a16="http://schemas.microsoft.com/office/drawing/2014/main" id="{B1703E20-2396-4FE6-A453-5D1CECE4E031}"/>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91271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21073CC0-C9BF-412E-9397-BD48792AC171}"/>
              </a:ext>
            </a:extLst>
          </p:cNvPr>
          <p:cNvSpPr>
            <a:spLocks noGrp="1"/>
          </p:cNvSpPr>
          <p:nvPr>
            <p:ph type="hdr" sz="quarter"/>
          </p:nvPr>
        </p:nvSpPr>
        <p:spPr>
          <a:xfrm>
            <a:off x="-1" y="0"/>
            <a:ext cx="4639734" cy="457200"/>
          </a:xfrm>
        </p:spPr>
        <p:txBody>
          <a:bodyPr/>
          <a:lstStyle/>
          <a:p>
            <a:r>
              <a:rPr lang="en-US" dirty="0"/>
              <a:t>AZ-040 Automating Administration with PowerShell</a:t>
            </a:r>
          </a:p>
          <a:p>
            <a:r>
              <a:rPr lang="en-US" dirty="0"/>
              <a:t>Module 9: Managing Azure resources with PowerShell</a:t>
            </a:r>
          </a:p>
        </p:txBody>
      </p:sp>
    </p:spTree>
    <p:extLst>
      <p:ext uri="{BB962C8B-B14F-4D97-AF65-F5344CB8AC3E}">
        <p14:creationId xmlns:p14="http://schemas.microsoft.com/office/powerpoint/2010/main" val="404987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690534"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622801"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7875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Introduce and describe Azure PowerShell.</a:t>
            </a:r>
          </a:p>
        </p:txBody>
      </p:sp>
      <p:sp>
        <p:nvSpPr>
          <p:cNvPr id="4" name="Header Placeholder 3"/>
          <p:cNvSpPr>
            <a:spLocks noGrp="1"/>
          </p:cNvSpPr>
          <p:nvPr>
            <p:ph type="hdr" sz="quarter"/>
          </p:nvPr>
        </p:nvSpPr>
        <p:spPr>
          <a:xfrm>
            <a:off x="-1" y="0"/>
            <a:ext cx="4402668"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0856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Explain </a:t>
            </a:r>
            <a:r>
              <a:rPr lang="en-CA" dirty="0"/>
              <a:t>what the </a:t>
            </a:r>
            <a:r>
              <a:rPr lang="bs-Latn-BA" dirty="0"/>
              <a:t>Az module</a:t>
            </a:r>
            <a:r>
              <a:rPr lang="en-CA" dirty="0"/>
              <a:t> is and e</a:t>
            </a:r>
            <a:r>
              <a:rPr lang="bs-Latn-BA" dirty="0"/>
              <a:t>mphasize that it replaces AzureRM</a:t>
            </a:r>
            <a:r>
              <a:rPr lang="en-CA" dirty="0"/>
              <a:t>,</a:t>
            </a:r>
            <a:r>
              <a:rPr lang="bs-Latn-BA" dirty="0"/>
              <a:t> which will be retired. Discuss </a:t>
            </a:r>
            <a:r>
              <a:rPr lang="en-CA" dirty="0"/>
              <a:t>the </a:t>
            </a:r>
            <a:r>
              <a:rPr lang="bs-Latn-BA" dirty="0"/>
              <a:t>main features and benefits</a:t>
            </a:r>
            <a:r>
              <a:rPr lang="en-CA" dirty="0"/>
              <a:t> of the Az module</a:t>
            </a:r>
            <a:r>
              <a:rPr lang="bs-Latn-BA" dirty="0"/>
              <a:t>.</a:t>
            </a:r>
          </a:p>
        </p:txBody>
      </p:sp>
      <p:sp>
        <p:nvSpPr>
          <p:cNvPr id="4" name="Header Placeholder 3"/>
          <p:cNvSpPr>
            <a:spLocks noGrp="1"/>
          </p:cNvSpPr>
          <p:nvPr>
            <p:ph type="hdr" sz="quarter"/>
          </p:nvPr>
        </p:nvSpPr>
        <p:spPr>
          <a:xfrm>
            <a:off x="-1" y="-1"/>
            <a:ext cx="4165601" cy="586151"/>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5099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Describe and explain </a:t>
            </a:r>
            <a:r>
              <a:rPr lang="en-CA" dirty="0"/>
              <a:t>the three </a:t>
            </a:r>
            <a:r>
              <a:rPr lang="bs-Latn-BA" dirty="0"/>
              <a:t>ways to install</a:t>
            </a:r>
            <a:r>
              <a:rPr lang="en-CA" dirty="0"/>
              <a:t> the</a:t>
            </a:r>
            <a:r>
              <a:rPr lang="bs-Latn-BA" dirty="0"/>
              <a:t> Az module for Windows PowerShell. </a:t>
            </a:r>
          </a:p>
        </p:txBody>
      </p:sp>
      <p:sp>
        <p:nvSpPr>
          <p:cNvPr id="4" name="Header Placeholder 3"/>
          <p:cNvSpPr>
            <a:spLocks noGrp="1"/>
          </p:cNvSpPr>
          <p:nvPr>
            <p:ph type="hdr" sz="quarter"/>
          </p:nvPr>
        </p:nvSpPr>
        <p:spPr>
          <a:xfrm>
            <a:off x="-1" y="0"/>
            <a:ext cx="4538134" cy="457200"/>
          </a:xfrm>
        </p:spPr>
        <p:txBody>
          <a:bodyPr/>
          <a:lstStyle/>
          <a:p>
            <a:r>
              <a:rPr lang="en-US" dirty="0"/>
              <a:t>AZ-040 Automating Administration with PowerShell</a:t>
            </a:r>
          </a:p>
          <a:p>
            <a:r>
              <a:rPr lang="en-US" dirty="0"/>
              <a:t>Module 9: Managing Azure resources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45145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42.xml"/><Relationship Id="rId5" Type="http://schemas.openxmlformats.org/officeDocument/2006/relationships/image" Target="../media/image16.emf"/><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42.xml"/><Relationship Id="rId5" Type="http://schemas.openxmlformats.org/officeDocument/2006/relationships/image" Target="../media/image16.emf"/><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8" Type="http://schemas.openxmlformats.org/officeDocument/2006/relationships/hyperlink" Target="https://aka.ms/az-storage-2" TargetMode="External"/><Relationship Id="rId3" Type="http://schemas.openxmlformats.org/officeDocument/2006/relationships/hyperlink" Target="https://aka.ms/quickstart-automatically-migrate-powershell-scripts-from-azurerm-to-the-az-powershell-module" TargetMode="External"/><Relationship Id="rId7" Type="http://schemas.openxmlformats.org/officeDocument/2006/relationships/hyperlink" Target="https://aka.ms/new-azvm" TargetMode="External"/><Relationship Id="rId2" Type="http://schemas.openxmlformats.org/officeDocument/2006/relationships/notesSlide" Target="../notesSlides/notesSlide33.xml"/><Relationship Id="rId1" Type="http://schemas.openxmlformats.org/officeDocument/2006/relationships/slideLayout" Target="../slideLayouts/slideLayout73.xml"/><Relationship Id="rId6" Type="http://schemas.openxmlformats.org/officeDocument/2006/relationships/hyperlink" Target="https://aka.ms/msonline" TargetMode="External"/><Relationship Id="rId5" Type="http://schemas.openxmlformats.org/officeDocument/2006/relationships/hyperlink" Target="https://aka.ms/azure-ad-2" TargetMode="External"/><Relationship Id="rId4" Type="http://schemas.openxmlformats.org/officeDocument/2006/relationships/hyperlink" Target="https://aka.ms/install-azure-active-directory-powershell-for-graph" TargetMode="External"/><Relationship Id="rId9" Type="http://schemas.openxmlformats.org/officeDocument/2006/relationships/image" Target="../media/image19.e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D849-62AF-4DC1-B674-C23B56588187}"/>
              </a:ext>
            </a:extLst>
          </p:cNvPr>
          <p:cNvSpPr>
            <a:spLocks noGrp="1"/>
          </p:cNvSpPr>
          <p:nvPr>
            <p:ph type="title"/>
          </p:nvPr>
        </p:nvSpPr>
        <p:spPr/>
        <p:txBody>
          <a:bodyPr/>
          <a:lstStyle/>
          <a:p>
            <a:r>
              <a:rPr lang="en-US" dirty="0"/>
              <a:t>Migrate Azure PowerShell from AzureRM to Az</a:t>
            </a:r>
            <a:endParaRPr lang="bs-Latn-BA" dirty="0"/>
          </a:p>
        </p:txBody>
      </p:sp>
      <p:sp>
        <p:nvSpPr>
          <p:cNvPr id="3" name="Content Placeholder 2">
            <a:extLst>
              <a:ext uri="{FF2B5EF4-FFF2-40B4-BE49-F238E27FC236}">
                <a16:creationId xmlns:a16="http://schemas.microsoft.com/office/drawing/2014/main" id="{C2AB5077-C48C-4D2D-AC18-46A39063FD5C}"/>
              </a:ext>
            </a:extLst>
          </p:cNvPr>
          <p:cNvSpPr>
            <a:spLocks noGrp="1"/>
          </p:cNvSpPr>
          <p:nvPr>
            <p:ph sz="quarter" idx="10"/>
          </p:nvPr>
        </p:nvSpPr>
        <p:spPr>
          <a:xfrm>
            <a:off x="418642" y="1457325"/>
            <a:ext cx="11354257" cy="2139047"/>
          </a:xfrm>
        </p:spPr>
        <p:txBody>
          <a:bodyPr/>
          <a:lstStyle/>
          <a:p>
            <a:pPr lvl="2"/>
            <a:r>
              <a:rPr lang="en-US" dirty="0"/>
              <a:t>Scripts created for the AzureRM cmdlets won't automatically work with the Az module.</a:t>
            </a:r>
            <a:endParaRPr lang="bs-Latn-BA" dirty="0"/>
          </a:p>
          <a:p>
            <a:pPr lvl="2"/>
            <a:r>
              <a:rPr lang="en-US" dirty="0"/>
              <a:t>To make the transition easier, the AzureRM to Az migration toolkit was developed.</a:t>
            </a:r>
            <a:endParaRPr lang="bs-Latn-BA" dirty="0"/>
          </a:p>
          <a:p>
            <a:pPr lvl="2"/>
            <a:r>
              <a:rPr lang="en-US" dirty="0"/>
              <a:t>Instead of using </a:t>
            </a:r>
            <a:r>
              <a:rPr lang="en-US" b="1" dirty="0"/>
              <a:t>AzureRm</a:t>
            </a:r>
            <a:r>
              <a:rPr lang="en-US" dirty="0"/>
              <a:t> or </a:t>
            </a:r>
            <a:r>
              <a:rPr lang="en-US" b="1" dirty="0"/>
              <a:t>Azure</a:t>
            </a:r>
            <a:r>
              <a:rPr lang="en-US" dirty="0"/>
              <a:t> in cmdlet names, you use </a:t>
            </a:r>
            <a:r>
              <a:rPr lang="en-US" b="1" dirty="0"/>
              <a:t>Az</a:t>
            </a:r>
            <a:r>
              <a:rPr lang="en-US" dirty="0"/>
              <a:t> cmdlets.</a:t>
            </a:r>
            <a:endParaRPr lang="bs-Latn-BA" dirty="0"/>
          </a:p>
          <a:p>
            <a:pPr lvl="2"/>
            <a:r>
              <a:rPr lang="en-US" dirty="0"/>
              <a:t>Automatic migration is the recommended option for migrating from AzureRM to the Az PowerShell module.</a:t>
            </a:r>
            <a:endParaRPr lang="bs-Latn-BA" dirty="0"/>
          </a:p>
          <a:p>
            <a:pPr lvl="2"/>
            <a:r>
              <a:rPr lang="en-CA" dirty="0"/>
              <a:t>Install</a:t>
            </a:r>
            <a:r>
              <a:rPr lang="en-US" dirty="0"/>
              <a:t> the AzureRM to Az migration toolkit</a:t>
            </a:r>
            <a:r>
              <a:rPr lang="bs-Latn-BA" dirty="0"/>
              <a:t> by using </a:t>
            </a:r>
            <a:r>
              <a:rPr lang="en-CA" dirty="0"/>
              <a:t>the following</a:t>
            </a:r>
            <a:r>
              <a:rPr lang="bs-Latn-BA" dirty="0"/>
              <a:t> command:</a:t>
            </a:r>
          </a:p>
          <a:p>
            <a:pPr marL="114300" lvl="2" indent="0">
              <a:buNone/>
            </a:pPr>
            <a:r>
              <a:rPr lang="en-US" b="1" dirty="0"/>
              <a:t>	Install-Module -Name Az.Tools.Migration</a:t>
            </a:r>
            <a:endParaRPr lang="bs-Latn-BA" b="1" dirty="0"/>
          </a:p>
        </p:txBody>
      </p:sp>
    </p:spTree>
    <p:extLst>
      <p:ext uri="{BB962C8B-B14F-4D97-AF65-F5344CB8AC3E}">
        <p14:creationId xmlns:p14="http://schemas.microsoft.com/office/powerpoint/2010/main" val="988131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A766-4E55-45A3-9173-74A342B0364B}"/>
              </a:ext>
            </a:extLst>
          </p:cNvPr>
          <p:cNvSpPr>
            <a:spLocks noGrp="1"/>
          </p:cNvSpPr>
          <p:nvPr>
            <p:ph type="title"/>
          </p:nvPr>
        </p:nvSpPr>
        <p:spPr/>
        <p:txBody>
          <a:bodyPr/>
          <a:lstStyle/>
          <a:p>
            <a:r>
              <a:rPr lang="en-US" dirty="0"/>
              <a:t>What are the Microsoft Azure Active Directory Module for Windows PowerShell and Azure Active Directory PowerShell for Graph modules?</a:t>
            </a:r>
            <a:endParaRPr lang="bs-Latn-BA" dirty="0"/>
          </a:p>
        </p:txBody>
      </p:sp>
      <p:sp>
        <p:nvSpPr>
          <p:cNvPr id="3" name="Content Placeholder 2">
            <a:extLst>
              <a:ext uri="{FF2B5EF4-FFF2-40B4-BE49-F238E27FC236}">
                <a16:creationId xmlns:a16="http://schemas.microsoft.com/office/drawing/2014/main" id="{5CA37D8D-31D4-4C16-92A7-221B8890E3B7}"/>
              </a:ext>
            </a:extLst>
          </p:cNvPr>
          <p:cNvSpPr>
            <a:spLocks noGrp="1"/>
          </p:cNvSpPr>
          <p:nvPr>
            <p:ph sz="quarter" idx="10"/>
          </p:nvPr>
        </p:nvSpPr>
        <p:spPr>
          <a:xfrm>
            <a:off x="418643" y="1920169"/>
            <a:ext cx="11354257" cy="2693045"/>
          </a:xfrm>
        </p:spPr>
        <p:txBody>
          <a:bodyPr/>
          <a:lstStyle/>
          <a:p>
            <a:pPr lvl="2"/>
            <a:r>
              <a:rPr lang="en-US" dirty="0"/>
              <a:t>You can use the Azure Active Directory Module for Windows PowerShell cmdlets for Azure AD administrative tasks such as user management, domain management, and configuring single sign-on.</a:t>
            </a:r>
            <a:endParaRPr lang="bs-Latn-BA" dirty="0"/>
          </a:p>
          <a:p>
            <a:pPr lvl="2"/>
            <a:r>
              <a:rPr lang="en-US" dirty="0"/>
              <a:t>Microsoft is replacing the Azure Active Directory Module for Windows PowerShell with Active Directory PowerShell for Graph.</a:t>
            </a:r>
            <a:endParaRPr lang="bs-Latn-BA" dirty="0"/>
          </a:p>
          <a:p>
            <a:pPr lvl="2"/>
            <a:r>
              <a:rPr lang="bs-Latn-BA" dirty="0"/>
              <a:t>To install </a:t>
            </a:r>
            <a:r>
              <a:rPr lang="en-US" dirty="0"/>
              <a:t>Azure Active Directory Module for Windows PowerShell, u</a:t>
            </a:r>
            <a:r>
              <a:rPr lang="bs-Latn-BA" dirty="0"/>
              <a:t>se </a:t>
            </a:r>
            <a:r>
              <a:rPr lang="en-CA" dirty="0"/>
              <a:t>the following </a:t>
            </a:r>
            <a:r>
              <a:rPr lang="bs-Latn-BA" dirty="0"/>
              <a:t>command:</a:t>
            </a:r>
          </a:p>
          <a:p>
            <a:pPr marL="114300" lvl="2" indent="0">
              <a:buNone/>
            </a:pPr>
            <a:r>
              <a:rPr lang="en-CA" b="1" dirty="0"/>
              <a:t>	</a:t>
            </a:r>
            <a:r>
              <a:rPr lang="bs-Latn-BA" b="1" dirty="0"/>
              <a:t>Install-Module MSOnline</a:t>
            </a:r>
          </a:p>
          <a:p>
            <a:pPr lvl="2"/>
            <a:r>
              <a:rPr lang="bs-Latn-BA" dirty="0"/>
              <a:t>To install </a:t>
            </a:r>
            <a:r>
              <a:rPr lang="en-US" dirty="0"/>
              <a:t>Azure Active Directory PowerShell for Graph,</a:t>
            </a:r>
            <a:r>
              <a:rPr lang="bs-Latn-BA" dirty="0"/>
              <a:t> use </a:t>
            </a:r>
            <a:r>
              <a:rPr lang="en-CA" dirty="0"/>
              <a:t>the following </a:t>
            </a:r>
            <a:r>
              <a:rPr lang="bs-Latn-BA" dirty="0"/>
              <a:t>command:</a:t>
            </a:r>
          </a:p>
          <a:p>
            <a:pPr marL="114300" lvl="2" indent="0">
              <a:buNone/>
            </a:pPr>
            <a:r>
              <a:rPr lang="en-CA" b="1" dirty="0"/>
              <a:t>	</a:t>
            </a:r>
            <a:r>
              <a:rPr lang="bs-Latn-BA" b="1" dirty="0"/>
              <a:t>Install-Module AzureAD or Install-module AzureADPreview</a:t>
            </a:r>
          </a:p>
        </p:txBody>
      </p:sp>
    </p:spTree>
    <p:extLst>
      <p:ext uri="{BB962C8B-B14F-4D97-AF65-F5344CB8AC3E}">
        <p14:creationId xmlns:p14="http://schemas.microsoft.com/office/powerpoint/2010/main" val="28195122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Introduce Azure Cloud Shell</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120690"/>
            <a:ext cx="11354257" cy="3939540"/>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Instead of using the locally installed PowerShell module for managing Azure resources, you can use the Azure Cloud Shell environment. The Azure Cloud Shell environment enables you to use the PowerShell or Bash environment and commands to manage Azure resources. Azure Cloud Shell is available in the Azure portal</a:t>
            </a:r>
            <a:r>
              <a:rPr lang="en-US" dirty="0">
                <a:solidFill>
                  <a:srgbClr val="000000"/>
                </a:solidFill>
                <a:latin typeface="Segoe UI"/>
              </a:rPr>
              <a:t> and</a:t>
            </a:r>
            <a:r>
              <a:rPr kumimoji="0" lang="en-US" b="0" i="0" u="none" strike="noStrike" kern="1200" cap="none" spc="0" normalizeH="0" baseline="0" noProof="0" dirty="0">
                <a:ln>
                  <a:noFill/>
                </a:ln>
                <a:solidFill>
                  <a:srgbClr val="000000"/>
                </a:solidFill>
                <a:effectLst/>
                <a:uLnTx/>
                <a:uFillTx/>
                <a:latin typeface="Segoe UI"/>
                <a:ea typeface="+mn-ea"/>
                <a:cs typeface="+mn-cs"/>
              </a:rPr>
              <a:t> in the Microsoft 365 admin portal. In this lesson, you’ll learn about Cloud Shell and its features.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 include: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bs-Latn-BA" b="0" i="0" u="none" strike="noStrike" kern="1200" cap="none" spc="0" normalizeH="0" baseline="0" noProof="0" dirty="0">
                <a:ln>
                  <a:noFill/>
                </a:ln>
                <a:solidFill>
                  <a:srgbClr val="000000"/>
                </a:solidFill>
                <a:effectLst/>
                <a:uLnTx/>
                <a:uFillTx/>
                <a:latin typeface="Segoe UI"/>
                <a:ea typeface="+mn-ea"/>
                <a:cs typeface="+mn-cs"/>
              </a:rPr>
              <a:t>Cloud Shell </a:t>
            </a:r>
            <a:r>
              <a:rPr kumimoji="0" lang="en-CA" b="0" i="0" u="none" strike="noStrike" kern="1200" cap="none" spc="0" normalizeH="0" baseline="0" noProof="0" dirty="0">
                <a:ln>
                  <a:noFill/>
                </a:ln>
                <a:solidFill>
                  <a:srgbClr val="000000"/>
                </a:solidFill>
                <a:effectLst/>
                <a:uLnTx/>
                <a:uFillTx/>
                <a:latin typeface="Segoe UI"/>
                <a:ea typeface="+mn-ea"/>
                <a:cs typeface="+mn-cs"/>
              </a:rPr>
              <a:t>o</a:t>
            </a:r>
            <a:r>
              <a:rPr kumimoji="0" lang="bs-Latn-BA" b="0" i="0" u="none" strike="noStrike" kern="1200" cap="none" spc="0" normalizeH="0" baseline="0" noProof="0" dirty="0">
                <a:ln>
                  <a:noFill/>
                </a:ln>
                <a:solidFill>
                  <a:srgbClr val="000000"/>
                </a:solidFill>
                <a:effectLst/>
                <a:uLnTx/>
                <a:uFillTx/>
                <a:latin typeface="Segoe UI"/>
                <a:ea typeface="+mn-ea"/>
                <a:cs typeface="+mn-cs"/>
              </a:rPr>
              <a:t>verview</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bs-Latn-BA" dirty="0">
                <a:solidFill>
                  <a:srgbClr val="000000"/>
                </a:solidFill>
                <a:latin typeface="Segoe UI"/>
              </a:rPr>
              <a:t>Features and </a:t>
            </a:r>
            <a:r>
              <a:rPr lang="en-CA" dirty="0">
                <a:solidFill>
                  <a:srgbClr val="000000"/>
                </a:solidFill>
                <a:latin typeface="Segoe UI"/>
              </a:rPr>
              <a:t>t</a:t>
            </a:r>
            <a:r>
              <a:rPr lang="bs-Latn-BA" dirty="0">
                <a:solidFill>
                  <a:srgbClr val="000000"/>
                </a:solidFill>
                <a:latin typeface="Segoe UI"/>
              </a:rPr>
              <a:t>ools for Azure Cloud 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bs-Latn-BA" b="0" i="0" u="none" strike="noStrike" kern="1200" cap="none" spc="0" normalizeH="0" baseline="0" noProof="0" dirty="0">
                <a:ln>
                  <a:noFill/>
                </a:ln>
                <a:solidFill>
                  <a:srgbClr val="000000"/>
                </a:solidFill>
                <a:effectLst/>
                <a:uLnTx/>
                <a:uFillTx/>
                <a:latin typeface="Segoe UI"/>
                <a:ea typeface="+mn-ea"/>
                <a:cs typeface="+mn-cs"/>
              </a:rPr>
              <a:t>Demonstration: </a:t>
            </a:r>
            <a:r>
              <a:rPr kumimoji="0" lang="en-CA" b="0" i="0" u="none" strike="noStrike" kern="1200" cap="none" spc="0" normalizeH="0" baseline="0" noProof="0" dirty="0">
                <a:ln>
                  <a:noFill/>
                </a:ln>
                <a:solidFill>
                  <a:srgbClr val="000000"/>
                </a:solidFill>
                <a:effectLst/>
                <a:uLnTx/>
                <a:uFillTx/>
                <a:latin typeface="Segoe UI"/>
                <a:ea typeface="+mn-ea"/>
                <a:cs typeface="+mn-cs"/>
              </a:rPr>
              <a:t>Use </a:t>
            </a:r>
            <a:r>
              <a:rPr kumimoji="0" lang="bs-Latn-BA" b="0" i="0" u="none" strike="noStrike" kern="1200" cap="none" spc="0" normalizeH="0" baseline="0" noProof="0" dirty="0">
                <a:ln>
                  <a:noFill/>
                </a:ln>
                <a:solidFill>
                  <a:srgbClr val="000000"/>
                </a:solidFill>
                <a:effectLst/>
                <a:uLnTx/>
                <a:uFillTx/>
                <a:latin typeface="Segoe UI"/>
                <a:ea typeface="+mn-ea"/>
                <a:cs typeface="+mn-cs"/>
              </a:rPr>
              <a:t>Cloud Shell</a:t>
            </a: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9657-9CB3-4CDF-AD9E-90A18FF76831}"/>
              </a:ext>
            </a:extLst>
          </p:cNvPr>
          <p:cNvSpPr>
            <a:spLocks noGrp="1"/>
          </p:cNvSpPr>
          <p:nvPr>
            <p:ph type="title"/>
          </p:nvPr>
        </p:nvSpPr>
        <p:spPr/>
        <p:txBody>
          <a:bodyPr/>
          <a:lstStyle/>
          <a:p>
            <a:r>
              <a:rPr lang="bs-Latn-BA" dirty="0"/>
              <a:t>Cloud Shell </a:t>
            </a:r>
            <a:r>
              <a:rPr lang="en-CA" dirty="0"/>
              <a:t>o</a:t>
            </a:r>
            <a:r>
              <a:rPr lang="bs-Latn-BA" dirty="0"/>
              <a:t>verview</a:t>
            </a:r>
          </a:p>
        </p:txBody>
      </p:sp>
      <p:sp>
        <p:nvSpPr>
          <p:cNvPr id="3" name="Content Placeholder 2">
            <a:extLst>
              <a:ext uri="{FF2B5EF4-FFF2-40B4-BE49-F238E27FC236}">
                <a16:creationId xmlns:a16="http://schemas.microsoft.com/office/drawing/2014/main" id="{D178B10F-0AB9-4955-8864-CCF92F785B9D}"/>
              </a:ext>
            </a:extLst>
          </p:cNvPr>
          <p:cNvSpPr>
            <a:spLocks noGrp="1"/>
          </p:cNvSpPr>
          <p:nvPr>
            <p:ph sz="quarter" idx="10"/>
          </p:nvPr>
        </p:nvSpPr>
        <p:spPr>
          <a:xfrm>
            <a:off x="418642" y="1457325"/>
            <a:ext cx="11354257" cy="2492990"/>
          </a:xfrm>
        </p:spPr>
        <p:txBody>
          <a:bodyPr/>
          <a:lstStyle/>
          <a:p>
            <a:pPr lvl="2"/>
            <a:r>
              <a:rPr lang="en-US" dirty="0"/>
              <a:t>Azure Cloud Shell is an interactive, browser-accessible shell for managing Azure resources.</a:t>
            </a:r>
            <a:endParaRPr lang="bs-Latn-BA" dirty="0"/>
          </a:p>
          <a:p>
            <a:pPr lvl="2"/>
            <a:r>
              <a:rPr lang="en-US" dirty="0"/>
              <a:t>You can use Cloud Shell to work untethered from a local machine in a way only the cloud can provide.</a:t>
            </a:r>
            <a:endParaRPr lang="bs-Latn-BA" dirty="0"/>
          </a:p>
          <a:p>
            <a:pPr lvl="2"/>
            <a:r>
              <a:rPr lang="en-US" dirty="0"/>
              <a:t>You can access the Cloud Shell in three ways:</a:t>
            </a:r>
          </a:p>
          <a:p>
            <a:pPr lvl="3"/>
            <a:r>
              <a:rPr lang="en-US" dirty="0"/>
              <a:t>Direct link. Open a browser and refer to </a:t>
            </a:r>
            <a:r>
              <a:rPr lang="en-US" b="1" dirty="0"/>
              <a:t>https://shell.azure.com</a:t>
            </a:r>
            <a:r>
              <a:rPr lang="en-US" dirty="0"/>
              <a:t>.</a:t>
            </a:r>
          </a:p>
          <a:p>
            <a:pPr lvl="3"/>
            <a:r>
              <a:rPr lang="en-US" dirty="0"/>
              <a:t>Azure portal. Select the Cloud Shell icon on the Azure portal.</a:t>
            </a:r>
          </a:p>
          <a:p>
            <a:pPr lvl="3"/>
            <a:r>
              <a:rPr lang="en-US" dirty="0"/>
              <a:t>Code snippets.</a:t>
            </a:r>
            <a:endParaRPr lang="bs-Latn-BA" dirty="0"/>
          </a:p>
          <a:p>
            <a:pPr lvl="2"/>
            <a:r>
              <a:rPr lang="en-US" dirty="0"/>
              <a:t>After first launch, you can use the shell type drop-down control to switch between </a:t>
            </a:r>
            <a:r>
              <a:rPr lang="en-US" b="1" dirty="0"/>
              <a:t>Bash</a:t>
            </a:r>
            <a:r>
              <a:rPr lang="en-US" dirty="0"/>
              <a:t> and </a:t>
            </a:r>
            <a:r>
              <a:rPr lang="en-US" b="1" dirty="0"/>
              <a:t>PowerShell</a:t>
            </a:r>
            <a:r>
              <a:rPr lang="en-US" dirty="0"/>
              <a:t>.</a:t>
            </a:r>
            <a:endParaRPr lang="bs-Latn-BA" dirty="0"/>
          </a:p>
        </p:txBody>
      </p:sp>
    </p:spTree>
    <p:extLst>
      <p:ext uri="{BB962C8B-B14F-4D97-AF65-F5344CB8AC3E}">
        <p14:creationId xmlns:p14="http://schemas.microsoft.com/office/powerpoint/2010/main" val="1395325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46A3-9E6D-4EB9-BB3E-A26E3D502CE9}"/>
              </a:ext>
            </a:extLst>
          </p:cNvPr>
          <p:cNvSpPr>
            <a:spLocks noGrp="1"/>
          </p:cNvSpPr>
          <p:nvPr>
            <p:ph type="title"/>
          </p:nvPr>
        </p:nvSpPr>
        <p:spPr/>
        <p:txBody>
          <a:bodyPr/>
          <a:lstStyle/>
          <a:p>
            <a:r>
              <a:rPr lang="en-US" dirty="0"/>
              <a:t>Features and tools for Azure Cloud Shell</a:t>
            </a:r>
            <a:endParaRPr lang="bs-Latn-BA" dirty="0"/>
          </a:p>
        </p:txBody>
      </p:sp>
      <p:sp>
        <p:nvSpPr>
          <p:cNvPr id="3" name="Content Placeholder 2">
            <a:extLst>
              <a:ext uri="{FF2B5EF4-FFF2-40B4-BE49-F238E27FC236}">
                <a16:creationId xmlns:a16="http://schemas.microsoft.com/office/drawing/2014/main" id="{F5B5F5D8-5D19-477F-82EC-00BEB3C26BD7}"/>
              </a:ext>
            </a:extLst>
          </p:cNvPr>
          <p:cNvSpPr>
            <a:spLocks noGrp="1"/>
          </p:cNvSpPr>
          <p:nvPr>
            <p:ph sz="quarter" idx="10"/>
          </p:nvPr>
        </p:nvSpPr>
        <p:spPr>
          <a:xfrm>
            <a:off x="418642" y="1457325"/>
            <a:ext cx="11354257" cy="2169825"/>
          </a:xfrm>
        </p:spPr>
        <p:txBody>
          <a:bodyPr/>
          <a:lstStyle/>
          <a:p>
            <a:pPr marL="114300" lvl="2" indent="0">
              <a:buNone/>
            </a:pPr>
            <a:r>
              <a:rPr lang="en-CA" sz="2000" dirty="0"/>
              <a:t>The m</a:t>
            </a:r>
            <a:r>
              <a:rPr lang="bs-Latn-BA" sz="2000" dirty="0"/>
              <a:t>ain features of Azure Cloud Shell are:</a:t>
            </a:r>
          </a:p>
          <a:p>
            <a:pPr lvl="2"/>
            <a:r>
              <a:rPr lang="bs-Latn-BA" dirty="0"/>
              <a:t>Secure automatic authentication</a:t>
            </a:r>
            <a:r>
              <a:rPr lang="en-CA" dirty="0"/>
              <a:t>.</a:t>
            </a:r>
            <a:endParaRPr lang="bs-Latn-BA" dirty="0"/>
          </a:p>
          <a:p>
            <a:pPr lvl="2"/>
            <a:r>
              <a:rPr lang="bs-Latn-BA" dirty="0"/>
              <a:t>$HOME persistence across sessions</a:t>
            </a:r>
            <a:r>
              <a:rPr lang="en-CA" dirty="0"/>
              <a:t>.</a:t>
            </a:r>
            <a:endParaRPr lang="bs-Latn-BA" dirty="0"/>
          </a:p>
          <a:p>
            <a:pPr lvl="2"/>
            <a:r>
              <a:rPr lang="bs-Latn-BA" dirty="0"/>
              <a:t>Azure drive (Azure:)</a:t>
            </a:r>
            <a:r>
              <a:rPr lang="en-CA" dirty="0"/>
              <a:t>.</a:t>
            </a:r>
            <a:endParaRPr lang="bs-Latn-BA" dirty="0"/>
          </a:p>
          <a:p>
            <a:pPr lvl="2"/>
            <a:r>
              <a:rPr lang="bs-Latn-BA" dirty="0"/>
              <a:t>Ability to manage Exchange Online</a:t>
            </a:r>
            <a:r>
              <a:rPr lang="en-CA" dirty="0"/>
              <a:t>.</a:t>
            </a:r>
            <a:endParaRPr lang="bs-Latn-BA" dirty="0"/>
          </a:p>
          <a:p>
            <a:pPr lvl="2"/>
            <a:r>
              <a:rPr lang="en-US" dirty="0"/>
              <a:t>Deep integration with open-source tooling.</a:t>
            </a:r>
            <a:endParaRPr lang="bs-Latn-BA" dirty="0"/>
          </a:p>
        </p:txBody>
      </p:sp>
    </p:spTree>
    <p:extLst>
      <p:ext uri="{BB962C8B-B14F-4D97-AF65-F5344CB8AC3E}">
        <p14:creationId xmlns:p14="http://schemas.microsoft.com/office/powerpoint/2010/main" val="6270115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Use Cloud Shell</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77218"/>
          </a:xfrm>
        </p:spPr>
        <p:txBody>
          <a:bodyPr/>
          <a:lstStyle/>
          <a:p>
            <a:r>
              <a:rPr lang="bs-Latn-BA" sz="1800" dirty="0"/>
              <a:t>In this demonstration,</a:t>
            </a:r>
            <a:r>
              <a:rPr lang="en-US" sz="1800" dirty="0"/>
              <a:t> you'll learn how to experiment with Azure Cloud Shell</a:t>
            </a:r>
            <a:r>
              <a:rPr lang="bs-Latn-BA" sz="1800" dirty="0"/>
              <a:t>.</a:t>
            </a:r>
            <a:endParaRPr lang="en-US" sz="1800" dirty="0"/>
          </a:p>
          <a:p>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74182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Manage Azure VMs with PowerShell</a:t>
            </a:r>
          </a:p>
        </p:txBody>
      </p:sp>
    </p:spTree>
    <p:extLst>
      <p:ext uri="{BB962C8B-B14F-4D97-AF65-F5344CB8AC3E}">
        <p14:creationId xmlns:p14="http://schemas.microsoft.com/office/powerpoint/2010/main" val="28292394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a:t>
            </a:r>
            <a:r>
              <a:rPr lang="bs-Latn-BA" dirty="0"/>
              <a:t>9</a:t>
            </a:r>
            <a:r>
              <a:rPr lang="en-US" dirty="0"/>
              <a:t>: Managing Azure resources with PowerShell</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a:t>
            </a:r>
            <a:r>
              <a:rPr lang="bs-Latn-BA" dirty="0"/>
              <a:t>3</a:t>
            </a:r>
            <a:r>
              <a:rPr lang="en-US" dirty="0"/>
              <a:t>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054355"/>
            <a:ext cx="11354257" cy="2800767"/>
          </a:xfrm>
        </p:spPr>
        <p:txBody>
          <a:bodyPr lIns="0"/>
          <a:lstStyle/>
          <a:p>
            <a:r>
              <a:rPr lang="en-US" sz="2000" dirty="0">
                <a:latin typeface="+mn-lt"/>
              </a:rPr>
              <a:t>Azure virtual machines (VMs) provide a fully configurable and flexible computing environment. You can create and manage these VMs by using the Azure portal, Windows PowerShell with the Az module, or the Cloud Shell environment. In this lesson, you’ll learn how to create and manage Azure VMs by using PowerShell.</a:t>
            </a:r>
          </a:p>
          <a:p>
            <a:pPr lvl="1"/>
            <a:endParaRPr lang="en-US" dirty="0"/>
          </a:p>
          <a:p>
            <a:pPr lvl="1"/>
            <a:r>
              <a:rPr lang="en-US" dirty="0"/>
              <a:t>Topics:</a:t>
            </a:r>
          </a:p>
          <a:p>
            <a:pPr lvl="2"/>
            <a:r>
              <a:rPr lang="en-US" dirty="0"/>
              <a:t>Creating Azure VMs with Windows PowerShell</a:t>
            </a:r>
            <a:endParaRPr lang="bs-Latn-BA" dirty="0"/>
          </a:p>
          <a:p>
            <a:pPr lvl="2"/>
            <a:r>
              <a:rPr lang="en-US" dirty="0"/>
              <a:t>Managing Azure VMs with Windows PowerShell</a:t>
            </a:r>
          </a:p>
        </p:txBody>
      </p:sp>
    </p:spTree>
    <p:extLst>
      <p:ext uri="{BB962C8B-B14F-4D97-AF65-F5344CB8AC3E}">
        <p14:creationId xmlns:p14="http://schemas.microsoft.com/office/powerpoint/2010/main" val="39494303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C306-6765-4D32-A3FD-6BEE76DD02E4}"/>
              </a:ext>
            </a:extLst>
          </p:cNvPr>
          <p:cNvSpPr>
            <a:spLocks noGrp="1"/>
          </p:cNvSpPr>
          <p:nvPr>
            <p:ph type="title"/>
          </p:nvPr>
        </p:nvSpPr>
        <p:spPr/>
        <p:txBody>
          <a:bodyPr/>
          <a:lstStyle/>
          <a:p>
            <a:r>
              <a:rPr lang="en-US" dirty="0"/>
              <a:t>Creating Azure VMs with Windows PowerShell</a:t>
            </a:r>
            <a:endParaRPr lang="bs-Latn-BA" dirty="0"/>
          </a:p>
        </p:txBody>
      </p:sp>
      <p:sp>
        <p:nvSpPr>
          <p:cNvPr id="3" name="Content Placeholder 2">
            <a:extLst>
              <a:ext uri="{FF2B5EF4-FFF2-40B4-BE49-F238E27FC236}">
                <a16:creationId xmlns:a16="http://schemas.microsoft.com/office/drawing/2014/main" id="{86056A19-F49E-4DE7-9AE2-600561C55AB3}"/>
              </a:ext>
            </a:extLst>
          </p:cNvPr>
          <p:cNvSpPr>
            <a:spLocks noGrp="1"/>
          </p:cNvSpPr>
          <p:nvPr>
            <p:ph sz="quarter" idx="10"/>
          </p:nvPr>
        </p:nvSpPr>
        <p:spPr>
          <a:xfrm>
            <a:off x="418642" y="1457325"/>
            <a:ext cx="11354257" cy="3046988"/>
          </a:xfrm>
        </p:spPr>
        <p:txBody>
          <a:bodyPr/>
          <a:lstStyle/>
          <a:p>
            <a:pPr lvl="2"/>
            <a:r>
              <a:rPr lang="en-US" dirty="0"/>
              <a:t>To create a new Azure VM with PowerShell commands, you can use your locally installed Windows PowerShell with Az module or the Cloud Shell environment available in the Azure portal.</a:t>
            </a:r>
            <a:endParaRPr lang="bs-Latn-BA" dirty="0"/>
          </a:p>
          <a:p>
            <a:pPr lvl="2"/>
            <a:r>
              <a:rPr lang="bs-Latn-BA" dirty="0"/>
              <a:t>W</a:t>
            </a:r>
            <a:r>
              <a:rPr lang="en-US" dirty="0"/>
              <a:t>hen using locally installed PowerShell, you first need to use the </a:t>
            </a:r>
            <a:r>
              <a:rPr lang="en-US" b="1" dirty="0"/>
              <a:t>Connect-AzAccount</a:t>
            </a:r>
            <a:r>
              <a:rPr lang="en-US" dirty="0"/>
              <a:t> command to authenticate.</a:t>
            </a:r>
            <a:endParaRPr lang="bs-Latn-BA" dirty="0"/>
          </a:p>
          <a:p>
            <a:pPr lvl="2"/>
            <a:r>
              <a:rPr lang="bs-Latn-BA" dirty="0"/>
              <a:t>To create and use </a:t>
            </a:r>
            <a:r>
              <a:rPr lang="en-CA" dirty="0"/>
              <a:t>a </a:t>
            </a:r>
            <a:r>
              <a:rPr lang="bs-Latn-BA" dirty="0"/>
              <a:t>new Azure VM</a:t>
            </a:r>
            <a:r>
              <a:rPr lang="en-CA" dirty="0"/>
              <a:t>,</a:t>
            </a:r>
            <a:r>
              <a:rPr lang="bs-Latn-BA" dirty="0"/>
              <a:t> you should:</a:t>
            </a:r>
          </a:p>
          <a:p>
            <a:pPr marL="800100" lvl="3" indent="-342900">
              <a:buFont typeface="+mj-lt"/>
              <a:buAutoNum type="arabicPeriod"/>
            </a:pPr>
            <a:r>
              <a:rPr lang="bs-Latn-BA" dirty="0"/>
              <a:t>Create a resource group</a:t>
            </a:r>
            <a:r>
              <a:rPr lang="en-CA" dirty="0"/>
              <a:t>.</a:t>
            </a:r>
            <a:endParaRPr lang="bs-Latn-BA" dirty="0"/>
          </a:p>
          <a:p>
            <a:pPr marL="800100" lvl="3" indent="-342900">
              <a:buFont typeface="+mj-lt"/>
              <a:buAutoNum type="arabicPeriod"/>
            </a:pPr>
            <a:r>
              <a:rPr lang="bs-Latn-BA" dirty="0"/>
              <a:t>Run the </a:t>
            </a:r>
            <a:r>
              <a:rPr lang="bs-Latn-BA" b="1" dirty="0"/>
              <a:t>New-AzVM </a:t>
            </a:r>
            <a:r>
              <a:rPr lang="bs-Latn-BA" dirty="0"/>
              <a:t>command with </a:t>
            </a:r>
            <a:r>
              <a:rPr lang="en-CA" dirty="0"/>
              <a:t>the </a:t>
            </a:r>
            <a:r>
              <a:rPr lang="bs-Latn-BA" dirty="0"/>
              <a:t>configuration parameters</a:t>
            </a:r>
            <a:r>
              <a:rPr lang="en-CA" dirty="0"/>
              <a:t>.</a:t>
            </a:r>
            <a:endParaRPr lang="bs-Latn-BA" dirty="0"/>
          </a:p>
          <a:p>
            <a:pPr marL="800100" lvl="3" indent="-342900">
              <a:buFont typeface="+mj-lt"/>
              <a:buAutoNum type="arabicPeriod"/>
            </a:pPr>
            <a:r>
              <a:rPr lang="bs-Latn-BA" dirty="0"/>
              <a:t>Find </a:t>
            </a:r>
            <a:r>
              <a:rPr lang="en-CA" dirty="0"/>
              <a:t>the </a:t>
            </a:r>
            <a:r>
              <a:rPr lang="bs-Latn-BA" dirty="0"/>
              <a:t>public IP address</a:t>
            </a:r>
            <a:r>
              <a:rPr lang="en-CA" dirty="0"/>
              <a:t>.</a:t>
            </a:r>
            <a:endParaRPr lang="bs-Latn-BA" dirty="0"/>
          </a:p>
          <a:p>
            <a:pPr marL="800100" lvl="3" indent="-342900">
              <a:buFont typeface="+mj-lt"/>
              <a:buAutoNum type="arabicPeriod"/>
            </a:pPr>
            <a:r>
              <a:rPr lang="bs-Latn-BA" dirty="0"/>
              <a:t>Connect to </a:t>
            </a:r>
            <a:r>
              <a:rPr lang="en-CA" dirty="0"/>
              <a:t>the </a:t>
            </a:r>
            <a:r>
              <a:rPr lang="bs-Latn-BA" dirty="0"/>
              <a:t>Azure VM</a:t>
            </a:r>
            <a:r>
              <a:rPr lang="en-CA" dirty="0"/>
              <a:t>.</a:t>
            </a:r>
            <a:endParaRPr lang="bs-Latn-BA" dirty="0"/>
          </a:p>
        </p:txBody>
      </p:sp>
    </p:spTree>
    <p:extLst>
      <p:ext uri="{BB962C8B-B14F-4D97-AF65-F5344CB8AC3E}">
        <p14:creationId xmlns:p14="http://schemas.microsoft.com/office/powerpoint/2010/main" val="41484945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1E66-AA2E-497D-AB1D-749D06A199CE}"/>
              </a:ext>
            </a:extLst>
          </p:cNvPr>
          <p:cNvSpPr>
            <a:spLocks noGrp="1"/>
          </p:cNvSpPr>
          <p:nvPr>
            <p:ph type="title"/>
          </p:nvPr>
        </p:nvSpPr>
        <p:spPr/>
        <p:txBody>
          <a:bodyPr/>
          <a:lstStyle/>
          <a:p>
            <a:r>
              <a:rPr lang="en-US" dirty="0"/>
              <a:t>Managing Azure VMs with Windows PowerShell</a:t>
            </a:r>
            <a:endParaRPr lang="bs-Latn-BA" dirty="0"/>
          </a:p>
        </p:txBody>
      </p:sp>
      <p:sp>
        <p:nvSpPr>
          <p:cNvPr id="3" name="Content Placeholder 2">
            <a:extLst>
              <a:ext uri="{FF2B5EF4-FFF2-40B4-BE49-F238E27FC236}">
                <a16:creationId xmlns:a16="http://schemas.microsoft.com/office/drawing/2014/main" id="{F3EF1B8A-A2F0-45F1-8059-D938AAFB90C9}"/>
              </a:ext>
            </a:extLst>
          </p:cNvPr>
          <p:cNvSpPr>
            <a:spLocks noGrp="1"/>
          </p:cNvSpPr>
          <p:nvPr>
            <p:ph sz="quarter" idx="10"/>
          </p:nvPr>
        </p:nvSpPr>
        <p:spPr>
          <a:xfrm>
            <a:off x="418642" y="1457325"/>
            <a:ext cx="11354257" cy="1785104"/>
          </a:xfrm>
        </p:spPr>
        <p:txBody>
          <a:bodyPr/>
          <a:lstStyle/>
          <a:p>
            <a:pPr marL="114300" lvl="2" indent="0">
              <a:buNone/>
            </a:pPr>
            <a:r>
              <a:rPr lang="en-CA" dirty="0"/>
              <a:t>The m</a:t>
            </a:r>
            <a:r>
              <a:rPr lang="bs-Latn-BA" dirty="0"/>
              <a:t>ost common management tasks for Azure VMs</a:t>
            </a:r>
            <a:r>
              <a:rPr lang="en-CA" dirty="0"/>
              <a:t> are:</a:t>
            </a:r>
            <a:endParaRPr lang="bs-Latn-BA" dirty="0"/>
          </a:p>
          <a:p>
            <a:pPr lvl="2"/>
            <a:r>
              <a:rPr lang="bs-Latn-BA" dirty="0"/>
              <a:t>Modify</a:t>
            </a:r>
            <a:r>
              <a:rPr lang="en-CA" dirty="0"/>
              <a:t>ing</a:t>
            </a:r>
            <a:r>
              <a:rPr lang="bs-Latn-BA" dirty="0"/>
              <a:t> VM size profile with</a:t>
            </a:r>
            <a:r>
              <a:rPr lang="en-CA" dirty="0"/>
              <a:t> the</a:t>
            </a:r>
            <a:r>
              <a:rPr lang="bs-Latn-BA" dirty="0"/>
              <a:t> </a:t>
            </a:r>
            <a:r>
              <a:rPr lang="bs-Latn-BA" b="1" dirty="0"/>
              <a:t>Get-AzVMSize </a:t>
            </a:r>
            <a:r>
              <a:rPr lang="bs-Latn-BA" dirty="0"/>
              <a:t>and</a:t>
            </a:r>
            <a:r>
              <a:rPr lang="bs-Latn-BA" b="1" dirty="0"/>
              <a:t> Update-AzVM </a:t>
            </a:r>
            <a:r>
              <a:rPr lang="bs-Latn-BA" dirty="0"/>
              <a:t>commands</a:t>
            </a:r>
            <a:r>
              <a:rPr lang="en-CA" dirty="0"/>
              <a:t>.</a:t>
            </a:r>
            <a:endParaRPr lang="bs-Latn-BA" dirty="0"/>
          </a:p>
          <a:p>
            <a:pPr lvl="2"/>
            <a:r>
              <a:rPr lang="bs-Latn-BA" dirty="0"/>
              <a:t>Start</a:t>
            </a:r>
            <a:r>
              <a:rPr lang="en-CA" dirty="0"/>
              <a:t>ing</a:t>
            </a:r>
            <a:r>
              <a:rPr lang="bs-Latn-BA" dirty="0"/>
              <a:t> and </a:t>
            </a:r>
            <a:r>
              <a:rPr lang="en-CA" dirty="0"/>
              <a:t>s</a:t>
            </a:r>
            <a:r>
              <a:rPr lang="bs-Latn-BA" dirty="0"/>
              <a:t>top</a:t>
            </a:r>
            <a:r>
              <a:rPr lang="en-CA" dirty="0"/>
              <a:t>ping</a:t>
            </a:r>
            <a:r>
              <a:rPr lang="bs-Latn-BA" dirty="0"/>
              <a:t> the VM with</a:t>
            </a:r>
            <a:r>
              <a:rPr lang="en-CA" dirty="0"/>
              <a:t> the</a:t>
            </a:r>
            <a:r>
              <a:rPr lang="bs-Latn-BA" dirty="0"/>
              <a:t> </a:t>
            </a:r>
            <a:r>
              <a:rPr lang="bs-Latn-BA" b="1" dirty="0"/>
              <a:t>Start-AzVM </a:t>
            </a:r>
            <a:r>
              <a:rPr lang="bs-Latn-BA" dirty="0"/>
              <a:t>and</a:t>
            </a:r>
            <a:r>
              <a:rPr lang="bs-Latn-BA" b="1" dirty="0"/>
              <a:t> Stop-AzVM </a:t>
            </a:r>
            <a:r>
              <a:rPr lang="bs-Latn-BA" dirty="0"/>
              <a:t>commands</a:t>
            </a:r>
            <a:r>
              <a:rPr lang="en-CA" dirty="0"/>
              <a:t>.</a:t>
            </a:r>
            <a:endParaRPr lang="bs-Latn-BA" dirty="0"/>
          </a:p>
          <a:p>
            <a:pPr lvl="2"/>
            <a:r>
              <a:rPr lang="en-CA" dirty="0"/>
              <a:t>Adding or modifying </a:t>
            </a:r>
            <a:r>
              <a:rPr lang="bs-Latn-BA" dirty="0"/>
              <a:t>disks to </a:t>
            </a:r>
            <a:r>
              <a:rPr lang="en-CA" dirty="0"/>
              <a:t>the </a:t>
            </a:r>
            <a:r>
              <a:rPr lang="bs-Latn-BA" dirty="0"/>
              <a:t>Azure VM</a:t>
            </a:r>
            <a:r>
              <a:rPr lang="en-CA" dirty="0"/>
              <a:t>.</a:t>
            </a:r>
            <a:endParaRPr lang="bs-Latn-BA" dirty="0"/>
          </a:p>
          <a:p>
            <a:pPr lvl="2"/>
            <a:endParaRPr lang="bs-Latn-BA" dirty="0"/>
          </a:p>
        </p:txBody>
      </p:sp>
    </p:spTree>
    <p:extLst>
      <p:ext uri="{BB962C8B-B14F-4D97-AF65-F5344CB8AC3E}">
        <p14:creationId xmlns:p14="http://schemas.microsoft.com/office/powerpoint/2010/main" val="22671705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41196165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a:t>
            </a:r>
            <a:r>
              <a:rPr lang="bs-Latn-BA" dirty="0"/>
              <a:t>4</a:t>
            </a:r>
            <a:r>
              <a:rPr lang="en-US" dirty="0"/>
              <a:t>: Manage storage and subscriptions</a:t>
            </a:r>
          </a:p>
        </p:txBody>
      </p:sp>
    </p:spTree>
    <p:extLst>
      <p:ext uri="{BB962C8B-B14F-4D97-AF65-F5344CB8AC3E}">
        <p14:creationId xmlns:p14="http://schemas.microsoft.com/office/powerpoint/2010/main" val="10443602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a:t>
            </a:r>
            <a:r>
              <a:rPr lang="bs-Latn-BA" dirty="0"/>
              <a:t>4</a:t>
            </a:r>
            <a:r>
              <a:rPr lang="en-US" dirty="0"/>
              <a:t>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32089" y="1120690"/>
            <a:ext cx="11354257" cy="2492990"/>
          </a:xfrm>
        </p:spPr>
        <p:txBody>
          <a:bodyPr lIns="0"/>
          <a:lstStyle/>
          <a:p>
            <a:r>
              <a:rPr lang="en-US" sz="2000" dirty="0">
                <a:latin typeface="+mn-lt"/>
              </a:rPr>
              <a:t>You can use the PowerShell Az module to manage various Azure resources. One of the most common uses, besides managing Azure VMs is to manage Azure storage accounts and Azure subscriptions. In this lesson, you’ll learn about managing Azure storage accounts and Azure subscriptions with PowerShell.</a:t>
            </a:r>
          </a:p>
          <a:p>
            <a:pPr lvl="1"/>
            <a:endParaRPr lang="en-US" dirty="0"/>
          </a:p>
          <a:p>
            <a:pPr lvl="1"/>
            <a:r>
              <a:rPr lang="en-US" dirty="0"/>
              <a:t>Topics:</a:t>
            </a:r>
          </a:p>
          <a:p>
            <a:pPr lvl="2"/>
            <a:r>
              <a:rPr lang="en-US" dirty="0"/>
              <a:t>Managing storage with Azure PowerShell</a:t>
            </a:r>
            <a:endParaRPr lang="bs-Latn-BA" dirty="0"/>
          </a:p>
          <a:p>
            <a:pPr lvl="2"/>
            <a:r>
              <a:rPr lang="en-US" dirty="0"/>
              <a:t>Managing Azure subscriptions with Azure PowerShell</a:t>
            </a:r>
          </a:p>
        </p:txBody>
      </p:sp>
    </p:spTree>
    <p:extLst>
      <p:ext uri="{BB962C8B-B14F-4D97-AF65-F5344CB8AC3E}">
        <p14:creationId xmlns:p14="http://schemas.microsoft.com/office/powerpoint/2010/main" val="36225756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F78F-09C5-4099-A789-468EC7F91E73}"/>
              </a:ext>
            </a:extLst>
          </p:cNvPr>
          <p:cNvSpPr>
            <a:spLocks noGrp="1"/>
          </p:cNvSpPr>
          <p:nvPr>
            <p:ph type="title"/>
          </p:nvPr>
        </p:nvSpPr>
        <p:spPr/>
        <p:txBody>
          <a:bodyPr/>
          <a:lstStyle/>
          <a:p>
            <a:r>
              <a:rPr lang="en-US" dirty="0"/>
              <a:t>Managing storage with Azure PowerShell</a:t>
            </a:r>
            <a:endParaRPr lang="bs-Latn-BA" dirty="0"/>
          </a:p>
        </p:txBody>
      </p:sp>
      <p:sp>
        <p:nvSpPr>
          <p:cNvPr id="3" name="Content Placeholder 2">
            <a:extLst>
              <a:ext uri="{FF2B5EF4-FFF2-40B4-BE49-F238E27FC236}">
                <a16:creationId xmlns:a16="http://schemas.microsoft.com/office/drawing/2014/main" id="{4C4B28CB-368B-48CE-AAB9-BF9785006A72}"/>
              </a:ext>
            </a:extLst>
          </p:cNvPr>
          <p:cNvSpPr>
            <a:spLocks noGrp="1"/>
          </p:cNvSpPr>
          <p:nvPr>
            <p:ph sz="quarter" idx="10"/>
          </p:nvPr>
        </p:nvSpPr>
        <p:spPr>
          <a:xfrm>
            <a:off x="418642" y="1457325"/>
            <a:ext cx="9795875" cy="1354217"/>
          </a:xfrm>
        </p:spPr>
        <p:txBody>
          <a:bodyPr/>
          <a:lstStyle/>
          <a:p>
            <a:pPr lvl="2"/>
            <a:r>
              <a:rPr lang="en-US" dirty="0"/>
              <a:t>Azure PowerShell allows you to manage Azure-related storage.</a:t>
            </a:r>
            <a:endParaRPr lang="bs-Latn-BA" dirty="0"/>
          </a:p>
          <a:p>
            <a:pPr lvl="2"/>
            <a:r>
              <a:rPr lang="en-US" dirty="0"/>
              <a:t>Before you start managing your storage, you should first create a storage account</a:t>
            </a:r>
            <a:r>
              <a:rPr lang="bs-Latn-BA" dirty="0"/>
              <a:t> by using </a:t>
            </a:r>
            <a:r>
              <a:rPr lang="bs-Latn-BA" b="1" dirty="0"/>
              <a:t>New-AzStorageAccount</a:t>
            </a:r>
            <a:r>
              <a:rPr lang="en-CA" dirty="0"/>
              <a:t>.</a:t>
            </a:r>
            <a:endParaRPr lang="bs-Latn-BA" b="1" dirty="0"/>
          </a:p>
          <a:p>
            <a:pPr lvl="2"/>
            <a:r>
              <a:rPr lang="en-US" dirty="0"/>
              <a:t>You can use the </a:t>
            </a:r>
            <a:r>
              <a:rPr lang="en-US" b="1" dirty="0"/>
              <a:t>Set-AzStorageAccount</a:t>
            </a:r>
            <a:r>
              <a:rPr lang="en-US" dirty="0"/>
              <a:t> cmdlet to modify an Azure Storage account.</a:t>
            </a:r>
            <a:endParaRPr lang="bs-Latn-BA" dirty="0"/>
          </a:p>
        </p:txBody>
      </p:sp>
    </p:spTree>
    <p:extLst>
      <p:ext uri="{BB962C8B-B14F-4D97-AF65-F5344CB8AC3E}">
        <p14:creationId xmlns:p14="http://schemas.microsoft.com/office/powerpoint/2010/main" val="14198812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2CCB-6418-44AD-9B1C-06BB11F3615C}"/>
              </a:ext>
            </a:extLst>
          </p:cNvPr>
          <p:cNvSpPr>
            <a:spLocks noGrp="1"/>
          </p:cNvSpPr>
          <p:nvPr>
            <p:ph type="title"/>
          </p:nvPr>
        </p:nvSpPr>
        <p:spPr/>
        <p:txBody>
          <a:bodyPr/>
          <a:lstStyle/>
          <a:p>
            <a:r>
              <a:rPr lang="en-US" dirty="0"/>
              <a:t>Managing Azure subscriptions with Azure PowerShell</a:t>
            </a:r>
            <a:endParaRPr lang="bs-Latn-BA" dirty="0"/>
          </a:p>
        </p:txBody>
      </p:sp>
      <p:sp>
        <p:nvSpPr>
          <p:cNvPr id="3" name="Content Placeholder 2">
            <a:extLst>
              <a:ext uri="{FF2B5EF4-FFF2-40B4-BE49-F238E27FC236}">
                <a16:creationId xmlns:a16="http://schemas.microsoft.com/office/drawing/2014/main" id="{67574571-0EF2-4D08-B80B-BA659FE0F96D}"/>
              </a:ext>
            </a:extLst>
          </p:cNvPr>
          <p:cNvSpPr>
            <a:spLocks noGrp="1"/>
          </p:cNvSpPr>
          <p:nvPr>
            <p:ph sz="quarter" idx="10"/>
          </p:nvPr>
        </p:nvSpPr>
        <p:spPr>
          <a:xfrm>
            <a:off x="418643" y="1457325"/>
            <a:ext cx="10788334" cy="1277273"/>
          </a:xfrm>
        </p:spPr>
        <p:txBody>
          <a:bodyPr/>
          <a:lstStyle/>
          <a:p>
            <a:pPr lvl="2"/>
            <a:r>
              <a:rPr lang="en-US" dirty="0"/>
              <a:t>In Azure PowerShell, accessing the resources for a subscription requires changing the subscription associated with your current Azure session.</a:t>
            </a:r>
            <a:endParaRPr lang="bs-Latn-BA" dirty="0"/>
          </a:p>
          <a:p>
            <a:pPr lvl="2"/>
            <a:r>
              <a:rPr lang="en-US" dirty="0"/>
              <a:t>To change subscriptions, you need to first retrieve an Azure PowerShell Context object with </a:t>
            </a:r>
            <a:r>
              <a:rPr lang="en-US" b="1" dirty="0"/>
              <a:t>Get-AzSubscription </a:t>
            </a:r>
            <a:r>
              <a:rPr lang="en-US" dirty="0"/>
              <a:t>and then change the current context with </a:t>
            </a:r>
            <a:r>
              <a:rPr lang="en-US" b="1" dirty="0"/>
              <a:t>Set-</a:t>
            </a:r>
            <a:r>
              <a:rPr lang="en-US" b="1" dirty="0" err="1"/>
              <a:t>AzContext</a:t>
            </a:r>
            <a:r>
              <a:rPr lang="en-US" dirty="0"/>
              <a:t>.</a:t>
            </a:r>
            <a:endParaRPr lang="bs-Latn-BA" dirty="0"/>
          </a:p>
        </p:txBody>
      </p:sp>
    </p:spTree>
    <p:extLst>
      <p:ext uri="{BB962C8B-B14F-4D97-AF65-F5344CB8AC3E}">
        <p14:creationId xmlns:p14="http://schemas.microsoft.com/office/powerpoint/2010/main" val="22201592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5</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5282126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Azure resource management with PowerShell</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a:t>
            </a:r>
            <a:r>
              <a:rPr lang="bs-Latn-BA" dirty="0">
                <a:solidFill>
                  <a:schemeClr val="tx1"/>
                </a:solidFill>
              </a:rPr>
              <a:t> </a:t>
            </a:r>
            <a:r>
              <a:rPr lang="en-US" dirty="0">
                <a:solidFill>
                  <a:schemeClr val="tx1"/>
                </a:solidFill>
              </a:rPr>
              <a:t>Activating the Azure subscription and installing the PowerShell Az module</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a:t>
            </a:r>
            <a:r>
              <a:rPr lang="bs-Latn-BA" dirty="0">
                <a:solidFill>
                  <a:schemeClr val="tx1"/>
                </a:solidFill>
              </a:rPr>
              <a:t> Using Azure Cloud Shell</a:t>
            </a:r>
            <a:endParaRPr lang="en-US" dirty="0">
              <a:solidFill>
                <a:schemeClr val="tx1"/>
              </a:solidFill>
            </a:endParaRPr>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5063480" y="1620258"/>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928515" y="1616136"/>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48029" y="4940730"/>
              <a:ext cx="495143" cy="218518"/>
            </a:xfrm>
            <a:prstGeom prst="rect">
              <a:avLst/>
            </a:prstGeom>
          </p:spPr>
        </p:pic>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18643"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a:t>
            </a:r>
            <a:r>
              <a:rPr lang="bs-Latn-BA" dirty="0">
                <a:solidFill>
                  <a:schemeClr val="tx1"/>
                </a:solidFill>
              </a:rPr>
              <a:t> </a:t>
            </a:r>
            <a:r>
              <a:rPr lang="en-US" dirty="0">
                <a:solidFill>
                  <a:schemeClr val="tx1"/>
                </a:solidFill>
              </a:rPr>
              <a:t>Managing Azure resources with Azure PowerShell</a:t>
            </a:r>
            <a:r>
              <a:rPr lang="bs-Latn-BA" dirty="0">
                <a:solidFill>
                  <a:schemeClr val="tx1"/>
                </a:solidFill>
              </a:rPr>
              <a:t> </a:t>
            </a:r>
            <a:endParaRPr lang="en-US" dirty="0">
              <a:solidFill>
                <a:schemeClr val="tx1"/>
              </a:solidFill>
            </a:endParaRPr>
          </a:p>
          <a:p>
            <a:pPr lvl="1"/>
            <a:endParaRPr lang="en-US" dirty="0"/>
          </a:p>
        </p:txBody>
      </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5074168" y="3323316"/>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4"/>
            <a:stretch>
              <a:fillRect/>
            </a:stretch>
          </p:blipFill>
          <p:spPr>
            <a:xfrm>
              <a:off x="5053321" y="4940730"/>
              <a:ext cx="495143" cy="218518"/>
            </a:xfrm>
            <a:prstGeom prst="rect">
              <a:avLst/>
            </a:prstGeom>
          </p:spPr>
        </p:pic>
      </p:grpSp>
      <p:sp>
        <p:nvSpPr>
          <p:cNvPr id="6" name="Text Placeholder 5"/>
          <p:cNvSpPr>
            <a:spLocks noGrp="1"/>
          </p:cNvSpPr>
          <p:nvPr>
            <p:ph type="body" sz="quarter" idx="11"/>
          </p:nvPr>
        </p:nvSpPr>
        <p:spPr>
          <a:xfrm>
            <a:off x="1447615" y="4243025"/>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AZ-040T00A-LON-DC1</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 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93375"/>
            <a:ext cx="11354257" cy="5093702"/>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bs-Latn-BA" sz="2000" b="0" i="0" u="none" strike="noStrike" kern="1200" cap="none" spc="0" normalizeH="0" baseline="0" noProof="0" dirty="0">
                <a:ln>
                  <a:noFill/>
                </a:ln>
                <a:solidFill>
                  <a:srgbClr val="000000"/>
                </a:solidFill>
                <a:effectLst/>
                <a:uLnTx/>
                <a:uFillTx/>
                <a:latin typeface="Segoe UI"/>
                <a:ea typeface="+mn-ea"/>
                <a:cs typeface="+mn-cs"/>
              </a:rPr>
              <a:t>Besides managing local resources,</a:t>
            </a:r>
            <a:r>
              <a:rPr kumimoji="0" lang="en-US" sz="2000" b="0" i="0" u="none" strike="noStrike" kern="1200" cap="none" spc="0" normalizeH="0" baseline="0" noProof="0" dirty="0">
                <a:ln>
                  <a:noFill/>
                </a:ln>
                <a:solidFill>
                  <a:srgbClr val="000000"/>
                </a:solidFill>
                <a:effectLst/>
                <a:uLnTx/>
                <a:uFillTx/>
                <a:latin typeface="Segoe UI"/>
                <a:ea typeface="+mn-ea"/>
                <a:cs typeface="+mn-cs"/>
              </a:rPr>
              <a:t> you can also use Windows PowerShell to manage cloud resources, such as Azure platform or Microsoft 365. To manage cloud-based resources, you need to install additional modules for Windows PowerShell. In this module, you’ll learn how to install modules necessary for cloud services management to Windows PowerShell, and you’ll also learn how to use PowerShell commands to perform some simple administrative tasks on cloud resources such as Azure virtual machines (VMs), Azure storage accounts, and Azure subscriptions. You’ll also learn how to use Azure Cloud Shell environment to perform PowerShell based on Bash based administration directly from Azure portal.</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1: Azure PowerShell</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2: Introduce Azure Cloud Shell</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3: Manage Azure VMs with PowerShell</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lvl="2">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a:t>
            </a:r>
            <a:r>
              <a:rPr kumimoji="0" lang="bs-Latn-BA" sz="1800" b="0" i="0" u="none" strike="noStrike" kern="1200" cap="none" spc="0" normalizeH="0" baseline="0" noProof="0" dirty="0">
                <a:ln>
                  <a:noFill/>
                </a:ln>
                <a:solidFill>
                  <a:srgbClr val="000000"/>
                </a:solidFill>
                <a:effectLst/>
                <a:uLnTx/>
                <a:uFillTx/>
                <a:latin typeface="Segoe UI"/>
                <a:ea typeface="+mn-ea"/>
                <a:cs typeface="+mn-cs"/>
              </a:rPr>
              <a:t>4</a:t>
            </a:r>
            <a:r>
              <a:rPr kumimoji="0" lang="en-US" sz="1800" b="0" i="0" u="none" strike="noStrike" kern="1200" cap="none" spc="0" normalizeH="0" baseline="0" noProof="0" dirty="0">
                <a:ln>
                  <a:noFill/>
                </a:ln>
                <a:solidFill>
                  <a:srgbClr val="000000"/>
                </a:solidFill>
                <a:effectLst/>
                <a:uLnTx/>
                <a:uFillTx/>
                <a:latin typeface="Segoe UI"/>
                <a:ea typeface="+mn-ea"/>
                <a:cs typeface="+mn-cs"/>
              </a:rPr>
              <a:t>: Manage storage and subscriptions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1015663"/>
          </a:xfrm>
        </p:spPr>
        <p:txBody>
          <a:bodyPr/>
          <a:lstStyle/>
          <a:p>
            <a:pPr lvl="1"/>
            <a:r>
              <a:rPr lang="en-US" dirty="0"/>
              <a:t>You’re a system administrator for the London branch office of Adatum Corporation. You need to evaluate the Azure platform to run VMs and other resources for your company. As a part of your evaluation, you also want to test PowerShell administration of Azure-based resources.</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dirty="0"/>
              <a:t>Why did you have to use the </a:t>
            </a:r>
            <a:r>
              <a:rPr lang="en-US" b="1" dirty="0"/>
              <a:t>Set-ExecutionPolicy </a:t>
            </a:r>
            <a:r>
              <a:rPr lang="en-US" dirty="0"/>
              <a:t>command before installing the Az module for PowerShell?</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What is the purpose of the </a:t>
            </a:r>
            <a:r>
              <a:rPr lang="en-US" sz="1800" b="1" dirty="0">
                <a:effectLst/>
                <a:latin typeface="Segoe" panose="020B0502040504020203" pitchFamily="34" charset="0"/>
                <a:ea typeface="Times New Roman" panose="02020603050405020304" pitchFamily="18" charset="0"/>
                <a:cs typeface="Times New Roman" panose="02020603050405020304" pitchFamily="18" charset="0"/>
              </a:rPr>
              <a:t>Connect-AzAccount </a:t>
            </a:r>
            <a:r>
              <a:rPr lang="en-US" sz="1800" dirty="0">
                <a:effectLst/>
                <a:latin typeface="Segoe" panose="020B0502040504020203" pitchFamily="34" charset="0"/>
                <a:ea typeface="Times New Roman" panose="02020603050405020304" pitchFamily="18" charset="0"/>
                <a:cs typeface="Times New Roman" panose="02020603050405020304" pitchFamily="18" charset="0"/>
              </a:rPr>
              <a:t>command?</a:t>
            </a:r>
            <a:endParaRPr lang="en-US" dirty="0"/>
          </a:p>
        </p:txBody>
      </p:sp>
      <p:sp>
        <p:nvSpPr>
          <p:cNvPr id="3" name="Text Placeholder 2"/>
          <p:cNvSpPr>
            <a:spLocks noGrp="1"/>
          </p:cNvSpPr>
          <p:nvPr>
            <p:ph type="body" sz="quarter" idx="17"/>
          </p:nvPr>
        </p:nvSpPr>
        <p:spPr/>
        <p:txBody>
          <a:bodyPr/>
          <a:lstStyle/>
          <a:p>
            <a:pPr lvl="1"/>
            <a:r>
              <a:rPr lang="en-US" dirty="0"/>
              <a:t>When you were creating a new VM by using PowerShell, what was the purpose of using the </a:t>
            </a:r>
            <a:r>
              <a:rPr lang="en-US" b="1" dirty="0"/>
              <a:t>Get-Credential </a:t>
            </a:r>
            <a:r>
              <a:rPr lang="en-US" dirty="0"/>
              <a:t>command?</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p:txBody>
          <a:bodyPr/>
          <a:lstStyle/>
          <a:p>
            <a:pPr lvl="1"/>
            <a:r>
              <a:rPr lang="en-US" dirty="0"/>
              <a:t>Why did you have to use the </a:t>
            </a:r>
            <a:r>
              <a:rPr lang="en-US" b="1" dirty="0"/>
              <a:t>Set-ExecutionPolicy</a:t>
            </a:r>
            <a:r>
              <a:rPr lang="en-US" dirty="0"/>
              <a:t> command before installing the Az module for PowerShell?</a:t>
            </a:r>
          </a:p>
          <a:p>
            <a:pPr lvl="1"/>
            <a:r>
              <a:rPr lang="en-US" dirty="0"/>
              <a:t>You need to set the PowerShell execution policy to </a:t>
            </a:r>
            <a:r>
              <a:rPr lang="en-US" b="1" dirty="0"/>
              <a:t>RemoteSigned</a:t>
            </a:r>
            <a:r>
              <a:rPr lang="en-US" dirty="0"/>
              <a:t> value, so you can pull and install modules from PowerShell Gallery.</a:t>
            </a:r>
          </a:p>
          <a:p>
            <a:pPr lvl="1"/>
            <a:endParaRPr lang="en-US" dirty="0"/>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What is the purpose of the </a:t>
            </a:r>
            <a:r>
              <a:rPr lang="en-US" sz="1800" b="1" dirty="0">
                <a:effectLst/>
                <a:latin typeface="Segoe" panose="020B0502040504020203" pitchFamily="34" charset="0"/>
                <a:ea typeface="Times New Roman" panose="02020603050405020304" pitchFamily="18" charset="0"/>
                <a:cs typeface="Times New Roman" panose="02020603050405020304" pitchFamily="18" charset="0"/>
              </a:rPr>
              <a:t>Connect-AzAccount</a:t>
            </a:r>
            <a:r>
              <a:rPr lang="en-US" sz="1800" dirty="0">
                <a:effectLst/>
                <a:latin typeface="Segoe" panose="020B0502040504020203" pitchFamily="34" charset="0"/>
                <a:ea typeface="Times New Roman" panose="02020603050405020304" pitchFamily="18" charset="0"/>
                <a:cs typeface="Times New Roman" panose="02020603050405020304" pitchFamily="18" charset="0"/>
              </a:rPr>
              <a:t> command?</a:t>
            </a:r>
          </a:p>
          <a:p>
            <a:pPr lvl="1"/>
            <a:r>
              <a:rPr lang="en-US" dirty="0"/>
              <a:t>You need to run the </a:t>
            </a:r>
            <a:r>
              <a:rPr lang="en-US" b="1" dirty="0"/>
              <a:t>Connect-AzAccount</a:t>
            </a:r>
            <a:r>
              <a:rPr lang="en-US" dirty="0"/>
              <a:t> command to authenticate to your Azure tenant that you want to manage.</a:t>
            </a:r>
          </a:p>
        </p:txBody>
      </p:sp>
      <p:sp>
        <p:nvSpPr>
          <p:cNvPr id="3" name="Text Placeholder 2"/>
          <p:cNvSpPr>
            <a:spLocks noGrp="1"/>
          </p:cNvSpPr>
          <p:nvPr>
            <p:ph type="body" sz="quarter" idx="17"/>
          </p:nvPr>
        </p:nvSpPr>
        <p:spPr>
          <a:xfrm>
            <a:off x="1389459" y="3705276"/>
            <a:ext cx="10383899" cy="781184"/>
          </a:xfrm>
        </p:spPr>
        <p:txBody>
          <a:bodyPr/>
          <a:lstStyle/>
          <a:p>
            <a:pPr lvl="1"/>
            <a:r>
              <a:rPr lang="en-US" dirty="0"/>
              <a:t>When you were creating a new VM by using PowerShell, what was the purpose of using the </a:t>
            </a:r>
            <a:r>
              <a:rPr lang="en-US" b="1" dirty="0"/>
              <a:t>Get-Credential</a:t>
            </a:r>
            <a:r>
              <a:rPr lang="en-US" dirty="0"/>
              <a:t> command?</a:t>
            </a:r>
          </a:p>
          <a:p>
            <a:pPr marL="285750" lvl="1" indent="-285750">
              <a:buFont typeface="Arial" panose="020B0604020202020204" pitchFamily="34" charset="0"/>
              <a:buChar char="•"/>
            </a:pPr>
            <a:r>
              <a:rPr lang="en-US" dirty="0"/>
              <a:t>You used this command to define local admin credentials for the new Azure VM.</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621187"/>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4917931" cy="3431709"/>
          </a:xfrm>
        </p:spPr>
        <p:txBody>
          <a:bodyPr/>
          <a:lstStyle/>
          <a:p>
            <a:pPr>
              <a:lnSpc>
                <a:spcPct val="100000"/>
              </a:lnSpc>
              <a:spcBef>
                <a:spcPts val="0"/>
              </a:spcBef>
              <a:spcAft>
                <a:spcPts val="300"/>
              </a:spcAft>
            </a:pPr>
            <a:r>
              <a:rPr lang="en-US" sz="1600" spc="0" dirty="0">
                <a:solidFill>
                  <a:schemeClr val="tx1"/>
                </a:solidFill>
                <a:hlinkClick r:id="rId3"/>
              </a:rPr>
              <a:t>Quickstart: Automatically migrate PowerShell scripts from </a:t>
            </a:r>
            <a:r>
              <a:rPr lang="en-US" sz="1600" spc="0" dirty="0" err="1">
                <a:solidFill>
                  <a:schemeClr val="tx1"/>
                </a:solidFill>
                <a:hlinkClick r:id="rId3"/>
              </a:rPr>
              <a:t>AzureRM</a:t>
            </a:r>
            <a:r>
              <a:rPr lang="en-US" sz="1600" spc="0" dirty="0">
                <a:solidFill>
                  <a:schemeClr val="tx1"/>
                </a:solidFill>
                <a:hlinkClick r:id="rId3"/>
              </a:rPr>
              <a:t> to the Az PowerShell module</a:t>
            </a:r>
            <a:endParaRPr lang="en-US" sz="1600" spc="0" dirty="0">
              <a:solidFill>
                <a:schemeClr val="tx1"/>
              </a:solidFill>
            </a:endParaRP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hlinkClick r:id="rId4"/>
              </a:rPr>
              <a:t>Install Azure Active Directory PowerShell for Graph</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5"/>
              </a:rPr>
              <a:t>AzureAD</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err="1">
                <a:solidFill>
                  <a:schemeClr val="tx1"/>
                </a:solidFill>
                <a:hlinkClick r:id="rId6"/>
              </a:rPr>
              <a:t>MSOnline</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7"/>
              </a:rPr>
              <a:t>New-</a:t>
            </a:r>
            <a:r>
              <a:rPr lang="en-US" sz="1600" spc="0" dirty="0" err="1">
                <a:solidFill>
                  <a:schemeClr val="tx1"/>
                </a:solidFill>
                <a:hlinkClick r:id="rId7"/>
              </a:rPr>
              <a:t>AzVM</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8"/>
              </a:rPr>
              <a:t>Az.Storage</a:t>
            </a:r>
            <a:endParaRPr lang="en-US" sz="1600" spc="0" dirty="0">
              <a:solidFill>
                <a:schemeClr val="tx1"/>
              </a:solidFill>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9"/>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0801401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Azure PowerShell</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20690"/>
            <a:ext cx="11354257" cy="3600986"/>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You can manage Azure resources by using the Azure portal, which is usually the most common administration method. However, for some tasks, PowerShell is more convenient. In this lesson, you’ll learn about the Azure PowerShell environment and the Az module for Windows PowerShell. Also, you’ll learn about ways to manage Azure AD by using PowerShell modules.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 include: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bs-Latn-BA" sz="1800" b="0" i="0" u="none" strike="noStrike" kern="1200" cap="none" spc="0" normalizeH="0" baseline="0" noProof="0" dirty="0">
                <a:ln>
                  <a:noFill/>
                </a:ln>
                <a:solidFill>
                  <a:srgbClr val="000000"/>
                </a:solidFill>
                <a:effectLst/>
                <a:uLnTx/>
                <a:uFillTx/>
                <a:latin typeface="Segoe UI"/>
                <a:ea typeface="+mn-ea"/>
                <a:cs typeface="+mn-cs"/>
              </a:rPr>
              <a:t>Azure PowerShell </a:t>
            </a:r>
            <a:r>
              <a:rPr kumimoji="0" lang="en-CA" sz="1800" b="0" i="0" u="none" strike="noStrike" kern="1200" cap="none" spc="0" normalizeH="0" baseline="0" noProof="0" dirty="0">
                <a:ln>
                  <a:noFill/>
                </a:ln>
                <a:solidFill>
                  <a:srgbClr val="000000"/>
                </a:solidFill>
                <a:effectLst/>
                <a:uLnTx/>
                <a:uFillTx/>
                <a:latin typeface="Segoe UI"/>
                <a:ea typeface="+mn-ea"/>
                <a:cs typeface="+mn-cs"/>
              </a:rPr>
              <a:t>o</a:t>
            </a:r>
            <a:r>
              <a:rPr kumimoji="0" lang="bs-Latn-BA" sz="1800" b="0" i="0" u="none" strike="noStrike" kern="1200" cap="none" spc="0" normalizeH="0" baseline="0" noProof="0" dirty="0">
                <a:ln>
                  <a:noFill/>
                </a:ln>
                <a:solidFill>
                  <a:srgbClr val="000000"/>
                </a:solidFill>
                <a:effectLst/>
                <a:uLnTx/>
                <a:uFillTx/>
                <a:latin typeface="Segoe UI"/>
                <a:ea typeface="+mn-ea"/>
                <a:cs typeface="+mn-cs"/>
              </a:rPr>
              <a:t>verview</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What is the Azure Az PowerShell module?</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Installing the Azure Az PowerShell module</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Migrate Azure PowerShell from AzureRM to Az</a:t>
            </a:r>
            <a:endParaRPr kumimoji="0" lang="bs-Latn-BA"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What are the Microsoft Azure Active Directory Module for Windows PowerShell and Azure Active Directory PowerShell for Graph modules?</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AF20-B95D-4872-8A6A-82368EA527D7}"/>
              </a:ext>
            </a:extLst>
          </p:cNvPr>
          <p:cNvSpPr>
            <a:spLocks noGrp="1"/>
          </p:cNvSpPr>
          <p:nvPr>
            <p:ph type="title"/>
          </p:nvPr>
        </p:nvSpPr>
        <p:spPr/>
        <p:txBody>
          <a:bodyPr/>
          <a:lstStyle/>
          <a:p>
            <a:r>
              <a:rPr lang="bs-Latn-BA" dirty="0"/>
              <a:t>Azure PowerShell </a:t>
            </a:r>
            <a:r>
              <a:rPr lang="en-CA" dirty="0"/>
              <a:t>o</a:t>
            </a:r>
            <a:r>
              <a:rPr lang="bs-Latn-BA" dirty="0"/>
              <a:t>verview</a:t>
            </a:r>
          </a:p>
        </p:txBody>
      </p:sp>
      <p:sp>
        <p:nvSpPr>
          <p:cNvPr id="3" name="Content Placeholder 2">
            <a:extLst>
              <a:ext uri="{FF2B5EF4-FFF2-40B4-BE49-F238E27FC236}">
                <a16:creationId xmlns:a16="http://schemas.microsoft.com/office/drawing/2014/main" id="{E6DC328D-FBAD-48AF-B345-BA0320875D20}"/>
              </a:ext>
            </a:extLst>
          </p:cNvPr>
          <p:cNvSpPr>
            <a:spLocks noGrp="1"/>
          </p:cNvSpPr>
          <p:nvPr>
            <p:ph sz="quarter" idx="10"/>
          </p:nvPr>
        </p:nvSpPr>
        <p:spPr>
          <a:xfrm>
            <a:off x="418642" y="1457325"/>
            <a:ext cx="11354257" cy="2262158"/>
          </a:xfrm>
        </p:spPr>
        <p:txBody>
          <a:bodyPr/>
          <a:lstStyle/>
          <a:p>
            <a:pPr lvl="2"/>
            <a:r>
              <a:rPr lang="en-US" dirty="0"/>
              <a:t>Azure PowerShell is a set of cmdlets for managing Azure resources directly from the PowerShell command line.</a:t>
            </a:r>
            <a:endParaRPr lang="bs-Latn-BA" dirty="0"/>
          </a:p>
          <a:p>
            <a:pPr lvl="2"/>
            <a:r>
              <a:rPr lang="en-US" dirty="0"/>
              <a:t>It’s a module that you add to Windows PowerShell or PowerShell Core.</a:t>
            </a:r>
            <a:endParaRPr lang="bs-Latn-BA" dirty="0"/>
          </a:p>
          <a:p>
            <a:pPr lvl="2"/>
            <a:r>
              <a:rPr lang="en-US" dirty="0"/>
              <a:t>Azure PowerShell works with PowerShell 5.1 on Windows, PowerShell 7.0.6 LTS, and PowerShell 7.1.3 or newer on all platforms.</a:t>
            </a:r>
            <a:endParaRPr lang="bs-Latn-BA" dirty="0"/>
          </a:p>
          <a:p>
            <a:pPr lvl="2"/>
            <a:r>
              <a:rPr lang="en-US" dirty="0"/>
              <a:t>You can use Azure PowerShell in your browser with Azure Cloud Shell, or install it on your local machine on Windows, MacOS, or Linux.</a:t>
            </a:r>
            <a:endParaRPr lang="bs-Latn-BA" dirty="0"/>
          </a:p>
        </p:txBody>
      </p:sp>
    </p:spTree>
    <p:extLst>
      <p:ext uri="{BB962C8B-B14F-4D97-AF65-F5344CB8AC3E}">
        <p14:creationId xmlns:p14="http://schemas.microsoft.com/office/powerpoint/2010/main" val="28110736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DDE2-9D4D-4650-9DC7-C87C1A85BC81}"/>
              </a:ext>
            </a:extLst>
          </p:cNvPr>
          <p:cNvSpPr>
            <a:spLocks noGrp="1"/>
          </p:cNvSpPr>
          <p:nvPr>
            <p:ph type="title"/>
          </p:nvPr>
        </p:nvSpPr>
        <p:spPr/>
        <p:txBody>
          <a:bodyPr/>
          <a:lstStyle/>
          <a:p>
            <a:r>
              <a:rPr lang="en-US" dirty="0"/>
              <a:t>What is the Azure Az PowerShell module?</a:t>
            </a:r>
            <a:endParaRPr lang="bs-Latn-BA" dirty="0"/>
          </a:p>
        </p:txBody>
      </p:sp>
      <p:sp>
        <p:nvSpPr>
          <p:cNvPr id="3" name="Content Placeholder 2">
            <a:extLst>
              <a:ext uri="{FF2B5EF4-FFF2-40B4-BE49-F238E27FC236}">
                <a16:creationId xmlns:a16="http://schemas.microsoft.com/office/drawing/2014/main" id="{28A8D69F-0CDC-4973-B1D4-9198BC3BB929}"/>
              </a:ext>
            </a:extLst>
          </p:cNvPr>
          <p:cNvSpPr>
            <a:spLocks noGrp="1"/>
          </p:cNvSpPr>
          <p:nvPr>
            <p:ph sz="quarter" idx="10"/>
          </p:nvPr>
        </p:nvSpPr>
        <p:spPr>
          <a:xfrm>
            <a:off x="418642" y="1457325"/>
            <a:ext cx="11354257" cy="3046988"/>
          </a:xfrm>
        </p:spPr>
        <p:txBody>
          <a:bodyPr/>
          <a:lstStyle/>
          <a:p>
            <a:pPr lvl="2"/>
            <a:r>
              <a:rPr lang="en-US" dirty="0"/>
              <a:t>The Az PowerShell module is a set of cmdlets for managing Azure resources directly from PowerShell.</a:t>
            </a:r>
            <a:endParaRPr lang="bs-Latn-BA" dirty="0"/>
          </a:p>
          <a:p>
            <a:pPr lvl="2"/>
            <a:r>
              <a:rPr lang="en-US" dirty="0"/>
              <a:t>The Az PowerShell module is the successor of the </a:t>
            </a:r>
            <a:r>
              <a:rPr lang="en-US" dirty="0" err="1"/>
              <a:t>AzureRM</a:t>
            </a:r>
            <a:r>
              <a:rPr lang="en-US" dirty="0"/>
              <a:t> module and is the current version to use for interacting with Azure.</a:t>
            </a:r>
            <a:endParaRPr lang="bs-Latn-BA" dirty="0"/>
          </a:p>
          <a:p>
            <a:pPr lvl="2"/>
            <a:r>
              <a:rPr lang="en-US" dirty="0"/>
              <a:t>The Az PowerShell module features:</a:t>
            </a:r>
            <a:endParaRPr lang="bs-Latn-BA" dirty="0"/>
          </a:p>
          <a:p>
            <a:pPr lvl="3"/>
            <a:r>
              <a:rPr lang="bs-Latn-BA" dirty="0"/>
              <a:t>Security and stability</a:t>
            </a:r>
            <a:r>
              <a:rPr lang="en-CA" dirty="0"/>
              <a:t>.</a:t>
            </a:r>
            <a:endParaRPr lang="bs-Latn-BA" dirty="0"/>
          </a:p>
          <a:p>
            <a:pPr lvl="3"/>
            <a:r>
              <a:rPr lang="bs-Latn-BA" dirty="0"/>
              <a:t>Support for all Azure services</a:t>
            </a:r>
            <a:r>
              <a:rPr lang="en-CA" dirty="0"/>
              <a:t>.</a:t>
            </a:r>
            <a:endParaRPr lang="bs-Latn-BA" dirty="0"/>
          </a:p>
          <a:p>
            <a:pPr lvl="3"/>
            <a:r>
              <a:rPr lang="bs-Latn-BA" dirty="0"/>
              <a:t>New capabilities</a:t>
            </a:r>
            <a:r>
              <a:rPr lang="en-CA" dirty="0"/>
              <a:t>.</a:t>
            </a:r>
            <a:endParaRPr lang="bs-Latn-BA" dirty="0"/>
          </a:p>
          <a:p>
            <a:pPr lvl="2"/>
            <a:r>
              <a:rPr lang="en-US" dirty="0"/>
              <a:t>You can log issues or feature requests</a:t>
            </a:r>
            <a:r>
              <a:rPr lang="bs-Latn-BA" dirty="0"/>
              <a:t> for </a:t>
            </a:r>
            <a:r>
              <a:rPr lang="en-CA" dirty="0"/>
              <a:t>the</a:t>
            </a:r>
            <a:r>
              <a:rPr lang="bs-Latn-BA" dirty="0"/>
              <a:t> Az module</a:t>
            </a:r>
            <a:r>
              <a:rPr lang="en-US" dirty="0"/>
              <a:t> directly on the GitHub repository, or through Microsoft support if you have a support contract.</a:t>
            </a:r>
            <a:endParaRPr lang="bs-Latn-BA" dirty="0"/>
          </a:p>
        </p:txBody>
      </p:sp>
    </p:spTree>
    <p:extLst>
      <p:ext uri="{BB962C8B-B14F-4D97-AF65-F5344CB8AC3E}">
        <p14:creationId xmlns:p14="http://schemas.microsoft.com/office/powerpoint/2010/main" val="2942667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473A-91F9-4A3C-8B16-6900C998855B}"/>
              </a:ext>
            </a:extLst>
          </p:cNvPr>
          <p:cNvSpPr>
            <a:spLocks noGrp="1"/>
          </p:cNvSpPr>
          <p:nvPr>
            <p:ph type="title"/>
          </p:nvPr>
        </p:nvSpPr>
        <p:spPr/>
        <p:txBody>
          <a:bodyPr/>
          <a:lstStyle/>
          <a:p>
            <a:r>
              <a:rPr lang="en-US" dirty="0"/>
              <a:t>Installing the Azure Az PowerShell module</a:t>
            </a:r>
            <a:endParaRPr lang="bs-Latn-BA" dirty="0"/>
          </a:p>
        </p:txBody>
      </p:sp>
      <p:sp>
        <p:nvSpPr>
          <p:cNvPr id="3" name="Content Placeholder 2">
            <a:extLst>
              <a:ext uri="{FF2B5EF4-FFF2-40B4-BE49-F238E27FC236}">
                <a16:creationId xmlns:a16="http://schemas.microsoft.com/office/drawing/2014/main" id="{D3726710-F7D6-4EBD-8BAF-3D8677920060}"/>
              </a:ext>
            </a:extLst>
          </p:cNvPr>
          <p:cNvSpPr>
            <a:spLocks noGrp="1"/>
          </p:cNvSpPr>
          <p:nvPr>
            <p:ph sz="quarter" idx="10"/>
          </p:nvPr>
        </p:nvSpPr>
        <p:spPr>
          <a:xfrm>
            <a:off x="418642" y="1457325"/>
            <a:ext cx="11354257" cy="3554819"/>
          </a:xfrm>
        </p:spPr>
        <p:txBody>
          <a:bodyPr/>
          <a:lstStyle/>
          <a:p>
            <a:pPr lvl="2"/>
            <a:r>
              <a:rPr lang="en-US" dirty="0"/>
              <a:t>You can install the Azure Az PowerShell module by using one of the following methods:</a:t>
            </a:r>
          </a:p>
          <a:p>
            <a:pPr lvl="3"/>
            <a:r>
              <a:rPr lang="en-US" dirty="0"/>
              <a:t>The </a:t>
            </a:r>
            <a:r>
              <a:rPr lang="en-US" b="1" dirty="0"/>
              <a:t>Install-Module </a:t>
            </a:r>
            <a:r>
              <a:rPr lang="en-US" dirty="0"/>
              <a:t>cmdlet</a:t>
            </a:r>
          </a:p>
          <a:p>
            <a:pPr lvl="3"/>
            <a:r>
              <a:rPr lang="en-US" dirty="0"/>
              <a:t>Azure PowerShell MSI</a:t>
            </a:r>
          </a:p>
          <a:p>
            <a:pPr lvl="3"/>
            <a:r>
              <a:rPr lang="en-US" dirty="0"/>
              <a:t>Az PowerShell Docker container</a:t>
            </a:r>
            <a:endParaRPr lang="bs-Latn-BA" dirty="0"/>
          </a:p>
          <a:p>
            <a:pPr lvl="2"/>
            <a:endParaRPr lang="bs-Latn-BA" dirty="0"/>
          </a:p>
          <a:p>
            <a:pPr lvl="2"/>
            <a:r>
              <a:rPr lang="bs-Latn-BA" dirty="0"/>
              <a:t>To install </a:t>
            </a:r>
            <a:r>
              <a:rPr lang="en-CA" dirty="0"/>
              <a:t>the </a:t>
            </a:r>
            <a:r>
              <a:rPr lang="bs-Latn-BA" dirty="0"/>
              <a:t>Az module, run </a:t>
            </a:r>
            <a:r>
              <a:rPr lang="en-CA" dirty="0"/>
              <a:t>the </a:t>
            </a:r>
            <a:r>
              <a:rPr lang="bs-Latn-BA" dirty="0"/>
              <a:t>following command:</a:t>
            </a:r>
          </a:p>
          <a:p>
            <a:pPr marL="114300" lvl="2" indent="0">
              <a:buNone/>
            </a:pPr>
            <a:r>
              <a:rPr lang="en-US" b="1" dirty="0"/>
              <a:t>	Install-Module -Name Az -Scope CurrentUser -Repository PSGallery –Force</a:t>
            </a:r>
            <a:endParaRPr lang="bs-Latn-BA" b="1" dirty="0"/>
          </a:p>
          <a:p>
            <a:pPr lvl="2"/>
            <a:endParaRPr lang="bs-Latn-BA" dirty="0"/>
          </a:p>
          <a:p>
            <a:pPr lvl="2"/>
            <a:r>
              <a:rPr lang="en-US" dirty="0"/>
              <a:t>To sign in to Azure from Azure PowerShell, run the following command:</a:t>
            </a:r>
            <a:endParaRPr lang="bs-Latn-BA" dirty="0"/>
          </a:p>
          <a:p>
            <a:pPr marL="114300" lvl="2" indent="0">
              <a:buNone/>
            </a:pPr>
            <a:r>
              <a:rPr lang="en-CA" b="1" dirty="0"/>
              <a:t>	</a:t>
            </a:r>
            <a:r>
              <a:rPr lang="bs-Latn-BA" b="1" dirty="0"/>
              <a:t>Connect-AzAccount</a:t>
            </a:r>
          </a:p>
        </p:txBody>
      </p:sp>
    </p:spTree>
    <p:extLst>
      <p:ext uri="{BB962C8B-B14F-4D97-AF65-F5344CB8AC3E}">
        <p14:creationId xmlns:p14="http://schemas.microsoft.com/office/powerpoint/2010/main" val="150795118"/>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2594</Words>
  <Application>Microsoft Office PowerPoint</Application>
  <PresentationFormat>Widescreen</PresentationFormat>
  <Paragraphs>313</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Consolas</vt:lpstr>
      <vt:lpstr>Segoe</vt:lpstr>
      <vt:lpstr>Segoe UI</vt:lpstr>
      <vt:lpstr>Segoe UI Light</vt:lpstr>
      <vt:lpstr>Segoe UI Semibold</vt:lpstr>
      <vt:lpstr>Wingdings</vt:lpstr>
      <vt:lpstr>Microsoft Azure Template</vt:lpstr>
      <vt:lpstr>AZ-040 Automating Administration with PowerShell</vt:lpstr>
      <vt:lpstr>Module 9: Managing Azure resources with PowerShell</vt:lpstr>
      <vt:lpstr>Module overview</vt:lpstr>
      <vt:lpstr>Section break 1</vt:lpstr>
      <vt:lpstr>Lesson 1: Azure PowerShell</vt:lpstr>
      <vt:lpstr>Lesson 1 overview</vt:lpstr>
      <vt:lpstr>Azure PowerShell overview</vt:lpstr>
      <vt:lpstr>What is the Azure Az PowerShell module?</vt:lpstr>
      <vt:lpstr>Installing the Azure Az PowerShell module</vt:lpstr>
      <vt:lpstr>Migrate Azure PowerShell from AzureRM to Az</vt:lpstr>
      <vt:lpstr>What are the Microsoft Azure Active Directory Module for Windows PowerShell and Azure Active Directory PowerShell for Graph modules?</vt:lpstr>
      <vt:lpstr>Section break 2</vt:lpstr>
      <vt:lpstr>Lesson 2: Introduce Azure Cloud Shell</vt:lpstr>
      <vt:lpstr>Lesson 2 overview</vt:lpstr>
      <vt:lpstr>Cloud Shell overview</vt:lpstr>
      <vt:lpstr>Features and tools for Azure Cloud Shell</vt:lpstr>
      <vt:lpstr>Demonstration: Use Cloud Shell</vt:lpstr>
      <vt:lpstr>Section break 3</vt:lpstr>
      <vt:lpstr>Lesson 3: Manage Azure VMs with PowerShell</vt:lpstr>
      <vt:lpstr>Lesson 3 overview</vt:lpstr>
      <vt:lpstr>Creating Azure VMs with Windows PowerShell</vt:lpstr>
      <vt:lpstr>Managing Azure VMs with Windows PowerShell</vt:lpstr>
      <vt:lpstr>Section break 4</vt:lpstr>
      <vt:lpstr>Lesson 4: Manage storage and subscriptions</vt:lpstr>
      <vt:lpstr>Lesson 4 overview</vt:lpstr>
      <vt:lpstr>Managing storage with Azure PowerShell</vt:lpstr>
      <vt:lpstr>Managing Azure subscriptions with Azure PowerShell</vt:lpstr>
      <vt:lpstr>Section break 5</vt:lpstr>
      <vt:lpstr>Lab: Azure resource management with PowerShell</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2022-06-30T22:43:11Z</dcterms:created>
  <dcterms:modified xsi:type="dcterms:W3CDTF">2022-06-30T22:43:18Z</dcterms:modified>
</cp:coreProperties>
</file>