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45"/>
  </p:notesMasterIdLst>
  <p:handoutMasterIdLst>
    <p:handoutMasterId r:id="rId46"/>
  </p:handoutMasterIdLst>
  <p:sldIdLst>
    <p:sldId id="1627" r:id="rId2"/>
    <p:sldId id="1797" r:id="rId3"/>
    <p:sldId id="1834" r:id="rId4"/>
    <p:sldId id="1684" r:id="rId5"/>
    <p:sldId id="1833" r:id="rId6"/>
    <p:sldId id="1835" r:id="rId7"/>
    <p:sldId id="1793" r:id="rId8"/>
    <p:sldId id="1868" r:id="rId9"/>
    <p:sldId id="1838" r:id="rId10"/>
    <p:sldId id="1884" r:id="rId11"/>
    <p:sldId id="1881" r:id="rId12"/>
    <p:sldId id="1885" r:id="rId13"/>
    <p:sldId id="1887" r:id="rId14"/>
    <p:sldId id="1888" r:id="rId15"/>
    <p:sldId id="1890" r:id="rId16"/>
    <p:sldId id="1891" r:id="rId17"/>
    <p:sldId id="1845" r:id="rId18"/>
    <p:sldId id="1846" r:id="rId19"/>
    <p:sldId id="1847" r:id="rId20"/>
    <p:sldId id="1848" r:id="rId21"/>
    <p:sldId id="1849" r:id="rId22"/>
    <p:sldId id="1892" r:id="rId23"/>
    <p:sldId id="1893" r:id="rId24"/>
    <p:sldId id="1873" r:id="rId25"/>
    <p:sldId id="1874" r:id="rId26"/>
    <p:sldId id="1875" r:id="rId27"/>
    <p:sldId id="1876" r:id="rId28"/>
    <p:sldId id="1877" r:id="rId29"/>
    <p:sldId id="1882" r:id="rId30"/>
    <p:sldId id="1883" r:id="rId31"/>
    <p:sldId id="1894" r:id="rId32"/>
    <p:sldId id="1895" r:id="rId33"/>
    <p:sldId id="1896" r:id="rId34"/>
    <p:sldId id="1897" r:id="rId35"/>
    <p:sldId id="1898" r:id="rId36"/>
    <p:sldId id="1899" r:id="rId37"/>
    <p:sldId id="1900" r:id="rId38"/>
    <p:sldId id="1869" r:id="rId39"/>
    <p:sldId id="1751" r:id="rId40"/>
    <p:sldId id="1817" r:id="rId41"/>
    <p:sldId id="1866" r:id="rId42"/>
    <p:sldId id="1867" r:id="rId43"/>
    <p:sldId id="1828" r:id="rId4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EE2748-A306-4BEC-9A83-F6E7365798D2}" v="41" dt="2021-08-25T16:18:04.9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21" autoAdjust="0"/>
  </p:normalViewPr>
  <p:slideViewPr>
    <p:cSldViewPr snapToGrid="0">
      <p:cViewPr varScale="1">
        <p:scale>
          <a:sx n="86" d="100"/>
          <a:sy n="86" d="100"/>
        </p:scale>
        <p:origin x="396" y="68"/>
      </p:cViewPr>
      <p:guideLst/>
    </p:cSldViewPr>
  </p:slideViewPr>
  <p:notesTextViewPr>
    <p:cViewPr>
      <p:scale>
        <a:sx n="1" d="1"/>
        <a:sy n="1" d="1"/>
      </p:scale>
      <p:origin x="0" y="0"/>
    </p:cViewPr>
  </p:notesTextViewPr>
  <p:notesViewPr>
    <p:cSldViewPr snapToGrid="0">
      <p:cViewPr varScale="1">
        <p:scale>
          <a:sx n="67" d="100"/>
          <a:sy n="67" d="100"/>
        </p:scale>
        <p:origin x="3043"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6/30/2022 3:44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10: Managing Microsoft 365 services with PowerShell</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6/30/2022 3:44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Header Placeholder 3">
            <a:extLst>
              <a:ext uri="{FF2B5EF4-FFF2-40B4-BE49-F238E27FC236}">
                <a16:creationId xmlns:a16="http://schemas.microsoft.com/office/drawing/2014/main" id="{7609CE49-BB0A-4A60-AAAB-A07F689B77BE}"/>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10: Managing Microsoft 365 services with PowerShell</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This topic has two slides. This second slide is about the MSOL cmdlets for managing users. Again, take time to describe the parameters that are being used in the code example.</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6571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This topic has three slides. This first slide lists the types of groups. Provide a quick overview of the three group types.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4180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Describe the AzureAD cmdlets available for managing groups. Point out that ObjectID is the unique identifier that you need to provide when modifying groups. </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31056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Describe the Msol cmdlets available for managing groups. </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39413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Highlight the differences between using the AzureAD cmdlets and Msol cmdlets. Explain that Msol cmdlets don’t require a role to be activated first.</a:t>
            </a:r>
          </a:p>
          <a:p>
            <a:pPr defTabSz="932742">
              <a:spcAft>
                <a:spcPts val="340"/>
              </a:spcAft>
            </a:pPr>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25643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This topic contains two slides. This first slide describes how to use AzureAD to manage licenses.</a:t>
            </a:r>
          </a:p>
          <a:p>
            <a:pPr defTabSz="932742">
              <a:spcAft>
                <a:spcPts val="340"/>
              </a:spcAft>
            </a:pPr>
            <a:endParaRPr lang="en-CA" dirty="0"/>
          </a:p>
          <a:p>
            <a:pPr defTabSz="932742">
              <a:spcAft>
                <a:spcPts val="340"/>
              </a:spcAft>
            </a:pPr>
            <a:r>
              <a:rPr lang="en-CA" dirty="0"/>
              <a:t>Spend the time necessary for students to understand the structure of the </a:t>
            </a:r>
            <a:r>
              <a:rPr lang="en-CA" b="1" dirty="0"/>
              <a:t>AssignedLicense</a:t>
            </a:r>
            <a:r>
              <a:rPr lang="en-CA" dirty="0"/>
              <a:t> and </a:t>
            </a:r>
            <a:r>
              <a:rPr lang="en-CA" b="1" dirty="0"/>
              <a:t>AssignedLicenses</a:t>
            </a:r>
            <a:r>
              <a:rPr lang="en-CA" dirty="0"/>
              <a:t> objects. Make sure that they understand how to disable services plans. Consider demonstrating to students the reference list of licenses and services plans at the webpage provided in the topic.</a:t>
            </a:r>
          </a:p>
          <a:p>
            <a:pPr defTabSz="932742">
              <a:spcAft>
                <a:spcPts val="340"/>
              </a:spcAft>
            </a:pPr>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596796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This topic contains two slides. This second slide describes how to use MSOL to manage licenses.</a:t>
            </a:r>
          </a:p>
          <a:p>
            <a:pPr defTabSz="932742">
              <a:spcAft>
                <a:spcPts val="340"/>
              </a:spcAft>
            </a:pPr>
            <a:endParaRPr lang="en-CA" dirty="0"/>
          </a:p>
          <a:p>
            <a:pPr defTabSz="932742">
              <a:spcAft>
                <a:spcPts val="340"/>
              </a:spcAft>
            </a:pPr>
            <a:r>
              <a:rPr lang="en-CA" dirty="0"/>
              <a:t>Describe how the code examples work, and contrast it with how the same tasks were performed by using AzureAD cmdlets.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52169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
        <p:nvSpPr>
          <p:cNvPr id="7" name="Header Placeholder 3">
            <a:extLst>
              <a:ext uri="{FF2B5EF4-FFF2-40B4-BE49-F238E27FC236}">
                <a16:creationId xmlns:a16="http://schemas.microsoft.com/office/drawing/2014/main" id="{B6F3F6FA-D7F9-47F3-BD26-43EFC8B44BD4}"/>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10: Managing Microsoft 365 services with PowerShell</a:t>
            </a:r>
          </a:p>
        </p:txBody>
      </p:sp>
    </p:spTree>
    <p:extLst>
      <p:ext uri="{BB962C8B-B14F-4D97-AF65-F5344CB8AC3E}">
        <p14:creationId xmlns:p14="http://schemas.microsoft.com/office/powerpoint/2010/main" val="259600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13000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4751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5581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Some organizations have locked down security on clients to prevent running scripts and disabling basic authentication for the WinRM client. Make sure to identify these to students as potential issues. Also note that most of the time the </a:t>
            </a:r>
            <a:r>
              <a:rPr lang="en-CA" b="1" dirty="0"/>
              <a:t>PSSessionOption</a:t>
            </a:r>
            <a:r>
              <a:rPr lang="en-CA" dirty="0"/>
              <a:t> object isn’t required.</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38719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sz="880" dirty="0">
                <a:cs typeface="Segoe UI Light" panose="020B0502040204020203" pitchFamily="34" charset="0"/>
              </a:rPr>
              <a:t>The key information in this topic is basic mailbox creation and management. The topic text provides some details on parameters you can use with </a:t>
            </a:r>
            <a:r>
              <a:rPr lang="en-CA" sz="880" b="1" dirty="0">
                <a:cs typeface="Segoe UI Light" panose="020B0502040204020203" pitchFamily="34" charset="0"/>
              </a:rPr>
              <a:t>New-Mailbox </a:t>
            </a:r>
            <a:r>
              <a:rPr lang="en-CA" sz="880" dirty="0">
                <a:cs typeface="Segoe UI Light" panose="020B0502040204020203" pitchFamily="34" charset="0"/>
              </a:rPr>
              <a:t>and </a:t>
            </a:r>
            <a:r>
              <a:rPr lang="en-CA" sz="880" b="1" dirty="0">
                <a:cs typeface="Segoe UI Light" panose="020B0502040204020203" pitchFamily="34" charset="0"/>
              </a:rPr>
              <a:t>Set-Mailbox</a:t>
            </a:r>
            <a:r>
              <a:rPr lang="en-CA" sz="880" dirty="0">
                <a:cs typeface="Segoe UI Light" panose="020B0502040204020203" pitchFamily="34" charset="0"/>
              </a:rPr>
              <a:t>. Specific cmdlets for managing mailbox permissions and mailbox folder permissions are also listed.</a:t>
            </a:r>
          </a:p>
          <a:p>
            <a:pPr defTabSz="932742">
              <a:spcAft>
                <a:spcPts val="340"/>
              </a:spcAft>
            </a:pPr>
            <a:endParaRPr lang="en-CA" sz="880" dirty="0">
              <a:cs typeface="Segoe UI Light" panose="020B0502040204020203" pitchFamily="34" charset="0"/>
            </a:endParaRPr>
          </a:p>
          <a:p>
            <a:pPr defTabSz="932742">
              <a:spcAft>
                <a:spcPts val="340"/>
              </a:spcAft>
            </a:pPr>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821215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880" dirty="0">
                <a:cs typeface="Segoe UI Light" panose="020B0502040204020203" pitchFamily="34" charset="0"/>
              </a:rPr>
              <a:t>Describe how the you would use the </a:t>
            </a:r>
            <a:r>
              <a:rPr lang="en-CA" sz="880" b="1" dirty="0">
                <a:cs typeface="Segoe UI Light" panose="020B0502040204020203" pitchFamily="34" charset="0"/>
              </a:rPr>
              <a:t>Set-CalendarProcessing</a:t>
            </a:r>
            <a:r>
              <a:rPr lang="en-CA" sz="880" dirty="0">
                <a:cs typeface="Segoe UI Light" panose="020B0502040204020203" pitchFamily="34" charset="0"/>
              </a:rPr>
              <a:t> cmdlet to configure automatic booking of resources.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1302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Ensure students understand that the Exchange Online admin roles are distinct from the Microsoft 365 admin roles.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82946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D9466A95-FBE2-418C-A8AE-D24BE4C8F6FD}"/>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10: Managing Microsoft 365 services with PowerShell</a:t>
            </a:r>
          </a:p>
        </p:txBody>
      </p:sp>
    </p:spTree>
    <p:extLst>
      <p:ext uri="{BB962C8B-B14F-4D97-AF65-F5344CB8AC3E}">
        <p14:creationId xmlns:p14="http://schemas.microsoft.com/office/powerpoint/2010/main" val="4163097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10: Managing Microsoft 365 services with PowerShell</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3207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989941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US" dirty="0"/>
              <a:t>Explain to students how the URL is constructed for connecting to SharePoint Online.</a:t>
            </a:r>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10: Managing Microsoft 365 services with PowerShell</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4419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Be sure to mention that for SharePoint sites the URL is the unique identifier that’s required to identify the site being modified.</a:t>
            </a:r>
          </a:p>
          <a:p>
            <a:pPr defTabSz="932742">
              <a:spcAft>
                <a:spcPts val="340"/>
              </a:spcAft>
            </a:pPr>
            <a:endParaRPr lang="en-CA" dirty="0"/>
          </a:p>
          <a:p>
            <a:pPr defTabSz="932742">
              <a:spcAft>
                <a:spcPts val="340"/>
              </a:spcAft>
            </a:pPr>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10: Managing Microsoft 365 services with PowerShell</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30041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Describe the commands for managing SharePoint sites. If there are students familiar with on-premises SharePoint, be sure to spend a few minutes talking about how the terminology differs between SharePoint on-premises and SharePoint Online with regard to site collections, sites, and sub-sites.</a:t>
            </a:r>
          </a:p>
          <a:p>
            <a:pPr defTabSz="932742">
              <a:spcAft>
                <a:spcPts val="340"/>
              </a:spcAft>
            </a:pPr>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10: Managing Microsoft 365 services with PowerShell</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366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You’ll need to adjust how you teach this module based on your students’ knowledge level. If students are experienced Microsoft 365 administrators and already understand Microsoft 365 concepts, then you can move forward with teaching how the code works. If students don’t have much knowledge of Microsoft 365, you’ll need to spend a bit of time explaining concepts and add some additional demonstrations. However, this isn’t a course about Microsoft 365 management and there isn’t sufficient time to describe Microsoft 365 in detail. Describe only enough so that the code makes sense.</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10288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sz="880" dirty="0">
                <a:cs typeface="Segoe UI Light" panose="020B0502040204020203" pitchFamily="34" charset="0"/>
              </a:rPr>
              <a:t>Describe how to configure external user sharing by using PowerShell. Mention that some of these settings can be configured at the tenant level to apply to all sites by using </a:t>
            </a:r>
            <a:r>
              <a:rPr lang="en-CA" sz="880" b="1" dirty="0">
                <a:cs typeface="Segoe UI Light" panose="020B0502040204020203" pitchFamily="34" charset="0"/>
              </a:rPr>
              <a:t>Set-SPOTenant</a:t>
            </a:r>
            <a:r>
              <a:rPr lang="en-CA" sz="880" dirty="0">
                <a:cs typeface="Segoe UI Light" panose="020B0502040204020203" pitchFamily="34" charset="0"/>
              </a:rPr>
              <a:t>.</a:t>
            </a:r>
          </a:p>
          <a:p>
            <a:pPr defTabSz="932742">
              <a:spcAft>
                <a:spcPts val="340"/>
              </a:spcAft>
            </a:pPr>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10: Managing Microsoft 365 services with PowerShell</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4313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736E986C-BB9D-4E0E-A5F7-0471926EC264}"/>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10: Managing Microsoft 365 services with PowerShell</a:t>
            </a:r>
          </a:p>
        </p:txBody>
      </p:sp>
    </p:spTree>
    <p:extLst>
      <p:ext uri="{BB962C8B-B14F-4D97-AF65-F5344CB8AC3E}">
        <p14:creationId xmlns:p14="http://schemas.microsoft.com/office/powerpoint/2010/main" val="2243865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10: Managing Microsoft 365 services with PowerShell</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235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848400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US" dirty="0"/>
              <a:t>Describe </a:t>
            </a:r>
            <a:r>
              <a:rPr lang="en-US"/>
              <a:t>the </a:t>
            </a:r>
            <a:r>
              <a:rPr lang="en-US" dirty="0"/>
              <a:t>general capabilities of the Microsoft Teams PowerShell module.</a:t>
            </a:r>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10: Managing Microsoft 365 services with PowerShell</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64427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Describe how to connect to Microsoft Teams. Mention that you need a Microsoft Teams license to create teams using Windows PowerShell.</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10: Managing Microsoft 365 services with PowerShell</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22956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10: Managing Microsoft 365 services with PowerShell</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Notes Placeholder 2">
            <a:extLst>
              <a:ext uri="{FF2B5EF4-FFF2-40B4-BE49-F238E27FC236}">
                <a16:creationId xmlns:a16="http://schemas.microsoft.com/office/drawing/2014/main" id="{C24199E7-6D4D-4F6A-9DA2-CF08FB1CE1E7}"/>
              </a:ext>
            </a:extLst>
          </p:cNvPr>
          <p:cNvSpPr txBox="1">
            <a:spLocks/>
          </p:cNvSpPr>
          <p:nvPr/>
        </p:nvSpPr>
        <p:spPr>
          <a:xfrm>
            <a:off x="838200" y="4495800"/>
            <a:ext cx="5486400" cy="4114800"/>
          </a:xfrm>
          <a:prstGeom prst="rect">
            <a:avLst/>
          </a:prstGeom>
        </p:spPr>
        <p:txBody>
          <a:bodyPr vert="horz" lIns="91440" tIns="45720" rIns="91440" bIns="45720" rtlCol="0"/>
          <a:lst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a:lstStyle>
          <a:p>
            <a:pPr defTabSz="932742">
              <a:spcAft>
                <a:spcPts val="340"/>
              </a:spcAft>
            </a:pPr>
            <a:r>
              <a:rPr lang="en-US" sz="880" dirty="0">
                <a:cs typeface="Segoe UI Light" panose="020B0502040204020203" pitchFamily="34" charset="0"/>
              </a:rPr>
              <a:t>This topic has two slides. This is slide 1. </a:t>
            </a:r>
          </a:p>
          <a:p>
            <a:pPr defTabSz="932742">
              <a:spcAft>
                <a:spcPts val="340"/>
              </a:spcAft>
            </a:pPr>
            <a:endParaRPr lang="en-US" sz="880" dirty="0">
              <a:cs typeface="Segoe UI Light" panose="020B0502040204020203" pitchFamily="34" charset="0"/>
            </a:endParaRPr>
          </a:p>
          <a:p>
            <a:pPr defTabSz="932742">
              <a:spcAft>
                <a:spcPts val="340"/>
              </a:spcAft>
            </a:pPr>
            <a:r>
              <a:rPr lang="en-US" sz="880" b="0" i="0" dirty="0">
                <a:solidFill>
                  <a:srgbClr val="000000"/>
                </a:solidFill>
                <a:effectLst/>
                <a:cs typeface="Segoe UI Light" panose="020B0502040204020203" pitchFamily="34" charset="0"/>
              </a:rPr>
              <a:t>Make sure to mention to students that when they create a new team, a new Microsoft 365 group is created as part of the team. When they manage an existing team, they need to refer to the Microsoft 365 group ID as the unique identifier for the team. The group ID displays when they create the group. </a:t>
            </a:r>
            <a:r>
              <a:rPr lang="en-US" sz="880" dirty="0">
                <a:cs typeface="Segoe UI Light" panose="020B0502040204020203" pitchFamily="34" charset="0"/>
              </a:rPr>
              <a:t>They can identify the </a:t>
            </a:r>
            <a:r>
              <a:rPr lang="en-US" sz="880" dirty="0" err="1">
                <a:cs typeface="Segoe UI Light" panose="020B0502040204020203" pitchFamily="34" charset="0"/>
              </a:rPr>
              <a:t>GroupId</a:t>
            </a:r>
            <a:r>
              <a:rPr lang="en-US" sz="880" dirty="0">
                <a:cs typeface="Segoe UI Light" panose="020B0502040204020203" pitchFamily="34" charset="0"/>
              </a:rPr>
              <a:t> from </a:t>
            </a:r>
            <a:r>
              <a:rPr lang="en-US" sz="880" b="1" dirty="0">
                <a:cs typeface="Segoe UI Light" panose="020B0502040204020203" pitchFamily="34" charset="0"/>
              </a:rPr>
              <a:t>Get-Team</a:t>
            </a:r>
            <a:r>
              <a:rPr lang="en-US" sz="880" dirty="0">
                <a:cs typeface="Segoe UI Light" panose="020B0502040204020203" pitchFamily="34" charset="0"/>
              </a:rPr>
              <a:t>.</a:t>
            </a:r>
          </a:p>
          <a:p>
            <a:pPr defTabSz="932742">
              <a:spcAft>
                <a:spcPts val="340"/>
              </a:spcAft>
            </a:pPr>
            <a:endParaRPr lang="en-CA" sz="880" dirty="0">
              <a:cs typeface="Segoe UI Light" panose="020B0502040204020203" pitchFamily="34" charset="0"/>
            </a:endParaRPr>
          </a:p>
        </p:txBody>
      </p:sp>
    </p:spTree>
    <p:extLst>
      <p:ext uri="{BB962C8B-B14F-4D97-AF65-F5344CB8AC3E}">
        <p14:creationId xmlns:p14="http://schemas.microsoft.com/office/powerpoint/2010/main" val="3020136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This topic has two slides. This is slide 2. </a:t>
            </a:r>
          </a:p>
          <a:p>
            <a:pPr defTabSz="932742">
              <a:spcAft>
                <a:spcPts val="340"/>
              </a:spcAft>
            </a:pPr>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10: Managing Microsoft 365 services with PowerShell</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43848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
        <p:nvSpPr>
          <p:cNvPr id="7" name="Header Placeholder 3">
            <a:extLst>
              <a:ext uri="{FF2B5EF4-FFF2-40B4-BE49-F238E27FC236}">
                <a16:creationId xmlns:a16="http://schemas.microsoft.com/office/drawing/2014/main" id="{68FC34F6-F13E-4BF8-91F1-9E6CEB560C85}"/>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10: Managing Microsoft 365 services with PowerShell</a:t>
            </a:r>
          </a:p>
        </p:txBody>
      </p:sp>
    </p:spTree>
    <p:extLst>
      <p:ext uri="{BB962C8B-B14F-4D97-AF65-F5344CB8AC3E}">
        <p14:creationId xmlns:p14="http://schemas.microsoft.com/office/powerpoint/2010/main" val="5522299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
        <p:nvSpPr>
          <p:cNvPr id="8" name="Header Placeholder 3">
            <a:extLst>
              <a:ext uri="{FF2B5EF4-FFF2-40B4-BE49-F238E27FC236}">
                <a16:creationId xmlns:a16="http://schemas.microsoft.com/office/drawing/2014/main" id="{22CF46CF-9124-4476-94EA-8C99D5B7BF87}"/>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10: Managing Microsoft 365 services with PowerShell</a:t>
            </a:r>
          </a:p>
        </p:txBody>
      </p:sp>
    </p:spTree>
    <p:extLst>
      <p:ext uri="{BB962C8B-B14F-4D97-AF65-F5344CB8AC3E}">
        <p14:creationId xmlns:p14="http://schemas.microsoft.com/office/powerpoint/2010/main" val="3935227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
        <p:nvSpPr>
          <p:cNvPr id="7" name="Header Placeholder 3">
            <a:extLst>
              <a:ext uri="{FF2B5EF4-FFF2-40B4-BE49-F238E27FC236}">
                <a16:creationId xmlns:a16="http://schemas.microsoft.com/office/drawing/2014/main" id="{573D467D-9215-4829-8382-040ACCC5D2F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10: Managing Microsoft 365 services with PowerShell</a:t>
            </a:r>
          </a:p>
        </p:txBody>
      </p:sp>
    </p:spTree>
    <p:extLst>
      <p:ext uri="{BB962C8B-B14F-4D97-AF65-F5344CB8AC3E}">
        <p14:creationId xmlns:p14="http://schemas.microsoft.com/office/powerpoint/2010/main" val="2209868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dirty="0"/>
          </a:p>
        </p:txBody>
      </p:sp>
      <p:sp>
        <p:nvSpPr>
          <p:cNvPr id="7" name="Header Placeholder 3">
            <a:extLst>
              <a:ext uri="{FF2B5EF4-FFF2-40B4-BE49-F238E27FC236}">
                <a16:creationId xmlns:a16="http://schemas.microsoft.com/office/drawing/2014/main" id="{A5258B01-97D4-4761-8A58-C78F50D946EC}"/>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10: Managing Microsoft 365 services with PowerShell</a:t>
            </a:r>
          </a:p>
        </p:txBody>
      </p:sp>
    </p:spTree>
    <p:extLst>
      <p:ext uri="{BB962C8B-B14F-4D97-AF65-F5344CB8AC3E}">
        <p14:creationId xmlns:p14="http://schemas.microsoft.com/office/powerpoint/2010/main" val="1669653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
        <p:nvSpPr>
          <p:cNvPr id="8" name="Header Placeholder 3">
            <a:extLst>
              <a:ext uri="{FF2B5EF4-FFF2-40B4-BE49-F238E27FC236}">
                <a16:creationId xmlns:a16="http://schemas.microsoft.com/office/drawing/2014/main" id="{DBE2DEE3-58BD-4BF7-B1C4-E8384AC1841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10: Managing Microsoft 365 services with PowerShell</a:t>
            </a:r>
          </a:p>
        </p:txBody>
      </p:sp>
    </p:spTree>
    <p:extLst>
      <p:ext uri="{BB962C8B-B14F-4D97-AF65-F5344CB8AC3E}">
        <p14:creationId xmlns:p14="http://schemas.microsoft.com/office/powerpoint/2010/main" val="20711540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
        <p:nvSpPr>
          <p:cNvPr id="8" name="Header Placeholder 3">
            <a:extLst>
              <a:ext uri="{FF2B5EF4-FFF2-40B4-BE49-F238E27FC236}">
                <a16:creationId xmlns:a16="http://schemas.microsoft.com/office/drawing/2014/main" id="{35C09E2A-944B-423F-BCC7-D3FA99BB125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10: Managing Microsoft 365 services with PowerShell</a:t>
            </a:r>
          </a:p>
        </p:txBody>
      </p:sp>
    </p:spTree>
    <p:extLst>
      <p:ext uri="{BB962C8B-B14F-4D97-AF65-F5344CB8AC3E}">
        <p14:creationId xmlns:p14="http://schemas.microsoft.com/office/powerpoint/2010/main" val="38894873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dirty="0"/>
          </a:p>
        </p:txBody>
      </p:sp>
      <p:sp>
        <p:nvSpPr>
          <p:cNvPr id="7" name="Header Placeholder 3">
            <a:extLst>
              <a:ext uri="{FF2B5EF4-FFF2-40B4-BE49-F238E27FC236}">
                <a16:creationId xmlns:a16="http://schemas.microsoft.com/office/drawing/2014/main" id="{982CCA31-53A9-4071-B7C6-340D975C03EF}"/>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10: Managing Microsoft 365 services with PowerShell</a:t>
            </a:r>
          </a:p>
        </p:txBody>
      </p:sp>
    </p:spTree>
    <p:extLst>
      <p:ext uri="{BB962C8B-B14F-4D97-AF65-F5344CB8AC3E}">
        <p14:creationId xmlns:p14="http://schemas.microsoft.com/office/powerpoint/2010/main" val="91271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1945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This lesson has no specific demonstrations. If you have time, however, consider demonstrating some of the commands to provide code examples beyond what’s in the text. In particular, reviewing the results from Get-* commands could be useful.</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87787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Stress to students that there are some things in Microsoft 365 that can’t be managed in web-based consoles, but which can be managed by using PowerShell. However, some services (such as SharePoint Online) have features that are much easier to manage in a web-based console, rather than by using PowerShell. Therefore, they should select the tool that’s appropriate for the task.</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8048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Discuss with students the differences between these tools for managing Microsoft 365. Stress that they should use the appropriate tool based on the task they’re trying to accomplish. Even though Microsoft Graph is the focus of future development, AzureAD and MSOnline will also continue to be available.</a:t>
            </a:r>
          </a:p>
          <a:p>
            <a:pPr defTabSz="932742">
              <a:spcAft>
                <a:spcPts val="340"/>
              </a:spcAft>
            </a:pPr>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6844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r>
              <a:rPr lang="en-CA" dirty="0"/>
              <a:t>This topic has two slides. This first slide is about the AzureAD cmdlets for managing users. Take time to describe the parameters that are being used in the code example.</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10: Managing Microsoft 365 services with PowerShell</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388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9831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9.xml"/><Relationship Id="rId1" Type="http://schemas.openxmlformats.org/officeDocument/2006/relationships/slideLayout" Target="../slideLayouts/slideLayout35.xml"/><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7.xml"/></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1.xml"/><Relationship Id="rId1" Type="http://schemas.openxmlformats.org/officeDocument/2006/relationships/slideLayout" Target="../slideLayouts/slideLayout42.xml"/><Relationship Id="rId5" Type="http://schemas.openxmlformats.org/officeDocument/2006/relationships/image" Target="../media/image15.emf"/><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2.xml"/><Relationship Id="rId1" Type="http://schemas.openxmlformats.org/officeDocument/2006/relationships/slideLayout" Target="../slideLayouts/slideLayout42.xml"/><Relationship Id="rId5" Type="http://schemas.openxmlformats.org/officeDocument/2006/relationships/image" Target="../media/image15.emf"/><Relationship Id="rId4" Type="http://schemas.openxmlformats.org/officeDocument/2006/relationships/image" Target="../media/image18.emf"/></Relationships>
</file>

<file path=ppt/slides/_rels/slide43.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hyperlink" Target="https://aka.ms/get-started-with-the-Microsoft-Graph-PowerShell-SDK" TargetMode="External"/><Relationship Id="rId7" Type="http://schemas.openxmlformats.org/officeDocument/2006/relationships/hyperlink" Target="https://aka.ms/permissions-in-exchange-online" TargetMode="External"/><Relationship Id="rId2" Type="http://schemas.openxmlformats.org/officeDocument/2006/relationships/notesSlide" Target="../notesSlides/notesSlide43.xml"/><Relationship Id="rId1" Type="http://schemas.openxmlformats.org/officeDocument/2006/relationships/slideLayout" Target="../slideLayouts/slideLayout73.xml"/><Relationship Id="rId6" Type="http://schemas.openxmlformats.org/officeDocument/2006/relationships/hyperlink" Target="https://aka.ms/product-names-and-service-plan-identifiers-for-licensing" TargetMode="External"/><Relationship Id="rId5" Type="http://schemas.openxmlformats.org/officeDocument/2006/relationships/hyperlink" Target="https://aka.ms/compare-groups" TargetMode="External"/><Relationship Id="rId4" Type="http://schemas.openxmlformats.org/officeDocument/2006/relationships/hyperlink" Target="https://aka.ms/overview-of-azure-cloud-shell-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dirty="0"/>
              <a:t>Author name</a:t>
            </a:r>
            <a:br>
              <a:rPr lang="en-US" dirty="0"/>
            </a:br>
            <a:r>
              <a:rPr lang="en-US" dirty="0"/>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users in Microsoft 365 with PowerShell (Slide 2)</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3539430"/>
          </a:xfrm>
        </p:spPr>
        <p:txBody>
          <a:bodyPr lIns="0"/>
          <a:lstStyle/>
          <a:p>
            <a:pPr lvl="2" defTabSz="932742">
              <a:spcBef>
                <a:spcPts val="600"/>
              </a:spcBef>
              <a:spcAft>
                <a:spcPts val="0"/>
              </a:spcAft>
              <a:buSzPct val="95000"/>
              <a:defRPr/>
            </a:pPr>
            <a:r>
              <a:rPr lang="en-US" sz="2000" spc="-50" dirty="0">
                <a:solidFill>
                  <a:srgbClr val="000000"/>
                </a:solidFill>
                <a:latin typeface="Segoe UI"/>
              </a:rPr>
              <a:t>To create a user with MSOnline:</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New-MsolUser -DisplayName "Abbie Parsons" -FirstName "Abbie" -LastName "Parsons" -UserPrincipalName AbbieP@adatum.com -Password "Pa55w.rd“</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Other MSOnline cmdlets for managing users:</a:t>
            </a:r>
          </a:p>
          <a:p>
            <a:pPr lvl="3" defTabSz="932742">
              <a:spcBef>
                <a:spcPts val="600"/>
              </a:spcBef>
              <a:spcAft>
                <a:spcPts val="0"/>
              </a:spcAft>
              <a:buSzPct val="95000"/>
              <a:defRPr/>
            </a:pPr>
            <a:r>
              <a:rPr lang="en-US" b="1" spc="-50" dirty="0">
                <a:solidFill>
                  <a:srgbClr val="000000"/>
                </a:solidFill>
                <a:latin typeface="Segoe UI"/>
              </a:rPr>
              <a:t>Get-MsolUser</a:t>
            </a:r>
          </a:p>
          <a:p>
            <a:pPr lvl="3" defTabSz="932742">
              <a:spcBef>
                <a:spcPts val="600"/>
              </a:spcBef>
              <a:spcAft>
                <a:spcPts val="0"/>
              </a:spcAft>
              <a:buSzPct val="95000"/>
              <a:defRPr/>
            </a:pPr>
            <a:r>
              <a:rPr lang="en-US" b="1" spc="-50" dirty="0">
                <a:solidFill>
                  <a:srgbClr val="000000"/>
                </a:solidFill>
                <a:latin typeface="Segoe UI"/>
              </a:rPr>
              <a:t>Set-MsolUser</a:t>
            </a:r>
          </a:p>
          <a:p>
            <a:pPr lvl="3" defTabSz="932742">
              <a:spcBef>
                <a:spcPts val="600"/>
              </a:spcBef>
              <a:spcAft>
                <a:spcPts val="0"/>
              </a:spcAft>
              <a:buSzPct val="95000"/>
              <a:defRPr/>
            </a:pPr>
            <a:r>
              <a:rPr lang="en-US" b="1" spc="-50" dirty="0">
                <a:solidFill>
                  <a:srgbClr val="000000"/>
                </a:solidFill>
                <a:latin typeface="Segoe UI"/>
              </a:rPr>
              <a:t>Remove-MsolUser</a:t>
            </a:r>
          </a:p>
          <a:p>
            <a:pPr lvl="3" defTabSz="932742">
              <a:spcBef>
                <a:spcPts val="600"/>
              </a:spcBef>
              <a:spcAft>
                <a:spcPts val="0"/>
              </a:spcAft>
              <a:buSzPct val="95000"/>
              <a:defRPr/>
            </a:pPr>
            <a:r>
              <a:rPr lang="en-US" b="1" spc="-50" dirty="0">
                <a:solidFill>
                  <a:srgbClr val="000000"/>
                </a:solidFill>
                <a:latin typeface="Segoe UI"/>
              </a:rPr>
              <a:t>Set-MsolUserPassword</a:t>
            </a:r>
          </a:p>
          <a:p>
            <a:pPr lvl="3" defTabSz="932742">
              <a:spcBef>
                <a:spcPts val="600"/>
              </a:spcBef>
              <a:spcAft>
                <a:spcPts val="0"/>
              </a:spcAft>
              <a:buSzPct val="95000"/>
              <a:defRPr/>
            </a:pPr>
            <a:r>
              <a:rPr lang="en-US" b="1" spc="-50" dirty="0">
                <a:solidFill>
                  <a:srgbClr val="000000"/>
                </a:solidFill>
                <a:latin typeface="Segoe UI"/>
              </a:rPr>
              <a:t>Set-MsolUserPrincipalName</a:t>
            </a:r>
          </a:p>
          <a:p>
            <a:pPr lvl="3" defTabSz="932742">
              <a:spcBef>
                <a:spcPts val="600"/>
              </a:spcBef>
              <a:spcAft>
                <a:spcPts val="0"/>
              </a:spcAft>
              <a:buSzPct val="95000"/>
              <a:defRPr/>
            </a:pPr>
            <a:r>
              <a:rPr lang="en-US" b="1" spc="-50" dirty="0">
                <a:solidFill>
                  <a:srgbClr val="000000"/>
                </a:solidFill>
                <a:latin typeface="Segoe UI"/>
              </a:rPr>
              <a:t>Restore-MsolUser</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370485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groups in Microsoft 365 with PowerShell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2323713"/>
          </a:xfrm>
        </p:spPr>
        <p:txBody>
          <a:bodyPr lIns="0"/>
          <a:lstStyle/>
          <a:p>
            <a:pPr lvl="2" defTabSz="932742">
              <a:spcBef>
                <a:spcPts val="600"/>
              </a:spcBef>
              <a:spcAft>
                <a:spcPts val="0"/>
              </a:spcAft>
              <a:buSzPct val="95000"/>
              <a:defRPr/>
            </a:pPr>
            <a:r>
              <a:rPr lang="en-US" sz="2000" spc="-50" dirty="0">
                <a:solidFill>
                  <a:srgbClr val="000000"/>
                </a:solidFill>
                <a:latin typeface="Segoe UI"/>
              </a:rPr>
              <a:t>There are multiple group types in Microsoft 365:</a:t>
            </a:r>
          </a:p>
          <a:p>
            <a:pPr lvl="3" defTabSz="932742">
              <a:spcBef>
                <a:spcPts val="600"/>
              </a:spcBef>
              <a:spcAft>
                <a:spcPts val="0"/>
              </a:spcAft>
              <a:buSzPct val="95000"/>
              <a:defRPr/>
            </a:pPr>
            <a:r>
              <a:rPr lang="en-US" sz="2000" spc="-50" dirty="0">
                <a:solidFill>
                  <a:srgbClr val="000000"/>
                </a:solidFill>
                <a:latin typeface="Segoe UI"/>
              </a:rPr>
              <a:t>Microsoft 365 group</a:t>
            </a:r>
          </a:p>
          <a:p>
            <a:pPr lvl="3" defTabSz="932742">
              <a:spcBef>
                <a:spcPts val="600"/>
              </a:spcBef>
              <a:spcAft>
                <a:spcPts val="0"/>
              </a:spcAft>
              <a:buSzPct val="95000"/>
              <a:defRPr/>
            </a:pPr>
            <a:r>
              <a:rPr lang="en-US" sz="2000" spc="-50" dirty="0">
                <a:solidFill>
                  <a:srgbClr val="000000"/>
                </a:solidFill>
                <a:latin typeface="Segoe UI"/>
              </a:rPr>
              <a:t>Distribution group</a:t>
            </a:r>
          </a:p>
          <a:p>
            <a:pPr lvl="3" defTabSz="932742">
              <a:spcBef>
                <a:spcPts val="600"/>
              </a:spcBef>
              <a:spcAft>
                <a:spcPts val="0"/>
              </a:spcAft>
              <a:buSzPct val="95000"/>
              <a:defRPr/>
            </a:pPr>
            <a:r>
              <a:rPr lang="en-US" sz="2000" spc="-50" dirty="0">
                <a:solidFill>
                  <a:srgbClr val="000000"/>
                </a:solidFill>
                <a:latin typeface="Segoe UI"/>
              </a:rPr>
              <a:t>Security group</a:t>
            </a:r>
          </a:p>
          <a:p>
            <a:pPr lvl="3" defTabSz="932742">
              <a:spcBef>
                <a:spcPts val="600"/>
              </a:spcBef>
              <a:spcAft>
                <a:spcPts val="0"/>
              </a:spcAft>
              <a:buSzPct val="95000"/>
              <a:defRPr/>
            </a:pPr>
            <a:r>
              <a:rPr lang="en-US" sz="2000" spc="-50" dirty="0">
                <a:solidFill>
                  <a:srgbClr val="000000"/>
                </a:solidFill>
                <a:latin typeface="Segoe UI"/>
              </a:rPr>
              <a:t>Mail-enabled security group</a:t>
            </a:r>
          </a:p>
          <a:p>
            <a:pPr lvl="2" defTabSz="932742">
              <a:spcBef>
                <a:spcPts val="600"/>
              </a:spcBef>
              <a:spcAft>
                <a:spcPts val="0"/>
              </a:spcAft>
              <a:buSzPct val="95000"/>
              <a:defRPr/>
            </a:pPr>
            <a:r>
              <a:rPr lang="en-US" sz="2000" spc="-50" dirty="0">
                <a:solidFill>
                  <a:srgbClr val="000000"/>
                </a:solidFill>
                <a:latin typeface="Segoe UI"/>
              </a:rPr>
              <a:t>Microsoft 365 groups are managed in Exchange Online as unified groups</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0269247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groups in Microsoft 365 with PowerShell (Slide 2)</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261839"/>
            <a:ext cx="11354257" cy="4334322"/>
          </a:xfrm>
        </p:spPr>
        <p:txBody>
          <a:bodyPr lIns="0"/>
          <a:lstStyle/>
          <a:p>
            <a:pPr lvl="2" defTabSz="932742">
              <a:spcBef>
                <a:spcPts val="600"/>
              </a:spcBef>
              <a:spcAft>
                <a:spcPts val="0"/>
              </a:spcAft>
              <a:buSzPct val="95000"/>
              <a:defRPr/>
            </a:pPr>
            <a:r>
              <a:rPr lang="en-US" sz="2000" spc="-50" dirty="0">
                <a:solidFill>
                  <a:srgbClr val="000000"/>
                </a:solidFill>
                <a:latin typeface="Segoe UI"/>
              </a:rPr>
              <a:t>To create a group by using AzureAD:</a:t>
            </a:r>
          </a:p>
          <a:p>
            <a:pPr lvl="3" defTabSz="932742">
              <a:spcBef>
                <a:spcPts val="600"/>
              </a:spcBef>
              <a:spcAft>
                <a:spcPts val="0"/>
              </a:spcAft>
              <a:buSzPct val="95000"/>
              <a:defRPr/>
            </a:pPr>
            <a:r>
              <a:rPr lang="en-US" b="1" spc="-50" dirty="0">
                <a:solidFill>
                  <a:srgbClr val="000000"/>
                </a:solidFill>
                <a:latin typeface="Segoe UI"/>
              </a:rPr>
              <a:t>New-AzureADGroup -DisplayName "Marketing Group" -MailEnabled $true -SecurityEnabled $true -MailNickname MarketingGrpDistribution group</a:t>
            </a:r>
          </a:p>
          <a:p>
            <a:pPr lvl="2" defTabSz="932742">
              <a:spcBef>
                <a:spcPts val="600"/>
              </a:spcBef>
              <a:spcAft>
                <a:spcPts val="0"/>
              </a:spcAft>
              <a:buSzPct val="95000"/>
              <a:defRPr/>
            </a:pPr>
            <a:r>
              <a:rPr lang="en-US" sz="2000" spc="-50" dirty="0">
                <a:solidFill>
                  <a:srgbClr val="000000"/>
                </a:solidFill>
                <a:latin typeface="Segoe UI"/>
              </a:rPr>
              <a:t>To manage groups, you need to provide the </a:t>
            </a:r>
            <a:r>
              <a:rPr lang="en-US" sz="2000" b="1" spc="-50" dirty="0">
                <a:solidFill>
                  <a:srgbClr val="000000"/>
                </a:solidFill>
                <a:latin typeface="Segoe UI"/>
              </a:rPr>
              <a:t>ObjectID</a:t>
            </a:r>
            <a:r>
              <a:rPr lang="en-US" sz="2000" spc="-50" dirty="0">
                <a:solidFill>
                  <a:srgbClr val="000000"/>
                </a:solidFill>
                <a:latin typeface="Segoe UI"/>
              </a:rPr>
              <a:t> as a unique identifier</a:t>
            </a:r>
          </a:p>
          <a:p>
            <a:pPr lvl="2" defTabSz="932742">
              <a:spcBef>
                <a:spcPts val="600"/>
              </a:spcBef>
              <a:spcAft>
                <a:spcPts val="0"/>
              </a:spcAft>
              <a:buSzPct val="95000"/>
              <a:defRPr/>
            </a:pPr>
            <a:r>
              <a:rPr lang="en-US" sz="2000" spc="-50" dirty="0">
                <a:solidFill>
                  <a:srgbClr val="000000"/>
                </a:solidFill>
                <a:latin typeface="Segoe UI"/>
              </a:rPr>
              <a:t>Other AzureAD cmdlets for managing groups:</a:t>
            </a:r>
          </a:p>
          <a:p>
            <a:pPr lvl="3" defTabSz="932742">
              <a:spcBef>
                <a:spcPts val="600"/>
              </a:spcBef>
              <a:spcAft>
                <a:spcPts val="0"/>
              </a:spcAft>
              <a:buSzPct val="95000"/>
              <a:defRPr/>
            </a:pPr>
            <a:r>
              <a:rPr lang="en-US" b="1" spc="-50" dirty="0">
                <a:solidFill>
                  <a:srgbClr val="000000"/>
                </a:solidFill>
                <a:latin typeface="Segoe UI"/>
              </a:rPr>
              <a:t>Get-AzureADGroup</a:t>
            </a:r>
          </a:p>
          <a:p>
            <a:pPr lvl="3" defTabSz="932742">
              <a:spcBef>
                <a:spcPts val="600"/>
              </a:spcBef>
              <a:spcAft>
                <a:spcPts val="0"/>
              </a:spcAft>
              <a:buSzPct val="95000"/>
              <a:defRPr/>
            </a:pPr>
            <a:r>
              <a:rPr lang="en-US" b="1" spc="-50" dirty="0">
                <a:solidFill>
                  <a:srgbClr val="000000"/>
                </a:solidFill>
                <a:latin typeface="Segoe UI"/>
              </a:rPr>
              <a:t>Set-AzureADGroup</a:t>
            </a:r>
          </a:p>
          <a:p>
            <a:pPr lvl="3" defTabSz="932742">
              <a:spcBef>
                <a:spcPts val="600"/>
              </a:spcBef>
              <a:spcAft>
                <a:spcPts val="0"/>
              </a:spcAft>
              <a:buSzPct val="95000"/>
              <a:defRPr/>
            </a:pPr>
            <a:r>
              <a:rPr lang="en-US" b="1" spc="-50" dirty="0">
                <a:solidFill>
                  <a:srgbClr val="000000"/>
                </a:solidFill>
                <a:latin typeface="Segoe UI"/>
              </a:rPr>
              <a:t>Remove-AzureADGroup</a:t>
            </a:r>
          </a:p>
          <a:p>
            <a:pPr lvl="3" defTabSz="932742">
              <a:spcBef>
                <a:spcPts val="600"/>
              </a:spcBef>
              <a:spcAft>
                <a:spcPts val="0"/>
              </a:spcAft>
              <a:buSzPct val="95000"/>
              <a:defRPr/>
            </a:pPr>
            <a:r>
              <a:rPr lang="en-US" b="1" spc="-50" dirty="0">
                <a:solidFill>
                  <a:srgbClr val="000000"/>
                </a:solidFill>
                <a:latin typeface="Segoe UI"/>
              </a:rPr>
              <a:t>Get-AzureADGroupMember</a:t>
            </a:r>
          </a:p>
          <a:p>
            <a:pPr lvl="3" defTabSz="932742">
              <a:spcBef>
                <a:spcPts val="600"/>
              </a:spcBef>
              <a:spcAft>
                <a:spcPts val="0"/>
              </a:spcAft>
              <a:buSzPct val="95000"/>
              <a:defRPr/>
            </a:pPr>
            <a:r>
              <a:rPr lang="en-US" b="1" spc="-50" dirty="0">
                <a:solidFill>
                  <a:srgbClr val="000000"/>
                </a:solidFill>
                <a:latin typeface="Segoe UI"/>
              </a:rPr>
              <a:t>Add-AzureADGroupMember</a:t>
            </a:r>
          </a:p>
          <a:p>
            <a:pPr lvl="3" defTabSz="932742">
              <a:spcBef>
                <a:spcPts val="600"/>
              </a:spcBef>
              <a:spcAft>
                <a:spcPts val="0"/>
              </a:spcAft>
              <a:buSzPct val="95000"/>
              <a:defRPr/>
            </a:pPr>
            <a:r>
              <a:rPr lang="en-US" b="1" spc="-50" dirty="0">
                <a:solidFill>
                  <a:srgbClr val="000000"/>
                </a:solidFill>
                <a:latin typeface="Segoe UI"/>
              </a:rPr>
              <a:t>Remove-AzureADGroupMember</a:t>
            </a:r>
          </a:p>
          <a:p>
            <a:pPr lvl="3" defTabSz="932742">
              <a:spcBef>
                <a:spcPts val="600"/>
              </a:spcBef>
              <a:spcAft>
                <a:spcPts val="0"/>
              </a:spcAft>
              <a:buSzPct val="95000"/>
              <a:defRPr/>
            </a:pPr>
            <a:r>
              <a:rPr lang="en-US" b="1" spc="-50" dirty="0">
                <a:solidFill>
                  <a:srgbClr val="000000"/>
                </a:solidFill>
                <a:latin typeface="Segoe UI"/>
              </a:rPr>
              <a:t>Get-AzureADGroupOwner</a:t>
            </a: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0748146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groups in Microsoft 365 with PowerShell (Slide 3)</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368835"/>
            <a:ext cx="11354257" cy="3647152"/>
          </a:xfrm>
        </p:spPr>
        <p:txBody>
          <a:bodyPr lIns="0"/>
          <a:lstStyle/>
          <a:p>
            <a:pPr lvl="2" defTabSz="932742">
              <a:spcBef>
                <a:spcPts val="600"/>
              </a:spcBef>
              <a:spcAft>
                <a:spcPts val="0"/>
              </a:spcAft>
              <a:buSzPct val="95000"/>
              <a:defRPr/>
            </a:pPr>
            <a:r>
              <a:rPr lang="en-US" sz="2000" spc="-50" dirty="0">
                <a:solidFill>
                  <a:srgbClr val="000000"/>
                </a:solidFill>
                <a:latin typeface="Segoe UI"/>
              </a:rPr>
              <a:t>To create a group by using MSOnline:</a:t>
            </a:r>
          </a:p>
          <a:p>
            <a:pPr lvl="3" defTabSz="932742">
              <a:spcBef>
                <a:spcPts val="600"/>
              </a:spcBef>
              <a:spcAft>
                <a:spcPts val="0"/>
              </a:spcAft>
              <a:buSzPct val="95000"/>
              <a:defRPr/>
            </a:pPr>
            <a:r>
              <a:rPr lang="en-US" b="1" spc="-50" dirty="0">
                <a:solidFill>
                  <a:srgbClr val="000000"/>
                </a:solidFill>
                <a:latin typeface="Segoe UI"/>
              </a:rPr>
              <a:t>New-MsolGroup -DisplayName "Marketing Group"</a:t>
            </a:r>
          </a:p>
          <a:p>
            <a:pPr lvl="2" defTabSz="932742">
              <a:spcBef>
                <a:spcPts val="600"/>
              </a:spcBef>
              <a:spcAft>
                <a:spcPts val="0"/>
              </a:spcAft>
              <a:buSzPct val="95000"/>
              <a:defRPr/>
            </a:pPr>
            <a:r>
              <a:rPr lang="en-US" sz="2000" spc="-50" dirty="0">
                <a:solidFill>
                  <a:srgbClr val="000000"/>
                </a:solidFill>
                <a:latin typeface="Segoe UI"/>
              </a:rPr>
              <a:t>Other AzureAD cmdlets for managing groups:</a:t>
            </a:r>
          </a:p>
          <a:p>
            <a:pPr lvl="3" defTabSz="932742">
              <a:spcBef>
                <a:spcPts val="600"/>
              </a:spcBef>
              <a:spcAft>
                <a:spcPts val="0"/>
              </a:spcAft>
              <a:buSzPct val="95000"/>
              <a:defRPr/>
            </a:pPr>
            <a:r>
              <a:rPr lang="en-US" b="1" spc="-50" dirty="0">
                <a:solidFill>
                  <a:srgbClr val="000000"/>
                </a:solidFill>
                <a:latin typeface="Segoe UI"/>
              </a:rPr>
              <a:t>Get-MsolGroup</a:t>
            </a:r>
          </a:p>
          <a:p>
            <a:pPr lvl="3" defTabSz="932742">
              <a:spcBef>
                <a:spcPts val="600"/>
              </a:spcBef>
              <a:spcAft>
                <a:spcPts val="0"/>
              </a:spcAft>
              <a:buSzPct val="95000"/>
              <a:defRPr/>
            </a:pPr>
            <a:r>
              <a:rPr lang="en-US" b="1" spc="-50" dirty="0">
                <a:solidFill>
                  <a:srgbClr val="000000"/>
                </a:solidFill>
                <a:latin typeface="Segoe UI"/>
              </a:rPr>
              <a:t>Set-MsolGroup</a:t>
            </a:r>
          </a:p>
          <a:p>
            <a:pPr lvl="3" defTabSz="932742">
              <a:spcBef>
                <a:spcPts val="600"/>
              </a:spcBef>
              <a:spcAft>
                <a:spcPts val="0"/>
              </a:spcAft>
              <a:buSzPct val="95000"/>
              <a:defRPr/>
            </a:pPr>
            <a:r>
              <a:rPr lang="en-US" b="1" spc="-50" dirty="0">
                <a:solidFill>
                  <a:srgbClr val="000000"/>
                </a:solidFill>
                <a:latin typeface="Segoe UI"/>
              </a:rPr>
              <a:t>Remove-MsolGroup</a:t>
            </a:r>
          </a:p>
          <a:p>
            <a:pPr lvl="3" defTabSz="932742">
              <a:spcBef>
                <a:spcPts val="600"/>
              </a:spcBef>
              <a:spcAft>
                <a:spcPts val="0"/>
              </a:spcAft>
              <a:buSzPct val="95000"/>
              <a:defRPr/>
            </a:pPr>
            <a:r>
              <a:rPr lang="en-US" b="1" spc="-50" dirty="0">
                <a:solidFill>
                  <a:srgbClr val="000000"/>
                </a:solidFill>
                <a:latin typeface="Segoe UI"/>
              </a:rPr>
              <a:t>Get-MsolADGroupMember</a:t>
            </a:r>
          </a:p>
          <a:p>
            <a:pPr lvl="3" defTabSz="932742">
              <a:spcBef>
                <a:spcPts val="600"/>
              </a:spcBef>
              <a:spcAft>
                <a:spcPts val="0"/>
              </a:spcAft>
              <a:buSzPct val="95000"/>
              <a:defRPr/>
            </a:pPr>
            <a:r>
              <a:rPr lang="en-US" b="1" spc="-50" dirty="0">
                <a:solidFill>
                  <a:srgbClr val="000000"/>
                </a:solidFill>
                <a:latin typeface="Segoe UI"/>
              </a:rPr>
              <a:t>Add-MsolADGroupMember</a:t>
            </a:r>
          </a:p>
          <a:p>
            <a:pPr lvl="3" defTabSz="932742">
              <a:spcBef>
                <a:spcPts val="600"/>
              </a:spcBef>
              <a:spcAft>
                <a:spcPts val="0"/>
              </a:spcAft>
              <a:buSzPct val="95000"/>
              <a:defRPr/>
            </a:pPr>
            <a:r>
              <a:rPr lang="en-US" b="1" spc="-50" dirty="0">
                <a:solidFill>
                  <a:srgbClr val="000000"/>
                </a:solidFill>
                <a:latin typeface="Segoe UI"/>
              </a:rPr>
              <a:t>Remove-MsolADGroupMember</a:t>
            </a:r>
            <a:endParaRPr kumimoji="0" lang="en-US" b="1" i="0" u="none" strike="noStrike" kern="1200" cap="none" spc="-50" normalizeH="0" baseline="0" noProof="0" dirty="0">
              <a:ln>
                <a:noFill/>
              </a:ln>
              <a:solidFill>
                <a:srgbClr val="000000"/>
              </a:solidFill>
              <a:effectLst/>
              <a:uLnTx/>
              <a:uFillTx/>
              <a:latin typeface="Segoe UI"/>
              <a:ea typeface="+mn-ea"/>
              <a:cs typeface="+mn-cs"/>
            </a:endParaRPr>
          </a:p>
          <a:p>
            <a:pPr marL="290513" marR="0" lvl="1"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9370838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roles in Microsoft 365 with PowerShell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3924151"/>
          </a:xfrm>
        </p:spPr>
        <p:txBody>
          <a:bodyPr lIns="0"/>
          <a:lstStyle/>
          <a:p>
            <a:pPr lvl="2" defTabSz="932742">
              <a:spcBef>
                <a:spcPts val="600"/>
              </a:spcBef>
              <a:spcAft>
                <a:spcPts val="0"/>
              </a:spcAft>
              <a:buSzPct val="95000"/>
              <a:defRPr/>
            </a:pPr>
            <a:r>
              <a:rPr lang="en-US" sz="2000" spc="-50" dirty="0">
                <a:solidFill>
                  <a:srgbClr val="000000"/>
                </a:solidFill>
                <a:latin typeface="Segoe UI"/>
              </a:rPr>
              <a:t>To enable a role by using AzureAD:</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$roleTemplate = Get-AzureADDirectoryRoleTemplate | Where {$_.displayName -eq 'User Administrator'}</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Enable-AzureADDirectoryRole -RoleTemplateId $roleTemplate.ObjectId</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add a user to a role by using AzureAD:</a:t>
            </a:r>
            <a:endParaRPr lang="en-US" sz="2000" spc="-50" dirty="0">
              <a:solidFill>
                <a:srgbClr val="000000"/>
              </a:solidFill>
              <a:latin typeface="Segoe UI"/>
            </a:endParaRPr>
          </a:p>
          <a:p>
            <a:pPr lvl="3" defTabSz="932742">
              <a:spcBef>
                <a:spcPts val="600"/>
              </a:spcBef>
              <a:spcAft>
                <a:spcPts val="0"/>
              </a:spcAft>
              <a:buSzPct val="95000"/>
              <a:defRPr/>
            </a:pPr>
            <a:r>
              <a:rPr lang="en-US" b="1" spc="-50" dirty="0">
                <a:solidFill>
                  <a:srgbClr val="000000"/>
                </a:solidFill>
                <a:latin typeface="Segoe UI"/>
              </a:rPr>
              <a:t>$user = Get-AzureADUser -ObjectID AbbieP@adatum.com</a:t>
            </a:r>
          </a:p>
          <a:p>
            <a:pPr lvl="3" defTabSz="932742">
              <a:spcBef>
                <a:spcPts val="600"/>
              </a:spcBef>
              <a:spcAft>
                <a:spcPts val="0"/>
              </a:spcAft>
              <a:buSzPct val="95000"/>
              <a:defRPr/>
            </a:pPr>
            <a:r>
              <a:rPr lang="en-US" b="1" spc="-50" dirty="0">
                <a:solidFill>
                  <a:srgbClr val="000000"/>
                </a:solidFill>
                <a:latin typeface="Segoe UI"/>
              </a:rPr>
              <a:t>$role = Get-AzureADDirectoryRole | Where {$_.displayName -eq 'User Administrator'}</a:t>
            </a:r>
          </a:p>
          <a:p>
            <a:pPr lvl="3" defTabSz="932742">
              <a:spcBef>
                <a:spcPts val="600"/>
              </a:spcBef>
              <a:spcAft>
                <a:spcPts val="0"/>
              </a:spcAft>
              <a:buSzPct val="95000"/>
              <a:defRPr/>
            </a:pPr>
            <a:r>
              <a:rPr lang="en-US" b="1" spc="-50" dirty="0">
                <a:solidFill>
                  <a:srgbClr val="000000"/>
                </a:solidFill>
                <a:latin typeface="Segoe UI"/>
              </a:rPr>
              <a:t>Add-AzureADDirectoryRoleMember -ObjectId $role.ObjectId -RefObjectId $user.ObjectID</a:t>
            </a:r>
          </a:p>
          <a:p>
            <a:pPr lvl="2" defTabSz="932742">
              <a:spcBef>
                <a:spcPts val="600"/>
              </a:spcBef>
              <a:spcAft>
                <a:spcPts val="0"/>
              </a:spcAft>
              <a:buSzPct val="95000"/>
              <a:defRPr/>
            </a:pPr>
            <a:r>
              <a:rPr lang="en-US" sz="2000" spc="-50" dirty="0">
                <a:solidFill>
                  <a:srgbClr val="000000"/>
                </a:solidFill>
                <a:latin typeface="Segoe UI"/>
              </a:rPr>
              <a:t>To add a user to a role by using MSOnline:</a:t>
            </a:r>
          </a:p>
          <a:p>
            <a:pPr lvl="3" defTabSz="932742">
              <a:spcBef>
                <a:spcPts val="600"/>
              </a:spcBef>
              <a:spcAft>
                <a:spcPts val="0"/>
              </a:spcAft>
              <a:buSzPct val="95000"/>
              <a:defRPr/>
            </a:pPr>
            <a:r>
              <a:rPr lang="en-US" b="1" spc="-50" dirty="0">
                <a:solidFill>
                  <a:srgbClr val="000000"/>
                </a:solidFill>
                <a:latin typeface="Segoe UI"/>
              </a:rPr>
              <a:t>Add-MsolRoleMember -RoleMemberEmailAddress AbbieP@adatum.com -RoleName 'User Administrator'</a:t>
            </a:r>
          </a:p>
          <a:p>
            <a:pPr marL="633413" lvl="2" indent="-290513" defTabSz="932742">
              <a:spcBef>
                <a:spcPts val="600"/>
              </a:spcBef>
              <a:spcAft>
                <a:spcPts val="0"/>
              </a:spcAft>
              <a:buSzPct val="95000"/>
              <a:buFont typeface="Wingdings" panose="05000000000000000000" pitchFamily="2" charset="2"/>
              <a:buChar char="§"/>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9281387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licenses in Microsoft 365 with PowerShell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05654" y="1309841"/>
            <a:ext cx="11354257" cy="4632037"/>
          </a:xfrm>
        </p:spPr>
        <p:txBody>
          <a:bodyPr lIns="0"/>
          <a:lstStyle/>
          <a:p>
            <a:pPr lvl="2" defTabSz="932742">
              <a:spcBef>
                <a:spcPts val="600"/>
              </a:spcBef>
              <a:spcAft>
                <a:spcPts val="0"/>
              </a:spcAft>
              <a:buSzPct val="95000"/>
              <a:defRPr/>
            </a:pPr>
            <a:r>
              <a:rPr lang="en-US" sz="2000" spc="-50" dirty="0">
                <a:solidFill>
                  <a:srgbClr val="000000"/>
                </a:solidFill>
                <a:latin typeface="Segoe UI"/>
              </a:rPr>
              <a:t>To review available licenses by using AzureAD:</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Get-AzureADSubscribedSku | Select-Object -Property Sku*,ConsumedUnits -ExpandProperty PrepaidUnits</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assign licenses to a user by using AzureAD:</a:t>
            </a:r>
          </a:p>
          <a:p>
            <a:pPr lvl="3" defTabSz="932742">
              <a:spcBef>
                <a:spcPts val="600"/>
              </a:spcBef>
              <a:spcAft>
                <a:spcPts val="0"/>
              </a:spcAft>
              <a:buSzPct val="95000"/>
              <a:defRPr/>
            </a:pPr>
            <a:r>
              <a:rPr lang="en-US" b="1" spc="-50" dirty="0">
                <a:solidFill>
                  <a:srgbClr val="000000"/>
                </a:solidFill>
                <a:latin typeface="Segoe UI"/>
              </a:rPr>
              <a:t>$License = New-Object -TypeName Microsoft.Open.AzureAD.Model.AssignedLicense</a:t>
            </a:r>
          </a:p>
          <a:p>
            <a:pPr lvl="3" defTabSz="932742">
              <a:spcBef>
                <a:spcPts val="600"/>
              </a:spcBef>
              <a:spcAft>
                <a:spcPts val="0"/>
              </a:spcAft>
              <a:buSzPct val="95000"/>
              <a:defRPr/>
            </a:pPr>
            <a:r>
              <a:rPr lang="en-US" b="1" spc="-50" dirty="0">
                <a:solidFill>
                  <a:srgbClr val="000000"/>
                </a:solidFill>
                <a:latin typeface="Segoe UI"/>
              </a:rPr>
              <a:t>$License.SkuId = '05e9a617-0261-4cee-bb44-138d3ef5d965'</a:t>
            </a:r>
          </a:p>
          <a:p>
            <a:pPr lvl="3" defTabSz="932742">
              <a:spcBef>
                <a:spcPts val="600"/>
              </a:spcBef>
              <a:spcAft>
                <a:spcPts val="0"/>
              </a:spcAft>
              <a:buSzPct val="95000"/>
              <a:defRPr/>
            </a:pPr>
            <a:r>
              <a:rPr lang="en-US" b="1" spc="-50" dirty="0">
                <a:solidFill>
                  <a:srgbClr val="000000"/>
                </a:solidFill>
                <a:latin typeface="Segoe UI"/>
              </a:rPr>
              <a:t>$LicensesToAssign = New-Object -TypeName Microsoft.Open.AzureAD.Model.AssignedLicenses</a:t>
            </a:r>
          </a:p>
          <a:p>
            <a:pPr lvl="3" defTabSz="932742">
              <a:spcBef>
                <a:spcPts val="600"/>
              </a:spcBef>
              <a:spcAft>
                <a:spcPts val="0"/>
              </a:spcAft>
              <a:buSzPct val="95000"/>
              <a:defRPr/>
            </a:pPr>
            <a:r>
              <a:rPr lang="en-US" b="1" spc="-50" dirty="0">
                <a:solidFill>
                  <a:srgbClr val="000000"/>
                </a:solidFill>
                <a:latin typeface="Segoe UI"/>
              </a:rPr>
              <a:t>$LicensesToAssign.AddLicenses = $License</a:t>
            </a:r>
          </a:p>
          <a:p>
            <a:pPr lvl="3" defTabSz="932742">
              <a:spcBef>
                <a:spcPts val="600"/>
              </a:spcBef>
              <a:spcAft>
                <a:spcPts val="0"/>
              </a:spcAft>
              <a:buSzPct val="95000"/>
              <a:defRPr/>
            </a:pPr>
            <a:r>
              <a:rPr lang="en-US" b="1" spc="-50" dirty="0">
                <a:solidFill>
                  <a:srgbClr val="000000"/>
                </a:solidFill>
                <a:latin typeface="Segoe UI"/>
              </a:rPr>
              <a:t>Set-AzureADUserLicense -ObjectId AbbieP@adatum.com -AssignedLicenses $LicensesToAssign</a:t>
            </a:r>
          </a:p>
          <a:p>
            <a:pPr lvl="2" defTabSz="932742">
              <a:spcBef>
                <a:spcPts val="600"/>
              </a:spcBef>
              <a:spcAft>
                <a:spcPts val="0"/>
              </a:spcAft>
              <a:buSzPct val="95000"/>
              <a:defRPr/>
            </a:pPr>
            <a:r>
              <a:rPr lang="en-US" sz="2000" spc="-50" dirty="0">
                <a:solidFill>
                  <a:srgbClr val="000000"/>
                </a:solidFill>
                <a:latin typeface="Segoe UI"/>
              </a:rPr>
              <a:t>To disable specific service plans by using AzureAD:</a:t>
            </a:r>
          </a:p>
          <a:p>
            <a:pPr lvl="3" defTabSz="932742">
              <a:spcBef>
                <a:spcPts val="600"/>
              </a:spcBef>
              <a:spcAft>
                <a:spcPts val="0"/>
              </a:spcAft>
              <a:buSzPct val="95000"/>
              <a:defRPr/>
            </a:pPr>
            <a:r>
              <a:rPr lang="en-US" b="1" spc="-50" dirty="0">
                <a:solidFill>
                  <a:srgbClr val="000000"/>
                </a:solidFill>
                <a:latin typeface="Segoe UI"/>
              </a:rPr>
              <a:t>$License.DisabledPlans = '7547a3fe-08ee-4ccb-b430-5077c5041653'</a:t>
            </a:r>
          </a:p>
          <a:p>
            <a:pPr lvl="3" defTabSz="932742">
              <a:spcBef>
                <a:spcPts val="600"/>
              </a:spcBef>
              <a:spcAft>
                <a:spcPts val="0"/>
              </a:spcAft>
              <a:buSzPct val="95000"/>
              <a:defRPr/>
            </a:pPr>
            <a:r>
              <a:rPr lang="en-US" b="1" spc="-50" dirty="0">
                <a:solidFill>
                  <a:srgbClr val="000000"/>
                </a:solidFill>
                <a:latin typeface="Segoe UI"/>
              </a:rPr>
              <a:t>$License.DisabledPlans.Add('a23b959c-7ce8-4e57-9140-b90eb88a9e97')</a:t>
            </a:r>
          </a:p>
          <a:p>
            <a:pPr marL="633413" lvl="2" indent="-290513" defTabSz="932742">
              <a:spcBef>
                <a:spcPts val="600"/>
              </a:spcBef>
              <a:spcAft>
                <a:spcPts val="0"/>
              </a:spcAft>
              <a:buSzPct val="95000"/>
              <a:buFont typeface="Wingdings" panose="05000000000000000000" pitchFamily="2" charset="2"/>
              <a:buChar char="§"/>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545704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licenses in Microsoft 365 with PowerShell (Slide 2)</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4001095"/>
          </a:xfrm>
        </p:spPr>
        <p:txBody>
          <a:bodyPr lIns="0"/>
          <a:lstStyle/>
          <a:p>
            <a:pPr lvl="2" defTabSz="932742">
              <a:spcBef>
                <a:spcPts val="600"/>
              </a:spcBef>
              <a:spcAft>
                <a:spcPts val="0"/>
              </a:spcAft>
              <a:buSzPct val="95000"/>
              <a:defRPr/>
            </a:pPr>
            <a:r>
              <a:rPr lang="en-US" sz="2000" spc="-50" dirty="0">
                <a:solidFill>
                  <a:srgbClr val="000000"/>
                </a:solidFill>
                <a:latin typeface="Segoe UI"/>
              </a:rPr>
              <a:t>To review available licenses by using MSOnline:</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Get-MsolAccountSku </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assign licenses to a user by using MSOnline:</a:t>
            </a:r>
          </a:p>
          <a:p>
            <a:pPr lvl="3" defTabSz="932742">
              <a:spcBef>
                <a:spcPts val="600"/>
              </a:spcBef>
              <a:spcAft>
                <a:spcPts val="0"/>
              </a:spcAft>
              <a:buSzPct val="95000"/>
              <a:defRPr/>
            </a:pPr>
            <a:r>
              <a:rPr lang="en-US" b="1" spc="-50" dirty="0">
                <a:solidFill>
                  <a:srgbClr val="000000"/>
                </a:solidFill>
                <a:latin typeface="Segoe UI"/>
              </a:rPr>
              <a:t>Set-MsolUserLicense -UserPrincipalName "AbbieP@adatum.com" -AddLicenses "Adatum:SPE_E3"</a:t>
            </a:r>
          </a:p>
          <a:p>
            <a:pPr lvl="2" defTabSz="932742">
              <a:spcBef>
                <a:spcPts val="600"/>
              </a:spcBef>
              <a:spcAft>
                <a:spcPts val="0"/>
              </a:spcAft>
              <a:buSzPct val="95000"/>
              <a:defRPr/>
            </a:pPr>
            <a:r>
              <a:rPr lang="en-US" sz="2000" spc="-50" dirty="0">
                <a:solidFill>
                  <a:srgbClr val="000000"/>
                </a:solidFill>
                <a:latin typeface="Segoe UI"/>
              </a:rPr>
              <a:t>To disable specific service plans by using MSOnline:</a:t>
            </a:r>
          </a:p>
          <a:p>
            <a:pPr lvl="3" defTabSz="932742">
              <a:spcBef>
                <a:spcPts val="600"/>
              </a:spcBef>
              <a:spcAft>
                <a:spcPts val="0"/>
              </a:spcAft>
              <a:buSzPct val="95000"/>
              <a:defRPr/>
            </a:pPr>
            <a:r>
              <a:rPr lang="en-US" b="1" spc="-50" dirty="0">
                <a:solidFill>
                  <a:srgbClr val="000000"/>
                </a:solidFill>
                <a:latin typeface="Segoe UI"/>
              </a:rPr>
              <a:t>$planList = "YAMMER_ENTERPRISE","SWAY"</a:t>
            </a:r>
          </a:p>
          <a:p>
            <a:pPr lvl="3" defTabSz="932742">
              <a:spcBef>
                <a:spcPts val="600"/>
              </a:spcBef>
              <a:spcAft>
                <a:spcPts val="0"/>
              </a:spcAft>
              <a:buSzPct val="95000"/>
              <a:defRPr/>
            </a:pPr>
            <a:r>
              <a:rPr lang="en-US" b="1" spc="-50" dirty="0">
                <a:solidFill>
                  <a:srgbClr val="000000"/>
                </a:solidFill>
                <a:latin typeface="Segoe UI"/>
              </a:rPr>
              <a:t>$licenseOptions=New-MsolLicenseOptions -AccountSkuId $accountSkuId -DisabledPlans $planList</a:t>
            </a:r>
          </a:p>
          <a:p>
            <a:pPr lvl="3" defTabSz="932742">
              <a:spcBef>
                <a:spcPts val="600"/>
              </a:spcBef>
              <a:spcAft>
                <a:spcPts val="0"/>
              </a:spcAft>
              <a:buSzPct val="95000"/>
              <a:defRPr/>
            </a:pPr>
            <a:r>
              <a:rPr lang="en-US" b="1" spc="-50" dirty="0">
                <a:solidFill>
                  <a:srgbClr val="000000"/>
                </a:solidFill>
                <a:latin typeface="Segoe UI"/>
              </a:rPr>
              <a:t>Set-MsolUserLicense -UserPrincipalName "AbbieP@adatum.com" -LicenseOptions $licenseOptions</a:t>
            </a:r>
          </a:p>
          <a:p>
            <a:pPr lvl="2" defTabSz="932742">
              <a:spcBef>
                <a:spcPts val="600"/>
              </a:spcBef>
              <a:spcAft>
                <a:spcPts val="0"/>
              </a:spcAft>
              <a:buSzPct val="95000"/>
              <a:defRPr/>
            </a:pPr>
            <a:r>
              <a:rPr lang="en-US" sz="2000" spc="-50" dirty="0">
                <a:solidFill>
                  <a:srgbClr val="000000"/>
                </a:solidFill>
                <a:latin typeface="Segoe UI"/>
              </a:rPr>
              <a:t>To remove a license from a user by using MSOnline:</a:t>
            </a:r>
          </a:p>
          <a:p>
            <a:pPr lvl="3" defTabSz="932742">
              <a:spcBef>
                <a:spcPts val="600"/>
              </a:spcBef>
              <a:spcAft>
                <a:spcPts val="0"/>
              </a:spcAft>
              <a:buSzPct val="95000"/>
              <a:defRPr/>
            </a:pPr>
            <a:r>
              <a:rPr lang="en-US" b="1" spc="-50" dirty="0">
                <a:solidFill>
                  <a:srgbClr val="000000"/>
                </a:solidFill>
                <a:latin typeface="Segoe UI"/>
              </a:rPr>
              <a:t>Set-MsolUserLicense -UserPrincipalName "AbbieP@adatum.com" -RemoveLicenses "Adatum:SPE_E3"</a:t>
            </a:r>
          </a:p>
          <a:p>
            <a:pPr marL="633413" lvl="2" indent="-290513" defTabSz="932742">
              <a:spcBef>
                <a:spcPts val="600"/>
              </a:spcBef>
              <a:spcAft>
                <a:spcPts val="0"/>
              </a:spcAft>
              <a:buSzPct val="95000"/>
              <a:buFont typeface="Wingdings" panose="05000000000000000000" pitchFamily="2" charset="2"/>
              <a:buChar char="§"/>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6072527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2</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2228688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Manage Exchange Online with PowerShell</a:t>
            </a:r>
          </a:p>
        </p:txBody>
      </p:sp>
    </p:spTree>
    <p:extLst>
      <p:ext uri="{BB962C8B-B14F-4D97-AF65-F5344CB8AC3E}">
        <p14:creationId xmlns:p14="http://schemas.microsoft.com/office/powerpoint/2010/main" val="4044182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05654" y="1434295"/>
            <a:ext cx="11354257" cy="3757137"/>
          </a:xfrm>
        </p:spPr>
        <p:txBody>
          <a:bodyPr lIns="0">
            <a:normAutofit/>
          </a:bodyPr>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Exchange Online is one of the most commonly used services in Microsoft 365. You can use PowerShell cmdlets to efficiently manage bulk operations and perform tasks that aren’t possible through the web-based administrative interface. Being adept at managing Exchange Online with PowerShell will make you a much better administrator.</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Connecting to Exchange Online PowerShell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Managing mailboxes in Exchange Online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Managing resources in Exchange Online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Managing admin roles in Exchange Online</a:t>
            </a:r>
            <a:endParaRPr kumimoji="0" lang="en-US"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039078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10: Managing Microsoft 365 services with PowerShell</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Connecting to Exchange Online PowerShell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2708434"/>
          </a:xfrm>
        </p:spPr>
        <p:txBody>
          <a:bodyPr lIns="0"/>
          <a:lstStyle/>
          <a:p>
            <a:pPr lvl="2"/>
            <a:r>
              <a:rPr lang="en-US" sz="2000" b="0" dirty="0"/>
              <a:t>To install the Exchange Online module:</a:t>
            </a:r>
          </a:p>
          <a:p>
            <a:pPr lvl="3"/>
            <a:r>
              <a:rPr lang="en-US" sz="2000" b="1" dirty="0"/>
              <a:t>Install-Module -Name ExchangeOnlineManagement</a:t>
            </a:r>
          </a:p>
          <a:p>
            <a:pPr lvl="3"/>
            <a:r>
              <a:rPr lang="en-US" sz="2000" dirty="0"/>
              <a:t>Scripts must be enabled</a:t>
            </a:r>
          </a:p>
          <a:p>
            <a:pPr lvl="3"/>
            <a:r>
              <a:rPr lang="en-US" sz="2000" b="0" dirty="0"/>
              <a:t>Basic authentication must be allowed for the </a:t>
            </a:r>
            <a:r>
              <a:rPr lang="en-US" sz="2000" b="0" dirty="0" err="1"/>
              <a:t>WinRM</a:t>
            </a:r>
            <a:r>
              <a:rPr lang="en-US" sz="2000" b="0" dirty="0"/>
              <a:t> client</a:t>
            </a:r>
          </a:p>
          <a:p>
            <a:pPr lvl="2"/>
            <a:r>
              <a:rPr lang="en-US" sz="2000" dirty="0"/>
              <a:t>To connect to Exchange Online:</a:t>
            </a:r>
          </a:p>
          <a:p>
            <a:pPr lvl="3"/>
            <a:r>
              <a:rPr lang="en-US" sz="2000" b="1" dirty="0"/>
              <a:t>$ProxyOptions = New-PSSessionOption -ProxyAccessType IEConfig</a:t>
            </a:r>
          </a:p>
          <a:p>
            <a:pPr lvl="3"/>
            <a:r>
              <a:rPr lang="en-US" sz="2000" b="1" dirty="0"/>
              <a:t>Connect-ExchangeOnline -PsSessionOption $ProxyOptions</a:t>
            </a:r>
          </a:p>
        </p:txBody>
      </p:sp>
    </p:spTree>
    <p:extLst>
      <p:ext uri="{BB962C8B-B14F-4D97-AF65-F5344CB8AC3E}">
        <p14:creationId xmlns:p14="http://schemas.microsoft.com/office/powerpoint/2010/main" val="4371372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mailboxes in Exchange Online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243786"/>
            <a:ext cx="11341268" cy="4370427"/>
          </a:xfrm>
        </p:spPr>
        <p:txBody>
          <a:bodyPr lIns="0"/>
          <a:lstStyle/>
          <a:p>
            <a:pPr lvl="2"/>
            <a:r>
              <a:rPr lang="en-US" sz="1900" dirty="0"/>
              <a:t>Mailboxes are created automatically for users when an Exchange Online license is applied</a:t>
            </a:r>
          </a:p>
          <a:p>
            <a:pPr lvl="2"/>
            <a:r>
              <a:rPr lang="en-US" sz="1900" dirty="0"/>
              <a:t>Mailboxes created with </a:t>
            </a:r>
            <a:r>
              <a:rPr lang="en-US" sz="1900" b="1" dirty="0"/>
              <a:t>New-Mailbox</a:t>
            </a:r>
            <a:r>
              <a:rPr lang="en-US" sz="1900" dirty="0"/>
              <a:t> are typically:</a:t>
            </a:r>
          </a:p>
          <a:p>
            <a:pPr lvl="3"/>
            <a:r>
              <a:rPr lang="en-US" sz="1900" dirty="0"/>
              <a:t>Room</a:t>
            </a:r>
          </a:p>
          <a:p>
            <a:pPr lvl="3"/>
            <a:r>
              <a:rPr lang="en-US" sz="1900" dirty="0"/>
              <a:t>Equipment</a:t>
            </a:r>
          </a:p>
          <a:p>
            <a:pPr lvl="3"/>
            <a:r>
              <a:rPr lang="en-US" sz="1900" dirty="0"/>
              <a:t>Shared</a:t>
            </a:r>
          </a:p>
          <a:p>
            <a:pPr lvl="2"/>
            <a:r>
              <a:rPr lang="en-US" sz="1900" dirty="0"/>
              <a:t>To modify a mailbox:</a:t>
            </a:r>
          </a:p>
          <a:p>
            <a:pPr lvl="3"/>
            <a:r>
              <a:rPr lang="en-US" sz="1900" b="1" dirty="0"/>
              <a:t>Set-Mailbox AbbieP@adatum.com -ForwardingSmtpAddress DoraM@adatum.com </a:t>
            </a:r>
            <a:br>
              <a:rPr lang="en-US" sz="1900" b="1" dirty="0"/>
            </a:br>
            <a:r>
              <a:rPr lang="en-US" sz="1900" b="1" dirty="0"/>
              <a:t>-DeliverToMailboxAndForward $true</a:t>
            </a:r>
          </a:p>
          <a:p>
            <a:pPr lvl="2"/>
            <a:r>
              <a:rPr lang="en-US" sz="1900" b="1" dirty="0"/>
              <a:t>Get-EXOMailbox </a:t>
            </a:r>
            <a:r>
              <a:rPr lang="en-US" sz="1900" dirty="0"/>
              <a:t>returns only a partial details by default</a:t>
            </a:r>
          </a:p>
          <a:p>
            <a:pPr lvl="2"/>
            <a:r>
              <a:rPr lang="en-US" sz="1900" dirty="0"/>
              <a:t>Cmdlets to manage:</a:t>
            </a:r>
          </a:p>
          <a:p>
            <a:pPr lvl="3"/>
            <a:r>
              <a:rPr lang="en-US" sz="1900" dirty="0"/>
              <a:t>Mailbox permissions</a:t>
            </a:r>
          </a:p>
          <a:p>
            <a:pPr lvl="3"/>
            <a:r>
              <a:rPr lang="en-US" sz="1900" dirty="0"/>
              <a:t>Mailbox folder permissions</a:t>
            </a:r>
          </a:p>
        </p:txBody>
      </p:sp>
    </p:spTree>
    <p:extLst>
      <p:ext uri="{BB962C8B-B14F-4D97-AF65-F5344CB8AC3E}">
        <p14:creationId xmlns:p14="http://schemas.microsoft.com/office/powerpoint/2010/main" val="26155071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resources in Exchange Online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1431161"/>
          </a:xfrm>
        </p:spPr>
        <p:txBody>
          <a:bodyPr lIns="0"/>
          <a:lstStyle/>
          <a:p>
            <a:pPr lvl="2"/>
            <a:r>
              <a:rPr lang="en-US" sz="1800" b="0" dirty="0"/>
              <a:t>Resource mailboxes are used to book equipment and rooms</a:t>
            </a:r>
          </a:p>
          <a:p>
            <a:pPr lvl="2"/>
            <a:r>
              <a:rPr lang="en-US" dirty="0"/>
              <a:t>Delegates can approve meeting requests for resource mailboxes by running:</a:t>
            </a:r>
            <a:endParaRPr lang="en-US" sz="1800" b="0" dirty="0"/>
          </a:p>
          <a:p>
            <a:pPr lvl="3"/>
            <a:r>
              <a:rPr lang="en-US" b="1" dirty="0"/>
              <a:t>Set-CalendarProcessing -Identity BoardRoom -ResourceDelegates AbbieP@adatum.com</a:t>
            </a:r>
          </a:p>
          <a:p>
            <a:pPr lvl="2"/>
            <a:r>
              <a:rPr lang="en-US" b="0" dirty="0"/>
              <a:t>Some parameters for the </a:t>
            </a:r>
            <a:r>
              <a:rPr lang="en-US" b="1" dirty="0"/>
              <a:t>Set-CalendarProcessing </a:t>
            </a:r>
            <a:r>
              <a:rPr lang="en-US" dirty="0"/>
              <a:t>cmdlet are listed in the following table:</a:t>
            </a:r>
          </a:p>
        </p:txBody>
      </p:sp>
      <p:graphicFrame>
        <p:nvGraphicFramePr>
          <p:cNvPr id="2" name="Table 2">
            <a:extLst>
              <a:ext uri="{FF2B5EF4-FFF2-40B4-BE49-F238E27FC236}">
                <a16:creationId xmlns:a16="http://schemas.microsoft.com/office/drawing/2014/main" id="{CBDB1AC1-9F4B-4E26-801C-033CDA6293B1}"/>
              </a:ext>
            </a:extLst>
          </p:cNvPr>
          <p:cNvGraphicFramePr>
            <a:graphicFrameLocks noGrp="1"/>
          </p:cNvGraphicFramePr>
          <p:nvPr>
            <p:extLst>
              <p:ext uri="{D42A27DB-BD31-4B8C-83A1-F6EECF244321}">
                <p14:modId xmlns:p14="http://schemas.microsoft.com/office/powerpoint/2010/main" val="1032480082"/>
              </p:ext>
            </p:extLst>
          </p:nvPr>
        </p:nvGraphicFramePr>
        <p:xfrm>
          <a:off x="762876" y="3047622"/>
          <a:ext cx="8128000" cy="1843786"/>
        </p:xfrm>
        <a:graphic>
          <a:graphicData uri="http://schemas.openxmlformats.org/drawingml/2006/table">
            <a:tbl>
              <a:tblPr firstRow="1" bandRow="1">
                <a:tableStyleId>{E8B1032C-EA38-4F05-BA0D-38AFFFC7BED3}</a:tableStyleId>
              </a:tblPr>
              <a:tblGrid>
                <a:gridCol w="4064000">
                  <a:extLst>
                    <a:ext uri="{9D8B030D-6E8A-4147-A177-3AD203B41FA5}">
                      <a16:colId xmlns:a16="http://schemas.microsoft.com/office/drawing/2014/main" val="4281955885"/>
                    </a:ext>
                  </a:extLst>
                </a:gridCol>
                <a:gridCol w="4064000">
                  <a:extLst>
                    <a:ext uri="{9D8B030D-6E8A-4147-A177-3AD203B41FA5}">
                      <a16:colId xmlns:a16="http://schemas.microsoft.com/office/drawing/2014/main" val="1549190989"/>
                    </a:ext>
                  </a:extLst>
                </a:gridCol>
              </a:tblGrid>
              <a:tr h="0">
                <a:tc>
                  <a:txBody>
                    <a:bodyPr/>
                    <a:lstStyle/>
                    <a:p>
                      <a:r>
                        <a:rPr lang="en-CA" b="0" i="1" dirty="0"/>
                        <a:t>-AllBookInPolicy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i="1" dirty="0"/>
                        <a:t>-AllowConflicts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264863"/>
                  </a:ext>
                </a:extLst>
              </a:tr>
              <a:tr h="370840">
                <a:tc>
                  <a:txBody>
                    <a:bodyPr/>
                    <a:lstStyle/>
                    <a:p>
                      <a:r>
                        <a:rPr lang="en-CA" i="1" dirty="0"/>
                        <a:t>-AllRequestInPolicy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i="1" dirty="0"/>
                        <a:t>-AllRequestOutOfPolicy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0059002"/>
                  </a:ext>
                </a:extLst>
              </a:tr>
              <a:tr h="370840">
                <a:tc>
                  <a:txBody>
                    <a:bodyPr/>
                    <a:lstStyle/>
                    <a:p>
                      <a:r>
                        <a:rPr lang="en-CA" i="1" dirty="0"/>
                        <a:t>-AutomateProcessing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i="1" dirty="0"/>
                        <a:t>-BookInPolicy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411355"/>
                  </a:ext>
                </a:extLst>
              </a:tr>
              <a:tr h="370840">
                <a:tc>
                  <a:txBody>
                    <a:bodyPr/>
                    <a:lstStyle/>
                    <a:p>
                      <a:r>
                        <a:rPr lang="en-CA" i="1" dirty="0"/>
                        <a:t>-EnforceCapacity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i="1" dirty="0"/>
                        <a:t>-MaximumDurationInLimits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380604"/>
                  </a:ext>
                </a:extLst>
              </a:tr>
              <a:tr h="370840">
                <a:tc>
                  <a:txBody>
                    <a:bodyPr/>
                    <a:lstStyle/>
                    <a:p>
                      <a:r>
                        <a:rPr lang="en-CA" i="1" dirty="0"/>
                        <a:t>-RequestInPolicy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i="1" dirty="0"/>
                        <a:t>-RequestOutOfPolicy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9784671"/>
                  </a:ext>
                </a:extLst>
              </a:tr>
            </a:tbl>
          </a:graphicData>
        </a:graphic>
      </p:graphicFrame>
    </p:spTree>
    <p:extLst>
      <p:ext uri="{BB962C8B-B14F-4D97-AF65-F5344CB8AC3E}">
        <p14:creationId xmlns:p14="http://schemas.microsoft.com/office/powerpoint/2010/main" val="24814723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admin roles in Exchange Online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785652"/>
          </a:xfrm>
        </p:spPr>
        <p:txBody>
          <a:bodyPr lIns="0"/>
          <a:lstStyle/>
          <a:p>
            <a:pPr lvl="2"/>
            <a:r>
              <a:rPr lang="en-US" sz="2000" b="0" dirty="0"/>
              <a:t>Exchange Online has admin roles that are separate from the Microsoft 365 admin roles, including:</a:t>
            </a:r>
          </a:p>
          <a:p>
            <a:pPr lvl="3"/>
            <a:r>
              <a:rPr lang="en-US" sz="2000" b="0" dirty="0"/>
              <a:t>Organization Management</a:t>
            </a:r>
          </a:p>
          <a:p>
            <a:pPr lvl="3"/>
            <a:r>
              <a:rPr lang="en-US" sz="2000" dirty="0"/>
              <a:t>Recipient Management</a:t>
            </a:r>
          </a:p>
          <a:p>
            <a:pPr lvl="3"/>
            <a:r>
              <a:rPr lang="en-US" sz="2000" b="0" dirty="0"/>
              <a:t>View-only Management</a:t>
            </a:r>
          </a:p>
          <a:p>
            <a:pPr lvl="3"/>
            <a:r>
              <a:rPr lang="en-US" sz="2000" dirty="0"/>
              <a:t>Records Management</a:t>
            </a:r>
          </a:p>
          <a:p>
            <a:pPr lvl="3"/>
            <a:r>
              <a:rPr lang="en-US" sz="2000" b="0" dirty="0"/>
              <a:t>Discovery Management</a:t>
            </a:r>
          </a:p>
          <a:p>
            <a:pPr lvl="2"/>
            <a:r>
              <a:rPr lang="en-US" sz="2000" dirty="0"/>
              <a:t>To add a user to a role, you use:</a:t>
            </a:r>
          </a:p>
          <a:p>
            <a:pPr lvl="3"/>
            <a:r>
              <a:rPr lang="en-US" sz="2000" b="1" dirty="0"/>
              <a:t>Add-RoleGroupMember -Identity "Recipient Management" -Member AbbieP@adatum.com</a:t>
            </a:r>
          </a:p>
          <a:p>
            <a:pPr lvl="2"/>
            <a:r>
              <a:rPr lang="en-US" sz="2000" b="0" dirty="0"/>
              <a:t>It’s possible to create customed role groups as well</a:t>
            </a:r>
          </a:p>
        </p:txBody>
      </p:sp>
    </p:spTree>
    <p:extLst>
      <p:ext uri="{BB962C8B-B14F-4D97-AF65-F5344CB8AC3E}">
        <p14:creationId xmlns:p14="http://schemas.microsoft.com/office/powerpoint/2010/main" val="13988562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3</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66472990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Manage SharePoint Online with PowerShell</a:t>
            </a:r>
          </a:p>
        </p:txBody>
      </p:sp>
    </p:spTree>
    <p:extLst>
      <p:ext uri="{BB962C8B-B14F-4D97-AF65-F5344CB8AC3E}">
        <p14:creationId xmlns:p14="http://schemas.microsoft.com/office/powerpoint/2010/main" val="122801048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418601"/>
            <a:ext cx="11354257" cy="3323987"/>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lang="en-US" dirty="0">
                <a:ea typeface="Times New Roman" panose="02020603050405020304" pitchFamily="18" charset="0"/>
                <a:cs typeface="Mangal" panose="02040503050203030202" pitchFamily="18" charset="0"/>
              </a:rPr>
              <a:t>SharePoint Online is a collaboration service that allows you to store and share information through a web-based interface. Many organizations use SharePoint sites to build web portals for departments. In this lesson, you’ll learn how to create a site and assign user permissions.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SharePoint Online Management Shell overview</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rPr>
              <a:t>Managing SharePoint Online users and groups with PowerShell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Managing sites with Windows PowerShell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rPr>
              <a:t>Managing external user sharing with Windows PowerShell</a:t>
            </a:r>
            <a:endParaRPr kumimoji="0" lang="en-US" b="0" i="0" u="none" strike="noStrike" kern="1200" cap="none" spc="0" normalizeH="0" baseline="0" noProof="0" dirty="0">
              <a:ln>
                <a:noFill/>
              </a:ln>
              <a:solidFill>
                <a:srgbClr val="000000"/>
              </a:solidFill>
              <a:effectLst/>
              <a:uLnTx/>
              <a:uFillTx/>
              <a:ea typeface="+mn-ea"/>
              <a:cs typeface="+mn-cs"/>
            </a:endParaRPr>
          </a:p>
        </p:txBody>
      </p:sp>
    </p:spTree>
    <p:extLst>
      <p:ext uri="{BB962C8B-B14F-4D97-AF65-F5344CB8AC3E}">
        <p14:creationId xmlns:p14="http://schemas.microsoft.com/office/powerpoint/2010/main" val="7709262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SharePoint Online Management Shell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411212"/>
            <a:ext cx="11354257" cy="2323713"/>
          </a:xfrm>
        </p:spPr>
        <p:txBody>
          <a:bodyPr lIns="0"/>
          <a:lstStyle/>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install SharePoint Online Management Shell:</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Install-Module -Name Microsoft.Online.SharePoint.PowerShell</a:t>
            </a:r>
          </a:p>
          <a:p>
            <a:pPr lvl="2" defTabSz="932742">
              <a:spcBef>
                <a:spcPts val="600"/>
              </a:spcBef>
              <a:spcAft>
                <a:spcPts val="0"/>
              </a:spcAft>
              <a:buSzPct val="95000"/>
              <a:defRPr/>
            </a:pPr>
            <a:r>
              <a:rPr kumimoji="0" lang="en-US" sz="2000" i="0" u="none" strike="noStrike" kern="1200" cap="none" spc="-50" normalizeH="0" baseline="0" noProof="0" dirty="0">
                <a:ln>
                  <a:noFill/>
                </a:ln>
                <a:solidFill>
                  <a:srgbClr val="000000"/>
                </a:solidFill>
                <a:effectLst/>
                <a:uLnTx/>
                <a:uFillTx/>
                <a:latin typeface="Segoe UI"/>
                <a:ea typeface="+mn-ea"/>
                <a:cs typeface="+mn-cs"/>
              </a:rPr>
              <a:t>To update </a:t>
            </a:r>
            <a:r>
              <a:rPr kumimoji="0" lang="en-US" sz="2000" b="0" i="0" u="none" strike="noStrike" kern="1200" cap="none" spc="-50" normalizeH="0" baseline="0" noProof="0" dirty="0">
                <a:ln>
                  <a:noFill/>
                </a:ln>
                <a:solidFill>
                  <a:srgbClr val="000000"/>
                </a:solidFill>
                <a:effectLst/>
                <a:uLnTx/>
                <a:uFillTx/>
                <a:latin typeface="Segoe UI"/>
                <a:ea typeface="+mn-ea"/>
                <a:cs typeface="+mn-cs"/>
              </a:rPr>
              <a:t>SharePoint Online Management Shell:</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Update-Module -Name Microsoft.Online.SharePoint.PowerShell</a:t>
            </a:r>
          </a:p>
          <a:p>
            <a:pPr lvl="2" defTabSz="932742">
              <a:spcBef>
                <a:spcPts val="600"/>
              </a:spcBef>
              <a:spcAft>
                <a:spcPts val="0"/>
              </a:spcAft>
              <a:buSzPct val="95000"/>
              <a:defRPr/>
            </a:pPr>
            <a:r>
              <a:rPr kumimoji="0" lang="en-US" sz="2000" i="0" u="none" strike="noStrike" kern="1200" cap="none" spc="-50" normalizeH="0" baseline="0" noProof="0" dirty="0">
                <a:ln>
                  <a:noFill/>
                </a:ln>
                <a:solidFill>
                  <a:srgbClr val="000000"/>
                </a:solidFill>
                <a:effectLst/>
                <a:uLnTx/>
                <a:uFillTx/>
                <a:latin typeface="Segoe UI"/>
                <a:ea typeface="+mn-ea"/>
                <a:cs typeface="+mn-cs"/>
              </a:rPr>
              <a:t>To connect to </a:t>
            </a:r>
            <a:r>
              <a:rPr kumimoji="0" lang="en-US" sz="2000" b="0" i="0" u="none" strike="noStrike" kern="1200" cap="none" spc="-50" normalizeH="0" baseline="0" noProof="0" dirty="0">
                <a:ln>
                  <a:noFill/>
                </a:ln>
                <a:solidFill>
                  <a:srgbClr val="000000"/>
                </a:solidFill>
                <a:effectLst/>
                <a:uLnTx/>
                <a:uFillTx/>
                <a:latin typeface="Segoe UI"/>
                <a:ea typeface="+mn-ea"/>
                <a:cs typeface="+mn-cs"/>
              </a:rPr>
              <a:t>SharePoint Online:</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Connect-SPOService -Url https://yourtenant-admin.sharepoint.com</a:t>
            </a:r>
          </a:p>
        </p:txBody>
      </p:sp>
    </p:spTree>
    <p:extLst>
      <p:ext uri="{BB962C8B-B14F-4D97-AF65-F5344CB8AC3E}">
        <p14:creationId xmlns:p14="http://schemas.microsoft.com/office/powerpoint/2010/main" val="38995702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SharePoint Online users and groups with PowerShell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797784"/>
            <a:ext cx="11354257" cy="3262432"/>
          </a:xfrm>
        </p:spPr>
        <p:txBody>
          <a:bodyPr lIns="0"/>
          <a:lstStyle/>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assign permissions to a site, create</a:t>
            </a:r>
            <a:r>
              <a:rPr lang="en-US" sz="2000" spc="-50" dirty="0">
                <a:solidFill>
                  <a:srgbClr val="000000"/>
                </a:solidFill>
                <a:latin typeface="Segoe UI"/>
              </a:rPr>
              <a:t> a SharePoint group, then add Azure AD users to the group</a:t>
            </a:r>
          </a:p>
          <a:p>
            <a:pPr lvl="2" defTabSz="932742">
              <a:spcBef>
                <a:spcPts val="600"/>
              </a:spcBef>
              <a:spcAft>
                <a:spcPts val="0"/>
              </a:spcAft>
              <a:buSzPct val="95000"/>
              <a:defRPr/>
            </a:pPr>
            <a:r>
              <a:rPr lang="en-US" sz="2000" spc="-50" dirty="0">
                <a:solidFill>
                  <a:srgbClr val="000000"/>
                </a:solidFill>
                <a:latin typeface="Segoe UI"/>
              </a:rPr>
              <a:t>SharePoint groups are created per site</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create a SharePoint group:</a:t>
            </a:r>
          </a:p>
          <a:p>
            <a:pPr lvl="3" defTabSz="932742">
              <a:spcBef>
                <a:spcPts val="600"/>
              </a:spcBef>
              <a:spcAft>
                <a:spcPts val="0"/>
              </a:spcAft>
              <a:buSzPct val="95000"/>
              <a:defRPr/>
            </a:pPr>
            <a:r>
              <a:rPr kumimoji="0" lang="en-US" sz="1900" b="1" i="0" u="none" strike="noStrike" kern="1200" cap="none" spc="-50" normalizeH="0" baseline="0" noProof="0" dirty="0">
                <a:ln>
                  <a:noFill/>
                </a:ln>
                <a:solidFill>
                  <a:srgbClr val="000000"/>
                </a:solidFill>
                <a:effectLst/>
                <a:uLnTx/>
                <a:uFillTx/>
                <a:latin typeface="Segoe UI"/>
                <a:ea typeface="+mn-ea"/>
                <a:cs typeface="+mn-cs"/>
              </a:rPr>
              <a:t>New-SPOSiteGroup -Group MarketingUsers -PermissionLevels Read -Site https://adatum.sharepoint.com/sites/Marketing</a:t>
            </a:r>
            <a:endParaRPr lang="en-US" sz="1900" b="1" spc="-50" dirty="0">
              <a:solidFill>
                <a:srgbClr val="000000"/>
              </a:solidFill>
              <a:latin typeface="Segoe UI"/>
            </a:endParaRP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add a user to a SharePoint group:</a:t>
            </a:r>
          </a:p>
          <a:p>
            <a:pPr lvl="3" defTabSz="932742">
              <a:spcBef>
                <a:spcPts val="600"/>
              </a:spcBef>
              <a:spcAft>
                <a:spcPts val="0"/>
              </a:spcAft>
              <a:buSzPct val="95000"/>
              <a:defRPr/>
            </a:pPr>
            <a:r>
              <a:rPr kumimoji="0" lang="en-US" sz="1900" b="1" i="0" u="none" strike="noStrike" kern="1200" cap="none" spc="-50" normalizeH="0" baseline="0" noProof="0" dirty="0">
                <a:ln>
                  <a:noFill/>
                </a:ln>
                <a:solidFill>
                  <a:srgbClr val="000000"/>
                </a:solidFill>
                <a:effectLst/>
                <a:uLnTx/>
                <a:uFillTx/>
                <a:latin typeface="Segoe UI"/>
                <a:ea typeface="+mn-ea"/>
                <a:cs typeface="+mn-cs"/>
              </a:rPr>
              <a:t>Add-SPOUser -Site https://adatum.sharepoint.com/sites/Marketing -Group MarketingUsers -LoginName AbbieP@adatum.com</a:t>
            </a:r>
          </a:p>
          <a:p>
            <a:pPr lvl="2" defTabSz="932742">
              <a:spcBef>
                <a:spcPts val="600"/>
              </a:spcBef>
              <a:spcAft>
                <a:spcPts val="0"/>
              </a:spcAft>
              <a:buSzPct val="95000"/>
              <a:defRPr/>
            </a:pPr>
            <a:r>
              <a:rPr lang="en-US" sz="2000" spc="-50" dirty="0">
                <a:solidFill>
                  <a:srgbClr val="000000"/>
                </a:solidFill>
                <a:latin typeface="Segoe UI"/>
              </a:rPr>
              <a:t>Security groups can also be added to SharePoint groups</a:t>
            </a: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962534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SharePoint sites with Windows PowerShell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4278094"/>
          </a:xfrm>
        </p:spPr>
        <p:txBody>
          <a:bodyPr lIns="0"/>
          <a:lstStyle/>
          <a:p>
            <a:pPr lvl="2" defTabSz="932742">
              <a:spcBef>
                <a:spcPts val="600"/>
              </a:spcBef>
              <a:spcAft>
                <a:spcPts val="0"/>
              </a:spcAft>
              <a:buSzPct val="95000"/>
              <a:defRPr/>
            </a:pPr>
            <a:r>
              <a:rPr kumimoji="0" lang="en-US" sz="1900" b="0" i="0" u="none" strike="noStrike" kern="1200" cap="none" spc="-50" normalizeH="0" baseline="0" noProof="0" dirty="0">
                <a:ln>
                  <a:noFill/>
                </a:ln>
                <a:solidFill>
                  <a:srgbClr val="000000"/>
                </a:solidFill>
                <a:effectLst/>
                <a:uLnTx/>
                <a:uFillTx/>
                <a:latin typeface="Segoe UI"/>
                <a:ea typeface="+mn-ea"/>
                <a:cs typeface="+mn-cs"/>
              </a:rPr>
              <a:t>SharePoint online contains sites for Collaboration, Microsoft 365 groups, </a:t>
            </a:r>
            <a:r>
              <a:rPr lang="en-US" sz="1900" spc="-50" dirty="0">
                <a:solidFill>
                  <a:srgbClr val="000000"/>
                </a:solidFill>
                <a:latin typeface="Segoe UI"/>
              </a:rPr>
              <a:t>Microsoft Teams, and </a:t>
            </a:r>
            <a:r>
              <a:rPr kumimoji="0" lang="en-US" sz="1900" b="0" i="0" u="none" strike="noStrike" kern="1200" cap="none" spc="-50" normalizeH="0" baseline="0" noProof="0" dirty="0">
                <a:ln>
                  <a:noFill/>
                </a:ln>
                <a:solidFill>
                  <a:srgbClr val="000000"/>
                </a:solidFill>
                <a:effectLst/>
                <a:uLnTx/>
                <a:uFillTx/>
                <a:latin typeface="Segoe UI"/>
                <a:ea typeface="+mn-ea"/>
                <a:cs typeface="+mn-cs"/>
              </a:rPr>
              <a:t>OneDrive</a:t>
            </a:r>
          </a:p>
          <a:p>
            <a:pPr lvl="2" defTabSz="932742">
              <a:spcBef>
                <a:spcPts val="600"/>
              </a:spcBef>
              <a:spcAft>
                <a:spcPts val="0"/>
              </a:spcAft>
              <a:buSzPct val="95000"/>
              <a:defRPr/>
            </a:pPr>
            <a:r>
              <a:rPr lang="en-US" sz="1900" spc="-50" dirty="0">
                <a:solidFill>
                  <a:srgbClr val="000000"/>
                </a:solidFill>
                <a:latin typeface="Segoe UI"/>
              </a:rPr>
              <a:t>To create a SharePoint site:</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New-SPOSite -Url https://adatum.sharepoint.com/sites/Marketing -Owner AbbieP@adatum.com -StorageQuota 256</a:t>
            </a:r>
          </a:p>
          <a:p>
            <a:pPr lvl="2" defTabSz="932742">
              <a:spcBef>
                <a:spcPts val="600"/>
              </a:spcBef>
              <a:spcAft>
                <a:spcPts val="0"/>
              </a:spcAft>
              <a:buSzPct val="95000"/>
              <a:defRPr/>
            </a:pPr>
            <a:r>
              <a:rPr lang="en-US" sz="1900" spc="-50" dirty="0">
                <a:solidFill>
                  <a:srgbClr val="000000"/>
                </a:solidFill>
                <a:latin typeface="Segoe UI"/>
              </a:rPr>
              <a:t>To review a list of available templates:</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Get-SPOWebTemplate</a:t>
            </a:r>
          </a:p>
          <a:p>
            <a:pPr lvl="2" defTabSz="932742">
              <a:spcBef>
                <a:spcPts val="600"/>
              </a:spcBef>
              <a:spcAft>
                <a:spcPts val="0"/>
              </a:spcAft>
              <a:buSzPct val="95000"/>
              <a:defRPr/>
            </a:pPr>
            <a:r>
              <a:rPr lang="en-US" sz="1900" spc="-50" dirty="0">
                <a:solidFill>
                  <a:srgbClr val="000000"/>
                </a:solidFill>
                <a:latin typeface="Segoe UI"/>
              </a:rPr>
              <a:t>To modify a site:</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Set-SPOSite -Identity https://adatum.sharepoint.com/sites/Marketing -Title "Marketing Portal“</a:t>
            </a:r>
          </a:p>
          <a:p>
            <a:pPr lvl="2" defTabSz="932742">
              <a:spcBef>
                <a:spcPts val="600"/>
              </a:spcBef>
              <a:spcAft>
                <a:spcPts val="0"/>
              </a:spcAft>
              <a:buSzPct val="95000"/>
              <a:defRPr/>
            </a:pPr>
            <a:r>
              <a:rPr lang="en-US" sz="1900" spc="-50" dirty="0">
                <a:solidFill>
                  <a:srgbClr val="000000"/>
                </a:solidFill>
              </a:rPr>
              <a:t>To review site </a:t>
            </a:r>
            <a:r>
              <a:rPr lang="en-US" sz="1900" spc="-50" dirty="0">
                <a:solidFill>
                  <a:srgbClr val="000000"/>
                </a:solidFill>
                <a:latin typeface="Segoe UI"/>
              </a:rPr>
              <a:t>configuration:</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Get-SPOSite -Identity https://adatum.sharepoint.com/sites/Marketing | Format-List</a:t>
            </a:r>
          </a:p>
          <a:p>
            <a:pPr lvl="2" defTabSz="932742">
              <a:spcBef>
                <a:spcPts val="600"/>
              </a:spcBef>
              <a:spcAft>
                <a:spcPts val="0"/>
              </a:spcAft>
              <a:buSzPct val="95000"/>
              <a:defRPr/>
            </a:pPr>
            <a:r>
              <a:rPr kumimoji="0" lang="en-US" sz="1900" b="0" i="0" u="none" strike="noStrike" kern="1200" cap="none" spc="-50" normalizeH="0" baseline="0" noProof="0" dirty="0">
                <a:ln>
                  <a:noFill/>
                </a:ln>
                <a:solidFill>
                  <a:srgbClr val="000000"/>
                </a:solidFill>
                <a:effectLst/>
                <a:uLnTx/>
                <a:uFillTx/>
                <a:latin typeface="Segoe UI"/>
                <a:ea typeface="+mn-ea"/>
                <a:cs typeface="+mn-cs"/>
              </a:rPr>
              <a:t>To remove a site:</a:t>
            </a:r>
          </a:p>
          <a:p>
            <a:pPr lvl="3" defTabSz="932742">
              <a:spcBef>
                <a:spcPts val="600"/>
              </a:spcBef>
              <a:spcAft>
                <a:spcPts val="0"/>
              </a:spcAft>
              <a:buSzPct val="95000"/>
              <a:defRPr/>
            </a:pPr>
            <a:r>
              <a:rPr kumimoji="0" lang="it-IT" b="1" i="0" u="none" strike="noStrike" kern="1200" cap="none" spc="-50" normalizeH="0" baseline="0" noProof="0" dirty="0">
                <a:ln>
                  <a:noFill/>
                </a:ln>
                <a:solidFill>
                  <a:srgbClr val="000000"/>
                </a:solidFill>
                <a:effectLst/>
                <a:uLnTx/>
                <a:uFillTx/>
                <a:latin typeface="Segoe UI"/>
                <a:ea typeface="+mn-ea"/>
                <a:cs typeface="+mn-cs"/>
              </a:rPr>
              <a:t>Remove-SPOSite -Identity https://adatum.sharepoint.com/sites/Marketing</a:t>
            </a:r>
            <a:endParaRPr kumimoji="0" lang="en-US" b="1"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540340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321561"/>
            <a:ext cx="11354257" cy="3631763"/>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Microsoft 365 is a cloud service that includes many components. The most commonly used services in Microsoft 365 are Azure AD, Exchange Online, SharePoint Online, and Microsoft Teams. To efficiently manage Microsoft 365 and gain access to all configuration options, you should know how to use PowerShell to manage those services.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Lessons: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Lesson 1: Manage Microsoft 365 user accounts, licenses, and groups with PowerShell</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lang="en-US" sz="2000" dirty="0">
                <a:solidFill>
                  <a:srgbClr val="000000"/>
                </a:solidFill>
                <a:latin typeface="Segoe UI"/>
              </a:rPr>
              <a:t>Lesson 2: Manage Exchange Online with PowerShell</a:t>
            </a: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Lesson 3: Manage SharePoint Online with PowerShell</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lang="en-US" sz="2000" dirty="0">
                <a:solidFill>
                  <a:srgbClr val="000000"/>
                </a:solidFill>
                <a:latin typeface="Segoe UI"/>
              </a:rPr>
              <a:t>Lesson 4: Manage Microsoft Teams with PowerShell</a:t>
            </a: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8961483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external user sharing with Windows PowerShell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368896"/>
            <a:ext cx="11354257" cy="2939266"/>
          </a:xfrm>
        </p:spPr>
        <p:txBody>
          <a:bodyPr lIns="0"/>
          <a:lstStyle/>
          <a:p>
            <a:pPr lvl="2" defTabSz="932742">
              <a:spcBef>
                <a:spcPts val="600"/>
              </a:spcBef>
              <a:spcAft>
                <a:spcPts val="0"/>
              </a:spcAft>
              <a:buSzPct val="95000"/>
              <a:defRPr/>
            </a:pPr>
            <a:r>
              <a:rPr lang="en-US" sz="2000" spc="-50" dirty="0">
                <a:solidFill>
                  <a:srgbClr val="000000"/>
                </a:solidFill>
                <a:latin typeface="Segoe UI"/>
              </a:rPr>
              <a:t>Configure sharing for a site: </a:t>
            </a:r>
          </a:p>
          <a:p>
            <a:pPr lvl="3" defTabSz="932742">
              <a:spcBef>
                <a:spcPts val="600"/>
              </a:spcBef>
              <a:spcAft>
                <a:spcPts val="0"/>
              </a:spcAft>
              <a:buSzPct val="95000"/>
              <a:defRPr/>
            </a:pPr>
            <a:r>
              <a:rPr lang="en-US" b="1" spc="-50" dirty="0">
                <a:solidFill>
                  <a:srgbClr val="000000"/>
                </a:solidFill>
                <a:latin typeface="Segoe UI"/>
              </a:rPr>
              <a:t>Set-SPOSite -https://adatum.sharepoint.com/sites/Marketing -SharingCapability Disabled</a:t>
            </a:r>
          </a:p>
          <a:p>
            <a:pPr lvl="2" defTabSz="932742">
              <a:spcBef>
                <a:spcPts val="600"/>
              </a:spcBef>
              <a:spcAft>
                <a:spcPts val="0"/>
              </a:spcAft>
              <a:buSzPct val="95000"/>
              <a:defRPr/>
            </a:pPr>
            <a:r>
              <a:rPr lang="en-US" sz="2000" spc="-50" dirty="0">
                <a:solidFill>
                  <a:srgbClr val="000000"/>
                </a:solidFill>
                <a:latin typeface="Segoe UI"/>
              </a:rPr>
              <a:t>Valid values for SharingCapability are:</a:t>
            </a:r>
          </a:p>
          <a:p>
            <a:pPr lvl="3" defTabSz="932742">
              <a:spcBef>
                <a:spcPts val="600"/>
              </a:spcBef>
              <a:spcAft>
                <a:spcPts val="0"/>
              </a:spcAft>
              <a:buSzPct val="95000"/>
              <a:defRPr/>
            </a:pPr>
            <a:r>
              <a:rPr lang="en-US" b="1" spc="-50" dirty="0">
                <a:solidFill>
                  <a:srgbClr val="000000"/>
                </a:solidFill>
                <a:latin typeface="Segoe UI"/>
              </a:rPr>
              <a:t>ExternalUserAndGuestSharing</a:t>
            </a:r>
          </a:p>
          <a:p>
            <a:pPr lvl="3" defTabSz="932742">
              <a:spcBef>
                <a:spcPts val="600"/>
              </a:spcBef>
              <a:spcAft>
                <a:spcPts val="0"/>
              </a:spcAft>
              <a:buSzPct val="95000"/>
              <a:defRPr/>
            </a:pPr>
            <a:r>
              <a:rPr lang="en-US" b="1" spc="-50" dirty="0">
                <a:solidFill>
                  <a:srgbClr val="000000"/>
                </a:solidFill>
                <a:latin typeface="Segoe UI"/>
              </a:rPr>
              <a:t>ExternalUserSharingOnly</a:t>
            </a:r>
          </a:p>
          <a:p>
            <a:pPr lvl="3" defTabSz="932742">
              <a:spcBef>
                <a:spcPts val="600"/>
              </a:spcBef>
              <a:spcAft>
                <a:spcPts val="0"/>
              </a:spcAft>
              <a:buSzPct val="95000"/>
              <a:defRPr/>
            </a:pPr>
            <a:r>
              <a:rPr lang="en-US" b="1" spc="-50" dirty="0">
                <a:solidFill>
                  <a:srgbClr val="000000"/>
                </a:solidFill>
                <a:latin typeface="Segoe UI"/>
              </a:rPr>
              <a:t>ExistingExternalUserSharingOnly</a:t>
            </a:r>
          </a:p>
          <a:p>
            <a:pPr lvl="3" defTabSz="932742">
              <a:spcBef>
                <a:spcPts val="600"/>
              </a:spcBef>
              <a:spcAft>
                <a:spcPts val="0"/>
              </a:spcAft>
              <a:buSzPct val="95000"/>
              <a:defRPr/>
            </a:pPr>
            <a:r>
              <a:rPr lang="en-US" b="1" spc="-50" dirty="0">
                <a:solidFill>
                  <a:srgbClr val="000000"/>
                </a:solidFill>
                <a:latin typeface="Segoe UI"/>
              </a:rPr>
              <a:t>Disabled</a:t>
            </a:r>
          </a:p>
          <a:p>
            <a:pPr lvl="2" defTabSz="932742">
              <a:spcBef>
                <a:spcPts val="600"/>
              </a:spcBef>
              <a:spcAft>
                <a:spcPts val="0"/>
              </a:spcAft>
              <a:buSzPct val="95000"/>
              <a:defRPr/>
            </a:pPr>
            <a:r>
              <a:rPr lang="en-US" sz="2000" spc="-50" dirty="0">
                <a:solidFill>
                  <a:srgbClr val="000000"/>
                </a:solidFill>
                <a:latin typeface="Segoe UI"/>
              </a:rPr>
              <a:t>Other parameters for sharing include:</a:t>
            </a: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graphicFrame>
        <p:nvGraphicFramePr>
          <p:cNvPr id="2" name="Table 2">
            <a:extLst>
              <a:ext uri="{FF2B5EF4-FFF2-40B4-BE49-F238E27FC236}">
                <a16:creationId xmlns:a16="http://schemas.microsoft.com/office/drawing/2014/main" id="{8EB5E07A-A995-42EE-ADF0-4D82FF0563AE}"/>
              </a:ext>
            </a:extLst>
          </p:cNvPr>
          <p:cNvGraphicFramePr>
            <a:graphicFrameLocks noGrp="1"/>
          </p:cNvGraphicFramePr>
          <p:nvPr>
            <p:extLst>
              <p:ext uri="{D42A27DB-BD31-4B8C-83A1-F6EECF244321}">
                <p14:modId xmlns:p14="http://schemas.microsoft.com/office/powerpoint/2010/main" val="1590209991"/>
              </p:ext>
            </p:extLst>
          </p:nvPr>
        </p:nvGraphicFramePr>
        <p:xfrm>
          <a:off x="739226" y="4345735"/>
          <a:ext cx="9129988" cy="1112520"/>
        </p:xfrm>
        <a:graphic>
          <a:graphicData uri="http://schemas.openxmlformats.org/drawingml/2006/table">
            <a:tbl>
              <a:tblPr firstRow="1" bandRow="1">
                <a:tableStyleId>{68D230F3-CF80-4859-8CE7-A43EE81993B5}</a:tableStyleId>
              </a:tblPr>
              <a:tblGrid>
                <a:gridCol w="3911602">
                  <a:extLst>
                    <a:ext uri="{9D8B030D-6E8A-4147-A177-3AD203B41FA5}">
                      <a16:colId xmlns:a16="http://schemas.microsoft.com/office/drawing/2014/main" val="4050574375"/>
                    </a:ext>
                  </a:extLst>
                </a:gridCol>
                <a:gridCol w="5218386">
                  <a:extLst>
                    <a:ext uri="{9D8B030D-6E8A-4147-A177-3AD203B41FA5}">
                      <a16:colId xmlns:a16="http://schemas.microsoft.com/office/drawing/2014/main" val="2917336215"/>
                    </a:ext>
                  </a:extLst>
                </a:gridCol>
              </a:tblGrid>
              <a:tr h="370840">
                <a:tc>
                  <a:txBody>
                    <a:bodyPr/>
                    <a:lstStyle/>
                    <a:p>
                      <a:r>
                        <a:rPr lang="en-CA" b="0" i="1" dirty="0"/>
                        <a:t>-DefaultLinkSharingType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i="1" dirty="0"/>
                        <a:t>-DefaultLinkPermission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555782"/>
                  </a:ext>
                </a:extLst>
              </a:tr>
              <a:tr h="370840">
                <a:tc>
                  <a:txBody>
                    <a:bodyPr/>
                    <a:lstStyle/>
                    <a:p>
                      <a:r>
                        <a:rPr lang="en-CA" i="1" dirty="0"/>
                        <a:t>-AnonymousLinkExpirationDays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i="1" dirty="0"/>
                        <a:t>-OverrideTenantAnonymousLinkExpirationPolicy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771379"/>
                  </a:ext>
                </a:extLst>
              </a:tr>
              <a:tr h="370840">
                <a:tc>
                  <a:txBody>
                    <a:bodyPr/>
                    <a:lstStyle/>
                    <a:p>
                      <a:r>
                        <a:rPr lang="en-CA" i="1" dirty="0"/>
                        <a:t>-ExternalLinkExpirationDays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i="1" dirty="0"/>
                        <a:t>-OverrideTenantExternalLinkExpirationPolicy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378020"/>
                  </a:ext>
                </a:extLst>
              </a:tr>
            </a:tbl>
          </a:graphicData>
        </a:graphic>
      </p:graphicFrame>
    </p:spTree>
    <p:extLst>
      <p:ext uri="{BB962C8B-B14F-4D97-AF65-F5344CB8AC3E}">
        <p14:creationId xmlns:p14="http://schemas.microsoft.com/office/powerpoint/2010/main" val="385213440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4</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3990034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4: Manage Microsoft Teams with PowerShell</a:t>
            </a:r>
          </a:p>
        </p:txBody>
      </p:sp>
    </p:spTree>
    <p:extLst>
      <p:ext uri="{BB962C8B-B14F-4D97-AF65-F5344CB8AC3E}">
        <p14:creationId xmlns:p14="http://schemas.microsoft.com/office/powerpoint/2010/main" val="22362605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4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403853"/>
            <a:ext cx="11354257" cy="2939266"/>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lang="en-US" dirty="0">
                <a:ea typeface="Times New Roman" panose="02020603050405020304" pitchFamily="18" charset="0"/>
                <a:cs typeface="Mangal" panose="02040503050203030202" pitchFamily="18" charset="0"/>
              </a:rPr>
              <a:t>Microsoft Teams is a collaboration service that combines multiple Microsoft 365 services into a single interface. It’s a useful tool for workgroups and projects. You can use the Microsoft Teams PowerShell module to perform tasks such as creating teams and managing user permissions.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Overview of the Microsoft Teams PowerShell module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rPr>
              <a:t>Installing the Microsoft Teams PowerShell module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ea typeface="+mn-ea"/>
                <a:cs typeface="+mn-cs"/>
              </a:rPr>
              <a:t>Managing Teams with the Microsoft Teams PowerShell module</a:t>
            </a:r>
          </a:p>
        </p:txBody>
      </p:sp>
    </p:spTree>
    <p:extLst>
      <p:ext uri="{BB962C8B-B14F-4D97-AF65-F5344CB8AC3E}">
        <p14:creationId xmlns:p14="http://schemas.microsoft.com/office/powerpoint/2010/main" val="189243955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Overview of the Microsoft Teams PowerShell module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381715"/>
            <a:ext cx="11354257" cy="3785652"/>
          </a:xfrm>
        </p:spPr>
        <p:txBody>
          <a:bodyPr lIns="0"/>
          <a:lstStyle/>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Cmdlets for team management in the Microsoft Teams PowerShell module use </a:t>
            </a:r>
            <a:r>
              <a:rPr kumimoji="0" lang="en-US" sz="2000" b="1" i="0" u="none" strike="noStrike" kern="1200" cap="none" spc="-50" normalizeH="0" baseline="0" noProof="0" dirty="0">
                <a:ln>
                  <a:noFill/>
                </a:ln>
                <a:solidFill>
                  <a:srgbClr val="000000"/>
                </a:solidFill>
                <a:effectLst/>
                <a:uLnTx/>
                <a:uFillTx/>
                <a:latin typeface="Segoe UI"/>
                <a:ea typeface="+mn-ea"/>
                <a:cs typeface="+mn-cs"/>
              </a:rPr>
              <a:t>Team </a:t>
            </a:r>
            <a:r>
              <a:rPr kumimoji="0" lang="en-US" sz="2000" i="0" u="none" strike="noStrike" kern="1200" cap="none" spc="-50" normalizeH="0" baseline="0" noProof="0" dirty="0">
                <a:ln>
                  <a:noFill/>
                </a:ln>
                <a:solidFill>
                  <a:srgbClr val="000000"/>
                </a:solidFill>
                <a:effectLst/>
                <a:uLnTx/>
                <a:uFillTx/>
                <a:latin typeface="Segoe UI"/>
                <a:ea typeface="+mn-ea"/>
                <a:cs typeface="+mn-cs"/>
              </a:rPr>
              <a:t>as part of the noun:</a:t>
            </a:r>
          </a:p>
          <a:p>
            <a:pPr lvl="3" defTabSz="932742">
              <a:spcBef>
                <a:spcPts val="600"/>
              </a:spcBef>
              <a:spcAft>
                <a:spcPts val="0"/>
              </a:spcAft>
              <a:buSzPct val="95000"/>
              <a:defRPr/>
            </a:pPr>
            <a:r>
              <a:rPr lang="en-US" sz="2000" b="1" spc="-50" dirty="0">
                <a:solidFill>
                  <a:srgbClr val="000000"/>
                </a:solidFill>
                <a:latin typeface="Segoe UI"/>
              </a:rPr>
              <a:t>Get-Team</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Add-TeamUser</a:t>
            </a:r>
          </a:p>
          <a:p>
            <a:pPr lvl="3" defTabSz="932742">
              <a:spcBef>
                <a:spcPts val="600"/>
              </a:spcBef>
              <a:spcAft>
                <a:spcPts val="0"/>
              </a:spcAft>
              <a:buSzPct val="95000"/>
              <a:defRPr/>
            </a:pPr>
            <a:r>
              <a:rPr lang="en-US" sz="2000" b="1" spc="-50" dirty="0">
                <a:solidFill>
                  <a:srgbClr val="000000"/>
                </a:solidFill>
                <a:latin typeface="Segoe UI"/>
              </a:rPr>
              <a:t>New-TeamsApp</a:t>
            </a:r>
          </a:p>
          <a:p>
            <a:pPr lvl="2" defTabSz="932742">
              <a:spcBef>
                <a:spcPts val="600"/>
              </a:spcBef>
              <a:spcAft>
                <a:spcPts val="0"/>
              </a:spcAft>
              <a:buSzPct val="95000"/>
              <a:defRPr/>
            </a:pPr>
            <a:r>
              <a:rPr kumimoji="0" lang="en-US" sz="2000" i="0" u="none" strike="noStrike" kern="1200" cap="none" spc="-50" normalizeH="0" baseline="0" noProof="0" dirty="0">
                <a:ln>
                  <a:noFill/>
                </a:ln>
                <a:solidFill>
                  <a:srgbClr val="000000"/>
                </a:solidFill>
                <a:effectLst/>
                <a:uLnTx/>
                <a:uFillTx/>
                <a:latin typeface="Segoe UI"/>
                <a:ea typeface="+mn-ea"/>
                <a:cs typeface="+mn-cs"/>
              </a:rPr>
              <a:t>Functions that manage communication policies include:</a:t>
            </a:r>
            <a:endParaRPr lang="en-US" sz="2000" spc="-50" dirty="0">
              <a:solidFill>
                <a:srgbClr val="000000"/>
              </a:solidFill>
              <a:latin typeface="Segoe UI"/>
            </a:endParaRP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Set-CsTeamsMeetingPolicy</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Remove-CsTeamTemplate</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New-CsTeamsEmergencyCallingPolicy</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Get-CsTeamsMessagingPolicy</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3105821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Installing the Microsoft Teams PowerShell module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74076"/>
            <a:ext cx="11354257" cy="2323713"/>
          </a:xfrm>
        </p:spPr>
        <p:txBody>
          <a:bodyPr lIns="0"/>
          <a:lstStyle/>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install the module:</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Install-Module -Name MicrosoftTeams</a:t>
            </a:r>
            <a:endParaRPr lang="en-US" sz="2000" b="1" spc="-50" dirty="0">
              <a:solidFill>
                <a:srgbClr val="000000"/>
              </a:solidFill>
              <a:latin typeface="Segoe UI"/>
            </a:endParaRP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update the module:</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Update-Module -Name MicrosoftTeams</a:t>
            </a:r>
          </a:p>
          <a:p>
            <a:pPr lvl="2" defTabSz="932742">
              <a:spcBef>
                <a:spcPts val="600"/>
              </a:spcBef>
              <a:spcAft>
                <a:spcPts val="0"/>
              </a:spcAft>
              <a:buSzPct val="95000"/>
              <a:defRPr/>
            </a:pPr>
            <a:r>
              <a:rPr lang="en-US" sz="2000" spc="-50" dirty="0">
                <a:solidFill>
                  <a:srgbClr val="000000"/>
                </a:solidFill>
                <a:latin typeface="Segoe UI"/>
              </a:rPr>
              <a:t>To connect to Microsoft Teams:</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Connect-MicrosoftTeams</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0017143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Teams with the Microsoft Teams PowerShell module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324518" y="1462848"/>
            <a:ext cx="11529518" cy="4093428"/>
          </a:xfrm>
        </p:spPr>
        <p:txBody>
          <a:bodyPr lIns="0"/>
          <a:lstStyle/>
          <a:p>
            <a:pPr lvl="2" defTabSz="932742">
              <a:spcBef>
                <a:spcPts val="600"/>
              </a:spcBef>
              <a:spcAft>
                <a:spcPts val="0"/>
              </a:spcAft>
              <a:buSzPct val="95000"/>
              <a:defRPr/>
            </a:pPr>
            <a:r>
              <a:rPr kumimoji="0" lang="en-CA" sz="2000" b="0" i="0" u="none" strike="noStrike" kern="1200" cap="none" spc="-50" normalizeH="0" baseline="0" noProof="0" dirty="0">
                <a:ln>
                  <a:noFill/>
                </a:ln>
                <a:solidFill>
                  <a:srgbClr val="000000"/>
                </a:solidFill>
                <a:effectLst/>
                <a:uLnTx/>
                <a:uFillTx/>
                <a:latin typeface="Segoe UI"/>
                <a:ea typeface="+mn-ea"/>
                <a:cs typeface="+mn-cs"/>
              </a:rPr>
              <a:t>To create a team: </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New-Team -DisplayName "Marketing Team“</a:t>
            </a:r>
            <a:endParaRPr lang="en-CA" sz="2000" b="1" spc="-50" noProof="0" dirty="0">
              <a:solidFill>
                <a:srgbClr val="000000"/>
              </a:solidFill>
              <a:latin typeface="Segoe UI"/>
            </a:endParaRPr>
          </a:p>
          <a:p>
            <a:pPr lvl="2" defTabSz="932742">
              <a:spcBef>
                <a:spcPts val="600"/>
              </a:spcBef>
              <a:spcAft>
                <a:spcPts val="0"/>
              </a:spcAft>
              <a:buSzPct val="95000"/>
              <a:defRPr/>
            </a:pPr>
            <a:r>
              <a:rPr kumimoji="0" lang="en-CA" sz="2000" b="0" i="0" u="none" strike="noStrike" kern="1200" cap="none" spc="-50" normalizeH="0" baseline="0" noProof="0" dirty="0">
                <a:ln>
                  <a:noFill/>
                </a:ln>
                <a:solidFill>
                  <a:srgbClr val="000000"/>
                </a:solidFill>
                <a:effectLst/>
                <a:uLnTx/>
                <a:uFillTx/>
                <a:latin typeface="Segoe UI"/>
                <a:ea typeface="+mn-ea"/>
                <a:cs typeface="+mn-cs"/>
              </a:rPr>
              <a:t>Template use is limited within PowerShell</a:t>
            </a:r>
          </a:p>
          <a:p>
            <a:pPr lvl="2" defTabSz="932742">
              <a:spcBef>
                <a:spcPts val="600"/>
              </a:spcBef>
              <a:spcAft>
                <a:spcPts val="0"/>
              </a:spcAft>
              <a:buSzPct val="95000"/>
              <a:defRPr/>
            </a:pPr>
            <a:r>
              <a:rPr lang="en-CA" sz="2000" spc="-50" dirty="0">
                <a:solidFill>
                  <a:srgbClr val="000000"/>
                </a:solidFill>
                <a:latin typeface="Segoe UI"/>
              </a:rPr>
              <a:t>To review a list of teams: </a:t>
            </a:r>
          </a:p>
          <a:p>
            <a:pPr lvl="3" defTabSz="932742">
              <a:spcBef>
                <a:spcPts val="600"/>
              </a:spcBef>
              <a:spcAft>
                <a:spcPts val="0"/>
              </a:spcAft>
              <a:buSzPct val="95000"/>
              <a:defRPr/>
            </a:pPr>
            <a:r>
              <a:rPr lang="en-CA" sz="2000" b="1" spc="-50" dirty="0">
                <a:solidFill>
                  <a:srgbClr val="000000"/>
                </a:solidFill>
                <a:latin typeface="Segoe UI"/>
              </a:rPr>
              <a:t>Get-Team</a:t>
            </a:r>
          </a:p>
          <a:p>
            <a:pPr lvl="2" defTabSz="932742">
              <a:spcBef>
                <a:spcPts val="600"/>
              </a:spcBef>
              <a:spcAft>
                <a:spcPts val="0"/>
              </a:spcAft>
              <a:buSzPct val="95000"/>
              <a:defRPr/>
            </a:pPr>
            <a:r>
              <a:rPr lang="en-CA" sz="2000" spc="-50" dirty="0">
                <a:solidFill>
                  <a:srgbClr val="000000"/>
                </a:solidFill>
                <a:latin typeface="Segoe UI"/>
              </a:rPr>
              <a:t>To configure a team: </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Set-Team -GroupId 26be526d-201a-4af6-9918-2fdbf6306916 -MailNickName "MarketingTeam“</a:t>
            </a:r>
            <a:r>
              <a:rPr kumimoji="0" lang="en-US" sz="2000" i="0" u="none" strike="noStrike" kern="1200" cap="none" spc="-50" normalizeH="0" baseline="0" noProof="0" dirty="0">
                <a:ln>
                  <a:noFill/>
                </a:ln>
                <a:solidFill>
                  <a:srgbClr val="000000"/>
                </a:solidFill>
                <a:effectLst/>
                <a:uLnTx/>
                <a:uFillTx/>
                <a:latin typeface="Segoe UI"/>
                <a:ea typeface="+mn-ea"/>
                <a:cs typeface="+mn-cs"/>
              </a:rPr>
              <a:t>.</a:t>
            </a:r>
            <a:endParaRPr kumimoji="0" lang="en-CA" sz="2000" b="1"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add a team member</a:t>
            </a:r>
            <a:r>
              <a:rPr lang="en-US" sz="2000" spc="-50" dirty="0">
                <a:solidFill>
                  <a:srgbClr val="000000"/>
                </a:solidFill>
                <a:latin typeface="Segoe UI"/>
              </a:rPr>
              <a:t>:</a:t>
            </a:r>
            <a:r>
              <a:rPr kumimoji="0" lang="en-US" sz="2000" b="0" i="0" u="none" strike="noStrike" kern="1200" cap="none" spc="-50" normalizeH="0" baseline="0" noProof="0" dirty="0">
                <a:ln>
                  <a:noFill/>
                </a:ln>
                <a:solidFill>
                  <a:srgbClr val="000000"/>
                </a:solidFill>
                <a:effectLst/>
                <a:uLnTx/>
                <a:uFillTx/>
                <a:latin typeface="Segoe UI"/>
                <a:ea typeface="+mn-ea"/>
                <a:cs typeface="+mn-cs"/>
              </a:rPr>
              <a:t> </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Add-TeamUser -GroupId 26be526d-201a-4af6-9918-2fdbf6306916 -User AbbieP@adatum.com -Role Member</a:t>
            </a: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33949811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Teams with the Microsoft Teams PowerShell module (Slide 2)</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324518" y="1507092"/>
            <a:ext cx="11529518" cy="2323713"/>
          </a:xfrm>
        </p:spPr>
        <p:txBody>
          <a:bodyPr lIns="0"/>
          <a:lstStyle/>
          <a:p>
            <a:pPr marL="114300" lvl="2" indent="0" defTabSz="932742">
              <a:spcBef>
                <a:spcPts val="600"/>
              </a:spcBef>
              <a:spcAft>
                <a:spcPts val="0"/>
              </a:spcAft>
              <a:buSzPct val="95000"/>
              <a:buNone/>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Other cmdlets for managing teams:</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New-TeamChannel</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Add-TeamChannelUser</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Get-TeamChannel</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Remove-TeamChannelUser</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Set-TeamChannel</a:t>
            </a:r>
          </a:p>
        </p:txBody>
      </p:sp>
    </p:spTree>
    <p:extLst>
      <p:ext uri="{BB962C8B-B14F-4D97-AF65-F5344CB8AC3E}">
        <p14:creationId xmlns:p14="http://schemas.microsoft.com/office/powerpoint/2010/main" val="402944092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5</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392356327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t>Lab: Managing Microsoft 365 with PowerShell</a:t>
            </a:r>
          </a:p>
        </p:txBody>
      </p:sp>
      <p:grpSp>
        <p:nvGrpSpPr>
          <p:cNvPr id="11" name="Group 10">
            <a:extLst>
              <a:ext uri="{FF2B5EF4-FFF2-40B4-BE49-F238E27FC236}">
                <a16:creationId xmlns:a16="http://schemas.microsoft.com/office/drawing/2014/main" id="{BB6D0BF8-6CCD-48D3-9421-5147BA1AE9D1}"/>
              </a:ext>
              <a:ext uri="{C183D7F6-B498-43B3-948B-1728B52AA6E4}">
                <adec:decorative xmlns:adec="http://schemas.microsoft.com/office/drawing/2017/decorative" val="1"/>
              </a:ext>
            </a:extLst>
          </p:cNvPr>
          <p:cNvGrpSpPr/>
          <p:nvPr/>
        </p:nvGrpSpPr>
        <p:grpSpPr>
          <a:xfrm>
            <a:off x="4925588" y="1612462"/>
            <a:ext cx="723714" cy="723714"/>
            <a:chOff x="4928347" y="4677391"/>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8347" y="4677391"/>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3"/>
            <a:stretch>
              <a:fillRect/>
            </a:stretch>
          </p:blipFill>
          <p:spPr>
            <a:xfrm>
              <a:off x="5053321" y="4940730"/>
              <a:ext cx="495143" cy="218518"/>
            </a:xfrm>
            <a:prstGeom prst="rect">
              <a:avLst/>
            </a:prstGeom>
          </p:spPr>
        </p:pic>
      </p:grpSp>
      <p:grpSp>
        <p:nvGrpSpPr>
          <p:cNvPr id="13" name="Group 12">
            <a:extLst>
              <a:ext uri="{FF2B5EF4-FFF2-40B4-BE49-F238E27FC236}">
                <a16:creationId xmlns:a16="http://schemas.microsoft.com/office/drawing/2014/main" id="{3317C1F2-3A50-40E1-9507-CDB4AB1E7E05}"/>
              </a:ext>
              <a:ext uri="{C183D7F6-B498-43B3-948B-1728B52AA6E4}">
                <adec:decorative xmlns:adec="http://schemas.microsoft.com/office/drawing/2017/decorative" val="1"/>
              </a:ext>
            </a:extLst>
          </p:cNvPr>
          <p:cNvGrpSpPr/>
          <p:nvPr/>
        </p:nvGrpSpPr>
        <p:grpSpPr>
          <a:xfrm>
            <a:off x="10820297" y="1623267"/>
            <a:ext cx="723714" cy="723714"/>
            <a:chOff x="10833744" y="4677391"/>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33744" y="4677391"/>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3"/>
            <a:stretch>
              <a:fillRect/>
            </a:stretch>
          </p:blipFill>
          <p:spPr>
            <a:xfrm>
              <a:off x="10948029" y="4940730"/>
              <a:ext cx="495143" cy="218518"/>
            </a:xfrm>
            <a:prstGeom prst="rect">
              <a:avLst/>
            </a:prstGeom>
          </p:spPr>
        </p:pic>
      </p:grpSp>
      <p:grpSp>
        <p:nvGrpSpPr>
          <p:cNvPr id="29" name="Group 28">
            <a:extLst>
              <a:ext uri="{FF2B5EF4-FFF2-40B4-BE49-F238E27FC236}">
                <a16:creationId xmlns:a16="http://schemas.microsoft.com/office/drawing/2014/main" id="{D2D2E41F-869C-4D16-82D0-DAEDDEC71F6C}"/>
              </a:ext>
              <a:ext uri="{C183D7F6-B498-43B3-948B-1728B52AA6E4}">
                <adec:decorative xmlns:adec="http://schemas.microsoft.com/office/drawing/2017/decorative" val="1"/>
              </a:ext>
            </a:extLst>
          </p:cNvPr>
          <p:cNvGrpSpPr/>
          <p:nvPr/>
        </p:nvGrpSpPr>
        <p:grpSpPr>
          <a:xfrm>
            <a:off x="4925588" y="3323531"/>
            <a:ext cx="723714" cy="723714"/>
            <a:chOff x="4928347" y="4677391"/>
            <a:chExt cx="723714" cy="723714"/>
          </a:xfrm>
        </p:grpSpPr>
        <p:grpSp>
          <p:nvGrpSpPr>
            <p:cNvPr id="30" name="Group 29">
              <a:extLst>
                <a:ext uri="{FF2B5EF4-FFF2-40B4-BE49-F238E27FC236}">
                  <a16:creationId xmlns:a16="http://schemas.microsoft.com/office/drawing/2014/main" id="{CCB631F0-1D7F-4A1B-8578-0A738F355008}"/>
                </a:ext>
              </a:extLst>
            </p:cNvPr>
            <p:cNvGrpSpPr/>
            <p:nvPr/>
          </p:nvGrpSpPr>
          <p:grpSpPr>
            <a:xfrm>
              <a:off x="4928347" y="4677391"/>
              <a:ext cx="723714" cy="723714"/>
              <a:chOff x="4928347" y="4677391"/>
              <a:chExt cx="723714" cy="723714"/>
            </a:xfrm>
          </p:grpSpPr>
          <p:sp>
            <p:nvSpPr>
              <p:cNvPr id="34" name="AutoShape 3">
                <a:extLst>
                  <a:ext uri="{FF2B5EF4-FFF2-40B4-BE49-F238E27FC236}">
                    <a16:creationId xmlns:a16="http://schemas.microsoft.com/office/drawing/2014/main" id="{FB4F88F2-442A-42B9-8101-871E1289202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7" name="Freeform 5">
                <a:extLst>
                  <a:ext uri="{FF2B5EF4-FFF2-40B4-BE49-F238E27FC236}">
                    <a16:creationId xmlns:a16="http://schemas.microsoft.com/office/drawing/2014/main" id="{A53C4C92-0208-4A3F-960F-EE2C487CECED}"/>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8" name="Freeform 6">
                <a:extLst>
                  <a:ext uri="{FF2B5EF4-FFF2-40B4-BE49-F238E27FC236}">
                    <a16:creationId xmlns:a16="http://schemas.microsoft.com/office/drawing/2014/main" id="{F5D1E9B3-7058-471E-9A11-255535F7743D}"/>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1" name="Picture 30" descr="Icon of three dots and outward pointing chevrons on left and right">
              <a:extLst>
                <a:ext uri="{FF2B5EF4-FFF2-40B4-BE49-F238E27FC236}">
                  <a16:creationId xmlns:a16="http://schemas.microsoft.com/office/drawing/2014/main" id="{37847BCF-42BF-4AC0-991C-FF0272D7477C}"/>
                </a:ext>
              </a:extLst>
            </p:cNvPr>
            <p:cNvPicPr>
              <a:picLocks noChangeAspect="1"/>
            </p:cNvPicPr>
            <p:nvPr/>
          </p:nvPicPr>
          <p:blipFill>
            <a:blip r:embed="rId3"/>
            <a:stretch>
              <a:fillRect/>
            </a:stretch>
          </p:blipFill>
          <p:spPr>
            <a:xfrm>
              <a:off x="5053321" y="4940730"/>
              <a:ext cx="495143" cy="218518"/>
            </a:xfrm>
            <a:prstGeom prst="rect">
              <a:avLst/>
            </a:prstGeom>
          </p:spPr>
        </p:pic>
      </p:gr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90" y="1183256"/>
            <a:ext cx="5406224" cy="1175224"/>
          </a:xfrm>
          <a:ln>
            <a:solidFill>
              <a:schemeClr val="tx2"/>
            </a:solidFill>
          </a:ln>
        </p:spPr>
        <p:txBody>
          <a:bodyPr/>
          <a:lstStyle/>
          <a:p>
            <a:r>
              <a:rPr lang="en-US" dirty="0">
                <a:solidFill>
                  <a:schemeClr val="tx1"/>
                </a:solidFill>
              </a:rPr>
              <a:t>Exercise 1: Managing users and groups in Azure AD</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337590" y="1183256"/>
            <a:ext cx="5406224" cy="1175224"/>
          </a:xfrm>
          <a:ln>
            <a:solidFill>
              <a:schemeClr val="tx2"/>
            </a:solidFill>
          </a:ln>
        </p:spPr>
        <p:txBody>
          <a:bodyPr/>
          <a:lstStyle/>
          <a:p>
            <a:r>
              <a:rPr lang="en-US" dirty="0">
                <a:solidFill>
                  <a:schemeClr val="tx1"/>
                </a:solidFill>
              </a:rPr>
              <a:t>Exercise 2: Managing Exchange Online</a:t>
            </a:r>
          </a:p>
        </p:txBody>
      </p:sp>
      <p:sp>
        <p:nvSpPr>
          <p:cNvPr id="27" name="Text Placeholder 15">
            <a:extLst>
              <a:ext uri="{FF2B5EF4-FFF2-40B4-BE49-F238E27FC236}">
                <a16:creationId xmlns:a16="http://schemas.microsoft.com/office/drawing/2014/main" id="{5BF7E700-3D1E-4C5E-B0F9-1CCD02617FCE}"/>
              </a:ext>
            </a:extLst>
          </p:cNvPr>
          <p:cNvSpPr txBox="1">
            <a:spLocks/>
          </p:cNvSpPr>
          <p:nvPr/>
        </p:nvSpPr>
        <p:spPr>
          <a:xfrm>
            <a:off x="418643" y="2809240"/>
            <a:ext cx="5419822"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3: Managing SharePoint Online</a:t>
            </a:r>
          </a:p>
          <a:p>
            <a:pPr lvl="1"/>
            <a:endParaRPr lang="en-US" dirty="0"/>
          </a:p>
        </p:txBody>
      </p:sp>
      <p:grpSp>
        <p:nvGrpSpPr>
          <p:cNvPr id="40" name="Group 39">
            <a:extLst>
              <a:ext uri="{FF2B5EF4-FFF2-40B4-BE49-F238E27FC236}">
                <a16:creationId xmlns:a16="http://schemas.microsoft.com/office/drawing/2014/main" id="{4F667A17-B534-43C2-B246-8389C2DE848C}"/>
              </a:ext>
              <a:ext uri="{C183D7F6-B498-43B3-948B-1728B52AA6E4}">
                <adec:decorative xmlns:adec="http://schemas.microsoft.com/office/drawing/2017/decorative" val="1"/>
              </a:ext>
            </a:extLst>
          </p:cNvPr>
          <p:cNvGrpSpPr/>
          <p:nvPr/>
        </p:nvGrpSpPr>
        <p:grpSpPr>
          <a:xfrm>
            <a:off x="10860482" y="3323531"/>
            <a:ext cx="723714" cy="723714"/>
            <a:chOff x="4928347" y="4677391"/>
            <a:chExt cx="723714" cy="723714"/>
          </a:xfrm>
        </p:grpSpPr>
        <p:grpSp>
          <p:nvGrpSpPr>
            <p:cNvPr id="41" name="Group 40">
              <a:extLst>
                <a:ext uri="{FF2B5EF4-FFF2-40B4-BE49-F238E27FC236}">
                  <a16:creationId xmlns:a16="http://schemas.microsoft.com/office/drawing/2014/main" id="{86E4D9FD-D01B-4854-AE14-531AB921E052}"/>
                </a:ext>
              </a:extLst>
            </p:cNvPr>
            <p:cNvGrpSpPr/>
            <p:nvPr/>
          </p:nvGrpSpPr>
          <p:grpSpPr>
            <a:xfrm>
              <a:off x="4928347" y="4677391"/>
              <a:ext cx="723714" cy="723714"/>
              <a:chOff x="4928347" y="4677391"/>
              <a:chExt cx="723714" cy="723714"/>
            </a:xfrm>
          </p:grpSpPr>
          <p:sp>
            <p:nvSpPr>
              <p:cNvPr id="43" name="AutoShape 3">
                <a:extLst>
                  <a:ext uri="{FF2B5EF4-FFF2-40B4-BE49-F238E27FC236}">
                    <a16:creationId xmlns:a16="http://schemas.microsoft.com/office/drawing/2014/main" id="{64EAC058-4C7A-4DE0-83A6-DFFD77E61AE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44" name="Freeform 5">
                <a:extLst>
                  <a:ext uri="{FF2B5EF4-FFF2-40B4-BE49-F238E27FC236}">
                    <a16:creationId xmlns:a16="http://schemas.microsoft.com/office/drawing/2014/main" id="{5D12D2D3-0982-451B-B3D5-A34F071710C6}"/>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45" name="Freeform 6">
                <a:extLst>
                  <a:ext uri="{FF2B5EF4-FFF2-40B4-BE49-F238E27FC236}">
                    <a16:creationId xmlns:a16="http://schemas.microsoft.com/office/drawing/2014/main" id="{97F1EA81-7FC8-44A6-BD3C-90E282488ABC}"/>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42" name="Picture 41" descr="Icon of three dots and outward pointing chevrons on left and right">
              <a:extLst>
                <a:ext uri="{FF2B5EF4-FFF2-40B4-BE49-F238E27FC236}">
                  <a16:creationId xmlns:a16="http://schemas.microsoft.com/office/drawing/2014/main" id="{6D270983-F688-4695-BD7C-A46A4574D5A8}"/>
                </a:ext>
              </a:extLst>
            </p:cNvPr>
            <p:cNvPicPr>
              <a:picLocks noChangeAspect="1"/>
            </p:cNvPicPr>
            <p:nvPr/>
          </p:nvPicPr>
          <p:blipFill>
            <a:blip r:embed="rId3"/>
            <a:stretch>
              <a:fillRect/>
            </a:stretch>
          </p:blipFill>
          <p:spPr>
            <a:xfrm>
              <a:off x="5053321" y="4940730"/>
              <a:ext cx="495143" cy="218518"/>
            </a:xfrm>
            <a:prstGeom prst="rect">
              <a:avLst/>
            </a:prstGeom>
          </p:spPr>
        </p:pic>
      </p:grpSp>
      <p:sp>
        <p:nvSpPr>
          <p:cNvPr id="39" name="Text Placeholder 15">
            <a:extLst>
              <a:ext uri="{FF2B5EF4-FFF2-40B4-BE49-F238E27FC236}">
                <a16:creationId xmlns:a16="http://schemas.microsoft.com/office/drawing/2014/main" id="{A6E51347-A46A-49C1-9802-7C35A7AB6582}"/>
              </a:ext>
            </a:extLst>
          </p:cNvPr>
          <p:cNvSpPr txBox="1">
            <a:spLocks/>
          </p:cNvSpPr>
          <p:nvPr/>
        </p:nvSpPr>
        <p:spPr>
          <a:xfrm>
            <a:off x="6353537" y="2809240"/>
            <a:ext cx="5419822"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4: Managing Microsoft Teams</a:t>
            </a:r>
          </a:p>
          <a:p>
            <a:pPr lvl="1"/>
            <a:endParaRPr lang="en-US" dirty="0"/>
          </a:p>
        </p:txBody>
      </p:sp>
      <p:grpSp>
        <p:nvGrpSpPr>
          <p:cNvPr id="5" name="Group 4">
            <a:extLst>
              <a:ext uri="{FF2B5EF4-FFF2-40B4-BE49-F238E27FC236}">
                <a16:creationId xmlns:a16="http://schemas.microsoft.com/office/drawing/2014/main" id="{B1576BEC-357F-40DF-AE48-50CA864C9A7B}"/>
              </a:ext>
              <a:ext uri="{C183D7F6-B498-43B3-948B-1728B52AA6E4}">
                <adec:decorative xmlns:adec="http://schemas.microsoft.com/office/drawing/2017/decorative" val="1"/>
              </a:ext>
            </a:extLst>
          </p:cNvPr>
          <p:cNvGrpSpPr/>
          <p:nvPr/>
        </p:nvGrpSpPr>
        <p:grpSpPr>
          <a:xfrm>
            <a:off x="418643" y="4243025"/>
            <a:ext cx="896425" cy="896425"/>
            <a:chOff x="418643" y="1456896"/>
            <a:chExt cx="896425" cy="896425"/>
          </a:xfrm>
        </p:grpSpPr>
        <p:grpSp>
          <p:nvGrpSpPr>
            <p:cNvPr id="4" name="Group 3">
              <a:extLst>
                <a:ext uri="{FF2B5EF4-FFF2-40B4-BE49-F238E27FC236}">
                  <a16:creationId xmlns:a16="http://schemas.microsoft.com/office/drawing/2014/main" id="{AD6CF35B-95E7-41C5-A265-55D1C67053D9}"/>
                </a:ext>
              </a:extLst>
            </p:cNvPr>
            <p:cNvGrpSpPr/>
            <p:nvPr/>
          </p:nvGrpSpPr>
          <p:grpSpPr>
            <a:xfrm>
              <a:off x="418643" y="1456896"/>
              <a:ext cx="896425" cy="896425"/>
              <a:chOff x="418643" y="1456896"/>
              <a:chExt cx="896425" cy="896425"/>
            </a:xfrm>
          </p:grpSpPr>
          <p:sp>
            <p:nvSpPr>
              <p:cNvPr id="32" name="AutoShape 3">
                <a:extLst>
                  <a:ext uri="{FF2B5EF4-FFF2-40B4-BE49-F238E27FC236}">
                    <a16:creationId xmlns:a16="http://schemas.microsoft.com/office/drawing/2014/main" id="{156C7984-D7C5-4F8E-BA67-F847016F36DC}"/>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5">
                <a:extLst>
                  <a:ext uri="{FF2B5EF4-FFF2-40B4-BE49-F238E27FC236}">
                    <a16:creationId xmlns:a16="http://schemas.microsoft.com/office/drawing/2014/main" id="{B347C2F9-1C68-4C51-8D2D-1709B56B9480}"/>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5" name="Freeform 6">
                <a:extLst>
                  <a:ext uri="{FF2B5EF4-FFF2-40B4-BE49-F238E27FC236}">
                    <a16:creationId xmlns:a16="http://schemas.microsoft.com/office/drawing/2014/main" id="{07ADE806-D450-4A7C-B2E3-33206A62ECEF}"/>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 name="Picture 2" descr="Icon of a bulb">
              <a:extLst>
                <a:ext uri="{FF2B5EF4-FFF2-40B4-BE49-F238E27FC236}">
                  <a16:creationId xmlns:a16="http://schemas.microsoft.com/office/drawing/2014/main" id="{2F2C547C-E6CB-40A8-ACD6-91D2E4F375A8}"/>
                </a:ext>
              </a:extLst>
            </p:cNvPr>
            <p:cNvPicPr>
              <a:picLocks noChangeAspect="1"/>
            </p:cNvPicPr>
            <p:nvPr/>
          </p:nvPicPr>
          <p:blipFill>
            <a:blip r:embed="rId4"/>
            <a:stretch>
              <a:fillRect/>
            </a:stretch>
          </p:blipFill>
          <p:spPr>
            <a:xfrm>
              <a:off x="695962" y="1668340"/>
              <a:ext cx="341784" cy="475354"/>
            </a:xfrm>
            <a:prstGeom prst="rect">
              <a:avLst/>
            </a:prstGeom>
          </p:spPr>
        </p:pic>
      </p:grpSp>
      <p:sp>
        <p:nvSpPr>
          <p:cNvPr id="6" name="Text Placeholder 5"/>
          <p:cNvSpPr>
            <a:spLocks noGrp="1"/>
          </p:cNvSpPr>
          <p:nvPr>
            <p:ph type="body" sz="quarter" idx="11"/>
          </p:nvPr>
        </p:nvSpPr>
        <p:spPr>
          <a:xfrm>
            <a:off x="1447615" y="4243025"/>
            <a:ext cx="10204614" cy="1641581"/>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Sign-in information for the exercises:</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2000" dirty="0">
                <a:latin typeface="+mn-lt"/>
              </a:rPr>
              <a:t>Virtual machines: </a:t>
            </a:r>
            <a:r>
              <a:rPr lang="en-US" sz="2000" b="1" dirty="0">
                <a:latin typeface="+mn-lt"/>
              </a:rPr>
              <a:t>AZ-040T00A-LON-DC1</a:t>
            </a:r>
            <a:r>
              <a:rPr lang="en-US" sz="2000" dirty="0">
                <a:latin typeface="+mn-lt"/>
              </a:rPr>
              <a:t> and</a:t>
            </a:r>
            <a:r>
              <a:rPr lang="en-US" sz="2000" b="1" dirty="0">
                <a:latin typeface="+mn-lt"/>
              </a:rPr>
              <a:t> AZ-040T00A-LON-CL1</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2000" dirty="0">
                <a:latin typeface="+mn-lt"/>
              </a:rPr>
              <a:t>Username: </a:t>
            </a:r>
            <a:r>
              <a:rPr lang="en-US" sz="2000" b="1" dirty="0">
                <a:latin typeface="+mn-lt"/>
              </a:rPr>
              <a:t>Adatum\Administrator</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2000" dirty="0">
                <a:latin typeface="+mn-lt"/>
              </a:rPr>
              <a:t>Password: </a:t>
            </a:r>
            <a:r>
              <a:rPr lang="en-US" sz="2000" b="1" dirty="0">
                <a:latin typeface="+mn-lt"/>
              </a:rPr>
              <a:t>Pa55w.rd</a:t>
            </a:r>
          </a:p>
        </p:txBody>
      </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1</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7325"/>
            <a:ext cx="11354257" cy="707886"/>
          </a:xfrm>
        </p:spPr>
        <p:txBody>
          <a:bodyPr/>
          <a:lstStyle/>
          <a:p>
            <a:pPr lvl="1"/>
            <a:r>
              <a:rPr lang="en-US" dirty="0">
                <a:effectLst/>
                <a:ea typeface="Times New Roman" panose="02020603050405020304" pitchFamily="18" charset="0"/>
                <a:cs typeface="Mangal" panose="02040503050203030202" pitchFamily="18" charset="0"/>
              </a:rPr>
              <a:t>You've created a new Microsoft 365 tenant. As a new administrator, you want to try using PowerShell to manage some of the Microsoft 365 services before you start deploying them to users.</a:t>
            </a:r>
            <a:endParaRPr lang="en-US" dirty="0"/>
          </a:p>
        </p:txBody>
      </p:sp>
    </p:spTree>
    <p:extLst>
      <p:ext uri="{BB962C8B-B14F-4D97-AF65-F5344CB8AC3E}">
        <p14:creationId xmlns:p14="http://schemas.microsoft.com/office/powerpoint/2010/main" val="397261494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questions</a:t>
            </a:r>
          </a:p>
        </p:txBody>
      </p:sp>
      <p:sp>
        <p:nvSpPr>
          <p:cNvPr id="6" name="Text Placeholder 5"/>
          <p:cNvSpPr>
            <a:spLocks noGrp="1"/>
          </p:cNvSpPr>
          <p:nvPr>
            <p:ph type="body" sz="quarter" idx="11"/>
          </p:nvPr>
        </p:nvSpPr>
        <p:spPr/>
        <p:txBody>
          <a:bodyPr/>
          <a:lstStyle/>
          <a:p>
            <a:pPr lvl="1"/>
            <a:r>
              <a:rPr lang="en-US" sz="2000" dirty="0">
                <a:effectLst/>
                <a:latin typeface="Segoe" panose="020B0502040504020203" pitchFamily="34" charset="0"/>
                <a:ea typeface="Times New Roman" panose="02020603050405020304" pitchFamily="18" charset="0"/>
                <a:cs typeface="Mangal" panose="02040503050203030202" pitchFamily="18" charset="0"/>
              </a:rPr>
              <a:t>Why do you need an </a:t>
            </a:r>
            <a:r>
              <a:rPr lang="en-US" sz="2000" b="1" dirty="0">
                <a:effectLst/>
                <a:latin typeface="Segoe" panose="020B0502040504020203" pitchFamily="34" charset="0"/>
                <a:ea typeface="Times New Roman" panose="02020603050405020304" pitchFamily="18" charset="0"/>
                <a:cs typeface="Mangal" panose="02040503050203030202" pitchFamily="18" charset="0"/>
              </a:rPr>
              <a:t>AssignedLicense</a:t>
            </a:r>
            <a:r>
              <a:rPr lang="en-US" sz="2000" dirty="0">
                <a:effectLst/>
                <a:latin typeface="Segoe" panose="020B0502040504020203" pitchFamily="34" charset="0"/>
                <a:ea typeface="Times New Roman" panose="02020603050405020304" pitchFamily="18" charset="0"/>
                <a:cs typeface="Mangal" panose="02040503050203030202" pitchFamily="18" charset="0"/>
              </a:rPr>
              <a:t> and an </a:t>
            </a:r>
            <a:r>
              <a:rPr lang="en-US" sz="2000" b="1" dirty="0">
                <a:effectLst/>
                <a:latin typeface="Segoe" panose="020B0502040504020203" pitchFamily="34" charset="0"/>
                <a:ea typeface="Times New Roman" panose="02020603050405020304" pitchFamily="18" charset="0"/>
                <a:cs typeface="Mangal" panose="02040503050203030202" pitchFamily="18" charset="0"/>
              </a:rPr>
              <a:t>AssignedLicenses</a:t>
            </a:r>
            <a:r>
              <a:rPr lang="en-US" sz="2000" dirty="0">
                <a:effectLst/>
                <a:latin typeface="Segoe" panose="020B0502040504020203" pitchFamily="34" charset="0"/>
                <a:ea typeface="Times New Roman" panose="02020603050405020304" pitchFamily="18" charset="0"/>
                <a:cs typeface="Mangal" panose="02040503050203030202" pitchFamily="18" charset="0"/>
              </a:rPr>
              <a:t> object to configure licenses?</a:t>
            </a:r>
            <a:endParaRPr lang="en-US" sz="2000" dirty="0"/>
          </a:p>
        </p:txBody>
      </p:sp>
      <p:sp>
        <p:nvSpPr>
          <p:cNvPr id="2" name="Text Placeholder 1"/>
          <p:cNvSpPr>
            <a:spLocks noGrp="1"/>
          </p:cNvSpPr>
          <p:nvPr>
            <p:ph type="body" sz="quarter" idx="15"/>
          </p:nvPr>
        </p:nvSpPr>
        <p:spPr/>
        <p:txBody>
          <a:bodyPr/>
          <a:lstStyle/>
          <a:p>
            <a:pPr lvl="1"/>
            <a:r>
              <a:rPr lang="en-US" sz="2000" dirty="0">
                <a:effectLst/>
                <a:latin typeface="Segoe" panose="020B0502040504020203" pitchFamily="34" charset="0"/>
                <a:ea typeface="Times New Roman" panose="02020603050405020304" pitchFamily="18" charset="0"/>
                <a:cs typeface="Mangal" panose="02040503050203030202" pitchFamily="18" charset="0"/>
              </a:rPr>
              <a:t>Which cmdlet do you use to configure auto acceptance of meeting requests for resource mailboxes?</a:t>
            </a:r>
            <a:endParaRPr lang="en-US" sz="2000" dirty="0"/>
          </a:p>
        </p:txBody>
      </p:sp>
      <p:sp>
        <p:nvSpPr>
          <p:cNvPr id="3" name="Text Placeholder 2"/>
          <p:cNvSpPr>
            <a:spLocks noGrp="1"/>
          </p:cNvSpPr>
          <p:nvPr>
            <p:ph type="body" sz="quarter" idx="17"/>
          </p:nvPr>
        </p:nvSpPr>
        <p:spPr/>
        <p:txBody>
          <a:bodyPr/>
          <a:lstStyle/>
          <a:p>
            <a:pPr lvl="1"/>
            <a:r>
              <a:rPr lang="en-US" sz="2000" dirty="0">
                <a:effectLst/>
                <a:latin typeface="Segoe" panose="020B0502040504020203" pitchFamily="34" charset="0"/>
                <a:ea typeface="Times New Roman" panose="02020603050405020304" pitchFamily="18" charset="0"/>
                <a:cs typeface="Mangal" panose="02040503050203030202" pitchFamily="18" charset="0"/>
              </a:rPr>
              <a:t>Which cmdlet do you use to list the templates available in SharePoint Online?</a:t>
            </a:r>
            <a:endParaRPr lang="en-US" sz="2000" dirty="0"/>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7476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answers</a:t>
            </a:r>
          </a:p>
        </p:txBody>
      </p:sp>
      <p:sp>
        <p:nvSpPr>
          <p:cNvPr id="6" name="Text Placeholder 5"/>
          <p:cNvSpPr>
            <a:spLocks noGrp="1"/>
          </p:cNvSpPr>
          <p:nvPr>
            <p:ph type="body" sz="quarter" idx="11"/>
          </p:nvPr>
        </p:nvSpPr>
        <p:spPr>
          <a:xfrm>
            <a:off x="1394376" y="1641235"/>
            <a:ext cx="9391612" cy="1569501"/>
          </a:xfrm>
        </p:spPr>
        <p:txBody>
          <a:bodyPr anchor="b"/>
          <a:lstStyle/>
          <a:p>
            <a:pPr lvl="1"/>
            <a:r>
              <a:rPr lang="en-US" sz="2000" dirty="0">
                <a:effectLst/>
                <a:latin typeface="Segoe" panose="020B0502040504020203" pitchFamily="34" charset="0"/>
                <a:ea typeface="Times New Roman" panose="02020603050405020304" pitchFamily="18" charset="0"/>
                <a:cs typeface="Mangal" panose="02040503050203030202" pitchFamily="18" charset="0"/>
              </a:rPr>
              <a:t>Why do you need an </a:t>
            </a:r>
            <a:r>
              <a:rPr lang="en-US" sz="2000" b="1" dirty="0">
                <a:effectLst/>
                <a:latin typeface="Segoe" panose="020B0502040504020203" pitchFamily="34" charset="0"/>
                <a:ea typeface="Times New Roman" panose="02020603050405020304" pitchFamily="18" charset="0"/>
                <a:cs typeface="Mangal" panose="02040503050203030202" pitchFamily="18" charset="0"/>
              </a:rPr>
              <a:t>AssignedLicense</a:t>
            </a:r>
            <a:r>
              <a:rPr lang="en-US" sz="2000" dirty="0">
                <a:effectLst/>
                <a:latin typeface="Segoe" panose="020B0502040504020203" pitchFamily="34" charset="0"/>
                <a:ea typeface="Times New Roman" panose="02020603050405020304" pitchFamily="18" charset="0"/>
                <a:cs typeface="Mangal" panose="02040503050203030202" pitchFamily="18" charset="0"/>
              </a:rPr>
              <a:t> and </a:t>
            </a:r>
            <a:r>
              <a:rPr lang="en-US" sz="2000" b="1" dirty="0">
                <a:effectLst/>
                <a:latin typeface="Segoe" panose="020B0502040504020203" pitchFamily="34" charset="0"/>
                <a:ea typeface="Times New Roman" panose="02020603050405020304" pitchFamily="18" charset="0"/>
                <a:cs typeface="Mangal" panose="02040503050203030202" pitchFamily="18" charset="0"/>
              </a:rPr>
              <a:t>AssignedLicenses</a:t>
            </a:r>
            <a:r>
              <a:rPr lang="en-US" sz="2000" dirty="0">
                <a:effectLst/>
                <a:latin typeface="Segoe" panose="020B0502040504020203" pitchFamily="34" charset="0"/>
                <a:ea typeface="Times New Roman" panose="02020603050405020304" pitchFamily="18" charset="0"/>
                <a:cs typeface="Mangal" panose="02040503050203030202" pitchFamily="18" charset="0"/>
              </a:rPr>
              <a:t> object to configure licenses?</a:t>
            </a:r>
            <a:endParaRPr lang="en-US" sz="2000" dirty="0"/>
          </a:p>
          <a:p>
            <a:pPr lvl="1"/>
            <a:r>
              <a:rPr lang="en-US" sz="2000" dirty="0">
                <a:effectLst/>
                <a:latin typeface="Segoe" panose="020B0502040504020203" pitchFamily="34" charset="0"/>
                <a:ea typeface="Times New Roman" panose="02020603050405020304" pitchFamily="18" charset="0"/>
                <a:cs typeface="Mangal" panose="02040503050203030202" pitchFamily="18" charset="0"/>
              </a:rPr>
              <a:t>The </a:t>
            </a:r>
            <a:r>
              <a:rPr lang="en-US" sz="2000" b="1" dirty="0">
                <a:effectLst/>
                <a:latin typeface="Segoe" panose="020B0502040504020203" pitchFamily="34" charset="0"/>
                <a:ea typeface="Times New Roman" panose="02020603050405020304" pitchFamily="18" charset="0"/>
                <a:cs typeface="Mangal" panose="02040503050203030202" pitchFamily="18" charset="0"/>
              </a:rPr>
              <a:t>AssignedLicense</a:t>
            </a:r>
            <a:r>
              <a:rPr lang="en-US" sz="2000" dirty="0">
                <a:effectLst/>
                <a:latin typeface="Segoe" panose="020B0502040504020203" pitchFamily="34" charset="0"/>
                <a:ea typeface="Times New Roman" panose="02020603050405020304" pitchFamily="18" charset="0"/>
                <a:cs typeface="Mangal" panose="02040503050203030202" pitchFamily="18" charset="0"/>
              </a:rPr>
              <a:t> object contains the specific license you want to add or remove. The </a:t>
            </a:r>
            <a:r>
              <a:rPr lang="en-US" sz="2000" b="1" dirty="0">
                <a:effectLst/>
                <a:latin typeface="Segoe" panose="020B0502040504020203" pitchFamily="34" charset="0"/>
                <a:ea typeface="Times New Roman" panose="02020603050405020304" pitchFamily="18" charset="0"/>
                <a:cs typeface="Mangal" panose="02040503050203030202" pitchFamily="18" charset="0"/>
              </a:rPr>
              <a:t>AssignedLicenses</a:t>
            </a:r>
            <a:r>
              <a:rPr lang="en-US" sz="2000" dirty="0">
                <a:effectLst/>
                <a:latin typeface="Segoe" panose="020B0502040504020203" pitchFamily="34" charset="0"/>
                <a:ea typeface="Times New Roman" panose="02020603050405020304" pitchFamily="18" charset="0"/>
                <a:cs typeface="Mangal" panose="02040503050203030202" pitchFamily="18" charset="0"/>
              </a:rPr>
              <a:t> object contains the </a:t>
            </a:r>
            <a:r>
              <a:rPr lang="en-US" sz="2000" b="1" dirty="0">
                <a:effectLst/>
                <a:latin typeface="Segoe" panose="020B0502040504020203" pitchFamily="34" charset="0"/>
                <a:ea typeface="Times New Roman" panose="02020603050405020304" pitchFamily="18" charset="0"/>
                <a:cs typeface="Mangal" panose="02040503050203030202" pitchFamily="18" charset="0"/>
              </a:rPr>
              <a:t>AssignedLicense</a:t>
            </a:r>
            <a:r>
              <a:rPr lang="en-US" sz="2000" dirty="0">
                <a:effectLst/>
                <a:latin typeface="Segoe" panose="020B0502040504020203" pitchFamily="34" charset="0"/>
                <a:ea typeface="Times New Roman" panose="02020603050405020304" pitchFamily="18" charset="0"/>
                <a:cs typeface="Mangal" panose="02040503050203030202" pitchFamily="18" charset="0"/>
              </a:rPr>
              <a:t> object and indicates whether that license should be added or removed.</a:t>
            </a:r>
            <a:endParaRPr lang="en-US" sz="2000" dirty="0"/>
          </a:p>
        </p:txBody>
      </p:sp>
      <p:sp>
        <p:nvSpPr>
          <p:cNvPr id="2" name="Text Placeholder 1"/>
          <p:cNvSpPr>
            <a:spLocks noGrp="1"/>
          </p:cNvSpPr>
          <p:nvPr>
            <p:ph type="body" sz="quarter" idx="15"/>
          </p:nvPr>
        </p:nvSpPr>
        <p:spPr>
          <a:xfrm>
            <a:off x="1394377" y="3503934"/>
            <a:ext cx="9922554" cy="781184"/>
          </a:xfrm>
        </p:spPr>
        <p:txBody>
          <a:bodyPr/>
          <a:lstStyle/>
          <a:p>
            <a:pPr lvl="1"/>
            <a:r>
              <a:rPr lang="en-US" sz="2000" dirty="0">
                <a:effectLst/>
                <a:latin typeface="Segoe" panose="020B0502040504020203" pitchFamily="34" charset="0"/>
                <a:ea typeface="Times New Roman" panose="02020603050405020304" pitchFamily="18" charset="0"/>
                <a:cs typeface="Mangal" panose="02040503050203030202" pitchFamily="18" charset="0"/>
              </a:rPr>
              <a:t>Which cmdlet is used to configure auto acceptance of meeting requests for resource mailboxes?</a:t>
            </a:r>
            <a:endParaRPr lang="en-US" sz="2000" dirty="0"/>
          </a:p>
          <a:p>
            <a:pPr lvl="1"/>
            <a:r>
              <a:rPr lang="en-US" sz="2000" b="1" dirty="0"/>
              <a:t>Set-CalendarProcessing</a:t>
            </a:r>
          </a:p>
        </p:txBody>
      </p:sp>
      <p:sp>
        <p:nvSpPr>
          <p:cNvPr id="3" name="Text Placeholder 2"/>
          <p:cNvSpPr>
            <a:spLocks noGrp="1"/>
          </p:cNvSpPr>
          <p:nvPr>
            <p:ph type="body" sz="quarter" idx="17"/>
          </p:nvPr>
        </p:nvSpPr>
        <p:spPr>
          <a:xfrm>
            <a:off x="1344477" y="4613934"/>
            <a:ext cx="10383899" cy="781184"/>
          </a:xfrm>
        </p:spPr>
        <p:txBody>
          <a:bodyPr anchor="t"/>
          <a:lstStyle/>
          <a:p>
            <a:pPr lvl="1"/>
            <a:r>
              <a:rPr lang="en-US" sz="2000" dirty="0">
                <a:effectLst/>
                <a:latin typeface="Segoe" panose="020B0502040504020203" pitchFamily="34" charset="0"/>
                <a:ea typeface="Times New Roman" panose="02020603050405020304" pitchFamily="18" charset="0"/>
                <a:cs typeface="Mangal" panose="02040503050203030202" pitchFamily="18" charset="0"/>
              </a:rPr>
              <a:t>Which cmdlet do you use to list the templates available in SharePoint Online?</a:t>
            </a:r>
            <a:endParaRPr lang="en-US" sz="2000" dirty="0"/>
          </a:p>
          <a:p>
            <a:pPr lvl="1"/>
            <a:r>
              <a:rPr lang="en-US" sz="2000" b="1" dirty="0">
                <a:effectLst/>
                <a:latin typeface="Segoe" panose="020B0502040504020203" pitchFamily="34" charset="0"/>
                <a:ea typeface="Times New Roman" panose="02020603050405020304" pitchFamily="18" charset="0"/>
                <a:cs typeface="Mangal" panose="02040503050203030202" pitchFamily="18" charset="0"/>
              </a:rPr>
              <a:t>Get-SPOWebTemplate</a:t>
            </a:r>
            <a:endParaRPr lang="en-US" sz="2000" b="1" dirty="0"/>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3411331"/>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641235"/>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23560" y="4587061"/>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cxnSp>
        <p:nvCxnSpPr>
          <p:cNvPr id="21" name="Straight Connector 20">
            <a:extLst>
              <a:ext uri="{FF2B5EF4-FFF2-40B4-BE49-F238E27FC236}">
                <a16:creationId xmlns:a16="http://schemas.microsoft.com/office/drawing/2014/main" id="{254B98D7-0D60-4586-AFBD-81EB40F392C1}"/>
              </a:ext>
              <a:ext uri="{C183D7F6-B498-43B3-948B-1728B52AA6E4}">
                <adec:decorative xmlns:adec="http://schemas.microsoft.com/office/drawing/2017/decorative" val="1"/>
              </a:ext>
            </a:extLst>
          </p:cNvPr>
          <p:cNvCxnSpPr>
            <a:cxnSpLocks/>
          </p:cNvCxnSpPr>
          <p:nvPr/>
        </p:nvCxnSpPr>
        <p:spPr>
          <a:xfrm>
            <a:off x="1389694" y="33157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A9F6279-A3DF-419D-BAD7-3E8368BE8450}"/>
              </a:ext>
              <a:ext uri="{C183D7F6-B498-43B3-948B-1728B52AA6E4}">
                <adec:decorative xmlns:adec="http://schemas.microsoft.com/office/drawing/2017/decorative" val="1"/>
              </a:ext>
            </a:extLst>
          </p:cNvPr>
          <p:cNvCxnSpPr>
            <a:cxnSpLocks/>
          </p:cNvCxnSpPr>
          <p:nvPr/>
        </p:nvCxnSpPr>
        <p:spPr>
          <a:xfrm>
            <a:off x="1389695" y="448479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1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4917931" cy="4247317"/>
          </a:xfrm>
        </p:spPr>
        <p:txBody>
          <a:bodyPr/>
          <a:lstStyle/>
          <a:p>
            <a:pPr>
              <a:lnSpc>
                <a:spcPct val="100000"/>
              </a:lnSpc>
              <a:spcBef>
                <a:spcPts val="0"/>
              </a:spcBef>
              <a:spcAft>
                <a:spcPts val="300"/>
              </a:spcAft>
            </a:pPr>
            <a:r>
              <a:rPr lang="en-US" sz="1600" spc="0" dirty="0">
                <a:solidFill>
                  <a:schemeClr val="tx1"/>
                </a:solidFill>
                <a:hlinkClick r:id="rId3"/>
              </a:rPr>
              <a:t>Get started with the Microsoft Graph PowerShell SDK</a:t>
            </a:r>
            <a:endParaRPr lang="en-US" sz="1600" spc="0" dirty="0">
              <a:solidFill>
                <a:schemeClr val="tx1"/>
              </a:solidFill>
            </a:endParaRPr>
          </a:p>
          <a:p>
            <a:pPr>
              <a:spcBef>
                <a:spcPts val="0"/>
              </a:spcBef>
              <a:spcAft>
                <a:spcPts val="300"/>
              </a:spcAft>
            </a:pPr>
            <a:endParaRPr lang="en-US" sz="1600" spc="0" dirty="0">
              <a:solidFill>
                <a:schemeClr val="tx1"/>
              </a:solidFill>
              <a:latin typeface="+mn-lt"/>
            </a:endParaRPr>
          </a:p>
          <a:p>
            <a:pPr>
              <a:lnSpc>
                <a:spcPct val="100000"/>
              </a:lnSpc>
              <a:spcBef>
                <a:spcPts val="0"/>
              </a:spcBef>
              <a:spcAft>
                <a:spcPts val="300"/>
              </a:spcAft>
            </a:pPr>
            <a:r>
              <a:rPr lang="en-US" sz="1600" spc="0" dirty="0">
                <a:solidFill>
                  <a:schemeClr val="tx1"/>
                </a:solidFill>
                <a:hlinkClick r:id="rId4"/>
              </a:rPr>
              <a:t>Overview of Azure Cloud Shell</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hlinkClick r:id="rId5"/>
              </a:rPr>
              <a:t>Compare groups</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hlinkClick r:id="rId6"/>
              </a:rPr>
              <a:t>Product names and service plan identifiers for licensing</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hlinkClick r:id="rId7"/>
              </a:rPr>
              <a:t>Permissions in Exchange Online</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hlinkClick r:id="rId5"/>
              </a:rPr>
              <a:t>Compare groups</a:t>
            </a:r>
            <a:endParaRPr lang="en-US" sz="1600" spc="0" dirty="0">
              <a:solidFill>
                <a:schemeClr val="tx1"/>
              </a:solidFill>
            </a:endParaRPr>
          </a:p>
          <a:p>
            <a:pPr>
              <a:lnSpc>
                <a:spcPct val="100000"/>
              </a:lnSpc>
              <a:spcBef>
                <a:spcPts val="0"/>
              </a:spcBef>
              <a:spcAft>
                <a:spcPts val="300"/>
              </a:spcAft>
            </a:pPr>
            <a:endParaRPr lang="en-US" sz="1600" spc="0" dirty="0">
              <a:solidFill>
                <a:schemeClr val="tx2"/>
              </a:solidFill>
              <a:latin typeface="+mn-lt"/>
            </a:endParaRPr>
          </a:p>
          <a:p>
            <a:pPr>
              <a:lnSpc>
                <a:spcPct val="100000"/>
              </a:lnSpc>
              <a:spcBef>
                <a:spcPts val="0"/>
              </a:spcBef>
              <a:spcAft>
                <a:spcPts val="300"/>
              </a:spcAft>
            </a:pPr>
            <a:endParaRPr lang="en-US" sz="1600" spc="0" dirty="0">
              <a:solidFill>
                <a:schemeClr val="tx2"/>
              </a:solidFill>
              <a:latin typeface="+mn-lt"/>
            </a:endParaRPr>
          </a:p>
        </p:txBody>
      </p:sp>
      <p:sp>
        <p:nvSpPr>
          <p:cNvPr id="11" name="Freeform: Shape 10">
            <a:extLst>
              <a:ext uri="{FF2B5EF4-FFF2-40B4-BE49-F238E27FC236}">
                <a16:creationId xmlns:a16="http://schemas.microsoft.com/office/drawing/2014/main" id="{5ED1849D-D74B-4CC9-8934-CB243E12F20C}"/>
              </a:ext>
              <a:ext uri="{C183D7F6-B498-43B3-948B-1728B52AA6E4}">
                <adec:decorative xmlns:adec="http://schemas.microsoft.com/office/drawing/2017/decorative" val="1"/>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8"/>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35462484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Manage Microsoft 365 user accounts, licenses, and groups with PowerShell</a:t>
            </a:r>
          </a:p>
        </p:txBody>
      </p:sp>
    </p:spTree>
    <p:extLst>
      <p:ext uri="{BB962C8B-B14F-4D97-AF65-F5344CB8AC3E}">
        <p14:creationId xmlns:p14="http://schemas.microsoft.com/office/powerpoint/2010/main" val="2487592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545690" y="1400722"/>
            <a:ext cx="11214221" cy="4093428"/>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lang="en-US" dirty="0">
                <a:effectLst/>
                <a:latin typeface="Segoe" panose="020B0502040504020203" pitchFamily="34" charset="0"/>
                <a:ea typeface="Times New Roman" panose="02020603050405020304" pitchFamily="18" charset="0"/>
                <a:cs typeface="Mangal" panose="02040503050203030202" pitchFamily="18" charset="0"/>
              </a:rPr>
              <a:t>Microsoft 365 includes multiple cloud services. However, the core of Microsoft 365 is Azure AD, which provides identity management for all the services in Microsoft 365. In this lesson, you’ll learn how to create users and groups, and manage roles and licenses.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lang="en-US" dirty="0">
              <a:effectLst/>
              <a:latin typeface="Segoe" panose="020B0502040504020203" pitchFamily="34" charset="0"/>
              <a:ea typeface="Times New Roman" panose="02020603050405020304" pitchFamily="18" charset="0"/>
              <a:cs typeface="Mangal" panose="02040503050203030202" pitchFamily="18" charset="0"/>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a:ea typeface="+mn-ea"/>
                <a:cs typeface="+mn-cs"/>
              </a:rPr>
              <a:t>Benefits of using PowerShell for Microsoft 365</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Connecting to the Microsoft 365 tenant with PowerShell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Managing users in Microsoft 365 with PowerShell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Managing groups in Microsoft 365 with PowerShell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Managing roles in Microsoft 365 with PowerShell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a:rPr>
              <a:t>Managing licenses in Microsoft 365 with PowerShell</a:t>
            </a:r>
          </a:p>
        </p:txBody>
      </p:sp>
    </p:spTree>
    <p:extLst>
      <p:ext uri="{BB962C8B-B14F-4D97-AF65-F5344CB8AC3E}">
        <p14:creationId xmlns:p14="http://schemas.microsoft.com/office/powerpoint/2010/main" val="3138106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Benefits of using PowerShell for Microsoft 365</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05654" y="1425961"/>
            <a:ext cx="11354257" cy="2708434"/>
          </a:xfrm>
        </p:spPr>
        <p:txBody>
          <a:bodyPr lIns="0"/>
          <a:lstStyle/>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PowerShell is an alternative to web-based consoles</a:t>
            </a:r>
            <a:endParaRPr lang="en-US" sz="2000" spc="-50" dirty="0">
              <a:solidFill>
                <a:srgbClr val="000000"/>
              </a:solidFill>
              <a:latin typeface="Segoe UI"/>
            </a:endParaRP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PowerShell has the following benefits over the web-based consoles:</a:t>
            </a:r>
          </a:p>
          <a:p>
            <a:pPr lvl="3" defTabSz="932742">
              <a:spcBef>
                <a:spcPts val="600"/>
              </a:spcBef>
              <a:spcAft>
                <a:spcPts val="0"/>
              </a:spcAft>
              <a:buSzPct val="95000"/>
              <a:defRPr/>
            </a:pPr>
            <a:r>
              <a:rPr lang="en-US" sz="2000" spc="-50" dirty="0">
                <a:solidFill>
                  <a:srgbClr val="000000"/>
                </a:solidFill>
                <a:latin typeface="Segoe UI"/>
              </a:rPr>
              <a:t>Access to additional configuration options</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Query for objects matching criteria and generate reports</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Use of the pipeline to perform complex operations</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Automation of bulk processes</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Management of multiple services simultaneously</a:t>
            </a: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Connecting to the Microsoft 365 tenant with PowerShell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871" y="1439776"/>
            <a:ext cx="11354257" cy="3093154"/>
          </a:xfrm>
        </p:spPr>
        <p:txBody>
          <a:bodyPr lIns="0"/>
          <a:lstStyle/>
          <a:p>
            <a:pPr marL="342900" lvl="1" indent="-342900" defTabSz="932742">
              <a:spcBef>
                <a:spcPts val="600"/>
              </a:spcBef>
              <a:spcAft>
                <a:spcPts val="0"/>
              </a:spcAft>
              <a:buSzPct val="95000"/>
              <a:buFont typeface="Arial" panose="020B0604020202020204" pitchFamily="34" charset="0"/>
              <a:buChar char="•"/>
              <a:defRPr/>
            </a:pPr>
            <a:r>
              <a:rPr kumimoji="0" lang="en-US" b="0" i="0" u="none" strike="noStrike" kern="1200" cap="none" spc="-50" normalizeH="0" baseline="0" noProof="0" dirty="0">
                <a:ln>
                  <a:noFill/>
                </a:ln>
                <a:solidFill>
                  <a:srgbClr val="000000"/>
                </a:solidFill>
                <a:effectLst/>
                <a:uLnTx/>
                <a:uFillTx/>
                <a:latin typeface="Segoe UI"/>
                <a:ea typeface="+mn-ea"/>
                <a:cs typeface="+mn-cs"/>
              </a:rPr>
              <a:t>There are multiple modules for connecting to Azure AD:</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AzureAD</a:t>
            </a:r>
          </a:p>
          <a:p>
            <a:pPr lvl="3" defTabSz="932742">
              <a:spcBef>
                <a:spcPts val="600"/>
              </a:spcBef>
              <a:spcAft>
                <a:spcPts val="0"/>
              </a:spcAft>
              <a:buSzPct val="95000"/>
              <a:defRPr/>
            </a:pPr>
            <a:r>
              <a:rPr lang="en-US" spc="-50" dirty="0">
                <a:solidFill>
                  <a:srgbClr val="000000"/>
                </a:solidFill>
                <a:latin typeface="Segoe UI"/>
              </a:rPr>
              <a:t>MSOnline</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Microsoft.Graph</a:t>
            </a:r>
          </a:p>
          <a:p>
            <a:pPr lvl="2" defTabSz="932742">
              <a:spcBef>
                <a:spcPts val="600"/>
              </a:spcBef>
              <a:spcAft>
                <a:spcPts val="0"/>
              </a:spcAft>
              <a:buSzPct val="95000"/>
              <a:defRPr/>
            </a:pPr>
            <a:r>
              <a:rPr lang="en-US" sz="2000" spc="-50" dirty="0">
                <a:solidFill>
                  <a:srgbClr val="000000"/>
                </a:solidFill>
                <a:latin typeface="Segoe UI"/>
              </a:rPr>
              <a:t>Use the cmdlet </a:t>
            </a:r>
            <a:r>
              <a:rPr lang="en-US" sz="2000" b="1" spc="-50" dirty="0">
                <a:solidFill>
                  <a:srgbClr val="000000"/>
                </a:solidFill>
                <a:latin typeface="Segoe UI"/>
              </a:rPr>
              <a:t>Install-Module</a:t>
            </a:r>
            <a:r>
              <a:rPr lang="en-US" sz="2000" spc="-50" dirty="0">
                <a:solidFill>
                  <a:srgbClr val="000000"/>
                </a:solidFill>
                <a:latin typeface="Segoe UI"/>
              </a:rPr>
              <a:t> to install these modules from the PowerShell Gallery</a:t>
            </a:r>
          </a:p>
          <a:p>
            <a:pPr lvl="2" defTabSz="932742">
              <a:spcBef>
                <a:spcPts val="600"/>
              </a:spcBef>
              <a:spcAft>
                <a:spcPts val="0"/>
              </a:spcAft>
              <a:buSzPct val="95000"/>
              <a:defRPr/>
            </a:pPr>
            <a:r>
              <a:rPr lang="en-US" sz="2000" spc="-50" dirty="0">
                <a:solidFill>
                  <a:srgbClr val="000000"/>
                </a:solidFill>
                <a:latin typeface="Segoe UI"/>
              </a:rPr>
              <a:t>AzureAD and MSOnline have similar functionality but aren’t exactly the same</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Microsoft.Graph is the focus of future development</a:t>
            </a:r>
          </a:p>
          <a:p>
            <a:pPr lvl="2" defTabSz="932742">
              <a:spcBef>
                <a:spcPts val="600"/>
              </a:spcBef>
              <a:spcAft>
                <a:spcPts val="0"/>
              </a:spcAft>
              <a:buSzPct val="95000"/>
              <a:defRPr/>
            </a:pPr>
            <a:r>
              <a:rPr lang="en-US" sz="2000" spc="-50" dirty="0">
                <a:solidFill>
                  <a:srgbClr val="000000"/>
                </a:solidFill>
                <a:latin typeface="Segoe UI"/>
              </a:rPr>
              <a:t>Azure Cloud Shell is a web-based prompt with modules automatically loaded</a:t>
            </a: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41842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Managing users in Microsoft 365 with PowerShell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300656" y="1359202"/>
            <a:ext cx="11354257" cy="4139595"/>
          </a:xfrm>
        </p:spPr>
        <p:txBody>
          <a:bodyPr lIns="0"/>
          <a:lstStyle/>
          <a:p>
            <a:pPr lvl="2" defTabSz="932742">
              <a:spcBef>
                <a:spcPts val="600"/>
              </a:spcBef>
              <a:spcAft>
                <a:spcPts val="0"/>
              </a:spcAft>
              <a:buSzPct val="95000"/>
              <a:defRPr/>
            </a:pPr>
            <a:r>
              <a:rPr lang="en-US" sz="2000" spc="-50" dirty="0">
                <a:solidFill>
                  <a:srgbClr val="000000"/>
                </a:solidFill>
                <a:latin typeface="Segoe UI"/>
              </a:rPr>
              <a:t>To create a user with AzureAD:</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$UserPassword=New-Object -TypeName Microsoft.Open.AzureAD.Model.PasswordProfile</a:t>
            </a:r>
            <a:endParaRPr lang="en-US" sz="1800" spc="-50" dirty="0">
              <a:solidFill>
                <a:srgbClr val="000000"/>
              </a:solidFill>
              <a:latin typeface="Segoe UI"/>
            </a:endParaRP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$UserPassword.Password="Pa55w.rd"</a:t>
            </a:r>
            <a:endParaRPr lang="en-US" sz="1800" spc="-50" dirty="0">
              <a:solidFill>
                <a:srgbClr val="000000"/>
              </a:solidFill>
              <a:latin typeface="Segoe UI"/>
            </a:endParaRP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New-AzureADUser -DisplayName "Abbie Parsons" -GivenName "Abbie" -SurName "Parsons" -UserPrincipalName AbbieP@adatum.com -UsageLocation US -PasswordProfile $UserPassword -AccountEnabled $true</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Other AzureAD cmdlets for managing users:</a:t>
            </a:r>
            <a:endParaRPr lang="en-US" sz="2000" spc="-50" dirty="0">
              <a:solidFill>
                <a:srgbClr val="000000"/>
              </a:solidFill>
              <a:latin typeface="Segoe UI"/>
            </a:endParaRPr>
          </a:p>
          <a:p>
            <a:pPr lvl="3" defTabSz="932742">
              <a:spcBef>
                <a:spcPts val="600"/>
              </a:spcBef>
              <a:spcAft>
                <a:spcPts val="0"/>
              </a:spcAft>
              <a:buSzPct val="95000"/>
              <a:defRPr/>
            </a:pPr>
            <a:r>
              <a:rPr lang="en-US" b="1" spc="-50" dirty="0">
                <a:solidFill>
                  <a:srgbClr val="000000"/>
                </a:solidFill>
                <a:latin typeface="Segoe UI"/>
              </a:rPr>
              <a:t>Get-AzureADUser</a:t>
            </a:r>
          </a:p>
          <a:p>
            <a:pPr lvl="3" defTabSz="932742">
              <a:spcBef>
                <a:spcPts val="600"/>
              </a:spcBef>
              <a:spcAft>
                <a:spcPts val="0"/>
              </a:spcAft>
              <a:buSzPct val="95000"/>
              <a:defRPr/>
            </a:pPr>
            <a:r>
              <a:rPr lang="en-US" b="1" spc="-50" dirty="0">
                <a:solidFill>
                  <a:srgbClr val="000000"/>
                </a:solidFill>
                <a:latin typeface="Segoe UI"/>
              </a:rPr>
              <a:t>Set-AzureADUser</a:t>
            </a:r>
          </a:p>
          <a:p>
            <a:pPr lvl="3" defTabSz="932742">
              <a:spcBef>
                <a:spcPts val="600"/>
              </a:spcBef>
              <a:spcAft>
                <a:spcPts val="0"/>
              </a:spcAft>
              <a:buSzPct val="95000"/>
              <a:defRPr/>
            </a:pPr>
            <a:r>
              <a:rPr lang="en-US" b="1" spc="-50" dirty="0">
                <a:solidFill>
                  <a:srgbClr val="000000"/>
                </a:solidFill>
                <a:latin typeface="Segoe UI"/>
              </a:rPr>
              <a:t>Remove-AzureADUser</a:t>
            </a:r>
            <a:endParaRPr lang="en-US" sz="1800" spc="-50" dirty="0">
              <a:solidFill>
                <a:srgbClr val="000000"/>
              </a:solidFill>
              <a:latin typeface="Segoe UI"/>
            </a:endParaRPr>
          </a:p>
          <a:p>
            <a:pPr lvl="3" defTabSz="932742">
              <a:spcBef>
                <a:spcPts val="600"/>
              </a:spcBef>
              <a:spcAft>
                <a:spcPts val="0"/>
              </a:spcAft>
              <a:buSzPct val="95000"/>
              <a:defRPr/>
            </a:pPr>
            <a:r>
              <a:rPr lang="en-US" b="1" spc="-50" dirty="0">
                <a:solidFill>
                  <a:srgbClr val="000000"/>
                </a:solidFill>
                <a:latin typeface="Segoe UI"/>
              </a:rPr>
              <a:t>Set-AzureADUserPassword</a:t>
            </a:r>
          </a:p>
          <a:p>
            <a:pPr lvl="3" defTabSz="932742">
              <a:spcBef>
                <a:spcPts val="600"/>
              </a:spcBef>
              <a:spcAft>
                <a:spcPts val="0"/>
              </a:spcAft>
              <a:buSzPct val="95000"/>
              <a:defRPr/>
            </a:pPr>
            <a:r>
              <a:rPr lang="en-US" b="1" spc="-50" dirty="0">
                <a:solidFill>
                  <a:srgbClr val="000000"/>
                </a:solidFill>
                <a:latin typeface="Segoe UI"/>
              </a:rPr>
              <a:t>Get-AzureADRMSDeletedDirectoryObject</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0401368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3921</Words>
  <Application>Microsoft Office PowerPoint</Application>
  <PresentationFormat>Widescreen</PresentationFormat>
  <Paragraphs>510</Paragraphs>
  <Slides>43</Slides>
  <Notes>43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Consolas</vt:lpstr>
      <vt:lpstr>Segoe</vt:lpstr>
      <vt:lpstr>Segoe UI</vt:lpstr>
      <vt:lpstr>Segoe UI Light</vt:lpstr>
      <vt:lpstr>Segoe UI Semibold</vt:lpstr>
      <vt:lpstr>Wingdings</vt:lpstr>
      <vt:lpstr>Microsoft Azure Template</vt:lpstr>
      <vt:lpstr>AZ-040 Automating Administration with PowerShell</vt:lpstr>
      <vt:lpstr>Module 10: Managing Microsoft 365 services with PowerShell</vt:lpstr>
      <vt:lpstr>Module overview</vt:lpstr>
      <vt:lpstr>Section break 1</vt:lpstr>
      <vt:lpstr>Lesson 1: Manage Microsoft 365 user accounts, licenses, and groups with PowerShell</vt:lpstr>
      <vt:lpstr>Lesson 1 overview</vt:lpstr>
      <vt:lpstr>Benefits of using PowerShell for Microsoft 365</vt:lpstr>
      <vt:lpstr>Connecting to the Microsoft 365 tenant with PowerShell</vt:lpstr>
      <vt:lpstr>Managing users in Microsoft 365 with PowerShell</vt:lpstr>
      <vt:lpstr>Managing users in Microsoft 365 with PowerShell (Slide 2)</vt:lpstr>
      <vt:lpstr>Managing groups in Microsoft 365 with PowerShell</vt:lpstr>
      <vt:lpstr>Managing groups in Microsoft 365 with PowerShell (Slide 2)</vt:lpstr>
      <vt:lpstr>Managing groups in Microsoft 365 with PowerShell (Slide 3)</vt:lpstr>
      <vt:lpstr>Managing roles in Microsoft 365 with PowerShell</vt:lpstr>
      <vt:lpstr>Managing licenses in Microsoft 365 with PowerShell</vt:lpstr>
      <vt:lpstr>Managing licenses in Microsoft 365 with PowerShell (Slide 2)</vt:lpstr>
      <vt:lpstr>Section break 2</vt:lpstr>
      <vt:lpstr>Lesson 2: Manage Exchange Online with PowerShell</vt:lpstr>
      <vt:lpstr>Lesson 2 overview</vt:lpstr>
      <vt:lpstr>Connecting to Exchange Online PowerShell</vt:lpstr>
      <vt:lpstr>Managing mailboxes in Exchange Online</vt:lpstr>
      <vt:lpstr>Managing resources in Exchange Online</vt:lpstr>
      <vt:lpstr>Managing admin roles in Exchange Online</vt:lpstr>
      <vt:lpstr>Section break 3</vt:lpstr>
      <vt:lpstr>Lesson 3: Manage SharePoint Online with PowerShell</vt:lpstr>
      <vt:lpstr>Lesson 3 overview</vt:lpstr>
      <vt:lpstr>SharePoint Online Management Shell overview</vt:lpstr>
      <vt:lpstr>Managing SharePoint Online users and groups with PowerShell</vt:lpstr>
      <vt:lpstr>Managing SharePoint sites with Windows PowerShell</vt:lpstr>
      <vt:lpstr>Managing external user sharing with Windows PowerShell</vt:lpstr>
      <vt:lpstr>Section break 4</vt:lpstr>
      <vt:lpstr>Lesson 4: Manage Microsoft Teams with PowerShell</vt:lpstr>
      <vt:lpstr>Lesson 4 overview</vt:lpstr>
      <vt:lpstr>Overview of the Microsoft Teams PowerShell module</vt:lpstr>
      <vt:lpstr>Installing the Microsoft Teams PowerShell module</vt:lpstr>
      <vt:lpstr>Managing Teams with the Microsoft Teams PowerShell module</vt:lpstr>
      <vt:lpstr>Managing Teams with the Microsoft Teams PowerShell module (Slide 2)</vt:lpstr>
      <vt:lpstr>Section break 5</vt:lpstr>
      <vt:lpstr>Lab: Managing Microsoft 365 with PowerShell</vt:lpstr>
      <vt:lpstr>Lab scenario</vt:lpstr>
      <vt:lpstr>Lab-review questions</vt:lpstr>
      <vt:lpstr>Lab-review answers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2022-06-30T22:44:18Z</dcterms:created>
  <dcterms:modified xsi:type="dcterms:W3CDTF">2022-06-30T22:44:22Z</dcterms:modified>
</cp:coreProperties>
</file>