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9"/>
  </p:notesMasterIdLst>
  <p:handoutMasterIdLst>
    <p:handoutMasterId r:id="rId30"/>
  </p:handoutMasterIdLst>
  <p:sldIdLst>
    <p:sldId id="1627" r:id="rId2"/>
    <p:sldId id="1797" r:id="rId3"/>
    <p:sldId id="1834" r:id="rId4"/>
    <p:sldId id="1684" r:id="rId5"/>
    <p:sldId id="1833" r:id="rId6"/>
    <p:sldId id="1835" r:id="rId7"/>
    <p:sldId id="259" r:id="rId8"/>
    <p:sldId id="260" r:id="rId9"/>
    <p:sldId id="261" r:id="rId10"/>
    <p:sldId id="262" r:id="rId11"/>
    <p:sldId id="1868" r:id="rId12"/>
    <p:sldId id="1871" r:id="rId13"/>
    <p:sldId id="1845" r:id="rId14"/>
    <p:sldId id="1846" r:id="rId15"/>
    <p:sldId id="1847" r:id="rId16"/>
    <p:sldId id="265" r:id="rId17"/>
    <p:sldId id="1869" r:id="rId18"/>
    <p:sldId id="267" r:id="rId19"/>
    <p:sldId id="268" r:id="rId20"/>
    <p:sldId id="270" r:id="rId21"/>
    <p:sldId id="271" r:id="rId22"/>
    <p:sldId id="1870" r:id="rId23"/>
    <p:sldId id="1853" r:id="rId24"/>
    <p:sldId id="1751" r:id="rId25"/>
    <p:sldId id="1817" r:id="rId26"/>
    <p:sldId id="1866" r:id="rId27"/>
    <p:sldId id="1867"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9A23E38-670D-4F9F-A091-7BA864AD58EA}">
          <p14:sldIdLst>
            <p14:sldId id="1627"/>
            <p14:sldId id="1797"/>
            <p14:sldId id="1834"/>
            <p14:sldId id="1684"/>
          </p14:sldIdLst>
        </p14:section>
        <p14:section name="Lesson 1" id="{C9A97A35-D3D9-4DFE-AA1B-D0405E969B7C}">
          <p14:sldIdLst>
            <p14:sldId id="1833"/>
            <p14:sldId id="1835"/>
            <p14:sldId id="259"/>
            <p14:sldId id="260"/>
            <p14:sldId id="261"/>
            <p14:sldId id="262"/>
            <p14:sldId id="1868"/>
            <p14:sldId id="1871"/>
            <p14:sldId id="1845"/>
          </p14:sldIdLst>
        </p14:section>
        <p14:section name="Lesson 2" id="{6D436361-57E6-4218-A085-10C6C06027CE}">
          <p14:sldIdLst>
            <p14:sldId id="1846"/>
            <p14:sldId id="1847"/>
            <p14:sldId id="265"/>
            <p14:sldId id="1869"/>
            <p14:sldId id="267"/>
            <p14:sldId id="268"/>
            <p14:sldId id="270"/>
            <p14:sldId id="271"/>
            <p14:sldId id="1870"/>
            <p14:sldId id="1853"/>
          </p14:sldIdLst>
        </p14:section>
        <p14:section name="Lab" id="{08078DFA-7D04-4BD3-A1C6-9703C61AF278}">
          <p14:sldIdLst>
            <p14:sldId id="1751"/>
            <p14:sldId id="1817"/>
            <p14:sldId id="1866"/>
            <p14:sldId id="18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2"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925088-E4F2-4AB3-AACD-5F7EEB576CBA}" v="2" dt="2022-06-07T10:37:39.649"/>
    <p1510:client id="{E24B80F7-5C91-4379-A26E-F3989BCDDFF7}" v="5" dt="2021-07-21T19:05:57.5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25" autoAdjust="0"/>
  </p:normalViewPr>
  <p:slideViewPr>
    <p:cSldViewPr snapToGrid="0">
      <p:cViewPr varScale="1">
        <p:scale>
          <a:sx n="82" d="100"/>
          <a:sy n="82" d="100"/>
        </p:scale>
        <p:origin x="532" y="64"/>
      </p:cViewPr>
      <p:guideLst/>
    </p:cSldViewPr>
  </p:slideViewPr>
  <p:notesTextViewPr>
    <p:cViewPr>
      <p:scale>
        <a:sx n="1" d="1"/>
        <a:sy n="1" d="1"/>
      </p:scale>
      <p:origin x="0" y="0"/>
    </p:cViewPr>
  </p:notesTextViewPr>
  <p:notesViewPr>
    <p:cSldViewPr snapToGrid="0">
      <p:cViewPr varScale="1">
        <p:scale>
          <a:sx n="67" d="100"/>
          <a:sy n="67" d="100"/>
        </p:scale>
        <p:origin x="3043"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6/30/2022 3:44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3706837" cy="457200"/>
          </a:xfrm>
          <a:prstGeom prst="rect">
            <a:avLst/>
          </a:prstGeom>
        </p:spPr>
        <p:txBody>
          <a:bodyPr vert="horz" lIns="91440" tIns="45720" rIns="91440" bIns="45720" rtlCol="0"/>
          <a:lstStyle>
            <a:lvl1pPr algn="l">
              <a:defRPr sz="1200">
                <a:latin typeface="Segoe UI" pitchFamily="34" charset="0"/>
              </a:defRPr>
            </a:lvl1pPr>
          </a:lstStyle>
          <a:p>
            <a:r>
              <a:rPr lang="en-US" dirty="0"/>
              <a:t>AZ-040 Automating Administration with PowerShell</a:t>
            </a:r>
          </a:p>
          <a:p>
            <a:r>
              <a:rPr lang="en-US" dirty="0"/>
              <a:t>Module 11: Using background jobs and scheduled jobs</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6/30/2022 3:44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Header Placeholder 3">
            <a:extLst>
              <a:ext uri="{FF2B5EF4-FFF2-40B4-BE49-F238E27FC236}">
                <a16:creationId xmlns:a16="http://schemas.microsoft.com/office/drawing/2014/main" id="{07D94B50-57C3-4314-9358-34E59A222366}"/>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263" y="593725"/>
            <a:ext cx="6467475" cy="3638550"/>
          </a:xfrm>
        </p:spPr>
      </p:sp>
      <p:sp>
        <p:nvSpPr>
          <p:cNvPr id="3" name="Notes Placeholder 2"/>
          <p:cNvSpPr>
            <a:spLocks noGrp="1"/>
          </p:cNvSpPr>
          <p:nvPr>
            <p:ph type="body" idx="1"/>
          </p:nvPr>
        </p:nvSpPr>
        <p:spPr>
          <a:xfrm>
            <a:off x="474132" y="4842933"/>
            <a:ext cx="5990675" cy="3855042"/>
          </a:xfrm>
        </p:spPr>
        <p:txBody>
          <a:bodyPr vert="horz" lIns="91440" tIns="45720" rIns="91440" bIns="45720" rtlCol="0">
            <a:noAutofit/>
          </a:bodyPr>
          <a:lstStyle/>
          <a:p>
            <a:pPr>
              <a:lnSpc>
                <a:spcPct val="107000"/>
              </a:lnSpc>
              <a:spcAft>
                <a:spcPts val="800"/>
              </a:spcAft>
            </a:pPr>
            <a:r>
              <a:rPr lang="en-US" sz="880" dirty="0">
                <a:solidFill>
                  <a:srgbClr val="000000"/>
                </a:solidFill>
                <a:cs typeface="Segoe UI Light" panose="020B0502040204020203" pitchFamily="34" charset="0"/>
              </a:rPr>
              <a:t>Explain how to receive the results of a completed job. </a:t>
            </a:r>
          </a:p>
        </p:txBody>
      </p:sp>
      <p:sp>
        <p:nvSpPr>
          <p:cNvPr id="4" name="Slide Number Placeholder 3"/>
          <p:cNvSpPr>
            <a:spLocks noGrp="1"/>
          </p:cNvSpPr>
          <p:nvPr>
            <p:ph type="sldNum" sz="quarter" idx="10"/>
          </p:nvPr>
        </p:nvSpPr>
        <p:spPr/>
        <p:txBody>
          <a:bodyPr/>
          <a:lstStyle/>
          <a:p>
            <a:fld id="{2B21F02D-2A27-4F9E-8116-6A7BCCB2C5E5}" type="slidenum">
              <a:rPr lang="en-US" smtClean="0"/>
              <a:t>10</a:t>
            </a:fld>
            <a:endParaRPr lang="en-US" dirty="0"/>
          </a:p>
        </p:txBody>
      </p:sp>
      <p:sp>
        <p:nvSpPr>
          <p:cNvPr id="7" name="Header Placeholder 3">
            <a:extLst>
              <a:ext uri="{FF2B5EF4-FFF2-40B4-BE49-F238E27FC236}">
                <a16:creationId xmlns:a16="http://schemas.microsoft.com/office/drawing/2014/main" id="{5E634241-7E3F-4608-B106-A6305EAE264C}"/>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3438977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4FE7672A-4627-4F4F-9A8A-EBF0E542AFE3}"/>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
        <p:nvSpPr>
          <p:cNvPr id="4" name="Notes Placeholder 3">
            <a:extLst>
              <a:ext uri="{FF2B5EF4-FFF2-40B4-BE49-F238E27FC236}">
                <a16:creationId xmlns:a16="http://schemas.microsoft.com/office/drawing/2014/main" id="{99520675-23A2-4520-85F8-79B0AD81487F}"/>
              </a:ext>
            </a:extLst>
          </p:cNvPr>
          <p:cNvSpPr>
            <a:spLocks noGrp="1"/>
          </p:cNvSpPr>
          <p:nvPr>
            <p:ph type="body" idx="1"/>
          </p:nvPr>
        </p:nvSpPr>
        <p:spPr/>
        <p:txBody>
          <a:bodyPr/>
          <a:lstStyle/>
          <a:p>
            <a:pPr>
              <a:lnSpc>
                <a:spcPct val="100000"/>
              </a:lnSpc>
              <a:spcAft>
                <a:spcPts val="200"/>
              </a:spcAft>
            </a:pPr>
            <a:r>
              <a:rPr lang="en-US" sz="880" dirty="0">
                <a:ea typeface="Calibri" panose="020F0502020204030204" pitchFamily="34" charset="0"/>
                <a:cs typeface="Segoe UI Light" panose="020B0502040204020203" pitchFamily="34" charset="0"/>
              </a:rPr>
              <a:t>You’ll find these commands </a:t>
            </a:r>
            <a:r>
              <a:rPr lang="ga-IE" sz="880" dirty="0">
                <a:ea typeface="Calibri" panose="020F0502020204030204" pitchFamily="34" charset="0"/>
                <a:cs typeface="Segoe UI Light" panose="020B0502040204020203" pitchFamily="34" charset="0"/>
              </a:rPr>
              <a:t>on </a:t>
            </a:r>
            <a:r>
              <a:rPr lang="en-US" sz="880" b="1" dirty="0">
                <a:ea typeface="Calibri" panose="020F0502020204030204" pitchFamily="34" charset="0"/>
                <a:cs typeface="Segoe UI Light" panose="020B0502040204020203" pitchFamily="34" charset="0"/>
              </a:rPr>
              <a:t>LON-CL1</a:t>
            </a:r>
            <a:r>
              <a:rPr lang="en-US" sz="880" dirty="0">
                <a:ea typeface="Calibri" panose="020F0502020204030204" pitchFamily="34" charset="0"/>
                <a:cs typeface="Segoe UI Light" panose="020B0502040204020203" pitchFamily="34" charset="0"/>
              </a:rPr>
              <a:t> in </a:t>
            </a:r>
            <a:r>
              <a:rPr lang="en-US" sz="880" b="1" dirty="0">
                <a:ea typeface="Calibri" panose="020F0502020204030204" pitchFamily="34" charset="0"/>
                <a:cs typeface="Segoe UI Light" panose="020B0502040204020203" pitchFamily="34" charset="0"/>
              </a:rPr>
              <a:t>E:\Mod11\Democode\Background.ps1.txt</a:t>
            </a:r>
            <a:r>
              <a:rPr lang="en-US" sz="880" dirty="0">
                <a:ea typeface="Calibri" panose="020F0502020204030204" pitchFamily="34" charset="0"/>
                <a:cs typeface="Segoe UI Light" panose="020B0502040204020203" pitchFamily="34" charset="0"/>
              </a:rPr>
              <a:t>. In the script, steps 8 and 9 are modified to retrieve and use the ID number automatically, so you don’t have to remember the ID number.</a:t>
            </a:r>
          </a:p>
          <a:p>
            <a:pPr>
              <a:lnSpc>
                <a:spcPct val="100000"/>
              </a:lnSpc>
              <a:spcAft>
                <a:spcPts val="200"/>
              </a:spcAft>
            </a:pPr>
            <a:r>
              <a:rPr lang="en-US" sz="880" dirty="0">
                <a:ea typeface="Calibri" panose="020F0502020204030204" pitchFamily="34" charset="0"/>
                <a:cs typeface="Segoe UI Light" panose="020B0502040204020203" pitchFamily="34" charset="0"/>
              </a:rPr>
              <a:t>The script doesn’t include the command to enable Windows PowerShell remote on </a:t>
            </a:r>
            <a:r>
              <a:rPr lang="en-US" sz="880" b="1" dirty="0">
                <a:ea typeface="Calibri" panose="020F0502020204030204" pitchFamily="34" charset="0"/>
                <a:cs typeface="Segoe UI Light" panose="020B0502040204020203" pitchFamily="34" charset="0"/>
              </a:rPr>
              <a:t>LON-CL1</a:t>
            </a:r>
            <a:r>
              <a:rPr lang="en-US" sz="880" dirty="0">
                <a:ea typeface="Calibri" panose="020F0502020204030204" pitchFamily="34" charset="0"/>
                <a:cs typeface="Segoe UI Light" panose="020B0502040204020203" pitchFamily="34" charset="0"/>
              </a:rPr>
              <a:t>. You’ll need to manually run </a:t>
            </a:r>
            <a:r>
              <a:rPr lang="en-US" sz="880" b="1" dirty="0">
                <a:ea typeface="Calibri" panose="020F0502020204030204" pitchFamily="34" charset="0"/>
                <a:cs typeface="Segoe UI Light" panose="020B0502040204020203" pitchFamily="34" charset="0"/>
              </a:rPr>
              <a:t>Enable-</a:t>
            </a:r>
            <a:r>
              <a:rPr lang="en-US" sz="880" b="1" dirty="0" err="1">
                <a:ea typeface="Calibri" panose="020F0502020204030204" pitchFamily="34" charset="0"/>
                <a:cs typeface="Segoe UI Light" panose="020B0502040204020203" pitchFamily="34" charset="0"/>
              </a:rPr>
              <a:t>PSRemoting</a:t>
            </a:r>
            <a:r>
              <a:rPr lang="en-US" sz="880" dirty="0">
                <a:ea typeface="Calibri" panose="020F0502020204030204" pitchFamily="34" charset="0"/>
                <a:cs typeface="Segoe UI Light" panose="020B0502040204020203" pitchFamily="34" charset="0"/>
              </a:rPr>
              <a:t> on </a:t>
            </a:r>
            <a:r>
              <a:rPr lang="en-US" sz="880" b="1" dirty="0">
                <a:ea typeface="Calibri" panose="020F0502020204030204" pitchFamily="34" charset="0"/>
                <a:cs typeface="Segoe UI Light" panose="020B0502040204020203" pitchFamily="34" charset="0"/>
              </a:rPr>
              <a:t>LON-CL1</a:t>
            </a:r>
            <a:r>
              <a:rPr lang="en-US" sz="880" dirty="0">
                <a:ea typeface="Calibri" panose="020F0502020204030204" pitchFamily="34" charset="0"/>
                <a:cs typeface="Segoe UI Light" panose="020B0502040204020203" pitchFamily="34" charset="0"/>
              </a:rPr>
              <a:t> if it isn’t already enabled. When you’re finished with the demonstration, keep the virtual machines (VMs) running for the next demonstration.</a:t>
            </a:r>
          </a:p>
          <a:p>
            <a:pPr>
              <a:lnSpc>
                <a:spcPct val="100000"/>
              </a:lnSpc>
              <a:spcAft>
                <a:spcPts val="200"/>
              </a:spcAft>
            </a:pPr>
            <a:r>
              <a:rPr lang="en-US" sz="880" b="1" dirty="0">
                <a:ea typeface="Calibri" panose="020F0502020204030204" pitchFamily="34" charset="0"/>
                <a:cs typeface="Segoe UI Light" panose="020B0502040204020203" pitchFamily="34" charset="0"/>
              </a:rPr>
              <a:t>Preparation steps</a:t>
            </a:r>
            <a:endParaRPr lang="en-US" sz="880" dirty="0">
              <a:ea typeface="Calibri" panose="020F0502020204030204" pitchFamily="34" charset="0"/>
              <a:cs typeface="Segoe UI Light" panose="020B0502040204020203" pitchFamily="34" charset="0"/>
            </a:endParaRPr>
          </a:p>
          <a:p>
            <a:pPr>
              <a:lnSpc>
                <a:spcPct val="100000"/>
              </a:lnSpc>
              <a:spcAft>
                <a:spcPts val="200"/>
              </a:spcAft>
            </a:pPr>
            <a:r>
              <a:rPr lang="en-US" sz="880" dirty="0">
                <a:ea typeface="Calibri" panose="020F0502020204030204" pitchFamily="34" charset="0"/>
                <a:cs typeface="Segoe UI Light" panose="020B0502040204020203" pitchFamily="34" charset="0"/>
              </a:rPr>
              <a:t>You should </a:t>
            </a:r>
            <a:r>
              <a:rPr lang="ga-IE" sz="880" dirty="0">
                <a:ea typeface="Calibri" panose="020F0502020204030204" pitchFamily="34" charset="0"/>
                <a:cs typeface="Segoe UI Light" panose="020B0502040204020203" pitchFamily="34" charset="0"/>
              </a:rPr>
              <a:t>be </a:t>
            </a:r>
            <a:r>
              <a:rPr lang="en-US" sz="880" dirty="0">
                <a:ea typeface="Calibri" panose="020F0502020204030204" pitchFamily="34" charset="0"/>
                <a:cs typeface="Segoe UI Light" panose="020B0502040204020203" pitchFamily="34" charset="0"/>
              </a:rPr>
              <a:t>signed in </a:t>
            </a:r>
            <a:r>
              <a:rPr lang="ga-IE" sz="880" dirty="0">
                <a:ea typeface="Calibri" panose="020F0502020204030204" pitchFamily="34" charset="0"/>
                <a:cs typeface="Segoe UI Light" panose="020B0502040204020203" pitchFamily="34" charset="0"/>
              </a:rPr>
              <a:t>to the </a:t>
            </a:r>
            <a:r>
              <a:rPr lang="en-US" sz="880" b="1" dirty="0">
                <a:ea typeface="Calibri" panose="020F0502020204030204" pitchFamily="34" charset="0"/>
                <a:cs typeface="Segoe UI Light" panose="020B0502040204020203" pitchFamily="34" charset="0"/>
              </a:rPr>
              <a:t>LON-DC1</a:t>
            </a:r>
            <a:r>
              <a:rPr lang="en-US" sz="880" dirty="0">
                <a:ea typeface="Calibri" panose="020F0502020204030204" pitchFamily="34" charset="0"/>
                <a:cs typeface="Segoe UI Light" panose="020B0502040204020203" pitchFamily="34" charset="0"/>
              </a:rPr>
              <a:t> </a:t>
            </a:r>
            <a:r>
              <a:rPr lang="ga-IE" sz="880" dirty="0">
                <a:ea typeface="Calibri" panose="020F0502020204030204" pitchFamily="34" charset="0"/>
                <a:cs typeface="Segoe UI Light" panose="020B0502040204020203" pitchFamily="34" charset="0"/>
              </a:rPr>
              <a:t>and </a:t>
            </a:r>
            <a:r>
              <a:rPr lang="en-US" sz="880" b="1" dirty="0">
                <a:ea typeface="Calibri" panose="020F0502020204030204" pitchFamily="34" charset="0"/>
                <a:cs typeface="Segoe UI Light" panose="020B0502040204020203" pitchFamily="34" charset="0"/>
              </a:rPr>
              <a:t>LON-CL1</a:t>
            </a:r>
            <a:r>
              <a:rPr lang="ga-IE" sz="880" dirty="0">
                <a:ea typeface="Calibri" panose="020F0502020204030204" pitchFamily="34" charset="0"/>
                <a:cs typeface="Segoe UI Light" panose="020B0502040204020203" pitchFamily="34" charset="0"/>
              </a:rPr>
              <a:t> </a:t>
            </a:r>
            <a:r>
              <a:rPr lang="en-US" sz="880" dirty="0">
                <a:ea typeface="Calibri" panose="020F0502020204030204" pitchFamily="34" charset="0"/>
                <a:cs typeface="Segoe UI Light" panose="020B0502040204020203" pitchFamily="34" charset="0"/>
              </a:rPr>
              <a:t>VMs </a:t>
            </a:r>
            <a:r>
              <a:rPr lang="ga-IE" sz="880" dirty="0">
                <a:ea typeface="Calibri" panose="020F0502020204030204" pitchFamily="34" charset="0"/>
                <a:cs typeface="Segoe UI Light" panose="020B0502040204020203" pitchFamily="34" charset="0"/>
              </a:rPr>
              <a:t>as </a:t>
            </a:r>
            <a:r>
              <a:rPr lang="en-US" sz="880" b="1" dirty="0">
                <a:ea typeface="Calibri" panose="020F0502020204030204" pitchFamily="34" charset="0"/>
                <a:cs typeface="Segoe UI Light" panose="020B0502040204020203" pitchFamily="34" charset="0"/>
              </a:rPr>
              <a:t>Adatum\administrator</a:t>
            </a:r>
            <a:r>
              <a:rPr lang="ga-IE" sz="880" dirty="0">
                <a:ea typeface="Calibri" panose="020F0502020204030204" pitchFamily="34" charset="0"/>
                <a:cs typeface="Segoe UI Light" panose="020B0502040204020203" pitchFamily="34" charset="0"/>
              </a:rPr>
              <a:t> with </a:t>
            </a:r>
            <a:r>
              <a:rPr lang="en-US" sz="880" dirty="0">
                <a:ea typeface="Calibri" panose="020F0502020204030204" pitchFamily="34" charset="0"/>
                <a:cs typeface="Segoe UI Light" panose="020B0502040204020203" pitchFamily="34" charset="0"/>
              </a:rPr>
              <a:t>the </a:t>
            </a:r>
            <a:r>
              <a:rPr lang="ga-IE" sz="880" dirty="0">
                <a:ea typeface="Calibri" panose="020F0502020204030204" pitchFamily="34" charset="0"/>
                <a:cs typeface="Segoe UI Light" panose="020B0502040204020203" pitchFamily="34" charset="0"/>
              </a:rPr>
              <a:t>password </a:t>
            </a:r>
            <a:r>
              <a:rPr lang="en-US" sz="880" b="1" dirty="0">
                <a:ea typeface="Calibri" panose="020F0502020204030204" pitchFamily="34" charset="0"/>
                <a:cs typeface="Segoe UI Light" panose="020B0502040204020203" pitchFamily="34" charset="0"/>
              </a:rPr>
              <a:t>Pa55w.rd</a:t>
            </a:r>
            <a:r>
              <a:rPr lang="en-US" sz="880" dirty="0">
                <a:ea typeface="Calibri" panose="020F0502020204030204" pitchFamily="34" charset="0"/>
                <a:cs typeface="Segoe UI Light" panose="020B0502040204020203" pitchFamily="34" charset="0"/>
              </a:rPr>
              <a:t>. </a:t>
            </a:r>
            <a:r>
              <a:rPr lang="ga-IE" sz="880" dirty="0">
                <a:ea typeface="Calibri" panose="020F0502020204030204" pitchFamily="34" charset="0"/>
                <a:cs typeface="Segoe UI Light" panose="020B0502040204020203" pitchFamily="34" charset="0"/>
              </a:rPr>
              <a:t>The </a:t>
            </a:r>
            <a:r>
              <a:rPr lang="en-US" sz="880" dirty="0">
                <a:ea typeface="Calibri" panose="020F0502020204030204" pitchFamily="34" charset="0"/>
                <a:cs typeface="Segoe UI Light" panose="020B0502040204020203" pitchFamily="34" charset="0"/>
              </a:rPr>
              <a:t>demonstration s</a:t>
            </a:r>
            <a:r>
              <a:rPr lang="ga-IE" sz="880" dirty="0">
                <a:ea typeface="Calibri" panose="020F0502020204030204" pitchFamily="34" charset="0"/>
                <a:cs typeface="Segoe UI Light" panose="020B0502040204020203" pitchFamily="34" charset="0"/>
              </a:rPr>
              <a:t>teps should be carried out on the </a:t>
            </a:r>
            <a:r>
              <a:rPr lang="en-US" sz="880" b="1" dirty="0">
                <a:ea typeface="Calibri" panose="020F0502020204030204" pitchFamily="34" charset="0"/>
                <a:cs typeface="Segoe UI Light" panose="020B0502040204020203" pitchFamily="34" charset="0"/>
              </a:rPr>
              <a:t>LON-CL1</a:t>
            </a:r>
            <a:r>
              <a:rPr lang="en-US" sz="880" dirty="0">
                <a:ea typeface="Calibri" panose="020F0502020204030204" pitchFamily="34" charset="0"/>
                <a:cs typeface="Segoe UI Light" panose="020B0502040204020203" pitchFamily="34" charset="0"/>
              </a:rPr>
              <a:t> VM in the </a:t>
            </a:r>
            <a:r>
              <a:rPr lang="ga-IE" sz="880" dirty="0">
                <a:ea typeface="Calibri" panose="020F0502020204030204" pitchFamily="34" charset="0"/>
                <a:cs typeface="Segoe UI Light" panose="020B0502040204020203" pitchFamily="34" charset="0"/>
              </a:rPr>
              <a:t>Windows PowerShell </a:t>
            </a:r>
            <a:r>
              <a:rPr lang="en-US" sz="880" dirty="0">
                <a:ea typeface="Calibri" panose="020F0502020204030204" pitchFamily="34" charset="0"/>
                <a:cs typeface="Segoe UI Light" panose="020B0502040204020203" pitchFamily="34" charset="0"/>
              </a:rPr>
              <a:t>Integrated Scripting Environment (</a:t>
            </a:r>
            <a:r>
              <a:rPr lang="ga-IE" sz="880" dirty="0">
                <a:ea typeface="Calibri" panose="020F0502020204030204" pitchFamily="34" charset="0"/>
                <a:cs typeface="Segoe UI Light" panose="020B0502040204020203" pitchFamily="34" charset="0"/>
              </a:rPr>
              <a:t>ISE</a:t>
            </a:r>
            <a:r>
              <a:rPr lang="en-US" sz="880" dirty="0">
                <a:ea typeface="Calibri" panose="020F0502020204030204" pitchFamily="34" charset="0"/>
                <a:cs typeface="Segoe UI Light" panose="020B0502040204020203" pitchFamily="34" charset="0"/>
              </a:rPr>
              <a:t>). Be sure to run ISE as Administrator. I</a:t>
            </a:r>
            <a:r>
              <a:rPr lang="ga-IE" sz="880" dirty="0">
                <a:ea typeface="Calibri" panose="020F0502020204030204" pitchFamily="34" charset="0"/>
                <a:cs typeface="Segoe UI Light" panose="020B0502040204020203" pitchFamily="34" charset="0"/>
              </a:rPr>
              <a:t>f the ISE </a:t>
            </a:r>
            <a:r>
              <a:rPr lang="en-CA" sz="880" dirty="0">
                <a:ea typeface="Calibri" panose="020F0502020204030204" pitchFamily="34" charset="0"/>
                <a:cs typeface="Segoe UI Light" panose="020B0502040204020203" pitchFamily="34" charset="0"/>
              </a:rPr>
              <a:t>isn’t </a:t>
            </a:r>
            <a:r>
              <a:rPr lang="ga-IE" sz="880" dirty="0">
                <a:ea typeface="Calibri" panose="020F0502020204030204" pitchFamily="34" charset="0"/>
                <a:cs typeface="Segoe UI Light" panose="020B0502040204020203" pitchFamily="34" charset="0"/>
              </a:rPr>
              <a:t>open</a:t>
            </a:r>
            <a:r>
              <a:rPr lang="en-US" sz="880" dirty="0">
                <a:ea typeface="Calibri" panose="020F0502020204030204" pitchFamily="34" charset="0"/>
                <a:cs typeface="Segoe UI Light" panose="020B0502040204020203" pitchFamily="34" charset="0"/>
              </a:rPr>
              <a:t>,</a:t>
            </a:r>
            <a:r>
              <a:rPr lang="ga-IE" sz="880" dirty="0">
                <a:ea typeface="Calibri" panose="020F0502020204030204" pitchFamily="34" charset="0"/>
                <a:cs typeface="Segoe UI Light" panose="020B0502040204020203" pitchFamily="34" charset="0"/>
              </a:rPr>
              <a:t> you should open it</a:t>
            </a:r>
            <a:r>
              <a:rPr lang="en-US" sz="880" dirty="0">
                <a:ea typeface="Calibri" panose="020F0502020204030204" pitchFamily="34" charset="0"/>
                <a:cs typeface="Segoe UI Light" panose="020B0502040204020203" pitchFamily="34" charset="0"/>
              </a:rPr>
              <a:t>, and then open </a:t>
            </a:r>
            <a:r>
              <a:rPr lang="ga-IE" sz="880" dirty="0">
                <a:ea typeface="Calibri" panose="020F0502020204030204" pitchFamily="34" charset="0"/>
                <a:cs typeface="Segoe UI Light" panose="020B0502040204020203" pitchFamily="34" charset="0"/>
              </a:rPr>
              <a:t>the file </a:t>
            </a:r>
            <a:r>
              <a:rPr lang="en-US" sz="880" b="1" dirty="0">
                <a:ea typeface="Calibri" panose="020F0502020204030204" pitchFamily="34" charset="0"/>
                <a:cs typeface="Segoe UI Light" panose="020B0502040204020203" pitchFamily="34" charset="0"/>
              </a:rPr>
              <a:t>E:\Mod11\Democode\Background.ps1.txt.</a:t>
            </a:r>
            <a:endParaRPr lang="en-US" sz="880" dirty="0">
              <a:ea typeface="Calibri" panose="020F0502020204030204" pitchFamily="34" charset="0"/>
              <a:cs typeface="Segoe UI Light" panose="020B0502040204020203" pitchFamily="34" charset="0"/>
            </a:endParaRPr>
          </a:p>
          <a:p>
            <a:pPr>
              <a:lnSpc>
                <a:spcPct val="100000"/>
              </a:lnSpc>
              <a:spcAft>
                <a:spcPts val="200"/>
              </a:spcAft>
            </a:pPr>
            <a:r>
              <a:rPr lang="en-US" sz="880" b="1" dirty="0">
                <a:ea typeface="Calibri" panose="020F0502020204030204" pitchFamily="34" charset="0"/>
                <a:cs typeface="Segoe UI Light" panose="020B0502040204020203" pitchFamily="34" charset="0"/>
              </a:rPr>
              <a:t>Demonstration steps</a:t>
            </a:r>
            <a:endParaRPr lang="en-US" sz="880" dirty="0">
              <a:ea typeface="Calibri" panose="020F0502020204030204" pitchFamily="34" charset="0"/>
              <a:cs typeface="Segoe UI Light" panose="020B0502040204020203" pitchFamily="34" charset="0"/>
            </a:endParaRPr>
          </a:p>
          <a:p>
            <a:pPr marL="342900" indent="-342900">
              <a:lnSpc>
                <a:spcPct val="100000"/>
              </a:lnSpc>
              <a:spcAft>
                <a:spcPts val="200"/>
              </a:spcAft>
              <a:buFont typeface="+mj-lt"/>
              <a:buAutoNum type="arabicPeriod"/>
            </a:pPr>
            <a:r>
              <a:rPr lang="en-US" sz="880" dirty="0">
                <a:ea typeface="Times New Roman" panose="02020603050405020304" pitchFamily="18" charset="0"/>
                <a:cs typeface="Segoe UI Light" panose="020B0502040204020203" pitchFamily="34" charset="0"/>
              </a:rPr>
              <a:t>On </a:t>
            </a:r>
            <a:r>
              <a:rPr lang="en-US" sz="880" b="1" dirty="0">
                <a:ea typeface="Times New Roman" panose="02020603050405020304" pitchFamily="18" charset="0"/>
                <a:cs typeface="Segoe UI Light" panose="020B0502040204020203" pitchFamily="34" charset="0"/>
              </a:rPr>
              <a:t>LON-CL1</a:t>
            </a:r>
            <a:r>
              <a:rPr lang="en-US" sz="880" dirty="0">
                <a:ea typeface="Times New Roman" panose="02020603050405020304" pitchFamily="18" charset="0"/>
                <a:cs typeface="Segoe UI Light" panose="020B0502040204020203" pitchFamily="34" charset="0"/>
              </a:rPr>
              <a:t>, open the </a:t>
            </a:r>
            <a:r>
              <a:rPr lang="en-US" sz="880" b="1" dirty="0">
                <a:ea typeface="Times New Roman" panose="02020603050405020304" pitchFamily="18" charset="0"/>
                <a:cs typeface="Segoe UI Light" panose="020B0502040204020203" pitchFamily="34" charset="0"/>
              </a:rPr>
              <a:t>Windows PowerShell ISE </a:t>
            </a:r>
            <a:r>
              <a:rPr lang="en-US" sz="880" dirty="0">
                <a:ea typeface="Times New Roman" panose="02020603050405020304" pitchFamily="18" charset="0"/>
                <a:cs typeface="Segoe UI Light" panose="020B0502040204020203" pitchFamily="34" charset="0"/>
              </a:rPr>
              <a:t>as </a:t>
            </a:r>
            <a:r>
              <a:rPr lang="en-US" sz="880" b="1" dirty="0">
                <a:ea typeface="Times New Roman" panose="02020603050405020304" pitchFamily="18" charset="0"/>
                <a:cs typeface="Segoe UI Light" panose="020B0502040204020203" pitchFamily="34" charset="0"/>
              </a:rPr>
              <a:t>Administrator</a:t>
            </a:r>
            <a:r>
              <a:rPr lang="en-US" sz="880" dirty="0">
                <a:ea typeface="Times New Roman" panose="02020603050405020304" pitchFamily="18" charset="0"/>
                <a:cs typeface="Segoe UI Light" panose="020B0502040204020203" pitchFamily="34" charset="0"/>
              </a:rPr>
              <a:t>.</a:t>
            </a:r>
          </a:p>
          <a:p>
            <a:pPr marL="342900" indent="-342900">
              <a:lnSpc>
                <a:spcPct val="100000"/>
              </a:lnSpc>
              <a:spcAft>
                <a:spcPts val="200"/>
              </a:spcAft>
              <a:buFont typeface="+mj-lt"/>
              <a:buAutoNum type="arabicPeriod"/>
            </a:pPr>
            <a:r>
              <a:rPr lang="en-US" sz="880" dirty="0">
                <a:ea typeface="Times New Roman" panose="02020603050405020304" pitchFamily="18" charset="0"/>
                <a:cs typeface="Segoe UI Light" panose="020B0502040204020203" pitchFamily="34" charset="0"/>
              </a:rPr>
              <a:t>Enter the following command, and then press the Enter key: </a:t>
            </a:r>
          </a:p>
          <a:p>
            <a:pPr marL="107153" lvl="1" indent="0">
              <a:lnSpc>
                <a:spcPct val="100000"/>
              </a:lnSpc>
              <a:spcBef>
                <a:spcPts val="600"/>
              </a:spcBef>
              <a:spcAft>
                <a:spcPts val="200"/>
              </a:spcAft>
              <a:buNone/>
            </a:pPr>
            <a:r>
              <a:rPr lang="en-US" sz="880" b="1" dirty="0">
                <a:ea typeface="Times New Roman" panose="02020603050405020304" pitchFamily="18" charset="0"/>
                <a:cs typeface="Segoe UI Light" panose="020B0502040204020203" pitchFamily="34" charset="0"/>
              </a:rPr>
              <a:t>	Enable-</a:t>
            </a:r>
            <a:r>
              <a:rPr lang="en-US" sz="880" b="1" dirty="0" err="1">
                <a:ea typeface="Times New Roman" panose="02020603050405020304" pitchFamily="18" charset="0"/>
                <a:cs typeface="Segoe UI Light" panose="020B0502040204020203" pitchFamily="34" charset="0"/>
              </a:rPr>
              <a:t>PSRemoting</a:t>
            </a:r>
            <a:endParaRPr lang="bs-Latn-BA" sz="880" b="1" dirty="0">
              <a:ea typeface="Times New Roman" panose="02020603050405020304" pitchFamily="18" charset="0"/>
              <a:cs typeface="Segoe UI Light" panose="020B0502040204020203" pitchFamily="34" charset="0"/>
            </a:endParaRPr>
          </a:p>
          <a:p>
            <a:pPr marL="107153" lvl="1" indent="0">
              <a:lnSpc>
                <a:spcPct val="100000"/>
              </a:lnSpc>
              <a:spcBef>
                <a:spcPts val="600"/>
              </a:spcBef>
              <a:spcAft>
                <a:spcPts val="200"/>
              </a:spcAft>
              <a:buNone/>
            </a:pPr>
            <a:r>
              <a:rPr lang="bs-Latn-BA" sz="880" b="1" dirty="0">
                <a:ea typeface="Times New Roman" panose="02020603050405020304" pitchFamily="18" charset="0"/>
                <a:cs typeface="Segoe UI Light" panose="020B0502040204020203" pitchFamily="34" charset="0"/>
              </a:rPr>
              <a:t>Note: </a:t>
            </a:r>
            <a:r>
              <a:rPr lang="bs-Latn-BA" sz="880" b="0" dirty="0">
                <a:ea typeface="Times New Roman" panose="02020603050405020304" pitchFamily="18" charset="0"/>
                <a:cs typeface="Segoe UI Light" panose="020B0502040204020203" pitchFamily="34" charset="0"/>
              </a:rPr>
              <a:t>A</a:t>
            </a:r>
            <a:r>
              <a:rPr lang="en-US" sz="880" b="0" dirty="0">
                <a:ea typeface="Times New Roman" panose="02020603050405020304" pitchFamily="18" charset="0"/>
                <a:cs typeface="Segoe UI Light" panose="020B0502040204020203" pitchFamily="34" charset="0"/>
              </a:rPr>
              <a:t>n error may occur when performing Enable-</a:t>
            </a:r>
            <a:r>
              <a:rPr lang="en-US" sz="880" b="0" dirty="0" err="1">
                <a:ea typeface="Times New Roman" panose="02020603050405020304" pitchFamily="18" charset="0"/>
                <a:cs typeface="Segoe UI Light" panose="020B0502040204020203" pitchFamily="34" charset="0"/>
              </a:rPr>
              <a:t>PSRemoting</a:t>
            </a:r>
            <a:r>
              <a:rPr lang="en-US" sz="880" b="0" dirty="0">
                <a:ea typeface="Times New Roman" panose="02020603050405020304" pitchFamily="18" charset="0"/>
                <a:cs typeface="Segoe UI Light" panose="020B0502040204020203" pitchFamily="34" charset="0"/>
              </a:rPr>
              <a:t> that refers to the network connection type is set to public. If this happens, the network adapter on LON-CL1 </a:t>
            </a:r>
            <a:r>
              <a:rPr lang="bs-Latn-BA" sz="880" b="0" dirty="0">
                <a:ea typeface="Times New Roman" panose="02020603050405020304" pitchFamily="18" charset="0"/>
                <a:cs typeface="Segoe UI Light" panose="020B0502040204020203" pitchFamily="34" charset="0"/>
              </a:rPr>
              <a:t>should</a:t>
            </a:r>
            <a:r>
              <a:rPr lang="en-US" sz="880" b="0" dirty="0">
                <a:ea typeface="Times New Roman" panose="02020603050405020304" pitchFamily="18" charset="0"/>
                <a:cs typeface="Segoe UI Light" panose="020B0502040204020203" pitchFamily="34" charset="0"/>
              </a:rPr>
              <a:t> be disabled and then re-enabled to ensure that the connection type is set to </a:t>
            </a:r>
            <a:r>
              <a:rPr lang="en-US" sz="880" b="1" dirty="0">
                <a:ea typeface="Times New Roman" panose="02020603050405020304" pitchFamily="18" charset="0"/>
                <a:cs typeface="Segoe UI Light" panose="020B0502040204020203" pitchFamily="34" charset="0"/>
              </a:rPr>
              <a:t>Domain</a:t>
            </a:r>
            <a:r>
              <a:rPr lang="en-US" sz="880" b="0" dirty="0">
                <a:ea typeface="Times New Roman" panose="02020603050405020304" pitchFamily="18" charset="0"/>
                <a:cs typeface="Segoe UI Light" panose="020B0502040204020203" pitchFamily="34" charset="0"/>
              </a:rPr>
              <a:t>.</a:t>
            </a:r>
          </a:p>
          <a:p>
            <a:pPr marL="342900" indent="-342900">
              <a:lnSpc>
                <a:spcPct val="100000"/>
              </a:lnSpc>
              <a:spcAft>
                <a:spcPts val="200"/>
              </a:spcAft>
              <a:buFont typeface="+mj-lt"/>
              <a:buAutoNum type="arabicPeriod"/>
            </a:pPr>
            <a:r>
              <a:rPr lang="en-US" sz="880" dirty="0">
                <a:ea typeface="Times New Roman" panose="02020603050405020304" pitchFamily="18" charset="0"/>
                <a:cs typeface="Segoe UI Light" panose="020B0502040204020203" pitchFamily="34" charset="0"/>
              </a:rPr>
              <a:t>Enter the following command, and then press the Enter key:</a:t>
            </a:r>
          </a:p>
          <a:p>
            <a:pPr marL="107153" lvl="1" indent="0">
              <a:lnSpc>
                <a:spcPct val="100000"/>
              </a:lnSpc>
              <a:spcBef>
                <a:spcPts val="600"/>
              </a:spcBef>
              <a:spcAft>
                <a:spcPts val="200"/>
              </a:spcAft>
              <a:buNone/>
            </a:pPr>
            <a:r>
              <a:rPr lang="en-US" sz="880" b="1" dirty="0">
                <a:ea typeface="Times New Roman" panose="02020603050405020304" pitchFamily="18" charset="0"/>
                <a:cs typeface="Segoe UI Light" panose="020B0502040204020203" pitchFamily="34" charset="0"/>
              </a:rPr>
              <a:t>	Start-Job –</a:t>
            </a:r>
            <a:r>
              <a:rPr lang="en-US" sz="880" b="1" dirty="0" err="1">
                <a:ea typeface="Times New Roman" panose="02020603050405020304" pitchFamily="18" charset="0"/>
                <a:cs typeface="Segoe UI Light" panose="020B0502040204020203" pitchFamily="34" charset="0"/>
              </a:rPr>
              <a:t>ScriptBlock</a:t>
            </a:r>
            <a:r>
              <a:rPr lang="en-US" sz="880" b="1" dirty="0">
                <a:ea typeface="Times New Roman" panose="02020603050405020304" pitchFamily="18" charset="0"/>
                <a:cs typeface="Segoe UI Light" panose="020B0502040204020203" pitchFamily="34" charset="0"/>
              </a:rPr>
              <a:t> { Dir C:\ -Recurse } –Name </a:t>
            </a:r>
            <a:r>
              <a:rPr lang="en-US" sz="880" b="1" dirty="0" err="1">
                <a:ea typeface="Times New Roman" panose="02020603050405020304" pitchFamily="18" charset="0"/>
                <a:cs typeface="Segoe UI Light" panose="020B0502040204020203" pitchFamily="34" charset="0"/>
              </a:rPr>
              <a:t>LocalDir</a:t>
            </a:r>
            <a:endParaRPr lang="en-US" sz="880" b="1" dirty="0">
              <a:ea typeface="Times New Roman" panose="02020603050405020304" pitchFamily="18" charset="0"/>
              <a:cs typeface="Segoe UI Light" panose="020B0502040204020203" pitchFamily="34" charset="0"/>
            </a:endParaRPr>
          </a:p>
          <a:p>
            <a:pPr marL="342900" indent="-342900">
              <a:lnSpc>
                <a:spcPct val="100000"/>
              </a:lnSpc>
              <a:spcAft>
                <a:spcPts val="200"/>
              </a:spcAft>
              <a:buFont typeface="+mj-lt"/>
              <a:buAutoNum type="arabicPeriod"/>
            </a:pPr>
            <a:r>
              <a:rPr lang="en-US" sz="880" dirty="0">
                <a:solidFill>
                  <a:srgbClr val="000000"/>
                </a:solidFill>
                <a:ea typeface="Times New Roman" panose="02020603050405020304" pitchFamily="18" charset="0"/>
                <a:cs typeface="Segoe UI Light" panose="020B0502040204020203" pitchFamily="34" charset="0"/>
              </a:rPr>
              <a:t>Enter the following command, and then </a:t>
            </a:r>
            <a:r>
              <a:rPr lang="en-US" sz="880" dirty="0">
                <a:ea typeface="Times New Roman" panose="02020603050405020304" pitchFamily="18" charset="0"/>
                <a:cs typeface="Segoe UI Light" panose="020B0502040204020203" pitchFamily="34" charset="0"/>
              </a:rPr>
              <a:t>press the Enter key</a:t>
            </a:r>
            <a:r>
              <a:rPr lang="en-US" sz="880" dirty="0">
                <a:solidFill>
                  <a:srgbClr val="000000"/>
                </a:solidFill>
                <a:ea typeface="Times New Roman" panose="02020603050405020304" pitchFamily="18" charset="0"/>
                <a:cs typeface="Segoe UI Light" panose="020B0502040204020203" pitchFamily="34" charset="0"/>
              </a:rPr>
              <a:t>:</a:t>
            </a:r>
          </a:p>
          <a:p>
            <a:pPr marL="107153" lvl="1" indent="0">
              <a:lnSpc>
                <a:spcPct val="100000"/>
              </a:lnSpc>
              <a:spcAft>
                <a:spcPts val="200"/>
              </a:spcAft>
              <a:buNone/>
            </a:pPr>
            <a:r>
              <a:rPr lang="en-US" sz="880" b="1" dirty="0">
                <a:solidFill>
                  <a:prstClr val="black"/>
                </a:solidFill>
                <a:ea typeface="Times New Roman" panose="02020603050405020304" pitchFamily="18" charset="0"/>
                <a:cs typeface="Segoe UI Light" panose="020B0502040204020203" pitchFamily="34" charset="0"/>
              </a:rPr>
              <a:t>	Invoke-Command –</a:t>
            </a:r>
            <a:r>
              <a:rPr lang="en-US" sz="880" b="1" dirty="0" err="1">
                <a:solidFill>
                  <a:prstClr val="black"/>
                </a:solidFill>
                <a:ea typeface="Times New Roman" panose="02020603050405020304" pitchFamily="18" charset="0"/>
                <a:cs typeface="Segoe UI Light" panose="020B0502040204020203" pitchFamily="34" charset="0"/>
              </a:rPr>
              <a:t>ScriptBlock</a:t>
            </a:r>
            <a:r>
              <a:rPr lang="en-US" sz="880" b="1" dirty="0">
                <a:solidFill>
                  <a:prstClr val="black"/>
                </a:solidFill>
                <a:ea typeface="Times New Roman" panose="02020603050405020304" pitchFamily="18" charset="0"/>
                <a:cs typeface="Segoe UI Light" panose="020B0502040204020203" pitchFamily="34" charset="0"/>
              </a:rPr>
              <a:t> { Get-</a:t>
            </a:r>
            <a:r>
              <a:rPr lang="en-US" sz="880" b="1" dirty="0" err="1">
                <a:solidFill>
                  <a:prstClr val="black"/>
                </a:solidFill>
                <a:ea typeface="Times New Roman" panose="02020603050405020304" pitchFamily="18" charset="0"/>
                <a:cs typeface="Segoe UI Light" panose="020B0502040204020203" pitchFamily="34" charset="0"/>
              </a:rPr>
              <a:t>EventLog</a:t>
            </a:r>
            <a:r>
              <a:rPr lang="en-US" sz="880" b="1" dirty="0">
                <a:solidFill>
                  <a:prstClr val="black"/>
                </a:solidFill>
                <a:ea typeface="Times New Roman" panose="02020603050405020304" pitchFamily="18" charset="0"/>
                <a:cs typeface="Segoe UI Light" panose="020B0502040204020203" pitchFamily="34" charset="0"/>
              </a:rPr>
              <a:t> –</a:t>
            </a:r>
            <a:r>
              <a:rPr lang="en-US" sz="880" b="1" dirty="0" err="1">
                <a:solidFill>
                  <a:prstClr val="black"/>
                </a:solidFill>
                <a:ea typeface="Times New Roman" panose="02020603050405020304" pitchFamily="18" charset="0"/>
                <a:cs typeface="Segoe UI Light" panose="020B0502040204020203" pitchFamily="34" charset="0"/>
              </a:rPr>
              <a:t>LogName</a:t>
            </a:r>
            <a:r>
              <a:rPr lang="en-US" sz="880" b="1" dirty="0">
                <a:solidFill>
                  <a:prstClr val="black"/>
                </a:solidFill>
                <a:ea typeface="Times New Roman" panose="02020603050405020304" pitchFamily="18" charset="0"/>
                <a:cs typeface="Segoe UI Light" panose="020B0502040204020203" pitchFamily="34" charset="0"/>
              </a:rPr>
              <a:t> Security –Newest 100 } –</a:t>
            </a:r>
            <a:r>
              <a:rPr lang="en-US" sz="880" b="1" dirty="0" err="1">
                <a:solidFill>
                  <a:prstClr val="black"/>
                </a:solidFill>
                <a:ea typeface="Times New Roman" panose="02020603050405020304" pitchFamily="18" charset="0"/>
                <a:cs typeface="Segoe UI Light" panose="020B0502040204020203" pitchFamily="34" charset="0"/>
              </a:rPr>
              <a:t>ComputerName</a:t>
            </a:r>
            <a:r>
              <a:rPr lang="en-US" sz="880" b="1" dirty="0">
                <a:solidFill>
                  <a:prstClr val="black"/>
                </a:solidFill>
                <a:ea typeface="Times New Roman" panose="02020603050405020304" pitchFamily="18" charset="0"/>
                <a:cs typeface="Segoe UI Light" panose="020B0502040204020203" pitchFamily="34" charset="0"/>
              </a:rPr>
              <a:t> </a:t>
            </a:r>
          </a:p>
          <a:p>
            <a:pPr marL="107153" lvl="1" indent="0">
              <a:lnSpc>
                <a:spcPct val="100000"/>
              </a:lnSpc>
              <a:spcAft>
                <a:spcPts val="200"/>
              </a:spcAft>
              <a:buNone/>
            </a:pPr>
            <a:r>
              <a:rPr lang="en-US" sz="880" b="1" dirty="0">
                <a:solidFill>
                  <a:prstClr val="black"/>
                </a:solidFill>
                <a:ea typeface="Times New Roman" panose="02020603050405020304" pitchFamily="18" charset="0"/>
                <a:cs typeface="Segoe UI Light" panose="020B0502040204020203" pitchFamily="34" charset="0"/>
              </a:rPr>
              <a:t>	LON-CL1,LON-DC1 –</a:t>
            </a:r>
            <a:r>
              <a:rPr lang="en-US" sz="880" b="1" dirty="0" err="1">
                <a:solidFill>
                  <a:prstClr val="black"/>
                </a:solidFill>
                <a:ea typeface="Times New Roman" panose="02020603050405020304" pitchFamily="18" charset="0"/>
                <a:cs typeface="Segoe UI Light" panose="020B0502040204020203" pitchFamily="34" charset="0"/>
              </a:rPr>
              <a:t>JobName</a:t>
            </a:r>
            <a:r>
              <a:rPr lang="en-US" sz="880" b="1" dirty="0">
                <a:solidFill>
                  <a:prstClr val="black"/>
                </a:solidFill>
                <a:ea typeface="Times New Roman" panose="02020603050405020304" pitchFamily="18" charset="0"/>
                <a:cs typeface="Segoe UI Light" panose="020B0502040204020203" pitchFamily="34" charset="0"/>
              </a:rPr>
              <a:t> </a:t>
            </a:r>
            <a:r>
              <a:rPr lang="en-US" sz="880" b="1" dirty="0" err="1">
                <a:solidFill>
                  <a:prstClr val="black"/>
                </a:solidFill>
                <a:ea typeface="Times New Roman" panose="02020603050405020304" pitchFamily="18" charset="0"/>
                <a:cs typeface="Segoe UI Light" panose="020B0502040204020203" pitchFamily="34" charset="0"/>
              </a:rPr>
              <a:t>RemoteLogs</a:t>
            </a:r>
            <a:endParaRPr lang="bs-Latn-BA" sz="880" b="1" dirty="0">
              <a:solidFill>
                <a:prstClr val="black"/>
              </a:solidFill>
              <a:ea typeface="Times New Roman" panose="02020603050405020304" pitchFamily="18" charset="0"/>
              <a:cs typeface="Segoe UI Light" panose="020B0502040204020203" pitchFamily="34" charset="0"/>
            </a:endParaRPr>
          </a:p>
          <a:p>
            <a:pPr marL="342900" indent="-342900">
              <a:lnSpc>
                <a:spcPct val="100000"/>
              </a:lnSpc>
              <a:spcAft>
                <a:spcPts val="200"/>
              </a:spcAft>
              <a:buFont typeface="+mj-lt"/>
              <a:buAutoNum type="arabicPeriod" startAt="5"/>
            </a:pPr>
            <a:r>
              <a:rPr lang="en-US" sz="880" dirty="0">
                <a:solidFill>
                  <a:srgbClr val="000000"/>
                </a:solidFill>
                <a:ea typeface="Times New Roman" panose="02020603050405020304" pitchFamily="18" charset="0"/>
                <a:cs typeface="Segoe UI Light" panose="020B0502040204020203" pitchFamily="34" charset="0"/>
              </a:rPr>
              <a:t>Enter the following command, and then </a:t>
            </a:r>
            <a:r>
              <a:rPr lang="en-US" sz="880" dirty="0">
                <a:ea typeface="Times New Roman" panose="02020603050405020304" pitchFamily="18" charset="0"/>
                <a:cs typeface="Segoe UI Light" panose="020B0502040204020203" pitchFamily="34" charset="0"/>
              </a:rPr>
              <a:t>press the Enter key</a:t>
            </a:r>
            <a:r>
              <a:rPr lang="en-US" sz="880" dirty="0">
                <a:solidFill>
                  <a:srgbClr val="000000"/>
                </a:solidFill>
                <a:ea typeface="Times New Roman" panose="02020603050405020304" pitchFamily="18" charset="0"/>
                <a:cs typeface="Segoe UI Light" panose="020B0502040204020203" pitchFamily="34" charset="0"/>
              </a:rPr>
              <a:t>:</a:t>
            </a:r>
            <a:endParaRPr lang="en-US" sz="880" dirty="0">
              <a:solidFill>
                <a:prstClr val="black"/>
              </a:solidFill>
              <a:ea typeface="Times New Roman" panose="02020603050405020304" pitchFamily="18" charset="0"/>
              <a:cs typeface="Segoe UI Light" panose="020B0502040204020203" pitchFamily="34" charset="0"/>
            </a:endParaRPr>
          </a:p>
          <a:p>
            <a:pPr marL="107153" lvl="1" indent="0">
              <a:lnSpc>
                <a:spcPct val="100000"/>
              </a:lnSpc>
              <a:spcBef>
                <a:spcPts val="600"/>
              </a:spcBef>
              <a:spcAft>
                <a:spcPts val="200"/>
              </a:spcAft>
              <a:buNone/>
            </a:pPr>
            <a:r>
              <a:rPr lang="en-US" sz="880" b="1" dirty="0">
                <a:solidFill>
                  <a:prstClr val="black"/>
                </a:solidFill>
                <a:ea typeface="Times New Roman" panose="02020603050405020304" pitchFamily="18" charset="0"/>
                <a:cs typeface="Segoe UI Light" panose="020B0502040204020203" pitchFamily="34" charset="0"/>
              </a:rPr>
              <a:t>	Get-Job</a:t>
            </a:r>
          </a:p>
          <a:p>
            <a:pPr marL="342900" indent="-342900">
              <a:lnSpc>
                <a:spcPct val="100000"/>
              </a:lnSpc>
              <a:spcAft>
                <a:spcPts val="200"/>
              </a:spcAft>
              <a:buFont typeface="+mj-lt"/>
              <a:buAutoNum type="arabicPeriod" startAt="5"/>
            </a:pPr>
            <a:r>
              <a:rPr lang="en-US" sz="880" dirty="0">
                <a:solidFill>
                  <a:srgbClr val="000000"/>
                </a:solidFill>
                <a:ea typeface="Times New Roman" panose="02020603050405020304" pitchFamily="18" charset="0"/>
                <a:cs typeface="Segoe UI Light" panose="020B0502040204020203" pitchFamily="34" charset="0"/>
              </a:rPr>
              <a:t>Enter the following command, and then </a:t>
            </a:r>
            <a:r>
              <a:rPr lang="en-US" sz="880" dirty="0">
                <a:ea typeface="Times New Roman" panose="02020603050405020304" pitchFamily="18" charset="0"/>
                <a:cs typeface="Segoe UI Light" panose="020B0502040204020203" pitchFamily="34" charset="0"/>
              </a:rPr>
              <a:t>press the Enter key</a:t>
            </a:r>
            <a:r>
              <a:rPr lang="en-US" sz="880" dirty="0">
                <a:solidFill>
                  <a:srgbClr val="000000"/>
                </a:solidFill>
                <a:ea typeface="Times New Roman" panose="02020603050405020304" pitchFamily="18" charset="0"/>
                <a:cs typeface="Segoe UI Light" panose="020B0502040204020203" pitchFamily="34" charset="0"/>
              </a:rPr>
              <a:t>:</a:t>
            </a:r>
            <a:endParaRPr lang="en-US" sz="880" dirty="0">
              <a:solidFill>
                <a:prstClr val="black"/>
              </a:solidFill>
              <a:ea typeface="Times New Roman" panose="02020603050405020304" pitchFamily="18" charset="0"/>
              <a:cs typeface="Segoe UI Light" panose="020B0502040204020203" pitchFamily="34" charset="0"/>
            </a:endParaRPr>
          </a:p>
          <a:p>
            <a:pPr>
              <a:lnSpc>
                <a:spcPct val="100000"/>
              </a:lnSpc>
              <a:spcAft>
                <a:spcPts val="200"/>
              </a:spcAft>
            </a:pPr>
            <a:r>
              <a:rPr lang="en-US" sz="880" b="1" dirty="0">
                <a:solidFill>
                  <a:prstClr val="black"/>
                </a:solidFill>
                <a:ea typeface="Times New Roman" panose="02020603050405020304" pitchFamily="18" charset="0"/>
                <a:cs typeface="Segoe UI Light" panose="020B0502040204020203" pitchFamily="34" charset="0"/>
              </a:rPr>
              <a:t>	Get-Job –Name </a:t>
            </a:r>
            <a:r>
              <a:rPr lang="en-US" sz="880" b="1" dirty="0" err="1">
                <a:solidFill>
                  <a:prstClr val="black"/>
                </a:solidFill>
                <a:ea typeface="Times New Roman" panose="02020603050405020304" pitchFamily="18" charset="0"/>
                <a:cs typeface="Segoe UI Light" panose="020B0502040204020203" pitchFamily="34" charset="0"/>
              </a:rPr>
              <a:t>LocalDir</a:t>
            </a:r>
            <a:r>
              <a:rPr lang="en-US" sz="880" b="1" dirty="0">
                <a:solidFill>
                  <a:prstClr val="black"/>
                </a:solidFill>
                <a:ea typeface="Times New Roman" panose="02020603050405020304" pitchFamily="18" charset="0"/>
                <a:cs typeface="Segoe UI Light" panose="020B0502040204020203" pitchFamily="34" charset="0"/>
              </a:rPr>
              <a:t> | Stop-Job</a:t>
            </a:r>
          </a:p>
        </p:txBody>
      </p:sp>
    </p:spTree>
    <p:extLst>
      <p:ext uri="{BB962C8B-B14F-4D97-AF65-F5344CB8AC3E}">
        <p14:creationId xmlns:p14="http://schemas.microsoft.com/office/powerpoint/2010/main" val="434152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0999" y="4256116"/>
            <a:ext cx="6095999" cy="4202084"/>
          </a:xfrm>
        </p:spPr>
        <p:txBody>
          <a:bodyPr/>
          <a:lstStyle/>
          <a:p>
            <a:pPr marL="342900" lvl="0" indent="-342900">
              <a:lnSpc>
                <a:spcPct val="100000"/>
              </a:lnSpc>
              <a:spcAft>
                <a:spcPts val="200"/>
              </a:spcAft>
              <a:buFont typeface="+mj-lt"/>
              <a:buAutoNum type="arabicPeriod" startAt="7"/>
            </a:pPr>
            <a:r>
              <a:rPr lang="en-US" sz="880" dirty="0">
                <a:solidFill>
                  <a:srgbClr val="000000"/>
                </a:solidFill>
                <a:ea typeface="Times New Roman" panose="02020603050405020304" pitchFamily="18" charset="0"/>
                <a:cs typeface="Segoe UI Light" panose="020B0502040204020203" pitchFamily="34" charset="0"/>
              </a:rPr>
              <a:t>Enter the following command, and then </a:t>
            </a:r>
            <a:r>
              <a:rPr lang="en-US" sz="880" dirty="0">
                <a:ea typeface="Times New Roman" panose="02020603050405020304" pitchFamily="18" charset="0"/>
                <a:cs typeface="Segoe UI Light" panose="020B0502040204020203" pitchFamily="34" charset="0"/>
              </a:rPr>
              <a:t>press the Enter key</a:t>
            </a:r>
            <a:r>
              <a:rPr lang="en-US" sz="880" dirty="0">
                <a:solidFill>
                  <a:srgbClr val="000000"/>
                </a:solidFill>
                <a:ea typeface="Times New Roman" panose="02020603050405020304" pitchFamily="18" charset="0"/>
                <a:cs typeface="Segoe UI Light" panose="020B0502040204020203" pitchFamily="34" charset="0"/>
              </a:rPr>
              <a:t>:</a:t>
            </a:r>
            <a:endParaRPr lang="en-US" sz="880" dirty="0">
              <a:solidFill>
                <a:prstClr val="black"/>
              </a:solidFill>
              <a:ea typeface="Times New Roman" panose="02020603050405020304" pitchFamily="18" charset="0"/>
              <a:cs typeface="Segoe UI Light" panose="020B0502040204020203" pitchFamily="34" charset="0"/>
            </a:endParaRPr>
          </a:p>
          <a:p>
            <a:pPr marL="107153" lvl="1" indent="0">
              <a:lnSpc>
                <a:spcPct val="100000"/>
              </a:lnSpc>
              <a:spcBef>
                <a:spcPts val="600"/>
              </a:spcBef>
              <a:spcAft>
                <a:spcPts val="200"/>
              </a:spcAft>
              <a:buNone/>
            </a:pPr>
            <a:r>
              <a:rPr lang="en-US" sz="880" b="1" dirty="0">
                <a:solidFill>
                  <a:prstClr val="black"/>
                </a:solidFill>
                <a:ea typeface="Times New Roman" panose="02020603050405020304" pitchFamily="18" charset="0"/>
                <a:cs typeface="Segoe UI Light" panose="020B0502040204020203" pitchFamily="34" charset="0"/>
              </a:rPr>
              <a:t>	Receive-Job  –Name LocalDir</a:t>
            </a:r>
          </a:p>
          <a:p>
            <a:pPr marL="342900" lvl="0" indent="-342900">
              <a:lnSpc>
                <a:spcPct val="100000"/>
              </a:lnSpc>
              <a:spcAft>
                <a:spcPts val="200"/>
              </a:spcAft>
              <a:buFont typeface="+mj-lt"/>
              <a:buAutoNum type="arabicPeriod" startAt="7"/>
            </a:pPr>
            <a:r>
              <a:rPr lang="en-US" sz="880" dirty="0">
                <a:solidFill>
                  <a:srgbClr val="000000"/>
                </a:solidFill>
                <a:ea typeface="Times New Roman" panose="02020603050405020304" pitchFamily="18" charset="0"/>
                <a:cs typeface="Segoe UI Light" panose="020B0502040204020203" pitchFamily="34" charset="0"/>
              </a:rPr>
              <a:t>Enter the following command, and then </a:t>
            </a:r>
            <a:r>
              <a:rPr lang="en-US" sz="880" dirty="0">
                <a:ea typeface="Times New Roman" panose="02020603050405020304" pitchFamily="18" charset="0"/>
                <a:cs typeface="Segoe UI Light" panose="020B0502040204020203" pitchFamily="34" charset="0"/>
              </a:rPr>
              <a:t>press the Enter key</a:t>
            </a:r>
            <a:r>
              <a:rPr lang="en-US" sz="880" dirty="0">
                <a:solidFill>
                  <a:srgbClr val="000000"/>
                </a:solidFill>
                <a:ea typeface="Times New Roman" panose="02020603050405020304" pitchFamily="18" charset="0"/>
                <a:cs typeface="Segoe UI Light" panose="020B0502040204020203" pitchFamily="34" charset="0"/>
              </a:rPr>
              <a:t>:</a:t>
            </a:r>
            <a:endParaRPr lang="en-US" sz="880" dirty="0">
              <a:solidFill>
                <a:prstClr val="black"/>
              </a:solidFill>
              <a:ea typeface="Times New Roman" panose="02020603050405020304" pitchFamily="18" charset="0"/>
              <a:cs typeface="Segoe UI Light" panose="020B0502040204020203" pitchFamily="34" charset="0"/>
            </a:endParaRPr>
          </a:p>
          <a:p>
            <a:pPr marL="107153" lvl="1" indent="0">
              <a:lnSpc>
                <a:spcPct val="100000"/>
              </a:lnSpc>
              <a:spcBef>
                <a:spcPts val="600"/>
              </a:spcBef>
              <a:spcAft>
                <a:spcPts val="200"/>
              </a:spcAft>
              <a:buNone/>
            </a:pPr>
            <a:r>
              <a:rPr lang="en-US" sz="880" b="1" dirty="0">
                <a:solidFill>
                  <a:prstClr val="black"/>
                </a:solidFill>
                <a:ea typeface="Times New Roman" panose="02020603050405020304" pitchFamily="18" charset="0"/>
                <a:cs typeface="Segoe UI Light" panose="020B0502040204020203" pitchFamily="34" charset="0"/>
              </a:rPr>
              <a:t>	Remove-Job –Name LocalDir</a:t>
            </a:r>
          </a:p>
          <a:p>
            <a:pPr marL="342900" lvl="0" indent="-342900">
              <a:lnSpc>
                <a:spcPct val="100000"/>
              </a:lnSpc>
              <a:spcAft>
                <a:spcPts val="200"/>
              </a:spcAft>
              <a:buFont typeface="+mj-lt"/>
              <a:buAutoNum type="arabicPeriod" startAt="7"/>
            </a:pPr>
            <a:r>
              <a:rPr lang="en-US" sz="880" dirty="0">
                <a:solidFill>
                  <a:srgbClr val="000000"/>
                </a:solidFill>
                <a:ea typeface="Times New Roman" panose="02020603050405020304" pitchFamily="18" charset="0"/>
                <a:cs typeface="Segoe UI Light" panose="020B0502040204020203" pitchFamily="34" charset="0"/>
              </a:rPr>
              <a:t>Enter the following command, and then </a:t>
            </a:r>
            <a:r>
              <a:rPr lang="en-US" sz="880" dirty="0">
                <a:ea typeface="Times New Roman" panose="02020603050405020304" pitchFamily="18" charset="0"/>
                <a:cs typeface="Segoe UI Light" panose="020B0502040204020203" pitchFamily="34" charset="0"/>
              </a:rPr>
              <a:t>press the Enter key</a:t>
            </a:r>
            <a:r>
              <a:rPr lang="en-US" sz="880" dirty="0">
                <a:solidFill>
                  <a:srgbClr val="000000"/>
                </a:solidFill>
                <a:ea typeface="Times New Roman" panose="02020603050405020304" pitchFamily="18" charset="0"/>
                <a:cs typeface="Segoe UI Light" panose="020B0502040204020203" pitchFamily="34" charset="0"/>
              </a:rPr>
              <a:t>:</a:t>
            </a:r>
            <a:endParaRPr lang="en-US" sz="880" dirty="0">
              <a:solidFill>
                <a:prstClr val="black"/>
              </a:solidFill>
              <a:ea typeface="Times New Roman" panose="02020603050405020304" pitchFamily="18" charset="0"/>
              <a:cs typeface="Segoe UI Light" panose="020B0502040204020203" pitchFamily="34" charset="0"/>
            </a:endParaRPr>
          </a:p>
          <a:p>
            <a:pPr marL="107153" lvl="1" indent="0">
              <a:lnSpc>
                <a:spcPct val="100000"/>
              </a:lnSpc>
              <a:spcBef>
                <a:spcPts val="600"/>
              </a:spcBef>
              <a:spcAft>
                <a:spcPts val="200"/>
              </a:spcAft>
              <a:buNone/>
            </a:pPr>
            <a:r>
              <a:rPr lang="en-US" sz="880" b="1" dirty="0">
                <a:solidFill>
                  <a:prstClr val="black"/>
                </a:solidFill>
                <a:ea typeface="Times New Roman" panose="02020603050405020304" pitchFamily="18" charset="0"/>
                <a:cs typeface="Segoe UI Light" panose="020B0502040204020203" pitchFamily="34" charset="0"/>
              </a:rPr>
              <a:t>	Get-Job </a:t>
            </a:r>
          </a:p>
          <a:p>
            <a:pPr marL="107153" lvl="1" indent="0">
              <a:lnSpc>
                <a:spcPct val="100000"/>
              </a:lnSpc>
              <a:spcBef>
                <a:spcPts val="600"/>
              </a:spcBef>
              <a:spcAft>
                <a:spcPts val="600"/>
              </a:spcAft>
              <a:buNone/>
            </a:pPr>
            <a:r>
              <a:rPr lang="en-US" sz="880" b="1" dirty="0">
                <a:solidFill>
                  <a:prstClr val="black"/>
                </a:solidFill>
                <a:ea typeface="Times New Roman" panose="02020603050405020304" pitchFamily="18" charset="0"/>
                <a:cs typeface="Segoe UI Light" panose="020B0502040204020203" pitchFamily="34" charset="0"/>
              </a:rPr>
              <a:t>Note: </a:t>
            </a:r>
            <a:r>
              <a:rPr lang="en-US" sz="880" dirty="0">
                <a:solidFill>
                  <a:srgbClr val="000000"/>
                </a:solidFill>
                <a:ea typeface="Times New Roman" panose="02020603050405020304" pitchFamily="18" charset="0"/>
                <a:cs typeface="Segoe UI Light" panose="020B0502040204020203" pitchFamily="34" charset="0"/>
              </a:rPr>
              <a:t>Repeat this step until the </a:t>
            </a:r>
            <a:r>
              <a:rPr lang="en-US" sz="880" b="1" dirty="0">
                <a:solidFill>
                  <a:prstClr val="black"/>
                </a:solidFill>
                <a:ea typeface="Times New Roman" panose="02020603050405020304" pitchFamily="18" charset="0"/>
                <a:cs typeface="Segoe UI Light" panose="020B0502040204020203" pitchFamily="34" charset="0"/>
              </a:rPr>
              <a:t>RemoteLogs</a:t>
            </a:r>
            <a:r>
              <a:rPr lang="en-US" sz="880" dirty="0">
                <a:solidFill>
                  <a:srgbClr val="000000"/>
                </a:solidFill>
                <a:ea typeface="Times New Roman" panose="02020603050405020304" pitchFamily="18" charset="0"/>
                <a:cs typeface="Segoe UI Light" panose="020B0502040204020203" pitchFamily="34" charset="0"/>
              </a:rPr>
              <a:t> job has a status of </a:t>
            </a:r>
            <a:r>
              <a:rPr lang="en-US" sz="880" b="1" dirty="0">
                <a:solidFill>
                  <a:prstClr val="black"/>
                </a:solidFill>
                <a:ea typeface="Times New Roman" panose="02020603050405020304" pitchFamily="18" charset="0"/>
                <a:cs typeface="Segoe UI Light" panose="020B0502040204020203" pitchFamily="34" charset="0"/>
              </a:rPr>
              <a:t>Completed</a:t>
            </a:r>
            <a:r>
              <a:rPr lang="en-US" sz="880" dirty="0">
                <a:solidFill>
                  <a:prstClr val="black"/>
                </a:solidFill>
                <a:ea typeface="Times New Roman" panose="02020603050405020304" pitchFamily="18" charset="0"/>
                <a:cs typeface="Segoe UI Light" panose="020B0502040204020203" pitchFamily="34" charset="0"/>
              </a:rPr>
              <a:t>.</a:t>
            </a:r>
          </a:p>
          <a:p>
            <a:pPr marL="342900" lvl="0" indent="-342900">
              <a:lnSpc>
                <a:spcPct val="100000"/>
              </a:lnSpc>
              <a:spcAft>
                <a:spcPts val="200"/>
              </a:spcAft>
              <a:buFont typeface="+mj-lt"/>
              <a:buAutoNum type="arabicPeriod" startAt="7"/>
            </a:pPr>
            <a:r>
              <a:rPr lang="en-US" sz="880" dirty="0">
                <a:solidFill>
                  <a:srgbClr val="000000"/>
                </a:solidFill>
                <a:ea typeface="Times New Roman" panose="02020603050405020304" pitchFamily="18" charset="0"/>
                <a:cs typeface="Segoe UI Light" panose="020B0502040204020203" pitchFamily="34" charset="0"/>
              </a:rPr>
              <a:t>Enter the following command, and then </a:t>
            </a:r>
            <a:r>
              <a:rPr lang="en-US" sz="880" dirty="0">
                <a:ea typeface="Times New Roman" panose="02020603050405020304" pitchFamily="18" charset="0"/>
                <a:cs typeface="Segoe UI Light" panose="020B0502040204020203" pitchFamily="34" charset="0"/>
              </a:rPr>
              <a:t>press the Enter key</a:t>
            </a:r>
            <a:r>
              <a:rPr lang="en-US" sz="880" dirty="0">
                <a:solidFill>
                  <a:srgbClr val="000000"/>
                </a:solidFill>
                <a:ea typeface="Times New Roman" panose="02020603050405020304" pitchFamily="18" charset="0"/>
                <a:cs typeface="Segoe UI Light" panose="020B0502040204020203" pitchFamily="34" charset="0"/>
              </a:rPr>
              <a:t>:</a:t>
            </a:r>
            <a:endParaRPr lang="en-US" sz="880" dirty="0">
              <a:solidFill>
                <a:prstClr val="black"/>
              </a:solidFill>
              <a:ea typeface="Times New Roman" panose="02020603050405020304" pitchFamily="18" charset="0"/>
              <a:cs typeface="Segoe UI Light" panose="020B0502040204020203" pitchFamily="34" charset="0"/>
            </a:endParaRPr>
          </a:p>
          <a:p>
            <a:pPr marL="107153" lvl="1" indent="0">
              <a:lnSpc>
                <a:spcPct val="100000"/>
              </a:lnSpc>
              <a:spcBef>
                <a:spcPts val="600"/>
              </a:spcBef>
              <a:spcAft>
                <a:spcPts val="200"/>
              </a:spcAft>
              <a:buNone/>
            </a:pPr>
            <a:r>
              <a:rPr lang="en-US" sz="880" b="1" dirty="0">
                <a:solidFill>
                  <a:prstClr val="black"/>
                </a:solidFill>
                <a:ea typeface="Times New Roman" panose="02020603050405020304" pitchFamily="18" charset="0"/>
                <a:cs typeface="Segoe UI Light" panose="020B0502040204020203" pitchFamily="34" charset="0"/>
              </a:rPr>
              <a:t>	Get-Job –Name RemoteLogs -IncludeChildJob | Where location -eq 'LON-DC1' | Select -ExpandProperty ID</a:t>
            </a:r>
          </a:p>
          <a:p>
            <a:pPr marL="107153" lvl="1" indent="0">
              <a:lnSpc>
                <a:spcPct val="100000"/>
              </a:lnSpc>
              <a:spcBef>
                <a:spcPts val="600"/>
              </a:spcBef>
              <a:spcAft>
                <a:spcPts val="600"/>
              </a:spcAft>
              <a:buNone/>
            </a:pPr>
            <a:r>
              <a:rPr lang="en-US" sz="880" b="1" dirty="0">
                <a:solidFill>
                  <a:prstClr val="black"/>
                </a:solidFill>
                <a:ea typeface="Times New Roman" panose="02020603050405020304" pitchFamily="18" charset="0"/>
                <a:cs typeface="Segoe UI Light" panose="020B0502040204020203" pitchFamily="34" charset="0"/>
              </a:rPr>
              <a:t>Note:</a:t>
            </a:r>
            <a:r>
              <a:rPr lang="en-US" sz="880" dirty="0">
                <a:solidFill>
                  <a:prstClr val="black"/>
                </a:solidFill>
                <a:ea typeface="Times New Roman" panose="02020603050405020304" pitchFamily="18" charset="0"/>
                <a:cs typeface="Segoe UI Light" panose="020B0502040204020203" pitchFamily="34" charset="0"/>
              </a:rPr>
              <a:t> </a:t>
            </a:r>
            <a:r>
              <a:rPr lang="en-US" sz="880" dirty="0">
                <a:solidFill>
                  <a:srgbClr val="000000"/>
                </a:solidFill>
                <a:ea typeface="Times New Roman" panose="02020603050405020304" pitchFamily="18" charset="0"/>
                <a:cs typeface="Segoe UI Light" panose="020B0502040204020203" pitchFamily="34" charset="0"/>
              </a:rPr>
              <a:t>Note the job ID that corresponds to the </a:t>
            </a:r>
            <a:r>
              <a:rPr lang="en-US" sz="880" b="1" dirty="0">
                <a:solidFill>
                  <a:prstClr val="black"/>
                </a:solidFill>
                <a:ea typeface="Times New Roman" panose="02020603050405020304" pitchFamily="18" charset="0"/>
                <a:cs typeface="Segoe UI Light" panose="020B0502040204020203" pitchFamily="34" charset="0"/>
              </a:rPr>
              <a:t>LON-DC1</a:t>
            </a:r>
            <a:r>
              <a:rPr lang="en-US" sz="880" dirty="0">
                <a:solidFill>
                  <a:srgbClr val="000000"/>
                </a:solidFill>
                <a:ea typeface="Times New Roman" panose="02020603050405020304" pitchFamily="18" charset="0"/>
                <a:cs typeface="Segoe UI Light" panose="020B0502040204020203" pitchFamily="34" charset="0"/>
              </a:rPr>
              <a:t> job.</a:t>
            </a:r>
            <a:endParaRPr lang="en-US" sz="880" dirty="0">
              <a:solidFill>
                <a:prstClr val="black"/>
              </a:solidFill>
              <a:ea typeface="Times New Roman" panose="02020603050405020304" pitchFamily="18" charset="0"/>
              <a:cs typeface="Segoe UI Light" panose="020B0502040204020203" pitchFamily="34" charset="0"/>
            </a:endParaRPr>
          </a:p>
          <a:p>
            <a:pPr marL="342900" lvl="0" indent="-342900">
              <a:lnSpc>
                <a:spcPct val="100000"/>
              </a:lnSpc>
              <a:spcAft>
                <a:spcPts val="200"/>
              </a:spcAft>
              <a:buFont typeface="+mj-lt"/>
              <a:buAutoNum type="arabicPeriod" startAt="7"/>
            </a:pPr>
            <a:r>
              <a:rPr lang="en-US" sz="880" dirty="0">
                <a:solidFill>
                  <a:srgbClr val="000000"/>
                </a:solidFill>
                <a:ea typeface="Times New Roman" panose="02020603050405020304" pitchFamily="18" charset="0"/>
                <a:cs typeface="Segoe UI Light" panose="020B0502040204020203" pitchFamily="34" charset="0"/>
              </a:rPr>
              <a:t>Enter the following command, and then </a:t>
            </a:r>
            <a:r>
              <a:rPr lang="en-US" sz="880" dirty="0">
                <a:ea typeface="Times New Roman" panose="02020603050405020304" pitchFamily="18" charset="0"/>
                <a:cs typeface="Segoe UI Light" panose="020B0502040204020203" pitchFamily="34" charset="0"/>
              </a:rPr>
              <a:t>press the Enter key</a:t>
            </a:r>
            <a:r>
              <a:rPr lang="en-US" sz="880" dirty="0">
                <a:solidFill>
                  <a:srgbClr val="000000"/>
                </a:solidFill>
                <a:ea typeface="Times New Roman" panose="02020603050405020304" pitchFamily="18" charset="0"/>
                <a:cs typeface="Segoe UI Light" panose="020B0502040204020203" pitchFamily="34" charset="0"/>
              </a:rPr>
              <a:t>:</a:t>
            </a:r>
            <a:endParaRPr lang="en-US" sz="880" dirty="0">
              <a:solidFill>
                <a:prstClr val="black"/>
              </a:solidFill>
              <a:ea typeface="Times New Roman" panose="02020603050405020304" pitchFamily="18" charset="0"/>
              <a:cs typeface="Segoe UI Light" panose="020B0502040204020203" pitchFamily="34" charset="0"/>
            </a:endParaRPr>
          </a:p>
          <a:p>
            <a:pPr marL="107153" lvl="1" indent="0">
              <a:lnSpc>
                <a:spcPct val="100000"/>
              </a:lnSpc>
              <a:spcBef>
                <a:spcPts val="600"/>
              </a:spcBef>
              <a:spcAft>
                <a:spcPts val="200"/>
              </a:spcAft>
              <a:buNone/>
            </a:pPr>
            <a:r>
              <a:rPr lang="en-US" sz="880" b="1" dirty="0">
                <a:solidFill>
                  <a:prstClr val="black"/>
                </a:solidFill>
                <a:ea typeface="Times New Roman" panose="02020603050405020304" pitchFamily="18" charset="0"/>
                <a:cs typeface="Segoe UI Light" panose="020B0502040204020203" pitchFamily="34" charset="0"/>
              </a:rPr>
              <a:t>	Get-Job –ID &lt;id&gt; | Receive-Job –Keep</a:t>
            </a:r>
          </a:p>
          <a:p>
            <a:pPr marL="107153" lvl="1" indent="0">
              <a:lnSpc>
                <a:spcPct val="100000"/>
              </a:lnSpc>
              <a:spcBef>
                <a:spcPts val="600"/>
              </a:spcBef>
              <a:spcAft>
                <a:spcPts val="600"/>
              </a:spcAft>
              <a:buNone/>
            </a:pPr>
            <a:r>
              <a:rPr lang="en-US" sz="880" b="1" dirty="0">
                <a:solidFill>
                  <a:prstClr val="black"/>
                </a:solidFill>
                <a:ea typeface="Times New Roman" panose="02020603050405020304" pitchFamily="18" charset="0"/>
                <a:cs typeface="Segoe UI Light" panose="020B0502040204020203" pitchFamily="34" charset="0"/>
              </a:rPr>
              <a:t>Note:</a:t>
            </a:r>
            <a:r>
              <a:rPr lang="en-US" sz="880" dirty="0">
                <a:solidFill>
                  <a:prstClr val="black"/>
                </a:solidFill>
                <a:ea typeface="Times New Roman" panose="02020603050405020304" pitchFamily="18" charset="0"/>
                <a:cs typeface="Segoe UI Light" panose="020B0502040204020203" pitchFamily="34" charset="0"/>
              </a:rPr>
              <a:t> </a:t>
            </a:r>
            <a:r>
              <a:rPr lang="en-US" sz="880" dirty="0">
                <a:solidFill>
                  <a:srgbClr val="000000"/>
                </a:solidFill>
                <a:ea typeface="Times New Roman" panose="02020603050405020304" pitchFamily="18" charset="0"/>
                <a:cs typeface="Segoe UI Light" panose="020B0502040204020203" pitchFamily="34" charset="0"/>
              </a:rPr>
              <a:t>Replace &lt;id&gt; with the job ID number you noted from the previous step.</a:t>
            </a:r>
            <a:endParaRPr lang="bs-Latn-BA" sz="880" dirty="0">
              <a:solidFill>
                <a:srgbClr val="000000"/>
              </a:solidFill>
              <a:ea typeface="Times New Roman" panose="02020603050405020304" pitchFamily="18" charset="0"/>
              <a:cs typeface="Segoe UI Light" panose="020B0502040204020203" pitchFamily="34" charset="0"/>
            </a:endParaRPr>
          </a:p>
          <a:p>
            <a:pPr marL="342900" lvl="0" indent="-342900">
              <a:lnSpc>
                <a:spcPct val="100000"/>
              </a:lnSpc>
              <a:spcAft>
                <a:spcPts val="200"/>
              </a:spcAft>
              <a:buFont typeface="+mj-lt"/>
              <a:buAutoNum type="arabicPeriod" startAt="12"/>
            </a:pPr>
            <a:r>
              <a:rPr lang="en-US" sz="880" dirty="0">
                <a:solidFill>
                  <a:srgbClr val="000000"/>
                </a:solidFill>
                <a:ea typeface="Times New Roman" panose="02020603050405020304" pitchFamily="18" charset="0"/>
                <a:cs typeface="Segoe UI Light" panose="020B0502040204020203" pitchFamily="34" charset="0"/>
              </a:rPr>
              <a:t>Enter the following command, and then </a:t>
            </a:r>
            <a:r>
              <a:rPr lang="en-US" sz="880" dirty="0">
                <a:ea typeface="Times New Roman" panose="02020603050405020304" pitchFamily="18" charset="0"/>
                <a:cs typeface="Segoe UI Light" panose="020B0502040204020203" pitchFamily="34" charset="0"/>
              </a:rPr>
              <a:t>press the Enter key</a:t>
            </a:r>
            <a:r>
              <a:rPr lang="en-US" sz="880" dirty="0">
                <a:solidFill>
                  <a:srgbClr val="000000"/>
                </a:solidFill>
                <a:ea typeface="Times New Roman" panose="02020603050405020304" pitchFamily="18" charset="0"/>
                <a:cs typeface="Segoe UI Light" panose="020B0502040204020203" pitchFamily="34" charset="0"/>
              </a:rPr>
              <a:t>:</a:t>
            </a:r>
          </a:p>
          <a:p>
            <a:pPr marL="107153" lvl="1" indent="0">
              <a:lnSpc>
                <a:spcPct val="100000"/>
              </a:lnSpc>
              <a:spcAft>
                <a:spcPts val="200"/>
              </a:spcAft>
              <a:buNone/>
            </a:pPr>
            <a:r>
              <a:rPr lang="en-US" sz="880" b="1" dirty="0">
                <a:solidFill>
                  <a:prstClr val="black"/>
                </a:solidFill>
                <a:ea typeface="Times New Roman" panose="02020603050405020304" pitchFamily="18" charset="0"/>
                <a:cs typeface="Segoe UI Light" panose="020B0502040204020203" pitchFamily="34" charset="0"/>
              </a:rPr>
              <a:t>	Receive-Job –Name RemoteLogs</a:t>
            </a:r>
          </a:p>
          <a:p>
            <a:pPr marL="342900" lvl="0" indent="-342900">
              <a:lnSpc>
                <a:spcPct val="100000"/>
              </a:lnSpc>
              <a:spcAft>
                <a:spcPts val="200"/>
              </a:spcAft>
              <a:buFont typeface="+mj-lt"/>
              <a:buAutoNum type="arabicPeriod" startAt="13"/>
            </a:pPr>
            <a:r>
              <a:rPr lang="en-US" sz="880" dirty="0">
                <a:solidFill>
                  <a:srgbClr val="000000"/>
                </a:solidFill>
                <a:ea typeface="Times New Roman" panose="02020603050405020304" pitchFamily="18" charset="0"/>
                <a:cs typeface="Segoe UI Light" panose="020B0502040204020203" pitchFamily="34" charset="0"/>
              </a:rPr>
              <a:t>Enter the following command, and then </a:t>
            </a:r>
            <a:r>
              <a:rPr lang="en-US" sz="880" dirty="0">
                <a:ea typeface="Times New Roman" panose="02020603050405020304" pitchFamily="18" charset="0"/>
                <a:cs typeface="Segoe UI Light" panose="020B0502040204020203" pitchFamily="34" charset="0"/>
              </a:rPr>
              <a:t>press the Enter key</a:t>
            </a:r>
            <a:r>
              <a:rPr lang="en-US" sz="880" dirty="0">
                <a:solidFill>
                  <a:srgbClr val="000000"/>
                </a:solidFill>
                <a:ea typeface="Times New Roman" panose="02020603050405020304" pitchFamily="18" charset="0"/>
                <a:cs typeface="Segoe UI Light" panose="020B0502040204020203" pitchFamily="34" charset="0"/>
              </a:rPr>
              <a:t>:</a:t>
            </a:r>
            <a:endParaRPr lang="en-US" sz="880" dirty="0">
              <a:solidFill>
                <a:prstClr val="black"/>
              </a:solidFill>
              <a:ea typeface="Times New Roman" panose="02020603050405020304" pitchFamily="18" charset="0"/>
              <a:cs typeface="Segoe UI Light" panose="020B0502040204020203" pitchFamily="34" charset="0"/>
            </a:endParaRPr>
          </a:p>
          <a:p>
            <a:pPr marL="107153" lvl="1" indent="0">
              <a:lnSpc>
                <a:spcPct val="100000"/>
              </a:lnSpc>
              <a:spcBef>
                <a:spcPts val="600"/>
              </a:spcBef>
              <a:spcAft>
                <a:spcPts val="200"/>
              </a:spcAft>
              <a:buNone/>
            </a:pPr>
            <a:r>
              <a:rPr lang="en-US" sz="880" b="1" dirty="0">
                <a:solidFill>
                  <a:prstClr val="black"/>
                </a:solidFill>
                <a:ea typeface="Times New Roman" panose="02020603050405020304" pitchFamily="18" charset="0"/>
                <a:cs typeface="Segoe UI Light" panose="020B0502040204020203" pitchFamily="34" charset="0"/>
              </a:rPr>
              <a:t>	Remove-Job –Name RemoteLogs</a:t>
            </a:r>
          </a:p>
          <a:p>
            <a:pPr marL="107153" lvl="1" indent="0">
              <a:lnSpc>
                <a:spcPct val="100000"/>
              </a:lnSpc>
              <a:spcAft>
                <a:spcPts val="200"/>
              </a:spcAft>
              <a:buNone/>
            </a:pPr>
            <a:r>
              <a:rPr lang="en-US" sz="880" b="1" dirty="0">
                <a:solidFill>
                  <a:prstClr val="black"/>
                </a:solidFill>
                <a:ea typeface="Calibri" panose="020F0502020204030204" pitchFamily="34" charset="0"/>
                <a:cs typeface="Segoe UI Light" panose="020B0502040204020203" pitchFamily="34" charset="0"/>
              </a:rPr>
              <a:t>Note:</a:t>
            </a:r>
            <a:r>
              <a:rPr lang="en-US" sz="880" dirty="0">
                <a:solidFill>
                  <a:prstClr val="black"/>
                </a:solidFill>
                <a:ea typeface="Calibri" panose="020F0502020204030204" pitchFamily="34" charset="0"/>
                <a:cs typeface="Segoe UI Light" panose="020B0502040204020203" pitchFamily="34" charset="0"/>
              </a:rPr>
              <a:t> Leave the Windows PowerShell ISE open for the next demonstration.</a:t>
            </a:r>
            <a:endParaRPr lang="en-US" sz="880" dirty="0">
              <a:cs typeface="Segoe UI Light" panose="020B0502040204020203" pitchFamily="34" charset="0"/>
            </a:endParaRPr>
          </a:p>
          <a:p>
            <a:pPr marL="914400" lvl="1">
              <a:lnSpc>
                <a:spcPct val="100000"/>
              </a:lnSpc>
              <a:spcAft>
                <a:spcPts val="200"/>
              </a:spcAft>
            </a:pPr>
            <a:endParaRPr lang="en-US" sz="880" dirty="0">
              <a:solidFill>
                <a:prstClr val="black"/>
              </a:solidFill>
              <a:ea typeface="Times New Roman" panose="02020603050405020304" pitchFamily="18" charset="0"/>
              <a:cs typeface="Segoe UI Light" panose="020B0502040204020203" pitchFamily="34" charset="0"/>
            </a:endParaRPr>
          </a:p>
          <a:p>
            <a:pPr marL="342900" marR="0" lvl="0" indent="-342900">
              <a:lnSpc>
                <a:spcPct val="100000"/>
              </a:lnSpc>
              <a:spcBef>
                <a:spcPts val="0"/>
              </a:spcBef>
              <a:spcAft>
                <a:spcPts val="200"/>
              </a:spcAft>
              <a:buFont typeface="+mj-lt"/>
              <a:buAutoNum type="arabicPeriod"/>
            </a:pPr>
            <a:endParaRPr lang="en-US" sz="880" dirty="0">
              <a:effectLst/>
              <a:ea typeface="Times New Roman" panose="02020603050405020304" pitchFamily="18" charset="0"/>
              <a:cs typeface="Segoe UI Light" panose="020B0502040204020203" pitchFamily="34" charset="0"/>
            </a:endParaRPr>
          </a:p>
          <a:p>
            <a:pPr>
              <a:lnSpc>
                <a:spcPct val="100000"/>
              </a:lnSpc>
              <a:spcBef>
                <a:spcPts val="600"/>
              </a:spcBef>
              <a:spcAft>
                <a:spcPts val="200"/>
              </a:spcAft>
            </a:pPr>
            <a:endParaRPr lang="en-US" sz="880" dirty="0">
              <a:effectLst/>
              <a:ea typeface="Calibri" panose="020F0502020204030204" pitchFamily="34" charset="0"/>
              <a:cs typeface="Segoe UI Light" panose="020B0502040204020203" pitchFamily="34" charset="0"/>
            </a:endParaRPr>
          </a:p>
          <a:p>
            <a:pPr>
              <a:lnSpc>
                <a:spcPct val="100000"/>
              </a:lnSpc>
              <a:spcAft>
                <a:spcPts val="200"/>
              </a:spcAft>
            </a:pPr>
            <a:endParaRPr lang="en-US" sz="88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4FE7672A-4627-4F4F-9A8A-EBF0E542AFE3}"/>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1771254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
        <p:nvSpPr>
          <p:cNvPr id="7" name="Header Placeholder 3">
            <a:extLst>
              <a:ext uri="{FF2B5EF4-FFF2-40B4-BE49-F238E27FC236}">
                <a16:creationId xmlns:a16="http://schemas.microsoft.com/office/drawing/2014/main" id="{A4B01307-913D-46C5-B4F0-4324F195FCB3}"/>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259600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
        <p:nvSpPr>
          <p:cNvPr id="7" name="Header Placeholder 3">
            <a:extLst>
              <a:ext uri="{FF2B5EF4-FFF2-40B4-BE49-F238E27FC236}">
                <a16:creationId xmlns:a16="http://schemas.microsoft.com/office/drawing/2014/main" id="{788873F3-E62A-45AC-BE2F-B0099801B4B2}"/>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4213000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
        <p:nvSpPr>
          <p:cNvPr id="7" name="Header Placeholder 3">
            <a:extLst>
              <a:ext uri="{FF2B5EF4-FFF2-40B4-BE49-F238E27FC236}">
                <a16:creationId xmlns:a16="http://schemas.microsoft.com/office/drawing/2014/main" id="{CE2FF9BA-2CC9-46D2-8106-FF77C77C2EDC}"/>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1090199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9750" y="893763"/>
            <a:ext cx="5926138" cy="3333750"/>
          </a:xfrm>
        </p:spPr>
      </p:sp>
      <p:sp>
        <p:nvSpPr>
          <p:cNvPr id="3" name="Notes Placeholder 2"/>
          <p:cNvSpPr>
            <a:spLocks noGrp="1"/>
          </p:cNvSpPr>
          <p:nvPr>
            <p:ph type="body" idx="1"/>
          </p:nvPr>
        </p:nvSpPr>
        <p:spPr>
          <a:xfrm>
            <a:off x="541866" y="4792133"/>
            <a:ext cx="5922941" cy="3905842"/>
          </a:xfrm>
        </p:spPr>
        <p:txBody>
          <a:bodyPr vert="horz" lIns="91440" tIns="45720" rIns="91440" bIns="45720" rtlCol="0">
            <a:noAutofit/>
          </a:bodyPr>
          <a:lstStyle/>
          <a:p>
            <a:pPr marL="107153" lvl="1" indent="0">
              <a:lnSpc>
                <a:spcPct val="107000"/>
              </a:lnSpc>
              <a:spcAft>
                <a:spcPts val="800"/>
              </a:spcAft>
              <a:buNone/>
            </a:pPr>
            <a:r>
              <a:rPr lang="en-US" sz="880" dirty="0">
                <a:solidFill>
                  <a:srgbClr val="000000"/>
                </a:solidFill>
                <a:cs typeface="Segoe UI Light" panose="020B0502040204020203" pitchFamily="34" charset="0"/>
              </a:rPr>
              <a:t>Review the process of running Windows PowerShell scripts as scheduled tasks and scheduled jobs.</a:t>
            </a:r>
          </a:p>
        </p:txBody>
      </p:sp>
      <p:sp>
        <p:nvSpPr>
          <p:cNvPr id="4" name="Slide Number Placeholder 3"/>
          <p:cNvSpPr>
            <a:spLocks noGrp="1"/>
          </p:cNvSpPr>
          <p:nvPr>
            <p:ph type="sldNum" sz="quarter" idx="10"/>
          </p:nvPr>
        </p:nvSpPr>
        <p:spPr/>
        <p:txBody>
          <a:bodyPr/>
          <a:lstStyle/>
          <a:p>
            <a:fld id="{2B21F02D-2A27-4F9E-8116-6A7BCCB2C5E5}" type="slidenum">
              <a:rPr lang="en-US" smtClean="0"/>
              <a:t>16</a:t>
            </a:fld>
            <a:endParaRPr lang="en-US" dirty="0"/>
          </a:p>
        </p:txBody>
      </p:sp>
      <p:sp>
        <p:nvSpPr>
          <p:cNvPr id="7" name="Header Placeholder 3">
            <a:extLst>
              <a:ext uri="{FF2B5EF4-FFF2-40B4-BE49-F238E27FC236}">
                <a16:creationId xmlns:a16="http://schemas.microsoft.com/office/drawing/2014/main" id="{4E9E6A6A-B8CF-4C15-8A8B-0190C77A2CB8}"/>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2026433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459778"/>
          </a:xfrm>
        </p:spPr>
        <p:txBody>
          <a:bodyPr/>
          <a:lstStyle/>
          <a:p>
            <a:pPr>
              <a:lnSpc>
                <a:spcPct val="100000"/>
              </a:lnSpc>
              <a:spcAft>
                <a:spcPts val="200"/>
              </a:spcAft>
            </a:pPr>
            <a:r>
              <a:rPr lang="en-US" sz="880" dirty="0">
                <a:effectLst/>
                <a:ea typeface="Calibri" panose="020F0502020204030204" pitchFamily="34" charset="0"/>
                <a:cs typeface="Segoe UI Light" panose="020B0502040204020203" pitchFamily="34" charset="0"/>
              </a:rPr>
              <a:t>When you are finished with the demonstration, keep the VMs running for the next demonstration.</a:t>
            </a:r>
          </a:p>
          <a:p>
            <a:pPr>
              <a:lnSpc>
                <a:spcPct val="100000"/>
              </a:lnSpc>
              <a:spcAft>
                <a:spcPts val="200"/>
              </a:spcAft>
            </a:pPr>
            <a:r>
              <a:rPr lang="en-US" sz="880" b="1" dirty="0">
                <a:effectLst/>
                <a:ea typeface="Calibri" panose="020F0502020204030204" pitchFamily="34" charset="0"/>
                <a:cs typeface="Segoe UI Light" panose="020B0502040204020203" pitchFamily="34" charset="0"/>
              </a:rPr>
              <a:t>Preparation steps</a:t>
            </a:r>
            <a:endParaRPr lang="en-US" sz="880" dirty="0">
              <a:effectLst/>
              <a:ea typeface="Calibri" panose="020F0502020204030204" pitchFamily="34" charset="0"/>
              <a:cs typeface="Segoe UI Light" panose="020B0502040204020203" pitchFamily="34" charset="0"/>
            </a:endParaRPr>
          </a:p>
          <a:p>
            <a:pPr>
              <a:lnSpc>
                <a:spcPct val="100000"/>
              </a:lnSpc>
              <a:spcAft>
                <a:spcPts val="200"/>
              </a:spcAft>
            </a:pPr>
            <a:r>
              <a:rPr lang="en-US" sz="880" dirty="0">
                <a:effectLst/>
                <a:ea typeface="Calibri" panose="020F0502020204030204" pitchFamily="34" charset="0"/>
                <a:cs typeface="Segoe UI Light" panose="020B0502040204020203" pitchFamily="34" charset="0"/>
              </a:rPr>
              <a:t>You should </a:t>
            </a:r>
            <a:r>
              <a:rPr lang="en-CA" sz="880" dirty="0">
                <a:effectLst/>
                <a:ea typeface="Calibri" panose="020F0502020204030204" pitchFamily="34" charset="0"/>
                <a:cs typeface="Segoe UI Light" panose="020B0502040204020203" pitchFamily="34" charset="0"/>
              </a:rPr>
              <a:t>be signed in </a:t>
            </a:r>
            <a:r>
              <a:rPr lang="ga-IE" sz="880" dirty="0">
                <a:effectLst/>
                <a:ea typeface="Calibri" panose="020F0502020204030204" pitchFamily="34" charset="0"/>
                <a:cs typeface="Segoe UI Light" panose="020B0502040204020203" pitchFamily="34" charset="0"/>
              </a:rPr>
              <a:t>to the </a:t>
            </a:r>
            <a:r>
              <a:rPr lang="en-US" sz="880" b="1" dirty="0">
                <a:effectLst/>
                <a:ea typeface="Calibri" panose="020F0502020204030204" pitchFamily="34" charset="0"/>
                <a:cs typeface="Segoe UI Light" panose="020B0502040204020203" pitchFamily="34" charset="0"/>
              </a:rPr>
              <a:t>LON-DC1</a:t>
            </a:r>
            <a:r>
              <a:rPr lang="ga-IE" sz="880" dirty="0">
                <a:effectLst/>
                <a:ea typeface="Calibri" panose="020F0502020204030204" pitchFamily="34" charset="0"/>
                <a:cs typeface="Segoe UI Light" panose="020B0502040204020203" pitchFamily="34" charset="0"/>
              </a:rPr>
              <a:t> and </a:t>
            </a:r>
            <a:r>
              <a:rPr lang="en-US" sz="880" b="1" dirty="0">
                <a:effectLst/>
                <a:ea typeface="Calibri" panose="020F0502020204030204" pitchFamily="34" charset="0"/>
                <a:cs typeface="Segoe UI Light" panose="020B0502040204020203" pitchFamily="34" charset="0"/>
              </a:rPr>
              <a:t>LON-CL1</a:t>
            </a:r>
            <a:r>
              <a:rPr lang="en-US" sz="880" dirty="0">
                <a:effectLst/>
                <a:ea typeface="Calibri" panose="020F0502020204030204" pitchFamily="34" charset="0"/>
                <a:cs typeface="Segoe UI Light" panose="020B0502040204020203" pitchFamily="34" charset="0"/>
              </a:rPr>
              <a:t> VMs</a:t>
            </a:r>
            <a:r>
              <a:rPr lang="ga-IE" sz="880" dirty="0">
                <a:effectLst/>
                <a:ea typeface="Calibri" panose="020F0502020204030204" pitchFamily="34" charset="0"/>
                <a:cs typeface="Segoe UI Light" panose="020B0502040204020203" pitchFamily="34" charset="0"/>
              </a:rPr>
              <a:t> as </a:t>
            </a:r>
            <a:r>
              <a:rPr lang="en-US" sz="880" b="1" dirty="0">
                <a:effectLst/>
                <a:ea typeface="Calibri" panose="020F0502020204030204" pitchFamily="34" charset="0"/>
                <a:cs typeface="Segoe UI Light" panose="020B0502040204020203" pitchFamily="34" charset="0"/>
              </a:rPr>
              <a:t>Adatum\administrator</a:t>
            </a:r>
            <a:r>
              <a:rPr lang="ga-IE" sz="880" dirty="0">
                <a:effectLst/>
                <a:ea typeface="Calibri" panose="020F0502020204030204" pitchFamily="34" charset="0"/>
                <a:cs typeface="Segoe UI Light" panose="020B0502040204020203" pitchFamily="34" charset="0"/>
              </a:rPr>
              <a:t> with </a:t>
            </a:r>
            <a:r>
              <a:rPr lang="en-US" sz="880" dirty="0">
                <a:effectLst/>
                <a:ea typeface="Calibri" panose="020F0502020204030204" pitchFamily="34" charset="0"/>
                <a:cs typeface="Segoe UI Light" panose="020B0502040204020203" pitchFamily="34" charset="0"/>
              </a:rPr>
              <a:t>the </a:t>
            </a:r>
            <a:r>
              <a:rPr lang="ga-IE" sz="880" dirty="0">
                <a:effectLst/>
                <a:ea typeface="Calibri" panose="020F0502020204030204" pitchFamily="34" charset="0"/>
                <a:cs typeface="Segoe UI Light" panose="020B0502040204020203" pitchFamily="34" charset="0"/>
              </a:rPr>
              <a:t>password </a:t>
            </a:r>
            <a:r>
              <a:rPr lang="en-US" sz="880" b="1" dirty="0">
                <a:effectLst/>
                <a:ea typeface="Calibri" panose="020F0502020204030204" pitchFamily="34" charset="0"/>
                <a:cs typeface="Segoe UI Light" panose="020B0502040204020203" pitchFamily="34" charset="0"/>
              </a:rPr>
              <a:t>Pa55w.rd</a:t>
            </a:r>
            <a:r>
              <a:rPr lang="en-US" sz="880" dirty="0">
                <a:effectLst/>
                <a:ea typeface="Calibri" panose="020F0502020204030204" pitchFamily="34" charset="0"/>
                <a:cs typeface="Segoe UI Light" panose="020B0502040204020203" pitchFamily="34" charset="0"/>
              </a:rPr>
              <a:t>. Perform t</a:t>
            </a:r>
            <a:r>
              <a:rPr lang="ga-IE" sz="880" dirty="0">
                <a:effectLst/>
                <a:ea typeface="Calibri" panose="020F0502020204030204" pitchFamily="34" charset="0"/>
                <a:cs typeface="Segoe UI Light" panose="020B0502040204020203" pitchFamily="34" charset="0"/>
              </a:rPr>
              <a:t>he demonstration steps on the </a:t>
            </a:r>
            <a:r>
              <a:rPr lang="en-US" sz="880" b="1" dirty="0">
                <a:effectLst/>
                <a:ea typeface="Calibri" panose="020F0502020204030204" pitchFamily="34" charset="0"/>
                <a:cs typeface="Segoe UI Light" panose="020B0502040204020203" pitchFamily="34" charset="0"/>
              </a:rPr>
              <a:t>LON-DC1</a:t>
            </a:r>
            <a:r>
              <a:rPr lang="ga-IE" sz="880" dirty="0">
                <a:effectLst/>
                <a:ea typeface="Calibri" panose="020F0502020204030204" pitchFamily="34" charset="0"/>
                <a:cs typeface="Segoe UI Light" panose="020B0502040204020203" pitchFamily="34" charset="0"/>
              </a:rPr>
              <a:t> </a:t>
            </a:r>
            <a:r>
              <a:rPr lang="en-US" sz="880" dirty="0">
                <a:effectLst/>
                <a:ea typeface="Calibri" panose="020F0502020204030204" pitchFamily="34" charset="0"/>
                <a:cs typeface="Segoe UI Light" panose="020B0502040204020203" pitchFamily="34" charset="0"/>
              </a:rPr>
              <a:t>VM.</a:t>
            </a:r>
          </a:p>
          <a:p>
            <a:pPr>
              <a:lnSpc>
                <a:spcPct val="100000"/>
              </a:lnSpc>
              <a:spcAft>
                <a:spcPts val="200"/>
              </a:spcAft>
            </a:pPr>
            <a:r>
              <a:rPr lang="en-US" sz="880" b="1" dirty="0">
                <a:effectLst/>
                <a:ea typeface="Calibri" panose="020F0502020204030204" pitchFamily="34" charset="0"/>
                <a:cs typeface="Segoe UI Light" panose="020B0502040204020203" pitchFamily="34" charset="0"/>
              </a:rPr>
              <a:t>Demonstration steps</a:t>
            </a:r>
            <a:endParaRPr lang="en-US" sz="880" dirty="0">
              <a:effectLst/>
              <a:ea typeface="Calibri" panose="020F0502020204030204" pitchFamily="34" charset="0"/>
              <a:cs typeface="Segoe UI Light" panose="020B0502040204020203" pitchFamily="34" charset="0"/>
            </a:endParaRPr>
          </a:p>
          <a:p>
            <a:pPr marL="216000" marR="0" lvl="0" indent="-216000">
              <a:lnSpc>
                <a:spcPct val="100000"/>
              </a:lnSpc>
              <a:spcBef>
                <a:spcPts val="0"/>
              </a:spcBef>
              <a:spcAft>
                <a:spcPts val="200"/>
              </a:spcAft>
              <a:buFont typeface="+mj-lt"/>
              <a:buAutoNum type="arabicPeriod"/>
            </a:pPr>
            <a:r>
              <a:rPr lang="en-US" sz="880" dirty="0">
                <a:effectLst/>
                <a:ea typeface="Times New Roman" panose="02020603050405020304" pitchFamily="18" charset="0"/>
                <a:cs typeface="Segoe UI Light" panose="020B0502040204020203" pitchFamily="34" charset="0"/>
              </a:rPr>
              <a:t>On </a:t>
            </a:r>
            <a:r>
              <a:rPr lang="en-US" sz="880" b="1" dirty="0">
                <a:effectLst/>
                <a:ea typeface="Times New Roman" panose="02020603050405020304" pitchFamily="18" charset="0"/>
                <a:cs typeface="Segoe UI Light" panose="020B0502040204020203" pitchFamily="34" charset="0"/>
              </a:rPr>
              <a:t>LON-DC1</a:t>
            </a:r>
            <a:r>
              <a:rPr lang="en-US" sz="880" dirty="0">
                <a:effectLst/>
                <a:ea typeface="Times New Roman" panose="02020603050405020304" pitchFamily="18" charset="0"/>
                <a:cs typeface="Segoe UI Light" panose="020B0502040204020203" pitchFamily="34" charset="0"/>
              </a:rPr>
              <a:t>, in </a:t>
            </a:r>
            <a:r>
              <a:rPr lang="en-US" sz="880" b="1" dirty="0">
                <a:effectLst/>
                <a:ea typeface="Times New Roman" panose="02020603050405020304" pitchFamily="18" charset="0"/>
                <a:cs typeface="Segoe UI Light" panose="020B0502040204020203" pitchFamily="34" charset="0"/>
              </a:rPr>
              <a:t>Server Manager</a:t>
            </a:r>
            <a:r>
              <a:rPr lang="en-US" sz="880" dirty="0">
                <a:effectLst/>
                <a:ea typeface="Times New Roman" panose="02020603050405020304" pitchFamily="18" charset="0"/>
                <a:cs typeface="Segoe UI Light" panose="020B0502040204020203" pitchFamily="34" charset="0"/>
              </a:rPr>
              <a:t>, select </a:t>
            </a:r>
            <a:r>
              <a:rPr lang="en-US" sz="880" b="1" dirty="0">
                <a:effectLst/>
                <a:ea typeface="Times New Roman" panose="02020603050405020304" pitchFamily="18" charset="0"/>
                <a:cs typeface="Segoe UI Light" panose="020B0502040204020203" pitchFamily="34" charset="0"/>
              </a:rPr>
              <a:t>Tools</a:t>
            </a:r>
            <a:r>
              <a:rPr lang="en-US" sz="880" dirty="0">
                <a:effectLst/>
                <a:ea typeface="Times New Roman" panose="02020603050405020304" pitchFamily="18" charset="0"/>
                <a:cs typeface="Segoe UI Light" panose="020B0502040204020203" pitchFamily="34" charset="0"/>
              </a:rPr>
              <a:t>, and then select </a:t>
            </a:r>
            <a:r>
              <a:rPr lang="en-US" sz="880" b="1" dirty="0">
                <a:effectLst/>
                <a:ea typeface="Times New Roman" panose="02020603050405020304" pitchFamily="18" charset="0"/>
                <a:cs typeface="Segoe UI Light" panose="020B0502040204020203" pitchFamily="34" charset="0"/>
              </a:rPr>
              <a:t>Active Directory Users and Computers</a:t>
            </a:r>
            <a:r>
              <a:rPr lang="en-US" sz="880" dirty="0">
                <a:effectLst/>
                <a:ea typeface="Times New Roman" panose="02020603050405020304" pitchFamily="18" charset="0"/>
                <a:cs typeface="Segoe UI Light" panose="020B0502040204020203" pitchFamily="34" charset="0"/>
              </a:rPr>
              <a:t>.</a:t>
            </a:r>
          </a:p>
          <a:p>
            <a:pPr marL="216000" marR="0" lvl="0" indent="-216000">
              <a:lnSpc>
                <a:spcPct val="100000"/>
              </a:lnSpc>
              <a:spcBef>
                <a:spcPts val="0"/>
              </a:spcBef>
              <a:spcAft>
                <a:spcPts val="200"/>
              </a:spcAft>
              <a:buFont typeface="+mj-lt"/>
              <a:buAutoNum type="arabicPeriod"/>
            </a:pPr>
            <a:r>
              <a:rPr lang="en-US" sz="880" dirty="0">
                <a:effectLst/>
                <a:ea typeface="Times New Roman" panose="02020603050405020304" pitchFamily="18" charset="0"/>
                <a:cs typeface="Segoe UI Light" panose="020B0502040204020203" pitchFamily="34" charset="0"/>
              </a:rPr>
              <a:t>In the </a:t>
            </a:r>
            <a:r>
              <a:rPr lang="en-US" sz="880" b="1" dirty="0">
                <a:effectLst/>
                <a:ea typeface="Times New Roman" panose="02020603050405020304" pitchFamily="18" charset="0"/>
                <a:cs typeface="Segoe UI Light" panose="020B0502040204020203" pitchFamily="34" charset="0"/>
              </a:rPr>
              <a:t>Active Directory Users and Computers </a:t>
            </a:r>
            <a:r>
              <a:rPr lang="en-US" sz="880" dirty="0">
                <a:effectLst/>
                <a:ea typeface="Times New Roman" panose="02020603050405020304" pitchFamily="18" charset="0"/>
                <a:cs typeface="Segoe UI Light" panose="020B0502040204020203" pitchFamily="34" charset="0"/>
              </a:rPr>
              <a:t>console tree, select and expand </a:t>
            </a:r>
            <a:r>
              <a:rPr lang="en-US" sz="880" b="1" dirty="0">
                <a:effectLst/>
                <a:cs typeface="Segoe UI Light" panose="020B0502040204020203" pitchFamily="34" charset="0"/>
              </a:rPr>
              <a:t>Adatum.com</a:t>
            </a:r>
            <a:r>
              <a:rPr lang="en-US" sz="880" dirty="0">
                <a:effectLst/>
                <a:ea typeface="Times New Roman" panose="02020603050405020304" pitchFamily="18" charset="0"/>
                <a:cs typeface="Segoe UI Light" panose="020B0502040204020203" pitchFamily="34" charset="0"/>
              </a:rPr>
              <a:t>, and then select </a:t>
            </a:r>
            <a:r>
              <a:rPr lang="en-US" sz="880" b="1" dirty="0">
                <a:effectLst/>
                <a:cs typeface="Segoe UI Light" panose="020B0502040204020203" pitchFamily="34" charset="0"/>
              </a:rPr>
              <a:t>Managers</a:t>
            </a:r>
            <a:r>
              <a:rPr lang="en-US" sz="880" dirty="0">
                <a:effectLst/>
                <a:ea typeface="Times New Roman" panose="02020603050405020304" pitchFamily="18" charset="0"/>
                <a:cs typeface="Segoe UI Light" panose="020B0502040204020203" pitchFamily="34" charset="0"/>
              </a:rPr>
              <a:t>.</a:t>
            </a:r>
            <a:endParaRPr lang="en-US" sz="880" dirty="0">
              <a:effectLst/>
              <a:cs typeface="Segoe UI Light" panose="020B0502040204020203" pitchFamily="34" charset="0"/>
            </a:endParaRPr>
          </a:p>
          <a:p>
            <a:pPr marL="216000" marR="0" lvl="0" indent="-216000">
              <a:lnSpc>
                <a:spcPct val="100000"/>
              </a:lnSpc>
              <a:spcBef>
                <a:spcPts val="0"/>
              </a:spcBef>
              <a:spcAft>
                <a:spcPts val="200"/>
              </a:spcAft>
              <a:buFont typeface="+mj-lt"/>
              <a:buAutoNum type="arabicPeriod"/>
            </a:pPr>
            <a:r>
              <a:rPr lang="en-US" sz="880" dirty="0">
                <a:effectLst/>
                <a:ea typeface="Times New Roman" panose="02020603050405020304" pitchFamily="18" charset="0"/>
                <a:cs typeface="Segoe UI Light" panose="020B0502040204020203" pitchFamily="34" charset="0"/>
              </a:rPr>
              <a:t>In the details pane of </a:t>
            </a:r>
            <a:r>
              <a:rPr lang="en-US" sz="880" b="1" dirty="0">
                <a:effectLst/>
                <a:cs typeface="Segoe UI Light" panose="020B0502040204020203" pitchFamily="34" charset="0"/>
              </a:rPr>
              <a:t>Managers</a:t>
            </a:r>
            <a:r>
              <a:rPr lang="en-US" sz="880" dirty="0">
                <a:effectLst/>
                <a:ea typeface="Times New Roman" panose="02020603050405020304" pitchFamily="18" charset="0"/>
                <a:cs typeface="Segoe UI Light" panose="020B0502040204020203" pitchFamily="34" charset="0"/>
              </a:rPr>
              <a:t>, select one of the user accounts. Right-click the account or activate its context menu, select </a:t>
            </a:r>
            <a:r>
              <a:rPr lang="en-US" sz="880" b="1" dirty="0">
                <a:effectLst/>
                <a:cs typeface="Segoe UI Light" panose="020B0502040204020203" pitchFamily="34" charset="0"/>
              </a:rPr>
              <a:t>Disable Account</a:t>
            </a:r>
            <a:r>
              <a:rPr lang="en-US" sz="880" dirty="0">
                <a:effectLst/>
                <a:ea typeface="Times New Roman" panose="02020603050405020304" pitchFamily="18" charset="0"/>
                <a:cs typeface="Segoe UI Light" panose="020B0502040204020203" pitchFamily="34" charset="0"/>
              </a:rPr>
              <a:t>, and then select </a:t>
            </a:r>
            <a:r>
              <a:rPr lang="en-US" sz="880" b="1" dirty="0">
                <a:effectLst/>
                <a:cs typeface="Segoe UI Light" panose="020B0502040204020203" pitchFamily="34" charset="0"/>
              </a:rPr>
              <a:t>OK</a:t>
            </a:r>
            <a:r>
              <a:rPr lang="en-US" sz="880" dirty="0">
                <a:effectLst/>
                <a:ea typeface="Times New Roman" panose="02020603050405020304" pitchFamily="18" charset="0"/>
                <a:cs typeface="Segoe UI Light" panose="020B0502040204020203" pitchFamily="34" charset="0"/>
              </a:rPr>
              <a:t> in the pop-up window. Minimize </a:t>
            </a:r>
            <a:r>
              <a:rPr lang="en-US" sz="880" b="1" dirty="0">
                <a:effectLst/>
                <a:cs typeface="Segoe UI Light" panose="020B0502040204020203" pitchFamily="34" charset="0"/>
              </a:rPr>
              <a:t>Active Directory Users and Computers</a:t>
            </a:r>
            <a:r>
              <a:rPr lang="en-US" sz="880" dirty="0">
                <a:effectLst/>
                <a:ea typeface="Times New Roman" panose="02020603050405020304" pitchFamily="18" charset="0"/>
                <a:cs typeface="Segoe UI Light" panose="020B0502040204020203" pitchFamily="34" charset="0"/>
              </a:rPr>
              <a:t>. </a:t>
            </a:r>
            <a:endParaRPr lang="en-US" sz="880" dirty="0">
              <a:effectLst/>
              <a:cs typeface="Segoe UI Light" panose="020B0502040204020203" pitchFamily="34" charset="0"/>
            </a:endParaRPr>
          </a:p>
          <a:p>
            <a:pPr marL="216000" marR="0" lvl="0" indent="-216000">
              <a:lnSpc>
                <a:spcPct val="100000"/>
              </a:lnSpc>
              <a:spcBef>
                <a:spcPts val="0"/>
              </a:spcBef>
              <a:spcAft>
                <a:spcPts val="200"/>
              </a:spcAft>
              <a:buFont typeface="+mj-lt"/>
              <a:buAutoNum type="arabicPeriod"/>
            </a:pPr>
            <a:r>
              <a:rPr lang="en-US" sz="880" dirty="0">
                <a:effectLst/>
                <a:ea typeface="Times New Roman" panose="02020603050405020304" pitchFamily="18" charset="0"/>
                <a:cs typeface="Segoe UI Light" panose="020B0502040204020203" pitchFamily="34" charset="0"/>
              </a:rPr>
              <a:t>Select </a:t>
            </a:r>
            <a:r>
              <a:rPr lang="en-US" sz="880" b="1" dirty="0">
                <a:effectLst/>
                <a:ea typeface="Times New Roman" panose="02020603050405020304" pitchFamily="18" charset="0"/>
                <a:cs typeface="Segoe UI Light" panose="020B0502040204020203" pitchFamily="34" charset="0"/>
              </a:rPr>
              <a:t>Start</a:t>
            </a:r>
            <a:r>
              <a:rPr lang="en-US" sz="880" dirty="0">
                <a:effectLst/>
                <a:ea typeface="Times New Roman" panose="02020603050405020304" pitchFamily="18" charset="0"/>
                <a:cs typeface="Segoe UI Light" panose="020B0502040204020203" pitchFamily="34" charset="0"/>
              </a:rPr>
              <a:t>, enter </a:t>
            </a:r>
            <a:r>
              <a:rPr lang="en-US" sz="880" b="1" dirty="0">
                <a:effectLst/>
                <a:cs typeface="Segoe UI Light" panose="020B0502040204020203" pitchFamily="34" charset="0"/>
              </a:rPr>
              <a:t>Task Scheduler</a:t>
            </a:r>
            <a:r>
              <a:rPr lang="en-US" sz="880" dirty="0">
                <a:effectLst/>
                <a:ea typeface="Times New Roman" panose="02020603050405020304" pitchFamily="18" charset="0"/>
                <a:cs typeface="Segoe UI Light" panose="020B0502040204020203" pitchFamily="34" charset="0"/>
              </a:rPr>
              <a:t>, and then select </a:t>
            </a:r>
            <a:r>
              <a:rPr lang="en-US" sz="880" b="1" dirty="0">
                <a:effectLst/>
                <a:cs typeface="Segoe UI Light" panose="020B0502040204020203" pitchFamily="34" charset="0"/>
              </a:rPr>
              <a:t>Task Scheduler</a:t>
            </a:r>
            <a:r>
              <a:rPr lang="en-US" sz="880" dirty="0">
                <a:effectLst/>
                <a:ea typeface="Times New Roman" panose="02020603050405020304" pitchFamily="18" charset="0"/>
                <a:cs typeface="Segoe UI Light" panose="020B0502040204020203" pitchFamily="34" charset="0"/>
              </a:rPr>
              <a:t>. </a:t>
            </a:r>
            <a:endParaRPr lang="en-US" sz="880" dirty="0">
              <a:effectLst/>
              <a:cs typeface="Segoe UI Light" panose="020B0502040204020203" pitchFamily="34" charset="0"/>
            </a:endParaRPr>
          </a:p>
          <a:p>
            <a:pPr marL="216000" marR="0" lvl="0" indent="-216000">
              <a:lnSpc>
                <a:spcPct val="100000"/>
              </a:lnSpc>
              <a:spcBef>
                <a:spcPts val="0"/>
              </a:spcBef>
              <a:spcAft>
                <a:spcPts val="200"/>
              </a:spcAft>
              <a:buFont typeface="+mj-lt"/>
              <a:buAutoNum type="arabicPeriod"/>
            </a:pPr>
            <a:r>
              <a:rPr lang="en-US" sz="880" dirty="0">
                <a:effectLst/>
                <a:ea typeface="Times New Roman" panose="02020603050405020304" pitchFamily="18" charset="0"/>
                <a:cs typeface="Segoe UI Light" panose="020B0502040204020203" pitchFamily="34" charset="0"/>
              </a:rPr>
              <a:t>In the </a:t>
            </a:r>
            <a:r>
              <a:rPr lang="en-US" sz="880" b="1" dirty="0">
                <a:effectLst/>
                <a:cs typeface="Segoe UI Light" panose="020B0502040204020203" pitchFamily="34" charset="0"/>
              </a:rPr>
              <a:t>Task Scheduler</a:t>
            </a:r>
            <a:r>
              <a:rPr lang="en-US" sz="880" dirty="0">
                <a:effectLst/>
                <a:ea typeface="Times New Roman" panose="02020603050405020304" pitchFamily="18" charset="0"/>
                <a:cs typeface="Segoe UI Light" panose="020B0502040204020203" pitchFamily="34" charset="0"/>
              </a:rPr>
              <a:t>, in the console tree, right-click </a:t>
            </a:r>
            <a:r>
              <a:rPr lang="en-US" sz="880" b="1" dirty="0">
                <a:effectLst/>
                <a:cs typeface="Segoe UI Light" panose="020B0502040204020203" pitchFamily="34" charset="0"/>
              </a:rPr>
              <a:t>Task Scheduler (local) </a:t>
            </a:r>
            <a:r>
              <a:rPr lang="en-US" sz="880" dirty="0">
                <a:effectLst/>
                <a:cs typeface="Segoe UI Light" panose="020B0502040204020203" pitchFamily="34" charset="0"/>
              </a:rPr>
              <a:t>or activate its context menu, and then</a:t>
            </a:r>
            <a:r>
              <a:rPr lang="en-US" sz="880" dirty="0">
                <a:effectLst/>
                <a:ea typeface="Times New Roman" panose="02020603050405020304" pitchFamily="18" charset="0"/>
                <a:cs typeface="Segoe UI Light" panose="020B0502040204020203" pitchFamily="34" charset="0"/>
              </a:rPr>
              <a:t> select </a:t>
            </a:r>
            <a:r>
              <a:rPr lang="en-US" sz="880" b="1" dirty="0">
                <a:effectLst/>
                <a:cs typeface="Segoe UI Light" panose="020B0502040204020203" pitchFamily="34" charset="0"/>
              </a:rPr>
              <a:t>Create task</a:t>
            </a:r>
            <a:r>
              <a:rPr lang="en-US" sz="880" dirty="0">
                <a:effectLst/>
                <a:ea typeface="Times New Roman" panose="02020603050405020304" pitchFamily="18" charset="0"/>
                <a:cs typeface="Segoe UI Light" panose="020B0502040204020203" pitchFamily="34" charset="0"/>
              </a:rPr>
              <a:t>.</a:t>
            </a:r>
            <a:endParaRPr lang="en-US" sz="880" dirty="0">
              <a:effectLst/>
              <a:cs typeface="Segoe UI Light" panose="020B0502040204020203" pitchFamily="34" charset="0"/>
            </a:endParaRPr>
          </a:p>
          <a:p>
            <a:pPr marL="216000" marR="0" lvl="0" indent="-216000">
              <a:lnSpc>
                <a:spcPct val="100000"/>
              </a:lnSpc>
              <a:spcBef>
                <a:spcPts val="0"/>
              </a:spcBef>
              <a:spcAft>
                <a:spcPts val="200"/>
              </a:spcAft>
              <a:buFont typeface="+mj-lt"/>
              <a:buAutoNum type="arabicPeriod"/>
            </a:pPr>
            <a:r>
              <a:rPr lang="en-US" sz="880" dirty="0">
                <a:effectLst/>
                <a:ea typeface="Times New Roman" panose="02020603050405020304" pitchFamily="18" charset="0"/>
                <a:cs typeface="Segoe UI Light" panose="020B0502040204020203" pitchFamily="34" charset="0"/>
              </a:rPr>
              <a:t>In the </a:t>
            </a:r>
            <a:r>
              <a:rPr lang="en-US" sz="880" b="1" dirty="0">
                <a:effectLst/>
                <a:cs typeface="Segoe UI Light" panose="020B0502040204020203" pitchFamily="34" charset="0"/>
              </a:rPr>
              <a:t>Create Task</a:t>
            </a:r>
            <a:r>
              <a:rPr lang="en-US" sz="880" dirty="0">
                <a:effectLst/>
                <a:ea typeface="Times New Roman" panose="02020603050405020304" pitchFamily="18" charset="0"/>
                <a:cs typeface="Segoe UI Light" panose="020B0502040204020203" pitchFamily="34" charset="0"/>
              </a:rPr>
              <a:t> window, in the </a:t>
            </a:r>
            <a:r>
              <a:rPr lang="en-US" sz="880" b="1" dirty="0">
                <a:effectLst/>
                <a:cs typeface="Segoe UI Light" panose="020B0502040204020203" pitchFamily="34" charset="0"/>
              </a:rPr>
              <a:t>General</a:t>
            </a:r>
            <a:r>
              <a:rPr lang="en-US" sz="880" dirty="0">
                <a:effectLst/>
                <a:ea typeface="Times New Roman" panose="02020603050405020304" pitchFamily="18" charset="0"/>
                <a:cs typeface="Segoe UI Light" panose="020B0502040204020203" pitchFamily="34" charset="0"/>
              </a:rPr>
              <a:t> tab, in the </a:t>
            </a:r>
            <a:r>
              <a:rPr lang="en-US" sz="880" b="1" dirty="0">
                <a:effectLst/>
                <a:cs typeface="Segoe UI Light" panose="020B0502040204020203" pitchFamily="34" charset="0"/>
              </a:rPr>
              <a:t>Name</a:t>
            </a:r>
            <a:r>
              <a:rPr lang="en-US" sz="880" dirty="0">
                <a:effectLst/>
                <a:ea typeface="Times New Roman" panose="02020603050405020304" pitchFamily="18" charset="0"/>
                <a:cs typeface="Segoe UI Light" panose="020B0502040204020203" pitchFamily="34" charset="0"/>
              </a:rPr>
              <a:t> and </a:t>
            </a:r>
            <a:r>
              <a:rPr lang="en-US" sz="880" b="1" dirty="0">
                <a:effectLst/>
                <a:cs typeface="Segoe UI Light" panose="020B0502040204020203" pitchFamily="34" charset="0"/>
              </a:rPr>
              <a:t>Description</a:t>
            </a:r>
            <a:r>
              <a:rPr lang="en-US" sz="880" dirty="0">
                <a:effectLst/>
                <a:ea typeface="Times New Roman" panose="02020603050405020304" pitchFamily="18" charset="0"/>
                <a:cs typeface="Segoe UI Light" panose="020B0502040204020203" pitchFamily="34" charset="0"/>
              </a:rPr>
              <a:t> text boxes, enter </a:t>
            </a:r>
            <a:r>
              <a:rPr lang="en-US" sz="880" b="1" dirty="0">
                <a:effectLst/>
                <a:cs typeface="Segoe UI Light" panose="020B0502040204020203" pitchFamily="34" charset="0"/>
              </a:rPr>
              <a:t>Delete Disabled User from Managers Security Group</a:t>
            </a:r>
            <a:r>
              <a:rPr lang="en-US" sz="880" dirty="0">
                <a:effectLst/>
                <a:ea typeface="Times New Roman" panose="02020603050405020304" pitchFamily="18" charset="0"/>
                <a:cs typeface="Segoe UI Light" panose="020B0502040204020203" pitchFamily="34" charset="0"/>
              </a:rPr>
              <a:t>. In the </a:t>
            </a:r>
            <a:r>
              <a:rPr lang="en-US" sz="880" b="1" dirty="0">
                <a:effectLst/>
                <a:cs typeface="Segoe UI Light" panose="020B0502040204020203" pitchFamily="34" charset="0"/>
              </a:rPr>
              <a:t>Security options</a:t>
            </a:r>
            <a:r>
              <a:rPr lang="en-US" sz="880" dirty="0">
                <a:effectLst/>
                <a:ea typeface="Times New Roman" panose="02020603050405020304" pitchFamily="18" charset="0"/>
                <a:cs typeface="Segoe UI Light" panose="020B0502040204020203" pitchFamily="34" charset="0"/>
              </a:rPr>
              <a:t>, select </a:t>
            </a:r>
            <a:r>
              <a:rPr lang="en-US" sz="880" b="1" dirty="0">
                <a:effectLst/>
                <a:cs typeface="Segoe UI Light" panose="020B0502040204020203" pitchFamily="34" charset="0"/>
              </a:rPr>
              <a:t>Run whether user is logged on or not</a:t>
            </a:r>
            <a:r>
              <a:rPr lang="en-US" sz="880" dirty="0">
                <a:effectLst/>
                <a:ea typeface="Times New Roman" panose="02020603050405020304" pitchFamily="18" charset="0"/>
                <a:cs typeface="Segoe UI Light" panose="020B0502040204020203" pitchFamily="34" charset="0"/>
              </a:rPr>
              <a:t>, and then select the </a:t>
            </a:r>
            <a:r>
              <a:rPr lang="en-US" sz="880" b="1" dirty="0">
                <a:effectLst/>
                <a:cs typeface="Segoe UI Light" panose="020B0502040204020203" pitchFamily="34" charset="0"/>
              </a:rPr>
              <a:t>Run with highest privileges</a:t>
            </a:r>
            <a:r>
              <a:rPr lang="en-US" sz="880" dirty="0">
                <a:effectLst/>
                <a:ea typeface="Times New Roman" panose="02020603050405020304" pitchFamily="18" charset="0"/>
                <a:cs typeface="Segoe UI Light" panose="020B0502040204020203" pitchFamily="34" charset="0"/>
              </a:rPr>
              <a:t> checkbox.</a:t>
            </a:r>
            <a:endParaRPr lang="en-US" sz="880" dirty="0">
              <a:effectLst/>
              <a:cs typeface="Segoe UI Light" panose="020B0502040204020203" pitchFamily="34" charset="0"/>
            </a:endParaRPr>
          </a:p>
          <a:p>
            <a:pPr marL="216000" marR="0" lvl="0" indent="-216000">
              <a:lnSpc>
                <a:spcPct val="100000"/>
              </a:lnSpc>
              <a:spcBef>
                <a:spcPts val="0"/>
              </a:spcBef>
              <a:spcAft>
                <a:spcPts val="200"/>
              </a:spcAft>
              <a:buFont typeface="+mj-lt"/>
              <a:buAutoNum type="arabicPeriod"/>
            </a:pPr>
            <a:r>
              <a:rPr lang="en-US" sz="880" dirty="0">
                <a:effectLst/>
                <a:ea typeface="Times New Roman" panose="02020603050405020304" pitchFamily="18" charset="0"/>
                <a:cs typeface="Segoe UI Light" panose="020B0502040204020203" pitchFamily="34" charset="0"/>
              </a:rPr>
              <a:t>On the </a:t>
            </a:r>
            <a:r>
              <a:rPr lang="en-US" sz="880" b="1" dirty="0">
                <a:effectLst/>
                <a:cs typeface="Segoe UI Light" panose="020B0502040204020203" pitchFamily="34" charset="0"/>
              </a:rPr>
              <a:t>Triggers</a:t>
            </a:r>
            <a:r>
              <a:rPr lang="en-US" sz="880" dirty="0">
                <a:effectLst/>
                <a:ea typeface="Times New Roman" panose="02020603050405020304" pitchFamily="18" charset="0"/>
                <a:cs typeface="Segoe UI Light" panose="020B0502040204020203" pitchFamily="34" charset="0"/>
              </a:rPr>
              <a:t> tab, select </a:t>
            </a:r>
            <a:r>
              <a:rPr lang="en-US" sz="880" b="1" dirty="0">
                <a:effectLst/>
                <a:cs typeface="Segoe UI Light" panose="020B0502040204020203" pitchFamily="34" charset="0"/>
              </a:rPr>
              <a:t>New</a:t>
            </a:r>
            <a:r>
              <a:rPr lang="en-US" sz="880" dirty="0">
                <a:effectLst/>
                <a:ea typeface="Times New Roman" panose="02020603050405020304" pitchFamily="18" charset="0"/>
                <a:cs typeface="Segoe UI Light" panose="020B0502040204020203" pitchFamily="34" charset="0"/>
              </a:rPr>
              <a:t>, and in the </a:t>
            </a:r>
            <a:r>
              <a:rPr lang="en-US" sz="880" b="1" dirty="0">
                <a:effectLst/>
                <a:cs typeface="Segoe UI Light" panose="020B0502040204020203" pitchFamily="34" charset="0"/>
              </a:rPr>
              <a:t>New Trigger</a:t>
            </a:r>
            <a:r>
              <a:rPr lang="en-US" sz="880" dirty="0">
                <a:effectLst/>
                <a:ea typeface="Times New Roman" panose="02020603050405020304" pitchFamily="18" charset="0"/>
                <a:cs typeface="Segoe UI Light" panose="020B0502040204020203" pitchFamily="34" charset="0"/>
              </a:rPr>
              <a:t> window, in </a:t>
            </a:r>
            <a:r>
              <a:rPr lang="en-US" sz="880" b="1" dirty="0">
                <a:effectLst/>
                <a:cs typeface="Segoe UI Light" panose="020B0502040204020203" pitchFamily="34" charset="0"/>
              </a:rPr>
              <a:t>Settings</a:t>
            </a:r>
            <a:r>
              <a:rPr lang="en-US" sz="880" dirty="0">
                <a:effectLst/>
                <a:ea typeface="Times New Roman" panose="02020603050405020304" pitchFamily="18" charset="0"/>
                <a:cs typeface="Segoe UI Light" panose="020B0502040204020203" pitchFamily="34" charset="0"/>
              </a:rPr>
              <a:t>, select </a:t>
            </a:r>
            <a:r>
              <a:rPr lang="en-US" sz="880" b="1" dirty="0">
                <a:effectLst/>
                <a:cs typeface="Segoe UI Light" panose="020B0502040204020203" pitchFamily="34" charset="0"/>
              </a:rPr>
              <a:t>Daily</a:t>
            </a:r>
            <a:r>
              <a:rPr lang="en-US" sz="880" dirty="0">
                <a:effectLst/>
                <a:ea typeface="Times New Roman" panose="02020603050405020304" pitchFamily="18" charset="0"/>
                <a:cs typeface="Segoe UI Light" panose="020B0502040204020203" pitchFamily="34" charset="0"/>
              </a:rPr>
              <a:t>. In the </a:t>
            </a:r>
            <a:r>
              <a:rPr lang="en-US" sz="880" b="1" dirty="0">
                <a:effectLst/>
                <a:cs typeface="Segoe UI Light" panose="020B0502040204020203" pitchFamily="34" charset="0"/>
              </a:rPr>
              <a:t>Start</a:t>
            </a:r>
            <a:r>
              <a:rPr lang="en-US" sz="880" dirty="0">
                <a:effectLst/>
                <a:ea typeface="Times New Roman" panose="02020603050405020304" pitchFamily="18" charset="0"/>
                <a:cs typeface="Segoe UI Light" panose="020B0502040204020203" pitchFamily="34" charset="0"/>
              </a:rPr>
              <a:t> time text box, change the time to </a:t>
            </a:r>
            <a:r>
              <a:rPr lang="en-US" sz="880" b="1" i="0" dirty="0">
                <a:effectLst/>
                <a:cs typeface="Segoe UI Light" panose="020B0502040204020203" pitchFamily="34" charset="0"/>
              </a:rPr>
              <a:t>5 minutes from the current time</a:t>
            </a:r>
            <a:r>
              <a:rPr lang="en-US" sz="880" dirty="0">
                <a:effectLst/>
                <a:ea typeface="Times New Roman" panose="02020603050405020304" pitchFamily="18" charset="0"/>
                <a:cs typeface="Segoe UI Light" panose="020B0502040204020203" pitchFamily="34" charset="0"/>
              </a:rPr>
              <a:t>, and then select </a:t>
            </a:r>
            <a:r>
              <a:rPr lang="en-US" sz="880" b="1" dirty="0">
                <a:effectLst/>
                <a:cs typeface="Segoe UI Light" panose="020B0502040204020203" pitchFamily="34" charset="0"/>
              </a:rPr>
              <a:t>OK</a:t>
            </a:r>
            <a:r>
              <a:rPr lang="en-US" sz="880" dirty="0">
                <a:effectLst/>
                <a:ea typeface="Times New Roman" panose="02020603050405020304" pitchFamily="18" charset="0"/>
                <a:cs typeface="Segoe UI Light" panose="020B0502040204020203" pitchFamily="34" charset="0"/>
              </a:rPr>
              <a:t>.</a:t>
            </a:r>
            <a:endParaRPr lang="en-US" sz="880" dirty="0">
              <a:effectLst/>
              <a:cs typeface="Segoe UI Light" panose="020B0502040204020203" pitchFamily="34" charset="0"/>
            </a:endParaRPr>
          </a:p>
          <a:p>
            <a:pPr marL="216000" marR="0" lvl="0" indent="-216000">
              <a:lnSpc>
                <a:spcPct val="100000"/>
              </a:lnSpc>
              <a:spcBef>
                <a:spcPts val="0"/>
              </a:spcBef>
              <a:spcAft>
                <a:spcPts val="200"/>
              </a:spcAft>
              <a:buFont typeface="+mj-lt"/>
              <a:buAutoNum type="arabicPeriod"/>
            </a:pPr>
            <a:r>
              <a:rPr lang="en-US" sz="880" dirty="0">
                <a:effectLst/>
                <a:ea typeface="Times New Roman" panose="02020603050405020304" pitchFamily="18" charset="0"/>
                <a:cs typeface="Segoe UI Light" panose="020B0502040204020203" pitchFamily="34" charset="0"/>
              </a:rPr>
              <a:t>On the </a:t>
            </a:r>
            <a:r>
              <a:rPr lang="en-US" sz="880" b="1" dirty="0">
                <a:effectLst/>
                <a:cs typeface="Segoe UI Light" panose="020B0502040204020203" pitchFamily="34" charset="0"/>
              </a:rPr>
              <a:t>Actions</a:t>
            </a:r>
            <a:r>
              <a:rPr lang="en-US" sz="880" dirty="0">
                <a:effectLst/>
                <a:ea typeface="Times New Roman" panose="02020603050405020304" pitchFamily="18" charset="0"/>
                <a:cs typeface="Segoe UI Light" panose="020B0502040204020203" pitchFamily="34" charset="0"/>
              </a:rPr>
              <a:t> tab, select </a:t>
            </a:r>
            <a:r>
              <a:rPr lang="en-US" sz="880" b="1" dirty="0">
                <a:effectLst/>
                <a:cs typeface="Segoe UI Light" panose="020B0502040204020203" pitchFamily="34" charset="0"/>
              </a:rPr>
              <a:t>New</a:t>
            </a:r>
            <a:r>
              <a:rPr lang="en-US" sz="880" dirty="0">
                <a:effectLst/>
                <a:ea typeface="Times New Roman" panose="02020603050405020304" pitchFamily="18" charset="0"/>
                <a:cs typeface="Segoe UI Light" panose="020B0502040204020203" pitchFamily="34" charset="0"/>
              </a:rPr>
              <a:t>. In the </a:t>
            </a:r>
            <a:r>
              <a:rPr lang="en-US" sz="880" b="1" dirty="0">
                <a:effectLst/>
                <a:cs typeface="Segoe UI Light" panose="020B0502040204020203" pitchFamily="34" charset="0"/>
              </a:rPr>
              <a:t>New Action</a:t>
            </a:r>
            <a:r>
              <a:rPr lang="en-US" sz="880" dirty="0">
                <a:effectLst/>
                <a:ea typeface="Times New Roman" panose="02020603050405020304" pitchFamily="18" charset="0"/>
                <a:cs typeface="Segoe UI Light" panose="020B0502040204020203" pitchFamily="34" charset="0"/>
              </a:rPr>
              <a:t> window, in the </a:t>
            </a:r>
            <a:r>
              <a:rPr lang="en-US" sz="880" b="1" dirty="0">
                <a:effectLst/>
                <a:cs typeface="Segoe UI Light" panose="020B0502040204020203" pitchFamily="34" charset="0"/>
              </a:rPr>
              <a:t>Program/script</a:t>
            </a:r>
            <a:r>
              <a:rPr lang="en-US" sz="880" dirty="0">
                <a:effectLst/>
                <a:ea typeface="Times New Roman" panose="02020603050405020304" pitchFamily="18" charset="0"/>
                <a:cs typeface="Segoe UI Light" panose="020B0502040204020203" pitchFamily="34" charset="0"/>
              </a:rPr>
              <a:t> text box, enter </a:t>
            </a:r>
            <a:r>
              <a:rPr lang="en-US" sz="880" b="1" dirty="0">
                <a:effectLst/>
                <a:cs typeface="Segoe UI Light" panose="020B0502040204020203" pitchFamily="34" charset="0"/>
              </a:rPr>
              <a:t>PowerShell.exe</a:t>
            </a:r>
            <a:r>
              <a:rPr lang="en-US" sz="880" dirty="0">
                <a:effectLst/>
                <a:cs typeface="Segoe UI Light" panose="020B0502040204020203" pitchFamily="34" charset="0"/>
              </a:rPr>
              <a:t>.</a:t>
            </a:r>
            <a:endParaRPr lang="bs-Latn-BA" sz="880" b="1" dirty="0">
              <a:effectLst/>
              <a:cs typeface="Segoe UI Light" panose="020B0502040204020203" pitchFamily="34" charset="0"/>
            </a:endParaRPr>
          </a:p>
          <a:p>
            <a:pPr marL="216000" lvl="0" indent="-216000">
              <a:lnSpc>
                <a:spcPct val="100000"/>
              </a:lnSpc>
              <a:spcAft>
                <a:spcPts val="200"/>
              </a:spcAft>
              <a:buFont typeface="+mj-lt"/>
              <a:buAutoNum type="arabicPeriod" startAt="9"/>
            </a:pPr>
            <a:r>
              <a:rPr lang="en-US" sz="880" dirty="0">
                <a:solidFill>
                  <a:prstClr val="black"/>
                </a:solidFill>
                <a:ea typeface="Times New Roman" panose="02020603050405020304" pitchFamily="18" charset="0"/>
                <a:cs typeface="Segoe UI Light" panose="020B0502040204020203" pitchFamily="34" charset="0"/>
              </a:rPr>
              <a:t>In the </a:t>
            </a:r>
            <a:r>
              <a:rPr lang="en-US" sz="880" b="1" dirty="0">
                <a:solidFill>
                  <a:prstClr val="black"/>
                </a:solidFill>
                <a:cs typeface="Segoe UI Light" panose="020B0502040204020203" pitchFamily="34" charset="0"/>
              </a:rPr>
              <a:t>Add arguments (optional)</a:t>
            </a:r>
            <a:r>
              <a:rPr lang="en-US" sz="880" dirty="0">
                <a:solidFill>
                  <a:prstClr val="black"/>
                </a:solidFill>
                <a:ea typeface="Times New Roman" panose="02020603050405020304" pitchFamily="18" charset="0"/>
                <a:cs typeface="Segoe UI Light" panose="020B0502040204020203" pitchFamily="34" charset="0"/>
              </a:rPr>
              <a:t> box, enter </a:t>
            </a:r>
            <a:r>
              <a:rPr lang="en-US" sz="880" b="1" dirty="0">
                <a:solidFill>
                  <a:prstClr val="black"/>
                </a:solidFill>
                <a:cs typeface="Segoe UI Light" panose="020B0502040204020203" pitchFamily="34" charset="0"/>
              </a:rPr>
              <a:t>-ExecutionPolicy Bypass</a:t>
            </a:r>
            <a:r>
              <a:rPr lang="en-US" sz="880" dirty="0">
                <a:solidFill>
                  <a:prstClr val="black"/>
                </a:solidFill>
                <a:ea typeface="Times New Roman" panose="02020603050405020304" pitchFamily="18" charset="0"/>
                <a:cs typeface="Segoe UI Light" panose="020B0502040204020203" pitchFamily="34" charset="0"/>
              </a:rPr>
              <a:t> </a:t>
            </a:r>
            <a:r>
              <a:rPr lang="en-US" sz="880" b="1" dirty="0">
                <a:solidFill>
                  <a:prstClr val="black"/>
                </a:solidFill>
                <a:cs typeface="Segoe UI Light" panose="020B0502040204020203" pitchFamily="34" charset="0"/>
              </a:rPr>
              <a:t>E:\Labfiles\Mod11\DeleteDisabledUserManagersGroup.ps1</a:t>
            </a:r>
            <a:r>
              <a:rPr lang="en-US" sz="880" dirty="0">
                <a:solidFill>
                  <a:prstClr val="black"/>
                </a:solidFill>
                <a:ea typeface="Times New Roman" panose="02020603050405020304" pitchFamily="18" charset="0"/>
                <a:cs typeface="Segoe UI Light" panose="020B0502040204020203" pitchFamily="34" charset="0"/>
              </a:rPr>
              <a:t>, and then select </a:t>
            </a:r>
            <a:r>
              <a:rPr lang="en-US" sz="880" b="1" dirty="0">
                <a:solidFill>
                  <a:prstClr val="black"/>
                </a:solidFill>
                <a:cs typeface="Segoe UI Light" panose="020B0502040204020203" pitchFamily="34" charset="0"/>
              </a:rPr>
              <a:t>OK</a:t>
            </a:r>
            <a:r>
              <a:rPr lang="en-US" sz="880" dirty="0">
                <a:solidFill>
                  <a:prstClr val="black"/>
                </a:solidFill>
                <a:cs typeface="Segoe UI Light" panose="020B0502040204020203" pitchFamily="34" charset="0"/>
              </a:rPr>
              <a:t>. If a</a:t>
            </a:r>
            <a:r>
              <a:rPr lang="en-US" sz="880" dirty="0">
                <a:solidFill>
                  <a:prstClr val="black"/>
                </a:solidFill>
                <a:ea typeface="Times New Roman" panose="02020603050405020304" pitchFamily="18" charset="0"/>
                <a:cs typeface="Segoe UI Light" panose="020B0502040204020203" pitchFamily="34" charset="0"/>
              </a:rPr>
              <a:t> pop-up window appears, select </a:t>
            </a:r>
            <a:r>
              <a:rPr lang="en-US" sz="880" b="1" dirty="0">
                <a:solidFill>
                  <a:prstClr val="black"/>
                </a:solidFill>
                <a:cs typeface="Segoe UI Light" panose="020B0502040204020203" pitchFamily="34" charset="0"/>
              </a:rPr>
              <a:t>Yes</a:t>
            </a:r>
            <a:r>
              <a:rPr lang="en-US" sz="880" dirty="0">
                <a:solidFill>
                  <a:prstClr val="black"/>
                </a:solidFill>
                <a:ea typeface="Times New Roman" panose="02020603050405020304" pitchFamily="18" charset="0"/>
                <a:cs typeface="Segoe UI Light" panose="020B0502040204020203" pitchFamily="34" charset="0"/>
              </a:rPr>
              <a:t>.</a:t>
            </a:r>
            <a:endParaRPr lang="en-US" sz="880" dirty="0">
              <a:solidFill>
                <a:prstClr val="black"/>
              </a:solidFill>
              <a:cs typeface="Segoe UI Light" panose="020B0502040204020203" pitchFamily="34" charset="0"/>
            </a:endParaRPr>
          </a:p>
          <a:p>
            <a:pPr marL="216000" lvl="0" indent="-216000">
              <a:lnSpc>
                <a:spcPct val="100000"/>
              </a:lnSpc>
              <a:spcAft>
                <a:spcPts val="200"/>
              </a:spcAft>
              <a:buFont typeface="+mj-lt"/>
              <a:buAutoNum type="arabicPeriod" startAt="9"/>
            </a:pPr>
            <a:r>
              <a:rPr lang="en-US" sz="880" dirty="0">
                <a:solidFill>
                  <a:prstClr val="black"/>
                </a:solidFill>
                <a:ea typeface="Times New Roman" panose="02020603050405020304" pitchFamily="18" charset="0"/>
                <a:cs typeface="Segoe UI Light" panose="020B0502040204020203" pitchFamily="34" charset="0"/>
              </a:rPr>
              <a:t>On the </a:t>
            </a:r>
            <a:r>
              <a:rPr lang="en-US" sz="880" b="1" dirty="0">
                <a:solidFill>
                  <a:prstClr val="black"/>
                </a:solidFill>
                <a:cs typeface="Segoe UI Light" panose="020B0502040204020203" pitchFamily="34" charset="0"/>
              </a:rPr>
              <a:t>Conditions</a:t>
            </a:r>
            <a:r>
              <a:rPr lang="en-US" sz="880" dirty="0">
                <a:solidFill>
                  <a:prstClr val="black"/>
                </a:solidFill>
                <a:ea typeface="Times New Roman" panose="02020603050405020304" pitchFamily="18" charset="0"/>
                <a:cs typeface="Segoe UI Light" panose="020B0502040204020203" pitchFamily="34" charset="0"/>
              </a:rPr>
              <a:t> tab, review the items, but make no changes. </a:t>
            </a:r>
            <a:endParaRPr lang="en-US" sz="880" dirty="0">
              <a:solidFill>
                <a:prstClr val="black"/>
              </a:solidFill>
              <a:cs typeface="Segoe UI Light" panose="020B0502040204020203" pitchFamily="34" charset="0"/>
            </a:endParaRPr>
          </a:p>
          <a:p>
            <a:pPr marL="216000" lvl="0" indent="-216000">
              <a:lnSpc>
                <a:spcPct val="100000"/>
              </a:lnSpc>
              <a:spcAft>
                <a:spcPts val="200"/>
              </a:spcAft>
              <a:buFont typeface="+mj-lt"/>
              <a:buAutoNum type="arabicPeriod" startAt="9"/>
            </a:pPr>
            <a:r>
              <a:rPr lang="en-US" sz="880" dirty="0">
                <a:solidFill>
                  <a:prstClr val="black"/>
                </a:solidFill>
                <a:ea typeface="Times New Roman" panose="02020603050405020304" pitchFamily="18" charset="0"/>
                <a:cs typeface="Segoe UI Light" panose="020B0502040204020203" pitchFamily="34" charset="0"/>
              </a:rPr>
              <a:t>In the </a:t>
            </a:r>
            <a:r>
              <a:rPr lang="en-US" sz="880" b="1" dirty="0">
                <a:solidFill>
                  <a:prstClr val="black"/>
                </a:solidFill>
                <a:cs typeface="Segoe UI Light" panose="020B0502040204020203" pitchFamily="34" charset="0"/>
              </a:rPr>
              <a:t>Settings</a:t>
            </a:r>
            <a:r>
              <a:rPr lang="en-US" sz="880" dirty="0">
                <a:solidFill>
                  <a:prstClr val="black"/>
                </a:solidFill>
                <a:ea typeface="Times New Roman" panose="02020603050405020304" pitchFamily="18" charset="0"/>
                <a:cs typeface="Segoe UI Light" panose="020B0502040204020203" pitchFamily="34" charset="0"/>
              </a:rPr>
              <a:t> tab, in the </a:t>
            </a:r>
            <a:r>
              <a:rPr lang="en-US" sz="880" b="1" dirty="0">
                <a:solidFill>
                  <a:prstClr val="black"/>
                </a:solidFill>
                <a:cs typeface="Segoe UI Light" panose="020B0502040204020203" pitchFamily="34" charset="0"/>
              </a:rPr>
              <a:t>If the task is already running, then the following rule applies </a:t>
            </a:r>
            <a:r>
              <a:rPr lang="en-US" sz="880" dirty="0">
                <a:solidFill>
                  <a:prstClr val="black"/>
                </a:solidFill>
                <a:ea typeface="Times New Roman" panose="02020603050405020304" pitchFamily="18" charset="0"/>
                <a:cs typeface="Segoe UI Light" panose="020B0502040204020203" pitchFamily="34" charset="0"/>
              </a:rPr>
              <a:t>drop-down list, select </a:t>
            </a:r>
            <a:r>
              <a:rPr lang="en-US" sz="880" b="1" dirty="0">
                <a:solidFill>
                  <a:prstClr val="black"/>
                </a:solidFill>
                <a:cs typeface="Segoe UI Light" panose="020B0502040204020203" pitchFamily="34" charset="0"/>
              </a:rPr>
              <a:t>Stop the existing instance</a:t>
            </a:r>
            <a:r>
              <a:rPr lang="en-US" sz="880" dirty="0">
                <a:solidFill>
                  <a:prstClr val="black"/>
                </a:solidFill>
                <a:cs typeface="Segoe UI Light" panose="020B0502040204020203" pitchFamily="34" charset="0"/>
              </a:rPr>
              <a:t>, and then select</a:t>
            </a:r>
            <a:r>
              <a:rPr lang="en-US" sz="880" dirty="0">
                <a:solidFill>
                  <a:prstClr val="black"/>
                </a:solidFill>
                <a:ea typeface="Times New Roman" panose="02020603050405020304" pitchFamily="18" charset="0"/>
                <a:cs typeface="Segoe UI Light" panose="020B0502040204020203" pitchFamily="34" charset="0"/>
              </a:rPr>
              <a:t> </a:t>
            </a:r>
            <a:r>
              <a:rPr lang="en-US" sz="880" b="1" dirty="0">
                <a:solidFill>
                  <a:prstClr val="black"/>
                </a:solidFill>
                <a:cs typeface="Segoe UI Light" panose="020B0502040204020203" pitchFamily="34" charset="0"/>
              </a:rPr>
              <a:t>OK</a:t>
            </a:r>
            <a:r>
              <a:rPr lang="en-US" sz="880" dirty="0">
                <a:solidFill>
                  <a:prstClr val="black"/>
                </a:solidFill>
                <a:ea typeface="Times New Roman" panose="02020603050405020304" pitchFamily="18" charset="0"/>
                <a:cs typeface="Segoe UI Light" panose="020B0502040204020203" pitchFamily="34" charset="0"/>
              </a:rPr>
              <a:t>.</a:t>
            </a:r>
            <a:endParaRPr lang="en-US" sz="880" dirty="0">
              <a:solidFill>
                <a:prstClr val="black"/>
              </a:solidFill>
              <a:cs typeface="Segoe UI Light" panose="020B0502040204020203" pitchFamily="34" charset="0"/>
            </a:endParaRPr>
          </a:p>
          <a:p>
            <a:pPr marL="216000" lvl="0" indent="-216000">
              <a:lnSpc>
                <a:spcPct val="100000"/>
              </a:lnSpc>
              <a:spcAft>
                <a:spcPts val="200"/>
              </a:spcAft>
              <a:buFont typeface="+mj-lt"/>
              <a:buAutoNum type="arabicPeriod" startAt="9"/>
            </a:pPr>
            <a:r>
              <a:rPr lang="en-US" sz="880" dirty="0">
                <a:solidFill>
                  <a:prstClr val="black"/>
                </a:solidFill>
                <a:ea typeface="Times New Roman" panose="02020603050405020304" pitchFamily="18" charset="0"/>
                <a:cs typeface="Segoe UI Light" panose="020B0502040204020203" pitchFamily="34" charset="0"/>
              </a:rPr>
              <a:t>In the </a:t>
            </a:r>
            <a:r>
              <a:rPr lang="en-US" sz="880" b="1" dirty="0">
                <a:solidFill>
                  <a:prstClr val="black"/>
                </a:solidFill>
                <a:cs typeface="Segoe UI Light" panose="020B0502040204020203" pitchFamily="34" charset="0"/>
              </a:rPr>
              <a:t>Task Scheduler</a:t>
            </a:r>
            <a:r>
              <a:rPr lang="en-US" sz="880" dirty="0">
                <a:solidFill>
                  <a:prstClr val="black"/>
                </a:solidFill>
                <a:ea typeface="Times New Roman" panose="02020603050405020304" pitchFamily="18" charset="0"/>
                <a:cs typeface="Segoe UI Light" panose="020B0502040204020203" pitchFamily="34" charset="0"/>
              </a:rPr>
              <a:t> credentials pop-up window, in the </a:t>
            </a:r>
            <a:r>
              <a:rPr lang="en-US" sz="880" b="1" dirty="0">
                <a:solidFill>
                  <a:prstClr val="black"/>
                </a:solidFill>
                <a:cs typeface="Segoe UI Light" panose="020B0502040204020203" pitchFamily="34" charset="0"/>
              </a:rPr>
              <a:t>Password</a:t>
            </a:r>
            <a:r>
              <a:rPr lang="en-US" sz="880" dirty="0">
                <a:solidFill>
                  <a:prstClr val="black"/>
                </a:solidFill>
                <a:ea typeface="Times New Roman" panose="02020603050405020304" pitchFamily="18" charset="0"/>
                <a:cs typeface="Segoe UI Light" panose="020B0502040204020203" pitchFamily="34" charset="0"/>
              </a:rPr>
              <a:t> text box, enter </a:t>
            </a:r>
            <a:r>
              <a:rPr lang="en-US" sz="880" b="1" dirty="0">
                <a:solidFill>
                  <a:prstClr val="black"/>
                </a:solidFill>
                <a:cs typeface="Segoe UI Light" panose="020B0502040204020203" pitchFamily="34" charset="0"/>
              </a:rPr>
              <a:t>Pa55w.rd</a:t>
            </a:r>
            <a:r>
              <a:rPr lang="en-US" sz="880" dirty="0">
                <a:solidFill>
                  <a:prstClr val="black"/>
                </a:solidFill>
                <a:ea typeface="Times New Roman" panose="02020603050405020304" pitchFamily="18" charset="0"/>
                <a:cs typeface="Segoe UI Light" panose="020B0502040204020203" pitchFamily="34" charset="0"/>
              </a:rPr>
              <a:t>, and then select </a:t>
            </a:r>
            <a:r>
              <a:rPr lang="en-US" sz="880" b="1" dirty="0">
                <a:solidFill>
                  <a:prstClr val="black"/>
                </a:solidFill>
                <a:cs typeface="Segoe UI Light" panose="020B0502040204020203" pitchFamily="34" charset="0"/>
              </a:rPr>
              <a:t>OK</a:t>
            </a:r>
            <a:r>
              <a:rPr lang="en-US" sz="880" dirty="0">
                <a:solidFill>
                  <a:prstClr val="black"/>
                </a:solidFill>
                <a:ea typeface="Times New Roman" panose="02020603050405020304" pitchFamily="18" charset="0"/>
                <a:cs typeface="Segoe UI Light" panose="020B0502040204020203" pitchFamily="34" charset="0"/>
              </a:rPr>
              <a:t>.</a:t>
            </a:r>
            <a:endParaRPr lang="en-US" sz="880" dirty="0">
              <a:solidFill>
                <a:prstClr val="black"/>
              </a:solidFill>
              <a:cs typeface="Segoe UI Light" panose="020B0502040204020203" pitchFamily="34" charset="0"/>
            </a:endParaRPr>
          </a:p>
          <a:p>
            <a:pPr marL="216000" lvl="0" indent="-216000">
              <a:lnSpc>
                <a:spcPct val="100000"/>
              </a:lnSpc>
              <a:spcAft>
                <a:spcPts val="200"/>
              </a:spcAft>
              <a:buFont typeface="+mj-lt"/>
              <a:buAutoNum type="arabicPeriod" startAt="9"/>
            </a:pPr>
            <a:r>
              <a:rPr lang="en-US" sz="880" dirty="0">
                <a:solidFill>
                  <a:prstClr val="black"/>
                </a:solidFill>
                <a:ea typeface="Times New Roman" panose="02020603050405020304" pitchFamily="18" charset="0"/>
                <a:cs typeface="Segoe UI Light" panose="020B0502040204020203" pitchFamily="34" charset="0"/>
              </a:rPr>
              <a:t>In the </a:t>
            </a:r>
            <a:r>
              <a:rPr lang="en-US" sz="880" b="1" dirty="0">
                <a:solidFill>
                  <a:prstClr val="black"/>
                </a:solidFill>
                <a:cs typeface="Segoe UI Light" panose="020B0502040204020203" pitchFamily="34" charset="0"/>
              </a:rPr>
              <a:t>Task Scheduler</a:t>
            </a:r>
            <a:r>
              <a:rPr lang="en-US" sz="880" dirty="0">
                <a:solidFill>
                  <a:prstClr val="black"/>
                </a:solidFill>
                <a:ea typeface="Times New Roman" panose="02020603050405020304" pitchFamily="18" charset="0"/>
                <a:cs typeface="Segoe UI Light" panose="020B0502040204020203" pitchFamily="34" charset="0"/>
              </a:rPr>
              <a:t>, select </a:t>
            </a:r>
            <a:r>
              <a:rPr lang="en-US" sz="880" b="1" dirty="0">
                <a:solidFill>
                  <a:prstClr val="black"/>
                </a:solidFill>
                <a:cs typeface="Segoe UI Light" panose="020B0502040204020203" pitchFamily="34" charset="0"/>
              </a:rPr>
              <a:t>Task Scheduler Library</a:t>
            </a:r>
            <a:r>
              <a:rPr lang="en-US" sz="880" dirty="0">
                <a:solidFill>
                  <a:prstClr val="black"/>
                </a:solidFill>
                <a:cs typeface="Segoe UI Light" panose="020B0502040204020203" pitchFamily="34" charset="0"/>
              </a:rPr>
              <a:t>, in the </a:t>
            </a:r>
            <a:r>
              <a:rPr lang="en-US" sz="880" dirty="0">
                <a:solidFill>
                  <a:prstClr val="black"/>
                </a:solidFill>
                <a:ea typeface="Times New Roman" panose="02020603050405020304" pitchFamily="18" charset="0"/>
                <a:cs typeface="Segoe UI Light" panose="020B0502040204020203" pitchFamily="34" charset="0"/>
              </a:rPr>
              <a:t>details pane, select </a:t>
            </a:r>
            <a:r>
              <a:rPr lang="en-US" sz="880" b="1" dirty="0">
                <a:solidFill>
                  <a:prstClr val="black"/>
                </a:solidFill>
                <a:cs typeface="Segoe UI Light" panose="020B0502040204020203" pitchFamily="34" charset="0"/>
              </a:rPr>
              <a:t>Delete Disabled User from Managers Security Group</a:t>
            </a:r>
            <a:r>
              <a:rPr lang="en-US" sz="880" dirty="0">
                <a:solidFill>
                  <a:prstClr val="black"/>
                </a:solidFill>
                <a:ea typeface="Times New Roman" panose="02020603050405020304" pitchFamily="18" charset="0"/>
                <a:cs typeface="Segoe UI Light" panose="020B0502040204020203" pitchFamily="34" charset="0"/>
              </a:rPr>
              <a:t>, and then select the </a:t>
            </a:r>
            <a:r>
              <a:rPr lang="en-US" sz="880" b="1" dirty="0">
                <a:solidFill>
                  <a:prstClr val="black"/>
                </a:solidFill>
                <a:cs typeface="Segoe UI Light" panose="020B0502040204020203" pitchFamily="34" charset="0"/>
              </a:rPr>
              <a:t>History</a:t>
            </a:r>
            <a:r>
              <a:rPr lang="en-US" sz="880" dirty="0">
                <a:solidFill>
                  <a:prstClr val="black"/>
                </a:solidFill>
                <a:ea typeface="Times New Roman" panose="02020603050405020304" pitchFamily="18" charset="0"/>
                <a:cs typeface="Segoe UI Light" panose="020B0502040204020203" pitchFamily="34" charset="0"/>
              </a:rPr>
              <a:t> tab. After the five minutes, select </a:t>
            </a:r>
            <a:r>
              <a:rPr lang="en-US" sz="880" b="1" dirty="0">
                <a:solidFill>
                  <a:prstClr val="black"/>
                </a:solidFill>
                <a:cs typeface="Segoe UI Light" panose="020B0502040204020203" pitchFamily="34" charset="0"/>
              </a:rPr>
              <a:t>Refresh</a:t>
            </a:r>
            <a:r>
              <a:rPr lang="en-US" sz="880" dirty="0">
                <a:solidFill>
                  <a:prstClr val="black"/>
                </a:solidFill>
                <a:ea typeface="Times New Roman" panose="02020603050405020304" pitchFamily="18" charset="0"/>
                <a:cs typeface="Segoe UI Light" panose="020B0502040204020203" pitchFamily="34" charset="0"/>
              </a:rPr>
              <a:t> in the </a:t>
            </a:r>
            <a:r>
              <a:rPr lang="en-US" sz="880" b="1" dirty="0">
                <a:solidFill>
                  <a:prstClr val="black"/>
                </a:solidFill>
                <a:cs typeface="Segoe UI Light" panose="020B0502040204020203" pitchFamily="34" charset="0"/>
              </a:rPr>
              <a:t>Actions</a:t>
            </a:r>
            <a:r>
              <a:rPr lang="en-US" sz="880" dirty="0">
                <a:solidFill>
                  <a:prstClr val="black"/>
                </a:solidFill>
                <a:ea typeface="Times New Roman" panose="02020603050405020304" pitchFamily="18" charset="0"/>
                <a:cs typeface="Segoe UI Light" panose="020B0502040204020203" pitchFamily="34" charset="0"/>
              </a:rPr>
              <a:t> pane. You should notice an item with </a:t>
            </a:r>
            <a:r>
              <a:rPr lang="en-US" sz="880" b="1" dirty="0">
                <a:solidFill>
                  <a:prstClr val="black"/>
                </a:solidFill>
                <a:cs typeface="Segoe UI Light" panose="020B0502040204020203" pitchFamily="34" charset="0"/>
              </a:rPr>
              <a:t>Task Category</a:t>
            </a:r>
            <a:r>
              <a:rPr lang="en-US" sz="880" dirty="0">
                <a:solidFill>
                  <a:prstClr val="black"/>
                </a:solidFill>
                <a:ea typeface="Times New Roman" panose="02020603050405020304" pitchFamily="18" charset="0"/>
                <a:cs typeface="Segoe UI Light" panose="020B0502040204020203" pitchFamily="34" charset="0"/>
              </a:rPr>
              <a:t> of </a:t>
            </a:r>
            <a:r>
              <a:rPr lang="en-US" sz="880" b="1" dirty="0">
                <a:solidFill>
                  <a:prstClr val="black"/>
                </a:solidFill>
                <a:cs typeface="Segoe UI Light" panose="020B0502040204020203" pitchFamily="34" charset="0"/>
              </a:rPr>
              <a:t>Task completed</a:t>
            </a:r>
            <a:r>
              <a:rPr lang="en-US" sz="880" dirty="0">
                <a:solidFill>
                  <a:prstClr val="black"/>
                </a:solidFill>
                <a:ea typeface="Times New Roman" panose="02020603050405020304" pitchFamily="18" charset="0"/>
                <a:cs typeface="Segoe UI Light" panose="020B0502040204020203" pitchFamily="34" charset="0"/>
              </a:rPr>
              <a:t>.</a:t>
            </a:r>
            <a:endParaRPr lang="en-US" sz="880" dirty="0">
              <a:solidFill>
                <a:prstClr val="black"/>
              </a:solidFill>
              <a:cs typeface="Segoe UI Light" panose="020B0502040204020203" pitchFamily="34" charset="0"/>
            </a:endParaRPr>
          </a:p>
          <a:p>
            <a:pPr marL="216000" lvl="0" indent="-216000">
              <a:lnSpc>
                <a:spcPct val="100000"/>
              </a:lnSpc>
              <a:spcAft>
                <a:spcPts val="200"/>
              </a:spcAft>
              <a:buFont typeface="+mj-lt"/>
              <a:buAutoNum type="arabicPeriod" startAt="9"/>
            </a:pPr>
            <a:r>
              <a:rPr lang="en-US" sz="880" dirty="0">
                <a:solidFill>
                  <a:prstClr val="black"/>
                </a:solidFill>
                <a:ea typeface="Times New Roman" panose="02020603050405020304" pitchFamily="18" charset="0"/>
                <a:cs typeface="Segoe UI Light" panose="020B0502040204020203" pitchFamily="34" charset="0"/>
              </a:rPr>
              <a:t>Maximize </a:t>
            </a:r>
            <a:r>
              <a:rPr lang="en-US" sz="880" b="1" dirty="0">
                <a:solidFill>
                  <a:prstClr val="black"/>
                </a:solidFill>
                <a:cs typeface="Segoe UI Light" panose="020B0502040204020203" pitchFamily="34" charset="0"/>
              </a:rPr>
              <a:t>Active Directory Users and Computers</a:t>
            </a:r>
            <a:r>
              <a:rPr lang="en-US" sz="880" dirty="0">
                <a:solidFill>
                  <a:prstClr val="black"/>
                </a:solidFill>
                <a:ea typeface="Times New Roman" panose="02020603050405020304" pitchFamily="18" charset="0"/>
                <a:cs typeface="Segoe UI Light" panose="020B0502040204020203" pitchFamily="34" charset="0"/>
              </a:rPr>
              <a:t>. Double-click the user you disabled or select it, and then select Enter. Select the </a:t>
            </a:r>
            <a:r>
              <a:rPr lang="en-US" sz="880" b="1" dirty="0">
                <a:solidFill>
                  <a:prstClr val="black"/>
                </a:solidFill>
                <a:cs typeface="Segoe UI Light" panose="020B0502040204020203" pitchFamily="34" charset="0"/>
              </a:rPr>
              <a:t>Member of</a:t>
            </a:r>
            <a:r>
              <a:rPr lang="en-US" sz="880" dirty="0">
                <a:solidFill>
                  <a:prstClr val="black"/>
                </a:solidFill>
                <a:ea typeface="Times New Roman" panose="02020603050405020304" pitchFamily="18" charset="0"/>
                <a:cs typeface="Segoe UI Light" panose="020B0502040204020203" pitchFamily="34" charset="0"/>
              </a:rPr>
              <a:t> tab. The user should no longer be a member of the Managers security group.</a:t>
            </a:r>
            <a:endParaRPr lang="en-US" sz="88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E52AB622-42C0-417F-A316-EE37EC6D1CEB}"/>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434152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0075" y="1150938"/>
            <a:ext cx="5784850" cy="3254375"/>
          </a:xfrm>
        </p:spPr>
      </p:sp>
      <p:sp>
        <p:nvSpPr>
          <p:cNvPr id="3" name="Notes Placeholder 2"/>
          <p:cNvSpPr>
            <a:spLocks noGrp="1"/>
          </p:cNvSpPr>
          <p:nvPr>
            <p:ph type="body" idx="1"/>
          </p:nvPr>
        </p:nvSpPr>
        <p:spPr>
          <a:xfrm>
            <a:off x="677332" y="4738688"/>
            <a:ext cx="5503335" cy="3959287"/>
          </a:xfrm>
        </p:spPr>
        <p:txBody>
          <a:bodyPr vert="horz" lIns="91440" tIns="45720" rIns="91440" bIns="45720" rtlCol="0">
            <a:noAutofit/>
          </a:bodyPr>
          <a:lstStyle/>
          <a:p>
            <a:pPr>
              <a:lnSpc>
                <a:spcPct val="107000"/>
              </a:lnSpc>
              <a:spcAft>
                <a:spcPts val="800"/>
              </a:spcAft>
            </a:pPr>
            <a:r>
              <a:rPr lang="en-US" sz="880" dirty="0">
                <a:solidFill>
                  <a:srgbClr val="000000"/>
                </a:solidFill>
                <a:cs typeface="Segoe UI Light" panose="020B0502040204020203" pitchFamily="34" charset="0"/>
              </a:rPr>
              <a:t>There is often confusion between the two “scheduled” modules.</a:t>
            </a:r>
          </a:p>
          <a:p>
            <a:pPr>
              <a:lnSpc>
                <a:spcPct val="107000"/>
              </a:lnSpc>
              <a:spcAft>
                <a:spcPts val="800"/>
              </a:spcAft>
            </a:pPr>
            <a:r>
              <a:rPr lang="en-US" sz="880" b="1" dirty="0">
                <a:solidFill>
                  <a:srgbClr val="000000"/>
                </a:solidFill>
                <a:cs typeface="Segoe UI Light" panose="020B0502040204020203" pitchFamily="34" charset="0"/>
              </a:rPr>
              <a:t>PSScheduledJob</a:t>
            </a:r>
            <a:r>
              <a:rPr lang="en-US" sz="880" dirty="0">
                <a:solidFill>
                  <a:srgbClr val="000000"/>
                </a:solidFill>
                <a:cs typeface="Segoe UI Light" panose="020B0502040204020203" pitchFamily="34" charset="0"/>
              </a:rPr>
              <a:t> is a feature of Windows PowerShell 3.0 and newer. It creates jobs that run in the background, even if Windows PowerShell isn’t running. Job results are stored to disk and can be retrieved from Windows PowerShell. </a:t>
            </a:r>
            <a:r>
              <a:rPr lang="en-US" sz="880" b="1" dirty="0">
                <a:solidFill>
                  <a:srgbClr val="000000"/>
                </a:solidFill>
                <a:cs typeface="Segoe UI Light" panose="020B0502040204020203" pitchFamily="34" charset="0"/>
              </a:rPr>
              <a:t>Task Scheduler </a:t>
            </a:r>
            <a:r>
              <a:rPr lang="en-US" sz="880" dirty="0">
                <a:solidFill>
                  <a:srgbClr val="000000"/>
                </a:solidFill>
                <a:cs typeface="Segoe UI Light" panose="020B0502040204020203" pitchFamily="34" charset="0"/>
              </a:rPr>
              <a:t>runs jobs but can’t manage other tasks that might be in </a:t>
            </a:r>
            <a:r>
              <a:rPr lang="en-US" sz="880" b="1" dirty="0">
                <a:solidFill>
                  <a:srgbClr val="000000"/>
                </a:solidFill>
                <a:cs typeface="Segoe UI Light" panose="020B0502040204020203" pitchFamily="34" charset="0"/>
              </a:rPr>
              <a:t>Task Scheduler</a:t>
            </a:r>
            <a:r>
              <a:rPr lang="en-US" sz="880" dirty="0">
                <a:solidFill>
                  <a:srgbClr val="000000"/>
                </a:solidFill>
                <a:cs typeface="Segoe UI Light" panose="020B0502040204020203" pitchFamily="34" charset="0"/>
              </a:rPr>
              <a:t>.</a:t>
            </a:r>
          </a:p>
          <a:p>
            <a:pPr>
              <a:lnSpc>
                <a:spcPct val="107000"/>
              </a:lnSpc>
              <a:spcAft>
                <a:spcPts val="800"/>
              </a:spcAft>
            </a:pPr>
            <a:r>
              <a:rPr lang="en-US" sz="880" b="1" dirty="0">
                <a:solidFill>
                  <a:srgbClr val="000000"/>
                </a:solidFill>
                <a:cs typeface="Segoe UI Light" panose="020B0502040204020203" pitchFamily="34" charset="0"/>
              </a:rPr>
              <a:t>ScheduledTasks</a:t>
            </a:r>
            <a:r>
              <a:rPr lang="en-US" sz="880" dirty="0">
                <a:solidFill>
                  <a:srgbClr val="000000"/>
                </a:solidFill>
                <a:cs typeface="Segoe UI Light" panose="020B0502040204020203" pitchFamily="34" charset="0"/>
              </a:rPr>
              <a:t> is a feature of Windows 8 and Windows Server 2012 and newer. It creates and manages tasks in the Windows </a:t>
            </a:r>
            <a:r>
              <a:rPr lang="en-US" sz="880" b="1" dirty="0">
                <a:solidFill>
                  <a:srgbClr val="000000"/>
                </a:solidFill>
                <a:cs typeface="Segoe UI Light" panose="020B0502040204020203" pitchFamily="34" charset="0"/>
              </a:rPr>
              <a:t>Task Scheduler</a:t>
            </a:r>
            <a:r>
              <a:rPr lang="en-US" sz="880" dirty="0">
                <a:solidFill>
                  <a:srgbClr val="000000"/>
                </a:solidFill>
                <a:cs typeface="Segoe UI Light" panose="020B0502040204020203" pitchFamily="34" charset="0"/>
              </a:rPr>
              <a:t>.</a:t>
            </a:r>
          </a:p>
          <a:p>
            <a:pPr>
              <a:lnSpc>
                <a:spcPct val="107000"/>
              </a:lnSpc>
              <a:spcAft>
                <a:spcPts val="800"/>
              </a:spcAft>
            </a:pPr>
            <a:r>
              <a:rPr lang="en-US" sz="880" dirty="0">
                <a:solidFill>
                  <a:srgbClr val="000000"/>
                </a:solidFill>
                <a:cs typeface="Segoe UI Light" panose="020B0502040204020203" pitchFamily="34" charset="0"/>
              </a:rPr>
              <a:t>The architecture of the two modules is similar. Both use options, actions, and triggers. </a:t>
            </a:r>
            <a:r>
              <a:rPr lang="en-US" sz="880" b="1" dirty="0">
                <a:solidFill>
                  <a:srgbClr val="000000"/>
                </a:solidFill>
                <a:cs typeface="Segoe UI Light" panose="020B0502040204020203" pitchFamily="34" charset="0"/>
              </a:rPr>
              <a:t>ScheduledTasks</a:t>
            </a:r>
            <a:r>
              <a:rPr lang="en-US" sz="880" dirty="0">
                <a:solidFill>
                  <a:srgbClr val="000000"/>
                </a:solidFill>
                <a:cs typeface="Segoe UI Light" panose="020B0502040204020203" pitchFamily="34" charset="0"/>
              </a:rPr>
              <a:t> is more complex and is specific to the operating-system version.</a:t>
            </a:r>
          </a:p>
        </p:txBody>
      </p:sp>
      <p:sp>
        <p:nvSpPr>
          <p:cNvPr id="4" name="Slide Number Placeholder 3"/>
          <p:cNvSpPr>
            <a:spLocks noGrp="1"/>
          </p:cNvSpPr>
          <p:nvPr>
            <p:ph type="sldNum" sz="quarter" idx="10"/>
          </p:nvPr>
        </p:nvSpPr>
        <p:spPr/>
        <p:txBody>
          <a:bodyPr/>
          <a:lstStyle/>
          <a:p>
            <a:fld id="{2B21F02D-2A27-4F9E-8116-6A7BCCB2C5E5}" type="slidenum">
              <a:rPr lang="en-US" smtClean="0"/>
              <a:t>18</a:t>
            </a:fld>
            <a:endParaRPr lang="en-US" dirty="0"/>
          </a:p>
        </p:txBody>
      </p:sp>
      <p:sp>
        <p:nvSpPr>
          <p:cNvPr id="7" name="Header Placeholder 3">
            <a:extLst>
              <a:ext uri="{FF2B5EF4-FFF2-40B4-BE49-F238E27FC236}">
                <a16:creationId xmlns:a16="http://schemas.microsoft.com/office/drawing/2014/main" id="{49EB99C0-E80A-4ACF-B3EB-884E8D3C99BC}"/>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2550412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1081088"/>
            <a:ext cx="5588000" cy="3144837"/>
          </a:xfrm>
        </p:spPr>
      </p:sp>
      <p:sp>
        <p:nvSpPr>
          <p:cNvPr id="3" name="Notes Placeholder 2"/>
          <p:cNvSpPr>
            <a:spLocks noGrp="1"/>
          </p:cNvSpPr>
          <p:nvPr>
            <p:ph type="body" idx="1"/>
          </p:nvPr>
        </p:nvSpPr>
        <p:spPr>
          <a:xfrm>
            <a:off x="739775" y="4572000"/>
            <a:ext cx="5702808" cy="4125975"/>
          </a:xfrm>
        </p:spPr>
        <p:txBody>
          <a:bodyPr vert="horz" lIns="91440" tIns="45720" rIns="91440" bIns="45720" rtlCol="0">
            <a:noAutofit/>
          </a:bodyPr>
          <a:lstStyle/>
          <a:p>
            <a:pPr>
              <a:lnSpc>
                <a:spcPct val="107000"/>
              </a:lnSpc>
              <a:spcAft>
                <a:spcPts val="800"/>
              </a:spcAft>
            </a:pPr>
            <a:r>
              <a:rPr lang="en-US" sz="880" dirty="0">
                <a:solidFill>
                  <a:srgbClr val="000000"/>
                </a:solidFill>
                <a:cs typeface="Segoe UI Light" panose="020B0502040204020203" pitchFamily="34" charset="0"/>
              </a:rPr>
              <a:t>Explain the options available in scheduled jobs, especially the option to mask the job in </a:t>
            </a:r>
            <a:r>
              <a:rPr lang="en-US" sz="880" b="1" dirty="0">
                <a:solidFill>
                  <a:srgbClr val="000000"/>
                </a:solidFill>
                <a:cs typeface="Segoe UI Light" panose="020B0502040204020203" pitchFamily="34" charset="0"/>
              </a:rPr>
              <a:t>Task Scheduler</a:t>
            </a:r>
            <a:r>
              <a:rPr lang="en-US" sz="880" dirty="0">
                <a:solidFill>
                  <a:srgbClr val="000000"/>
                </a:solidFill>
                <a:cs typeface="Segoe UI Light" panose="020B0502040204020203" pitchFamily="34" charset="0"/>
              </a:rPr>
              <a:t>.</a:t>
            </a:r>
            <a:r>
              <a:rPr lang="bs-Latn-BA" sz="880" dirty="0">
                <a:solidFill>
                  <a:srgbClr val="000000"/>
                </a:solidFill>
                <a:cs typeface="Segoe UI Light" panose="020B0502040204020203" pitchFamily="34" charset="0"/>
              </a:rPr>
              <a:t> </a:t>
            </a:r>
            <a:r>
              <a:rPr lang="en-US" sz="880" dirty="0">
                <a:solidFill>
                  <a:srgbClr val="000000"/>
                </a:solidFill>
                <a:cs typeface="Segoe UI Light" panose="020B0502040204020203" pitchFamily="34" charset="0"/>
              </a:rPr>
              <a:t>Explain the different job triggers and the criteria for when to apply them.</a:t>
            </a:r>
          </a:p>
          <a:p>
            <a:pPr>
              <a:lnSpc>
                <a:spcPct val="107000"/>
              </a:lnSpc>
              <a:spcAft>
                <a:spcPts val="800"/>
              </a:spcAft>
            </a:pPr>
            <a:endParaRPr lang="en-US" sz="880" dirty="0">
              <a:solidFill>
                <a:srgbClr val="000000"/>
              </a:solidFill>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2B21F02D-2A27-4F9E-8116-6A7BCCB2C5E5}" type="slidenum">
              <a:rPr lang="en-US" smtClean="0"/>
              <a:t>19</a:t>
            </a:fld>
            <a:endParaRPr lang="en-US" dirty="0"/>
          </a:p>
        </p:txBody>
      </p:sp>
      <p:sp>
        <p:nvSpPr>
          <p:cNvPr id="7" name="Header Placeholder 3">
            <a:extLst>
              <a:ext uri="{FF2B5EF4-FFF2-40B4-BE49-F238E27FC236}">
                <a16:creationId xmlns:a16="http://schemas.microsoft.com/office/drawing/2014/main" id="{BB4CA809-A80F-4540-B7B8-089234B7D06C}"/>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2310200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55810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4825" y="931863"/>
            <a:ext cx="5822950" cy="3276600"/>
          </a:xfrm>
        </p:spPr>
      </p:sp>
      <p:sp>
        <p:nvSpPr>
          <p:cNvPr id="3" name="Notes Placeholder 2"/>
          <p:cNvSpPr>
            <a:spLocks noGrp="1"/>
          </p:cNvSpPr>
          <p:nvPr>
            <p:ph type="body" idx="1"/>
          </p:nvPr>
        </p:nvSpPr>
        <p:spPr>
          <a:xfrm>
            <a:off x="643466" y="4571999"/>
            <a:ext cx="5821341" cy="4125975"/>
          </a:xfrm>
        </p:spPr>
        <p:txBody>
          <a:bodyPr vert="horz" lIns="91440" tIns="45720" rIns="91440" bIns="45720" rtlCol="0">
            <a:noAutofit/>
          </a:bodyPr>
          <a:lstStyle/>
          <a:p>
            <a:pPr>
              <a:lnSpc>
                <a:spcPct val="107000"/>
              </a:lnSpc>
              <a:spcAft>
                <a:spcPts val="800"/>
              </a:spcAft>
            </a:pPr>
            <a:r>
              <a:rPr lang="en-US" sz="880" dirty="0">
                <a:solidFill>
                  <a:srgbClr val="000000"/>
                </a:solidFill>
                <a:cs typeface="Segoe UI Light" panose="020B0502040204020203" pitchFamily="34" charset="0"/>
              </a:rPr>
              <a:t>Explain the parameters that the </a:t>
            </a:r>
            <a:r>
              <a:rPr lang="en-US" sz="880" b="1" dirty="0">
                <a:solidFill>
                  <a:srgbClr val="000000"/>
                </a:solidFill>
                <a:cs typeface="Segoe UI Light" panose="020B0502040204020203" pitchFamily="34" charset="0"/>
              </a:rPr>
              <a:t>Register-ScheduledJob</a:t>
            </a:r>
            <a:r>
              <a:rPr lang="en-US" sz="880" dirty="0">
                <a:solidFill>
                  <a:srgbClr val="000000"/>
                </a:solidFill>
                <a:cs typeface="Segoe UI Light" panose="020B0502040204020203" pitchFamily="34" charset="0"/>
              </a:rPr>
              <a:t> command uses and what they do.</a:t>
            </a:r>
          </a:p>
        </p:txBody>
      </p:sp>
      <p:sp>
        <p:nvSpPr>
          <p:cNvPr id="4" name="Slide Number Placeholder 3"/>
          <p:cNvSpPr>
            <a:spLocks noGrp="1"/>
          </p:cNvSpPr>
          <p:nvPr>
            <p:ph type="sldNum" sz="quarter" idx="10"/>
          </p:nvPr>
        </p:nvSpPr>
        <p:spPr/>
        <p:txBody>
          <a:bodyPr/>
          <a:lstStyle/>
          <a:p>
            <a:fld id="{2B21F02D-2A27-4F9E-8116-6A7BCCB2C5E5}" type="slidenum">
              <a:rPr lang="en-US" smtClean="0"/>
              <a:t>20</a:t>
            </a:fld>
            <a:endParaRPr lang="en-US" dirty="0"/>
          </a:p>
        </p:txBody>
      </p:sp>
      <p:sp>
        <p:nvSpPr>
          <p:cNvPr id="7" name="Header Placeholder 3">
            <a:extLst>
              <a:ext uri="{FF2B5EF4-FFF2-40B4-BE49-F238E27FC236}">
                <a16:creationId xmlns:a16="http://schemas.microsoft.com/office/drawing/2014/main" id="{847F0948-7040-4B20-B9F2-88B24BD3A64B}"/>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1822594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1001713"/>
            <a:ext cx="5959475" cy="3352800"/>
          </a:xfrm>
        </p:spPr>
      </p:sp>
      <p:sp>
        <p:nvSpPr>
          <p:cNvPr id="3" name="Notes Placeholder 2"/>
          <p:cNvSpPr>
            <a:spLocks noGrp="1"/>
          </p:cNvSpPr>
          <p:nvPr>
            <p:ph type="body" idx="1"/>
          </p:nvPr>
        </p:nvSpPr>
        <p:spPr>
          <a:xfrm>
            <a:off x="450596" y="4677770"/>
            <a:ext cx="5956808" cy="4007443"/>
          </a:xfrm>
        </p:spPr>
        <p:txBody>
          <a:bodyPr vert="horz" lIns="91440" tIns="45720" rIns="91440" bIns="45720" rtlCol="0">
            <a:noAutofit/>
          </a:bodyPr>
          <a:lstStyle/>
          <a:p>
            <a:pPr>
              <a:lnSpc>
                <a:spcPct val="107000"/>
              </a:lnSpc>
              <a:spcAft>
                <a:spcPts val="800"/>
              </a:spcAft>
            </a:pPr>
            <a:r>
              <a:rPr lang="en-US" sz="880" dirty="0">
                <a:solidFill>
                  <a:srgbClr val="000000"/>
                </a:solidFill>
                <a:cs typeface="Segoe UI Light" panose="020B0502040204020203" pitchFamily="34" charset="0"/>
              </a:rPr>
              <a:t>Explain that job results are saved to disk and can be found even if you close the Windows PowerShell console. You can do this by opening another console and receiving the results again.      </a:t>
            </a:r>
          </a:p>
        </p:txBody>
      </p:sp>
      <p:sp>
        <p:nvSpPr>
          <p:cNvPr id="4" name="Slide Number Placeholder 3"/>
          <p:cNvSpPr>
            <a:spLocks noGrp="1"/>
          </p:cNvSpPr>
          <p:nvPr>
            <p:ph type="sldNum" sz="quarter" idx="10"/>
          </p:nvPr>
        </p:nvSpPr>
        <p:spPr/>
        <p:txBody>
          <a:bodyPr/>
          <a:lstStyle/>
          <a:p>
            <a:fld id="{2B21F02D-2A27-4F9E-8116-6A7BCCB2C5E5}" type="slidenum">
              <a:rPr lang="en-US" smtClean="0"/>
              <a:t>21</a:t>
            </a:fld>
            <a:endParaRPr lang="en-US" dirty="0"/>
          </a:p>
        </p:txBody>
      </p:sp>
      <p:sp>
        <p:nvSpPr>
          <p:cNvPr id="7" name="Header Placeholder 3">
            <a:extLst>
              <a:ext uri="{FF2B5EF4-FFF2-40B4-BE49-F238E27FC236}">
                <a16:creationId xmlns:a16="http://schemas.microsoft.com/office/drawing/2014/main" id="{CE68B6E3-A263-4D62-B90F-1CA989E4EC1E}"/>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3801926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399"/>
            <a:ext cx="6096000" cy="4341813"/>
          </a:xfrm>
        </p:spPr>
        <p:txBody>
          <a:bodyPr/>
          <a:lstStyle/>
          <a:p>
            <a:pPr>
              <a:lnSpc>
                <a:spcPct val="100000"/>
              </a:lnSpc>
              <a:spcAft>
                <a:spcPts val="200"/>
              </a:spcAft>
            </a:pPr>
            <a:r>
              <a:rPr lang="en-US" sz="880" dirty="0">
                <a:effectLst/>
                <a:ea typeface="Calibri" panose="020F0502020204030204" pitchFamily="34" charset="0"/>
                <a:cs typeface="Segoe UI Light" panose="020B0502040204020203" pitchFamily="34" charset="0"/>
              </a:rPr>
              <a:t>You will find these commands</a:t>
            </a:r>
            <a:r>
              <a:rPr lang="ga-IE" sz="880" dirty="0">
                <a:effectLst/>
                <a:ea typeface="Calibri" panose="020F0502020204030204" pitchFamily="34" charset="0"/>
                <a:cs typeface="Segoe UI Light" panose="020B0502040204020203" pitchFamily="34" charset="0"/>
              </a:rPr>
              <a:t> on the </a:t>
            </a:r>
            <a:r>
              <a:rPr lang="en-US" sz="880" b="1" dirty="0">
                <a:effectLst/>
                <a:ea typeface="Calibri" panose="020F0502020204030204" pitchFamily="34" charset="0"/>
                <a:cs typeface="Segoe UI Light" panose="020B0502040204020203" pitchFamily="34" charset="0"/>
              </a:rPr>
              <a:t>LON-CL1</a:t>
            </a:r>
            <a:r>
              <a:rPr lang="ga-IE" sz="880" dirty="0">
                <a:effectLst/>
                <a:ea typeface="Calibri" panose="020F0502020204030204" pitchFamily="34" charset="0"/>
                <a:cs typeface="Segoe UI Light" panose="020B0502040204020203" pitchFamily="34" charset="0"/>
              </a:rPr>
              <a:t> </a:t>
            </a:r>
            <a:r>
              <a:rPr lang="en-US" sz="880" dirty="0">
                <a:effectLst/>
                <a:ea typeface="Calibri" panose="020F0502020204030204" pitchFamily="34" charset="0"/>
                <a:cs typeface="Segoe UI Light" panose="020B0502040204020203" pitchFamily="34" charset="0"/>
              </a:rPr>
              <a:t>VM</a:t>
            </a:r>
            <a:r>
              <a:rPr lang="ga-IE" sz="880" dirty="0">
                <a:effectLst/>
                <a:ea typeface="Calibri" panose="020F0502020204030204" pitchFamily="34" charset="0"/>
                <a:cs typeface="Segoe UI Light" panose="020B0502040204020203" pitchFamily="34" charset="0"/>
              </a:rPr>
              <a:t> </a:t>
            </a:r>
            <a:r>
              <a:rPr lang="en-US" sz="880" dirty="0">
                <a:effectLst/>
                <a:ea typeface="Calibri" panose="020F0502020204030204" pitchFamily="34" charset="0"/>
                <a:cs typeface="Segoe UI Light" panose="020B0502040204020203" pitchFamily="34" charset="0"/>
              </a:rPr>
              <a:t>in </a:t>
            </a:r>
            <a:r>
              <a:rPr lang="en-US" sz="880" b="1" dirty="0">
                <a:effectLst/>
                <a:ea typeface="Calibri" panose="020F0502020204030204" pitchFamily="34" charset="0"/>
                <a:cs typeface="Segoe UI Light" panose="020B0502040204020203" pitchFamily="34" charset="0"/>
              </a:rPr>
              <a:t>E:\Mod11\Democode\Scheduled.ps1.txt</a:t>
            </a:r>
            <a:r>
              <a:rPr lang="en-US" sz="880" dirty="0">
                <a:effectLst/>
                <a:ea typeface="Calibri" panose="020F0502020204030204" pitchFamily="34" charset="0"/>
                <a:cs typeface="Segoe UI Light" panose="020B0502040204020203" pitchFamily="34" charset="0"/>
              </a:rPr>
              <a:t>. At the end of this demonstration, revert the VMs.</a:t>
            </a:r>
          </a:p>
          <a:p>
            <a:pPr>
              <a:lnSpc>
                <a:spcPct val="100000"/>
              </a:lnSpc>
              <a:spcAft>
                <a:spcPts val="200"/>
              </a:spcAft>
            </a:pPr>
            <a:r>
              <a:rPr lang="en-US" sz="880" b="1" dirty="0">
                <a:effectLst/>
                <a:ea typeface="Calibri" panose="020F0502020204030204" pitchFamily="34" charset="0"/>
                <a:cs typeface="Segoe UI Light" panose="020B0502040204020203" pitchFamily="34" charset="0"/>
              </a:rPr>
              <a:t>Preparation steps</a:t>
            </a:r>
            <a:endParaRPr lang="en-US" sz="880" dirty="0">
              <a:effectLst/>
              <a:ea typeface="Calibri" panose="020F0502020204030204" pitchFamily="34" charset="0"/>
              <a:cs typeface="Segoe UI Light" panose="020B0502040204020203" pitchFamily="34" charset="0"/>
            </a:endParaRPr>
          </a:p>
          <a:p>
            <a:pPr>
              <a:lnSpc>
                <a:spcPct val="100000"/>
              </a:lnSpc>
              <a:spcAft>
                <a:spcPts val="200"/>
              </a:spcAft>
            </a:pPr>
            <a:r>
              <a:rPr lang="en-US" sz="880" dirty="0">
                <a:effectLst/>
                <a:ea typeface="Calibri" panose="020F0502020204030204" pitchFamily="34" charset="0"/>
                <a:cs typeface="Segoe UI Light" panose="020B0502040204020203" pitchFamily="34" charset="0"/>
              </a:rPr>
              <a:t>You should </a:t>
            </a:r>
            <a:r>
              <a:rPr lang="ga-IE" sz="880" dirty="0">
                <a:effectLst/>
                <a:ea typeface="Calibri" panose="020F0502020204030204" pitchFamily="34" charset="0"/>
                <a:cs typeface="Segoe UI Light" panose="020B0502040204020203" pitchFamily="34" charset="0"/>
              </a:rPr>
              <a:t>be </a:t>
            </a:r>
            <a:r>
              <a:rPr lang="en-US" sz="880" dirty="0">
                <a:effectLst/>
                <a:ea typeface="Calibri" panose="020F0502020204030204" pitchFamily="34" charset="0"/>
                <a:cs typeface="Segoe UI Light" panose="020B0502040204020203" pitchFamily="34" charset="0"/>
              </a:rPr>
              <a:t>signed in</a:t>
            </a:r>
            <a:r>
              <a:rPr lang="ga-IE" sz="880" dirty="0">
                <a:effectLst/>
                <a:ea typeface="Calibri" panose="020F0502020204030204" pitchFamily="34" charset="0"/>
                <a:cs typeface="Segoe UI Light" panose="020B0502040204020203" pitchFamily="34" charset="0"/>
              </a:rPr>
              <a:t> to the </a:t>
            </a:r>
            <a:r>
              <a:rPr lang="en-US" sz="880" b="1" dirty="0">
                <a:effectLst/>
                <a:ea typeface="Calibri" panose="020F0502020204030204" pitchFamily="34" charset="0"/>
                <a:cs typeface="Segoe UI Light" panose="020B0502040204020203" pitchFamily="34" charset="0"/>
              </a:rPr>
              <a:t>LON-DC1</a:t>
            </a:r>
            <a:r>
              <a:rPr lang="en-US" sz="880" dirty="0">
                <a:effectLst/>
                <a:ea typeface="Calibri" panose="020F0502020204030204" pitchFamily="34" charset="0"/>
                <a:cs typeface="Segoe UI Light" panose="020B0502040204020203" pitchFamily="34" charset="0"/>
              </a:rPr>
              <a:t> </a:t>
            </a:r>
            <a:r>
              <a:rPr lang="ga-IE" sz="880" dirty="0">
                <a:effectLst/>
                <a:ea typeface="Calibri" panose="020F0502020204030204" pitchFamily="34" charset="0"/>
                <a:cs typeface="Segoe UI Light" panose="020B0502040204020203" pitchFamily="34" charset="0"/>
              </a:rPr>
              <a:t>and </a:t>
            </a:r>
            <a:r>
              <a:rPr lang="en-US" sz="880" b="1" dirty="0">
                <a:effectLst/>
                <a:ea typeface="Calibri" panose="020F0502020204030204" pitchFamily="34" charset="0"/>
                <a:cs typeface="Segoe UI Light" panose="020B0502040204020203" pitchFamily="34" charset="0"/>
              </a:rPr>
              <a:t>LON-CL1</a:t>
            </a:r>
            <a:r>
              <a:rPr lang="en-US" sz="880" dirty="0">
                <a:effectLst/>
                <a:ea typeface="Calibri" panose="020F0502020204030204" pitchFamily="34" charset="0"/>
                <a:cs typeface="Segoe UI Light" panose="020B0502040204020203" pitchFamily="34" charset="0"/>
              </a:rPr>
              <a:t> VMs</a:t>
            </a:r>
            <a:r>
              <a:rPr lang="ga-IE" sz="880" dirty="0">
                <a:effectLst/>
                <a:ea typeface="Calibri" panose="020F0502020204030204" pitchFamily="34" charset="0"/>
                <a:cs typeface="Segoe UI Light" panose="020B0502040204020203" pitchFamily="34" charset="0"/>
              </a:rPr>
              <a:t> as </a:t>
            </a:r>
            <a:r>
              <a:rPr lang="en-US" sz="880" b="1" dirty="0">
                <a:effectLst/>
                <a:ea typeface="Calibri" panose="020F0502020204030204" pitchFamily="34" charset="0"/>
                <a:cs typeface="Segoe UI Light" panose="020B0502040204020203" pitchFamily="34" charset="0"/>
              </a:rPr>
              <a:t>Adatum\administrator</a:t>
            </a:r>
            <a:r>
              <a:rPr lang="ga-IE" sz="880" dirty="0">
                <a:effectLst/>
                <a:ea typeface="Calibri" panose="020F0502020204030204" pitchFamily="34" charset="0"/>
                <a:cs typeface="Segoe UI Light" panose="020B0502040204020203" pitchFamily="34" charset="0"/>
              </a:rPr>
              <a:t> with </a:t>
            </a:r>
            <a:r>
              <a:rPr lang="en-US" sz="880" dirty="0">
                <a:effectLst/>
                <a:ea typeface="Calibri" panose="020F0502020204030204" pitchFamily="34" charset="0"/>
                <a:cs typeface="Segoe UI Light" panose="020B0502040204020203" pitchFamily="34" charset="0"/>
              </a:rPr>
              <a:t>the </a:t>
            </a:r>
            <a:r>
              <a:rPr lang="ga-IE" sz="880" dirty="0">
                <a:effectLst/>
                <a:ea typeface="Calibri" panose="020F0502020204030204" pitchFamily="34" charset="0"/>
                <a:cs typeface="Segoe UI Light" panose="020B0502040204020203" pitchFamily="34" charset="0"/>
              </a:rPr>
              <a:t>password </a:t>
            </a:r>
            <a:r>
              <a:rPr lang="en-US" sz="880" b="1" dirty="0">
                <a:effectLst/>
                <a:ea typeface="Calibri" panose="020F0502020204030204" pitchFamily="34" charset="0"/>
                <a:cs typeface="Segoe UI Light" panose="020B0502040204020203" pitchFamily="34" charset="0"/>
              </a:rPr>
              <a:t>Pa55w.rd</a:t>
            </a:r>
            <a:r>
              <a:rPr lang="en-US" sz="880" dirty="0">
                <a:effectLst/>
                <a:ea typeface="Calibri" panose="020F0502020204030204" pitchFamily="34" charset="0"/>
                <a:cs typeface="Segoe UI Light" panose="020B0502040204020203" pitchFamily="34" charset="0"/>
              </a:rPr>
              <a:t>.</a:t>
            </a:r>
          </a:p>
          <a:p>
            <a:pPr>
              <a:lnSpc>
                <a:spcPct val="100000"/>
              </a:lnSpc>
              <a:spcAft>
                <a:spcPts val="200"/>
              </a:spcAft>
            </a:pPr>
            <a:r>
              <a:rPr lang="ga-IE" sz="880" dirty="0">
                <a:effectLst/>
                <a:ea typeface="Calibri" panose="020F0502020204030204" pitchFamily="34" charset="0"/>
                <a:cs typeface="Segoe UI Light" panose="020B0502040204020203" pitchFamily="34" charset="0"/>
              </a:rPr>
              <a:t>The demonstration steps should be carried out on the </a:t>
            </a:r>
            <a:r>
              <a:rPr lang="en-US" sz="880" b="1" dirty="0">
                <a:effectLst/>
                <a:ea typeface="Calibri" panose="020F0502020204030204" pitchFamily="34" charset="0"/>
                <a:cs typeface="Segoe UI Light" panose="020B0502040204020203" pitchFamily="34" charset="0"/>
              </a:rPr>
              <a:t>LON-CL1</a:t>
            </a:r>
            <a:r>
              <a:rPr lang="ga-IE" sz="880" dirty="0">
                <a:effectLst/>
                <a:ea typeface="Calibri" panose="020F0502020204030204" pitchFamily="34" charset="0"/>
                <a:cs typeface="Segoe UI Light" panose="020B0502040204020203" pitchFamily="34" charset="0"/>
              </a:rPr>
              <a:t> </a:t>
            </a:r>
            <a:r>
              <a:rPr lang="en-US" sz="880" dirty="0">
                <a:effectLst/>
                <a:ea typeface="Calibri" panose="020F0502020204030204" pitchFamily="34" charset="0"/>
                <a:cs typeface="Segoe UI Light" panose="020B0502040204020203" pitchFamily="34" charset="0"/>
              </a:rPr>
              <a:t>VM </a:t>
            </a:r>
            <a:r>
              <a:rPr lang="ga-IE" sz="880" dirty="0">
                <a:effectLst/>
                <a:ea typeface="Calibri" panose="020F0502020204030204" pitchFamily="34" charset="0"/>
                <a:cs typeface="Segoe UI Light" panose="020B0502040204020203" pitchFamily="34" charset="0"/>
              </a:rPr>
              <a:t>in the Windows PowerShell ISE. If the ISE </a:t>
            </a:r>
            <a:r>
              <a:rPr lang="en-US" sz="880" dirty="0">
                <a:effectLst/>
                <a:ea typeface="Calibri" panose="020F0502020204030204" pitchFamily="34" charset="0"/>
                <a:cs typeface="Segoe UI Light" panose="020B0502040204020203" pitchFamily="34" charset="0"/>
              </a:rPr>
              <a:t>isn’t </a:t>
            </a:r>
            <a:r>
              <a:rPr lang="ga-IE" sz="880" dirty="0">
                <a:effectLst/>
                <a:ea typeface="Calibri" panose="020F0502020204030204" pitchFamily="34" charset="0"/>
                <a:cs typeface="Segoe UI Light" panose="020B0502040204020203" pitchFamily="34" charset="0"/>
              </a:rPr>
              <a:t>open, you should open it now, and then open the file </a:t>
            </a:r>
            <a:r>
              <a:rPr lang="en-US" sz="880" b="1" dirty="0">
                <a:effectLst/>
                <a:ea typeface="Calibri" panose="020F0502020204030204" pitchFamily="34" charset="0"/>
                <a:cs typeface="Segoe UI Light" panose="020B0502040204020203" pitchFamily="34" charset="0"/>
              </a:rPr>
              <a:t>E:\Mod11\Democode\Scheduled.ps1.txt</a:t>
            </a:r>
            <a:r>
              <a:rPr lang="ga-IE" sz="880" dirty="0">
                <a:effectLst/>
                <a:ea typeface="Calibri" panose="020F0502020204030204" pitchFamily="34" charset="0"/>
                <a:cs typeface="Segoe UI Light" panose="020B0502040204020203" pitchFamily="34" charset="0"/>
              </a:rPr>
              <a:t>.</a:t>
            </a:r>
            <a:endParaRPr lang="en-US" sz="880" dirty="0">
              <a:effectLst/>
              <a:ea typeface="Calibri" panose="020F0502020204030204" pitchFamily="34" charset="0"/>
              <a:cs typeface="Segoe UI Light" panose="020B0502040204020203" pitchFamily="34" charset="0"/>
            </a:endParaRPr>
          </a:p>
          <a:p>
            <a:pPr>
              <a:lnSpc>
                <a:spcPct val="100000"/>
              </a:lnSpc>
              <a:spcAft>
                <a:spcPts val="200"/>
              </a:spcAft>
            </a:pPr>
            <a:r>
              <a:rPr lang="en-US" sz="880" b="1" dirty="0">
                <a:effectLst/>
                <a:ea typeface="Calibri" panose="020F0502020204030204" pitchFamily="34" charset="0"/>
                <a:cs typeface="Segoe UI Light" panose="020B0502040204020203" pitchFamily="34" charset="0"/>
              </a:rPr>
              <a:t>Demonstration steps</a:t>
            </a:r>
            <a:endParaRPr lang="en-US" sz="880" dirty="0">
              <a:effectLst/>
              <a:ea typeface="Calibri" panose="020F0502020204030204" pitchFamily="34" charset="0"/>
              <a:cs typeface="Segoe UI Light" panose="020B0502040204020203" pitchFamily="34" charset="0"/>
            </a:endParaRPr>
          </a:p>
          <a:p>
            <a:pPr marR="0" lvl="0">
              <a:lnSpc>
                <a:spcPct val="100000"/>
              </a:lnSpc>
              <a:spcBef>
                <a:spcPts val="0"/>
              </a:spcBef>
              <a:spcAft>
                <a:spcPts val="200"/>
              </a:spcAft>
            </a:pPr>
            <a:r>
              <a:rPr lang="en-US" sz="880" dirty="0">
                <a:effectLst/>
                <a:ea typeface="Times New Roman" panose="02020603050405020304" pitchFamily="18" charset="0"/>
                <a:cs typeface="Segoe UI Light" panose="020B0502040204020203" pitchFamily="34" charset="0"/>
              </a:rPr>
              <a:t>1. On </a:t>
            </a:r>
            <a:r>
              <a:rPr lang="en-US" sz="880" b="1" dirty="0">
                <a:effectLst/>
                <a:ea typeface="Times New Roman" panose="02020603050405020304" pitchFamily="18" charset="0"/>
                <a:cs typeface="Segoe UI Light" panose="020B0502040204020203" pitchFamily="34" charset="0"/>
              </a:rPr>
              <a:t>LON-CL1</a:t>
            </a:r>
            <a:r>
              <a:rPr lang="en-US" sz="880" dirty="0">
                <a:effectLst/>
                <a:ea typeface="Times New Roman" panose="02020603050405020304" pitchFamily="18" charset="0"/>
                <a:cs typeface="Segoe UI Light" panose="020B0502040204020203" pitchFamily="34" charset="0"/>
              </a:rPr>
              <a:t>, in the Windows PowerShell ISE, enter the following command, and then </a:t>
            </a:r>
            <a:r>
              <a:rPr lang="en-US" sz="880" dirty="0">
                <a:ea typeface="Times New Roman" panose="02020603050405020304" pitchFamily="18" charset="0"/>
                <a:cs typeface="Segoe UI Light" panose="020B0502040204020203" pitchFamily="34" charset="0"/>
              </a:rPr>
              <a:t>press the Enter key</a:t>
            </a:r>
            <a:r>
              <a:rPr lang="en-US" sz="880" dirty="0">
                <a:effectLst/>
                <a:ea typeface="Times New Roman" panose="02020603050405020304" pitchFamily="18" charset="0"/>
                <a:cs typeface="Segoe UI Light" panose="020B0502040204020203" pitchFamily="34" charset="0"/>
              </a:rPr>
              <a:t>:</a:t>
            </a:r>
            <a:endParaRPr lang="en-US" sz="880" dirty="0">
              <a:ea typeface="Times New Roman" panose="02020603050405020304" pitchFamily="18" charset="0"/>
              <a:cs typeface="Segoe UI Light" panose="020B0502040204020203" pitchFamily="34" charset="0"/>
            </a:endParaRPr>
          </a:p>
          <a:p>
            <a:pPr marL="107153" marR="0" lvl="1" indent="0">
              <a:lnSpc>
                <a:spcPct val="100000"/>
              </a:lnSpc>
              <a:spcBef>
                <a:spcPts val="0"/>
              </a:spcBef>
              <a:spcAft>
                <a:spcPts val="200"/>
              </a:spcAft>
              <a:buNone/>
            </a:pPr>
            <a:r>
              <a:rPr lang="en-US" sz="880" b="1" dirty="0">
                <a:effectLst/>
                <a:ea typeface="Times New Roman" panose="02020603050405020304" pitchFamily="18" charset="0"/>
                <a:cs typeface="Segoe UI Light" panose="020B0502040204020203" pitchFamily="34" charset="0"/>
              </a:rPr>
              <a:t>Get-Job | Remove-Job</a:t>
            </a:r>
          </a:p>
          <a:p>
            <a:pPr marL="107153" lvl="1" indent="0">
              <a:lnSpc>
                <a:spcPct val="100000"/>
              </a:lnSpc>
              <a:spcAft>
                <a:spcPts val="200"/>
              </a:spcAft>
              <a:buNone/>
            </a:pPr>
            <a:r>
              <a:rPr lang="en-US" sz="880" b="1" dirty="0">
                <a:solidFill>
                  <a:srgbClr val="000000"/>
                </a:solidFill>
                <a:ea typeface="Times New Roman" panose="02020603050405020304" pitchFamily="18" charset="0"/>
                <a:cs typeface="Segoe UI Light" panose="020B0502040204020203" pitchFamily="34" charset="0"/>
              </a:rPr>
              <a:t>Note: </a:t>
            </a:r>
            <a:r>
              <a:rPr lang="en-US" sz="880" dirty="0">
                <a:solidFill>
                  <a:srgbClr val="000000"/>
                </a:solidFill>
                <a:effectLst/>
                <a:ea typeface="Times New Roman" panose="02020603050405020304" pitchFamily="18" charset="0"/>
                <a:cs typeface="Segoe UI Light" panose="020B0502040204020203" pitchFamily="34" charset="0"/>
              </a:rPr>
              <a:t>You might notice an error here stating that the directory name </a:t>
            </a:r>
            <a:r>
              <a:rPr lang="en-US" sz="880" b="1" dirty="0">
                <a:solidFill>
                  <a:srgbClr val="000000"/>
                </a:solidFill>
                <a:effectLst/>
                <a:ea typeface="Times New Roman" panose="02020603050405020304" pitchFamily="18" charset="0"/>
                <a:cs typeface="Segoe UI Light" panose="020B0502040204020203" pitchFamily="34" charset="0"/>
              </a:rPr>
              <a:t>C:\Users\.....\PowerShell\ScheduledJobs </a:t>
            </a:r>
            <a:r>
              <a:rPr lang="en-US" sz="880" dirty="0">
                <a:solidFill>
                  <a:srgbClr val="000000"/>
                </a:solidFill>
                <a:effectLst/>
                <a:ea typeface="Times New Roman" panose="02020603050405020304" pitchFamily="18" charset="0"/>
                <a:cs typeface="Segoe UI Light" panose="020B0502040204020203" pitchFamily="34" charset="0"/>
              </a:rPr>
              <a:t>is invalid. This will display if there are no defined scheduled jobs and is expected. You run the </a:t>
            </a:r>
            <a:r>
              <a:rPr lang="en-US" sz="880" b="1" dirty="0">
                <a:effectLst/>
                <a:ea typeface="Times New Roman" panose="02020603050405020304" pitchFamily="18" charset="0"/>
                <a:cs typeface="Segoe UI Light" panose="020B0502040204020203" pitchFamily="34" charset="0"/>
              </a:rPr>
              <a:t>Remove-Job</a:t>
            </a:r>
            <a:r>
              <a:rPr lang="en-US" sz="880" dirty="0">
                <a:solidFill>
                  <a:srgbClr val="000000"/>
                </a:solidFill>
                <a:effectLst/>
                <a:ea typeface="Times New Roman" panose="02020603050405020304" pitchFamily="18" charset="0"/>
                <a:cs typeface="Segoe UI Light" panose="020B0502040204020203" pitchFamily="34" charset="0"/>
              </a:rPr>
              <a:t> command here to clear the jobs before proceeding with the next steps.</a:t>
            </a:r>
            <a:endParaRPr lang="en-US" sz="880" dirty="0">
              <a:effectLst/>
              <a:ea typeface="Times New Roman" panose="02020603050405020304" pitchFamily="18" charset="0"/>
              <a:cs typeface="Segoe UI Light" panose="020B0502040204020203" pitchFamily="34" charset="0"/>
            </a:endParaRPr>
          </a:p>
          <a:p>
            <a:pPr marR="0" lvl="0">
              <a:lnSpc>
                <a:spcPct val="100000"/>
              </a:lnSpc>
              <a:spcBef>
                <a:spcPts val="0"/>
              </a:spcBef>
              <a:spcAft>
                <a:spcPts val="200"/>
              </a:spcAft>
            </a:pPr>
            <a:r>
              <a:rPr lang="en-US" sz="880" dirty="0">
                <a:effectLst/>
                <a:ea typeface="Times New Roman" panose="02020603050405020304" pitchFamily="18" charset="0"/>
                <a:cs typeface="Segoe UI Light" panose="020B0502040204020203" pitchFamily="34" charset="0"/>
              </a:rPr>
              <a:t>2. Enter the following command, and then </a:t>
            </a:r>
            <a:r>
              <a:rPr lang="en-US" sz="880" dirty="0">
                <a:ea typeface="Times New Roman" panose="02020603050405020304" pitchFamily="18" charset="0"/>
                <a:cs typeface="Segoe UI Light" panose="020B0502040204020203" pitchFamily="34" charset="0"/>
              </a:rPr>
              <a:t>press the Enter key</a:t>
            </a:r>
            <a:r>
              <a:rPr lang="en-US" sz="880" dirty="0">
                <a:effectLst/>
                <a:ea typeface="Times New Roman" panose="02020603050405020304" pitchFamily="18" charset="0"/>
                <a:cs typeface="Segoe UI Light" panose="020B0502040204020203" pitchFamily="34" charset="0"/>
              </a:rPr>
              <a:t>:</a:t>
            </a:r>
            <a:endParaRPr lang="en-US" sz="880" dirty="0">
              <a:ea typeface="Times New Roman" panose="02020603050405020304" pitchFamily="18" charset="0"/>
              <a:cs typeface="Segoe UI Light" panose="020B0502040204020203" pitchFamily="34" charset="0"/>
            </a:endParaRPr>
          </a:p>
          <a:p>
            <a:pPr marL="107153" lvl="1" indent="0">
              <a:lnSpc>
                <a:spcPct val="100000"/>
              </a:lnSpc>
              <a:spcAft>
                <a:spcPts val="200"/>
              </a:spcAft>
              <a:buNone/>
            </a:pPr>
            <a:r>
              <a:rPr lang="en-US" sz="880" b="1" dirty="0">
                <a:effectLst/>
                <a:ea typeface="Times New Roman" panose="02020603050405020304" pitchFamily="18" charset="0"/>
                <a:cs typeface="Segoe UI Light" panose="020B0502040204020203" pitchFamily="34" charset="0"/>
              </a:rPr>
              <a:t>$trigger = New-JobTrigger –Once –At (Get-Date).AddMinutes(2)</a:t>
            </a:r>
          </a:p>
          <a:p>
            <a:pPr marR="0" lvl="0">
              <a:lnSpc>
                <a:spcPct val="100000"/>
              </a:lnSpc>
              <a:spcBef>
                <a:spcPts val="0"/>
              </a:spcBef>
              <a:spcAft>
                <a:spcPts val="200"/>
              </a:spcAft>
            </a:pPr>
            <a:r>
              <a:rPr lang="en-US" sz="880" dirty="0">
                <a:effectLst/>
                <a:ea typeface="Times New Roman" panose="02020603050405020304" pitchFamily="18" charset="0"/>
                <a:cs typeface="Segoe UI Light" panose="020B0502040204020203" pitchFamily="34" charset="0"/>
              </a:rPr>
              <a:t>3. Enter the following command, and then </a:t>
            </a:r>
            <a:r>
              <a:rPr lang="en-US" sz="880" dirty="0">
                <a:ea typeface="Times New Roman" panose="02020603050405020304" pitchFamily="18" charset="0"/>
                <a:cs typeface="Segoe UI Light" panose="020B0502040204020203" pitchFamily="34" charset="0"/>
              </a:rPr>
              <a:t>press the Enter key</a:t>
            </a:r>
            <a:r>
              <a:rPr lang="en-US" sz="880" dirty="0">
                <a:effectLst/>
                <a:ea typeface="Times New Roman" panose="02020603050405020304" pitchFamily="18" charset="0"/>
                <a:cs typeface="Segoe UI Light" panose="020B0502040204020203" pitchFamily="34" charset="0"/>
              </a:rPr>
              <a:t>:</a:t>
            </a:r>
            <a:endParaRPr lang="en-US" sz="880" dirty="0">
              <a:ea typeface="Times New Roman" panose="02020603050405020304" pitchFamily="18" charset="0"/>
              <a:cs typeface="Segoe UI Light" panose="020B0502040204020203" pitchFamily="34" charset="0"/>
            </a:endParaRPr>
          </a:p>
          <a:p>
            <a:pPr marL="107153" lvl="1" indent="0">
              <a:lnSpc>
                <a:spcPct val="100000"/>
              </a:lnSpc>
              <a:spcAft>
                <a:spcPts val="200"/>
              </a:spcAft>
              <a:buNone/>
            </a:pPr>
            <a:r>
              <a:rPr lang="en-US" sz="880" b="1" dirty="0">
                <a:effectLst/>
                <a:ea typeface="Times New Roman" panose="02020603050405020304" pitchFamily="18" charset="0"/>
                <a:cs typeface="Segoe UI Light" panose="020B0502040204020203" pitchFamily="34" charset="0"/>
              </a:rPr>
              <a:t>Register-ScheduledJob –Trigger $trigger –Name DemoJob –ScriptBlock { Get-EventLog –LogName Application }</a:t>
            </a:r>
            <a:endParaRPr lang="bs-Latn-BA" sz="880" b="1" dirty="0">
              <a:effectLst/>
              <a:ea typeface="Times New Roman" panose="02020603050405020304" pitchFamily="18" charset="0"/>
              <a:cs typeface="Segoe UI Light" panose="020B0502040204020203" pitchFamily="34" charset="0"/>
            </a:endParaRPr>
          </a:p>
          <a:p>
            <a:pPr lvl="0">
              <a:lnSpc>
                <a:spcPct val="100000"/>
              </a:lnSpc>
              <a:spcAft>
                <a:spcPts val="200"/>
              </a:spcAft>
            </a:pPr>
            <a:r>
              <a:rPr lang="en-US" sz="880" dirty="0">
                <a:solidFill>
                  <a:prstClr val="black"/>
                </a:solidFill>
                <a:ea typeface="Times New Roman" panose="02020603050405020304" pitchFamily="18" charset="0"/>
                <a:cs typeface="Segoe UI Light" panose="020B0502040204020203" pitchFamily="34" charset="0"/>
              </a:rPr>
              <a:t>4. Enter the following command, and then </a:t>
            </a:r>
            <a:r>
              <a:rPr lang="en-US" sz="880" dirty="0">
                <a:ea typeface="Times New Roman" panose="02020603050405020304" pitchFamily="18" charset="0"/>
                <a:cs typeface="Segoe UI Light" panose="020B0502040204020203" pitchFamily="34" charset="0"/>
              </a:rPr>
              <a:t>press the Enter key</a:t>
            </a:r>
            <a:r>
              <a:rPr lang="en-US" sz="880" dirty="0">
                <a:solidFill>
                  <a:prstClr val="black"/>
                </a:solidFill>
                <a:ea typeface="Times New Roman" panose="02020603050405020304" pitchFamily="18" charset="0"/>
                <a:cs typeface="Segoe UI Light" panose="020B0502040204020203" pitchFamily="34" charset="0"/>
              </a:rPr>
              <a:t>:</a:t>
            </a:r>
          </a:p>
          <a:p>
            <a:pPr marL="107153" lvl="1" indent="0">
              <a:lnSpc>
                <a:spcPct val="100000"/>
              </a:lnSpc>
              <a:spcAft>
                <a:spcPts val="200"/>
              </a:spcAft>
              <a:buNone/>
            </a:pPr>
            <a:r>
              <a:rPr lang="en-US" sz="880" b="1" dirty="0">
                <a:solidFill>
                  <a:prstClr val="black"/>
                </a:solidFill>
                <a:ea typeface="Times New Roman" panose="02020603050405020304" pitchFamily="18" charset="0"/>
                <a:cs typeface="Segoe UI Light" panose="020B0502040204020203" pitchFamily="34" charset="0"/>
              </a:rPr>
              <a:t>Get-ScheduledJob | Select –Expand JobTriggers </a:t>
            </a:r>
          </a:p>
          <a:p>
            <a:pPr marL="107153" lvl="1" indent="0">
              <a:lnSpc>
                <a:spcPct val="100000"/>
              </a:lnSpc>
              <a:spcAft>
                <a:spcPts val="200"/>
              </a:spcAft>
              <a:buNone/>
            </a:pPr>
            <a:r>
              <a:rPr lang="en-US" sz="880" b="1" dirty="0">
                <a:solidFill>
                  <a:prstClr val="black"/>
                </a:solidFill>
                <a:ea typeface="Times New Roman" panose="02020603050405020304" pitchFamily="18" charset="0"/>
                <a:cs typeface="Segoe UI Light" panose="020B0502040204020203" pitchFamily="34" charset="0"/>
              </a:rPr>
              <a:t>Note: </a:t>
            </a:r>
            <a:r>
              <a:rPr lang="en-US" sz="880" dirty="0">
                <a:solidFill>
                  <a:prstClr val="black"/>
                </a:solidFill>
                <a:ea typeface="Times New Roman" panose="02020603050405020304" pitchFamily="18" charset="0"/>
                <a:cs typeface="Segoe UI Light" panose="020B0502040204020203" pitchFamily="34" charset="0"/>
              </a:rPr>
              <a:t>Notice the </a:t>
            </a:r>
            <a:r>
              <a:rPr lang="en-US" sz="880" b="1" dirty="0">
                <a:solidFill>
                  <a:prstClr val="black"/>
                </a:solidFill>
                <a:ea typeface="Times New Roman" panose="02020603050405020304" pitchFamily="18" charset="0"/>
                <a:cs typeface="Segoe UI Light" panose="020B0502040204020203" pitchFamily="34" charset="0"/>
              </a:rPr>
              <a:t>Time</a:t>
            </a:r>
            <a:r>
              <a:rPr lang="en-US" sz="880" dirty="0">
                <a:solidFill>
                  <a:prstClr val="black"/>
                </a:solidFill>
                <a:ea typeface="Times New Roman" panose="02020603050405020304" pitchFamily="18" charset="0"/>
                <a:cs typeface="Segoe UI Light" panose="020B0502040204020203" pitchFamily="34" charset="0"/>
              </a:rPr>
              <a:t>.</a:t>
            </a:r>
          </a:p>
          <a:p>
            <a:pPr lvl="0">
              <a:lnSpc>
                <a:spcPct val="100000"/>
              </a:lnSpc>
              <a:spcAft>
                <a:spcPts val="200"/>
              </a:spcAft>
            </a:pPr>
            <a:r>
              <a:rPr lang="en-US" sz="880" dirty="0">
                <a:solidFill>
                  <a:prstClr val="black"/>
                </a:solidFill>
                <a:ea typeface="Times New Roman" panose="02020603050405020304" pitchFamily="18" charset="0"/>
                <a:cs typeface="Segoe UI Light" panose="020B0502040204020203" pitchFamily="34" charset="0"/>
              </a:rPr>
              <a:t>5. Enter the following command, and then </a:t>
            </a:r>
            <a:r>
              <a:rPr lang="en-US" sz="880" dirty="0">
                <a:ea typeface="Times New Roman" panose="02020603050405020304" pitchFamily="18" charset="0"/>
                <a:cs typeface="Segoe UI Light" panose="020B0502040204020203" pitchFamily="34" charset="0"/>
              </a:rPr>
              <a:t>press the Enter key</a:t>
            </a:r>
            <a:r>
              <a:rPr lang="en-US" sz="880" dirty="0">
                <a:solidFill>
                  <a:prstClr val="black"/>
                </a:solidFill>
                <a:ea typeface="Times New Roman" panose="02020603050405020304" pitchFamily="18" charset="0"/>
                <a:cs typeface="Segoe UI Light" panose="020B0502040204020203" pitchFamily="34" charset="0"/>
              </a:rPr>
              <a:t>:</a:t>
            </a:r>
          </a:p>
          <a:p>
            <a:pPr marL="107153" lvl="1" indent="0">
              <a:lnSpc>
                <a:spcPct val="100000"/>
              </a:lnSpc>
              <a:spcAft>
                <a:spcPts val="200"/>
              </a:spcAft>
              <a:buNone/>
            </a:pPr>
            <a:r>
              <a:rPr lang="en-US" sz="880" b="1" dirty="0">
                <a:solidFill>
                  <a:prstClr val="black"/>
                </a:solidFill>
                <a:ea typeface="Times New Roman" panose="02020603050405020304" pitchFamily="18" charset="0"/>
                <a:cs typeface="Segoe UI Light" panose="020B0502040204020203" pitchFamily="34" charset="0"/>
              </a:rPr>
              <a:t>Get-ScheduledJob </a:t>
            </a:r>
          </a:p>
          <a:p>
            <a:pPr lvl="0">
              <a:lnSpc>
                <a:spcPct val="100000"/>
              </a:lnSpc>
              <a:spcAft>
                <a:spcPts val="200"/>
              </a:spcAft>
            </a:pPr>
            <a:r>
              <a:rPr lang="en-US" sz="880" dirty="0">
                <a:solidFill>
                  <a:prstClr val="black"/>
                </a:solidFill>
                <a:ea typeface="Times New Roman" panose="02020603050405020304" pitchFamily="18" charset="0"/>
                <a:cs typeface="Segoe UI Light" panose="020B0502040204020203" pitchFamily="34" charset="0"/>
              </a:rPr>
              <a:t>6. Enter the following command, and then </a:t>
            </a:r>
            <a:r>
              <a:rPr lang="en-US" sz="880" dirty="0">
                <a:ea typeface="Times New Roman" panose="02020603050405020304" pitchFamily="18" charset="0"/>
                <a:cs typeface="Segoe UI Light" panose="020B0502040204020203" pitchFamily="34" charset="0"/>
              </a:rPr>
              <a:t>press the Enter key</a:t>
            </a:r>
            <a:r>
              <a:rPr lang="en-US" sz="880" dirty="0">
                <a:solidFill>
                  <a:prstClr val="black"/>
                </a:solidFill>
                <a:ea typeface="Times New Roman" panose="02020603050405020304" pitchFamily="18" charset="0"/>
                <a:cs typeface="Segoe UI Light" panose="020B0502040204020203" pitchFamily="34" charset="0"/>
              </a:rPr>
              <a:t>:</a:t>
            </a:r>
          </a:p>
          <a:p>
            <a:pPr marL="107153" lvl="1" indent="0">
              <a:lnSpc>
                <a:spcPct val="100000"/>
              </a:lnSpc>
              <a:spcAft>
                <a:spcPts val="200"/>
              </a:spcAft>
              <a:buNone/>
            </a:pPr>
            <a:r>
              <a:rPr lang="en-US" sz="880" b="1" dirty="0">
                <a:solidFill>
                  <a:prstClr val="black"/>
                </a:solidFill>
                <a:ea typeface="Times New Roman" panose="02020603050405020304" pitchFamily="18" charset="0"/>
                <a:cs typeface="Segoe UI Light" panose="020B0502040204020203" pitchFamily="34" charset="0"/>
              </a:rPr>
              <a:t>Get-Job</a:t>
            </a:r>
          </a:p>
          <a:p>
            <a:pPr lvl="0">
              <a:lnSpc>
                <a:spcPct val="100000"/>
              </a:lnSpc>
              <a:spcAft>
                <a:spcPts val="200"/>
              </a:spcAft>
            </a:pPr>
            <a:r>
              <a:rPr lang="en-US" sz="880" dirty="0">
                <a:solidFill>
                  <a:prstClr val="black"/>
                </a:solidFill>
                <a:ea typeface="Times New Roman" panose="02020603050405020304" pitchFamily="18" charset="0"/>
                <a:cs typeface="Segoe UI Light" panose="020B0502040204020203" pitchFamily="34" charset="0"/>
              </a:rPr>
              <a:t>7. Enter the following command, and then </a:t>
            </a:r>
            <a:r>
              <a:rPr lang="en-US" sz="880" dirty="0">
                <a:ea typeface="Times New Roman" panose="02020603050405020304" pitchFamily="18" charset="0"/>
                <a:cs typeface="Segoe UI Light" panose="020B0502040204020203" pitchFamily="34" charset="0"/>
              </a:rPr>
              <a:t>press the Enter key</a:t>
            </a:r>
            <a:r>
              <a:rPr lang="en-US" sz="880" dirty="0">
                <a:solidFill>
                  <a:prstClr val="black"/>
                </a:solidFill>
                <a:ea typeface="Times New Roman" panose="02020603050405020304" pitchFamily="18" charset="0"/>
                <a:cs typeface="Segoe UI Light" panose="020B0502040204020203" pitchFamily="34" charset="0"/>
              </a:rPr>
              <a:t>:</a:t>
            </a:r>
          </a:p>
          <a:p>
            <a:pPr marL="107153" lvl="1" indent="0">
              <a:lnSpc>
                <a:spcPct val="100000"/>
              </a:lnSpc>
              <a:spcAft>
                <a:spcPts val="200"/>
              </a:spcAft>
              <a:buNone/>
            </a:pPr>
            <a:r>
              <a:rPr lang="en-US" sz="880" b="1" dirty="0">
                <a:solidFill>
                  <a:prstClr val="black"/>
                </a:solidFill>
                <a:ea typeface="Times New Roman" panose="02020603050405020304" pitchFamily="18" charset="0"/>
                <a:cs typeface="Segoe UI Light" panose="020B0502040204020203" pitchFamily="34" charset="0"/>
              </a:rPr>
              <a:t>Receive-Job –Name DemoJob</a:t>
            </a:r>
          </a:p>
          <a:p>
            <a:pPr lvl="0">
              <a:lnSpc>
                <a:spcPct val="100000"/>
              </a:lnSpc>
              <a:spcAft>
                <a:spcPts val="200"/>
              </a:spcAft>
            </a:pPr>
            <a:r>
              <a:rPr lang="en-US" sz="880" dirty="0">
                <a:solidFill>
                  <a:prstClr val="black"/>
                </a:solidFill>
                <a:ea typeface="Times New Roman" panose="02020603050405020304" pitchFamily="18" charset="0"/>
                <a:cs typeface="Segoe UI Light" panose="020B0502040204020203" pitchFamily="34" charset="0"/>
              </a:rPr>
              <a:t>8. Enter the following command, and then </a:t>
            </a:r>
            <a:r>
              <a:rPr lang="en-US" sz="880" dirty="0">
                <a:ea typeface="Times New Roman" panose="02020603050405020304" pitchFamily="18" charset="0"/>
                <a:cs typeface="Segoe UI Light" panose="020B0502040204020203" pitchFamily="34" charset="0"/>
              </a:rPr>
              <a:t>press the Enter key</a:t>
            </a:r>
            <a:r>
              <a:rPr lang="en-US" sz="880" dirty="0">
                <a:solidFill>
                  <a:prstClr val="black"/>
                </a:solidFill>
                <a:ea typeface="Times New Roman" panose="02020603050405020304" pitchFamily="18" charset="0"/>
                <a:cs typeface="Segoe UI Light" panose="020B0502040204020203" pitchFamily="34" charset="0"/>
              </a:rPr>
              <a:t>:</a:t>
            </a:r>
          </a:p>
          <a:p>
            <a:pPr marL="107153" lvl="1" indent="0">
              <a:lnSpc>
                <a:spcPct val="100000"/>
              </a:lnSpc>
              <a:spcAft>
                <a:spcPts val="200"/>
              </a:spcAft>
              <a:buNone/>
            </a:pPr>
            <a:r>
              <a:rPr lang="en-US" sz="880" b="1" dirty="0">
                <a:solidFill>
                  <a:prstClr val="black"/>
                </a:solidFill>
                <a:ea typeface="Times New Roman" panose="02020603050405020304" pitchFamily="18" charset="0"/>
                <a:cs typeface="Segoe UI Light" panose="020B0502040204020203" pitchFamily="34" charset="0"/>
              </a:rPr>
              <a:t>Get-Job –Name DemoJob | Remove-Job</a:t>
            </a:r>
            <a:endParaRPr lang="en-US" sz="88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36D89C07-0FE7-4BE2-A740-7E381CE311B7}"/>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434152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
        <p:nvSpPr>
          <p:cNvPr id="7" name="Header Placeholder 3">
            <a:extLst>
              <a:ext uri="{FF2B5EF4-FFF2-40B4-BE49-F238E27FC236}">
                <a16:creationId xmlns:a16="http://schemas.microsoft.com/office/drawing/2014/main" id="{E77099B9-8AB4-47F0-AB9E-E4E9BDC2A95B}"/>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2333052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
        <p:nvSpPr>
          <p:cNvPr id="8" name="Header Placeholder 3">
            <a:extLst>
              <a:ext uri="{FF2B5EF4-FFF2-40B4-BE49-F238E27FC236}">
                <a16:creationId xmlns:a16="http://schemas.microsoft.com/office/drawing/2014/main" id="{37C03A72-125D-49DB-B1F9-0A1B85A1C810}"/>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3935227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
        <p:nvSpPr>
          <p:cNvPr id="7" name="Header Placeholder 3">
            <a:extLst>
              <a:ext uri="{FF2B5EF4-FFF2-40B4-BE49-F238E27FC236}">
                <a16:creationId xmlns:a16="http://schemas.microsoft.com/office/drawing/2014/main" id="{07ECE9E6-AE17-4226-934D-E38DE94012C8}"/>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1669653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
        <p:nvSpPr>
          <p:cNvPr id="8" name="Header Placeholder 3">
            <a:extLst>
              <a:ext uri="{FF2B5EF4-FFF2-40B4-BE49-F238E27FC236}">
                <a16:creationId xmlns:a16="http://schemas.microsoft.com/office/drawing/2014/main" id="{4E9319D7-376E-49C1-9272-53A70DDE53EE}"/>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2071154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
        <p:nvSpPr>
          <p:cNvPr id="8" name="Header Placeholder 3">
            <a:extLst>
              <a:ext uri="{FF2B5EF4-FFF2-40B4-BE49-F238E27FC236}">
                <a16:creationId xmlns:a16="http://schemas.microsoft.com/office/drawing/2014/main" id="{F2072BBA-1721-4E16-A50C-ADC4CDF4372B}"/>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3889487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
        <p:nvSpPr>
          <p:cNvPr id="7" name="Header Placeholder 3">
            <a:extLst>
              <a:ext uri="{FF2B5EF4-FFF2-40B4-BE49-F238E27FC236}">
                <a16:creationId xmlns:a16="http://schemas.microsoft.com/office/drawing/2014/main" id="{726369F0-9BFA-434F-B308-CA8BA0BD256A}"/>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890410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CA593D1B-FB12-4D25-9E40-E8B222F6423B}"/>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4049871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
        <p:nvSpPr>
          <p:cNvPr id="7" name="Header Placeholder 3">
            <a:extLst>
              <a:ext uri="{FF2B5EF4-FFF2-40B4-BE49-F238E27FC236}">
                <a16:creationId xmlns:a16="http://schemas.microsoft.com/office/drawing/2014/main" id="{CC1A8912-CD69-4ABE-B3C2-AC4F771397E6}"/>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161945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
        <p:nvSpPr>
          <p:cNvPr id="7" name="Header Placeholder 3">
            <a:extLst>
              <a:ext uri="{FF2B5EF4-FFF2-40B4-BE49-F238E27FC236}">
                <a16:creationId xmlns:a16="http://schemas.microsoft.com/office/drawing/2014/main" id="{6DBB3DED-B82B-4BAC-AB08-6AE30EACA31B}"/>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2106503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4013" y="630238"/>
            <a:ext cx="6149975" cy="3459162"/>
          </a:xfrm>
        </p:spPr>
      </p:sp>
      <p:sp>
        <p:nvSpPr>
          <p:cNvPr id="3" name="Notes Placeholder 2"/>
          <p:cNvSpPr>
            <a:spLocks noGrp="1"/>
          </p:cNvSpPr>
          <p:nvPr>
            <p:ph type="body" idx="1"/>
          </p:nvPr>
        </p:nvSpPr>
        <p:spPr>
          <a:xfrm>
            <a:off x="575733" y="4301067"/>
            <a:ext cx="5789337" cy="4367213"/>
          </a:xfrm>
        </p:spPr>
        <p:txBody>
          <a:bodyPr>
            <a:noAutofit/>
          </a:bodyPr>
          <a:lstStyle/>
          <a:p>
            <a:pPr>
              <a:lnSpc>
                <a:spcPct val="107000"/>
              </a:lnSpc>
              <a:spcAft>
                <a:spcPts val="800"/>
              </a:spcAft>
            </a:pPr>
            <a:r>
              <a:rPr lang="en-US" sz="880" dirty="0">
                <a:solidFill>
                  <a:srgbClr val="000000"/>
                </a:solidFill>
                <a:effectLst/>
                <a:ea typeface="Calibri" panose="020F0502020204030204" pitchFamily="34" charset="0"/>
                <a:cs typeface="Segoe UI Light" panose="020B0502040204020203" pitchFamily="34" charset="0"/>
              </a:rPr>
              <a:t>Explain the three types of background jobs. Also, explain that Microsoft refers to remoting jobs in Windows PowerShell as </a:t>
            </a:r>
            <a:r>
              <a:rPr lang="en-US" sz="880" i="1" dirty="0">
                <a:effectLst/>
                <a:ea typeface="Calibri" panose="020F0502020204030204" pitchFamily="34" charset="0"/>
                <a:cs typeface="Segoe UI Light" panose="020B0502040204020203" pitchFamily="34" charset="0"/>
              </a:rPr>
              <a:t>Windows PowerShell remoting</a:t>
            </a:r>
            <a:r>
              <a:rPr lang="en-US" sz="880" dirty="0">
                <a:solidFill>
                  <a:srgbClr val="000000"/>
                </a:solidFill>
                <a:effectLst/>
                <a:ea typeface="Calibri" panose="020F0502020204030204" pitchFamily="34" charset="0"/>
                <a:cs typeface="Segoe UI Light" panose="020B0502040204020203" pitchFamily="34" charset="0"/>
              </a:rPr>
              <a:t>, to distinguish it from other command-line tools or GUI-based remoting.</a:t>
            </a:r>
            <a:endParaRPr lang="en-US" sz="880" dirty="0">
              <a:effectLst/>
              <a:ea typeface="Calibri" panose="020F0502020204030204"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2B21F02D-2A27-4F9E-8116-6A7BCCB2C5E5}" type="slidenum">
              <a:rPr lang="en-US" smtClean="0"/>
              <a:t>7</a:t>
            </a:fld>
            <a:endParaRPr lang="en-US" dirty="0"/>
          </a:p>
        </p:txBody>
      </p:sp>
      <p:sp>
        <p:nvSpPr>
          <p:cNvPr id="7" name="Header Placeholder 3">
            <a:extLst>
              <a:ext uri="{FF2B5EF4-FFF2-40B4-BE49-F238E27FC236}">
                <a16:creationId xmlns:a16="http://schemas.microsoft.com/office/drawing/2014/main" id="{B906B317-B5BF-4D60-9F48-C0E05C38676B}"/>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794853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288" y="574675"/>
            <a:ext cx="6321425" cy="3556000"/>
          </a:xfrm>
        </p:spPr>
      </p:sp>
      <p:sp>
        <p:nvSpPr>
          <p:cNvPr id="3" name="Notes Placeholder 2"/>
          <p:cNvSpPr>
            <a:spLocks noGrp="1"/>
          </p:cNvSpPr>
          <p:nvPr>
            <p:ph type="body" idx="1"/>
          </p:nvPr>
        </p:nvSpPr>
        <p:spPr>
          <a:xfrm>
            <a:off x="423949" y="4397433"/>
            <a:ext cx="6040859" cy="4300542"/>
          </a:xfrm>
        </p:spPr>
        <p:txBody>
          <a:bodyPr vert="horz" lIns="91440" tIns="45720" rIns="91440" bIns="45720" rtlCol="0">
            <a:noAutofit/>
          </a:bodyPr>
          <a:lstStyle/>
          <a:p>
            <a:pPr>
              <a:lnSpc>
                <a:spcPct val="107000"/>
              </a:lnSpc>
              <a:spcAft>
                <a:spcPts val="800"/>
              </a:spcAft>
            </a:pPr>
            <a:r>
              <a:rPr lang="en-US" sz="880" dirty="0">
                <a:solidFill>
                  <a:srgbClr val="000000"/>
                </a:solidFill>
                <a:cs typeface="Segoe UI Light" panose="020B0502040204020203" pitchFamily="34" charset="0"/>
              </a:rPr>
              <a:t>Be sure to point out that both Common Information Model (CIM) and Windows Management Instrumentation (WMI) jobs are directed to the same repository of management information, sometimes known as the WMI database. CIM is the industry-standard command set, whereas WMI is specific to Microsoft operating systems. We encourage use of CIM versus WMI, especially in a scripting environment. For more information, refer to Module 5, “Querying management information by using CIM and WMI,” of this course.</a:t>
            </a:r>
          </a:p>
        </p:txBody>
      </p:sp>
      <p:sp>
        <p:nvSpPr>
          <p:cNvPr id="4" name="Slide Number Placeholder 3"/>
          <p:cNvSpPr>
            <a:spLocks noGrp="1"/>
          </p:cNvSpPr>
          <p:nvPr>
            <p:ph type="sldNum" sz="quarter" idx="10"/>
          </p:nvPr>
        </p:nvSpPr>
        <p:spPr/>
        <p:txBody>
          <a:bodyPr/>
          <a:lstStyle/>
          <a:p>
            <a:fld id="{2B21F02D-2A27-4F9E-8116-6A7BCCB2C5E5}" type="slidenum">
              <a:rPr lang="en-US" smtClean="0"/>
              <a:t>8</a:t>
            </a:fld>
            <a:endParaRPr lang="en-US" dirty="0"/>
          </a:p>
        </p:txBody>
      </p:sp>
      <p:sp>
        <p:nvSpPr>
          <p:cNvPr id="7" name="Header Placeholder 3">
            <a:extLst>
              <a:ext uri="{FF2B5EF4-FFF2-40B4-BE49-F238E27FC236}">
                <a16:creationId xmlns:a16="http://schemas.microsoft.com/office/drawing/2014/main" id="{D387A34D-63A9-4275-93E1-DDF6EBB471F0}"/>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3255111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350" y="561975"/>
            <a:ext cx="6337300" cy="3565525"/>
          </a:xfrm>
        </p:spPr>
      </p:sp>
      <p:sp>
        <p:nvSpPr>
          <p:cNvPr id="3" name="Notes Placeholder 2"/>
          <p:cNvSpPr>
            <a:spLocks noGrp="1"/>
          </p:cNvSpPr>
          <p:nvPr>
            <p:ph type="body" idx="1"/>
          </p:nvPr>
        </p:nvSpPr>
        <p:spPr>
          <a:xfrm>
            <a:off x="558800" y="4572000"/>
            <a:ext cx="5906008" cy="4125976"/>
          </a:xfrm>
        </p:spPr>
        <p:txBody>
          <a:bodyPr vert="horz" lIns="91440" tIns="45720" rIns="91440" bIns="45720" rtlCol="0">
            <a:noAutofit/>
          </a:bodyPr>
          <a:lstStyle/>
          <a:p>
            <a:pPr>
              <a:lnSpc>
                <a:spcPct val="107000"/>
              </a:lnSpc>
              <a:spcAft>
                <a:spcPts val="800"/>
              </a:spcAft>
            </a:pPr>
            <a:r>
              <a:rPr lang="en-US" sz="880" dirty="0">
                <a:solidFill>
                  <a:srgbClr val="000000"/>
                </a:solidFill>
                <a:cs typeface="Segoe UI Light" panose="020B0502040204020203" pitchFamily="34" charset="0"/>
              </a:rPr>
              <a:t>Explain the relationship between parent and child jobs. Also, emphasize that if a single child job fails even though other child jobs succeed, Windows PowerShell marks the parent job as failed.</a:t>
            </a:r>
          </a:p>
        </p:txBody>
      </p:sp>
      <p:sp>
        <p:nvSpPr>
          <p:cNvPr id="4" name="Slide Number Placeholder 3"/>
          <p:cNvSpPr>
            <a:spLocks noGrp="1"/>
          </p:cNvSpPr>
          <p:nvPr>
            <p:ph type="sldNum" sz="quarter" idx="10"/>
          </p:nvPr>
        </p:nvSpPr>
        <p:spPr/>
        <p:txBody>
          <a:bodyPr/>
          <a:lstStyle/>
          <a:p>
            <a:fld id="{2B21F02D-2A27-4F9E-8116-6A7BCCB2C5E5}" type="slidenum">
              <a:rPr lang="en-US" smtClean="0"/>
              <a:t>9</a:t>
            </a:fld>
            <a:endParaRPr lang="en-US" dirty="0"/>
          </a:p>
        </p:txBody>
      </p:sp>
      <p:sp>
        <p:nvSpPr>
          <p:cNvPr id="7" name="Header Placeholder 3">
            <a:extLst>
              <a:ext uri="{FF2B5EF4-FFF2-40B4-BE49-F238E27FC236}">
                <a16:creationId xmlns:a16="http://schemas.microsoft.com/office/drawing/2014/main" id="{C18526C8-AD1A-4282-A555-C15F9450CCB8}"/>
              </a:ext>
            </a:extLst>
          </p:cNvPr>
          <p:cNvSpPr>
            <a:spLocks noGrp="1"/>
          </p:cNvSpPr>
          <p:nvPr>
            <p:ph type="hdr" sz="quarter"/>
          </p:nvPr>
        </p:nvSpPr>
        <p:spPr>
          <a:xfrm>
            <a:off x="-1" y="0"/>
            <a:ext cx="4487334" cy="457200"/>
          </a:xfrm>
        </p:spPr>
        <p:txBody>
          <a:bodyPr/>
          <a:lstStyle/>
          <a:p>
            <a:r>
              <a:rPr lang="en-US" dirty="0"/>
              <a:t>AZ-040 Automating Administration with PowerShell</a:t>
            </a:r>
          </a:p>
          <a:p>
            <a:r>
              <a:rPr lang="en-US" dirty="0"/>
              <a:t>Module 11: Using background jobs and scheduled jobs</a:t>
            </a:r>
          </a:p>
        </p:txBody>
      </p:sp>
    </p:spTree>
    <p:extLst>
      <p:ext uri="{BB962C8B-B14F-4D97-AF65-F5344CB8AC3E}">
        <p14:creationId xmlns:p14="http://schemas.microsoft.com/office/powerpoint/2010/main" val="4199010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5169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6" r:id="rId7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4.xml"/><Relationship Id="rId1" Type="http://schemas.openxmlformats.org/officeDocument/2006/relationships/slideLayout" Target="../slideLayouts/slideLayout35.xml"/><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7.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42.xml"/><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7.xml"/><Relationship Id="rId1" Type="http://schemas.openxmlformats.org/officeDocument/2006/relationships/slideLayout" Target="../slideLayouts/slideLayout42.xml"/><Relationship Id="rId4" Type="http://schemas.openxmlformats.org/officeDocument/2006/relationships/image" Target="../media/image18.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t>AZ-040 Automating Administration with PowerShell</a:t>
            </a:r>
            <a:endParaRPr lang="en-US" dirty="0">
              <a:solidFill>
                <a:schemeClr val="tx1"/>
              </a:solidFill>
            </a:endParaRPr>
          </a:p>
        </p:txBody>
      </p:sp>
      <p:sp>
        <p:nvSpPr>
          <p:cNvPr id="5" name="Text Placeholder 4">
            <a:extLst>
              <a:ext uri="{FF2B5EF4-FFF2-40B4-BE49-F238E27FC236}">
                <a16:creationId xmlns:a16="http://schemas.microsoft.com/office/drawing/2014/main" id="{58304294-793E-FB49-A26A-F2ADFBA94074}"/>
              </a:ext>
            </a:extLst>
          </p:cNvPr>
          <p:cNvSpPr>
            <a:spLocks noGrp="1"/>
          </p:cNvSpPr>
          <p:nvPr>
            <p:ph type="body" sz="quarter" idx="15"/>
          </p:nvPr>
        </p:nvSpPr>
        <p:spPr/>
        <p:txBody>
          <a:bodyPr/>
          <a:lstStyle/>
          <a:p>
            <a:r>
              <a:rPr lang="en-US" dirty="0"/>
              <a:t>Author name</a:t>
            </a:r>
            <a:br>
              <a:rPr lang="en-US" dirty="0"/>
            </a:br>
            <a:r>
              <a:rPr lang="en-US" dirty="0"/>
              <a:t>Date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results for running jobs</a:t>
            </a:r>
          </a:p>
        </p:txBody>
      </p:sp>
      <p:sp>
        <p:nvSpPr>
          <p:cNvPr id="4" name="Content Placeholder 2"/>
          <p:cNvSpPr txBox="1">
            <a:spLocks/>
          </p:cNvSpPr>
          <p:nvPr/>
        </p:nvSpPr>
        <p:spPr>
          <a:xfrm>
            <a:off x="329808" y="1195079"/>
            <a:ext cx="1153238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Use </a:t>
            </a:r>
            <a:r>
              <a:rPr lang="en-US" b="1" kern="0" dirty="0">
                <a:solidFill>
                  <a:srgbClr val="000000"/>
                </a:solidFill>
              </a:rPr>
              <a:t>Receive-Job</a:t>
            </a:r>
            <a:r>
              <a:rPr lang="en-US" kern="0" dirty="0">
                <a:solidFill>
                  <a:srgbClr val="000000"/>
                </a:solidFill>
              </a:rPr>
              <a:t>:</a:t>
            </a:r>
          </a:p>
          <a:p>
            <a:pPr lvl="1"/>
            <a:r>
              <a:rPr lang="en-US" kern="0" dirty="0">
                <a:solidFill>
                  <a:srgbClr val="000000"/>
                </a:solidFill>
              </a:rPr>
              <a:t>Pipe jobs to it to specify jobs</a:t>
            </a:r>
          </a:p>
          <a:p>
            <a:pPr lvl="1"/>
            <a:r>
              <a:rPr lang="en-US" kern="0" dirty="0">
                <a:solidFill>
                  <a:srgbClr val="000000"/>
                </a:solidFill>
              </a:rPr>
              <a:t>Use </a:t>
            </a:r>
            <a:r>
              <a:rPr lang="en-US" i="1" kern="0" dirty="0">
                <a:solidFill>
                  <a:srgbClr val="000000"/>
                </a:solidFill>
              </a:rPr>
              <a:t>–ID </a:t>
            </a:r>
            <a:r>
              <a:rPr lang="en-US" kern="0" dirty="0">
                <a:solidFill>
                  <a:srgbClr val="000000"/>
                </a:solidFill>
              </a:rPr>
              <a:t>to specify by job ID</a:t>
            </a:r>
          </a:p>
          <a:p>
            <a:pPr lvl="1"/>
            <a:r>
              <a:rPr lang="en-US" kern="0" dirty="0">
                <a:solidFill>
                  <a:srgbClr val="000000"/>
                </a:solidFill>
              </a:rPr>
              <a:t>Use </a:t>
            </a:r>
            <a:r>
              <a:rPr lang="en-US" i="1" kern="0" dirty="0">
                <a:solidFill>
                  <a:srgbClr val="000000"/>
                </a:solidFill>
              </a:rPr>
              <a:t>–Name </a:t>
            </a:r>
            <a:r>
              <a:rPr lang="en-US" kern="0" dirty="0">
                <a:solidFill>
                  <a:srgbClr val="000000"/>
                </a:solidFill>
              </a:rPr>
              <a:t>to specify by job name</a:t>
            </a:r>
          </a:p>
          <a:p>
            <a:pPr lvl="0"/>
            <a:r>
              <a:rPr lang="en-US" kern="0" dirty="0">
                <a:solidFill>
                  <a:srgbClr val="000000"/>
                </a:solidFill>
              </a:rPr>
              <a:t>Add </a:t>
            </a:r>
            <a:r>
              <a:rPr lang="en-US" i="1" kern="0" dirty="0">
                <a:solidFill>
                  <a:srgbClr val="000000"/>
                </a:solidFill>
              </a:rPr>
              <a:t>–Keep </a:t>
            </a:r>
            <a:r>
              <a:rPr lang="en-US" kern="0" dirty="0">
                <a:solidFill>
                  <a:srgbClr val="000000"/>
                </a:solidFill>
              </a:rPr>
              <a:t>to retain a copy of the results in memory. Otherwise, results aren’t retained in memory</a:t>
            </a:r>
          </a:p>
          <a:p>
            <a:pPr lvl="0"/>
            <a:r>
              <a:rPr lang="en-US" kern="0" dirty="0">
                <a:solidFill>
                  <a:srgbClr val="000000"/>
                </a:solidFill>
              </a:rPr>
              <a:t>Receiving results from a parent job will result in receiving results from all child jobs</a:t>
            </a:r>
          </a:p>
        </p:txBody>
      </p:sp>
    </p:spTree>
    <p:extLst>
      <p:ext uri="{BB962C8B-B14F-4D97-AF65-F5344CB8AC3E}">
        <p14:creationId xmlns:p14="http://schemas.microsoft.com/office/powerpoint/2010/main" val="3709014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Using background jobs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1923604"/>
          </a:xfrm>
        </p:spPr>
        <p:txBody>
          <a:bodyPr/>
          <a:lstStyle/>
          <a:p>
            <a:pPr marL="0" indent="0">
              <a:buNone/>
            </a:pPr>
            <a:r>
              <a:rPr lang="en-US" sz="1800" kern="0" dirty="0">
                <a:solidFill>
                  <a:srgbClr val="000000"/>
                </a:solidFill>
              </a:rPr>
              <a:t>In this demonstration, you’ll learn how to create and manage local and remoting jobs.</a:t>
            </a:r>
          </a:p>
          <a:p>
            <a:pPr marL="342900" lvl="1" indent="-342900">
              <a:buFont typeface="+mj-lt"/>
              <a:buAutoNum type="arabicPeriod"/>
            </a:pPr>
            <a:r>
              <a:rPr lang="en-US" sz="1800" kern="0" dirty="0">
                <a:solidFill>
                  <a:srgbClr val="000000"/>
                </a:solidFill>
              </a:rPr>
              <a:t>Start local and remoting jobs.</a:t>
            </a:r>
          </a:p>
          <a:p>
            <a:pPr marL="342900" lvl="1" indent="-342900">
              <a:buFont typeface="+mj-lt"/>
              <a:buAutoNum type="arabicPeriod"/>
            </a:pPr>
            <a:r>
              <a:rPr lang="en-US" sz="1800" kern="0" dirty="0">
                <a:solidFill>
                  <a:srgbClr val="000000"/>
                </a:solidFill>
              </a:rPr>
              <a:t>Manage jobs.</a:t>
            </a:r>
          </a:p>
          <a:p>
            <a:pPr marL="342900" lvl="1" indent="-342900">
              <a:buFont typeface="+mj-lt"/>
              <a:buAutoNum type="arabicPeriod"/>
            </a:pPr>
            <a:r>
              <a:rPr lang="en-US" sz="1800" kern="0" dirty="0">
                <a:solidFill>
                  <a:srgbClr val="000000"/>
                </a:solidFill>
              </a:rPr>
              <a:t>Receive job results</a:t>
            </a:r>
            <a:r>
              <a:rPr lang="bs-Latn-BA" sz="1800" dirty="0"/>
              <a:t>.</a:t>
            </a:r>
            <a:endParaRPr lang="en-US" sz="1800" dirty="0"/>
          </a:p>
          <a:p>
            <a:endParaRPr lang="en-US" sz="1800"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14065660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Using background jobs (Slide 2)</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1923604"/>
          </a:xfrm>
        </p:spPr>
        <p:txBody>
          <a:bodyPr/>
          <a:lstStyle/>
          <a:p>
            <a:pPr marL="0" indent="0">
              <a:buNone/>
            </a:pPr>
            <a:r>
              <a:rPr lang="en-US" sz="1800" kern="0" dirty="0">
                <a:solidFill>
                  <a:srgbClr val="000000"/>
                </a:solidFill>
              </a:rPr>
              <a:t>In this demonstration, you’ll learn how to create and manage local and remoting jobs.</a:t>
            </a:r>
          </a:p>
          <a:p>
            <a:pPr marL="342900" lvl="1" indent="-342900">
              <a:buFont typeface="+mj-lt"/>
              <a:buAutoNum type="arabicPeriod"/>
            </a:pPr>
            <a:r>
              <a:rPr lang="en-US" sz="1800" kern="0" dirty="0">
                <a:solidFill>
                  <a:srgbClr val="000000"/>
                </a:solidFill>
              </a:rPr>
              <a:t>Start local and remoting jobs.</a:t>
            </a:r>
          </a:p>
          <a:p>
            <a:pPr marL="342900" lvl="1" indent="-342900">
              <a:buFont typeface="+mj-lt"/>
              <a:buAutoNum type="arabicPeriod"/>
            </a:pPr>
            <a:r>
              <a:rPr lang="en-US" sz="1800" kern="0" dirty="0">
                <a:solidFill>
                  <a:srgbClr val="000000"/>
                </a:solidFill>
              </a:rPr>
              <a:t>Manage jobs.</a:t>
            </a:r>
          </a:p>
          <a:p>
            <a:pPr marL="342900" lvl="1" indent="-342900">
              <a:buFont typeface="+mj-lt"/>
              <a:buAutoNum type="arabicPeriod"/>
            </a:pPr>
            <a:r>
              <a:rPr lang="en-US" sz="1800" kern="0" dirty="0">
                <a:solidFill>
                  <a:srgbClr val="000000"/>
                </a:solidFill>
              </a:rPr>
              <a:t>Receive job results</a:t>
            </a:r>
            <a:r>
              <a:rPr lang="bs-Latn-BA" sz="1800" dirty="0"/>
              <a:t>.</a:t>
            </a:r>
            <a:endParaRPr lang="en-US" sz="1800" dirty="0"/>
          </a:p>
          <a:p>
            <a:endParaRPr lang="en-US" sz="1800"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359763061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2</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122286884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2: Use scheduled jobs</a:t>
            </a:r>
          </a:p>
        </p:txBody>
      </p:sp>
    </p:spTree>
    <p:extLst>
      <p:ext uri="{BB962C8B-B14F-4D97-AF65-F5344CB8AC3E}">
        <p14:creationId xmlns:p14="http://schemas.microsoft.com/office/powerpoint/2010/main" val="4044182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2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05654" y="1120690"/>
            <a:ext cx="11354257" cy="5170646"/>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This lesson covers scheduled jobs, which are similar to background jobs </a:t>
            </a:r>
            <a:r>
              <a:rPr lang="en-US" dirty="0">
                <a:solidFill>
                  <a:srgbClr val="000000"/>
                </a:solidFill>
                <a:latin typeface="Segoe UI"/>
              </a:rPr>
              <a:t>because they </a:t>
            </a:r>
            <a:r>
              <a:rPr kumimoji="0" lang="en-US" b="0" i="0" u="none" strike="noStrike" kern="1200" cap="none" spc="0" normalizeH="0" baseline="0" noProof="0" dirty="0">
                <a:ln>
                  <a:noFill/>
                </a:ln>
                <a:solidFill>
                  <a:srgbClr val="000000"/>
                </a:solidFill>
                <a:effectLst/>
                <a:uLnTx/>
                <a:uFillTx/>
                <a:latin typeface="Segoe UI"/>
                <a:ea typeface="+mn-ea"/>
                <a:cs typeface="+mn-cs"/>
              </a:rPr>
              <a:t>run asynchronously in the background. In Windows PowerShell, scheduled jobs are essentially scheduled tasks that follow all the same rules for actions, triggers, and other features, and run Windows PowerShell scripts by design.</a:t>
            </a: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Running Windows PowerShell scripts as scheduled tasks</a:t>
            </a:r>
            <a:endParaRPr kumimoji="0" lang="bs-Latn-BA" b="0" i="0" u="none" strike="noStrike" kern="1200" cap="none" spc="0" normalizeH="0" baseline="0" noProof="0" dirty="0">
              <a:ln>
                <a:noFill/>
              </a:ln>
              <a:solidFill>
                <a:srgbClr val="000000"/>
              </a:solidFill>
              <a:effectLst/>
              <a:uLnTx/>
              <a:uFillTx/>
              <a:latin typeface="Segoe UI"/>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Demonstration: Using a Windows PowerShell script as a scheduled task</a:t>
            </a:r>
            <a:endParaRPr kumimoji="0" lang="bs-Latn-BA" b="0" i="0" u="none" strike="noStrike" kern="1200" cap="none" spc="0" normalizeH="0" baseline="0" noProof="0" dirty="0">
              <a:ln>
                <a:noFill/>
              </a:ln>
              <a:solidFill>
                <a:srgbClr val="000000"/>
              </a:solidFill>
              <a:effectLst/>
              <a:uLnTx/>
              <a:uFillTx/>
              <a:latin typeface="Segoe UI"/>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What are scheduled jobs?</a:t>
            </a:r>
            <a:endParaRPr kumimoji="0" lang="bs-Latn-BA" b="0" i="0" u="none" strike="noStrike" kern="1200" cap="none" spc="0" normalizeH="0" baseline="0" noProof="0" dirty="0">
              <a:ln>
                <a:noFill/>
              </a:ln>
              <a:solidFill>
                <a:srgbClr val="000000"/>
              </a:solidFill>
              <a:effectLst/>
              <a:uLnTx/>
              <a:uFillTx/>
              <a:latin typeface="Segoe UI"/>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Job options</a:t>
            </a:r>
            <a:r>
              <a:rPr kumimoji="0" lang="bs-Latn-BA" b="0" i="0" u="none" strike="noStrike" kern="1200" cap="none" spc="0" normalizeH="0" baseline="0" noProof="0" dirty="0">
                <a:ln>
                  <a:noFill/>
                </a:ln>
                <a:solidFill>
                  <a:srgbClr val="000000"/>
                </a:solidFill>
                <a:effectLst/>
                <a:uLnTx/>
                <a:uFillTx/>
                <a:latin typeface="Segoe UI"/>
                <a:ea typeface="+mn-ea"/>
                <a:cs typeface="+mn-cs"/>
              </a:rPr>
              <a:t> and </a:t>
            </a:r>
            <a:r>
              <a:rPr lang="en-US" dirty="0">
                <a:solidFill>
                  <a:srgbClr val="000000"/>
                </a:solidFill>
                <a:latin typeface="Segoe UI"/>
              </a:rPr>
              <a:t>j</a:t>
            </a:r>
            <a:r>
              <a:rPr kumimoji="0" lang="en-US" b="0" i="0" u="none" strike="noStrike" kern="1200" cap="none" spc="0" normalizeH="0" baseline="0" noProof="0" dirty="0">
                <a:ln>
                  <a:noFill/>
                </a:ln>
                <a:solidFill>
                  <a:srgbClr val="000000"/>
                </a:solidFill>
                <a:effectLst/>
                <a:uLnTx/>
                <a:uFillTx/>
                <a:latin typeface="Segoe UI"/>
                <a:ea typeface="+mn-ea"/>
                <a:cs typeface="+mn-cs"/>
              </a:rPr>
              <a:t>ob triggers</a:t>
            </a:r>
            <a:endParaRPr kumimoji="0" lang="bs-Latn-BA" b="0" i="0" u="none" strike="noStrike" kern="1200" cap="none" spc="0" normalizeH="0" baseline="0" noProof="0" dirty="0">
              <a:ln>
                <a:noFill/>
              </a:ln>
              <a:solidFill>
                <a:srgbClr val="000000"/>
              </a:solidFill>
              <a:effectLst/>
              <a:uLnTx/>
              <a:uFillTx/>
              <a:latin typeface="Segoe UI"/>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Creating a scheduled job</a:t>
            </a:r>
            <a:endParaRPr kumimoji="0" lang="bs-Latn-BA" b="0" i="0" u="none" strike="noStrike" kern="1200" cap="none" spc="0" normalizeH="0" baseline="0" noProof="0" dirty="0">
              <a:ln>
                <a:noFill/>
              </a:ln>
              <a:solidFill>
                <a:srgbClr val="000000"/>
              </a:solidFill>
              <a:effectLst/>
              <a:uLnTx/>
              <a:uFillTx/>
              <a:latin typeface="Segoe UI"/>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Retrieving scheduled job results</a:t>
            </a:r>
            <a:endParaRPr kumimoji="0" lang="bs-Latn-BA" b="0" i="0" u="none" strike="noStrike" kern="1200" cap="none" spc="0" normalizeH="0" baseline="0" noProof="0" dirty="0">
              <a:ln>
                <a:noFill/>
              </a:ln>
              <a:solidFill>
                <a:srgbClr val="000000"/>
              </a:solidFill>
              <a:effectLst/>
              <a:uLnTx/>
              <a:uFillTx/>
              <a:latin typeface="Segoe UI"/>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Demonstration: Using scheduled jobs</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10390784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852" y="377052"/>
            <a:ext cx="10952453" cy="740664"/>
          </a:xfrm>
        </p:spPr>
        <p:txBody>
          <a:bodyPr/>
          <a:lstStyle/>
          <a:p>
            <a:r>
              <a:rPr lang="en-CA" dirty="0"/>
              <a:t>Running Windows PowerShell scripts as scheduled tasks</a:t>
            </a:r>
            <a:endParaRPr lang="en-US" dirty="0"/>
          </a:p>
        </p:txBody>
      </p:sp>
      <p:sp>
        <p:nvSpPr>
          <p:cNvPr id="4" name="Content Placeholder 2"/>
          <p:cNvSpPr txBox="1">
            <a:spLocks/>
          </p:cNvSpPr>
          <p:nvPr/>
        </p:nvSpPr>
        <p:spPr>
          <a:xfrm>
            <a:off x="327852" y="1030166"/>
            <a:ext cx="11630181"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Windows PowerShell scripts can run in </a:t>
            </a:r>
            <a:r>
              <a:rPr lang="en-US" b="1" kern="0" dirty="0">
                <a:solidFill>
                  <a:srgbClr val="000000"/>
                </a:solidFill>
              </a:rPr>
              <a:t>Task Scheduler</a:t>
            </a:r>
            <a:r>
              <a:rPr lang="en-US" kern="0" dirty="0">
                <a:solidFill>
                  <a:srgbClr val="000000"/>
                </a:solidFill>
              </a:rPr>
              <a:t>:</a:t>
            </a:r>
          </a:p>
          <a:p>
            <a:pPr lvl="1"/>
            <a:r>
              <a:rPr lang="en-US" kern="0" dirty="0">
                <a:solidFill>
                  <a:srgbClr val="000000"/>
                </a:solidFill>
              </a:rPr>
              <a:t>Can use all options of </a:t>
            </a:r>
            <a:r>
              <a:rPr lang="en-US" b="1" kern="0" dirty="0">
                <a:solidFill>
                  <a:srgbClr val="000000"/>
                </a:solidFill>
              </a:rPr>
              <a:t>Task Scheduler </a:t>
            </a:r>
            <a:r>
              <a:rPr lang="en-US" kern="0" dirty="0">
                <a:solidFill>
                  <a:srgbClr val="000000"/>
                </a:solidFill>
              </a:rPr>
              <a:t>in a graphical user interface</a:t>
            </a:r>
          </a:p>
          <a:p>
            <a:pPr lvl="0"/>
            <a:r>
              <a:rPr lang="en-US" kern="0" dirty="0">
                <a:solidFill>
                  <a:srgbClr val="000000"/>
                </a:solidFill>
              </a:rPr>
              <a:t>A scheduled task consists of:</a:t>
            </a:r>
          </a:p>
          <a:p>
            <a:pPr lvl="1"/>
            <a:r>
              <a:rPr lang="en-US" b="1" kern="0" dirty="0">
                <a:solidFill>
                  <a:srgbClr val="000000"/>
                </a:solidFill>
              </a:rPr>
              <a:t>Action</a:t>
            </a:r>
          </a:p>
          <a:p>
            <a:pPr lvl="1"/>
            <a:r>
              <a:rPr lang="en-US" b="1" kern="0" dirty="0">
                <a:solidFill>
                  <a:srgbClr val="000000"/>
                </a:solidFill>
              </a:rPr>
              <a:t>Principal</a:t>
            </a:r>
          </a:p>
          <a:p>
            <a:pPr lvl="1"/>
            <a:r>
              <a:rPr lang="en-US" b="1" kern="0" dirty="0">
                <a:solidFill>
                  <a:srgbClr val="000000"/>
                </a:solidFill>
              </a:rPr>
              <a:t>Trigger </a:t>
            </a:r>
          </a:p>
          <a:p>
            <a:pPr lvl="1"/>
            <a:r>
              <a:rPr lang="en-US" b="1" kern="0" dirty="0">
                <a:solidFill>
                  <a:srgbClr val="000000"/>
                </a:solidFill>
              </a:rPr>
              <a:t>Additional settings</a:t>
            </a:r>
          </a:p>
          <a:p>
            <a:r>
              <a:rPr lang="en-US" kern="0" dirty="0">
                <a:solidFill>
                  <a:srgbClr val="000000"/>
                </a:solidFill>
              </a:rPr>
              <a:t>To review the complete list of commands, run the following command:</a:t>
            </a:r>
          </a:p>
          <a:p>
            <a:pPr marL="0" indent="0">
              <a:buNone/>
            </a:pPr>
            <a:endParaRPr lang="en-US" kern="0" dirty="0">
              <a:solidFill>
                <a:srgbClr val="000000"/>
              </a:solidFill>
            </a:endParaRPr>
          </a:p>
          <a:p>
            <a:pPr marL="0" indent="0">
              <a:buNone/>
            </a:pPr>
            <a:endParaRPr lang="en-US" kern="0" dirty="0">
              <a:solidFill>
                <a:srgbClr val="000000"/>
              </a:solidFill>
            </a:endParaRPr>
          </a:p>
          <a:p>
            <a:pPr lvl="0"/>
            <a:endParaRPr lang="en-US" kern="0" dirty="0">
              <a:solidFill>
                <a:srgbClr val="000000"/>
              </a:solidFill>
            </a:endParaRPr>
          </a:p>
          <a:p>
            <a:pPr lvl="1"/>
            <a:endParaRPr lang="en-US" kern="0" dirty="0">
              <a:solidFill>
                <a:srgbClr val="000000"/>
              </a:solidFill>
            </a:endParaRPr>
          </a:p>
        </p:txBody>
      </p:sp>
      <p:sp>
        <p:nvSpPr>
          <p:cNvPr id="5" name="Text Placeholder 9">
            <a:extLst>
              <a:ext uri="{FF2B5EF4-FFF2-40B4-BE49-F238E27FC236}">
                <a16:creationId xmlns:a16="http://schemas.microsoft.com/office/drawing/2014/main" id="{5F086993-7770-4A01-B4CA-076E241E811A}"/>
              </a:ext>
            </a:extLst>
          </p:cNvPr>
          <p:cNvSpPr txBox="1">
            <a:spLocks/>
          </p:cNvSpPr>
          <p:nvPr/>
        </p:nvSpPr>
        <p:spPr>
          <a:xfrm>
            <a:off x="484385" y="4838863"/>
            <a:ext cx="10098123" cy="572889"/>
          </a:xfrm>
          <a:prstGeom prst="rect">
            <a:avLst/>
          </a:prstGeom>
          <a:ln w="19050">
            <a:solidFill>
              <a:schemeClr val="accent4"/>
            </a:solidFill>
          </a:ln>
        </p:spPr>
        <p:txBody>
          <a:bodyPr lIns="137160" tIns="91440" rIns="13716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rgbClr val="000000"/>
                </a:solidFill>
                <a:latin typeface="Consolas" panose="020B0609020204030204" pitchFamily="49" charset="0"/>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Get-Command –Module ScheduledTasks</a:t>
            </a:r>
          </a:p>
        </p:txBody>
      </p:sp>
    </p:spTree>
    <p:extLst>
      <p:ext uri="{BB962C8B-B14F-4D97-AF65-F5344CB8AC3E}">
        <p14:creationId xmlns:p14="http://schemas.microsoft.com/office/powerpoint/2010/main" val="2761389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Using a Windows PowerShell script as a scheduled task</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646331"/>
          </a:xfrm>
        </p:spPr>
        <p:txBody>
          <a:bodyPr/>
          <a:lstStyle/>
          <a:p>
            <a:pPr marL="0" indent="0">
              <a:buNone/>
            </a:pPr>
            <a:r>
              <a:rPr lang="en-US" sz="1800" kern="0" dirty="0">
                <a:solidFill>
                  <a:srgbClr val="000000"/>
                </a:solidFill>
                <a:ea typeface="Times New Roman" panose="02020603050405020304" pitchFamily="18" charset="0"/>
                <a:cs typeface="Mangal" panose="02040503050203030202" pitchFamily="18" charset="0"/>
              </a:rPr>
              <a:t>In this demonstration, you’ll learn how to create and run a Windows PowerShell script as a scheduled task.</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7341589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scheduled jobs?</a:t>
            </a:r>
          </a:p>
        </p:txBody>
      </p:sp>
      <p:sp>
        <p:nvSpPr>
          <p:cNvPr id="4" name="Content Placeholder 2"/>
          <p:cNvSpPr txBox="1">
            <a:spLocks/>
          </p:cNvSpPr>
          <p:nvPr/>
        </p:nvSpPr>
        <p:spPr>
          <a:xfrm>
            <a:off x="432089" y="1120690"/>
            <a:ext cx="1152594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a:solidFill>
                  <a:srgbClr val="000000"/>
                </a:solidFill>
              </a:rPr>
              <a:t>Scheduled jobs are a cross between background jobs and </a:t>
            </a:r>
            <a:r>
              <a:rPr lang="en-US" b="1" kern="0" dirty="0">
                <a:solidFill>
                  <a:srgbClr val="000000"/>
                </a:solidFill>
              </a:rPr>
              <a:t>Task Scheduler </a:t>
            </a:r>
            <a:r>
              <a:rPr lang="en-US" kern="0" dirty="0">
                <a:solidFill>
                  <a:srgbClr val="000000"/>
                </a:solidFill>
              </a:rPr>
              <a:t>tasks</a:t>
            </a:r>
          </a:p>
          <a:p>
            <a:pPr lvl="0"/>
            <a:r>
              <a:rPr lang="en-US" kern="0" dirty="0">
                <a:solidFill>
                  <a:srgbClr val="000000"/>
                </a:solidFill>
              </a:rPr>
              <a:t>They have three components:</a:t>
            </a:r>
          </a:p>
          <a:p>
            <a:pPr lvl="1"/>
            <a:r>
              <a:rPr lang="en-US" kern="0" dirty="0">
                <a:solidFill>
                  <a:srgbClr val="000000"/>
                </a:solidFill>
              </a:rPr>
              <a:t>Job definition</a:t>
            </a:r>
          </a:p>
          <a:p>
            <a:pPr lvl="1"/>
            <a:r>
              <a:rPr lang="en-US" kern="0" dirty="0">
                <a:solidFill>
                  <a:srgbClr val="000000"/>
                </a:solidFill>
              </a:rPr>
              <a:t>Job options</a:t>
            </a:r>
          </a:p>
          <a:p>
            <a:pPr lvl="1"/>
            <a:r>
              <a:rPr lang="en-US" kern="0" dirty="0">
                <a:solidFill>
                  <a:srgbClr val="000000"/>
                </a:solidFill>
              </a:rPr>
              <a:t>Job triggers</a:t>
            </a:r>
          </a:p>
          <a:p>
            <a:r>
              <a:rPr lang="en-US" kern="0" dirty="0">
                <a:solidFill>
                  <a:srgbClr val="000000"/>
                </a:solidFill>
              </a:rPr>
              <a:t>To review all scheduled job commands, use:</a:t>
            </a:r>
          </a:p>
          <a:p>
            <a:pPr marL="0" indent="0">
              <a:buNone/>
            </a:pPr>
            <a:endParaRPr lang="en-US" kern="0" dirty="0">
              <a:solidFill>
                <a:srgbClr val="000000"/>
              </a:solidFill>
            </a:endParaRPr>
          </a:p>
        </p:txBody>
      </p:sp>
      <p:sp>
        <p:nvSpPr>
          <p:cNvPr id="6" name="Text Placeholder 9">
            <a:extLst>
              <a:ext uri="{FF2B5EF4-FFF2-40B4-BE49-F238E27FC236}">
                <a16:creationId xmlns:a16="http://schemas.microsoft.com/office/drawing/2014/main" id="{875D3C86-DF86-4593-9DA3-40CEA9AEEF29}"/>
              </a:ext>
            </a:extLst>
          </p:cNvPr>
          <p:cNvSpPr txBox="1">
            <a:spLocks/>
          </p:cNvSpPr>
          <p:nvPr/>
        </p:nvSpPr>
        <p:spPr>
          <a:xfrm>
            <a:off x="607953" y="4443446"/>
            <a:ext cx="10098123" cy="572889"/>
          </a:xfrm>
          <a:prstGeom prst="rect">
            <a:avLst/>
          </a:prstGeom>
          <a:ln w="19050">
            <a:solidFill>
              <a:schemeClr val="accent4"/>
            </a:solidFill>
          </a:ln>
        </p:spPr>
        <p:txBody>
          <a:bodyPr lIns="137160" tIns="91440" rIns="13716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rgbClr val="000000"/>
                </a:solidFill>
                <a:latin typeface="Consolas" panose="020B0609020204030204" pitchFamily="49" charset="0"/>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Get-Command –Module PSScheduledJob</a:t>
            </a:r>
          </a:p>
        </p:txBody>
      </p:sp>
    </p:spTree>
    <p:extLst>
      <p:ext uri="{BB962C8B-B14F-4D97-AF65-F5344CB8AC3E}">
        <p14:creationId xmlns:p14="http://schemas.microsoft.com/office/powerpoint/2010/main" val="3503768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options</a:t>
            </a:r>
            <a:r>
              <a:rPr lang="bs-Latn-BA" dirty="0"/>
              <a:t> and job triggers</a:t>
            </a:r>
            <a:endParaRPr lang="en-US" dirty="0"/>
          </a:p>
        </p:txBody>
      </p:sp>
      <p:sp>
        <p:nvSpPr>
          <p:cNvPr id="4" name="Content Placeholder 2"/>
          <p:cNvSpPr txBox="1">
            <a:spLocks/>
          </p:cNvSpPr>
          <p:nvPr/>
        </p:nvSpPr>
        <p:spPr>
          <a:xfrm>
            <a:off x="321412" y="1120690"/>
            <a:ext cx="11034447"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Use </a:t>
            </a:r>
            <a:r>
              <a:rPr lang="en-US" sz="2400" b="1" kern="0" dirty="0">
                <a:solidFill>
                  <a:srgbClr val="000000"/>
                </a:solidFill>
              </a:rPr>
              <a:t>New-ScheduledJobOption</a:t>
            </a:r>
            <a:r>
              <a:rPr lang="en-US" sz="2400" kern="0" dirty="0">
                <a:solidFill>
                  <a:srgbClr val="000000"/>
                </a:solidFill>
              </a:rPr>
              <a:t> to create an option object.</a:t>
            </a:r>
          </a:p>
          <a:p>
            <a:pPr lvl="0"/>
            <a:r>
              <a:rPr lang="en-US" sz="2400" kern="0" dirty="0">
                <a:solidFill>
                  <a:srgbClr val="000000"/>
                </a:solidFill>
              </a:rPr>
              <a:t>Parameters correspond to options in the </a:t>
            </a:r>
            <a:r>
              <a:rPr lang="en-US" sz="2400" b="1" kern="0" dirty="0">
                <a:solidFill>
                  <a:srgbClr val="000000"/>
                </a:solidFill>
              </a:rPr>
              <a:t>Task Scheduler </a:t>
            </a:r>
            <a:r>
              <a:rPr lang="en-US" sz="2400" kern="0" dirty="0">
                <a:solidFill>
                  <a:srgbClr val="000000"/>
                </a:solidFill>
              </a:rPr>
              <a:t>GUI and include:</a:t>
            </a:r>
          </a:p>
          <a:p>
            <a:pPr lvl="1"/>
            <a:r>
              <a:rPr lang="en-US" sz="2000" i="1" kern="0" dirty="0">
                <a:solidFill>
                  <a:srgbClr val="000000"/>
                </a:solidFill>
              </a:rPr>
              <a:t>–RequireNetwork</a:t>
            </a:r>
          </a:p>
          <a:p>
            <a:pPr lvl="1"/>
            <a:r>
              <a:rPr lang="en-US" sz="2000" i="1" kern="0" dirty="0">
                <a:solidFill>
                  <a:srgbClr val="000000"/>
                </a:solidFill>
              </a:rPr>
              <a:t>–RunElevated</a:t>
            </a:r>
          </a:p>
          <a:p>
            <a:pPr lvl="1"/>
            <a:r>
              <a:rPr lang="en-US" sz="2000" i="1" kern="0" dirty="0">
                <a:solidFill>
                  <a:srgbClr val="000000"/>
                </a:solidFill>
              </a:rPr>
              <a:t>–WakeToRun</a:t>
            </a:r>
          </a:p>
          <a:p>
            <a:pPr lvl="1"/>
            <a:r>
              <a:rPr lang="en-US" sz="2000" i="1" kern="0" dirty="0">
                <a:solidFill>
                  <a:srgbClr val="000000"/>
                </a:solidFill>
              </a:rPr>
              <a:t>–HideInTaskScheduler</a:t>
            </a:r>
          </a:p>
          <a:p>
            <a:pPr lvl="0"/>
            <a:r>
              <a:rPr lang="en-US" sz="2400" kern="0" dirty="0">
                <a:solidFill>
                  <a:srgbClr val="000000"/>
                </a:solidFill>
              </a:rPr>
              <a:t>Use </a:t>
            </a:r>
            <a:r>
              <a:rPr lang="en-US" sz="2400" b="1" kern="0" dirty="0">
                <a:solidFill>
                  <a:srgbClr val="000000"/>
                </a:solidFill>
              </a:rPr>
              <a:t>New-JobTrigger </a:t>
            </a:r>
            <a:r>
              <a:rPr lang="en-US" sz="2400" kern="0" dirty="0">
                <a:solidFill>
                  <a:srgbClr val="000000"/>
                </a:solidFill>
              </a:rPr>
              <a:t>to create a trigger object.</a:t>
            </a:r>
          </a:p>
          <a:p>
            <a:pPr lvl="0"/>
            <a:r>
              <a:rPr lang="en-US" sz="2400" kern="0" dirty="0">
                <a:solidFill>
                  <a:srgbClr val="000000"/>
                </a:solidFill>
              </a:rPr>
              <a:t>Five basic types of triggers:</a:t>
            </a:r>
          </a:p>
          <a:p>
            <a:pPr lvl="1"/>
            <a:r>
              <a:rPr lang="en-US" sz="2000" i="1" kern="0" dirty="0">
                <a:solidFill>
                  <a:srgbClr val="000000"/>
                </a:solidFill>
              </a:rPr>
              <a:t>–Once</a:t>
            </a:r>
          </a:p>
          <a:p>
            <a:pPr lvl="1"/>
            <a:r>
              <a:rPr lang="en-US" sz="2000" i="1" kern="0" dirty="0">
                <a:solidFill>
                  <a:srgbClr val="000000"/>
                </a:solidFill>
              </a:rPr>
              <a:t>–Weekly</a:t>
            </a:r>
          </a:p>
          <a:p>
            <a:pPr lvl="1"/>
            <a:r>
              <a:rPr lang="en-US" sz="2000" i="1" kern="0" dirty="0">
                <a:solidFill>
                  <a:srgbClr val="000000"/>
                </a:solidFill>
              </a:rPr>
              <a:t>–Daily</a:t>
            </a:r>
          </a:p>
          <a:p>
            <a:pPr lvl="1"/>
            <a:r>
              <a:rPr lang="en-US" sz="2000" i="1" kern="0" dirty="0">
                <a:solidFill>
                  <a:srgbClr val="000000"/>
                </a:solidFill>
              </a:rPr>
              <a:t>–AtLogOn</a:t>
            </a:r>
          </a:p>
          <a:p>
            <a:pPr lvl="1"/>
            <a:r>
              <a:rPr lang="en-US" sz="2000" i="1" kern="0" dirty="0">
                <a:solidFill>
                  <a:srgbClr val="000000"/>
                </a:solidFill>
              </a:rPr>
              <a:t>–AtStartUp</a:t>
            </a:r>
          </a:p>
          <a:p>
            <a:pPr marL="288925" lvl="1" indent="0">
              <a:buNone/>
            </a:pPr>
            <a:endParaRPr lang="en-US" b="1" kern="0" dirty="0">
              <a:solidFill>
                <a:srgbClr val="000000"/>
              </a:solidFill>
            </a:endParaRPr>
          </a:p>
        </p:txBody>
      </p:sp>
    </p:spTree>
    <p:extLst>
      <p:ext uri="{BB962C8B-B14F-4D97-AF65-F5344CB8AC3E}">
        <p14:creationId xmlns:p14="http://schemas.microsoft.com/office/powerpoint/2010/main" val="3691561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a:t>
            </a:r>
            <a:r>
              <a:rPr lang="bs-Latn-BA" dirty="0"/>
              <a:t>11</a:t>
            </a:r>
            <a:r>
              <a:rPr lang="en-US" dirty="0"/>
              <a:t>: Using background jobs and scheduled jobs</a:t>
            </a:r>
          </a:p>
        </p:txBody>
      </p:sp>
    </p:spTree>
    <p:extLst>
      <p:ext uri="{BB962C8B-B14F-4D97-AF65-F5344CB8AC3E}">
        <p14:creationId xmlns:p14="http://schemas.microsoft.com/office/powerpoint/2010/main" val="64726590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scheduled job</a:t>
            </a:r>
          </a:p>
        </p:txBody>
      </p:sp>
      <p:sp>
        <p:nvSpPr>
          <p:cNvPr id="4" name="Content Placeholder 2"/>
          <p:cNvSpPr txBox="1">
            <a:spLocks/>
          </p:cNvSpPr>
          <p:nvPr/>
        </p:nvSpPr>
        <p:spPr>
          <a:xfrm>
            <a:off x="418642" y="1066291"/>
            <a:ext cx="1103067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Use </a:t>
            </a:r>
            <a:r>
              <a:rPr lang="en-US" b="1" kern="0" dirty="0">
                <a:solidFill>
                  <a:srgbClr val="000000"/>
                </a:solidFill>
              </a:rPr>
              <a:t>Register-ScheduledJob </a:t>
            </a:r>
            <a:r>
              <a:rPr lang="en-US" kern="0" dirty="0">
                <a:solidFill>
                  <a:srgbClr val="000000"/>
                </a:solidFill>
              </a:rPr>
              <a:t>to create and register a new scheduled job.</a:t>
            </a:r>
          </a:p>
          <a:p>
            <a:pPr lvl="0"/>
            <a:r>
              <a:rPr lang="en-US" kern="0" dirty="0">
                <a:solidFill>
                  <a:srgbClr val="000000"/>
                </a:solidFill>
              </a:rPr>
              <a:t>Windows PowerShell creates the job definition XML file on disk.</a:t>
            </a:r>
          </a:p>
          <a:p>
            <a:pPr lvl="0"/>
            <a:r>
              <a:rPr lang="en-US" kern="0" dirty="0">
                <a:solidFill>
                  <a:srgbClr val="000000"/>
                </a:solidFill>
              </a:rPr>
              <a:t>Parameters include:</a:t>
            </a:r>
          </a:p>
          <a:p>
            <a:pPr lvl="1"/>
            <a:r>
              <a:rPr lang="en-US" b="1" kern="0" dirty="0">
                <a:solidFill>
                  <a:srgbClr val="000000"/>
                </a:solidFill>
              </a:rPr>
              <a:t>–</a:t>
            </a:r>
            <a:r>
              <a:rPr lang="en-US" i="1" kern="0" dirty="0">
                <a:solidFill>
                  <a:srgbClr val="000000"/>
                </a:solidFill>
              </a:rPr>
              <a:t>Name</a:t>
            </a:r>
          </a:p>
          <a:p>
            <a:pPr lvl="1"/>
            <a:r>
              <a:rPr lang="en-US" i="1" kern="0" dirty="0">
                <a:solidFill>
                  <a:srgbClr val="000000"/>
                </a:solidFill>
              </a:rPr>
              <a:t>–ScriptBlock </a:t>
            </a:r>
            <a:r>
              <a:rPr lang="en-US" kern="0" dirty="0">
                <a:solidFill>
                  <a:srgbClr val="000000"/>
                </a:solidFill>
              </a:rPr>
              <a:t>or</a:t>
            </a:r>
            <a:r>
              <a:rPr lang="en-US" i="1" kern="0" dirty="0">
                <a:solidFill>
                  <a:srgbClr val="000000"/>
                </a:solidFill>
              </a:rPr>
              <a:t> –FilePath</a:t>
            </a:r>
          </a:p>
          <a:p>
            <a:pPr lvl="1"/>
            <a:r>
              <a:rPr lang="en-US" i="1" kern="0" dirty="0">
                <a:solidFill>
                  <a:srgbClr val="000000"/>
                </a:solidFill>
              </a:rPr>
              <a:t>–Credential</a:t>
            </a:r>
          </a:p>
          <a:p>
            <a:pPr lvl="1"/>
            <a:r>
              <a:rPr lang="en-US" i="1" kern="0" dirty="0">
                <a:solidFill>
                  <a:srgbClr val="000000"/>
                </a:solidFill>
              </a:rPr>
              <a:t>–MaxResultCount</a:t>
            </a:r>
          </a:p>
          <a:p>
            <a:pPr lvl="1"/>
            <a:r>
              <a:rPr lang="en-US" i="1" kern="0" dirty="0">
                <a:solidFill>
                  <a:srgbClr val="000000"/>
                </a:solidFill>
              </a:rPr>
              <a:t>–ScheduledJobOption</a:t>
            </a:r>
            <a:r>
              <a:rPr lang="en-US" kern="0" dirty="0">
                <a:solidFill>
                  <a:srgbClr val="000000"/>
                </a:solidFill>
              </a:rPr>
              <a:t> (job option object)</a:t>
            </a:r>
          </a:p>
          <a:p>
            <a:pPr lvl="1"/>
            <a:r>
              <a:rPr lang="en-US" i="1" kern="0" dirty="0">
                <a:solidFill>
                  <a:srgbClr val="000000"/>
                </a:solidFill>
              </a:rPr>
              <a:t>–Trigger </a:t>
            </a:r>
            <a:r>
              <a:rPr lang="en-US" kern="0" dirty="0">
                <a:solidFill>
                  <a:srgbClr val="000000"/>
                </a:solidFill>
              </a:rPr>
              <a:t>(job trigger object)</a:t>
            </a:r>
            <a:endParaRPr lang="en-US" b="1" kern="0" dirty="0">
              <a:solidFill>
                <a:srgbClr val="000000"/>
              </a:solidFill>
            </a:endParaRPr>
          </a:p>
        </p:txBody>
      </p:sp>
    </p:spTree>
    <p:extLst>
      <p:ext uri="{BB962C8B-B14F-4D97-AF65-F5344CB8AC3E}">
        <p14:creationId xmlns:p14="http://schemas.microsoft.com/office/powerpoint/2010/main" val="2619573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scheduled job results</a:t>
            </a:r>
          </a:p>
        </p:txBody>
      </p:sp>
      <p:sp>
        <p:nvSpPr>
          <p:cNvPr id="4" name="Content Placeholder 2"/>
          <p:cNvSpPr txBox="1">
            <a:spLocks/>
          </p:cNvSpPr>
          <p:nvPr/>
        </p:nvSpPr>
        <p:spPr>
          <a:xfrm>
            <a:off x="405197" y="1235280"/>
            <a:ext cx="1135471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Run </a:t>
            </a:r>
            <a:r>
              <a:rPr lang="en-US" b="1" kern="0" dirty="0">
                <a:solidFill>
                  <a:srgbClr val="000000"/>
                </a:solidFill>
              </a:rPr>
              <a:t>Get-Job</a:t>
            </a:r>
            <a:r>
              <a:rPr lang="en-US" kern="0" dirty="0">
                <a:solidFill>
                  <a:srgbClr val="000000"/>
                </a:solidFill>
              </a:rPr>
              <a:t> to review a list of </a:t>
            </a:r>
            <a:r>
              <a:rPr lang="en-US" b="1" kern="0" dirty="0">
                <a:solidFill>
                  <a:srgbClr val="000000"/>
                </a:solidFill>
              </a:rPr>
              <a:t>PSScheduledJob</a:t>
            </a:r>
            <a:r>
              <a:rPr lang="en-US" kern="0" dirty="0">
                <a:solidFill>
                  <a:srgbClr val="000000"/>
                </a:solidFill>
              </a:rPr>
              <a:t> jobs:</a:t>
            </a:r>
          </a:p>
          <a:p>
            <a:pPr lvl="1"/>
            <a:r>
              <a:rPr lang="en-US" kern="0" dirty="0">
                <a:solidFill>
                  <a:srgbClr val="000000"/>
                </a:solidFill>
              </a:rPr>
              <a:t>Each represents a running of the scheduled job.</a:t>
            </a:r>
          </a:p>
          <a:p>
            <a:pPr lvl="1"/>
            <a:r>
              <a:rPr lang="en-US" kern="0" dirty="0">
                <a:solidFill>
                  <a:srgbClr val="000000"/>
                </a:solidFill>
              </a:rPr>
              <a:t>Provides access to the job results.</a:t>
            </a:r>
            <a:endParaRPr lang="en-US" b="1" kern="0" dirty="0">
              <a:solidFill>
                <a:srgbClr val="000000"/>
              </a:solidFill>
            </a:endParaRPr>
          </a:p>
          <a:p>
            <a:pPr lvl="0"/>
            <a:r>
              <a:rPr lang="en-US" kern="0" dirty="0">
                <a:solidFill>
                  <a:srgbClr val="000000"/>
                </a:solidFill>
              </a:rPr>
              <a:t>Run </a:t>
            </a:r>
            <a:r>
              <a:rPr lang="en-US" b="1" kern="0" dirty="0">
                <a:solidFill>
                  <a:srgbClr val="000000"/>
                </a:solidFill>
              </a:rPr>
              <a:t>Receive-Job</a:t>
            </a:r>
            <a:r>
              <a:rPr lang="en-US" kern="0" dirty="0">
                <a:solidFill>
                  <a:srgbClr val="000000"/>
                </a:solidFill>
              </a:rPr>
              <a:t> to retrieve results.</a:t>
            </a:r>
          </a:p>
          <a:p>
            <a:pPr lvl="0"/>
            <a:r>
              <a:rPr lang="en-US" kern="0" dirty="0">
                <a:solidFill>
                  <a:srgbClr val="000000"/>
                </a:solidFill>
              </a:rPr>
              <a:t>Run </a:t>
            </a:r>
            <a:r>
              <a:rPr lang="en-US" b="1" kern="0" dirty="0">
                <a:solidFill>
                  <a:srgbClr val="000000"/>
                </a:solidFill>
              </a:rPr>
              <a:t>Remove-Job</a:t>
            </a:r>
            <a:r>
              <a:rPr lang="en-US" kern="0" dirty="0">
                <a:solidFill>
                  <a:srgbClr val="000000"/>
                </a:solidFill>
              </a:rPr>
              <a:t> to delete results and the job object.</a:t>
            </a:r>
          </a:p>
        </p:txBody>
      </p:sp>
    </p:spTree>
    <p:extLst>
      <p:ext uri="{BB962C8B-B14F-4D97-AF65-F5344CB8AC3E}">
        <p14:creationId xmlns:p14="http://schemas.microsoft.com/office/powerpoint/2010/main" val="2069852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Using scheduled jobs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646331"/>
          </a:xfrm>
        </p:spPr>
        <p:txBody>
          <a:bodyPr/>
          <a:lstStyle/>
          <a:p>
            <a:pPr marL="0" indent="0">
              <a:buNone/>
            </a:pPr>
            <a:r>
              <a:rPr lang="en-US" sz="1800" kern="0" dirty="0">
                <a:solidFill>
                  <a:srgbClr val="000000"/>
                </a:solidFill>
              </a:rPr>
              <a:t>In this demonstration, you’ll learn how to create, run, and retrieve the results from a scheduled job.</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411566696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3</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132741823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800" dirty="0"/>
              <a:t>Lab: Jobs management with PowerShell</a:t>
            </a:r>
          </a:p>
        </p:txBody>
      </p:sp>
      <p:sp>
        <p:nvSpPr>
          <p:cNvPr id="6" name="Text Placeholder 5"/>
          <p:cNvSpPr>
            <a:spLocks noGrp="1"/>
          </p:cNvSpPr>
          <p:nvPr>
            <p:ph type="body" sz="quarter" idx="11"/>
          </p:nvPr>
        </p:nvSpPr>
        <p:spPr>
          <a:xfrm>
            <a:off x="1450559" y="3910257"/>
            <a:ext cx="10204614" cy="2204078"/>
          </a:xfrm>
        </p:spPr>
        <p:txBody>
          <a:body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Sign-in information for the exercise(s):</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Virtual machines:</a:t>
            </a:r>
          </a:p>
          <a:p>
            <a:pPr marL="3429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sz="1600" b="1" dirty="0">
                <a:latin typeface="+mn-lt"/>
              </a:rPr>
              <a:t>AZ-040T00A-LON-DC1</a:t>
            </a:r>
            <a:endParaRPr lang="bs-Latn-BA" sz="1600" b="1" dirty="0">
              <a:latin typeface="+mn-lt"/>
            </a:endParaRPr>
          </a:p>
          <a:p>
            <a:pPr marL="3429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bs-Latn-BA" sz="1600" b="1" dirty="0">
                <a:latin typeface="+mn-lt"/>
              </a:rPr>
              <a:t>AZ-040T00A-LON-SVR1</a:t>
            </a:r>
            <a:endParaRPr lang="en-US" sz="1600" b="1" dirty="0">
              <a:latin typeface="+mn-lt"/>
            </a:endParaRPr>
          </a:p>
          <a:p>
            <a:pPr marL="3429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sz="1600" b="1" dirty="0">
                <a:latin typeface="+mn-lt"/>
              </a:rPr>
              <a:t>AZ-040T00A-LON-CL1</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Username: </a:t>
            </a:r>
            <a:r>
              <a:rPr lang="en-US" sz="1600" b="1" dirty="0">
                <a:latin typeface="+mn-lt"/>
              </a:rPr>
              <a:t>Adatum\Administrator</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Password: </a:t>
            </a:r>
            <a:r>
              <a:rPr lang="en-US" sz="1600" b="1" dirty="0">
                <a:latin typeface="+mn-lt"/>
              </a:rPr>
              <a:t>Pa55w.rd</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32090" y="1183256"/>
            <a:ext cx="5406224" cy="1175224"/>
          </a:xfrm>
          <a:ln>
            <a:solidFill>
              <a:schemeClr val="tx2"/>
            </a:solidFill>
          </a:ln>
        </p:spPr>
        <p:txBody>
          <a:bodyPr/>
          <a:lstStyle/>
          <a:p>
            <a:r>
              <a:rPr lang="en-US" dirty="0">
                <a:solidFill>
                  <a:schemeClr val="tx1"/>
                </a:solidFill>
              </a:rPr>
              <a:t>Exercise 1:</a:t>
            </a:r>
            <a:r>
              <a:rPr lang="bs-Latn-BA" dirty="0">
                <a:solidFill>
                  <a:schemeClr val="tx1"/>
                </a:solidFill>
              </a:rPr>
              <a:t> </a:t>
            </a:r>
            <a:r>
              <a:rPr lang="en-US" dirty="0">
                <a:solidFill>
                  <a:schemeClr val="tx1"/>
                </a:solidFill>
              </a:rPr>
              <a:t>Starting and managing jobs</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337590" y="1183256"/>
            <a:ext cx="5406224" cy="1175224"/>
          </a:xfrm>
          <a:ln>
            <a:solidFill>
              <a:schemeClr val="tx2"/>
            </a:solidFill>
          </a:ln>
        </p:spPr>
        <p:txBody>
          <a:bodyPr/>
          <a:lstStyle/>
          <a:p>
            <a:r>
              <a:rPr lang="en-US" dirty="0">
                <a:solidFill>
                  <a:schemeClr val="tx1"/>
                </a:solidFill>
              </a:rPr>
              <a:t>Exercise 2:</a:t>
            </a:r>
            <a:r>
              <a:rPr lang="bs-Latn-BA" dirty="0">
                <a:solidFill>
                  <a:schemeClr val="tx1"/>
                </a:solidFill>
              </a:rPr>
              <a:t> Creating a scheduled job</a:t>
            </a:r>
            <a:endParaRPr lang="en-US" dirty="0">
              <a:solidFill>
                <a:schemeClr val="tx1"/>
              </a:solidFill>
            </a:endParaRPr>
          </a:p>
        </p:txBody>
      </p:sp>
      <p:grpSp>
        <p:nvGrpSpPr>
          <p:cNvPr id="5" name="Group 4">
            <a:extLst>
              <a:ext uri="{FF2B5EF4-FFF2-40B4-BE49-F238E27FC236}">
                <a16:creationId xmlns:a16="http://schemas.microsoft.com/office/drawing/2014/main" id="{B1576BEC-357F-40DF-AE48-50CA864C9A7B}"/>
              </a:ext>
              <a:ext uri="{C183D7F6-B498-43B3-948B-1728B52AA6E4}">
                <adec:decorative xmlns:adec="http://schemas.microsoft.com/office/drawing/2017/decorative" val="1"/>
              </a:ext>
            </a:extLst>
          </p:cNvPr>
          <p:cNvGrpSpPr/>
          <p:nvPr/>
        </p:nvGrpSpPr>
        <p:grpSpPr>
          <a:xfrm>
            <a:off x="329434" y="3910257"/>
            <a:ext cx="896425" cy="896425"/>
            <a:chOff x="418643" y="1456896"/>
            <a:chExt cx="896425" cy="896425"/>
          </a:xfrm>
        </p:grpSpPr>
        <p:grpSp>
          <p:nvGrpSpPr>
            <p:cNvPr id="4" name="Group 3">
              <a:extLst>
                <a:ext uri="{FF2B5EF4-FFF2-40B4-BE49-F238E27FC236}">
                  <a16:creationId xmlns:a16="http://schemas.microsoft.com/office/drawing/2014/main" id="{AD6CF35B-95E7-41C5-A265-55D1C67053D9}"/>
                </a:ext>
              </a:extLst>
            </p:cNvPr>
            <p:cNvGrpSpPr/>
            <p:nvPr/>
          </p:nvGrpSpPr>
          <p:grpSpPr>
            <a:xfrm>
              <a:off x="418643" y="1456896"/>
              <a:ext cx="896425" cy="896425"/>
              <a:chOff x="418643" y="1456896"/>
              <a:chExt cx="896425" cy="896425"/>
            </a:xfrm>
          </p:grpSpPr>
          <p:sp>
            <p:nvSpPr>
              <p:cNvPr id="32" name="AutoShape 3">
                <a:extLst>
                  <a:ext uri="{FF2B5EF4-FFF2-40B4-BE49-F238E27FC236}">
                    <a16:creationId xmlns:a16="http://schemas.microsoft.com/office/drawing/2014/main" id="{156C7984-D7C5-4F8E-BA67-F847016F36DC}"/>
                  </a:ext>
                </a:extLst>
              </p:cNvPr>
              <p:cNvSpPr>
                <a:spLocks noChangeAspect="1" noChangeArrowheads="1" noTextEdit="1"/>
              </p:cNvSpPr>
              <p:nvPr/>
            </p:nvSpPr>
            <p:spPr bwMode="auto">
              <a:xfrm>
                <a:off x="418643" y="1456896"/>
                <a:ext cx="896425" cy="8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5">
                <a:extLst>
                  <a:ext uri="{FF2B5EF4-FFF2-40B4-BE49-F238E27FC236}">
                    <a16:creationId xmlns:a16="http://schemas.microsoft.com/office/drawing/2014/main" id="{B347C2F9-1C68-4C51-8D2D-1709B56B9480}"/>
                  </a:ext>
                </a:extLst>
              </p:cNvPr>
              <p:cNvSpPr>
                <a:spLocks/>
              </p:cNvSpPr>
              <p:nvPr/>
            </p:nvSpPr>
            <p:spPr bwMode="auto">
              <a:xfrm>
                <a:off x="418643" y="1456896"/>
                <a:ext cx="896425" cy="896425"/>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35" name="Freeform 6">
                <a:extLst>
                  <a:ext uri="{FF2B5EF4-FFF2-40B4-BE49-F238E27FC236}">
                    <a16:creationId xmlns:a16="http://schemas.microsoft.com/office/drawing/2014/main" id="{07ADE806-D450-4A7C-B2E3-33206A62ECEF}"/>
                  </a:ext>
                </a:extLst>
              </p:cNvPr>
              <p:cNvSpPr>
                <a:spLocks noEditPoints="1"/>
              </p:cNvSpPr>
              <p:nvPr/>
            </p:nvSpPr>
            <p:spPr bwMode="auto">
              <a:xfrm>
                <a:off x="489556" y="1527809"/>
                <a:ext cx="754597" cy="756416"/>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3" name="Picture 2" descr="Icon of a bulb">
              <a:extLst>
                <a:ext uri="{FF2B5EF4-FFF2-40B4-BE49-F238E27FC236}">
                  <a16:creationId xmlns:a16="http://schemas.microsoft.com/office/drawing/2014/main" id="{2F2C547C-E6CB-40A8-ACD6-91D2E4F375A8}"/>
                </a:ext>
              </a:extLst>
            </p:cNvPr>
            <p:cNvPicPr>
              <a:picLocks noChangeAspect="1"/>
            </p:cNvPicPr>
            <p:nvPr/>
          </p:nvPicPr>
          <p:blipFill>
            <a:blip r:embed="rId3"/>
            <a:stretch>
              <a:fillRect/>
            </a:stretch>
          </p:blipFill>
          <p:spPr>
            <a:xfrm>
              <a:off x="695962" y="1668340"/>
              <a:ext cx="341784" cy="475354"/>
            </a:xfrm>
            <a:prstGeom prst="rect">
              <a:avLst/>
            </a:prstGeom>
          </p:spPr>
        </p:pic>
      </p:grpSp>
      <p:grpSp>
        <p:nvGrpSpPr>
          <p:cNvPr id="11" name="Group 10">
            <a:extLst>
              <a:ext uri="{FF2B5EF4-FFF2-40B4-BE49-F238E27FC236}">
                <a16:creationId xmlns:a16="http://schemas.microsoft.com/office/drawing/2014/main" id="{BB6D0BF8-6CCD-48D3-9421-5147BA1AE9D1}"/>
              </a:ext>
              <a:ext uri="{C183D7F6-B498-43B3-948B-1728B52AA6E4}">
                <adec:decorative xmlns:adec="http://schemas.microsoft.com/office/drawing/2017/decorative" val="1"/>
              </a:ext>
            </a:extLst>
          </p:cNvPr>
          <p:cNvGrpSpPr/>
          <p:nvPr/>
        </p:nvGrpSpPr>
        <p:grpSpPr>
          <a:xfrm>
            <a:off x="4925588" y="1612462"/>
            <a:ext cx="723714" cy="723714"/>
            <a:chOff x="4928347" y="4677391"/>
            <a:chExt cx="723714" cy="723714"/>
          </a:xfrm>
        </p:grpSpPr>
        <p:grpSp>
          <p:nvGrpSpPr>
            <p:cNvPr id="10" name="Group 9">
              <a:extLst>
                <a:ext uri="{FF2B5EF4-FFF2-40B4-BE49-F238E27FC236}">
                  <a16:creationId xmlns:a16="http://schemas.microsoft.com/office/drawing/2014/main" id="{FADC1F7E-A9D9-4A24-B67C-51A08ED77878}"/>
                </a:ext>
              </a:extLst>
            </p:cNvPr>
            <p:cNvGrpSpPr/>
            <p:nvPr/>
          </p:nvGrpSpPr>
          <p:grpSpPr>
            <a:xfrm>
              <a:off x="4928347" y="4677391"/>
              <a:ext cx="723714" cy="723714"/>
              <a:chOff x="4928347" y="4677391"/>
              <a:chExt cx="723714" cy="723714"/>
            </a:xfrm>
          </p:grpSpPr>
          <p:sp>
            <p:nvSpPr>
              <p:cNvPr id="53" name="AutoShape 3">
                <a:extLst>
                  <a:ext uri="{FF2B5EF4-FFF2-40B4-BE49-F238E27FC236}">
                    <a16:creationId xmlns:a16="http://schemas.microsoft.com/office/drawing/2014/main" id="{ADDD1E6E-BF50-43DE-97B6-B598FBDA7AFD}"/>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4" name="Freeform 5">
                <a:extLst>
                  <a:ext uri="{FF2B5EF4-FFF2-40B4-BE49-F238E27FC236}">
                    <a16:creationId xmlns:a16="http://schemas.microsoft.com/office/drawing/2014/main" id="{B3F51C3D-5FC7-44CB-A29C-05A4D834B4E7}"/>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55" name="Freeform 6">
                <a:extLst>
                  <a:ext uri="{FF2B5EF4-FFF2-40B4-BE49-F238E27FC236}">
                    <a16:creationId xmlns:a16="http://schemas.microsoft.com/office/drawing/2014/main" id="{CD9A6BAB-D282-4E29-8595-4D06A1B66433}"/>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9" name="Picture 8" descr="Icon of three dots and outward pointing chevrons on left and right">
              <a:extLst>
                <a:ext uri="{FF2B5EF4-FFF2-40B4-BE49-F238E27FC236}">
                  <a16:creationId xmlns:a16="http://schemas.microsoft.com/office/drawing/2014/main" id="{D0F0EB51-FC87-4DAA-99ED-3430D4296D7E}"/>
                </a:ext>
              </a:extLst>
            </p:cNvPr>
            <p:cNvPicPr>
              <a:picLocks noChangeAspect="1"/>
            </p:cNvPicPr>
            <p:nvPr/>
          </p:nvPicPr>
          <p:blipFill>
            <a:blip r:embed="rId4"/>
            <a:stretch>
              <a:fillRect/>
            </a:stretch>
          </p:blipFill>
          <p:spPr>
            <a:xfrm>
              <a:off x="5053321" y="4940730"/>
              <a:ext cx="495143" cy="218518"/>
            </a:xfrm>
            <a:prstGeom prst="rect">
              <a:avLst/>
            </a:prstGeom>
          </p:spPr>
        </p:pic>
      </p:grpSp>
      <p:grpSp>
        <p:nvGrpSpPr>
          <p:cNvPr id="13" name="Group 12">
            <a:extLst>
              <a:ext uri="{FF2B5EF4-FFF2-40B4-BE49-F238E27FC236}">
                <a16:creationId xmlns:a16="http://schemas.microsoft.com/office/drawing/2014/main" id="{3317C1F2-3A50-40E1-9507-CDB4AB1E7E05}"/>
              </a:ext>
              <a:ext uri="{C183D7F6-B498-43B3-948B-1728B52AA6E4}">
                <adec:decorative xmlns:adec="http://schemas.microsoft.com/office/drawing/2017/decorative" val="1"/>
              </a:ext>
            </a:extLst>
          </p:cNvPr>
          <p:cNvGrpSpPr/>
          <p:nvPr/>
        </p:nvGrpSpPr>
        <p:grpSpPr>
          <a:xfrm>
            <a:off x="10820297" y="1623267"/>
            <a:ext cx="723714" cy="723714"/>
            <a:chOff x="10833744" y="4677391"/>
            <a:chExt cx="723714" cy="723714"/>
          </a:xfrm>
        </p:grpSpPr>
        <p:grpSp>
          <p:nvGrpSpPr>
            <p:cNvPr id="12" name="Group 11">
              <a:extLst>
                <a:ext uri="{FF2B5EF4-FFF2-40B4-BE49-F238E27FC236}">
                  <a16:creationId xmlns:a16="http://schemas.microsoft.com/office/drawing/2014/main" id="{BF30DD5E-ADAF-43E8-B1F9-311622E1E147}"/>
                </a:ext>
              </a:extLst>
            </p:cNvPr>
            <p:cNvGrpSpPr/>
            <p:nvPr/>
          </p:nvGrpSpPr>
          <p:grpSpPr>
            <a:xfrm>
              <a:off x="10833744" y="4677391"/>
              <a:ext cx="723714" cy="723714"/>
              <a:chOff x="10833744" y="4677391"/>
              <a:chExt cx="723714" cy="723714"/>
            </a:xfrm>
          </p:grpSpPr>
          <p:sp>
            <p:nvSpPr>
              <p:cNvPr id="63" name="AutoShape 3">
                <a:extLst>
                  <a:ext uri="{FF2B5EF4-FFF2-40B4-BE49-F238E27FC236}">
                    <a16:creationId xmlns:a16="http://schemas.microsoft.com/office/drawing/2014/main" id="{3B94178C-A075-4716-9F24-5121F4761A9B}"/>
                  </a:ext>
                </a:extLst>
              </p:cNvPr>
              <p:cNvSpPr>
                <a:spLocks noChangeAspect="1" noChangeArrowheads="1" noTextEdit="1"/>
              </p:cNvSpPr>
              <p:nvPr/>
            </p:nvSpPr>
            <p:spPr bwMode="auto">
              <a:xfrm>
                <a:off x="10833744"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64" name="Freeform 5">
                <a:extLst>
                  <a:ext uri="{FF2B5EF4-FFF2-40B4-BE49-F238E27FC236}">
                    <a16:creationId xmlns:a16="http://schemas.microsoft.com/office/drawing/2014/main" id="{36272B48-92D4-4D9F-80A7-74ABE49DBBD2}"/>
                  </a:ext>
                </a:extLst>
              </p:cNvPr>
              <p:cNvSpPr>
                <a:spLocks/>
              </p:cNvSpPr>
              <p:nvPr/>
            </p:nvSpPr>
            <p:spPr bwMode="auto">
              <a:xfrm>
                <a:off x="10833744"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65" name="Freeform 6">
                <a:extLst>
                  <a:ext uri="{FF2B5EF4-FFF2-40B4-BE49-F238E27FC236}">
                    <a16:creationId xmlns:a16="http://schemas.microsoft.com/office/drawing/2014/main" id="{7972C6B9-EE1D-4625-85B4-B7B6CCB5C555}"/>
                  </a:ext>
                </a:extLst>
              </p:cNvPr>
              <p:cNvSpPr>
                <a:spLocks noEditPoints="1"/>
              </p:cNvSpPr>
              <p:nvPr/>
            </p:nvSpPr>
            <p:spPr bwMode="auto">
              <a:xfrm>
                <a:off x="10890995"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36" name="Picture 35" descr="Icon of three dots and outward pointing chevrons on left and right">
              <a:extLst>
                <a:ext uri="{FF2B5EF4-FFF2-40B4-BE49-F238E27FC236}">
                  <a16:creationId xmlns:a16="http://schemas.microsoft.com/office/drawing/2014/main" id="{C43D72B7-11D2-4E1C-826F-7E7AAE23A5AB}"/>
                </a:ext>
              </a:extLst>
            </p:cNvPr>
            <p:cNvPicPr>
              <a:picLocks noChangeAspect="1"/>
            </p:cNvPicPr>
            <p:nvPr/>
          </p:nvPicPr>
          <p:blipFill>
            <a:blip r:embed="rId4"/>
            <a:stretch>
              <a:fillRect/>
            </a:stretch>
          </p:blipFill>
          <p:spPr>
            <a:xfrm>
              <a:off x="10948029" y="4940730"/>
              <a:ext cx="495143" cy="218518"/>
            </a:xfrm>
            <a:prstGeom prst="rect">
              <a:avLst/>
            </a:prstGeom>
          </p:spPr>
        </p:pic>
      </p:grpSp>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Lab scenario</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3" y="1457325"/>
            <a:ext cx="11354257" cy="1708160"/>
          </a:xfrm>
        </p:spPr>
        <p:txBody>
          <a:bodyPr/>
          <a:lstStyle/>
          <a:p>
            <a:pPr lvl="1"/>
            <a:r>
              <a:rPr lang="en-US" dirty="0"/>
              <a:t>Background jobs provide a useful way to run multiple commands simultaneously and long-running commands in the background. In this lab, you'll learn to create and manage two of the three basic kinds of jobs.</a:t>
            </a:r>
          </a:p>
          <a:p>
            <a:pPr lvl="1"/>
            <a:r>
              <a:rPr lang="en-US" dirty="0"/>
              <a:t>You'll create and configure two scheduled jobs. You'll also create a scheduled task using a Windows PowerShell script that searches for and removes disabled accounts from a certain security group.</a:t>
            </a:r>
          </a:p>
        </p:txBody>
      </p:sp>
    </p:spTree>
    <p:extLst>
      <p:ext uri="{BB962C8B-B14F-4D97-AF65-F5344CB8AC3E}">
        <p14:creationId xmlns:p14="http://schemas.microsoft.com/office/powerpoint/2010/main" val="397261494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questions</a:t>
            </a:r>
          </a:p>
        </p:txBody>
      </p:sp>
      <p:sp>
        <p:nvSpPr>
          <p:cNvPr id="6" name="Text Placeholder 5"/>
          <p:cNvSpPr>
            <a:spLocks noGrp="1"/>
          </p:cNvSpPr>
          <p:nvPr>
            <p:ph type="body" sz="quarter" idx="11"/>
          </p:nvPr>
        </p:nvSpPr>
        <p:spPr/>
        <p:txBody>
          <a:bodyPr/>
          <a:lstStyle/>
          <a:p>
            <a:pPr lvl="1"/>
            <a:r>
              <a:rPr lang="en-US" b="1" dirty="0"/>
              <a:t>Get-CIMInstance</a:t>
            </a:r>
            <a:r>
              <a:rPr lang="en-US" dirty="0"/>
              <a:t> doesn’t have an </a:t>
            </a:r>
            <a:r>
              <a:rPr lang="en-US" i="1" dirty="0"/>
              <a:t>–AsJob </a:t>
            </a:r>
            <a:r>
              <a:rPr lang="en-US" dirty="0"/>
              <a:t>parameter. Why? How would you use </a:t>
            </a:r>
            <a:r>
              <a:rPr lang="en-US" b="1" dirty="0"/>
              <a:t>Get-</a:t>
            </a:r>
            <a:r>
              <a:rPr lang="en-US" b="1" dirty="0" err="1"/>
              <a:t>CimInstance</a:t>
            </a:r>
            <a:r>
              <a:rPr lang="en-US" b="1" dirty="0"/>
              <a:t> </a:t>
            </a:r>
            <a:br>
              <a:rPr lang="en-US" b="1" dirty="0"/>
            </a:br>
            <a:r>
              <a:rPr lang="en-US" dirty="0"/>
              <a:t>in a job?</a:t>
            </a:r>
          </a:p>
        </p:txBody>
      </p:sp>
      <p:sp>
        <p:nvSpPr>
          <p:cNvPr id="2" name="Text Placeholder 1"/>
          <p:cNvSpPr>
            <a:spLocks noGrp="1"/>
          </p:cNvSpPr>
          <p:nvPr>
            <p:ph type="body" sz="quarter" idx="15"/>
          </p:nvPr>
        </p:nvSpPr>
        <p:spPr/>
        <p:txBody>
          <a:bodyPr/>
          <a:lstStyle/>
          <a:p>
            <a:pPr lvl="1"/>
            <a:r>
              <a:rPr lang="en-US" sz="1800" dirty="0">
                <a:effectLst/>
                <a:latin typeface="Segoe" panose="020B0502040504020203" pitchFamily="34" charset="0"/>
                <a:ea typeface="Times New Roman" panose="02020603050405020304" pitchFamily="18" charset="0"/>
                <a:cs typeface="Times New Roman" panose="02020603050405020304" pitchFamily="18" charset="0"/>
              </a:rPr>
              <a:t>Is it possible to create a scheduled job without creating a job option object?</a:t>
            </a:r>
            <a:endParaRPr lang="en-US" dirty="0"/>
          </a:p>
        </p:txBody>
      </p:sp>
      <p:grpSp>
        <p:nvGrpSpPr>
          <p:cNvPr id="39" name="Group 38">
            <a:extLst>
              <a:ext uri="{FF2B5EF4-FFF2-40B4-BE49-F238E27FC236}">
                <a16:creationId xmlns:a16="http://schemas.microsoft.com/office/drawing/2014/main" id="{6C226746-6BC1-4627-8FF8-BEC46BDF67A6}"/>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0" name="Group 39">
              <a:extLst>
                <a:ext uri="{FF2B5EF4-FFF2-40B4-BE49-F238E27FC236}">
                  <a16:creationId xmlns:a16="http://schemas.microsoft.com/office/drawing/2014/main" id="{597E5993-105D-4FBD-BD7A-B29CB72DA65E}"/>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42" name="Freeform 5">
                <a:extLst>
                  <a:ext uri="{FF2B5EF4-FFF2-40B4-BE49-F238E27FC236}">
                    <a16:creationId xmlns:a16="http://schemas.microsoft.com/office/drawing/2014/main" id="{460F1020-16D8-44F0-A5A1-352B19AFA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8CDC0A9-1C0A-4DA6-9574-978E9A620C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1" name="Picture 40" descr="Icon of a arrow in a circular path with a timer inside the circle">
              <a:extLst>
                <a:ext uri="{FF2B5EF4-FFF2-40B4-BE49-F238E27FC236}">
                  <a16:creationId xmlns:a16="http://schemas.microsoft.com/office/drawing/2014/main" id="{6B4B2348-1C16-432B-8EC8-C120734CADBD}"/>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44" name="Group 43">
            <a:extLst>
              <a:ext uri="{FF2B5EF4-FFF2-40B4-BE49-F238E27FC236}">
                <a16:creationId xmlns:a16="http://schemas.microsoft.com/office/drawing/2014/main" id="{CF12DC2D-2079-4FB0-AC15-3B33D96CCE21}"/>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6" name="Picture 45" descr="Icon of three concentric arcs">
              <a:extLst>
                <a:ext uri="{FF2B5EF4-FFF2-40B4-BE49-F238E27FC236}">
                  <a16:creationId xmlns:a16="http://schemas.microsoft.com/office/drawing/2014/main" id="{39032385-E3F2-4948-85E9-446DC948765B}"/>
                </a:ext>
              </a:extLst>
            </p:cNvPr>
            <p:cNvPicPr>
              <a:picLocks noChangeAspect="1"/>
            </p:cNvPicPr>
            <p:nvPr/>
          </p:nvPicPr>
          <p:blipFill>
            <a:blip r:embed="rId4"/>
            <a:stretch>
              <a:fillRect/>
            </a:stretch>
          </p:blipFill>
          <p:spPr>
            <a:xfrm>
              <a:off x="546738" y="1616076"/>
              <a:ext cx="460952" cy="460950"/>
            </a:xfrm>
            <a:prstGeom prst="rect">
              <a:avLst/>
            </a:prstGeom>
          </p:spPr>
        </p:pic>
      </p:grpSp>
    </p:spTree>
    <p:extLst>
      <p:ext uri="{BB962C8B-B14F-4D97-AF65-F5344CB8AC3E}">
        <p14:creationId xmlns:p14="http://schemas.microsoft.com/office/powerpoint/2010/main" val="74768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answers</a:t>
            </a:r>
          </a:p>
        </p:txBody>
      </p:sp>
      <p:sp>
        <p:nvSpPr>
          <p:cNvPr id="6" name="Text Placeholder 5"/>
          <p:cNvSpPr>
            <a:spLocks noGrp="1"/>
          </p:cNvSpPr>
          <p:nvPr>
            <p:ph type="body" sz="quarter" idx="11"/>
          </p:nvPr>
        </p:nvSpPr>
        <p:spPr/>
        <p:txBody>
          <a:bodyPr/>
          <a:lstStyle/>
          <a:p>
            <a:pPr lvl="1"/>
            <a:r>
              <a:rPr lang="en-US" b="1" dirty="0"/>
              <a:t>Get-CIMInstance</a:t>
            </a:r>
            <a:r>
              <a:rPr lang="en-US" dirty="0"/>
              <a:t> doesn’t have an </a:t>
            </a:r>
            <a:r>
              <a:rPr lang="en-US" i="1" dirty="0"/>
              <a:t>–AsJob </a:t>
            </a:r>
            <a:r>
              <a:rPr lang="en-US" dirty="0"/>
              <a:t>parameter. Why? How would you use </a:t>
            </a:r>
            <a:r>
              <a:rPr lang="en-US" b="1" dirty="0"/>
              <a:t>Get-</a:t>
            </a:r>
            <a:r>
              <a:rPr lang="en-US" b="1" dirty="0" err="1"/>
              <a:t>CimInstance</a:t>
            </a:r>
            <a:r>
              <a:rPr lang="en-US" b="1" dirty="0"/>
              <a:t> </a:t>
            </a:r>
            <a:br>
              <a:rPr lang="en-US" b="1" dirty="0"/>
            </a:br>
            <a:r>
              <a:rPr lang="en-US" dirty="0"/>
              <a:t>in a job?</a:t>
            </a:r>
          </a:p>
          <a:p>
            <a:pPr lvl="1"/>
            <a:r>
              <a:rPr lang="en-US" dirty="0"/>
              <a:t>Microsoft is moving toward a standardized use pattern where </a:t>
            </a:r>
            <a:r>
              <a:rPr lang="en-US" b="1" dirty="0"/>
              <a:t>Invoke-Command </a:t>
            </a:r>
            <a:r>
              <a:rPr lang="en-US" dirty="0"/>
              <a:t>is used to run commands on remote computers and to manage that process in the background. You can use </a:t>
            </a:r>
            <a:r>
              <a:rPr lang="en-US" b="1" dirty="0"/>
              <a:t>Get-CIMInstance </a:t>
            </a:r>
            <a:r>
              <a:rPr lang="en-US" dirty="0"/>
              <a:t>inside the script block of </a:t>
            </a:r>
            <a:r>
              <a:rPr lang="en-US" b="1" dirty="0"/>
              <a:t>Invoke-Command </a:t>
            </a:r>
            <a:r>
              <a:rPr lang="en-US" dirty="0"/>
              <a:t>or inside the script block for </a:t>
            </a:r>
            <a:r>
              <a:rPr lang="en-US" b="1" dirty="0"/>
              <a:t>Start-Job</a:t>
            </a:r>
            <a:r>
              <a:rPr lang="en-US" dirty="0"/>
              <a:t>. </a:t>
            </a:r>
          </a:p>
        </p:txBody>
      </p:sp>
      <p:sp>
        <p:nvSpPr>
          <p:cNvPr id="2" name="Text Placeholder 1"/>
          <p:cNvSpPr>
            <a:spLocks noGrp="1"/>
          </p:cNvSpPr>
          <p:nvPr>
            <p:ph type="body" sz="quarter" idx="15"/>
          </p:nvPr>
        </p:nvSpPr>
        <p:spPr>
          <a:xfrm>
            <a:off x="1389459" y="2978380"/>
            <a:ext cx="10383899" cy="781184"/>
          </a:xfrm>
        </p:spPr>
        <p:txBody>
          <a:bodyPr/>
          <a:lstStyle/>
          <a:p>
            <a:pPr lvl="1"/>
            <a:r>
              <a:rPr lang="en-US" sz="1800" dirty="0">
                <a:effectLst/>
                <a:latin typeface="Segoe" panose="020B0502040504020203" pitchFamily="34" charset="0"/>
                <a:ea typeface="Times New Roman" panose="02020603050405020304" pitchFamily="18" charset="0"/>
                <a:cs typeface="Times New Roman" panose="02020603050405020304" pitchFamily="18" charset="0"/>
              </a:rPr>
              <a:t>Is it possible to create a scheduled job without creating a job option object?</a:t>
            </a:r>
          </a:p>
          <a:p>
            <a:pPr lvl="1"/>
            <a:r>
              <a:rPr lang="en-US" dirty="0"/>
              <a:t>Yes. The </a:t>
            </a:r>
            <a:r>
              <a:rPr lang="en-US" i="1" dirty="0"/>
              <a:t>–ScheduledJobOption </a:t>
            </a:r>
            <a:r>
              <a:rPr lang="en-US" dirty="0"/>
              <a:t>parameter of </a:t>
            </a:r>
            <a:r>
              <a:rPr lang="en-US" b="1" dirty="0"/>
              <a:t>Register-ScheduledJob</a:t>
            </a:r>
            <a:r>
              <a:rPr lang="en-US" dirty="0"/>
              <a:t> is optional. You need to create a scheduled job option only if you require one of its features.</a:t>
            </a:r>
          </a:p>
        </p:txBody>
      </p:sp>
      <p:grpSp>
        <p:nvGrpSpPr>
          <p:cNvPr id="39" name="Group 38">
            <a:extLst>
              <a:ext uri="{FF2B5EF4-FFF2-40B4-BE49-F238E27FC236}">
                <a16:creationId xmlns:a16="http://schemas.microsoft.com/office/drawing/2014/main" id="{6C226746-6BC1-4627-8FF8-BEC46BDF67A6}"/>
              </a:ext>
              <a:ext uri="{C183D7F6-B498-43B3-948B-1728B52AA6E4}">
                <adec:decorative xmlns:adec="http://schemas.microsoft.com/office/drawing/2017/decorative" val="1"/>
              </a:ext>
            </a:extLst>
          </p:cNvPr>
          <p:cNvGrpSpPr/>
          <p:nvPr/>
        </p:nvGrpSpPr>
        <p:grpSpPr>
          <a:xfrm>
            <a:off x="418643" y="2824492"/>
            <a:ext cx="717140" cy="717242"/>
            <a:chOff x="418643" y="2533089"/>
            <a:chExt cx="717140" cy="717242"/>
          </a:xfrm>
        </p:grpSpPr>
        <p:grpSp>
          <p:nvGrpSpPr>
            <p:cNvPr id="40" name="Group 39">
              <a:extLst>
                <a:ext uri="{FF2B5EF4-FFF2-40B4-BE49-F238E27FC236}">
                  <a16:creationId xmlns:a16="http://schemas.microsoft.com/office/drawing/2014/main" id="{597E5993-105D-4FBD-BD7A-B29CB72DA65E}"/>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42" name="Freeform 5">
                <a:extLst>
                  <a:ext uri="{FF2B5EF4-FFF2-40B4-BE49-F238E27FC236}">
                    <a16:creationId xmlns:a16="http://schemas.microsoft.com/office/drawing/2014/main" id="{460F1020-16D8-44F0-A5A1-352B19AFA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8CDC0A9-1C0A-4DA6-9574-978E9A620C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1" name="Picture 40" descr="Icon of a arrow in a circular path with a timer inside the circle">
              <a:extLst>
                <a:ext uri="{FF2B5EF4-FFF2-40B4-BE49-F238E27FC236}">
                  <a16:creationId xmlns:a16="http://schemas.microsoft.com/office/drawing/2014/main" id="{6B4B2348-1C16-432B-8EC8-C120734CADBD}"/>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44" name="Group 43">
            <a:extLst>
              <a:ext uri="{FF2B5EF4-FFF2-40B4-BE49-F238E27FC236}">
                <a16:creationId xmlns:a16="http://schemas.microsoft.com/office/drawing/2014/main" id="{CF12DC2D-2079-4FB0-AC15-3B33D96CCE21}"/>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6" name="Picture 45" descr="Icon of three concentric arcs">
              <a:extLst>
                <a:ext uri="{FF2B5EF4-FFF2-40B4-BE49-F238E27FC236}">
                  <a16:creationId xmlns:a16="http://schemas.microsoft.com/office/drawing/2014/main" id="{39032385-E3F2-4948-85E9-446DC948765B}"/>
                </a:ext>
              </a:extLst>
            </p:cNvPr>
            <p:cNvPicPr>
              <a:picLocks noChangeAspect="1"/>
            </p:cNvPicPr>
            <p:nvPr/>
          </p:nvPicPr>
          <p:blipFill>
            <a:blip r:embed="rId4"/>
            <a:stretch>
              <a:fillRect/>
            </a:stretch>
          </p:blipFill>
          <p:spPr>
            <a:xfrm>
              <a:off x="546738" y="1616076"/>
              <a:ext cx="460952" cy="460950"/>
            </a:xfrm>
            <a:prstGeom prst="rect">
              <a:avLst/>
            </a:prstGeom>
          </p:spPr>
        </p:pic>
      </p:grpSp>
      <p:cxnSp>
        <p:nvCxnSpPr>
          <p:cNvPr id="15" name="Straight Connector 14">
            <a:extLst>
              <a:ext uri="{FF2B5EF4-FFF2-40B4-BE49-F238E27FC236}">
                <a16:creationId xmlns:a16="http://schemas.microsoft.com/office/drawing/2014/main" id="{11230B16-88FE-4F86-AC66-640B3AF7379D}"/>
              </a:ext>
              <a:ext uri="{C183D7F6-B498-43B3-948B-1728B52AA6E4}">
                <adec:decorative xmlns:adec="http://schemas.microsoft.com/office/drawing/2017/decorative" val="1"/>
              </a:ext>
            </a:extLst>
          </p:cNvPr>
          <p:cNvCxnSpPr>
            <a:cxnSpLocks/>
          </p:cNvCxnSpPr>
          <p:nvPr/>
        </p:nvCxnSpPr>
        <p:spPr>
          <a:xfrm>
            <a:off x="1389694" y="272836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17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193375"/>
            <a:ext cx="11354257" cy="3539430"/>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If you use the Windows PowerShell console to start a task </a:t>
            </a:r>
            <a:r>
              <a:rPr lang="en-US" dirty="0">
                <a:solidFill>
                  <a:srgbClr val="000000"/>
                </a:solidFill>
                <a:latin typeface="Segoe UI"/>
              </a:rPr>
              <a:t>whose</a:t>
            </a:r>
            <a:r>
              <a:rPr kumimoji="0" lang="en-US" sz="2000" b="0" i="0" u="none" strike="noStrike" kern="1200" cap="none" spc="0" normalizeH="0" baseline="0" noProof="0" dirty="0">
                <a:ln>
                  <a:noFill/>
                </a:ln>
                <a:solidFill>
                  <a:srgbClr val="000000"/>
                </a:solidFill>
                <a:effectLst/>
                <a:uLnTx/>
                <a:uFillTx/>
                <a:latin typeface="Segoe UI"/>
                <a:ea typeface="+mn-ea"/>
                <a:cs typeface="+mn-cs"/>
              </a:rPr>
              <a:t> execution takes a long time, you will not be able to run other commands from the same console until the task completes. Background jobs allow you to use the same console to work with other tasks while the long-running one is active. In this module, you’ll learn about the Windows PowerShell jobs.</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Lessons:</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Lesson 1: </a:t>
            </a:r>
            <a:r>
              <a:rPr kumimoji="0" lang="bs-Latn-BA" sz="1800" b="0" i="0" u="none" strike="noStrike" kern="1200" cap="none" spc="0" normalizeH="0" baseline="0" noProof="0" dirty="0">
                <a:ln>
                  <a:noFill/>
                </a:ln>
                <a:solidFill>
                  <a:srgbClr val="000000"/>
                </a:solidFill>
                <a:effectLst/>
                <a:uLnTx/>
                <a:uFillTx/>
                <a:latin typeface="Segoe UI"/>
                <a:ea typeface="+mn-ea"/>
                <a:cs typeface="+mn-cs"/>
              </a:rPr>
              <a:t>Us</a:t>
            </a:r>
            <a:r>
              <a:rPr kumimoji="0" lang="en-CA" sz="1800" b="0" i="0" u="none" strike="noStrike" kern="1200" cap="none" spc="0" normalizeH="0" baseline="0" noProof="0" dirty="0">
                <a:ln>
                  <a:noFill/>
                </a:ln>
                <a:solidFill>
                  <a:srgbClr val="000000"/>
                </a:solidFill>
                <a:effectLst/>
                <a:uLnTx/>
                <a:uFillTx/>
                <a:latin typeface="Segoe UI"/>
                <a:ea typeface="+mn-ea"/>
                <a:cs typeface="+mn-cs"/>
              </a:rPr>
              <a:t>e </a:t>
            </a:r>
            <a:r>
              <a:rPr kumimoji="0" lang="bs-Latn-BA" sz="1800" b="0" i="0" u="none" strike="noStrike" kern="1200" cap="none" spc="0" normalizeH="0" baseline="0" noProof="0" dirty="0">
                <a:ln>
                  <a:noFill/>
                </a:ln>
                <a:solidFill>
                  <a:srgbClr val="000000"/>
                </a:solidFill>
                <a:effectLst/>
                <a:uLnTx/>
                <a:uFillTx/>
                <a:latin typeface="Segoe UI"/>
                <a:ea typeface="+mn-ea"/>
                <a:cs typeface="+mn-cs"/>
              </a:rPr>
              <a:t>background jobs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Lesson 2: </a:t>
            </a:r>
            <a:r>
              <a:rPr kumimoji="0" lang="bs-Latn-BA" sz="1800" b="0" i="0" u="none" strike="noStrike" kern="1200" cap="none" spc="0" normalizeH="0" baseline="0" noProof="0" dirty="0">
                <a:ln>
                  <a:noFill/>
                </a:ln>
                <a:solidFill>
                  <a:srgbClr val="000000"/>
                </a:solidFill>
                <a:effectLst/>
                <a:uLnTx/>
                <a:uFillTx/>
                <a:latin typeface="Segoe UI"/>
                <a:ea typeface="+mn-ea"/>
                <a:cs typeface="+mn-cs"/>
              </a:rPr>
              <a:t>Us</a:t>
            </a:r>
            <a:r>
              <a:rPr kumimoji="0" lang="en-CA" sz="1800" b="0" i="0" u="none" strike="noStrike" kern="1200" cap="none" spc="0" normalizeH="0" baseline="0" noProof="0" dirty="0">
                <a:ln>
                  <a:noFill/>
                </a:ln>
                <a:solidFill>
                  <a:srgbClr val="000000"/>
                </a:solidFill>
                <a:effectLst/>
                <a:uLnTx/>
                <a:uFillTx/>
                <a:latin typeface="Segoe UI"/>
                <a:ea typeface="+mn-ea"/>
                <a:cs typeface="+mn-cs"/>
              </a:rPr>
              <a:t>e</a:t>
            </a:r>
            <a:r>
              <a:rPr kumimoji="0" lang="bs-Latn-BA" sz="1800" b="0" i="0" u="none" strike="noStrike" kern="1200" cap="none" spc="0" normalizeH="0" baseline="0" noProof="0" dirty="0">
                <a:ln>
                  <a:noFill/>
                </a:ln>
                <a:solidFill>
                  <a:srgbClr val="000000"/>
                </a:solidFill>
                <a:effectLst/>
                <a:uLnTx/>
                <a:uFillTx/>
                <a:latin typeface="Segoe UI"/>
                <a:ea typeface="+mn-ea"/>
                <a:cs typeface="+mn-cs"/>
              </a:rPr>
              <a:t> scheduled jobs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114300" marR="0" lvl="2" indent="0" algn="l" defTabSz="914367" rtl="0" eaLnBrk="1" fontAlgn="auto" latinLnBrk="0" hangingPunct="1">
              <a:lnSpc>
                <a:spcPct val="100000"/>
              </a:lnSpc>
              <a:spcBef>
                <a:spcPts val="200"/>
              </a:spcBef>
              <a:spcAft>
                <a:spcPts val="400"/>
              </a:spcAft>
              <a:buClrTx/>
              <a:buSzPct val="100000"/>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3896148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1</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20801401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1: </a:t>
            </a:r>
            <a:r>
              <a:rPr lang="bs-Latn-BA" dirty="0"/>
              <a:t>Us</a:t>
            </a:r>
            <a:r>
              <a:rPr lang="en-CA" dirty="0"/>
              <a:t>e</a:t>
            </a:r>
            <a:r>
              <a:rPr lang="bs-Latn-BA" dirty="0"/>
              <a:t> background jobs</a:t>
            </a:r>
            <a:endParaRPr lang="en-US" dirty="0"/>
          </a:p>
        </p:txBody>
      </p:sp>
    </p:spTree>
    <p:extLst>
      <p:ext uri="{BB962C8B-B14F-4D97-AF65-F5344CB8AC3E}">
        <p14:creationId xmlns:p14="http://schemas.microsoft.com/office/powerpoint/2010/main" val="2487592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1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120690"/>
            <a:ext cx="11354257" cy="4216539"/>
          </a:xfrm>
        </p:spPr>
        <p:txBody>
          <a:bodyPr lIns="0"/>
          <a:lstStyle/>
          <a:p>
            <a:pPr lvl="1">
              <a:defRPr/>
            </a:pPr>
            <a:r>
              <a:rPr kumimoji="0" lang="en-US" b="0" i="0" u="none" strike="noStrike" kern="1200" cap="none" spc="0" normalizeH="0" baseline="0" noProof="0" dirty="0">
                <a:ln>
                  <a:noFill/>
                </a:ln>
                <a:solidFill>
                  <a:srgbClr val="000000"/>
                </a:solidFill>
                <a:effectLst/>
                <a:uLnTx/>
                <a:uFillTx/>
                <a:latin typeface="Segoe UI"/>
                <a:ea typeface="+mn-ea"/>
                <a:cs typeface="+mn-cs"/>
              </a:rPr>
              <a:t>When you run a command as a background job, Windows PowerShell performs the task asynchronously in its own thread. Even if the job takes a long time to complete, you regain access to the PowerShell prompt immediately. </a:t>
            </a:r>
            <a:r>
              <a:rPr lang="en-US" dirty="0">
                <a:solidFill>
                  <a:srgbClr val="000000"/>
                </a:solidFill>
                <a:latin typeface="Segoe UI"/>
              </a:rPr>
              <a:t>This allows you to run other commands while the job runs in the background.</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What are background jobs?</a:t>
            </a:r>
            <a:endParaRPr kumimoji="0" lang="bs-Latn-BA" sz="1800" b="0" i="0" u="none" strike="noStrike" kern="1200" cap="none" spc="0" normalizeH="0" baseline="0" noProof="0" dirty="0">
              <a:ln>
                <a:noFill/>
              </a:ln>
              <a:solidFill>
                <a:srgbClr val="000000"/>
              </a:solidFill>
              <a:effectLst/>
              <a:uLnTx/>
              <a:uFillTx/>
              <a:latin typeface="Segoe UI"/>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Starting jobs</a:t>
            </a:r>
            <a:endParaRPr kumimoji="0" lang="bs-Latn-BA" sz="1800" b="0" i="0" u="none" strike="noStrike" kern="1200" cap="none" spc="0" normalizeH="0" baseline="0" noProof="0" dirty="0">
              <a:ln>
                <a:noFill/>
              </a:ln>
              <a:solidFill>
                <a:srgbClr val="000000"/>
              </a:solidFill>
              <a:effectLst/>
              <a:uLnTx/>
              <a:uFillTx/>
              <a:latin typeface="Segoe UI"/>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Managing jobs</a:t>
            </a:r>
            <a:endParaRPr kumimoji="0" lang="bs-Latn-BA" sz="1800" b="0" i="0" u="none" strike="noStrike" kern="1200" cap="none" spc="0" normalizeH="0" baseline="0" noProof="0" dirty="0">
              <a:ln>
                <a:noFill/>
              </a:ln>
              <a:solidFill>
                <a:srgbClr val="000000"/>
              </a:solidFill>
              <a:effectLst/>
              <a:uLnTx/>
              <a:uFillTx/>
              <a:latin typeface="Segoe UI"/>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Retrieving results for running jobs</a:t>
            </a:r>
            <a:endParaRPr kumimoji="0" lang="bs-Latn-BA" sz="1800" b="0" i="0" u="none" strike="noStrike" kern="1200" cap="none" spc="0" normalizeH="0" baseline="0" noProof="0" dirty="0">
              <a:ln>
                <a:noFill/>
              </a:ln>
              <a:solidFill>
                <a:srgbClr val="000000"/>
              </a:solidFill>
              <a:effectLst/>
              <a:uLnTx/>
              <a:uFillTx/>
              <a:latin typeface="Segoe UI"/>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Demonstration: Using background jobs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1381069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background jobs?</a:t>
            </a:r>
          </a:p>
        </p:txBody>
      </p:sp>
      <p:sp>
        <p:nvSpPr>
          <p:cNvPr id="4" name="Content Placeholder 2"/>
          <p:cNvSpPr txBox="1">
            <a:spLocks/>
          </p:cNvSpPr>
          <p:nvPr/>
        </p:nvSpPr>
        <p:spPr>
          <a:xfrm>
            <a:off x="418643" y="1270150"/>
            <a:ext cx="1155592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Run commands in the background</a:t>
            </a:r>
          </a:p>
          <a:p>
            <a:pPr lvl="0"/>
            <a:r>
              <a:rPr lang="en-US" kern="0" dirty="0">
                <a:solidFill>
                  <a:srgbClr val="000000"/>
                </a:solidFill>
              </a:rPr>
              <a:t>Store command results in memory for retrieval</a:t>
            </a:r>
          </a:p>
          <a:p>
            <a:pPr lvl="0"/>
            <a:r>
              <a:rPr lang="en-US" kern="0" dirty="0">
                <a:solidFill>
                  <a:srgbClr val="000000"/>
                </a:solidFill>
              </a:rPr>
              <a:t>Three basic job types:</a:t>
            </a:r>
          </a:p>
          <a:p>
            <a:pPr lvl="1"/>
            <a:r>
              <a:rPr lang="en-US" kern="0" dirty="0">
                <a:solidFill>
                  <a:srgbClr val="000000"/>
                </a:solidFill>
              </a:rPr>
              <a:t>Local</a:t>
            </a:r>
          </a:p>
          <a:p>
            <a:pPr lvl="1"/>
            <a:r>
              <a:rPr lang="en-US" kern="0" dirty="0">
                <a:solidFill>
                  <a:srgbClr val="000000"/>
                </a:solidFill>
              </a:rPr>
              <a:t>Remoting</a:t>
            </a:r>
          </a:p>
          <a:p>
            <a:pPr lvl="1"/>
            <a:r>
              <a:rPr lang="en-US" kern="0" dirty="0">
                <a:solidFill>
                  <a:srgbClr val="000000"/>
                </a:solidFill>
              </a:rPr>
              <a:t>CIM/WMI</a:t>
            </a:r>
          </a:p>
          <a:p>
            <a:pPr lvl="0"/>
            <a:r>
              <a:rPr lang="en-US" kern="0" dirty="0">
                <a:solidFill>
                  <a:srgbClr val="000000"/>
                </a:solidFill>
              </a:rPr>
              <a:t>Each job type has different characteristics</a:t>
            </a:r>
          </a:p>
        </p:txBody>
      </p:sp>
    </p:spTree>
    <p:extLst>
      <p:ext uri="{BB962C8B-B14F-4D97-AF65-F5344CB8AC3E}">
        <p14:creationId xmlns:p14="http://schemas.microsoft.com/office/powerpoint/2010/main" val="4187398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jobs</a:t>
            </a:r>
          </a:p>
        </p:txBody>
      </p:sp>
      <p:sp>
        <p:nvSpPr>
          <p:cNvPr id="4" name="Content Placeholder 2"/>
          <p:cNvSpPr txBox="1">
            <a:spLocks/>
          </p:cNvSpPr>
          <p:nvPr/>
        </p:nvSpPr>
        <p:spPr>
          <a:xfrm>
            <a:off x="489329" y="1120690"/>
            <a:ext cx="11597493"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Local jobs:</a:t>
            </a:r>
          </a:p>
          <a:p>
            <a:pPr lvl="0"/>
            <a:endParaRPr lang="en-US" sz="2400" kern="0" dirty="0">
              <a:solidFill>
                <a:srgbClr val="000000"/>
              </a:solidFill>
            </a:endParaRPr>
          </a:p>
          <a:p>
            <a:pPr lvl="0"/>
            <a:endParaRPr lang="en-US" sz="2400" kern="0" dirty="0">
              <a:solidFill>
                <a:srgbClr val="000000"/>
              </a:solidFill>
            </a:endParaRPr>
          </a:p>
          <a:p>
            <a:pPr lvl="0"/>
            <a:r>
              <a:rPr lang="en-US" sz="2400" kern="0" dirty="0">
                <a:solidFill>
                  <a:srgbClr val="000000"/>
                </a:solidFill>
              </a:rPr>
              <a:t>Remoting jobs:</a:t>
            </a:r>
          </a:p>
          <a:p>
            <a:pPr marL="0" indent="0">
              <a:buNone/>
            </a:pPr>
            <a:endParaRPr lang="en-US" sz="2400" kern="0" dirty="0">
              <a:solidFill>
                <a:srgbClr val="000000"/>
              </a:solidFill>
            </a:endParaRPr>
          </a:p>
          <a:p>
            <a:pPr lvl="0"/>
            <a:endParaRPr lang="en-US" sz="2400" kern="0" dirty="0">
              <a:solidFill>
                <a:srgbClr val="000000"/>
              </a:solidFill>
            </a:endParaRPr>
          </a:p>
          <a:p>
            <a:pPr lvl="0"/>
            <a:r>
              <a:rPr lang="en-US" sz="2400" kern="0" dirty="0">
                <a:solidFill>
                  <a:srgbClr val="000000"/>
                </a:solidFill>
              </a:rPr>
              <a:t>CIM/WMI jobs:</a:t>
            </a:r>
          </a:p>
        </p:txBody>
      </p:sp>
      <p:sp>
        <p:nvSpPr>
          <p:cNvPr id="5" name="Text Placeholder 9">
            <a:extLst>
              <a:ext uri="{FF2B5EF4-FFF2-40B4-BE49-F238E27FC236}">
                <a16:creationId xmlns:a16="http://schemas.microsoft.com/office/drawing/2014/main" id="{23BE5031-00B2-4939-B5E5-AE9C3F08C810}"/>
              </a:ext>
            </a:extLst>
          </p:cNvPr>
          <p:cNvSpPr txBox="1">
            <a:spLocks/>
          </p:cNvSpPr>
          <p:nvPr/>
        </p:nvSpPr>
        <p:spPr>
          <a:xfrm>
            <a:off x="600325" y="1646895"/>
            <a:ext cx="10977903" cy="538744"/>
          </a:xfrm>
          <a:prstGeom prst="rect">
            <a:avLst/>
          </a:prstGeom>
          <a:ln w="19050">
            <a:solidFill>
              <a:schemeClr val="accent4"/>
            </a:solidFill>
          </a:ln>
        </p:spPr>
        <p:txBody>
          <a:bodyPr lIns="137160" tIns="91440" rIns="13716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rgbClr val="000000"/>
                </a:solidFill>
                <a:latin typeface="Consolas" panose="020B0609020204030204" pitchFamily="49" charset="0"/>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Start-Job –ScriptBlock { Dir }</a:t>
            </a:r>
          </a:p>
        </p:txBody>
      </p:sp>
      <p:sp>
        <p:nvSpPr>
          <p:cNvPr id="6" name="Text Placeholder 9">
            <a:extLst>
              <a:ext uri="{FF2B5EF4-FFF2-40B4-BE49-F238E27FC236}">
                <a16:creationId xmlns:a16="http://schemas.microsoft.com/office/drawing/2014/main" id="{61C0BE6A-32A7-491A-B063-39EF0293E8B3}"/>
              </a:ext>
            </a:extLst>
          </p:cNvPr>
          <p:cNvSpPr txBox="1">
            <a:spLocks/>
          </p:cNvSpPr>
          <p:nvPr/>
        </p:nvSpPr>
        <p:spPr>
          <a:xfrm>
            <a:off x="600324" y="3051942"/>
            <a:ext cx="10977903" cy="538744"/>
          </a:xfrm>
          <a:prstGeom prst="rect">
            <a:avLst/>
          </a:prstGeom>
          <a:ln w="19050">
            <a:solidFill>
              <a:schemeClr val="accent4"/>
            </a:solidFill>
          </a:ln>
        </p:spPr>
        <p:txBody>
          <a:bodyPr lIns="137160" tIns="91440" rIns="13716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rgbClr val="000000"/>
                </a:solidFill>
                <a:latin typeface="Consolas" panose="020B0609020204030204" pitchFamily="49" charset="0"/>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Invoke-Command –ScriptBlock { Get-Service } -ComputerName LON-DC1 –AsJob</a:t>
            </a:r>
          </a:p>
          <a:p>
            <a:endParaRPr lang="en-US" dirty="0"/>
          </a:p>
        </p:txBody>
      </p:sp>
      <p:sp>
        <p:nvSpPr>
          <p:cNvPr id="7" name="Text Placeholder 9">
            <a:extLst>
              <a:ext uri="{FF2B5EF4-FFF2-40B4-BE49-F238E27FC236}">
                <a16:creationId xmlns:a16="http://schemas.microsoft.com/office/drawing/2014/main" id="{EE0CF0AC-FC37-4A6D-81F0-79F6CB25EFD0}"/>
              </a:ext>
            </a:extLst>
          </p:cNvPr>
          <p:cNvSpPr txBox="1">
            <a:spLocks/>
          </p:cNvSpPr>
          <p:nvPr/>
        </p:nvSpPr>
        <p:spPr>
          <a:xfrm>
            <a:off x="607048" y="4456310"/>
            <a:ext cx="10977903" cy="946111"/>
          </a:xfrm>
          <a:prstGeom prst="rect">
            <a:avLst/>
          </a:prstGeom>
          <a:ln w="19050">
            <a:solidFill>
              <a:schemeClr val="accent4"/>
            </a:solidFill>
          </a:ln>
        </p:spPr>
        <p:txBody>
          <a:bodyPr lIns="137160" tIns="91440" rIns="13716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rgbClr val="000000"/>
                </a:solidFill>
                <a:latin typeface="Consolas" panose="020B0609020204030204" pitchFamily="49" charset="0"/>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Start-Job  -ScriptBlock {Get-CimInstance –ClassName Win32_ComputerSystem}</a:t>
            </a:r>
          </a:p>
          <a:p>
            <a:r>
              <a:rPr lang="en-US" dirty="0"/>
              <a:t>Get-WmiObject –Class Win32_BIOS-ComputerName LON-DC1 -AsJob</a:t>
            </a:r>
          </a:p>
        </p:txBody>
      </p:sp>
    </p:spTree>
    <p:extLst>
      <p:ext uri="{BB962C8B-B14F-4D97-AF65-F5344CB8AC3E}">
        <p14:creationId xmlns:p14="http://schemas.microsoft.com/office/powerpoint/2010/main" val="3650320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jobs</a:t>
            </a:r>
          </a:p>
        </p:txBody>
      </p:sp>
      <p:sp>
        <p:nvSpPr>
          <p:cNvPr id="4" name="Content Placeholder 2"/>
          <p:cNvSpPr txBox="1">
            <a:spLocks/>
          </p:cNvSpPr>
          <p:nvPr/>
        </p:nvSpPr>
        <p:spPr>
          <a:xfrm>
            <a:off x="322482" y="1120690"/>
            <a:ext cx="1153359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Use the following commands:</a:t>
            </a:r>
          </a:p>
          <a:p>
            <a:pPr lvl="0"/>
            <a:r>
              <a:rPr lang="en-US" b="1" kern="0" dirty="0">
                <a:solidFill>
                  <a:srgbClr val="000000"/>
                </a:solidFill>
              </a:rPr>
              <a:t>Get-Job</a:t>
            </a:r>
            <a:endParaRPr lang="en-US" kern="0" dirty="0">
              <a:solidFill>
                <a:srgbClr val="000000"/>
              </a:solidFill>
            </a:endParaRPr>
          </a:p>
          <a:p>
            <a:pPr lvl="1"/>
            <a:r>
              <a:rPr lang="en-US" kern="0" dirty="0">
                <a:solidFill>
                  <a:srgbClr val="000000"/>
                </a:solidFill>
              </a:rPr>
              <a:t>Add </a:t>
            </a:r>
            <a:r>
              <a:rPr lang="en-US" i="1" kern="0" dirty="0">
                <a:solidFill>
                  <a:srgbClr val="000000"/>
                </a:solidFill>
              </a:rPr>
              <a:t>–ID </a:t>
            </a:r>
            <a:r>
              <a:rPr lang="en-US" kern="0" dirty="0">
                <a:solidFill>
                  <a:srgbClr val="000000"/>
                </a:solidFill>
              </a:rPr>
              <a:t>to retrieve a specific job by ID</a:t>
            </a:r>
          </a:p>
          <a:p>
            <a:pPr lvl="1"/>
            <a:r>
              <a:rPr lang="en-US" kern="0" dirty="0">
                <a:solidFill>
                  <a:srgbClr val="000000"/>
                </a:solidFill>
              </a:rPr>
              <a:t>Add </a:t>
            </a:r>
            <a:r>
              <a:rPr lang="en-US" i="1" kern="0" dirty="0">
                <a:solidFill>
                  <a:srgbClr val="000000"/>
                </a:solidFill>
              </a:rPr>
              <a:t>–Name </a:t>
            </a:r>
            <a:r>
              <a:rPr lang="en-US" kern="0" dirty="0">
                <a:solidFill>
                  <a:srgbClr val="000000"/>
                </a:solidFill>
              </a:rPr>
              <a:t>to retrieve a specific job by name</a:t>
            </a:r>
          </a:p>
          <a:p>
            <a:pPr lvl="1"/>
            <a:r>
              <a:rPr lang="en-US" kern="0" dirty="0">
                <a:solidFill>
                  <a:srgbClr val="000000"/>
                </a:solidFill>
              </a:rPr>
              <a:t>To get a list of child jobs, use the following syntax:</a:t>
            </a:r>
          </a:p>
          <a:p>
            <a:pPr lvl="1"/>
            <a:endParaRPr lang="en-US" kern="0" dirty="0">
              <a:solidFill>
                <a:srgbClr val="000000"/>
              </a:solidFill>
            </a:endParaRPr>
          </a:p>
          <a:p>
            <a:pPr lvl="1"/>
            <a:endParaRPr lang="en-US" kern="0" dirty="0">
              <a:solidFill>
                <a:srgbClr val="000000"/>
              </a:solidFill>
            </a:endParaRPr>
          </a:p>
          <a:p>
            <a:pPr lvl="0"/>
            <a:r>
              <a:rPr lang="en-US" b="1" kern="0" dirty="0">
                <a:solidFill>
                  <a:srgbClr val="000000"/>
                </a:solidFill>
              </a:rPr>
              <a:t>Stop-Job</a:t>
            </a:r>
          </a:p>
          <a:p>
            <a:pPr lvl="0"/>
            <a:r>
              <a:rPr lang="en-US" b="1" kern="0" dirty="0">
                <a:solidFill>
                  <a:srgbClr val="000000"/>
                </a:solidFill>
              </a:rPr>
              <a:t>Remove-Job</a:t>
            </a:r>
          </a:p>
          <a:p>
            <a:pPr lvl="0"/>
            <a:r>
              <a:rPr lang="en-US" b="1" kern="0" dirty="0">
                <a:solidFill>
                  <a:srgbClr val="000000"/>
                </a:solidFill>
              </a:rPr>
              <a:t>Wait-Job</a:t>
            </a:r>
          </a:p>
        </p:txBody>
      </p:sp>
      <p:sp>
        <p:nvSpPr>
          <p:cNvPr id="5" name="Text Placeholder 9">
            <a:extLst>
              <a:ext uri="{FF2B5EF4-FFF2-40B4-BE49-F238E27FC236}">
                <a16:creationId xmlns:a16="http://schemas.microsoft.com/office/drawing/2014/main" id="{F53C3E9D-60FC-4CAC-95EC-87B8D9B85390}"/>
              </a:ext>
            </a:extLst>
          </p:cNvPr>
          <p:cNvSpPr txBox="1">
            <a:spLocks/>
          </p:cNvSpPr>
          <p:nvPr/>
        </p:nvSpPr>
        <p:spPr>
          <a:xfrm>
            <a:off x="752014" y="3577453"/>
            <a:ext cx="10098123" cy="572889"/>
          </a:xfrm>
          <a:prstGeom prst="rect">
            <a:avLst/>
          </a:prstGeom>
          <a:ln w="19050">
            <a:solidFill>
              <a:schemeClr val="accent4"/>
            </a:solidFill>
          </a:ln>
        </p:spPr>
        <p:txBody>
          <a:bodyPr lIns="137160" tIns="91440" rIns="13716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rgbClr val="000000"/>
                </a:solidFill>
                <a:latin typeface="Consolas" panose="020B0609020204030204" pitchFamily="49" charset="0"/>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Get-Job –ID &lt;parent_ID&gt; -IncludeChildJobs</a:t>
            </a:r>
          </a:p>
        </p:txBody>
      </p:sp>
    </p:spTree>
    <p:extLst>
      <p:ext uri="{BB962C8B-B14F-4D97-AF65-F5344CB8AC3E}">
        <p14:creationId xmlns:p14="http://schemas.microsoft.com/office/powerpoint/2010/main" val="3174961305"/>
      </p:ext>
    </p:extLst>
  </p:cSld>
  <p:clrMapOvr>
    <a:masterClrMapping/>
  </p:clrMapOvr>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3394</Words>
  <Application>Microsoft Office PowerPoint</Application>
  <PresentationFormat>Widescreen</PresentationFormat>
  <Paragraphs>347</Paragraphs>
  <Slides>27</Slides>
  <Notes>27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Consolas</vt:lpstr>
      <vt:lpstr>Segoe</vt:lpstr>
      <vt:lpstr>Segoe UI</vt:lpstr>
      <vt:lpstr>Segoe UI Light</vt:lpstr>
      <vt:lpstr>Segoe UI Semibold</vt:lpstr>
      <vt:lpstr>Wingdings</vt:lpstr>
      <vt:lpstr>Microsoft Azure Template</vt:lpstr>
      <vt:lpstr>AZ-040 Automating Administration with PowerShell</vt:lpstr>
      <vt:lpstr>Module 11: Using background jobs and scheduled jobs</vt:lpstr>
      <vt:lpstr>Module overview</vt:lpstr>
      <vt:lpstr>Section break 1</vt:lpstr>
      <vt:lpstr>Lesson 1: Use background jobs</vt:lpstr>
      <vt:lpstr>Lesson 1 overview</vt:lpstr>
      <vt:lpstr>What are background jobs?</vt:lpstr>
      <vt:lpstr>Starting jobs</vt:lpstr>
      <vt:lpstr>Managing jobs</vt:lpstr>
      <vt:lpstr>Retrieving results for running jobs</vt:lpstr>
      <vt:lpstr>Demonstration: Using background jobs</vt:lpstr>
      <vt:lpstr>Demonstration: Using background jobs (Slide 2)</vt:lpstr>
      <vt:lpstr>Section break 2</vt:lpstr>
      <vt:lpstr>Lesson 2: Use scheduled jobs</vt:lpstr>
      <vt:lpstr>Lesson 2 overview</vt:lpstr>
      <vt:lpstr>Running Windows PowerShell scripts as scheduled tasks</vt:lpstr>
      <vt:lpstr>Demonstration: Using a Windows PowerShell script as a scheduled task</vt:lpstr>
      <vt:lpstr>What are scheduled jobs?</vt:lpstr>
      <vt:lpstr>Job options and job triggers</vt:lpstr>
      <vt:lpstr>Creating a scheduled job</vt:lpstr>
      <vt:lpstr>Retrieving scheduled job results</vt:lpstr>
      <vt:lpstr>Demonstration: Using scheduled jobs</vt:lpstr>
      <vt:lpstr>Section break 3</vt:lpstr>
      <vt:lpstr>Lab: Jobs management with PowerShell</vt:lpstr>
      <vt:lpstr>Lab scenario</vt:lpstr>
      <vt:lpstr>Lab-review questions</vt:lpstr>
      <vt:lpstr>Lab-review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2022-06-30T22:45:15Z</dcterms:created>
  <dcterms:modified xsi:type="dcterms:W3CDTF">2022-06-30T22:45:19Z</dcterms:modified>
</cp:coreProperties>
</file>