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4"/>
  </p:notesMasterIdLst>
  <p:handoutMasterIdLst>
    <p:handoutMasterId r:id="rId15"/>
  </p:handoutMasterIdLst>
  <p:sldIdLst>
    <p:sldId id="1719" r:id="rId2"/>
    <p:sldId id="1874" r:id="rId3"/>
    <p:sldId id="1875" r:id="rId4"/>
    <p:sldId id="1876" r:id="rId5"/>
    <p:sldId id="1877" r:id="rId6"/>
    <p:sldId id="270" r:id="rId7"/>
    <p:sldId id="1878" r:id="rId8"/>
    <p:sldId id="1880" r:id="rId9"/>
    <p:sldId id="1873" r:id="rId10"/>
    <p:sldId id="256" r:id="rId11"/>
    <p:sldId id="1882" r:id="rId12"/>
    <p:sldId id="1883"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643"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9/27/2021 7:52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9/27/2021 7:52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9/27/2021 7:52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9/27/2021 7:52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14FEC80D-91D6-4A7B-B9BD-16D88774DDB2}" type="slidenum">
              <a:rPr lang="en-US" smtClean="0"/>
              <a:t>10</a:t>
            </a:fld>
            <a:endParaRPr lang="en-US"/>
          </a:p>
        </p:txBody>
      </p:sp>
    </p:spTree>
    <p:extLst>
      <p:ext uri="{BB962C8B-B14F-4D97-AF65-F5344CB8AC3E}">
        <p14:creationId xmlns:p14="http://schemas.microsoft.com/office/powerpoint/2010/main" val="252482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9D6718A-B988-482C-9920-3581A02B86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3E5-E6CA-4082-B61C-78CF8B2F4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E32D4-0FA2-4B63-84D9-745E4FDF2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70E66-3F68-492D-8559-F15B8D91828B}"/>
              </a:ext>
            </a:extLst>
          </p:cNvPr>
          <p:cNvSpPr>
            <a:spLocks noGrp="1"/>
          </p:cNvSpPr>
          <p:nvPr>
            <p:ph type="dt" sz="half" idx="10"/>
          </p:nvPr>
        </p:nvSpPr>
        <p:spPr/>
        <p:txBody>
          <a:bodyPr/>
          <a:lstStyle/>
          <a:p>
            <a:fld id="{CB99F6E2-1D88-403D-BE5B-2B847968D287}" type="datetimeFigureOut">
              <a:rPr lang="en-US" smtClean="0"/>
              <a:t>9/27/2021</a:t>
            </a:fld>
            <a:endParaRPr lang="en-US"/>
          </a:p>
        </p:txBody>
      </p:sp>
      <p:sp>
        <p:nvSpPr>
          <p:cNvPr id="5" name="Footer Placeholder 4">
            <a:extLst>
              <a:ext uri="{FF2B5EF4-FFF2-40B4-BE49-F238E27FC236}">
                <a16:creationId xmlns:a16="http://schemas.microsoft.com/office/drawing/2014/main" id="{EC1BD50F-5CD0-4626-9A78-1C32A46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8CB6-5B13-4DCC-B14C-C99215D93E4A}"/>
              </a:ext>
            </a:extLst>
          </p:cNvPr>
          <p:cNvSpPr>
            <a:spLocks noGrp="1"/>
          </p:cNvSpPr>
          <p:nvPr>
            <p:ph type="sldNum" sz="quarter" idx="12"/>
          </p:nvPr>
        </p:nvSpPr>
        <p:spPr/>
        <p:txBody>
          <a:bodyPr/>
          <a:lstStyle/>
          <a:p>
            <a:fld id="{DE313039-BA08-4CB6-8D0B-E35E880E5763}" type="slidenum">
              <a:rPr lang="en-US" smtClean="0"/>
              <a:t>‹#›</a:t>
            </a:fld>
            <a:endParaRPr lang="en-US"/>
          </a:p>
        </p:txBody>
      </p:sp>
      <p:pic>
        <p:nvPicPr>
          <p:cNvPr id="7" name="Picture 6">
            <a:extLst>
              <a:ext uri="{FF2B5EF4-FFF2-40B4-BE49-F238E27FC236}">
                <a16:creationId xmlns:a16="http://schemas.microsoft.com/office/drawing/2014/main" id="{DFE3C2A6-0AE2-42A9-8ABE-8BF87AC4F0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1505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743"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ike@michaelwhitehouse.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mike@michaelwhitehouse.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828" y="867307"/>
            <a:ext cx="4167887" cy="5539978"/>
          </a:xfrm>
        </p:spPr>
        <p:txBody>
          <a:bodyPr/>
          <a:lstStyle/>
          <a:p>
            <a:br>
              <a:rPr lang="en-US" sz="2400" dirty="0"/>
            </a:br>
            <a:br>
              <a:rPr lang="en-US" sz="2400" dirty="0"/>
            </a:br>
            <a:r>
              <a:rPr lang="en-US" sz="2400" dirty="0"/>
              <a:t>Instructor: Michael Whitehouse</a:t>
            </a:r>
            <a:br>
              <a:rPr lang="en-US" sz="2400" dirty="0"/>
            </a:br>
            <a:br>
              <a:rPr lang="en-US" sz="2400" dirty="0"/>
            </a:br>
            <a:r>
              <a:rPr lang="en-US" sz="2400" dirty="0"/>
              <a:t>AZ-104T00A</a:t>
            </a:r>
            <a:br>
              <a:rPr lang="en-US" sz="2400" dirty="0"/>
            </a:br>
            <a:r>
              <a:rPr lang="en-US" sz="2400" dirty="0"/>
              <a:t>Microsoft</a:t>
            </a:r>
            <a:br>
              <a:rPr lang="en-US" sz="2400" dirty="0"/>
            </a:br>
            <a:r>
              <a:rPr lang="en-US" sz="2400" dirty="0"/>
              <a:t>Azure Administrator</a:t>
            </a:r>
            <a:br>
              <a:rPr lang="en-US" sz="2400" dirty="0"/>
            </a:br>
            <a:br>
              <a:rPr lang="en-US" sz="2400" dirty="0"/>
            </a:br>
            <a:r>
              <a:rPr lang="en-US" sz="1800" dirty="0">
                <a:hlinkClick r:id="rId3"/>
              </a:rPr>
              <a:t>mike@michaelwhitehouse.com</a:t>
            </a:r>
            <a:br>
              <a:rPr lang="en-US" sz="1800" dirty="0"/>
            </a:br>
            <a:r>
              <a:rPr lang="en-US" sz="1800" dirty="0"/>
              <a:t>00447970012133</a:t>
            </a:r>
            <a:br>
              <a:rPr lang="en-US" sz="1800" dirty="0"/>
            </a:br>
            <a:r>
              <a:rPr lang="en-US" sz="1800" dirty="0"/>
              <a:t>Github.com/kramit</a:t>
            </a:r>
            <a:br>
              <a:rPr lang="en-US" sz="1800" dirty="0"/>
            </a:br>
            <a:r>
              <a:rPr lang="en-US" sz="1800" dirty="0"/>
              <a:t>@kramit</a:t>
            </a:r>
            <a:br>
              <a:rPr lang="en-US" sz="18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a:t>Microsoft Certifications (Optional)</a:t>
            </a:r>
          </a:p>
        </p:txBody>
      </p:sp>
      <p:sp>
        <p:nvSpPr>
          <p:cNvPr id="8" name="Text Placeholder 7">
            <a:extLst>
              <a:ext uri="{FF2B5EF4-FFF2-40B4-BE49-F238E27FC236}">
                <a16:creationId xmlns:a16="http://schemas.microsoft.com/office/drawing/2014/main" id="{5457CFDC-5703-4921-9C64-D203AA5357E3}"/>
              </a:ext>
            </a:extLst>
          </p:cNvPr>
          <p:cNvSpPr>
            <a:spLocks noGrp="1"/>
          </p:cNvSpPr>
          <p:nvPr>
            <p:ph type="body" sz="quarter" idx="10"/>
          </p:nvPr>
        </p:nvSpPr>
        <p:spPr>
          <a:xfrm>
            <a:off x="588263" y="1231259"/>
            <a:ext cx="11018520" cy="1292662"/>
          </a:xfrm>
        </p:spPr>
        <p:txBody>
          <a:bodyPr/>
          <a:lstStyle/>
          <a:p>
            <a:pPr lvl="0">
              <a:tabLst>
                <a:tab pos="1430338" algn="l"/>
              </a:tabLst>
            </a:pPr>
            <a:r>
              <a:rPr lang="en-US" dirty="0">
                <a:gradFill>
                  <a:gsLst>
                    <a:gs pos="1250">
                      <a:srgbClr val="1A1A1A"/>
                    </a:gs>
                    <a:gs pos="100000">
                      <a:srgbClr val="1A1A1A"/>
                    </a:gs>
                  </a:gsLst>
                  <a:lin ang="5400000" scaled="0"/>
                </a:gradFill>
              </a:rPr>
              <a:t>Certifications give you a professional edge by providing globally recognized industry endorsed evidence of skills mastery, demonstrating your abilities and willingness to embrace new technologies. </a:t>
            </a:r>
            <a:endParaRPr lang="en-US" dirty="0"/>
          </a:p>
        </p:txBody>
      </p:sp>
      <p:grpSp>
        <p:nvGrpSpPr>
          <p:cNvPr id="2" name="Group 1" descr="Exam AZ-900: Microsoft Azure Fundamentals&#10;">
            <a:extLst>
              <a:ext uri="{FF2B5EF4-FFF2-40B4-BE49-F238E27FC236}">
                <a16:creationId xmlns:a16="http://schemas.microsoft.com/office/drawing/2014/main" id="{F8B0A815-2C54-4263-8DA4-55FA83EC5127}"/>
              </a:ext>
            </a:extLst>
          </p:cNvPr>
          <p:cNvGrpSpPr/>
          <p:nvPr/>
        </p:nvGrpSpPr>
        <p:grpSpPr>
          <a:xfrm>
            <a:off x="588263" y="2770435"/>
            <a:ext cx="3455479" cy="3402777"/>
            <a:chOff x="588263" y="2770435"/>
            <a:chExt cx="3455479" cy="3402777"/>
          </a:xfrm>
        </p:grpSpPr>
        <p:sp>
          <p:nvSpPr>
            <p:cNvPr id="20" name="Rectangle 19">
              <a:extLst>
                <a:ext uri="{FF2B5EF4-FFF2-40B4-BE49-F238E27FC236}">
                  <a16:creationId xmlns:a16="http://schemas.microsoft.com/office/drawing/2014/main" id="{C2C80F4F-A673-40FB-8264-81AC990A2B16}"/>
                </a:ext>
              </a:extLst>
            </p:cNvPr>
            <p:cNvSpPr/>
            <p:nvPr/>
          </p:nvSpPr>
          <p:spPr>
            <a:xfrm>
              <a:off x="687742" y="2770436"/>
              <a:ext cx="1965632" cy="923330"/>
            </a:xfrm>
            <a:prstGeom prst="rect">
              <a:avLst/>
            </a:prstGeom>
          </p:spPr>
          <p:txBody>
            <a:bodyPr wrap="square">
              <a:spAutoFit/>
            </a:bodyPr>
            <a:lstStyle/>
            <a:p>
              <a:r>
                <a:rPr lang="pt-BR" b="1" dirty="0"/>
                <a:t>Exam AZ-900: Microsoft Azure </a:t>
              </a:r>
              <a:r>
                <a:rPr lang="pt-BR" b="1" dirty="0">
                  <a:solidFill>
                    <a:srgbClr val="4472C4"/>
                  </a:solidFill>
                </a:rPr>
                <a:t>Fundamentals</a:t>
              </a:r>
              <a:endParaRPr lang="en-US" b="1" dirty="0">
                <a:solidFill>
                  <a:srgbClr val="4472C4"/>
                </a:solidFill>
              </a:endParaRPr>
            </a:p>
          </p:txBody>
        </p:sp>
        <p:pic>
          <p:nvPicPr>
            <p:cNvPr id="21" name="Picture 20" descr="Azure Fundamentals badge.">
              <a:extLst>
                <a:ext uri="{FF2B5EF4-FFF2-40B4-BE49-F238E27FC236}">
                  <a16:creationId xmlns:a16="http://schemas.microsoft.com/office/drawing/2014/main" id="{763B39D0-9DAF-40A2-96E4-7903EC76CFB0}"/>
                </a:ext>
              </a:extLst>
            </p:cNvPr>
            <p:cNvPicPr>
              <a:picLocks noChangeAspect="1"/>
            </p:cNvPicPr>
            <p:nvPr/>
          </p:nvPicPr>
          <p:blipFill>
            <a:blip r:embed="rId3"/>
            <a:stretch>
              <a:fillRect/>
            </a:stretch>
          </p:blipFill>
          <p:spPr>
            <a:xfrm>
              <a:off x="2907902" y="2859505"/>
              <a:ext cx="582954" cy="687053"/>
            </a:xfrm>
            <a:prstGeom prst="rect">
              <a:avLst/>
            </a:prstGeom>
          </p:spPr>
        </p:pic>
        <p:sp>
          <p:nvSpPr>
            <p:cNvPr id="22" name="Rectangle 21">
              <a:extLst>
                <a:ext uri="{FF2B5EF4-FFF2-40B4-BE49-F238E27FC236}">
                  <a16:creationId xmlns:a16="http://schemas.microsoft.com/office/drawing/2014/main" id="{539E9DB0-C246-4431-8DBE-08FC471D695E}"/>
                </a:ext>
              </a:extLst>
            </p:cNvPr>
            <p:cNvSpPr/>
            <p:nvPr/>
          </p:nvSpPr>
          <p:spPr>
            <a:xfrm>
              <a:off x="687742" y="3876756"/>
              <a:ext cx="2759734" cy="1754326"/>
            </a:xfrm>
            <a:prstGeom prst="rect">
              <a:avLst/>
            </a:prstGeom>
          </p:spPr>
          <p:txBody>
            <a:bodyPr wrap="square">
              <a:spAutoFit/>
            </a:bodyPr>
            <a:lstStyle/>
            <a:p>
              <a:r>
                <a:rPr lang="en-US"/>
                <a:t>Designed for candidates looking to demonstrate foundational level knowledge of cloud services and how those services are provided.</a:t>
              </a:r>
            </a:p>
          </p:txBody>
        </p:sp>
        <p:sp>
          <p:nvSpPr>
            <p:cNvPr id="27" name="Rectangle 26">
              <a:extLst>
                <a:ext uri="{FF2B5EF4-FFF2-40B4-BE49-F238E27FC236}">
                  <a16:creationId xmlns:a16="http://schemas.microsoft.com/office/drawing/2014/main" id="{7E484803-9FB2-48F3-A5D9-08DF8192E633}"/>
                </a:ext>
                <a:ext uri="{C183D7F6-B498-43B3-948B-1728B52AA6E4}">
                  <adec:decorative xmlns:adec="http://schemas.microsoft.com/office/drawing/2017/decorative" val="1"/>
                </a:ext>
              </a:extLst>
            </p:cNvPr>
            <p:cNvSpPr/>
            <p:nvPr/>
          </p:nvSpPr>
          <p:spPr>
            <a:xfrm>
              <a:off x="588263" y="2770435"/>
              <a:ext cx="3066806"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Chevron 27">
              <a:extLst>
                <a:ext uri="{FF2B5EF4-FFF2-40B4-BE49-F238E27FC236}">
                  <a16:creationId xmlns:a16="http://schemas.microsoft.com/office/drawing/2014/main" id="{CF44ECC2-C6F8-4A6A-82DE-247E7BADA4E3}"/>
                </a:ext>
                <a:ext uri="{C183D7F6-B498-43B3-948B-1728B52AA6E4}">
                  <adec:decorative xmlns:adec="http://schemas.microsoft.com/office/drawing/2017/decorative" val="1"/>
                </a:ext>
              </a:extLst>
            </p:cNvPr>
            <p:cNvSpPr/>
            <p:nvPr/>
          </p:nvSpPr>
          <p:spPr>
            <a:xfrm>
              <a:off x="3794358"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descr="Microsoft Certified: Azure Administrator Associate&#10;">
            <a:extLst>
              <a:ext uri="{FF2B5EF4-FFF2-40B4-BE49-F238E27FC236}">
                <a16:creationId xmlns:a16="http://schemas.microsoft.com/office/drawing/2014/main" id="{C7C32EF2-E59B-4688-96BB-E5FA3100459B}"/>
              </a:ext>
            </a:extLst>
          </p:cNvPr>
          <p:cNvGrpSpPr/>
          <p:nvPr/>
        </p:nvGrpSpPr>
        <p:grpSpPr>
          <a:xfrm>
            <a:off x="4248348" y="2770434"/>
            <a:ext cx="3436652" cy="3402777"/>
            <a:chOff x="4248348" y="2770434"/>
            <a:chExt cx="3436652" cy="3402777"/>
          </a:xfrm>
        </p:grpSpPr>
        <p:sp>
          <p:nvSpPr>
            <p:cNvPr id="12" name="Arrow: Chevron 11">
              <a:extLst>
                <a:ext uri="{FF2B5EF4-FFF2-40B4-BE49-F238E27FC236}">
                  <a16:creationId xmlns:a16="http://schemas.microsoft.com/office/drawing/2014/main" id="{4E11BD99-4D5F-4CC8-9CAC-6A4BB754DA1B}"/>
                </a:ext>
                <a:ext uri="{C183D7F6-B498-43B3-948B-1728B52AA6E4}">
                  <adec:decorative xmlns:adec="http://schemas.microsoft.com/office/drawing/2017/decorative" val="1"/>
                </a:ext>
              </a:extLst>
            </p:cNvPr>
            <p:cNvSpPr/>
            <p:nvPr/>
          </p:nvSpPr>
          <p:spPr>
            <a:xfrm>
              <a:off x="7435616"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descr="Azure Administrator Associate badge. ">
              <a:extLst>
                <a:ext uri="{FF2B5EF4-FFF2-40B4-BE49-F238E27FC236}">
                  <a16:creationId xmlns:a16="http://schemas.microsoft.com/office/drawing/2014/main" id="{E9CDDA2C-DB02-4A9F-8FB7-5F7F5B884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093" y="2897623"/>
              <a:ext cx="619367" cy="610819"/>
            </a:xfrm>
            <a:prstGeom prst="rect">
              <a:avLst/>
            </a:prstGeom>
          </p:spPr>
        </p:pic>
        <p:sp>
          <p:nvSpPr>
            <p:cNvPr id="15" name="Rectangle 14">
              <a:extLst>
                <a:ext uri="{FF2B5EF4-FFF2-40B4-BE49-F238E27FC236}">
                  <a16:creationId xmlns:a16="http://schemas.microsoft.com/office/drawing/2014/main" id="{47E51B3A-BD02-4363-B225-991B65B4AD51}"/>
                </a:ext>
              </a:extLst>
            </p:cNvPr>
            <p:cNvSpPr/>
            <p:nvPr/>
          </p:nvSpPr>
          <p:spPr>
            <a:xfrm>
              <a:off x="4248350" y="2770434"/>
              <a:ext cx="2537879" cy="907171"/>
            </a:xfrm>
            <a:prstGeom prst="rect">
              <a:avLst/>
            </a:prstGeom>
          </p:spPr>
          <p:txBody>
            <a:bodyPr wrap="square">
              <a:spAutoFit/>
            </a:bodyPr>
            <a:lstStyle/>
            <a:p>
              <a:r>
                <a:rPr lang="en-US" b="1" dirty="0"/>
                <a:t>Microsoft Certified: Azure Administrator </a:t>
              </a:r>
              <a:r>
                <a:rPr lang="en-US" b="1" dirty="0">
                  <a:solidFill>
                    <a:srgbClr val="4472C4"/>
                  </a:solidFill>
                </a:rPr>
                <a:t>Associate</a:t>
              </a:r>
            </a:p>
          </p:txBody>
        </p:sp>
        <p:sp>
          <p:nvSpPr>
            <p:cNvPr id="23" name="Rectangle 22">
              <a:extLst>
                <a:ext uri="{FF2B5EF4-FFF2-40B4-BE49-F238E27FC236}">
                  <a16:creationId xmlns:a16="http://schemas.microsoft.com/office/drawing/2014/main" id="{521C169C-9DB3-4AB2-AC9C-B83D11714DDE}"/>
                </a:ext>
              </a:extLst>
            </p:cNvPr>
            <p:cNvSpPr/>
            <p:nvPr/>
          </p:nvSpPr>
          <p:spPr>
            <a:xfrm>
              <a:off x="4291626" y="3828724"/>
              <a:ext cx="2796915" cy="1754326"/>
            </a:xfrm>
            <a:prstGeom prst="rect">
              <a:avLst/>
            </a:prstGeom>
          </p:spPr>
          <p:txBody>
            <a:bodyPr wrap="square">
              <a:spAutoFit/>
            </a:bodyPr>
            <a:lstStyle/>
            <a:p>
              <a:r>
                <a:rPr lang="en-US"/>
                <a:t>Designed for Azure Administrators who implement, monitor, and maintain compute, storage, network, and security.</a:t>
              </a:r>
            </a:p>
          </p:txBody>
        </p:sp>
        <p:sp>
          <p:nvSpPr>
            <p:cNvPr id="24" name="Rectangle 23">
              <a:extLst>
                <a:ext uri="{FF2B5EF4-FFF2-40B4-BE49-F238E27FC236}">
                  <a16:creationId xmlns:a16="http://schemas.microsoft.com/office/drawing/2014/main" id="{0D8E066B-3742-4CC5-A0F5-0AAFC79BE6C8}"/>
                </a:ext>
                <a:ext uri="{C183D7F6-B498-43B3-948B-1728B52AA6E4}">
                  <adec:decorative xmlns:adec="http://schemas.microsoft.com/office/drawing/2017/decorative" val="1"/>
                </a:ext>
              </a:extLst>
            </p:cNvPr>
            <p:cNvSpPr/>
            <p:nvPr/>
          </p:nvSpPr>
          <p:spPr>
            <a:xfrm>
              <a:off x="4248348" y="2770434"/>
              <a:ext cx="3021707"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descr="Microsoft Certified: Azure Solutions Architect Expert">
            <a:extLst>
              <a:ext uri="{FF2B5EF4-FFF2-40B4-BE49-F238E27FC236}">
                <a16:creationId xmlns:a16="http://schemas.microsoft.com/office/drawing/2014/main" id="{5A1F65AD-EE03-458E-A30C-9DF9FD37255B}"/>
              </a:ext>
            </a:extLst>
          </p:cNvPr>
          <p:cNvGrpSpPr/>
          <p:nvPr/>
        </p:nvGrpSpPr>
        <p:grpSpPr>
          <a:xfrm>
            <a:off x="7915877" y="2698392"/>
            <a:ext cx="3014263" cy="3402777"/>
            <a:chOff x="7915877" y="2698392"/>
            <a:chExt cx="3014263" cy="3402777"/>
          </a:xfrm>
        </p:grpSpPr>
        <p:pic>
          <p:nvPicPr>
            <p:cNvPr id="17" name="Picture 16" descr="Azure Architect Expert badge. ">
              <a:extLst>
                <a:ext uri="{FF2B5EF4-FFF2-40B4-BE49-F238E27FC236}">
                  <a16:creationId xmlns:a16="http://schemas.microsoft.com/office/drawing/2014/main" id="{9F620B27-DD54-4236-9153-E89A16545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7256" y="2889850"/>
              <a:ext cx="626364" cy="626364"/>
            </a:xfrm>
            <a:prstGeom prst="rect">
              <a:avLst/>
            </a:prstGeom>
          </p:spPr>
        </p:pic>
        <p:sp>
          <p:nvSpPr>
            <p:cNvPr id="18" name="Rectangle 17" descr="Microsoft Certified: Azure Solutions Architect Expert&#10;">
              <a:extLst>
                <a:ext uri="{FF2B5EF4-FFF2-40B4-BE49-F238E27FC236}">
                  <a16:creationId xmlns:a16="http://schemas.microsoft.com/office/drawing/2014/main" id="{D6A2EFBC-CC8D-4D12-B659-A48016E2720D}"/>
                </a:ext>
              </a:extLst>
            </p:cNvPr>
            <p:cNvSpPr/>
            <p:nvPr/>
          </p:nvSpPr>
          <p:spPr>
            <a:xfrm>
              <a:off x="7978489" y="2770436"/>
              <a:ext cx="2243800" cy="923330"/>
            </a:xfrm>
            <a:prstGeom prst="rect">
              <a:avLst/>
            </a:prstGeom>
          </p:spPr>
          <p:txBody>
            <a:bodyPr wrap="square">
              <a:spAutoFit/>
            </a:bodyPr>
            <a:lstStyle/>
            <a:p>
              <a:r>
                <a:rPr lang="en-US" b="1" dirty="0"/>
                <a:t>Microsoft Certified: Azure Solutions Architect </a:t>
              </a:r>
              <a:r>
                <a:rPr lang="en-US" b="1" dirty="0">
                  <a:solidFill>
                    <a:srgbClr val="4472C4"/>
                  </a:solidFill>
                </a:rPr>
                <a:t>Expert</a:t>
              </a:r>
            </a:p>
          </p:txBody>
        </p:sp>
        <p:sp>
          <p:nvSpPr>
            <p:cNvPr id="19" name="Rectangle 18">
              <a:extLst>
                <a:ext uri="{FF2B5EF4-FFF2-40B4-BE49-F238E27FC236}">
                  <a16:creationId xmlns:a16="http://schemas.microsoft.com/office/drawing/2014/main" id="{1D7642EF-5F38-4D59-8B81-29D46AB09FA0}"/>
                </a:ext>
              </a:extLst>
            </p:cNvPr>
            <p:cNvSpPr/>
            <p:nvPr/>
          </p:nvSpPr>
          <p:spPr>
            <a:xfrm>
              <a:off x="8042967" y="3802318"/>
              <a:ext cx="2610197" cy="1477328"/>
            </a:xfrm>
            <a:prstGeom prst="rect">
              <a:avLst/>
            </a:prstGeom>
          </p:spPr>
          <p:txBody>
            <a:bodyPr wrap="square">
              <a:spAutoFit/>
            </a:bodyPr>
            <a:lstStyle/>
            <a:p>
              <a:r>
                <a:rPr lang="en-US" dirty="0"/>
                <a:t>Designed for Azure Solutions Architects who create solutions for compute, network, storage, and security.</a:t>
              </a:r>
            </a:p>
          </p:txBody>
        </p:sp>
        <p:sp>
          <p:nvSpPr>
            <p:cNvPr id="26" name="Rectangle 25">
              <a:extLst>
                <a:ext uri="{FF2B5EF4-FFF2-40B4-BE49-F238E27FC236}">
                  <a16:creationId xmlns:a16="http://schemas.microsoft.com/office/drawing/2014/main" id="{FC8CACE8-C4AA-4D96-857D-98763810AC43}"/>
                </a:ext>
                <a:ext uri="{C183D7F6-B498-43B3-948B-1728B52AA6E4}">
                  <adec:decorative xmlns:adec="http://schemas.microsoft.com/office/drawing/2017/decorative" val="1"/>
                </a:ext>
              </a:extLst>
            </p:cNvPr>
            <p:cNvSpPr/>
            <p:nvPr/>
          </p:nvSpPr>
          <p:spPr>
            <a:xfrm>
              <a:off x="7915877" y="2698392"/>
              <a:ext cx="3014263"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02312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a:cs typeface="Segoe UI"/>
              </a:rPr>
              <a:t>Hands-on Labs</a:t>
            </a:r>
            <a:r>
              <a:rPr lang="en-US" dirty="0">
                <a:cs typeface="Segoe UI"/>
              </a:rPr>
              <a:t> (Optional)</a:t>
            </a:r>
          </a:p>
        </p:txBody>
      </p:sp>
      <p:sp>
        <p:nvSpPr>
          <p:cNvPr id="3" name="Text Placeholder 2">
            <a:extLst>
              <a:ext uri="{FF2B5EF4-FFF2-40B4-BE49-F238E27FC236}">
                <a16:creationId xmlns:a16="http://schemas.microsoft.com/office/drawing/2014/main" id="{D94019F3-F674-485D-8475-62953AF99F10}"/>
              </a:ext>
            </a:extLst>
          </p:cNvPr>
          <p:cNvSpPr>
            <a:spLocks noGrp="1"/>
          </p:cNvSpPr>
          <p:nvPr>
            <p:ph type="body" sz="quarter" idx="10"/>
          </p:nvPr>
        </p:nvSpPr>
        <p:spPr>
          <a:xfrm>
            <a:off x="584200" y="1435497"/>
            <a:ext cx="11018520" cy="4505849"/>
          </a:xfrm>
        </p:spPr>
        <p:txBody>
          <a:bodyPr vert="horz" wrap="square" lIns="0" tIns="0" rIns="0" bIns="0" rtlCol="0" anchor="t">
            <a:spAutoFit/>
          </a:bodyPr>
          <a:lstStyle/>
          <a:p>
            <a:pPr>
              <a:tabLst>
                <a:tab pos="1430338" algn="l"/>
              </a:tabLst>
            </a:pPr>
            <a:r>
              <a:rPr lang="en-IE" sz="2400" dirty="0">
                <a:latin typeface="Segoe UI Semilight"/>
                <a:cs typeface="Segoe UI Semilight"/>
              </a:rPr>
              <a:t>You will use a Microsoft Learning Azure Pass to provide access to Microsoft Azure.</a:t>
            </a:r>
          </a:p>
          <a:p>
            <a:r>
              <a:rPr lang="en-US" sz="2400" dirty="0">
                <a:latin typeface="Segoe UI Semilight"/>
                <a:cs typeface="Segoe UI Semilight"/>
              </a:rPr>
              <a:t>Check the dollar balance of you Azure Pass within Microsoft Azure once you have set up your subscription</a:t>
            </a:r>
            <a:endParaRPr lang="en-IE" sz="2400" dirty="0">
              <a:latin typeface="Segoe UI Semilight"/>
              <a:cs typeface="Segoe UI Semilight"/>
            </a:endParaRPr>
          </a:p>
          <a:p>
            <a:r>
              <a:rPr lang="en-US" sz="2400" dirty="0">
                <a:latin typeface="Segoe UI Semilight"/>
                <a:cs typeface="Segoe UI Semilight"/>
              </a:rPr>
              <a:t>Be aware of how much you are consuming and do not allow Microsoft Azure components to run overnight or for extended periods</a:t>
            </a:r>
            <a:endParaRPr lang="en-IE" sz="2400" dirty="0">
              <a:latin typeface="Segoe UI Semilight"/>
              <a:cs typeface="Segoe UI Semilight"/>
            </a:endParaRPr>
          </a:p>
          <a:p>
            <a:r>
              <a:rPr lang="en-US" sz="2400" dirty="0">
                <a:latin typeface="Segoe UI Semilight"/>
                <a:cs typeface="Segoe UI Semilight"/>
              </a:rPr>
              <a:t>Lab instructions are in a GitHub repository. For this class use the </a:t>
            </a:r>
            <a:r>
              <a:rPr lang="en-US" sz="2400" dirty="0">
                <a:solidFill>
                  <a:srgbClr val="FF0000"/>
                </a:solidFill>
                <a:latin typeface="Segoe UI Semilight"/>
                <a:cs typeface="Segoe UI Semilight"/>
              </a:rPr>
              <a:t>&lt;your region&gt;</a:t>
            </a:r>
            <a:r>
              <a:rPr lang="en-US" sz="2400" dirty="0">
                <a:latin typeface="Segoe UI Semilight"/>
                <a:cs typeface="Segoe UI Semilight"/>
              </a:rPr>
              <a:t> location.</a:t>
            </a:r>
          </a:p>
          <a:p>
            <a:r>
              <a:rPr lang="en-US" sz="2400" dirty="0">
                <a:latin typeface="Segoe UI Semilight"/>
                <a:cs typeface="Segoe UI Semilight"/>
              </a:rPr>
              <a:t>Each lab creates a new resource group. To minimize costs, remove the resource group at the end of the lab. </a:t>
            </a:r>
            <a:endParaRPr lang="en-US" sz="2400" dirty="0"/>
          </a:p>
          <a:p>
            <a:endParaRPr lang="en-US" sz="2400"/>
          </a:p>
          <a:p>
            <a:endParaRPr lang="en-US" sz="2400"/>
          </a:p>
        </p:txBody>
      </p:sp>
    </p:spTree>
    <p:extLst>
      <p:ext uri="{BB962C8B-B14F-4D97-AF65-F5344CB8AC3E}">
        <p14:creationId xmlns:p14="http://schemas.microsoft.com/office/powerpoint/2010/main" val="4811918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a:cs typeface="Segoe UI"/>
              </a:rPr>
              <a:t>Additional Resources (optional)</a:t>
            </a:r>
            <a:endParaRPr lang="en-US"/>
          </a:p>
        </p:txBody>
      </p:sp>
      <p:sp>
        <p:nvSpPr>
          <p:cNvPr id="3" name="Text Placeholder 2">
            <a:extLst>
              <a:ext uri="{FF2B5EF4-FFF2-40B4-BE49-F238E27FC236}">
                <a16:creationId xmlns:a16="http://schemas.microsoft.com/office/drawing/2014/main" id="{F5260992-A2E7-46E1-8E15-B1D662850A66}"/>
              </a:ext>
            </a:extLst>
          </p:cNvPr>
          <p:cNvSpPr>
            <a:spLocks noGrp="1"/>
          </p:cNvSpPr>
          <p:nvPr>
            <p:ph type="body" sz="quarter" idx="10"/>
          </p:nvPr>
        </p:nvSpPr>
        <p:spPr>
          <a:xfrm>
            <a:off x="584200" y="1435497"/>
            <a:ext cx="11018520" cy="1908215"/>
          </a:xfrm>
        </p:spPr>
        <p:txBody>
          <a:bodyPr vert="horz" wrap="square" lIns="0" tIns="0" rIns="0" bIns="0" rtlCol="0" anchor="t">
            <a:spAutoFit/>
          </a:bodyPr>
          <a:lstStyle/>
          <a:p>
            <a:r>
              <a:rPr lang="en-US" dirty="0">
                <a:latin typeface="Segoe UI Semilight"/>
                <a:cs typeface="Segoe UI Semilight"/>
              </a:rPr>
              <a:t>Azure documentation</a:t>
            </a:r>
            <a:endParaRPr lang="en-US" dirty="0"/>
          </a:p>
          <a:p>
            <a:r>
              <a:rPr lang="en-US" dirty="0" err="1">
                <a:latin typeface="Segoe UI Semilight"/>
                <a:cs typeface="Segoe UI Semilight"/>
              </a:rPr>
              <a:t>Youtube</a:t>
            </a:r>
            <a:endParaRPr lang="en-US">
              <a:latin typeface="Segoe UI Semilight"/>
              <a:cs typeface="Segoe UI Semilight"/>
            </a:endParaRPr>
          </a:p>
          <a:p>
            <a:endParaRPr lang="en-US" dirty="0">
              <a:latin typeface="Segoe UI Semilight"/>
              <a:cs typeface="Segoe UI Semilight"/>
            </a:endParaRPr>
          </a:p>
          <a:p>
            <a:r>
              <a:rPr lang="en-US" sz="2400" dirty="0">
                <a:latin typeface="Segoe UI Semilight"/>
                <a:cs typeface="Segoe UI Semilight"/>
              </a:rPr>
              <a:t>Bookmarks are in your training materials – Welcome section</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a:t>Welcome</a:t>
            </a:r>
          </a:p>
        </p:txBody>
      </p:sp>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1800"/>
              <a:t>We’ve worked together with the Microsoft Partner Network and Microsoft IT Academies to bring you a world-class learning experience.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Microsoft Certified Trainers + Instructors. </a:t>
            </a:r>
            <a:r>
              <a:rPr lang="en-US" sz="1800"/>
              <a:t>Your instructor is a premier technical and instructional expert who meets ongoing certification requirements.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Customer Satisfaction Guarantee.</a:t>
            </a:r>
            <a:r>
              <a:rPr lang="en-US" sz="1800">
                <a:solidFill>
                  <a:srgbClr val="0070C0"/>
                </a:solidFill>
              </a:rPr>
              <a:t> </a:t>
            </a:r>
            <a:r>
              <a:rPr lang="en-US" sz="1800"/>
              <a:t>Our partners offer a satisfaction guarantee and we hold them accountable for it. </a:t>
            </a:r>
            <a:br>
              <a:rPr lang="en-US" sz="1800"/>
            </a:br>
            <a:br>
              <a:rPr lang="en-US" sz="1800"/>
            </a:br>
            <a:br>
              <a:rPr lang="en-US" sz="1800"/>
            </a:br>
            <a:br>
              <a:rPr lang="en-US" sz="1800"/>
            </a:br>
            <a:br>
              <a:rPr lang="en-US" sz="1800"/>
            </a:br>
            <a:br>
              <a:rPr lang="en-US" sz="1800"/>
            </a:br>
            <a:r>
              <a:rPr lang="en-US" sz="1800"/>
              <a:t>At the end of class, please complete an evaluation of today’s experience. We value your feedback!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Certification Exam Benefits. </a:t>
            </a:r>
            <a:r>
              <a:rPr lang="en-US" sz="1800"/>
              <a:t>After training, consider pursuing a Microsoft Certification to help distinguish your technical expertise and experience. Ask your instructor about available exam promotions and discounts.</a:t>
            </a:r>
          </a:p>
          <a:p>
            <a:pPr marL="0" indent="0">
              <a:spcBef>
                <a:spcPts val="0"/>
              </a:spcBef>
              <a:buFont typeface="Wingdings" panose="05000000000000000000" pitchFamily="2" charset="2"/>
              <a:buNone/>
            </a:pPr>
            <a:endParaRPr lang="en-US" sz="1800"/>
          </a:p>
          <a:p>
            <a:pPr marL="0" indent="0">
              <a:spcBef>
                <a:spcPts val="0"/>
              </a:spcBef>
              <a:buFont typeface="Wingdings" panose="05000000000000000000" pitchFamily="2" charset="2"/>
              <a:buNone/>
            </a:pPr>
            <a:r>
              <a:rPr lang="en-US" sz="1800"/>
              <a:t>We wish you a great learning experience and ongoing career success!</a:t>
            </a:r>
          </a:p>
          <a:p>
            <a:pPr marL="0" indent="0">
              <a:lnSpc>
                <a:spcPct val="97000"/>
              </a:lnSpc>
              <a:buFont typeface="Wingdings" panose="05000000000000000000" pitchFamily="2" charset="2"/>
              <a:buNone/>
            </a:pPr>
            <a:endParaRPr lang="en-US" sz="1800"/>
          </a:p>
          <a:p>
            <a:pPr marL="0" indent="0">
              <a:lnSpc>
                <a:spcPct val="97000"/>
              </a:lnSpc>
              <a:buFont typeface="Wingdings" panose="05000000000000000000" pitchFamily="2" charset="2"/>
              <a:buNone/>
            </a:pPr>
            <a:endParaRPr lang="nl-NL" sz="1000"/>
          </a:p>
          <a:p>
            <a:pPr marL="0" indent="0">
              <a:lnSpc>
                <a:spcPct val="97000"/>
              </a:lnSpc>
              <a:buFont typeface="Wingdings" panose="05000000000000000000" pitchFamily="2" charset="2"/>
              <a:buNone/>
            </a:pPr>
            <a:endParaRPr lang="nl-NL" sz="1000"/>
          </a:p>
          <a:p>
            <a:pPr>
              <a:lnSpc>
                <a:spcPct val="97000"/>
              </a:lnSpc>
            </a:pPr>
            <a:endParaRPr lang="en-US" sz="1800"/>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r>
              <a:rPr lang="en-US" b="1">
                <a:solidFill>
                  <a:srgbClr val="0070C0"/>
                </a:solidFill>
              </a:rPr>
              <a:t>Thank you for joining us today.</a:t>
            </a:r>
            <a:r>
              <a:rPr lang="en-US"/>
              <a:t> </a:t>
            </a:r>
          </a:p>
          <a:p>
            <a:endParaRPr lang="en-US"/>
          </a:p>
        </p:txBody>
      </p:sp>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a:t>Hello! Instructor Introduction</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3016210"/>
          </a:xfrm>
        </p:spPr>
        <p:txBody>
          <a:bodyPr/>
          <a:lstStyle/>
          <a:p>
            <a:r>
              <a:rPr lang="en-US" dirty="0"/>
              <a:t>Instructor: Michael Whitehouse</a:t>
            </a:r>
          </a:p>
          <a:p>
            <a:r>
              <a:rPr lang="en-US" dirty="0">
                <a:hlinkClick r:id="rId2"/>
              </a:rPr>
              <a:t>mike@michaelwhitehouse.com</a:t>
            </a:r>
            <a:endParaRPr lang="en-US" dirty="0"/>
          </a:p>
          <a:p>
            <a:r>
              <a:rPr lang="en-US" dirty="0"/>
              <a:t>00447970012133</a:t>
            </a:r>
          </a:p>
          <a:p>
            <a:r>
              <a:rPr lang="en-US" dirty="0"/>
              <a:t>Github.com/kramit</a:t>
            </a:r>
          </a:p>
          <a:p>
            <a:r>
              <a:rPr lang="en-US" dirty="0"/>
              <a:t>@kramit</a:t>
            </a:r>
          </a:p>
          <a:p>
            <a:endParaRPr lang="en-US" dirty="0"/>
          </a:p>
        </p:txBody>
      </p:sp>
      <p:grpSp>
        <p:nvGrpSpPr>
          <p:cNvPr id="5" name="Group 4" descr="Hello badge">
            <a:extLst>
              <a:ext uri="{FF2B5EF4-FFF2-40B4-BE49-F238E27FC236}">
                <a16:creationId xmlns:a16="http://schemas.microsoft.com/office/drawing/2014/main" id="{6D3A1216-6212-47E7-A515-FE47BB53B004}"/>
              </a:ext>
            </a:extLst>
          </p:cNvPr>
          <p:cNvGrpSpPr>
            <a:grpSpLocks noChangeAspect="1"/>
          </p:cNvGrpSpPr>
          <p:nvPr/>
        </p:nvGrpSpPr>
        <p:grpSpPr>
          <a:xfrm>
            <a:off x="8406104" y="2194561"/>
            <a:ext cx="2200786" cy="1400500"/>
            <a:chOff x="1066800" y="1066800"/>
            <a:chExt cx="3352800" cy="2133600"/>
          </a:xfrm>
        </p:grpSpPr>
        <p:grpSp>
          <p:nvGrpSpPr>
            <p:cNvPr id="6" name="Group 5">
              <a:extLst>
                <a:ext uri="{FF2B5EF4-FFF2-40B4-BE49-F238E27FC236}">
                  <a16:creationId xmlns:a16="http://schemas.microsoft.com/office/drawing/2014/main" id="{E93D6A67-6E8E-4224-A3DA-174C4BAFF6DD}"/>
                </a:ext>
              </a:extLst>
            </p:cNvPr>
            <p:cNvGrpSpPr/>
            <p:nvPr/>
          </p:nvGrpSpPr>
          <p:grpSpPr>
            <a:xfrm>
              <a:off x="1066800" y="1066800"/>
              <a:ext cx="3352800" cy="2133600"/>
              <a:chOff x="762000" y="1066800"/>
              <a:chExt cx="3352800" cy="2133600"/>
            </a:xfrm>
            <a:solidFill>
              <a:srgbClr val="0072C6"/>
            </a:solidFill>
          </p:grpSpPr>
          <p:sp>
            <p:nvSpPr>
              <p:cNvPr id="8" name="Rounded Rectangle 19">
                <a:extLst>
                  <a:ext uri="{FF2B5EF4-FFF2-40B4-BE49-F238E27FC236}">
                    <a16:creationId xmlns:a16="http://schemas.microsoft.com/office/drawing/2014/main" id="{83D68593-64C7-48FC-BB81-06DF1FCEEFA3}"/>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A15593A-2C86-4138-94EC-A321350452B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0052BA82-AE98-42E7-A99C-17F09617F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grpSp>
        <p:nvGrpSpPr>
          <p:cNvPr id="4" name="Group 3" descr="Hello badge">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a:t>Class hours</a:t>
            </a:r>
          </a:p>
          <a:p>
            <a:pPr marL="342900" indent="-342900">
              <a:spcBef>
                <a:spcPts val="0"/>
              </a:spcBef>
              <a:spcAft>
                <a:spcPts val="600"/>
              </a:spcAft>
              <a:buFont typeface="Arial" panose="020B0604020202020204" pitchFamily="34" charset="0"/>
              <a:buChar char="•"/>
            </a:pPr>
            <a:r>
              <a:rPr lang="en-US" sz="2400"/>
              <a:t>Building hours</a:t>
            </a:r>
          </a:p>
          <a:p>
            <a:pPr marL="342900" indent="-342900">
              <a:spcBef>
                <a:spcPts val="0"/>
              </a:spcBef>
              <a:spcAft>
                <a:spcPts val="600"/>
              </a:spcAft>
              <a:buFont typeface="Arial" panose="020B0604020202020204" pitchFamily="34" charset="0"/>
              <a:buChar char="•"/>
            </a:pPr>
            <a:r>
              <a:rPr lang="en-US" sz="2400"/>
              <a:t>Parking</a:t>
            </a:r>
          </a:p>
          <a:p>
            <a:pPr marL="342900" indent="-342900">
              <a:spcBef>
                <a:spcPts val="0"/>
              </a:spcBef>
              <a:spcAft>
                <a:spcPts val="600"/>
              </a:spcAft>
              <a:buFont typeface="Arial" panose="020B0604020202020204" pitchFamily="34" charset="0"/>
              <a:buChar char="•"/>
            </a:pPr>
            <a:r>
              <a:rPr lang="en-US" sz="2400"/>
              <a:t>Restrooms</a:t>
            </a:r>
          </a:p>
          <a:p>
            <a:pPr marL="342900" indent="-342900">
              <a:spcBef>
                <a:spcPts val="0"/>
              </a:spcBef>
              <a:spcAft>
                <a:spcPts val="600"/>
              </a:spcAft>
              <a:buFont typeface="Arial" panose="020B0604020202020204" pitchFamily="34" charset="0"/>
              <a:buChar char="•"/>
            </a:pPr>
            <a:r>
              <a:rPr lang="en-US" sz="2400"/>
              <a:t>Meals</a:t>
            </a:r>
          </a:p>
          <a:p>
            <a:pPr marL="342900" indent="-342900">
              <a:spcBef>
                <a:spcPts val="0"/>
              </a:spcBef>
              <a:spcAft>
                <a:spcPts val="600"/>
              </a:spcAft>
              <a:buFont typeface="Arial" panose="020B0604020202020204" pitchFamily="34" charset="0"/>
              <a:buChar char="•"/>
            </a:pPr>
            <a:r>
              <a:rPr lang="en-US" sz="2400"/>
              <a:t>Phones</a:t>
            </a:r>
          </a:p>
          <a:p>
            <a:pPr marL="342900" indent="-342900">
              <a:spcBef>
                <a:spcPts val="0"/>
              </a:spcBef>
              <a:spcAft>
                <a:spcPts val="600"/>
              </a:spcAft>
              <a:buFont typeface="Arial" panose="020B0604020202020204" pitchFamily="34" charset="0"/>
              <a:buChar char="•"/>
            </a:pPr>
            <a:r>
              <a:rPr lang="en-US" sz="2400"/>
              <a:t>Messages</a:t>
            </a:r>
          </a:p>
          <a:p>
            <a:pPr marL="342900" indent="-342900">
              <a:spcBef>
                <a:spcPts val="0"/>
              </a:spcBef>
              <a:spcAft>
                <a:spcPts val="600"/>
              </a:spcAft>
              <a:buFont typeface="Arial" panose="020B0604020202020204" pitchFamily="34" charset="0"/>
              <a:buChar char="•"/>
            </a:pPr>
            <a:r>
              <a:rPr lang="en-US" sz="2400"/>
              <a:t>Smoking</a:t>
            </a:r>
          </a:p>
          <a:p>
            <a:pPr marL="342900" indent="-342900">
              <a:spcBef>
                <a:spcPts val="0"/>
              </a:spcBef>
              <a:spcAft>
                <a:spcPts val="600"/>
              </a:spcAft>
              <a:buFont typeface="Arial" panose="020B0604020202020204" pitchFamily="34" charset="0"/>
              <a:buChar char="•"/>
            </a:pPr>
            <a:r>
              <a:rPr lang="en-US" sz="2400"/>
              <a:t>Internet access </a:t>
            </a:r>
          </a:p>
          <a:p>
            <a:pPr marL="342900" indent="-342900">
              <a:spcBef>
                <a:spcPts val="0"/>
              </a:spcBef>
              <a:spcAft>
                <a:spcPts val="600"/>
              </a:spcAft>
              <a:buFont typeface="Arial" panose="020B0604020202020204" pitchFamily="34" charset="0"/>
              <a:buChar char="•"/>
            </a:pPr>
            <a:r>
              <a:rPr lang="en-US" sz="2400"/>
              <a:t>Recycling</a:t>
            </a:r>
          </a:p>
          <a:p>
            <a:pPr marL="342900" indent="-342900">
              <a:spcBef>
                <a:spcPts val="0"/>
              </a:spcBef>
              <a:spcAft>
                <a:spcPts val="600"/>
              </a:spcAft>
              <a:buFont typeface="Arial" panose="020B0604020202020204" pitchFamily="34" charset="0"/>
              <a:buChar char="•"/>
            </a:pPr>
            <a:r>
              <a:rPr lang="en-US" sz="2400"/>
              <a:t>Emergency procedures</a:t>
            </a:r>
            <a:endParaRPr lang="en-US"/>
          </a:p>
        </p:txBody>
      </p:sp>
      <p:pic>
        <p:nvPicPr>
          <p:cNvPr id="4" name="Picture 3" descr="Clock icon. ">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4442115" y="2028242"/>
            <a:ext cx="1202732" cy="1202732"/>
          </a:xfrm>
          <a:prstGeom prst="rect">
            <a:avLst/>
          </a:prstGeom>
        </p:spPr>
      </p:pic>
      <p:pic>
        <p:nvPicPr>
          <p:cNvPr id="5" name="Picture 4" descr="coffee cup icon">
            <a:extLst>
              <a:ext uri="{FF2B5EF4-FFF2-40B4-BE49-F238E27FC236}">
                <a16:creationId xmlns:a16="http://schemas.microsoft.com/office/drawing/2014/main" id="{51F8449F-EE12-45EF-AD13-C132060A56C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59689" y="1469968"/>
            <a:ext cx="1082875" cy="1686193"/>
          </a:xfrm>
          <a:prstGeom prst="rect">
            <a:avLst/>
          </a:prstGeom>
        </p:spPr>
      </p:pic>
      <p:grpSp>
        <p:nvGrpSpPr>
          <p:cNvPr id="6" name="Group 5" descr="PC icon. ">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6390" y="1434370"/>
            <a:ext cx="11018520" cy="4505849"/>
          </a:xfrm>
        </p:spPr>
        <p:txBody>
          <a:bodyPr/>
          <a:lstStyle/>
          <a:p>
            <a:r>
              <a:rPr lang="en-US" sz="2400" dirty="0"/>
              <a:t>Successful Azure Administrators start this role with experience on operating systems, virtualization, cloud infrastructure, storage structures, and networking</a:t>
            </a:r>
          </a:p>
          <a:p>
            <a:pPr marL="457200" lvl="0" indent="-457200">
              <a:buFont typeface="Arial" panose="020B0604020202020204" pitchFamily="34" charset="0"/>
              <a:buChar char="•"/>
            </a:pPr>
            <a:r>
              <a:rPr lang="en-US" sz="2400" dirty="0"/>
              <a:t>Understanding of on-premises virtualization technologies, including: VMs, virtual networking, and virtual hard disks.</a:t>
            </a:r>
          </a:p>
          <a:p>
            <a:pPr marL="457200" lvl="0" indent="-457200">
              <a:buFont typeface="Arial" panose="020B0604020202020204" pitchFamily="34" charset="0"/>
              <a:buChar char="•"/>
            </a:pPr>
            <a:r>
              <a:rPr lang="en-US" sz="2400" dirty="0"/>
              <a:t>Understanding of network configuration, including TCP/IP, Domain Name System (DNS), virtual private networks (VPNs), firewalls, and encryption technologies.</a:t>
            </a:r>
          </a:p>
          <a:p>
            <a:pPr marL="457200" lvl="0" indent="-457200">
              <a:buFont typeface="Arial" panose="020B0604020202020204" pitchFamily="34" charset="0"/>
              <a:buChar char="•"/>
            </a:pPr>
            <a:r>
              <a:rPr lang="en-US" sz="2400" dirty="0"/>
              <a:t>Understanding of Active Directory concepts, such as users, groups, and role-based access control. </a:t>
            </a:r>
          </a:p>
          <a:p>
            <a:pPr marL="457200" lvl="0" indent="-457200">
              <a:buFont typeface="Arial" panose="020B0604020202020204" pitchFamily="34" charset="0"/>
              <a:buChar char="•"/>
            </a:pPr>
            <a:r>
              <a:rPr lang="en-US" sz="2400" dirty="0"/>
              <a:t>Understanding of resilience and disaster recovery, including backup and restore operations.</a:t>
            </a:r>
          </a:p>
          <a:p>
            <a:endParaRPr lang="en-US" dirty="0"/>
          </a:p>
        </p:txBody>
      </p:sp>
    </p:spTree>
    <p:extLst>
      <p:ext uri="{BB962C8B-B14F-4D97-AF65-F5344CB8AC3E}">
        <p14:creationId xmlns:p14="http://schemas.microsoft.com/office/powerpoint/2010/main" val="3371754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5244513"/>
          </a:xfrm>
        </p:spPr>
        <p:txBody>
          <a:bodyPr vert="horz" wrap="square" lIns="0" tIns="0" rIns="0" bIns="0" rtlCol="0" anchor="t">
            <a:spAutoFit/>
          </a:bodyPr>
          <a:lstStyle/>
          <a:p>
            <a:pPr marL="342900" indent="-342900">
              <a:buFont typeface="Arial" panose="020B0604020202020204" pitchFamily="34" charset="0"/>
              <a:buChar char="•"/>
            </a:pPr>
            <a:r>
              <a:rPr lang="en-US" sz="2400">
                <a:latin typeface="Segoe UI Semilight"/>
                <a:cs typeface="Segoe UI Semilight"/>
              </a:rPr>
              <a:t>Module 01: Identity</a:t>
            </a:r>
            <a:endParaRPr lang="en-US"/>
          </a:p>
          <a:p>
            <a:pPr marL="342900" indent="-342900">
              <a:buFont typeface="Arial" panose="020B0604020202020204" pitchFamily="34" charset="0"/>
              <a:buChar char="•"/>
            </a:pPr>
            <a:r>
              <a:rPr lang="en-US" sz="2400">
                <a:latin typeface="Segoe UI Semilight"/>
                <a:cs typeface="Segoe UI Semilight"/>
              </a:rPr>
              <a:t>Module 02: Governance and Compliance</a:t>
            </a:r>
            <a:endParaRPr lang="en-US"/>
          </a:p>
          <a:p>
            <a:pPr marL="342900" indent="-342900">
              <a:buFont typeface="Arial" panose="020B0604020202020204" pitchFamily="34" charset="0"/>
              <a:buChar char="•"/>
            </a:pPr>
            <a:r>
              <a:rPr lang="en-US" sz="2400"/>
              <a:t>Module 03: Azure Administration</a:t>
            </a:r>
          </a:p>
          <a:p>
            <a:pPr marL="342900" indent="-342900">
              <a:buFont typeface="Arial" panose="020B0604020202020204" pitchFamily="34" charset="0"/>
              <a:buChar char="•"/>
            </a:pPr>
            <a:r>
              <a:rPr lang="en-US" sz="2400"/>
              <a:t>Module 04: Virtual Networking</a:t>
            </a:r>
          </a:p>
          <a:p>
            <a:pPr marL="342900" indent="-342900">
              <a:buFont typeface="Arial" panose="020B0604020202020204" pitchFamily="34" charset="0"/>
              <a:buChar char="•"/>
            </a:pPr>
            <a:r>
              <a:rPr lang="en-US" sz="2400"/>
              <a:t>Module 05: Intersite Connectivity</a:t>
            </a:r>
          </a:p>
          <a:p>
            <a:pPr marL="342900" indent="-342900">
              <a:buFont typeface="Arial" panose="020B0604020202020204" pitchFamily="34" charset="0"/>
              <a:buChar char="•"/>
            </a:pPr>
            <a:r>
              <a:rPr lang="en-US" sz="2400"/>
              <a:t>Module 06: Network Traffic Management</a:t>
            </a:r>
          </a:p>
          <a:p>
            <a:pPr marL="342900" indent="-342900">
              <a:buFont typeface="Arial" panose="020B0604020202020204" pitchFamily="34" charset="0"/>
              <a:buChar char="•"/>
            </a:pPr>
            <a:r>
              <a:rPr lang="en-US" sz="2400"/>
              <a:t>Module 07: Azure Storage</a:t>
            </a:r>
          </a:p>
          <a:p>
            <a:pPr marL="342900" indent="-342900">
              <a:buFont typeface="Arial" panose="020B0604020202020204" pitchFamily="34" charset="0"/>
              <a:buChar char="•"/>
            </a:pPr>
            <a:r>
              <a:rPr lang="en-US" sz="2400"/>
              <a:t>Module 08: Azure Virtual Machines</a:t>
            </a:r>
          </a:p>
          <a:p>
            <a:pPr marL="342900" indent="-342900">
              <a:buFont typeface="Arial" panose="020B0604020202020204" pitchFamily="34" charset="0"/>
              <a:buChar char="•"/>
            </a:pPr>
            <a:r>
              <a:rPr lang="en-US" sz="2400"/>
              <a:t>Module 09: Serverless Computing</a:t>
            </a:r>
          </a:p>
          <a:p>
            <a:pPr marL="342900" indent="-342900">
              <a:buFont typeface="Arial" panose="020B0604020202020204" pitchFamily="34" charset="0"/>
              <a:buChar char="•"/>
            </a:pPr>
            <a:r>
              <a:rPr lang="en-US" sz="2400"/>
              <a:t>Module 10: Data Protection</a:t>
            </a:r>
          </a:p>
          <a:p>
            <a:pPr marL="342900" indent="-342900">
              <a:buFont typeface="Arial" panose="020B0604020202020204" pitchFamily="34" charset="0"/>
              <a:buChar char="•"/>
            </a:pPr>
            <a:r>
              <a:rPr lang="en-US" sz="2400">
                <a:latin typeface="Segoe UI Semilight"/>
                <a:cs typeface="Segoe UI Semilight"/>
              </a:rPr>
              <a:t>Module 11: Monitoring</a:t>
            </a:r>
          </a:p>
          <a:p>
            <a:pPr marL="342900" indent="-342900">
              <a:buFont typeface="Arial" panose="020B0604020202020204" pitchFamily="34" charset="0"/>
              <a:buChar char="•"/>
            </a:pPr>
            <a:endParaRPr lang="en-US" sz="2400"/>
          </a:p>
        </p:txBody>
      </p:sp>
    </p:spTree>
    <p:extLst>
      <p:ext uri="{BB962C8B-B14F-4D97-AF65-F5344CB8AC3E}">
        <p14:creationId xmlns:p14="http://schemas.microsoft.com/office/powerpoint/2010/main" val="3314174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a:t>Certification Areas (AZ-104)</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86740" y="4430614"/>
            <a:ext cx="11018520" cy="1378839"/>
          </a:xfrm>
        </p:spPr>
        <p:txBody>
          <a:bodyPr/>
          <a:lstStyle/>
          <a:p>
            <a:pPr marL="457200" indent="-457200">
              <a:buFont typeface="Arial" panose="020B0604020202020204" pitchFamily="34" charset="0"/>
              <a:buChar char="•"/>
            </a:pPr>
            <a:r>
              <a:rPr lang="en-US" altLang="en-US"/>
              <a:t>Percentages indicate the relative weight of each area on the exam</a:t>
            </a:r>
          </a:p>
          <a:p>
            <a:pPr marL="457200" indent="-457200">
              <a:buFont typeface="Arial" panose="020B0604020202020204" pitchFamily="34" charset="0"/>
              <a:buChar char="•"/>
            </a:pPr>
            <a:r>
              <a:rPr lang="en-US" altLang="en-US"/>
              <a:t>The higher the percentage, the more questions you are likely to see in that area</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3819094328"/>
              </p:ext>
            </p:extLst>
          </p:nvPr>
        </p:nvGraphicFramePr>
        <p:xfrm>
          <a:off x="1503680" y="1431036"/>
          <a:ext cx="8300720" cy="2708593"/>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ctr">
                        <a:lnSpc>
                          <a:spcPct val="115000"/>
                        </a:lnSpc>
                        <a:spcBef>
                          <a:spcPts val="0"/>
                        </a:spcBef>
                        <a:spcAft>
                          <a:spcPts val="0"/>
                        </a:spcAft>
                      </a:pPr>
                      <a:r>
                        <a:rPr lang="en-US" sz="2400" b="0" dirty="0">
                          <a:effectLst/>
                          <a:latin typeface="Segoe UI Semilight"/>
                          <a:cs typeface="Segoe UI Semilight"/>
                        </a:rPr>
                        <a:t>Study Areas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a:cs typeface="Segoe UI Semilight"/>
                        </a:rPr>
                        <a:t>Weights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algn="l"/>
                      <a:r>
                        <a:rPr lang="en-US" b="0" dirty="0">
                          <a:effectLst/>
                        </a:rPr>
                        <a:t>Manage Azure identities and governance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15-20%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algn="l"/>
                      <a:r>
                        <a:rPr lang="en-US" b="0" dirty="0">
                          <a:effectLst/>
                        </a:rPr>
                        <a:t>Implement and manage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algn="l"/>
                      <a:r>
                        <a:rPr lang="en-US" b="0" dirty="0">
                          <a:effectLst/>
                        </a:rPr>
                        <a:t>Deploy and manage Azure compute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25-30%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algn="l"/>
                      <a:r>
                        <a:rPr lang="en-US" b="0" dirty="0">
                          <a:effectLst/>
                        </a:rPr>
                        <a:t>Configure and manage virtual networking</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30-35%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0">
                <a:tc>
                  <a:txBody>
                    <a:bodyPr/>
                    <a:lstStyle/>
                    <a:p>
                      <a:pPr algn="l"/>
                      <a:r>
                        <a:rPr lang="en-US" b="0" dirty="0">
                          <a:effectLst/>
                        </a:rPr>
                        <a:t>Monitor and backup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872</Words>
  <Application>Microsoft Office PowerPoint</Application>
  <PresentationFormat>Widescreen</PresentationFormat>
  <Paragraphs>104</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Segoe</vt:lpstr>
      <vt:lpstr>Segoe UI</vt:lpstr>
      <vt:lpstr>Segoe UI Light</vt:lpstr>
      <vt:lpstr>Segoe UI Semibold</vt:lpstr>
      <vt:lpstr>Segoe UI Semilight</vt:lpstr>
      <vt:lpstr>Wingdings</vt:lpstr>
      <vt:lpstr>WHITE TEMPLATE</vt:lpstr>
      <vt:lpstr>  Instructor: Michael Whitehouse  AZ-104T00A Microsoft Azure Administrator  mike@michaelwhitehouse.com 00447970012133 Github.com/kramit @kramit    </vt:lpstr>
      <vt:lpstr>Welcome</vt:lpstr>
      <vt:lpstr>Hello! Instructor Introduction</vt:lpstr>
      <vt:lpstr>Hello! Student Introductions</vt:lpstr>
      <vt:lpstr>Facilities</vt:lpstr>
      <vt:lpstr>Cloud Administrator Role</vt:lpstr>
      <vt:lpstr>About this Course: Prerequisites</vt:lpstr>
      <vt:lpstr>About this Course: Course Outline</vt:lpstr>
      <vt:lpstr>Certification Areas (AZ-104)</vt:lpstr>
      <vt:lpstr>Microsoft Certifications (Optional)</vt:lpstr>
      <vt:lpstr>Hands-on Labs (Optional)</vt:lpstr>
      <vt:lpstr>Additional Resources (optional)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revision>1</cp:revision>
  <dcterms:created xsi:type="dcterms:W3CDTF">2020-02-26T14:02:12Z</dcterms:created>
  <dcterms:modified xsi:type="dcterms:W3CDTF">2021-09-27T06:52:36Z</dcterms:modified>
</cp:coreProperties>
</file>