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sldIdLst>
    <p:sldId id="1719" r:id="rId2"/>
    <p:sldId id="2487" r:id="rId3"/>
    <p:sldId id="2456" r:id="rId4"/>
    <p:sldId id="2457" r:id="rId5"/>
    <p:sldId id="2458" r:id="rId6"/>
    <p:sldId id="1920" r:id="rId7"/>
    <p:sldId id="1921" r:id="rId8"/>
    <p:sldId id="2459" r:id="rId9"/>
    <p:sldId id="2461" r:id="rId10"/>
    <p:sldId id="1896" r:id="rId11"/>
    <p:sldId id="2011" r:id="rId12"/>
    <p:sldId id="2520" r:id="rId13"/>
    <p:sldId id="2488" r:id="rId14"/>
    <p:sldId id="2519" r:id="rId15"/>
    <p:sldId id="2521" r:id="rId16"/>
    <p:sldId id="2007" r:id="rId17"/>
    <p:sldId id="2527" r:id="rId18"/>
    <p:sldId id="2464" r:id="rId19"/>
    <p:sldId id="2523" r:id="rId20"/>
    <p:sldId id="2453" r:id="rId21"/>
    <p:sldId id="2522" r:id="rId22"/>
    <p:sldId id="2008" r:id="rId23"/>
    <p:sldId id="2526" r:id="rId24"/>
    <p:sldId id="2241" r:id="rId25"/>
  </p:sldIdLst>
  <p:sldSz cx="12192000" cy="6858000"/>
  <p:notesSz cx="6858000" cy="1238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8/14/2020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8/14/2020 8:00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81671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4834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8/14/2020 8:00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7660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AZ-104T00A</a:t>
            </a:r>
            <a:br>
              <a:rPr lang="en-US" dirty="0"/>
            </a:br>
            <a:r>
              <a:rPr lang="en-US" dirty="0"/>
              <a:t>Module 06: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5226346"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2" name="Picture 2" descr="Screenshot of the HTTP custom probe page. The port is 80. The path is /. The interval is 5. The unhealthy threshold is 2. ">
            <a:extLst>
              <a:ext uri="{FF2B5EF4-FFF2-40B4-BE49-F238E27FC236}">
                <a16:creationId xmlns:a16="http://schemas.microsoft.com/office/drawing/2014/main" id="{C8716DE8-E4C0-46C6-8517-7EB89D4E2B76}"/>
              </a:ext>
            </a:extLst>
          </p:cNvPr>
          <p:cNvPicPr>
            <a:picLocks noChangeAspect="1"/>
          </p:cNvPicPr>
          <p:nvPr/>
        </p:nvPicPr>
        <p:blipFill>
          <a:blip r:embed="rId3"/>
          <a:stretch>
            <a:fillRect/>
          </a:stretch>
        </p:blipFill>
        <p:spPr>
          <a:xfrm>
            <a:off x="6253018" y="1434843"/>
            <a:ext cx="5394036" cy="4297731"/>
          </a:xfrm>
          <a:prstGeom prst="rect">
            <a:avLst/>
          </a:prstGeom>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Application Gateway</a:t>
            </a:r>
          </a:p>
          <a:p>
            <a:r>
              <a:rPr lang="en-US" dirty="0"/>
              <a:t>Application Gateway Routing</a:t>
            </a:r>
          </a:p>
          <a:p>
            <a:r>
              <a:rPr lang="en-US" dirty="0"/>
              <a:t>Application Gateway Configuration</a:t>
            </a:r>
          </a:p>
          <a:p>
            <a:pPr marL="0" indent="0">
              <a:buNone/>
            </a:pPr>
            <a:endParaRPr lang="en-US" dirty="0"/>
          </a:p>
        </p:txBody>
      </p:sp>
    </p:spTree>
    <p:extLst>
      <p:ext uri="{BB962C8B-B14F-4D97-AF65-F5344CB8AC3E}">
        <p14:creationId xmlns:p14="http://schemas.microsoft.com/office/powerpoint/2010/main" val="28251105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Application Gateway</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8263" y="3977339"/>
            <a:ext cx="11018520" cy="1895904"/>
          </a:xfrm>
        </p:spPr>
        <p:txBody>
          <a:bodyPr/>
          <a:lstStyle/>
          <a:p>
            <a:r>
              <a:rPr lang="en-US" dirty="0"/>
              <a:t>Manages web app requests</a:t>
            </a:r>
          </a:p>
          <a:p>
            <a:r>
              <a:rPr lang="en-US" dirty="0"/>
              <a:t>Routes traffic to a pool of web servers based on the URL of a request </a:t>
            </a:r>
          </a:p>
          <a:p>
            <a:r>
              <a:rPr lang="en-US" dirty="0"/>
              <a:t>The web servers can be Azure virtual machines, Azure virtual machine scale sets, Azure App Service, and even on-premises servers</a:t>
            </a:r>
          </a:p>
        </p:txBody>
      </p:sp>
      <p:pic>
        <p:nvPicPr>
          <p:cNvPr id="4" name="Picture 3" descr="A flowchart from left to right: browser, app gateway frontend IP, listener, Rule, and backed pool.">
            <a:extLst>
              <a:ext uri="{FF2B5EF4-FFF2-40B4-BE49-F238E27FC236}">
                <a16:creationId xmlns:a16="http://schemas.microsoft.com/office/drawing/2014/main" id="{7DBBBD2C-88CB-4969-AC36-9A1139E3B8DE}"/>
              </a:ext>
            </a:extLst>
          </p:cNvPr>
          <p:cNvPicPr>
            <a:picLocks noChangeAspect="1"/>
          </p:cNvPicPr>
          <p:nvPr/>
        </p:nvPicPr>
        <p:blipFill>
          <a:blip r:embed="rId3"/>
          <a:stretch>
            <a:fillRect/>
          </a:stretch>
        </p:blipFill>
        <p:spPr>
          <a:xfrm>
            <a:off x="1916073" y="1087804"/>
            <a:ext cx="8210550" cy="27051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7D6EC6-6568-4FE6-8F87-864D2F62ED85}"/>
              </a:ext>
              <a:ext uri="{C183D7F6-B498-43B3-948B-1728B52AA6E4}">
                <adec:decorative xmlns:adec="http://schemas.microsoft.com/office/drawing/2017/decorative" val="1"/>
              </a:ext>
            </a:extLst>
          </p:cNvPr>
          <p:cNvSpPr/>
          <p:nvPr/>
        </p:nvSpPr>
        <p:spPr bwMode="auto">
          <a:xfrm>
            <a:off x="6358933"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0B17C322-3095-40E2-BF95-01D274D4C823}"/>
              </a:ext>
              <a:ext uri="{C183D7F6-B498-43B3-948B-1728B52AA6E4}">
                <adec:decorative xmlns:adec="http://schemas.microsoft.com/office/drawing/2017/decorative" val="1"/>
              </a:ext>
            </a:extLst>
          </p:cNvPr>
          <p:cNvSpPr/>
          <p:nvPr/>
        </p:nvSpPr>
        <p:spPr bwMode="auto">
          <a:xfrm>
            <a:off x="361741" y="1330924"/>
            <a:ext cx="5734259" cy="67874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Application Gateway Routing</a:t>
            </a:r>
          </a:p>
        </p:txBody>
      </p:sp>
      <p:sp>
        <p:nvSpPr>
          <p:cNvPr id="3" name="Text Placeholder 2">
            <a:extLst>
              <a:ext uri="{FF2B5EF4-FFF2-40B4-BE49-F238E27FC236}">
                <a16:creationId xmlns:a16="http://schemas.microsoft.com/office/drawing/2014/main" id="{94D8D6BC-BEC2-4ED8-90CC-ECB60769A0E2}"/>
              </a:ext>
            </a:extLst>
          </p:cNvPr>
          <p:cNvSpPr>
            <a:spLocks noGrp="1"/>
          </p:cNvSpPr>
          <p:nvPr>
            <p:ph type="body" sz="quarter" idx="10"/>
          </p:nvPr>
        </p:nvSpPr>
        <p:spPr>
          <a:xfrm>
            <a:off x="584200" y="1467147"/>
            <a:ext cx="5511800" cy="430887"/>
          </a:xfrm>
        </p:spPr>
        <p:txBody>
          <a:bodyPr/>
          <a:lstStyle/>
          <a:p>
            <a:pPr marL="0" indent="0" algn="ctr">
              <a:buNone/>
            </a:pPr>
            <a:r>
              <a:rPr lang="en-US" dirty="0">
                <a:solidFill>
                  <a:schemeClr val="bg1"/>
                </a:solidFill>
              </a:rPr>
              <a:t>Path-based routing</a:t>
            </a:r>
          </a:p>
        </p:txBody>
      </p:sp>
      <p:pic>
        <p:nvPicPr>
          <p:cNvPr id="4" name="Picture 3" descr="Flowchart from left to right: user, application gateway, image server pool. Traffic is directed to the image server pool based on *images or *video. ">
            <a:extLst>
              <a:ext uri="{FF2B5EF4-FFF2-40B4-BE49-F238E27FC236}">
                <a16:creationId xmlns:a16="http://schemas.microsoft.com/office/drawing/2014/main" id="{CBFDC944-EE57-48CC-BAA8-AD77CA629DE6}"/>
              </a:ext>
            </a:extLst>
          </p:cNvPr>
          <p:cNvPicPr>
            <a:picLocks noChangeAspect="1"/>
          </p:cNvPicPr>
          <p:nvPr/>
        </p:nvPicPr>
        <p:blipFill>
          <a:blip r:embed="rId2"/>
          <a:stretch>
            <a:fillRect/>
          </a:stretch>
        </p:blipFill>
        <p:spPr>
          <a:xfrm>
            <a:off x="584200" y="2291646"/>
            <a:ext cx="5084061" cy="3379544"/>
          </a:xfrm>
          <a:prstGeom prst="rect">
            <a:avLst/>
          </a:prstGeom>
          <a:ln>
            <a:noFill/>
          </a:ln>
        </p:spPr>
      </p:pic>
      <p:sp>
        <p:nvSpPr>
          <p:cNvPr id="5" name="Text Placeholder 2">
            <a:extLst>
              <a:ext uri="{FF2B5EF4-FFF2-40B4-BE49-F238E27FC236}">
                <a16:creationId xmlns:a16="http://schemas.microsoft.com/office/drawing/2014/main" id="{B84CCF65-7025-48CF-9BCC-80C4E5FF3A6E}"/>
              </a:ext>
            </a:extLst>
          </p:cNvPr>
          <p:cNvSpPr txBox="1">
            <a:spLocks/>
          </p:cNvSpPr>
          <p:nvPr/>
        </p:nvSpPr>
        <p:spPr>
          <a:xfrm>
            <a:off x="6584740" y="1467147"/>
            <a:ext cx="551180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chemeClr val="bg1"/>
                </a:solidFill>
              </a:rPr>
              <a:t>Multiple-site</a:t>
            </a:r>
            <a:r>
              <a:rPr lang="en-US" dirty="0"/>
              <a:t> </a:t>
            </a:r>
            <a:r>
              <a:rPr lang="en-US" dirty="0">
                <a:solidFill>
                  <a:schemeClr val="bg1"/>
                </a:solidFill>
              </a:rPr>
              <a:t>routing</a:t>
            </a:r>
          </a:p>
        </p:txBody>
      </p:sp>
      <p:pic>
        <p:nvPicPr>
          <p:cNvPr id="6" name="Picture 5" descr="Flowchart left to right: user, application gateway, backend pool. Traffic is directed to the backend pool based on company, contoso or fabrikam.">
            <a:extLst>
              <a:ext uri="{FF2B5EF4-FFF2-40B4-BE49-F238E27FC236}">
                <a16:creationId xmlns:a16="http://schemas.microsoft.com/office/drawing/2014/main" id="{A1641C57-4705-449B-A73A-B720E402E1AA}"/>
              </a:ext>
            </a:extLst>
          </p:cNvPr>
          <p:cNvPicPr>
            <a:picLocks noChangeAspect="1"/>
          </p:cNvPicPr>
          <p:nvPr/>
        </p:nvPicPr>
        <p:blipFill>
          <a:blip r:embed="rId3"/>
          <a:stretch>
            <a:fillRect/>
          </a:stretch>
        </p:blipFill>
        <p:spPr>
          <a:xfrm>
            <a:off x="6318459" y="2291646"/>
            <a:ext cx="5246176" cy="3487308"/>
          </a:xfrm>
          <a:prstGeom prst="rect">
            <a:avLst/>
          </a:prstGeom>
        </p:spPr>
      </p:pic>
      <p:sp>
        <p:nvSpPr>
          <p:cNvPr id="7" name="Rectangle 6">
            <a:extLst>
              <a:ext uri="{FF2B5EF4-FFF2-40B4-BE49-F238E27FC236}">
                <a16:creationId xmlns:a16="http://schemas.microsoft.com/office/drawing/2014/main" id="{DC4D6DA2-9A67-412F-8BAD-E6345E0DD029}"/>
              </a:ext>
              <a:ext uri="{C183D7F6-B498-43B3-948B-1728B52AA6E4}">
                <adec:decorative xmlns:adec="http://schemas.microsoft.com/office/drawing/2017/decorative" val="1"/>
              </a:ext>
            </a:extLst>
          </p:cNvPr>
          <p:cNvSpPr/>
          <p:nvPr/>
        </p:nvSpPr>
        <p:spPr bwMode="auto">
          <a:xfrm>
            <a:off x="361741"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07679B4-BA84-4669-91EA-8C039FC3455F}"/>
              </a:ext>
              <a:ext uri="{C183D7F6-B498-43B3-948B-1728B52AA6E4}">
                <adec:decorative xmlns:adec="http://schemas.microsoft.com/office/drawing/2017/decorative" val="1"/>
              </a:ext>
            </a:extLst>
          </p:cNvPr>
          <p:cNvSpPr/>
          <p:nvPr/>
        </p:nvSpPr>
        <p:spPr bwMode="auto">
          <a:xfrm>
            <a:off x="6360607" y="1330924"/>
            <a:ext cx="5734259" cy="462224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678327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Application Gateway Components</a:t>
            </a:r>
          </a:p>
        </p:txBody>
      </p:sp>
      <p:sp>
        <p:nvSpPr>
          <p:cNvPr id="3" name="Text Placeholder 2">
            <a:extLst>
              <a:ext uri="{FF2B5EF4-FFF2-40B4-BE49-F238E27FC236}">
                <a16:creationId xmlns:a16="http://schemas.microsoft.com/office/drawing/2014/main" id="{9383E57C-4F63-40E9-A648-75FE367B6017}"/>
              </a:ext>
            </a:extLst>
          </p:cNvPr>
          <p:cNvSpPr>
            <a:spLocks noGrp="1"/>
          </p:cNvSpPr>
          <p:nvPr>
            <p:ph type="body" sz="quarter" idx="10"/>
          </p:nvPr>
        </p:nvSpPr>
        <p:spPr>
          <a:xfrm>
            <a:off x="586740" y="1499622"/>
            <a:ext cx="3492891" cy="3016210"/>
          </a:xfrm>
        </p:spPr>
        <p:txBody>
          <a:bodyPr/>
          <a:lstStyle/>
          <a:p>
            <a:r>
              <a:rPr lang="en-US" dirty="0"/>
              <a:t>Frontend IP</a:t>
            </a:r>
          </a:p>
          <a:p>
            <a:r>
              <a:rPr lang="en-US" dirty="0"/>
              <a:t>Listeners</a:t>
            </a:r>
          </a:p>
          <a:p>
            <a:r>
              <a:rPr lang="en-US" dirty="0"/>
              <a:t>Routing rules</a:t>
            </a:r>
          </a:p>
          <a:p>
            <a:r>
              <a:rPr lang="en-US" dirty="0"/>
              <a:t>Backend pools</a:t>
            </a:r>
          </a:p>
          <a:p>
            <a:r>
              <a:rPr lang="en-US" dirty="0"/>
              <a:t>Web application firewall (optional)</a:t>
            </a:r>
          </a:p>
          <a:p>
            <a:r>
              <a:rPr lang="en-US" dirty="0"/>
              <a:t>Health probes</a:t>
            </a:r>
          </a:p>
        </p:txBody>
      </p:sp>
      <p:pic>
        <p:nvPicPr>
          <p:cNvPr id="4" name="Picture 3" descr="Flowchart top to bottom: frontend IP, listener, rule, and backend instances.">
            <a:extLst>
              <a:ext uri="{FF2B5EF4-FFF2-40B4-BE49-F238E27FC236}">
                <a16:creationId xmlns:a16="http://schemas.microsoft.com/office/drawing/2014/main" id="{0AB68DEE-20F8-4339-87B3-BADEC988ED02}"/>
              </a:ext>
            </a:extLst>
          </p:cNvPr>
          <p:cNvPicPr>
            <a:picLocks noChangeAspect="1"/>
          </p:cNvPicPr>
          <p:nvPr/>
        </p:nvPicPr>
        <p:blipFill>
          <a:blip r:embed="rId2"/>
          <a:stretch>
            <a:fillRect/>
          </a:stretch>
        </p:blipFill>
        <p:spPr>
          <a:xfrm>
            <a:off x="3869767" y="1499622"/>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Traffic Manager</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1982081"/>
          </a:xfrm>
        </p:spPr>
        <p:txBody>
          <a:bodyPr/>
          <a:lstStyle/>
          <a:p>
            <a:r>
              <a:rPr lang="en-US" dirty="0"/>
              <a:t>Azure Traffic Manager</a:t>
            </a:r>
          </a:p>
          <a:p>
            <a:r>
              <a:rPr lang="en-US" dirty="0"/>
              <a:t>Traffic Manager Routing Methods</a:t>
            </a:r>
          </a:p>
          <a:p>
            <a:r>
              <a:rPr lang="en-US" dirty="0"/>
              <a:t>Distributing Network Traffic</a:t>
            </a:r>
          </a:p>
          <a:p>
            <a:pPr marL="0" indent="0">
              <a:buNone/>
            </a:pPr>
            <a:endParaRPr lang="en-US" dirty="0"/>
          </a:p>
        </p:txBody>
      </p:sp>
    </p:spTree>
    <p:extLst>
      <p:ext uri="{BB962C8B-B14F-4D97-AF65-F5344CB8AC3E}">
        <p14:creationId xmlns:p14="http://schemas.microsoft.com/office/powerpoint/2010/main" val="4488176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8DE2-D21B-42AC-9D3D-876C8C3EA344}"/>
              </a:ext>
            </a:extLst>
          </p:cNvPr>
          <p:cNvSpPr>
            <a:spLocks noGrp="1"/>
          </p:cNvSpPr>
          <p:nvPr>
            <p:ph type="title"/>
          </p:nvPr>
        </p:nvSpPr>
        <p:spPr/>
        <p:txBody>
          <a:bodyPr/>
          <a:lstStyle/>
          <a:p>
            <a:r>
              <a:rPr lang="en-US" dirty="0"/>
              <a:t>Traffic Manager Routing Methods</a:t>
            </a:r>
          </a:p>
        </p:txBody>
      </p:sp>
      <p:sp>
        <p:nvSpPr>
          <p:cNvPr id="3" name="Text Placeholder 2">
            <a:extLst>
              <a:ext uri="{FF2B5EF4-FFF2-40B4-BE49-F238E27FC236}">
                <a16:creationId xmlns:a16="http://schemas.microsoft.com/office/drawing/2014/main" id="{AC8FCDDE-1C41-4680-BA7B-E4D48781100A}"/>
              </a:ext>
            </a:extLst>
          </p:cNvPr>
          <p:cNvSpPr>
            <a:spLocks noGrp="1"/>
          </p:cNvSpPr>
          <p:nvPr>
            <p:ph type="body" sz="quarter" idx="10"/>
          </p:nvPr>
        </p:nvSpPr>
        <p:spPr>
          <a:xfrm>
            <a:off x="584200" y="1435497"/>
            <a:ext cx="6469743" cy="4801314"/>
          </a:xfrm>
        </p:spPr>
        <p:txBody>
          <a:bodyPr vert="horz" wrap="square" lIns="0" tIns="0" rIns="0" bIns="0" rtlCol="0" anchor="t">
            <a:spAutoFit/>
          </a:bodyPr>
          <a:lstStyle/>
          <a:p>
            <a:r>
              <a:rPr lang="en-US" sz="2400" b="1" dirty="0">
                <a:latin typeface="Segoe UI Semilight"/>
                <a:cs typeface="Segoe UI Semilight"/>
              </a:rPr>
              <a:t>Priority</a:t>
            </a:r>
            <a:r>
              <a:rPr lang="en-US" sz="2400" dirty="0">
                <a:latin typeface="Segoe UI Semilight"/>
                <a:cs typeface="Segoe UI Semilight"/>
              </a:rPr>
              <a:t> routing routes traffic to a  prioritized list of service endpoints </a:t>
            </a:r>
            <a:endParaRPr lang="en-US" sz="2400" dirty="0"/>
          </a:p>
          <a:p>
            <a:r>
              <a:rPr lang="en-US" sz="2400" b="1" dirty="0">
                <a:latin typeface="Segoe UI Semilight"/>
                <a:cs typeface="Segoe UI Semilight"/>
              </a:rPr>
              <a:t>Performance</a:t>
            </a:r>
            <a:r>
              <a:rPr lang="en-US" sz="2400" dirty="0">
                <a:latin typeface="Segoe UI Semilight"/>
                <a:cs typeface="Segoe UI Semilight"/>
              </a:rPr>
              <a:t> routing Routes traffic to the location closest to the user</a:t>
            </a:r>
          </a:p>
          <a:p>
            <a:r>
              <a:rPr lang="en-US" sz="2400" b="1" dirty="0">
                <a:latin typeface="Segoe UI Semilight"/>
                <a:cs typeface="Segoe UI Semilight"/>
              </a:rPr>
              <a:t>Geographic</a:t>
            </a:r>
            <a:r>
              <a:rPr lang="en-US" sz="2400" dirty="0">
                <a:latin typeface="Segoe UI Semilight"/>
                <a:cs typeface="Segoe UI Semilight"/>
              </a:rPr>
              <a:t> routing routes traffic to a set of geographic locations </a:t>
            </a:r>
            <a:endParaRPr lang="en-US" sz="2400" dirty="0"/>
          </a:p>
          <a:p>
            <a:r>
              <a:rPr lang="en-US" sz="2400" b="1" dirty="0">
                <a:latin typeface="Segoe UI Semilight"/>
                <a:cs typeface="Segoe UI Semilight"/>
              </a:rPr>
              <a:t>Weighted</a:t>
            </a:r>
            <a:r>
              <a:rPr lang="en-US" sz="2400" dirty="0">
                <a:latin typeface="Segoe UI Semilight"/>
                <a:cs typeface="Segoe UI Semilight"/>
              </a:rPr>
              <a:t> routing distributes traffic evenly using a pre-defined weighting</a:t>
            </a:r>
          </a:p>
          <a:p>
            <a:r>
              <a:rPr lang="en-US" sz="2400" b="1" dirty="0">
                <a:latin typeface="Segoe UI Semilight"/>
                <a:cs typeface="Segoe UI Semilight"/>
              </a:rPr>
              <a:t>MultiValue</a:t>
            </a:r>
            <a:r>
              <a:rPr lang="en-US" sz="2400" dirty="0">
                <a:latin typeface="Segoe UI Semilight"/>
                <a:cs typeface="Segoe UI Semilight"/>
              </a:rPr>
              <a:t> routing distributes traffic only to IPv4 and IPv6 endpoints</a:t>
            </a:r>
          </a:p>
          <a:p>
            <a:r>
              <a:rPr lang="en-US" sz="2400" b="1" dirty="0">
                <a:latin typeface="Segoe UI Semilight"/>
                <a:cs typeface="Segoe UI Semilight"/>
              </a:rPr>
              <a:t>Subnet</a:t>
            </a:r>
            <a:r>
              <a:rPr lang="en-US" sz="2400" dirty="0">
                <a:latin typeface="Segoe UI Semilight"/>
                <a:cs typeface="Segoe UI Semilight"/>
              </a:rPr>
              <a:t> routing distributes traffic based on source IP ranges</a:t>
            </a:r>
          </a:p>
        </p:txBody>
      </p:sp>
      <p:pic>
        <p:nvPicPr>
          <p:cNvPr id="7" name="Picture 7" descr="Screenshot of the Create Traffic manager page. The routing method drop-down selections are shown including weighted, priority, geographic, multivalue, and subnet. ">
            <a:extLst>
              <a:ext uri="{FF2B5EF4-FFF2-40B4-BE49-F238E27FC236}">
                <a16:creationId xmlns:a16="http://schemas.microsoft.com/office/drawing/2014/main" id="{1F78D627-67D7-4798-BF73-031B2110E69E}"/>
              </a:ext>
            </a:extLst>
          </p:cNvPr>
          <p:cNvPicPr>
            <a:picLocks noChangeAspect="1"/>
          </p:cNvPicPr>
          <p:nvPr/>
        </p:nvPicPr>
        <p:blipFill>
          <a:blip r:embed="rId2"/>
          <a:stretch>
            <a:fillRect/>
          </a:stretch>
        </p:blipFill>
        <p:spPr>
          <a:xfrm>
            <a:off x="8246118" y="1327713"/>
            <a:ext cx="2979998" cy="4202574"/>
          </a:xfrm>
          <a:prstGeom prst="rect">
            <a:avLst/>
          </a:prstGeom>
          <a:ln>
            <a:solidFill>
              <a:schemeClr val="tx1"/>
            </a:solidFill>
          </a:ln>
        </p:spPr>
      </p:pic>
    </p:spTree>
    <p:extLst>
      <p:ext uri="{BB962C8B-B14F-4D97-AF65-F5344CB8AC3E}">
        <p14:creationId xmlns:p14="http://schemas.microsoft.com/office/powerpoint/2010/main" val="30240743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extLst>
              <p:ext uri="{D42A27DB-BD31-4B8C-83A1-F6EECF244321}">
                <p14:modId xmlns:p14="http://schemas.microsoft.com/office/powerpoint/2010/main" val="457901843"/>
              </p:ext>
            </p:extLst>
          </p:nvPr>
        </p:nvGraphicFramePr>
        <p:xfrm>
          <a:off x="650043" y="1210248"/>
          <a:ext cx="10104307" cy="3892970"/>
        </p:xfrm>
        <a:graphic>
          <a:graphicData uri="http://schemas.openxmlformats.org/drawingml/2006/table">
            <a:tbl>
              <a:tblPr firstRow="1" firstCol="1" bandRow="1">
                <a:tableStyleId>{5C22544A-7EE6-4342-B048-85BDC9FD1C3A}</a:tableStyleId>
              </a:tblPr>
              <a:tblGrid>
                <a:gridCol w="1823074">
                  <a:extLst>
                    <a:ext uri="{9D8B030D-6E8A-4147-A177-3AD203B41FA5}">
                      <a16:colId xmlns:a16="http://schemas.microsoft.com/office/drawing/2014/main" val="4103797862"/>
                    </a:ext>
                  </a:extLst>
                </a:gridCol>
                <a:gridCol w="2771889">
                  <a:extLst>
                    <a:ext uri="{9D8B030D-6E8A-4147-A177-3AD203B41FA5}">
                      <a16:colId xmlns:a16="http://schemas.microsoft.com/office/drawing/2014/main" val="4258134149"/>
                    </a:ext>
                  </a:extLst>
                </a:gridCol>
                <a:gridCol w="2754672">
                  <a:extLst>
                    <a:ext uri="{9D8B030D-6E8A-4147-A177-3AD203B41FA5}">
                      <a16:colId xmlns:a16="http://schemas.microsoft.com/office/drawing/2014/main" val="2570625045"/>
                    </a:ext>
                  </a:extLst>
                </a:gridCol>
                <a:gridCol w="2754672">
                  <a:extLst>
                    <a:ext uri="{9D8B030D-6E8A-4147-A177-3AD203B41FA5}">
                      <a16:colId xmlns:a16="http://schemas.microsoft.com/office/drawing/2014/main" val="1419478650"/>
                    </a:ext>
                  </a:extLst>
                </a:gridCol>
              </a:tblGrid>
              <a:tr h="443942">
                <a:tc>
                  <a:txBody>
                    <a:bodyPr/>
                    <a:lstStyle/>
                    <a:p>
                      <a:pPr marL="0" marR="156845" algn="ctr"/>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buNone/>
                      </a:pPr>
                      <a:r>
                        <a:rPr lang="en-US" sz="1800" b="0" dirty="0">
                          <a:effectLst/>
                        </a:rPr>
                        <a:t>Application Gateway</a:t>
                      </a: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solidFill>
                            <a:schemeClr val="tx1"/>
                          </a:solidFill>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Transport Layer (level 4)</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Application Layer (level 7)</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Resolver</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solidFill>
                            <a:schemeClr val="tx1"/>
                          </a:solidFill>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Any TCP or UDP Protocol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i="0" u="none" strike="noStrike" noProof="0" dirty="0">
                          <a:solidFill>
                            <a:schemeClr val="tx1"/>
                          </a:solidFill>
                          <a:effectLst/>
                          <a:latin typeface="Segoe UI"/>
                        </a:rPr>
                        <a:t>HTTP, HTTPS, HTTP/2, &amp; WebSockets</a:t>
                      </a:r>
                      <a:endParaRPr lang="en-US" dirty="0">
                        <a:solidFill>
                          <a:schemeClr val="tx1"/>
                        </a:solidFill>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DNS Resolution</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solidFill>
                            <a:schemeClr val="tx1"/>
                          </a:solidFill>
                          <a:effectLst/>
                        </a:rPr>
                        <a:t>Backends or 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156845"/>
                      <a:r>
                        <a:rPr lang="en-US" sz="1800" b="0" dirty="0">
                          <a:solidFill>
                            <a:schemeClr val="tx1"/>
                          </a:solidFill>
                          <a:effectLst/>
                        </a:rPr>
                        <a:t>Azure Virtual Machines, and Azure Virtual Machine Scale Sets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buNone/>
                      </a:pPr>
                      <a:r>
                        <a:rPr lang="en-US" sz="1800" b="0" dirty="0">
                          <a:solidFill>
                            <a:schemeClr val="tx1"/>
                          </a:solidFill>
                          <a:effectLst/>
                        </a:rPr>
                        <a:t>Azure Virtual Machines, Azure Virtual Machine Scale Sets, Azure App Services, IP Addresses, and Hostnames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Azure Cloud Services, Azure App Services, Azure App Service Slots, and Public IP Addresses</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solidFill>
                            <a:schemeClr val="tx1"/>
                          </a:solidFill>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156845"/>
                      <a:r>
                        <a:rPr lang="en-US" sz="1800" b="0" dirty="0">
                          <a:solidFill>
                            <a:schemeClr val="tx1"/>
                          </a:solidFill>
                          <a:effectLst/>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lvl="0">
                        <a:buNone/>
                      </a:pPr>
                      <a:r>
                        <a:rPr lang="en-US" sz="1800" b="0" i="0" u="none" strike="noStrike" noProof="0" dirty="0">
                          <a:solidFill>
                            <a:schemeClr val="tx1"/>
                          </a:solidFill>
                          <a:effectLst/>
                          <a:latin typeface="Segoe UI"/>
                        </a:rPr>
                        <a:t>External and Internal</a:t>
                      </a: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solidFill>
                            <a:schemeClr val="tx1"/>
                          </a:solidFill>
                          <a:effectLst/>
                        </a:rPr>
                        <a:t>External</a:t>
                      </a:r>
                      <a:endParaRPr lang="en-US" sz="1800" b="0" dirty="0">
                        <a:solidFill>
                          <a:schemeClr val="tx1"/>
                        </a:solidFill>
                        <a:effectLst/>
                        <a:latin typeface="Segoe UI Semilight"/>
                        <a:ea typeface="Times New Roman" panose="02020603050405020304" pitchFamily="18" charset="0"/>
                        <a:cs typeface="Segoe UI Semilight"/>
                      </a:endParaRPr>
                    </a:p>
                  </a:txBody>
                  <a:tcPr marL="78149" marR="781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06 Lab and Review</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68916"/>
          </a:xfrm>
        </p:spPr>
        <p:txBody>
          <a:bodyPr vert="horz" wrap="square" lIns="0" tIns="0" rIns="0" bIns="0" rtlCol="0" anchor="t">
            <a:spAutoFit/>
          </a:bodyPr>
          <a:lstStyle/>
          <a:p>
            <a:pPr marL="0" indent="0">
              <a:buNone/>
            </a:pPr>
            <a:r>
              <a:rPr lang="en-US" sz="2400" b="1" dirty="0">
                <a:latin typeface="Segoe UI Semilight"/>
                <a:cs typeface="Segoe UI Semilight"/>
              </a:rPr>
              <a:t>Scenario</a:t>
            </a:r>
            <a:endParaRPr lang="en-US" sz="2400" b="1" dirty="0">
              <a:latin typeface="Segoe UI Semilight"/>
              <a:cs typeface="Segoe UI"/>
            </a:endParaRPr>
          </a:p>
          <a:p>
            <a:pPr marL="0" indent="0">
              <a:buNone/>
            </a:pPr>
            <a:r>
              <a:rPr lang="en-US" sz="2400" dirty="0">
                <a:latin typeface="Segoe UI Semilight"/>
                <a:ea typeface="+mn-lt"/>
                <a:cs typeface="+mn-lt"/>
              </a:rPr>
              <a:t>You are tasked with implementing a hub spoke topology for network traffic. The topology should include an Azure Load Balancer and Azure Application Gateway.</a:t>
            </a:r>
          </a:p>
          <a:p>
            <a:pPr marL="0" indent="0">
              <a:buNone/>
            </a:pPr>
            <a:endParaRPr lang="en-US" sz="1200" dirty="0">
              <a:latin typeface="Segoe UI Semilight"/>
              <a:cs typeface="Segoe UI Semilight"/>
            </a:endParaRPr>
          </a:p>
          <a:p>
            <a:pPr marL="0" indent="0">
              <a:buNone/>
            </a:pPr>
            <a:r>
              <a:rPr lang="en-US" sz="2400" b="1" dirty="0">
                <a:latin typeface="Segoe UI Semilight"/>
                <a:cs typeface="Segoe UI Semilight"/>
              </a:rPr>
              <a:t>Objectives</a:t>
            </a:r>
            <a:br>
              <a:rPr lang="en-US" sz="2400" dirty="0">
                <a:latin typeface="Segoe UI Semilight"/>
                <a:cs typeface="Segoe UI Semilight"/>
              </a:rPr>
            </a:br>
            <a:r>
              <a:rPr lang="en-US" sz="2400" dirty="0">
                <a:latin typeface="Segoe UI Semilight"/>
                <a:cs typeface="Segoe UI Semilight"/>
              </a:rPr>
              <a:t>Task 1: Provision the lab environment</a:t>
            </a:r>
            <a:br>
              <a:rPr lang="en-US" sz="2400" dirty="0">
                <a:latin typeface="Segoe UI Semilight"/>
                <a:cs typeface="Segoe UI Semilight"/>
              </a:rPr>
            </a:br>
            <a:r>
              <a:rPr lang="en-US" sz="2400" dirty="0">
                <a:latin typeface="Segoe UI Semilight"/>
                <a:cs typeface="Segoe UI Semilight"/>
              </a:rPr>
              <a:t>Task 2: Configure the hub and spoke network topology</a:t>
            </a:r>
            <a:br>
              <a:rPr lang="en-US" sz="2400" dirty="0">
                <a:latin typeface="Segoe UI Semilight"/>
                <a:cs typeface="Segoe UI Semilight"/>
              </a:rPr>
            </a:br>
            <a:r>
              <a:rPr lang="en-US" sz="2400" dirty="0">
                <a:latin typeface="Segoe UI Semilight"/>
                <a:cs typeface="Segoe UI Semilight"/>
              </a:rPr>
              <a:t>Task 3: Test transitivity of virtual network peering</a:t>
            </a:r>
            <a:br>
              <a:rPr lang="en-US" sz="2400" dirty="0">
                <a:latin typeface="Segoe UI Semilight"/>
                <a:cs typeface="Segoe UI Semilight"/>
              </a:rPr>
            </a:br>
            <a:r>
              <a:rPr lang="en-US" sz="2400" dirty="0">
                <a:latin typeface="Segoe UI Semilight"/>
                <a:cs typeface="Segoe UI Semilight"/>
              </a:rPr>
              <a:t>Task 4: Configure routing in the hub and spoke topology</a:t>
            </a:r>
            <a:br>
              <a:rPr lang="en-US" sz="2400" dirty="0">
                <a:latin typeface="Segoe UI Semilight"/>
                <a:cs typeface="Segoe UI Semilight"/>
              </a:rPr>
            </a:br>
            <a:r>
              <a:rPr lang="en-US" sz="2400" dirty="0">
                <a:latin typeface="Segoe UI Semilight"/>
                <a:cs typeface="Segoe UI Semilight"/>
              </a:rPr>
              <a:t>Task 5: Implement Azure Load Balancer</a:t>
            </a:r>
            <a:br>
              <a:rPr lang="en-US" sz="2400" dirty="0">
                <a:latin typeface="Segoe UI Semilight"/>
                <a:cs typeface="Segoe UI Semilight"/>
              </a:rPr>
            </a:br>
            <a:r>
              <a:rPr lang="en-US" sz="2400" dirty="0">
                <a:latin typeface="Segoe UI Semilight"/>
                <a:cs typeface="Segoe UI Semilight"/>
              </a:rPr>
              <a:t>Task 6: Implement Azure Application Gateway</a:t>
            </a:r>
            <a:endParaRPr lang="en-US" sz="2400" dirty="0"/>
          </a:p>
        </p:txBody>
      </p:sp>
      <p:pic>
        <p:nvPicPr>
          <p:cNvPr id="4" name="Picture 4" descr="Next slide for architecture diagram. ">
            <a:extLst>
              <a:ext uri="{FF2B5EF4-FFF2-40B4-BE49-F238E27FC236}">
                <a16:creationId xmlns:a16="http://schemas.microsoft.com/office/drawing/2014/main" id="{D96196D4-DE60-481D-BEFC-102033CF26CB}"/>
              </a:ext>
            </a:extLst>
          </p:cNvPr>
          <p:cNvPicPr>
            <a:picLocks noChangeAspect="1"/>
          </p:cNvPicPr>
          <p:nvPr/>
        </p:nvPicPr>
        <p:blipFill>
          <a:blip r:embed="rId3"/>
          <a:stretch>
            <a:fillRect/>
          </a:stretch>
        </p:blipFill>
        <p:spPr>
          <a:xfrm>
            <a:off x="9322981" y="5780912"/>
            <a:ext cx="2743200" cy="895989"/>
          </a:xfrm>
          <a:prstGeom prst="rect">
            <a:avLst/>
          </a:prstGeom>
        </p:spPr>
      </p:pic>
    </p:spTree>
    <p:extLst>
      <p:ext uri="{BB962C8B-B14F-4D97-AF65-F5344CB8AC3E}">
        <p14:creationId xmlns:p14="http://schemas.microsoft.com/office/powerpoint/2010/main" val="38323650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12" name="Group 11" descr="Architecture diagram as explained in the lab guide. ">
            <a:extLst>
              <a:ext uri="{FF2B5EF4-FFF2-40B4-BE49-F238E27FC236}">
                <a16:creationId xmlns:a16="http://schemas.microsoft.com/office/drawing/2014/main" id="{AFAEEED3-1A3D-47EC-B384-870A4CFC62B6}"/>
              </a:ext>
            </a:extLst>
          </p:cNvPr>
          <p:cNvGrpSpPr/>
          <p:nvPr/>
        </p:nvGrpSpPr>
        <p:grpSpPr>
          <a:xfrm>
            <a:off x="1921164" y="1204919"/>
            <a:ext cx="7980218" cy="5307144"/>
            <a:chOff x="1921164" y="1204919"/>
            <a:chExt cx="7980218" cy="5307144"/>
          </a:xfrm>
        </p:grpSpPr>
        <p:pic>
          <p:nvPicPr>
            <p:cNvPr id="3" name="Picture 3" descr="A picture containing map, text&#10;&#10;Description generated with very high confidence">
              <a:extLst>
                <a:ext uri="{FF2B5EF4-FFF2-40B4-BE49-F238E27FC236}">
                  <a16:creationId xmlns:a16="http://schemas.microsoft.com/office/drawing/2014/main" id="{F20E3579-3757-483D-B20B-4F5F661E6AE4}"/>
                </a:ext>
              </a:extLst>
            </p:cNvPr>
            <p:cNvPicPr>
              <a:picLocks noChangeAspect="1"/>
            </p:cNvPicPr>
            <p:nvPr/>
          </p:nvPicPr>
          <p:blipFill>
            <a:blip r:embed="rId3"/>
            <a:stretch>
              <a:fillRect/>
            </a:stretch>
          </p:blipFill>
          <p:spPr>
            <a:xfrm>
              <a:off x="1921164" y="1204919"/>
              <a:ext cx="7980218" cy="5307144"/>
            </a:xfrm>
            <a:prstGeom prst="rect">
              <a:avLst/>
            </a:prstGeom>
          </p:spPr>
        </p:pic>
        <p:sp>
          <p:nvSpPr>
            <p:cNvPr id="7" name="Oval 6">
              <a:extLst>
                <a:ext uri="{FF2B5EF4-FFF2-40B4-BE49-F238E27FC236}">
                  <a16:creationId xmlns:a16="http://schemas.microsoft.com/office/drawing/2014/main" id="{7A773FE4-0CF3-41F6-9F86-659CAB2B0387}"/>
                </a:ext>
              </a:extLst>
            </p:cNvPr>
            <p:cNvSpPr/>
            <p:nvPr/>
          </p:nvSpPr>
          <p:spPr>
            <a:xfrm>
              <a:off x="2290618"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CA40E3D0-45E5-4306-9A0E-1517479253EC}"/>
                </a:ext>
              </a:extLst>
            </p:cNvPr>
            <p:cNvSpPr/>
            <p:nvPr/>
          </p:nvSpPr>
          <p:spPr>
            <a:xfrm>
              <a:off x="6522466" y="258473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p>
          </p:txBody>
        </p:sp>
        <p:sp>
          <p:nvSpPr>
            <p:cNvPr id="11" name="Oval 10">
              <a:extLst>
                <a:ext uri="{FF2B5EF4-FFF2-40B4-BE49-F238E27FC236}">
                  <a16:creationId xmlns:a16="http://schemas.microsoft.com/office/drawing/2014/main" id="{1EAD3192-110A-4EAD-9B71-EF020220A02E}"/>
                </a:ext>
              </a:extLst>
            </p:cNvPr>
            <p:cNvSpPr/>
            <p:nvPr/>
          </p:nvSpPr>
          <p:spPr>
            <a:xfrm>
              <a:off x="9080313"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grpSp>
    </p:spTree>
    <p:extLst>
      <p:ext uri="{BB962C8B-B14F-4D97-AF65-F5344CB8AC3E}">
        <p14:creationId xmlns:p14="http://schemas.microsoft.com/office/powerpoint/2010/main" val="24600465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571500" lvl="1" indent="-342900">
              <a:buFont typeface="Arial" panose="020B0604020202020204" pitchFamily="34" charset="0"/>
              <a:buChar char="•"/>
            </a:pPr>
            <a:r>
              <a:rPr lang="en-US" sz="2400" dirty="0"/>
              <a:t>Manage and control traffic flow in your Azure deployment with routes</a:t>
            </a:r>
          </a:p>
          <a:p>
            <a:pPr marL="571500" lvl="1" indent="-342900">
              <a:buFont typeface="Arial" panose="020B0604020202020204" pitchFamily="34" charset="0"/>
              <a:buChar char="•"/>
            </a:pPr>
            <a:r>
              <a:rPr lang="en-US" sz="2400" dirty="0"/>
              <a:t>Improve application scalability and resiliency by using Azure Load Balancer</a:t>
            </a:r>
          </a:p>
          <a:p>
            <a:pPr marL="571500" lvl="1" indent="-342900">
              <a:buFont typeface="Arial" panose="020B0604020202020204" pitchFamily="34" charset="0"/>
              <a:buChar char="•"/>
            </a:pPr>
            <a:r>
              <a:rPr lang="en-US" sz="2400" dirty="0"/>
              <a:t>Load balance your web service traffic with Application Gateway</a:t>
            </a:r>
          </a:p>
          <a:p>
            <a:pPr marL="571500" lvl="1" indent="-342900">
              <a:buFont typeface="Arial" panose="020B0604020202020204" pitchFamily="34" charset="0"/>
              <a:buChar char="•"/>
            </a:pPr>
            <a:r>
              <a:rPr lang="en-US" sz="2400" dirty="0"/>
              <a:t>Enhance your service availability and data locality by using Azure Traffic Manager</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85203" y="3520794"/>
            <a:ext cx="10157219" cy="2412968"/>
          </a:xfrm>
        </p:spPr>
        <p:txBody>
          <a:bodyPr vert="horz" wrap="square" lIns="0" tIns="0" rIns="0" bIns="0" rtlCol="0" anchor="t">
            <a:spAutoFit/>
          </a:bodyPr>
          <a:lstStyle/>
          <a:p>
            <a:r>
              <a:rPr lang="en-US" dirty="0"/>
              <a:t>Distributes inbound traffic to backend resources using load-balancing rules and health probes</a:t>
            </a:r>
          </a:p>
          <a:p>
            <a:r>
              <a:rPr lang="en-US" dirty="0"/>
              <a:t>Can be used for both inbound/outbound scenarios</a:t>
            </a:r>
          </a:p>
          <a:p>
            <a:r>
              <a:rPr lang="en-US" dirty="0">
                <a:latin typeface="Segoe UI Semilight"/>
                <a:cs typeface="Segoe UI Semilight"/>
              </a:rPr>
              <a:t>Extend Active Directory to the cloud</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5473906"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5560391" cy="4653582"/>
          </a:xfrm>
        </p:spPr>
        <p:txBody>
          <a:bodyPr vert="horz" wrap="square" lIns="0" tIns="0" rIns="0" bIns="0" rtlCol="0" anchor="t">
            <a:spAutoFit/>
          </a:bodyPr>
          <a:lstStyle/>
          <a:p>
            <a:r>
              <a:rPr lang="en-US" dirty="0">
                <a:latin typeface="Segoe UI Semilight"/>
                <a:cs typeface="Segoe UI Semilight"/>
              </a:rPr>
              <a:t>Load balancer supports both Basic and Standard (newer) SKUs</a:t>
            </a:r>
          </a:p>
          <a:p>
            <a:r>
              <a:rPr lang="en-US" dirty="0">
                <a:latin typeface="Segoe UI Semilight"/>
                <a:cs typeface="Segoe UI Semilight"/>
              </a:rPr>
              <a:t>SKUs are not mutable</a:t>
            </a:r>
          </a:p>
          <a:p>
            <a:r>
              <a:rPr lang="en-US" dirty="0">
                <a:latin typeface="Segoe UI Semilight"/>
                <a:cs typeface="Segoe UI Semilight"/>
              </a:rPr>
              <a:t>Load Balancer rule cannot span two virtual networks</a:t>
            </a:r>
          </a:p>
          <a:p>
            <a:r>
              <a:rPr lang="en-US" dirty="0">
                <a:latin typeface="Segoe UI Semilight"/>
                <a:cs typeface="Segoe UI Semilight"/>
              </a:rPr>
              <a:t>No charge for the Basic Load Balancer SKU</a:t>
            </a:r>
          </a:p>
          <a:p>
            <a:r>
              <a:rPr lang="en-US" dirty="0">
                <a:latin typeface="Segoe UI Semilight"/>
                <a:cs typeface="Segoe UI Semilight"/>
              </a:rPr>
              <a:t>Load Balancer frontends are not accessible across global virtual network peering</a:t>
            </a:r>
          </a:p>
        </p:txBody>
      </p:sp>
      <p:pic>
        <p:nvPicPr>
          <p:cNvPr id="4"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a16="http://schemas.microsoft.com/office/drawing/2014/main" id="{EFDC0F98-2A9C-4935-A100-3BBCB3D8B7AA}"/>
              </a:ext>
            </a:extLst>
          </p:cNvPr>
          <p:cNvPicPr>
            <a:picLocks noChangeAspect="1"/>
          </p:cNvPicPr>
          <p:nvPr/>
        </p:nvPicPr>
        <p:blipFill>
          <a:blip r:embed="rId3"/>
          <a:stretch>
            <a:fillRect/>
          </a:stretch>
        </p:blipFill>
        <p:spPr>
          <a:xfrm>
            <a:off x="6433127" y="1437910"/>
            <a:ext cx="5173518" cy="4824997"/>
          </a:xfrm>
          <a:prstGeom prst="rect">
            <a:avLst/>
          </a:prstGeom>
          <a:ln>
            <a:solidFill>
              <a:schemeClr val="tx1"/>
            </a:solid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pic>
        <p:nvPicPr>
          <p:cNvPr id="2" name="Picture 1" descr="Screenshot of the backend pool page. The Associated to drop-down is shown with availability set, single virtual machine, and virtual machine scale set.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sp>
        <p:nvSpPr>
          <p:cNvPr id="6" name="Text Placeholder 5"/>
          <p:cNvSpPr>
            <a:spLocks noGrp="1"/>
          </p:cNvSpPr>
          <p:nvPr>
            <p:ph type="body" sz="quarter" idx="10"/>
          </p:nvPr>
        </p:nvSpPr>
        <p:spPr>
          <a:xfrm>
            <a:off x="666496" y="3958453"/>
            <a:ext cx="5429504" cy="2240613"/>
          </a:xfrm>
        </p:spPr>
        <p:txBody>
          <a:bodyPr/>
          <a:lstStyle/>
          <a:p>
            <a:pPr marL="0" indent="0">
              <a:buNone/>
            </a:pPr>
            <a:r>
              <a:rPr lang="en-US" dirty="0"/>
              <a:t>To distribute traffic, a back-end address pool contains the IP addresses of the virtual NICs that are connected to the load balancer</a:t>
            </a:r>
          </a:p>
          <a:p>
            <a:endParaRPr lang="en-US" dirty="0"/>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324660"/>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2"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a16="http://schemas.microsoft.com/office/drawing/2014/main" id="{B57E8819-7AC0-47C6-B08A-AA158356ADBF}"/>
              </a:ext>
            </a:extLst>
          </p:cNvPr>
          <p:cNvPicPr>
            <a:picLocks noChangeAspect="1"/>
          </p:cNvPicPr>
          <p:nvPr/>
        </p:nvPicPr>
        <p:blipFill>
          <a:blip r:embed="rId3"/>
          <a:stretch>
            <a:fillRect/>
          </a:stretch>
        </p:blipFill>
        <p:spPr>
          <a:xfrm>
            <a:off x="6423891" y="800812"/>
            <a:ext cx="4664363" cy="5533464"/>
          </a:xfrm>
          <a:prstGeom prst="rect">
            <a:avLst/>
          </a:prstGeom>
          <a:ln>
            <a:solidFill>
              <a:schemeClr val="tx1"/>
            </a:solid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818634" y="897735"/>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4200" y="4373134"/>
            <a:ext cx="11018520" cy="1895904"/>
          </a:xfrm>
        </p:spPr>
        <p:txBody>
          <a:bodyPr/>
          <a:lstStyle/>
          <a:p>
            <a:r>
              <a:rPr lang="en-US" dirty="0"/>
              <a:t>Session persistence specifies how client traffic is handled </a:t>
            </a:r>
          </a:p>
          <a:p>
            <a:r>
              <a:rPr lang="en-US" b="1" dirty="0"/>
              <a:t>Client IP </a:t>
            </a:r>
            <a:r>
              <a:rPr lang="en-US" dirty="0"/>
              <a:t>(default) requests can be handled by any virtual machine </a:t>
            </a:r>
          </a:p>
          <a:p>
            <a:pPr lvl="0"/>
            <a:r>
              <a:rPr lang="en-US" b="1" dirty="0"/>
              <a:t>Client IP and protocol </a:t>
            </a:r>
            <a:r>
              <a:rPr lang="en-US" dirty="0"/>
              <a:t>specifies that successive requests from the same address and protocol will be handled by the same virtual machine</a:t>
            </a:r>
          </a:p>
        </p:txBody>
      </p:sp>
      <p:pic>
        <p:nvPicPr>
          <p:cNvPr id="4" name="Picture 4" descr="A screen shot of the Session persistence setttings.">
            <a:extLst>
              <a:ext uri="{FF2B5EF4-FFF2-40B4-BE49-F238E27FC236}">
                <a16:creationId xmlns:a16="http://schemas.microsoft.com/office/drawing/2014/main" id="{2D78A9BE-5257-48B3-A967-F51BBDC5BB58}"/>
              </a:ext>
            </a:extLst>
          </p:cNvPr>
          <p:cNvPicPr>
            <a:picLocks noChangeAspect="1"/>
          </p:cNvPicPr>
          <p:nvPr/>
        </p:nvPicPr>
        <p:blipFill>
          <a:blip r:embed="rId4"/>
          <a:stretch>
            <a:fillRect/>
          </a:stretch>
        </p:blipFill>
        <p:spPr>
          <a:xfrm>
            <a:off x="725054" y="1612197"/>
            <a:ext cx="2743200" cy="1980298"/>
          </a:xfrm>
          <a:prstGeom prst="rect">
            <a:avLst/>
          </a:prstGeom>
          <a:ln>
            <a:solidFill>
              <a:schemeClr val="tx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Widescreen</PresentationFormat>
  <Paragraphs>177</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Consolas</vt:lpstr>
      <vt:lpstr>Open Sans</vt:lpstr>
      <vt:lpstr>Segoe UI</vt:lpstr>
      <vt:lpstr>Segoe UI Semibold</vt:lpstr>
      <vt:lpstr>Segoe UI Semilight</vt:lpstr>
      <vt:lpstr>Wingdings</vt:lpstr>
      <vt:lpstr>WHITE TEMPLATE</vt:lpstr>
      <vt:lpstr>AZ-104T00A Module 06:  Network Traffic Management</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Application Gateway</vt:lpstr>
      <vt:lpstr>Application Gateway Overview</vt:lpstr>
      <vt:lpstr>Application Gateway</vt:lpstr>
      <vt:lpstr>Application Gateway Routing</vt:lpstr>
      <vt:lpstr>Application Gateway Components</vt:lpstr>
      <vt:lpstr>Lesson 04: Azure Traffic Manager</vt:lpstr>
      <vt:lpstr>Traffic Manager Overview</vt:lpstr>
      <vt:lpstr>Azure Traffic Manager</vt:lpstr>
      <vt:lpstr>Traffic Manager Routing Methods</vt:lpstr>
      <vt:lpstr>Distributing Network Traffic</vt:lpstr>
      <vt:lpstr>Lesson 05: Module 06 Lab and Review</vt:lpstr>
      <vt:lpstr>Lab 06 – Implement Traffic Management</vt:lpstr>
      <vt:lpstr>Lab 06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2020-03-16T14:05:37Z</dcterms:created>
  <dcterms:modified xsi:type="dcterms:W3CDTF">2020-08-14T07:01:12Z</dcterms:modified>
</cp:coreProperties>
</file>