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543" r:id="rId3"/>
    <p:sldId id="1865" r:id="rId4"/>
    <p:sldId id="2537" r:id="rId5"/>
    <p:sldId id="1925" r:id="rId6"/>
    <p:sldId id="2548" r:id="rId7"/>
    <p:sldId id="1926" r:id="rId8"/>
    <p:sldId id="1927" r:id="rId9"/>
    <p:sldId id="1928" r:id="rId10"/>
    <p:sldId id="1929" r:id="rId11"/>
    <p:sldId id="1930" r:id="rId12"/>
    <p:sldId id="1931" r:id="rId13"/>
    <p:sldId id="2534" r:id="rId14"/>
    <p:sldId id="2538" r:id="rId15"/>
    <p:sldId id="2115" r:id="rId16"/>
    <p:sldId id="2116" r:id="rId17"/>
    <p:sldId id="2117" r:id="rId18"/>
    <p:sldId id="1940" r:id="rId19"/>
    <p:sldId id="2535" r:id="rId20"/>
    <p:sldId id="2539" r:id="rId21"/>
    <p:sldId id="1911" r:id="rId22"/>
    <p:sldId id="1912" r:id="rId23"/>
    <p:sldId id="1913" r:id="rId24"/>
    <p:sldId id="1889" r:id="rId25"/>
    <p:sldId id="1918" r:id="rId26"/>
    <p:sldId id="1919" r:id="rId27"/>
    <p:sldId id="2542" r:id="rId28"/>
    <p:sldId id="2544" r:id="rId29"/>
    <p:sldId id="2547" r:id="rId30"/>
    <p:sldId id="2509" r:id="rId31"/>
    <p:sldId id="2511" r:id="rId32"/>
    <p:sldId id="2545" r:id="rId33"/>
    <p:sldId id="2512" r:id="rId34"/>
    <p:sldId id="2549" r:id="rId35"/>
    <p:sldId id="1978" r:id="rId36"/>
    <p:sldId id="2550" r:id="rId37"/>
    <p:sldId id="2518" r:id="rId38"/>
    <p:sldId id="2514" r:id="rId39"/>
    <p:sldId id="2546" r:id="rId40"/>
    <p:sldId id="2007" r:id="rId41"/>
    <p:sldId id="2008" r:id="rId42"/>
    <p:sldId id="224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B39875-9F7D-4B25-B325-205067E887BB}" v="1" dt="2020-09-04T12:31:07.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8" autoAdjust="0"/>
  </p:normalViewPr>
  <p:slideViewPr>
    <p:cSldViewPr snapToGrid="0">
      <p:cViewPr varScale="1">
        <p:scale>
          <a:sx n="109" d="100"/>
          <a:sy n="109" d="100"/>
        </p:scale>
        <p:origin x="965"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9/4/2020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zure-monitor/log-query/query-languag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network-watcher/network-watcher-connectivity-porta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9/4/2020 11:28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a:t>
            </a:r>
            <a:r>
              <a:rPr lang="en-US" sz="1200" b="0" i="0" u="none" strike="noStrike" kern="1200" dirty="0">
                <a:solidFill>
                  <a:schemeClr val="tx1"/>
                </a:solidFill>
                <a:effectLst/>
                <a:latin typeface="+mn-lt"/>
                <a:ea typeface="+mn-ea"/>
                <a:cs typeface="+mn-cs"/>
                <a:hlinkClick r:id="rId3"/>
              </a:rPr>
              <a:t>https://docs.microsoft.com/en-us/azure/azure-monitor/log-query/query-language</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Watcher - https://azure.microsoft.com/en-us/services/network-watcher/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5663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Troubleshoot connections with Azure Network Watcher using the Azure portal - </a:t>
            </a:r>
            <a:r>
              <a:rPr lang="en-US"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https://docs.microsoft.com/en-us/azure/network-watcher/network-watcher-connectivity-portal</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9/4/2020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7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9/4/2020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AZ-104T00A</a:t>
            </a:r>
            <a:br>
              <a:rPr lang="en-US" dirty="0"/>
            </a:br>
            <a:r>
              <a:rPr lang="en-US" dirty="0"/>
              <a:t>Module 11: </a:t>
            </a:r>
            <a:br>
              <a:rPr lang="en-US" dirty="0"/>
            </a:br>
            <a:r>
              <a:rPr lang="en-US" dirty="0"/>
              <a:t>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895904"/>
          </a:xfrm>
        </p:spPr>
        <p:txBody>
          <a:bodyPr vert="horz" wrap="square" lIns="0" tIns="0" rIns="0" bIns="0" rtlCol="0" anchor="t">
            <a:spAutoFit/>
          </a:bodyPr>
          <a:lstStyle/>
          <a:p>
            <a:r>
              <a:rPr lang="en-US" dirty="0">
                <a:latin typeface="Segoe UI Semilight"/>
                <a:cs typeface="Segoe UI Semilight"/>
              </a:rPr>
              <a:t>Personalized cloud consultant</a:t>
            </a:r>
          </a:p>
          <a:p>
            <a:r>
              <a:rPr lang="en-US" dirty="0">
                <a:latin typeface="Segoe UI Semilight"/>
                <a:cs typeface="Segoe UI Semilight"/>
              </a:rPr>
              <a:t>Analyzes your configuration and recommends solutions </a:t>
            </a:r>
            <a:endParaRPr lang="en-US" dirty="0"/>
          </a:p>
          <a:p>
            <a:r>
              <a:rPr lang="en-US" dirty="0">
                <a:latin typeface="Segoe UI Semilight"/>
                <a:cs typeface="Segoe UI Semilight"/>
              </a:rPr>
              <a:t>Four areas: High Availability, Security, Performance, Operational Excellence, and Cost</a:t>
            </a:r>
          </a:p>
        </p:txBody>
      </p:sp>
      <p:pic>
        <p:nvPicPr>
          <p:cNvPr id="2" name="Picture 2" descr="Screenshot of Azure Advisor including high availability, security, performance, operational excellence, and cost. ">
            <a:extLst>
              <a:ext uri="{FF2B5EF4-FFF2-40B4-BE49-F238E27FC236}">
                <a16:creationId xmlns:a16="http://schemas.microsoft.com/office/drawing/2014/main" id="{C7CB0D2B-4DDE-4A54-9887-17D5878D0A09}"/>
              </a:ext>
            </a:extLst>
          </p:cNvPr>
          <p:cNvPicPr>
            <a:picLocks noChangeAspect="1"/>
          </p:cNvPicPr>
          <p:nvPr/>
        </p:nvPicPr>
        <p:blipFill>
          <a:blip r:embed="rId3"/>
          <a:stretch>
            <a:fillRect/>
          </a:stretch>
        </p:blipFill>
        <p:spPr>
          <a:xfrm>
            <a:off x="673359" y="1550132"/>
            <a:ext cx="11156301" cy="2210407"/>
          </a:xfrm>
          <a:prstGeom prst="rect">
            <a:avLst/>
          </a:prstGeom>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a:t>
            </a:r>
          </a:p>
        </p:txBody>
      </p:sp>
      <p:sp>
        <p:nvSpPr>
          <p:cNvPr id="6" name="Text Placeholder 5"/>
          <p:cNvSpPr>
            <a:spLocks noGrp="1"/>
          </p:cNvSpPr>
          <p:nvPr>
            <p:ph type="body" sz="quarter" idx="10"/>
          </p:nvPr>
        </p:nvSpPr>
        <p:spPr>
          <a:xfrm>
            <a:off x="584200" y="1708630"/>
            <a:ext cx="5948485" cy="3360920"/>
          </a:xfrm>
        </p:spPr>
        <p:txBody>
          <a:bodyPr/>
          <a:lstStyle/>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3" name="Picture 2" descr="Application and resources are shown populating the activity logs.">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6455832" y="1298222"/>
            <a:ext cx="5342753" cy="4516437"/>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360372"/>
          </a:xfrm>
        </p:spPr>
        <p:txBody>
          <a:bodyPr vert="horz" wrap="square" lIns="0" tIns="0" rIns="0" bIns="0" rtlCol="0" anchor="t">
            <a:spAutoFit/>
          </a:bodyPr>
          <a:lstStyle/>
          <a:p>
            <a:r>
              <a:rPr lang="en-US" sz="2600" dirty="0">
                <a:latin typeface="Segoe UI Semilight"/>
                <a:cs typeface="Segoe UI Semilight"/>
              </a:rPr>
              <a:t>Filter by: Management group, Subscription, Timespan, and Event Severity</a:t>
            </a:r>
          </a:p>
          <a:p>
            <a:r>
              <a:rPr lang="en-US" sz="2600" dirty="0">
                <a:latin typeface="Segoe UI Semilight"/>
                <a:cs typeface="Segoe UI Semilight"/>
              </a:rPr>
              <a:t>Add a filter, like Event Category (Security, Recommendations, Alerts) </a:t>
            </a:r>
            <a:endParaRPr lang="en-US" sz="2600" dirty="0"/>
          </a:p>
          <a:p>
            <a:r>
              <a:rPr lang="en-US" sz="2600" dirty="0">
                <a:latin typeface="Segoe UI Semilight"/>
                <a:cs typeface="Segoe UI Semilight"/>
              </a:rPr>
              <a:t>Pin current filters and download as CSV</a:t>
            </a:r>
            <a:endParaRPr lang="en-US" sz="2600" dirty="0"/>
          </a:p>
        </p:txBody>
      </p:sp>
      <p:pic>
        <p:nvPicPr>
          <p:cNvPr id="2" name="Picture 2" descr="Screenshot of the Activity Log page. Several events are shown. ">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233197" y="1186851"/>
            <a:ext cx="8061648" cy="3069154"/>
          </a:xfrm>
          <a:prstGeom prst="rect">
            <a:avLst/>
          </a:prstGeom>
          <a:ln>
            <a:solidFill>
              <a:schemeClr val="tx1"/>
            </a:solidFill>
          </a:ln>
        </p:spPr>
      </p:pic>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Alerts Overview</a:t>
            </a:r>
          </a:p>
        </p:txBody>
      </p:sp>
      <p:sp>
        <p:nvSpPr>
          <p:cNvPr id="3" name="Text Placeholder 2">
            <a:extLst>
              <a:ext uri="{FF2B5EF4-FFF2-40B4-BE49-F238E27FC236}">
                <a16:creationId xmlns:a16="http://schemas.microsoft.com/office/drawing/2014/main" id="{FB28A233-B27E-456E-A1B7-0C3B684E7A82}"/>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t>Azure Monitor Alerts</a:t>
            </a:r>
          </a:p>
          <a:p>
            <a:r>
              <a:rPr lang="en-US" dirty="0"/>
              <a:t>Creating Alert Rules</a:t>
            </a:r>
          </a:p>
          <a:p>
            <a:r>
              <a:rPr lang="en-US" dirty="0"/>
              <a:t>Action Groups</a:t>
            </a:r>
          </a:p>
          <a:p>
            <a:r>
              <a:rPr lang="en-US" dirty="0">
                <a:latin typeface="Segoe UI Semilight"/>
                <a:cs typeface="Segoe UI Semilight"/>
              </a:rPr>
              <a:t>Demonstration - Alerts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4666725"/>
            <a:ext cx="11018520" cy="1465016"/>
          </a:xfrm>
        </p:spPr>
        <p:txBody>
          <a:bodyPr vert="horz" wrap="square" lIns="0" tIns="0" rIns="0" bIns="0" rtlCol="0" anchor="t">
            <a:spAutoFit/>
          </a:bodyPr>
          <a:lstStyle/>
          <a:p>
            <a:r>
              <a:rPr lang="en-US" dirty="0">
                <a:latin typeface="Segoe UI Semilight"/>
                <a:cs typeface="Segoe UI Semilight"/>
              </a:rPr>
              <a:t>Unified authoring experience</a:t>
            </a:r>
          </a:p>
          <a:p>
            <a:r>
              <a:rPr lang="en-US" dirty="0">
                <a:latin typeface="Segoe UI Semilight"/>
                <a:cs typeface="Segoe UI Semilight"/>
              </a:rPr>
              <a:t>Displayed by severity </a:t>
            </a:r>
          </a:p>
          <a:p>
            <a:r>
              <a:rPr lang="en-US" dirty="0">
                <a:latin typeface="Segoe UI Semilight"/>
                <a:cs typeface="Segoe UI Semilight"/>
              </a:rPr>
              <a:t>Categorized by New, Acknowledged, and Closed</a:t>
            </a:r>
          </a:p>
        </p:txBody>
      </p:sp>
      <p:pic>
        <p:nvPicPr>
          <p:cNvPr id="2" name="Picture 2" descr="Screenshot of the Azure Monitor alerts page. Several Sev 3 alerts are shown. ">
            <a:extLst>
              <a:ext uri="{FF2B5EF4-FFF2-40B4-BE49-F238E27FC236}">
                <a16:creationId xmlns:a16="http://schemas.microsoft.com/office/drawing/2014/main" id="{7614E294-5392-4E05-A6EB-63502F7EF3A9}"/>
              </a:ext>
            </a:extLst>
          </p:cNvPr>
          <p:cNvPicPr>
            <a:picLocks noChangeAspect="1"/>
          </p:cNvPicPr>
          <p:nvPr/>
        </p:nvPicPr>
        <p:blipFill>
          <a:blip r:embed="rId3"/>
          <a:stretch>
            <a:fillRect/>
          </a:stretch>
        </p:blipFill>
        <p:spPr>
          <a:xfrm>
            <a:off x="2096278" y="1123254"/>
            <a:ext cx="6421016" cy="3017512"/>
          </a:xfrm>
          <a:prstGeom prst="rect">
            <a:avLst/>
          </a:prstGeom>
          <a:ln>
            <a:solidFill>
              <a:schemeClr val="tx1"/>
            </a:solidFill>
          </a:ln>
        </p:spPr>
      </p:pic>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6" name="Text Placeholder 5"/>
          <p:cNvSpPr>
            <a:spLocks noGrp="1"/>
          </p:cNvSpPr>
          <p:nvPr>
            <p:ph type="body" sz="quarter" idx="10"/>
          </p:nvPr>
        </p:nvSpPr>
        <p:spPr>
          <a:xfrm>
            <a:off x="553097" y="1282835"/>
            <a:ext cx="4830490" cy="4998291"/>
          </a:xfrm>
        </p:spPr>
        <p:txBody>
          <a:bodyPr vert="horz" wrap="square" lIns="0" tIns="0" rIns="0" bIns="0" rtlCol="0" anchor="t">
            <a:spAutoFit/>
          </a:bodyPr>
          <a:lstStyle/>
          <a:p>
            <a:pPr marL="514350" indent="-514350">
              <a:buAutoNum type="arabicPeriod"/>
            </a:pPr>
            <a:r>
              <a:rPr lang="en-US" b="1" dirty="0">
                <a:latin typeface="Segoe UI Semilight"/>
                <a:cs typeface="Segoe UI Semilight"/>
              </a:rPr>
              <a:t>Resource</a:t>
            </a:r>
            <a:r>
              <a:rPr lang="en-US" dirty="0">
                <a:latin typeface="Segoe UI Semilight"/>
                <a:cs typeface="Segoe UI Semilight"/>
              </a:rPr>
              <a:t>: Target selection, Alert criteria, and Alert logic</a:t>
            </a:r>
            <a:endParaRPr lang="en-US" dirty="0"/>
          </a:p>
          <a:p>
            <a:pPr marL="514350" indent="-514350">
              <a:buAutoNum type="arabicPeriod"/>
            </a:pPr>
            <a:r>
              <a:rPr lang="en-US" b="1" dirty="0">
                <a:latin typeface="Segoe UI Semilight"/>
                <a:cs typeface="Segoe UI Semilight"/>
              </a:rPr>
              <a:t>Condition: </a:t>
            </a:r>
            <a:r>
              <a:rPr lang="en-US" dirty="0">
                <a:latin typeface="Segoe UI Semilight"/>
                <a:cs typeface="Segoe UI Semilight"/>
              </a:rPr>
              <a:t>Alert rule name, description, and severity (0 to 4)</a:t>
            </a:r>
          </a:p>
          <a:p>
            <a:pPr marL="514350" indent="-514350">
              <a:buAutoNum type="arabicPeriod"/>
            </a:pPr>
            <a:r>
              <a:rPr lang="en-US" b="1" dirty="0">
                <a:latin typeface="Segoe UI Semilight"/>
                <a:cs typeface="Segoe UI Semilight"/>
              </a:rPr>
              <a:t>Action group</a:t>
            </a:r>
            <a:r>
              <a:rPr lang="en-US" dirty="0">
                <a:latin typeface="Segoe UI Semilight"/>
                <a:cs typeface="Segoe UI Semilight"/>
              </a:rPr>
              <a:t>: notify your team via email and text messages or automate actions using webhooks and runbooks</a:t>
            </a:r>
          </a:p>
          <a:p>
            <a:pPr marL="457200" indent="-457200">
              <a:buAutoNum type="arabicPeriod"/>
            </a:pPr>
            <a:endParaRPr lang="en-US" dirty="0"/>
          </a:p>
        </p:txBody>
      </p:sp>
      <p:pic>
        <p:nvPicPr>
          <p:cNvPr id="3" name="Picture 2" descr="Screenshot of the create an alert page with resources, conditions, and action groups. ">
            <a:extLst>
              <a:ext uri="{FF2B5EF4-FFF2-40B4-BE49-F238E27FC236}">
                <a16:creationId xmlns:a16="http://schemas.microsoft.com/office/drawing/2014/main" id="{39893435-C237-4CDB-8D52-585DB120B491}"/>
              </a:ext>
            </a:extLst>
          </p:cNvPr>
          <p:cNvPicPr>
            <a:picLocks noChangeAspect="1"/>
          </p:cNvPicPr>
          <p:nvPr/>
        </p:nvPicPr>
        <p:blipFill>
          <a:blip r:embed="rId3"/>
          <a:stretch>
            <a:fillRect/>
          </a:stretch>
        </p:blipFill>
        <p:spPr>
          <a:xfrm>
            <a:off x="5998776" y="1584259"/>
            <a:ext cx="5871376" cy="4037134"/>
          </a:xfrm>
          <a:prstGeom prst="rect">
            <a:avLst/>
          </a:prstGeom>
          <a:ln>
            <a:solidFill>
              <a:schemeClr val="tx1"/>
            </a:solidFill>
          </a:ln>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Action Groups</a:t>
            </a:r>
          </a:p>
        </p:txBody>
      </p:sp>
      <p:sp>
        <p:nvSpPr>
          <p:cNvPr id="6" name="Text Placeholder 5"/>
          <p:cNvSpPr>
            <a:spLocks noGrp="1"/>
          </p:cNvSpPr>
          <p:nvPr>
            <p:ph type="body" sz="quarter" idx="10"/>
          </p:nvPr>
        </p:nvSpPr>
        <p:spPr>
          <a:xfrm>
            <a:off x="531381" y="1856894"/>
            <a:ext cx="5535612" cy="1809726"/>
          </a:xfrm>
        </p:spPr>
        <p:txBody>
          <a:bodyPr vert="horz" wrap="square" lIns="0" tIns="0" rIns="0" bIns="0" rtlCol="0" anchor="t">
            <a:spAutoFit/>
          </a:bodyPr>
          <a:lstStyle/>
          <a:p>
            <a:r>
              <a:rPr lang="en-US" dirty="0">
                <a:latin typeface="Segoe UI Semilight"/>
                <a:cs typeface="Segoe UI Semilight"/>
              </a:rPr>
              <a:t>Notifies a group of users that an alert has been triggered</a:t>
            </a:r>
          </a:p>
          <a:p>
            <a:r>
              <a:rPr lang="en-US" dirty="0">
                <a:latin typeface="Segoe UI Semilight"/>
                <a:cs typeface="Segoe UI Semilight"/>
              </a:rPr>
              <a:t>Is a collection of notification preferences</a:t>
            </a:r>
          </a:p>
        </p:txBody>
      </p:sp>
      <p:pic>
        <p:nvPicPr>
          <p:cNvPr id="2" name="Picture 2" descr="Screenshot of the Add action page group.  Several actions types are shown including runbook, email/sms, and webhook. ">
            <a:extLst>
              <a:ext uri="{FF2B5EF4-FFF2-40B4-BE49-F238E27FC236}">
                <a16:creationId xmlns:a16="http://schemas.microsoft.com/office/drawing/2014/main" id="{B695F5E5-3EEC-4807-B171-212529168D1E}"/>
              </a:ext>
            </a:extLst>
          </p:cNvPr>
          <p:cNvPicPr>
            <a:picLocks noChangeAspect="1"/>
          </p:cNvPicPr>
          <p:nvPr/>
        </p:nvPicPr>
        <p:blipFill>
          <a:blip r:embed="rId3"/>
          <a:stretch>
            <a:fillRect/>
          </a:stretch>
        </p:blipFill>
        <p:spPr>
          <a:xfrm>
            <a:off x="7134808" y="1099128"/>
            <a:ext cx="3870648" cy="5134050"/>
          </a:xfrm>
          <a:prstGeom prst="rect">
            <a:avLst/>
          </a:prstGeom>
          <a:ln>
            <a:solidFill>
              <a:schemeClr val="tx1"/>
            </a:solidFill>
          </a:ln>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982081"/>
          </a:xfrm>
        </p:spPr>
        <p:txBody>
          <a:bodyPr/>
          <a:lstStyle/>
          <a:p>
            <a:r>
              <a:rPr lang="en-US" dirty="0"/>
              <a:t>Create an alert rule</a:t>
            </a:r>
          </a:p>
          <a:p>
            <a:r>
              <a:rPr lang="en-US" dirty="0"/>
              <a:t>Explore alert targets</a:t>
            </a:r>
          </a:p>
          <a:p>
            <a:r>
              <a:rPr lang="en-US" dirty="0"/>
              <a:t>Explore alert conditions</a:t>
            </a:r>
          </a:p>
          <a:p>
            <a:r>
              <a:rPr lang="en-US" dirty="0"/>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3016210"/>
          </a:xfrm>
        </p:spPr>
        <p:txBody>
          <a:bodyPr/>
          <a:lstStyle/>
          <a:p>
            <a:r>
              <a:rPr lang="en-US" dirty="0"/>
              <a:t>Lesson 01: Azure Monitor</a:t>
            </a:r>
          </a:p>
          <a:p>
            <a:r>
              <a:rPr lang="en-US" dirty="0"/>
              <a:t>Lesson 02: Azure Alerts</a:t>
            </a:r>
          </a:p>
          <a:p>
            <a:r>
              <a:rPr lang="en-US" dirty="0"/>
              <a:t>Lesson 03: Log Analytics</a:t>
            </a:r>
          </a:p>
          <a:p>
            <a:r>
              <a:rPr lang="en-US" dirty="0"/>
              <a:t>Lesson 04: Network Watcher</a:t>
            </a:r>
          </a:p>
          <a:p>
            <a:r>
              <a:rPr lang="en-US" dirty="0"/>
              <a:t>Lesson 05: Module 11 Lab and Review</a:t>
            </a:r>
          </a:p>
          <a:p>
            <a:endParaRPr lang="en-US"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Log Analytics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3533275"/>
          </a:xfrm>
        </p:spPr>
        <p:txBody>
          <a:bodyPr/>
          <a:lstStyle/>
          <a:p>
            <a:r>
              <a:rPr lang="en-US" dirty="0"/>
              <a:t>Log Analytics</a:t>
            </a:r>
          </a:p>
          <a:p>
            <a:r>
              <a:rPr lang="en-US" dirty="0"/>
              <a:t>Create a Workspace</a:t>
            </a:r>
          </a:p>
          <a:p>
            <a:r>
              <a:rPr lang="en-US" dirty="0"/>
              <a:t>Connected Sources</a:t>
            </a:r>
          </a:p>
          <a:p>
            <a:r>
              <a:rPr lang="en-US" dirty="0"/>
              <a:t>Data Sources</a:t>
            </a:r>
          </a:p>
          <a:p>
            <a:r>
              <a:rPr lang="en-US" dirty="0"/>
              <a:t>Log Analytics Querying</a:t>
            </a:r>
          </a:p>
          <a:p>
            <a:r>
              <a:rPr lang="en-US" dirty="0"/>
              <a:t>Query Language Syntax</a:t>
            </a:r>
          </a:p>
          <a:p>
            <a:r>
              <a:rPr lang="en-US" dirty="0"/>
              <a:t>Demonstration – Log Analytics</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Log Analytics </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497"/>
            <a:ext cx="5637867" cy="3914918"/>
          </a:xfrm>
        </p:spPr>
        <p:txBody>
          <a:bodyPr vert="horz" wrap="square" lIns="0" tIns="0" rIns="0" bIns="0" rtlCol="0" anchor="t">
            <a:spAutoFit/>
          </a:bodyPr>
          <a:lstStyle/>
          <a:p>
            <a:r>
              <a:rPr lang="en-US" sz="2400" dirty="0">
                <a:latin typeface="Segoe UI Semilight"/>
                <a:cs typeface="Segoe UI Semilight"/>
              </a:rPr>
              <a:t>A service that helps you collect and analyze data generated by resources in your cloud and on-premises environments</a:t>
            </a:r>
          </a:p>
          <a:p>
            <a:r>
              <a:rPr lang="en-US" sz="2400" dirty="0">
                <a:latin typeface="Segoe UI Semilight"/>
                <a:cs typeface="Segoe UI Semilight"/>
              </a:rPr>
              <a:t>Write log queries and interactively analyze their results</a:t>
            </a:r>
          </a:p>
          <a:p>
            <a:r>
              <a:rPr lang="en-US" sz="2400" dirty="0">
                <a:latin typeface="Segoe UI Semilight"/>
                <a:cs typeface="Segoe UI Semilight"/>
              </a:rPr>
              <a:t>Examples include assessing system updates and troubleshooting operational incidents</a:t>
            </a:r>
          </a:p>
          <a:p>
            <a:endParaRPr lang="en-US" sz="2400" b="1" dirty="0"/>
          </a:p>
        </p:txBody>
      </p:sp>
      <p:pic>
        <p:nvPicPr>
          <p:cNvPr id="2" name="Picture 2" descr="Screenshot of the Logs blade of Azure Monitor.">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952472" y="914161"/>
            <a:ext cx="4552950" cy="4743928"/>
          </a:xfrm>
          <a:prstGeom prst="rect">
            <a:avLst/>
          </a:prstGeom>
          <a:ln>
            <a:solidFill>
              <a:schemeClr val="tx1"/>
            </a:solid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2" name="Picture 1" descr="Screenshot to create a new log analytics workspace. ">
            <a:extLst>
              <a:ext uri="{FF2B5EF4-FFF2-40B4-BE49-F238E27FC236}">
                <a16:creationId xmlns:a16="http://schemas.microsoft.com/office/drawing/2014/main" id="{815D4964-2165-48D3-9545-B3404C9C246B}"/>
              </a:ext>
            </a:extLst>
          </p:cNvPr>
          <p:cNvPicPr>
            <a:picLocks noChangeAspect="1"/>
          </p:cNvPicPr>
          <p:nvPr/>
        </p:nvPicPr>
        <p:blipFill>
          <a:blip r:embed="rId3"/>
          <a:stretch>
            <a:fillRect/>
          </a:stretch>
        </p:blipFill>
        <p:spPr>
          <a:xfrm>
            <a:off x="6911508" y="827897"/>
            <a:ext cx="4515480" cy="5572903"/>
          </a:xfrm>
          <a:prstGeom prst="rect">
            <a:avLst/>
          </a:prstGeom>
          <a:ln>
            <a:solidFill>
              <a:schemeClr val="tx1"/>
            </a:solid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14220" y="5221418"/>
            <a:ext cx="11018520" cy="1465016"/>
          </a:xfrm>
        </p:spPr>
        <p:txBody>
          <a:bodyPr/>
          <a:lstStyle/>
          <a:p>
            <a:r>
              <a:rPr lang="en-US" dirty="0"/>
              <a:t>Connected Sources generate data</a:t>
            </a:r>
          </a:p>
          <a:p>
            <a:r>
              <a:rPr lang="en-US" dirty="0"/>
              <a:t>Data can be collected from Windows, Linux, SCOM and Azure Storage</a:t>
            </a:r>
          </a:p>
          <a:p>
            <a:endParaRPr lang="en-US" dirty="0"/>
          </a:p>
        </p:txBody>
      </p:sp>
      <p:pic>
        <p:nvPicPr>
          <p:cNvPr id="7" name="Picture 7" descr="VM agents in Azure and on-premises are providing data to a workspace. ">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827088" y="1360003"/>
            <a:ext cx="10108388" cy="3772545"/>
          </a:xfrm>
          <a:prstGeom prst="rect">
            <a:avLst/>
          </a:prstGeom>
        </p:spPr>
      </p:pic>
    </p:spTree>
    <p:extLst>
      <p:ext uri="{BB962C8B-B14F-4D97-AF65-F5344CB8AC3E}">
        <p14:creationId xmlns:p14="http://schemas.microsoft.com/office/powerpoint/2010/main" val="282188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53098" y="4754781"/>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a:blip r:embed="rId3"/>
          <a:stretch>
            <a:fillRect/>
          </a:stretch>
        </p:blipFill>
        <p:spPr>
          <a:xfrm>
            <a:off x="1108788" y="1071507"/>
            <a:ext cx="9189097" cy="3548657"/>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46100" y="1332242"/>
            <a:ext cx="5735061" cy="4213652"/>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3" name="Picture 5" descr="Screenshot of a Log Analytics query. Shows 120 results based on data source with bar chart visualizations of the query results.">
            <a:extLst>
              <a:ext uri="{FF2B5EF4-FFF2-40B4-BE49-F238E27FC236}">
                <a16:creationId xmlns:a16="http://schemas.microsoft.com/office/drawing/2014/main" id="{029BF8B2-8D48-4156-B9DB-F0E74AE01CF2}"/>
              </a:ext>
            </a:extLst>
          </p:cNvPr>
          <p:cNvPicPr>
            <a:picLocks noChangeAspect="1"/>
          </p:cNvPicPr>
          <p:nvPr/>
        </p:nvPicPr>
        <p:blipFill>
          <a:blip r:embed="rId3"/>
          <a:stretch>
            <a:fillRect/>
          </a:stretch>
        </p:blipFill>
        <p:spPr>
          <a:xfrm>
            <a:off x="6457514" y="1114587"/>
            <a:ext cx="5122506" cy="5225762"/>
          </a:xfrm>
          <a:prstGeom prst="rect">
            <a:avLst/>
          </a:prstGeom>
          <a:ln>
            <a:solidFill>
              <a:schemeClr val="tx1"/>
            </a:solid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861270" y="4511366"/>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1036615" y="1447591"/>
            <a:ext cx="7375982" cy="2982521"/>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p:txBody>
          <a:bodyPr/>
          <a:lstStyle/>
          <a:p>
            <a:r>
              <a:rPr lang="en-US" dirty="0"/>
              <a:t>Access the demonstration environment</a:t>
            </a:r>
          </a:p>
          <a:p>
            <a:r>
              <a:rPr lang="en-US" dirty="0"/>
              <a:t>Use the 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Network Watcher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6118598"/>
          </a:xfrm>
        </p:spPr>
        <p:txBody>
          <a:bodyPr vert="horz" wrap="square" lIns="0" tIns="0" rIns="0" bIns="0" rtlCol="0" anchor="t">
            <a:spAutoFit/>
          </a:bodyPr>
          <a:lstStyle/>
          <a:p>
            <a:r>
              <a:rPr lang="en-US" dirty="0"/>
              <a:t>Network Watcher</a:t>
            </a:r>
          </a:p>
          <a:p>
            <a:r>
              <a:rPr lang="en-US" dirty="0"/>
              <a:t>Network Watcher Diagnostics</a:t>
            </a:r>
          </a:p>
          <a:p>
            <a:r>
              <a:rPr lang="en-US" dirty="0"/>
              <a:t>Diagnostics – IP Flow Verify</a:t>
            </a:r>
          </a:p>
          <a:p>
            <a:r>
              <a:rPr lang="en-US" dirty="0"/>
              <a:t>Diagnostics – Next Hop</a:t>
            </a:r>
          </a:p>
          <a:p>
            <a:r>
              <a:rPr lang="en-US" dirty="0">
                <a:latin typeface="Segoe UI Semilight"/>
                <a:cs typeface="Segoe UI Semilight"/>
              </a:rPr>
              <a:t>Diagnostics – Effective Security Rules</a:t>
            </a:r>
          </a:p>
          <a:p>
            <a:r>
              <a:rPr lang="en-US" dirty="0">
                <a:latin typeface="Segoe UI Semilight"/>
                <a:cs typeface="Segoe UI Semilight"/>
              </a:rPr>
              <a:t>Diagnostics – VPN Troubleshoot</a:t>
            </a:r>
            <a:endParaRPr lang="en-US" dirty="0"/>
          </a:p>
          <a:p>
            <a:r>
              <a:rPr lang="en-US" dirty="0">
                <a:latin typeface="Segoe UI Semilight"/>
                <a:cs typeface="Segoe UI Semilight"/>
              </a:rPr>
              <a:t>Diagnostics – Packet Capture</a:t>
            </a:r>
          </a:p>
          <a:p>
            <a:r>
              <a:rPr lang="en-US" dirty="0">
                <a:latin typeface="Segoe UI Semilight"/>
                <a:cs typeface="Segoe UI Semilight"/>
              </a:rPr>
              <a:t>Diagnostics - Connection Troubleshoot</a:t>
            </a:r>
          </a:p>
          <a:p>
            <a:r>
              <a:rPr lang="en-US" dirty="0">
                <a:latin typeface="Segoe UI Semilight"/>
                <a:cs typeface="Segoe UI Semilight"/>
              </a:rPr>
              <a:t>Logs - NSG Flow Logs</a:t>
            </a:r>
          </a:p>
          <a:p>
            <a:r>
              <a:rPr lang="en-US" dirty="0">
                <a:latin typeface="Segoe UI Semilight"/>
                <a:cs typeface="Segoe UI Semilight"/>
              </a:rPr>
              <a:t>Monitoring - Topology</a:t>
            </a:r>
            <a:endParaRPr lang="en-US" dirty="0"/>
          </a:p>
          <a:p>
            <a:endParaRPr lang="en-US" dirty="0"/>
          </a:p>
          <a:p>
            <a:endParaRPr lang="en-US" dirty="0"/>
          </a:p>
        </p:txBody>
      </p:sp>
    </p:spTree>
    <p:extLst>
      <p:ext uri="{BB962C8B-B14F-4D97-AF65-F5344CB8AC3E}">
        <p14:creationId xmlns:p14="http://schemas.microsoft.com/office/powerpoint/2010/main" val="292544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Network Watcher</a:t>
            </a:r>
          </a:p>
        </p:txBody>
      </p:sp>
      <p:sp>
        <p:nvSpPr>
          <p:cNvPr id="6" name="Text Placeholder 5"/>
          <p:cNvSpPr>
            <a:spLocks noGrp="1"/>
          </p:cNvSpPr>
          <p:nvPr>
            <p:ph type="body" sz="quarter" idx="10"/>
          </p:nvPr>
        </p:nvSpPr>
        <p:spPr>
          <a:xfrm>
            <a:off x="584200" y="1435100"/>
            <a:ext cx="5659681" cy="4653582"/>
          </a:xfrm>
        </p:spPr>
        <p:txBody>
          <a:bodyPr/>
          <a:lstStyle/>
          <a:p>
            <a:r>
              <a:rPr lang="en-US" dirty="0"/>
              <a:t>Is a regional service</a:t>
            </a:r>
          </a:p>
          <a:p>
            <a:r>
              <a:rPr lang="en-US" dirty="0"/>
              <a:t>Provides tools to monitor, diagnose, view metrics, and enable or disable logs</a:t>
            </a:r>
          </a:p>
          <a:p>
            <a:r>
              <a:rPr lang="en-US" dirty="0"/>
              <a:t>Provides scenario level monitoring so you can diagnose problems at an end to end network level view</a:t>
            </a:r>
          </a:p>
          <a:p>
            <a:r>
              <a:rPr lang="en-US" dirty="0"/>
              <a:t>Provides a visual representation of your networking elements</a:t>
            </a:r>
          </a:p>
          <a:p>
            <a:endParaRPr lang="en-US" dirty="0"/>
          </a:p>
        </p:txBody>
      </p:sp>
      <p:pic>
        <p:nvPicPr>
          <p:cNvPr id="7" name="Picture 6" descr="A screenshot of the connectivity troubleshoot check graph view of the Azure Network Watcher Connection Troubleshoot tool. Accessed from the portal and showing the topology of Azure VM source and destination.">
            <a:extLst>
              <a:ext uri="{FF2B5EF4-FFF2-40B4-BE49-F238E27FC236}">
                <a16:creationId xmlns:a16="http://schemas.microsoft.com/office/drawing/2014/main" id="{A2DD388E-CB52-4F9D-8D33-431050680D94}"/>
              </a:ext>
            </a:extLst>
          </p:cNvPr>
          <p:cNvPicPr>
            <a:picLocks noChangeAspect="1"/>
          </p:cNvPicPr>
          <p:nvPr/>
        </p:nvPicPr>
        <p:blipFill>
          <a:blip r:embed="rId3"/>
          <a:stretch>
            <a:fillRect/>
          </a:stretch>
        </p:blipFill>
        <p:spPr>
          <a:xfrm>
            <a:off x="6709743" y="1362177"/>
            <a:ext cx="5173313" cy="4151934"/>
          </a:xfrm>
          <a:prstGeom prst="rect">
            <a:avLst/>
          </a:prstGeom>
        </p:spPr>
      </p:pic>
    </p:spTree>
    <p:extLst>
      <p:ext uri="{BB962C8B-B14F-4D97-AF65-F5344CB8AC3E}">
        <p14:creationId xmlns:p14="http://schemas.microsoft.com/office/powerpoint/2010/main" val="2814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Network Watcher Diagnostics </a:t>
            </a:r>
          </a:p>
        </p:txBody>
      </p:sp>
      <p:sp>
        <p:nvSpPr>
          <p:cNvPr id="6" name="Text Placeholder 5"/>
          <p:cNvSpPr>
            <a:spLocks noGrp="1"/>
          </p:cNvSpPr>
          <p:nvPr>
            <p:ph type="body" sz="quarter" idx="10"/>
          </p:nvPr>
        </p:nvSpPr>
        <p:spPr>
          <a:xfrm>
            <a:off x="588263" y="1387719"/>
            <a:ext cx="6367463" cy="3767185"/>
          </a:xfrm>
        </p:spPr>
        <p:txBody>
          <a:bodyPr vert="horz" wrap="square" lIns="0" tIns="0" rIns="0" bIns="0" rtlCol="0" anchor="t">
            <a:spAutoFit/>
          </a:bodyPr>
          <a:lstStyle/>
          <a:p>
            <a:r>
              <a:rPr lang="en-US" sz="2400" b="1" dirty="0">
                <a:latin typeface="Segoe UI Semilight"/>
                <a:cs typeface="Segoe UI Semilight"/>
              </a:rPr>
              <a:t>IP Flow Verify </a:t>
            </a:r>
            <a:r>
              <a:rPr lang="en-US" sz="2400" dirty="0">
                <a:latin typeface="Segoe UI Semilight"/>
                <a:cs typeface="Segoe UI Semilight"/>
              </a:rPr>
              <a:t>diagnoses connectivity issues</a:t>
            </a:r>
          </a:p>
          <a:p>
            <a:r>
              <a:rPr lang="en-US" sz="2400" b="1" dirty="0">
                <a:latin typeface="Segoe UI Semilight"/>
                <a:cs typeface="Segoe UI Semilight"/>
              </a:rPr>
              <a:t>Next Hop</a:t>
            </a:r>
            <a:r>
              <a:rPr lang="en-US" sz="2400" dirty="0">
                <a:latin typeface="Segoe UI Semilight"/>
                <a:cs typeface="Segoe UI Semilight"/>
              </a:rPr>
              <a:t> determines if traffic is being correctly routed</a:t>
            </a:r>
            <a:endParaRPr lang="en-US" sz="2400" dirty="0"/>
          </a:p>
          <a:p>
            <a:r>
              <a:rPr lang="en-US" sz="2400" b="1" dirty="0">
                <a:latin typeface="Segoe UI Semilight"/>
                <a:cs typeface="Segoe UI Semilight"/>
              </a:rPr>
              <a:t>VPN Diagnostics </a:t>
            </a:r>
            <a:r>
              <a:rPr lang="en-US" sz="2400" dirty="0">
                <a:latin typeface="Segoe UI Semilight"/>
                <a:cs typeface="Segoe UI Semilight"/>
              </a:rPr>
              <a:t>troubleshoots gateways and connections</a:t>
            </a:r>
          </a:p>
          <a:p>
            <a:r>
              <a:rPr lang="en-US" sz="2400" b="1" dirty="0">
                <a:latin typeface="Segoe UI Semilight"/>
                <a:cs typeface="Segoe UI Semilight"/>
              </a:rPr>
              <a:t>NSG Flow Logs </a:t>
            </a:r>
            <a:r>
              <a:rPr lang="en-US" sz="2400" dirty="0">
                <a:latin typeface="Segoe UI Semilight"/>
                <a:cs typeface="Segoe UI Semilight"/>
              </a:rPr>
              <a:t>maps IP traffic through a network security group</a:t>
            </a:r>
          </a:p>
          <a:p>
            <a:r>
              <a:rPr lang="en-US" sz="2400" b="1" dirty="0">
                <a:latin typeface="Segoe UI Semilight"/>
                <a:cs typeface="Segoe UI Semilight"/>
              </a:rPr>
              <a:t>Connection troubleshoot </a:t>
            </a:r>
            <a:r>
              <a:rPr lang="en-US" sz="2400" dirty="0">
                <a:latin typeface="Segoe UI Semilight"/>
                <a:cs typeface="Segoe UI Semilight"/>
              </a:rPr>
              <a:t>shows connectivity between source VM and destination</a:t>
            </a:r>
          </a:p>
          <a:p>
            <a:r>
              <a:rPr lang="en-US" sz="2400" b="1" dirty="0">
                <a:latin typeface="Segoe UI Semilight"/>
                <a:cs typeface="Segoe UI Semilight"/>
              </a:rPr>
              <a:t>Topology </a:t>
            </a:r>
            <a:r>
              <a:rPr lang="en-US" sz="2400" dirty="0">
                <a:latin typeface="Segoe UI Semilight"/>
                <a:cs typeface="Segoe UI Semilight"/>
              </a:rPr>
              <a:t>generates a visual diagram of resources</a:t>
            </a:r>
            <a:endParaRPr lang="en-US" sz="2400" dirty="0"/>
          </a:p>
          <a:p>
            <a:endParaRPr lang="en-US" sz="2400" dirty="0"/>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6983250" y="1910900"/>
            <a:ext cx="4764832" cy="3104312"/>
          </a:xfrm>
          <a:prstGeom prst="rect">
            <a:avLst/>
          </a:prstGeom>
          <a:ln>
            <a:solidFill>
              <a:schemeClr val="tx1"/>
            </a:solid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Diagnostics - IP Flow Verify</a:t>
            </a:r>
            <a:endParaRPr lang="en-US" dirty="0"/>
          </a:p>
        </p:txBody>
      </p:sp>
      <p:sp>
        <p:nvSpPr>
          <p:cNvPr id="3" name="Text Placeholder 2">
            <a:extLst>
              <a:ext uri="{FF2B5EF4-FFF2-40B4-BE49-F238E27FC236}">
                <a16:creationId xmlns:a16="http://schemas.microsoft.com/office/drawing/2014/main" id="{65CB57E9-EF3B-48B0-85F3-FCE5497163D4}"/>
              </a:ext>
            </a:extLst>
          </p:cNvPr>
          <p:cNvSpPr>
            <a:spLocks noGrp="1"/>
          </p:cNvSpPr>
          <p:nvPr>
            <p:ph type="body" sz="quarter" idx="10"/>
          </p:nvPr>
        </p:nvSpPr>
        <p:spPr>
          <a:xfrm>
            <a:off x="588992" y="1660742"/>
            <a:ext cx="4481615" cy="3533275"/>
          </a:xfrm>
        </p:spPr>
        <p:txBody>
          <a:bodyPr vert="horz" wrap="square" lIns="0" tIns="0" rIns="0" bIns="0" rtlCol="0" anchor="t">
            <a:spAutoFit/>
          </a:bodyPr>
          <a:lstStyle/>
          <a:p>
            <a:r>
              <a:rPr lang="en-US" dirty="0">
                <a:latin typeface="Segoe UI Semilight"/>
                <a:cs typeface="Segoe UI Semilight"/>
              </a:rPr>
              <a:t>Diagnose connectivity issues from or to the internet and from or to the on-premises environment. Ideal for ensuring security rules are being correctly applied.</a:t>
            </a:r>
          </a:p>
          <a:p>
            <a:endParaRPr lang="en-US" dirty="0"/>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2"/>
          <a:stretch>
            <a:fillRect/>
          </a:stretch>
        </p:blipFill>
        <p:spPr>
          <a:xfrm>
            <a:off x="5456601" y="1658909"/>
            <a:ext cx="6110473" cy="3199623"/>
          </a:xfrm>
          <a:prstGeom prst="rect">
            <a:avLst/>
          </a:prstGeom>
          <a:ln>
            <a:solidFill>
              <a:schemeClr val="tx1"/>
            </a:solid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584200" y="2470477"/>
            <a:ext cx="4831862" cy="2240613"/>
          </a:xfrm>
        </p:spPr>
        <p:txBody>
          <a:bodyPr/>
          <a:lstStyle/>
          <a:p>
            <a:pPr marL="0" indent="0">
              <a:buNone/>
            </a:pPr>
            <a:r>
              <a:rPr lang="en-US" dirty="0"/>
              <a:t>Helps with determining whether traffic is being directed to the intended destination by showing the next hop</a:t>
            </a:r>
          </a:p>
          <a:p>
            <a:endParaRPr lang="en-US" dirty="0"/>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a:stretch>
            <a:fillRect/>
          </a:stretch>
        </p:blipFill>
        <p:spPr>
          <a:xfrm>
            <a:off x="5703506" y="1280566"/>
            <a:ext cx="4778037" cy="5024812"/>
          </a:xfrm>
          <a:prstGeom prst="rect">
            <a:avLst/>
          </a:prstGeom>
          <a:ln>
            <a:solidFill>
              <a:schemeClr val="tx1"/>
            </a:solid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711909" y="5224745"/>
            <a:ext cx="10995974" cy="1378839"/>
          </a:xfrm>
        </p:spPr>
        <p:txBody>
          <a:bodyPr vert="horz" wrap="square" lIns="0" tIns="0" rIns="0" bIns="0" rtlCol="0" anchor="t">
            <a:spAutoFit/>
          </a:bodyPr>
          <a:lstStyle/>
          <a:p>
            <a:pPr marL="0" indent="0">
              <a:buNone/>
            </a:pPr>
            <a:r>
              <a:rPr lang="en-US" dirty="0">
                <a:latin typeface="Segoe UI Semilight"/>
                <a:cs typeface="Segoe UI Semilight"/>
              </a:rPr>
              <a:t>Details the Effective Security Rules (inbound and outbound) of the Network Interface card of a Virtual Machine.</a:t>
            </a:r>
            <a:endParaRPr lang="en-US" dirty="0"/>
          </a:p>
          <a:p>
            <a:endParaRPr lang="en-US" dirty="0"/>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a:stretch>
            <a:fillRect/>
          </a:stretch>
        </p:blipFill>
        <p:spPr>
          <a:xfrm>
            <a:off x="1182590" y="1353503"/>
            <a:ext cx="9362808" cy="3244257"/>
          </a:xfrm>
          <a:prstGeom prst="rect">
            <a:avLst/>
          </a:prstGeom>
          <a:ln>
            <a:solidFill>
              <a:schemeClr val="tx1"/>
            </a:solidFill>
          </a:ln>
        </p:spPr>
      </p:pic>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6" name="Text Placeholder 5"/>
          <p:cNvSpPr>
            <a:spLocks noGrp="1"/>
          </p:cNvSpPr>
          <p:nvPr>
            <p:ph type="body" sz="quarter" idx="10"/>
          </p:nvPr>
        </p:nvSpPr>
        <p:spPr>
          <a:xfrm>
            <a:off x="590868" y="4804022"/>
            <a:ext cx="11018520" cy="1465016"/>
          </a:xfrm>
        </p:spPr>
        <p:txBody>
          <a:bodyPr/>
          <a:lstStyle/>
          <a:p>
            <a:r>
              <a:rPr lang="en-US" dirty="0"/>
              <a:t>Helps you troubleshoot gateways and connections</a:t>
            </a:r>
          </a:p>
          <a:p>
            <a:r>
              <a:rPr lang="en-US" dirty="0"/>
              <a:t>Provides summary information and detailed information</a:t>
            </a:r>
          </a:p>
          <a:p>
            <a:r>
              <a:rPr lang="en-US" dirty="0"/>
              <a:t>Can troubleshoot multiple gateways or connections simultaneously</a:t>
            </a: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a:stretch>
            <a:fillRect/>
          </a:stretch>
        </p:blipFill>
        <p:spPr>
          <a:xfrm>
            <a:off x="905886" y="1471519"/>
            <a:ext cx="10499423" cy="2727263"/>
          </a:xfrm>
          <a:prstGeom prst="rect">
            <a:avLst/>
          </a:prstGeom>
          <a:ln>
            <a:solidFill>
              <a:schemeClr val="tx1"/>
            </a:solidFill>
          </a:ln>
        </p:spPr>
      </p:pic>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6" name="Text Placeholder 5"/>
          <p:cNvSpPr>
            <a:spLocks noGrp="1"/>
          </p:cNvSpPr>
          <p:nvPr>
            <p:ph type="body" sz="quarter" idx="10"/>
          </p:nvPr>
        </p:nvSpPr>
        <p:spPr>
          <a:xfrm>
            <a:off x="586611" y="2313687"/>
            <a:ext cx="5548297" cy="2843855"/>
          </a:xfrm>
        </p:spPr>
        <p:txBody>
          <a:bodyPr vert="horz" wrap="square" lIns="0" tIns="0" rIns="0" bIns="0" rtlCol="0" anchor="t">
            <a:spAutoFit/>
          </a:bodyPr>
          <a:lstStyle/>
          <a:p>
            <a:r>
              <a:rPr lang="en-US" dirty="0">
                <a:latin typeface="Segoe UI Semilight"/>
                <a:cs typeface="Segoe UI Semilight"/>
              </a:rPr>
              <a:t>Captures inbound and outbound traffic from a Virtual Machine</a:t>
            </a:r>
            <a:endParaRPr lang="en-US" dirty="0"/>
          </a:p>
          <a:p>
            <a:r>
              <a:rPr lang="en-US" dirty="0">
                <a:latin typeface="Segoe UI Semilight"/>
                <a:cs typeface="Segoe UI Semilight"/>
              </a:rPr>
              <a:t>Saves data to a storage account, a local file, or both.</a:t>
            </a:r>
          </a:p>
          <a:p>
            <a:pPr marL="0" indent="0">
              <a:buNone/>
            </a:pPr>
            <a:endParaRPr lang="en-US" dirty="0">
              <a:latin typeface="Segoe UI Semilight"/>
              <a:cs typeface="Segoe UI Semilight"/>
            </a:endParaRPr>
          </a:p>
          <a:p>
            <a:endParaRPr lang="en-US" dirty="0"/>
          </a:p>
        </p:txBody>
      </p:sp>
      <p:pic>
        <p:nvPicPr>
          <p:cNvPr id="3" name="Picture 3" descr="A screenshot of adding a packet capture. The target virtual machine is vm01. The packet capture name is capture01. Storage account is selected for capture configuratrion.">
            <a:extLst>
              <a:ext uri="{FF2B5EF4-FFF2-40B4-BE49-F238E27FC236}">
                <a16:creationId xmlns:a16="http://schemas.microsoft.com/office/drawing/2014/main" id="{3F0F5372-46CF-4FA5-BD7C-F1B4DE6B078B}"/>
              </a:ext>
            </a:extLst>
          </p:cNvPr>
          <p:cNvPicPr>
            <a:picLocks noChangeAspect="1"/>
          </p:cNvPicPr>
          <p:nvPr/>
        </p:nvPicPr>
        <p:blipFill>
          <a:blip r:embed="rId3"/>
          <a:stretch>
            <a:fillRect/>
          </a:stretch>
        </p:blipFill>
        <p:spPr>
          <a:xfrm>
            <a:off x="6576188" y="1356753"/>
            <a:ext cx="4820607" cy="4889466"/>
          </a:xfrm>
          <a:prstGeom prst="rect">
            <a:avLst/>
          </a:prstGeom>
          <a:ln>
            <a:solidFill>
              <a:schemeClr val="tx1"/>
            </a:solid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6" name="Text Placeholder 5"/>
          <p:cNvSpPr>
            <a:spLocks noGrp="1"/>
          </p:cNvSpPr>
          <p:nvPr>
            <p:ph type="body" sz="quarter" idx="10"/>
          </p:nvPr>
        </p:nvSpPr>
        <p:spPr>
          <a:xfrm>
            <a:off x="584200" y="1435496"/>
            <a:ext cx="5962904" cy="5515356"/>
          </a:xfrm>
        </p:spPr>
        <p:txBody>
          <a:bodyPr/>
          <a:lstStyle/>
          <a:p>
            <a:r>
              <a:rPr lang="en-US" dirty="0"/>
              <a:t>Check connectivity between source VM and destination</a:t>
            </a:r>
          </a:p>
          <a:p>
            <a:r>
              <a:rPr lang="en-US" dirty="0"/>
              <a:t>Identify configuration issues that are impacting reachability</a:t>
            </a:r>
          </a:p>
          <a:p>
            <a:r>
              <a:rPr lang="en-US" dirty="0"/>
              <a:t>Provide all possible hop by hop paths from the source to destination</a:t>
            </a:r>
          </a:p>
          <a:p>
            <a:r>
              <a:rPr lang="en-US" dirty="0"/>
              <a:t>Review hop by hop latency - min, max, and average between source and destination</a:t>
            </a:r>
          </a:p>
          <a:p>
            <a:r>
              <a:rPr lang="en-US" dirty="0"/>
              <a:t>View a graphical topology from your source to destination</a:t>
            </a:r>
          </a:p>
        </p:txBody>
      </p:sp>
      <p:pic>
        <p:nvPicPr>
          <p:cNvPr id="2" name="Picture 2" descr="A screenshot of the Connection Troubleshoot configuration. Virtual machine is vm01. Destination is specified ma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a:stretch>
            <a:fillRect/>
          </a:stretch>
        </p:blipFill>
        <p:spPr>
          <a:xfrm>
            <a:off x="7035942" y="1435130"/>
            <a:ext cx="4360853" cy="4937047"/>
          </a:xfrm>
          <a:prstGeom prst="rect">
            <a:avLst/>
          </a:prstGeom>
          <a:ln>
            <a:solidFill>
              <a:schemeClr val="tx1"/>
            </a:solid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a:xfrm>
            <a:off x="588263" y="457200"/>
            <a:ext cx="11018520" cy="553998"/>
          </a:xfrm>
        </p:spPr>
        <p:txBody>
          <a:bodyPr/>
          <a:lstStyle/>
          <a:p>
            <a:r>
              <a:rPr lang="en-US" b="1" dirty="0">
                <a:cs typeface="Segoe UI"/>
              </a:rPr>
              <a:t>Logs - NSG Flow Logs</a:t>
            </a:r>
            <a:endParaRPr lang="en-US" dirty="0">
              <a:cs typeface="Segoe UI"/>
            </a:endParaRPr>
          </a:p>
        </p:txBody>
      </p:sp>
      <p:sp>
        <p:nvSpPr>
          <p:cNvPr id="3" name="Text Placeholder 2">
            <a:extLst>
              <a:ext uri="{FF2B5EF4-FFF2-40B4-BE49-F238E27FC236}">
                <a16:creationId xmlns:a16="http://schemas.microsoft.com/office/drawing/2014/main" id="{A39D4600-A927-4D2B-B458-C9F8DA1CFD4A}"/>
              </a:ext>
            </a:extLst>
          </p:cNvPr>
          <p:cNvSpPr>
            <a:spLocks noGrp="1"/>
          </p:cNvSpPr>
          <p:nvPr>
            <p:ph type="body" sz="quarter" idx="10"/>
          </p:nvPr>
        </p:nvSpPr>
        <p:spPr>
          <a:xfrm>
            <a:off x="590868" y="3960714"/>
            <a:ext cx="11018520" cy="2326791"/>
          </a:xfrm>
        </p:spPr>
        <p:txBody>
          <a:bodyPr/>
          <a:lstStyle/>
          <a:p>
            <a:r>
              <a:rPr lang="en-US" dirty="0"/>
              <a:t>View information about ingress and egress IP traffic through an NSG</a:t>
            </a:r>
          </a:p>
          <a:p>
            <a:r>
              <a:rPr lang="en-US" dirty="0"/>
              <a:t>Flow logs are written in JSON format and show outbound and inbound flows on a per rule basis</a:t>
            </a:r>
          </a:p>
          <a:p>
            <a:r>
              <a:rPr lang="en-US" dirty="0"/>
              <a:t>The JSON format can be tools like </a:t>
            </a:r>
            <a:r>
              <a:rPr lang="en-US" dirty="0" err="1"/>
              <a:t>Kibanavisually</a:t>
            </a:r>
            <a:r>
              <a:rPr lang="en-US" dirty="0"/>
              <a:t> displayed in Power BI or third-party </a:t>
            </a: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a:stretch>
            <a:fillRect/>
          </a:stretch>
        </p:blipFill>
        <p:spPr>
          <a:xfrm>
            <a:off x="1157048" y="1476604"/>
            <a:ext cx="9779993" cy="1840155"/>
          </a:xfrm>
          <a:prstGeom prst="rect">
            <a:avLst/>
          </a:prstGeom>
          <a:ln>
            <a:solidFill>
              <a:schemeClr val="tx1"/>
            </a:solidFill>
          </a:ln>
        </p:spPr>
      </p:pic>
    </p:spTree>
    <p:extLst>
      <p:ext uri="{BB962C8B-B14F-4D97-AF65-F5344CB8AC3E}">
        <p14:creationId xmlns:p14="http://schemas.microsoft.com/office/powerpoint/2010/main" val="2872138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Monitoring - Topology</a:t>
            </a:r>
            <a:endParaRPr lang="en-US" dirty="0"/>
          </a:p>
        </p:txBody>
      </p:sp>
      <p:sp>
        <p:nvSpPr>
          <p:cNvPr id="3" name="Text Placeholder 2">
            <a:extLst>
              <a:ext uri="{FF2B5EF4-FFF2-40B4-BE49-F238E27FC236}">
                <a16:creationId xmlns:a16="http://schemas.microsoft.com/office/drawing/2014/main" id="{89864F84-0CE0-43B6-BDC0-8CD61CC7F4F1}"/>
              </a:ext>
            </a:extLst>
          </p:cNvPr>
          <p:cNvSpPr>
            <a:spLocks noGrp="1"/>
          </p:cNvSpPr>
          <p:nvPr>
            <p:ph type="body" sz="quarter" idx="10"/>
          </p:nvPr>
        </p:nvSpPr>
        <p:spPr>
          <a:xfrm>
            <a:off x="680109" y="4432278"/>
            <a:ext cx="11018520" cy="2326791"/>
          </a:xfrm>
        </p:spPr>
        <p:txBody>
          <a:bodyPr vert="horz" wrap="square" lIns="0" tIns="0" rIns="0" bIns="0" rtlCol="0" anchor="t">
            <a:spAutoFit/>
          </a:bodyPr>
          <a:lstStyle/>
          <a:p>
            <a:r>
              <a:rPr lang="en-US" dirty="0">
                <a:latin typeface="Segoe UI Semilight"/>
                <a:cs typeface="Segoe UI Semilight"/>
              </a:rPr>
              <a:t>Provides a visual representation of your networking elements</a:t>
            </a:r>
          </a:p>
          <a:p>
            <a:r>
              <a:rPr lang="en-US" dirty="0">
                <a:latin typeface="Segoe UI Semilight"/>
                <a:cs typeface="Segoe UI Semilight"/>
              </a:rPr>
              <a:t>View all the resources in a virtual network, resource to resource associations, and relationships between the resources</a:t>
            </a:r>
          </a:p>
          <a:p>
            <a:r>
              <a:rPr lang="en-US" dirty="0">
                <a:latin typeface="Segoe UI Semilight"/>
                <a:cs typeface="Segoe UI Semilight"/>
              </a:rPr>
              <a:t>The Network Watcher instance in the same region as the virtual network</a:t>
            </a: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a:blip r:embed="rId2"/>
          <a:stretch>
            <a:fillRect/>
          </a:stretch>
        </p:blipFill>
        <p:spPr>
          <a:xfrm>
            <a:off x="1219200" y="1254913"/>
            <a:ext cx="9429750" cy="2890848"/>
          </a:xfrm>
          <a:prstGeom prst="rect">
            <a:avLst/>
          </a:prstGeom>
        </p:spPr>
      </p:pic>
    </p:spTree>
    <p:extLst>
      <p:ext uri="{BB962C8B-B14F-4D97-AF65-F5344CB8AC3E}">
        <p14:creationId xmlns:p14="http://schemas.microsoft.com/office/powerpoint/2010/main" val="19686474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Monitor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Azure Monitor Service</a:t>
            </a:r>
          </a:p>
          <a:p>
            <a:r>
              <a:rPr lang="en-US" dirty="0">
                <a:latin typeface="Segoe UI Semilight"/>
                <a:cs typeface="Segoe UI Semilight"/>
              </a:rPr>
              <a:t>Key Capabilities</a:t>
            </a:r>
          </a:p>
          <a:p>
            <a:r>
              <a:rPr lang="en-US" dirty="0">
                <a:latin typeface="Segoe UI Semilight"/>
                <a:cs typeface="Segoe UI Semilight"/>
              </a:rPr>
              <a:t>Monitoring Data Platform</a:t>
            </a:r>
          </a:p>
          <a:p>
            <a:r>
              <a:rPr lang="en-US" dirty="0">
                <a:latin typeface="Segoe UI Semilight"/>
                <a:cs typeface="Segoe UI Semilight"/>
              </a:rPr>
              <a:t>Log Data</a:t>
            </a:r>
          </a:p>
          <a:p>
            <a:r>
              <a:rPr lang="en-US" dirty="0">
                <a:latin typeface="Segoe UI Semilight"/>
                <a:cs typeface="Segoe UI Semilight"/>
              </a:rPr>
              <a:t>Data Types</a:t>
            </a:r>
          </a:p>
          <a:p>
            <a:r>
              <a:rPr lang="en-US" dirty="0">
                <a:latin typeface="Segoe UI Semilight"/>
                <a:cs typeface="Segoe UI Semilight"/>
              </a:rPr>
              <a:t>Azure Advisor</a:t>
            </a:r>
          </a:p>
          <a:p>
            <a:r>
              <a:rPr lang="en-US" dirty="0">
                <a:latin typeface="Segoe UI Semilight"/>
                <a:cs typeface="Segoe UI Semilight"/>
              </a:rPr>
              <a:t>Activity Log</a:t>
            </a:r>
          </a:p>
          <a:p>
            <a:r>
              <a:rPr lang="en-US" dirty="0"/>
              <a:t>Query the Activity Log</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05: Module 11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cs typeface="Segoe UI"/>
              </a:rPr>
              <a:t>Lab 11 – Implement Monitoring</a:t>
            </a:r>
          </a:p>
        </p:txBody>
      </p:sp>
      <p:sp>
        <p:nvSpPr>
          <p:cNvPr id="7" name="Text Placeholder 6">
            <a:extLst>
              <a:ext uri="{FF2B5EF4-FFF2-40B4-BE49-F238E27FC236}">
                <a16:creationId xmlns:a16="http://schemas.microsoft.com/office/drawing/2014/main" id="{9D1A7A7B-1668-4DF2-A15F-E75723BEEF0E}"/>
              </a:ext>
            </a:extLst>
          </p:cNvPr>
          <p:cNvSpPr>
            <a:spLocks noGrp="1"/>
          </p:cNvSpPr>
          <p:nvPr>
            <p:ph type="body" sz="quarter" idx="10"/>
          </p:nvPr>
        </p:nvSpPr>
        <p:spPr>
          <a:xfrm>
            <a:off x="586390" y="1434370"/>
            <a:ext cx="11018520" cy="4924425"/>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Azure functionality that would provide insight into performance and configuration of Azure resources, focusing on Azure virtual machines. To accomplish this, you intend to examine the capabilities of Azure Monitor, including Log Analytics.</a:t>
            </a:r>
          </a:p>
          <a:p>
            <a:endParaRPr lang="en-US" sz="2000" b="1" dirty="0">
              <a:latin typeface="Segoe UI Semilight"/>
              <a:cs typeface="Segoe UI Semilight"/>
            </a:endParaRPr>
          </a:p>
          <a:p>
            <a:r>
              <a:rPr lang="en-US" sz="2000" b="1" dirty="0">
                <a:latin typeface="Segoe UI Semilight"/>
                <a:cs typeface="Segoe UI Semilight"/>
              </a:rPr>
              <a:t>Objectives</a:t>
            </a:r>
            <a:endParaRPr lang="en-US" sz="2000" dirty="0"/>
          </a:p>
          <a:p>
            <a:pPr marL="285750" indent="-285750">
              <a:buFont typeface="Arial"/>
              <a:buChar char="•"/>
            </a:pPr>
            <a:r>
              <a:rPr lang="en-US" sz="2000" dirty="0">
                <a:latin typeface="Segoe UI Semilight"/>
                <a:cs typeface="Segoe UI Semilight"/>
              </a:rPr>
              <a:t>Task 1: Provision the lab environment</a:t>
            </a:r>
          </a:p>
          <a:p>
            <a:pPr marL="285750" indent="-285750">
              <a:buFont typeface="Arial"/>
              <a:buChar char="•"/>
            </a:pPr>
            <a:r>
              <a:rPr lang="en-US" sz="2000" dirty="0">
                <a:latin typeface="Segoe UI Semilight"/>
                <a:cs typeface="Segoe UI Semilight"/>
              </a:rPr>
              <a:t>Task 2: Create and configure an Azure Log Analytics workspace and Azure Automation-based solutions</a:t>
            </a:r>
          </a:p>
          <a:p>
            <a:pPr marL="285750" indent="-285750">
              <a:buFont typeface="Arial"/>
              <a:buChar char="•"/>
            </a:pPr>
            <a:r>
              <a:rPr lang="en-US" sz="2000" dirty="0">
                <a:latin typeface="Segoe UI Semilight"/>
                <a:cs typeface="Segoe UI Semilight"/>
              </a:rPr>
              <a:t>Task 3: Review default monitoring settings of Azure virtual machines</a:t>
            </a:r>
          </a:p>
          <a:p>
            <a:pPr marL="285750" indent="-285750">
              <a:buFont typeface="Arial"/>
              <a:buChar char="•"/>
            </a:pPr>
            <a:r>
              <a:rPr lang="en-US" sz="2000" dirty="0">
                <a:latin typeface="Segoe UI Semilight"/>
                <a:cs typeface="Segoe UI Semilight"/>
              </a:rPr>
              <a:t>Task 4: Configure Azure virtual machine diagnostic settings</a:t>
            </a:r>
          </a:p>
          <a:p>
            <a:pPr marL="285750" indent="-285750">
              <a:buFont typeface="Arial"/>
              <a:buChar char="•"/>
            </a:pPr>
            <a:r>
              <a:rPr lang="en-US" sz="2000" dirty="0">
                <a:latin typeface="Segoe UI Semilight"/>
                <a:cs typeface="Segoe UI Semilight"/>
              </a:rPr>
              <a:t>Task 5: Review Azure Monitor functionality</a:t>
            </a:r>
          </a:p>
          <a:p>
            <a:pPr marL="285750" indent="-285750">
              <a:buFont typeface="Arial"/>
              <a:buChar char="•"/>
            </a:pPr>
            <a:r>
              <a:rPr lang="en-US" sz="2000" dirty="0">
                <a:latin typeface="Segoe UI Semilight"/>
                <a:cs typeface="Segoe UI Semilight"/>
              </a:rPr>
              <a:t>Task 6: Review Azure Log Analytics functionality</a:t>
            </a:r>
          </a:p>
          <a:p>
            <a:endParaRPr lang="en-US" sz="2000" dirty="0"/>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Analyze your Azure infrastructure by using Azure Monitor logs</a:t>
            </a:r>
          </a:p>
          <a:p>
            <a:pPr marL="685800" lvl="1" indent="-457200">
              <a:buFont typeface="Arial" panose="020B0604020202020204" pitchFamily="34" charset="0"/>
              <a:buChar char="•"/>
            </a:pPr>
            <a:r>
              <a:rPr lang="en-US" sz="2400" dirty="0"/>
              <a:t>Improve incident response with alerting on Azure</a:t>
            </a:r>
          </a:p>
          <a:p>
            <a:pPr marL="685800" lvl="1" indent="-457200">
              <a:buFont typeface="Arial" panose="020B0604020202020204" pitchFamily="34" charset="0"/>
              <a:buChar char="•"/>
            </a:pPr>
            <a:r>
              <a:rPr lang="en-US" sz="2400" dirty="0"/>
              <a:t>Monitor the health of your Azure virtual machine by collecting and analyzing diagnostic data</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cs typeface="Segoe UI"/>
              </a:rPr>
              <a:t>Azure Monitor Service</a:t>
            </a:r>
            <a:endParaRPr lang="en-US" b="1" dirty="0"/>
          </a:p>
        </p:txBody>
      </p:sp>
      <p:pic>
        <p:nvPicPr>
          <p:cNvPr id="4" name="Picture 4" descr="Azure Monitor has data sources, data stores, and insights, visualize, analyze, respond, and integrate. ">
            <a:extLst>
              <a:ext uri="{FF2B5EF4-FFF2-40B4-BE49-F238E27FC236}">
                <a16:creationId xmlns:a16="http://schemas.microsoft.com/office/drawing/2014/main" id="{53357759-57EC-4D21-9796-23A5D5FB9BC8}"/>
              </a:ext>
            </a:extLst>
          </p:cNvPr>
          <p:cNvPicPr>
            <a:picLocks noChangeAspect="1"/>
          </p:cNvPicPr>
          <p:nvPr/>
        </p:nvPicPr>
        <p:blipFill>
          <a:blip r:embed="rId3"/>
          <a:stretch>
            <a:fillRect/>
          </a:stretch>
        </p:blipFill>
        <p:spPr>
          <a:xfrm>
            <a:off x="1438009" y="1295546"/>
            <a:ext cx="8839200" cy="4977825"/>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3" name="Text Placeholder 2">
            <a:extLst>
              <a:ext uri="{FF2B5EF4-FFF2-40B4-BE49-F238E27FC236}">
                <a16:creationId xmlns:a16="http://schemas.microsoft.com/office/drawing/2014/main" id="{DA7623EC-6379-4FB7-8C8C-01EA88DB9D96}"/>
              </a:ext>
            </a:extLst>
          </p:cNvPr>
          <p:cNvSpPr>
            <a:spLocks noGrp="1"/>
          </p:cNvSpPr>
          <p:nvPr>
            <p:ph type="body" sz="quarter" idx="10"/>
          </p:nvPr>
        </p:nvSpPr>
        <p:spPr>
          <a:xfrm>
            <a:off x="516466" y="4460919"/>
            <a:ext cx="11018520" cy="1920526"/>
          </a:xfrm>
        </p:spPr>
        <p:txBody>
          <a:bodyPr/>
          <a:lstStyle/>
          <a:p>
            <a:r>
              <a:rPr lang="en-US" sz="2400" b="1" dirty="0"/>
              <a:t>Metrics</a:t>
            </a:r>
            <a:r>
              <a:rPr lang="en-US" sz="2400" dirty="0"/>
              <a:t> are numerical values that describe some aspect of a system at a point in time. They are lightweight and capable of supporting near real-time scenarios.</a:t>
            </a:r>
          </a:p>
          <a:p>
            <a:r>
              <a:rPr lang="en-US" sz="2400" b="1" dirty="0"/>
              <a:t>Logs</a:t>
            </a:r>
            <a:r>
              <a:rPr lang="en-US" sz="2400" dirty="0"/>
              <a:t> contain different kinds of data organized into records with different sets of properties for each type. Telemetry such as events and traces are stored as logs in addition to performance data so that it can all be combined for analysis.</a:t>
            </a: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2"/>
          <a:stretch>
            <a:fillRect/>
          </a:stretch>
        </p:blipFill>
        <p:spPr>
          <a:xfrm>
            <a:off x="1626483" y="1450621"/>
            <a:ext cx="7777163" cy="2773431"/>
          </a:xfrm>
          <a:prstGeom prst="rect">
            <a:avLst/>
          </a:prstGeom>
        </p:spPr>
      </p:pic>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17B2186C-9D51-4A26-AE9E-8A374077E86C}"/>
              </a:ext>
            </a:extLst>
          </p:cNvPr>
          <p:cNvSpPr>
            <a:spLocks noGrp="1"/>
          </p:cNvSpPr>
          <p:nvPr>
            <p:ph type="body" sz="quarter" idx="10"/>
          </p:nvPr>
        </p:nvSpPr>
        <p:spPr>
          <a:xfrm>
            <a:off x="561622" y="4280297"/>
            <a:ext cx="11018520" cy="2240613"/>
          </a:xfrm>
        </p:spPr>
        <p:txBody>
          <a:bodyPr/>
          <a:lstStyle/>
          <a:p>
            <a:r>
              <a:rPr lang="en-US" dirty="0"/>
              <a:t>Log data is stored in Log Analytics which includes a rich query language to quickly retrieve, consolidate, and analyze collected data</a:t>
            </a:r>
          </a:p>
          <a:p>
            <a:r>
              <a:rPr lang="en-US" dirty="0"/>
              <a:t>The Data Explorer query language that is suitable for simple log queries but also includes advanced functionality such as aggregations, joins, and smart analytics</a:t>
            </a: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2"/>
          <a:stretch>
            <a:fillRect/>
          </a:stretch>
        </p:blipFill>
        <p:spPr>
          <a:xfrm>
            <a:off x="1523118" y="1513240"/>
            <a:ext cx="8806307" cy="2821693"/>
          </a:xfrm>
          <a:prstGeom prst="rect">
            <a:avLst/>
          </a:prstGeom>
        </p:spPr>
      </p:pic>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8A2F456E-EF34-48F5-95D0-FB799998D353}"/>
              </a:ext>
            </a:extLst>
          </p:cNvPr>
          <p:cNvSpPr>
            <a:spLocks noGrp="1"/>
          </p:cNvSpPr>
          <p:nvPr>
            <p:ph type="body" sz="quarter" idx="10"/>
          </p:nvPr>
        </p:nvSpPr>
        <p:spPr>
          <a:xfrm>
            <a:off x="584200" y="1435497"/>
            <a:ext cx="11018520" cy="4739759"/>
          </a:xfrm>
        </p:spPr>
        <p:txBody>
          <a:bodyPr/>
          <a:lstStyle/>
          <a:p>
            <a:r>
              <a:rPr lang="en-US" b="1" dirty="0"/>
              <a:t>Application monitoring data</a:t>
            </a:r>
            <a:r>
              <a:rPr lang="en-US" dirty="0"/>
              <a:t> - Performance and functionality of the code you have written, regardless of its platform</a:t>
            </a:r>
          </a:p>
          <a:p>
            <a:r>
              <a:rPr lang="en-US" b="1" dirty="0"/>
              <a:t>Guest OS monitoring </a:t>
            </a:r>
            <a:r>
              <a:rPr lang="en-US" dirty="0"/>
              <a:t>- Azure, another cloud, or on-premises</a:t>
            </a:r>
          </a:p>
          <a:p>
            <a:r>
              <a:rPr lang="en-US" b="1" dirty="0"/>
              <a:t>Azure resource monitoring </a:t>
            </a:r>
          </a:p>
          <a:p>
            <a:r>
              <a:rPr lang="en-US" b="1" dirty="0"/>
              <a:t>Azure subscription monitoring </a:t>
            </a:r>
            <a:r>
              <a:rPr lang="en-US" dirty="0"/>
              <a:t>- Operation and management of an Azure subscription, as well as data about the health and operation of Azure itself</a:t>
            </a:r>
          </a:p>
          <a:p>
            <a:r>
              <a:rPr lang="en-US" b="1" dirty="0"/>
              <a:t>Azure tenant monitoring </a:t>
            </a:r>
            <a:r>
              <a:rPr lang="en-US" dirty="0"/>
              <a:t>– Operation of tenant-level Azure services, such as Azure Active Directory</a:t>
            </a:r>
          </a:p>
          <a:p>
            <a:endParaRPr lang="en-US" dirty="0"/>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2262</Words>
  <Application>Microsoft Office PowerPoint</Application>
  <PresentationFormat>Widescreen</PresentationFormat>
  <Paragraphs>272</Paragraphs>
  <Slides>42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11:  Monitoring</vt:lpstr>
      <vt:lpstr>Module Overview</vt:lpstr>
      <vt:lpstr>Lesson 01: Azure Monitor</vt:lpstr>
      <vt:lpstr>Azure Monitor Overview</vt:lpstr>
      <vt:lpstr>Azure Monitor Service</vt:lpstr>
      <vt:lpstr>Key Capabilities</vt:lpstr>
      <vt:lpstr>Monitoring Data Platform</vt:lpstr>
      <vt:lpstr>Log Data</vt:lpstr>
      <vt:lpstr>Data Types</vt:lpstr>
      <vt:lpstr>Azure Advisor</vt:lpstr>
      <vt:lpstr>Activity Log</vt:lpstr>
      <vt:lpstr>Query the Activity Log</vt:lpstr>
      <vt:lpstr>Lesson 02: Azure Alerts</vt:lpstr>
      <vt:lpstr>Azure Alerts Overview</vt:lpstr>
      <vt:lpstr>Azure Monitor Alerts</vt:lpstr>
      <vt:lpstr>Creating Alert Rules</vt:lpstr>
      <vt:lpstr>Action Groups</vt:lpstr>
      <vt:lpstr>Demonstration - Alerts</vt:lpstr>
      <vt:lpstr>Lesson 03: Log Analytics</vt:lpstr>
      <vt:lpstr>Log Analytics Overview</vt:lpstr>
      <vt:lpstr>Log Analytics </vt:lpstr>
      <vt:lpstr>Create a Workspace</vt:lpstr>
      <vt:lpstr>Connected Sources</vt:lpstr>
      <vt:lpstr>Data Sources</vt:lpstr>
      <vt:lpstr>Log Analytics Querying</vt:lpstr>
      <vt:lpstr>Query Language Syntax</vt:lpstr>
      <vt:lpstr>Demonstration – Log Analytics</vt:lpstr>
      <vt:lpstr>Lesson 04: Network Watcher</vt:lpstr>
      <vt:lpstr>Network Watcher Overview</vt:lpstr>
      <vt:lpstr>Network Watcher</vt:lpstr>
      <vt:lpstr>Network Watcher Diagnostics </vt:lpstr>
      <vt:lpstr>Diagnostics - IP Flow Verify</vt:lpstr>
      <vt:lpstr>Diagnostics - Next Hop</vt:lpstr>
      <vt:lpstr>Diagnostics - Effective Security Rules</vt:lpstr>
      <vt:lpstr>Diagnostics - VPN Troubleshoot</vt:lpstr>
      <vt:lpstr>Diagnostics - Packet Capture</vt:lpstr>
      <vt:lpstr>Diagnostics - Connection Troubleshoot</vt:lpstr>
      <vt:lpstr>Logs - NSG Flow Logs</vt:lpstr>
      <vt:lpstr>Monitoring - Topology</vt:lpstr>
      <vt:lpstr>Lesson 05: Module 11 Lab and Review</vt:lpstr>
      <vt:lpstr>Lab 11 – Implement Monitoring</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2020-03-16T14:34:52Z</dcterms:created>
  <dcterms:modified xsi:type="dcterms:W3CDTF">2020-09-04T12:31:33Z</dcterms:modified>
</cp:coreProperties>
</file>