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773" r:id="rId1"/>
  </p:sldMasterIdLst>
  <p:notesMasterIdLst>
    <p:notesMasterId r:id="rId16"/>
  </p:notesMasterIdLst>
  <p:handoutMasterIdLst>
    <p:handoutMasterId r:id="rId17"/>
  </p:handoutMasterIdLst>
  <p:sldIdLst>
    <p:sldId id="1659" r:id="rId2"/>
    <p:sldId id="1619" r:id="rId3"/>
    <p:sldId id="1897" r:id="rId4"/>
    <p:sldId id="1750" r:id="rId5"/>
    <p:sldId id="1751" r:id="rId6"/>
    <p:sldId id="1898" r:id="rId7"/>
    <p:sldId id="1888" r:id="rId8"/>
    <p:sldId id="1889" r:id="rId9"/>
    <p:sldId id="1890" r:id="rId10"/>
    <p:sldId id="1899" r:id="rId11"/>
    <p:sldId id="1893" r:id="rId12"/>
    <p:sldId id="1882" r:id="rId13"/>
    <p:sldId id="1883" r:id="rId14"/>
    <p:sldId id="1891" r:id="rId1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BD6EF"/>
    <a:srgbClr val="0078D4"/>
    <a:srgbClr val="1A1A1A"/>
    <a:srgbClr val="FFFFFF"/>
    <a:srgbClr val="00BCF2"/>
    <a:srgbClr val="40CDF5"/>
    <a:srgbClr val="40587C"/>
    <a:srgbClr val="00B0E3"/>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0247" autoAdjust="0"/>
  </p:normalViewPr>
  <p:slideViewPr>
    <p:cSldViewPr snapToGrid="0">
      <p:cViewPr varScale="1">
        <p:scale>
          <a:sx n="99" d="100"/>
          <a:sy n="99" d="100"/>
        </p:scale>
        <p:origin x="888" y="84"/>
      </p:cViewPr>
      <p:guideLst/>
    </p:cSldViewPr>
  </p:slideViewPr>
  <p:outlineViewPr>
    <p:cViewPr>
      <p:scale>
        <a:sx n="33" d="100"/>
        <a:sy n="33" d="100"/>
      </p:scale>
      <p:origin x="0" y="-142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7/11/2021 10:20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7/11/2021 10:20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learn/brows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11620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Microsoft Learn - </a:t>
            </a:r>
            <a:r>
              <a:rPr lang="en-US" dirty="0">
                <a:hlinkClick r:id="rId3"/>
              </a:rPr>
              <a:t>https://docs.microsoft.com/en-us/learn/browse/</a:t>
            </a:r>
            <a:r>
              <a:rPr lang="en-US" b="0" dirty="0">
                <a:solidFill>
                  <a:srgbClr val="000000"/>
                </a:solidFill>
                <a:effectLst/>
                <a:latin typeface="Consolas" panose="020B0609020204030204" pitchFamily="49" charset="0"/>
              </a:rPr>
              <a:t>. There is a summary slide at the end of each lesson with applicable online training modules.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Azure Documentation - </a:t>
            </a:r>
            <a:r>
              <a:rPr lang="en-US" b="0" dirty="0">
                <a:solidFill>
                  <a:srgbClr val="A31515"/>
                </a:solidFill>
                <a:effectLst/>
                <a:latin typeface="Consolas" panose="020B0609020204030204" pitchFamily="49" charset="0"/>
              </a:rPr>
              <a:t>https://docs.microsoft.com/en-us/azure/</a:t>
            </a:r>
            <a:r>
              <a:rPr lang="en-US" b="0" dirty="0">
                <a:solidFill>
                  <a:srgbClr val="000000"/>
                </a:solidFill>
                <a:effectLst/>
                <a:latin typeface="Consolas" panose="020B0609020204030204" pitchFamily="49" charset="0"/>
              </a:rPr>
              <a:t>. Stay informed on the latest products, tools, and features. Get information on pricing, partners, support, and solutions.</a:t>
            </a:r>
          </a:p>
          <a:p>
            <a:endParaRPr lang="en-US" b="0" dirty="0">
              <a:solidFill>
                <a:srgbClr val="0000FF"/>
              </a:solidFill>
              <a:effectLst/>
              <a:latin typeface="Consolas" panose="020B0609020204030204" pitchFamily="49" charset="0"/>
            </a:endParaRPr>
          </a:p>
          <a:p>
            <a:r>
              <a:rPr lang="en-US" b="0" dirty="0">
                <a:solidFill>
                  <a:srgbClr val="000000"/>
                </a:solidFill>
                <a:effectLst/>
                <a:latin typeface="Consolas" panose="020B0609020204030204" pitchFamily="49" charset="0"/>
              </a:rPr>
              <a:t>Azure Architecture Center - https://docs.microsoft.com/en-us/azure/architecture/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Azure Fridays</a:t>
            </a:r>
            <a:r>
              <a:rPr lang="en-US" b="0" dirty="0">
                <a:solidFill>
                  <a:srgbClr val="A31515"/>
                </a:solidFill>
                <a:effectLst/>
                <a:latin typeface="Consolas" panose="020B0609020204030204" pitchFamily="49" charset="0"/>
              </a:rPr>
              <a:t> - https://channel9.msdn.com/Shows/Azure-Friday</a:t>
            </a:r>
            <a:r>
              <a:rPr lang="en-US" b="0" dirty="0">
                <a:solidFill>
                  <a:srgbClr val="000000"/>
                </a:solidFill>
                <a:effectLst/>
                <a:latin typeface="Consolas" panose="020B0609020204030204" pitchFamily="49" charset="0"/>
              </a:rPr>
              <a:t>. Join Scott </a:t>
            </a:r>
            <a:r>
              <a:rPr lang="en-US" b="0" dirty="0" err="1">
                <a:solidFill>
                  <a:srgbClr val="000000"/>
                </a:solidFill>
                <a:effectLst/>
                <a:latin typeface="Consolas" panose="020B0609020204030204" pitchFamily="49" charset="0"/>
              </a:rPr>
              <a:t>Hanselman</a:t>
            </a:r>
            <a:r>
              <a:rPr lang="en-US" b="0" dirty="0">
                <a:solidFill>
                  <a:srgbClr val="000000"/>
                </a:solidFill>
                <a:effectLst/>
                <a:latin typeface="Consolas" panose="020B0609020204030204" pitchFamily="49" charset="0"/>
              </a:rPr>
              <a:t> as he engages one-on-one with the engineers who build the services that power Microsoft Azure, as they demo capabilities, answer Scott's questions, and share their insights.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Channel 9</a:t>
            </a:r>
            <a:r>
              <a:rPr lang="en-US" b="0" dirty="0">
                <a:solidFill>
                  <a:srgbClr val="A31515"/>
                </a:solidFill>
                <a:effectLst/>
                <a:latin typeface="Consolas" panose="020B0609020204030204" pitchFamily="49" charset="0"/>
              </a:rPr>
              <a:t> - https://channel9.msdn.com/</a:t>
            </a:r>
            <a:r>
              <a:rPr lang="en-US" b="0" dirty="0">
                <a:solidFill>
                  <a:srgbClr val="000000"/>
                </a:solidFill>
                <a:effectLst/>
                <a:latin typeface="Consolas" panose="020B0609020204030204" pitchFamily="49" charset="0"/>
              </a:rPr>
              <a:t>. Channel 9 provides a wealth of informational videos, shows, and events.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Microsoft Azure Blog - </a:t>
            </a:r>
            <a:r>
              <a:rPr lang="en-US" b="0" dirty="0">
                <a:solidFill>
                  <a:srgbClr val="A31515"/>
                </a:solidFill>
                <a:effectLst/>
                <a:latin typeface="Consolas" panose="020B0609020204030204" pitchFamily="49" charset="0"/>
              </a:rPr>
              <a:t>https://azure.microsoft.com/en-us/blog/</a:t>
            </a:r>
            <a:r>
              <a:rPr lang="en-US" b="0" dirty="0">
                <a:solidFill>
                  <a:srgbClr val="000000"/>
                </a:solidFill>
                <a:effectLst/>
                <a:latin typeface="Consolas" panose="020B0609020204030204" pitchFamily="49" charset="0"/>
              </a:rPr>
              <a:t>. Keep current on what's happening in Azure, including what's now in preview, generally available, news &amp; updates, and more.</a:t>
            </a:r>
          </a:p>
          <a:p>
            <a:endParaRPr lang="en-US" b="0" dirty="0">
              <a:solidFill>
                <a:srgbClr val="0000FF"/>
              </a:solidFill>
              <a:effectLst/>
              <a:latin typeface="Consolas" panose="020B0609020204030204" pitchFamily="49" charset="0"/>
            </a:endParaRPr>
          </a:p>
          <a:p>
            <a:r>
              <a:rPr lang="en-US" b="0" dirty="0">
                <a:solidFill>
                  <a:srgbClr val="000000"/>
                </a:solidFill>
                <a:effectLst/>
                <a:latin typeface="Consolas" panose="020B0609020204030204" pitchFamily="49" charset="0"/>
              </a:rPr>
              <a:t>Microsoft Learning Community Blog - </a:t>
            </a:r>
            <a:r>
              <a:rPr lang="en-US" b="0" dirty="0">
                <a:solidFill>
                  <a:srgbClr val="A31515"/>
                </a:solidFill>
                <a:effectLst/>
                <a:latin typeface="Consolas" panose="020B0609020204030204" pitchFamily="49" charset="0"/>
              </a:rPr>
              <a:t>https://www.microsoft.com/en-us/learning/community-blog.aspx)</a:t>
            </a:r>
            <a:r>
              <a:rPr lang="en-US" b="0" dirty="0">
                <a:solidFill>
                  <a:srgbClr val="000000"/>
                </a:solidFill>
                <a:effectLst/>
                <a:latin typeface="Consolas" panose="020B0609020204030204" pitchFamily="49" charset="0"/>
              </a:rPr>
              <a:t>. Get the latest information about the certification tests and exam study groups.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7/11/2021 10:20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978206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as necessary</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236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906886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991139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959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9596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AZ-303 Exam Page - https://docs.microsoft.com/en-us/learn/certifications/exams/az-303</a:t>
            </a:r>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9596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9596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find something that needs corrected in the labs, submit an Issue on the repository. Also, you may want to review any recent Issues that have been submitted by other instructors.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7/11/2021 10:20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944228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
        <p:nvSpPr>
          <p:cNvPr id="3" name="Footer Placeholder 1">
            <a:extLst>
              <a:ext uri="{FF2B5EF4-FFF2-40B4-BE49-F238E27FC236}">
                <a16:creationId xmlns:a16="http://schemas.microsoft.com/office/drawing/2014/main" id="{676B1136-40B5-4D57-ADEC-62ECA64AC685}"/>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12342963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3227821"/>
            <a:ext cx="2457386"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a:t>Title</a:t>
            </a:r>
          </a:p>
        </p:txBody>
      </p:sp>
      <p:sp>
        <p:nvSpPr>
          <p:cNvPr id="3" name="Footer Placeholder 1">
            <a:extLst>
              <a:ext uri="{FF2B5EF4-FFF2-40B4-BE49-F238E27FC236}">
                <a16:creationId xmlns:a16="http://schemas.microsoft.com/office/drawing/2014/main" id="{43F30B39-D760-4B18-A167-D47C32BD5B77}"/>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174211304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1DFB148E-6FF9-4D4C-B7D0-28ACD9A6EB3A}"/>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15729530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a:xfrm>
            <a:off x="588263" y="457201"/>
            <a:ext cx="11018520" cy="430887"/>
          </a:xfrm>
        </p:spPr>
        <p:txBody>
          <a:bodyPr/>
          <a:lstStyle>
            <a:lvl1pPr>
              <a:defRPr sz="2800"/>
            </a:lvl1pPr>
          </a:lstStyle>
          <a:p>
            <a:r>
              <a:rPr lang="en-US" dirty="0"/>
              <a:t>Click to add title</a:t>
            </a:r>
          </a:p>
        </p:txBody>
      </p:sp>
      <p:sp>
        <p:nvSpPr>
          <p:cNvPr id="4" name="Footer Placeholder 1">
            <a:extLst>
              <a:ext uri="{FF2B5EF4-FFF2-40B4-BE49-F238E27FC236}">
                <a16:creationId xmlns:a16="http://schemas.microsoft.com/office/drawing/2014/main" id="{B6A0F857-20A5-4142-9470-53BD602C3621}"/>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37620189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dirty="0"/>
              <a:t>Title</a:t>
            </a:r>
          </a:p>
        </p:txBody>
      </p:sp>
      <p:sp>
        <p:nvSpPr>
          <p:cNvPr id="4" name="Footer Placeholder 1">
            <a:extLst>
              <a:ext uri="{FF2B5EF4-FFF2-40B4-BE49-F238E27FC236}">
                <a16:creationId xmlns:a16="http://schemas.microsoft.com/office/drawing/2014/main" id="{B48AA0CF-DFAD-4DF5-AF33-6EDC3354EC6F}"/>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177437643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2063035862"/>
      </p:ext>
    </p:extLst>
  </p:cSld>
  <p:clrMap bg1="lt1" tx1="dk1" bg2="lt2" tx2="dk2" accent1="accent1" accent2="accent2" accent3="accent3" accent4="accent4" accent5="accent5" accent6="accent6" hlink="hlink" folHlink="folHlink"/>
  <p:sldLayoutIdLst>
    <p:sldLayoutId id="2147484774" r:id="rId1"/>
    <p:sldLayoutId id="2147484775" r:id="rId2"/>
    <p:sldLayoutId id="2147484776" r:id="rId3"/>
    <p:sldLayoutId id="2147484777" r:id="rId4"/>
    <p:sldLayoutId id="2147484781" r:id="rId5"/>
  </p:sldLayoutIdLst>
  <p:transition>
    <p:fade/>
  </p:transition>
  <p:hf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30.emf"/><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9.emf"/><Relationship Id="rId5" Type="http://schemas.openxmlformats.org/officeDocument/2006/relationships/image" Target="../media/image28.emf"/><Relationship Id="rId10" Type="http://schemas.openxmlformats.org/officeDocument/2006/relationships/image" Target="../media/image33.emf"/><Relationship Id="rId4" Type="http://schemas.openxmlformats.org/officeDocument/2006/relationships/image" Target="../media/image27.emf"/><Relationship Id="rId9" Type="http://schemas.openxmlformats.org/officeDocument/2006/relationships/image" Target="../media/image3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7.emf"/><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19.wmf"/><Relationship Id="rId3" Type="http://schemas.openxmlformats.org/officeDocument/2006/relationships/image" Target="../media/image9.wmf"/><Relationship Id="rId7" Type="http://schemas.openxmlformats.org/officeDocument/2006/relationships/image" Target="../media/image13.wmf"/><Relationship Id="rId12" Type="http://schemas.openxmlformats.org/officeDocument/2006/relationships/image" Target="../media/image18.w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04CF6A-EDE4-3945-86E3-F2046FE39782}"/>
              </a:ext>
            </a:extLst>
          </p:cNvPr>
          <p:cNvSpPr>
            <a:spLocks noGrp="1"/>
          </p:cNvSpPr>
          <p:nvPr>
            <p:ph type="title"/>
          </p:nvPr>
        </p:nvSpPr>
        <p:spPr>
          <a:xfrm>
            <a:off x="428681" y="2532448"/>
            <a:ext cx="5428936" cy="1793104"/>
          </a:xfrm>
        </p:spPr>
        <p:txBody>
          <a:bodyPr/>
          <a:lstStyle/>
          <a:p>
            <a:r>
              <a:rPr lang="en-US" dirty="0"/>
              <a:t>AZ-303: Microsoft Azure Architect Technologies</a:t>
            </a:r>
          </a:p>
        </p:txBody>
      </p:sp>
    </p:spTree>
    <p:extLst>
      <p:ext uri="{BB962C8B-B14F-4D97-AF65-F5344CB8AC3E}">
        <p14:creationId xmlns:p14="http://schemas.microsoft.com/office/powerpoint/2010/main" val="363223488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B4A62-27E1-48BF-807C-FA165EE9E15B}"/>
              </a:ext>
            </a:extLst>
          </p:cNvPr>
          <p:cNvSpPr>
            <a:spLocks noGrp="1"/>
          </p:cNvSpPr>
          <p:nvPr>
            <p:ph type="title"/>
          </p:nvPr>
        </p:nvSpPr>
        <p:spPr/>
        <p:txBody>
          <a:bodyPr/>
          <a:lstStyle/>
          <a:p>
            <a:r>
              <a:rPr lang="en-US" dirty="0"/>
              <a:t>AZ-303 Certification</a:t>
            </a:r>
          </a:p>
        </p:txBody>
      </p:sp>
      <p:graphicFrame>
        <p:nvGraphicFramePr>
          <p:cNvPr id="7" name="Table 6">
            <a:extLst>
              <a:ext uri="{FF2B5EF4-FFF2-40B4-BE49-F238E27FC236}">
                <a16:creationId xmlns:a16="http://schemas.microsoft.com/office/drawing/2014/main" id="{D2F72A2B-3B69-4690-ABDC-A778B73FCF68}"/>
              </a:ext>
            </a:extLst>
          </p:cNvPr>
          <p:cNvGraphicFramePr>
            <a:graphicFrameLocks noGrp="1"/>
          </p:cNvGraphicFramePr>
          <p:nvPr>
            <p:extLst>
              <p:ext uri="{D42A27DB-BD31-4B8C-83A1-F6EECF244321}">
                <p14:modId xmlns:p14="http://schemas.microsoft.com/office/powerpoint/2010/main" val="3594152566"/>
              </p:ext>
            </p:extLst>
          </p:nvPr>
        </p:nvGraphicFramePr>
        <p:xfrm>
          <a:off x="588263" y="1291908"/>
          <a:ext cx="11173809" cy="2697480"/>
        </p:xfrm>
        <a:graphic>
          <a:graphicData uri="http://schemas.openxmlformats.org/drawingml/2006/table">
            <a:tbl>
              <a:tblPr firstRow="1" firstCol="1" bandRow="1">
                <a:tableStyleId>{B301B821-A1FF-4177-AEE7-76D212191A09}</a:tableStyleId>
              </a:tblPr>
              <a:tblGrid>
                <a:gridCol w="5579248">
                  <a:extLst>
                    <a:ext uri="{9D8B030D-6E8A-4147-A177-3AD203B41FA5}">
                      <a16:colId xmlns:a16="http://schemas.microsoft.com/office/drawing/2014/main" val="1345882144"/>
                    </a:ext>
                  </a:extLst>
                </a:gridCol>
                <a:gridCol w="5594561">
                  <a:extLst>
                    <a:ext uri="{9D8B030D-6E8A-4147-A177-3AD203B41FA5}">
                      <a16:colId xmlns:a16="http://schemas.microsoft.com/office/drawing/2014/main" val="1086091707"/>
                    </a:ext>
                  </a:extLst>
                </a:gridCol>
              </a:tblGrid>
              <a:tr h="0">
                <a:tc>
                  <a:txBody>
                    <a:bodyPr/>
                    <a:lstStyle/>
                    <a:p>
                      <a:pPr marL="0" marR="0" algn="ctr">
                        <a:lnSpc>
                          <a:spcPct val="100000"/>
                        </a:lnSpc>
                        <a:spcBef>
                          <a:spcPts val="0"/>
                        </a:spcBef>
                        <a:spcAft>
                          <a:spcPts val="0"/>
                        </a:spcAft>
                      </a:pPr>
                      <a:r>
                        <a:rPr lang="en-US" sz="2200" b="0" dirty="0">
                          <a:solidFill>
                            <a:schemeClr val="bg1"/>
                          </a:solidFill>
                          <a:effectLst/>
                          <a:latin typeface="+mj-lt"/>
                          <a:cs typeface="Segoe UI Semilight"/>
                        </a:rPr>
                        <a:t>Study Areas</a:t>
                      </a:r>
                      <a:endParaRPr lang="en-US" sz="2200" b="0" dirty="0">
                        <a:solidFill>
                          <a:schemeClr val="bg1"/>
                        </a:solidFill>
                        <a:effectLst/>
                        <a:latin typeface="+mj-lt"/>
                        <a:ea typeface="Calibri" panose="020F0502020204030204" pitchFamily="34" charset="0"/>
                        <a:cs typeface="Segoe UI Semilight"/>
                      </a:endParaRPr>
                    </a:p>
                  </a:txBody>
                  <a:tcPr marL="137160" marR="137160" marT="13716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ctr">
                        <a:lnSpc>
                          <a:spcPct val="100000"/>
                        </a:lnSpc>
                        <a:spcBef>
                          <a:spcPts val="0"/>
                        </a:spcBef>
                        <a:spcAft>
                          <a:spcPts val="0"/>
                        </a:spcAft>
                      </a:pPr>
                      <a:r>
                        <a:rPr lang="en-US" sz="2200" b="0" dirty="0">
                          <a:solidFill>
                            <a:schemeClr val="bg1"/>
                          </a:solidFill>
                          <a:effectLst/>
                          <a:latin typeface="+mj-lt"/>
                          <a:cs typeface="Segoe UI Semilight"/>
                        </a:rPr>
                        <a:t>Weights</a:t>
                      </a:r>
                      <a:endParaRPr lang="en-US" sz="2200" b="0" dirty="0">
                        <a:solidFill>
                          <a:schemeClr val="bg1"/>
                        </a:solidFill>
                        <a:effectLst/>
                        <a:latin typeface="+mj-lt"/>
                        <a:ea typeface="Calibri" panose="020F0502020204030204" pitchFamily="34" charset="0"/>
                        <a:cs typeface="Segoe UI Semilight"/>
                      </a:endParaRPr>
                    </a:p>
                  </a:txBody>
                  <a:tcPr marL="182880" marR="137160" marT="13716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89416738"/>
                  </a:ext>
                </a:extLst>
              </a:tr>
              <a:tr h="0">
                <a:tc>
                  <a:txBody>
                    <a:bodyPr/>
                    <a:lstStyle/>
                    <a:p>
                      <a:pPr algn="l"/>
                      <a:r>
                        <a:rPr lang="en-US" sz="2000" b="0" dirty="0">
                          <a:solidFill>
                            <a:schemeClr val="tx1"/>
                          </a:solidFill>
                          <a:effectLst/>
                        </a:rPr>
                        <a:t>Implement and monitor an Azure infrastructure</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50-55%</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86577190"/>
                  </a:ext>
                </a:extLst>
              </a:tr>
              <a:tr h="0">
                <a:tc>
                  <a:txBody>
                    <a:bodyPr/>
                    <a:lstStyle/>
                    <a:p>
                      <a:pPr algn="l"/>
                      <a:r>
                        <a:rPr lang="en-US" sz="2000" b="0" dirty="0">
                          <a:solidFill>
                            <a:schemeClr val="tx1"/>
                          </a:solidFill>
                          <a:effectLst/>
                        </a:rPr>
                        <a:t>Implement management and security solutions</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25-30%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524992"/>
                  </a:ext>
                </a:extLst>
              </a:tr>
              <a:tr h="0">
                <a:tc>
                  <a:txBody>
                    <a:bodyPr/>
                    <a:lstStyle/>
                    <a:p>
                      <a:pPr algn="l"/>
                      <a:r>
                        <a:rPr lang="en-US" sz="2000" b="0" dirty="0">
                          <a:solidFill>
                            <a:schemeClr val="tx1"/>
                          </a:solidFill>
                          <a:effectLst/>
                        </a:rPr>
                        <a:t>Implement solutions for apps</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10-15%</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98150387"/>
                  </a:ext>
                </a:extLst>
              </a:tr>
              <a:tr h="0">
                <a:tc>
                  <a:txBody>
                    <a:bodyPr/>
                    <a:lstStyle/>
                    <a:p>
                      <a:pPr algn="l"/>
                      <a:r>
                        <a:rPr lang="en-US" sz="2000" b="0" dirty="0">
                          <a:solidFill>
                            <a:schemeClr val="tx1"/>
                          </a:solidFill>
                          <a:effectLst/>
                        </a:rPr>
                        <a:t>Implement and manage data platforms</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10-15%</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4613303"/>
                  </a:ext>
                </a:extLst>
              </a:tr>
            </a:tbl>
          </a:graphicData>
        </a:graphic>
      </p:graphicFrame>
      <p:sp>
        <p:nvSpPr>
          <p:cNvPr id="9" name="Text Placeholder 2">
            <a:extLst>
              <a:ext uri="{FF2B5EF4-FFF2-40B4-BE49-F238E27FC236}">
                <a16:creationId xmlns:a16="http://schemas.microsoft.com/office/drawing/2014/main" id="{42FCF45C-3CD4-4C1D-972C-2FD4DDE3D63E}"/>
              </a:ext>
            </a:extLst>
          </p:cNvPr>
          <p:cNvSpPr txBox="1">
            <a:spLocks/>
          </p:cNvSpPr>
          <p:nvPr/>
        </p:nvSpPr>
        <p:spPr>
          <a:xfrm>
            <a:off x="588263" y="4393208"/>
            <a:ext cx="5568788" cy="1168740"/>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Percentages indicate the relative</a:t>
            </a:r>
            <a:br>
              <a:rPr lang="en-US" altLang="en-US" sz="2000" spc="0">
                <a:solidFill>
                  <a:schemeClr val="tx1"/>
                </a:solidFill>
                <a:latin typeface="+mn-lt"/>
              </a:rPr>
            </a:br>
            <a:r>
              <a:rPr lang="en-US" altLang="en-US" sz="2000" spc="0">
                <a:solidFill>
                  <a:schemeClr val="tx1"/>
                </a:solidFill>
                <a:latin typeface="+mn-lt"/>
              </a:rPr>
              <a:t>weight of each area on the exam</a:t>
            </a:r>
          </a:p>
        </p:txBody>
      </p:sp>
      <p:sp>
        <p:nvSpPr>
          <p:cNvPr id="11" name="Text Placeholder 2">
            <a:extLst>
              <a:ext uri="{FF2B5EF4-FFF2-40B4-BE49-F238E27FC236}">
                <a16:creationId xmlns:a16="http://schemas.microsoft.com/office/drawing/2014/main" id="{5A895A51-3946-4D40-831F-BC5D6319677F}"/>
              </a:ext>
            </a:extLst>
          </p:cNvPr>
          <p:cNvSpPr txBox="1">
            <a:spLocks/>
          </p:cNvSpPr>
          <p:nvPr/>
        </p:nvSpPr>
        <p:spPr>
          <a:xfrm>
            <a:off x="6298472" y="4393208"/>
            <a:ext cx="5463600" cy="1168740"/>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The higher the percentage, the more questions you are likely to see in that area</a:t>
            </a:r>
          </a:p>
        </p:txBody>
      </p:sp>
    </p:spTree>
    <p:extLst>
      <p:ext uri="{BB962C8B-B14F-4D97-AF65-F5344CB8AC3E}">
        <p14:creationId xmlns:p14="http://schemas.microsoft.com/office/powerpoint/2010/main" val="129766373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6521CD15-846F-4C6A-9A23-02B247C181BB}"/>
              </a:ext>
            </a:extLst>
          </p:cNvPr>
          <p:cNvSpPr>
            <a:spLocks noGrp="1"/>
          </p:cNvSpPr>
          <p:nvPr>
            <p:ph type="title"/>
          </p:nvPr>
        </p:nvSpPr>
        <p:spPr>
          <a:xfrm>
            <a:off x="588263" y="457201"/>
            <a:ext cx="11018520" cy="430887"/>
          </a:xfrm>
        </p:spPr>
        <p:txBody>
          <a:bodyPr/>
          <a:lstStyle/>
          <a:p>
            <a:r>
              <a:rPr lang="en-US" dirty="0"/>
              <a:t>Microsoft Certifications</a:t>
            </a:r>
          </a:p>
        </p:txBody>
      </p:sp>
      <p:sp>
        <p:nvSpPr>
          <p:cNvPr id="6" name="Text Placeholder 7">
            <a:extLst>
              <a:ext uri="{FF2B5EF4-FFF2-40B4-BE49-F238E27FC236}">
                <a16:creationId xmlns:a16="http://schemas.microsoft.com/office/drawing/2014/main" id="{BB6A718C-038E-4118-8827-FCE825E9B96E}"/>
              </a:ext>
            </a:extLst>
          </p:cNvPr>
          <p:cNvSpPr>
            <a:spLocks noGrp="1"/>
          </p:cNvSpPr>
          <p:nvPr>
            <p:ph type="body" sz="quarter" idx="4294967295"/>
          </p:nvPr>
        </p:nvSpPr>
        <p:spPr>
          <a:xfrm>
            <a:off x="514719" y="1116692"/>
            <a:ext cx="11018838" cy="1270925"/>
          </a:xfrm>
        </p:spPr>
        <p:txBody>
          <a:bodyPr/>
          <a:lstStyle/>
          <a:p>
            <a:pPr marL="0" lvl="0" indent="0">
              <a:buNone/>
              <a:tabLst>
                <a:tab pos="1430338" algn="l"/>
              </a:tabLst>
            </a:pPr>
            <a:r>
              <a:rPr lang="en-US" dirty="0">
                <a:gradFill>
                  <a:gsLst>
                    <a:gs pos="1250">
                      <a:srgbClr val="1A1A1A"/>
                    </a:gs>
                    <a:gs pos="100000">
                      <a:srgbClr val="1A1A1A"/>
                    </a:gs>
                  </a:gsLst>
                  <a:lin ang="5400000" scaled="0"/>
                </a:gradFill>
                <a:latin typeface="+mn-lt"/>
                <a:cs typeface="Segoe UI Light" panose="020B0502040204020203" pitchFamily="34" charset="0"/>
              </a:rPr>
              <a:t>The </a:t>
            </a:r>
            <a:r>
              <a:rPr lang="nl-NL" b="1" dirty="0">
                <a:gradFill>
                  <a:gsLst>
                    <a:gs pos="1250">
                      <a:srgbClr val="1A1A1A"/>
                    </a:gs>
                    <a:gs pos="100000">
                      <a:srgbClr val="1A1A1A"/>
                    </a:gs>
                  </a:gsLst>
                  <a:lin ang="5400000" scaled="0"/>
                </a:gradFill>
                <a:latin typeface="+mn-lt"/>
                <a:cs typeface="Segoe UI Light" panose="020B0502040204020203" pitchFamily="34" charset="0"/>
              </a:rPr>
              <a:t>AZ-303 Microsoft Azure Architect Technologies</a:t>
            </a:r>
            <a:r>
              <a:rPr lang="en-US" b="1" dirty="0">
                <a:gradFill>
                  <a:gsLst>
                    <a:gs pos="1250">
                      <a:srgbClr val="1A1A1A"/>
                    </a:gs>
                    <a:gs pos="100000">
                      <a:srgbClr val="1A1A1A"/>
                    </a:gs>
                  </a:gsLst>
                  <a:lin ang="5400000" scaled="0"/>
                </a:gradFill>
                <a:latin typeface="+mn-lt"/>
                <a:cs typeface="Segoe UI Light" panose="020B0502040204020203" pitchFamily="34" charset="0"/>
              </a:rPr>
              <a:t> </a:t>
            </a:r>
            <a:r>
              <a:rPr lang="en-US" dirty="0">
                <a:gradFill>
                  <a:gsLst>
                    <a:gs pos="1250">
                      <a:srgbClr val="1A1A1A"/>
                    </a:gs>
                    <a:gs pos="100000">
                      <a:srgbClr val="1A1A1A"/>
                    </a:gs>
                  </a:gsLst>
                  <a:lin ang="5400000" scaled="0"/>
                </a:gradFill>
                <a:latin typeface="+mn-lt"/>
                <a:cs typeface="Segoe UI Light" panose="020B0502040204020203" pitchFamily="34" charset="0"/>
              </a:rPr>
              <a:t>certification combined with the </a:t>
            </a:r>
            <a:r>
              <a:rPr lang="en-US" b="1" dirty="0">
                <a:gradFill>
                  <a:gsLst>
                    <a:gs pos="1250">
                      <a:srgbClr val="1A1A1A"/>
                    </a:gs>
                    <a:gs pos="100000">
                      <a:srgbClr val="1A1A1A"/>
                    </a:gs>
                  </a:gsLst>
                  <a:lin ang="5400000" scaled="0"/>
                </a:gradFill>
                <a:latin typeface="+mn-lt"/>
                <a:cs typeface="Segoe UI Light" panose="020B0502040204020203" pitchFamily="34" charset="0"/>
              </a:rPr>
              <a:t>AZ-304 Microsoft Azure Architect Design </a:t>
            </a:r>
            <a:r>
              <a:rPr lang="en-US" dirty="0">
                <a:gradFill>
                  <a:gsLst>
                    <a:gs pos="1250">
                      <a:srgbClr val="1A1A1A"/>
                    </a:gs>
                    <a:gs pos="100000">
                      <a:srgbClr val="1A1A1A"/>
                    </a:gs>
                  </a:gsLst>
                  <a:lin ang="5400000" scaled="0"/>
                </a:gradFill>
                <a:latin typeface="+mn-lt"/>
                <a:cs typeface="Segoe UI Light" panose="020B0502040204020203" pitchFamily="34" charset="0"/>
              </a:rPr>
              <a:t>certification result in the </a:t>
            </a:r>
            <a:r>
              <a:rPr lang="en-US" b="1" dirty="0">
                <a:gradFill>
                  <a:gsLst>
                    <a:gs pos="1250">
                      <a:srgbClr val="1A1A1A"/>
                    </a:gs>
                    <a:gs pos="100000">
                      <a:srgbClr val="1A1A1A"/>
                    </a:gs>
                  </a:gsLst>
                  <a:lin ang="5400000" scaled="0"/>
                </a:gradFill>
                <a:latin typeface="+mn-lt"/>
                <a:cs typeface="Segoe UI Light" panose="020B0502040204020203" pitchFamily="34" charset="0"/>
              </a:rPr>
              <a:t>Microsoft Certified: Azure Solutions Architect Expert</a:t>
            </a:r>
            <a:r>
              <a:rPr lang="en-US" dirty="0">
                <a:gradFill>
                  <a:gsLst>
                    <a:gs pos="1250">
                      <a:srgbClr val="1A1A1A"/>
                    </a:gs>
                    <a:gs pos="100000">
                      <a:srgbClr val="1A1A1A"/>
                    </a:gs>
                  </a:gsLst>
                  <a:lin ang="5400000" scaled="0"/>
                </a:gradFill>
                <a:latin typeface="+mn-lt"/>
                <a:cs typeface="Segoe UI Light" panose="020B0502040204020203" pitchFamily="34" charset="0"/>
              </a:rPr>
              <a:t>.</a:t>
            </a:r>
            <a:endParaRPr lang="en-US" dirty="0">
              <a:latin typeface="+mn-lt"/>
              <a:cs typeface="Segoe UI Light" panose="020B0502040204020203" pitchFamily="34" charset="0"/>
            </a:endParaRPr>
          </a:p>
        </p:txBody>
      </p:sp>
      <p:pic>
        <p:nvPicPr>
          <p:cNvPr id="3" name="Picture 2" descr="AZ-303 and AZ-304 combine to earn the Azure Solutions Architect Expert.">
            <a:extLst>
              <a:ext uri="{FF2B5EF4-FFF2-40B4-BE49-F238E27FC236}">
                <a16:creationId xmlns:a16="http://schemas.microsoft.com/office/drawing/2014/main" id="{B3769C4C-659C-4789-B699-A06A45C189FD}"/>
              </a:ext>
            </a:extLst>
          </p:cNvPr>
          <p:cNvPicPr>
            <a:picLocks noChangeAspect="1"/>
          </p:cNvPicPr>
          <p:nvPr/>
        </p:nvPicPr>
        <p:blipFill>
          <a:blip r:embed="rId3"/>
          <a:stretch>
            <a:fillRect/>
          </a:stretch>
        </p:blipFill>
        <p:spPr>
          <a:xfrm>
            <a:off x="1808372" y="2744634"/>
            <a:ext cx="8116324" cy="2322234"/>
          </a:xfrm>
          <a:prstGeom prst="rect">
            <a:avLst/>
          </a:prstGeom>
        </p:spPr>
      </p:pic>
    </p:spTree>
    <p:extLst>
      <p:ext uri="{BB962C8B-B14F-4D97-AF65-F5344CB8AC3E}">
        <p14:creationId xmlns:p14="http://schemas.microsoft.com/office/powerpoint/2010/main" val="22574721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835D-35B0-41C7-876E-D14281CC1CC6}"/>
              </a:ext>
            </a:extLst>
          </p:cNvPr>
          <p:cNvSpPr>
            <a:spLocks noGrp="1"/>
          </p:cNvSpPr>
          <p:nvPr>
            <p:ph type="title"/>
          </p:nvPr>
        </p:nvSpPr>
        <p:spPr/>
        <p:txBody>
          <a:bodyPr/>
          <a:lstStyle/>
          <a:p>
            <a:r>
              <a:rPr lang="en-US"/>
              <a:t>Hands-on Labs </a:t>
            </a:r>
            <a:r>
              <a:rPr lang="en-US">
                <a:solidFill>
                  <a:srgbClr val="C00000"/>
                </a:solidFill>
              </a:rPr>
              <a:t>(optional)</a:t>
            </a:r>
            <a:endParaRPr lang="en-US" dirty="0">
              <a:solidFill>
                <a:srgbClr val="C00000"/>
              </a:solidFill>
            </a:endParaRPr>
          </a:p>
        </p:txBody>
      </p:sp>
      <p:pic>
        <p:nvPicPr>
          <p:cNvPr id="72" name="Picture 71" descr="Icon of a security lock">
            <a:extLst>
              <a:ext uri="{FF2B5EF4-FFF2-40B4-BE49-F238E27FC236}">
                <a16:creationId xmlns:a16="http://schemas.microsoft.com/office/drawing/2014/main" id="{F8122FF1-9A6E-4141-A4BF-F3D43FB85F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693" y="1286769"/>
            <a:ext cx="776902" cy="775407"/>
          </a:xfrm>
          <a:prstGeom prst="rect">
            <a:avLst/>
          </a:prstGeom>
        </p:spPr>
      </p:pic>
      <p:sp>
        <p:nvSpPr>
          <p:cNvPr id="9" name="Rectangle 8">
            <a:extLst>
              <a:ext uri="{FF2B5EF4-FFF2-40B4-BE49-F238E27FC236}">
                <a16:creationId xmlns:a16="http://schemas.microsoft.com/office/drawing/2014/main" id="{C27CCAD6-BD5D-4784-9ADD-DB78B753C3BE}"/>
              </a:ext>
            </a:extLst>
          </p:cNvPr>
          <p:cNvSpPr/>
          <p:nvPr/>
        </p:nvSpPr>
        <p:spPr bwMode="auto">
          <a:xfrm>
            <a:off x="1516455" y="1237866"/>
            <a:ext cx="10293633" cy="8964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961">
                <a:solidFill>
                  <a:schemeClr val="tx1"/>
                </a:solidFill>
              </a:rPr>
              <a:t>You will use a Microsoft Learning Azure Pass to provide access to Microsoft Azure</a:t>
            </a:r>
          </a:p>
        </p:txBody>
      </p:sp>
      <p:cxnSp>
        <p:nvCxnSpPr>
          <p:cNvPr id="15" name="Straight Connector 14">
            <a:extLst>
              <a:ext uri="{FF2B5EF4-FFF2-40B4-BE49-F238E27FC236}">
                <a16:creationId xmlns:a16="http://schemas.microsoft.com/office/drawing/2014/main" id="{823AB78B-29FF-42E9-BF93-BF02F8EE2D60}"/>
              </a:ext>
              <a:ext uri="{C183D7F6-B498-43B3-948B-1728B52AA6E4}">
                <adec:decorative xmlns:adec="http://schemas.microsoft.com/office/drawing/2017/decorative" val="1"/>
              </a:ext>
            </a:extLst>
          </p:cNvPr>
          <p:cNvCxnSpPr>
            <a:cxnSpLocks/>
          </p:cNvCxnSpPr>
          <p:nvPr/>
        </p:nvCxnSpPr>
        <p:spPr>
          <a:xfrm>
            <a:off x="1516456" y="2177196"/>
            <a:ext cx="102413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descr="Icon of dollar sign inside circle">
            <a:extLst>
              <a:ext uri="{FF2B5EF4-FFF2-40B4-BE49-F238E27FC236}">
                <a16:creationId xmlns:a16="http://schemas.microsoft.com/office/drawing/2014/main" id="{B325A6DA-8ED2-484F-8A30-A4838A7BDC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693" y="2271658"/>
            <a:ext cx="776902" cy="775407"/>
          </a:xfrm>
          <a:prstGeom prst="rect">
            <a:avLst/>
          </a:prstGeom>
        </p:spPr>
      </p:pic>
      <p:sp>
        <p:nvSpPr>
          <p:cNvPr id="10" name="Rectangle 9">
            <a:extLst>
              <a:ext uri="{FF2B5EF4-FFF2-40B4-BE49-F238E27FC236}">
                <a16:creationId xmlns:a16="http://schemas.microsoft.com/office/drawing/2014/main" id="{6CE54E97-FBDB-4EA8-BC1F-C332D12BFB6D}"/>
              </a:ext>
            </a:extLst>
          </p:cNvPr>
          <p:cNvSpPr/>
          <p:nvPr/>
        </p:nvSpPr>
        <p:spPr bwMode="auto">
          <a:xfrm>
            <a:off x="1516455" y="2220102"/>
            <a:ext cx="10293633" cy="8964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961">
                <a:solidFill>
                  <a:schemeClr val="tx1"/>
                </a:solidFill>
              </a:rPr>
              <a:t>Check the dollar balance of you Azure Pass within Microsoft Azure once you have set up your subscription</a:t>
            </a:r>
          </a:p>
        </p:txBody>
      </p:sp>
      <p:cxnSp>
        <p:nvCxnSpPr>
          <p:cNvPr id="20" name="Straight Connector 19">
            <a:extLst>
              <a:ext uri="{FF2B5EF4-FFF2-40B4-BE49-F238E27FC236}">
                <a16:creationId xmlns:a16="http://schemas.microsoft.com/office/drawing/2014/main" id="{4B250F98-98F3-4819-9B85-D2E225C35FBE}"/>
              </a:ext>
              <a:ext uri="{C183D7F6-B498-43B3-948B-1728B52AA6E4}">
                <adec:decorative xmlns:adec="http://schemas.microsoft.com/office/drawing/2017/decorative" val="1"/>
              </a:ext>
            </a:extLst>
          </p:cNvPr>
          <p:cNvCxnSpPr>
            <a:cxnSpLocks/>
          </p:cNvCxnSpPr>
          <p:nvPr/>
        </p:nvCxnSpPr>
        <p:spPr>
          <a:xfrm>
            <a:off x="1516456" y="3159432"/>
            <a:ext cx="102413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 name="Picture 69" descr="Icon of letter I inside circle">
            <a:extLst>
              <a:ext uri="{FF2B5EF4-FFF2-40B4-BE49-F238E27FC236}">
                <a16:creationId xmlns:a16="http://schemas.microsoft.com/office/drawing/2014/main" id="{5DF04029-5F2D-4B0B-805D-27B0EEFC0F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693" y="3263368"/>
            <a:ext cx="776902" cy="775407"/>
          </a:xfrm>
          <a:prstGeom prst="rect">
            <a:avLst/>
          </a:prstGeom>
        </p:spPr>
      </p:pic>
      <p:sp>
        <p:nvSpPr>
          <p:cNvPr id="13" name="Rectangle 12">
            <a:extLst>
              <a:ext uri="{FF2B5EF4-FFF2-40B4-BE49-F238E27FC236}">
                <a16:creationId xmlns:a16="http://schemas.microsoft.com/office/drawing/2014/main" id="{0D814D71-E629-4CFC-B3E6-069CE973D3F4}"/>
              </a:ext>
            </a:extLst>
          </p:cNvPr>
          <p:cNvSpPr/>
          <p:nvPr/>
        </p:nvSpPr>
        <p:spPr bwMode="auto">
          <a:xfrm>
            <a:off x="1516455" y="3202338"/>
            <a:ext cx="10346547" cy="8964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961">
                <a:solidFill>
                  <a:schemeClr val="tx1"/>
                </a:solidFill>
              </a:rPr>
              <a:t>Be aware of how much you are consuming and do not allow Microsoft Azure components to run overnight or for extended periods</a:t>
            </a:r>
          </a:p>
        </p:txBody>
      </p:sp>
      <p:cxnSp>
        <p:nvCxnSpPr>
          <p:cNvPr id="21" name="Straight Connector 20">
            <a:extLst>
              <a:ext uri="{FF2B5EF4-FFF2-40B4-BE49-F238E27FC236}">
                <a16:creationId xmlns:a16="http://schemas.microsoft.com/office/drawing/2014/main" id="{03C45F82-ECB3-48EE-8348-7C9FB8E128FC}"/>
              </a:ext>
              <a:ext uri="{C183D7F6-B498-43B3-948B-1728B52AA6E4}">
                <adec:decorative xmlns:adec="http://schemas.microsoft.com/office/drawing/2017/decorative" val="1"/>
              </a:ext>
            </a:extLst>
          </p:cNvPr>
          <p:cNvCxnSpPr>
            <a:cxnSpLocks/>
          </p:cNvCxnSpPr>
          <p:nvPr/>
        </p:nvCxnSpPr>
        <p:spPr>
          <a:xfrm>
            <a:off x="1516456" y="4141669"/>
            <a:ext cx="102413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 name="Picture 68" descr="Icon of a lab flask">
            <a:extLst>
              <a:ext uri="{FF2B5EF4-FFF2-40B4-BE49-F238E27FC236}">
                <a16:creationId xmlns:a16="http://schemas.microsoft.com/office/drawing/2014/main" id="{AA4CD8DA-AB72-46FA-AA7C-22ABB7B780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693" y="4241438"/>
            <a:ext cx="776902" cy="775407"/>
          </a:xfrm>
          <a:prstGeom prst="rect">
            <a:avLst/>
          </a:prstGeom>
        </p:spPr>
      </p:pic>
      <p:sp>
        <p:nvSpPr>
          <p:cNvPr id="11" name="Rectangle 10">
            <a:extLst>
              <a:ext uri="{FF2B5EF4-FFF2-40B4-BE49-F238E27FC236}">
                <a16:creationId xmlns:a16="http://schemas.microsoft.com/office/drawing/2014/main" id="{6B6FF3FF-B8EE-4CA6-8325-9BEC0D240FE3}"/>
              </a:ext>
            </a:extLst>
          </p:cNvPr>
          <p:cNvSpPr/>
          <p:nvPr/>
        </p:nvSpPr>
        <p:spPr bwMode="auto">
          <a:xfrm>
            <a:off x="1516455" y="4184574"/>
            <a:ext cx="10293633" cy="8964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961">
                <a:solidFill>
                  <a:schemeClr val="tx1"/>
                </a:solidFill>
              </a:rPr>
              <a:t>Lab instructions are in a GitHub repository. For this class use the </a:t>
            </a:r>
            <a:r>
              <a:rPr lang="en-US" sz="1961">
                <a:solidFill>
                  <a:srgbClr val="C00000"/>
                </a:solidFill>
              </a:rPr>
              <a:t>&lt;your region&gt; </a:t>
            </a:r>
            <a:r>
              <a:rPr lang="en-US" sz="1961">
                <a:solidFill>
                  <a:schemeClr val="tx1"/>
                </a:solidFill>
              </a:rPr>
              <a:t>location</a:t>
            </a:r>
          </a:p>
        </p:txBody>
      </p:sp>
      <p:cxnSp>
        <p:nvCxnSpPr>
          <p:cNvPr id="22" name="Straight Connector 21">
            <a:extLst>
              <a:ext uri="{FF2B5EF4-FFF2-40B4-BE49-F238E27FC236}">
                <a16:creationId xmlns:a16="http://schemas.microsoft.com/office/drawing/2014/main" id="{D898B631-3181-4B9E-9B9B-E86C7D5CEA86}"/>
              </a:ext>
              <a:ext uri="{C183D7F6-B498-43B3-948B-1728B52AA6E4}">
                <adec:decorative xmlns:adec="http://schemas.microsoft.com/office/drawing/2017/decorative" val="1"/>
              </a:ext>
            </a:extLst>
          </p:cNvPr>
          <p:cNvCxnSpPr>
            <a:cxnSpLocks/>
          </p:cNvCxnSpPr>
          <p:nvPr/>
        </p:nvCxnSpPr>
        <p:spPr>
          <a:xfrm>
            <a:off x="1516456" y="5123905"/>
            <a:ext cx="102413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descr="Icon of four square box arrange within square line">
            <a:extLst>
              <a:ext uri="{FF2B5EF4-FFF2-40B4-BE49-F238E27FC236}">
                <a16:creationId xmlns:a16="http://schemas.microsoft.com/office/drawing/2014/main" id="{96678EEB-111E-45D4-A970-615DCB6E890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1693" y="5226324"/>
            <a:ext cx="776902" cy="775407"/>
          </a:xfrm>
          <a:prstGeom prst="rect">
            <a:avLst/>
          </a:prstGeom>
        </p:spPr>
      </p:pic>
      <p:sp>
        <p:nvSpPr>
          <p:cNvPr id="12" name="Rectangle 11">
            <a:extLst>
              <a:ext uri="{FF2B5EF4-FFF2-40B4-BE49-F238E27FC236}">
                <a16:creationId xmlns:a16="http://schemas.microsoft.com/office/drawing/2014/main" id="{4191457C-432E-4298-AEE3-F4B4378FED97}"/>
              </a:ext>
            </a:extLst>
          </p:cNvPr>
          <p:cNvSpPr/>
          <p:nvPr/>
        </p:nvSpPr>
        <p:spPr bwMode="auto">
          <a:xfrm>
            <a:off x="1516455" y="5166810"/>
            <a:ext cx="10293633" cy="8964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961">
                <a:solidFill>
                  <a:schemeClr val="tx1"/>
                </a:solidFill>
              </a:rPr>
              <a:t>Each lab creates a new resource group. To minimize costs, remove the resource group at the end of the lab</a:t>
            </a:r>
          </a:p>
        </p:txBody>
      </p:sp>
    </p:spTree>
    <p:extLst>
      <p:ext uri="{BB962C8B-B14F-4D97-AF65-F5344CB8AC3E}">
        <p14:creationId xmlns:p14="http://schemas.microsoft.com/office/powerpoint/2010/main" val="4811918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65F2-B5F1-4E3A-A3FE-38CCA7D92347}"/>
              </a:ext>
            </a:extLst>
          </p:cNvPr>
          <p:cNvSpPr>
            <a:spLocks noGrp="1"/>
          </p:cNvSpPr>
          <p:nvPr>
            <p:ph type="title"/>
          </p:nvPr>
        </p:nvSpPr>
        <p:spPr/>
        <p:txBody>
          <a:bodyPr/>
          <a:lstStyle/>
          <a:p>
            <a:r>
              <a:rPr lang="en-US" dirty="0"/>
              <a:t>Additional Resources </a:t>
            </a:r>
            <a:r>
              <a:rPr lang="en-US" dirty="0">
                <a:solidFill>
                  <a:srgbClr val="C00000"/>
                </a:solidFill>
              </a:rPr>
              <a:t>(optional)</a:t>
            </a:r>
          </a:p>
        </p:txBody>
      </p:sp>
      <p:pic>
        <p:nvPicPr>
          <p:cNvPr id="1797" name="Picture 1796" descr="Icon of a web page browser">
            <a:extLst>
              <a:ext uri="{FF2B5EF4-FFF2-40B4-BE49-F238E27FC236}">
                <a16:creationId xmlns:a16="http://schemas.microsoft.com/office/drawing/2014/main" id="{2F68659E-F5EC-48A2-B77F-6C7453BB1A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459" y="1272555"/>
            <a:ext cx="772419" cy="773913"/>
          </a:xfrm>
          <a:prstGeom prst="rect">
            <a:avLst/>
          </a:prstGeom>
        </p:spPr>
      </p:pic>
      <p:sp>
        <p:nvSpPr>
          <p:cNvPr id="7" name="Rectangle 6">
            <a:extLst>
              <a:ext uri="{FF2B5EF4-FFF2-40B4-BE49-F238E27FC236}">
                <a16:creationId xmlns:a16="http://schemas.microsoft.com/office/drawing/2014/main" id="{FAC2A725-E9F7-45A4-9C46-21A2597EACD5}"/>
              </a:ext>
            </a:extLst>
          </p:cNvPr>
          <p:cNvSpPr/>
          <p:nvPr/>
        </p:nvSpPr>
        <p:spPr bwMode="auto">
          <a:xfrm>
            <a:off x="1517728" y="1377794"/>
            <a:ext cx="3640793" cy="60644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961">
                <a:solidFill>
                  <a:schemeClr val="tx1"/>
                </a:solidFill>
              </a:rPr>
              <a:t>Microsoft Learn </a:t>
            </a:r>
          </a:p>
        </p:txBody>
      </p:sp>
      <p:cxnSp>
        <p:nvCxnSpPr>
          <p:cNvPr id="25" name="Straight Connector 24">
            <a:extLst>
              <a:ext uri="{FF2B5EF4-FFF2-40B4-BE49-F238E27FC236}">
                <a16:creationId xmlns:a16="http://schemas.microsoft.com/office/drawing/2014/main" id="{23C8696D-B7E4-487E-A483-3D357C9FBDB6}"/>
              </a:ext>
              <a:ext uri="{C183D7F6-B498-43B3-948B-1728B52AA6E4}">
                <adec:decorative xmlns:adec="http://schemas.microsoft.com/office/drawing/2017/decorative" val="1"/>
              </a:ext>
            </a:extLst>
          </p:cNvPr>
          <p:cNvCxnSpPr>
            <a:cxnSpLocks/>
          </p:cNvCxnSpPr>
          <p:nvPr/>
        </p:nvCxnSpPr>
        <p:spPr>
          <a:xfrm>
            <a:off x="1497598" y="2177012"/>
            <a:ext cx="42731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6" name="Picture 1795" descr="Icon of tick mark on a paper">
            <a:extLst>
              <a:ext uri="{FF2B5EF4-FFF2-40B4-BE49-F238E27FC236}">
                <a16:creationId xmlns:a16="http://schemas.microsoft.com/office/drawing/2014/main" id="{B5E5573C-3EE5-4B76-969A-943CEA7892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459" y="2264549"/>
            <a:ext cx="772419" cy="773913"/>
          </a:xfrm>
          <a:prstGeom prst="rect">
            <a:avLst/>
          </a:prstGeom>
        </p:spPr>
      </p:pic>
      <p:sp>
        <p:nvSpPr>
          <p:cNvPr id="6" name="Rectangle 5">
            <a:extLst>
              <a:ext uri="{FF2B5EF4-FFF2-40B4-BE49-F238E27FC236}">
                <a16:creationId xmlns:a16="http://schemas.microsoft.com/office/drawing/2014/main" id="{FE541FE8-D323-49EB-B62A-A6800BE0036D}"/>
              </a:ext>
            </a:extLst>
          </p:cNvPr>
          <p:cNvSpPr/>
          <p:nvPr/>
        </p:nvSpPr>
        <p:spPr bwMode="auto">
          <a:xfrm>
            <a:off x="1517728" y="2369787"/>
            <a:ext cx="3640793" cy="60644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961">
                <a:solidFill>
                  <a:schemeClr val="tx1"/>
                </a:solidFill>
              </a:rPr>
              <a:t>Azure Documentation</a:t>
            </a:r>
          </a:p>
        </p:txBody>
      </p:sp>
      <p:cxnSp>
        <p:nvCxnSpPr>
          <p:cNvPr id="34" name="Straight Connector 33">
            <a:extLst>
              <a:ext uri="{FF2B5EF4-FFF2-40B4-BE49-F238E27FC236}">
                <a16:creationId xmlns:a16="http://schemas.microsoft.com/office/drawing/2014/main" id="{7BEF953B-96EF-407A-ADDC-AD63FEAED38F}"/>
              </a:ext>
              <a:ext uri="{C183D7F6-B498-43B3-948B-1728B52AA6E4}">
                <adec:decorative xmlns:adec="http://schemas.microsoft.com/office/drawing/2017/decorative" val="1"/>
              </a:ext>
            </a:extLst>
          </p:cNvPr>
          <p:cNvCxnSpPr>
            <a:cxnSpLocks/>
          </p:cNvCxnSpPr>
          <p:nvPr/>
        </p:nvCxnSpPr>
        <p:spPr>
          <a:xfrm>
            <a:off x="1497598" y="3169005"/>
            <a:ext cx="42731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5" name="Picture 1794" descr="Icon of chat message pop up">
            <a:extLst>
              <a:ext uri="{FF2B5EF4-FFF2-40B4-BE49-F238E27FC236}">
                <a16:creationId xmlns:a16="http://schemas.microsoft.com/office/drawing/2014/main" id="{8210CD22-1AF3-4528-B800-0F389DD053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4459" y="3256542"/>
            <a:ext cx="772419" cy="772419"/>
          </a:xfrm>
          <a:prstGeom prst="rect">
            <a:avLst/>
          </a:prstGeom>
        </p:spPr>
      </p:pic>
      <p:sp>
        <p:nvSpPr>
          <p:cNvPr id="10" name="Rectangle 9">
            <a:extLst>
              <a:ext uri="{FF2B5EF4-FFF2-40B4-BE49-F238E27FC236}">
                <a16:creationId xmlns:a16="http://schemas.microsoft.com/office/drawing/2014/main" id="{A7E57C26-643C-4D15-870D-437851D99D6C}"/>
              </a:ext>
            </a:extLst>
          </p:cNvPr>
          <p:cNvSpPr/>
          <p:nvPr/>
        </p:nvSpPr>
        <p:spPr bwMode="auto">
          <a:xfrm>
            <a:off x="1517728" y="3361781"/>
            <a:ext cx="3640793" cy="60644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961" dirty="0">
                <a:solidFill>
                  <a:schemeClr val="tx1"/>
                </a:solidFill>
              </a:rPr>
              <a:t>Azure Architecture Center</a:t>
            </a:r>
          </a:p>
        </p:txBody>
      </p:sp>
      <p:cxnSp>
        <p:nvCxnSpPr>
          <p:cNvPr id="35" name="Straight Connector 34">
            <a:extLst>
              <a:ext uri="{FF2B5EF4-FFF2-40B4-BE49-F238E27FC236}">
                <a16:creationId xmlns:a16="http://schemas.microsoft.com/office/drawing/2014/main" id="{E7F7E80A-CEE2-4EAE-AF23-65C2BD947F12}"/>
              </a:ext>
              <a:ext uri="{C183D7F6-B498-43B3-948B-1728B52AA6E4}">
                <adec:decorative xmlns:adec="http://schemas.microsoft.com/office/drawing/2017/decorative" val="1"/>
              </a:ext>
            </a:extLst>
          </p:cNvPr>
          <p:cNvCxnSpPr>
            <a:cxnSpLocks/>
          </p:cNvCxnSpPr>
          <p:nvPr/>
        </p:nvCxnSpPr>
        <p:spPr>
          <a:xfrm>
            <a:off x="1497598" y="4160999"/>
            <a:ext cx="42731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3" name="Picture 1792" descr="Icon of two person">
            <a:extLst>
              <a:ext uri="{FF2B5EF4-FFF2-40B4-BE49-F238E27FC236}">
                <a16:creationId xmlns:a16="http://schemas.microsoft.com/office/drawing/2014/main" id="{D15EB9EC-ACF1-4BBB-98B8-9AE924E98FF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4459" y="4248533"/>
            <a:ext cx="772419" cy="772419"/>
          </a:xfrm>
          <a:prstGeom prst="rect">
            <a:avLst/>
          </a:prstGeom>
        </p:spPr>
      </p:pic>
      <p:sp>
        <p:nvSpPr>
          <p:cNvPr id="8" name="Rectangle 7">
            <a:extLst>
              <a:ext uri="{FF2B5EF4-FFF2-40B4-BE49-F238E27FC236}">
                <a16:creationId xmlns:a16="http://schemas.microsoft.com/office/drawing/2014/main" id="{AAED08B4-2139-402C-B755-16BFB13B4722}"/>
              </a:ext>
            </a:extLst>
          </p:cNvPr>
          <p:cNvSpPr/>
          <p:nvPr/>
        </p:nvSpPr>
        <p:spPr bwMode="auto">
          <a:xfrm>
            <a:off x="1517728" y="4353771"/>
            <a:ext cx="3640793" cy="60644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961">
                <a:solidFill>
                  <a:schemeClr val="tx1"/>
                </a:solidFill>
              </a:rPr>
              <a:t>Azure Tuesdays with Corey</a:t>
            </a:r>
          </a:p>
        </p:txBody>
      </p:sp>
      <p:cxnSp>
        <p:nvCxnSpPr>
          <p:cNvPr id="36" name="Straight Connector 35">
            <a:extLst>
              <a:ext uri="{FF2B5EF4-FFF2-40B4-BE49-F238E27FC236}">
                <a16:creationId xmlns:a16="http://schemas.microsoft.com/office/drawing/2014/main" id="{F28B995A-734C-499E-8F9C-511DC3DF7DAD}"/>
              </a:ext>
              <a:ext uri="{C183D7F6-B498-43B3-948B-1728B52AA6E4}">
                <adec:decorative xmlns:adec="http://schemas.microsoft.com/office/drawing/2017/decorative" val="1"/>
              </a:ext>
            </a:extLst>
          </p:cNvPr>
          <p:cNvCxnSpPr>
            <a:cxnSpLocks/>
          </p:cNvCxnSpPr>
          <p:nvPr/>
        </p:nvCxnSpPr>
        <p:spPr>
          <a:xfrm>
            <a:off x="1497598" y="5152992"/>
            <a:ext cx="42731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2" name="Picture 1791" descr="Icon of a person sitting behind a table">
            <a:extLst>
              <a:ext uri="{FF2B5EF4-FFF2-40B4-BE49-F238E27FC236}">
                <a16:creationId xmlns:a16="http://schemas.microsoft.com/office/drawing/2014/main" id="{FA5396A0-E101-44BB-9AD3-E9D41A1E795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4459" y="5240525"/>
            <a:ext cx="772419" cy="772419"/>
          </a:xfrm>
          <a:prstGeom prst="rect">
            <a:avLst/>
          </a:prstGeom>
        </p:spPr>
      </p:pic>
      <p:sp>
        <p:nvSpPr>
          <p:cNvPr id="9" name="Rectangle 8">
            <a:extLst>
              <a:ext uri="{FF2B5EF4-FFF2-40B4-BE49-F238E27FC236}">
                <a16:creationId xmlns:a16="http://schemas.microsoft.com/office/drawing/2014/main" id="{199F076B-3DEC-4AA8-861B-68489BBC82B7}"/>
              </a:ext>
            </a:extLst>
          </p:cNvPr>
          <p:cNvSpPr/>
          <p:nvPr/>
        </p:nvSpPr>
        <p:spPr bwMode="auto">
          <a:xfrm>
            <a:off x="1517727" y="5345764"/>
            <a:ext cx="4129749" cy="60644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961">
                <a:solidFill>
                  <a:schemeClr val="tx1"/>
                </a:solidFill>
              </a:rPr>
              <a:t>Azure Fridays with Scott </a:t>
            </a:r>
            <a:r>
              <a:rPr lang="en-US" sz="1961" err="1">
                <a:solidFill>
                  <a:schemeClr val="tx1"/>
                </a:solidFill>
              </a:rPr>
              <a:t>Hanselman</a:t>
            </a:r>
            <a:endParaRPr lang="en-US" sz="1961">
              <a:solidFill>
                <a:schemeClr val="tx1"/>
              </a:solidFill>
            </a:endParaRPr>
          </a:p>
        </p:txBody>
      </p:sp>
      <p:pic>
        <p:nvPicPr>
          <p:cNvPr id="1801" name="Picture 1800" descr="Icon of lines with rounded tip spreading outside from the centre circle">
            <a:extLst>
              <a:ext uri="{FF2B5EF4-FFF2-40B4-BE49-F238E27FC236}">
                <a16:creationId xmlns:a16="http://schemas.microsoft.com/office/drawing/2014/main" id="{0AF58701-BBBD-46C5-B2BA-90A96058558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01431" y="1272555"/>
            <a:ext cx="772419" cy="773913"/>
          </a:xfrm>
          <a:prstGeom prst="rect">
            <a:avLst/>
          </a:prstGeom>
        </p:spPr>
      </p:pic>
      <p:sp>
        <p:nvSpPr>
          <p:cNvPr id="12" name="Rectangle 11">
            <a:extLst>
              <a:ext uri="{FF2B5EF4-FFF2-40B4-BE49-F238E27FC236}">
                <a16:creationId xmlns:a16="http://schemas.microsoft.com/office/drawing/2014/main" id="{402AD351-6891-49B5-A6B0-17C23F1E73E5}"/>
              </a:ext>
            </a:extLst>
          </p:cNvPr>
          <p:cNvSpPr/>
          <p:nvPr/>
        </p:nvSpPr>
        <p:spPr bwMode="auto">
          <a:xfrm>
            <a:off x="7412926" y="1377794"/>
            <a:ext cx="4140403" cy="60644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961">
                <a:solidFill>
                  <a:schemeClr val="tx1"/>
                </a:solidFill>
              </a:rPr>
              <a:t>Channel 9</a:t>
            </a:r>
          </a:p>
        </p:txBody>
      </p:sp>
      <p:cxnSp>
        <p:nvCxnSpPr>
          <p:cNvPr id="37" name="Straight Connector 36">
            <a:extLst>
              <a:ext uri="{FF2B5EF4-FFF2-40B4-BE49-F238E27FC236}">
                <a16:creationId xmlns:a16="http://schemas.microsoft.com/office/drawing/2014/main" id="{3DE6B178-B8FC-4427-AB9B-8BE4EAEBC6CF}"/>
              </a:ext>
              <a:ext uri="{C183D7F6-B498-43B3-948B-1728B52AA6E4}">
                <adec:decorative xmlns:adec="http://schemas.microsoft.com/office/drawing/2017/decorative" val="1"/>
              </a:ext>
            </a:extLst>
          </p:cNvPr>
          <p:cNvCxnSpPr>
            <a:cxnSpLocks/>
          </p:cNvCxnSpPr>
          <p:nvPr/>
        </p:nvCxnSpPr>
        <p:spPr>
          <a:xfrm>
            <a:off x="7365935" y="2177012"/>
            <a:ext cx="42731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00" name="Picture 1799" descr="Icon of a document">
            <a:extLst>
              <a:ext uri="{FF2B5EF4-FFF2-40B4-BE49-F238E27FC236}">
                <a16:creationId xmlns:a16="http://schemas.microsoft.com/office/drawing/2014/main" id="{FF2167BF-97D3-48CE-91F7-1509B476634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01431" y="2264548"/>
            <a:ext cx="772419" cy="773913"/>
          </a:xfrm>
          <a:prstGeom prst="rect">
            <a:avLst/>
          </a:prstGeom>
        </p:spPr>
      </p:pic>
      <p:sp>
        <p:nvSpPr>
          <p:cNvPr id="11" name="Rectangle 10">
            <a:extLst>
              <a:ext uri="{FF2B5EF4-FFF2-40B4-BE49-F238E27FC236}">
                <a16:creationId xmlns:a16="http://schemas.microsoft.com/office/drawing/2014/main" id="{96423ECF-0CBD-43A9-9379-EBB0FD73C571}"/>
              </a:ext>
            </a:extLst>
          </p:cNvPr>
          <p:cNvSpPr/>
          <p:nvPr/>
        </p:nvSpPr>
        <p:spPr bwMode="auto">
          <a:xfrm>
            <a:off x="7412926" y="2369786"/>
            <a:ext cx="4140403" cy="60644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961">
                <a:solidFill>
                  <a:schemeClr val="tx1"/>
                </a:solidFill>
              </a:rPr>
              <a:t>Microsoft Azure Blog</a:t>
            </a:r>
          </a:p>
        </p:txBody>
      </p:sp>
      <p:cxnSp>
        <p:nvCxnSpPr>
          <p:cNvPr id="38" name="Straight Connector 37">
            <a:extLst>
              <a:ext uri="{FF2B5EF4-FFF2-40B4-BE49-F238E27FC236}">
                <a16:creationId xmlns:a16="http://schemas.microsoft.com/office/drawing/2014/main" id="{48EBF645-809F-444B-993A-45580D9C1E8A}"/>
              </a:ext>
              <a:ext uri="{C183D7F6-B498-43B3-948B-1728B52AA6E4}">
                <adec:decorative xmlns:adec="http://schemas.microsoft.com/office/drawing/2017/decorative" val="1"/>
              </a:ext>
            </a:extLst>
          </p:cNvPr>
          <p:cNvCxnSpPr>
            <a:cxnSpLocks/>
          </p:cNvCxnSpPr>
          <p:nvPr/>
        </p:nvCxnSpPr>
        <p:spPr>
          <a:xfrm>
            <a:off x="7365935" y="3169005"/>
            <a:ext cx="42731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9" name="Picture 1798" descr="Icon of a book">
            <a:extLst>
              <a:ext uri="{FF2B5EF4-FFF2-40B4-BE49-F238E27FC236}">
                <a16:creationId xmlns:a16="http://schemas.microsoft.com/office/drawing/2014/main" id="{317282F4-0E23-481E-9C77-8CF9455522E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01431" y="3256540"/>
            <a:ext cx="772419" cy="772419"/>
          </a:xfrm>
          <a:prstGeom prst="rect">
            <a:avLst/>
          </a:prstGeom>
        </p:spPr>
      </p:pic>
      <p:sp>
        <p:nvSpPr>
          <p:cNvPr id="14" name="Rectangle 13">
            <a:extLst>
              <a:ext uri="{FF2B5EF4-FFF2-40B4-BE49-F238E27FC236}">
                <a16:creationId xmlns:a16="http://schemas.microsoft.com/office/drawing/2014/main" id="{53E17F31-0E64-43E8-8CFA-7789338BEB64}"/>
              </a:ext>
            </a:extLst>
          </p:cNvPr>
          <p:cNvSpPr/>
          <p:nvPr/>
        </p:nvSpPr>
        <p:spPr bwMode="auto">
          <a:xfrm>
            <a:off x="7412926" y="3361781"/>
            <a:ext cx="4140403" cy="60644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961">
                <a:solidFill>
                  <a:schemeClr val="tx1"/>
                </a:solidFill>
              </a:rPr>
              <a:t>Microsoft Learning Community Blog</a:t>
            </a:r>
          </a:p>
        </p:txBody>
      </p:sp>
      <p:cxnSp>
        <p:nvCxnSpPr>
          <p:cNvPr id="39" name="Straight Connector 38">
            <a:extLst>
              <a:ext uri="{FF2B5EF4-FFF2-40B4-BE49-F238E27FC236}">
                <a16:creationId xmlns:a16="http://schemas.microsoft.com/office/drawing/2014/main" id="{D7C129AD-00E6-4F0F-92E1-537C59F5D9E4}"/>
              </a:ext>
              <a:ext uri="{C183D7F6-B498-43B3-948B-1728B52AA6E4}">
                <adec:decorative xmlns:adec="http://schemas.microsoft.com/office/drawing/2017/decorative" val="1"/>
              </a:ext>
            </a:extLst>
          </p:cNvPr>
          <p:cNvCxnSpPr>
            <a:cxnSpLocks/>
          </p:cNvCxnSpPr>
          <p:nvPr/>
        </p:nvCxnSpPr>
        <p:spPr>
          <a:xfrm>
            <a:off x="7365935" y="4160999"/>
            <a:ext cx="42731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08937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10439834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a:xfrm>
            <a:off x="455995" y="3227821"/>
            <a:ext cx="2457386" cy="402359"/>
          </a:xfrm>
        </p:spPr>
        <p:txBody>
          <a:bodyPr/>
          <a:lstStyle/>
          <a:p>
            <a:r>
              <a:rPr lang="en-US" dirty="0"/>
              <a:t>Module 0:</a:t>
            </a:r>
            <a:br>
              <a:rPr lang="en-US" dirty="0"/>
            </a:br>
            <a:br>
              <a:rPr lang="en-US" dirty="0"/>
            </a:br>
            <a:r>
              <a:rPr lang="en-US" dirty="0"/>
              <a:t>Course Introduction</a:t>
            </a:r>
          </a:p>
        </p:txBody>
      </p:sp>
      <p:sp>
        <p:nvSpPr>
          <p:cNvPr id="2" name="TextBox 1">
            <a:extLst>
              <a:ext uri="{FF2B5EF4-FFF2-40B4-BE49-F238E27FC236}">
                <a16:creationId xmlns:a16="http://schemas.microsoft.com/office/drawing/2014/main" id="{A4A231E4-927F-429B-9FBC-0A081A17B084}"/>
              </a:ext>
            </a:extLst>
          </p:cNvPr>
          <p:cNvSpPr txBox="1"/>
          <p:nvPr/>
        </p:nvSpPr>
        <p:spPr>
          <a:xfrm>
            <a:off x="3577554" y="523875"/>
            <a:ext cx="5036892" cy="5130635"/>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Welcome</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Instructor Introduction</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Student Introductions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Facilities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Architect Role</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About this Course: Prerequisites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Course Outline</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AZ-303 Certification</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Microsoft Certifications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Hands-on Labs (Optional)</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Additional Resources (Optional)</a:t>
            </a:r>
          </a:p>
          <a:p>
            <a:pPr marL="342900" indent="-342900">
              <a:lnSpc>
                <a:spcPct val="90000"/>
              </a:lnSpc>
              <a:spcAft>
                <a:spcPts val="600"/>
              </a:spcAft>
              <a:buFont typeface="Arial" panose="020B0604020202020204" pitchFamily="34" charset="0"/>
              <a:buChar char="•"/>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2505570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CACCE5-EE3E-4CAF-B118-E7F6481C5D8D}"/>
              </a:ext>
            </a:extLst>
          </p:cNvPr>
          <p:cNvSpPr>
            <a:spLocks noGrp="1"/>
          </p:cNvSpPr>
          <p:nvPr>
            <p:ph type="title"/>
          </p:nvPr>
        </p:nvSpPr>
        <p:spPr/>
        <p:txBody>
          <a:bodyPr/>
          <a:lstStyle/>
          <a:p>
            <a:r>
              <a:rPr lang="en-US" dirty="0"/>
              <a:t>Welcome</a:t>
            </a:r>
          </a:p>
        </p:txBody>
      </p:sp>
      <p:sp>
        <p:nvSpPr>
          <p:cNvPr id="7" name="Text Placeholder 9">
            <a:extLst>
              <a:ext uri="{FF2B5EF4-FFF2-40B4-BE49-F238E27FC236}">
                <a16:creationId xmlns:a16="http://schemas.microsoft.com/office/drawing/2014/main" id="{6FBD00D0-15B8-476A-A75A-6918D89F8AA5}"/>
              </a:ext>
            </a:extLst>
          </p:cNvPr>
          <p:cNvSpPr txBox="1">
            <a:spLocks/>
          </p:cNvSpPr>
          <p:nvPr/>
        </p:nvSpPr>
        <p:spPr>
          <a:xfrm>
            <a:off x="1" y="1130371"/>
            <a:ext cx="12191999" cy="575987"/>
          </a:xfrm>
          <a:prstGeom prst="rect">
            <a:avLst/>
          </a:prstGeom>
          <a:solidFill>
            <a:srgbClr val="243A5E"/>
          </a:solidFill>
        </p:spPr>
        <p:txBody>
          <a:bodyPr vert="horz" wrap="square" lIns="0" tIns="89642" rIns="143428" bIns="89642"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1506"/>
            <a:r>
              <a:rPr lang="en-US" sz="1961">
                <a:solidFill>
                  <a:schemeClr val="bg1"/>
                </a:solidFill>
              </a:rPr>
              <a:t>Thank you for joining us today </a:t>
            </a:r>
          </a:p>
        </p:txBody>
      </p:sp>
      <p:sp>
        <p:nvSpPr>
          <p:cNvPr id="8" name="Text Placeholder 8">
            <a:extLst>
              <a:ext uri="{FF2B5EF4-FFF2-40B4-BE49-F238E27FC236}">
                <a16:creationId xmlns:a16="http://schemas.microsoft.com/office/drawing/2014/main" id="{3E4E8B15-8431-4159-9945-2306026BEB9C}"/>
              </a:ext>
            </a:extLst>
          </p:cNvPr>
          <p:cNvSpPr txBox="1">
            <a:spLocks/>
          </p:cNvSpPr>
          <p:nvPr/>
        </p:nvSpPr>
        <p:spPr>
          <a:xfrm>
            <a:off x="423763" y="1715724"/>
            <a:ext cx="10731746" cy="995697"/>
          </a:xfrm>
          <a:prstGeom prst="rect">
            <a:avLst/>
          </a:prstGeom>
        </p:spPr>
        <p:txBody>
          <a:bodyPr vert="horz" wrap="square" lIns="0" tIns="89642" rIns="143428" bIns="89642" rtlCol="0" anchor="ctr">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spc="0">
                <a:solidFill>
                  <a:schemeClr val="tx1"/>
                </a:solidFill>
                <a:latin typeface="+mn-lt"/>
              </a:rPr>
              <a:t>We’ve worked together with the Microsoft Partner Network and Microsoft IT Academies to bring you a world-class learning experience. At the end of class, please complete an evaluation of today’s experience. We value your feedback! </a:t>
            </a:r>
          </a:p>
        </p:txBody>
      </p:sp>
      <p:pic>
        <p:nvPicPr>
          <p:cNvPr id="18" name="Picture 17" descr="Icon of a checkmark inside a badge">
            <a:extLst>
              <a:ext uri="{FF2B5EF4-FFF2-40B4-BE49-F238E27FC236}">
                <a16:creationId xmlns:a16="http://schemas.microsoft.com/office/drawing/2014/main" id="{A23F78E2-FC03-4C2D-AC40-6B1455FA7A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647" y="2799467"/>
            <a:ext cx="772419" cy="772419"/>
          </a:xfrm>
          <a:prstGeom prst="rect">
            <a:avLst/>
          </a:prstGeom>
        </p:spPr>
      </p:pic>
      <p:sp>
        <p:nvSpPr>
          <p:cNvPr id="21" name="Text Placeholder 8">
            <a:extLst>
              <a:ext uri="{FF2B5EF4-FFF2-40B4-BE49-F238E27FC236}">
                <a16:creationId xmlns:a16="http://schemas.microsoft.com/office/drawing/2014/main" id="{B70E347B-36C7-48CD-8E2F-6F9763284868}"/>
              </a:ext>
            </a:extLst>
          </p:cNvPr>
          <p:cNvSpPr txBox="1">
            <a:spLocks/>
          </p:cNvSpPr>
          <p:nvPr/>
        </p:nvSpPr>
        <p:spPr>
          <a:xfrm>
            <a:off x="1354172" y="2750588"/>
            <a:ext cx="2380933" cy="841757"/>
          </a:xfrm>
          <a:prstGeom prst="rect">
            <a:avLst/>
          </a:prstGeom>
        </p:spPr>
        <p:txBody>
          <a:bodyPr vert="horz" wrap="square" lIns="0" tIns="89642" rIns="143428" bIns="89642"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spc="0">
                <a:solidFill>
                  <a:schemeClr val="tx2"/>
                </a:solidFill>
              </a:rPr>
              <a:t>Microsoft Certified Trainers + Instructors</a:t>
            </a:r>
          </a:p>
        </p:txBody>
      </p:sp>
      <p:sp>
        <p:nvSpPr>
          <p:cNvPr id="24" name="Text Placeholder 8">
            <a:extLst>
              <a:ext uri="{FF2B5EF4-FFF2-40B4-BE49-F238E27FC236}">
                <a16:creationId xmlns:a16="http://schemas.microsoft.com/office/drawing/2014/main" id="{9DDAAB3E-4CEF-4A38-BFC4-0601F6379DFD}"/>
              </a:ext>
            </a:extLst>
          </p:cNvPr>
          <p:cNvSpPr txBox="1">
            <a:spLocks/>
          </p:cNvSpPr>
          <p:nvPr/>
        </p:nvSpPr>
        <p:spPr>
          <a:xfrm>
            <a:off x="3959210" y="2750588"/>
            <a:ext cx="7814148" cy="841757"/>
          </a:xfrm>
          <a:prstGeom prst="rect">
            <a:avLst/>
          </a:prstGeom>
        </p:spPr>
        <p:txBody>
          <a:bodyPr vert="horz" wrap="square" lIns="0" tIns="89642" rIns="143428" bIns="89642"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68" spc="0">
                <a:solidFill>
                  <a:schemeClr val="tx1"/>
                </a:solidFill>
                <a:latin typeface="+mn-lt"/>
              </a:rPr>
              <a:t>Your instructor is a premier technical and instructional expert who meets ongoing certification requirements</a:t>
            </a:r>
          </a:p>
        </p:txBody>
      </p:sp>
      <p:cxnSp>
        <p:nvCxnSpPr>
          <p:cNvPr id="19" name="Straight Connector 18">
            <a:extLst>
              <a:ext uri="{FF2B5EF4-FFF2-40B4-BE49-F238E27FC236}">
                <a16:creationId xmlns:a16="http://schemas.microsoft.com/office/drawing/2014/main" id="{260F2520-1EEC-4F16-8BC0-3B587F7C9FD4}"/>
              </a:ext>
              <a:ext uri="{C183D7F6-B498-43B3-948B-1728B52AA6E4}">
                <adec:decorative xmlns:adec="http://schemas.microsoft.com/office/drawing/2017/decorative" val="1"/>
              </a:ext>
            </a:extLst>
          </p:cNvPr>
          <p:cNvCxnSpPr>
            <a:cxnSpLocks/>
          </p:cNvCxnSpPr>
          <p:nvPr/>
        </p:nvCxnSpPr>
        <p:spPr>
          <a:xfrm>
            <a:off x="1383768" y="3682884"/>
            <a:ext cx="10312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person">
            <a:extLst>
              <a:ext uri="{FF2B5EF4-FFF2-40B4-BE49-F238E27FC236}">
                <a16:creationId xmlns:a16="http://schemas.microsoft.com/office/drawing/2014/main" id="{EE6E7DCA-7DDA-4511-9495-802011EE64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881" y="3804530"/>
            <a:ext cx="772419" cy="772419"/>
          </a:xfrm>
          <a:prstGeom prst="rect">
            <a:avLst/>
          </a:prstGeom>
        </p:spPr>
      </p:pic>
      <p:sp>
        <p:nvSpPr>
          <p:cNvPr id="22" name="Text Placeholder 8">
            <a:extLst>
              <a:ext uri="{FF2B5EF4-FFF2-40B4-BE49-F238E27FC236}">
                <a16:creationId xmlns:a16="http://schemas.microsoft.com/office/drawing/2014/main" id="{BE7B9B6C-FA65-43A6-8E9B-F2D2563CC71B}"/>
              </a:ext>
            </a:extLst>
          </p:cNvPr>
          <p:cNvSpPr txBox="1">
            <a:spLocks/>
          </p:cNvSpPr>
          <p:nvPr/>
        </p:nvSpPr>
        <p:spPr>
          <a:xfrm>
            <a:off x="1354172" y="3773950"/>
            <a:ext cx="2380933" cy="841757"/>
          </a:xfrm>
          <a:prstGeom prst="rect">
            <a:avLst/>
          </a:prstGeom>
        </p:spPr>
        <p:txBody>
          <a:bodyPr vert="horz" wrap="square" lIns="0" tIns="89642" rIns="143428" bIns="89642"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spc="0">
                <a:solidFill>
                  <a:schemeClr val="tx2"/>
                </a:solidFill>
              </a:rPr>
              <a:t>Customer Satisfaction Guarantee</a:t>
            </a:r>
          </a:p>
        </p:txBody>
      </p:sp>
      <p:sp>
        <p:nvSpPr>
          <p:cNvPr id="25" name="Text Placeholder 8">
            <a:extLst>
              <a:ext uri="{FF2B5EF4-FFF2-40B4-BE49-F238E27FC236}">
                <a16:creationId xmlns:a16="http://schemas.microsoft.com/office/drawing/2014/main" id="{AC5A5D00-CF92-431B-9D14-A361B648BA82}"/>
              </a:ext>
            </a:extLst>
          </p:cNvPr>
          <p:cNvSpPr txBox="1">
            <a:spLocks/>
          </p:cNvSpPr>
          <p:nvPr/>
        </p:nvSpPr>
        <p:spPr>
          <a:xfrm>
            <a:off x="3959210" y="3773950"/>
            <a:ext cx="7814148" cy="841757"/>
          </a:xfrm>
          <a:prstGeom prst="rect">
            <a:avLst/>
          </a:prstGeom>
        </p:spPr>
        <p:txBody>
          <a:bodyPr vert="horz" wrap="square" lIns="0" tIns="89642" rIns="143428" bIns="89642"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68" spc="0" dirty="0">
                <a:solidFill>
                  <a:schemeClr val="tx1"/>
                </a:solidFill>
                <a:latin typeface="+mn-lt"/>
              </a:rPr>
              <a:t>Our partners offer a satisfaction guarantee, and we hold them accountable for it </a:t>
            </a:r>
          </a:p>
        </p:txBody>
      </p:sp>
      <p:cxnSp>
        <p:nvCxnSpPr>
          <p:cNvPr id="35" name="Straight Connector 34">
            <a:extLst>
              <a:ext uri="{FF2B5EF4-FFF2-40B4-BE49-F238E27FC236}">
                <a16:creationId xmlns:a16="http://schemas.microsoft.com/office/drawing/2014/main" id="{31FD7881-3357-4EF0-9269-0B073F8505A0}"/>
              </a:ext>
              <a:ext uri="{C183D7F6-B498-43B3-948B-1728B52AA6E4}">
                <adec:decorative xmlns:adec="http://schemas.microsoft.com/office/drawing/2017/decorative" val="1"/>
              </a:ext>
            </a:extLst>
          </p:cNvPr>
          <p:cNvCxnSpPr>
            <a:cxnSpLocks/>
          </p:cNvCxnSpPr>
          <p:nvPr/>
        </p:nvCxnSpPr>
        <p:spPr>
          <a:xfrm>
            <a:off x="1383768" y="4697300"/>
            <a:ext cx="10312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3" name="Picture 72" descr="Icon of check mark enclosed by an arc">
            <a:extLst>
              <a:ext uri="{FF2B5EF4-FFF2-40B4-BE49-F238E27FC236}">
                <a16:creationId xmlns:a16="http://schemas.microsoft.com/office/drawing/2014/main" id="{3C5F836B-635F-4F74-A3FB-08FD554D96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9881" y="4818945"/>
            <a:ext cx="772419" cy="772419"/>
          </a:xfrm>
          <a:prstGeom prst="rect">
            <a:avLst/>
          </a:prstGeom>
        </p:spPr>
      </p:pic>
      <p:sp>
        <p:nvSpPr>
          <p:cNvPr id="23" name="Text Placeholder 8">
            <a:extLst>
              <a:ext uri="{FF2B5EF4-FFF2-40B4-BE49-F238E27FC236}">
                <a16:creationId xmlns:a16="http://schemas.microsoft.com/office/drawing/2014/main" id="{8017221B-3B34-4519-816D-131618EEC890}"/>
              </a:ext>
            </a:extLst>
          </p:cNvPr>
          <p:cNvSpPr txBox="1">
            <a:spLocks/>
          </p:cNvSpPr>
          <p:nvPr/>
        </p:nvSpPr>
        <p:spPr>
          <a:xfrm>
            <a:off x="1354172" y="4797313"/>
            <a:ext cx="2380933" cy="841757"/>
          </a:xfrm>
          <a:prstGeom prst="rect">
            <a:avLst/>
          </a:prstGeom>
        </p:spPr>
        <p:txBody>
          <a:bodyPr vert="horz" wrap="square" lIns="0" tIns="89642" rIns="143428" bIns="89642"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spc="0">
                <a:solidFill>
                  <a:schemeClr val="tx2"/>
                </a:solidFill>
              </a:rPr>
              <a:t>Certification Exam Benefits</a:t>
            </a:r>
          </a:p>
        </p:txBody>
      </p:sp>
      <p:sp>
        <p:nvSpPr>
          <p:cNvPr id="26" name="Text Placeholder 8">
            <a:extLst>
              <a:ext uri="{FF2B5EF4-FFF2-40B4-BE49-F238E27FC236}">
                <a16:creationId xmlns:a16="http://schemas.microsoft.com/office/drawing/2014/main" id="{F7C6FFA4-CA06-4DD1-9B21-E7D2E2685A98}"/>
              </a:ext>
            </a:extLst>
          </p:cNvPr>
          <p:cNvSpPr txBox="1">
            <a:spLocks/>
          </p:cNvSpPr>
          <p:nvPr/>
        </p:nvSpPr>
        <p:spPr>
          <a:xfrm>
            <a:off x="3959210" y="4797313"/>
            <a:ext cx="7814148" cy="841757"/>
          </a:xfrm>
          <a:prstGeom prst="rect">
            <a:avLst/>
          </a:prstGeom>
        </p:spPr>
        <p:txBody>
          <a:bodyPr vert="horz" wrap="square" lIns="0" tIns="89642" rIns="143428" bIns="89642"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68" spc="0">
                <a:solidFill>
                  <a:schemeClr val="tx1"/>
                </a:solidFill>
                <a:latin typeface="+mn-lt"/>
              </a:rPr>
              <a:t>After training, consider pursuing a Microsoft Certification to help distinguish your technical expertise and experience. Ask your instructor about available exam promotions and discounts</a:t>
            </a:r>
          </a:p>
        </p:txBody>
      </p:sp>
      <p:sp>
        <p:nvSpPr>
          <p:cNvPr id="27" name="Text Placeholder 9">
            <a:extLst>
              <a:ext uri="{FF2B5EF4-FFF2-40B4-BE49-F238E27FC236}">
                <a16:creationId xmlns:a16="http://schemas.microsoft.com/office/drawing/2014/main" id="{9F28C92E-1E3E-4718-9E02-9D4AC91E4EF5}"/>
              </a:ext>
            </a:extLst>
          </p:cNvPr>
          <p:cNvSpPr txBox="1">
            <a:spLocks/>
          </p:cNvSpPr>
          <p:nvPr/>
        </p:nvSpPr>
        <p:spPr>
          <a:xfrm>
            <a:off x="1" y="5820676"/>
            <a:ext cx="12191999" cy="475908"/>
          </a:xfrm>
          <a:prstGeom prst="rect">
            <a:avLst/>
          </a:prstGeom>
          <a:solidFill>
            <a:schemeClr val="bg1">
              <a:lumMod val="95000"/>
            </a:schemeClr>
          </a:solidFill>
        </p:spPr>
        <p:txBody>
          <a:bodyPr vert="horz" wrap="square" lIns="0" tIns="89642" rIns="143428" bIns="89642"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1506"/>
            <a:r>
              <a:rPr lang="en-US" sz="1765" spc="0">
                <a:solidFill>
                  <a:schemeClr val="tx1"/>
                </a:solidFill>
              </a:rPr>
              <a:t>We wish you a great learning experience and ongoing career success!</a:t>
            </a:r>
          </a:p>
        </p:txBody>
      </p:sp>
    </p:spTree>
    <p:extLst>
      <p:ext uri="{BB962C8B-B14F-4D97-AF65-F5344CB8AC3E}">
        <p14:creationId xmlns:p14="http://schemas.microsoft.com/office/powerpoint/2010/main" val="40869795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02E7D22-F34B-4859-852F-1B6C51D80AD5}"/>
              </a:ext>
            </a:extLst>
          </p:cNvPr>
          <p:cNvSpPr>
            <a:spLocks noGrp="1"/>
          </p:cNvSpPr>
          <p:nvPr>
            <p:ph type="title"/>
          </p:nvPr>
        </p:nvSpPr>
        <p:spPr/>
        <p:txBody>
          <a:bodyPr/>
          <a:lstStyle/>
          <a:p>
            <a:r>
              <a:rPr lang="en-US" dirty="0"/>
              <a:t>Hello! Instructor Introduction</a:t>
            </a:r>
          </a:p>
        </p:txBody>
      </p:sp>
      <p:sp>
        <p:nvSpPr>
          <p:cNvPr id="7" name="Rectangle 6">
            <a:extLst>
              <a:ext uri="{FF2B5EF4-FFF2-40B4-BE49-F238E27FC236}">
                <a16:creationId xmlns:a16="http://schemas.microsoft.com/office/drawing/2014/main" id="{CA8EA4D7-F0F2-4C36-8465-AADFA18DD1F4}"/>
              </a:ext>
              <a:ext uri="{C183D7F6-B498-43B3-948B-1728B52AA6E4}">
                <adec:decorative xmlns:adec="http://schemas.microsoft.com/office/drawing/2017/decorative" val="0"/>
              </a:ext>
            </a:extLst>
          </p:cNvPr>
          <p:cNvSpPr/>
          <p:nvPr/>
        </p:nvSpPr>
        <p:spPr bwMode="auto">
          <a:xfrm>
            <a:off x="426372" y="1519117"/>
            <a:ext cx="5351656" cy="4606939"/>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79285" rIns="179285" bIns="179285" numCol="1" spcCol="0" rtlCol="0" fromWordArt="0" anchor="t" anchorCtr="0" forceAA="0" compatLnSpc="1">
            <a:prstTxWarp prst="textNoShape">
              <a:avLst/>
            </a:prstTxWarp>
            <a:noAutofit/>
          </a:bodyPr>
          <a:lstStyle/>
          <a:p>
            <a:pPr>
              <a:spcBef>
                <a:spcPts val="1176"/>
              </a:spcBef>
            </a:pPr>
            <a:r>
              <a:rPr lang="en-US" sz="2549">
                <a:solidFill>
                  <a:schemeClr val="tx1"/>
                </a:solidFill>
                <a:latin typeface="+mj-lt"/>
              </a:rPr>
              <a:t>Instructor:</a:t>
            </a:r>
            <a:r>
              <a:rPr lang="en-US" sz="2549">
                <a:solidFill>
                  <a:schemeClr val="tx1"/>
                </a:solidFill>
              </a:rPr>
              <a:t> &lt;Name&gt;</a:t>
            </a:r>
          </a:p>
          <a:p>
            <a:pPr>
              <a:spcBef>
                <a:spcPts val="1176"/>
              </a:spcBef>
            </a:pPr>
            <a:r>
              <a:rPr lang="en-US" sz="2549">
                <a:solidFill>
                  <a:schemeClr val="tx1"/>
                </a:solidFill>
              </a:rPr>
              <a:t>&lt;Title or other credentials,</a:t>
            </a:r>
            <a:br>
              <a:rPr lang="en-US" sz="2549">
                <a:solidFill>
                  <a:schemeClr val="tx1"/>
                </a:solidFill>
              </a:rPr>
            </a:br>
            <a:r>
              <a:rPr lang="en-US" sz="2549">
                <a:solidFill>
                  <a:schemeClr val="tx1"/>
                </a:solidFill>
              </a:rPr>
              <a:t>e.g., Microsoft Certified Trainer&gt;</a:t>
            </a:r>
          </a:p>
          <a:p>
            <a:pPr>
              <a:spcBef>
                <a:spcPts val="1176"/>
              </a:spcBef>
            </a:pPr>
            <a:r>
              <a:rPr lang="en-US" sz="2549">
                <a:solidFill>
                  <a:schemeClr val="tx1"/>
                </a:solidFill>
              </a:rPr>
              <a:t>&lt;Affiliation/Company&gt;</a:t>
            </a:r>
          </a:p>
          <a:p>
            <a:pPr>
              <a:spcBef>
                <a:spcPts val="1176"/>
              </a:spcBef>
            </a:pPr>
            <a:r>
              <a:rPr lang="en-US" sz="2549">
                <a:solidFill>
                  <a:schemeClr val="tx1"/>
                </a:solidFill>
              </a:rPr>
              <a:t>&lt;A few words about my technical and professional experience</a:t>
            </a:r>
          </a:p>
        </p:txBody>
      </p:sp>
      <p:sp>
        <p:nvSpPr>
          <p:cNvPr id="6" name="Rectangle 5">
            <a:extLst>
              <a:ext uri="{FF2B5EF4-FFF2-40B4-BE49-F238E27FC236}">
                <a16:creationId xmlns:a16="http://schemas.microsoft.com/office/drawing/2014/main" id="{2F605BB6-25B9-45ED-948D-F0C22682897D}"/>
              </a:ext>
              <a:ext uri="{C183D7F6-B498-43B3-948B-1728B52AA6E4}">
                <adec:decorative xmlns:adec="http://schemas.microsoft.com/office/drawing/2017/decorative" val="1"/>
              </a:ext>
            </a:extLst>
          </p:cNvPr>
          <p:cNvSpPr/>
          <p:nvPr/>
        </p:nvSpPr>
        <p:spPr bwMode="auto">
          <a:xfrm>
            <a:off x="5919251" y="1519116"/>
            <a:ext cx="5854108" cy="4606939"/>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353">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Name tag with the word hello">
            <a:extLst>
              <a:ext uri="{FF2B5EF4-FFF2-40B4-BE49-F238E27FC236}">
                <a16:creationId xmlns:a16="http://schemas.microsoft.com/office/drawing/2014/main" id="{48413A4B-AD8D-4973-9CF4-C8D8F6C43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840" y="2232789"/>
            <a:ext cx="4888927" cy="3179595"/>
          </a:xfrm>
          <a:prstGeom prst="rect">
            <a:avLst/>
          </a:prstGeom>
        </p:spPr>
      </p:pic>
    </p:spTree>
    <p:extLst>
      <p:ext uri="{BB962C8B-B14F-4D97-AF65-F5344CB8AC3E}">
        <p14:creationId xmlns:p14="http://schemas.microsoft.com/office/powerpoint/2010/main" val="27624524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3F70-8B6D-4789-B751-3C77D08AB7FE}"/>
              </a:ext>
            </a:extLst>
          </p:cNvPr>
          <p:cNvSpPr>
            <a:spLocks noGrp="1"/>
          </p:cNvSpPr>
          <p:nvPr>
            <p:ph type="title"/>
          </p:nvPr>
        </p:nvSpPr>
        <p:spPr/>
        <p:txBody>
          <a:bodyPr/>
          <a:lstStyle/>
          <a:p>
            <a:r>
              <a:rPr lang="en-US" dirty="0"/>
              <a:t>Hello! Student Introductions</a:t>
            </a:r>
          </a:p>
        </p:txBody>
      </p:sp>
      <p:sp>
        <p:nvSpPr>
          <p:cNvPr id="10" name="Rectangle 9">
            <a:extLst>
              <a:ext uri="{FF2B5EF4-FFF2-40B4-BE49-F238E27FC236}">
                <a16:creationId xmlns:a16="http://schemas.microsoft.com/office/drawing/2014/main" id="{ECBA931F-6787-412A-BECF-EC5DA6AF2032}"/>
              </a:ext>
              <a:ext uri="{C183D7F6-B498-43B3-948B-1728B52AA6E4}">
                <adec:decorative xmlns:adec="http://schemas.microsoft.com/office/drawing/2017/decorative" val="0"/>
              </a:ext>
            </a:extLst>
          </p:cNvPr>
          <p:cNvSpPr/>
          <p:nvPr/>
        </p:nvSpPr>
        <p:spPr bwMode="auto">
          <a:xfrm>
            <a:off x="426372" y="1519117"/>
            <a:ext cx="5351656" cy="4606939"/>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a:spcBef>
                <a:spcPts val="588"/>
              </a:spcBef>
              <a:spcAft>
                <a:spcPts val="1176"/>
              </a:spcAft>
            </a:pPr>
            <a:r>
              <a:rPr lang="en-US" sz="2745" dirty="0">
                <a:solidFill>
                  <a:schemeClr val="tx1"/>
                </a:solidFill>
              </a:rPr>
              <a:t>Your name</a:t>
            </a:r>
          </a:p>
          <a:p>
            <a:pPr>
              <a:spcBef>
                <a:spcPts val="588"/>
              </a:spcBef>
              <a:spcAft>
                <a:spcPts val="1176"/>
              </a:spcAft>
            </a:pPr>
            <a:r>
              <a:rPr lang="en-US" sz="2745" dirty="0">
                <a:solidFill>
                  <a:schemeClr val="tx1"/>
                </a:solidFill>
              </a:rPr>
              <a:t>Company affiliation</a:t>
            </a:r>
          </a:p>
          <a:p>
            <a:pPr>
              <a:spcBef>
                <a:spcPts val="588"/>
              </a:spcBef>
              <a:spcAft>
                <a:spcPts val="1176"/>
              </a:spcAft>
            </a:pPr>
            <a:r>
              <a:rPr lang="en-US" sz="2745" dirty="0">
                <a:solidFill>
                  <a:schemeClr val="tx1"/>
                </a:solidFill>
              </a:rPr>
              <a:t>Title/function</a:t>
            </a:r>
          </a:p>
          <a:p>
            <a:pPr>
              <a:spcBef>
                <a:spcPts val="588"/>
              </a:spcBef>
              <a:spcAft>
                <a:spcPts val="1176"/>
              </a:spcAft>
            </a:pPr>
            <a:r>
              <a:rPr lang="en-US" sz="2745" dirty="0">
                <a:solidFill>
                  <a:schemeClr val="tx1"/>
                </a:solidFill>
              </a:rPr>
              <a:t>Microsoft Azure experience</a:t>
            </a:r>
          </a:p>
          <a:p>
            <a:pPr>
              <a:spcBef>
                <a:spcPts val="588"/>
              </a:spcBef>
              <a:spcAft>
                <a:spcPts val="1176"/>
              </a:spcAft>
            </a:pPr>
            <a:r>
              <a:rPr lang="en-US" sz="2745" dirty="0">
                <a:solidFill>
                  <a:schemeClr val="tx1"/>
                </a:solidFill>
              </a:rPr>
              <a:t>Your expectations for the course</a:t>
            </a:r>
          </a:p>
        </p:txBody>
      </p:sp>
      <p:sp>
        <p:nvSpPr>
          <p:cNvPr id="9" name="Rectangle 8">
            <a:extLst>
              <a:ext uri="{FF2B5EF4-FFF2-40B4-BE49-F238E27FC236}">
                <a16:creationId xmlns:a16="http://schemas.microsoft.com/office/drawing/2014/main" id="{3A360786-6A15-405E-946F-CB9E24063B27}"/>
              </a:ext>
              <a:ext uri="{C183D7F6-B498-43B3-948B-1728B52AA6E4}">
                <adec:decorative xmlns:adec="http://schemas.microsoft.com/office/drawing/2017/decorative" val="1"/>
              </a:ext>
            </a:extLst>
          </p:cNvPr>
          <p:cNvSpPr/>
          <p:nvPr/>
        </p:nvSpPr>
        <p:spPr bwMode="auto">
          <a:xfrm>
            <a:off x="5919251" y="1519116"/>
            <a:ext cx="5854108" cy="4606939"/>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353"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Name tag with the word hello">
            <a:extLst>
              <a:ext uri="{FF2B5EF4-FFF2-40B4-BE49-F238E27FC236}">
                <a16:creationId xmlns:a16="http://schemas.microsoft.com/office/drawing/2014/main" id="{34018849-F290-4CFD-82DD-DD47B93F4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840" y="2232789"/>
            <a:ext cx="4888927" cy="3179595"/>
          </a:xfrm>
          <a:prstGeom prst="rect">
            <a:avLst/>
          </a:prstGeom>
        </p:spPr>
      </p:pic>
    </p:spTree>
    <p:extLst>
      <p:ext uri="{BB962C8B-B14F-4D97-AF65-F5344CB8AC3E}">
        <p14:creationId xmlns:p14="http://schemas.microsoft.com/office/powerpoint/2010/main" val="3641015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41BE-3F1A-4819-A406-26BDC1FFBDB5}"/>
              </a:ext>
            </a:extLst>
          </p:cNvPr>
          <p:cNvSpPr>
            <a:spLocks noGrp="1"/>
          </p:cNvSpPr>
          <p:nvPr>
            <p:ph type="title"/>
          </p:nvPr>
        </p:nvSpPr>
        <p:spPr/>
        <p:txBody>
          <a:bodyPr/>
          <a:lstStyle/>
          <a:p>
            <a:r>
              <a:rPr lang="en-US" dirty="0"/>
              <a:t>Facilities (</a:t>
            </a:r>
            <a:r>
              <a:rPr lang="en-US" dirty="0">
                <a:solidFill>
                  <a:srgbClr val="C00000"/>
                </a:solidFill>
              </a:rPr>
              <a:t>adjust</a:t>
            </a:r>
            <a:r>
              <a:rPr lang="en-US" dirty="0"/>
              <a:t>)</a:t>
            </a:r>
          </a:p>
        </p:txBody>
      </p:sp>
      <p:pic>
        <p:nvPicPr>
          <p:cNvPr id="60" name="Picture 59" descr="Icon of a person sitting behind a table">
            <a:extLst>
              <a:ext uri="{FF2B5EF4-FFF2-40B4-BE49-F238E27FC236}">
                <a16:creationId xmlns:a16="http://schemas.microsoft.com/office/drawing/2014/main" id="{9ED55E8E-DC35-482A-A669-B52FB8AAE0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263" y="1237704"/>
            <a:ext cx="732080" cy="732080"/>
          </a:xfrm>
          <a:prstGeom prst="rect">
            <a:avLst/>
          </a:prstGeom>
        </p:spPr>
      </p:pic>
      <p:sp>
        <p:nvSpPr>
          <p:cNvPr id="186" name="TextBox 185">
            <a:extLst>
              <a:ext uri="{FF2B5EF4-FFF2-40B4-BE49-F238E27FC236}">
                <a16:creationId xmlns:a16="http://schemas.microsoft.com/office/drawing/2014/main" id="{D656F44B-2617-405B-BDB8-929B67E699A6}"/>
              </a:ext>
            </a:extLst>
          </p:cNvPr>
          <p:cNvSpPr txBox="1"/>
          <p:nvPr/>
        </p:nvSpPr>
        <p:spPr>
          <a:xfrm>
            <a:off x="1500914" y="1460425"/>
            <a:ext cx="4392482" cy="268927"/>
          </a:xfrm>
          <a:prstGeom prst="rect">
            <a:avLst/>
          </a:prstGeom>
          <a:noFill/>
        </p:spPr>
        <p:txBody>
          <a:bodyPr wrap="none" lIns="0" tIns="0" rIns="0" bIns="0" rtlCol="0" anchor="ctr">
            <a:noAutofit/>
          </a:bodyPr>
          <a:lstStyle/>
          <a:p>
            <a:pPr>
              <a:spcAft>
                <a:spcPts val="588"/>
              </a:spcAft>
            </a:pPr>
            <a:r>
              <a:rPr lang="en-US" sz="1961"/>
              <a:t>Class hours</a:t>
            </a:r>
          </a:p>
        </p:txBody>
      </p:sp>
      <p:cxnSp>
        <p:nvCxnSpPr>
          <p:cNvPr id="218" name="Straight Connector 217">
            <a:extLst>
              <a:ext uri="{FF2B5EF4-FFF2-40B4-BE49-F238E27FC236}">
                <a16:creationId xmlns:a16="http://schemas.microsoft.com/office/drawing/2014/main" id="{B1B80FB9-24B1-48F1-AFD9-E9D66F90CBE5}"/>
              </a:ext>
              <a:ext uri="{C183D7F6-B498-43B3-948B-1728B52AA6E4}">
                <adec:decorative xmlns:adec="http://schemas.microsoft.com/office/drawing/2017/decorative" val="1"/>
              </a:ext>
            </a:extLst>
          </p:cNvPr>
          <p:cNvCxnSpPr>
            <a:cxnSpLocks/>
          </p:cNvCxnSpPr>
          <p:nvPr/>
        </p:nvCxnSpPr>
        <p:spPr>
          <a:xfrm>
            <a:off x="1491006" y="2016762"/>
            <a:ext cx="4450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0" name="Picture 269" descr="Icon of an apartment">
            <a:extLst>
              <a:ext uri="{FF2B5EF4-FFF2-40B4-BE49-F238E27FC236}">
                <a16:creationId xmlns:a16="http://schemas.microsoft.com/office/drawing/2014/main" id="{3FA2F31F-BDCA-48AB-A81C-82DA0C9597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263" y="2065696"/>
            <a:ext cx="732080" cy="732080"/>
          </a:xfrm>
          <a:prstGeom prst="rect">
            <a:avLst/>
          </a:prstGeom>
        </p:spPr>
      </p:pic>
      <p:sp>
        <p:nvSpPr>
          <p:cNvPr id="279" name="TextBox 278">
            <a:extLst>
              <a:ext uri="{FF2B5EF4-FFF2-40B4-BE49-F238E27FC236}">
                <a16:creationId xmlns:a16="http://schemas.microsoft.com/office/drawing/2014/main" id="{31DF1651-6515-422D-8BF2-C2BF49F1BE86}"/>
              </a:ext>
            </a:extLst>
          </p:cNvPr>
          <p:cNvSpPr txBox="1"/>
          <p:nvPr/>
        </p:nvSpPr>
        <p:spPr>
          <a:xfrm>
            <a:off x="1500914" y="2287987"/>
            <a:ext cx="4392482" cy="268927"/>
          </a:xfrm>
          <a:prstGeom prst="rect">
            <a:avLst/>
          </a:prstGeom>
          <a:noFill/>
        </p:spPr>
        <p:txBody>
          <a:bodyPr wrap="none" lIns="0" tIns="0" rIns="0" bIns="0" rtlCol="0" anchor="ctr">
            <a:noAutofit/>
          </a:bodyPr>
          <a:lstStyle/>
          <a:p>
            <a:pPr>
              <a:spcAft>
                <a:spcPts val="588"/>
              </a:spcAft>
            </a:pPr>
            <a:r>
              <a:rPr lang="en-US" sz="1961" dirty="0"/>
              <a:t>Building or virtual hours</a:t>
            </a:r>
          </a:p>
        </p:txBody>
      </p:sp>
      <p:cxnSp>
        <p:nvCxnSpPr>
          <p:cNvPr id="308" name="Straight Connector 307">
            <a:extLst>
              <a:ext uri="{FF2B5EF4-FFF2-40B4-BE49-F238E27FC236}">
                <a16:creationId xmlns:a16="http://schemas.microsoft.com/office/drawing/2014/main" id="{D3116143-F74D-427E-9707-2C61DE6E60B8}"/>
              </a:ext>
              <a:ext uri="{C183D7F6-B498-43B3-948B-1728B52AA6E4}">
                <adec:decorative xmlns:adec="http://schemas.microsoft.com/office/drawing/2017/decorative" val="1"/>
              </a:ext>
            </a:extLst>
          </p:cNvPr>
          <p:cNvCxnSpPr>
            <a:cxnSpLocks/>
          </p:cNvCxnSpPr>
          <p:nvPr/>
        </p:nvCxnSpPr>
        <p:spPr>
          <a:xfrm>
            <a:off x="1491006" y="2844754"/>
            <a:ext cx="4450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descr="Icon of a car">
            <a:extLst>
              <a:ext uri="{FF2B5EF4-FFF2-40B4-BE49-F238E27FC236}">
                <a16:creationId xmlns:a16="http://schemas.microsoft.com/office/drawing/2014/main" id="{98328ACA-4A81-43AF-A68B-DE31A7B53DD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38" t="838" r="838" b="838"/>
          <a:stretch/>
        </p:blipFill>
        <p:spPr>
          <a:xfrm>
            <a:off x="593329" y="2904180"/>
            <a:ext cx="719814" cy="719814"/>
          </a:xfrm>
          <a:prstGeom prst="ellipse">
            <a:avLst/>
          </a:prstGeom>
        </p:spPr>
      </p:pic>
      <p:sp>
        <p:nvSpPr>
          <p:cNvPr id="672" name="TextBox 671">
            <a:extLst>
              <a:ext uri="{FF2B5EF4-FFF2-40B4-BE49-F238E27FC236}">
                <a16:creationId xmlns:a16="http://schemas.microsoft.com/office/drawing/2014/main" id="{83C73FEB-5EB5-42E9-83AC-121259957DF8}"/>
              </a:ext>
            </a:extLst>
          </p:cNvPr>
          <p:cNvSpPr txBox="1"/>
          <p:nvPr/>
        </p:nvSpPr>
        <p:spPr>
          <a:xfrm>
            <a:off x="1500914" y="3115549"/>
            <a:ext cx="4392482" cy="268927"/>
          </a:xfrm>
          <a:prstGeom prst="rect">
            <a:avLst/>
          </a:prstGeom>
          <a:noFill/>
        </p:spPr>
        <p:txBody>
          <a:bodyPr wrap="none" lIns="0" tIns="0" rIns="0" bIns="0" rtlCol="0" anchor="ctr">
            <a:noAutofit/>
          </a:bodyPr>
          <a:lstStyle/>
          <a:p>
            <a:pPr>
              <a:spcAft>
                <a:spcPts val="588"/>
              </a:spcAft>
            </a:pPr>
            <a:r>
              <a:rPr lang="en-US" sz="1961"/>
              <a:t>Parking</a:t>
            </a:r>
          </a:p>
        </p:txBody>
      </p:sp>
      <p:cxnSp>
        <p:nvCxnSpPr>
          <p:cNvPr id="673" name="Straight Connector 672">
            <a:extLst>
              <a:ext uri="{FF2B5EF4-FFF2-40B4-BE49-F238E27FC236}">
                <a16:creationId xmlns:a16="http://schemas.microsoft.com/office/drawing/2014/main" id="{1C2C293C-FE77-432A-A239-C7CF1FADAE68}"/>
              </a:ext>
              <a:ext uri="{C183D7F6-B498-43B3-948B-1728B52AA6E4}">
                <adec:decorative xmlns:adec="http://schemas.microsoft.com/office/drawing/2017/decorative" val="1"/>
              </a:ext>
            </a:extLst>
          </p:cNvPr>
          <p:cNvCxnSpPr>
            <a:cxnSpLocks/>
          </p:cNvCxnSpPr>
          <p:nvPr/>
        </p:nvCxnSpPr>
        <p:spPr>
          <a:xfrm>
            <a:off x="1491006" y="3672746"/>
            <a:ext cx="4450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5" name="Picture 694" descr="Icon of a building">
            <a:extLst>
              <a:ext uri="{FF2B5EF4-FFF2-40B4-BE49-F238E27FC236}">
                <a16:creationId xmlns:a16="http://schemas.microsoft.com/office/drawing/2014/main" id="{F5B5E4B7-D243-40D8-BE31-26DF59DC75F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717" t="717" r="717" b="717"/>
          <a:stretch/>
        </p:blipFill>
        <p:spPr>
          <a:xfrm>
            <a:off x="598575" y="3724970"/>
            <a:ext cx="721589" cy="721589"/>
          </a:xfrm>
          <a:prstGeom prst="ellipse">
            <a:avLst/>
          </a:prstGeom>
        </p:spPr>
      </p:pic>
      <p:sp>
        <p:nvSpPr>
          <p:cNvPr id="696" name="TextBox 695">
            <a:extLst>
              <a:ext uri="{FF2B5EF4-FFF2-40B4-BE49-F238E27FC236}">
                <a16:creationId xmlns:a16="http://schemas.microsoft.com/office/drawing/2014/main" id="{D9A490EE-AEB2-43A1-846C-F16F736B415B}"/>
              </a:ext>
            </a:extLst>
          </p:cNvPr>
          <p:cNvSpPr txBox="1"/>
          <p:nvPr/>
        </p:nvSpPr>
        <p:spPr>
          <a:xfrm>
            <a:off x="1500914" y="3943110"/>
            <a:ext cx="4392482" cy="268927"/>
          </a:xfrm>
          <a:prstGeom prst="rect">
            <a:avLst/>
          </a:prstGeom>
          <a:noFill/>
        </p:spPr>
        <p:txBody>
          <a:bodyPr wrap="none" lIns="0" tIns="0" rIns="0" bIns="0" rtlCol="0" anchor="ctr">
            <a:noAutofit/>
          </a:bodyPr>
          <a:lstStyle/>
          <a:p>
            <a:pPr>
              <a:spcAft>
                <a:spcPts val="588"/>
              </a:spcAft>
            </a:pPr>
            <a:r>
              <a:rPr lang="en-US" sz="1961"/>
              <a:t>Restrooms</a:t>
            </a:r>
          </a:p>
        </p:txBody>
      </p:sp>
      <p:cxnSp>
        <p:nvCxnSpPr>
          <p:cNvPr id="697" name="Straight Connector 696">
            <a:extLst>
              <a:ext uri="{FF2B5EF4-FFF2-40B4-BE49-F238E27FC236}">
                <a16:creationId xmlns:a16="http://schemas.microsoft.com/office/drawing/2014/main" id="{AB619015-25B3-4A9C-9E46-3705A06356AE}"/>
              </a:ext>
              <a:ext uri="{C183D7F6-B498-43B3-948B-1728B52AA6E4}">
                <adec:decorative xmlns:adec="http://schemas.microsoft.com/office/drawing/2017/decorative" val="1"/>
              </a:ext>
            </a:extLst>
          </p:cNvPr>
          <p:cNvCxnSpPr>
            <a:cxnSpLocks/>
          </p:cNvCxnSpPr>
          <p:nvPr/>
        </p:nvCxnSpPr>
        <p:spPr>
          <a:xfrm>
            <a:off x="1491006" y="4500738"/>
            <a:ext cx="4450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8" name="Picture 697" descr="Icon of heart">
            <a:extLst>
              <a:ext uri="{FF2B5EF4-FFF2-40B4-BE49-F238E27FC236}">
                <a16:creationId xmlns:a16="http://schemas.microsoft.com/office/drawing/2014/main" id="{9D4C7EF8-4EBD-4F0C-9AA8-7856A95122C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8263" y="4549211"/>
            <a:ext cx="732080" cy="730586"/>
          </a:xfrm>
          <a:prstGeom prst="rect">
            <a:avLst/>
          </a:prstGeom>
        </p:spPr>
      </p:pic>
      <p:sp>
        <p:nvSpPr>
          <p:cNvPr id="699" name="TextBox 698">
            <a:extLst>
              <a:ext uri="{FF2B5EF4-FFF2-40B4-BE49-F238E27FC236}">
                <a16:creationId xmlns:a16="http://schemas.microsoft.com/office/drawing/2014/main" id="{33516423-180A-473E-BCE0-8504BB826DA2}"/>
              </a:ext>
            </a:extLst>
          </p:cNvPr>
          <p:cNvSpPr txBox="1"/>
          <p:nvPr/>
        </p:nvSpPr>
        <p:spPr>
          <a:xfrm>
            <a:off x="1500914" y="4770672"/>
            <a:ext cx="4392482" cy="268927"/>
          </a:xfrm>
          <a:prstGeom prst="rect">
            <a:avLst/>
          </a:prstGeom>
          <a:noFill/>
        </p:spPr>
        <p:txBody>
          <a:bodyPr wrap="none" lIns="0" tIns="0" rIns="0" bIns="0" rtlCol="0" anchor="ctr">
            <a:noAutofit/>
          </a:bodyPr>
          <a:lstStyle/>
          <a:p>
            <a:pPr>
              <a:spcAft>
                <a:spcPts val="588"/>
              </a:spcAft>
            </a:pPr>
            <a:r>
              <a:rPr lang="en-US" sz="1961"/>
              <a:t>Meals</a:t>
            </a:r>
          </a:p>
        </p:txBody>
      </p:sp>
      <p:cxnSp>
        <p:nvCxnSpPr>
          <p:cNvPr id="700" name="Straight Connector 699">
            <a:extLst>
              <a:ext uri="{FF2B5EF4-FFF2-40B4-BE49-F238E27FC236}">
                <a16:creationId xmlns:a16="http://schemas.microsoft.com/office/drawing/2014/main" id="{B3B128B5-C7F5-4BBC-A85E-C7A12892C9A3}"/>
              </a:ext>
              <a:ext uri="{C183D7F6-B498-43B3-948B-1728B52AA6E4}">
                <adec:decorative xmlns:adec="http://schemas.microsoft.com/office/drawing/2017/decorative" val="1"/>
              </a:ext>
            </a:extLst>
          </p:cNvPr>
          <p:cNvCxnSpPr>
            <a:cxnSpLocks/>
          </p:cNvCxnSpPr>
          <p:nvPr/>
        </p:nvCxnSpPr>
        <p:spPr>
          <a:xfrm>
            <a:off x="1491006" y="5328731"/>
            <a:ext cx="4450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1" name="Picture 700" descr="Icon of smartphone">
            <a:extLst>
              <a:ext uri="{FF2B5EF4-FFF2-40B4-BE49-F238E27FC236}">
                <a16:creationId xmlns:a16="http://schemas.microsoft.com/office/drawing/2014/main" id="{F5F7679A-25AA-4F93-9217-DC702D49A25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8263" y="5375710"/>
            <a:ext cx="732080" cy="732080"/>
          </a:xfrm>
          <a:prstGeom prst="rect">
            <a:avLst/>
          </a:prstGeom>
        </p:spPr>
      </p:pic>
      <p:sp>
        <p:nvSpPr>
          <p:cNvPr id="702" name="TextBox 701">
            <a:extLst>
              <a:ext uri="{FF2B5EF4-FFF2-40B4-BE49-F238E27FC236}">
                <a16:creationId xmlns:a16="http://schemas.microsoft.com/office/drawing/2014/main" id="{2A6A50DE-20B4-4200-BF0A-BAE5280DA456}"/>
              </a:ext>
            </a:extLst>
          </p:cNvPr>
          <p:cNvSpPr txBox="1"/>
          <p:nvPr/>
        </p:nvSpPr>
        <p:spPr>
          <a:xfrm>
            <a:off x="1500914" y="5598237"/>
            <a:ext cx="4392482" cy="268927"/>
          </a:xfrm>
          <a:prstGeom prst="rect">
            <a:avLst/>
          </a:prstGeom>
          <a:noFill/>
        </p:spPr>
        <p:txBody>
          <a:bodyPr wrap="none" lIns="0" tIns="0" rIns="0" bIns="0" rtlCol="0" anchor="ctr">
            <a:noAutofit/>
          </a:bodyPr>
          <a:lstStyle/>
          <a:p>
            <a:pPr>
              <a:spcAft>
                <a:spcPts val="588"/>
              </a:spcAft>
            </a:pPr>
            <a:r>
              <a:rPr lang="en-US" sz="1961"/>
              <a:t>Phones</a:t>
            </a:r>
          </a:p>
        </p:txBody>
      </p:sp>
      <p:pic>
        <p:nvPicPr>
          <p:cNvPr id="703" name="Picture 702" descr="Icon of chat message pop up">
            <a:extLst>
              <a:ext uri="{FF2B5EF4-FFF2-40B4-BE49-F238E27FC236}">
                <a16:creationId xmlns:a16="http://schemas.microsoft.com/office/drawing/2014/main" id="{D9BA42D6-74A4-4A1A-97D0-AB2BD4472B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51783" y="1237704"/>
            <a:ext cx="730586" cy="732080"/>
          </a:xfrm>
          <a:prstGeom prst="rect">
            <a:avLst/>
          </a:prstGeom>
        </p:spPr>
      </p:pic>
      <p:sp>
        <p:nvSpPr>
          <p:cNvPr id="704" name="TextBox 703">
            <a:extLst>
              <a:ext uri="{FF2B5EF4-FFF2-40B4-BE49-F238E27FC236}">
                <a16:creationId xmlns:a16="http://schemas.microsoft.com/office/drawing/2014/main" id="{BF1D1D93-8677-46AC-8935-9C6A11D9FF66}"/>
              </a:ext>
            </a:extLst>
          </p:cNvPr>
          <p:cNvSpPr txBox="1"/>
          <p:nvPr/>
        </p:nvSpPr>
        <p:spPr>
          <a:xfrm>
            <a:off x="7359657" y="1460425"/>
            <a:ext cx="4392482" cy="268927"/>
          </a:xfrm>
          <a:prstGeom prst="rect">
            <a:avLst/>
          </a:prstGeom>
          <a:noFill/>
        </p:spPr>
        <p:txBody>
          <a:bodyPr wrap="none" lIns="0" tIns="0" rIns="0" bIns="0" rtlCol="0" anchor="ctr">
            <a:noAutofit/>
          </a:bodyPr>
          <a:lstStyle/>
          <a:p>
            <a:pPr>
              <a:spcAft>
                <a:spcPts val="588"/>
              </a:spcAft>
            </a:pPr>
            <a:r>
              <a:rPr lang="en-US" sz="1961"/>
              <a:t>Messages</a:t>
            </a:r>
          </a:p>
        </p:txBody>
      </p:sp>
      <p:cxnSp>
        <p:nvCxnSpPr>
          <p:cNvPr id="705" name="Straight Connector 704">
            <a:extLst>
              <a:ext uri="{FF2B5EF4-FFF2-40B4-BE49-F238E27FC236}">
                <a16:creationId xmlns:a16="http://schemas.microsoft.com/office/drawing/2014/main" id="{CDC58383-3396-4D7A-AB5E-92C85786E4B2}"/>
              </a:ext>
              <a:ext uri="{C183D7F6-B498-43B3-948B-1728B52AA6E4}">
                <adec:decorative xmlns:adec="http://schemas.microsoft.com/office/drawing/2017/decorative" val="1"/>
              </a:ext>
            </a:extLst>
          </p:cNvPr>
          <p:cNvCxnSpPr>
            <a:cxnSpLocks/>
          </p:cNvCxnSpPr>
          <p:nvPr/>
        </p:nvCxnSpPr>
        <p:spPr>
          <a:xfrm>
            <a:off x="7334441" y="1994032"/>
            <a:ext cx="4450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6" name="Picture 705" descr="Icon of two people">
            <a:extLst>
              <a:ext uri="{FF2B5EF4-FFF2-40B4-BE49-F238E27FC236}">
                <a16:creationId xmlns:a16="http://schemas.microsoft.com/office/drawing/2014/main" id="{1D990C8D-8803-468D-95F4-2A7EA3A9DDC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51783" y="2065696"/>
            <a:ext cx="730586" cy="732080"/>
          </a:xfrm>
          <a:prstGeom prst="rect">
            <a:avLst/>
          </a:prstGeom>
        </p:spPr>
      </p:pic>
      <p:sp>
        <p:nvSpPr>
          <p:cNvPr id="707" name="TextBox 706">
            <a:extLst>
              <a:ext uri="{FF2B5EF4-FFF2-40B4-BE49-F238E27FC236}">
                <a16:creationId xmlns:a16="http://schemas.microsoft.com/office/drawing/2014/main" id="{1CA56D8F-BAC2-4C3B-9F52-FCD4A424B9CE}"/>
              </a:ext>
            </a:extLst>
          </p:cNvPr>
          <p:cNvSpPr txBox="1"/>
          <p:nvPr/>
        </p:nvSpPr>
        <p:spPr>
          <a:xfrm>
            <a:off x="7359657" y="2287989"/>
            <a:ext cx="4392482" cy="268927"/>
          </a:xfrm>
          <a:prstGeom prst="rect">
            <a:avLst/>
          </a:prstGeom>
          <a:noFill/>
        </p:spPr>
        <p:txBody>
          <a:bodyPr wrap="none" lIns="0" tIns="0" rIns="0" bIns="0" rtlCol="0" anchor="ctr">
            <a:noAutofit/>
          </a:bodyPr>
          <a:lstStyle/>
          <a:p>
            <a:pPr>
              <a:spcAft>
                <a:spcPts val="588"/>
              </a:spcAft>
            </a:pPr>
            <a:r>
              <a:rPr lang="en-US" sz="1961"/>
              <a:t>Smoking</a:t>
            </a:r>
          </a:p>
        </p:txBody>
      </p:sp>
      <p:cxnSp>
        <p:nvCxnSpPr>
          <p:cNvPr id="708" name="Straight Connector 707">
            <a:extLst>
              <a:ext uri="{FF2B5EF4-FFF2-40B4-BE49-F238E27FC236}">
                <a16:creationId xmlns:a16="http://schemas.microsoft.com/office/drawing/2014/main" id="{1E391118-C8E3-4549-88AE-3BC0E80F7BCB}"/>
              </a:ext>
              <a:ext uri="{C183D7F6-B498-43B3-948B-1728B52AA6E4}">
                <adec:decorative xmlns:adec="http://schemas.microsoft.com/office/drawing/2017/decorative" val="1"/>
              </a:ext>
            </a:extLst>
          </p:cNvPr>
          <p:cNvCxnSpPr>
            <a:cxnSpLocks/>
          </p:cNvCxnSpPr>
          <p:nvPr/>
        </p:nvCxnSpPr>
        <p:spPr>
          <a:xfrm>
            <a:off x="7334441" y="2844754"/>
            <a:ext cx="4450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9" name="Picture 708" descr="Icon of gear with arrow">
            <a:extLst>
              <a:ext uri="{FF2B5EF4-FFF2-40B4-BE49-F238E27FC236}">
                <a16:creationId xmlns:a16="http://schemas.microsoft.com/office/drawing/2014/main" id="{EA765C36-0E9A-4A2B-98A2-60CB64DED0B7}"/>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595" t="595" r="595" b="595"/>
          <a:stretch/>
        </p:blipFill>
        <p:spPr>
          <a:xfrm>
            <a:off x="6456133" y="2898047"/>
            <a:ext cx="721887" cy="723363"/>
          </a:xfrm>
          <a:prstGeom prst="ellipse">
            <a:avLst/>
          </a:prstGeom>
        </p:spPr>
      </p:pic>
      <p:sp>
        <p:nvSpPr>
          <p:cNvPr id="710" name="TextBox 709">
            <a:extLst>
              <a:ext uri="{FF2B5EF4-FFF2-40B4-BE49-F238E27FC236}">
                <a16:creationId xmlns:a16="http://schemas.microsoft.com/office/drawing/2014/main" id="{E6E96485-9B78-4B67-804B-E31F048C4980}"/>
              </a:ext>
            </a:extLst>
          </p:cNvPr>
          <p:cNvSpPr txBox="1"/>
          <p:nvPr/>
        </p:nvSpPr>
        <p:spPr>
          <a:xfrm>
            <a:off x="7359657" y="3115553"/>
            <a:ext cx="4392482" cy="268927"/>
          </a:xfrm>
          <a:prstGeom prst="rect">
            <a:avLst/>
          </a:prstGeom>
          <a:noFill/>
        </p:spPr>
        <p:txBody>
          <a:bodyPr wrap="none" lIns="0" tIns="0" rIns="0" bIns="0" rtlCol="0" anchor="ctr">
            <a:noAutofit/>
          </a:bodyPr>
          <a:lstStyle/>
          <a:p>
            <a:pPr>
              <a:spcAft>
                <a:spcPts val="588"/>
              </a:spcAft>
            </a:pPr>
            <a:r>
              <a:rPr lang="en-US" sz="1961"/>
              <a:t>Internet access</a:t>
            </a:r>
          </a:p>
        </p:txBody>
      </p:sp>
      <p:cxnSp>
        <p:nvCxnSpPr>
          <p:cNvPr id="711" name="Straight Connector 710">
            <a:extLst>
              <a:ext uri="{FF2B5EF4-FFF2-40B4-BE49-F238E27FC236}">
                <a16:creationId xmlns:a16="http://schemas.microsoft.com/office/drawing/2014/main" id="{B9544AB6-1379-4E34-8508-9C254ACB04DB}"/>
              </a:ext>
              <a:ext uri="{C183D7F6-B498-43B3-948B-1728B52AA6E4}">
                <adec:decorative xmlns:adec="http://schemas.microsoft.com/office/drawing/2017/decorative" val="1"/>
              </a:ext>
            </a:extLst>
          </p:cNvPr>
          <p:cNvCxnSpPr>
            <a:cxnSpLocks/>
          </p:cNvCxnSpPr>
          <p:nvPr/>
        </p:nvCxnSpPr>
        <p:spPr>
          <a:xfrm>
            <a:off x="7334441" y="3672746"/>
            <a:ext cx="4450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2" name="Picture 711" descr="Icon of circle like arrow with timer inside">
            <a:extLst>
              <a:ext uri="{FF2B5EF4-FFF2-40B4-BE49-F238E27FC236}">
                <a16:creationId xmlns:a16="http://schemas.microsoft.com/office/drawing/2014/main" id="{3E80030A-F357-4079-AAEF-A659BC0C8D0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50289" y="3719725"/>
            <a:ext cx="732080" cy="732080"/>
          </a:xfrm>
          <a:prstGeom prst="rect">
            <a:avLst/>
          </a:prstGeom>
        </p:spPr>
      </p:pic>
      <p:sp>
        <p:nvSpPr>
          <p:cNvPr id="713" name="TextBox 712">
            <a:extLst>
              <a:ext uri="{FF2B5EF4-FFF2-40B4-BE49-F238E27FC236}">
                <a16:creationId xmlns:a16="http://schemas.microsoft.com/office/drawing/2014/main" id="{481BB8B4-7F22-490F-AF8D-FBC359357181}"/>
              </a:ext>
            </a:extLst>
          </p:cNvPr>
          <p:cNvSpPr txBox="1"/>
          <p:nvPr/>
        </p:nvSpPr>
        <p:spPr>
          <a:xfrm>
            <a:off x="7359657" y="3943116"/>
            <a:ext cx="4392482" cy="268927"/>
          </a:xfrm>
          <a:prstGeom prst="rect">
            <a:avLst/>
          </a:prstGeom>
          <a:noFill/>
        </p:spPr>
        <p:txBody>
          <a:bodyPr wrap="none" lIns="0" tIns="0" rIns="0" bIns="0" rtlCol="0" anchor="ctr">
            <a:noAutofit/>
          </a:bodyPr>
          <a:lstStyle/>
          <a:p>
            <a:pPr>
              <a:spcAft>
                <a:spcPts val="588"/>
              </a:spcAft>
            </a:pPr>
            <a:r>
              <a:rPr lang="en-US" sz="1961"/>
              <a:t>Recycling</a:t>
            </a:r>
          </a:p>
        </p:txBody>
      </p:sp>
      <p:cxnSp>
        <p:nvCxnSpPr>
          <p:cNvPr id="714" name="Straight Connector 713">
            <a:extLst>
              <a:ext uri="{FF2B5EF4-FFF2-40B4-BE49-F238E27FC236}">
                <a16:creationId xmlns:a16="http://schemas.microsoft.com/office/drawing/2014/main" id="{B41742C7-2E1D-4E29-8621-3AEECD1DD1A9}"/>
              </a:ext>
              <a:ext uri="{C183D7F6-B498-43B3-948B-1728B52AA6E4}">
                <adec:decorative xmlns:adec="http://schemas.microsoft.com/office/drawing/2017/decorative" val="1"/>
              </a:ext>
            </a:extLst>
          </p:cNvPr>
          <p:cNvCxnSpPr>
            <a:cxnSpLocks/>
          </p:cNvCxnSpPr>
          <p:nvPr/>
        </p:nvCxnSpPr>
        <p:spPr>
          <a:xfrm>
            <a:off x="7334441" y="4500738"/>
            <a:ext cx="4450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5" name="Picture 714" descr="Icon of a person  taking medical treatment">
            <a:extLst>
              <a:ext uri="{FF2B5EF4-FFF2-40B4-BE49-F238E27FC236}">
                <a16:creationId xmlns:a16="http://schemas.microsoft.com/office/drawing/2014/main" id="{32C4B546-3EFB-45DB-A0D3-AE7AD3E1E89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452245" y="4549672"/>
            <a:ext cx="730586" cy="730586"/>
          </a:xfrm>
          <a:prstGeom prst="rect">
            <a:avLst/>
          </a:prstGeom>
        </p:spPr>
      </p:pic>
      <p:sp>
        <p:nvSpPr>
          <p:cNvPr id="716" name="TextBox 715">
            <a:extLst>
              <a:ext uri="{FF2B5EF4-FFF2-40B4-BE49-F238E27FC236}">
                <a16:creationId xmlns:a16="http://schemas.microsoft.com/office/drawing/2014/main" id="{59004B0C-440E-46BD-A1B5-976A07685EC8}"/>
              </a:ext>
            </a:extLst>
          </p:cNvPr>
          <p:cNvSpPr txBox="1"/>
          <p:nvPr/>
        </p:nvSpPr>
        <p:spPr>
          <a:xfrm>
            <a:off x="7359657" y="4770676"/>
            <a:ext cx="4392482" cy="268927"/>
          </a:xfrm>
          <a:prstGeom prst="rect">
            <a:avLst/>
          </a:prstGeom>
          <a:noFill/>
        </p:spPr>
        <p:txBody>
          <a:bodyPr wrap="none" lIns="0" tIns="0" rIns="0" bIns="0" rtlCol="0" anchor="ctr">
            <a:noAutofit/>
          </a:bodyPr>
          <a:lstStyle/>
          <a:p>
            <a:pPr>
              <a:spcAft>
                <a:spcPts val="588"/>
              </a:spcAft>
            </a:pPr>
            <a:r>
              <a:rPr lang="en-US" sz="1961"/>
              <a:t>Emergency procedures</a:t>
            </a:r>
          </a:p>
        </p:txBody>
      </p:sp>
    </p:spTree>
    <p:extLst>
      <p:ext uri="{BB962C8B-B14F-4D97-AF65-F5344CB8AC3E}">
        <p14:creationId xmlns:p14="http://schemas.microsoft.com/office/powerpoint/2010/main" val="36240581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D30032-80A3-44B1-A3D5-F08AC36C0274}"/>
              </a:ext>
            </a:extLst>
          </p:cNvPr>
          <p:cNvSpPr>
            <a:spLocks noGrp="1"/>
          </p:cNvSpPr>
          <p:nvPr>
            <p:ph type="title"/>
          </p:nvPr>
        </p:nvSpPr>
        <p:spPr>
          <a:xfrm>
            <a:off x="588263" y="457201"/>
            <a:ext cx="11018520" cy="430887"/>
          </a:xfrm>
        </p:spPr>
        <p:txBody>
          <a:bodyPr/>
          <a:lstStyle/>
          <a:p>
            <a:r>
              <a:rPr lang="en-US" dirty="0"/>
              <a:t>Azure Architect Role</a:t>
            </a:r>
          </a:p>
        </p:txBody>
      </p:sp>
      <p:sp>
        <p:nvSpPr>
          <p:cNvPr id="6" name="Text Placeholder 1">
            <a:extLst>
              <a:ext uri="{FF2B5EF4-FFF2-40B4-BE49-F238E27FC236}">
                <a16:creationId xmlns:a16="http://schemas.microsoft.com/office/drawing/2014/main" id="{EE168D2D-E69F-4B49-B890-383BBB107310}"/>
              </a:ext>
            </a:extLst>
          </p:cNvPr>
          <p:cNvSpPr>
            <a:spLocks noGrp="1"/>
          </p:cNvSpPr>
          <p:nvPr>
            <p:ph type="body" sz="quarter" idx="4294967295"/>
          </p:nvPr>
        </p:nvSpPr>
        <p:spPr>
          <a:xfrm>
            <a:off x="671893" y="1330711"/>
            <a:ext cx="11022013" cy="2631490"/>
          </a:xfrm>
        </p:spPr>
        <p:txBody>
          <a:bodyPr/>
          <a:lstStyle/>
          <a:p>
            <a:pPr>
              <a:spcAft>
                <a:spcPts val="1800"/>
              </a:spcAft>
            </a:pPr>
            <a:r>
              <a:rPr lang="en-US" sz="2400" b="1" dirty="0">
                <a:latin typeface="+mn-lt"/>
                <a:cs typeface="Segoe UI Light" panose="020B0502040204020203" pitchFamily="34" charset="0"/>
              </a:rPr>
              <a:t>Azure Architects</a:t>
            </a:r>
            <a:r>
              <a:rPr lang="en-US" sz="2400" dirty="0">
                <a:latin typeface="+mn-lt"/>
                <a:cs typeface="Segoe UI Light" panose="020B0502040204020203" pitchFamily="34" charset="0"/>
              </a:rPr>
              <a:t> translate business requirements into secure and reliable recommendations for infrastructure, governance, high availability, cost optimization, and data integration.</a:t>
            </a:r>
          </a:p>
          <a:p>
            <a:pPr>
              <a:spcAft>
                <a:spcPts val="1800"/>
              </a:spcAft>
            </a:pPr>
            <a:r>
              <a:rPr lang="en-US" sz="2400" dirty="0">
                <a:latin typeface="+mn-lt"/>
                <a:cs typeface="Segoe UI Light" panose="020B0502040204020203" pitchFamily="34" charset="0"/>
              </a:rPr>
              <a:t>Skills include recommending solutions for logging, multi-factor authentication, SSO, hybrid identity, backup and recovery, containers, microservices, monitoring, automation, networking, and application infrastructure.</a:t>
            </a:r>
          </a:p>
        </p:txBody>
      </p:sp>
    </p:spTree>
    <p:extLst>
      <p:ext uri="{BB962C8B-B14F-4D97-AF65-F5344CB8AC3E}">
        <p14:creationId xmlns:p14="http://schemas.microsoft.com/office/powerpoint/2010/main" val="14551844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9145D8-626A-4C18-960D-AF3656E8A2ED}"/>
              </a:ext>
            </a:extLst>
          </p:cNvPr>
          <p:cNvSpPr>
            <a:spLocks noGrp="1"/>
          </p:cNvSpPr>
          <p:nvPr>
            <p:ph type="title"/>
          </p:nvPr>
        </p:nvSpPr>
        <p:spPr>
          <a:xfrm>
            <a:off x="588263" y="457201"/>
            <a:ext cx="11018520" cy="430887"/>
          </a:xfrm>
        </p:spPr>
        <p:txBody>
          <a:bodyPr/>
          <a:lstStyle/>
          <a:p>
            <a:r>
              <a:rPr lang="en-US" dirty="0"/>
              <a:t>About this Course: Prerequisites</a:t>
            </a:r>
          </a:p>
        </p:txBody>
      </p:sp>
      <p:sp>
        <p:nvSpPr>
          <p:cNvPr id="6" name="Text Placeholder 2">
            <a:extLst>
              <a:ext uri="{FF2B5EF4-FFF2-40B4-BE49-F238E27FC236}">
                <a16:creationId xmlns:a16="http://schemas.microsoft.com/office/drawing/2014/main" id="{5FDEC7FC-386D-470C-B3BE-0C648C2F58FE}"/>
              </a:ext>
            </a:extLst>
          </p:cNvPr>
          <p:cNvSpPr>
            <a:spLocks noGrp="1"/>
          </p:cNvSpPr>
          <p:nvPr>
            <p:ph type="body" sz="quarter" idx="4294967295"/>
          </p:nvPr>
        </p:nvSpPr>
        <p:spPr>
          <a:xfrm>
            <a:off x="587375" y="1134619"/>
            <a:ext cx="11017250" cy="4167616"/>
          </a:xfrm>
        </p:spPr>
        <p:txBody>
          <a:bodyPr/>
          <a:lstStyle/>
          <a:p>
            <a:pPr marL="0" indent="0">
              <a:buNone/>
            </a:pPr>
            <a:r>
              <a:rPr lang="en-US" dirty="0">
                <a:latin typeface="+mn-lt"/>
                <a:cs typeface="Segoe UI Light" panose="020B0502040204020203" pitchFamily="34" charset="0"/>
              </a:rPr>
              <a:t>Successful Azure Architects start this role with experience on operating systems, virtualization, cloud infrastructure, storage structures, governance, and networking.</a:t>
            </a:r>
          </a:p>
          <a:p>
            <a:pPr marL="0" indent="0">
              <a:buNone/>
            </a:pPr>
            <a:endParaRPr lang="en-US" dirty="0">
              <a:latin typeface="+mn-lt"/>
              <a:cs typeface="Segoe UI Light" panose="020B0502040204020203" pitchFamily="34" charset="0"/>
            </a:endParaRPr>
          </a:p>
          <a:p>
            <a:pPr marL="342900" indent="-342900">
              <a:buFont typeface="Arial" panose="020B0604020202020204" pitchFamily="34" charset="0"/>
              <a:buChar char="•"/>
            </a:pPr>
            <a:r>
              <a:rPr lang="en-US" dirty="0">
                <a:latin typeface="+mn-lt"/>
                <a:cs typeface="Segoe UI Light" panose="020B0502040204020203" pitchFamily="34" charset="0"/>
              </a:rPr>
              <a:t>Understanding of on-premises virtualization technologies, including: VMs, virtual networking, and virtual hard disks.</a:t>
            </a:r>
          </a:p>
          <a:p>
            <a:pPr marL="342900" indent="-342900">
              <a:buFont typeface="Arial" panose="020B0604020202020204" pitchFamily="34" charset="0"/>
              <a:buChar char="•"/>
            </a:pPr>
            <a:r>
              <a:rPr lang="en-US" dirty="0">
                <a:latin typeface="+mn-lt"/>
                <a:cs typeface="Segoe UI Light" panose="020B0502040204020203" pitchFamily="34" charset="0"/>
              </a:rPr>
              <a:t>Understanding of network configuration, including TCP/IP, Domain Name System (DNS), virtual private networks (VPNs), firewalls, and encryption technologies.</a:t>
            </a:r>
          </a:p>
          <a:p>
            <a:pPr marL="342900" indent="-342900">
              <a:buFont typeface="Arial" panose="020B0604020202020204" pitchFamily="34" charset="0"/>
              <a:buChar char="•"/>
            </a:pPr>
            <a:r>
              <a:rPr lang="en-US" dirty="0">
                <a:latin typeface="+mn-lt"/>
                <a:cs typeface="Segoe UI Light" panose="020B0502040204020203" pitchFamily="34" charset="0"/>
              </a:rPr>
              <a:t>Understanding of Active Directory concepts, including domains, forests, domain controllers, replication, and Kerberos protocol.</a:t>
            </a:r>
          </a:p>
          <a:p>
            <a:pPr marL="342900" indent="-342900">
              <a:buFont typeface="Arial" panose="020B0604020202020204" pitchFamily="34" charset="0"/>
              <a:buChar char="•"/>
            </a:pPr>
            <a:r>
              <a:rPr lang="en-US" dirty="0">
                <a:latin typeface="+mn-lt"/>
                <a:cs typeface="Segoe UI Light" panose="020B0502040204020203" pitchFamily="34" charset="0"/>
              </a:rPr>
              <a:t>Understanding of resilience and disaster recovery, including backup and restore operations.</a:t>
            </a:r>
          </a:p>
        </p:txBody>
      </p:sp>
      <p:sp>
        <p:nvSpPr>
          <p:cNvPr id="9" name="TextBox 8">
            <a:extLst>
              <a:ext uri="{FF2B5EF4-FFF2-40B4-BE49-F238E27FC236}">
                <a16:creationId xmlns:a16="http://schemas.microsoft.com/office/drawing/2014/main" id="{CD5A989C-5C57-4D8B-81C1-E9D31EDA0DE1}"/>
              </a:ext>
            </a:extLst>
          </p:cNvPr>
          <p:cNvSpPr txBox="1"/>
          <p:nvPr/>
        </p:nvSpPr>
        <p:spPr>
          <a:xfrm>
            <a:off x="498093" y="5723381"/>
            <a:ext cx="10941431" cy="400110"/>
          </a:xfrm>
          <a:prstGeom prst="rect">
            <a:avLst/>
          </a:prstGeom>
          <a:noFill/>
        </p:spPr>
        <p:txBody>
          <a:bodyPr wrap="square">
            <a:spAutoFit/>
          </a:bodyPr>
          <a:lstStyle/>
          <a:p>
            <a:r>
              <a:rPr lang="en-US" sz="2000" dirty="0">
                <a:cs typeface="Segoe UI Light" panose="020B0502040204020203" pitchFamily="34" charset="0"/>
              </a:rPr>
              <a:t>* Students should have a minimum of 6-12 months of hands-on experience with Azure. </a:t>
            </a:r>
          </a:p>
        </p:txBody>
      </p:sp>
    </p:spTree>
    <p:extLst>
      <p:ext uri="{BB962C8B-B14F-4D97-AF65-F5344CB8AC3E}">
        <p14:creationId xmlns:p14="http://schemas.microsoft.com/office/powerpoint/2010/main" val="11514473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B61CC5-0FB7-4270-B2A0-CA4843E7BE1F}"/>
              </a:ext>
            </a:extLst>
          </p:cNvPr>
          <p:cNvSpPr>
            <a:spLocks noGrp="1"/>
          </p:cNvSpPr>
          <p:nvPr>
            <p:ph type="title"/>
          </p:nvPr>
        </p:nvSpPr>
        <p:spPr/>
        <p:txBody>
          <a:bodyPr/>
          <a:lstStyle/>
          <a:p>
            <a:r>
              <a:rPr lang="en-US" dirty="0"/>
              <a:t>Course Outline</a:t>
            </a:r>
          </a:p>
        </p:txBody>
      </p:sp>
      <p:sp>
        <p:nvSpPr>
          <p:cNvPr id="6" name="Text Placeholder 2">
            <a:extLst>
              <a:ext uri="{FF2B5EF4-FFF2-40B4-BE49-F238E27FC236}">
                <a16:creationId xmlns:a16="http://schemas.microsoft.com/office/drawing/2014/main" id="{33DB11DB-9283-43CE-A4AB-99E9ED53D2E0}"/>
              </a:ext>
            </a:extLst>
          </p:cNvPr>
          <p:cNvSpPr>
            <a:spLocks noGrp="1"/>
          </p:cNvSpPr>
          <p:nvPr>
            <p:ph type="body" sz="quarter" idx="4294967295"/>
          </p:nvPr>
        </p:nvSpPr>
        <p:spPr>
          <a:xfrm>
            <a:off x="498094" y="1082203"/>
            <a:ext cx="8610282" cy="4693593"/>
          </a:xfrm>
        </p:spPr>
        <p:txBody>
          <a:bodyPr vert="horz" wrap="square" lIns="0" tIns="0" rIns="0" bIns="0" rtlCol="0" anchor="t">
            <a:spAutoFit/>
          </a:bodyPr>
          <a:lstStyle/>
          <a:p>
            <a:pPr marL="342900" lvl="2" indent="-228600">
              <a:spcAft>
                <a:spcPts val="300"/>
              </a:spcAft>
              <a:buFont typeface="Arial" panose="020B0604020202020204" pitchFamily="34" charset="0"/>
              <a:buChar char="•"/>
            </a:pPr>
            <a:r>
              <a:rPr lang="en-US" sz="1800" dirty="0">
                <a:solidFill>
                  <a:schemeClr val="tx1"/>
                </a:solidFill>
                <a:latin typeface="+mn-lt"/>
                <a:cs typeface="Segoe UI Light" panose="020B0502040204020203" pitchFamily="34" charset="0"/>
              </a:rPr>
              <a:t>Module 1: Implement Azure Active Directory</a:t>
            </a:r>
          </a:p>
          <a:p>
            <a:pPr marL="342900" lvl="2" indent="-228600">
              <a:spcAft>
                <a:spcPts val="300"/>
              </a:spcAft>
              <a:buFont typeface="Arial" panose="020B0604020202020204" pitchFamily="34" charset="0"/>
              <a:buChar char="•"/>
            </a:pPr>
            <a:r>
              <a:rPr lang="en-US" sz="1800" dirty="0">
                <a:solidFill>
                  <a:schemeClr val="tx1"/>
                </a:solidFill>
                <a:latin typeface="+mn-lt"/>
                <a:cs typeface="Segoe UI Light" panose="020B0502040204020203" pitchFamily="34" charset="0"/>
              </a:rPr>
              <a:t>Module 2: Implement and Manage Hybrid Identities</a:t>
            </a:r>
          </a:p>
          <a:p>
            <a:pPr marL="342900" lvl="2" indent="-228600">
              <a:spcAft>
                <a:spcPts val="300"/>
              </a:spcAft>
              <a:buFont typeface="Arial" panose="020B0604020202020204" pitchFamily="34" charset="0"/>
              <a:buChar char="•"/>
            </a:pPr>
            <a:r>
              <a:rPr lang="en-US" sz="1800" dirty="0">
                <a:solidFill>
                  <a:schemeClr val="tx1"/>
                </a:solidFill>
                <a:latin typeface="+mn-lt"/>
                <a:cs typeface="Segoe UI Light" panose="020B0502040204020203" pitchFamily="34" charset="0"/>
              </a:rPr>
              <a:t>Module 3: Implement Virtual Networking</a:t>
            </a:r>
          </a:p>
          <a:p>
            <a:pPr marL="342900" lvl="2" indent="-228600">
              <a:spcAft>
                <a:spcPts val="300"/>
              </a:spcAft>
              <a:buFont typeface="Arial" panose="020B0604020202020204" pitchFamily="34" charset="0"/>
              <a:buChar char="•"/>
            </a:pPr>
            <a:r>
              <a:rPr lang="en-US" sz="1800" dirty="0">
                <a:solidFill>
                  <a:schemeClr val="tx1"/>
                </a:solidFill>
                <a:latin typeface="+mn-lt"/>
                <a:cs typeface="Segoe UI Light" panose="020B0502040204020203" pitchFamily="34" charset="0"/>
              </a:rPr>
              <a:t>Module 4: Implement VMs for Windows and Linux</a:t>
            </a:r>
          </a:p>
          <a:p>
            <a:pPr marL="342900" lvl="2" indent="-228600">
              <a:spcAft>
                <a:spcPts val="300"/>
              </a:spcAft>
              <a:buFont typeface="Arial" panose="020B0604020202020204" pitchFamily="34" charset="0"/>
              <a:buChar char="•"/>
            </a:pPr>
            <a:r>
              <a:rPr lang="en-US" sz="1800" dirty="0">
                <a:solidFill>
                  <a:schemeClr val="tx1"/>
                </a:solidFill>
                <a:latin typeface="+mn-lt"/>
                <a:cs typeface="Segoe UI Light" panose="020B0502040204020203" pitchFamily="34" charset="0"/>
              </a:rPr>
              <a:t>Module 5: Implement Load Balancing and Network Security</a:t>
            </a:r>
          </a:p>
          <a:p>
            <a:pPr marL="342900" lvl="2" indent="-228600">
              <a:spcAft>
                <a:spcPts val="300"/>
              </a:spcAft>
              <a:buFont typeface="Arial" panose="020B0604020202020204" pitchFamily="34" charset="0"/>
              <a:buChar char="•"/>
            </a:pPr>
            <a:r>
              <a:rPr lang="en-US" sz="1800" dirty="0">
                <a:solidFill>
                  <a:schemeClr val="tx1"/>
                </a:solidFill>
                <a:latin typeface="+mn-lt"/>
                <a:cs typeface="Segoe UI Light" panose="020B0502040204020203" pitchFamily="34" charset="0"/>
              </a:rPr>
              <a:t>Module 6: Implement Storage Accounts</a:t>
            </a:r>
          </a:p>
          <a:p>
            <a:pPr marL="342900" lvl="2" indent="-228600">
              <a:spcAft>
                <a:spcPts val="300"/>
              </a:spcAft>
              <a:buFont typeface="Arial" panose="020B0604020202020204" pitchFamily="34" charset="0"/>
              <a:buChar char="•"/>
            </a:pPr>
            <a:r>
              <a:rPr lang="en-US" sz="1800" dirty="0">
                <a:solidFill>
                  <a:schemeClr val="tx1"/>
                </a:solidFill>
                <a:latin typeface="+mn-lt"/>
                <a:cs typeface="Segoe UI Light" panose="020B0502040204020203" pitchFamily="34" charset="0"/>
              </a:rPr>
              <a:t>Module 7: Implement NoSQL Databases</a:t>
            </a:r>
          </a:p>
          <a:p>
            <a:pPr marL="342900" lvl="2" indent="-228600">
              <a:spcAft>
                <a:spcPts val="300"/>
              </a:spcAft>
              <a:buFont typeface="Arial" panose="020B0604020202020204" pitchFamily="34" charset="0"/>
              <a:buChar char="•"/>
            </a:pPr>
            <a:r>
              <a:rPr lang="en-US" sz="1800" dirty="0">
                <a:solidFill>
                  <a:schemeClr val="tx1"/>
                </a:solidFill>
                <a:latin typeface="+mn-lt"/>
                <a:cs typeface="Segoe UI Light" panose="020B0502040204020203" pitchFamily="34" charset="0"/>
              </a:rPr>
              <a:t>Module 8: Implement Azure SQL Databases</a:t>
            </a:r>
          </a:p>
          <a:p>
            <a:pPr marL="342900" lvl="2" indent="-228600">
              <a:spcAft>
                <a:spcPts val="300"/>
              </a:spcAft>
              <a:buFont typeface="Arial" panose="020B0604020202020204" pitchFamily="34" charset="0"/>
              <a:buChar char="•"/>
            </a:pPr>
            <a:r>
              <a:rPr lang="en-US" sz="1800" dirty="0">
                <a:solidFill>
                  <a:schemeClr val="tx1"/>
                </a:solidFill>
                <a:latin typeface="+mn-lt"/>
                <a:cs typeface="Segoe UI Light" panose="020B0502040204020203" pitchFamily="34" charset="0"/>
              </a:rPr>
              <a:t>Module 9: Automate Deployment and Configuration of Resources</a:t>
            </a:r>
          </a:p>
          <a:p>
            <a:pPr marL="342900" lvl="2" indent="-228600">
              <a:spcAft>
                <a:spcPts val="300"/>
              </a:spcAft>
              <a:buFont typeface="Arial" panose="020B0604020202020204" pitchFamily="34" charset="0"/>
              <a:buChar char="•"/>
            </a:pPr>
            <a:r>
              <a:rPr lang="en-US" sz="1800" dirty="0">
                <a:solidFill>
                  <a:schemeClr val="tx1"/>
                </a:solidFill>
                <a:latin typeface="+mn-lt"/>
                <a:cs typeface="Segoe UI Light" panose="020B0502040204020203" pitchFamily="34" charset="0"/>
              </a:rPr>
              <a:t>Module 10: Implement and Manage Azure Governance Solutions</a:t>
            </a:r>
          </a:p>
          <a:p>
            <a:pPr marL="342900" lvl="2" indent="-228600">
              <a:spcAft>
                <a:spcPts val="300"/>
              </a:spcAft>
              <a:buFont typeface="Arial" panose="020B0604020202020204" pitchFamily="34" charset="0"/>
              <a:buChar char="•"/>
            </a:pPr>
            <a:r>
              <a:rPr lang="en-US" sz="1800" dirty="0">
                <a:solidFill>
                  <a:schemeClr val="tx1"/>
                </a:solidFill>
                <a:latin typeface="+mn-lt"/>
                <a:cs typeface="Segoe UI Light" panose="020B0502040204020203" pitchFamily="34" charset="0"/>
              </a:rPr>
              <a:t>Module 11: Manage Security for Applications</a:t>
            </a:r>
          </a:p>
          <a:p>
            <a:pPr marL="342900" lvl="2" indent="-228600">
              <a:spcAft>
                <a:spcPts val="300"/>
              </a:spcAft>
              <a:buFont typeface="Arial" panose="020B0604020202020204" pitchFamily="34" charset="0"/>
              <a:buChar char="•"/>
            </a:pPr>
            <a:r>
              <a:rPr lang="en-US" sz="1800" dirty="0">
                <a:solidFill>
                  <a:schemeClr val="tx1"/>
                </a:solidFill>
                <a:latin typeface="+mn-lt"/>
                <a:cs typeface="Segoe UI Light" panose="020B0502040204020203" pitchFamily="34" charset="0"/>
              </a:rPr>
              <a:t>Module 12: Manage Workloads in Azure</a:t>
            </a:r>
          </a:p>
          <a:p>
            <a:pPr marL="342900" lvl="2" indent="-228600">
              <a:spcAft>
                <a:spcPts val="300"/>
              </a:spcAft>
              <a:buFont typeface="Arial" panose="020B0604020202020204" pitchFamily="34" charset="0"/>
              <a:buChar char="•"/>
            </a:pPr>
            <a:r>
              <a:rPr lang="en-US" sz="1800" dirty="0">
                <a:solidFill>
                  <a:schemeClr val="tx1"/>
                </a:solidFill>
                <a:latin typeface="+mn-lt"/>
                <a:cs typeface="Segoe UI Light" panose="020B0502040204020203" pitchFamily="34" charset="0"/>
              </a:rPr>
              <a:t>Module 13: Implement Container-Based Applications</a:t>
            </a:r>
          </a:p>
          <a:p>
            <a:pPr marL="342900" lvl="2" indent="-228600">
              <a:spcAft>
                <a:spcPts val="300"/>
              </a:spcAft>
              <a:buFont typeface="Arial" panose="020B0604020202020204" pitchFamily="34" charset="0"/>
              <a:buChar char="•"/>
            </a:pPr>
            <a:r>
              <a:rPr lang="en-US" sz="1800" dirty="0">
                <a:solidFill>
                  <a:schemeClr val="tx1"/>
                </a:solidFill>
                <a:latin typeface="+mn-lt"/>
                <a:cs typeface="Segoe UI Light" panose="020B0502040204020203" pitchFamily="34" charset="0"/>
              </a:rPr>
              <a:t>Module 14: Implement an Application Infrastructure</a:t>
            </a:r>
          </a:p>
          <a:p>
            <a:pPr marL="342900" lvl="2" indent="-228600">
              <a:spcAft>
                <a:spcPts val="300"/>
              </a:spcAft>
              <a:buFont typeface="Arial" panose="020B0604020202020204" pitchFamily="34" charset="0"/>
              <a:buChar char="•"/>
            </a:pPr>
            <a:r>
              <a:rPr lang="en-US" sz="1800" dirty="0">
                <a:solidFill>
                  <a:schemeClr val="tx1"/>
                </a:solidFill>
                <a:latin typeface="+mn-lt"/>
                <a:cs typeface="Segoe UI Light" panose="020B0502040204020203" pitchFamily="34" charset="0"/>
              </a:rPr>
              <a:t>Module 15: Implement Cloud Infrastructure Monitoring</a:t>
            </a:r>
          </a:p>
        </p:txBody>
      </p:sp>
      <p:sp>
        <p:nvSpPr>
          <p:cNvPr id="9" name="TextBox 8">
            <a:extLst>
              <a:ext uri="{FF2B5EF4-FFF2-40B4-BE49-F238E27FC236}">
                <a16:creationId xmlns:a16="http://schemas.microsoft.com/office/drawing/2014/main" id="{08D2CE1E-028A-4C5A-AE04-10AA752324E5}"/>
              </a:ext>
            </a:extLst>
          </p:cNvPr>
          <p:cNvSpPr txBox="1"/>
          <p:nvPr/>
        </p:nvSpPr>
        <p:spPr>
          <a:xfrm>
            <a:off x="498094" y="5929736"/>
            <a:ext cx="9780865" cy="276999"/>
          </a:xfrm>
          <a:prstGeom prst="rect">
            <a:avLst/>
          </a:prstGeom>
          <a:noFill/>
        </p:spPr>
        <p:txBody>
          <a:bodyPr wrap="square">
            <a:spAutoFit/>
          </a:bodyPr>
          <a:lstStyle/>
          <a:p>
            <a:r>
              <a:rPr lang="en-US" sz="1200" dirty="0">
                <a:cs typeface="Segoe UI Light" panose="020B0502040204020203" pitchFamily="34" charset="0"/>
              </a:rPr>
              <a:t>* This is a suggested order and aligns with the learning objectives described on the Exam AZ-303: Microsoft Azure Architect Technologies page.</a:t>
            </a:r>
          </a:p>
        </p:txBody>
      </p:sp>
    </p:spTree>
    <p:extLst>
      <p:ext uri="{BB962C8B-B14F-4D97-AF65-F5344CB8AC3E}">
        <p14:creationId xmlns:p14="http://schemas.microsoft.com/office/powerpoint/2010/main" val="232191675"/>
      </p:ext>
    </p:extLst>
  </p:cSld>
  <p:clrMapOvr>
    <a:masterClrMapping/>
  </p:clrMapOvr>
  <p:transition>
    <p:fade/>
  </p:transition>
</p:sld>
</file>

<file path=ppt/theme/theme1.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1177</Words>
  <Application>Microsoft Office PowerPoint</Application>
  <PresentationFormat>Widescreen</PresentationFormat>
  <Paragraphs>142</Paragraphs>
  <Slides>14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Consolas</vt:lpstr>
      <vt:lpstr>Segoe UI</vt:lpstr>
      <vt:lpstr>Segoe UI Light</vt:lpstr>
      <vt:lpstr>Segoe UI Semibold</vt:lpstr>
      <vt:lpstr>Wingdings</vt:lpstr>
      <vt:lpstr>1_Azure 1</vt:lpstr>
      <vt:lpstr>AZ-303: Microsoft Azure Architect Technologies</vt:lpstr>
      <vt:lpstr>Module 0:  Course Introduction</vt:lpstr>
      <vt:lpstr>Welcome</vt:lpstr>
      <vt:lpstr>Hello! Instructor Introduction</vt:lpstr>
      <vt:lpstr>Hello! Student Introductions</vt:lpstr>
      <vt:lpstr>Facilities (adjust)</vt:lpstr>
      <vt:lpstr>Azure Architect Role</vt:lpstr>
      <vt:lpstr>About this Course: Prerequisites</vt:lpstr>
      <vt:lpstr>Course Outline</vt:lpstr>
      <vt:lpstr>AZ-303 Certification</vt:lpstr>
      <vt:lpstr>Microsoft Certifications</vt:lpstr>
      <vt:lpstr>Hands-on Labs (optional)</vt:lpstr>
      <vt:lpstr>Additional Resources (optional)</vt:lpstr>
      <vt:lpstr>End of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2021-07-11T17:22:15Z</dcterms:created>
  <dcterms:modified xsi:type="dcterms:W3CDTF">2021-07-11T17:22:23Z</dcterms:modified>
</cp:coreProperties>
</file>