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76" r:id="rId4"/>
  </p:sldMasterIdLst>
  <p:notesMasterIdLst>
    <p:notesMasterId r:id="rId50"/>
  </p:notesMasterIdLst>
  <p:handoutMasterIdLst>
    <p:handoutMasterId r:id="rId51"/>
  </p:handoutMasterIdLst>
  <p:sldIdLst>
    <p:sldId id="1813" r:id="rId5"/>
    <p:sldId id="1670" r:id="rId6"/>
    <p:sldId id="8695" r:id="rId7"/>
    <p:sldId id="9010" r:id="rId8"/>
    <p:sldId id="2573" r:id="rId9"/>
    <p:sldId id="2572" r:id="rId10"/>
    <p:sldId id="1971" r:id="rId11"/>
    <p:sldId id="1747" r:id="rId12"/>
    <p:sldId id="1745" r:id="rId13"/>
    <p:sldId id="1746" r:id="rId14"/>
    <p:sldId id="1749" r:id="rId15"/>
    <p:sldId id="9011" r:id="rId16"/>
    <p:sldId id="1750" r:id="rId17"/>
    <p:sldId id="1751" r:id="rId18"/>
    <p:sldId id="9054" r:id="rId19"/>
    <p:sldId id="9008" r:id="rId20"/>
    <p:sldId id="1780" r:id="rId21"/>
    <p:sldId id="1753" r:id="rId22"/>
    <p:sldId id="9012" r:id="rId23"/>
    <p:sldId id="1801" r:id="rId24"/>
    <p:sldId id="1779" r:id="rId25"/>
    <p:sldId id="9009" r:id="rId26"/>
    <p:sldId id="1754" r:id="rId27"/>
    <p:sldId id="1755" r:id="rId28"/>
    <p:sldId id="1762" r:id="rId29"/>
    <p:sldId id="9014" r:id="rId30"/>
    <p:sldId id="9030" r:id="rId31"/>
    <p:sldId id="9053" r:id="rId32"/>
    <p:sldId id="2596" r:id="rId33"/>
    <p:sldId id="2587" r:id="rId34"/>
    <p:sldId id="1783" r:id="rId35"/>
    <p:sldId id="1767" r:id="rId36"/>
    <p:sldId id="9055" r:id="rId37"/>
    <p:sldId id="1775" r:id="rId38"/>
    <p:sldId id="1800" r:id="rId39"/>
    <p:sldId id="1808" r:id="rId40"/>
    <p:sldId id="1809" r:id="rId41"/>
    <p:sldId id="1757" r:id="rId42"/>
    <p:sldId id="9013" r:id="rId43"/>
    <p:sldId id="1758" r:id="rId44"/>
    <p:sldId id="1807" r:id="rId45"/>
    <p:sldId id="2582" r:id="rId46"/>
    <p:sldId id="9056" r:id="rId47"/>
    <p:sldId id="1799" r:id="rId48"/>
    <p:sldId id="259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813"/>
            <p14:sldId id="1670"/>
          </p14:sldIdLst>
        </p14:section>
        <p14:section name="Azure AD Overview" id="{0EDD64FD-6D26-41DB-9C31-6F78A8AEC113}">
          <p14:sldIdLst>
            <p14:sldId id="8695"/>
            <p14:sldId id="9010"/>
            <p14:sldId id="2573"/>
            <p14:sldId id="2572"/>
            <p14:sldId id="1971"/>
            <p14:sldId id="1747"/>
            <p14:sldId id="1745"/>
            <p14:sldId id="1746"/>
          </p14:sldIdLst>
        </p14:section>
        <p14:section name="Users and Groups" id="{45EE0A83-2568-4163-BC09-8891C4090826}">
          <p14:sldIdLst>
            <p14:sldId id="1749"/>
            <p14:sldId id="9011"/>
            <p14:sldId id="1750"/>
            <p14:sldId id="1751"/>
            <p14:sldId id="9054"/>
            <p14:sldId id="9008"/>
            <p14:sldId id="1780"/>
          </p14:sldIdLst>
        </p14:section>
        <p14:section name="Azure AD Tenants" id="{234ADD07-2AE1-40E6-8631-5A8AA2FE8F36}">
          <p14:sldIdLst>
            <p14:sldId id="1753"/>
            <p14:sldId id="9012"/>
            <p14:sldId id="1801"/>
            <p14:sldId id="1779"/>
            <p14:sldId id="9009"/>
            <p14:sldId id="1754"/>
            <p14:sldId id="1755"/>
          </p14:sldIdLst>
        </p14:section>
        <p14:section name="Conditional Access" id="{E6AB8AE1-2154-4196-B19F-5168B5AF1AD8}">
          <p14:sldIdLst>
            <p14:sldId id="1762"/>
            <p14:sldId id="9014"/>
            <p14:sldId id="9030"/>
            <p14:sldId id="9053"/>
            <p14:sldId id="2596"/>
            <p14:sldId id="2587"/>
            <p14:sldId id="1783"/>
          </p14:sldIdLst>
        </p14:section>
        <p14:section name="Azure MFA" id="{60EBEF47-AA0C-4C9D-9376-6333897D9A32}">
          <p14:sldIdLst>
            <p14:sldId id="1767"/>
            <p14:sldId id="9055"/>
            <p14:sldId id="1775"/>
            <p14:sldId id="1800"/>
            <p14:sldId id="1808"/>
            <p14:sldId id="1809"/>
          </p14:sldIdLst>
        </p14:section>
        <p14:section name="Azure AD Identity Protection" id="{65AD2806-7CCA-43DB-BC0A-84BA3F47CD8C}">
          <p14:sldIdLst>
            <p14:sldId id="1757"/>
            <p14:sldId id="9013"/>
            <p14:sldId id="1758"/>
            <p14:sldId id="1807"/>
          </p14:sldIdLst>
        </p14:section>
        <p14:section name="Finish" id="{60AE1AF8-8777-45B1-B972-39AF6C717DD4}">
          <p14:sldIdLst>
            <p14:sldId id="2582"/>
            <p14:sldId id="9056"/>
            <p14:sldId id="1799"/>
            <p14:sldId id="259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4E9"/>
    <a:srgbClr val="2B5481"/>
    <a:srgbClr val="59B4D9"/>
    <a:srgbClr val="EBEBEB"/>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9F4D2-5700-4A70-BDAE-7925AD59BBEB}" v="5" dt="2021-06-14T13:05:04.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1" autoAdjust="0"/>
    <p:restoredTop sz="86378" autoAdjust="0"/>
  </p:normalViewPr>
  <p:slideViewPr>
    <p:cSldViewPr snapToGrid="0">
      <p:cViewPr varScale="1">
        <p:scale>
          <a:sx n="93" d="100"/>
          <a:sy n="93" d="100"/>
        </p:scale>
        <p:origin x="684" y="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150" d="100"/>
        <a:sy n="150" d="100"/>
      </p:scale>
      <p:origin x="0" y="-31812"/>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 conditional access policy</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Configure conditions for multifactor authentication</a:t>
          </a:r>
          <a:r>
            <a:rPr lang="en-US" sz="2000" dirty="0">
              <a:solidFill>
                <a:schemeClr val="bg1"/>
              </a:solidFill>
            </a:rPr>
            <a:t> </a:t>
          </a: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Test MFA</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3"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3"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3"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818" y="0"/>
          <a:ext cx="8484464" cy="450509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0"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 conditional access policy</a:t>
          </a:r>
        </a:p>
      </dsp:txBody>
      <dsp:txXfrm>
        <a:off x="75266" y="1556891"/>
        <a:ext cx="2843984" cy="1391309"/>
      </dsp:txXfrm>
    </dsp:sp>
    <dsp:sp modelId="{7D68A566-4B67-477F-8C6B-13C323222680}">
      <dsp:nvSpPr>
        <dsp:cNvPr id="0" name=""/>
        <dsp:cNvSpPr/>
      </dsp:nvSpPr>
      <dsp:spPr>
        <a:xfrm>
          <a:off x="3493603"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Configure conditions for multifactor authentication</a:t>
          </a:r>
          <a:r>
            <a:rPr lang="en-US" sz="2000" kern="1200" dirty="0">
              <a:solidFill>
                <a:schemeClr val="bg1"/>
              </a:solidFill>
            </a:rPr>
            <a:t> </a:t>
          </a:r>
        </a:p>
      </dsp:txBody>
      <dsp:txXfrm>
        <a:off x="3568869" y="1556891"/>
        <a:ext cx="2843984" cy="1391309"/>
      </dsp:txXfrm>
    </dsp:sp>
    <dsp:sp modelId="{1F6EE758-2C4E-450C-ABE9-C9519117E31C}">
      <dsp:nvSpPr>
        <dsp:cNvPr id="0" name=""/>
        <dsp:cNvSpPr/>
      </dsp:nvSpPr>
      <dsp:spPr>
        <a:xfrm>
          <a:off x="6987206"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Test MFA</a:t>
          </a:r>
        </a:p>
      </dsp:txBody>
      <dsp:txXfrm>
        <a:off x="7062472" y="1556891"/>
        <a:ext cx="2843984" cy="139130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7/15/2021 5:00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7/15/2021 4:59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howto-conditional-access-policy-all-users-mf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ctive-directory/devices/howto-vm-sign-in-azure-ad-window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ctive-directory/users-groups-roles/directory-overview-user-mo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3912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What is Conditional Access? - </a:t>
            </a:r>
            <a:r>
              <a:rPr lang="en-US" dirty="0">
                <a:hlinkClick r:id="rId3"/>
              </a:rPr>
              <a:t>https://docs.microsoft.com/en-us/azure/active-directory/conditional-access/overview</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7/15/2021 4:59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4990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Conditional Access: Require MFA for all users - </a:t>
            </a:r>
            <a:r>
              <a:rPr lang="en-US" dirty="0">
                <a:hlinkClick r:id="rId3"/>
              </a:rPr>
              <a:t>https://docs.microsoft.com/en-us/azure/active-directory/conditional-access/howto-conditional-access-policy-all-users-mfa</a:t>
            </a:r>
            <a:endParaRPr lang="en-US" dirty="0"/>
          </a:p>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7/15/2021 4:59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45010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74721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3034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9906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04985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43</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Old student notes</a:t>
            </a:r>
          </a:p>
          <a:p>
            <a:endParaRPr lang="en-US" b="1" dirty="0"/>
          </a:p>
          <a:p>
            <a:pPr algn="l"/>
            <a:r>
              <a:rPr lang="en-US" b="0" i="0" dirty="0">
                <a:effectLst/>
                <a:latin typeface="Segoe UI" panose="020B0502040204020203" pitchFamily="34" charset="0"/>
              </a:rPr>
              <a:t>Azure Active Directory (Azure AD) enables single sign-on to devices, apps, and services from anywhere. The proliferation of devices - including Bring Your Own Device (BYOD) – empowers end users to be productive wherever and whenever. But, IT administrators must ensure corporate assets are protected and that devices meet standards for security and compliance.</a:t>
            </a:r>
          </a:p>
          <a:p>
            <a:pPr algn="l"/>
            <a:r>
              <a:rPr lang="en-US" b="0" i="0" dirty="0">
                <a:effectLst/>
                <a:latin typeface="Segoe UI" panose="020B0502040204020203" pitchFamily="34" charset="0"/>
              </a:rPr>
              <a:t>Azure AD Join is designed provide access to organizational apps and resources and to simply Windows deployments of work-owned devices. AD Join has these benefits.</a:t>
            </a:r>
          </a:p>
          <a:p>
            <a:pPr algn="l">
              <a:buFont typeface="Arial" panose="020B0604020202020204" pitchFamily="34" charset="0"/>
              <a:buChar char="•"/>
            </a:pPr>
            <a:r>
              <a:rPr lang="en-US" b="1" i="0" dirty="0">
                <a:effectLst/>
                <a:latin typeface="Segoe UI" panose="020B0502040204020203" pitchFamily="34" charset="0"/>
              </a:rPr>
              <a:t>Single-Sign-On (SSO)</a:t>
            </a:r>
            <a:r>
              <a:rPr lang="en-US" b="0" i="0" dirty="0">
                <a:effectLst/>
                <a:latin typeface="Segoe UI" panose="020B0502040204020203" pitchFamily="34" charset="0"/>
              </a:rPr>
              <a:t> to your Azure managed SaaS apps and services. Your users will not have additional authentication prompts when accessing work resources. The SSO functionality is available even when users are not connected to the domain network.</a:t>
            </a:r>
          </a:p>
          <a:p>
            <a:pPr algn="l">
              <a:buFont typeface="Arial" panose="020B0604020202020204" pitchFamily="34" charset="0"/>
              <a:buChar char="•"/>
            </a:pPr>
            <a:r>
              <a:rPr lang="en-US" b="1" i="0" dirty="0">
                <a:effectLst/>
                <a:latin typeface="Segoe UI" panose="020B0502040204020203" pitchFamily="34" charset="0"/>
              </a:rPr>
              <a:t>Enterprise compliant roaming</a:t>
            </a:r>
            <a:r>
              <a:rPr lang="en-US" b="0" i="0" dirty="0">
                <a:effectLst/>
                <a:latin typeface="Segoe UI" panose="020B0502040204020203" pitchFamily="34" charset="0"/>
              </a:rPr>
              <a:t> of user settings across joined devices. Users don’t need to connect to a Microsoft account (for example, Hotmail) to observe settings across devices.</a:t>
            </a:r>
          </a:p>
          <a:p>
            <a:pPr algn="l">
              <a:buFont typeface="Arial" panose="020B0604020202020204" pitchFamily="34" charset="0"/>
              <a:buChar char="•"/>
            </a:pPr>
            <a:r>
              <a:rPr lang="en-US" b="1" i="0" dirty="0">
                <a:effectLst/>
                <a:latin typeface="Segoe UI" panose="020B0502040204020203" pitchFamily="34" charset="0"/>
              </a:rPr>
              <a:t>Access to Microsoft Store for Business</a:t>
            </a:r>
            <a:r>
              <a:rPr lang="en-US" b="0" i="0" dirty="0">
                <a:effectLst/>
                <a:latin typeface="Segoe UI" panose="020B0502040204020203" pitchFamily="34" charset="0"/>
              </a:rPr>
              <a:t> using an Azure AD account. Your users can choose from an inventory of applications pre-selected by the organization.</a:t>
            </a:r>
          </a:p>
          <a:p>
            <a:pPr algn="l">
              <a:buFont typeface="Arial" panose="020B0604020202020204" pitchFamily="34" charset="0"/>
              <a:buChar char="•"/>
            </a:pPr>
            <a:r>
              <a:rPr lang="en-US" b="1" i="0" dirty="0">
                <a:effectLst/>
                <a:latin typeface="Segoe UI" panose="020B0502040204020203" pitchFamily="34" charset="0"/>
              </a:rPr>
              <a:t>Windows Hello</a:t>
            </a:r>
            <a:r>
              <a:rPr lang="en-US" b="0" i="0" dirty="0">
                <a:effectLst/>
                <a:latin typeface="Segoe UI" panose="020B0502040204020203" pitchFamily="34" charset="0"/>
              </a:rPr>
              <a:t> support for secure and convenient access to work resources.</a:t>
            </a:r>
          </a:p>
          <a:p>
            <a:pPr algn="l">
              <a:buFont typeface="Arial" panose="020B0604020202020204" pitchFamily="34" charset="0"/>
              <a:buChar char="•"/>
            </a:pPr>
            <a:r>
              <a:rPr lang="en-US" b="1" i="0" dirty="0">
                <a:effectLst/>
                <a:latin typeface="Segoe UI" panose="020B0502040204020203" pitchFamily="34" charset="0"/>
              </a:rPr>
              <a:t>Restriction of access</a:t>
            </a:r>
            <a:r>
              <a:rPr lang="en-US" b="0" i="0" dirty="0">
                <a:effectLst/>
                <a:latin typeface="Segoe UI" panose="020B0502040204020203" pitchFamily="34" charset="0"/>
              </a:rPr>
              <a:t> to apps from only devices that meet compliance policy.</a:t>
            </a:r>
          </a:p>
          <a:p>
            <a:pPr algn="l">
              <a:buFont typeface="Arial" panose="020B0604020202020204" pitchFamily="34" charset="0"/>
              <a:buChar char="•"/>
            </a:pPr>
            <a:r>
              <a:rPr lang="en-US" b="1" i="0" dirty="0">
                <a:effectLst/>
                <a:latin typeface="Segoe UI" panose="020B0502040204020203" pitchFamily="34" charset="0"/>
              </a:rPr>
              <a:t>Seamless access to on-premise resources</a:t>
            </a:r>
            <a:r>
              <a:rPr lang="en-US" b="0" i="0" dirty="0">
                <a:effectLst/>
                <a:latin typeface="Segoe UI" panose="020B0502040204020203" pitchFamily="34" charset="0"/>
              </a:rPr>
              <a:t> when the device has line of sight to the on-premises domain controller.</a:t>
            </a:r>
          </a:p>
          <a:p>
            <a:pPr algn="l"/>
            <a:r>
              <a:rPr lang="en-US" b="1" i="0" dirty="0">
                <a:effectLst/>
                <a:latin typeface="Segoe UI" panose="020B0502040204020203" pitchFamily="34" charset="0"/>
              </a:rPr>
              <a:t>Connection options</a:t>
            </a:r>
          </a:p>
          <a:p>
            <a:pPr algn="l"/>
            <a:r>
              <a:rPr lang="en-US" b="0" i="0" dirty="0">
                <a:effectLst/>
                <a:latin typeface="Segoe UI" panose="020B0502040204020203" pitchFamily="34" charset="0"/>
              </a:rPr>
              <a:t>To get a device under the control of Azure AD, you have two options:</a:t>
            </a:r>
          </a:p>
          <a:p>
            <a:pPr algn="l">
              <a:buFont typeface="Arial" panose="020B0604020202020204" pitchFamily="34" charset="0"/>
              <a:buChar char="•"/>
            </a:pPr>
            <a:r>
              <a:rPr lang="en-US" b="1" i="0" dirty="0">
                <a:effectLst/>
                <a:latin typeface="Segoe UI" panose="020B0502040204020203" pitchFamily="34" charset="0"/>
              </a:rPr>
              <a:t>Registering</a:t>
            </a:r>
            <a:r>
              <a:rPr lang="en-US" b="0" i="0" dirty="0">
                <a:effectLst/>
                <a:latin typeface="Segoe UI" panose="020B0502040204020203" pitchFamily="34" charset="0"/>
              </a:rPr>
              <a:t> a device to Azure AD enables you to manage a device’s identity. When a device is registered, Azure AD device registration provides the device with an identity that is used to authenticate the device when a user signs-in to Azure AD. You can use the identity to enable or disable a device.</a:t>
            </a:r>
          </a:p>
          <a:p>
            <a:pPr algn="l">
              <a:buFont typeface="Arial" panose="020B0604020202020204" pitchFamily="34" charset="0"/>
              <a:buChar char="•"/>
            </a:pPr>
            <a:r>
              <a:rPr lang="en-US" b="1" i="0" dirty="0">
                <a:effectLst/>
                <a:latin typeface="Segoe UI" panose="020B0502040204020203" pitchFamily="34" charset="0"/>
              </a:rPr>
              <a:t>Joining</a:t>
            </a:r>
            <a:r>
              <a:rPr lang="en-US" b="0" i="0" dirty="0">
                <a:effectLst/>
                <a:latin typeface="Segoe UI" panose="020B0502040204020203" pitchFamily="34" charset="0"/>
              </a:rPr>
              <a:t> a device is an extension to registering a device. This means, it provides you with all the benefits of registering a device and in addition to this, it also changes the local state of a device. Changing the local state enables your users to sign-in to a device using an organizational work or school account instead of a personal account.</a:t>
            </a:r>
          </a:p>
          <a:p>
            <a:pPr algn="l"/>
            <a:r>
              <a:rPr lang="en-US" b="0" i="0" dirty="0">
                <a:effectLst/>
                <a:latin typeface="Segoe UI" panose="020B0502040204020203" pitchFamily="34" charset="0"/>
              </a:rPr>
              <a:t>✔️ Registration combined with a mobile device management (MDM) solution such as Microsoft Intune, provides additional device attributes in Azure AD. This allows you to create conditional access rules that enforce access from devices to meet your standards for security and compliance.</a:t>
            </a:r>
          </a:p>
          <a:p>
            <a:pPr algn="l"/>
            <a:r>
              <a:rPr lang="en-US" b="0" i="0" dirty="0">
                <a:effectLst/>
                <a:latin typeface="Segoe UI" panose="020B0502040204020203" pitchFamily="34" charset="0"/>
              </a:rPr>
              <a:t>✔️ Although AD Join is intended for organizations that do not have on-premises Windows Server Active Directory infrastructure it can be used for other scenarios like branch offices.</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326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01, Overview of Active Directory. was combined with Lesson 02, Management Groups. Lesson 10, Configure Guest Users, was combined with Users and Groups. The Conditional Access lesson includes the Trusted IP lesson. AD Join was removed but the slides are at the end if you would like to include them. </a:t>
            </a:r>
          </a:p>
          <a:p>
            <a:endParaRPr lang="en-US" dirty="0"/>
          </a:p>
          <a:p>
            <a:r>
              <a:rPr lang="en-US" dirty="0"/>
              <a:t>This module had significant changes in the order, but it is the only module that had this level of correction.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7/15/2021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Old student notes</a:t>
            </a:r>
          </a:p>
          <a:p>
            <a:pPr algn="l"/>
            <a:r>
              <a:rPr lang="en-US" b="1" i="0" dirty="0">
                <a:effectLst/>
                <a:latin typeface="Segoe UI" panose="020B0502040204020203" pitchFamily="34" charset="0"/>
              </a:rPr>
              <a:t>Azure AD registered</a:t>
            </a:r>
            <a:endParaRPr lang="en-US" b="0" i="0" dirty="0">
              <a:effectLst/>
              <a:latin typeface="Segoe UI" panose="020B0502040204020203" pitchFamily="34" charset="0"/>
            </a:endParaRPr>
          </a:p>
          <a:p>
            <a:pPr algn="l"/>
            <a:r>
              <a:rPr lang="en-US" b="0" i="0" dirty="0">
                <a:effectLst/>
                <a:latin typeface="Segoe UI" panose="020B0502040204020203" pitchFamily="34" charset="0"/>
              </a:rPr>
              <a:t>Devices that are Azure AD registered are typically personally owned or mobile devices and are signed in with a personal Microsoft account or another local account.</a:t>
            </a:r>
          </a:p>
          <a:p>
            <a:pPr algn="l">
              <a:buFont typeface="Arial" panose="020B0604020202020204" pitchFamily="34" charset="0"/>
              <a:buChar char="•"/>
            </a:pPr>
            <a:r>
              <a:rPr lang="en-US" b="0" i="0" dirty="0">
                <a:effectLst/>
                <a:latin typeface="Segoe UI" panose="020B0502040204020203" pitchFamily="34" charset="0"/>
              </a:rPr>
              <a:t>Windows 10</a:t>
            </a:r>
          </a:p>
          <a:p>
            <a:pPr algn="l">
              <a:buFont typeface="Arial" panose="020B0604020202020204" pitchFamily="34" charset="0"/>
              <a:buChar char="•"/>
            </a:pPr>
            <a:r>
              <a:rPr lang="en-US" b="0" i="0" dirty="0">
                <a:effectLst/>
                <a:latin typeface="Segoe UI" panose="020B0502040204020203" pitchFamily="34" charset="0"/>
              </a:rPr>
              <a:t>iOS</a:t>
            </a:r>
          </a:p>
          <a:p>
            <a:pPr algn="l">
              <a:buFont typeface="Arial" panose="020B0604020202020204" pitchFamily="34" charset="0"/>
              <a:buChar char="•"/>
            </a:pPr>
            <a:r>
              <a:rPr lang="en-US" b="0" i="0" dirty="0">
                <a:effectLst/>
                <a:latin typeface="Segoe UI" panose="020B0502040204020203" pitchFamily="34" charset="0"/>
              </a:rPr>
              <a:t>Android</a:t>
            </a:r>
          </a:p>
          <a:p>
            <a:pPr algn="l">
              <a:buFont typeface="Arial" panose="020B0604020202020204" pitchFamily="34" charset="0"/>
              <a:buChar char="•"/>
            </a:pPr>
            <a:r>
              <a:rPr lang="en-US" b="0" i="0" dirty="0">
                <a:effectLst/>
                <a:latin typeface="Segoe UI" panose="020B0502040204020203" pitchFamily="34" charset="0"/>
              </a:rPr>
              <a:t>MacOS</a:t>
            </a:r>
          </a:p>
          <a:p>
            <a:pPr algn="l"/>
            <a:r>
              <a:rPr lang="en-US" b="1" i="0" dirty="0">
                <a:effectLst/>
                <a:latin typeface="Segoe UI" panose="020B0502040204020203" pitchFamily="34" charset="0"/>
              </a:rPr>
              <a:t>Azure AD joined</a:t>
            </a:r>
            <a:endParaRPr lang="en-US" b="0" i="0" dirty="0">
              <a:effectLst/>
              <a:latin typeface="Segoe UI" panose="020B0502040204020203" pitchFamily="34" charset="0"/>
            </a:endParaRPr>
          </a:p>
          <a:p>
            <a:pPr algn="l"/>
            <a:r>
              <a:rPr lang="en-US" b="0" i="0" dirty="0">
                <a:effectLst/>
                <a:latin typeface="Segoe UI" panose="020B0502040204020203" pitchFamily="34" charset="0"/>
              </a:rPr>
              <a:t>Devices that are Azure AD joined are owned by an organization, and are signed in with an Azure AD account belonging to that organization. They exist only in the cloud.</a:t>
            </a:r>
          </a:p>
          <a:p>
            <a:pPr algn="l">
              <a:buFont typeface="Arial" panose="020B0604020202020204" pitchFamily="34" charset="0"/>
              <a:buChar char="•"/>
            </a:pPr>
            <a:r>
              <a:rPr lang="en-US" b="0" i="0" dirty="0">
                <a:effectLst/>
                <a:latin typeface="Segoe UI" panose="020B0502040204020203" pitchFamily="34" charset="0"/>
              </a:rPr>
              <a:t>Windows 10</a:t>
            </a:r>
          </a:p>
          <a:p>
            <a:pPr algn="l">
              <a:buFont typeface="Arial" panose="020B0604020202020204" pitchFamily="34" charset="0"/>
              <a:buChar char="•"/>
            </a:pPr>
            <a:r>
              <a:rPr lang="en-US" b="0" i="0" u="none" strike="noStrike" dirty="0">
                <a:effectLst/>
                <a:latin typeface="Segoe UI" panose="020B0502040204020203" pitchFamily="34" charset="0"/>
                <a:hlinkClick r:id="rId3"/>
              </a:rPr>
              <a:t>Windows Server 2019 Virtual Machines running in Azure</a:t>
            </a:r>
            <a:r>
              <a:rPr lang="en-US" b="0" i="0" dirty="0">
                <a:effectLst/>
                <a:latin typeface="Segoe UI" panose="020B0502040204020203" pitchFamily="34" charset="0"/>
              </a:rPr>
              <a:t>  (Server core is not supported)</a:t>
            </a:r>
          </a:p>
          <a:p>
            <a:pPr algn="l"/>
            <a:r>
              <a:rPr lang="en-US" b="1" i="0" dirty="0">
                <a:effectLst/>
                <a:latin typeface="Segoe UI" panose="020B0502040204020203" pitchFamily="34" charset="0"/>
              </a:rPr>
              <a:t>Hybrid Azure AD joined</a:t>
            </a:r>
            <a:endParaRPr lang="en-US" b="0" i="0" dirty="0">
              <a:effectLst/>
              <a:latin typeface="Segoe UI" panose="020B0502040204020203" pitchFamily="34" charset="0"/>
            </a:endParaRPr>
          </a:p>
          <a:p>
            <a:pPr algn="l"/>
            <a:r>
              <a:rPr lang="en-US" b="0" i="0" dirty="0">
                <a:effectLst/>
                <a:latin typeface="Segoe UI" panose="020B0502040204020203" pitchFamily="34" charset="0"/>
              </a:rPr>
              <a:t>Devices that are hybrid Azure AD joined are owned by an organization and are signed in with an Active Directory Domain Services account belonging to that organization. They exist in the cloud and on-premises.</a:t>
            </a:r>
          </a:p>
          <a:p>
            <a:pPr algn="l">
              <a:buFont typeface="Arial" panose="020B0604020202020204" pitchFamily="34" charset="0"/>
              <a:buChar char="•"/>
            </a:pPr>
            <a:r>
              <a:rPr lang="en-US" b="0" i="0" dirty="0">
                <a:effectLst/>
                <a:latin typeface="Segoe UI" panose="020B0502040204020203" pitchFamily="34" charset="0"/>
              </a:rPr>
              <a:t>Windows 7, 8.1, or 10</a:t>
            </a:r>
          </a:p>
          <a:p>
            <a:pPr algn="l">
              <a:buFont typeface="Arial" panose="020B0604020202020204" pitchFamily="34" charset="0"/>
              <a:buChar char="•"/>
            </a:pPr>
            <a:r>
              <a:rPr lang="en-US" b="0" i="0" dirty="0">
                <a:effectLst/>
                <a:latin typeface="Segoe UI" panose="020B0502040204020203" pitchFamily="34" charset="0"/>
              </a:rPr>
              <a:t>Windows Server 2008 or newer</a:t>
            </a:r>
          </a:p>
          <a:p>
            <a:pPr algn="l"/>
            <a:r>
              <a:rPr lang="en-US" b="1" i="0" dirty="0">
                <a:effectLst/>
                <a:latin typeface="Segoe UI" panose="020B0502040204020203" pitchFamily="34" charset="0"/>
              </a:rPr>
              <a:t>Note:</a:t>
            </a:r>
            <a:r>
              <a:rPr lang="en-US" b="0" i="0" dirty="0">
                <a:effectLst/>
                <a:latin typeface="Segoe UI" panose="020B0502040204020203" pitchFamily="34" charset="0"/>
              </a:rPr>
              <a:t> A hybrid state refers to more than just the state of a device. For a hybrid state to be valid, a valid Azure AD user also is required.</a:t>
            </a:r>
          </a:p>
          <a:p>
            <a:br>
              <a:rPr lang="en-US" dirty="0"/>
            </a:b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9732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https://docs.microsoft.com/en-us/azure/active-directory/fundamentals/active-directory-whatis#terminology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7/15/2021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 https://docs.microsoft.com/en-us/azure/azure-resource-manager/management/azure-subscription-service-limits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7227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032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Users, groups, licensing, and roles for large organizations - </a:t>
            </a:r>
            <a:r>
              <a:rPr lang="en-US" sz="850" dirty="0">
                <a:latin typeface="Segoe UI Light"/>
                <a:cs typeface="Segoe UI Light"/>
                <a:hlinkClick r:id="rId3"/>
              </a:rPr>
              <a:t>https://docs.microsoft.com/en-us/azure/active-directory/users-groups-roles/directory-overview-user-model</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A group helps organize users to make it easier to manage permissions. Groups can be easily added through the portal. There are two types of groups: security groups and distribution groups.</a:t>
            </a:r>
          </a:p>
          <a:p>
            <a:endParaRPr lang="en-US" sz="850" dirty="0">
              <a:cs typeface="Segoe UI Light"/>
            </a:endParaRPr>
          </a:p>
          <a:p>
            <a:r>
              <a:rPr lang="en-US" sz="850" kern="1200" dirty="0">
                <a:solidFill>
                  <a:schemeClr val="tx1"/>
                </a:solidFill>
                <a:effectLst/>
                <a:latin typeface="Segoe UI Light"/>
                <a:cs typeface="Segoe UI Light"/>
              </a:rPr>
              <a:t>✔️ Have you given any thought to which groups you need to create? How will you assign users to groups?</a:t>
            </a:r>
            <a:endParaRPr lang="en-US" dirty="0"/>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7/15/2021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4466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14677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496696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Text Placeholder 3">
            <a:extLst>
              <a:ext uri="{FF2B5EF4-FFF2-40B4-BE49-F238E27FC236}">
                <a16:creationId xmlns:a16="http://schemas.microsoft.com/office/drawing/2014/main" id="{7B7A53C0-1FEF-435F-BC8C-086B3B3F83E8}"/>
              </a:ext>
            </a:extLst>
          </p:cNvPr>
          <p:cNvSpPr>
            <a:spLocks noGrp="1"/>
          </p:cNvSpPr>
          <p:nvPr>
            <p:ph type="body" sz="quarter" idx="10" hasCustomPrompt="1"/>
          </p:nvPr>
        </p:nvSpPr>
        <p:spPr>
          <a:xfrm>
            <a:off x="465138" y="1441096"/>
            <a:ext cx="9572625" cy="1231106"/>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p:txBody>
      </p:sp>
    </p:spTree>
    <p:extLst>
      <p:ext uri="{BB962C8B-B14F-4D97-AF65-F5344CB8AC3E}">
        <p14:creationId xmlns:p14="http://schemas.microsoft.com/office/powerpoint/2010/main" val="22426501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10525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64300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Tree>
    <p:extLst>
      <p:ext uri="{BB962C8B-B14F-4D97-AF65-F5344CB8AC3E}">
        <p14:creationId xmlns:p14="http://schemas.microsoft.com/office/powerpoint/2010/main" val="1110919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6900171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4434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35026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19706728"/>
      </p:ext>
    </p:extLst>
  </p:cSld>
  <p:clrMap bg1="lt1" tx1="dk1" bg2="lt2" tx2="dk2" accent1="accent1" accent2="accent2" accent3="accent3" accent4="accent4" accent5="accent5" accent6="accent6" hlink="hlink" folHlink="folHlink"/>
  <p:sldLayoutIdLst>
    <p:sldLayoutId id="2147484677" r:id="rId1"/>
    <p:sldLayoutId id="2147484678" r:id="rId2"/>
    <p:sldLayoutId id="2147484679" r:id="rId3"/>
    <p:sldLayoutId id="2147484680" r:id="rId4"/>
    <p:sldLayoutId id="2147484682" r:id="rId5"/>
    <p:sldLayoutId id="2147484683" r:id="rId6"/>
    <p:sldLayoutId id="2147484684" r:id="rId7"/>
    <p:sldLayoutId id="2147484686"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sv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wmf"/><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37277" y="2599361"/>
            <a:ext cx="5537797" cy="2104985"/>
          </a:xfrm>
        </p:spPr>
        <p:txBody>
          <a:bodyPr/>
          <a:lstStyle/>
          <a:p>
            <a:r>
              <a:rPr lang="en-US" sz="4400" b="1"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b="1" dirty="0"/>
              <a:t>Resource Group Organization</a:t>
            </a:r>
          </a:p>
        </p:txBody>
      </p:sp>
      <p:sp>
        <p:nvSpPr>
          <p:cNvPr id="11" name="Text Placeholder 14">
            <a:extLst>
              <a:ext uri="{FF2B5EF4-FFF2-40B4-BE49-F238E27FC236}">
                <a16:creationId xmlns:a16="http://schemas.microsoft.com/office/drawing/2014/main" id="{C577E6C5-F540-4147-B1E2-76D35D2056A3}"/>
              </a:ext>
            </a:extLst>
          </p:cNvPr>
          <p:cNvSpPr txBox="1">
            <a:spLocks/>
          </p:cNvSpPr>
          <p:nvPr/>
        </p:nvSpPr>
        <p:spPr>
          <a:xfrm>
            <a:off x="465139" y="5249300"/>
            <a:ext cx="3522766" cy="1067074"/>
          </a:xfrm>
          <a:prstGeom prst="rect">
            <a:avLst/>
          </a:prstGeom>
          <a:solidFill>
            <a:schemeClr val="bg1">
              <a:lumMod val="95000"/>
            </a:schemeClr>
          </a:solidFill>
        </p:spPr>
        <p:txBody>
          <a:bodyPr vert="horz" wrap="square" lIns="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Aft>
                <a:spcPts val="600"/>
              </a:spcAft>
            </a:pPr>
            <a:r>
              <a:rPr lang="en-US" dirty="0">
                <a:latin typeface="+mn-lt"/>
              </a:rPr>
              <a:t>Use a consistent naming convention</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030579" y="5264502"/>
            <a:ext cx="3819560" cy="1067075"/>
          </a:xfrm>
          <a:solidFill>
            <a:schemeClr val="bg1">
              <a:lumMod val="95000"/>
            </a:schemeClr>
          </a:solidFill>
        </p:spPr>
        <p:txBody>
          <a:bodyPr anchor="ctr" anchorCtr="0">
            <a:noAutofit/>
          </a:bodyPr>
          <a:lstStyle/>
          <a:p>
            <a:pPr algn="ctr">
              <a:spcAft>
                <a:spcPts val="600"/>
              </a:spcAft>
            </a:pPr>
            <a:r>
              <a:rPr lang="en-US" sz="2400" dirty="0">
                <a:latin typeface="+mn-lt"/>
              </a:rPr>
              <a:t>Organize by infrastructure</a:t>
            </a:r>
            <a:endParaRPr lang="en-US" dirty="0"/>
          </a:p>
        </p:txBody>
      </p:sp>
      <p:sp>
        <p:nvSpPr>
          <p:cNvPr id="12" name="Text Placeholder 14">
            <a:extLst>
              <a:ext uri="{FF2B5EF4-FFF2-40B4-BE49-F238E27FC236}">
                <a16:creationId xmlns:a16="http://schemas.microsoft.com/office/drawing/2014/main" id="{AA933BEA-0D65-420F-B456-94F93332AF23}"/>
              </a:ext>
            </a:extLst>
          </p:cNvPr>
          <p:cNvSpPr txBox="1">
            <a:spLocks/>
          </p:cNvSpPr>
          <p:nvPr/>
        </p:nvSpPr>
        <p:spPr>
          <a:xfrm>
            <a:off x="7892813" y="5264503"/>
            <a:ext cx="4078523" cy="1067074"/>
          </a:xfrm>
          <a:prstGeom prst="rect">
            <a:avLst/>
          </a:prstGeom>
          <a:solidFill>
            <a:schemeClr val="bg1">
              <a:lumMod val="95000"/>
            </a:schemeClr>
          </a:solidFill>
        </p:spPr>
        <p:txBody>
          <a:bodyPr vert="horz" wrap="square" lIns="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Aft>
                <a:spcPts val="1800"/>
              </a:spcAft>
            </a:pPr>
            <a:r>
              <a:rPr lang="en-US" dirty="0">
                <a:latin typeface="+mn-lt"/>
              </a:rPr>
              <a:t>Consider authorization, life cycle, and billing</a:t>
            </a:r>
            <a:endParaRPr lang="en-US" dirty="0"/>
          </a:p>
        </p:txBody>
      </p:sp>
      <p:grpSp>
        <p:nvGrpSpPr>
          <p:cNvPr id="2" name="Group 1" descr="Resource groups are organized by infrastructure like production and development. ">
            <a:extLst>
              <a:ext uri="{FF2B5EF4-FFF2-40B4-BE49-F238E27FC236}">
                <a16:creationId xmlns:a16="http://schemas.microsoft.com/office/drawing/2014/main" id="{2E692F94-54A3-41B4-980A-06BFA536FEBE}"/>
              </a:ext>
            </a:extLst>
          </p:cNvPr>
          <p:cNvGrpSpPr/>
          <p:nvPr/>
        </p:nvGrpSpPr>
        <p:grpSpPr>
          <a:xfrm>
            <a:off x="1162684" y="1398224"/>
            <a:ext cx="9742805" cy="3372347"/>
            <a:chOff x="1332865" y="1370192"/>
            <a:chExt cx="8704898" cy="3156585"/>
          </a:xfrm>
        </p:grpSpPr>
        <p:pic>
          <p:nvPicPr>
            <p:cNvPr id="4" name="Picture 3">
              <a:extLst>
                <a:ext uri="{FF2B5EF4-FFF2-40B4-BE49-F238E27FC236}">
                  <a16:creationId xmlns:a16="http://schemas.microsoft.com/office/drawing/2014/main" id="{60D94425-B708-4607-A0A5-3542DBFFE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65" y="1370192"/>
              <a:ext cx="5486400" cy="847725"/>
            </a:xfrm>
            <a:prstGeom prst="rect">
              <a:avLst/>
            </a:prstGeom>
          </p:spPr>
        </p:pic>
        <p:pic>
          <p:nvPicPr>
            <p:cNvPr id="6" name="Picture 5">
              <a:extLst>
                <a:ext uri="{FF2B5EF4-FFF2-40B4-BE49-F238E27FC236}">
                  <a16:creationId xmlns:a16="http://schemas.microsoft.com/office/drawing/2014/main" id="{22A975B5-FF8B-4095-B3FA-9F92DA7D0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90" y="2437944"/>
              <a:ext cx="5467350" cy="838200"/>
            </a:xfrm>
            <a:prstGeom prst="rect">
              <a:avLst/>
            </a:prstGeom>
          </p:spPr>
        </p:pic>
        <p:pic>
          <p:nvPicPr>
            <p:cNvPr id="8" name="Picture 7">
              <a:extLst>
                <a:ext uri="{FF2B5EF4-FFF2-40B4-BE49-F238E27FC236}">
                  <a16:creationId xmlns:a16="http://schemas.microsoft.com/office/drawing/2014/main" id="{1696914C-5036-4D09-AB4D-D64E07171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488" y="3679052"/>
              <a:ext cx="5476875" cy="847725"/>
            </a:xfrm>
            <a:prstGeom prst="rect">
              <a:avLst/>
            </a:prstGeom>
          </p:spPr>
        </p:pic>
        <p:pic>
          <p:nvPicPr>
            <p:cNvPr id="10" name="Picture 9">
              <a:extLst>
                <a:ext uri="{FF2B5EF4-FFF2-40B4-BE49-F238E27FC236}">
                  <a16:creationId xmlns:a16="http://schemas.microsoft.com/office/drawing/2014/main" id="{FC4CF685-9FA6-41A4-8340-B97AA618EF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2688" y="1693089"/>
              <a:ext cx="2505075" cy="2419350"/>
            </a:xfrm>
            <a:prstGeom prst="rect">
              <a:avLst/>
            </a:prstGeom>
          </p:spPr>
        </p:pic>
      </p:grpSp>
      <p:sp>
        <p:nvSpPr>
          <p:cNvPr id="5" name="Rectangle 4">
            <a:extLst>
              <a:ext uri="{FF2B5EF4-FFF2-40B4-BE49-F238E27FC236}">
                <a16:creationId xmlns:a16="http://schemas.microsoft.com/office/drawing/2014/main" id="{8611F735-60AB-4A3E-B05F-DBE5C9F0F1AA}"/>
              </a:ext>
              <a:ext uri="{C183D7F6-B498-43B3-948B-1728B52AA6E4}">
                <adec:decorative xmlns:adec="http://schemas.microsoft.com/office/drawing/2017/decorative" val="1"/>
              </a:ext>
            </a:extLst>
          </p:cNvPr>
          <p:cNvSpPr/>
          <p:nvPr/>
        </p:nvSpPr>
        <p:spPr bwMode="auto">
          <a:xfrm>
            <a:off x="465138" y="1280160"/>
            <a:ext cx="11533188" cy="36814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04123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1" y="3247963"/>
            <a:ext cx="9070923" cy="498598"/>
          </a:xfrm>
        </p:spPr>
        <p:txBody>
          <a:bodyPr/>
          <a:lstStyle/>
          <a:p>
            <a:r>
              <a:rPr lang="en-US" b="1" dirty="0"/>
              <a:t>Lesson 02: Users and Groups</a:t>
            </a:r>
          </a:p>
        </p:txBody>
      </p:sp>
      <p:grpSp>
        <p:nvGrpSpPr>
          <p:cNvPr id="2" name="Group 1">
            <a:extLst>
              <a:ext uri="{FF2B5EF4-FFF2-40B4-BE49-F238E27FC236}">
                <a16:creationId xmlns:a16="http://schemas.microsoft.com/office/drawing/2014/main" id="{33047192-DAB5-409F-8452-E832DCC55040}"/>
              </a:ext>
              <a:ext uri="{C183D7F6-B498-43B3-948B-1728B52AA6E4}">
                <adec:decorative xmlns:adec="http://schemas.microsoft.com/office/drawing/2017/decorative" val="1"/>
              </a:ext>
            </a:extLst>
          </p:cNvPr>
          <p:cNvGrpSpPr/>
          <p:nvPr/>
        </p:nvGrpSpPr>
        <p:grpSpPr>
          <a:xfrm>
            <a:off x="10341355" y="2998664"/>
            <a:ext cx="1010585" cy="997196"/>
            <a:chOff x="3639473" y="1229084"/>
            <a:chExt cx="580742" cy="591194"/>
          </a:xfrm>
        </p:grpSpPr>
        <p:pic>
          <p:nvPicPr>
            <p:cNvPr id="7" name="Picture 6">
              <a:extLst>
                <a:ext uri="{FF2B5EF4-FFF2-40B4-BE49-F238E27FC236}">
                  <a16:creationId xmlns:a16="http://schemas.microsoft.com/office/drawing/2014/main" id="{F3A81B92-AE52-4B2B-B3EA-0E5DDB6E33C9}"/>
                </a:ext>
              </a:extLst>
            </p:cNvPr>
            <p:cNvPicPr>
              <a:picLocks noChangeAspect="1"/>
            </p:cNvPicPr>
            <p:nvPr/>
          </p:nvPicPr>
          <p:blipFill>
            <a:blip r:embed="rId3"/>
            <a:stretch>
              <a:fillRect/>
            </a:stretch>
          </p:blipFill>
          <p:spPr>
            <a:xfrm>
              <a:off x="3639473" y="1229084"/>
              <a:ext cx="580742" cy="591194"/>
            </a:xfrm>
            <a:prstGeom prst="rect">
              <a:avLst/>
            </a:prstGeom>
          </p:spPr>
        </p:pic>
        <p:pic>
          <p:nvPicPr>
            <p:cNvPr id="13" name="Graphic 12">
              <a:extLst>
                <a:ext uri="{FF2B5EF4-FFF2-40B4-BE49-F238E27FC236}">
                  <a16:creationId xmlns:a16="http://schemas.microsoft.com/office/drawing/2014/main" id="{284230E7-3B74-4106-B0DC-582574FC8B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0996" y="1332704"/>
              <a:ext cx="308724" cy="342300"/>
            </a:xfrm>
            <a:prstGeom prst="rect">
              <a:avLst/>
            </a:prstGeom>
          </p:spPr>
        </p:pic>
      </p:grpSp>
    </p:spTree>
    <p:extLst>
      <p:ext uri="{BB962C8B-B14F-4D97-AF65-F5344CB8AC3E}">
        <p14:creationId xmlns:p14="http://schemas.microsoft.com/office/powerpoint/2010/main" val="3787148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4EE2E-AAE2-4E9E-8D57-91B7E116E315}"/>
              </a:ext>
            </a:extLst>
          </p:cNvPr>
          <p:cNvSpPr>
            <a:spLocks noGrp="1"/>
          </p:cNvSpPr>
          <p:nvPr>
            <p:ph type="title"/>
          </p:nvPr>
        </p:nvSpPr>
        <p:spPr>
          <a:xfrm>
            <a:off x="465139" y="2881710"/>
            <a:ext cx="2506662" cy="1231106"/>
          </a:xfrm>
        </p:spPr>
        <p:txBody>
          <a:bodyPr/>
          <a:lstStyle/>
          <a:p>
            <a:r>
              <a:rPr lang="en-US" dirty="0"/>
              <a:t>Users and Groups Overview</a:t>
            </a:r>
          </a:p>
        </p:txBody>
      </p:sp>
      <p:sp>
        <p:nvSpPr>
          <p:cNvPr id="5" name="TextBox 4">
            <a:extLst>
              <a:ext uri="{FF2B5EF4-FFF2-40B4-BE49-F238E27FC236}">
                <a16:creationId xmlns:a16="http://schemas.microsoft.com/office/drawing/2014/main" id="{DEFF027C-5CEB-4422-8D9E-D4379CE0D97D}"/>
              </a:ext>
            </a:extLst>
          </p:cNvPr>
          <p:cNvSpPr txBox="1"/>
          <p:nvPr/>
        </p:nvSpPr>
        <p:spPr>
          <a:xfrm>
            <a:off x="3574981" y="412595"/>
            <a:ext cx="5304657" cy="3935373"/>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User Accounts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and manage users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Manage guest users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Group accounts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Users and Groups</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246928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User Accounts</a:t>
            </a:r>
          </a:p>
        </p:txBody>
      </p:sp>
      <p:sp>
        <p:nvSpPr>
          <p:cNvPr id="6" name="Text Placeholder 5">
            <a:extLst>
              <a:ext uri="{FF2B5EF4-FFF2-40B4-BE49-F238E27FC236}">
                <a16:creationId xmlns:a16="http://schemas.microsoft.com/office/drawing/2014/main" id="{5BAAA800-3FC2-411E-BD74-422FE4C9C7F4}"/>
              </a:ext>
            </a:extLst>
          </p:cNvPr>
          <p:cNvSpPr>
            <a:spLocks noGrp="1"/>
          </p:cNvSpPr>
          <p:nvPr>
            <p:ph type="body" sz="quarter" idx="10"/>
          </p:nvPr>
        </p:nvSpPr>
        <p:spPr>
          <a:xfrm>
            <a:off x="465138" y="2641244"/>
            <a:ext cx="3498423" cy="1544764"/>
          </a:xfrm>
          <a:solidFill>
            <a:schemeClr val="bg1">
              <a:lumMod val="95000"/>
            </a:schemeClr>
          </a:solidFill>
        </p:spPr>
        <p:txBody>
          <a:bodyPr anchor="ctr" anchorCtr="0">
            <a:noAutofit/>
          </a:bodyPr>
          <a:lstStyle/>
          <a:p>
            <a:pPr marL="0" indent="0" algn="ctr">
              <a:buNone/>
            </a:pPr>
            <a:r>
              <a:rPr lang="en-US" dirty="0"/>
              <a:t>Azure Active Directory users can be Members or Guests</a:t>
            </a:r>
            <a:endParaRPr lang="en-US" sz="2000" dirty="0">
              <a:solidFill>
                <a:srgbClr val="000000"/>
              </a:solidFill>
              <a:latin typeface="+mn-lt"/>
            </a:endParaRPr>
          </a:p>
        </p:txBody>
      </p:sp>
      <p:pic>
        <p:nvPicPr>
          <p:cNvPr id="11" name="Picture 10" descr="Screenshot of the users page including a member and a guest. ">
            <a:extLst>
              <a:ext uri="{FF2B5EF4-FFF2-40B4-BE49-F238E27FC236}">
                <a16:creationId xmlns:a16="http://schemas.microsoft.com/office/drawing/2014/main" id="{3994D1F0-9902-498B-8957-CBBE8A7D08C3}"/>
              </a:ext>
            </a:extLst>
          </p:cNvPr>
          <p:cNvPicPr>
            <a:picLocks noChangeAspect="1"/>
          </p:cNvPicPr>
          <p:nvPr/>
        </p:nvPicPr>
        <p:blipFill>
          <a:blip r:embed="rId2"/>
          <a:stretch>
            <a:fillRect/>
          </a:stretch>
        </p:blipFill>
        <p:spPr>
          <a:xfrm>
            <a:off x="4762537" y="4208313"/>
            <a:ext cx="7086600" cy="1200150"/>
          </a:xfrm>
          <a:prstGeom prst="rect">
            <a:avLst/>
          </a:prstGeom>
        </p:spPr>
      </p:pic>
      <p:pic>
        <p:nvPicPr>
          <p:cNvPr id="26" name="Picture 25" descr="Screenshot of the Create User and Invite User choices. ">
            <a:extLst>
              <a:ext uri="{FF2B5EF4-FFF2-40B4-BE49-F238E27FC236}">
                <a16:creationId xmlns:a16="http://schemas.microsoft.com/office/drawing/2014/main" id="{6941C28B-8AF2-4AFD-A71A-7B8496F137EF}"/>
              </a:ext>
            </a:extLst>
          </p:cNvPr>
          <p:cNvPicPr>
            <a:picLocks noChangeAspect="1"/>
          </p:cNvPicPr>
          <p:nvPr/>
        </p:nvPicPr>
        <p:blipFill>
          <a:blip r:embed="rId3"/>
          <a:stretch>
            <a:fillRect/>
          </a:stretch>
        </p:blipFill>
        <p:spPr>
          <a:xfrm>
            <a:off x="5071628" y="1658006"/>
            <a:ext cx="6468417" cy="1676545"/>
          </a:xfrm>
          <a:prstGeom prst="rect">
            <a:avLst/>
          </a:prstGeom>
        </p:spPr>
      </p:pic>
      <p:sp>
        <p:nvSpPr>
          <p:cNvPr id="28" name="Rectangle 27">
            <a:extLst>
              <a:ext uri="{FF2B5EF4-FFF2-40B4-BE49-F238E27FC236}">
                <a16:creationId xmlns:a16="http://schemas.microsoft.com/office/drawing/2014/main" id="{46ECB91C-7438-4E74-936E-E5B299FBF589}"/>
              </a:ext>
              <a:ext uri="{C183D7F6-B498-43B3-948B-1728B52AA6E4}">
                <adec:decorative xmlns:adec="http://schemas.microsoft.com/office/drawing/2017/decorative" val="1"/>
              </a:ext>
            </a:extLst>
          </p:cNvPr>
          <p:cNvSpPr/>
          <p:nvPr/>
        </p:nvSpPr>
        <p:spPr bwMode="auto">
          <a:xfrm>
            <a:off x="4512601" y="1119822"/>
            <a:ext cx="7586472" cy="475488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Arrow: Down 28">
            <a:extLst>
              <a:ext uri="{FF2B5EF4-FFF2-40B4-BE49-F238E27FC236}">
                <a16:creationId xmlns:a16="http://schemas.microsoft.com/office/drawing/2014/main" id="{0878A14B-C1E0-4FDA-94B0-109173D34BDB}"/>
              </a:ext>
              <a:ext uri="{C183D7F6-B498-43B3-948B-1728B52AA6E4}">
                <adec:decorative xmlns:adec="http://schemas.microsoft.com/office/drawing/2017/decorative" val="1"/>
              </a:ext>
            </a:extLst>
          </p:cNvPr>
          <p:cNvSpPr/>
          <p:nvPr/>
        </p:nvSpPr>
        <p:spPr bwMode="auto">
          <a:xfrm>
            <a:off x="7739348" y="3572910"/>
            <a:ext cx="1132976" cy="267629"/>
          </a:xfrm>
          <a:prstGeom prst="downArrow">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6968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Create and Manage Users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2837170"/>
            <a:ext cx="4039955" cy="1320184"/>
          </a:xfrm>
          <a:solidFill>
            <a:schemeClr val="bg1">
              <a:lumMod val="95000"/>
            </a:schemeClr>
          </a:solidFill>
        </p:spPr>
        <p:txBody>
          <a:bodyPr anchor="ctr" anchorCtr="0">
            <a:noAutofit/>
          </a:bodyPr>
          <a:lstStyle/>
          <a:p>
            <a:pPr marL="0" indent="0" algn="ctr">
              <a:spcAft>
                <a:spcPts val="600"/>
              </a:spcAft>
              <a:buNone/>
            </a:pPr>
            <a:r>
              <a:rPr lang="en-US" dirty="0"/>
              <a:t>You can manually create users or synchronizing users from Windows Server Active Directory</a:t>
            </a:r>
          </a:p>
        </p:txBody>
      </p:sp>
      <p:pic>
        <p:nvPicPr>
          <p:cNvPr id="3" name="Picture 2" descr="Screenshot of the New User page including User Name, Groups, Job Title, and Manager. ">
            <a:extLst>
              <a:ext uri="{FF2B5EF4-FFF2-40B4-BE49-F238E27FC236}">
                <a16:creationId xmlns:a16="http://schemas.microsoft.com/office/drawing/2014/main" id="{2B5267D0-F621-4B52-91D6-6E1308A32151}"/>
              </a:ext>
            </a:extLst>
          </p:cNvPr>
          <p:cNvPicPr>
            <a:picLocks noChangeAspect="1"/>
          </p:cNvPicPr>
          <p:nvPr/>
        </p:nvPicPr>
        <p:blipFill>
          <a:blip r:embed="rId2"/>
          <a:stretch>
            <a:fillRect/>
          </a:stretch>
        </p:blipFill>
        <p:spPr>
          <a:xfrm>
            <a:off x="5202599" y="1422775"/>
            <a:ext cx="6057497" cy="4461208"/>
          </a:xfrm>
          <a:prstGeom prst="rect">
            <a:avLst/>
          </a:prstGeom>
        </p:spPr>
      </p:pic>
      <p:sp>
        <p:nvSpPr>
          <p:cNvPr id="4" name="Rectangle 3">
            <a:extLst>
              <a:ext uri="{FF2B5EF4-FFF2-40B4-BE49-F238E27FC236}">
                <a16:creationId xmlns:a16="http://schemas.microsoft.com/office/drawing/2014/main" id="{1D4A8A9A-6E05-402A-9291-12F923457A61}"/>
              </a:ext>
              <a:ext uri="{C183D7F6-B498-43B3-948B-1728B52AA6E4}">
                <adec:decorative xmlns:adec="http://schemas.microsoft.com/office/drawing/2017/decorative" val="1"/>
              </a:ext>
            </a:extLst>
          </p:cNvPr>
          <p:cNvSpPr/>
          <p:nvPr/>
        </p:nvSpPr>
        <p:spPr bwMode="auto">
          <a:xfrm>
            <a:off x="4828477" y="1266658"/>
            <a:ext cx="7270595" cy="501147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0BB9DF5B-6A44-4345-ACA5-3A0C4653A339}"/>
              </a:ext>
              <a:ext uri="{C183D7F6-B498-43B3-948B-1728B52AA6E4}">
                <adec:decorative xmlns:adec="http://schemas.microsoft.com/office/drawing/2017/decorative" val="1"/>
              </a:ext>
            </a:extLst>
          </p:cNvPr>
          <p:cNvSpPr/>
          <p:nvPr/>
        </p:nvSpPr>
        <p:spPr bwMode="auto">
          <a:xfrm>
            <a:off x="5436221" y="1905265"/>
            <a:ext cx="301082" cy="62446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40495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14BE-87CB-4495-9301-41DAE5A570EB}"/>
              </a:ext>
            </a:extLst>
          </p:cNvPr>
          <p:cNvSpPr>
            <a:spLocks noGrp="1"/>
          </p:cNvSpPr>
          <p:nvPr>
            <p:ph type="title"/>
          </p:nvPr>
        </p:nvSpPr>
        <p:spPr/>
        <p:txBody>
          <a:bodyPr/>
          <a:lstStyle/>
          <a:p>
            <a:r>
              <a:rPr lang="en-US" dirty="0"/>
              <a:t>Managing Guest Users</a:t>
            </a:r>
          </a:p>
        </p:txBody>
      </p:sp>
      <p:sp>
        <p:nvSpPr>
          <p:cNvPr id="4" name="Text Placeholder 14">
            <a:extLst>
              <a:ext uri="{FF2B5EF4-FFF2-40B4-BE49-F238E27FC236}">
                <a16:creationId xmlns:a16="http://schemas.microsoft.com/office/drawing/2014/main" id="{CEB7E9F6-E929-410F-97DC-E4274ECE47AF}"/>
              </a:ext>
            </a:extLst>
          </p:cNvPr>
          <p:cNvSpPr txBox="1">
            <a:spLocks/>
          </p:cNvSpPr>
          <p:nvPr/>
        </p:nvSpPr>
        <p:spPr>
          <a:xfrm>
            <a:off x="465137" y="1320780"/>
            <a:ext cx="5753099" cy="4439940"/>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Guest users sign in with their own work, school, or social identities</a:t>
            </a:r>
          </a:p>
          <a:p>
            <a:pPr marL="342900" indent="-342900">
              <a:spcAft>
                <a:spcPts val="1200"/>
              </a:spcAft>
              <a:buFont typeface="Arial" panose="020B0604020202020204" pitchFamily="34" charset="0"/>
              <a:buChar char="•"/>
            </a:pPr>
            <a:r>
              <a:rPr lang="en-US" dirty="0">
                <a:latin typeface="+mn-lt"/>
              </a:rPr>
              <a:t>Guest users must be invited to your directory and accept the invitation</a:t>
            </a:r>
          </a:p>
          <a:p>
            <a:pPr marL="342900" indent="-342900">
              <a:spcAft>
                <a:spcPts val="1200"/>
              </a:spcAft>
              <a:buFont typeface="Arial" panose="020B0604020202020204" pitchFamily="34" charset="0"/>
              <a:buChar char="•"/>
            </a:pPr>
            <a:r>
              <a:rPr lang="en-US" dirty="0">
                <a:latin typeface="+mn-lt"/>
              </a:rPr>
              <a:t>To test guest-related scenarios, you need</a:t>
            </a:r>
          </a:p>
          <a:p>
            <a:pPr marL="571500" lvl="1" indent="-342900">
              <a:spcAft>
                <a:spcPts val="1200"/>
              </a:spcAft>
              <a:buFont typeface="Arial" panose="020B0604020202020204" pitchFamily="34" charset="0"/>
              <a:buChar char="•"/>
            </a:pPr>
            <a:r>
              <a:rPr lang="en-US" sz="2400" dirty="0"/>
              <a:t>An Azure AD user with a role that allows creating user accounts</a:t>
            </a:r>
          </a:p>
          <a:p>
            <a:pPr marL="571500" lvl="1" indent="-342900">
              <a:spcAft>
                <a:spcPts val="1200"/>
              </a:spcAft>
              <a:buFont typeface="Arial" panose="020B0604020202020204" pitchFamily="34" charset="0"/>
              <a:buChar char="•"/>
            </a:pPr>
            <a:r>
              <a:rPr lang="en-US" sz="2400" dirty="0"/>
              <a:t>A valid email account</a:t>
            </a:r>
          </a:p>
          <a:p>
            <a:pPr marL="571500" lvl="1" indent="-342900">
              <a:spcAft>
                <a:spcPts val="12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dirty="0">
              <a:latin typeface="+mn-lt"/>
            </a:endParaRPr>
          </a:p>
        </p:txBody>
      </p:sp>
      <p:pic>
        <p:nvPicPr>
          <p:cNvPr id="6" name="Picture 5" descr="Screenshot of the Accept Invitation page. ">
            <a:extLst>
              <a:ext uri="{FF2B5EF4-FFF2-40B4-BE49-F238E27FC236}">
                <a16:creationId xmlns:a16="http://schemas.microsoft.com/office/drawing/2014/main" id="{BE3E620C-4493-4445-941F-A05A621D36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4971" y="1499540"/>
            <a:ext cx="4567020" cy="4778596"/>
          </a:xfrm>
          <a:prstGeom prst="rect">
            <a:avLst/>
          </a:prstGeom>
        </p:spPr>
      </p:pic>
      <p:sp>
        <p:nvSpPr>
          <p:cNvPr id="8" name="Rectangle 7">
            <a:extLst>
              <a:ext uri="{FF2B5EF4-FFF2-40B4-BE49-F238E27FC236}">
                <a16:creationId xmlns:a16="http://schemas.microsoft.com/office/drawing/2014/main" id="{DCEF1E7C-9B6B-4BA8-96EB-43B65C3306B1}"/>
              </a:ext>
              <a:ext uri="{C183D7F6-B498-43B3-948B-1728B52AA6E4}">
                <adec:decorative xmlns:adec="http://schemas.microsoft.com/office/drawing/2017/decorative" val="1"/>
              </a:ext>
            </a:extLst>
          </p:cNvPr>
          <p:cNvSpPr/>
          <p:nvPr/>
        </p:nvSpPr>
        <p:spPr bwMode="auto">
          <a:xfrm>
            <a:off x="6218236" y="1233805"/>
            <a:ext cx="5880836" cy="504433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28698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Groups</a:t>
            </a:r>
          </a:p>
        </p:txBody>
      </p:sp>
      <p:sp>
        <p:nvSpPr>
          <p:cNvPr id="8" name="Rectangle 7">
            <a:extLst>
              <a:ext uri="{FF2B5EF4-FFF2-40B4-BE49-F238E27FC236}">
                <a16:creationId xmlns:a16="http://schemas.microsoft.com/office/drawing/2014/main" id="{9F7C37D5-9B69-46E1-BA94-F86A03E3D904}"/>
              </a:ext>
            </a:extLst>
          </p:cNvPr>
          <p:cNvSpPr/>
          <p:nvPr/>
        </p:nvSpPr>
        <p:spPr>
          <a:xfrm>
            <a:off x="600855" y="1443467"/>
            <a:ext cx="3822362" cy="184650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defTabSz="1088029">
              <a:spcBef>
                <a:spcPct val="0"/>
              </a:spcBef>
              <a:spcAft>
                <a:spcPct val="35000"/>
              </a:spcAft>
              <a:defRPr/>
            </a:pPr>
            <a:r>
              <a:rPr lang="en-US" sz="2040" kern="0" dirty="0">
                <a:latin typeface="Segoe UI"/>
                <a:ea typeface="+mn-ea"/>
                <a:cs typeface="+mn-cs"/>
              </a:rPr>
              <a:t>Group Types</a:t>
            </a:r>
          </a:p>
          <a:p>
            <a:pPr marL="349724" indent="-349724" defTabSz="1088029">
              <a:spcBef>
                <a:spcPct val="0"/>
              </a:spcBef>
              <a:spcAft>
                <a:spcPct val="35000"/>
              </a:spcAft>
              <a:buFont typeface="Arial" panose="020B0604020202020204" pitchFamily="34" charset="0"/>
              <a:buChar char="•"/>
              <a:defRPr/>
            </a:pPr>
            <a:r>
              <a:rPr lang="en-US" sz="2040" kern="0" dirty="0">
                <a:latin typeface="Segoe UI"/>
                <a:ea typeface="+mn-ea"/>
                <a:cs typeface="+mn-cs"/>
              </a:rPr>
              <a:t>Security groups</a:t>
            </a:r>
          </a:p>
          <a:p>
            <a:pPr marL="349724" indent="-349724" defTabSz="1088029">
              <a:spcBef>
                <a:spcPct val="0"/>
              </a:spcBef>
              <a:spcAft>
                <a:spcPct val="35000"/>
              </a:spcAft>
              <a:buFont typeface="Arial" panose="020B0604020202020204" pitchFamily="34" charset="0"/>
              <a:buChar char="•"/>
              <a:defRPr/>
            </a:pPr>
            <a:r>
              <a:rPr lang="en-US" sz="2040" kern="0" dirty="0">
                <a:latin typeface="Segoe UI"/>
                <a:ea typeface="+mn-ea"/>
                <a:cs typeface="+mn-cs"/>
              </a:rPr>
              <a:t>Microsoft 365 groups</a:t>
            </a:r>
            <a:endParaRPr lang="en-IN" sz="2040" kern="0" dirty="0">
              <a:latin typeface="Segoe UI"/>
              <a:ea typeface="+mn-ea"/>
              <a:cs typeface="+mn-cs"/>
            </a:endParaRPr>
          </a:p>
        </p:txBody>
      </p:sp>
      <p:sp>
        <p:nvSpPr>
          <p:cNvPr id="10" name="Rectangle 9">
            <a:extLst>
              <a:ext uri="{FF2B5EF4-FFF2-40B4-BE49-F238E27FC236}">
                <a16:creationId xmlns:a16="http://schemas.microsoft.com/office/drawing/2014/main" id="{B8D71255-9791-451D-82ED-A3BF57B2E12C}"/>
              </a:ext>
            </a:extLst>
          </p:cNvPr>
          <p:cNvSpPr/>
          <p:nvPr/>
        </p:nvSpPr>
        <p:spPr>
          <a:xfrm>
            <a:off x="600855" y="3589398"/>
            <a:ext cx="3822362" cy="22142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93260" bIns="139891" numCol="1" spcCol="1270" anchor="t" anchorCtr="0">
            <a:noAutofit/>
          </a:bodyPr>
          <a:lstStyle/>
          <a:p>
            <a:pPr defTabSz="1088029">
              <a:spcBef>
                <a:spcPct val="0"/>
              </a:spcBef>
              <a:spcAft>
                <a:spcPct val="35000"/>
              </a:spcAft>
              <a:defRPr/>
            </a:pPr>
            <a:r>
              <a:rPr lang="en-US" sz="2040" kern="0" dirty="0">
                <a:latin typeface="Segoe UI"/>
                <a:ea typeface="+mn-ea"/>
                <a:cs typeface="+mn-cs"/>
              </a:rPr>
              <a:t>Assignment Types</a:t>
            </a:r>
          </a:p>
          <a:p>
            <a:pPr marL="349724" indent="-349724" defTabSz="1088029">
              <a:spcBef>
                <a:spcPct val="0"/>
              </a:spcBef>
              <a:spcAft>
                <a:spcPct val="35000"/>
              </a:spcAft>
              <a:buFont typeface="Arial" panose="020B0604020202020204" pitchFamily="34" charset="0"/>
              <a:buChar char="•"/>
              <a:defRPr/>
            </a:pPr>
            <a:r>
              <a:rPr lang="en-US" sz="2040" kern="0" dirty="0">
                <a:latin typeface="Segoe UI"/>
                <a:ea typeface="+mn-ea"/>
                <a:cs typeface="+mn-cs"/>
              </a:rPr>
              <a:t>Assigned</a:t>
            </a:r>
          </a:p>
          <a:p>
            <a:pPr marL="349724" indent="-349724" defTabSz="1088029">
              <a:spcBef>
                <a:spcPct val="0"/>
              </a:spcBef>
              <a:spcAft>
                <a:spcPct val="35000"/>
              </a:spcAft>
              <a:buFont typeface="Arial" panose="020B0604020202020204" pitchFamily="34" charset="0"/>
              <a:buChar char="•"/>
              <a:defRPr/>
            </a:pPr>
            <a:r>
              <a:rPr lang="en-US" sz="2040" kern="0" dirty="0">
                <a:latin typeface="Segoe UI"/>
                <a:ea typeface="+mn-ea"/>
                <a:cs typeface="+mn-cs"/>
              </a:rPr>
              <a:t>Dynamic User</a:t>
            </a:r>
          </a:p>
          <a:p>
            <a:pPr marL="349724" indent="-349724" defTabSz="1088029">
              <a:spcBef>
                <a:spcPct val="0"/>
              </a:spcBef>
              <a:spcAft>
                <a:spcPct val="35000"/>
              </a:spcAft>
              <a:buFont typeface="Arial" panose="020B0604020202020204" pitchFamily="34" charset="0"/>
              <a:buChar char="•"/>
              <a:defRPr/>
            </a:pPr>
            <a:r>
              <a:rPr lang="en-US" sz="2040" kern="0" dirty="0">
                <a:latin typeface="Segoe UI"/>
                <a:ea typeface="+mn-ea"/>
                <a:cs typeface="+mn-cs"/>
              </a:rPr>
              <a:t>Dynamic Device (Security groups only)</a:t>
            </a:r>
          </a:p>
        </p:txBody>
      </p:sp>
      <p:pic>
        <p:nvPicPr>
          <p:cNvPr id="4" name="Picture 3" descr="Screenshot of the All Groups page. ">
            <a:extLst>
              <a:ext uri="{FF2B5EF4-FFF2-40B4-BE49-F238E27FC236}">
                <a16:creationId xmlns:a16="http://schemas.microsoft.com/office/drawing/2014/main" id="{270B15A4-BF7C-4972-AD06-81081067C08D}"/>
              </a:ext>
            </a:extLst>
          </p:cNvPr>
          <p:cNvPicPr>
            <a:picLocks noChangeAspect="1"/>
          </p:cNvPicPr>
          <p:nvPr/>
        </p:nvPicPr>
        <p:blipFill>
          <a:blip r:embed="rId3"/>
          <a:stretch>
            <a:fillRect/>
          </a:stretch>
        </p:blipFill>
        <p:spPr>
          <a:xfrm>
            <a:off x="4790165" y="1963170"/>
            <a:ext cx="7304980" cy="3252455"/>
          </a:xfrm>
          <a:prstGeom prst="rect">
            <a:avLst/>
          </a:prstGeom>
          <a:ln>
            <a:noFill/>
          </a:ln>
        </p:spPr>
      </p:pic>
      <p:sp>
        <p:nvSpPr>
          <p:cNvPr id="14" name="Rectangle 13">
            <a:extLst>
              <a:ext uri="{FF2B5EF4-FFF2-40B4-BE49-F238E27FC236}">
                <a16:creationId xmlns:a16="http://schemas.microsoft.com/office/drawing/2014/main" id="{09F57AE7-0D20-44C1-BD8F-2B313AA62F4F}"/>
              </a:ext>
              <a:ext uri="{C183D7F6-B498-43B3-948B-1728B52AA6E4}">
                <adec:decorative xmlns:adec="http://schemas.microsoft.com/office/drawing/2017/decorative" val="1"/>
              </a:ext>
            </a:extLst>
          </p:cNvPr>
          <p:cNvSpPr/>
          <p:nvPr/>
        </p:nvSpPr>
        <p:spPr bwMode="auto">
          <a:xfrm>
            <a:off x="4595896" y="1443467"/>
            <a:ext cx="7732836" cy="436017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title"/>
          </p:nvPr>
        </p:nvSpPr>
        <p:spPr/>
        <p:txBody>
          <a:bodyPr/>
          <a:lstStyle/>
          <a:p>
            <a:r>
              <a:rPr lang="en-US" b="1" dirty="0"/>
              <a:t>Demonstration: Users and Groups</a:t>
            </a:r>
          </a:p>
        </p:txBody>
      </p:sp>
      <p:pic>
        <p:nvPicPr>
          <p:cNvPr id="6" name="Picture 5">
            <a:extLst>
              <a:ext uri="{FF2B5EF4-FFF2-40B4-BE49-F238E27FC236}">
                <a16:creationId xmlns:a16="http://schemas.microsoft.com/office/drawing/2014/main" id="{D26FA3CA-7EF3-4B2B-A311-A9C6BF07E5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7" y="1622582"/>
            <a:ext cx="12428220" cy="2119884"/>
          </a:xfrm>
          <a:prstGeom prst="rect">
            <a:avLst/>
          </a:prstGeom>
        </p:spPr>
      </p:pic>
      <p:sp>
        <p:nvSpPr>
          <p:cNvPr id="7" name="Oval 6">
            <a:extLst>
              <a:ext uri="{FF2B5EF4-FFF2-40B4-BE49-F238E27FC236}">
                <a16:creationId xmlns:a16="http://schemas.microsoft.com/office/drawing/2014/main" id="{E31FBD9E-00BE-4D41-8FB7-E020B62D794F}"/>
              </a:ext>
              <a:ext uri="{C183D7F6-B498-43B3-948B-1728B52AA6E4}">
                <adec:decorative xmlns:adec="http://schemas.microsoft.com/office/drawing/2017/decorative" val="0"/>
              </a:ext>
            </a:extLst>
          </p:cNvPr>
          <p:cNvSpPr/>
          <p:nvPr/>
        </p:nvSpPr>
        <p:spPr bwMode="auto">
          <a:xfrm>
            <a:off x="1940850" y="1903389"/>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a:solidFill>
                  <a:schemeClr val="tx1"/>
                </a:solidFill>
                <a:latin typeface="+mj-lt"/>
              </a:rPr>
              <a:t>Explore Active Directory users and groups</a:t>
            </a:r>
          </a:p>
        </p:txBody>
      </p:sp>
      <p:sp>
        <p:nvSpPr>
          <p:cNvPr id="8" name="Oval 7">
            <a:extLst>
              <a:ext uri="{FF2B5EF4-FFF2-40B4-BE49-F238E27FC236}">
                <a16:creationId xmlns:a16="http://schemas.microsoft.com/office/drawing/2014/main" id="{FCAEAFC7-DFE4-438B-B42A-DE8B301486B5}"/>
              </a:ext>
              <a:ext uri="{C183D7F6-B498-43B3-948B-1728B52AA6E4}">
                <adec:decorative xmlns:adec="http://schemas.microsoft.com/office/drawing/2017/decorative" val="0"/>
              </a:ext>
            </a:extLst>
          </p:cNvPr>
          <p:cNvSpPr/>
          <p:nvPr/>
        </p:nvSpPr>
        <p:spPr bwMode="auto">
          <a:xfrm>
            <a:off x="7027065" y="1903389"/>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a:solidFill>
                  <a:schemeClr val="tx1"/>
                </a:solidFill>
                <a:latin typeface="+mj-lt"/>
              </a:rPr>
              <a:t>Explore PowerShell for group management</a:t>
            </a:r>
          </a:p>
        </p:txBody>
      </p:sp>
    </p:spTree>
    <p:extLst>
      <p:ext uri="{BB962C8B-B14F-4D97-AF65-F5344CB8AC3E}">
        <p14:creationId xmlns:p14="http://schemas.microsoft.com/office/powerpoint/2010/main" val="13873485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74287" y="2844915"/>
            <a:ext cx="9070923" cy="1059367"/>
          </a:xfrm>
        </p:spPr>
        <p:txBody>
          <a:bodyPr anchor="t" anchorCtr="0">
            <a:noAutofit/>
          </a:bodyPr>
          <a:lstStyle/>
          <a:p>
            <a:br>
              <a:rPr lang="en-US" b="1" dirty="0"/>
            </a:br>
            <a:r>
              <a:rPr lang="en-US" b="1" dirty="0"/>
              <a:t>Lesson 03: Managing Azure AD Tenants</a:t>
            </a:r>
          </a:p>
        </p:txBody>
      </p:sp>
      <p:grpSp>
        <p:nvGrpSpPr>
          <p:cNvPr id="20" name="Group 19">
            <a:extLst>
              <a:ext uri="{FF2B5EF4-FFF2-40B4-BE49-F238E27FC236}">
                <a16:creationId xmlns:a16="http://schemas.microsoft.com/office/drawing/2014/main" id="{9DF56E4F-3C25-4F2C-97C7-041060317982}"/>
              </a:ext>
              <a:ext uri="{C183D7F6-B498-43B3-948B-1728B52AA6E4}">
                <adec:decorative xmlns:adec="http://schemas.microsoft.com/office/drawing/2017/decorative" val="1"/>
              </a:ext>
            </a:extLst>
          </p:cNvPr>
          <p:cNvGrpSpPr/>
          <p:nvPr/>
        </p:nvGrpSpPr>
        <p:grpSpPr>
          <a:xfrm>
            <a:off x="10274427" y="2844915"/>
            <a:ext cx="1276490" cy="1165837"/>
            <a:chOff x="3641199" y="2031130"/>
            <a:chExt cx="580742" cy="591194"/>
          </a:xfrm>
        </p:grpSpPr>
        <p:pic>
          <p:nvPicPr>
            <p:cNvPr id="2" name="Picture 1">
              <a:extLst>
                <a:ext uri="{FF2B5EF4-FFF2-40B4-BE49-F238E27FC236}">
                  <a16:creationId xmlns:a16="http://schemas.microsoft.com/office/drawing/2014/main" id="{CFB23A3C-35D5-4BB0-A097-93DE6A917751}"/>
                </a:ext>
              </a:extLst>
            </p:cNvPr>
            <p:cNvPicPr>
              <a:picLocks noChangeAspect="1"/>
            </p:cNvPicPr>
            <p:nvPr/>
          </p:nvPicPr>
          <p:blipFill>
            <a:blip r:embed="rId3"/>
            <a:stretch>
              <a:fillRect/>
            </a:stretch>
          </p:blipFill>
          <p:spPr>
            <a:xfrm>
              <a:off x="3641199" y="2031130"/>
              <a:ext cx="580742" cy="591194"/>
            </a:xfrm>
            <a:prstGeom prst="rect">
              <a:avLst/>
            </a:prstGeom>
          </p:spPr>
        </p:pic>
        <p:pic>
          <p:nvPicPr>
            <p:cNvPr id="15" name="Graphic 14">
              <a:extLst>
                <a:ext uri="{FF2B5EF4-FFF2-40B4-BE49-F238E27FC236}">
                  <a16:creationId xmlns:a16="http://schemas.microsoft.com/office/drawing/2014/main" id="{CFCE9C6E-6CA0-447E-8696-E20318D8C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9138" y="2137940"/>
              <a:ext cx="340535" cy="377571"/>
            </a:xfrm>
            <a:prstGeom prst="rect">
              <a:avLst/>
            </a:prstGeom>
          </p:spPr>
        </p:pic>
      </p:grpSp>
    </p:spTree>
    <p:extLst>
      <p:ext uri="{BB962C8B-B14F-4D97-AF65-F5344CB8AC3E}">
        <p14:creationId xmlns:p14="http://schemas.microsoft.com/office/powerpoint/2010/main" val="19312062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4EE2E-AAE2-4E9E-8D57-91B7E116E315}"/>
              </a:ext>
            </a:extLst>
          </p:cNvPr>
          <p:cNvSpPr>
            <a:spLocks noGrp="1"/>
          </p:cNvSpPr>
          <p:nvPr>
            <p:ph type="title"/>
          </p:nvPr>
        </p:nvSpPr>
        <p:spPr>
          <a:xfrm>
            <a:off x="465139" y="2676526"/>
            <a:ext cx="2506662" cy="1641475"/>
          </a:xfrm>
        </p:spPr>
        <p:txBody>
          <a:bodyPr/>
          <a:lstStyle/>
          <a:p>
            <a:r>
              <a:rPr lang="en-US" dirty="0"/>
              <a:t>Managing Azure AD Tenants Overview</a:t>
            </a:r>
          </a:p>
        </p:txBody>
      </p:sp>
      <p:sp>
        <p:nvSpPr>
          <p:cNvPr id="5" name="TextBox 4">
            <a:extLst>
              <a:ext uri="{FF2B5EF4-FFF2-40B4-BE49-F238E27FC236}">
                <a16:creationId xmlns:a16="http://schemas.microsoft.com/office/drawing/2014/main" id="{DEFF027C-5CEB-4422-8D9E-D4379CE0D97D}"/>
              </a:ext>
            </a:extLst>
          </p:cNvPr>
          <p:cNvSpPr txBox="1"/>
          <p:nvPr/>
        </p:nvSpPr>
        <p:spPr>
          <a:xfrm>
            <a:off x="3574981" y="412595"/>
            <a:ext cx="5081327" cy="4566315"/>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Managing multiple directories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B2B and B2C </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Domains and custom domains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Verifying custom domain names</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801212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76525"/>
            <a:ext cx="2506662" cy="1641475"/>
          </a:xfrm>
        </p:spPr>
        <p:txBody>
          <a:bodyPr/>
          <a:lstStyle/>
          <a:p>
            <a:r>
              <a:rPr lang="en-US" dirty="0"/>
              <a:t>Module 01:</a:t>
            </a:r>
            <a:br>
              <a:rPr lang="en-US" dirty="0"/>
            </a:br>
            <a:r>
              <a:rPr lang="en-US" dirty="0"/>
              <a:t>Implement Azure Active Directory</a:t>
            </a:r>
          </a:p>
        </p:txBody>
      </p:sp>
      <p:sp>
        <p:nvSpPr>
          <p:cNvPr id="6" name="Text Placeholder 5"/>
          <p:cNvSpPr>
            <a:spLocks noGrp="1"/>
          </p:cNvSpPr>
          <p:nvPr>
            <p:ph type="body" sz="quarter" idx="4294967295"/>
          </p:nvPr>
        </p:nvSpPr>
        <p:spPr>
          <a:xfrm>
            <a:off x="4136681" y="428943"/>
            <a:ext cx="8101014" cy="4632678"/>
          </a:xfrm>
        </p:spPr>
        <p:txBody>
          <a:bodyPr vert="horz" wrap="square" lIns="0" tIns="0" rIns="0" bIns="0" rtlCol="0" anchor="t">
            <a:spAutoFit/>
          </a:bodyPr>
          <a:lstStyle/>
          <a:p>
            <a:pPr marL="0" indent="0">
              <a:spcAft>
                <a:spcPts val="3672"/>
              </a:spcAft>
              <a:buNone/>
            </a:pPr>
            <a:r>
              <a:rPr lang="en-AU" sz="2448" dirty="0">
                <a:latin typeface="Segoe UI" panose="020B0502040204020203" pitchFamily="34" charset="0"/>
                <a:cs typeface="Segoe UI" panose="020B0502040204020203" pitchFamily="34" charset="0"/>
              </a:rPr>
              <a:t>Lesson 01: </a:t>
            </a:r>
            <a:r>
              <a:rPr lang="en-US" sz="2448" dirty="0">
                <a:latin typeface="Segoe UI" panose="020B0502040204020203" pitchFamily="34" charset="0"/>
                <a:cs typeface="Segoe UI" panose="020B0502040204020203" pitchFamily="34" charset="0"/>
              </a:rPr>
              <a:t>Azure Active Directory and Resource Organization </a:t>
            </a:r>
            <a:endParaRPr lang="en-AU" sz="2448" dirty="0">
              <a:latin typeface="Segoe UI" panose="020B0502040204020203" pitchFamily="34" charset="0"/>
              <a:cs typeface="Segoe UI" panose="020B0502040204020203" pitchFamily="34" charset="0"/>
            </a:endParaRPr>
          </a:p>
          <a:p>
            <a:pPr marL="0" indent="0">
              <a:spcAft>
                <a:spcPts val="3672"/>
              </a:spcAft>
              <a:buNone/>
            </a:pPr>
            <a:r>
              <a:rPr lang="en-AU" sz="2448" dirty="0">
                <a:latin typeface="Segoe UI" panose="020B0502040204020203" pitchFamily="34" charset="0"/>
                <a:cs typeface="Segoe UI" panose="020B0502040204020203" pitchFamily="34" charset="0"/>
              </a:rPr>
              <a:t>Lesson 02: Users and Groups</a:t>
            </a:r>
          </a:p>
          <a:p>
            <a:pPr marL="0" indent="0">
              <a:spcAft>
                <a:spcPts val="3672"/>
              </a:spcAft>
              <a:buNone/>
            </a:pPr>
            <a:r>
              <a:rPr lang="en-AU" sz="2448" dirty="0">
                <a:latin typeface="Segoe UI" panose="020B0502040204020203" pitchFamily="34" charset="0"/>
                <a:cs typeface="Segoe UI" panose="020B0502040204020203" pitchFamily="34" charset="0"/>
              </a:rPr>
              <a:t>Lesson 03: Managing Azure AD Tenants</a:t>
            </a:r>
          </a:p>
          <a:p>
            <a:pPr marL="0" indent="0">
              <a:spcAft>
                <a:spcPts val="3672"/>
              </a:spcAft>
              <a:buNone/>
            </a:pPr>
            <a:r>
              <a:rPr lang="en-US" sz="2448" dirty="0">
                <a:latin typeface="Segoe UI" panose="020B0502040204020203" pitchFamily="34" charset="0"/>
                <a:cs typeface="Segoe UI" panose="020B0502040204020203" pitchFamily="34" charset="0"/>
              </a:rPr>
              <a:t>Lesson 04: Implement Conditional Access</a:t>
            </a:r>
          </a:p>
          <a:p>
            <a:pPr marL="0" indent="0">
              <a:spcAft>
                <a:spcPts val="3672"/>
              </a:spcAft>
              <a:buNone/>
            </a:pPr>
            <a:r>
              <a:rPr lang="en-US" sz="2448" dirty="0">
                <a:latin typeface="Segoe UI" panose="020B0502040204020203" pitchFamily="34" charset="0"/>
                <a:cs typeface="Segoe UI" panose="020B0502040204020203" pitchFamily="34" charset="0"/>
              </a:rPr>
              <a:t>Lesson 05: Configure Multi-Factor Authentication (MFA)</a:t>
            </a:r>
          </a:p>
          <a:p>
            <a:pPr marL="0" indent="0">
              <a:spcAft>
                <a:spcPts val="3672"/>
              </a:spcAft>
              <a:buNone/>
            </a:pPr>
            <a:r>
              <a:rPr lang="en-US" sz="2448" dirty="0">
                <a:latin typeface="Segoe UI" panose="020B0502040204020203" pitchFamily="34" charset="0"/>
                <a:cs typeface="Segoe UI" panose="020B0502040204020203" pitchFamily="34" charset="0"/>
              </a:rPr>
              <a:t>Lesson 06: Azure AD Identity Protection</a:t>
            </a:r>
          </a:p>
        </p:txBody>
      </p:sp>
      <p:grpSp>
        <p:nvGrpSpPr>
          <p:cNvPr id="3" name="Group 2">
            <a:extLst>
              <a:ext uri="{FF2B5EF4-FFF2-40B4-BE49-F238E27FC236}">
                <a16:creationId xmlns:a16="http://schemas.microsoft.com/office/drawing/2014/main" id="{FAB9FF72-A601-4395-B4C7-9A1A2BC36B3F}"/>
              </a:ext>
              <a:ext uri="{C183D7F6-B498-43B3-948B-1728B52AA6E4}">
                <adec:decorative xmlns:adec="http://schemas.microsoft.com/office/drawing/2017/decorative" val="1"/>
              </a:ext>
            </a:extLst>
          </p:cNvPr>
          <p:cNvGrpSpPr/>
          <p:nvPr/>
        </p:nvGrpSpPr>
        <p:grpSpPr>
          <a:xfrm>
            <a:off x="4132128" y="1065550"/>
            <a:ext cx="7635042" cy="4179906"/>
            <a:chOff x="4453147" y="944582"/>
            <a:chExt cx="7635042" cy="4179906"/>
          </a:xfrm>
        </p:grpSpPr>
        <p:cxnSp>
          <p:nvCxnSpPr>
            <p:cNvPr id="10" name="Straight Connector 9">
              <a:extLst>
                <a:ext uri="{FF2B5EF4-FFF2-40B4-BE49-F238E27FC236}">
                  <a16:creationId xmlns:a16="http://schemas.microsoft.com/office/drawing/2014/main" id="{376C5F6B-006E-4AB5-89EF-0FF33E1E98FC}"/>
                </a:ext>
              </a:extLst>
            </p:cNvPr>
            <p:cNvCxnSpPr>
              <a:cxnSpLocks/>
            </p:cNvCxnSpPr>
            <p:nvPr/>
          </p:nvCxnSpPr>
          <p:spPr>
            <a:xfrm>
              <a:off x="4453147" y="944582"/>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299C0C-6B1B-4CA8-8A7A-53648F399AD8}"/>
                </a:ext>
              </a:extLst>
            </p:cNvPr>
            <p:cNvCxnSpPr>
              <a:cxnSpLocks/>
            </p:cNvCxnSpPr>
            <p:nvPr/>
          </p:nvCxnSpPr>
          <p:spPr>
            <a:xfrm>
              <a:off x="4453147" y="1763041"/>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E1C0AE-E009-4173-BDF3-76FE99F2357B}"/>
                </a:ext>
              </a:extLst>
            </p:cNvPr>
            <p:cNvCxnSpPr>
              <a:cxnSpLocks/>
            </p:cNvCxnSpPr>
            <p:nvPr/>
          </p:nvCxnSpPr>
          <p:spPr>
            <a:xfrm>
              <a:off x="4453147" y="2605609"/>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BF5936-FC52-4B4A-BEC3-6BB6572B6E98}"/>
                </a:ext>
              </a:extLst>
            </p:cNvPr>
            <p:cNvCxnSpPr>
              <a:cxnSpLocks/>
            </p:cNvCxnSpPr>
            <p:nvPr/>
          </p:nvCxnSpPr>
          <p:spPr>
            <a:xfrm>
              <a:off x="4453147" y="3395768"/>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26C0D2-B271-4047-8B29-1CA64A11FD7D}"/>
                </a:ext>
              </a:extLst>
            </p:cNvPr>
            <p:cNvCxnSpPr>
              <a:cxnSpLocks/>
            </p:cNvCxnSpPr>
            <p:nvPr/>
          </p:nvCxnSpPr>
          <p:spPr>
            <a:xfrm>
              <a:off x="4453147" y="4285685"/>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864EE63F-462B-43EB-BEFB-663EF7FE3527}"/>
                </a:ext>
              </a:extLst>
            </p:cNvPr>
            <p:cNvCxnSpPr>
              <a:cxnSpLocks/>
            </p:cNvCxnSpPr>
            <p:nvPr/>
          </p:nvCxnSpPr>
          <p:spPr>
            <a:xfrm>
              <a:off x="4453147" y="5124488"/>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73C1492-15A4-430F-8E0A-84B55A38022A}"/>
              </a:ext>
              <a:ext uri="{C183D7F6-B498-43B3-948B-1728B52AA6E4}">
                <adec:decorative xmlns:adec="http://schemas.microsoft.com/office/drawing/2017/decorative" val="1"/>
              </a:ext>
            </a:extLst>
          </p:cNvPr>
          <p:cNvGrpSpPr/>
          <p:nvPr/>
        </p:nvGrpSpPr>
        <p:grpSpPr>
          <a:xfrm>
            <a:off x="3429817" y="356403"/>
            <a:ext cx="620263" cy="4826906"/>
            <a:chOff x="2909407" y="378994"/>
            <a:chExt cx="620263" cy="4353432"/>
          </a:xfrm>
        </p:grpSpPr>
        <p:pic>
          <p:nvPicPr>
            <p:cNvPr id="41" name="Picture 40">
              <a:extLst>
                <a:ext uri="{FF2B5EF4-FFF2-40B4-BE49-F238E27FC236}">
                  <a16:creationId xmlns:a16="http://schemas.microsoft.com/office/drawing/2014/main" id="{CFB41F4F-6845-4DC4-89C3-94CF0D9631DD}"/>
                </a:ext>
              </a:extLst>
            </p:cNvPr>
            <p:cNvPicPr>
              <a:picLocks noChangeAspect="1"/>
            </p:cNvPicPr>
            <p:nvPr/>
          </p:nvPicPr>
          <p:blipFill>
            <a:blip r:embed="rId3"/>
            <a:stretch>
              <a:fillRect/>
            </a:stretch>
          </p:blipFill>
          <p:spPr>
            <a:xfrm>
              <a:off x="2909407" y="378994"/>
              <a:ext cx="580742" cy="533203"/>
            </a:xfrm>
            <a:prstGeom prst="rect">
              <a:avLst/>
            </a:prstGeom>
          </p:spPr>
        </p:pic>
        <p:pic>
          <p:nvPicPr>
            <p:cNvPr id="43" name="Picture 42">
              <a:extLst>
                <a:ext uri="{FF2B5EF4-FFF2-40B4-BE49-F238E27FC236}">
                  <a16:creationId xmlns:a16="http://schemas.microsoft.com/office/drawing/2014/main" id="{3C464817-1F9A-4CC6-B0FE-B75DC22E0C66}"/>
                </a:ext>
              </a:extLst>
            </p:cNvPr>
            <p:cNvPicPr>
              <a:picLocks noChangeAspect="1"/>
            </p:cNvPicPr>
            <p:nvPr/>
          </p:nvPicPr>
          <p:blipFill>
            <a:blip r:embed="rId3"/>
            <a:stretch>
              <a:fillRect/>
            </a:stretch>
          </p:blipFill>
          <p:spPr>
            <a:xfrm>
              <a:off x="2920283" y="1166073"/>
              <a:ext cx="580742" cy="533203"/>
            </a:xfrm>
            <a:prstGeom prst="rect">
              <a:avLst/>
            </a:prstGeom>
          </p:spPr>
        </p:pic>
        <p:pic>
          <p:nvPicPr>
            <p:cNvPr id="45" name="Picture 44">
              <a:extLst>
                <a:ext uri="{FF2B5EF4-FFF2-40B4-BE49-F238E27FC236}">
                  <a16:creationId xmlns:a16="http://schemas.microsoft.com/office/drawing/2014/main" id="{E10627EA-A577-4B12-A2B8-C70E3D968F5C}"/>
                </a:ext>
              </a:extLst>
            </p:cNvPr>
            <p:cNvPicPr>
              <a:picLocks noChangeAspect="1"/>
            </p:cNvPicPr>
            <p:nvPr/>
          </p:nvPicPr>
          <p:blipFill>
            <a:blip r:embed="rId3"/>
            <a:stretch>
              <a:fillRect/>
            </a:stretch>
          </p:blipFill>
          <p:spPr>
            <a:xfrm>
              <a:off x="2922009" y="1889446"/>
              <a:ext cx="580742" cy="533203"/>
            </a:xfrm>
            <a:prstGeom prst="rect">
              <a:avLst/>
            </a:prstGeom>
          </p:spPr>
        </p:pic>
        <p:pic>
          <p:nvPicPr>
            <p:cNvPr id="47" name="Picture 46">
              <a:extLst>
                <a:ext uri="{FF2B5EF4-FFF2-40B4-BE49-F238E27FC236}">
                  <a16:creationId xmlns:a16="http://schemas.microsoft.com/office/drawing/2014/main" id="{CB5C3DA1-AD5E-4AEC-85DF-C12EC8EE42C8}"/>
                </a:ext>
              </a:extLst>
            </p:cNvPr>
            <p:cNvPicPr>
              <a:picLocks noChangeAspect="1"/>
            </p:cNvPicPr>
            <p:nvPr/>
          </p:nvPicPr>
          <p:blipFill>
            <a:blip r:embed="rId3"/>
            <a:stretch>
              <a:fillRect/>
            </a:stretch>
          </p:blipFill>
          <p:spPr>
            <a:xfrm>
              <a:off x="2932885" y="2676525"/>
              <a:ext cx="580742" cy="533203"/>
            </a:xfrm>
            <a:prstGeom prst="rect">
              <a:avLst/>
            </a:prstGeom>
          </p:spPr>
        </p:pic>
        <p:pic>
          <p:nvPicPr>
            <p:cNvPr id="49" name="Picture 48">
              <a:extLst>
                <a:ext uri="{FF2B5EF4-FFF2-40B4-BE49-F238E27FC236}">
                  <a16:creationId xmlns:a16="http://schemas.microsoft.com/office/drawing/2014/main" id="{F7BED376-F847-4B00-AFFB-2153755776A2}"/>
                </a:ext>
              </a:extLst>
            </p:cNvPr>
            <p:cNvPicPr>
              <a:picLocks noChangeAspect="1"/>
            </p:cNvPicPr>
            <p:nvPr/>
          </p:nvPicPr>
          <p:blipFill>
            <a:blip r:embed="rId3"/>
            <a:stretch>
              <a:fillRect/>
            </a:stretch>
          </p:blipFill>
          <p:spPr>
            <a:xfrm>
              <a:off x="2938052" y="3412144"/>
              <a:ext cx="580742" cy="533203"/>
            </a:xfrm>
            <a:prstGeom prst="rect">
              <a:avLst/>
            </a:prstGeom>
          </p:spPr>
        </p:pic>
        <p:pic>
          <p:nvPicPr>
            <p:cNvPr id="51" name="Picture 50">
              <a:extLst>
                <a:ext uri="{FF2B5EF4-FFF2-40B4-BE49-F238E27FC236}">
                  <a16:creationId xmlns:a16="http://schemas.microsoft.com/office/drawing/2014/main" id="{C14AAEF9-3727-474A-96FF-59B5B4DA0AF7}"/>
                </a:ext>
              </a:extLst>
            </p:cNvPr>
            <p:cNvPicPr>
              <a:picLocks noChangeAspect="1"/>
            </p:cNvPicPr>
            <p:nvPr/>
          </p:nvPicPr>
          <p:blipFill>
            <a:blip r:embed="rId3"/>
            <a:stretch>
              <a:fillRect/>
            </a:stretch>
          </p:blipFill>
          <p:spPr>
            <a:xfrm>
              <a:off x="2948928" y="4199223"/>
              <a:ext cx="580742" cy="533203"/>
            </a:xfrm>
            <a:prstGeom prst="rect">
              <a:avLst/>
            </a:prstGeom>
          </p:spPr>
        </p:pic>
        <p:pic>
          <p:nvPicPr>
            <p:cNvPr id="55" name="Graphic 54">
              <a:extLst>
                <a:ext uri="{FF2B5EF4-FFF2-40B4-BE49-F238E27FC236}">
                  <a16:creationId xmlns:a16="http://schemas.microsoft.com/office/drawing/2014/main" id="{30A79F6F-A722-4E05-82E1-8615A780CA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4918" y="447808"/>
              <a:ext cx="345612" cy="345612"/>
            </a:xfrm>
            <a:prstGeom prst="rect">
              <a:avLst/>
            </a:prstGeom>
          </p:spPr>
        </p:pic>
        <p:pic>
          <p:nvPicPr>
            <p:cNvPr id="57" name="Graphic 56">
              <a:extLst>
                <a:ext uri="{FF2B5EF4-FFF2-40B4-BE49-F238E27FC236}">
                  <a16:creationId xmlns:a16="http://schemas.microsoft.com/office/drawing/2014/main" id="{61A7CA8D-19ED-4EA1-B890-D07AC4448A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51806" y="1259529"/>
              <a:ext cx="308724" cy="308724"/>
            </a:xfrm>
            <a:prstGeom prst="rect">
              <a:avLst/>
            </a:prstGeom>
          </p:spPr>
        </p:pic>
        <p:pic>
          <p:nvPicPr>
            <p:cNvPr id="59" name="Graphic 58">
              <a:extLst>
                <a:ext uri="{FF2B5EF4-FFF2-40B4-BE49-F238E27FC236}">
                  <a16:creationId xmlns:a16="http://schemas.microsoft.com/office/drawing/2014/main" id="{8C6CF68E-E07F-49C2-B36C-EC008012A0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3060813" y="4284055"/>
              <a:ext cx="381033" cy="381033"/>
            </a:xfrm>
            <a:prstGeom prst="rect">
              <a:avLst/>
            </a:prstGeom>
          </p:spPr>
        </p:pic>
        <p:pic>
          <p:nvPicPr>
            <p:cNvPr id="61" name="Graphic 60">
              <a:extLst>
                <a:ext uri="{FF2B5EF4-FFF2-40B4-BE49-F238E27FC236}">
                  <a16:creationId xmlns:a16="http://schemas.microsoft.com/office/drawing/2014/main" id="{7DED0731-C13A-4EB1-A35B-7B6B91B4A9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14918" y="1985779"/>
              <a:ext cx="340535" cy="340535"/>
            </a:xfrm>
            <a:prstGeom prst="rect">
              <a:avLst/>
            </a:prstGeom>
          </p:spPr>
        </p:pic>
        <p:pic>
          <p:nvPicPr>
            <p:cNvPr id="63" name="Graphic 62">
              <a:extLst>
                <a:ext uri="{FF2B5EF4-FFF2-40B4-BE49-F238E27FC236}">
                  <a16:creationId xmlns:a16="http://schemas.microsoft.com/office/drawing/2014/main" id="{9D96F2AB-D7A8-48FD-A6AA-C662E381D8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39948" y="2787256"/>
              <a:ext cx="319659" cy="319659"/>
            </a:xfrm>
            <a:prstGeom prst="rect">
              <a:avLst/>
            </a:prstGeom>
          </p:spPr>
        </p:pic>
        <p:pic>
          <p:nvPicPr>
            <p:cNvPr id="65" name="Graphic 64">
              <a:extLst>
                <a:ext uri="{FF2B5EF4-FFF2-40B4-BE49-F238E27FC236}">
                  <a16:creationId xmlns:a16="http://schemas.microsoft.com/office/drawing/2014/main" id="{98B80E44-8D0B-4D57-AF4A-C2FEBEBE33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39948" y="3497262"/>
              <a:ext cx="341474" cy="341474"/>
            </a:xfrm>
            <a:prstGeom prst="rect">
              <a:avLst/>
            </a:prstGeom>
          </p:spPr>
        </p:pic>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Managing Multiple Directories </a:t>
            </a:r>
          </a:p>
        </p:txBody>
      </p:sp>
      <p:sp>
        <p:nvSpPr>
          <p:cNvPr id="7" name="Text Placeholder 14">
            <a:extLst>
              <a:ext uri="{FF2B5EF4-FFF2-40B4-BE49-F238E27FC236}">
                <a16:creationId xmlns:a16="http://schemas.microsoft.com/office/drawing/2014/main" id="{251F45F0-EFF4-4D6E-A752-24BD49A6E194}"/>
              </a:ext>
            </a:extLst>
          </p:cNvPr>
          <p:cNvSpPr txBox="1">
            <a:spLocks/>
          </p:cNvSpPr>
          <p:nvPr/>
        </p:nvSpPr>
        <p:spPr>
          <a:xfrm>
            <a:off x="465138" y="1739588"/>
            <a:ext cx="4853994" cy="885770"/>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400" dirty="0"/>
              <a:t>You can create multiple Azure AD tenants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2890751"/>
            <a:ext cx="4853994" cy="2238806"/>
          </a:xfrm>
          <a:solidFill>
            <a:schemeClr val="bg1">
              <a:lumMod val="95000"/>
            </a:schemeClr>
          </a:solidFill>
        </p:spPr>
        <p:txBody>
          <a:bodyPr anchor="ctr" anchorCtr="0">
            <a:noAutofit/>
          </a:bodyPr>
          <a:lstStyle/>
          <a:p>
            <a:pPr>
              <a:spcAft>
                <a:spcPts val="600"/>
              </a:spcAft>
            </a:pPr>
            <a:r>
              <a:rPr lang="en-US" sz="2400" dirty="0"/>
              <a:t>Reasons for creating multiple tenants</a:t>
            </a:r>
          </a:p>
          <a:p>
            <a:pPr marL="571500" lvl="1" indent="-342900">
              <a:spcAft>
                <a:spcPts val="600"/>
              </a:spcAft>
              <a:buFont typeface="Arial" panose="020B0604020202020204" pitchFamily="34" charset="0"/>
              <a:buChar char="•"/>
            </a:pPr>
            <a:r>
              <a:rPr lang="en-US" sz="2400" dirty="0"/>
              <a:t>Resource independence</a:t>
            </a:r>
          </a:p>
          <a:p>
            <a:pPr marL="571500" lvl="1" indent="-342900">
              <a:spcAft>
                <a:spcPts val="600"/>
              </a:spcAft>
              <a:buFont typeface="Arial" panose="020B0604020202020204" pitchFamily="34" charset="0"/>
              <a:buChar char="•"/>
            </a:pPr>
            <a:r>
              <a:rPr lang="en-US" sz="2400" dirty="0"/>
              <a:t>Administrative independence</a:t>
            </a:r>
          </a:p>
          <a:p>
            <a:pPr marL="571500" lvl="1" indent="-342900">
              <a:spcAft>
                <a:spcPts val="600"/>
              </a:spcAft>
              <a:buFont typeface="Arial" panose="020B0604020202020204" pitchFamily="34" charset="0"/>
              <a:buChar char="•"/>
            </a:pPr>
            <a:r>
              <a:rPr lang="en-US" sz="2400" dirty="0"/>
              <a:t>Synchronization independence</a:t>
            </a:r>
          </a:p>
        </p:txBody>
      </p:sp>
      <p:pic>
        <p:nvPicPr>
          <p:cNvPr id="4" name="Picture 3" descr="A directory with multiple tenants. ">
            <a:extLst>
              <a:ext uri="{FF2B5EF4-FFF2-40B4-BE49-F238E27FC236}">
                <a16:creationId xmlns:a16="http://schemas.microsoft.com/office/drawing/2014/main" id="{59A4B65F-430B-47CD-A02F-2BA8449DE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284" y="1952437"/>
            <a:ext cx="5517232" cy="3089650"/>
          </a:xfrm>
          <a:prstGeom prst="rect">
            <a:avLst/>
          </a:prstGeom>
        </p:spPr>
      </p:pic>
      <p:sp>
        <p:nvSpPr>
          <p:cNvPr id="2" name="Rectangle 1">
            <a:extLst>
              <a:ext uri="{FF2B5EF4-FFF2-40B4-BE49-F238E27FC236}">
                <a16:creationId xmlns:a16="http://schemas.microsoft.com/office/drawing/2014/main" id="{7B5B0B95-5F75-4EA1-8E04-C48498FEF88E}"/>
              </a:ext>
              <a:ext uri="{C183D7F6-B498-43B3-948B-1728B52AA6E4}">
                <adec:decorative xmlns:adec="http://schemas.microsoft.com/office/drawing/2017/decorative" val="1"/>
              </a:ext>
            </a:extLst>
          </p:cNvPr>
          <p:cNvSpPr/>
          <p:nvPr/>
        </p:nvSpPr>
        <p:spPr bwMode="auto">
          <a:xfrm>
            <a:off x="5486400" y="1443467"/>
            <a:ext cx="6842332" cy="436017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77716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AD B2B (1 of 2)</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54348" y="1443467"/>
            <a:ext cx="4497154" cy="1000274"/>
          </a:xfrm>
          <a:solidFill>
            <a:schemeClr val="bg1">
              <a:lumMod val="95000"/>
            </a:schemeClr>
          </a:solidFill>
        </p:spPr>
        <p:txBody>
          <a:bodyPr anchor="ctr" anchorCtr="0">
            <a:noAutofit/>
          </a:bodyPr>
          <a:lstStyle/>
          <a:p>
            <a:pPr lvl="1">
              <a:spcAft>
                <a:spcPts val="600"/>
              </a:spcAft>
            </a:pPr>
            <a:r>
              <a:rPr lang="en-US" dirty="0"/>
              <a:t>No external administrative overhead for your organization</a:t>
            </a:r>
          </a:p>
        </p:txBody>
      </p:sp>
      <p:sp>
        <p:nvSpPr>
          <p:cNvPr id="5" name="Text Placeholder 14">
            <a:extLst>
              <a:ext uri="{FF2B5EF4-FFF2-40B4-BE49-F238E27FC236}">
                <a16:creationId xmlns:a16="http://schemas.microsoft.com/office/drawing/2014/main" id="{0CDCACC1-BE6C-4CF8-BF6B-E17B19B77276}"/>
              </a:ext>
            </a:extLst>
          </p:cNvPr>
          <p:cNvSpPr txBox="1">
            <a:spLocks/>
          </p:cNvSpPr>
          <p:nvPr/>
        </p:nvSpPr>
        <p:spPr>
          <a:xfrm>
            <a:off x="554348" y="2609728"/>
            <a:ext cx="4497154" cy="1000274"/>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dirty="0"/>
              <a:t>Use your own identities and credentials; Azure AD is not required</a:t>
            </a:r>
          </a:p>
        </p:txBody>
      </p:sp>
      <p:sp>
        <p:nvSpPr>
          <p:cNvPr id="2" name="Text Placeholder 14">
            <a:extLst>
              <a:ext uri="{FF2B5EF4-FFF2-40B4-BE49-F238E27FC236}">
                <a16:creationId xmlns:a16="http://schemas.microsoft.com/office/drawing/2014/main" id="{B9B342AD-E790-4343-A47E-06CEA22E7269}"/>
              </a:ext>
            </a:extLst>
          </p:cNvPr>
          <p:cNvSpPr txBox="1">
            <a:spLocks/>
          </p:cNvSpPr>
          <p:nvPr/>
        </p:nvSpPr>
        <p:spPr>
          <a:xfrm>
            <a:off x="554348" y="3852933"/>
            <a:ext cx="4497154" cy="1000274"/>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dirty="0"/>
              <a:t>No need to manage external accounts or passwords</a:t>
            </a:r>
          </a:p>
          <a:p>
            <a:pPr>
              <a:spcAft>
                <a:spcPts val="600"/>
              </a:spcAft>
            </a:pPr>
            <a:endParaRPr lang="en-US" dirty="0"/>
          </a:p>
        </p:txBody>
      </p:sp>
      <p:sp>
        <p:nvSpPr>
          <p:cNvPr id="4" name="Text Placeholder 14">
            <a:extLst>
              <a:ext uri="{FF2B5EF4-FFF2-40B4-BE49-F238E27FC236}">
                <a16:creationId xmlns:a16="http://schemas.microsoft.com/office/drawing/2014/main" id="{C31CF694-A2DD-4574-992B-18486B092612}"/>
              </a:ext>
            </a:extLst>
          </p:cNvPr>
          <p:cNvSpPr txBox="1">
            <a:spLocks/>
          </p:cNvSpPr>
          <p:nvPr/>
        </p:nvSpPr>
        <p:spPr>
          <a:xfrm>
            <a:off x="554348" y="5096138"/>
            <a:ext cx="4497154" cy="1000274"/>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dirty="0"/>
              <a:t>No need to sync accounts or manage account lifecycles</a:t>
            </a:r>
          </a:p>
        </p:txBody>
      </p:sp>
      <p:pic>
        <p:nvPicPr>
          <p:cNvPr id="3" name="Picture 2" descr="B2B and B2C tenants are grouped into the directory. ">
            <a:extLst>
              <a:ext uri="{FF2B5EF4-FFF2-40B4-BE49-F238E27FC236}">
                <a16:creationId xmlns:a16="http://schemas.microsoft.com/office/drawing/2014/main" id="{E9BCEE51-AC57-48EA-B197-5B67E81E6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226" y="2236108"/>
            <a:ext cx="6503099" cy="2747788"/>
          </a:xfrm>
          <a:prstGeom prst="rect">
            <a:avLst/>
          </a:prstGeom>
        </p:spPr>
      </p:pic>
      <p:sp>
        <p:nvSpPr>
          <p:cNvPr id="7" name="Rectangle 6">
            <a:extLst>
              <a:ext uri="{FF2B5EF4-FFF2-40B4-BE49-F238E27FC236}">
                <a16:creationId xmlns:a16="http://schemas.microsoft.com/office/drawing/2014/main" id="{BB11A716-686B-4A02-8F8C-D31E49B316A9}"/>
              </a:ext>
              <a:ext uri="{C183D7F6-B498-43B3-948B-1728B52AA6E4}">
                <adec:decorative xmlns:adec="http://schemas.microsoft.com/office/drawing/2017/decorative" val="1"/>
              </a:ext>
            </a:extLst>
          </p:cNvPr>
          <p:cNvSpPr/>
          <p:nvPr/>
        </p:nvSpPr>
        <p:spPr bwMode="auto">
          <a:xfrm>
            <a:off x="5329727" y="1443467"/>
            <a:ext cx="6842332" cy="465294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251318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D82A-0F29-47B8-BC7C-A37A839C829D}"/>
              </a:ext>
            </a:extLst>
          </p:cNvPr>
          <p:cNvSpPr>
            <a:spLocks noGrp="1"/>
          </p:cNvSpPr>
          <p:nvPr>
            <p:ph type="title"/>
          </p:nvPr>
        </p:nvSpPr>
        <p:spPr/>
        <p:txBody>
          <a:bodyPr/>
          <a:lstStyle/>
          <a:p>
            <a:r>
              <a:rPr lang="en-US" b="1" dirty="0"/>
              <a:t>Azure AD B2C (2 of 2)</a:t>
            </a:r>
            <a:endParaRPr lang="en-US" dirty="0"/>
          </a:p>
        </p:txBody>
      </p:sp>
      <p:pic>
        <p:nvPicPr>
          <p:cNvPr id="7" name="Picture 2" descr="Diagram of third-party identities federating to Azure AD B2C">
            <a:extLst>
              <a:ext uri="{FF2B5EF4-FFF2-40B4-BE49-F238E27FC236}">
                <a16:creationId xmlns:a16="http://schemas.microsoft.com/office/drawing/2014/main" id="{CB6761DA-D094-414E-9CCB-86D71A392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512345"/>
            <a:ext cx="4409227" cy="2662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shot of the Create a Tenant page. ">
            <a:extLst>
              <a:ext uri="{FF2B5EF4-FFF2-40B4-BE49-F238E27FC236}">
                <a16:creationId xmlns:a16="http://schemas.microsoft.com/office/drawing/2014/main" id="{B0742D75-B384-4706-8EA8-317F948109D2}"/>
              </a:ext>
            </a:extLst>
          </p:cNvPr>
          <p:cNvPicPr>
            <a:picLocks noChangeAspect="1"/>
          </p:cNvPicPr>
          <p:nvPr/>
        </p:nvPicPr>
        <p:blipFill>
          <a:blip r:embed="rId3"/>
          <a:stretch>
            <a:fillRect/>
          </a:stretch>
        </p:blipFill>
        <p:spPr>
          <a:xfrm>
            <a:off x="5321835" y="1378895"/>
            <a:ext cx="6480503" cy="3255584"/>
          </a:xfrm>
          <a:prstGeom prst="rect">
            <a:avLst/>
          </a:prstGeom>
          <a:ln>
            <a:noFill/>
          </a:ln>
          <a:effectLst>
            <a:outerShdw blurRad="292100" dist="139700" dir="2700000" algn="tl" rotWithShape="0">
              <a:srgbClr val="333333">
                <a:alpha val="65000"/>
              </a:srgbClr>
            </a:outerShdw>
          </a:effectLst>
        </p:spPr>
      </p:pic>
      <p:sp>
        <p:nvSpPr>
          <p:cNvPr id="10" name="Text Placeholder 2">
            <a:extLst>
              <a:ext uri="{FF2B5EF4-FFF2-40B4-BE49-F238E27FC236}">
                <a16:creationId xmlns:a16="http://schemas.microsoft.com/office/drawing/2014/main" id="{2088697C-5216-4162-879B-05A65A60B5D7}"/>
              </a:ext>
            </a:extLst>
          </p:cNvPr>
          <p:cNvSpPr txBox="1">
            <a:spLocks/>
          </p:cNvSpPr>
          <p:nvPr/>
        </p:nvSpPr>
        <p:spPr>
          <a:xfrm>
            <a:off x="465138" y="5146564"/>
            <a:ext cx="2853415" cy="1231106"/>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r>
              <a:rPr lang="en-US" dirty="0">
                <a:solidFill>
                  <a:srgbClr val="171717"/>
                </a:solidFill>
              </a:rPr>
              <a:t>Provides business-to-customer identity as a service</a:t>
            </a:r>
            <a:endParaRPr lang="en-US" dirty="0"/>
          </a:p>
        </p:txBody>
      </p:sp>
      <p:sp>
        <p:nvSpPr>
          <p:cNvPr id="3" name="Text Placeholder 2">
            <a:extLst>
              <a:ext uri="{FF2B5EF4-FFF2-40B4-BE49-F238E27FC236}">
                <a16:creationId xmlns:a16="http://schemas.microsoft.com/office/drawing/2014/main" id="{54E0441B-6186-4CB5-8A0D-62860F72BE66}"/>
              </a:ext>
            </a:extLst>
          </p:cNvPr>
          <p:cNvSpPr>
            <a:spLocks noGrp="1"/>
          </p:cNvSpPr>
          <p:nvPr>
            <p:ph type="body" sz="quarter" idx="10"/>
          </p:nvPr>
        </p:nvSpPr>
        <p:spPr>
          <a:xfrm>
            <a:off x="3412138" y="5146564"/>
            <a:ext cx="2585708" cy="1231106"/>
          </a:xfrm>
          <a:solidFill>
            <a:schemeClr val="bg1">
              <a:lumMod val="95000"/>
            </a:schemeClr>
          </a:solidFill>
        </p:spPr>
        <p:txBody>
          <a:bodyPr anchor="ctr" anchorCtr="0">
            <a:noAutofit/>
          </a:bodyPr>
          <a:lstStyle/>
          <a:p>
            <a:pPr lvl="1" algn="ctr"/>
            <a:r>
              <a:rPr lang="en-US" sz="2000" b="0" i="0" dirty="0">
                <a:solidFill>
                  <a:srgbClr val="171717"/>
                </a:solidFill>
                <a:effectLst/>
              </a:rPr>
              <a:t>Customize pages when users sign up, sign in, and modify their profile</a:t>
            </a:r>
            <a:endParaRPr lang="en-US" dirty="0"/>
          </a:p>
        </p:txBody>
      </p:sp>
      <p:sp>
        <p:nvSpPr>
          <p:cNvPr id="8" name="Text Placeholder 2">
            <a:extLst>
              <a:ext uri="{FF2B5EF4-FFF2-40B4-BE49-F238E27FC236}">
                <a16:creationId xmlns:a16="http://schemas.microsoft.com/office/drawing/2014/main" id="{C6F38EC0-D3A4-41F4-9398-51791FCB427C}"/>
              </a:ext>
            </a:extLst>
          </p:cNvPr>
          <p:cNvSpPr txBox="1">
            <a:spLocks/>
          </p:cNvSpPr>
          <p:nvPr/>
        </p:nvSpPr>
        <p:spPr>
          <a:xfrm>
            <a:off x="6100698" y="5146564"/>
            <a:ext cx="2853415" cy="1215182"/>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r>
              <a:rPr lang="en-US" dirty="0"/>
              <a:t>Built-in and customizable workflows</a:t>
            </a:r>
          </a:p>
        </p:txBody>
      </p:sp>
      <p:sp>
        <p:nvSpPr>
          <p:cNvPr id="9" name="Text Placeholder 2">
            <a:extLst>
              <a:ext uri="{FF2B5EF4-FFF2-40B4-BE49-F238E27FC236}">
                <a16:creationId xmlns:a16="http://schemas.microsoft.com/office/drawing/2014/main" id="{018D466F-0EDD-43C6-A6AF-0DA7B84D76AF}"/>
              </a:ext>
            </a:extLst>
          </p:cNvPr>
          <p:cNvSpPr txBox="1">
            <a:spLocks/>
          </p:cNvSpPr>
          <p:nvPr/>
        </p:nvSpPr>
        <p:spPr>
          <a:xfrm>
            <a:off x="9047699" y="5146563"/>
            <a:ext cx="2853415" cy="1215181"/>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r>
              <a:rPr lang="en-US" dirty="0"/>
              <a:t>Up to 100 custom attributes per user</a:t>
            </a:r>
          </a:p>
          <a:p>
            <a:pPr marL="0" indent="0" algn="ctr">
              <a:buFont typeface="Arial" panose="020B0604020202020204" pitchFamily="34" charset="0"/>
              <a:buNone/>
            </a:pPr>
            <a:endParaRPr lang="en-US" dirty="0"/>
          </a:p>
        </p:txBody>
      </p:sp>
      <p:sp>
        <p:nvSpPr>
          <p:cNvPr id="12" name="Rectangle 11">
            <a:extLst>
              <a:ext uri="{FF2B5EF4-FFF2-40B4-BE49-F238E27FC236}">
                <a16:creationId xmlns:a16="http://schemas.microsoft.com/office/drawing/2014/main" id="{3AB03A78-02C2-422B-9851-E49224AED2B8}"/>
              </a:ext>
              <a:ext uri="{C183D7F6-B498-43B3-948B-1728B52AA6E4}">
                <adec:decorative xmlns:adec="http://schemas.microsoft.com/office/drawing/2017/decorative" val="1"/>
              </a:ext>
            </a:extLst>
          </p:cNvPr>
          <p:cNvSpPr/>
          <p:nvPr/>
        </p:nvSpPr>
        <p:spPr bwMode="auto">
          <a:xfrm>
            <a:off x="378585" y="1170790"/>
            <a:ext cx="11619739" cy="373574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21126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Domains and Custom Domains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441095"/>
            <a:ext cx="5696495" cy="3655011"/>
          </a:xfrm>
        </p:spPr>
        <p:txBody>
          <a:bodyPr/>
          <a:lstStyle/>
          <a:p>
            <a:pPr marL="0" indent="0">
              <a:spcAft>
                <a:spcPts val="1200"/>
              </a:spcAft>
              <a:buNone/>
            </a:pPr>
            <a:r>
              <a:rPr lang="en-US" b="1" dirty="0">
                <a:latin typeface="+mj-lt"/>
              </a:rPr>
              <a:t>Azure AD tenant domain names:</a:t>
            </a:r>
          </a:p>
          <a:p>
            <a:pPr marL="571500" lvl="1" indent="-342900">
              <a:spcAft>
                <a:spcPts val="1200"/>
              </a:spcAft>
              <a:buFont typeface="Arial" panose="020B0604020202020204" pitchFamily="34" charset="0"/>
              <a:buChar char="•"/>
            </a:pPr>
            <a:r>
              <a:rPr lang="en-US" dirty="0"/>
              <a:t>Initial (mandatory) with onmicrosoft.com suffix</a:t>
            </a:r>
          </a:p>
          <a:p>
            <a:pPr marL="571500" lvl="1" indent="-342900">
              <a:spcAft>
                <a:spcPts val="1200"/>
              </a:spcAft>
              <a:buFont typeface="Arial" panose="020B0604020202020204" pitchFamily="34" charset="0"/>
              <a:buChar char="•"/>
            </a:pPr>
            <a:r>
              <a:rPr lang="en-US" dirty="0"/>
              <a:t>Custom (optional)</a:t>
            </a:r>
          </a:p>
          <a:p>
            <a:pPr marL="0" indent="0">
              <a:spcAft>
                <a:spcPts val="1200"/>
              </a:spcAft>
              <a:buNone/>
            </a:pPr>
            <a:r>
              <a:rPr lang="en-US" b="1" dirty="0">
                <a:latin typeface="+mj-lt"/>
              </a:rPr>
              <a:t>Domain name management:</a:t>
            </a:r>
          </a:p>
          <a:p>
            <a:pPr marL="571500" lvl="1" indent="-342900">
              <a:spcAft>
                <a:spcPts val="1200"/>
              </a:spcAft>
              <a:buFont typeface="Arial" panose="020B0604020202020204" pitchFamily="34" charset="0"/>
              <a:buChar char="•"/>
            </a:pPr>
            <a:r>
              <a:rPr lang="en-US" dirty="0"/>
              <a:t>Requires global administrator privileges</a:t>
            </a:r>
          </a:p>
          <a:p>
            <a:pPr marL="571500" lvl="1" indent="-342900">
              <a:spcAft>
                <a:spcPts val="1200"/>
              </a:spcAft>
              <a:buFont typeface="Arial" panose="020B0604020202020204" pitchFamily="34" charset="0"/>
              <a:buChar char="•"/>
            </a:pPr>
            <a:r>
              <a:rPr lang="en-US" dirty="0"/>
              <a:t>Domain names are globally unique</a:t>
            </a:r>
          </a:p>
          <a:p>
            <a:pPr marL="571500" lvl="1" indent="-342900">
              <a:spcAft>
                <a:spcPts val="1200"/>
              </a:spcAft>
              <a:buFont typeface="Arial" panose="020B0604020202020204" pitchFamily="34" charset="0"/>
              <a:buChar char="•"/>
            </a:pPr>
            <a:r>
              <a:rPr lang="en-US" dirty="0"/>
              <a:t>Custom domain names require verification</a:t>
            </a:r>
          </a:p>
          <a:p>
            <a:pPr lvl="1"/>
            <a:endParaRPr lang="en-US" dirty="0"/>
          </a:p>
        </p:txBody>
      </p:sp>
      <p:pic>
        <p:nvPicPr>
          <p:cNvPr id="2" name="Picture 1" descr="Screenshot of the Default Directory page showing the Custom Domain Names blade. ">
            <a:extLst>
              <a:ext uri="{FF2B5EF4-FFF2-40B4-BE49-F238E27FC236}">
                <a16:creationId xmlns:a16="http://schemas.microsoft.com/office/drawing/2014/main" id="{AEF80B39-ED59-4D57-AA0A-7401E4D6D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2188" y="1228673"/>
            <a:ext cx="4333935" cy="4949740"/>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2F615C89-034E-4D3F-8107-FD7AB17C5F9C}"/>
              </a:ext>
              <a:ext uri="{C183D7F6-B498-43B3-948B-1728B52AA6E4}">
                <adec:decorative xmlns:adec="http://schemas.microsoft.com/office/drawing/2017/decorative" val="1"/>
              </a:ext>
            </a:extLst>
          </p:cNvPr>
          <p:cNvSpPr/>
          <p:nvPr/>
        </p:nvSpPr>
        <p:spPr bwMode="auto">
          <a:xfrm>
            <a:off x="6274843" y="1045342"/>
            <a:ext cx="5696494" cy="531640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16473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Verifying Custom Domain Names</a:t>
            </a:r>
          </a:p>
        </p:txBody>
      </p:sp>
      <p:sp>
        <p:nvSpPr>
          <p:cNvPr id="2" name="Rectangle 1">
            <a:extLst>
              <a:ext uri="{FF2B5EF4-FFF2-40B4-BE49-F238E27FC236}">
                <a16:creationId xmlns:a16="http://schemas.microsoft.com/office/drawing/2014/main" id="{88AA798B-F014-4B6B-8BA3-995AC172CEB6}"/>
              </a:ext>
            </a:extLst>
          </p:cNvPr>
          <p:cNvSpPr/>
          <p:nvPr/>
        </p:nvSpPr>
        <p:spPr>
          <a:xfrm>
            <a:off x="723519" y="1494464"/>
            <a:ext cx="3822362" cy="17621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 custom domain name is initially in an unverified state</a:t>
            </a:r>
            <a:endParaRPr lang="en-IN" sz="2040" kern="0" dirty="0">
              <a:latin typeface="Segoe UI"/>
              <a:ea typeface="+mn-ea"/>
              <a:cs typeface="+mn-cs"/>
            </a:endParaRPr>
          </a:p>
        </p:txBody>
      </p:sp>
      <p:sp>
        <p:nvSpPr>
          <p:cNvPr id="4" name="Rectangle 3">
            <a:extLst>
              <a:ext uri="{FF2B5EF4-FFF2-40B4-BE49-F238E27FC236}">
                <a16:creationId xmlns:a16="http://schemas.microsoft.com/office/drawing/2014/main" id="{11D4F3D8-856B-493E-B2BE-0BE8E8D84C54}"/>
              </a:ext>
            </a:extLst>
          </p:cNvPr>
          <p:cNvSpPr/>
          <p:nvPr/>
        </p:nvSpPr>
        <p:spPr>
          <a:xfrm>
            <a:off x="723519" y="3497262"/>
            <a:ext cx="3822362" cy="17621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93260"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To verify a custom domain, create a TXT or MX DNS record in the DNS zone</a:t>
            </a:r>
          </a:p>
        </p:txBody>
      </p:sp>
      <p:pic>
        <p:nvPicPr>
          <p:cNvPr id="3" name="Picture 2" descr="Screenshot of the verify custom domain page. The record type is TXT. ">
            <a:extLst>
              <a:ext uri="{FF2B5EF4-FFF2-40B4-BE49-F238E27FC236}">
                <a16:creationId xmlns:a16="http://schemas.microsoft.com/office/drawing/2014/main" id="{1799D5D1-5BED-4CF6-8432-44D77E16A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910" y="1382952"/>
            <a:ext cx="5228099" cy="4822510"/>
          </a:xfrm>
          <a:prstGeom prst="rect">
            <a:avLst/>
          </a:prstGeom>
        </p:spPr>
      </p:pic>
      <p:sp>
        <p:nvSpPr>
          <p:cNvPr id="9" name="Rectangle 8">
            <a:extLst>
              <a:ext uri="{FF2B5EF4-FFF2-40B4-BE49-F238E27FC236}">
                <a16:creationId xmlns:a16="http://schemas.microsoft.com/office/drawing/2014/main" id="{CDB124F7-EB5C-4944-A2F6-A1139B341D4E}"/>
              </a:ext>
              <a:ext uri="{C183D7F6-B498-43B3-948B-1728B52AA6E4}">
                <adec:decorative xmlns:adec="http://schemas.microsoft.com/office/drawing/2017/decorative" val="1"/>
              </a:ext>
            </a:extLst>
          </p:cNvPr>
          <p:cNvSpPr/>
          <p:nvPr/>
        </p:nvSpPr>
        <p:spPr bwMode="auto">
          <a:xfrm>
            <a:off x="5416199" y="1136005"/>
            <a:ext cx="6423324" cy="531640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3986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2388" y="3082669"/>
            <a:ext cx="9070923" cy="728553"/>
          </a:xfrm>
        </p:spPr>
        <p:txBody>
          <a:bodyPr wrap="none" anchor="t" anchorCtr="0">
            <a:noAutofit/>
          </a:bodyPr>
          <a:lstStyle/>
          <a:p>
            <a:r>
              <a:rPr lang="en-US" b="1" dirty="0"/>
              <a:t>Lesson 04: Implement Conditional Access</a:t>
            </a:r>
          </a:p>
        </p:txBody>
      </p:sp>
      <p:grpSp>
        <p:nvGrpSpPr>
          <p:cNvPr id="6" name="Group 5">
            <a:extLst>
              <a:ext uri="{FF2B5EF4-FFF2-40B4-BE49-F238E27FC236}">
                <a16:creationId xmlns:a16="http://schemas.microsoft.com/office/drawing/2014/main" id="{6748525C-8B82-4E67-9757-7A3EE5760782}"/>
              </a:ext>
              <a:ext uri="{C183D7F6-B498-43B3-948B-1728B52AA6E4}">
                <adec:decorative xmlns:adec="http://schemas.microsoft.com/office/drawing/2017/decorative" val="1"/>
              </a:ext>
            </a:extLst>
          </p:cNvPr>
          <p:cNvGrpSpPr/>
          <p:nvPr/>
        </p:nvGrpSpPr>
        <p:grpSpPr>
          <a:xfrm>
            <a:off x="10281067" y="2899316"/>
            <a:ext cx="1226992" cy="1148577"/>
            <a:chOff x="3657242" y="3719435"/>
            <a:chExt cx="580742" cy="591194"/>
          </a:xfrm>
        </p:grpSpPr>
        <p:pic>
          <p:nvPicPr>
            <p:cNvPr id="7" name="Picture 6">
              <a:extLst>
                <a:ext uri="{FF2B5EF4-FFF2-40B4-BE49-F238E27FC236}">
                  <a16:creationId xmlns:a16="http://schemas.microsoft.com/office/drawing/2014/main" id="{2E14660F-F3EC-404D-BD0D-61B1A7E00AD8}"/>
                </a:ext>
              </a:extLst>
            </p:cNvPr>
            <p:cNvPicPr>
              <a:picLocks noChangeAspect="1"/>
            </p:cNvPicPr>
            <p:nvPr/>
          </p:nvPicPr>
          <p:blipFill>
            <a:blip r:embed="rId3"/>
            <a:stretch>
              <a:fillRect/>
            </a:stretch>
          </p:blipFill>
          <p:spPr>
            <a:xfrm>
              <a:off x="3657242" y="3719435"/>
              <a:ext cx="580742" cy="591194"/>
            </a:xfrm>
            <a:prstGeom prst="rect">
              <a:avLst/>
            </a:prstGeom>
          </p:spPr>
        </p:pic>
        <p:pic>
          <p:nvPicPr>
            <p:cNvPr id="8" name="Graphic 7">
              <a:extLst>
                <a:ext uri="{FF2B5EF4-FFF2-40B4-BE49-F238E27FC236}">
                  <a16:creationId xmlns:a16="http://schemas.microsoft.com/office/drawing/2014/main" id="{CAB31A1C-AAD0-413C-B456-A6053207FD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9138" y="3813810"/>
              <a:ext cx="341474" cy="378612"/>
            </a:xfrm>
            <a:prstGeom prst="rect">
              <a:avLst/>
            </a:prstGeom>
          </p:spPr>
        </p:pic>
      </p:grpSp>
    </p:spTree>
    <p:extLst>
      <p:ext uri="{BB962C8B-B14F-4D97-AF65-F5344CB8AC3E}">
        <p14:creationId xmlns:p14="http://schemas.microsoft.com/office/powerpoint/2010/main" val="958253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4EE2E-AAE2-4E9E-8D57-91B7E116E315}"/>
              </a:ext>
            </a:extLst>
          </p:cNvPr>
          <p:cNvSpPr>
            <a:spLocks noGrp="1"/>
          </p:cNvSpPr>
          <p:nvPr>
            <p:ph type="title"/>
          </p:nvPr>
        </p:nvSpPr>
        <p:spPr>
          <a:xfrm>
            <a:off x="465139" y="2676526"/>
            <a:ext cx="2506662" cy="1641475"/>
          </a:xfrm>
        </p:spPr>
        <p:txBody>
          <a:bodyPr/>
          <a:lstStyle/>
          <a:p>
            <a:r>
              <a:rPr lang="en-US" dirty="0"/>
              <a:t>Implement Conditional Access Overview</a:t>
            </a:r>
          </a:p>
        </p:txBody>
      </p:sp>
      <p:sp>
        <p:nvSpPr>
          <p:cNvPr id="5" name="TextBox 4">
            <a:extLst>
              <a:ext uri="{FF2B5EF4-FFF2-40B4-BE49-F238E27FC236}">
                <a16:creationId xmlns:a16="http://schemas.microsoft.com/office/drawing/2014/main" id="{DEFF027C-5CEB-4422-8D9E-D4379CE0D97D}"/>
              </a:ext>
            </a:extLst>
          </p:cNvPr>
          <p:cNvSpPr txBox="1"/>
          <p:nvPr/>
        </p:nvSpPr>
        <p:spPr>
          <a:xfrm>
            <a:off x="3574981" y="412595"/>
            <a:ext cx="6940874" cy="5828199"/>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Conditional Access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Conditional Access Policies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Example – Named locations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Example – Trusted locations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 Conditional access with MFA</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686863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5363-CC7A-48A6-9116-14C6C6F20427}"/>
              </a:ext>
            </a:extLst>
          </p:cNvPr>
          <p:cNvSpPr>
            <a:spLocks noGrp="1"/>
          </p:cNvSpPr>
          <p:nvPr>
            <p:ph type="title"/>
          </p:nvPr>
        </p:nvSpPr>
        <p:spPr/>
        <p:txBody>
          <a:bodyPr/>
          <a:lstStyle/>
          <a:p>
            <a:r>
              <a:rPr lang="en-US">
                <a:cs typeface="Segoe UI"/>
              </a:rPr>
              <a:t>Azure AD Conditional Access</a:t>
            </a:r>
            <a:endParaRPr lang="en-US"/>
          </a:p>
        </p:txBody>
      </p:sp>
      <p:sp>
        <p:nvSpPr>
          <p:cNvPr id="4" name="Text Placeholder 3">
            <a:extLst>
              <a:ext uri="{FF2B5EF4-FFF2-40B4-BE49-F238E27FC236}">
                <a16:creationId xmlns:a16="http://schemas.microsoft.com/office/drawing/2014/main" id="{4E87F469-DED9-4724-9053-6B7181135029}"/>
              </a:ext>
            </a:extLst>
          </p:cNvPr>
          <p:cNvSpPr txBox="1">
            <a:spLocks/>
          </p:cNvSpPr>
          <p:nvPr/>
        </p:nvSpPr>
        <p:spPr>
          <a:xfrm>
            <a:off x="882" y="1091167"/>
            <a:ext cx="12434711" cy="932603"/>
          </a:xfrm>
          <a:prstGeom prst="rect">
            <a:avLst/>
          </a:prstGeom>
          <a:solidFill>
            <a:schemeClr val="tx2">
              <a:lumMod val="50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3260" tIns="46630" rIns="93260" bIns="4663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defTabSz="950407">
              <a:defRPr/>
            </a:pPr>
            <a:r>
              <a:rPr lang="en-US" sz="2448" spc="0" dirty="0">
                <a:solidFill>
                  <a:schemeClr val="bg1"/>
                </a:solidFill>
                <a:latin typeface="Segoe UI"/>
              </a:rPr>
              <a:t>Identity management is the new control plane</a:t>
            </a:r>
          </a:p>
        </p:txBody>
      </p:sp>
      <p:sp>
        <p:nvSpPr>
          <p:cNvPr id="9" name="Rectangle 8">
            <a:extLst>
              <a:ext uri="{FF2B5EF4-FFF2-40B4-BE49-F238E27FC236}">
                <a16:creationId xmlns:a16="http://schemas.microsoft.com/office/drawing/2014/main" id="{2DA300CB-A211-408D-B35F-0BD61681EF17}"/>
              </a:ext>
            </a:extLst>
          </p:cNvPr>
          <p:cNvSpPr/>
          <p:nvPr/>
        </p:nvSpPr>
        <p:spPr>
          <a:xfrm>
            <a:off x="191572" y="2341454"/>
            <a:ext cx="3563470" cy="104822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Use signals to make an informed decision</a:t>
            </a:r>
          </a:p>
        </p:txBody>
      </p:sp>
      <p:sp>
        <p:nvSpPr>
          <p:cNvPr id="11" name="Rectangle 10">
            <a:extLst>
              <a:ext uri="{FF2B5EF4-FFF2-40B4-BE49-F238E27FC236}">
                <a16:creationId xmlns:a16="http://schemas.microsoft.com/office/drawing/2014/main" id="{BFBBEC02-89FC-4732-9B9A-3862A5186CEB}"/>
              </a:ext>
            </a:extLst>
          </p:cNvPr>
          <p:cNvSpPr/>
          <p:nvPr/>
        </p:nvSpPr>
        <p:spPr>
          <a:xfrm>
            <a:off x="191570" y="3560408"/>
            <a:ext cx="3563470" cy="104822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Base the decision on organizational policy</a:t>
            </a:r>
          </a:p>
        </p:txBody>
      </p:sp>
      <p:sp>
        <p:nvSpPr>
          <p:cNvPr id="13" name="Rectangle 12">
            <a:extLst>
              <a:ext uri="{FF2B5EF4-FFF2-40B4-BE49-F238E27FC236}">
                <a16:creationId xmlns:a16="http://schemas.microsoft.com/office/drawing/2014/main" id="{4D600145-6E81-470A-A534-71E5F633D93E}"/>
              </a:ext>
            </a:extLst>
          </p:cNvPr>
          <p:cNvSpPr/>
          <p:nvPr/>
        </p:nvSpPr>
        <p:spPr>
          <a:xfrm>
            <a:off x="191570" y="4880871"/>
            <a:ext cx="3563470" cy="104822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Enforce the decision across resources</a:t>
            </a:r>
          </a:p>
        </p:txBody>
      </p:sp>
      <p:pic>
        <p:nvPicPr>
          <p:cNvPr id="5" name="Picture 5" descr="Signals are used to verify every access attempt to apps and data.">
            <a:extLst>
              <a:ext uri="{FF2B5EF4-FFF2-40B4-BE49-F238E27FC236}">
                <a16:creationId xmlns:a16="http://schemas.microsoft.com/office/drawing/2014/main" id="{E35A45C8-7001-4EA8-B078-A2B0D6393888}"/>
              </a:ext>
            </a:extLst>
          </p:cNvPr>
          <p:cNvPicPr>
            <a:picLocks noChangeAspect="1"/>
          </p:cNvPicPr>
          <p:nvPr/>
        </p:nvPicPr>
        <p:blipFill rotWithShape="1">
          <a:blip r:embed="rId3"/>
          <a:srcRect l="882" t="2027" r="744" b="1781"/>
          <a:stretch/>
        </p:blipFill>
        <p:spPr>
          <a:xfrm>
            <a:off x="4157048" y="2645756"/>
            <a:ext cx="7937267" cy="2797810"/>
          </a:xfrm>
          <a:prstGeom prst="rect">
            <a:avLst/>
          </a:prstGeom>
        </p:spPr>
      </p:pic>
      <p:sp>
        <p:nvSpPr>
          <p:cNvPr id="15" name="Rectangle 14">
            <a:extLst>
              <a:ext uri="{FF2B5EF4-FFF2-40B4-BE49-F238E27FC236}">
                <a16:creationId xmlns:a16="http://schemas.microsoft.com/office/drawing/2014/main" id="{1B07CF56-DECE-437D-B840-E0DC805761EB}"/>
              </a:ext>
              <a:ext uri="{C183D7F6-B498-43B3-948B-1728B52AA6E4}">
                <adec:decorative xmlns:adec="http://schemas.microsoft.com/office/drawing/2017/decorative" val="1"/>
              </a:ext>
            </a:extLst>
          </p:cNvPr>
          <p:cNvSpPr/>
          <p:nvPr/>
        </p:nvSpPr>
        <p:spPr bwMode="auto">
          <a:xfrm>
            <a:off x="3953882" y="2341453"/>
            <a:ext cx="8140432" cy="358764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51708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AD Conditional Access Policies</a:t>
            </a:r>
            <a:endParaRPr lang="en-US" dirty="0"/>
          </a:p>
        </p:txBody>
      </p:sp>
      <p:sp>
        <p:nvSpPr>
          <p:cNvPr id="19" name="Rectangle 18">
            <a:extLst>
              <a:ext uri="{FF2B5EF4-FFF2-40B4-BE49-F238E27FC236}">
                <a16:creationId xmlns:a16="http://schemas.microsoft.com/office/drawing/2014/main" id="{2FD8E8AD-0C6E-4F23-B4C6-75D5A888B4FE}"/>
              </a:ext>
              <a:ext uri="{C183D7F6-B498-43B3-948B-1728B52AA6E4}">
                <adec:decorative xmlns:adec="http://schemas.microsoft.com/office/drawing/2017/decorative" val="1"/>
              </a:ext>
            </a:extLst>
          </p:cNvPr>
          <p:cNvSpPr/>
          <p:nvPr/>
        </p:nvSpPr>
        <p:spPr bwMode="auto">
          <a:xfrm>
            <a:off x="436420" y="1245090"/>
            <a:ext cx="11812976" cy="430884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1" name="Picture 20" descr="A diagram of a Condition to test a user's access. The Condition will allow enforce MFA, or block the users access">
            <a:extLst>
              <a:ext uri="{FF2B5EF4-FFF2-40B4-BE49-F238E27FC236}">
                <a16:creationId xmlns:a16="http://schemas.microsoft.com/office/drawing/2014/main" id="{9E4F52D4-15CA-40CE-90B9-66745EAC8CC1}"/>
              </a:ext>
            </a:extLst>
          </p:cNvPr>
          <p:cNvPicPr>
            <a:picLocks noChangeAspect="1"/>
          </p:cNvPicPr>
          <p:nvPr/>
        </p:nvPicPr>
        <p:blipFill rotWithShape="1">
          <a:blip r:embed="rId3"/>
          <a:srcRect l="888" t="641" r="790" b="641"/>
          <a:stretch/>
        </p:blipFill>
        <p:spPr>
          <a:xfrm>
            <a:off x="663165" y="1485131"/>
            <a:ext cx="8893522" cy="3828765"/>
          </a:xfrm>
          <a:prstGeom prst="rect">
            <a:avLst/>
          </a:prstGeom>
          <a:ln w="6350">
            <a:solidFill>
              <a:srgbClr val="FFFFFF">
                <a:lumMod val="85000"/>
              </a:srgbClr>
            </a:solidFill>
          </a:ln>
        </p:spPr>
        <p:style>
          <a:lnRef idx="0">
            <a:scrgbClr r="0" g="0" b="0"/>
          </a:lnRef>
          <a:fillRef idx="0">
            <a:scrgbClr r="0" g="0" b="0"/>
          </a:fillRef>
          <a:effectRef idx="0">
            <a:scrgbClr r="0" g="0" b="0"/>
          </a:effectRef>
          <a:fontRef idx="major"/>
        </p:style>
      </p:pic>
      <p:sp>
        <p:nvSpPr>
          <p:cNvPr id="23" name="Rectangle 22">
            <a:extLst>
              <a:ext uri="{FF2B5EF4-FFF2-40B4-BE49-F238E27FC236}">
                <a16:creationId xmlns:a16="http://schemas.microsoft.com/office/drawing/2014/main" id="{C66E9695-CBC4-4198-BF39-96854A919B30}"/>
              </a:ext>
            </a:extLst>
          </p:cNvPr>
          <p:cNvSpPr/>
          <p:nvPr/>
        </p:nvSpPr>
        <p:spPr>
          <a:xfrm>
            <a:off x="9742883" y="1446339"/>
            <a:ext cx="2406635" cy="1836336"/>
          </a:xfrm>
          <a:prstGeom prst="rect">
            <a:avLst/>
          </a:prstGeom>
        </p:spPr>
        <p:style>
          <a:lnRef idx="0">
            <a:scrgbClr r="0" g="0" b="0"/>
          </a:lnRef>
          <a:fillRef idx="0">
            <a:scrgbClr r="0" g="0" b="0"/>
          </a:fillRef>
          <a:effectRef idx="0">
            <a:scrgbClr r="0" g="0" b="0"/>
          </a:effectRef>
          <a:fontRef idx="major"/>
        </p:style>
        <p:txBody>
          <a:bodyPr wrap="square" lIns="0" tIns="0" rIns="0" bIns="0" anchor="t">
            <a:spAutoFit/>
          </a:bodyPr>
          <a:lstStyle/>
          <a:p>
            <a:pPr defTabSz="951304">
              <a:spcAft>
                <a:spcPts val="1836"/>
              </a:spcAft>
              <a:defRPr/>
            </a:pPr>
            <a:r>
              <a:rPr lang="en-US" sz="2040" kern="0">
                <a:solidFill>
                  <a:srgbClr val="000000"/>
                </a:solidFill>
                <a:latin typeface="Segoe UI Semibold"/>
              </a:rPr>
              <a:t>Conditions –</a:t>
            </a:r>
            <a:br>
              <a:rPr lang="en-US" sz="2040" kern="0">
                <a:solidFill>
                  <a:srgbClr val="000000"/>
                </a:solidFill>
              </a:rPr>
            </a:br>
            <a:r>
              <a:rPr lang="en-US" sz="2040" kern="0">
                <a:solidFill>
                  <a:srgbClr val="000000"/>
                </a:solidFill>
              </a:rPr>
              <a:t>“When this happens”</a:t>
            </a:r>
          </a:p>
          <a:p>
            <a:pPr defTabSz="951304">
              <a:spcAft>
                <a:spcPts val="1224"/>
              </a:spcAft>
              <a:defRPr/>
            </a:pPr>
            <a:r>
              <a:rPr lang="en-US" sz="2040" kern="0">
                <a:solidFill>
                  <a:srgbClr val="000000"/>
                </a:solidFill>
                <a:latin typeface="Segoe UI Semibold"/>
              </a:rPr>
              <a:t>Access controls –</a:t>
            </a:r>
            <a:r>
              <a:rPr lang="en-US" sz="2040" kern="0">
                <a:solidFill>
                  <a:srgbClr val="000000"/>
                </a:solidFill>
              </a:rPr>
              <a:t> “Then do this”</a:t>
            </a:r>
          </a:p>
        </p:txBody>
      </p:sp>
      <p:sp>
        <p:nvSpPr>
          <p:cNvPr id="25" name="Rectangle 24">
            <a:extLst>
              <a:ext uri="{FF2B5EF4-FFF2-40B4-BE49-F238E27FC236}">
                <a16:creationId xmlns:a16="http://schemas.microsoft.com/office/drawing/2014/main" id="{96FCA213-2472-49E5-92B3-3F8FA25FBA36}"/>
              </a:ext>
            </a:extLst>
          </p:cNvPr>
          <p:cNvSpPr/>
          <p:nvPr/>
        </p:nvSpPr>
        <p:spPr>
          <a:xfrm>
            <a:off x="436421" y="5713583"/>
            <a:ext cx="5826663" cy="99112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9891" tIns="93260" rIns="139891" bIns="93260" numCol="1" spcCol="1270" anchor="ctr" anchorCtr="0">
            <a:noAutofit/>
          </a:bodyPr>
          <a:lstStyle/>
          <a:p>
            <a:pPr defTabSz="951304">
              <a:defRPr/>
            </a:pPr>
            <a:r>
              <a:rPr lang="en-US" sz="2040" kern="0" dirty="0">
                <a:latin typeface="Segoe UI"/>
                <a:ea typeface="+mn-ea"/>
                <a:cs typeface="+mn-cs"/>
              </a:rPr>
              <a:t>Provides two step authentication verification</a:t>
            </a:r>
          </a:p>
        </p:txBody>
      </p:sp>
      <p:sp>
        <p:nvSpPr>
          <p:cNvPr id="27" name="Rectangle 26">
            <a:extLst>
              <a:ext uri="{FF2B5EF4-FFF2-40B4-BE49-F238E27FC236}">
                <a16:creationId xmlns:a16="http://schemas.microsoft.com/office/drawing/2014/main" id="{04206034-88AF-4C6A-8841-B52AA8E4976A}"/>
              </a:ext>
            </a:extLst>
          </p:cNvPr>
          <p:cNvSpPr/>
          <p:nvPr/>
        </p:nvSpPr>
        <p:spPr>
          <a:xfrm>
            <a:off x="6422733" y="5713583"/>
            <a:ext cx="5826663" cy="99112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9891" tIns="93260" rIns="139891" bIns="93260" numCol="1" spcCol="1270" anchor="ctr" anchorCtr="0">
            <a:noAutofit/>
          </a:bodyPr>
          <a:lstStyle/>
          <a:p>
            <a:pPr defTabSz="951304">
              <a:defRPr/>
            </a:pPr>
            <a:r>
              <a:rPr lang="en-US" sz="2040" kern="0">
                <a:latin typeface="Segoe UI"/>
                <a:ea typeface="+mn-ea"/>
                <a:cs typeface="+mn-cs"/>
              </a:rPr>
              <a:t>Lets you enforce controls on access to</a:t>
            </a:r>
            <a:br>
              <a:rPr lang="en-US" sz="2040" kern="0">
                <a:latin typeface="Segoe UI"/>
                <a:ea typeface="+mn-ea"/>
                <a:cs typeface="+mn-cs"/>
              </a:rPr>
            </a:br>
            <a:r>
              <a:rPr lang="en-US" sz="2040" kern="0">
                <a:latin typeface="Segoe UI"/>
                <a:ea typeface="+mn-ea"/>
                <a:cs typeface="+mn-cs"/>
              </a:rPr>
              <a:t>apps based on specific conditions</a:t>
            </a:r>
          </a:p>
        </p:txBody>
      </p:sp>
    </p:spTree>
    <p:extLst>
      <p:ext uri="{BB962C8B-B14F-4D97-AF65-F5344CB8AC3E}">
        <p14:creationId xmlns:p14="http://schemas.microsoft.com/office/powerpoint/2010/main" val="175724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CDE2-A831-4342-A758-1DB2138F58BD}"/>
              </a:ext>
            </a:extLst>
          </p:cNvPr>
          <p:cNvSpPr>
            <a:spLocks noGrp="1"/>
          </p:cNvSpPr>
          <p:nvPr>
            <p:ph type="title"/>
          </p:nvPr>
        </p:nvSpPr>
        <p:spPr/>
        <p:txBody>
          <a:bodyPr/>
          <a:lstStyle/>
          <a:p>
            <a:r>
              <a:rPr lang="en-GB" b="1" dirty="0"/>
              <a:t>Example – Named Locations</a:t>
            </a:r>
          </a:p>
        </p:txBody>
      </p:sp>
      <p:sp>
        <p:nvSpPr>
          <p:cNvPr id="3" name="Text Placeholder 2">
            <a:extLst>
              <a:ext uri="{FF2B5EF4-FFF2-40B4-BE49-F238E27FC236}">
                <a16:creationId xmlns:a16="http://schemas.microsoft.com/office/drawing/2014/main" id="{3200DE45-21C1-42B3-9419-51E4490667E3}"/>
              </a:ext>
            </a:extLst>
          </p:cNvPr>
          <p:cNvSpPr>
            <a:spLocks noGrp="1"/>
          </p:cNvSpPr>
          <p:nvPr>
            <p:ph type="body" sz="quarter" idx="4294967295"/>
          </p:nvPr>
        </p:nvSpPr>
        <p:spPr>
          <a:xfrm>
            <a:off x="505571" y="1249363"/>
            <a:ext cx="5868988" cy="4740275"/>
          </a:xfrm>
        </p:spPr>
        <p:txBody>
          <a:bodyPr vert="horz" wrap="square" lIns="0" tIns="0" rIns="0" bIns="0" rtlCol="0" anchor="t">
            <a:spAutoFit/>
          </a:bodyPr>
          <a:lstStyle/>
          <a:p>
            <a:pPr marL="342900" indent="-342900">
              <a:spcAft>
                <a:spcPts val="600"/>
              </a:spcAft>
              <a:buFont typeface="Arial" panose="020B0604020202020204" pitchFamily="34" charset="0"/>
              <a:buChar char="•"/>
            </a:pPr>
            <a:r>
              <a:rPr lang="en-GB" dirty="0">
                <a:solidFill>
                  <a:schemeClr val="tx1">
                    <a:lumMod val="85000"/>
                    <a:lumOff val="15000"/>
                  </a:schemeClr>
                </a:solidFill>
                <a:latin typeface="+mn-lt"/>
              </a:rPr>
              <a:t>Create logical groupings of IP address ranges or countries and regions</a:t>
            </a:r>
          </a:p>
          <a:p>
            <a:pPr marL="342900" indent="-342900">
              <a:spcAft>
                <a:spcPts val="600"/>
              </a:spcAft>
              <a:buFont typeface="Arial" panose="020B0604020202020204" pitchFamily="34" charset="0"/>
              <a:buChar char="•"/>
            </a:pPr>
            <a:r>
              <a:rPr lang="en-GB" dirty="0">
                <a:solidFill>
                  <a:schemeClr val="tx1">
                    <a:lumMod val="85000"/>
                    <a:lumOff val="15000"/>
                  </a:schemeClr>
                </a:solidFill>
                <a:latin typeface="+mn-lt"/>
              </a:rPr>
              <a:t>Use groupings in the location condition of Conditional Access policies</a:t>
            </a:r>
          </a:p>
          <a:p>
            <a:pPr marL="342900" indent="-342900">
              <a:spcAft>
                <a:spcPts val="600"/>
              </a:spcAft>
              <a:buFont typeface="Arial" panose="020B0604020202020204" pitchFamily="34" charset="0"/>
              <a:buChar char="•"/>
            </a:pPr>
            <a:r>
              <a:rPr lang="en-GB" dirty="0">
                <a:solidFill>
                  <a:schemeClr val="tx1">
                    <a:lumMod val="85000"/>
                    <a:lumOff val="15000"/>
                  </a:schemeClr>
                </a:solidFill>
                <a:latin typeface="+mn-lt"/>
              </a:rPr>
              <a:t>A named location has the following components:</a:t>
            </a:r>
          </a:p>
          <a:p>
            <a:pPr marL="742950" lvl="2" indent="-285750">
              <a:spcAft>
                <a:spcPts val="600"/>
              </a:spcAft>
              <a:buFont typeface="Arial" panose="020B0604020202020204" pitchFamily="34" charset="0"/>
              <a:buChar char="•"/>
            </a:pPr>
            <a:r>
              <a:rPr lang="en-GB" sz="2000" dirty="0">
                <a:solidFill>
                  <a:schemeClr val="tx1">
                    <a:lumMod val="85000"/>
                    <a:lumOff val="15000"/>
                  </a:schemeClr>
                </a:solidFill>
                <a:latin typeface="+mn-lt"/>
              </a:rPr>
              <a:t>Name</a:t>
            </a:r>
            <a:endParaRPr lang="en-GB" sz="2000" dirty="0">
              <a:solidFill>
                <a:schemeClr val="tx1">
                  <a:lumMod val="85000"/>
                  <a:lumOff val="15000"/>
                </a:schemeClr>
              </a:solidFill>
              <a:latin typeface="+mn-lt"/>
              <a:cs typeface="Segoe UI Semibold"/>
            </a:endParaRPr>
          </a:p>
          <a:p>
            <a:pPr marL="742950" lvl="2" indent="-285750">
              <a:spcAft>
                <a:spcPts val="600"/>
              </a:spcAft>
              <a:buFont typeface="Arial" panose="020B0604020202020204" pitchFamily="34" charset="0"/>
              <a:buChar char="•"/>
            </a:pPr>
            <a:r>
              <a:rPr lang="en-GB" sz="2000" dirty="0">
                <a:solidFill>
                  <a:schemeClr val="tx1">
                    <a:lumMod val="85000"/>
                    <a:lumOff val="15000"/>
                  </a:schemeClr>
                </a:solidFill>
                <a:latin typeface="+mn-lt"/>
              </a:rPr>
              <a:t>IP ranges</a:t>
            </a:r>
            <a:endParaRPr lang="en-GB" sz="2000" dirty="0">
              <a:solidFill>
                <a:schemeClr val="tx1">
                  <a:lumMod val="85000"/>
                  <a:lumOff val="15000"/>
                </a:schemeClr>
              </a:solidFill>
              <a:latin typeface="+mn-lt"/>
              <a:cs typeface="Segoe UI Semibold"/>
            </a:endParaRPr>
          </a:p>
          <a:p>
            <a:pPr marL="742950" lvl="2" indent="-285750">
              <a:spcAft>
                <a:spcPts val="600"/>
              </a:spcAft>
              <a:buFont typeface="Arial" panose="020B0604020202020204" pitchFamily="34" charset="0"/>
              <a:buChar char="•"/>
            </a:pPr>
            <a:r>
              <a:rPr lang="en-GB" sz="2000" dirty="0">
                <a:solidFill>
                  <a:schemeClr val="tx1">
                    <a:lumMod val="85000"/>
                    <a:lumOff val="15000"/>
                  </a:schemeClr>
                </a:solidFill>
                <a:latin typeface="+mn-lt"/>
              </a:rPr>
              <a:t>Mark as trusted location</a:t>
            </a:r>
            <a:endParaRPr lang="en-GB" sz="2000" dirty="0">
              <a:solidFill>
                <a:schemeClr val="tx1">
                  <a:lumMod val="85000"/>
                  <a:lumOff val="15000"/>
                </a:schemeClr>
              </a:solidFill>
              <a:latin typeface="+mn-lt"/>
              <a:cs typeface="Segoe UI Semibold"/>
            </a:endParaRPr>
          </a:p>
          <a:p>
            <a:pPr marL="742950" lvl="2" indent="-285750">
              <a:spcAft>
                <a:spcPts val="600"/>
              </a:spcAft>
              <a:buFont typeface="Arial" panose="020B0604020202020204" pitchFamily="34" charset="0"/>
              <a:buChar char="•"/>
            </a:pPr>
            <a:r>
              <a:rPr lang="en-GB" sz="2000" dirty="0">
                <a:solidFill>
                  <a:schemeClr val="tx1">
                    <a:lumMod val="85000"/>
                    <a:lumOff val="15000"/>
                  </a:schemeClr>
                </a:solidFill>
                <a:latin typeface="+mn-lt"/>
              </a:rPr>
              <a:t>Countries/regions</a:t>
            </a:r>
            <a:endParaRPr lang="en-GB" sz="2000" dirty="0">
              <a:solidFill>
                <a:schemeClr val="tx1">
                  <a:lumMod val="85000"/>
                  <a:lumOff val="15000"/>
                </a:schemeClr>
              </a:solidFill>
              <a:latin typeface="+mn-lt"/>
              <a:cs typeface="Segoe UI Semibold"/>
            </a:endParaRPr>
          </a:p>
          <a:p>
            <a:pPr marL="742950" lvl="2" indent="-285750">
              <a:spcAft>
                <a:spcPts val="600"/>
              </a:spcAft>
              <a:buFont typeface="Arial" panose="020B0604020202020204" pitchFamily="34" charset="0"/>
              <a:buChar char="•"/>
            </a:pPr>
            <a:r>
              <a:rPr lang="en-GB" sz="2000" dirty="0">
                <a:solidFill>
                  <a:schemeClr val="tx1">
                    <a:lumMod val="85000"/>
                    <a:lumOff val="15000"/>
                  </a:schemeClr>
                </a:solidFill>
                <a:latin typeface="+mn-lt"/>
              </a:rPr>
              <a:t>Include unknown areas</a:t>
            </a:r>
            <a:endParaRPr lang="en-GB" sz="2000" dirty="0">
              <a:solidFill>
                <a:schemeClr val="tx1">
                  <a:lumMod val="85000"/>
                  <a:lumOff val="15000"/>
                </a:schemeClr>
              </a:solidFill>
              <a:latin typeface="+mn-lt"/>
              <a:cs typeface="Segoe UI Semibold"/>
            </a:endParaRPr>
          </a:p>
          <a:p>
            <a:pPr marL="342900" indent="-342900">
              <a:spcAft>
                <a:spcPts val="600"/>
              </a:spcAft>
              <a:buFont typeface="Arial" panose="020B0604020202020204" pitchFamily="34" charset="0"/>
              <a:buChar char="•"/>
            </a:pPr>
            <a:endParaRPr lang="en-GB" sz="2400" dirty="0">
              <a:latin typeface="+mn-lt"/>
            </a:endParaRPr>
          </a:p>
        </p:txBody>
      </p:sp>
      <p:pic>
        <p:nvPicPr>
          <p:cNvPr id="6" name="Picture 5" descr="Screenshot of the named locations page showing the IP ranges selection. ">
            <a:extLst>
              <a:ext uri="{FF2B5EF4-FFF2-40B4-BE49-F238E27FC236}">
                <a16:creationId xmlns:a16="http://schemas.microsoft.com/office/drawing/2014/main" id="{124F1A55-B520-45D8-81A8-6D906170BCB4}"/>
              </a:ext>
            </a:extLst>
          </p:cNvPr>
          <p:cNvPicPr>
            <a:picLocks noChangeAspect="1"/>
          </p:cNvPicPr>
          <p:nvPr/>
        </p:nvPicPr>
        <p:blipFill>
          <a:blip r:embed="rId3"/>
          <a:stretch>
            <a:fillRect/>
          </a:stretch>
        </p:blipFill>
        <p:spPr>
          <a:xfrm>
            <a:off x="7467041" y="1606549"/>
            <a:ext cx="3714750" cy="3781425"/>
          </a:xfrm>
          <a:prstGeom prst="rect">
            <a:avLst/>
          </a:prstGeom>
          <a:ln>
            <a:solidFill>
              <a:schemeClr val="tx1"/>
            </a:solidFill>
          </a:ln>
        </p:spPr>
      </p:pic>
      <p:sp>
        <p:nvSpPr>
          <p:cNvPr id="8" name="Rectangle 7">
            <a:extLst>
              <a:ext uri="{FF2B5EF4-FFF2-40B4-BE49-F238E27FC236}">
                <a16:creationId xmlns:a16="http://schemas.microsoft.com/office/drawing/2014/main" id="{7A33F575-A32A-4304-A61F-7646C2A036EB}"/>
              </a:ext>
              <a:ext uri="{C183D7F6-B498-43B3-948B-1728B52AA6E4}">
                <adec:decorative xmlns:adec="http://schemas.microsoft.com/office/drawing/2017/decorative" val="1"/>
              </a:ext>
            </a:extLst>
          </p:cNvPr>
          <p:cNvSpPr/>
          <p:nvPr/>
        </p:nvSpPr>
        <p:spPr bwMode="auto">
          <a:xfrm>
            <a:off x="6717928" y="1170877"/>
            <a:ext cx="5212976" cy="4739759"/>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336415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E599C-5FD8-4DE9-8373-BDFD1D436D11}"/>
              </a:ext>
            </a:extLst>
          </p:cNvPr>
          <p:cNvSpPr>
            <a:spLocks noGrp="1"/>
          </p:cNvSpPr>
          <p:nvPr>
            <p:ph type="title"/>
          </p:nvPr>
        </p:nvSpPr>
        <p:spPr>
          <a:xfrm>
            <a:off x="596951" y="2998664"/>
            <a:ext cx="9070923" cy="997196"/>
          </a:xfrm>
        </p:spPr>
        <p:txBody>
          <a:bodyPr/>
          <a:lstStyle/>
          <a:p>
            <a:r>
              <a:rPr lang="en-US" dirty="0"/>
              <a:t>Lesson 01: Azure Active Directory and Resource Organization </a:t>
            </a:r>
          </a:p>
        </p:txBody>
      </p:sp>
      <p:grpSp>
        <p:nvGrpSpPr>
          <p:cNvPr id="10" name="Group 9">
            <a:extLst>
              <a:ext uri="{FF2B5EF4-FFF2-40B4-BE49-F238E27FC236}">
                <a16:creationId xmlns:a16="http://schemas.microsoft.com/office/drawing/2014/main" id="{D4D6DF32-CA12-49E2-8A67-57773B2C08B0}"/>
              </a:ext>
              <a:ext uri="{C183D7F6-B498-43B3-948B-1728B52AA6E4}">
                <adec:decorative xmlns:adec="http://schemas.microsoft.com/office/drawing/2017/decorative" val="1"/>
              </a:ext>
            </a:extLst>
          </p:cNvPr>
          <p:cNvGrpSpPr/>
          <p:nvPr/>
        </p:nvGrpSpPr>
        <p:grpSpPr>
          <a:xfrm>
            <a:off x="10308177" y="2803927"/>
            <a:ext cx="1222184" cy="1177058"/>
            <a:chOff x="3628597" y="356403"/>
            <a:chExt cx="580742" cy="591194"/>
          </a:xfrm>
        </p:grpSpPr>
        <p:pic>
          <p:nvPicPr>
            <p:cNvPr id="7" name="Picture 6">
              <a:extLst>
                <a:ext uri="{FF2B5EF4-FFF2-40B4-BE49-F238E27FC236}">
                  <a16:creationId xmlns:a16="http://schemas.microsoft.com/office/drawing/2014/main" id="{2E669A38-E352-4426-9A41-40C811A10590}"/>
                </a:ext>
              </a:extLst>
            </p:cNvPr>
            <p:cNvPicPr>
              <a:picLocks noChangeAspect="1"/>
            </p:cNvPicPr>
            <p:nvPr/>
          </p:nvPicPr>
          <p:blipFill>
            <a:blip r:embed="rId2"/>
            <a:stretch>
              <a:fillRect/>
            </a:stretch>
          </p:blipFill>
          <p:spPr>
            <a:xfrm>
              <a:off x="3628597" y="356403"/>
              <a:ext cx="580742" cy="591194"/>
            </a:xfrm>
            <a:prstGeom prst="rect">
              <a:avLst/>
            </a:prstGeom>
          </p:spPr>
        </p:pic>
        <p:pic>
          <p:nvPicPr>
            <p:cNvPr id="9" name="Graphic 8">
              <a:extLst>
                <a:ext uri="{FF2B5EF4-FFF2-40B4-BE49-F238E27FC236}">
                  <a16:creationId xmlns:a16="http://schemas.microsoft.com/office/drawing/2014/main" id="{9E97429C-B691-41DF-BAF3-4D254E11E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4108" y="432701"/>
              <a:ext cx="345612" cy="383200"/>
            </a:xfrm>
            <a:prstGeom prst="rect">
              <a:avLst/>
            </a:prstGeom>
          </p:spPr>
        </p:pic>
      </p:grpSp>
    </p:spTree>
    <p:extLst>
      <p:ext uri="{BB962C8B-B14F-4D97-AF65-F5344CB8AC3E}">
        <p14:creationId xmlns:p14="http://schemas.microsoft.com/office/powerpoint/2010/main" val="26079468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CDE2-A831-4342-A758-1DB2138F58BD}"/>
              </a:ext>
            </a:extLst>
          </p:cNvPr>
          <p:cNvSpPr>
            <a:spLocks noGrp="1"/>
          </p:cNvSpPr>
          <p:nvPr>
            <p:ph type="title"/>
          </p:nvPr>
        </p:nvSpPr>
        <p:spPr/>
        <p:txBody>
          <a:bodyPr/>
          <a:lstStyle/>
          <a:p>
            <a:r>
              <a:rPr lang="en-GB" b="1" dirty="0"/>
              <a:t>Example - Trusted locations </a:t>
            </a:r>
          </a:p>
        </p:txBody>
      </p:sp>
      <p:sp>
        <p:nvSpPr>
          <p:cNvPr id="4" name="Rectangle 3">
            <a:extLst>
              <a:ext uri="{FF2B5EF4-FFF2-40B4-BE49-F238E27FC236}">
                <a16:creationId xmlns:a16="http://schemas.microsoft.com/office/drawing/2014/main" id="{E718A6DD-AEC8-4B52-A615-A139B2379F05}"/>
              </a:ext>
            </a:extLst>
          </p:cNvPr>
          <p:cNvSpPr/>
          <p:nvPr/>
        </p:nvSpPr>
        <p:spPr>
          <a:xfrm>
            <a:off x="8670" y="1192950"/>
            <a:ext cx="12427805" cy="707886"/>
          </a:xfrm>
          <a:prstGeom prst="rect">
            <a:avLst/>
          </a:prstGeom>
          <a:solidFill>
            <a:srgbClr val="2B5481"/>
          </a:solidFill>
        </p:spPr>
        <p:txBody>
          <a:bodyPr wrap="square">
            <a:spAutoFit/>
          </a:bodyPr>
          <a:lstStyle/>
          <a:p>
            <a:pPr marL="396875"/>
            <a:r>
              <a:rPr lang="en-GB" sz="2000" dirty="0">
                <a:solidFill>
                  <a:schemeClr val="bg1"/>
                </a:solidFill>
                <a:latin typeface="+mj-lt"/>
              </a:rPr>
              <a:t>A </a:t>
            </a:r>
            <a:r>
              <a:rPr lang="en-GB" sz="2000" b="1" dirty="0">
                <a:solidFill>
                  <a:schemeClr val="bg1"/>
                </a:solidFill>
                <a:latin typeface="+mj-lt"/>
              </a:rPr>
              <a:t>location</a:t>
            </a:r>
            <a:r>
              <a:rPr lang="en-GB" sz="2000" dirty="0">
                <a:solidFill>
                  <a:schemeClr val="bg1"/>
                </a:solidFill>
                <a:latin typeface="+mj-lt"/>
              </a:rPr>
              <a:t> is a label for a network location that either represents a </a:t>
            </a:r>
            <a:r>
              <a:rPr lang="en-GB" sz="2000" i="1" dirty="0">
                <a:solidFill>
                  <a:schemeClr val="bg1"/>
                </a:solidFill>
                <a:latin typeface="+mj-lt"/>
              </a:rPr>
              <a:t>named location </a:t>
            </a:r>
            <a:r>
              <a:rPr lang="en-GB" sz="2000" dirty="0">
                <a:solidFill>
                  <a:schemeClr val="bg1"/>
                </a:solidFill>
                <a:latin typeface="+mj-lt"/>
              </a:rPr>
              <a:t>or </a:t>
            </a:r>
            <a:r>
              <a:rPr lang="en-GB" sz="2000" i="1" dirty="0">
                <a:solidFill>
                  <a:schemeClr val="bg1"/>
                </a:solidFill>
                <a:latin typeface="+mj-lt"/>
              </a:rPr>
              <a:t>multi-factor authentication Trusted IPs</a:t>
            </a:r>
            <a:r>
              <a:rPr lang="en-GB" sz="2000" dirty="0">
                <a:solidFill>
                  <a:schemeClr val="bg1"/>
                </a:solidFill>
                <a:latin typeface="+mj-lt"/>
              </a:rPr>
              <a:t>.</a:t>
            </a:r>
          </a:p>
        </p:txBody>
      </p:sp>
      <p:sp>
        <p:nvSpPr>
          <p:cNvPr id="3" name="Text Placeholder 2">
            <a:extLst>
              <a:ext uri="{FF2B5EF4-FFF2-40B4-BE49-F238E27FC236}">
                <a16:creationId xmlns:a16="http://schemas.microsoft.com/office/drawing/2014/main" id="{3200DE45-21C1-42B3-9419-51E4490667E3}"/>
              </a:ext>
            </a:extLst>
          </p:cNvPr>
          <p:cNvSpPr>
            <a:spLocks noGrp="1"/>
          </p:cNvSpPr>
          <p:nvPr>
            <p:ph type="body" sz="quarter" idx="4294967295"/>
          </p:nvPr>
        </p:nvSpPr>
        <p:spPr>
          <a:xfrm>
            <a:off x="597717" y="2249411"/>
            <a:ext cx="5856288" cy="3692525"/>
          </a:xfrm>
        </p:spPr>
        <p:txBody>
          <a:bodyPr vert="horz" wrap="square" lIns="0" tIns="0" rIns="0" bIns="0" rtlCol="0" anchor="t">
            <a:spAutoFit/>
          </a:bodyPr>
          <a:lstStyle/>
          <a:p>
            <a:pPr marL="342900" indent="-342900">
              <a:spcAft>
                <a:spcPts val="1200"/>
              </a:spcAft>
              <a:buFont typeface="Arial" panose="020B0604020202020204" pitchFamily="34" charset="0"/>
              <a:buChar char="•"/>
            </a:pPr>
            <a:r>
              <a:rPr lang="en-GB" sz="2000" dirty="0">
                <a:solidFill>
                  <a:schemeClr val="tx1">
                    <a:lumMod val="85000"/>
                    <a:lumOff val="15000"/>
                  </a:schemeClr>
                </a:solidFill>
                <a:latin typeface="+mn-lt"/>
              </a:rPr>
              <a:t>Azure AD enables single sign-on to devices, apps, and services from anywhere on the public internet</a:t>
            </a:r>
          </a:p>
          <a:p>
            <a:pPr marL="342900" indent="-342900">
              <a:spcAft>
                <a:spcPts val="1200"/>
              </a:spcAft>
              <a:buFont typeface="Arial" panose="020B0604020202020204" pitchFamily="34" charset="0"/>
              <a:buChar char="•"/>
            </a:pPr>
            <a:r>
              <a:rPr lang="en-GB" sz="2000" dirty="0">
                <a:solidFill>
                  <a:schemeClr val="tx1">
                    <a:lumMod val="85000"/>
                    <a:lumOff val="15000"/>
                  </a:schemeClr>
                </a:solidFill>
                <a:latin typeface="+mn-lt"/>
              </a:rPr>
              <a:t>You can control access to your cloud apps based on the network location of a user</a:t>
            </a:r>
          </a:p>
          <a:p>
            <a:pPr marL="342900" indent="-342900">
              <a:spcAft>
                <a:spcPts val="1200"/>
              </a:spcAft>
              <a:buFont typeface="Arial" panose="020B0604020202020204" pitchFamily="34" charset="0"/>
              <a:buChar char="•"/>
            </a:pPr>
            <a:r>
              <a:rPr lang="en-GB" sz="2000" dirty="0">
                <a:solidFill>
                  <a:schemeClr val="tx1">
                    <a:lumMod val="85000"/>
                    <a:lumOff val="15000"/>
                  </a:schemeClr>
                </a:solidFill>
                <a:latin typeface="+mn-lt"/>
              </a:rPr>
              <a:t>Common uses are:</a:t>
            </a:r>
            <a:endParaRPr lang="en-GB" sz="2000" dirty="0">
              <a:solidFill>
                <a:schemeClr val="tx1">
                  <a:lumMod val="85000"/>
                  <a:lumOff val="15000"/>
                </a:schemeClr>
              </a:solidFill>
              <a:latin typeface="+mn-lt"/>
              <a:cs typeface="Segoe UI"/>
            </a:endParaRPr>
          </a:p>
          <a:p>
            <a:pPr marL="742950" lvl="2" indent="-285750">
              <a:spcAft>
                <a:spcPts val="1200"/>
              </a:spcAft>
              <a:buFont typeface="Arial" panose="020B0604020202020204" pitchFamily="34" charset="0"/>
              <a:buChar char="•"/>
            </a:pPr>
            <a:r>
              <a:rPr lang="en-GB" sz="2000" dirty="0">
                <a:solidFill>
                  <a:schemeClr val="tx1">
                    <a:lumMod val="85000"/>
                    <a:lumOff val="15000"/>
                  </a:schemeClr>
                </a:solidFill>
                <a:latin typeface="+mn-lt"/>
              </a:rPr>
              <a:t>Requiring multi-factor authentication for users accessing a service when they are off the corporate network.</a:t>
            </a:r>
          </a:p>
          <a:p>
            <a:pPr marL="742950" lvl="2" indent="-285750">
              <a:spcAft>
                <a:spcPts val="1200"/>
              </a:spcAft>
              <a:buFont typeface="Arial" panose="020B0604020202020204" pitchFamily="34" charset="0"/>
              <a:buChar char="•"/>
            </a:pPr>
            <a:r>
              <a:rPr lang="en-GB" sz="2000" dirty="0">
                <a:solidFill>
                  <a:schemeClr val="tx1">
                    <a:lumMod val="85000"/>
                    <a:lumOff val="15000"/>
                  </a:schemeClr>
                </a:solidFill>
                <a:latin typeface="+mn-lt"/>
              </a:rPr>
              <a:t>Blocking access for users accessing a service from specific countries or regions.</a:t>
            </a:r>
            <a:endParaRPr lang="en-GB" sz="2000" dirty="0">
              <a:solidFill>
                <a:schemeClr val="tx1">
                  <a:lumMod val="85000"/>
                  <a:lumOff val="15000"/>
                </a:schemeClr>
              </a:solidFill>
              <a:latin typeface="+mn-lt"/>
              <a:cs typeface="Segoe UI Semibold"/>
            </a:endParaRPr>
          </a:p>
        </p:txBody>
      </p:sp>
      <p:pic>
        <p:nvPicPr>
          <p:cNvPr id="6" name="Picture 5" descr="Screenshot of the Locations page showing Any location, all trusted locations, and selected locations. ">
            <a:extLst>
              <a:ext uri="{FF2B5EF4-FFF2-40B4-BE49-F238E27FC236}">
                <a16:creationId xmlns:a16="http://schemas.microsoft.com/office/drawing/2014/main" id="{70F9335C-CD6C-410C-A822-20DC7B3EBF39}"/>
              </a:ext>
            </a:extLst>
          </p:cNvPr>
          <p:cNvPicPr>
            <a:picLocks noChangeAspect="1"/>
          </p:cNvPicPr>
          <p:nvPr/>
        </p:nvPicPr>
        <p:blipFill>
          <a:blip r:embed="rId2"/>
          <a:stretch>
            <a:fillRect/>
          </a:stretch>
        </p:blipFill>
        <p:spPr>
          <a:xfrm>
            <a:off x="7993493" y="2161981"/>
            <a:ext cx="3298829" cy="4139813"/>
          </a:xfrm>
          <a:prstGeom prst="rect">
            <a:avLst/>
          </a:prstGeom>
        </p:spPr>
      </p:pic>
      <p:sp>
        <p:nvSpPr>
          <p:cNvPr id="8" name="Rectangle 7">
            <a:extLst>
              <a:ext uri="{FF2B5EF4-FFF2-40B4-BE49-F238E27FC236}">
                <a16:creationId xmlns:a16="http://schemas.microsoft.com/office/drawing/2014/main" id="{BA35FFE6-CE7A-4FD2-B36E-DEA068A02772}"/>
              </a:ext>
              <a:ext uri="{C183D7F6-B498-43B3-948B-1728B52AA6E4}">
                <adec:decorative xmlns:adec="http://schemas.microsoft.com/office/drawing/2017/decorative" val="1"/>
              </a:ext>
            </a:extLst>
          </p:cNvPr>
          <p:cNvSpPr/>
          <p:nvPr/>
        </p:nvSpPr>
        <p:spPr bwMode="auto">
          <a:xfrm>
            <a:off x="7036420" y="2029522"/>
            <a:ext cx="5212976" cy="440473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98219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title"/>
          </p:nvPr>
        </p:nvSpPr>
        <p:spPr/>
        <p:txBody>
          <a:bodyPr/>
          <a:lstStyle/>
          <a:p>
            <a:r>
              <a:rPr lang="en-US" dirty="0"/>
              <a:t>Demonstration: Conditional Access</a:t>
            </a:r>
          </a:p>
        </p:txBody>
      </p:sp>
      <p:graphicFrame>
        <p:nvGraphicFramePr>
          <p:cNvPr id="10" name="Diagram 9" descr="Three steps create a conditional access policy, configure conditions for MFA, and test MFA. ">
            <a:extLst>
              <a:ext uri="{FF2B5EF4-FFF2-40B4-BE49-F238E27FC236}">
                <a16:creationId xmlns:a16="http://schemas.microsoft.com/office/drawing/2014/main" id="{C3B2CEC0-F2DF-4E61-9361-0AA2F474C3E8}"/>
              </a:ext>
            </a:extLst>
          </p:cNvPr>
          <p:cNvGraphicFramePr/>
          <p:nvPr>
            <p:extLst>
              <p:ext uri="{D42A27DB-BD31-4B8C-83A1-F6EECF244321}">
                <p14:modId xmlns:p14="http://schemas.microsoft.com/office/powerpoint/2010/main" val="3201490063"/>
              </p:ext>
            </p:extLst>
          </p:nvPr>
        </p:nvGraphicFramePr>
        <p:xfrm>
          <a:off x="879565" y="1494262"/>
          <a:ext cx="9981723" cy="450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33153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63387" y="2829735"/>
            <a:ext cx="9070923" cy="997196"/>
          </a:xfrm>
        </p:spPr>
        <p:txBody>
          <a:bodyPr/>
          <a:lstStyle/>
          <a:p>
            <a:br>
              <a:rPr lang="en-US" b="1" dirty="0"/>
            </a:br>
            <a:r>
              <a:rPr lang="en-US" b="1" dirty="0"/>
              <a:t>Lesson 05: Azure Multi-Factor Authentication</a:t>
            </a:r>
          </a:p>
        </p:txBody>
      </p:sp>
      <p:grpSp>
        <p:nvGrpSpPr>
          <p:cNvPr id="7" name="Group 6">
            <a:extLst>
              <a:ext uri="{FF2B5EF4-FFF2-40B4-BE49-F238E27FC236}">
                <a16:creationId xmlns:a16="http://schemas.microsoft.com/office/drawing/2014/main" id="{9DA917A2-3458-4911-A54C-FCD66BFCC9DC}"/>
              </a:ext>
              <a:ext uri="{C183D7F6-B498-43B3-948B-1728B52AA6E4}">
                <adec:decorative xmlns:adec="http://schemas.microsoft.com/office/drawing/2017/decorative" val="1"/>
              </a:ext>
            </a:extLst>
          </p:cNvPr>
          <p:cNvGrpSpPr/>
          <p:nvPr/>
        </p:nvGrpSpPr>
        <p:grpSpPr>
          <a:xfrm>
            <a:off x="10225034" y="2836814"/>
            <a:ext cx="1372233" cy="1159045"/>
            <a:chOff x="3668118" y="4592115"/>
            <a:chExt cx="580742" cy="591194"/>
          </a:xfrm>
        </p:grpSpPr>
        <p:pic>
          <p:nvPicPr>
            <p:cNvPr id="2" name="Picture 1">
              <a:extLst>
                <a:ext uri="{FF2B5EF4-FFF2-40B4-BE49-F238E27FC236}">
                  <a16:creationId xmlns:a16="http://schemas.microsoft.com/office/drawing/2014/main" id="{3B2AFCC5-F01E-4660-876B-FF5BC983B575}"/>
                </a:ext>
              </a:extLst>
            </p:cNvPr>
            <p:cNvPicPr>
              <a:picLocks noChangeAspect="1"/>
            </p:cNvPicPr>
            <p:nvPr/>
          </p:nvPicPr>
          <p:blipFill>
            <a:blip r:embed="rId3"/>
            <a:stretch>
              <a:fillRect/>
            </a:stretch>
          </p:blipFill>
          <p:spPr>
            <a:xfrm>
              <a:off x="3668118" y="4592115"/>
              <a:ext cx="580742" cy="591194"/>
            </a:xfrm>
            <a:prstGeom prst="rect">
              <a:avLst/>
            </a:prstGeom>
          </p:spPr>
        </p:pic>
        <p:pic>
          <p:nvPicPr>
            <p:cNvPr id="4" name="Graphic 3">
              <a:extLst>
                <a:ext uri="{FF2B5EF4-FFF2-40B4-BE49-F238E27FC236}">
                  <a16:creationId xmlns:a16="http://schemas.microsoft.com/office/drawing/2014/main" id="{9D35DCEB-7A52-4B93-9B87-AB8280D5FE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761126" y="4674670"/>
              <a:ext cx="381033" cy="422474"/>
            </a:xfrm>
            <a:prstGeom prst="rect">
              <a:avLst/>
            </a:prstGeom>
          </p:spPr>
        </p:pic>
      </p:grpSp>
    </p:spTree>
    <p:extLst>
      <p:ext uri="{BB962C8B-B14F-4D97-AF65-F5344CB8AC3E}">
        <p14:creationId xmlns:p14="http://schemas.microsoft.com/office/powerpoint/2010/main" val="11493894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4EE2E-AAE2-4E9E-8D57-91B7E116E315}"/>
              </a:ext>
            </a:extLst>
          </p:cNvPr>
          <p:cNvSpPr>
            <a:spLocks noGrp="1"/>
          </p:cNvSpPr>
          <p:nvPr>
            <p:ph type="title"/>
          </p:nvPr>
        </p:nvSpPr>
        <p:spPr>
          <a:xfrm>
            <a:off x="465139" y="2676526"/>
            <a:ext cx="2506662" cy="1641475"/>
          </a:xfrm>
        </p:spPr>
        <p:txBody>
          <a:bodyPr/>
          <a:lstStyle/>
          <a:p>
            <a:r>
              <a:rPr lang="en-US" dirty="0"/>
              <a:t>Azure  </a:t>
            </a:r>
            <a:br>
              <a:rPr lang="en-US" dirty="0"/>
            </a:br>
            <a:r>
              <a:rPr lang="en-US" dirty="0"/>
              <a:t>Multi-Factor Authentication Overview</a:t>
            </a:r>
          </a:p>
        </p:txBody>
      </p:sp>
      <p:sp>
        <p:nvSpPr>
          <p:cNvPr id="5" name="TextBox 4">
            <a:extLst>
              <a:ext uri="{FF2B5EF4-FFF2-40B4-BE49-F238E27FC236}">
                <a16:creationId xmlns:a16="http://schemas.microsoft.com/office/drawing/2014/main" id="{DEFF027C-5CEB-4422-8D9E-D4379CE0D97D}"/>
              </a:ext>
            </a:extLst>
          </p:cNvPr>
          <p:cNvSpPr txBox="1"/>
          <p:nvPr/>
        </p:nvSpPr>
        <p:spPr>
          <a:xfrm>
            <a:off x="3574981" y="412595"/>
            <a:ext cx="5279266" cy="5197257"/>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Multi-Factor Authentication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MFA Settings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MFA Reports</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34793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Multi-Factor Authentication (1 of 2) </a:t>
            </a:r>
          </a:p>
        </p:txBody>
      </p:sp>
      <p:pic>
        <p:nvPicPr>
          <p:cNvPr id="3" name="Picture 2" descr="Diagram with login options including key, card, and password. ">
            <a:extLst>
              <a:ext uri="{FF2B5EF4-FFF2-40B4-BE49-F238E27FC236}">
                <a16:creationId xmlns:a16="http://schemas.microsoft.com/office/drawing/2014/main" id="{471B1671-6433-46DB-86AC-6C830837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37" y="1631680"/>
            <a:ext cx="9525000" cy="2299335"/>
          </a:xfrm>
          <a:prstGeom prst="rect">
            <a:avLst/>
          </a:prstGeom>
        </p:spPr>
      </p:pic>
      <p:sp>
        <p:nvSpPr>
          <p:cNvPr id="8" name="Text Placeholder 14">
            <a:extLst>
              <a:ext uri="{FF2B5EF4-FFF2-40B4-BE49-F238E27FC236}">
                <a16:creationId xmlns:a16="http://schemas.microsoft.com/office/drawing/2014/main" id="{3AD9379F-D372-459E-82AC-5C1A13E6FF86}"/>
              </a:ext>
            </a:extLst>
          </p:cNvPr>
          <p:cNvSpPr>
            <a:spLocks noGrp="1"/>
          </p:cNvSpPr>
          <p:nvPr>
            <p:ph type="body" sz="quarter" idx="4294967295"/>
          </p:nvPr>
        </p:nvSpPr>
        <p:spPr>
          <a:xfrm>
            <a:off x="465138" y="4373827"/>
            <a:ext cx="3703638" cy="1416050"/>
          </a:xfrm>
          <a:solidFill>
            <a:schemeClr val="bg1">
              <a:lumMod val="95000"/>
            </a:schemeClr>
          </a:solidFill>
        </p:spPr>
        <p:txBody>
          <a:bodyPr anchor="ctr" anchorCtr="0">
            <a:noAutofit/>
          </a:bodyPr>
          <a:lstStyle/>
          <a:p>
            <a:pPr marL="228600" lvl="1" algn="ctr">
              <a:spcAft>
                <a:spcPts val="600"/>
              </a:spcAft>
            </a:pPr>
            <a:r>
              <a:rPr lang="en-US" dirty="0"/>
              <a:t>Something you know, typically a password</a:t>
            </a:r>
          </a:p>
        </p:txBody>
      </p:sp>
      <p:sp>
        <p:nvSpPr>
          <p:cNvPr id="5" name="Text Placeholder 14">
            <a:extLst>
              <a:ext uri="{FF2B5EF4-FFF2-40B4-BE49-F238E27FC236}">
                <a16:creationId xmlns:a16="http://schemas.microsoft.com/office/drawing/2014/main" id="{C2F51198-BA76-4BB6-AA80-D200FB9DBD54}"/>
              </a:ext>
            </a:extLst>
          </p:cNvPr>
          <p:cNvSpPr txBox="1">
            <a:spLocks/>
          </p:cNvSpPr>
          <p:nvPr/>
        </p:nvSpPr>
        <p:spPr>
          <a:xfrm>
            <a:off x="4347370" y="4391594"/>
            <a:ext cx="3703407" cy="1415772"/>
          </a:xfrm>
          <a:prstGeom prst="rect">
            <a:avLst/>
          </a:prstGeom>
          <a:solidFill>
            <a:schemeClr val="bg1">
              <a:lumMod val="95000"/>
            </a:schemeClr>
          </a:solidFill>
        </p:spPr>
        <p:txBody>
          <a:bodyPr vert="horz" wrap="square" lIns="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algn="ctr">
              <a:spcAft>
                <a:spcPts val="600"/>
              </a:spcAft>
            </a:pPr>
            <a:r>
              <a:rPr lang="en-US" dirty="0"/>
              <a:t>Something you have, such as a trusted device that is not easily duplicated, like a phone or hardware key</a:t>
            </a:r>
          </a:p>
        </p:txBody>
      </p:sp>
      <p:sp>
        <p:nvSpPr>
          <p:cNvPr id="6" name="Text Placeholder 14">
            <a:extLst>
              <a:ext uri="{FF2B5EF4-FFF2-40B4-BE49-F238E27FC236}">
                <a16:creationId xmlns:a16="http://schemas.microsoft.com/office/drawing/2014/main" id="{2719C591-259E-40E2-81CB-A0C830A90EF8}"/>
              </a:ext>
            </a:extLst>
          </p:cNvPr>
          <p:cNvSpPr txBox="1">
            <a:spLocks/>
          </p:cNvSpPr>
          <p:nvPr/>
        </p:nvSpPr>
        <p:spPr>
          <a:xfrm>
            <a:off x="8227496" y="4371841"/>
            <a:ext cx="3703408" cy="1380516"/>
          </a:xfrm>
          <a:prstGeom prst="rect">
            <a:avLst/>
          </a:prstGeom>
          <a:solidFill>
            <a:schemeClr val="bg1">
              <a:lumMod val="95000"/>
            </a:schemeClr>
          </a:solidFill>
        </p:spPr>
        <p:txBody>
          <a:bodyPr vert="horz" wrap="square" lIns="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algn="ctr">
              <a:spcAft>
                <a:spcPts val="600"/>
              </a:spcAft>
            </a:pPr>
            <a:r>
              <a:rPr lang="en-US" dirty="0"/>
              <a:t>Something you are - biometrics like a fingerprint or face scan</a:t>
            </a:r>
          </a:p>
        </p:txBody>
      </p:sp>
      <p:sp>
        <p:nvSpPr>
          <p:cNvPr id="2" name="Rectangle 1">
            <a:extLst>
              <a:ext uri="{FF2B5EF4-FFF2-40B4-BE49-F238E27FC236}">
                <a16:creationId xmlns:a16="http://schemas.microsoft.com/office/drawing/2014/main" id="{E602A827-881D-4696-A414-0DE425C81083}"/>
              </a:ext>
              <a:ext uri="{C183D7F6-B498-43B3-948B-1728B52AA6E4}">
                <adec:decorative xmlns:adec="http://schemas.microsoft.com/office/drawing/2017/decorative" val="1"/>
              </a:ext>
            </a:extLst>
          </p:cNvPr>
          <p:cNvSpPr/>
          <p:nvPr/>
        </p:nvSpPr>
        <p:spPr bwMode="auto">
          <a:xfrm>
            <a:off x="465138" y="1170878"/>
            <a:ext cx="11465766" cy="295507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0180216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Multi-Factor Authentication (2 of 2)</a:t>
            </a:r>
          </a:p>
        </p:txBody>
      </p:sp>
      <p:sp>
        <p:nvSpPr>
          <p:cNvPr id="8" name="Text Placeholder 14">
            <a:extLst>
              <a:ext uri="{FF2B5EF4-FFF2-40B4-BE49-F238E27FC236}">
                <a16:creationId xmlns:a16="http://schemas.microsoft.com/office/drawing/2014/main" id="{3AD9379F-D372-459E-82AC-5C1A13E6FF86}"/>
              </a:ext>
            </a:extLst>
          </p:cNvPr>
          <p:cNvSpPr>
            <a:spLocks noGrp="1"/>
          </p:cNvSpPr>
          <p:nvPr>
            <p:ph type="body" sz="quarter" idx="4294967295"/>
          </p:nvPr>
        </p:nvSpPr>
        <p:spPr>
          <a:xfrm>
            <a:off x="505572" y="1934312"/>
            <a:ext cx="4452938" cy="2093912"/>
          </a:xfrm>
          <a:solidFill>
            <a:schemeClr val="bg1">
              <a:lumMod val="95000"/>
            </a:schemeClr>
          </a:solidFill>
        </p:spPr>
        <p:txBody>
          <a:bodyPr/>
          <a:lstStyle/>
          <a:p>
            <a:pPr marL="0" indent="0">
              <a:spcAft>
                <a:spcPts val="600"/>
              </a:spcAft>
              <a:buNone/>
            </a:pPr>
            <a:r>
              <a:rPr lang="en-US" dirty="0">
                <a:latin typeface="+mn-lt"/>
              </a:rPr>
              <a:t>Verification methods:</a:t>
            </a:r>
          </a:p>
          <a:p>
            <a:pPr marL="571500" lvl="1" indent="-342900">
              <a:spcAft>
                <a:spcPts val="600"/>
              </a:spcAft>
              <a:buFont typeface="Arial" panose="020B0604020202020204" pitchFamily="34" charset="0"/>
              <a:buChar char="•"/>
            </a:pPr>
            <a:r>
              <a:rPr lang="en-US" dirty="0"/>
              <a:t>Microsoft Authenticator app</a:t>
            </a:r>
          </a:p>
          <a:p>
            <a:pPr marL="571500" lvl="1" indent="-342900">
              <a:spcAft>
                <a:spcPts val="600"/>
              </a:spcAft>
              <a:buFont typeface="Arial" panose="020B0604020202020204" pitchFamily="34" charset="0"/>
              <a:buChar char="•"/>
            </a:pPr>
            <a:r>
              <a:rPr lang="en-US" dirty="0"/>
              <a:t>OATH hardware token</a:t>
            </a:r>
          </a:p>
          <a:p>
            <a:pPr marL="571500" lvl="1" indent="-342900">
              <a:spcAft>
                <a:spcPts val="600"/>
              </a:spcAft>
              <a:buFont typeface="Arial" panose="020B0604020202020204" pitchFamily="34" charset="0"/>
              <a:buChar char="•"/>
            </a:pPr>
            <a:r>
              <a:rPr lang="en-US" dirty="0"/>
              <a:t>SMS</a:t>
            </a:r>
          </a:p>
          <a:p>
            <a:pPr marL="571500" lvl="1" indent="-342900">
              <a:spcAft>
                <a:spcPts val="600"/>
              </a:spcAft>
              <a:buFont typeface="Arial" panose="020B0604020202020204" pitchFamily="34" charset="0"/>
              <a:buChar char="•"/>
            </a:pPr>
            <a:r>
              <a:rPr lang="en-US" dirty="0"/>
              <a:t>Voice call</a:t>
            </a:r>
          </a:p>
        </p:txBody>
      </p:sp>
      <p:pic>
        <p:nvPicPr>
          <p:cNvPr id="2" name="Picture 2" descr="Authentication methods in use at the sign-in screen">
            <a:extLst>
              <a:ext uri="{FF2B5EF4-FFF2-40B4-BE49-F238E27FC236}">
                <a16:creationId xmlns:a16="http://schemas.microsoft.com/office/drawing/2014/main" id="{545531C7-34A1-465F-857C-7A45F74E7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446" y="1413397"/>
            <a:ext cx="6398597" cy="4684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A8ECDB-C8BB-4EE7-8412-BFEB662B7B30}"/>
              </a:ext>
              <a:ext uri="{C183D7F6-B498-43B3-948B-1728B52AA6E4}">
                <adec:decorative xmlns:adec="http://schemas.microsoft.com/office/drawing/2017/decorative" val="1"/>
              </a:ext>
            </a:extLst>
          </p:cNvPr>
          <p:cNvSpPr/>
          <p:nvPr/>
        </p:nvSpPr>
        <p:spPr bwMode="auto">
          <a:xfrm>
            <a:off x="5185316" y="1170878"/>
            <a:ext cx="6745587" cy="5190868"/>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2351341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MFA Settings</a:t>
            </a:r>
            <a:endParaRPr lang="en-US" dirty="0"/>
          </a:p>
        </p:txBody>
      </p:sp>
      <p:graphicFrame>
        <p:nvGraphicFramePr>
          <p:cNvPr id="3" name="Table 3">
            <a:extLst>
              <a:ext uri="{FF2B5EF4-FFF2-40B4-BE49-F238E27FC236}">
                <a16:creationId xmlns:a16="http://schemas.microsoft.com/office/drawing/2014/main" id="{AB2E1772-B9D0-4AFC-B14F-79A5B6EAB08A}"/>
              </a:ext>
            </a:extLst>
          </p:cNvPr>
          <p:cNvGraphicFramePr>
            <a:graphicFrameLocks noGrp="1"/>
          </p:cNvGraphicFramePr>
          <p:nvPr>
            <p:ph type="tbl" sz="quarter" idx="4294967295"/>
            <p:extLst>
              <p:ext uri="{D42A27DB-BD31-4B8C-83A1-F6EECF244321}">
                <p14:modId xmlns:p14="http://schemas.microsoft.com/office/powerpoint/2010/main" val="4123276532"/>
              </p:ext>
            </p:extLst>
          </p:nvPr>
        </p:nvGraphicFramePr>
        <p:xfrm>
          <a:off x="600059" y="1527292"/>
          <a:ext cx="11533186" cy="3779520"/>
        </p:xfrm>
        <a:graphic>
          <a:graphicData uri="http://schemas.openxmlformats.org/drawingml/2006/table">
            <a:tbl>
              <a:tblPr firstRow="1" bandRow="1">
                <a:tableStyleId>{5C22544A-7EE6-4342-B048-85BDC9FD1C3A}</a:tableStyleId>
              </a:tblPr>
              <a:tblGrid>
                <a:gridCol w="2602915">
                  <a:extLst>
                    <a:ext uri="{9D8B030D-6E8A-4147-A177-3AD203B41FA5}">
                      <a16:colId xmlns:a16="http://schemas.microsoft.com/office/drawing/2014/main" val="1529553013"/>
                    </a:ext>
                  </a:extLst>
                </a:gridCol>
                <a:gridCol w="8930271">
                  <a:extLst>
                    <a:ext uri="{9D8B030D-6E8A-4147-A177-3AD203B41FA5}">
                      <a16:colId xmlns:a16="http://schemas.microsoft.com/office/drawing/2014/main" val="1930948939"/>
                    </a:ext>
                  </a:extLst>
                </a:gridCol>
              </a:tblGrid>
              <a:tr h="370840">
                <a:tc>
                  <a:txBody>
                    <a:bodyPr/>
                    <a:lstStyle/>
                    <a:p>
                      <a:pPr algn="ctr"/>
                      <a:r>
                        <a:rPr lang="en-US" sz="2000" b="0" dirty="0">
                          <a:solidFill>
                            <a:schemeClr val="bg1"/>
                          </a:solidFill>
                          <a:latin typeface="+mn-lt"/>
                        </a:rPr>
                        <a:t>Feature</a:t>
                      </a:r>
                    </a:p>
                  </a:txBody>
                  <a:tcPr anchor="ctr">
                    <a:solidFill>
                      <a:srgbClr val="2B5481"/>
                    </a:solidFill>
                  </a:tcPr>
                </a:tc>
                <a:tc>
                  <a:txBody>
                    <a:bodyPr/>
                    <a:lstStyle/>
                    <a:p>
                      <a:pPr algn="ctr"/>
                      <a:r>
                        <a:rPr lang="en-US" sz="2000" b="0" dirty="0">
                          <a:solidFill>
                            <a:schemeClr val="bg1"/>
                          </a:solidFill>
                          <a:latin typeface="+mn-lt"/>
                        </a:rPr>
                        <a:t>Description</a:t>
                      </a:r>
                    </a:p>
                  </a:txBody>
                  <a:tcPr anchor="ctr">
                    <a:solidFill>
                      <a:srgbClr val="2B5481"/>
                    </a:solidFill>
                  </a:tcPr>
                </a:tc>
                <a:extLst>
                  <a:ext uri="{0D108BD9-81ED-4DB2-BD59-A6C34878D82A}">
                    <a16:rowId xmlns:a16="http://schemas.microsoft.com/office/drawing/2014/main" val="815166413"/>
                  </a:ext>
                </a:extLst>
              </a:tr>
              <a:tr h="370840">
                <a:tc>
                  <a:txBody>
                    <a:bodyPr/>
                    <a:lstStyle/>
                    <a:p>
                      <a:r>
                        <a:rPr lang="en-US" sz="2000" b="0" dirty="0">
                          <a:solidFill>
                            <a:schemeClr val="tx1"/>
                          </a:solidFill>
                          <a:latin typeface="+mn-lt"/>
                        </a:rPr>
                        <a:t>Account lockout</a:t>
                      </a:r>
                    </a:p>
                  </a:txBody>
                  <a:tcPr anchor="ctr">
                    <a:solidFill>
                      <a:schemeClr val="bg1">
                        <a:lumMod val="85000"/>
                      </a:schemeClr>
                    </a:solidFill>
                  </a:tcPr>
                </a:tc>
                <a:tc>
                  <a:txBody>
                    <a:bodyPr/>
                    <a:lstStyle/>
                    <a:p>
                      <a:r>
                        <a:rPr lang="en-US" sz="2000" dirty="0">
                          <a:solidFill>
                            <a:schemeClr val="tx1"/>
                          </a:solidFill>
                          <a:latin typeface="+mn-lt"/>
                        </a:rPr>
                        <a:t>Temporarily lock accounts in the MFA service after too many denied authentication attempts – applies to PIN users</a:t>
                      </a:r>
                    </a:p>
                  </a:txBody>
                  <a:tcPr anchor="ctr"/>
                </a:tc>
                <a:extLst>
                  <a:ext uri="{0D108BD9-81ED-4DB2-BD59-A6C34878D82A}">
                    <a16:rowId xmlns:a16="http://schemas.microsoft.com/office/drawing/2014/main" val="2044262112"/>
                  </a:ext>
                </a:extLst>
              </a:tr>
              <a:tr h="370840">
                <a:tc>
                  <a:txBody>
                    <a:bodyPr/>
                    <a:lstStyle/>
                    <a:p>
                      <a:r>
                        <a:rPr lang="en-US" sz="2000" b="0" dirty="0">
                          <a:solidFill>
                            <a:schemeClr val="tx1"/>
                          </a:solidFill>
                          <a:latin typeface="+mn-lt"/>
                        </a:rPr>
                        <a:t>Block/unblock users</a:t>
                      </a:r>
                    </a:p>
                  </a:txBody>
                  <a:tcPr anchor="ctr">
                    <a:solidFill>
                      <a:schemeClr val="bg1">
                        <a:lumMod val="85000"/>
                      </a:schemeClr>
                    </a:solidFill>
                  </a:tcPr>
                </a:tc>
                <a:tc>
                  <a:txBody>
                    <a:bodyPr/>
                    <a:lstStyle/>
                    <a:p>
                      <a:r>
                        <a:rPr lang="en-US" sz="2000" dirty="0">
                          <a:solidFill>
                            <a:schemeClr val="tx1"/>
                          </a:solidFill>
                          <a:latin typeface="+mn-lt"/>
                        </a:rPr>
                        <a:t>Block specific users from receiving MFA requests. Users are blocked for 90 days</a:t>
                      </a:r>
                    </a:p>
                  </a:txBody>
                  <a:tcPr anchor="ctr"/>
                </a:tc>
                <a:extLst>
                  <a:ext uri="{0D108BD9-81ED-4DB2-BD59-A6C34878D82A}">
                    <a16:rowId xmlns:a16="http://schemas.microsoft.com/office/drawing/2014/main" val="3645795664"/>
                  </a:ext>
                </a:extLst>
              </a:tr>
              <a:tr h="370840">
                <a:tc>
                  <a:txBody>
                    <a:bodyPr/>
                    <a:lstStyle/>
                    <a:p>
                      <a:r>
                        <a:rPr lang="en-US" sz="2000" b="0" dirty="0">
                          <a:solidFill>
                            <a:schemeClr val="tx1"/>
                          </a:solidFill>
                          <a:latin typeface="+mn-lt"/>
                        </a:rPr>
                        <a:t>Fraud alert</a:t>
                      </a:r>
                    </a:p>
                  </a:txBody>
                  <a:tcPr anchor="ctr">
                    <a:solidFill>
                      <a:schemeClr val="bg1">
                        <a:lumMod val="85000"/>
                      </a:schemeClr>
                    </a:solidFill>
                  </a:tcPr>
                </a:tc>
                <a:tc>
                  <a:txBody>
                    <a:bodyPr/>
                    <a:lstStyle/>
                    <a:p>
                      <a:r>
                        <a:rPr lang="en-US" sz="2000" dirty="0">
                          <a:solidFill>
                            <a:schemeClr val="tx1"/>
                          </a:solidFill>
                          <a:latin typeface="+mn-lt"/>
                        </a:rPr>
                        <a:t>Configure user's ability to report fraudulent verification requests</a:t>
                      </a:r>
                    </a:p>
                  </a:txBody>
                  <a:tcPr anchor="ctr"/>
                </a:tc>
                <a:extLst>
                  <a:ext uri="{0D108BD9-81ED-4DB2-BD59-A6C34878D82A}">
                    <a16:rowId xmlns:a16="http://schemas.microsoft.com/office/drawing/2014/main" val="1358825045"/>
                  </a:ext>
                </a:extLst>
              </a:tr>
              <a:tr h="370840">
                <a:tc>
                  <a:txBody>
                    <a:bodyPr/>
                    <a:lstStyle/>
                    <a:p>
                      <a:r>
                        <a:rPr lang="en-US" sz="2000" b="0" dirty="0">
                          <a:solidFill>
                            <a:schemeClr val="tx1"/>
                          </a:solidFill>
                          <a:latin typeface="+mn-lt"/>
                        </a:rPr>
                        <a:t>Notifications</a:t>
                      </a:r>
                    </a:p>
                  </a:txBody>
                  <a:tcPr anchor="ctr">
                    <a:solidFill>
                      <a:schemeClr val="bg1">
                        <a:lumMod val="85000"/>
                      </a:schemeClr>
                    </a:solidFill>
                  </a:tcPr>
                </a:tc>
                <a:tc>
                  <a:txBody>
                    <a:bodyPr/>
                    <a:lstStyle/>
                    <a:p>
                      <a:r>
                        <a:rPr lang="en-US" sz="2000" dirty="0">
                          <a:solidFill>
                            <a:schemeClr val="tx1"/>
                          </a:solidFill>
                          <a:latin typeface="+mn-lt"/>
                        </a:rPr>
                        <a:t>Enable notifications of MFA server events</a:t>
                      </a:r>
                    </a:p>
                  </a:txBody>
                  <a:tcPr anchor="ctr"/>
                </a:tc>
                <a:extLst>
                  <a:ext uri="{0D108BD9-81ED-4DB2-BD59-A6C34878D82A}">
                    <a16:rowId xmlns:a16="http://schemas.microsoft.com/office/drawing/2014/main" val="3955870431"/>
                  </a:ext>
                </a:extLst>
              </a:tr>
              <a:tr h="370840">
                <a:tc>
                  <a:txBody>
                    <a:bodyPr/>
                    <a:lstStyle/>
                    <a:p>
                      <a:r>
                        <a:rPr lang="en-US" sz="2000" b="0" dirty="0">
                          <a:solidFill>
                            <a:schemeClr val="tx1"/>
                          </a:solidFill>
                          <a:latin typeface="+mn-lt"/>
                        </a:rPr>
                        <a:t>OATH tokens</a:t>
                      </a:r>
                    </a:p>
                  </a:txBody>
                  <a:tcPr anchor="ctr">
                    <a:solidFill>
                      <a:schemeClr val="bg1">
                        <a:lumMod val="85000"/>
                      </a:schemeClr>
                    </a:solidFill>
                  </a:tcPr>
                </a:tc>
                <a:tc>
                  <a:txBody>
                    <a:bodyPr/>
                    <a:lstStyle/>
                    <a:p>
                      <a:r>
                        <a:rPr lang="en-US" sz="2000" dirty="0">
                          <a:solidFill>
                            <a:schemeClr val="tx1"/>
                          </a:solidFill>
                          <a:latin typeface="+mn-lt"/>
                        </a:rPr>
                        <a:t>For cloud-based Azure MFA environments</a:t>
                      </a:r>
                    </a:p>
                  </a:txBody>
                  <a:tcPr anchor="ctr"/>
                </a:tc>
                <a:extLst>
                  <a:ext uri="{0D108BD9-81ED-4DB2-BD59-A6C34878D82A}">
                    <a16:rowId xmlns:a16="http://schemas.microsoft.com/office/drawing/2014/main" val="128564557"/>
                  </a:ext>
                </a:extLst>
              </a:tr>
              <a:tr h="370840">
                <a:tc>
                  <a:txBody>
                    <a:bodyPr/>
                    <a:lstStyle/>
                    <a:p>
                      <a:r>
                        <a:rPr lang="en-US" sz="2000" b="0" dirty="0">
                          <a:solidFill>
                            <a:schemeClr val="tx1"/>
                          </a:solidFill>
                          <a:latin typeface="+mn-lt"/>
                        </a:rPr>
                        <a:t>Phone call settings</a:t>
                      </a:r>
                    </a:p>
                  </a:txBody>
                  <a:tcPr anchor="ctr">
                    <a:solidFill>
                      <a:schemeClr val="bg1">
                        <a:lumMod val="85000"/>
                      </a:schemeClr>
                    </a:solidFill>
                  </a:tcPr>
                </a:tc>
                <a:tc>
                  <a:txBody>
                    <a:bodyPr/>
                    <a:lstStyle/>
                    <a:p>
                      <a:r>
                        <a:rPr lang="en-US" sz="2000" dirty="0">
                          <a:solidFill>
                            <a:schemeClr val="tx1"/>
                          </a:solidFill>
                          <a:latin typeface="+mn-lt"/>
                        </a:rPr>
                        <a:t>Includes greetings for cloud and on-premises environments</a:t>
                      </a:r>
                    </a:p>
                  </a:txBody>
                  <a:tcPr anchor="ctr"/>
                </a:tc>
                <a:extLst>
                  <a:ext uri="{0D108BD9-81ED-4DB2-BD59-A6C34878D82A}">
                    <a16:rowId xmlns:a16="http://schemas.microsoft.com/office/drawing/2014/main" val="2761938701"/>
                  </a:ext>
                </a:extLst>
              </a:tr>
              <a:tr h="370840">
                <a:tc>
                  <a:txBody>
                    <a:bodyPr/>
                    <a:lstStyle/>
                    <a:p>
                      <a:r>
                        <a:rPr lang="en-US" sz="2000" b="0" dirty="0">
                          <a:solidFill>
                            <a:schemeClr val="tx1"/>
                          </a:solidFill>
                          <a:latin typeface="+mn-lt"/>
                        </a:rPr>
                        <a:t>Providers</a:t>
                      </a:r>
                    </a:p>
                  </a:txBody>
                  <a:tcPr anchor="ctr">
                    <a:solidFill>
                      <a:schemeClr val="bg1">
                        <a:lumMod val="85000"/>
                      </a:schemeClr>
                    </a:solidFill>
                  </a:tcPr>
                </a:tc>
                <a:tc>
                  <a:txBody>
                    <a:bodyPr/>
                    <a:lstStyle/>
                    <a:p>
                      <a:r>
                        <a:rPr lang="en-US" sz="2000" dirty="0">
                          <a:solidFill>
                            <a:schemeClr val="tx1"/>
                          </a:solidFill>
                          <a:latin typeface="+mn-lt"/>
                        </a:rPr>
                        <a:t>Shows existing authentication providers associated with your account</a:t>
                      </a:r>
                    </a:p>
                  </a:txBody>
                  <a:tcPr anchor="ctr"/>
                </a:tc>
                <a:extLst>
                  <a:ext uri="{0D108BD9-81ED-4DB2-BD59-A6C34878D82A}">
                    <a16:rowId xmlns:a16="http://schemas.microsoft.com/office/drawing/2014/main" val="506517733"/>
                  </a:ext>
                </a:extLst>
              </a:tr>
            </a:tbl>
          </a:graphicData>
        </a:graphic>
      </p:graphicFrame>
    </p:spTree>
    <p:extLst>
      <p:ext uri="{BB962C8B-B14F-4D97-AF65-F5344CB8AC3E}">
        <p14:creationId xmlns:p14="http://schemas.microsoft.com/office/powerpoint/2010/main" val="6564318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MFA Reports</a:t>
            </a:r>
            <a:endParaRPr lang="en-US" dirty="0"/>
          </a:p>
        </p:txBody>
      </p:sp>
      <p:graphicFrame>
        <p:nvGraphicFramePr>
          <p:cNvPr id="3" name="Table 3">
            <a:extLst>
              <a:ext uri="{FF2B5EF4-FFF2-40B4-BE49-F238E27FC236}">
                <a16:creationId xmlns:a16="http://schemas.microsoft.com/office/drawing/2014/main" id="{9763BCB8-1963-4413-BEBE-3DDA635B896A}"/>
              </a:ext>
            </a:extLst>
          </p:cNvPr>
          <p:cNvGraphicFramePr>
            <a:graphicFrameLocks noGrp="1"/>
          </p:cNvGraphicFramePr>
          <p:nvPr>
            <p:ph type="tbl" sz="quarter" idx="4294967295"/>
            <p:extLst>
              <p:ext uri="{D42A27DB-BD31-4B8C-83A1-F6EECF244321}">
                <p14:modId xmlns:p14="http://schemas.microsoft.com/office/powerpoint/2010/main" val="990808872"/>
              </p:ext>
            </p:extLst>
          </p:nvPr>
        </p:nvGraphicFramePr>
        <p:xfrm>
          <a:off x="600059" y="1447917"/>
          <a:ext cx="11143280" cy="3901440"/>
        </p:xfrm>
        <a:graphic>
          <a:graphicData uri="http://schemas.openxmlformats.org/drawingml/2006/table">
            <a:tbl>
              <a:tblPr firstRow="1" bandRow="1">
                <a:tableStyleId>{5C22544A-7EE6-4342-B048-85BDC9FD1C3A}</a:tableStyleId>
              </a:tblPr>
              <a:tblGrid>
                <a:gridCol w="3404333">
                  <a:extLst>
                    <a:ext uri="{9D8B030D-6E8A-4147-A177-3AD203B41FA5}">
                      <a16:colId xmlns:a16="http://schemas.microsoft.com/office/drawing/2014/main" val="765284512"/>
                    </a:ext>
                  </a:extLst>
                </a:gridCol>
                <a:gridCol w="7738947">
                  <a:extLst>
                    <a:ext uri="{9D8B030D-6E8A-4147-A177-3AD203B41FA5}">
                      <a16:colId xmlns:a16="http://schemas.microsoft.com/office/drawing/2014/main" val="4145877178"/>
                    </a:ext>
                  </a:extLst>
                </a:gridCol>
              </a:tblGrid>
              <a:tr h="370840">
                <a:tc>
                  <a:txBody>
                    <a:bodyPr/>
                    <a:lstStyle/>
                    <a:p>
                      <a:r>
                        <a:rPr lang="en-US" sz="2000" b="0" dirty="0">
                          <a:solidFill>
                            <a:schemeClr val="bg1"/>
                          </a:solidFill>
                          <a:latin typeface="+mn-lt"/>
                        </a:rPr>
                        <a:t>Report</a:t>
                      </a:r>
                    </a:p>
                  </a:txBody>
                  <a:tcPr anchor="ctr">
                    <a:solidFill>
                      <a:srgbClr val="2B5481"/>
                    </a:solidFill>
                  </a:tcPr>
                </a:tc>
                <a:tc>
                  <a:txBody>
                    <a:bodyPr/>
                    <a:lstStyle/>
                    <a:p>
                      <a:r>
                        <a:rPr lang="en-US" sz="2000" b="0" dirty="0">
                          <a:solidFill>
                            <a:schemeClr val="bg1"/>
                          </a:solidFill>
                          <a:latin typeface="+mn-lt"/>
                        </a:rPr>
                        <a:t>Description</a:t>
                      </a:r>
                    </a:p>
                  </a:txBody>
                  <a:tcPr anchor="ctr">
                    <a:solidFill>
                      <a:srgbClr val="2B5481"/>
                    </a:solidFill>
                  </a:tcPr>
                </a:tc>
                <a:extLst>
                  <a:ext uri="{0D108BD9-81ED-4DB2-BD59-A6C34878D82A}">
                    <a16:rowId xmlns:a16="http://schemas.microsoft.com/office/drawing/2014/main" val="1561128282"/>
                  </a:ext>
                </a:extLst>
              </a:tr>
              <a:tr h="370840">
                <a:tc>
                  <a:txBody>
                    <a:bodyPr/>
                    <a:lstStyle/>
                    <a:p>
                      <a:r>
                        <a:rPr lang="en-US" sz="2000" b="0" dirty="0">
                          <a:latin typeface="+mn-lt"/>
                        </a:rPr>
                        <a:t>Blocked User History</a:t>
                      </a:r>
                    </a:p>
                  </a:txBody>
                  <a:tcPr anchor="ctr">
                    <a:solidFill>
                      <a:schemeClr val="bg1">
                        <a:lumMod val="85000"/>
                      </a:schemeClr>
                    </a:solidFill>
                  </a:tcPr>
                </a:tc>
                <a:tc>
                  <a:txBody>
                    <a:bodyPr/>
                    <a:lstStyle/>
                    <a:p>
                      <a:r>
                        <a:rPr lang="en-US" sz="2000" dirty="0">
                          <a:latin typeface="+mn-lt"/>
                        </a:rPr>
                        <a:t>Shows the history of requests to block or unblock users.</a:t>
                      </a:r>
                    </a:p>
                  </a:txBody>
                  <a:tcPr anchor="ctr"/>
                </a:tc>
                <a:extLst>
                  <a:ext uri="{0D108BD9-81ED-4DB2-BD59-A6C34878D82A}">
                    <a16:rowId xmlns:a16="http://schemas.microsoft.com/office/drawing/2014/main" val="2862948127"/>
                  </a:ext>
                </a:extLst>
              </a:tr>
              <a:tr h="370840">
                <a:tc>
                  <a:txBody>
                    <a:bodyPr/>
                    <a:lstStyle/>
                    <a:p>
                      <a:r>
                        <a:rPr lang="en-US" sz="2000" b="0" dirty="0">
                          <a:latin typeface="+mn-lt"/>
                        </a:rPr>
                        <a:t>Usage and fraud alerts</a:t>
                      </a:r>
                    </a:p>
                  </a:txBody>
                  <a:tcPr anchor="ctr">
                    <a:solidFill>
                      <a:schemeClr val="bg1">
                        <a:lumMod val="85000"/>
                      </a:schemeClr>
                    </a:solidFill>
                  </a:tcPr>
                </a:tc>
                <a:tc>
                  <a:txBody>
                    <a:bodyPr/>
                    <a:lstStyle/>
                    <a:p>
                      <a:r>
                        <a:rPr lang="en-US" sz="2000" dirty="0">
                          <a:latin typeface="+mn-lt"/>
                        </a:rPr>
                        <a:t>Provides information on overall usage, user summary, and user details; as well as a history of fraud alerts submitted during the date range specified.</a:t>
                      </a:r>
                    </a:p>
                  </a:txBody>
                  <a:tcPr anchor="ctr"/>
                </a:tc>
                <a:extLst>
                  <a:ext uri="{0D108BD9-81ED-4DB2-BD59-A6C34878D82A}">
                    <a16:rowId xmlns:a16="http://schemas.microsoft.com/office/drawing/2014/main" val="1701625701"/>
                  </a:ext>
                </a:extLst>
              </a:tr>
              <a:tr h="370840">
                <a:tc>
                  <a:txBody>
                    <a:bodyPr/>
                    <a:lstStyle/>
                    <a:p>
                      <a:r>
                        <a:rPr lang="en-US" sz="2000" b="0" dirty="0">
                          <a:latin typeface="+mn-lt"/>
                        </a:rPr>
                        <a:t>Usage for on-premises components</a:t>
                      </a:r>
                    </a:p>
                  </a:txBody>
                  <a:tcPr anchor="ctr">
                    <a:solidFill>
                      <a:schemeClr val="bg1">
                        <a:lumMod val="85000"/>
                      </a:schemeClr>
                    </a:solidFill>
                  </a:tcPr>
                </a:tc>
                <a:tc>
                  <a:txBody>
                    <a:bodyPr/>
                    <a:lstStyle/>
                    <a:p>
                      <a:r>
                        <a:rPr lang="en-US" sz="2000" dirty="0">
                          <a:latin typeface="+mn-lt"/>
                        </a:rPr>
                        <a:t>Provides information on overall usage for MFA through the NPS extension, ADFS, and MFA server.</a:t>
                      </a:r>
                    </a:p>
                  </a:txBody>
                  <a:tcPr anchor="ctr"/>
                </a:tc>
                <a:extLst>
                  <a:ext uri="{0D108BD9-81ED-4DB2-BD59-A6C34878D82A}">
                    <a16:rowId xmlns:a16="http://schemas.microsoft.com/office/drawing/2014/main" val="4272330673"/>
                  </a:ext>
                </a:extLst>
              </a:tr>
              <a:tr h="370840">
                <a:tc>
                  <a:txBody>
                    <a:bodyPr/>
                    <a:lstStyle/>
                    <a:p>
                      <a:r>
                        <a:rPr lang="en-US" sz="2000" b="0" dirty="0">
                          <a:latin typeface="+mn-lt"/>
                        </a:rPr>
                        <a:t>Bypassed User History</a:t>
                      </a:r>
                    </a:p>
                  </a:txBody>
                  <a:tcPr anchor="ctr">
                    <a:solidFill>
                      <a:schemeClr val="bg1">
                        <a:lumMod val="85000"/>
                      </a:schemeClr>
                    </a:solidFill>
                  </a:tcPr>
                </a:tc>
                <a:tc>
                  <a:txBody>
                    <a:bodyPr/>
                    <a:lstStyle/>
                    <a:p>
                      <a:r>
                        <a:rPr lang="en-US" sz="2000" dirty="0">
                          <a:latin typeface="+mn-lt"/>
                        </a:rPr>
                        <a:t>Provides a history of requests to bypass Multi-Factor Authentication for a user.</a:t>
                      </a:r>
                    </a:p>
                  </a:txBody>
                  <a:tcPr anchor="ctr"/>
                </a:tc>
                <a:extLst>
                  <a:ext uri="{0D108BD9-81ED-4DB2-BD59-A6C34878D82A}">
                    <a16:rowId xmlns:a16="http://schemas.microsoft.com/office/drawing/2014/main" val="3412669576"/>
                  </a:ext>
                </a:extLst>
              </a:tr>
              <a:tr h="370840">
                <a:tc>
                  <a:txBody>
                    <a:bodyPr/>
                    <a:lstStyle/>
                    <a:p>
                      <a:r>
                        <a:rPr lang="en-US" sz="2000" b="0" dirty="0">
                          <a:latin typeface="+mn-lt"/>
                        </a:rPr>
                        <a:t>Server status</a:t>
                      </a:r>
                    </a:p>
                  </a:txBody>
                  <a:tcPr anchor="ctr">
                    <a:solidFill>
                      <a:schemeClr val="bg1">
                        <a:lumMod val="85000"/>
                      </a:schemeClr>
                    </a:solidFill>
                  </a:tcPr>
                </a:tc>
                <a:tc>
                  <a:txBody>
                    <a:bodyPr/>
                    <a:lstStyle/>
                    <a:p>
                      <a:r>
                        <a:rPr lang="en-US" sz="2000" dirty="0">
                          <a:latin typeface="+mn-lt"/>
                        </a:rPr>
                        <a:t>Displays the status of Multi-Factor Authentication Servers associated with your account.</a:t>
                      </a:r>
                    </a:p>
                  </a:txBody>
                  <a:tcPr anchor="ctr"/>
                </a:tc>
                <a:extLst>
                  <a:ext uri="{0D108BD9-81ED-4DB2-BD59-A6C34878D82A}">
                    <a16:rowId xmlns:a16="http://schemas.microsoft.com/office/drawing/2014/main" val="1019623772"/>
                  </a:ext>
                </a:extLst>
              </a:tr>
            </a:tbl>
          </a:graphicData>
        </a:graphic>
      </p:graphicFrame>
    </p:spTree>
    <p:extLst>
      <p:ext uri="{BB962C8B-B14F-4D97-AF65-F5344CB8AC3E}">
        <p14:creationId xmlns:p14="http://schemas.microsoft.com/office/powerpoint/2010/main" val="26270584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4922" y="3198077"/>
            <a:ext cx="9070923" cy="997196"/>
          </a:xfrm>
        </p:spPr>
        <p:txBody>
          <a:bodyPr/>
          <a:lstStyle/>
          <a:p>
            <a:r>
              <a:rPr lang="en-US" b="1" dirty="0"/>
              <a:t>Lesson 06: Azure AD Identity Protection</a:t>
            </a:r>
            <a:br>
              <a:rPr lang="en-US" b="1" dirty="0"/>
            </a:br>
            <a:endParaRPr lang="en-US" b="1" dirty="0"/>
          </a:p>
        </p:txBody>
      </p:sp>
      <p:grpSp>
        <p:nvGrpSpPr>
          <p:cNvPr id="16" name="Group 15">
            <a:extLst>
              <a:ext uri="{FF2B5EF4-FFF2-40B4-BE49-F238E27FC236}">
                <a16:creationId xmlns:a16="http://schemas.microsoft.com/office/drawing/2014/main" id="{9AAE3701-6C10-43D4-B1AC-68EE55E5D7B4}"/>
              </a:ext>
              <a:ext uri="{C183D7F6-B498-43B3-948B-1728B52AA6E4}">
                <adec:decorative xmlns:adec="http://schemas.microsoft.com/office/drawing/2017/decorative" val="1"/>
              </a:ext>
            </a:extLst>
          </p:cNvPr>
          <p:cNvGrpSpPr/>
          <p:nvPr/>
        </p:nvGrpSpPr>
        <p:grpSpPr>
          <a:xfrm>
            <a:off x="10298201" y="2906068"/>
            <a:ext cx="1232159" cy="1179002"/>
            <a:chOff x="3652075" y="2903811"/>
            <a:chExt cx="580742" cy="591194"/>
          </a:xfrm>
        </p:grpSpPr>
        <p:pic>
          <p:nvPicPr>
            <p:cNvPr id="2" name="Picture 1">
              <a:extLst>
                <a:ext uri="{FF2B5EF4-FFF2-40B4-BE49-F238E27FC236}">
                  <a16:creationId xmlns:a16="http://schemas.microsoft.com/office/drawing/2014/main" id="{D6C4C78C-4603-46E3-909C-31517E3127DA}"/>
                </a:ext>
              </a:extLst>
            </p:cNvPr>
            <p:cNvPicPr>
              <a:picLocks noChangeAspect="1"/>
            </p:cNvPicPr>
            <p:nvPr/>
          </p:nvPicPr>
          <p:blipFill>
            <a:blip r:embed="rId3"/>
            <a:stretch>
              <a:fillRect/>
            </a:stretch>
          </p:blipFill>
          <p:spPr>
            <a:xfrm>
              <a:off x="3652075" y="2903811"/>
              <a:ext cx="580742" cy="591194"/>
            </a:xfrm>
            <a:prstGeom prst="rect">
              <a:avLst/>
            </a:prstGeom>
          </p:spPr>
        </p:pic>
        <p:pic>
          <p:nvPicPr>
            <p:cNvPr id="13" name="Graphic 12">
              <a:extLst>
                <a:ext uri="{FF2B5EF4-FFF2-40B4-BE49-F238E27FC236}">
                  <a16:creationId xmlns:a16="http://schemas.microsoft.com/office/drawing/2014/main" id="{39893D43-C68D-4AFA-B31D-76E13BA2F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9138" y="3026585"/>
              <a:ext cx="319659" cy="354425"/>
            </a:xfrm>
            <a:prstGeom prst="rect">
              <a:avLst/>
            </a:prstGeom>
          </p:spPr>
        </p:pic>
      </p:grpSp>
    </p:spTree>
    <p:extLst>
      <p:ext uri="{BB962C8B-B14F-4D97-AF65-F5344CB8AC3E}">
        <p14:creationId xmlns:p14="http://schemas.microsoft.com/office/powerpoint/2010/main" val="337197075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4EE2E-AAE2-4E9E-8D57-91B7E116E315}"/>
              </a:ext>
            </a:extLst>
          </p:cNvPr>
          <p:cNvSpPr>
            <a:spLocks noGrp="1"/>
          </p:cNvSpPr>
          <p:nvPr>
            <p:ph type="title"/>
          </p:nvPr>
        </p:nvSpPr>
        <p:spPr>
          <a:xfrm>
            <a:off x="465139" y="2676526"/>
            <a:ext cx="2506662" cy="1641475"/>
          </a:xfrm>
        </p:spPr>
        <p:txBody>
          <a:bodyPr/>
          <a:lstStyle/>
          <a:p>
            <a:r>
              <a:rPr lang="en-US" dirty="0"/>
              <a:t>Azure AD Identity Protection Overview</a:t>
            </a:r>
          </a:p>
        </p:txBody>
      </p:sp>
      <p:sp>
        <p:nvSpPr>
          <p:cNvPr id="5" name="TextBox 4">
            <a:extLst>
              <a:ext uri="{FF2B5EF4-FFF2-40B4-BE49-F238E27FC236}">
                <a16:creationId xmlns:a16="http://schemas.microsoft.com/office/drawing/2014/main" id="{DEFF027C-5CEB-4422-8D9E-D4379CE0D97D}"/>
              </a:ext>
            </a:extLst>
          </p:cNvPr>
          <p:cNvSpPr txBox="1"/>
          <p:nvPr/>
        </p:nvSpPr>
        <p:spPr>
          <a:xfrm>
            <a:off x="3574981" y="412595"/>
            <a:ext cx="4590744" cy="2673489"/>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Identity Protection</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324469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139" y="2471342"/>
            <a:ext cx="2506662" cy="2051844"/>
          </a:xfrm>
        </p:spPr>
        <p:txBody>
          <a:bodyPr/>
          <a:lstStyle/>
          <a:p>
            <a:r>
              <a:rPr lang="en-US" dirty="0"/>
              <a:t>Azure Active Directory and Resource Organization 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4981" y="412595"/>
            <a:ext cx="5286512" cy="3935373"/>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Active Directory (Azure AD)</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Concepts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Management Groups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Subscriptions and Limits (Quotas)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Resource Groups</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Resource Group Organization</a:t>
            </a:r>
          </a:p>
        </p:txBody>
      </p:sp>
    </p:spTree>
    <p:extLst>
      <p:ext uri="{BB962C8B-B14F-4D97-AF65-F5344CB8AC3E}">
        <p14:creationId xmlns:p14="http://schemas.microsoft.com/office/powerpoint/2010/main" val="39230014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E22BF8-DF2F-424B-A296-B86F0BDCE7B2}"/>
              </a:ext>
            </a:extLst>
          </p:cNvPr>
          <p:cNvSpPr>
            <a:spLocks noGrp="1"/>
          </p:cNvSpPr>
          <p:nvPr>
            <p:ph type="title"/>
          </p:nvPr>
        </p:nvSpPr>
        <p:spPr/>
        <p:txBody>
          <a:bodyPr/>
          <a:lstStyle/>
          <a:p>
            <a:r>
              <a:rPr lang="en-US" b="1" dirty="0"/>
              <a:t>Azure Active Directory Identity Protection (1 of 2)</a:t>
            </a:r>
          </a:p>
        </p:txBody>
      </p:sp>
      <p:sp>
        <p:nvSpPr>
          <p:cNvPr id="4" name="Rectangle 3">
            <a:extLst>
              <a:ext uri="{FF2B5EF4-FFF2-40B4-BE49-F238E27FC236}">
                <a16:creationId xmlns:a16="http://schemas.microsoft.com/office/drawing/2014/main" id="{515A7BA6-5BDD-4298-9C1A-FBFFA7F3A1EE}"/>
              </a:ext>
            </a:extLst>
          </p:cNvPr>
          <p:cNvSpPr/>
          <p:nvPr/>
        </p:nvSpPr>
        <p:spPr>
          <a:xfrm>
            <a:off x="695213" y="1414762"/>
            <a:ext cx="4891547" cy="1239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Automate the detection and remediation of identity-based risks</a:t>
            </a:r>
          </a:p>
        </p:txBody>
      </p:sp>
      <p:sp>
        <p:nvSpPr>
          <p:cNvPr id="6" name="Rectangle 5">
            <a:extLst>
              <a:ext uri="{FF2B5EF4-FFF2-40B4-BE49-F238E27FC236}">
                <a16:creationId xmlns:a16="http://schemas.microsoft.com/office/drawing/2014/main" id="{F9AC37EF-561F-4339-9F98-74706B982642}"/>
              </a:ext>
            </a:extLst>
          </p:cNvPr>
          <p:cNvSpPr/>
          <p:nvPr/>
        </p:nvSpPr>
        <p:spPr>
          <a:xfrm>
            <a:off x="695213" y="2877426"/>
            <a:ext cx="4891547" cy="1239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93260"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Investigate risks using data presented in the Azure portal</a:t>
            </a:r>
          </a:p>
        </p:txBody>
      </p:sp>
      <p:sp>
        <p:nvSpPr>
          <p:cNvPr id="8" name="Rectangle 7">
            <a:extLst>
              <a:ext uri="{FF2B5EF4-FFF2-40B4-BE49-F238E27FC236}">
                <a16:creationId xmlns:a16="http://schemas.microsoft.com/office/drawing/2014/main" id="{A88FA12F-0D53-4C92-BC06-A45795A85A30}"/>
              </a:ext>
            </a:extLst>
          </p:cNvPr>
          <p:cNvSpPr/>
          <p:nvPr/>
        </p:nvSpPr>
        <p:spPr>
          <a:xfrm>
            <a:off x="695213" y="4340092"/>
            <a:ext cx="4891547" cy="1239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93260"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Export risk detection data to third-party utilities for further analysis</a:t>
            </a:r>
          </a:p>
        </p:txBody>
      </p:sp>
      <p:pic>
        <p:nvPicPr>
          <p:cNvPr id="10" name="Picture 9" descr="Screenshot from the Identity Protection blade showing the count of each type of risk in the system.">
            <a:extLst>
              <a:ext uri="{FF2B5EF4-FFF2-40B4-BE49-F238E27FC236}">
                <a16:creationId xmlns:a16="http://schemas.microsoft.com/office/drawing/2014/main" id="{3198D67A-D0B5-44E5-AC56-E0CF6B909858}"/>
              </a:ext>
            </a:extLst>
          </p:cNvPr>
          <p:cNvPicPr>
            <a:picLocks noChangeAspect="1"/>
          </p:cNvPicPr>
          <p:nvPr/>
        </p:nvPicPr>
        <p:blipFill>
          <a:blip r:embed="rId2"/>
          <a:stretch>
            <a:fillRect/>
          </a:stretch>
        </p:blipFill>
        <p:spPr>
          <a:xfrm>
            <a:off x="6817496" y="1593194"/>
            <a:ext cx="3980985" cy="4229176"/>
          </a:xfrm>
          <a:prstGeom prst="rect">
            <a:avLst/>
          </a:prstGeom>
        </p:spPr>
      </p:pic>
      <p:sp>
        <p:nvSpPr>
          <p:cNvPr id="12" name="Rectangle 11">
            <a:extLst>
              <a:ext uri="{FF2B5EF4-FFF2-40B4-BE49-F238E27FC236}">
                <a16:creationId xmlns:a16="http://schemas.microsoft.com/office/drawing/2014/main" id="{90A2A92D-A5E6-45BD-BB3D-C20BB358324E}"/>
              </a:ext>
              <a:ext uri="{C183D7F6-B498-43B3-948B-1728B52AA6E4}">
                <adec:decorative xmlns:adec="http://schemas.microsoft.com/office/drawing/2017/decorative" val="1"/>
              </a:ext>
            </a:extLst>
          </p:cNvPr>
          <p:cNvSpPr/>
          <p:nvPr/>
        </p:nvSpPr>
        <p:spPr bwMode="auto">
          <a:xfrm>
            <a:off x="6044768" y="1204333"/>
            <a:ext cx="5696494" cy="500689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64997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E22BF8-DF2F-424B-A296-B86F0BDCE7B2}"/>
              </a:ext>
            </a:extLst>
          </p:cNvPr>
          <p:cNvSpPr>
            <a:spLocks noGrp="1"/>
          </p:cNvSpPr>
          <p:nvPr>
            <p:ph type="title"/>
          </p:nvPr>
        </p:nvSpPr>
        <p:spPr/>
        <p:txBody>
          <a:bodyPr/>
          <a:lstStyle/>
          <a:p>
            <a:r>
              <a:rPr lang="en-US" b="1" dirty="0"/>
              <a:t>Azure Active Directory Identity Protection (2 of 2)</a:t>
            </a:r>
          </a:p>
        </p:txBody>
      </p:sp>
      <p:graphicFrame>
        <p:nvGraphicFramePr>
          <p:cNvPr id="4" name="Table 4">
            <a:extLst>
              <a:ext uri="{FF2B5EF4-FFF2-40B4-BE49-F238E27FC236}">
                <a16:creationId xmlns:a16="http://schemas.microsoft.com/office/drawing/2014/main" id="{A4230A11-49B7-4647-8079-F8826BF23BA4}"/>
              </a:ext>
            </a:extLst>
          </p:cNvPr>
          <p:cNvGraphicFramePr>
            <a:graphicFrameLocks noGrp="1"/>
          </p:cNvGraphicFramePr>
          <p:nvPr>
            <p:ph type="tbl" sz="quarter" idx="4294967295"/>
            <p:extLst>
              <p:ext uri="{D42A27DB-BD31-4B8C-83A1-F6EECF244321}">
                <p14:modId xmlns:p14="http://schemas.microsoft.com/office/powerpoint/2010/main" val="540219182"/>
              </p:ext>
            </p:extLst>
          </p:nvPr>
        </p:nvGraphicFramePr>
        <p:xfrm>
          <a:off x="724830" y="2474991"/>
          <a:ext cx="10728194" cy="3908478"/>
        </p:xfrm>
        <a:graphic>
          <a:graphicData uri="http://schemas.openxmlformats.org/drawingml/2006/table">
            <a:tbl>
              <a:tblPr firstRow="1" bandRow="1">
                <a:tableStyleId>{5C22544A-7EE6-4342-B048-85BDC9FD1C3A}</a:tableStyleId>
              </a:tblPr>
              <a:tblGrid>
                <a:gridCol w="3625079">
                  <a:extLst>
                    <a:ext uri="{9D8B030D-6E8A-4147-A177-3AD203B41FA5}">
                      <a16:colId xmlns:a16="http://schemas.microsoft.com/office/drawing/2014/main" val="1952379409"/>
                    </a:ext>
                  </a:extLst>
                </a:gridCol>
                <a:gridCol w="7103115">
                  <a:extLst>
                    <a:ext uri="{9D8B030D-6E8A-4147-A177-3AD203B41FA5}">
                      <a16:colId xmlns:a16="http://schemas.microsoft.com/office/drawing/2014/main" val="894152870"/>
                    </a:ext>
                  </a:extLst>
                </a:gridCol>
              </a:tblGrid>
              <a:tr h="564258">
                <a:tc>
                  <a:txBody>
                    <a:bodyPr/>
                    <a:lstStyle/>
                    <a:p>
                      <a:r>
                        <a:rPr lang="en-US" dirty="0">
                          <a:solidFill>
                            <a:schemeClr val="bg1"/>
                          </a:solidFill>
                          <a:latin typeface="+mn-lt"/>
                        </a:rPr>
                        <a:t>Risk detection type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2B5481"/>
                    </a:solidFill>
                  </a:tcPr>
                </a:tc>
                <a:tc>
                  <a:txBody>
                    <a:bodyPr/>
                    <a:lstStyle/>
                    <a:p>
                      <a:r>
                        <a:rPr lang="en-US" dirty="0">
                          <a:solidFill>
                            <a:schemeClr val="bg1"/>
                          </a:solidFill>
                          <a:latin typeface="+mn-lt"/>
                        </a:rPr>
                        <a:t>Description</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2B5481"/>
                    </a:solidFill>
                  </a:tcPr>
                </a:tc>
                <a:extLst>
                  <a:ext uri="{0D108BD9-81ED-4DB2-BD59-A6C34878D82A}">
                    <a16:rowId xmlns:a16="http://schemas.microsoft.com/office/drawing/2014/main" val="2748635153"/>
                  </a:ext>
                </a:extLst>
              </a:tr>
              <a:tr h="406479">
                <a:tc>
                  <a:txBody>
                    <a:bodyPr/>
                    <a:lstStyle/>
                    <a:p>
                      <a:r>
                        <a:rPr lang="en-US" b="0" dirty="0">
                          <a:latin typeface="+mn-lt"/>
                        </a:rPr>
                        <a:t>Atypical travel</a:t>
                      </a: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dirty="0">
                          <a:latin typeface="+mn-lt"/>
                        </a:rPr>
                        <a:t>Sign in from an atypical location based on the user's recent sign-ins.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05596808"/>
                  </a:ext>
                </a:extLst>
              </a:tr>
              <a:tr h="708261">
                <a:tc>
                  <a:txBody>
                    <a:bodyPr/>
                    <a:lstStyle/>
                    <a:p>
                      <a:r>
                        <a:rPr lang="en-US" b="0" dirty="0">
                          <a:latin typeface="+mn-lt"/>
                        </a:rPr>
                        <a:t>Anonymous IP address</a:t>
                      </a: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dirty="0">
                          <a:latin typeface="+mn-lt"/>
                        </a:rPr>
                        <a:t>Sign in from an anonymous IP address (for example: Tor browser, anonymizer VPNs).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521174"/>
                  </a:ext>
                </a:extLst>
              </a:tr>
              <a:tr h="406479">
                <a:tc>
                  <a:txBody>
                    <a:bodyPr/>
                    <a:lstStyle/>
                    <a:p>
                      <a:r>
                        <a:rPr lang="en-US" b="0" dirty="0">
                          <a:latin typeface="+mn-lt"/>
                        </a:rPr>
                        <a:t>Unfamiliar sign-in properties</a:t>
                      </a: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dirty="0">
                          <a:latin typeface="+mn-lt"/>
                        </a:rPr>
                        <a:t>Sign in with properties we've not seen recently for the given user.</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00892384"/>
                  </a:ext>
                </a:extLst>
              </a:tr>
              <a:tr h="406479">
                <a:tc>
                  <a:txBody>
                    <a:bodyPr/>
                    <a:lstStyle/>
                    <a:p>
                      <a:r>
                        <a:rPr lang="en-US" b="0" dirty="0">
                          <a:latin typeface="+mn-lt"/>
                        </a:rPr>
                        <a:t>Malware linked IP address</a:t>
                      </a: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dirty="0">
                          <a:latin typeface="+mn-lt"/>
                        </a:rPr>
                        <a:t>Sign in from a malware linked IP address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6763952"/>
                  </a:ext>
                </a:extLst>
              </a:tr>
              <a:tr h="708261">
                <a:tc>
                  <a:txBody>
                    <a:bodyPr/>
                    <a:lstStyle/>
                    <a:p>
                      <a:r>
                        <a:rPr lang="en-US" b="0" dirty="0">
                          <a:latin typeface="+mn-lt"/>
                        </a:rPr>
                        <a:t>Leaked Credentials</a:t>
                      </a: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dirty="0">
                          <a:latin typeface="+mn-lt"/>
                        </a:rPr>
                        <a:t>This risk detection indicates that the user's valid credentials have been leaked</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8837632"/>
                  </a:ext>
                </a:extLst>
              </a:tr>
              <a:tr h="708261">
                <a:tc>
                  <a:txBody>
                    <a:bodyPr/>
                    <a:lstStyle/>
                    <a:p>
                      <a:r>
                        <a:rPr lang="en-US" b="0" dirty="0">
                          <a:latin typeface="+mn-lt"/>
                        </a:rPr>
                        <a:t>Azure AD threat intelligence</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latin typeface="+mn-lt"/>
                        </a:rPr>
                        <a:t>Microsoft's internal and external threat intelligence sources have identified a known attack pattern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507963"/>
                  </a:ext>
                </a:extLst>
              </a:tr>
            </a:tbl>
          </a:graphicData>
        </a:graphic>
      </p:graphicFrame>
      <p:sp>
        <p:nvSpPr>
          <p:cNvPr id="6" name="Rectangle 5">
            <a:extLst>
              <a:ext uri="{FF2B5EF4-FFF2-40B4-BE49-F238E27FC236}">
                <a16:creationId xmlns:a16="http://schemas.microsoft.com/office/drawing/2014/main" id="{3D4A8EE5-5EFA-4A13-8FAF-F7AD57BD519B}"/>
              </a:ext>
            </a:extLst>
          </p:cNvPr>
          <p:cNvSpPr/>
          <p:nvPr/>
        </p:nvSpPr>
        <p:spPr>
          <a:xfrm>
            <a:off x="904120" y="1378069"/>
            <a:ext cx="4894925" cy="874478"/>
          </a:xfrm>
          <a:prstGeom prst="rect">
            <a:avLst/>
          </a:prstGeom>
          <a:solidFill>
            <a:schemeClr val="bg1">
              <a:lumMod val="95000"/>
            </a:schemeClr>
          </a:solidFill>
        </p:spPr>
        <p:txBody>
          <a:bodyPr wrap="square" anchor="ctr" anchorCtr="0">
            <a:noAutofit/>
          </a:bodyPr>
          <a:lstStyle/>
          <a:p>
            <a:pPr algn="ctr">
              <a:spcAft>
                <a:spcPts val="600"/>
              </a:spcAft>
            </a:pPr>
            <a:r>
              <a:rPr lang="en-US" sz="2400" dirty="0"/>
              <a:t>Risk detection and remediation</a:t>
            </a:r>
          </a:p>
        </p:txBody>
      </p:sp>
      <p:sp>
        <p:nvSpPr>
          <p:cNvPr id="5" name="Rectangle 4">
            <a:extLst>
              <a:ext uri="{FF2B5EF4-FFF2-40B4-BE49-F238E27FC236}">
                <a16:creationId xmlns:a16="http://schemas.microsoft.com/office/drawing/2014/main" id="{07D88B26-00B3-4354-8E3F-BCE20FF10BF6}"/>
              </a:ext>
            </a:extLst>
          </p:cNvPr>
          <p:cNvSpPr/>
          <p:nvPr/>
        </p:nvSpPr>
        <p:spPr>
          <a:xfrm>
            <a:off x="6268217" y="1378069"/>
            <a:ext cx="4894925" cy="874478"/>
          </a:xfrm>
          <a:prstGeom prst="rect">
            <a:avLst/>
          </a:prstGeom>
          <a:solidFill>
            <a:schemeClr val="bg1">
              <a:lumMod val="95000"/>
            </a:schemeClr>
          </a:solidFill>
        </p:spPr>
        <p:txBody>
          <a:bodyPr wrap="square" anchor="ctr" anchorCtr="0">
            <a:noAutofit/>
          </a:bodyPr>
          <a:lstStyle/>
          <a:p>
            <a:pPr algn="ctr">
              <a:spcAft>
                <a:spcPts val="600"/>
              </a:spcAft>
            </a:pPr>
            <a:r>
              <a:rPr lang="en-US" sz="2400" dirty="0"/>
              <a:t>Risk investigation - risky users, risky sign-ins, risk detections</a:t>
            </a:r>
          </a:p>
        </p:txBody>
      </p:sp>
    </p:spTree>
    <p:extLst>
      <p:ext uri="{BB962C8B-B14F-4D97-AF65-F5344CB8AC3E}">
        <p14:creationId xmlns:p14="http://schemas.microsoft.com/office/powerpoint/2010/main" val="42379001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Azure Active Directory - 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Create Azure users and groups in Azure Active Directory</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Allow users to reset their password with Azure Active Directory self-service password reset</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Rectangle 3">
            <a:extLst>
              <a:ext uri="{FF2B5EF4-FFF2-40B4-BE49-F238E27FC236}">
                <a16:creationId xmlns:a16="http://schemas.microsoft.com/office/drawing/2014/main" id="{B50E61A3-5476-4CF5-BCD0-E707F5CC057D}"/>
              </a:ext>
            </a:extLst>
          </p:cNvPr>
          <p:cNvSpPr/>
          <p:nvPr/>
        </p:nvSpPr>
        <p:spPr>
          <a:xfrm>
            <a:off x="4893196" y="349726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Strengthen authentication (conditional access) with Azure Active Directory</a:t>
            </a:r>
            <a:endParaRPr lang="en-IN" sz="1800" kern="1200" dirty="0">
              <a:solidFill>
                <a:schemeClr val="tx1"/>
              </a:solidFill>
            </a:endParaRPr>
          </a:p>
        </p:txBody>
      </p:sp>
      <p:cxnSp>
        <p:nvCxnSpPr>
          <p:cNvPr id="5" name="Straight Connector 4">
            <a:extLst>
              <a:ext uri="{FF2B5EF4-FFF2-40B4-BE49-F238E27FC236}">
                <a16:creationId xmlns:a16="http://schemas.microsoft.com/office/drawing/2014/main" id="{8B14BBB3-730F-4630-AF04-31470ADEB8A9}"/>
              </a:ext>
              <a:ext uri="{C183D7F6-B498-43B3-948B-1728B52AA6E4}">
                <adec:decorative xmlns:adec="http://schemas.microsoft.com/office/drawing/2017/decorative" val="1"/>
              </a:ext>
            </a:extLst>
          </p:cNvPr>
          <p:cNvCxnSpPr>
            <a:cxnSpLocks/>
          </p:cNvCxnSpPr>
          <p:nvPr/>
        </p:nvCxnSpPr>
        <p:spPr>
          <a:xfrm>
            <a:off x="4893196" y="410833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A2D488-65CE-4252-8EF5-CE9ACD044D61}"/>
              </a:ext>
            </a:extLst>
          </p:cNvPr>
          <p:cNvSpPr/>
          <p:nvPr/>
        </p:nvSpPr>
        <p:spPr>
          <a:xfrm>
            <a:off x="4893196" y="422151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Secure Azure Active Directory users with Multi-Factor Authentication</a:t>
            </a:r>
            <a:endParaRPr lang="en-IN" sz="1800" kern="1200" dirty="0">
              <a:solidFill>
                <a:schemeClr val="tx1"/>
              </a:solidFill>
            </a:endParaRPr>
          </a:p>
        </p:txBody>
      </p:sp>
      <p:cxnSp>
        <p:nvCxnSpPr>
          <p:cNvPr id="7" name="Straight Connector 6">
            <a:extLst>
              <a:ext uri="{FF2B5EF4-FFF2-40B4-BE49-F238E27FC236}">
                <a16:creationId xmlns:a16="http://schemas.microsoft.com/office/drawing/2014/main" id="{53BD190B-06CD-4F60-9E0E-B6C582C7283A}"/>
              </a:ext>
              <a:ext uri="{C183D7F6-B498-43B3-948B-1728B52AA6E4}">
                <adec:decorative xmlns:adec="http://schemas.microsoft.com/office/drawing/2017/decorative" val="1"/>
              </a:ext>
            </a:extLst>
          </p:cNvPr>
          <p:cNvCxnSpPr>
            <a:cxnSpLocks/>
          </p:cNvCxnSpPr>
          <p:nvPr/>
        </p:nvCxnSpPr>
        <p:spPr>
          <a:xfrm>
            <a:off x="4893196" y="483257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7636D65-FC86-43D5-AE4A-748BC149B1F0}"/>
              </a:ext>
            </a:extLst>
          </p:cNvPr>
          <p:cNvSpPr/>
          <p:nvPr/>
        </p:nvSpPr>
        <p:spPr>
          <a:xfrm>
            <a:off x="4893196" y="4967711"/>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Host your domain on Azure DNS</a:t>
            </a:r>
          </a:p>
        </p:txBody>
      </p:sp>
      <p:cxnSp>
        <p:nvCxnSpPr>
          <p:cNvPr id="9" name="Straight Connector 8">
            <a:extLst>
              <a:ext uri="{FF2B5EF4-FFF2-40B4-BE49-F238E27FC236}">
                <a16:creationId xmlns:a16="http://schemas.microsoft.com/office/drawing/2014/main" id="{F0FA68BB-559C-44A9-ADF4-27BEF5996065}"/>
              </a:ext>
              <a:ext uri="{C183D7F6-B498-43B3-948B-1728B52AA6E4}">
                <adec:decorative xmlns:adec="http://schemas.microsoft.com/office/drawing/2017/decorative" val="1"/>
              </a:ext>
            </a:extLst>
          </p:cNvPr>
          <p:cNvCxnSpPr>
            <a:cxnSpLocks/>
          </p:cNvCxnSpPr>
          <p:nvPr/>
        </p:nvCxnSpPr>
        <p:spPr>
          <a:xfrm>
            <a:off x="4893196" y="557878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E9D9687-CBB0-4449-82E5-1382A2ADA6E8}"/>
              </a:ext>
            </a:extLst>
          </p:cNvPr>
          <p:cNvSpPr txBox="1"/>
          <p:nvPr/>
        </p:nvSpPr>
        <p:spPr>
          <a:xfrm>
            <a:off x="4893196" y="5738385"/>
            <a:ext cx="6215864" cy="369332"/>
          </a:xfrm>
          <a:prstGeom prst="rect">
            <a:avLst/>
          </a:prstGeom>
          <a:noFill/>
        </p:spPr>
        <p:txBody>
          <a:bodyPr wrap="square">
            <a:spAutoFit/>
          </a:bodyPr>
          <a:lstStyle/>
          <a:p>
            <a:r>
              <a:rPr lang="en-US" dirty="0"/>
              <a:t>Protect your identities with Azure AD Identity Protection</a:t>
            </a:r>
          </a:p>
        </p:txBody>
      </p:sp>
      <p:cxnSp>
        <p:nvCxnSpPr>
          <p:cNvPr id="17" name="Straight Connector 16">
            <a:extLst>
              <a:ext uri="{FF2B5EF4-FFF2-40B4-BE49-F238E27FC236}">
                <a16:creationId xmlns:a16="http://schemas.microsoft.com/office/drawing/2014/main" id="{386833AE-8843-4B6A-BCF4-F3F885A5F90E}"/>
              </a:ext>
              <a:ext uri="{C183D7F6-B498-43B3-948B-1728B52AA6E4}">
                <adec:decorative xmlns:adec="http://schemas.microsoft.com/office/drawing/2017/decorative" val="1"/>
              </a:ext>
            </a:extLst>
          </p:cNvPr>
          <p:cNvCxnSpPr>
            <a:cxnSpLocks/>
          </p:cNvCxnSpPr>
          <p:nvPr/>
        </p:nvCxnSpPr>
        <p:spPr>
          <a:xfrm>
            <a:off x="4983951" y="6255162"/>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9064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596951" y="3275663"/>
            <a:ext cx="9070923" cy="443198"/>
          </a:xfrm>
        </p:spPr>
        <p:txBody>
          <a:bodyPr/>
          <a:lstStyle/>
          <a:p>
            <a:r>
              <a:rPr lang="en-US" sz="3200"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160093187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AD Join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8517" y="1227931"/>
            <a:ext cx="3647797" cy="5062924"/>
          </a:xfrm>
        </p:spPr>
        <p:txBody>
          <a:bodyPr/>
          <a:lstStyle/>
          <a:p>
            <a:pPr marL="0" indent="0">
              <a:spcAft>
                <a:spcPts val="600"/>
              </a:spcAft>
              <a:buNone/>
            </a:pPr>
            <a:r>
              <a:rPr lang="en-US" dirty="0">
                <a:latin typeface="+mj-lt"/>
              </a:rPr>
              <a:t>Benefits of AD Join:</a:t>
            </a:r>
          </a:p>
          <a:p>
            <a:pPr marL="571500" lvl="1" indent="-342900">
              <a:spcAft>
                <a:spcPts val="600"/>
              </a:spcAft>
              <a:buFont typeface="Arial" panose="020B0604020202020204" pitchFamily="34" charset="0"/>
              <a:buChar char="•"/>
            </a:pPr>
            <a:r>
              <a:rPr lang="en-US" dirty="0">
                <a:latin typeface="+mj-lt"/>
              </a:rPr>
              <a:t>Single-sign-on (SSO)</a:t>
            </a:r>
          </a:p>
          <a:p>
            <a:pPr marL="571500" lvl="1" indent="-342900">
              <a:spcAft>
                <a:spcPts val="600"/>
              </a:spcAft>
              <a:buFont typeface="Arial" panose="020B0604020202020204" pitchFamily="34" charset="0"/>
              <a:buChar char="•"/>
            </a:pPr>
            <a:r>
              <a:rPr lang="en-US" dirty="0">
                <a:latin typeface="+mj-lt"/>
              </a:rPr>
              <a:t>Enterprise compliant roaming</a:t>
            </a:r>
          </a:p>
          <a:p>
            <a:pPr marL="571500" lvl="1" indent="-342900">
              <a:spcAft>
                <a:spcPts val="600"/>
              </a:spcAft>
              <a:buFont typeface="Arial" panose="020B0604020202020204" pitchFamily="34" charset="0"/>
              <a:buChar char="•"/>
            </a:pPr>
            <a:r>
              <a:rPr lang="en-US" dirty="0">
                <a:latin typeface="+mj-lt"/>
              </a:rPr>
              <a:t>Access to Microsoft Store for Business</a:t>
            </a:r>
          </a:p>
          <a:p>
            <a:pPr marL="571500" lvl="1" indent="-342900">
              <a:spcAft>
                <a:spcPts val="600"/>
              </a:spcAft>
              <a:buFont typeface="Arial" panose="020B0604020202020204" pitchFamily="34" charset="0"/>
              <a:buChar char="•"/>
            </a:pPr>
            <a:r>
              <a:rPr lang="en-US" dirty="0">
                <a:latin typeface="+mj-lt"/>
              </a:rPr>
              <a:t>Windows Hello</a:t>
            </a:r>
          </a:p>
          <a:p>
            <a:pPr marL="571500" lvl="1" indent="-342900">
              <a:spcAft>
                <a:spcPts val="600"/>
              </a:spcAft>
              <a:buFont typeface="Arial" panose="020B0604020202020204" pitchFamily="34" charset="0"/>
              <a:buChar char="•"/>
            </a:pPr>
            <a:r>
              <a:rPr lang="en-US" dirty="0">
                <a:latin typeface="+mj-lt"/>
              </a:rPr>
              <a:t>Seamless access to on-premises resources</a:t>
            </a:r>
          </a:p>
          <a:p>
            <a:pPr>
              <a:spcAft>
                <a:spcPts val="600"/>
              </a:spcAft>
            </a:pPr>
            <a:endParaRPr lang="en-US" dirty="0">
              <a:latin typeface="+mj-lt"/>
            </a:endParaRPr>
          </a:p>
          <a:p>
            <a:pPr marL="0" indent="0">
              <a:spcAft>
                <a:spcPts val="600"/>
              </a:spcAft>
              <a:buNone/>
            </a:pPr>
            <a:r>
              <a:rPr lang="en-US" dirty="0">
                <a:latin typeface="+mj-lt"/>
              </a:rPr>
              <a:t>Connection options:</a:t>
            </a:r>
          </a:p>
          <a:p>
            <a:pPr marL="571500" lvl="1" indent="-342900">
              <a:spcAft>
                <a:spcPts val="600"/>
              </a:spcAft>
              <a:buFont typeface="Arial" panose="020B0604020202020204" pitchFamily="34" charset="0"/>
              <a:buChar char="•"/>
            </a:pPr>
            <a:r>
              <a:rPr lang="en-US" dirty="0">
                <a:latin typeface="+mj-lt"/>
              </a:rPr>
              <a:t>Registering</a:t>
            </a:r>
          </a:p>
          <a:p>
            <a:pPr marL="571500" lvl="1" indent="-342900">
              <a:spcAft>
                <a:spcPts val="600"/>
              </a:spcAft>
              <a:buFont typeface="Arial" panose="020B0604020202020204" pitchFamily="34" charset="0"/>
              <a:buChar char="•"/>
            </a:pPr>
            <a:r>
              <a:rPr lang="en-US" dirty="0">
                <a:latin typeface="+mj-lt"/>
              </a:rPr>
              <a:t>Joining	</a:t>
            </a:r>
          </a:p>
        </p:txBody>
      </p:sp>
      <p:pic>
        <p:nvPicPr>
          <p:cNvPr id="4" name="Picture 3">
            <a:extLst>
              <a:ext uri="{FF2B5EF4-FFF2-40B4-BE49-F238E27FC236}">
                <a16:creationId xmlns:a16="http://schemas.microsoft.com/office/drawing/2014/main" id="{87256E90-BF64-4094-95E6-377B89111C9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270" y="1704064"/>
            <a:ext cx="7247573" cy="3106103"/>
          </a:xfrm>
          <a:prstGeom prst="rect">
            <a:avLst/>
          </a:prstGeom>
        </p:spPr>
      </p:pic>
    </p:spTree>
    <p:extLst>
      <p:ext uri="{BB962C8B-B14F-4D97-AF65-F5344CB8AC3E}">
        <p14:creationId xmlns:p14="http://schemas.microsoft.com/office/powerpoint/2010/main" val="11566907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b="1" dirty="0"/>
              <a:t>Devices in Azure AD</a:t>
            </a:r>
            <a:endParaRPr lang="en-US" b="1" dirty="0">
              <a:solidFill>
                <a:srgbClr val="000000"/>
              </a:solidFill>
            </a:endParaRPr>
          </a:p>
        </p:txBody>
      </p:sp>
      <p:sp>
        <p:nvSpPr>
          <p:cNvPr id="19" name="TextBox 18">
            <a:extLst>
              <a:ext uri="{FF2B5EF4-FFF2-40B4-BE49-F238E27FC236}">
                <a16:creationId xmlns:a16="http://schemas.microsoft.com/office/drawing/2014/main" id="{65365C14-A8B8-4A2E-B71D-75BA5761194D}"/>
              </a:ext>
            </a:extLst>
          </p:cNvPr>
          <p:cNvSpPr txBox="1"/>
          <p:nvPr/>
        </p:nvSpPr>
        <p:spPr>
          <a:xfrm>
            <a:off x="451643" y="1118465"/>
            <a:ext cx="11533187" cy="5078313"/>
          </a:xfrm>
          <a:prstGeom prst="rect">
            <a:avLst/>
          </a:prstGeom>
          <a:noFill/>
        </p:spPr>
        <p:txBody>
          <a:bodyPr wrap="square">
            <a:spAutoFit/>
          </a:bodyPr>
          <a:lstStyle/>
          <a:p>
            <a:r>
              <a:rPr lang="en-US" b="1" dirty="0">
                <a:latin typeface="+mj-lt"/>
              </a:rPr>
              <a:t>Azure AD registered</a:t>
            </a:r>
          </a:p>
          <a:p>
            <a:r>
              <a:rPr lang="en-US" dirty="0">
                <a:latin typeface="+mj-lt"/>
              </a:rPr>
              <a:t>Devices that are Azure AD registered are signed in with a personal Microsoft account or another local account.</a:t>
            </a:r>
          </a:p>
          <a:p>
            <a:pPr marL="285750" indent="-285750">
              <a:buFont typeface="Arial" panose="020B0604020202020204" pitchFamily="34" charset="0"/>
              <a:buChar char="•"/>
            </a:pPr>
            <a:r>
              <a:rPr lang="en-US" dirty="0">
                <a:latin typeface="+mj-lt"/>
              </a:rPr>
              <a:t>Windows 10</a:t>
            </a:r>
          </a:p>
          <a:p>
            <a:pPr marL="285750" indent="-285750">
              <a:buFont typeface="Arial" panose="020B0604020202020204" pitchFamily="34" charset="0"/>
              <a:buChar char="•"/>
            </a:pPr>
            <a:r>
              <a:rPr lang="en-US" dirty="0">
                <a:latin typeface="+mj-lt"/>
              </a:rPr>
              <a:t>iOS</a:t>
            </a:r>
          </a:p>
          <a:p>
            <a:pPr marL="285750" indent="-285750">
              <a:buFont typeface="Arial" panose="020B0604020202020204" pitchFamily="34" charset="0"/>
              <a:buChar char="•"/>
            </a:pPr>
            <a:r>
              <a:rPr lang="en-US" dirty="0">
                <a:latin typeface="+mj-lt"/>
              </a:rPr>
              <a:t>Android</a:t>
            </a:r>
          </a:p>
          <a:p>
            <a:pPr marL="285750" indent="-285750">
              <a:buFont typeface="Arial" panose="020B0604020202020204" pitchFamily="34" charset="0"/>
              <a:buChar char="•"/>
            </a:pPr>
            <a:r>
              <a:rPr lang="en-US" dirty="0">
                <a:latin typeface="+mj-lt"/>
              </a:rPr>
              <a:t>MacOS</a:t>
            </a:r>
          </a:p>
          <a:p>
            <a:endParaRPr lang="en-US" dirty="0">
              <a:latin typeface="+mj-lt"/>
            </a:endParaRPr>
          </a:p>
          <a:p>
            <a:r>
              <a:rPr lang="en-US" b="1" dirty="0">
                <a:latin typeface="+mj-lt"/>
              </a:rPr>
              <a:t>Azure AD joined</a:t>
            </a:r>
          </a:p>
          <a:p>
            <a:r>
              <a:rPr lang="en-US" dirty="0">
                <a:latin typeface="+mj-lt"/>
              </a:rPr>
              <a:t>Devices that are Azure AD joined are owned by an organization and are signed in with an Azure AD account belonging to that organization. They exist only in the cloud.</a:t>
            </a:r>
          </a:p>
          <a:p>
            <a:pPr marL="285750" indent="-285750">
              <a:buFont typeface="Arial" panose="020B0604020202020204" pitchFamily="34" charset="0"/>
              <a:buChar char="•"/>
            </a:pPr>
            <a:r>
              <a:rPr lang="en-US" dirty="0">
                <a:latin typeface="+mj-lt"/>
              </a:rPr>
              <a:t>Windows 10</a:t>
            </a:r>
          </a:p>
          <a:p>
            <a:pPr marL="285750" indent="-285750">
              <a:buFont typeface="Arial" panose="020B0604020202020204" pitchFamily="34" charset="0"/>
              <a:buChar char="•"/>
            </a:pPr>
            <a:r>
              <a:rPr lang="en-US" dirty="0">
                <a:latin typeface="+mj-lt"/>
              </a:rPr>
              <a:t>Windows Server 2019 Virtual Machines running in Azure  (Server core is not supported)</a:t>
            </a:r>
          </a:p>
          <a:p>
            <a:endParaRPr lang="en-US" dirty="0">
              <a:latin typeface="+mj-lt"/>
            </a:endParaRPr>
          </a:p>
          <a:p>
            <a:r>
              <a:rPr lang="en-US" b="1" dirty="0">
                <a:latin typeface="+mj-lt"/>
              </a:rPr>
              <a:t>Hybrid Azure AD joined</a:t>
            </a:r>
          </a:p>
          <a:p>
            <a:r>
              <a:rPr lang="en-US" dirty="0">
                <a:latin typeface="+mj-lt"/>
              </a:rPr>
              <a:t>Devices that are hybrid Azure AD joined are owned by an organization and are signed in with an Active Directory Domain Services. They exist in the cloud and on-premises.</a:t>
            </a:r>
          </a:p>
          <a:p>
            <a:pPr marL="285750" indent="-285750">
              <a:buFont typeface="Arial" panose="020B0604020202020204" pitchFamily="34" charset="0"/>
              <a:buChar char="•"/>
            </a:pPr>
            <a:r>
              <a:rPr lang="en-US" dirty="0">
                <a:latin typeface="+mj-lt"/>
              </a:rPr>
              <a:t>Windows 7, 8.1, or 10</a:t>
            </a:r>
          </a:p>
          <a:p>
            <a:pPr marL="285750" indent="-285750">
              <a:buFont typeface="Arial" panose="020B0604020202020204" pitchFamily="34" charset="0"/>
              <a:buChar char="•"/>
            </a:pPr>
            <a:r>
              <a:rPr lang="en-US" dirty="0">
                <a:latin typeface="+mj-lt"/>
              </a:rPr>
              <a:t>Windows Server 2008 or newer</a:t>
            </a:r>
          </a:p>
        </p:txBody>
      </p:sp>
    </p:spTree>
    <p:extLst>
      <p:ext uri="{BB962C8B-B14F-4D97-AF65-F5344CB8AC3E}">
        <p14:creationId xmlns:p14="http://schemas.microsoft.com/office/powerpoint/2010/main" val="3719867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8F47-5CF6-4CC7-9231-7F94610E6668}"/>
              </a:ext>
            </a:extLst>
          </p:cNvPr>
          <p:cNvSpPr>
            <a:spLocks noGrp="1"/>
          </p:cNvSpPr>
          <p:nvPr>
            <p:ph type="title"/>
          </p:nvPr>
        </p:nvSpPr>
        <p:spPr/>
        <p:txBody>
          <a:bodyPr/>
          <a:lstStyle/>
          <a:p>
            <a:r>
              <a:rPr lang="en-GB" b="1" dirty="0"/>
              <a:t>Azure Active Directory (Azure AD)</a:t>
            </a:r>
          </a:p>
        </p:txBody>
      </p:sp>
      <p:pic>
        <p:nvPicPr>
          <p:cNvPr id="4" name="Picture 2" descr="Diagram describing the relationship between Azure Active Directory, the cloud, and on-premises solutions">
            <a:extLst>
              <a:ext uri="{FF2B5EF4-FFF2-40B4-BE49-F238E27FC236}">
                <a16:creationId xmlns:a16="http://schemas.microsoft.com/office/drawing/2014/main" id="{06C2BCA2-3C7F-4B5D-9EA4-A36382306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160" y="1325188"/>
            <a:ext cx="9202153" cy="35689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91B38A-E9F3-4CC4-B8E0-850251200DCC}"/>
              </a:ext>
            </a:extLst>
          </p:cNvPr>
          <p:cNvSpPr/>
          <p:nvPr/>
        </p:nvSpPr>
        <p:spPr>
          <a:xfrm>
            <a:off x="465138" y="517542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Multi-tenant cloud-based directory and identity management</a:t>
            </a:r>
          </a:p>
        </p:txBody>
      </p:sp>
      <p:sp>
        <p:nvSpPr>
          <p:cNvPr id="8" name="Rectangle 7">
            <a:extLst>
              <a:ext uri="{FF2B5EF4-FFF2-40B4-BE49-F238E27FC236}">
                <a16:creationId xmlns:a16="http://schemas.microsoft.com/office/drawing/2014/main" id="{DABD0AE1-FCF3-4C47-B2A6-F13D9B9B99B7}"/>
              </a:ext>
            </a:extLst>
          </p:cNvPr>
          <p:cNvSpPr/>
          <p:nvPr/>
        </p:nvSpPr>
        <p:spPr>
          <a:xfrm>
            <a:off x="3374938" y="517542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Single sign-on access to cloud applications and resources</a:t>
            </a:r>
          </a:p>
        </p:txBody>
      </p:sp>
      <p:sp>
        <p:nvSpPr>
          <p:cNvPr id="10" name="Rectangle 9">
            <a:extLst>
              <a:ext uri="{FF2B5EF4-FFF2-40B4-BE49-F238E27FC236}">
                <a16:creationId xmlns:a16="http://schemas.microsoft.com/office/drawing/2014/main" id="{65A6C625-1043-47E4-ABC5-31D35D76C78C}"/>
              </a:ext>
            </a:extLst>
          </p:cNvPr>
          <p:cNvSpPr/>
          <p:nvPr/>
        </p:nvSpPr>
        <p:spPr>
          <a:xfrm>
            <a:off x="6284738" y="5175428"/>
            <a:ext cx="2735775"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Facilitates developing apps with a global scope</a:t>
            </a:r>
          </a:p>
        </p:txBody>
      </p:sp>
      <p:sp>
        <p:nvSpPr>
          <p:cNvPr id="14" name="Rectangle 13">
            <a:extLst>
              <a:ext uri="{FF2B5EF4-FFF2-40B4-BE49-F238E27FC236}">
                <a16:creationId xmlns:a16="http://schemas.microsoft.com/office/drawing/2014/main" id="{E6153ADF-3857-4812-BCC4-AE16876EAA4E}"/>
              </a:ext>
            </a:extLst>
          </p:cNvPr>
          <p:cNvSpPr/>
          <p:nvPr/>
        </p:nvSpPr>
        <p:spPr>
          <a:xfrm>
            <a:off x="9194536" y="5175428"/>
            <a:ext cx="2735775"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Aft>
                <a:spcPts val="600"/>
              </a:spcAft>
            </a:pPr>
            <a:r>
              <a:rPr lang="en-GB" sz="2000" dirty="0">
                <a:solidFill>
                  <a:schemeClr val="tx1"/>
                </a:solidFill>
              </a:rPr>
              <a:t>Offers a full suite of identity management capabilities</a:t>
            </a:r>
          </a:p>
        </p:txBody>
      </p:sp>
      <p:sp>
        <p:nvSpPr>
          <p:cNvPr id="15" name="Rectangle 14">
            <a:extLst>
              <a:ext uri="{FF2B5EF4-FFF2-40B4-BE49-F238E27FC236}">
                <a16:creationId xmlns:a16="http://schemas.microsoft.com/office/drawing/2014/main" id="{BA4732F1-7720-4569-9AF0-94E60CCC844E}"/>
              </a:ext>
              <a:ext uri="{C183D7F6-B498-43B3-948B-1728B52AA6E4}">
                <adec:decorative xmlns:adec="http://schemas.microsoft.com/office/drawing/2017/decorative" val="1"/>
              </a:ext>
            </a:extLst>
          </p:cNvPr>
          <p:cNvSpPr/>
          <p:nvPr/>
        </p:nvSpPr>
        <p:spPr bwMode="auto">
          <a:xfrm>
            <a:off x="465138" y="1188720"/>
            <a:ext cx="11533187" cy="381762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52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object that can be authenticated</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tx1"/>
                </a:solidFill>
              </a:rPr>
              <a:t>Management Groups</a:t>
            </a:r>
          </a:p>
        </p:txBody>
      </p:sp>
      <p:sp>
        <p:nvSpPr>
          <p:cNvPr id="5" name="Text Placeholder 5">
            <a:extLst>
              <a:ext uri="{FF2B5EF4-FFF2-40B4-BE49-F238E27FC236}">
                <a16:creationId xmlns:a16="http://schemas.microsoft.com/office/drawing/2014/main" id="{33FD9A81-59D2-4A6D-AB6B-90D6AEDA5BE8}"/>
              </a:ext>
            </a:extLst>
          </p:cNvPr>
          <p:cNvSpPr txBox="1">
            <a:spLocks/>
          </p:cNvSpPr>
          <p:nvPr/>
        </p:nvSpPr>
        <p:spPr>
          <a:xfrm>
            <a:off x="465137" y="1471106"/>
            <a:ext cx="5189705" cy="1323173"/>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400" spc="-50" dirty="0"/>
              <a:t>Provides a level of scope above subscriptions</a:t>
            </a:r>
          </a:p>
        </p:txBody>
      </p:sp>
      <p:sp>
        <p:nvSpPr>
          <p:cNvPr id="6" name="Text Placeholder 5"/>
          <p:cNvSpPr>
            <a:spLocks noGrp="1"/>
          </p:cNvSpPr>
          <p:nvPr>
            <p:ph type="body" sz="quarter" idx="10"/>
          </p:nvPr>
        </p:nvSpPr>
        <p:spPr>
          <a:xfrm>
            <a:off x="465137" y="2981380"/>
            <a:ext cx="5219582" cy="1323173"/>
          </a:xfrm>
          <a:solidFill>
            <a:schemeClr val="bg1">
              <a:lumMod val="95000"/>
            </a:schemeClr>
          </a:solidFill>
        </p:spPr>
        <p:txBody>
          <a:bodyPr vert="horz" wrap="square" lIns="0" tIns="0" rIns="0" bIns="0" rtlCol="0" anchor="ctr" anchorCtr="0">
            <a:noAutofit/>
          </a:bodyPr>
          <a:lstStyle/>
          <a:p>
            <a:pPr>
              <a:spcAft>
                <a:spcPts val="1200"/>
              </a:spcAft>
            </a:pPr>
            <a:r>
              <a:rPr lang="en-US" sz="2400" spc="-50" dirty="0"/>
              <a:t>Targeting of policies and spend budgets across subscriptions and inheritance down the hierarchies</a:t>
            </a:r>
          </a:p>
        </p:txBody>
      </p:sp>
      <p:sp>
        <p:nvSpPr>
          <p:cNvPr id="7" name="Text Placeholder 5">
            <a:extLst>
              <a:ext uri="{FF2B5EF4-FFF2-40B4-BE49-F238E27FC236}">
                <a16:creationId xmlns:a16="http://schemas.microsoft.com/office/drawing/2014/main" id="{1DF239DF-FD44-471B-BCC6-DEC28956C157}"/>
              </a:ext>
            </a:extLst>
          </p:cNvPr>
          <p:cNvSpPr txBox="1">
            <a:spLocks/>
          </p:cNvSpPr>
          <p:nvPr/>
        </p:nvSpPr>
        <p:spPr>
          <a:xfrm>
            <a:off x="435260" y="4451684"/>
            <a:ext cx="5219582" cy="1323173"/>
          </a:xfrm>
          <a:prstGeom prst="rect">
            <a:avLst/>
          </a:prstGeom>
          <a:solidFill>
            <a:schemeClr val="bg1">
              <a:lumMod val="95000"/>
            </a:schemeClr>
          </a:solidFill>
        </p:spPr>
        <p:txBody>
          <a:bodyPr vert="horz" wrap="square" lIns="0" tIns="0" rIns="0" bIns="0" rtlCol="0" anchor="ctr" anchorCtr="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400" spc="-50" dirty="0"/>
              <a:t>Compliance and cost reporting by organization (business/teams)</a:t>
            </a:r>
            <a:endParaRPr lang="en-US" sz="2400" dirty="0"/>
          </a:p>
        </p:txBody>
      </p:sp>
      <p:pic>
        <p:nvPicPr>
          <p:cNvPr id="4" name="Picture 3" descr="Hierarchy with management groups and subscriptions.">
            <a:extLst>
              <a:ext uri="{FF2B5EF4-FFF2-40B4-BE49-F238E27FC236}">
                <a16:creationId xmlns:a16="http://schemas.microsoft.com/office/drawing/2014/main" id="{86599B3B-E9EB-4BA1-B5C6-E3D3899E2765}"/>
              </a:ext>
            </a:extLst>
          </p:cNvPr>
          <p:cNvPicPr>
            <a:picLocks noChangeAspect="1"/>
          </p:cNvPicPr>
          <p:nvPr/>
        </p:nvPicPr>
        <p:blipFill>
          <a:blip r:embed="rId3"/>
          <a:stretch>
            <a:fillRect/>
          </a:stretch>
        </p:blipFill>
        <p:spPr>
          <a:xfrm>
            <a:off x="6218237" y="1874023"/>
            <a:ext cx="5683375" cy="3389933"/>
          </a:xfrm>
          <a:prstGeom prst="rect">
            <a:avLst/>
          </a:prstGeom>
        </p:spPr>
      </p:pic>
      <p:sp>
        <p:nvSpPr>
          <p:cNvPr id="2" name="Rectangle 1">
            <a:extLst>
              <a:ext uri="{FF2B5EF4-FFF2-40B4-BE49-F238E27FC236}">
                <a16:creationId xmlns:a16="http://schemas.microsoft.com/office/drawing/2014/main" id="{4A0EF76B-7501-4E86-A6BF-2B7A236F9DEF}"/>
              </a:ext>
              <a:ext uri="{C183D7F6-B498-43B3-948B-1728B52AA6E4}">
                <adec:decorative xmlns:adec="http://schemas.microsoft.com/office/drawing/2017/decorative" val="1"/>
              </a:ext>
            </a:extLst>
          </p:cNvPr>
          <p:cNvSpPr/>
          <p:nvPr/>
        </p:nvSpPr>
        <p:spPr bwMode="auto">
          <a:xfrm>
            <a:off x="5937785" y="1471106"/>
            <a:ext cx="6060540" cy="419576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Subscriptions and Limits (Quotas)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380530"/>
            <a:ext cx="7753032" cy="3847207"/>
          </a:xfrm>
        </p:spPr>
        <p:txBody>
          <a:bodyPr/>
          <a:lstStyle/>
          <a:p>
            <a:pPr marL="0" indent="0">
              <a:spcAft>
                <a:spcPts val="1200"/>
              </a:spcAft>
              <a:buNone/>
            </a:pPr>
            <a:r>
              <a:rPr lang="en-US" sz="2400" b="1" dirty="0"/>
              <a:t>Azure subscription and service limits:</a:t>
            </a:r>
          </a:p>
          <a:p>
            <a:pPr marL="571500" lvl="1" indent="-342900">
              <a:spcAft>
                <a:spcPts val="1200"/>
              </a:spcAft>
              <a:buFont typeface="Arial" panose="020B0604020202020204" pitchFamily="34" charset="0"/>
              <a:buChar char="•"/>
            </a:pPr>
            <a:r>
              <a:rPr lang="en-US" sz="2400" dirty="0"/>
              <a:t>Microsoft Azure limits are also called quotas</a:t>
            </a:r>
          </a:p>
          <a:p>
            <a:pPr marL="571500" lvl="1" indent="-342900">
              <a:spcAft>
                <a:spcPts val="1800"/>
              </a:spcAft>
              <a:buFont typeface="Arial" panose="020B0604020202020204" pitchFamily="34" charset="0"/>
              <a:buChar char="•"/>
            </a:pPr>
            <a:r>
              <a:rPr lang="en-US" sz="2400" dirty="0"/>
              <a:t>Some limits apply on the regional level</a:t>
            </a:r>
          </a:p>
          <a:p>
            <a:pPr marL="571500" lvl="1" indent="-342900">
              <a:spcAft>
                <a:spcPts val="1800"/>
              </a:spcAft>
              <a:buFont typeface="Arial" panose="020B0604020202020204" pitchFamily="34" charset="0"/>
              <a:buChar char="•"/>
            </a:pPr>
            <a:r>
              <a:rPr lang="en-US" sz="2400" dirty="0"/>
              <a:t>Most resources have limits</a:t>
            </a:r>
          </a:p>
          <a:p>
            <a:pPr marL="0" indent="0">
              <a:spcAft>
                <a:spcPts val="1200"/>
              </a:spcAft>
              <a:buNone/>
            </a:pPr>
            <a:endParaRPr lang="en-US" sz="2400" b="1" dirty="0"/>
          </a:p>
          <a:p>
            <a:pPr marL="0" indent="0">
              <a:spcAft>
                <a:spcPts val="1200"/>
              </a:spcAft>
              <a:buNone/>
            </a:pPr>
            <a:r>
              <a:rPr lang="en-US" sz="2400" b="1" dirty="0"/>
              <a:t>Managing limits:</a:t>
            </a:r>
          </a:p>
          <a:p>
            <a:pPr marL="571500" lvl="1" indent="-342900">
              <a:spcAft>
                <a:spcPts val="1200"/>
              </a:spcAft>
              <a:buFont typeface="Arial" panose="020B0604020202020204" pitchFamily="34" charset="0"/>
              <a:buChar char="•"/>
            </a:pPr>
            <a:r>
              <a:rPr lang="en-US" sz="2400" dirty="0"/>
              <a:t>You can raise soft limits by raising an online customer support request at no charge</a:t>
            </a:r>
          </a:p>
        </p:txBody>
      </p:sp>
      <p:sp>
        <p:nvSpPr>
          <p:cNvPr id="6" name="Rectangle 5">
            <a:extLst>
              <a:ext uri="{FF2B5EF4-FFF2-40B4-BE49-F238E27FC236}">
                <a16:creationId xmlns:a16="http://schemas.microsoft.com/office/drawing/2014/main" id="{39620749-8D38-4967-A3B8-00A605DF6CF9}"/>
              </a:ext>
              <a:ext uri="{C183D7F6-B498-43B3-948B-1728B52AA6E4}">
                <adec:decorative xmlns:adec="http://schemas.microsoft.com/office/drawing/2017/decorative" val="1"/>
              </a:ext>
            </a:extLst>
          </p:cNvPr>
          <p:cNvSpPr/>
          <p:nvPr/>
        </p:nvSpPr>
        <p:spPr bwMode="auto">
          <a:xfrm>
            <a:off x="8130443" y="1119822"/>
            <a:ext cx="3468757" cy="475488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of quotas page including Active Directory limits and App Service limits. ">
            <a:extLst>
              <a:ext uri="{FF2B5EF4-FFF2-40B4-BE49-F238E27FC236}">
                <a16:creationId xmlns:a16="http://schemas.microsoft.com/office/drawing/2014/main" id="{5BFC18C6-E02E-405C-95A7-48EEF3842E25}"/>
              </a:ext>
            </a:extLst>
          </p:cNvPr>
          <p:cNvPicPr>
            <a:picLocks noChangeAspect="1"/>
          </p:cNvPicPr>
          <p:nvPr/>
        </p:nvPicPr>
        <p:blipFill>
          <a:blip r:embed="rId3"/>
          <a:stretch>
            <a:fillRect/>
          </a:stretch>
        </p:blipFill>
        <p:spPr>
          <a:xfrm>
            <a:off x="8782146" y="1304697"/>
            <a:ext cx="2280340" cy="4432210"/>
          </a:xfrm>
          <a:prstGeom prst="rect">
            <a:avLst/>
          </a:prstGeom>
          <a:ln>
            <a:solidFill>
              <a:schemeClr val="tx1"/>
            </a:solidFill>
          </a:ln>
        </p:spPr>
      </p:pic>
    </p:spTree>
    <p:extLst>
      <p:ext uri="{BB962C8B-B14F-4D97-AF65-F5344CB8AC3E}">
        <p14:creationId xmlns:p14="http://schemas.microsoft.com/office/powerpoint/2010/main" val="2048882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Resource Groups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282445" y="1188720"/>
            <a:ext cx="6621463" cy="3993850"/>
          </a:xfrm>
        </p:spPr>
        <p:txBody>
          <a:bodyPr/>
          <a:lstStyle/>
          <a:p>
            <a:pPr marL="571500" indent="-342900">
              <a:lnSpc>
                <a:spcPct val="150000"/>
              </a:lnSpc>
              <a:buFont typeface="Arial" panose="020B0604020202020204" pitchFamily="34" charset="0"/>
              <a:buChar char="•"/>
            </a:pPr>
            <a:r>
              <a:rPr lang="en-US" dirty="0">
                <a:latin typeface="+mn-lt"/>
              </a:rPr>
              <a:t>Serves as a logical grouping of resources</a:t>
            </a:r>
          </a:p>
          <a:p>
            <a:pPr marL="571500" indent="-342900">
              <a:lnSpc>
                <a:spcPct val="150000"/>
              </a:lnSpc>
              <a:buFont typeface="Arial" panose="020B0604020202020204" pitchFamily="34" charset="0"/>
              <a:buChar char="•"/>
            </a:pPr>
            <a:r>
              <a:rPr lang="en-US" dirty="0">
                <a:latin typeface="+mn-lt"/>
              </a:rPr>
              <a:t>Ties to resource life cycle</a:t>
            </a:r>
          </a:p>
          <a:p>
            <a:pPr marL="571500" indent="-342900">
              <a:lnSpc>
                <a:spcPct val="150000"/>
              </a:lnSpc>
              <a:buFont typeface="Arial" panose="020B0604020202020204" pitchFamily="34" charset="0"/>
              <a:buChar char="•"/>
            </a:pPr>
            <a:r>
              <a:rPr lang="en-US" dirty="0">
                <a:latin typeface="+mn-lt"/>
              </a:rPr>
              <a:t>Can't be nested</a:t>
            </a:r>
          </a:p>
          <a:p>
            <a:pPr marL="571500" indent="-342900">
              <a:lnSpc>
                <a:spcPct val="150000"/>
              </a:lnSpc>
              <a:buFont typeface="Arial" panose="020B0604020202020204" pitchFamily="34" charset="0"/>
              <a:buChar char="•"/>
            </a:pPr>
            <a:r>
              <a:rPr lang="en-US" sz="2400" dirty="0">
                <a:latin typeface="+mn-lt"/>
              </a:rPr>
              <a:t>Each resource must belong to a resource group</a:t>
            </a:r>
          </a:p>
          <a:p>
            <a:pPr marL="571500" indent="-342900">
              <a:lnSpc>
                <a:spcPct val="150000"/>
              </a:lnSpc>
              <a:buFont typeface="Arial" panose="020B0604020202020204" pitchFamily="34" charset="0"/>
              <a:buChar char="•"/>
            </a:pPr>
            <a:r>
              <a:rPr lang="en-US" sz="2400" dirty="0">
                <a:latin typeface="+mn-lt"/>
              </a:rPr>
              <a:t>Most resources can be moved between resource groups</a:t>
            </a:r>
            <a:endParaRPr lang="en-US" dirty="0">
              <a:latin typeface="+mn-lt"/>
            </a:endParaRPr>
          </a:p>
        </p:txBody>
      </p:sp>
      <p:sp>
        <p:nvSpPr>
          <p:cNvPr id="8" name="TextBox 7">
            <a:extLst>
              <a:ext uri="{FF2B5EF4-FFF2-40B4-BE49-F238E27FC236}">
                <a16:creationId xmlns:a16="http://schemas.microsoft.com/office/drawing/2014/main" id="{1C842EFE-0675-4F2B-B337-B26B229DF8EF}"/>
              </a:ext>
            </a:extLst>
          </p:cNvPr>
          <p:cNvSpPr txBox="1"/>
          <p:nvPr/>
        </p:nvSpPr>
        <p:spPr>
          <a:xfrm>
            <a:off x="7999507" y="1864310"/>
            <a:ext cx="3108960" cy="400110"/>
          </a:xfrm>
          <a:prstGeom prst="rect">
            <a:avLst/>
          </a:prstGeom>
          <a:noFill/>
        </p:spPr>
        <p:txBody>
          <a:bodyPr wrap="square">
            <a:spAutoFit/>
          </a:bodyPr>
          <a:lstStyle/>
          <a:p>
            <a:r>
              <a:rPr lang="en-US" sz="2000" dirty="0">
                <a:latin typeface="+mj-lt"/>
              </a:rPr>
              <a:t>A fundamental concept</a:t>
            </a:r>
            <a:endParaRPr lang="en-US" sz="2000" dirty="0"/>
          </a:p>
        </p:txBody>
      </p:sp>
      <p:pic>
        <p:nvPicPr>
          <p:cNvPr id="3" name="Picture 2" descr="A resource group includes a virtual network and storage.">
            <a:extLst>
              <a:ext uri="{FF2B5EF4-FFF2-40B4-BE49-F238E27FC236}">
                <a16:creationId xmlns:a16="http://schemas.microsoft.com/office/drawing/2014/main" id="{6F0B7A7D-2146-4B9A-BFE4-513D45A3C00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927" y="2536864"/>
            <a:ext cx="4030380" cy="1698756"/>
          </a:xfrm>
          <a:prstGeom prst="rect">
            <a:avLst/>
          </a:prstGeom>
        </p:spPr>
      </p:pic>
      <p:sp>
        <p:nvSpPr>
          <p:cNvPr id="2" name="Rectangle 1">
            <a:extLst>
              <a:ext uri="{FF2B5EF4-FFF2-40B4-BE49-F238E27FC236}">
                <a16:creationId xmlns:a16="http://schemas.microsoft.com/office/drawing/2014/main" id="{8CC554BF-FCA8-4A38-B013-C5C685ACCB87}"/>
              </a:ext>
              <a:ext uri="{C183D7F6-B498-43B3-948B-1728B52AA6E4}">
                <adec:decorative xmlns:adec="http://schemas.microsoft.com/office/drawing/2017/decorative" val="1"/>
              </a:ext>
            </a:extLst>
          </p:cNvPr>
          <p:cNvSpPr/>
          <p:nvPr/>
        </p:nvSpPr>
        <p:spPr bwMode="auto">
          <a:xfrm>
            <a:off x="6621464" y="1188720"/>
            <a:ext cx="5376862" cy="419481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4591407"/>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3A2A80-2F12-40FF-85E4-01332B73B631}">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terms/"/>
    <ds:schemaRef ds:uri="http://www.w3.org/XML/1998/namespace"/>
    <ds:schemaRef ds:uri="1d16016b-1e11-4dbd-8bd0-b44cb6539c58"/>
    <ds:schemaRef ds:uri="e8bab37c-6053-4066-b569-fd9fbae908bd"/>
    <ds:schemaRef ds:uri="http://schemas.microsoft.com/sharepoint/v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EA1E2ED-F8BE-49B7-89E6-1A820F015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2911C8-C0CA-46C5-8630-E2F1A4842F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2792</Words>
  <Application>Microsoft Office PowerPoint</Application>
  <PresentationFormat>Custom</PresentationFormat>
  <Paragraphs>362</Paragraphs>
  <Slides>45</Slides>
  <Notes>20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Segoe UI</vt:lpstr>
      <vt:lpstr>Segoe UI Light</vt:lpstr>
      <vt:lpstr>Segoe UI Semibold</vt:lpstr>
      <vt:lpstr>Wingdings</vt:lpstr>
      <vt:lpstr>1_Azure 1</vt:lpstr>
      <vt:lpstr>AZ-303: Microsoft Azure Architect Technologies</vt:lpstr>
      <vt:lpstr>Module 01: Implement Azure Active Directory</vt:lpstr>
      <vt:lpstr>Lesson 01: Azure Active Directory and Resource Organization </vt:lpstr>
      <vt:lpstr>Azure Active Directory and Resource Organization Overview</vt:lpstr>
      <vt:lpstr>Azure Active Directory (Azure AD)</vt:lpstr>
      <vt:lpstr>Azure AD Concepts</vt:lpstr>
      <vt:lpstr>Management Groups</vt:lpstr>
      <vt:lpstr>Subscriptions and Limits (Quotas)</vt:lpstr>
      <vt:lpstr>Resource Groups</vt:lpstr>
      <vt:lpstr>Resource Group Organization</vt:lpstr>
      <vt:lpstr>Lesson 02: Users and Groups</vt:lpstr>
      <vt:lpstr>Users and Groups Overview</vt:lpstr>
      <vt:lpstr>User Accounts</vt:lpstr>
      <vt:lpstr>Create and Manage Users </vt:lpstr>
      <vt:lpstr>Managing Guest Users</vt:lpstr>
      <vt:lpstr>Azure AD Groups</vt:lpstr>
      <vt:lpstr>Demonstration: Users and Groups</vt:lpstr>
      <vt:lpstr> Lesson 03: Managing Azure AD Tenants</vt:lpstr>
      <vt:lpstr>Managing Azure AD Tenants Overview</vt:lpstr>
      <vt:lpstr>Managing Multiple Directories </vt:lpstr>
      <vt:lpstr>Azure AD B2B (1 of 2)</vt:lpstr>
      <vt:lpstr>Azure AD B2C (2 of 2)</vt:lpstr>
      <vt:lpstr>Domains and Custom Domains</vt:lpstr>
      <vt:lpstr>Verifying Custom Domain Names</vt:lpstr>
      <vt:lpstr>Lesson 04: Implement Conditional Access</vt:lpstr>
      <vt:lpstr>Implement Conditional Access Overview</vt:lpstr>
      <vt:lpstr>Azure AD Conditional Access</vt:lpstr>
      <vt:lpstr>Azure AD Conditional Access Policies</vt:lpstr>
      <vt:lpstr>Example – Named Locations</vt:lpstr>
      <vt:lpstr>Example - Trusted locations </vt:lpstr>
      <vt:lpstr>Demonstration: Conditional Access</vt:lpstr>
      <vt:lpstr> Lesson 05: Azure Multi-Factor Authentication</vt:lpstr>
      <vt:lpstr>Azure   Multi-Factor Authentication Overview</vt:lpstr>
      <vt:lpstr>Multi-Factor Authentication (1 of 2) </vt:lpstr>
      <vt:lpstr>Multi-Factor Authentication (2 of 2)</vt:lpstr>
      <vt:lpstr>Azure MFA Settings</vt:lpstr>
      <vt:lpstr>Azure MFA Reports</vt:lpstr>
      <vt:lpstr>Lesson 06: Azure AD Identity Protection </vt:lpstr>
      <vt:lpstr>Azure AD Identity Protection Overview</vt:lpstr>
      <vt:lpstr>Azure Active Directory Identity Protection (1 of 2)</vt:lpstr>
      <vt:lpstr>Azure Active Directory Identity Protection (2 of 2)</vt:lpstr>
      <vt:lpstr>Azure Active Directory - Review</vt:lpstr>
      <vt:lpstr>End of presentation</vt:lpstr>
      <vt:lpstr>Azure AD Join  </vt:lpstr>
      <vt:lpstr>Devices in Azure 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2021-06-14T13:05:04Z</dcterms:created>
  <dcterms:modified xsi:type="dcterms:W3CDTF">2021-07-16T00:03:42Z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