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739" r:id="rId1"/>
  </p:sldMasterIdLst>
  <p:notesMasterIdLst>
    <p:notesMasterId r:id="rId27"/>
  </p:notesMasterIdLst>
  <p:handoutMasterIdLst>
    <p:handoutMasterId r:id="rId28"/>
  </p:handoutMasterIdLst>
  <p:sldIdLst>
    <p:sldId id="1811" r:id="rId2"/>
    <p:sldId id="1812" r:id="rId3"/>
    <p:sldId id="1684" r:id="rId4"/>
    <p:sldId id="9010" r:id="rId5"/>
    <p:sldId id="9012" r:id="rId6"/>
    <p:sldId id="9133" r:id="rId7"/>
    <p:sldId id="1747" r:id="rId8"/>
    <p:sldId id="9014" r:id="rId9"/>
    <p:sldId id="2538" r:id="rId10"/>
    <p:sldId id="9015" r:id="rId11"/>
    <p:sldId id="9016" r:id="rId12"/>
    <p:sldId id="9017" r:id="rId13"/>
    <p:sldId id="2542" r:id="rId14"/>
    <p:sldId id="9136" r:id="rId15"/>
    <p:sldId id="9138" r:id="rId16"/>
    <p:sldId id="9139" r:id="rId17"/>
    <p:sldId id="2567" r:id="rId18"/>
    <p:sldId id="9018" r:id="rId19"/>
    <p:sldId id="9140" r:id="rId20"/>
    <p:sldId id="1753" r:id="rId21"/>
    <p:sldId id="9137" r:id="rId22"/>
    <p:sldId id="1754" r:id="rId23"/>
    <p:sldId id="1804" r:id="rId24"/>
    <p:sldId id="2582" r:id="rId25"/>
    <p:sldId id="9056"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290A1E8-AFB8-3548-8B68-764E854A696A}">
          <p14:sldIdLst>
            <p14:sldId id="1811"/>
            <p14:sldId id="1812"/>
          </p14:sldIdLst>
        </p14:section>
        <p14:section name="Azure AD Connect" id="{B497F48E-A11A-44DD-BEC3-144DFE9907B9}">
          <p14:sldIdLst>
            <p14:sldId id="1684"/>
            <p14:sldId id="9010"/>
            <p14:sldId id="9012"/>
            <p14:sldId id="9133"/>
            <p14:sldId id="1747"/>
            <p14:sldId id="9014"/>
            <p14:sldId id="2538"/>
            <p14:sldId id="9015"/>
            <p14:sldId id="9016"/>
            <p14:sldId id="9017"/>
            <p14:sldId id="2542"/>
            <p14:sldId id="9136"/>
          </p14:sldIdLst>
        </p14:section>
        <p14:section name="SSPR" id="{CBA554EA-D0E3-44F5-8A7B-C351920CE176}">
          <p14:sldIdLst>
            <p14:sldId id="9138"/>
            <p14:sldId id="9139"/>
            <p14:sldId id="2567"/>
            <p14:sldId id="9018"/>
            <p14:sldId id="9140"/>
          </p14:sldIdLst>
        </p14:section>
        <p14:section name="AD Connect Health" id="{2F4B1DBD-900F-411D-930E-64BE3552E238}">
          <p14:sldIdLst>
            <p14:sldId id="1753"/>
            <p14:sldId id="9137"/>
            <p14:sldId id="1754"/>
            <p14:sldId id="1804"/>
          </p14:sldIdLst>
        </p14:section>
        <p14:section name="Finish" id="{BB9B85A1-A94A-46F6-8083-26B6D2F61291}">
          <p14:sldIdLst>
            <p14:sldId id="2582"/>
            <p14:sldId id="905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481"/>
    <a:srgbClr val="59B4D9"/>
    <a:srgbClr val="EBEBEB"/>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39F8E-A2C2-4C5A-97D4-5A880557C29B}" v="3" dt="2021-06-14T13:21:11.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6486" autoAdjust="0"/>
  </p:normalViewPr>
  <p:slideViewPr>
    <p:cSldViewPr snapToGrid="0">
      <p:cViewPr varScale="1">
        <p:scale>
          <a:sx n="77" d="100"/>
          <a:sy n="77" d="100"/>
        </p:scale>
        <p:origin x="102" y="396"/>
      </p:cViewPr>
      <p:guideLst/>
    </p:cSldViewPr>
  </p:slideViewPr>
  <p:outlineViewPr>
    <p:cViewPr>
      <p:scale>
        <a:sx n="33" d="100"/>
        <a:sy n="33" d="100"/>
      </p:scale>
      <p:origin x="0" y="0"/>
    </p:cViewPr>
  </p:outlineViewPr>
  <p:notesTextViewPr>
    <p:cViewPr>
      <p:scale>
        <a:sx n="80" d="100"/>
        <a:sy n="80" d="100"/>
      </p:scale>
      <p:origin x="0" y="0"/>
    </p:cViewPr>
  </p:notesTextViewPr>
  <p:sorterViewPr>
    <p:cViewPr>
      <p:scale>
        <a:sx n="150" d="100"/>
        <a:sy n="150" d="100"/>
      </p:scale>
      <p:origin x="0" y="0"/>
    </p:cViewPr>
  </p:sorterViewPr>
  <p:notesViewPr>
    <p:cSldViewPr snapToGrid="0" showGuides="1">
      <p:cViewPr varScale="1">
        <p:scale>
          <a:sx n="66" d="100"/>
          <a:sy n="66" d="100"/>
        </p:scale>
        <p:origin x="2280"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Prerequisites</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Enable Azure AD Connect</a:t>
          </a:r>
          <a:endParaRPr lang="en-US" sz="2000" dirty="0">
            <a:solidFill>
              <a:schemeClr val="bg1"/>
            </a:solidFill>
          </a:endParaRP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652F9B35-39E1-4A28-811E-83A3126B0E58}">
      <dgm:prSet phldrT="[Text]" phldr="0" custT="1"/>
      <dgm:spPr>
        <a:solidFill>
          <a:schemeClr val="tx2">
            <a:lumMod val="50000"/>
          </a:schemeClr>
        </a:solidFill>
      </dgm:spPr>
      <dgm:t>
        <a:bodyPr/>
        <a:lstStyle/>
        <a:p>
          <a:r>
            <a:rPr lang="en-US" sz="2000" dirty="0">
              <a:solidFill>
                <a:schemeClr val="bg1"/>
              </a:solidFill>
            </a:rPr>
            <a:t>Verify Seamless SSO is enabled</a:t>
          </a:r>
        </a:p>
      </dgm:t>
    </dgm:pt>
    <dgm:pt modelId="{D588D7BB-1873-4A6F-9A50-6EF058919D9B}" type="parTrans" cxnId="{C8E897DA-2068-4EBF-B35A-2B9F7EE1D2B4}">
      <dgm:prSet/>
      <dgm:spPr/>
      <dgm:t>
        <a:bodyPr/>
        <a:lstStyle/>
        <a:p>
          <a:endParaRPr lang="en-US"/>
        </a:p>
      </dgm:t>
    </dgm:pt>
    <dgm:pt modelId="{966B68F1-0E7E-4847-B34F-52BD5803811C}" type="sibTrans" cxnId="{C8E897DA-2068-4EBF-B35A-2B9F7EE1D2B4}">
      <dgm:prSet/>
      <dgm:spPr/>
      <dgm:t>
        <a:bodyPr/>
        <a:lstStyle/>
        <a:p>
          <a:endParaRPr lang="en-US"/>
        </a:p>
      </dgm:t>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3" custScaleY="85561">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3" custScaleY="85561">
        <dgm:presLayoutVars>
          <dgm:bulletEnabled val="1"/>
        </dgm:presLayoutVars>
      </dgm:prSet>
      <dgm:spPr/>
    </dgm:pt>
    <dgm:pt modelId="{9A44B964-D346-4B36-9A89-85239235EB4A}" type="pres">
      <dgm:prSet presAssocID="{C4F5593E-E558-4C5E-8B94-0DD95C78B656}" presName="sibTrans" presStyleCnt="0"/>
      <dgm:spPr/>
    </dgm:pt>
    <dgm:pt modelId="{1F6EE758-2C4E-450C-ABE9-C9519117E31C}" type="pres">
      <dgm:prSet presAssocID="{652F9B35-39E1-4A28-811E-83A3126B0E58}" presName="textNode" presStyleLbl="node1" presStyleIdx="2" presStyleCnt="3" custScaleY="85561">
        <dgm:presLayoutVars>
          <dgm:bulletEnabled val="1"/>
        </dgm:presLayoutVars>
      </dgm:prSet>
      <dgm:spPr/>
    </dgm:pt>
  </dgm:ptLst>
  <dgm:cxnLst>
    <dgm:cxn modelId="{F95DF409-ADD5-4D2A-B380-2E8F480C0E27}" type="presOf" srcId="{4B8647E0-90EC-4580-A4C7-5F7833105104}" destId="{79B5C179-A66D-4740-9ED7-B816EF65D2CA}"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3F5E0199-1F63-41B6-8B3D-21966F8A57FE}" srcId="{6D6F6A12-7C39-465F-9DFA-A7AE34C8C637}" destId="{F33862DB-82A4-4E53-892D-E6C635C38715}" srcOrd="1" destOrd="0" parTransId="{8CBAA32A-8B9D-47F5-A211-32E21ADD5728}" sibTransId="{C4F5593E-E558-4C5E-8B94-0DD95C78B656}"/>
    <dgm:cxn modelId="{1969E2A5-5F02-4459-9B7F-71E38A9E0C71}" type="presOf" srcId="{F33862DB-82A4-4E53-892D-E6C635C38715}" destId="{7D68A566-4B67-477F-8C6B-13C323222680}" srcOrd="0" destOrd="0" presId="urn:microsoft.com/office/officeart/2005/8/layout/hProcess9"/>
    <dgm:cxn modelId="{40A325B9-8221-4D43-8E56-99166A2D650C}" type="presOf" srcId="{652F9B35-39E1-4A28-811E-83A3126B0E58}" destId="{1F6EE758-2C4E-450C-ABE9-C9519117E31C}" srcOrd="0" destOrd="0" presId="urn:microsoft.com/office/officeart/2005/8/layout/hProcess9"/>
    <dgm:cxn modelId="{C8E897DA-2068-4EBF-B35A-2B9F7EE1D2B4}" srcId="{6D6F6A12-7C39-465F-9DFA-A7AE34C8C637}" destId="{652F9B35-39E1-4A28-811E-83A3126B0E58}" srcOrd="2" destOrd="0" parTransId="{D588D7BB-1873-4A6F-9A50-6EF058919D9B}" sibTransId="{966B68F1-0E7E-4847-B34F-52BD5803811C}"/>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 modelId="{CC3FC3F2-54FD-4E72-A49E-F4B8957A9CE0}" type="presParOf" srcId="{61CFEAC4-9E45-4278-97EF-B448FE0E5574}" destId="{9A44B964-D346-4B36-9A89-85239235EB4A}" srcOrd="3" destOrd="0" presId="urn:microsoft.com/office/officeart/2005/8/layout/hProcess9"/>
    <dgm:cxn modelId="{8E243D6C-C8EF-41F6-9FA4-D3F7899BB493}" type="presParOf" srcId="{61CFEAC4-9E45-4278-97EF-B448FE0E5574}" destId="{1F6EE758-2C4E-450C-ABE9-C9519117E31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Enable SSPR</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Select authentication and registration options</a:t>
          </a:r>
          <a:endParaRPr lang="en-US" sz="2000" dirty="0">
            <a:solidFill>
              <a:schemeClr val="bg1"/>
            </a:solidFill>
          </a:endParaRP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652F9B35-39E1-4A28-811E-83A3126B0E58}">
      <dgm:prSet phldrT="[Text]" phldr="0" custT="1"/>
      <dgm:spPr>
        <a:solidFill>
          <a:schemeClr val="tx2">
            <a:lumMod val="50000"/>
          </a:schemeClr>
        </a:solidFill>
      </dgm:spPr>
      <dgm:t>
        <a:bodyPr/>
        <a:lstStyle/>
        <a:p>
          <a:r>
            <a:rPr lang="en-US" sz="2000" dirty="0">
              <a:solidFill>
                <a:schemeClr val="bg1"/>
              </a:solidFill>
            </a:rPr>
            <a:t>Configure notifications and customizations</a:t>
          </a:r>
        </a:p>
      </dgm:t>
    </dgm:pt>
    <dgm:pt modelId="{D588D7BB-1873-4A6F-9A50-6EF058919D9B}" type="parTrans" cxnId="{C8E897DA-2068-4EBF-B35A-2B9F7EE1D2B4}">
      <dgm:prSet/>
      <dgm:spPr/>
      <dgm:t>
        <a:bodyPr/>
        <a:lstStyle/>
        <a:p>
          <a:endParaRPr lang="en-US"/>
        </a:p>
      </dgm:t>
    </dgm:pt>
    <dgm:pt modelId="{966B68F1-0E7E-4847-B34F-52BD5803811C}" type="sibTrans" cxnId="{C8E897DA-2068-4EBF-B35A-2B9F7EE1D2B4}">
      <dgm:prSet/>
      <dgm:spPr/>
      <dgm:t>
        <a:bodyPr/>
        <a:lstStyle/>
        <a:p>
          <a:endParaRPr lang="en-US"/>
        </a:p>
      </dgm:t>
    </dgm:pt>
    <dgm:pt modelId="{11EDCB57-4153-4B40-9086-216613E3EC55}">
      <dgm:prSet custT="1"/>
      <dgm:spPr>
        <a:solidFill>
          <a:schemeClr val="tx2">
            <a:lumMod val="50000"/>
          </a:schemeClr>
        </a:solidFill>
      </dgm:spPr>
      <dgm:t>
        <a:bodyPr/>
        <a:lstStyle/>
        <a:p>
          <a:r>
            <a:rPr lang="en-US" sz="2000" kern="1200" dirty="0">
              <a:solidFill>
                <a:srgbClr val="FFFFFF"/>
              </a:solidFill>
              <a:latin typeface="Segoe UI"/>
              <a:ea typeface="+mn-ea"/>
              <a:cs typeface="+mn-cs"/>
            </a:rPr>
            <a:t>Test</a:t>
          </a:r>
        </a:p>
      </dgm:t>
    </dgm:pt>
    <dgm:pt modelId="{1ACF2837-BAB9-4FC3-A995-564EDE70516D}" type="parTrans" cxnId="{B67C55A2-4457-4CD6-8494-9D00EFE199EC}">
      <dgm:prSet/>
      <dgm:spPr/>
      <dgm:t>
        <a:bodyPr/>
        <a:lstStyle/>
        <a:p>
          <a:endParaRPr lang="en-US"/>
        </a:p>
      </dgm:t>
    </dgm:pt>
    <dgm:pt modelId="{04D255C5-33FD-40E9-8892-A29C682F6D86}" type="sibTrans" cxnId="{B67C55A2-4457-4CD6-8494-9D00EFE199EC}">
      <dgm:prSet/>
      <dgm:spPr/>
      <dgm:t>
        <a:bodyPr/>
        <a:lstStyle/>
        <a:p>
          <a:endParaRPr lang="en-US"/>
        </a:p>
      </dgm:t>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4" custScaleY="85561">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4" custScaleY="85561">
        <dgm:presLayoutVars>
          <dgm:bulletEnabled val="1"/>
        </dgm:presLayoutVars>
      </dgm:prSet>
      <dgm:spPr/>
    </dgm:pt>
    <dgm:pt modelId="{9A44B964-D346-4B36-9A89-85239235EB4A}" type="pres">
      <dgm:prSet presAssocID="{C4F5593E-E558-4C5E-8B94-0DD95C78B656}" presName="sibTrans" presStyleCnt="0"/>
      <dgm:spPr/>
    </dgm:pt>
    <dgm:pt modelId="{1F6EE758-2C4E-450C-ABE9-C9519117E31C}" type="pres">
      <dgm:prSet presAssocID="{652F9B35-39E1-4A28-811E-83A3126B0E58}" presName="textNode" presStyleLbl="node1" presStyleIdx="2" presStyleCnt="4" custScaleY="85561">
        <dgm:presLayoutVars>
          <dgm:bulletEnabled val="1"/>
        </dgm:presLayoutVars>
      </dgm:prSet>
      <dgm:spPr/>
    </dgm:pt>
    <dgm:pt modelId="{3BD378E6-8B5D-4A92-9D2A-B5E92D3D0770}" type="pres">
      <dgm:prSet presAssocID="{966B68F1-0E7E-4847-B34F-52BD5803811C}" presName="sibTrans" presStyleCnt="0"/>
      <dgm:spPr/>
    </dgm:pt>
    <dgm:pt modelId="{C53FE292-6C50-4C78-9E54-EFFAA135219C}" type="pres">
      <dgm:prSet presAssocID="{11EDCB57-4153-4B40-9086-216613E3EC55}" presName="textNode" presStyleLbl="node1" presStyleIdx="3" presStyleCnt="4" custScaleY="87752">
        <dgm:presLayoutVars>
          <dgm:bulletEnabled val="1"/>
        </dgm:presLayoutVars>
      </dgm:prSet>
      <dgm:spPr/>
    </dgm:pt>
  </dgm:ptLst>
  <dgm:cxnLst>
    <dgm:cxn modelId="{F95DF409-ADD5-4D2A-B380-2E8F480C0E27}" type="presOf" srcId="{4B8647E0-90EC-4580-A4C7-5F7833105104}" destId="{79B5C179-A66D-4740-9ED7-B816EF65D2CA}"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07B9CF84-6978-44EC-B6EF-43FF8D6B036C}" type="presOf" srcId="{11EDCB57-4153-4B40-9086-216613E3EC55}" destId="{C53FE292-6C50-4C78-9E54-EFFAA135219C}" srcOrd="0" destOrd="0" presId="urn:microsoft.com/office/officeart/2005/8/layout/hProcess9"/>
    <dgm:cxn modelId="{3F5E0199-1F63-41B6-8B3D-21966F8A57FE}" srcId="{6D6F6A12-7C39-465F-9DFA-A7AE34C8C637}" destId="{F33862DB-82A4-4E53-892D-E6C635C38715}" srcOrd="1" destOrd="0" parTransId="{8CBAA32A-8B9D-47F5-A211-32E21ADD5728}" sibTransId="{C4F5593E-E558-4C5E-8B94-0DD95C78B656}"/>
    <dgm:cxn modelId="{B67C55A2-4457-4CD6-8494-9D00EFE199EC}" srcId="{6D6F6A12-7C39-465F-9DFA-A7AE34C8C637}" destId="{11EDCB57-4153-4B40-9086-216613E3EC55}" srcOrd="3" destOrd="0" parTransId="{1ACF2837-BAB9-4FC3-A995-564EDE70516D}" sibTransId="{04D255C5-33FD-40E9-8892-A29C682F6D86}"/>
    <dgm:cxn modelId="{1969E2A5-5F02-4459-9B7F-71E38A9E0C71}" type="presOf" srcId="{F33862DB-82A4-4E53-892D-E6C635C38715}" destId="{7D68A566-4B67-477F-8C6B-13C323222680}" srcOrd="0" destOrd="0" presId="urn:microsoft.com/office/officeart/2005/8/layout/hProcess9"/>
    <dgm:cxn modelId="{40A325B9-8221-4D43-8E56-99166A2D650C}" type="presOf" srcId="{652F9B35-39E1-4A28-811E-83A3126B0E58}" destId="{1F6EE758-2C4E-450C-ABE9-C9519117E31C}" srcOrd="0" destOrd="0" presId="urn:microsoft.com/office/officeart/2005/8/layout/hProcess9"/>
    <dgm:cxn modelId="{C8E897DA-2068-4EBF-B35A-2B9F7EE1D2B4}" srcId="{6D6F6A12-7C39-465F-9DFA-A7AE34C8C637}" destId="{652F9B35-39E1-4A28-811E-83A3126B0E58}" srcOrd="2" destOrd="0" parTransId="{D588D7BB-1873-4A6F-9A50-6EF058919D9B}" sibTransId="{966B68F1-0E7E-4847-B34F-52BD5803811C}"/>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 modelId="{CC3FC3F2-54FD-4E72-A49E-F4B8957A9CE0}" type="presParOf" srcId="{61CFEAC4-9E45-4278-97EF-B448FE0E5574}" destId="{9A44B964-D346-4B36-9A89-85239235EB4A}" srcOrd="3" destOrd="0" presId="urn:microsoft.com/office/officeart/2005/8/layout/hProcess9"/>
    <dgm:cxn modelId="{8E243D6C-C8EF-41F6-9FA4-D3F7899BB493}" type="presParOf" srcId="{61CFEAC4-9E45-4278-97EF-B448FE0E5574}" destId="{1F6EE758-2C4E-450C-ABE9-C9519117E31C}" srcOrd="4" destOrd="0" presId="urn:microsoft.com/office/officeart/2005/8/layout/hProcess9"/>
    <dgm:cxn modelId="{B088A346-02CB-4388-97BE-23E1DC73AAC8}" type="presParOf" srcId="{61CFEAC4-9E45-4278-97EF-B448FE0E5574}" destId="{3BD378E6-8B5D-4A92-9D2A-B5E92D3D0770}" srcOrd="5" destOrd="0" presId="urn:microsoft.com/office/officeart/2005/8/layout/hProcess9"/>
    <dgm:cxn modelId="{67D95EBC-1BEA-4FF3-AC11-EAB246983ACA}" type="presParOf" srcId="{61CFEAC4-9E45-4278-97EF-B448FE0E5574}" destId="{C53FE292-6C50-4C78-9E54-EFFAA135219C}"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721818" y="0"/>
          <a:ext cx="8484464" cy="450509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0" y="1481625"/>
          <a:ext cx="2994516" cy="1541841"/>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Prerequisites</a:t>
          </a:r>
        </a:p>
      </dsp:txBody>
      <dsp:txXfrm>
        <a:off x="75266" y="1556891"/>
        <a:ext cx="2843984" cy="1391309"/>
      </dsp:txXfrm>
    </dsp:sp>
    <dsp:sp modelId="{7D68A566-4B67-477F-8C6B-13C323222680}">
      <dsp:nvSpPr>
        <dsp:cNvPr id="0" name=""/>
        <dsp:cNvSpPr/>
      </dsp:nvSpPr>
      <dsp:spPr>
        <a:xfrm>
          <a:off x="3493603" y="1481625"/>
          <a:ext cx="2994516" cy="1541841"/>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Enable Azure AD Connect</a:t>
          </a:r>
          <a:endParaRPr lang="en-US" sz="2000" kern="1200" dirty="0">
            <a:solidFill>
              <a:schemeClr val="bg1"/>
            </a:solidFill>
          </a:endParaRPr>
        </a:p>
      </dsp:txBody>
      <dsp:txXfrm>
        <a:off x="3568869" y="1556891"/>
        <a:ext cx="2843984" cy="1391309"/>
      </dsp:txXfrm>
    </dsp:sp>
    <dsp:sp modelId="{1F6EE758-2C4E-450C-ABE9-C9519117E31C}">
      <dsp:nvSpPr>
        <dsp:cNvPr id="0" name=""/>
        <dsp:cNvSpPr/>
      </dsp:nvSpPr>
      <dsp:spPr>
        <a:xfrm>
          <a:off x="6987206" y="1481625"/>
          <a:ext cx="2994516" cy="1541841"/>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Verify Seamless SSO is enabled</a:t>
          </a:r>
        </a:p>
      </dsp:txBody>
      <dsp:txXfrm>
        <a:off x="7062472" y="1556891"/>
        <a:ext cx="2843984" cy="1391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721818" y="0"/>
          <a:ext cx="8484464" cy="450509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3411" y="1481625"/>
          <a:ext cx="2216644" cy="1541841"/>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Enable SSPR</a:t>
          </a:r>
        </a:p>
      </dsp:txBody>
      <dsp:txXfrm>
        <a:off x="78677" y="1556891"/>
        <a:ext cx="2066112" cy="1391309"/>
      </dsp:txXfrm>
    </dsp:sp>
    <dsp:sp modelId="{7D68A566-4B67-477F-8C6B-13C323222680}">
      <dsp:nvSpPr>
        <dsp:cNvPr id="0" name=""/>
        <dsp:cNvSpPr/>
      </dsp:nvSpPr>
      <dsp:spPr>
        <a:xfrm>
          <a:off x="2589496" y="1481625"/>
          <a:ext cx="2216644" cy="1541841"/>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Select authentication and registration options</a:t>
          </a:r>
          <a:endParaRPr lang="en-US" sz="2000" kern="1200" dirty="0">
            <a:solidFill>
              <a:schemeClr val="bg1"/>
            </a:solidFill>
          </a:endParaRPr>
        </a:p>
      </dsp:txBody>
      <dsp:txXfrm>
        <a:off x="2664762" y="1556891"/>
        <a:ext cx="2066112" cy="1391309"/>
      </dsp:txXfrm>
    </dsp:sp>
    <dsp:sp modelId="{1F6EE758-2C4E-450C-ABE9-C9519117E31C}">
      <dsp:nvSpPr>
        <dsp:cNvPr id="0" name=""/>
        <dsp:cNvSpPr/>
      </dsp:nvSpPr>
      <dsp:spPr>
        <a:xfrm>
          <a:off x="5175581" y="1481625"/>
          <a:ext cx="2216644" cy="1541841"/>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Configure notifications and customizations</a:t>
          </a:r>
        </a:p>
      </dsp:txBody>
      <dsp:txXfrm>
        <a:off x="5250847" y="1556891"/>
        <a:ext cx="2066112" cy="1391309"/>
      </dsp:txXfrm>
    </dsp:sp>
    <dsp:sp modelId="{C53FE292-6C50-4C78-9E54-EFFAA135219C}">
      <dsp:nvSpPr>
        <dsp:cNvPr id="0" name=""/>
        <dsp:cNvSpPr/>
      </dsp:nvSpPr>
      <dsp:spPr>
        <a:xfrm>
          <a:off x="7761666" y="1461884"/>
          <a:ext cx="2216644" cy="1581323"/>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FF"/>
              </a:solidFill>
              <a:latin typeface="Segoe UI"/>
              <a:ea typeface="+mn-ea"/>
              <a:cs typeface="+mn-cs"/>
            </a:rPr>
            <a:t>Test</a:t>
          </a:r>
        </a:p>
      </dsp:txBody>
      <dsp:txXfrm>
        <a:off x="7838860" y="1539078"/>
        <a:ext cx="2062256" cy="14269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7/16/2021 7:26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7/16/2021 7:24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ctive-directory/hybrid/how-to-connect-fed-whati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active-directory/authentication/tutorial-enable-sspr-writebac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active-directory/hybrid/whatis-azure-ad-connec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ctive-directory/cloud-sync/"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ctive-directory/hybrid/whatis-azure-ad-connec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Azure/fta-identity/blob/master/identity-applications/aad-external-identities-decision-tree.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ctive-directory/hybrid/whatis-ph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microsoft.com/en-us/azure/active-directory/hybrid/how-to-connect-password-hash-synchronization#how-password-hash-synchronization-work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ctive-directory/hybrid/how-to-connect-pta"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a:latin typeface="Segoe UI Light"/>
                <a:cs typeface="Segoe UI Light"/>
              </a:rPr>
              <a:t>Azure AD Connect and federation - </a:t>
            </a:r>
            <a:r>
              <a:rPr lang="en-US" sz="850">
                <a:latin typeface="Segoe UI Light"/>
                <a:cs typeface="Segoe UI Light"/>
                <a:hlinkClick r:id="rId3"/>
              </a:rPr>
              <a:t>https://docs.microsoft.com/en-us/azure/active-directory/hybrid/how-to-connect-fed-whatis</a:t>
            </a:r>
            <a:endParaRPr lang="en-US" sz="850">
              <a:latin typeface="Segoe UI Light"/>
              <a:cs typeface="Segoe UI Light"/>
            </a:endParaRPr>
          </a:p>
          <a:p>
            <a:pPr>
              <a:lnSpc>
                <a:spcPct val="100000"/>
              </a:lnSpc>
              <a:spcAft>
                <a:spcPts val="0"/>
              </a:spcAft>
            </a:pPr>
            <a:br>
              <a:rPr lang="en-US"/>
            </a:br>
            <a:endParaRPr lang="en-US"/>
          </a:p>
          <a:p>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7:24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1678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Azure Active Directory self-service password reset deployment - https://docs.microsoft.com/en-us/azure/active-directory/authentication/howto-sspr-deployment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2772299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Tutorial: Enable Azure Active Directory self-service password reset writeback to an on-premises environment - </a:t>
            </a:r>
            <a:r>
              <a:rPr lang="en-US" sz="850" dirty="0">
                <a:latin typeface="Segoe UI Light"/>
                <a:cs typeface="Segoe UI Light"/>
                <a:hlinkClick r:id="rId3"/>
              </a:rPr>
              <a:t>https://docs.microsoft.com/en-us/azure/active-directory/authentication/tutorial-enable-sspr-writeback</a:t>
            </a:r>
            <a:endParaRPr lang="en-US" sz="850" dirty="0">
              <a:latin typeface="Segoe UI Light"/>
              <a:cs typeface="Segoe UI Light"/>
            </a:endParaRPr>
          </a:p>
          <a:p>
            <a:endParaRPr lang="en-US" sz="850" dirty="0">
              <a:cs typeface="Segoe UI Light"/>
            </a:endParaRPr>
          </a:p>
          <a:p>
            <a:r>
              <a:rPr lang="en-US" sz="850" dirty="0">
                <a:latin typeface="Segoe UI Light"/>
                <a:cs typeface="Segoe UI Light"/>
              </a:rPr>
              <a:t>Having a cloud-based password reset utility is great but most companies still have an on-premises directory where their users exist. How does Microsoft support keeping traditional on-premises Active Directory (AD) in sync with password changes in the cloud? </a:t>
            </a:r>
            <a:r>
              <a:rPr lang="en-US" sz="850" b="1" dirty="0">
                <a:latin typeface="Segoe UI Light"/>
                <a:cs typeface="Segoe UI Light"/>
              </a:rPr>
              <a:t>Password writeback</a:t>
            </a:r>
            <a:r>
              <a:rPr lang="en-US" sz="850" dirty="0">
                <a:latin typeface="Segoe UI Light"/>
                <a:cs typeface="Segoe UI Light"/>
              </a:rPr>
              <a:t> is a feature enabled with Azure AD Connect that allows password changes in the cloud to be written back to an existing on-premises directory in real time.</a:t>
            </a:r>
          </a:p>
          <a:p>
            <a:endParaRPr lang="en-US" sz="850" dirty="0">
              <a:cs typeface="Segoe UI Light"/>
            </a:endParaRPr>
          </a:p>
          <a:p>
            <a:r>
              <a:rPr lang="en-US" sz="850" dirty="0">
                <a:latin typeface="Segoe UI Light"/>
                <a:cs typeface="Segoe UI Light"/>
              </a:rPr>
              <a:t>Password writeback provides:</a:t>
            </a:r>
          </a:p>
          <a:p>
            <a:pPr marL="285750" indent="-285750">
              <a:buFont typeface="Arial"/>
              <a:buChar char="•"/>
            </a:pPr>
            <a:r>
              <a:rPr lang="en-US" sz="850" b="1" dirty="0">
                <a:latin typeface="Segoe UI Light"/>
                <a:cs typeface="Segoe UI Light"/>
              </a:rPr>
              <a:t>Enforcement of on-premises Active Directory password policies</a:t>
            </a:r>
            <a:r>
              <a:rPr lang="en-US" sz="850" dirty="0">
                <a:latin typeface="Segoe UI Light"/>
                <a:cs typeface="Segoe UI Light"/>
              </a:rPr>
              <a:t>. When a user resets their password, it is checked to ensure it meets your on-premises Active Directory policy before committing it to that directory. This review includes checking the history, complexity, age, password filters, and any other password restrictions that you have defined in local Active Directory.</a:t>
            </a:r>
          </a:p>
          <a:p>
            <a:pPr marL="285750" indent="-285750">
              <a:buFont typeface="Arial"/>
              <a:buChar char="•"/>
            </a:pPr>
            <a:r>
              <a:rPr lang="en-US" sz="850" b="1" dirty="0">
                <a:latin typeface="Segoe UI Light"/>
                <a:cs typeface="Segoe UI Light"/>
              </a:rPr>
              <a:t>Zero-delay feedback</a:t>
            </a:r>
            <a:r>
              <a:rPr lang="en-US" sz="850" dirty="0">
                <a:latin typeface="Segoe UI Light"/>
                <a:cs typeface="Segoe UI Light"/>
              </a:rPr>
              <a:t>. Password writeback is a synchronous operation. Your users are notified immediately if their password did not meet the policy or could not be reset or changed for any reason.</a:t>
            </a:r>
          </a:p>
          <a:p>
            <a:pPr marL="285750" indent="-285750">
              <a:buFont typeface="Arial"/>
              <a:buChar char="•"/>
            </a:pPr>
            <a:r>
              <a:rPr lang="en-US" sz="850" b="1" dirty="0">
                <a:latin typeface="Segoe UI Light"/>
                <a:cs typeface="Segoe UI Light"/>
              </a:rPr>
              <a:t>Supports password changes from the access panel and Office 365</a:t>
            </a:r>
            <a:r>
              <a:rPr lang="en-US" sz="850" dirty="0">
                <a:latin typeface="Segoe UI Light"/>
                <a:cs typeface="Segoe UI Light"/>
              </a:rPr>
              <a:t>. When federated or password hash synchronized users come to change their expired or non-expired passwords, those passwords are written back to your local Active Directory environment.</a:t>
            </a:r>
          </a:p>
          <a:p>
            <a:pPr marL="285750" indent="-285750">
              <a:buFont typeface="Arial"/>
              <a:buChar char="•"/>
            </a:pPr>
            <a:r>
              <a:rPr lang="en-US" sz="850" b="1" dirty="0">
                <a:latin typeface="Segoe UI Light"/>
                <a:cs typeface="Segoe UI Light"/>
              </a:rPr>
              <a:t>Supports password writeback when an admin resets them from the Azure portal</a:t>
            </a:r>
            <a:r>
              <a:rPr lang="en-US" sz="850" dirty="0">
                <a:latin typeface="Segoe UI Light"/>
                <a:cs typeface="Segoe UI Light"/>
              </a:rPr>
              <a:t>. Whenever an admin resets a user’s password in the Azure portal, if that user is federated or password hash synchronized, the password is written back to on-premises. This functionality is currently not supported in the Office admin portal.</a:t>
            </a:r>
          </a:p>
          <a:p>
            <a:pPr marL="285750" indent="-285750">
              <a:buFont typeface="Arial"/>
              <a:buChar char="•"/>
            </a:pPr>
            <a:r>
              <a:rPr lang="en-US" sz="850" b="1" dirty="0">
                <a:latin typeface="Segoe UI Light"/>
                <a:cs typeface="Segoe UI Light"/>
              </a:rPr>
              <a:t>Doesn’t require any inbound firewall rules</a:t>
            </a:r>
            <a:r>
              <a:rPr lang="en-US" sz="850" dirty="0">
                <a:latin typeface="Segoe UI Light"/>
                <a:cs typeface="Segoe UI Light"/>
              </a:rPr>
              <a:t>. Password writeback uses an Azure Service Bus relay as an underlying communication channel. All communication is outbound over port 443.</a:t>
            </a:r>
          </a:p>
          <a:p>
            <a:endParaRPr lang="en-US" sz="850" dirty="0">
              <a:cs typeface="Segoe UI Light"/>
            </a:endParaRPr>
          </a:p>
          <a:p>
            <a:endParaRPr lang="en-US" sz="850" dirty="0">
              <a:cs typeface="Segoe UI Light" pitchFamily="34" charset="0"/>
            </a:endParaRPr>
          </a:p>
          <a:p>
            <a:endParaRPr lang="en-US" sz="850" dirty="0">
              <a:cs typeface="Segoe UI Light" pitchFamily="34" charset="0"/>
            </a:endParaRPr>
          </a:p>
          <a:p>
            <a:endParaRPr lang="en-US" dirty="0">
              <a:cs typeface="Segoe UI Light" pitchFamily="34" charset="0"/>
            </a:endParaRPr>
          </a:p>
          <a:p>
            <a:endParaRPr lang="en-US" dirty="0">
              <a:cs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7:24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6980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14677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87774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a:p>
        </p:txBody>
      </p:sp>
    </p:spTree>
    <p:extLst>
      <p:ext uri="{BB962C8B-B14F-4D97-AF65-F5344CB8AC3E}">
        <p14:creationId xmlns:p14="http://schemas.microsoft.com/office/powerpoint/2010/main" val="1527703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25</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01, Install Azure AD Connect, was combined with Azure AD Connect. Lesson 02 now has more about synchronization and less about SSPR. Again, most modules follow Skillpipe more closely.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a:latin typeface="Segoe UI Light"/>
                <a:cs typeface="Segoe UI Light"/>
              </a:rPr>
              <a:t>What is Azure AD Connect - </a:t>
            </a:r>
            <a:r>
              <a:rPr lang="en-US" sz="850">
                <a:latin typeface="Segoe UI Light"/>
                <a:cs typeface="Segoe UI Light"/>
                <a:hlinkClick r:id="rId3"/>
              </a:rPr>
              <a:t>https://docs.microsoft.com/en-us/azure/active-directory/hybrid/whatis-azure-ad-connect</a:t>
            </a:r>
            <a:endParaRPr lang="en-US" sz="850">
              <a:latin typeface="Segoe UI Light"/>
              <a:cs typeface="Segoe UI Light"/>
            </a:endParaRPr>
          </a:p>
          <a:p>
            <a:pPr>
              <a:lnSpc>
                <a:spcPct val="100000"/>
              </a:lnSpc>
              <a:spcAft>
                <a:spcPts val="0"/>
              </a:spcAft>
            </a:pPr>
            <a:endParaRPr lang="en-US"/>
          </a:p>
          <a:p>
            <a:pPr>
              <a:lnSpc>
                <a:spcPct val="100000"/>
              </a:lnSpc>
              <a:spcAft>
                <a:spcPts val="0"/>
              </a:spcAft>
            </a:pPr>
            <a:r>
              <a:rPr lang="en-US" sz="850">
                <a:latin typeface="Segoe UI Light"/>
                <a:cs typeface="Segoe UI Light"/>
              </a:rPr>
              <a:t>SaaS = Software as a Service</a:t>
            </a:r>
          </a:p>
          <a:p>
            <a:pPr>
              <a:lnSpc>
                <a:spcPct val="100000"/>
              </a:lnSpc>
              <a:spcAft>
                <a:spcPts val="0"/>
              </a:spcAft>
            </a:pPr>
            <a:endParaRPr lang="en-US" sz="850">
              <a:latin typeface="Segoe UI Light"/>
              <a:cs typeface="Segoe UI Light"/>
            </a:endParaRPr>
          </a:p>
          <a:p>
            <a:pPr>
              <a:lnSpc>
                <a:spcPct val="100000"/>
              </a:lnSpc>
              <a:spcAft>
                <a:spcPts val="0"/>
              </a:spcAft>
            </a:pPr>
            <a:r>
              <a:rPr lang="en-US" sz="850">
                <a:latin typeface="Segoe UI Light"/>
                <a:cs typeface="Segoe UI Light"/>
              </a:rPr>
              <a:t>Azure AD Connect will integrate your on-premises directories with Azure Active Directory. This allows you to provide a common identity for your users for Office 365, Azure, and SaaS applications integrated with Azure AD in a hybrid identity environment. Microsoft Azure Active Directory Connect can be downloaded for free. Integrating your on-premises directories with Azure AD makes your users more productive by providing a common identity for accessing both cloud and on-premises resources.</a:t>
            </a:r>
          </a:p>
          <a:p>
            <a:endParaRPr lang="en-US">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7:24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14941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All you need to know about Cloud Sync </a:t>
            </a:r>
            <a:r>
              <a:rPr lang="en-US" b="1" dirty="0">
                <a:sym typeface="Wingdings" panose="05000000000000000000" pitchFamily="2" charset="2"/>
              </a:rPr>
              <a:t> </a:t>
            </a:r>
            <a:r>
              <a:rPr lang="en-US" dirty="0">
                <a:hlinkClick r:id="rId3"/>
              </a:rPr>
              <a:t>Azure AD Connect cloud sync documentation | Microsoft Docs</a:t>
            </a:r>
            <a:endParaRPr lang="en-US" dirty="0"/>
          </a:p>
          <a:p>
            <a:endParaRPr lang="en-US" b="1" dirty="0"/>
          </a:p>
          <a:p>
            <a:r>
              <a:rPr lang="en-US" b="1" dirty="0"/>
              <a:t>How is Azure AD Connect cloud sync different from Azure AD Connect sync?</a:t>
            </a:r>
          </a:p>
          <a:p>
            <a:r>
              <a:rPr lang="en-US" dirty="0"/>
              <a:t>With Azure AD Connect cloud sync, provisioning from AD to Azure AD is orchestrated in Microsoft Online Services. An organization only needs to deploy, in their on-premises and IaaS-hosted environment, a lightweight agent that acts as a bridge between Azure AD and AD. The provisioning configuration is stored in Azure AD and managed as part of the service.</a:t>
            </a:r>
          </a:p>
          <a:p>
            <a:endParaRPr lang="en-US" dirty="0"/>
          </a:p>
          <a:p>
            <a:r>
              <a:rPr lang="en-US" b="1" dirty="0"/>
              <a:t>What is Azure AD Connect cloud sync</a:t>
            </a:r>
          </a:p>
          <a:p>
            <a:r>
              <a:rPr lang="en-US" dirty="0"/>
              <a:t>Azure AD Connect cloud sync is new offering from Microsoft designed to meet and accomplish your hybrid identity goals for synchronization of users, groups and contacts to Azure AD. It accomplishes this by using the Azure AD cloud provisioning agent instead of the Azure AD Connect application. However, it can be used alongside Azure AD Connect sync and it provides the following benefits:</a:t>
            </a:r>
          </a:p>
          <a:p>
            <a:pPr marL="171450" indent="-171450">
              <a:buFont typeface="Arial" panose="020B0604020202020204" pitchFamily="34" charset="0"/>
              <a:buChar char="•"/>
            </a:pPr>
            <a:r>
              <a:rPr lang="en-US" dirty="0"/>
              <a:t>Support for synchronizing to an Azure AD tenant from a multi-forest disconnected Active Directory forest environment: The common scenarios include merger &amp; acquisition, where the acquired company's AD forests are isolated from the parent company's AD forests and companies that have historically had multiple AD forests.</a:t>
            </a:r>
          </a:p>
          <a:p>
            <a:pPr marL="171450" indent="-171450">
              <a:buFont typeface="Arial" panose="020B0604020202020204" pitchFamily="34" charset="0"/>
              <a:buChar char="•"/>
            </a:pPr>
            <a:r>
              <a:rPr lang="en-US" dirty="0"/>
              <a:t>Simplified installation with light-weight provisioning agents: The agents act as a bridge from AD to Azure AD, with all the sync configuration managed in the cloud.</a:t>
            </a:r>
          </a:p>
          <a:p>
            <a:pPr marL="171450" indent="-171450">
              <a:buFont typeface="Arial" panose="020B0604020202020204" pitchFamily="34" charset="0"/>
              <a:buChar char="•"/>
            </a:pPr>
            <a:r>
              <a:rPr lang="en-US" dirty="0"/>
              <a:t>Multiple provisioning agents can be used to simplify high availability deployments, particularly critical for organizations relying upon password hash synchronization from AD to Azure AD.</a:t>
            </a:r>
          </a:p>
          <a:p>
            <a:pPr marL="171450" indent="-171450">
              <a:buFont typeface="Arial" panose="020B0604020202020204" pitchFamily="34" charset="0"/>
              <a:buChar char="•"/>
            </a:pPr>
            <a:r>
              <a:rPr lang="en-US" dirty="0"/>
              <a:t>Support for large groups with up to 50K members. It is recommended to use only the OU scoping filter when synchronizing large groups.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7:24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05545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What is Azure AD Connect - </a:t>
            </a:r>
            <a:r>
              <a:rPr lang="en-US" sz="850">
                <a:latin typeface="Segoe UI Light"/>
                <a:cs typeface="Segoe UI Light"/>
                <a:hlinkClick r:id="rId3"/>
              </a:rPr>
              <a:t>https://docs.microsoft.com/en-us/azure/active-directory/hybrid/whatis-azure-ad-connect</a:t>
            </a:r>
            <a:endParaRPr lang="en-US" sz="850">
              <a:latin typeface="Segoe UI Light"/>
              <a:cs typeface="Segoe UI Light"/>
            </a:endParaRPr>
          </a:p>
          <a:p>
            <a:endParaRPr lang="en-US" sz="850">
              <a:cs typeface="Segoe UI Light"/>
            </a:endParaRPr>
          </a:p>
          <a:p>
            <a:r>
              <a:rPr lang="en-US" sz="850">
                <a:latin typeface="Segoe UI Light"/>
                <a:cs typeface="Segoe UI Light"/>
              </a:rPr>
              <a:t>Each of these options is discussed in more detail on the following slides. </a:t>
            </a:r>
            <a:endParaRPr lang="en-US" sz="850">
              <a:cs typeface="Segoe UI Light"/>
            </a:endParaRPr>
          </a:p>
          <a:p>
            <a:endParaRPr lang="en-US" sz="850">
              <a:cs typeface="Segoe UI Light"/>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a:p>
        </p:txBody>
      </p:sp>
    </p:spTree>
    <p:extLst>
      <p:ext uri="{BB962C8B-B14F-4D97-AF65-F5344CB8AC3E}">
        <p14:creationId xmlns:p14="http://schemas.microsoft.com/office/powerpoint/2010/main" val="3224686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Also see:</a:t>
            </a:r>
          </a:p>
          <a:p>
            <a:r>
              <a:rPr lang="en-US" dirty="0">
                <a:hlinkClick r:id="rId3"/>
              </a:rPr>
              <a:t>https://github.com/Azure/fta-identity/blob/master/identity-applications/aad-external-identities-decision-tree.md</a:t>
            </a:r>
            <a:endParaRPr lang="en-US" dirty="0">
              <a:cs typeface="Segoe UI Light" pitchFamily="34" charset="0"/>
            </a:endParaRPr>
          </a:p>
          <a:p>
            <a:endParaRPr lang="en-US" sz="850" dirty="0">
              <a:cs typeface="Segoe UI Light"/>
            </a:endParaRPr>
          </a:p>
          <a:p>
            <a:r>
              <a:rPr lang="en-US" b="1" dirty="0"/>
              <a:t>Azure Active Directory External Identities Decision Tree</a:t>
            </a:r>
            <a:endParaRPr lang="en-US" dirty="0"/>
          </a:p>
          <a:p>
            <a:r>
              <a:rPr lang="en-US" dirty="0"/>
              <a:t>There are a number of flavors of Azure Active Directory (Azure AD) that allow you to work with "external identities", i.e. users that are outside of your own organization:</a:t>
            </a:r>
          </a:p>
          <a:p>
            <a:pPr marL="285750" indent="-285750">
              <a:buFont typeface="Arial"/>
              <a:buChar char="•"/>
            </a:pPr>
            <a:r>
              <a:rPr lang="en-US" b="1" dirty="0"/>
              <a:t>Azure AD</a:t>
            </a:r>
            <a:r>
              <a:rPr lang="en-US" dirty="0"/>
              <a:t> (sometimes also referred to as Azure AD B2E - Business to Enterprise) When writing applications for Azure AD, you can target users from a single organization (single tenant), or users from any organization that already has an Azure AD tenant (called multi-tenant applications).</a:t>
            </a:r>
          </a:p>
          <a:p>
            <a:pPr marL="285750" indent="-285750">
              <a:buFont typeface="Arial"/>
              <a:buChar char="•"/>
            </a:pPr>
            <a:r>
              <a:rPr lang="en-US" b="1" dirty="0"/>
              <a:t>Azure AD B2B</a:t>
            </a:r>
            <a:r>
              <a:rPr lang="en-US" dirty="0"/>
              <a:t> (Business to Business) This isn't so much a different directory service, it's an extension on top of Azure AD that allows you to work with external identities, mainly for collaboration scenarios using Microsoft applications (e.g. Office 365, Microsoft Teams, </a:t>
            </a:r>
            <a:r>
              <a:rPr lang="en-US" dirty="0" err="1"/>
              <a:t>PowerBI</a:t>
            </a:r>
            <a:r>
              <a:rPr lang="en-US" dirty="0"/>
              <a:t>, ...). In Azure AD B2B, you invite external users into your own tenant as "guest" users that you can then assign permissions to (for authorization) while still allowing them to keep using their existing credentials (for authentication) inside their own organization.</a:t>
            </a:r>
          </a:p>
          <a:p>
            <a:pPr marL="285750" indent="-285750">
              <a:buFont typeface="Arial"/>
              <a:buChar char="•"/>
            </a:pPr>
            <a:r>
              <a:rPr lang="en-US" b="1" dirty="0"/>
              <a:t>Azure AD B2C</a:t>
            </a:r>
            <a:r>
              <a:rPr lang="en-US" dirty="0"/>
              <a:t> (Business to Consumer, Customer or even Citizen) This is a separate directory service (but still built on top of the global Azure AD infrastructure) which enables you to customize and control how customers sign up, sign in, and manage their profiles when using your applications.</a:t>
            </a:r>
          </a:p>
          <a:p>
            <a:r>
              <a:rPr lang="en-US" dirty="0"/>
              <a:t>In order to choose the right Azure AD flavor for your project, there are a number of decision factors that come into play. This lesson provides a decision tree and guidance to help you make the right choice.</a:t>
            </a:r>
          </a:p>
          <a:p>
            <a:endParaRPr lang="en-US" sz="850" dirty="0">
              <a:cs typeface="Segoe UI Light"/>
            </a:endParaRPr>
          </a:p>
          <a:p>
            <a:r>
              <a:rPr lang="en-US" dirty="0"/>
              <a:t>Here are some additional considerations for a few of these decision points:</a:t>
            </a:r>
          </a:p>
          <a:p>
            <a:pPr marL="285750" indent="-285750">
              <a:buFont typeface="Arial"/>
              <a:buChar char="•"/>
            </a:pPr>
            <a:r>
              <a:rPr lang="en-US" b="1" i="1" dirty="0"/>
              <a:t>Should any user from any and all existing Azure AD tenants be able to sign in?</a:t>
            </a:r>
            <a:r>
              <a:rPr lang="en-US" dirty="0"/>
              <a:t> covers the scenario where all three of the following conditions are met: The users will be defined in a regular Azure AD tenant (not in Azure AD B2C) or have a personal Microsoft Account. The Azure AD tenants that contain the users already exist. You accept users to sign in from any existing Azure AD tenant (in practice you can of course still reject users inside the application itself depending on the tenant that they signed in through, e.g. if you only want to allow users from specifically allowed tenants).</a:t>
            </a:r>
          </a:p>
          <a:p>
            <a:pPr marL="285750" indent="-285750">
              <a:buFont typeface="Arial"/>
              <a:buChar char="•"/>
            </a:pPr>
            <a:r>
              <a:rPr lang="en-US" b="1" i="1" dirty="0"/>
              <a:t>Do you prefer to 'see' the users in your own Azure AD tenant (as guests)?</a:t>
            </a:r>
            <a:r>
              <a:rPr lang="en-US" dirty="0"/>
              <a:t> This is an important decision factor to check if Azure AD B2B is suitable for your scenario because B2B users are represented as guest users inside your own Azure AD tenant. This has implications around trust and security, e.g. guest users can be browsed in your directory and granted permissions to your resources (e.g. SharePoint documents, Outlook calendars, </a:t>
            </a:r>
            <a:r>
              <a:rPr lang="en-US" dirty="0" err="1"/>
              <a:t>PowerBI</a:t>
            </a:r>
            <a:r>
              <a:rPr lang="en-US" dirty="0"/>
              <a:t> dashboards, even your Azure subscriptions). Guest users are also able to get information about users in your directory (which they are now a guest of), and depending on the permissions you've granted these guest users they can also browse users and groups, see application definitions and more. This may be exactly what you want in a situation where you trust these users to collaborate with your organization (e.g. business partners or vendors); it may also be something you explicitly want to avoid (e.g. to prevent someone from inadvertently or maliciously granting these guest users permissions to corporate resources or your Azure subscriptions). Think of it this way: would you invite these users into your physical office building? If so, then B2B guest user access may be a great choice.</a:t>
            </a:r>
          </a:p>
          <a:p>
            <a:pPr marL="285750" indent="-285750">
              <a:buFont typeface="Arial"/>
              <a:buChar char="•"/>
            </a:pPr>
            <a:r>
              <a:rPr lang="en-US" b="1" i="1" dirty="0"/>
              <a:t>Do you need extensive support for branding/customization?</a:t>
            </a:r>
            <a:r>
              <a:rPr lang="en-US" dirty="0"/>
              <a:t> Azure AD (and by extension, Azure AD B2B) allow for branding of the sign-in page, but this is more limited than what Azure AD B2C offers. For now, fully customized user experiences can only be achieved in Azure AD B2C.</a:t>
            </a:r>
          </a:p>
          <a:p>
            <a:pPr marL="285750" indent="-285750">
              <a:buFont typeface="Arial"/>
              <a:buChar char="•"/>
            </a:pPr>
            <a:r>
              <a:rPr lang="en-US" b="1" i="1" dirty="0"/>
              <a:t>Is creating a just-in-time (unmanaged) Azure AD tenant acceptable?</a:t>
            </a:r>
            <a:r>
              <a:rPr lang="en-US" dirty="0"/>
              <a:t> This refers to the Azure AD capability where users can perform a self-service signup in Azure AD with their email address and an Azure AD tenant corresponding to their email domain will automatically and transparently be created for them behind the scenes (a so-called unmanaged or just-in-time directory, sometimes also referred to as a viral tenant). Note that customers can still take control of this unmanaged directory, but depending on your user base having this directory created for them may or may not be acceptable.</a:t>
            </a:r>
          </a:p>
          <a:p>
            <a:r>
              <a:rPr lang="en-US" b="1" dirty="0"/>
              <a:t>NOTE</a:t>
            </a:r>
            <a:r>
              <a:rPr lang="en-US" dirty="0"/>
              <a:t>: This decision tree is intended as a starting point to understand your options, but there can be others or even combinations of different options. For example, you can use Azure AD B2C and configure it to allow user sign-in for multi-tenant Azure AD tenants - with or without the traditional support for self-service sign up and social identity providers.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918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850">
                <a:latin typeface="Segoe UI Light"/>
                <a:cs typeface="Segoe UI Light"/>
              </a:rPr>
              <a:t>What is password hash synchronization with Azure AD? - </a:t>
            </a:r>
            <a:r>
              <a:rPr lang="en-US" sz="850">
                <a:latin typeface="Segoe UI Light"/>
                <a:cs typeface="Segoe UI Light"/>
                <a:hlinkClick r:id="rId3"/>
              </a:rPr>
              <a:t>https://docs.microsoft.com/en-us/azure/active-directory/hybrid/whatis-phs</a:t>
            </a:r>
            <a:endParaRPr lang="en-US" sz="850">
              <a:latin typeface="Segoe UI Light"/>
              <a:cs typeface="Segoe UI Light"/>
            </a:endParaRPr>
          </a:p>
          <a:p>
            <a:pPr defTabSz="914400">
              <a:lnSpc>
                <a:spcPct val="100000"/>
              </a:lnSpc>
              <a:spcAft>
                <a:spcPts val="0"/>
              </a:spcAft>
              <a:defRPr/>
            </a:pPr>
            <a:endParaRPr lang="en-US" sz="850">
              <a:solidFill>
                <a:srgbClr val="00B050"/>
              </a:solidFill>
              <a:latin typeface="Segoe UI Light"/>
              <a:cs typeface="Segoe UI Light"/>
            </a:endParaRPr>
          </a:p>
          <a:p>
            <a:pPr defTabSz="914400">
              <a:defRPr/>
            </a:pPr>
            <a:r>
              <a:rPr lang="en-US" sz="850">
                <a:latin typeface="Segoe UI Light"/>
                <a:cs typeface="Segoe UI Light"/>
              </a:rPr>
              <a:t>Password hash synchronizes user passwords from on-premises Active Directory to cloud-based Azure AD. Sign in to Azure AD services using the on-premises password. Improve the productivity of your users and reduce your helpdesk costs.</a:t>
            </a:r>
          </a:p>
          <a:p>
            <a:pPr defTabSz="914400">
              <a:defRPr/>
            </a:pPr>
            <a:endParaRPr lang="en-US" sz="850" b="1">
              <a:solidFill>
                <a:srgbClr val="000000"/>
              </a:solidFill>
              <a:latin typeface="Segoe UI Light"/>
              <a:cs typeface="Segoe UI Light"/>
            </a:endParaRPr>
          </a:p>
          <a:p>
            <a:pPr defTabSz="914400">
              <a:defRPr/>
            </a:pPr>
            <a:r>
              <a:rPr lang="en-US" sz="850" b="1">
                <a:solidFill>
                  <a:srgbClr val="000000"/>
                </a:solidFill>
                <a:latin typeface="Segoe UI Light"/>
                <a:cs typeface="Segoe UI Light"/>
              </a:rPr>
              <a:t>How password hash synchronization works</a:t>
            </a:r>
            <a:endParaRPr lang="en-US"/>
          </a:p>
          <a:p>
            <a:pPr defTabSz="914400">
              <a:lnSpc>
                <a:spcPct val="100000"/>
              </a:lnSpc>
              <a:spcAft>
                <a:spcPts val="0"/>
              </a:spcAft>
              <a:defRPr/>
            </a:pPr>
            <a:r>
              <a:rPr lang="en-US" sz="850">
                <a:latin typeface="Segoe UI Light"/>
                <a:cs typeface="Segoe UI Light"/>
                <a:hlinkClick r:id="rId4"/>
              </a:rPr>
              <a:t>https://docs.microsoft.com/en-us/azure/active-directory/hybrid/how-to-connect-password-hash-synchronization#how-password-hash-synchronization-works</a:t>
            </a:r>
            <a:endParaRPr lang="en-US" sz="850">
              <a:cs typeface="Segoe UI Light"/>
            </a:endParaRPr>
          </a:p>
          <a:p>
            <a:pPr defTabSz="914400">
              <a:lnSpc>
                <a:spcPct val="100000"/>
              </a:lnSpc>
              <a:spcAft>
                <a:spcPts val="0"/>
              </a:spcAft>
              <a:defRPr/>
            </a:pPr>
            <a:endParaRPr lang="en-US" sz="850">
              <a:solidFill>
                <a:srgbClr val="000000"/>
              </a:solidFill>
              <a:latin typeface="Segoe UI Light"/>
              <a:cs typeface="Segoe UI Light"/>
            </a:endParaRPr>
          </a:p>
          <a:p>
            <a:pPr defTabSz="914400">
              <a:lnSpc>
                <a:spcPct val="100000"/>
              </a:lnSpc>
              <a:spcAft>
                <a:spcPts val="0"/>
              </a:spcAft>
              <a:defRPr/>
            </a:pPr>
            <a:r>
              <a:rPr lang="en-US" sz="850">
                <a:solidFill>
                  <a:srgbClr val="00B050"/>
                </a:solidFill>
                <a:latin typeface="Segoe UI Light"/>
                <a:cs typeface="Segoe UI Light"/>
              </a:rPr>
              <a:t>✔️</a:t>
            </a:r>
            <a:r>
              <a:rPr lang="en-US" sz="850">
                <a:latin typeface="Segoe UI Light"/>
                <a:cs typeface="Segoe UI Light"/>
              </a:rPr>
              <a:t> </a:t>
            </a:r>
            <a:r>
              <a:rPr lang="en-US" sz="1200">
                <a:gradFill>
                  <a:gsLst>
                    <a:gs pos="1250">
                      <a:schemeClr val="tx1"/>
                    </a:gs>
                    <a:gs pos="100000">
                      <a:schemeClr val="tx1"/>
                    </a:gs>
                  </a:gsLst>
                  <a:lin ang="5400000" scaled="0"/>
                </a:gradFill>
                <a:latin typeface="Segoe UI Semilight"/>
                <a:cs typeface="Segoe UI Semilight"/>
              </a:rPr>
              <a:t>This is same sign-in, not single sign-on. The user still authenticates against two separate directory services. </a:t>
            </a:r>
            <a:endParaRPr lang="en-US" sz="140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7:24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5529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0"/>
              </a:spcAft>
            </a:pPr>
            <a:r>
              <a:rPr lang="en-US" sz="850" dirty="0">
                <a:latin typeface="Segoe UI Light"/>
                <a:cs typeface="Segoe UI Light"/>
              </a:rPr>
              <a:t>User sign-in with Azure Active Directory Pass-through Authentication - </a:t>
            </a:r>
            <a:r>
              <a:rPr lang="en-US" sz="850" dirty="0">
                <a:latin typeface="Segoe UI Light"/>
                <a:cs typeface="Segoe UI Light"/>
                <a:hlinkClick r:id="rId3"/>
              </a:rPr>
              <a:t>https://docs.microsoft.com/en-us/azure/active-directory/hybrid/how-to-connect-pta</a:t>
            </a:r>
            <a:endParaRPr lang="en-US" sz="850" dirty="0">
              <a:latin typeface="Segoe UI Light"/>
              <a:cs typeface="Segoe UI Light"/>
            </a:endParaRPr>
          </a:p>
          <a:p>
            <a:pPr>
              <a:lnSpc>
                <a:spcPct val="100000"/>
              </a:lnSpc>
              <a:spcAft>
                <a:spcPts val="0"/>
              </a:spcAft>
            </a:pPr>
            <a:endParaRPr lang="en-US" sz="850" dirty="0">
              <a:latin typeface="Segoe UI Light"/>
              <a:cs typeface="Segoe UI Light"/>
            </a:endParaRPr>
          </a:p>
          <a:p>
            <a:r>
              <a:rPr lang="en-US" sz="850" dirty="0">
                <a:latin typeface="Segoe UI Light"/>
                <a:cs typeface="Segoe UI Light"/>
              </a:rPr>
              <a:t>Azure Active Directory (Azure AD) Pass-through Authentication allows your users to sign in to both on-premises and cloud-based applications using the same passwords. This feature provides your users a better experience - one less password to remember, and reduces IT helpdesk costs because your users are less likely to forget how to sign in. When users sign in using Azure AD, this feature validates users' passwords directly against your on-premises Active Directory.</a:t>
            </a:r>
          </a:p>
          <a:p>
            <a:pPr>
              <a:lnSpc>
                <a:spcPct val="100000"/>
              </a:lnSpc>
              <a:spcAft>
                <a:spcPts val="0"/>
              </a:spcAft>
            </a:pPr>
            <a:endParaRPr lang="en-US" sz="850" dirty="0">
              <a:latin typeface="Segoe UI Light"/>
              <a:cs typeface="Segoe UI Light"/>
            </a:endParaRPr>
          </a:p>
          <a:p>
            <a:endParaRPr lang="en-US" dirty="0">
              <a:latin typeface="Calibri"/>
              <a:cs typeface="Calibr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7:24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09435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7135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00565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43310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600059" y="466302"/>
            <a:ext cx="11239464" cy="439465"/>
          </a:xfrm>
        </p:spPr>
        <p:txBody>
          <a:bodyPr/>
          <a:lstStyle>
            <a:lvl1pPr>
              <a:defRPr sz="2856"/>
            </a:lvl1pPr>
          </a:lstStyle>
          <a:p>
            <a:r>
              <a:rPr lang="en-US" dirty="0"/>
              <a:t>Click to add title</a:t>
            </a:r>
          </a:p>
        </p:txBody>
      </p:sp>
      <p:sp>
        <p:nvSpPr>
          <p:cNvPr id="4" name="Footer Placeholder 1">
            <a:extLst>
              <a:ext uri="{FF2B5EF4-FFF2-40B4-BE49-F238E27FC236}">
                <a16:creationId xmlns:a16="http://schemas.microsoft.com/office/drawing/2014/main" id="{B6A0F857-20A5-4142-9470-53BD602C362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114298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
        <p:nvSpPr>
          <p:cNvPr id="3" name="Footer Placeholder 1">
            <a:extLst>
              <a:ext uri="{FF2B5EF4-FFF2-40B4-BE49-F238E27FC236}">
                <a16:creationId xmlns:a16="http://schemas.microsoft.com/office/drawing/2014/main" id="{B289FE33-8D59-431F-8741-3EE7BDC073F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549711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931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14336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3229692"/>
      </p:ext>
    </p:extLst>
  </p:cSld>
  <p:clrMap bg1="lt1" tx1="dk1" bg2="lt2" tx2="dk2" accent1="accent1" accent2="accent2" accent3="accent3" accent4="accent4" accent5="accent5" accent6="accent6" hlink="hlink" folHlink="folHlink"/>
  <p:sldLayoutIdLst>
    <p:sldLayoutId id="2147484740" r:id="rId1"/>
    <p:sldLayoutId id="2147484742" r:id="rId2"/>
    <p:sldLayoutId id="2147484743" r:id="rId3"/>
    <p:sldLayoutId id="2147484744" r:id="rId4"/>
    <p:sldLayoutId id="2147484745" r:id="rId5"/>
    <p:sldLayoutId id="2147484747" r:id="rId6"/>
    <p:sldLayoutId id="2147484748" r:id="rId7"/>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wmf"/><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p:txBody>
          <a:bodyPr/>
          <a:lstStyle/>
          <a:p>
            <a:r>
              <a:rPr lang="en-US" sz="4400" b="1" dirty="0"/>
              <a:t>AZ-303: Microsoft Azure Architect Technologies</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Authentication Options - Password Hash Synchronization</a:t>
            </a:r>
          </a:p>
        </p:txBody>
      </p:sp>
      <p:sp>
        <p:nvSpPr>
          <p:cNvPr id="2" name="Rectangle 1">
            <a:extLst>
              <a:ext uri="{FF2B5EF4-FFF2-40B4-BE49-F238E27FC236}">
                <a16:creationId xmlns:a16="http://schemas.microsoft.com/office/drawing/2014/main" id="{46F05C59-125A-44BD-AED9-C6A7AF78DBF1}"/>
              </a:ext>
            </a:extLst>
          </p:cNvPr>
          <p:cNvSpPr/>
          <p:nvPr/>
        </p:nvSpPr>
        <p:spPr bwMode="auto">
          <a:xfrm>
            <a:off x="600856" y="1408166"/>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Password hash synchronizes user passwords from on-premises Active Directory to cloud-based Azure AD</a:t>
            </a:r>
          </a:p>
        </p:txBody>
      </p:sp>
      <p:sp>
        <p:nvSpPr>
          <p:cNvPr id="4" name="Rectangle 3">
            <a:extLst>
              <a:ext uri="{FF2B5EF4-FFF2-40B4-BE49-F238E27FC236}">
                <a16:creationId xmlns:a16="http://schemas.microsoft.com/office/drawing/2014/main" id="{4299BD27-2277-425A-BC4F-F9A563B43CF9}"/>
              </a:ext>
            </a:extLst>
          </p:cNvPr>
          <p:cNvSpPr/>
          <p:nvPr/>
        </p:nvSpPr>
        <p:spPr bwMode="auto">
          <a:xfrm>
            <a:off x="600856" y="2848867"/>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Sign into Azure AD services using the on-premises password</a:t>
            </a:r>
          </a:p>
        </p:txBody>
      </p:sp>
      <p:sp>
        <p:nvSpPr>
          <p:cNvPr id="8" name="Rectangle 7">
            <a:extLst>
              <a:ext uri="{FF2B5EF4-FFF2-40B4-BE49-F238E27FC236}">
                <a16:creationId xmlns:a16="http://schemas.microsoft.com/office/drawing/2014/main" id="{ADC2E03C-DB90-414D-9D82-76E71C4027CC}"/>
              </a:ext>
            </a:extLst>
          </p:cNvPr>
          <p:cNvSpPr/>
          <p:nvPr/>
        </p:nvSpPr>
        <p:spPr bwMode="auto">
          <a:xfrm>
            <a:off x="600857" y="4289568"/>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Improve the productivity of your users and reduce your helpdesk costs</a:t>
            </a:r>
          </a:p>
        </p:txBody>
      </p:sp>
      <p:pic>
        <p:nvPicPr>
          <p:cNvPr id="3" name="Picture 2" descr="Users and devices are shown connecting to the on-premises AD, Azure AD, Office 365, and SaaS Apps. Password1 is being used to connect. ">
            <a:extLst>
              <a:ext uri="{FF2B5EF4-FFF2-40B4-BE49-F238E27FC236}">
                <a16:creationId xmlns:a16="http://schemas.microsoft.com/office/drawing/2014/main" id="{2EE4C7F4-423B-436B-BC08-378CAF413451}"/>
              </a:ext>
            </a:extLst>
          </p:cNvPr>
          <p:cNvPicPr>
            <a:picLocks noChangeAspect="1"/>
          </p:cNvPicPr>
          <p:nvPr/>
        </p:nvPicPr>
        <p:blipFill>
          <a:blip r:embed="rId3"/>
          <a:stretch>
            <a:fillRect/>
          </a:stretch>
        </p:blipFill>
        <p:spPr>
          <a:xfrm>
            <a:off x="6333874" y="2055182"/>
            <a:ext cx="5687260" cy="2684637"/>
          </a:xfrm>
          <a:prstGeom prst="rect">
            <a:avLst/>
          </a:prstGeom>
        </p:spPr>
      </p:pic>
      <p:sp>
        <p:nvSpPr>
          <p:cNvPr id="10" name="Rectangle 9">
            <a:extLst>
              <a:ext uri="{FF2B5EF4-FFF2-40B4-BE49-F238E27FC236}">
                <a16:creationId xmlns:a16="http://schemas.microsoft.com/office/drawing/2014/main" id="{154F634E-29FA-466F-8E4E-E93D88F415D4}"/>
              </a:ext>
              <a:ext uri="{C183D7F6-B498-43B3-948B-1728B52AA6E4}">
                <adec:decorative xmlns:adec="http://schemas.microsoft.com/office/drawing/2017/decorative" val="1"/>
              </a:ext>
            </a:extLst>
          </p:cNvPr>
          <p:cNvSpPr/>
          <p:nvPr/>
        </p:nvSpPr>
        <p:spPr bwMode="auto">
          <a:xfrm>
            <a:off x="6005038" y="1408166"/>
            <a:ext cx="6239892" cy="417543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9663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8E99-A4F1-4D01-8E29-E43960D221E9}"/>
              </a:ext>
            </a:extLst>
          </p:cNvPr>
          <p:cNvSpPr>
            <a:spLocks noGrp="1"/>
          </p:cNvSpPr>
          <p:nvPr>
            <p:ph type="title"/>
          </p:nvPr>
        </p:nvSpPr>
        <p:spPr/>
        <p:txBody>
          <a:bodyPr/>
          <a:lstStyle/>
          <a:p>
            <a:r>
              <a:rPr lang="en-US" dirty="0"/>
              <a:t>Authentication Options - Pass-through Authentication</a:t>
            </a:r>
          </a:p>
        </p:txBody>
      </p:sp>
      <p:pic>
        <p:nvPicPr>
          <p:cNvPr id="4" name="Picture 3" descr="PTA diagram showing a user device with the PTA agent authenticating to AD and then to Azure AD.">
            <a:extLst>
              <a:ext uri="{FF2B5EF4-FFF2-40B4-BE49-F238E27FC236}">
                <a16:creationId xmlns:a16="http://schemas.microsoft.com/office/drawing/2014/main" id="{2D69014F-216F-465C-9F57-82302F89586B}"/>
              </a:ext>
            </a:extLst>
          </p:cNvPr>
          <p:cNvPicPr>
            <a:picLocks noChangeAspect="1"/>
          </p:cNvPicPr>
          <p:nvPr/>
        </p:nvPicPr>
        <p:blipFill>
          <a:blip r:embed="rId3"/>
          <a:stretch>
            <a:fillRect/>
          </a:stretch>
        </p:blipFill>
        <p:spPr>
          <a:xfrm>
            <a:off x="1285411" y="1341926"/>
            <a:ext cx="8361815" cy="2706669"/>
          </a:xfrm>
          <a:prstGeom prst="rect">
            <a:avLst/>
          </a:prstGeom>
        </p:spPr>
      </p:pic>
      <p:sp>
        <p:nvSpPr>
          <p:cNvPr id="6" name="Rectangle 5">
            <a:extLst>
              <a:ext uri="{FF2B5EF4-FFF2-40B4-BE49-F238E27FC236}">
                <a16:creationId xmlns:a16="http://schemas.microsoft.com/office/drawing/2014/main" id="{B5CE3BA0-C725-40F3-B09A-F0DA134A8B74}"/>
              </a:ext>
            </a:extLst>
          </p:cNvPr>
          <p:cNvSpPr/>
          <p:nvPr/>
        </p:nvSpPr>
        <p:spPr bwMode="auto">
          <a:xfrm>
            <a:off x="600856" y="4491215"/>
            <a:ext cx="3615461" cy="193628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Supports user sign-in into all web browser-based applications and into Microsoft Office client applications </a:t>
            </a:r>
          </a:p>
        </p:txBody>
      </p:sp>
      <p:sp>
        <p:nvSpPr>
          <p:cNvPr id="8" name="Rectangle 7">
            <a:extLst>
              <a:ext uri="{FF2B5EF4-FFF2-40B4-BE49-F238E27FC236}">
                <a16:creationId xmlns:a16="http://schemas.microsoft.com/office/drawing/2014/main" id="{320EFD47-4EBA-4057-9B06-DF604ED423B7}"/>
              </a:ext>
            </a:extLst>
          </p:cNvPr>
          <p:cNvSpPr/>
          <p:nvPr/>
        </p:nvSpPr>
        <p:spPr bwMode="auto">
          <a:xfrm>
            <a:off x="4450828" y="4491215"/>
            <a:ext cx="3615461" cy="193628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Is a free feature and can be enabled via Azure AD Connect</a:t>
            </a:r>
          </a:p>
        </p:txBody>
      </p:sp>
      <p:sp>
        <p:nvSpPr>
          <p:cNvPr id="10" name="Rectangle 9">
            <a:extLst>
              <a:ext uri="{FF2B5EF4-FFF2-40B4-BE49-F238E27FC236}">
                <a16:creationId xmlns:a16="http://schemas.microsoft.com/office/drawing/2014/main" id="{1E063A73-3201-4F32-AF94-67F31476A25D}"/>
              </a:ext>
            </a:extLst>
          </p:cNvPr>
          <p:cNvSpPr/>
          <p:nvPr/>
        </p:nvSpPr>
        <p:spPr bwMode="auto">
          <a:xfrm>
            <a:off x="8300801" y="4464519"/>
            <a:ext cx="3615461" cy="1936281"/>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Is not only for user sign-in but allows an organization to use other Azure AD features – MFA and Self-Service Password Reset</a:t>
            </a:r>
          </a:p>
        </p:txBody>
      </p:sp>
      <p:sp>
        <p:nvSpPr>
          <p:cNvPr id="12" name="Rectangle 11">
            <a:extLst>
              <a:ext uri="{FF2B5EF4-FFF2-40B4-BE49-F238E27FC236}">
                <a16:creationId xmlns:a16="http://schemas.microsoft.com/office/drawing/2014/main" id="{A8B1184C-41E0-41AC-BB93-EF9478112812}"/>
              </a:ext>
              <a:ext uri="{C183D7F6-B498-43B3-948B-1728B52AA6E4}">
                <adec:decorative xmlns:adec="http://schemas.microsoft.com/office/drawing/2017/decorative" val="1"/>
              </a:ext>
            </a:extLst>
          </p:cNvPr>
          <p:cNvSpPr/>
          <p:nvPr/>
        </p:nvSpPr>
        <p:spPr bwMode="auto">
          <a:xfrm>
            <a:off x="600855" y="1162345"/>
            <a:ext cx="11315406" cy="3061799"/>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0539444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BDA9-DD9D-4A17-968B-A003291FB0A2}"/>
              </a:ext>
            </a:extLst>
          </p:cNvPr>
          <p:cNvSpPr>
            <a:spLocks noGrp="1"/>
          </p:cNvSpPr>
          <p:nvPr>
            <p:ph type="title"/>
          </p:nvPr>
        </p:nvSpPr>
        <p:spPr/>
        <p:txBody>
          <a:bodyPr/>
          <a:lstStyle/>
          <a:p>
            <a:r>
              <a:rPr lang="en-US" dirty="0"/>
              <a:t>Authentication Options - Federation with Azure AD</a:t>
            </a:r>
          </a:p>
        </p:txBody>
      </p:sp>
      <p:sp>
        <p:nvSpPr>
          <p:cNvPr id="6" name="Rectangle 5">
            <a:extLst>
              <a:ext uri="{FF2B5EF4-FFF2-40B4-BE49-F238E27FC236}">
                <a16:creationId xmlns:a16="http://schemas.microsoft.com/office/drawing/2014/main" id="{DC0350EF-1DAE-402A-8997-512DF1B63AEC}"/>
              </a:ext>
            </a:extLst>
          </p:cNvPr>
          <p:cNvSpPr/>
          <p:nvPr/>
        </p:nvSpPr>
        <p:spPr bwMode="auto">
          <a:xfrm>
            <a:off x="600855" y="1365989"/>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Federation is a collection of domains that have established trust</a:t>
            </a:r>
          </a:p>
        </p:txBody>
      </p:sp>
      <p:sp>
        <p:nvSpPr>
          <p:cNvPr id="8" name="Rectangle 7">
            <a:extLst>
              <a:ext uri="{FF2B5EF4-FFF2-40B4-BE49-F238E27FC236}">
                <a16:creationId xmlns:a16="http://schemas.microsoft.com/office/drawing/2014/main" id="{008A7641-F5ED-45F4-A4E2-01C02345B2F7}"/>
              </a:ext>
            </a:extLst>
          </p:cNvPr>
          <p:cNvSpPr/>
          <p:nvPr/>
        </p:nvSpPr>
        <p:spPr bwMode="auto">
          <a:xfrm>
            <a:off x="600855" y="2806690"/>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You can federate your on-premises environment with Azure AD and use this federation for authentication and authorization</a:t>
            </a:r>
          </a:p>
        </p:txBody>
      </p:sp>
      <p:sp>
        <p:nvSpPr>
          <p:cNvPr id="10" name="Rectangle 9">
            <a:extLst>
              <a:ext uri="{FF2B5EF4-FFF2-40B4-BE49-F238E27FC236}">
                <a16:creationId xmlns:a16="http://schemas.microsoft.com/office/drawing/2014/main" id="{0FA12556-906D-4D77-9660-7D7128790045}"/>
              </a:ext>
            </a:extLst>
          </p:cNvPr>
          <p:cNvSpPr/>
          <p:nvPr/>
        </p:nvSpPr>
        <p:spPr bwMode="auto">
          <a:xfrm>
            <a:off x="600856" y="4247391"/>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This sign-in method ensures that all user authentication occurs on-premises</a:t>
            </a:r>
          </a:p>
        </p:txBody>
      </p:sp>
      <p:pic>
        <p:nvPicPr>
          <p:cNvPr id="4" name="Picture 3" descr="Diagram showing an internal user going to on-premises AD and Azure. External users are using the web application proxy.">
            <a:extLst>
              <a:ext uri="{FF2B5EF4-FFF2-40B4-BE49-F238E27FC236}">
                <a16:creationId xmlns:a16="http://schemas.microsoft.com/office/drawing/2014/main" id="{9E8E454F-AF23-4670-8C43-CD4203D4DC29}"/>
              </a:ext>
            </a:extLst>
          </p:cNvPr>
          <p:cNvPicPr>
            <a:picLocks noChangeAspect="1"/>
          </p:cNvPicPr>
          <p:nvPr/>
        </p:nvPicPr>
        <p:blipFill>
          <a:blip r:embed="rId3"/>
          <a:stretch>
            <a:fillRect/>
          </a:stretch>
        </p:blipFill>
        <p:spPr>
          <a:xfrm>
            <a:off x="6218237" y="1859359"/>
            <a:ext cx="5859445" cy="3273049"/>
          </a:xfrm>
          <a:prstGeom prst="rect">
            <a:avLst/>
          </a:prstGeom>
        </p:spPr>
      </p:pic>
      <p:sp>
        <p:nvSpPr>
          <p:cNvPr id="12" name="Rectangle 11">
            <a:extLst>
              <a:ext uri="{FF2B5EF4-FFF2-40B4-BE49-F238E27FC236}">
                <a16:creationId xmlns:a16="http://schemas.microsoft.com/office/drawing/2014/main" id="{514C40E1-3CEA-47D1-A06D-86791A64898B}"/>
              </a:ext>
              <a:ext uri="{C183D7F6-B498-43B3-948B-1728B52AA6E4}">
                <adec:decorative xmlns:adec="http://schemas.microsoft.com/office/drawing/2017/decorative" val="1"/>
              </a:ext>
            </a:extLst>
          </p:cNvPr>
          <p:cNvSpPr/>
          <p:nvPr/>
        </p:nvSpPr>
        <p:spPr bwMode="auto">
          <a:xfrm>
            <a:off x="6005038" y="1408166"/>
            <a:ext cx="6239892" cy="417543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707464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BCB63D-0332-4E7D-8CE7-F115DD363258}"/>
              </a:ext>
            </a:extLst>
          </p:cNvPr>
          <p:cNvSpPr>
            <a:spLocks noGrp="1"/>
          </p:cNvSpPr>
          <p:nvPr>
            <p:ph type="title"/>
          </p:nvPr>
        </p:nvSpPr>
        <p:spPr/>
        <p:txBody>
          <a:bodyPr/>
          <a:lstStyle/>
          <a:p>
            <a:r>
              <a:rPr lang="en-US" b="1" dirty="0"/>
              <a:t>Single Sign-On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600059" y="1264570"/>
            <a:ext cx="5065713" cy="1107996"/>
          </a:xfrm>
          <a:solidFill>
            <a:schemeClr val="bg1">
              <a:lumMod val="95000"/>
            </a:schemeClr>
          </a:solidFill>
        </p:spPr>
        <p:txBody>
          <a:bodyPr lIns="91440"/>
          <a:lstStyle/>
          <a:p>
            <a:pPr marL="0" indent="0">
              <a:spcAft>
                <a:spcPts val="1200"/>
              </a:spcAft>
              <a:buNone/>
            </a:pPr>
            <a:r>
              <a:rPr lang="en-US" sz="2000" dirty="0">
                <a:latin typeface="+mn-lt"/>
              </a:rPr>
              <a:t>Choosing a single sign-on method depends on how the application is configured for authentication.</a:t>
            </a:r>
            <a:endParaRPr lang="en-US" dirty="0">
              <a:latin typeface="+mn-lt"/>
            </a:endParaRPr>
          </a:p>
        </p:txBody>
      </p:sp>
      <p:sp>
        <p:nvSpPr>
          <p:cNvPr id="7" name="Text Placeholder 14">
            <a:extLst>
              <a:ext uri="{FF2B5EF4-FFF2-40B4-BE49-F238E27FC236}">
                <a16:creationId xmlns:a16="http://schemas.microsoft.com/office/drawing/2014/main" id="{112BE763-0696-410F-A61F-E6E572E2CEE6}"/>
              </a:ext>
            </a:extLst>
          </p:cNvPr>
          <p:cNvSpPr txBox="1">
            <a:spLocks/>
          </p:cNvSpPr>
          <p:nvPr/>
        </p:nvSpPr>
        <p:spPr>
          <a:xfrm>
            <a:off x="600058" y="2553376"/>
            <a:ext cx="5065713" cy="1415772"/>
          </a:xfrm>
          <a:prstGeom prst="rect">
            <a:avLst/>
          </a:prstGeom>
          <a:solidFill>
            <a:schemeClr val="bg1">
              <a:lumMod val="95000"/>
            </a:schemeClr>
          </a:solidFill>
        </p:spPr>
        <p:txBody>
          <a:bodyPr vert="horz" wrap="square" lIns="91440" tIns="91440" rIns="146304" bIns="9144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000" b="1" dirty="0">
                <a:latin typeface="+mn-lt"/>
              </a:rPr>
              <a:t>Cloud applications</a:t>
            </a:r>
            <a:r>
              <a:rPr lang="en-US" sz="2000" dirty="0">
                <a:latin typeface="+mn-lt"/>
              </a:rPr>
              <a:t> can use OpenID Connect, OAuth, SAML, password-based, linked, or disabled methods for single sign-on.</a:t>
            </a:r>
            <a:endParaRPr lang="en-US" dirty="0">
              <a:latin typeface="+mn-lt"/>
            </a:endParaRPr>
          </a:p>
        </p:txBody>
      </p:sp>
      <p:sp>
        <p:nvSpPr>
          <p:cNvPr id="6" name="Text Placeholder 14">
            <a:extLst>
              <a:ext uri="{FF2B5EF4-FFF2-40B4-BE49-F238E27FC236}">
                <a16:creationId xmlns:a16="http://schemas.microsoft.com/office/drawing/2014/main" id="{DFC28FE1-6B63-461E-87FF-7BCD9499C6C7}"/>
              </a:ext>
            </a:extLst>
          </p:cNvPr>
          <p:cNvSpPr txBox="1">
            <a:spLocks/>
          </p:cNvSpPr>
          <p:nvPr/>
        </p:nvSpPr>
        <p:spPr>
          <a:xfrm>
            <a:off x="600058" y="4149958"/>
            <a:ext cx="5065713" cy="2031325"/>
          </a:xfrm>
          <a:prstGeom prst="rect">
            <a:avLst/>
          </a:prstGeom>
          <a:solidFill>
            <a:schemeClr val="bg1">
              <a:lumMod val="95000"/>
            </a:schemeClr>
          </a:solidFill>
        </p:spPr>
        <p:txBody>
          <a:bodyPr vert="horz" wrap="square" lIns="91440" tIns="91440" rIns="146304" bIns="9144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000" b="1" dirty="0">
                <a:latin typeface="+mn-lt"/>
              </a:rPr>
              <a:t>On-premises applications</a:t>
            </a:r>
            <a:r>
              <a:rPr lang="en-US" sz="2000" dirty="0">
                <a:latin typeface="+mn-lt"/>
              </a:rPr>
              <a:t> can use password-based, Integrated Windows Authentication, header-based, linked, or disabled methods for single sign-on. The on-premises choices work when applications are configured for Application Proxy.</a:t>
            </a:r>
            <a:endParaRPr lang="en-US" dirty="0">
              <a:latin typeface="+mn-lt"/>
            </a:endParaRPr>
          </a:p>
        </p:txBody>
      </p:sp>
      <p:pic>
        <p:nvPicPr>
          <p:cNvPr id="5" name="Picture 4" descr="Decision tree for authentication options. ">
            <a:extLst>
              <a:ext uri="{FF2B5EF4-FFF2-40B4-BE49-F238E27FC236}">
                <a16:creationId xmlns:a16="http://schemas.microsoft.com/office/drawing/2014/main" id="{3F5E4ACE-07AE-4D4E-9AFE-8D58130E0047}"/>
              </a:ext>
            </a:extLst>
          </p:cNvPr>
          <p:cNvPicPr>
            <a:picLocks noChangeAspect="1"/>
          </p:cNvPicPr>
          <p:nvPr/>
        </p:nvPicPr>
        <p:blipFill>
          <a:blip r:embed="rId2"/>
          <a:stretch>
            <a:fillRect/>
          </a:stretch>
        </p:blipFill>
        <p:spPr>
          <a:xfrm>
            <a:off x="5801069" y="1476785"/>
            <a:ext cx="6423247" cy="4040954"/>
          </a:xfrm>
          <a:prstGeom prst="rect">
            <a:avLst/>
          </a:prstGeom>
        </p:spPr>
      </p:pic>
      <p:sp>
        <p:nvSpPr>
          <p:cNvPr id="2" name="Rectangle 1">
            <a:extLst>
              <a:ext uri="{FF2B5EF4-FFF2-40B4-BE49-F238E27FC236}">
                <a16:creationId xmlns:a16="http://schemas.microsoft.com/office/drawing/2014/main" id="{8236DE2A-707F-48CA-B8D6-634E3C6EBCC5}"/>
              </a:ext>
              <a:ext uri="{C183D7F6-B498-43B3-948B-1728B52AA6E4}">
                <adec:decorative xmlns:adec="http://schemas.microsoft.com/office/drawing/2017/decorative" val="1"/>
              </a:ext>
            </a:extLst>
          </p:cNvPr>
          <p:cNvSpPr/>
          <p:nvPr/>
        </p:nvSpPr>
        <p:spPr bwMode="auto">
          <a:xfrm>
            <a:off x="5810711" y="1264570"/>
            <a:ext cx="6423247" cy="4916713"/>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3973591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a:lstStyle/>
          <a:p>
            <a:r>
              <a:rPr lang="en-US" dirty="0"/>
              <a:t>Demonstration: Azure AD Seamless Single Sign-On</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3220344678"/>
              </p:ext>
            </p:extLst>
          </p:nvPr>
        </p:nvGraphicFramePr>
        <p:xfrm>
          <a:off x="879565" y="1494262"/>
          <a:ext cx="9981723" cy="4505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1409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E03946-A5DA-4304-9FAA-1118C5981985}"/>
              </a:ext>
            </a:extLst>
          </p:cNvPr>
          <p:cNvSpPr>
            <a:spLocks noGrp="1"/>
          </p:cNvSpPr>
          <p:nvPr>
            <p:ph type="title"/>
          </p:nvPr>
        </p:nvSpPr>
        <p:spPr/>
        <p:txBody>
          <a:bodyPr/>
          <a:lstStyle/>
          <a:p>
            <a:r>
              <a:rPr lang="en-US" dirty="0"/>
              <a:t>Lesson 02: Self-Service Password Reset</a:t>
            </a:r>
          </a:p>
        </p:txBody>
      </p:sp>
    </p:spTree>
    <p:extLst>
      <p:ext uri="{BB962C8B-B14F-4D97-AF65-F5344CB8AC3E}">
        <p14:creationId xmlns:p14="http://schemas.microsoft.com/office/powerpoint/2010/main" val="30161135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B0911A-F467-4F05-98EB-B76EF0398C46}"/>
              </a:ext>
            </a:extLst>
          </p:cNvPr>
          <p:cNvSpPr>
            <a:spLocks noGrp="1"/>
          </p:cNvSpPr>
          <p:nvPr>
            <p:ph type="title"/>
          </p:nvPr>
        </p:nvSpPr>
        <p:spPr>
          <a:xfrm>
            <a:off x="465139" y="2881710"/>
            <a:ext cx="2506662" cy="1231106"/>
          </a:xfrm>
        </p:spPr>
        <p:txBody>
          <a:bodyPr/>
          <a:lstStyle/>
          <a:p>
            <a:r>
              <a:rPr lang="en-US" dirty="0"/>
              <a:t>Self-Service Password Reset Overview</a:t>
            </a:r>
          </a:p>
        </p:txBody>
      </p:sp>
      <p:sp>
        <p:nvSpPr>
          <p:cNvPr id="5" name="TextBox 4">
            <a:extLst>
              <a:ext uri="{FF2B5EF4-FFF2-40B4-BE49-F238E27FC236}">
                <a16:creationId xmlns:a16="http://schemas.microsoft.com/office/drawing/2014/main" id="{97640A59-9A65-4C75-9BB1-B0E1442A44AC}"/>
              </a:ext>
            </a:extLst>
          </p:cNvPr>
          <p:cNvSpPr txBox="1"/>
          <p:nvPr/>
        </p:nvSpPr>
        <p:spPr>
          <a:xfrm>
            <a:off x="3462247" y="212178"/>
            <a:ext cx="7964978" cy="2442656"/>
          </a:xfrm>
          <a:prstGeom prst="rect">
            <a:avLst/>
          </a:prstGeom>
          <a:noFill/>
        </p:spPr>
        <p:txBody>
          <a:bodyPr wrap="square" lIns="182880" tIns="146304" rIns="182880" bIns="146304" rtlCol="0">
            <a:spAutoFit/>
          </a:bodyPr>
          <a:lstStyle/>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Self-Service Password Reset</a:t>
            </a:r>
          </a:p>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Password Writeback</a:t>
            </a:r>
          </a:p>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Demonstration: SSPR</a:t>
            </a:r>
          </a:p>
          <a:p>
            <a:pPr marL="342900" indent="-342900">
              <a:lnSpc>
                <a:spcPct val="150000"/>
              </a:lnSpc>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306583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Self-Service Password Reset</a:t>
            </a:r>
          </a:p>
        </p:txBody>
      </p:sp>
      <p:sp>
        <p:nvSpPr>
          <p:cNvPr id="3" name="Text Placeholder 3">
            <a:extLst>
              <a:ext uri="{FF2B5EF4-FFF2-40B4-BE49-F238E27FC236}">
                <a16:creationId xmlns:a16="http://schemas.microsoft.com/office/drawing/2014/main" id="{F73FBB89-268F-4B38-9552-E1B0A8FBB502}"/>
              </a:ext>
            </a:extLst>
          </p:cNvPr>
          <p:cNvSpPr txBox="1">
            <a:spLocks/>
          </p:cNvSpPr>
          <p:nvPr/>
        </p:nvSpPr>
        <p:spPr>
          <a:xfrm>
            <a:off x="882" y="1091168"/>
            <a:ext cx="12434711" cy="778730"/>
          </a:xfrm>
          <a:prstGeom prst="rect">
            <a:avLst/>
          </a:prstGeom>
          <a:solidFill>
            <a:schemeClr val="tx2">
              <a:lumMod val="50000"/>
            </a:schemeClr>
          </a:solidFill>
          <a:ln>
            <a:solidFill>
              <a:schemeClr val="bg1">
                <a:lumMod val="95000"/>
              </a:schemeClr>
            </a:solidFill>
          </a:ln>
        </p:spPr>
        <p:style>
          <a:lnRef idx="0">
            <a:scrgbClr r="0" g="0" b="0"/>
          </a:lnRef>
          <a:fillRef idx="0">
            <a:scrgbClr r="0" g="0" b="0"/>
          </a:fillRef>
          <a:effectRef idx="0">
            <a:scrgbClr r="0" g="0" b="0"/>
          </a:effectRef>
          <a:fontRef idx="major"/>
        </p:style>
        <p:txBody>
          <a:bodyPr lIns="93260" tIns="46630" rIns="93260" bIns="4663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724" defTabSz="950407">
              <a:defRPr/>
            </a:pPr>
            <a:r>
              <a:rPr lang="en-US" sz="2448" spc="0" dirty="0">
                <a:solidFill>
                  <a:schemeClr val="bg1"/>
                </a:solidFill>
                <a:latin typeface="Segoe UI"/>
              </a:rPr>
              <a:t>Users can bypass the helpdesk and reset their own passwords</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996966"/>
            <a:ext cx="5427663" cy="121385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2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6" y="3497261"/>
            <a:ext cx="5427663" cy="142712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2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6" y="5210827"/>
            <a:ext cx="5427663" cy="122640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200">
                <a:solidFill>
                  <a:schemeClr val="tx1"/>
                </a:solidFill>
              </a:rPr>
              <a:t>You can require users to register for SSPR (same process as MFA)</a:t>
            </a:r>
          </a:p>
        </p:txBody>
      </p:sp>
      <p:grpSp>
        <p:nvGrpSpPr>
          <p:cNvPr id="17" name="Group 16" descr="A screenshot of the Password Reset - Authentication Methods screen">
            <a:extLst>
              <a:ext uri="{FF2B5EF4-FFF2-40B4-BE49-F238E27FC236}">
                <a16:creationId xmlns:a16="http://schemas.microsoft.com/office/drawing/2014/main" id="{4ABEFD4D-A11C-414B-B7EB-BB79CD2FAF71}"/>
              </a:ext>
              <a:ext uri="{C183D7F6-B498-43B3-948B-1728B52AA6E4}">
                <adec:decorative xmlns:adec="http://schemas.microsoft.com/office/drawing/2017/decorative" val="0"/>
              </a:ext>
            </a:extLst>
          </p:cNvPr>
          <p:cNvGrpSpPr/>
          <p:nvPr/>
        </p:nvGrpSpPr>
        <p:grpSpPr>
          <a:xfrm>
            <a:off x="6826685" y="2120428"/>
            <a:ext cx="4368562" cy="4220122"/>
            <a:chOff x="6525750" y="1269207"/>
            <a:chExt cx="4952336" cy="5199061"/>
          </a:xfrm>
        </p:grpSpPr>
        <p:pic>
          <p:nvPicPr>
            <p:cNvPr id="13" name="Picture 4" descr="A screenshot of the Password Reset - Authentication Methods screen">
              <a:extLst>
                <a:ext uri="{FF2B5EF4-FFF2-40B4-BE49-F238E27FC236}">
                  <a16:creationId xmlns:a16="http://schemas.microsoft.com/office/drawing/2014/main" id="{395A84F5-6C98-451B-933A-19511FBA63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051" y="1269207"/>
              <a:ext cx="4613035" cy="5199061"/>
            </a:xfrm>
            <a:prstGeom prst="rect">
              <a:avLst/>
            </a:prstGeom>
          </p:spPr>
        </p:pic>
        <p:sp>
          <p:nvSpPr>
            <p:cNvPr id="14" name="Oval 13" descr="Legend indicating to Properties in image screenshot">
              <a:extLst>
                <a:ext uri="{FF2B5EF4-FFF2-40B4-BE49-F238E27FC236}">
                  <a16:creationId xmlns:a16="http://schemas.microsoft.com/office/drawing/2014/main" id="{44747B7A-8257-4EC5-9A11-05FEACFD69BB}"/>
                </a:ext>
              </a:extLst>
            </p:cNvPr>
            <p:cNvSpPr/>
            <p:nvPr/>
          </p:nvSpPr>
          <p:spPr>
            <a:xfrm>
              <a:off x="6525750" y="2448691"/>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1</a:t>
              </a:r>
            </a:p>
          </p:txBody>
        </p:sp>
        <p:sp>
          <p:nvSpPr>
            <p:cNvPr id="15" name="Oval 14" descr="Legend indicating to Authentication methods in image screenshot">
              <a:extLst>
                <a:ext uri="{FF2B5EF4-FFF2-40B4-BE49-F238E27FC236}">
                  <a16:creationId xmlns:a16="http://schemas.microsoft.com/office/drawing/2014/main" id="{16D8761F-BA62-4056-88F5-DABEFB72F898}"/>
                </a:ext>
              </a:extLst>
            </p:cNvPr>
            <p:cNvSpPr/>
            <p:nvPr/>
          </p:nvSpPr>
          <p:spPr>
            <a:xfrm>
              <a:off x="6525750" y="2731143"/>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a:solidFill>
                    <a:schemeClr val="bg1"/>
                  </a:solidFill>
                  <a:latin typeface="+mj-lt"/>
                </a:rPr>
                <a:t>2</a:t>
              </a:r>
            </a:p>
          </p:txBody>
        </p:sp>
        <p:sp>
          <p:nvSpPr>
            <p:cNvPr id="16" name="Oval 15" descr="Legend indicating to Registration in image screenshot">
              <a:extLst>
                <a:ext uri="{FF2B5EF4-FFF2-40B4-BE49-F238E27FC236}">
                  <a16:creationId xmlns:a16="http://schemas.microsoft.com/office/drawing/2014/main" id="{6A7389EC-C159-4B07-A7A1-C982BA83E56E}"/>
                </a:ext>
              </a:extLst>
            </p:cNvPr>
            <p:cNvSpPr/>
            <p:nvPr/>
          </p:nvSpPr>
          <p:spPr>
            <a:xfrm>
              <a:off x="6525750" y="3013596"/>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3</a:t>
              </a:r>
            </a:p>
          </p:txBody>
        </p:sp>
      </p:grpSp>
      <p:sp>
        <p:nvSpPr>
          <p:cNvPr id="11" name="Rectangle 10">
            <a:extLst>
              <a:ext uri="{FF2B5EF4-FFF2-40B4-BE49-F238E27FC236}">
                <a16:creationId xmlns:a16="http://schemas.microsoft.com/office/drawing/2014/main" id="{CB42AF4D-704C-438D-AE97-DB6FABEA8BAD}"/>
              </a:ext>
              <a:ext uri="{C183D7F6-B498-43B3-948B-1728B52AA6E4}">
                <adec:decorative xmlns:adec="http://schemas.microsoft.com/office/drawing/2017/decorative" val="1"/>
              </a:ext>
            </a:extLst>
          </p:cNvPr>
          <p:cNvSpPr/>
          <p:nvPr/>
        </p:nvSpPr>
        <p:spPr bwMode="auto">
          <a:xfrm>
            <a:off x="5994400" y="1996966"/>
            <a:ext cx="6015037" cy="44402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9851215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Password Writeback</a:t>
            </a:r>
          </a:p>
        </p:txBody>
      </p:sp>
      <p:sp>
        <p:nvSpPr>
          <p:cNvPr id="2" name="Rectangle 1">
            <a:extLst>
              <a:ext uri="{FF2B5EF4-FFF2-40B4-BE49-F238E27FC236}">
                <a16:creationId xmlns:a16="http://schemas.microsoft.com/office/drawing/2014/main" id="{64F73224-2D0C-49A9-899A-B7F1CDA2CF14}"/>
              </a:ext>
            </a:extLst>
          </p:cNvPr>
          <p:cNvSpPr/>
          <p:nvPr/>
        </p:nvSpPr>
        <p:spPr bwMode="auto">
          <a:xfrm>
            <a:off x="600856" y="1276503"/>
            <a:ext cx="5193139" cy="115442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Use Password Writeback to configure Azure AD to write passwords back to your on-premises Active Directory</a:t>
            </a:r>
          </a:p>
        </p:txBody>
      </p:sp>
      <p:sp>
        <p:nvSpPr>
          <p:cNvPr id="3" name="Rectangle 2">
            <a:extLst>
              <a:ext uri="{FF2B5EF4-FFF2-40B4-BE49-F238E27FC236}">
                <a16:creationId xmlns:a16="http://schemas.microsoft.com/office/drawing/2014/main" id="{4D6423E6-A4CB-4127-B82B-01DFFB4E9FFC}"/>
              </a:ext>
            </a:extLst>
          </p:cNvPr>
          <p:cNvSpPr/>
          <p:nvPr/>
        </p:nvSpPr>
        <p:spPr bwMode="auto">
          <a:xfrm>
            <a:off x="600856" y="2606993"/>
            <a:ext cx="5193139" cy="115442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A component of Azure AD Connect </a:t>
            </a:r>
          </a:p>
        </p:txBody>
      </p:sp>
      <p:sp>
        <p:nvSpPr>
          <p:cNvPr id="4" name="Rectangle 3">
            <a:extLst>
              <a:ext uri="{FF2B5EF4-FFF2-40B4-BE49-F238E27FC236}">
                <a16:creationId xmlns:a16="http://schemas.microsoft.com/office/drawing/2014/main" id="{7B696103-21E3-4C99-B24F-B721AB934642}"/>
              </a:ext>
            </a:extLst>
          </p:cNvPr>
          <p:cNvSpPr/>
          <p:nvPr/>
        </p:nvSpPr>
        <p:spPr bwMode="auto">
          <a:xfrm>
            <a:off x="600855" y="3986381"/>
            <a:ext cx="5193139" cy="115442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Available to subscribers of Premium Azure Active Directory editions</a:t>
            </a:r>
          </a:p>
        </p:txBody>
      </p:sp>
      <p:sp>
        <p:nvSpPr>
          <p:cNvPr id="16" name="Rectangle 15">
            <a:extLst>
              <a:ext uri="{FF2B5EF4-FFF2-40B4-BE49-F238E27FC236}">
                <a16:creationId xmlns:a16="http://schemas.microsoft.com/office/drawing/2014/main" id="{98EAB1D1-33A6-440C-9C11-682702ED1281}"/>
              </a:ext>
            </a:extLst>
          </p:cNvPr>
          <p:cNvSpPr/>
          <p:nvPr/>
        </p:nvSpPr>
        <p:spPr bwMode="auto">
          <a:xfrm>
            <a:off x="600854" y="5341436"/>
            <a:ext cx="5193139" cy="1154428"/>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Removes the need to set up and manage an on-premises SSPR solution</a:t>
            </a:r>
          </a:p>
        </p:txBody>
      </p:sp>
      <p:pic>
        <p:nvPicPr>
          <p:cNvPr id="5" name="Picture 4" descr="Screenshot of Azure AD Connect Optional Features. The Password Writeback checkbox is selected. ">
            <a:extLst>
              <a:ext uri="{FF2B5EF4-FFF2-40B4-BE49-F238E27FC236}">
                <a16:creationId xmlns:a16="http://schemas.microsoft.com/office/drawing/2014/main" id="{13CA5B21-E49F-4514-ABFE-769DF42001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98682" y="1683105"/>
            <a:ext cx="4881884" cy="4164866"/>
          </a:xfrm>
          <a:prstGeom prst="rect">
            <a:avLst/>
          </a:prstGeom>
          <a:noFill/>
          <a:ln>
            <a:solidFill>
              <a:schemeClr val="bg2"/>
            </a:solidFill>
          </a:ln>
        </p:spPr>
      </p:pic>
      <p:sp>
        <p:nvSpPr>
          <p:cNvPr id="20" name="Rectangle 19">
            <a:extLst>
              <a:ext uri="{FF2B5EF4-FFF2-40B4-BE49-F238E27FC236}">
                <a16:creationId xmlns:a16="http://schemas.microsoft.com/office/drawing/2014/main" id="{378CF0AD-5A1B-4BF6-B385-8EC586ECF3AF}"/>
              </a:ext>
              <a:ext uri="{C183D7F6-B498-43B3-948B-1728B52AA6E4}">
                <adec:decorative xmlns:adec="http://schemas.microsoft.com/office/drawing/2017/decorative" val="1"/>
              </a:ext>
            </a:extLst>
          </p:cNvPr>
          <p:cNvSpPr/>
          <p:nvPr/>
        </p:nvSpPr>
        <p:spPr bwMode="auto">
          <a:xfrm>
            <a:off x="5994066" y="1276502"/>
            <a:ext cx="6239892" cy="5219361"/>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a:lstStyle/>
          <a:p>
            <a:r>
              <a:rPr lang="en-US" dirty="0"/>
              <a:t>Demonstration: Self-Service Password Reset</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1118042350"/>
              </p:ext>
            </p:extLst>
          </p:nvPr>
        </p:nvGraphicFramePr>
        <p:xfrm>
          <a:off x="879565" y="1494262"/>
          <a:ext cx="9981723" cy="4505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0740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02:</a:t>
            </a:r>
            <a:br>
              <a:rPr lang="en-US" dirty="0"/>
            </a:br>
            <a:br>
              <a:rPr lang="en-US" dirty="0"/>
            </a:br>
            <a:r>
              <a:rPr lang="en-US" dirty="0"/>
              <a:t>Implement and Manage Hybrid Identities</a:t>
            </a:r>
          </a:p>
        </p:txBody>
      </p:sp>
      <p:grpSp>
        <p:nvGrpSpPr>
          <p:cNvPr id="2" name="Group 1">
            <a:extLst>
              <a:ext uri="{FF2B5EF4-FFF2-40B4-BE49-F238E27FC236}">
                <a16:creationId xmlns:a16="http://schemas.microsoft.com/office/drawing/2014/main" id="{00540936-CE12-4044-8C72-914B33D5F232}"/>
              </a:ext>
              <a:ext uri="{C183D7F6-B498-43B3-948B-1728B52AA6E4}">
                <adec:decorative xmlns:adec="http://schemas.microsoft.com/office/drawing/2017/decorative" val="1"/>
              </a:ext>
            </a:extLst>
          </p:cNvPr>
          <p:cNvGrpSpPr/>
          <p:nvPr/>
        </p:nvGrpSpPr>
        <p:grpSpPr>
          <a:xfrm>
            <a:off x="4499445" y="1356647"/>
            <a:ext cx="7635042" cy="1853432"/>
            <a:chOff x="4453147" y="1054120"/>
            <a:chExt cx="7635042" cy="1853432"/>
          </a:xfrm>
        </p:grpSpPr>
        <p:cxnSp>
          <p:nvCxnSpPr>
            <p:cNvPr id="12" name="Straight Connector 11">
              <a:extLst>
                <a:ext uri="{FF2B5EF4-FFF2-40B4-BE49-F238E27FC236}">
                  <a16:creationId xmlns:a16="http://schemas.microsoft.com/office/drawing/2014/main" id="{69193FC2-7F2A-4B70-A443-978CE5278ED7}"/>
                </a:ext>
              </a:extLst>
            </p:cNvPr>
            <p:cNvCxnSpPr>
              <a:cxnSpLocks/>
            </p:cNvCxnSpPr>
            <p:nvPr/>
          </p:nvCxnSpPr>
          <p:spPr>
            <a:xfrm>
              <a:off x="4453147" y="1054120"/>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84CBA0-7117-407B-8688-35E7646B7CAD}"/>
                </a:ext>
              </a:extLst>
            </p:cNvPr>
            <p:cNvCxnSpPr>
              <a:cxnSpLocks/>
            </p:cNvCxnSpPr>
            <p:nvPr/>
          </p:nvCxnSpPr>
          <p:spPr>
            <a:xfrm>
              <a:off x="4453147" y="2023607"/>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D23F9E-A535-40D8-BF8E-3D14CA943DD0}"/>
                </a:ext>
              </a:extLst>
            </p:cNvPr>
            <p:cNvCxnSpPr>
              <a:cxnSpLocks/>
            </p:cNvCxnSpPr>
            <p:nvPr/>
          </p:nvCxnSpPr>
          <p:spPr>
            <a:xfrm>
              <a:off x="4453147" y="2907552"/>
              <a:ext cx="7635042"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8" name="Text Placeholder 5">
            <a:extLst>
              <a:ext uri="{FF2B5EF4-FFF2-40B4-BE49-F238E27FC236}">
                <a16:creationId xmlns:a16="http://schemas.microsoft.com/office/drawing/2014/main" id="{D85351F0-CBEA-45A5-B8B1-241623BB18A0}"/>
              </a:ext>
            </a:extLst>
          </p:cNvPr>
          <p:cNvSpPr txBox="1">
            <a:spLocks/>
          </p:cNvSpPr>
          <p:nvPr/>
        </p:nvSpPr>
        <p:spPr>
          <a:xfrm>
            <a:off x="4507025" y="766687"/>
            <a:ext cx="7635875" cy="2229778"/>
          </a:xfrm>
          <a:prstGeom prst="rect">
            <a:avLst/>
          </a:prstGeom>
        </p:spPr>
        <p:txBody>
          <a:bodyPr vert="horz" wrap="square" lIns="0" tIns="0" rIns="0" bIns="0" rtlCol="0" anchor="t">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Aft>
                <a:spcPts val="3672"/>
              </a:spcAft>
              <a:buFont typeface="Wingdings" panose="05000000000000000000" pitchFamily="2" charset="2"/>
              <a:buNone/>
            </a:pPr>
            <a:r>
              <a:rPr lang="en-AU" sz="2448" dirty="0">
                <a:latin typeface="Segoe UI" panose="020B0502040204020203" pitchFamily="34" charset="0"/>
                <a:cs typeface="Segoe UI" panose="020B0502040204020203" pitchFamily="34" charset="0"/>
              </a:rPr>
              <a:t>Lesson 01: Azure AD Connect</a:t>
            </a:r>
          </a:p>
          <a:p>
            <a:pPr marL="0" indent="0">
              <a:spcAft>
                <a:spcPts val="3672"/>
              </a:spcAft>
              <a:buFont typeface="Wingdings" panose="05000000000000000000" pitchFamily="2" charset="2"/>
              <a:buNone/>
            </a:pPr>
            <a:r>
              <a:rPr lang="en-AU" sz="2448" dirty="0">
                <a:latin typeface="Segoe UI" panose="020B0502040204020203" pitchFamily="34" charset="0"/>
                <a:cs typeface="Segoe UI" panose="020B0502040204020203" pitchFamily="34" charset="0"/>
              </a:rPr>
              <a:t>Lesson 02: Self-Service Password Reset</a:t>
            </a:r>
          </a:p>
          <a:p>
            <a:pPr marL="0" indent="0">
              <a:spcAft>
                <a:spcPts val="3672"/>
              </a:spcAft>
              <a:buFont typeface="Wingdings" panose="05000000000000000000" pitchFamily="2" charset="2"/>
              <a:buNone/>
            </a:pPr>
            <a:r>
              <a:rPr lang="en-US" sz="2448" dirty="0">
                <a:latin typeface="Segoe UI" panose="020B0502040204020203" pitchFamily="34" charset="0"/>
                <a:cs typeface="Segoe UI" panose="020B0502040204020203" pitchFamily="34" charset="0"/>
              </a:rPr>
              <a:t>Lesson 03: Azure AD Connect Health</a:t>
            </a:r>
          </a:p>
        </p:txBody>
      </p:sp>
      <p:grpSp>
        <p:nvGrpSpPr>
          <p:cNvPr id="25" name="Group 24">
            <a:extLst>
              <a:ext uri="{FF2B5EF4-FFF2-40B4-BE49-F238E27FC236}">
                <a16:creationId xmlns:a16="http://schemas.microsoft.com/office/drawing/2014/main" id="{27371A14-A9FC-496F-9C19-0E9D6EFC1938}"/>
              </a:ext>
              <a:ext uri="{C183D7F6-B498-43B3-948B-1728B52AA6E4}">
                <adec:decorative xmlns:adec="http://schemas.microsoft.com/office/drawing/2017/decorative" val="1"/>
              </a:ext>
            </a:extLst>
          </p:cNvPr>
          <p:cNvGrpSpPr/>
          <p:nvPr/>
        </p:nvGrpSpPr>
        <p:grpSpPr>
          <a:xfrm>
            <a:off x="3568659" y="707276"/>
            <a:ext cx="686972" cy="2480575"/>
            <a:chOff x="3568659" y="707276"/>
            <a:chExt cx="686972" cy="2480575"/>
          </a:xfrm>
        </p:grpSpPr>
        <p:pic>
          <p:nvPicPr>
            <p:cNvPr id="7" name="Picture 6">
              <a:extLst>
                <a:ext uri="{FF2B5EF4-FFF2-40B4-BE49-F238E27FC236}">
                  <a16:creationId xmlns:a16="http://schemas.microsoft.com/office/drawing/2014/main" id="{FB5B49F0-1FBE-45C4-B5AF-231673425AEB}"/>
                </a:ext>
              </a:extLst>
            </p:cNvPr>
            <p:cNvPicPr>
              <a:picLocks noChangeAspect="1"/>
            </p:cNvPicPr>
            <p:nvPr/>
          </p:nvPicPr>
          <p:blipFill>
            <a:blip r:embed="rId3"/>
            <a:stretch>
              <a:fillRect/>
            </a:stretch>
          </p:blipFill>
          <p:spPr>
            <a:xfrm>
              <a:off x="3569807" y="707276"/>
              <a:ext cx="685824" cy="698167"/>
            </a:xfrm>
            <a:prstGeom prst="rect">
              <a:avLst/>
            </a:prstGeom>
          </p:spPr>
        </p:pic>
        <p:pic>
          <p:nvPicPr>
            <p:cNvPr id="9" name="Picture 8">
              <a:extLst>
                <a:ext uri="{FF2B5EF4-FFF2-40B4-BE49-F238E27FC236}">
                  <a16:creationId xmlns:a16="http://schemas.microsoft.com/office/drawing/2014/main" id="{E156B7E6-CFDF-4882-9EDC-214A7647E55E}"/>
                </a:ext>
              </a:extLst>
            </p:cNvPr>
            <p:cNvPicPr>
              <a:picLocks noChangeAspect="1"/>
            </p:cNvPicPr>
            <p:nvPr/>
          </p:nvPicPr>
          <p:blipFill>
            <a:blip r:embed="rId3"/>
            <a:stretch>
              <a:fillRect/>
            </a:stretch>
          </p:blipFill>
          <p:spPr>
            <a:xfrm>
              <a:off x="3569807" y="1582490"/>
              <a:ext cx="685824" cy="698167"/>
            </a:xfrm>
            <a:prstGeom prst="rect">
              <a:avLst/>
            </a:prstGeom>
          </p:spPr>
        </p:pic>
        <p:pic>
          <p:nvPicPr>
            <p:cNvPr id="11" name="Picture 10">
              <a:extLst>
                <a:ext uri="{FF2B5EF4-FFF2-40B4-BE49-F238E27FC236}">
                  <a16:creationId xmlns:a16="http://schemas.microsoft.com/office/drawing/2014/main" id="{DB8AFDE4-5BEB-4B01-857C-BC4ACF437E98}"/>
                </a:ext>
              </a:extLst>
            </p:cNvPr>
            <p:cNvPicPr>
              <a:picLocks noChangeAspect="1"/>
            </p:cNvPicPr>
            <p:nvPr/>
          </p:nvPicPr>
          <p:blipFill>
            <a:blip r:embed="rId3"/>
            <a:stretch>
              <a:fillRect/>
            </a:stretch>
          </p:blipFill>
          <p:spPr>
            <a:xfrm>
              <a:off x="3568659" y="2489684"/>
              <a:ext cx="685824" cy="698167"/>
            </a:xfrm>
            <a:prstGeom prst="rect">
              <a:avLst/>
            </a:prstGeom>
          </p:spPr>
        </p:pic>
        <p:pic>
          <p:nvPicPr>
            <p:cNvPr id="6" name="Graphic 5">
              <a:extLst>
                <a:ext uri="{FF2B5EF4-FFF2-40B4-BE49-F238E27FC236}">
                  <a16:creationId xmlns:a16="http://schemas.microsoft.com/office/drawing/2014/main" id="{D8BF4460-4B2C-4774-91CE-FE782E1AC3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3167" y="2559712"/>
              <a:ext cx="465058" cy="465058"/>
            </a:xfrm>
            <a:prstGeom prst="rect">
              <a:avLst/>
            </a:prstGeom>
          </p:spPr>
        </p:pic>
        <p:pic>
          <p:nvPicPr>
            <p:cNvPr id="20" name="Graphic 19">
              <a:extLst>
                <a:ext uri="{FF2B5EF4-FFF2-40B4-BE49-F238E27FC236}">
                  <a16:creationId xmlns:a16="http://schemas.microsoft.com/office/drawing/2014/main" id="{3C804941-9AC5-4F6C-B2C5-210AAF520F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71592" y="1684864"/>
              <a:ext cx="465058" cy="465058"/>
            </a:xfrm>
            <a:prstGeom prst="rect">
              <a:avLst/>
            </a:prstGeom>
          </p:spPr>
        </p:pic>
        <p:pic>
          <p:nvPicPr>
            <p:cNvPr id="24" name="Graphic 5" descr="Azure Active Directory logo">
              <a:extLst>
                <a:ext uri="{FF2B5EF4-FFF2-40B4-BE49-F238E27FC236}">
                  <a16:creationId xmlns:a16="http://schemas.microsoft.com/office/drawing/2014/main" id="{EEE2E95B-DBB2-4B7E-8A41-64DADDC61650}"/>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3676118" y="794017"/>
              <a:ext cx="456006" cy="456006"/>
            </a:xfrm>
            <a:prstGeom prst="rect">
              <a:avLst/>
            </a:prstGeom>
          </p:spPr>
        </p:pic>
      </p:grpSp>
    </p:spTree>
    <p:extLst>
      <p:ext uri="{BB962C8B-B14F-4D97-AF65-F5344CB8AC3E}">
        <p14:creationId xmlns:p14="http://schemas.microsoft.com/office/powerpoint/2010/main" val="1825055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1" y="3247963"/>
            <a:ext cx="9070923" cy="498598"/>
          </a:xfrm>
        </p:spPr>
        <p:txBody>
          <a:bodyPr/>
          <a:lstStyle/>
          <a:p>
            <a:r>
              <a:rPr lang="en-US" b="1" dirty="0"/>
              <a:t>Lesson 03: Azure AD Connect Health</a:t>
            </a:r>
          </a:p>
        </p:txBody>
      </p:sp>
      <p:pic>
        <p:nvPicPr>
          <p:cNvPr id="3" name="Graphic 2">
            <a:extLst>
              <a:ext uri="{FF2B5EF4-FFF2-40B4-BE49-F238E27FC236}">
                <a16:creationId xmlns:a16="http://schemas.microsoft.com/office/drawing/2014/main" id="{614831DB-76AB-434C-BA62-714DCD68DF4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6260" y="2803262"/>
            <a:ext cx="1305522" cy="1305522"/>
          </a:xfrm>
          <a:prstGeom prst="rect">
            <a:avLst/>
          </a:prstGeom>
        </p:spPr>
      </p:pic>
    </p:spTree>
    <p:extLst>
      <p:ext uri="{BB962C8B-B14F-4D97-AF65-F5344CB8AC3E}">
        <p14:creationId xmlns:p14="http://schemas.microsoft.com/office/powerpoint/2010/main" val="19312062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139" y="2676526"/>
            <a:ext cx="2506662" cy="1641475"/>
          </a:xfrm>
        </p:spPr>
        <p:txBody>
          <a:bodyPr/>
          <a:lstStyle/>
          <a:p>
            <a:r>
              <a:rPr lang="en-US" dirty="0"/>
              <a:t>Configure Azure AD Connect Health</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4981" y="412595"/>
            <a:ext cx="7964978" cy="2673489"/>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AD Connect Health Overview</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Implement Azure AD Connect Health</a:t>
            </a: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259833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 on-premises AD uses Azure AD Connect to access services in the cloud. ">
            <a:extLst>
              <a:ext uri="{FF2B5EF4-FFF2-40B4-BE49-F238E27FC236}">
                <a16:creationId xmlns:a16="http://schemas.microsoft.com/office/drawing/2014/main" id="{68B480FA-C63E-4A89-9D15-CF23A608E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517" y="711654"/>
            <a:ext cx="5620166" cy="5072199"/>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Azure AD Connect Health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598486" y="1773856"/>
            <a:ext cx="4947383" cy="1107996"/>
          </a:xfrm>
          <a:solidFill>
            <a:schemeClr val="bg1">
              <a:lumMod val="95000"/>
            </a:schemeClr>
          </a:solidFill>
        </p:spPr>
        <p:txBody>
          <a:bodyPr lIns="91440"/>
          <a:lstStyle/>
          <a:p>
            <a:pPr marL="0" indent="0">
              <a:spcAft>
                <a:spcPts val="600"/>
              </a:spcAft>
              <a:buNone/>
            </a:pPr>
            <a:r>
              <a:rPr lang="en-US" sz="2000" dirty="0">
                <a:latin typeface="+mn-lt"/>
              </a:rPr>
              <a:t>Helps monitor on-premises identity infrastructure thus ensuring the reliability of the environment</a:t>
            </a:r>
          </a:p>
        </p:txBody>
      </p:sp>
      <p:sp>
        <p:nvSpPr>
          <p:cNvPr id="5" name="Text Placeholder 14">
            <a:extLst>
              <a:ext uri="{FF2B5EF4-FFF2-40B4-BE49-F238E27FC236}">
                <a16:creationId xmlns:a16="http://schemas.microsoft.com/office/drawing/2014/main" id="{3A165C34-756C-49FE-A7FB-D1AA20C11014}"/>
              </a:ext>
            </a:extLst>
          </p:cNvPr>
          <p:cNvSpPr txBox="1">
            <a:spLocks/>
          </p:cNvSpPr>
          <p:nvPr/>
        </p:nvSpPr>
        <p:spPr>
          <a:xfrm>
            <a:off x="598487" y="3197541"/>
            <a:ext cx="4947384" cy="2416046"/>
          </a:xfrm>
          <a:prstGeom prst="rect">
            <a:avLst/>
          </a:prstGeom>
          <a:solidFill>
            <a:schemeClr val="bg1">
              <a:lumMod val="95000"/>
            </a:schemeClr>
          </a:solidFill>
        </p:spPr>
        <p:txBody>
          <a:bodyPr vert="horz" wrap="square" lIns="91440" tIns="91440" rIns="146304" bIns="9144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latin typeface="+mn-lt"/>
              </a:rPr>
              <a:t>Key benefits:</a:t>
            </a:r>
          </a:p>
          <a:p>
            <a:pPr marL="342900" indent="-342900">
              <a:spcAft>
                <a:spcPts val="600"/>
              </a:spcAft>
              <a:buFont typeface="Arial" panose="020B0604020202020204" pitchFamily="34" charset="0"/>
              <a:buChar char="•"/>
            </a:pPr>
            <a:r>
              <a:rPr lang="en-US" sz="2000" dirty="0">
                <a:latin typeface="+mn-lt"/>
              </a:rPr>
              <a:t>Enhanced security</a:t>
            </a:r>
          </a:p>
          <a:p>
            <a:pPr marL="338351" indent="-342900">
              <a:spcAft>
                <a:spcPts val="600"/>
              </a:spcAft>
              <a:buFont typeface="Arial" panose="020B0604020202020204" pitchFamily="34" charset="0"/>
              <a:buChar char="•"/>
            </a:pPr>
            <a:r>
              <a:rPr lang="en-US" sz="2000" dirty="0">
                <a:latin typeface="+mn-lt"/>
              </a:rPr>
              <a:t>Alerts on all critical AD FS system issues</a:t>
            </a:r>
          </a:p>
          <a:p>
            <a:pPr marL="338351" indent="-342900">
              <a:spcAft>
                <a:spcPts val="600"/>
              </a:spcAft>
              <a:buFont typeface="Arial" panose="020B0604020202020204" pitchFamily="34" charset="0"/>
              <a:buChar char="•"/>
            </a:pPr>
            <a:r>
              <a:rPr lang="en-US" sz="2000" dirty="0">
                <a:latin typeface="+mn-lt"/>
              </a:rPr>
              <a:t>Simplified deployment and management</a:t>
            </a:r>
          </a:p>
          <a:p>
            <a:pPr marL="338351" indent="-342900">
              <a:spcAft>
                <a:spcPts val="600"/>
              </a:spcAft>
              <a:buFont typeface="Arial" panose="020B0604020202020204" pitchFamily="34" charset="0"/>
              <a:buChar char="•"/>
            </a:pPr>
            <a:r>
              <a:rPr lang="en-US" sz="2000" dirty="0">
                <a:latin typeface="+mn-lt"/>
              </a:rPr>
              <a:t>Rich usage metrics</a:t>
            </a:r>
          </a:p>
          <a:p>
            <a:pPr marL="338351" indent="-342900">
              <a:spcAft>
                <a:spcPts val="600"/>
              </a:spcAft>
              <a:buFont typeface="Arial" panose="020B0604020202020204" pitchFamily="34" charset="0"/>
              <a:buChar char="•"/>
            </a:pPr>
            <a:r>
              <a:rPr lang="en-US" sz="2000" dirty="0">
                <a:latin typeface="+mn-lt"/>
              </a:rPr>
              <a:t>Enhanced admin experience</a:t>
            </a:r>
          </a:p>
        </p:txBody>
      </p:sp>
      <p:sp>
        <p:nvSpPr>
          <p:cNvPr id="2" name="Rectangle 1">
            <a:extLst>
              <a:ext uri="{FF2B5EF4-FFF2-40B4-BE49-F238E27FC236}">
                <a16:creationId xmlns:a16="http://schemas.microsoft.com/office/drawing/2014/main" id="{9D0E771E-60A3-4965-806A-5FA737D9825E}"/>
              </a:ext>
              <a:ext uri="{C183D7F6-B498-43B3-948B-1728B52AA6E4}">
                <adec:decorative xmlns:adec="http://schemas.microsoft.com/office/drawing/2017/decorative" val="1"/>
              </a:ext>
            </a:extLst>
          </p:cNvPr>
          <p:cNvSpPr/>
          <p:nvPr/>
        </p:nvSpPr>
        <p:spPr bwMode="auto">
          <a:xfrm>
            <a:off x="5810711" y="1264570"/>
            <a:ext cx="6423247" cy="4916713"/>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9816473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Implement Azure AD Connect Health</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680331" y="1275830"/>
            <a:ext cx="4756150" cy="923330"/>
          </a:xfrm>
          <a:solidFill>
            <a:schemeClr val="bg1">
              <a:lumMod val="95000"/>
            </a:schemeClr>
          </a:solidFill>
        </p:spPr>
        <p:txBody>
          <a:bodyPr lIns="91440" anchor="ctr" anchorCtr="0">
            <a:noAutofit/>
          </a:bodyPr>
          <a:lstStyle/>
          <a:p>
            <a:pPr>
              <a:spcAft>
                <a:spcPts val="1200"/>
              </a:spcAft>
            </a:pPr>
            <a:r>
              <a:rPr lang="en-US" sz="2000" dirty="0">
                <a:latin typeface="+mn-lt"/>
              </a:rPr>
              <a:t>Install the Azure AD Connect Health agent</a:t>
            </a:r>
            <a:endParaRPr lang="en-US" sz="2000" dirty="0"/>
          </a:p>
        </p:txBody>
      </p:sp>
      <p:sp>
        <p:nvSpPr>
          <p:cNvPr id="7" name="Text Placeholder 14">
            <a:extLst>
              <a:ext uri="{FF2B5EF4-FFF2-40B4-BE49-F238E27FC236}">
                <a16:creationId xmlns:a16="http://schemas.microsoft.com/office/drawing/2014/main" id="{C4298007-2979-46BF-9654-16E21671D04E}"/>
              </a:ext>
            </a:extLst>
          </p:cNvPr>
          <p:cNvSpPr txBox="1">
            <a:spLocks/>
          </p:cNvSpPr>
          <p:nvPr/>
        </p:nvSpPr>
        <p:spPr>
          <a:xfrm>
            <a:off x="680331" y="2569223"/>
            <a:ext cx="4756150" cy="1292662"/>
          </a:xfrm>
          <a:prstGeom prst="rect">
            <a:avLst/>
          </a:prstGeom>
          <a:solidFill>
            <a:schemeClr val="bg1">
              <a:lumMod val="95000"/>
            </a:schemeClr>
          </a:solidFill>
        </p:spPr>
        <p:txBody>
          <a:bodyPr vert="horz" wrap="square" lIns="91440" tIns="91440" rIns="146304" bIns="91440" rtlCol="0" anchor="ctr" anchorCtr="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000" dirty="0">
                <a:latin typeface="+mn-lt"/>
              </a:rPr>
              <a:t>Install the latest version of Azure AD Connect (includes Azure AD Connect Health for sync)</a:t>
            </a:r>
            <a:endParaRPr lang="en-US" sz="2000" dirty="0"/>
          </a:p>
        </p:txBody>
      </p:sp>
      <p:sp>
        <p:nvSpPr>
          <p:cNvPr id="4" name="Text Placeholder 14">
            <a:extLst>
              <a:ext uri="{FF2B5EF4-FFF2-40B4-BE49-F238E27FC236}">
                <a16:creationId xmlns:a16="http://schemas.microsoft.com/office/drawing/2014/main" id="{934B02D9-A691-4AFF-BA7B-B4774D096CCD}"/>
              </a:ext>
            </a:extLst>
          </p:cNvPr>
          <p:cNvSpPr txBox="1">
            <a:spLocks/>
          </p:cNvSpPr>
          <p:nvPr/>
        </p:nvSpPr>
        <p:spPr>
          <a:xfrm>
            <a:off x="680331" y="4239685"/>
            <a:ext cx="4756150" cy="1891679"/>
          </a:xfrm>
          <a:prstGeom prst="rect">
            <a:avLst/>
          </a:prstGeom>
          <a:solidFill>
            <a:schemeClr val="bg1">
              <a:lumMod val="95000"/>
            </a:schemeClr>
          </a:solidFill>
        </p:spPr>
        <p:txBody>
          <a:bodyPr vert="horz" wrap="square" lIns="91440" tIns="91440" rIns="146304" bIns="91440" rtlCol="0" anchor="ctr" anchorCtr="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2000" dirty="0">
                <a:latin typeface="+mn-lt"/>
              </a:rPr>
              <a:t>Monitor Azure AD Connect Health portal</a:t>
            </a:r>
          </a:p>
          <a:p>
            <a:pPr marL="571500" lvl="1" indent="-342900">
              <a:spcAft>
                <a:spcPts val="1200"/>
              </a:spcAft>
              <a:buFont typeface="Arial" panose="020B0604020202020204" pitchFamily="34" charset="0"/>
              <a:buChar char="•"/>
            </a:pPr>
            <a:r>
              <a:rPr lang="en-US" dirty="0"/>
              <a:t>Views of alerts</a:t>
            </a:r>
          </a:p>
          <a:p>
            <a:pPr marL="571500" lvl="1" indent="-342900">
              <a:spcAft>
                <a:spcPts val="1200"/>
              </a:spcAft>
              <a:buFont typeface="Arial" panose="020B0604020202020204" pitchFamily="34" charset="0"/>
              <a:buChar char="•"/>
            </a:pPr>
            <a:r>
              <a:rPr lang="en-US" dirty="0"/>
              <a:t>Performance monitoring</a:t>
            </a:r>
          </a:p>
          <a:p>
            <a:pPr marL="571500" lvl="1" indent="-342900">
              <a:spcAft>
                <a:spcPts val="1200"/>
              </a:spcAft>
              <a:buFont typeface="Arial" panose="020B0604020202020204" pitchFamily="34" charset="0"/>
              <a:buChar char="•"/>
            </a:pPr>
            <a:r>
              <a:rPr lang="en-US" dirty="0"/>
              <a:t>Usage analytics</a:t>
            </a:r>
          </a:p>
        </p:txBody>
      </p:sp>
      <p:pic>
        <p:nvPicPr>
          <p:cNvPr id="3" name="Picture 2" descr="Screenshot of the Azure AD Connect Health Quick Start. ">
            <a:extLst>
              <a:ext uri="{FF2B5EF4-FFF2-40B4-BE49-F238E27FC236}">
                <a16:creationId xmlns:a16="http://schemas.microsoft.com/office/drawing/2014/main" id="{F70F588F-3DB2-4D63-9459-AFB5B62C35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8236" y="1501235"/>
            <a:ext cx="5537908" cy="4286810"/>
          </a:xfrm>
          <a:prstGeom prst="rect">
            <a:avLst/>
          </a:prstGeom>
        </p:spPr>
      </p:pic>
      <p:sp>
        <p:nvSpPr>
          <p:cNvPr id="2" name="Rectangle 1">
            <a:extLst>
              <a:ext uri="{FF2B5EF4-FFF2-40B4-BE49-F238E27FC236}">
                <a16:creationId xmlns:a16="http://schemas.microsoft.com/office/drawing/2014/main" id="{2CB25A5C-A9FE-4810-B16D-CDCD7916C738}"/>
              </a:ext>
              <a:ext uri="{C183D7F6-B498-43B3-948B-1728B52AA6E4}">
                <adec:decorative xmlns:adec="http://schemas.microsoft.com/office/drawing/2017/decorative" val="1"/>
              </a:ext>
            </a:extLst>
          </p:cNvPr>
          <p:cNvSpPr/>
          <p:nvPr/>
        </p:nvSpPr>
        <p:spPr bwMode="auto">
          <a:xfrm>
            <a:off x="5810711" y="1264570"/>
            <a:ext cx="6423247" cy="4916713"/>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0" name="Straight Arrow Connector 9">
            <a:extLst>
              <a:ext uri="{FF2B5EF4-FFF2-40B4-BE49-F238E27FC236}">
                <a16:creationId xmlns:a16="http://schemas.microsoft.com/office/drawing/2014/main" id="{B90C5905-97EC-4BC8-8EE6-551CF243E1A6}"/>
              </a:ext>
              <a:ext uri="{C183D7F6-B498-43B3-948B-1728B52AA6E4}">
                <adec:decorative xmlns:adec="http://schemas.microsoft.com/office/drawing/2017/decorative" val="1"/>
              </a:ext>
            </a:extLst>
          </p:cNvPr>
          <p:cNvCxnSpPr>
            <a:stCxn id="15" idx="2"/>
            <a:endCxn id="7" idx="0"/>
          </p:cNvCxnSpPr>
          <p:nvPr/>
        </p:nvCxnSpPr>
        <p:spPr>
          <a:xfrm>
            <a:off x="3058406" y="2199160"/>
            <a:ext cx="0" cy="370063"/>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FA6FAF-A34F-46CB-A7D4-E32D6E6FEE26}"/>
              </a:ext>
              <a:ext uri="{C183D7F6-B498-43B3-948B-1728B52AA6E4}">
                <adec:decorative xmlns:adec="http://schemas.microsoft.com/office/drawing/2017/decorative" val="1"/>
              </a:ext>
            </a:extLst>
          </p:cNvPr>
          <p:cNvCxnSpPr>
            <a:cxnSpLocks/>
            <a:stCxn id="7" idx="2"/>
            <a:endCxn id="4" idx="0"/>
          </p:cNvCxnSpPr>
          <p:nvPr/>
        </p:nvCxnSpPr>
        <p:spPr>
          <a:xfrm>
            <a:off x="3058406" y="3861885"/>
            <a:ext cx="0" cy="37780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284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Implement and Manage Hybrid Identities </a:t>
            </a:r>
            <a:r>
              <a:rPr lang="en-US" dirty="0">
                <a:solidFill>
                  <a:schemeClr val="bg2">
                    <a:lumMod val="10000"/>
                  </a:schemeClr>
                </a:solidFill>
              </a:rPr>
              <a:t>- Review</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800" y="20883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Implement Azure AD Connect</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69946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800" y="276189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Plan for Azure AD Connect implementation</a:t>
            </a:r>
            <a:endParaRPr lang="en-IN" sz="1800" kern="1200"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37296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4" name="Rectangle 3">
            <a:extLst>
              <a:ext uri="{FF2B5EF4-FFF2-40B4-BE49-F238E27FC236}">
                <a16:creationId xmlns:a16="http://schemas.microsoft.com/office/drawing/2014/main" id="{B50E61A3-5476-4CF5-BCD0-E707F5CC057D}"/>
              </a:ext>
            </a:extLst>
          </p:cNvPr>
          <p:cNvSpPr/>
          <p:nvPr/>
        </p:nvSpPr>
        <p:spPr>
          <a:xfrm>
            <a:off x="4893196" y="349726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Strengthen authentication (conditional access) with Azure Active Directory</a:t>
            </a:r>
            <a:endParaRPr lang="en-IN" sz="1800" kern="1200" dirty="0">
              <a:solidFill>
                <a:schemeClr val="tx1"/>
              </a:solidFill>
            </a:endParaRPr>
          </a:p>
        </p:txBody>
      </p:sp>
      <p:cxnSp>
        <p:nvCxnSpPr>
          <p:cNvPr id="5" name="Straight Connector 4">
            <a:extLst>
              <a:ext uri="{FF2B5EF4-FFF2-40B4-BE49-F238E27FC236}">
                <a16:creationId xmlns:a16="http://schemas.microsoft.com/office/drawing/2014/main" id="{8B14BBB3-730F-4630-AF04-31470ADEB8A9}"/>
              </a:ext>
              <a:ext uri="{C183D7F6-B498-43B3-948B-1728B52AA6E4}">
                <adec:decorative xmlns:adec="http://schemas.microsoft.com/office/drawing/2017/decorative" val="1"/>
              </a:ext>
            </a:extLst>
          </p:cNvPr>
          <p:cNvCxnSpPr>
            <a:cxnSpLocks/>
          </p:cNvCxnSpPr>
          <p:nvPr/>
        </p:nvCxnSpPr>
        <p:spPr>
          <a:xfrm>
            <a:off x="4893196" y="410833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6A2D488-65CE-4252-8EF5-CE9ACD044D61}"/>
              </a:ext>
            </a:extLst>
          </p:cNvPr>
          <p:cNvSpPr/>
          <p:nvPr/>
        </p:nvSpPr>
        <p:spPr>
          <a:xfrm>
            <a:off x="4893196" y="422151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Secure Azure Active Directory users with Multi-Factor Authentication</a:t>
            </a:r>
            <a:endParaRPr lang="en-IN" sz="1800" kern="1200" dirty="0">
              <a:solidFill>
                <a:schemeClr val="tx1"/>
              </a:solidFill>
            </a:endParaRP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200" dirty="0"/>
              <a:t>End of presentation</a:t>
            </a:r>
            <a:endParaRPr lang="en-US" dirty="0">
              <a:solidFill>
                <a:schemeClr val="tx2">
                  <a:lumMod val="40000"/>
                  <a:lumOff val="60000"/>
                </a:schemeClr>
              </a:solidFill>
            </a:endParaRPr>
          </a:p>
        </p:txBody>
      </p:sp>
    </p:spTree>
    <p:extLst>
      <p:ext uri="{BB962C8B-B14F-4D97-AF65-F5344CB8AC3E}">
        <p14:creationId xmlns:p14="http://schemas.microsoft.com/office/powerpoint/2010/main" val="16009318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b="1" dirty="0"/>
              <a:t>Lesson 01: Azure AD Connect</a:t>
            </a:r>
          </a:p>
        </p:txBody>
      </p:sp>
      <p:pic>
        <p:nvPicPr>
          <p:cNvPr id="3" name="Graphic 5" descr="Azure Active Directory logo">
            <a:extLst>
              <a:ext uri="{FF2B5EF4-FFF2-40B4-BE49-F238E27FC236}">
                <a16:creationId xmlns:a16="http://schemas.microsoft.com/office/drawing/2014/main" id="{52D26D24-FAEB-46E3-83D5-F7125D42DA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44518" y="2857198"/>
            <a:ext cx="1280128" cy="1280128"/>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139" y="2881710"/>
            <a:ext cx="2506662" cy="1231106"/>
          </a:xfrm>
        </p:spPr>
        <p:txBody>
          <a:bodyPr/>
          <a:lstStyle/>
          <a:p>
            <a:r>
              <a:rPr lang="en-US" dirty="0"/>
              <a:t>Azure AD Connect</a:t>
            </a:r>
            <a:br>
              <a:rPr lang="en-US" dirty="0"/>
            </a:br>
            <a:r>
              <a:rPr lang="en-US" dirty="0"/>
              <a:t>Overview</a:t>
            </a:r>
          </a:p>
        </p:txBody>
      </p:sp>
      <p:sp>
        <p:nvSpPr>
          <p:cNvPr id="2" name="TextBox 1">
            <a:extLst>
              <a:ext uri="{FF2B5EF4-FFF2-40B4-BE49-F238E27FC236}">
                <a16:creationId xmlns:a16="http://schemas.microsoft.com/office/drawing/2014/main" id="{3BAEE041-0592-4989-9C7E-545F085D836A}"/>
              </a:ext>
            </a:extLst>
          </p:cNvPr>
          <p:cNvSpPr txBox="1"/>
          <p:nvPr/>
        </p:nvSpPr>
        <p:spPr>
          <a:xfrm>
            <a:off x="3462247" y="212178"/>
            <a:ext cx="7964978" cy="6320641"/>
          </a:xfrm>
          <a:prstGeom prst="rect">
            <a:avLst/>
          </a:prstGeom>
          <a:noFill/>
        </p:spPr>
        <p:txBody>
          <a:bodyPr wrap="square" lIns="182880" tIns="146304" rIns="182880" bIns="146304" rtlCol="0">
            <a:spAutoFit/>
          </a:bodyPr>
          <a:lstStyle/>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Azure AD Connect</a:t>
            </a:r>
          </a:p>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Azure AD Cloud Sync</a:t>
            </a:r>
          </a:p>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Azure AD Connect Installation</a:t>
            </a:r>
          </a:p>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Hybrid Identity with Azure Active Directory </a:t>
            </a:r>
          </a:p>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Authentication Options</a:t>
            </a:r>
          </a:p>
          <a:p>
            <a:pPr marL="809271" lvl="1"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Password Hash Synchronization</a:t>
            </a:r>
          </a:p>
          <a:p>
            <a:pPr marL="809271" lvl="1"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Pass-through Authentication</a:t>
            </a:r>
          </a:p>
          <a:p>
            <a:pPr marL="809271" lvl="1"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Federation with Azure AD</a:t>
            </a:r>
          </a:p>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Single Sign-on</a:t>
            </a:r>
          </a:p>
          <a:p>
            <a:pPr marL="342900" indent="-342900">
              <a:lnSpc>
                <a:spcPct val="150000"/>
              </a:lnSpc>
              <a:buFont typeface="Arial" panose="020B0604020202020204" pitchFamily="34" charset="0"/>
              <a:buChar char="•"/>
            </a:pPr>
            <a:r>
              <a:rPr lang="en-US" sz="2400" dirty="0">
                <a:gradFill>
                  <a:gsLst>
                    <a:gs pos="2917">
                      <a:schemeClr val="tx1"/>
                    </a:gs>
                    <a:gs pos="30000">
                      <a:schemeClr val="tx1"/>
                    </a:gs>
                  </a:gsLst>
                  <a:lin ang="5400000" scaled="0"/>
                </a:gradFill>
              </a:rPr>
              <a:t>Demonstration: Azure AD Seamless Single Sign-On</a:t>
            </a:r>
          </a:p>
          <a:p>
            <a:pPr marL="342900" indent="-342900">
              <a:lnSpc>
                <a:spcPct val="150000"/>
              </a:lnSpc>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0014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Azure AD Connect</a:t>
            </a:r>
          </a:p>
        </p:txBody>
      </p:sp>
      <p:sp>
        <p:nvSpPr>
          <p:cNvPr id="6" name="Rectangle 5">
            <a:extLst>
              <a:ext uri="{FF2B5EF4-FFF2-40B4-BE49-F238E27FC236}">
                <a16:creationId xmlns:a16="http://schemas.microsoft.com/office/drawing/2014/main" id="{DA999323-DFB9-49F1-B25C-E5CBD4BEDE30}"/>
              </a:ext>
            </a:extLst>
          </p:cNvPr>
          <p:cNvSpPr/>
          <p:nvPr/>
        </p:nvSpPr>
        <p:spPr bwMode="auto">
          <a:xfrm>
            <a:off x="600856" y="1376298"/>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Integrate your on-premises directories with Azure Active Directory</a:t>
            </a:r>
          </a:p>
        </p:txBody>
      </p:sp>
      <p:sp>
        <p:nvSpPr>
          <p:cNvPr id="8" name="Rectangle 7">
            <a:extLst>
              <a:ext uri="{FF2B5EF4-FFF2-40B4-BE49-F238E27FC236}">
                <a16:creationId xmlns:a16="http://schemas.microsoft.com/office/drawing/2014/main" id="{3CEF663D-1B54-4271-A2EE-F3025C246FE1}"/>
              </a:ext>
            </a:extLst>
          </p:cNvPr>
          <p:cNvSpPr/>
          <p:nvPr/>
        </p:nvSpPr>
        <p:spPr bwMode="auto">
          <a:xfrm>
            <a:off x="600855" y="2816999"/>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Provides a common identity for your users for Office 365, Azure, and SaaS applications integrated with Azure AD</a:t>
            </a:r>
          </a:p>
        </p:txBody>
      </p:sp>
      <p:sp>
        <p:nvSpPr>
          <p:cNvPr id="10" name="Rectangle 9">
            <a:extLst>
              <a:ext uri="{FF2B5EF4-FFF2-40B4-BE49-F238E27FC236}">
                <a16:creationId xmlns:a16="http://schemas.microsoft.com/office/drawing/2014/main" id="{3361BF02-005D-4217-A479-3F0A6FB89C3C}"/>
              </a:ext>
            </a:extLst>
          </p:cNvPr>
          <p:cNvSpPr/>
          <p:nvPr/>
        </p:nvSpPr>
        <p:spPr bwMode="auto">
          <a:xfrm>
            <a:off x="600856" y="4257700"/>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There are several authentication options to enable hybrid identity</a:t>
            </a:r>
          </a:p>
        </p:txBody>
      </p:sp>
      <p:pic>
        <p:nvPicPr>
          <p:cNvPr id="4" name="Picture 3" descr="Azure AD Connect is shown connecting on-premises AD to Azure AD.">
            <a:extLst>
              <a:ext uri="{FF2B5EF4-FFF2-40B4-BE49-F238E27FC236}">
                <a16:creationId xmlns:a16="http://schemas.microsoft.com/office/drawing/2014/main" id="{2FF2D0F8-EF31-4E09-A9A1-02F6F6CA08DC}"/>
              </a:ext>
            </a:extLst>
          </p:cNvPr>
          <p:cNvPicPr>
            <a:picLocks noChangeAspect="1"/>
          </p:cNvPicPr>
          <p:nvPr/>
        </p:nvPicPr>
        <p:blipFill>
          <a:blip r:embed="rId3"/>
          <a:stretch>
            <a:fillRect/>
          </a:stretch>
        </p:blipFill>
        <p:spPr>
          <a:xfrm>
            <a:off x="6145393" y="1877550"/>
            <a:ext cx="5690226" cy="3239425"/>
          </a:xfrm>
          <a:prstGeom prst="rect">
            <a:avLst/>
          </a:prstGeom>
        </p:spPr>
      </p:pic>
      <p:sp>
        <p:nvSpPr>
          <p:cNvPr id="16" name="Rectangle 15">
            <a:extLst>
              <a:ext uri="{FF2B5EF4-FFF2-40B4-BE49-F238E27FC236}">
                <a16:creationId xmlns:a16="http://schemas.microsoft.com/office/drawing/2014/main" id="{E6397FBE-C4D3-4B33-AA37-C6595E2C26E4}"/>
              </a:ext>
              <a:ext uri="{C183D7F6-B498-43B3-948B-1728B52AA6E4}">
                <adec:decorative xmlns:adec="http://schemas.microsoft.com/office/drawing/2017/decorative" val="1"/>
              </a:ext>
            </a:extLst>
          </p:cNvPr>
          <p:cNvSpPr/>
          <p:nvPr/>
        </p:nvSpPr>
        <p:spPr bwMode="auto">
          <a:xfrm>
            <a:off x="5961636" y="1376298"/>
            <a:ext cx="6239892" cy="417543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9076710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0B03-9A6D-427F-9D54-3A5D9B6DAC03}"/>
              </a:ext>
            </a:extLst>
          </p:cNvPr>
          <p:cNvSpPr>
            <a:spLocks noGrp="1"/>
          </p:cNvSpPr>
          <p:nvPr>
            <p:ph type="title"/>
          </p:nvPr>
        </p:nvSpPr>
        <p:spPr/>
        <p:txBody>
          <a:bodyPr/>
          <a:lstStyle/>
          <a:p>
            <a:r>
              <a:rPr lang="en-US" dirty="0"/>
              <a:t>Azure AD Connect Cloud Sync</a:t>
            </a:r>
          </a:p>
        </p:txBody>
      </p:sp>
      <p:sp>
        <p:nvSpPr>
          <p:cNvPr id="6" name="Rectangle 5">
            <a:extLst>
              <a:ext uri="{FF2B5EF4-FFF2-40B4-BE49-F238E27FC236}">
                <a16:creationId xmlns:a16="http://schemas.microsoft.com/office/drawing/2014/main" id="{D4572567-1704-4B99-A6C5-FB7E5657F95C}"/>
              </a:ext>
            </a:extLst>
          </p:cNvPr>
          <p:cNvSpPr/>
          <p:nvPr/>
        </p:nvSpPr>
        <p:spPr bwMode="auto">
          <a:xfrm>
            <a:off x="489587" y="1454148"/>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Alternate method to integrate your on-premises directories with Azure Active Directory</a:t>
            </a:r>
          </a:p>
        </p:txBody>
      </p:sp>
      <p:sp>
        <p:nvSpPr>
          <p:cNvPr id="8" name="Rectangle 7">
            <a:extLst>
              <a:ext uri="{FF2B5EF4-FFF2-40B4-BE49-F238E27FC236}">
                <a16:creationId xmlns:a16="http://schemas.microsoft.com/office/drawing/2014/main" id="{93C97A9D-3F6C-4FBA-9C94-C34A79500A71}"/>
              </a:ext>
            </a:extLst>
          </p:cNvPr>
          <p:cNvSpPr/>
          <p:nvPr/>
        </p:nvSpPr>
        <p:spPr bwMode="auto">
          <a:xfrm>
            <a:off x="489586" y="2894849"/>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Uses the Azure AD cloud provisioning agent</a:t>
            </a:r>
          </a:p>
        </p:txBody>
      </p:sp>
      <p:sp>
        <p:nvSpPr>
          <p:cNvPr id="10" name="Rectangle 9">
            <a:extLst>
              <a:ext uri="{FF2B5EF4-FFF2-40B4-BE49-F238E27FC236}">
                <a16:creationId xmlns:a16="http://schemas.microsoft.com/office/drawing/2014/main" id="{C69A629F-EEDA-4909-9A14-9A1B91AF9960}"/>
              </a:ext>
            </a:extLst>
          </p:cNvPr>
          <p:cNvSpPr/>
          <p:nvPr/>
        </p:nvSpPr>
        <p:spPr bwMode="auto">
          <a:xfrm>
            <a:off x="489587" y="4335550"/>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Runs stand-alone or along-side Azure AD Connect</a:t>
            </a:r>
          </a:p>
        </p:txBody>
      </p:sp>
      <p:pic>
        <p:nvPicPr>
          <p:cNvPr id="4" name="Picture 3" descr="An on-premises Active Directory cloud sync to Azure AD.">
            <a:extLst>
              <a:ext uri="{FF2B5EF4-FFF2-40B4-BE49-F238E27FC236}">
                <a16:creationId xmlns:a16="http://schemas.microsoft.com/office/drawing/2014/main" id="{676D097B-4DCD-438B-B74F-349395719DDC}"/>
              </a:ext>
            </a:extLst>
          </p:cNvPr>
          <p:cNvPicPr>
            <a:picLocks noChangeAspect="1"/>
          </p:cNvPicPr>
          <p:nvPr/>
        </p:nvPicPr>
        <p:blipFill>
          <a:blip r:embed="rId3"/>
          <a:stretch>
            <a:fillRect/>
          </a:stretch>
        </p:blipFill>
        <p:spPr>
          <a:xfrm>
            <a:off x="5871668" y="1851947"/>
            <a:ext cx="6212302" cy="3290630"/>
          </a:xfrm>
          <a:prstGeom prst="rect">
            <a:avLst/>
          </a:prstGeom>
        </p:spPr>
      </p:pic>
      <p:sp>
        <p:nvSpPr>
          <p:cNvPr id="3" name="Rectangle 2">
            <a:extLst>
              <a:ext uri="{FF2B5EF4-FFF2-40B4-BE49-F238E27FC236}">
                <a16:creationId xmlns:a16="http://schemas.microsoft.com/office/drawing/2014/main" id="{BCEFF5C4-8126-434E-BC2D-3C8808059EAF}"/>
              </a:ext>
              <a:ext uri="{C183D7F6-B498-43B3-948B-1728B52AA6E4}">
                <adec:decorative xmlns:adec="http://schemas.microsoft.com/office/drawing/2017/decorative" val="1"/>
              </a:ext>
            </a:extLst>
          </p:cNvPr>
          <p:cNvSpPr/>
          <p:nvPr/>
        </p:nvSpPr>
        <p:spPr bwMode="auto">
          <a:xfrm>
            <a:off x="5787342" y="1376298"/>
            <a:ext cx="6414186" cy="4175434"/>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42182185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BCB63D-0332-4E7D-8CE7-F115DD363258}"/>
              </a:ext>
            </a:extLst>
          </p:cNvPr>
          <p:cNvSpPr>
            <a:spLocks noGrp="1"/>
          </p:cNvSpPr>
          <p:nvPr>
            <p:ph type="title"/>
          </p:nvPr>
        </p:nvSpPr>
        <p:spPr/>
        <p:txBody>
          <a:bodyPr/>
          <a:lstStyle/>
          <a:p>
            <a:r>
              <a:rPr lang="en-US" b="1" dirty="0"/>
              <a:t>Azure AD Connect Installation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600059" y="1730587"/>
            <a:ext cx="4945063" cy="2862263"/>
          </a:xfrm>
          <a:solidFill>
            <a:schemeClr val="bg1">
              <a:lumMod val="95000"/>
            </a:schemeClr>
          </a:solidFill>
        </p:spPr>
        <p:txBody>
          <a:bodyPr lIns="182880" anchor="t" anchorCtr="0">
            <a:noAutofit/>
          </a:bodyPr>
          <a:lstStyle/>
          <a:p>
            <a:pPr marL="0" indent="0">
              <a:spcAft>
                <a:spcPts val="600"/>
              </a:spcAft>
              <a:buNone/>
            </a:pPr>
            <a:r>
              <a:rPr lang="en-US" sz="2000" b="1" dirty="0"/>
              <a:t>Install Azure AD Connect:</a:t>
            </a:r>
          </a:p>
          <a:p>
            <a:pPr marL="571500" lvl="1" indent="-342900">
              <a:spcAft>
                <a:spcPts val="600"/>
              </a:spcAft>
              <a:buFont typeface="Arial" panose="020B0604020202020204" pitchFamily="34" charset="0"/>
              <a:buChar char="•"/>
            </a:pPr>
            <a:r>
              <a:rPr lang="en-US" sz="2000" dirty="0"/>
              <a:t>Express settings</a:t>
            </a:r>
          </a:p>
          <a:p>
            <a:pPr marL="571500" lvl="1" indent="-342900">
              <a:spcAft>
                <a:spcPts val="600"/>
              </a:spcAft>
              <a:buFont typeface="Arial" panose="020B0604020202020204" pitchFamily="34" charset="0"/>
              <a:buChar char="•"/>
            </a:pPr>
            <a:r>
              <a:rPr lang="en-US" sz="2000" dirty="0"/>
              <a:t>Custom settings</a:t>
            </a:r>
          </a:p>
          <a:p>
            <a:pPr marL="571500" lvl="1" indent="-342900">
              <a:spcAft>
                <a:spcPts val="600"/>
              </a:spcAft>
              <a:buFont typeface="Arial" panose="020B0604020202020204" pitchFamily="34" charset="0"/>
              <a:buChar char="•"/>
            </a:pPr>
            <a:r>
              <a:rPr lang="en-US" sz="2000" dirty="0"/>
              <a:t>Upgrade from DirSync</a:t>
            </a:r>
          </a:p>
          <a:p>
            <a:pPr marL="571500" lvl="1" indent="-342900">
              <a:spcAft>
                <a:spcPts val="600"/>
              </a:spcAft>
              <a:buFont typeface="Arial" panose="020B0604020202020204" pitchFamily="34" charset="0"/>
              <a:buChar char="•"/>
            </a:pPr>
            <a:r>
              <a:rPr lang="en-US" sz="2000" dirty="0"/>
              <a:t>Upgrade from Azure AD Sync or Azure AD Connect</a:t>
            </a:r>
            <a:endParaRPr lang="en-US" dirty="0"/>
          </a:p>
        </p:txBody>
      </p:sp>
      <p:sp>
        <p:nvSpPr>
          <p:cNvPr id="5" name="Text Placeholder 14">
            <a:extLst>
              <a:ext uri="{FF2B5EF4-FFF2-40B4-BE49-F238E27FC236}">
                <a16:creationId xmlns:a16="http://schemas.microsoft.com/office/drawing/2014/main" id="{7826D8CB-2BC8-4F6A-ADA3-322414A29699}"/>
              </a:ext>
            </a:extLst>
          </p:cNvPr>
          <p:cNvSpPr txBox="1">
            <a:spLocks/>
          </p:cNvSpPr>
          <p:nvPr/>
        </p:nvSpPr>
        <p:spPr>
          <a:xfrm>
            <a:off x="6422482" y="1730587"/>
            <a:ext cx="4945786" cy="2862322"/>
          </a:xfrm>
          <a:prstGeom prst="rect">
            <a:avLst/>
          </a:prstGeom>
          <a:solidFill>
            <a:schemeClr val="bg1">
              <a:lumMod val="95000"/>
            </a:schemeClr>
          </a:solidFill>
        </p:spPr>
        <p:txBody>
          <a:bodyPr vert="horz" wrap="square" lIns="182880" tIns="91440" rIns="146304" bIns="91440" rtlCol="0" anchor="ctr" anchorCtr="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b="1" dirty="0"/>
              <a:t>Configure sync features:</a:t>
            </a:r>
          </a:p>
          <a:p>
            <a:pPr marL="571500" lvl="1" indent="-342900">
              <a:spcAft>
                <a:spcPts val="600"/>
              </a:spcAft>
              <a:buFont typeface="Arial" panose="020B0604020202020204" pitchFamily="34" charset="0"/>
              <a:buChar char="•"/>
            </a:pPr>
            <a:r>
              <a:rPr lang="en-US" dirty="0"/>
              <a:t>Filtering</a:t>
            </a:r>
          </a:p>
          <a:p>
            <a:pPr marL="571500" lvl="1" indent="-342900">
              <a:spcAft>
                <a:spcPts val="600"/>
              </a:spcAft>
              <a:buFont typeface="Arial" panose="020B0604020202020204" pitchFamily="34" charset="0"/>
              <a:buChar char="•"/>
            </a:pPr>
            <a:r>
              <a:rPr lang="en-US" dirty="0"/>
              <a:t>Password hash synchronization</a:t>
            </a:r>
          </a:p>
          <a:p>
            <a:pPr marL="571500" lvl="1" indent="-342900">
              <a:spcAft>
                <a:spcPts val="600"/>
              </a:spcAft>
              <a:buFont typeface="Arial" panose="020B0604020202020204" pitchFamily="34" charset="0"/>
              <a:buChar char="•"/>
            </a:pPr>
            <a:r>
              <a:rPr lang="en-US" dirty="0"/>
              <a:t>Password writeback</a:t>
            </a:r>
          </a:p>
          <a:p>
            <a:pPr marL="571500" lvl="1" indent="-342900">
              <a:spcAft>
                <a:spcPts val="600"/>
              </a:spcAft>
              <a:buFont typeface="Arial" panose="020B0604020202020204" pitchFamily="34" charset="0"/>
              <a:buChar char="•"/>
            </a:pPr>
            <a:r>
              <a:rPr lang="en-US" dirty="0"/>
              <a:t>Prevent accidental deletes</a:t>
            </a:r>
          </a:p>
          <a:p>
            <a:pPr marL="571500" lvl="1" indent="-342900">
              <a:spcAft>
                <a:spcPts val="600"/>
              </a:spcAft>
              <a:buFont typeface="Arial" panose="020B0604020202020204" pitchFamily="34" charset="0"/>
              <a:buChar char="•"/>
            </a:pPr>
            <a:r>
              <a:rPr lang="en-US" dirty="0"/>
              <a:t>Automatic upgrade</a:t>
            </a:r>
          </a:p>
          <a:p>
            <a:endParaRPr lang="en-US" dirty="0"/>
          </a:p>
        </p:txBody>
      </p:sp>
      <p:sp>
        <p:nvSpPr>
          <p:cNvPr id="4" name="Arrow: Right 3">
            <a:extLst>
              <a:ext uri="{FF2B5EF4-FFF2-40B4-BE49-F238E27FC236}">
                <a16:creationId xmlns:a16="http://schemas.microsoft.com/office/drawing/2014/main" id="{B36AF905-02B8-4770-957B-27C8AC03C60E}"/>
              </a:ext>
              <a:ext uri="{C183D7F6-B498-43B3-948B-1728B52AA6E4}">
                <adec:decorative xmlns:adec="http://schemas.microsoft.com/office/drawing/2017/decorative" val="1"/>
              </a:ext>
            </a:extLst>
          </p:cNvPr>
          <p:cNvSpPr/>
          <p:nvPr/>
        </p:nvSpPr>
        <p:spPr bwMode="auto">
          <a:xfrm>
            <a:off x="5843951" y="2476609"/>
            <a:ext cx="280424" cy="985556"/>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88821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1FD7-02B2-431A-AF26-9D42C7E12517}"/>
              </a:ext>
            </a:extLst>
          </p:cNvPr>
          <p:cNvSpPr>
            <a:spLocks noGrp="1"/>
          </p:cNvSpPr>
          <p:nvPr>
            <p:ph type="title"/>
          </p:nvPr>
        </p:nvSpPr>
        <p:spPr/>
        <p:txBody>
          <a:bodyPr/>
          <a:lstStyle/>
          <a:p>
            <a:r>
              <a:rPr lang="en-US" b="1" dirty="0"/>
              <a:t>Hybrid Identity with Azure Active Directory (1 of 2)</a:t>
            </a:r>
            <a:endParaRPr lang="en-US" dirty="0"/>
          </a:p>
        </p:txBody>
      </p:sp>
      <p:sp>
        <p:nvSpPr>
          <p:cNvPr id="4" name="Rectangle 3">
            <a:extLst>
              <a:ext uri="{FF2B5EF4-FFF2-40B4-BE49-F238E27FC236}">
                <a16:creationId xmlns:a16="http://schemas.microsoft.com/office/drawing/2014/main" id="{B25151AA-5EFE-4F06-9AE5-B76AD8E7E447}"/>
              </a:ext>
            </a:extLst>
          </p:cNvPr>
          <p:cNvSpPr/>
          <p:nvPr/>
        </p:nvSpPr>
        <p:spPr bwMode="auto">
          <a:xfrm>
            <a:off x="600856" y="1392753"/>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Password Hash Synchronization (PHS) can synchronize an encrypted version of the password hash for user accounts</a:t>
            </a:r>
          </a:p>
        </p:txBody>
      </p:sp>
      <p:sp>
        <p:nvSpPr>
          <p:cNvPr id="8" name="Rectangle 7">
            <a:extLst>
              <a:ext uri="{FF2B5EF4-FFF2-40B4-BE49-F238E27FC236}">
                <a16:creationId xmlns:a16="http://schemas.microsoft.com/office/drawing/2014/main" id="{30A732FF-A31A-4D7A-9A13-ACF2DE96BB2F}"/>
              </a:ext>
            </a:extLst>
          </p:cNvPr>
          <p:cNvSpPr/>
          <p:nvPr/>
        </p:nvSpPr>
        <p:spPr bwMode="auto">
          <a:xfrm>
            <a:off x="600856" y="2833454"/>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Pass-through authentication (PTA) authenticates the username and password with the on-premises domain controllers</a:t>
            </a:r>
          </a:p>
        </p:txBody>
      </p:sp>
      <p:sp>
        <p:nvSpPr>
          <p:cNvPr id="10" name="Rectangle 9">
            <a:extLst>
              <a:ext uri="{FF2B5EF4-FFF2-40B4-BE49-F238E27FC236}">
                <a16:creationId xmlns:a16="http://schemas.microsoft.com/office/drawing/2014/main" id="{B5B0CCB9-25AC-4B1E-B36D-1B5B904A26D4}"/>
              </a:ext>
            </a:extLst>
          </p:cNvPr>
          <p:cNvSpPr/>
          <p:nvPr/>
        </p:nvSpPr>
        <p:spPr bwMode="auto">
          <a:xfrm>
            <a:off x="600857" y="4274155"/>
            <a:ext cx="5193139" cy="129403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defTabSz="951304">
              <a:defRPr/>
            </a:pPr>
            <a:r>
              <a:rPr lang="en-US" sz="2040" kern="0" dirty="0">
                <a:latin typeface="Segoe UI" panose="020B0502040204020203" pitchFamily="34" charset="0"/>
                <a:ea typeface="+mn-ea"/>
                <a:cs typeface="Segoe UI" panose="020B0502040204020203" pitchFamily="34" charset="0"/>
              </a:rPr>
              <a:t>AD FS is the Microsoft implementation of an identity federation solution that uses claims-based authentication </a:t>
            </a:r>
          </a:p>
        </p:txBody>
      </p:sp>
      <p:pic>
        <p:nvPicPr>
          <p:cNvPr id="6" name="Picture 5" descr="Diagram of Azure AD using password synchronization and federation with AD FS to access the on-premises infrastructure.">
            <a:extLst>
              <a:ext uri="{FF2B5EF4-FFF2-40B4-BE49-F238E27FC236}">
                <a16:creationId xmlns:a16="http://schemas.microsoft.com/office/drawing/2014/main" id="{6225261A-5FC3-4ED8-95D5-2DA06BE9862F}"/>
              </a:ext>
            </a:extLst>
          </p:cNvPr>
          <p:cNvPicPr>
            <a:picLocks noChangeAspect="1"/>
          </p:cNvPicPr>
          <p:nvPr/>
        </p:nvPicPr>
        <p:blipFill>
          <a:blip r:embed="rId3"/>
          <a:stretch>
            <a:fillRect/>
          </a:stretch>
        </p:blipFill>
        <p:spPr>
          <a:xfrm>
            <a:off x="6515186" y="1954486"/>
            <a:ext cx="5005405" cy="3085552"/>
          </a:xfrm>
          <a:prstGeom prst="rect">
            <a:avLst/>
          </a:prstGeom>
        </p:spPr>
      </p:pic>
      <p:sp>
        <p:nvSpPr>
          <p:cNvPr id="12" name="Rectangle 11">
            <a:extLst>
              <a:ext uri="{FF2B5EF4-FFF2-40B4-BE49-F238E27FC236}">
                <a16:creationId xmlns:a16="http://schemas.microsoft.com/office/drawing/2014/main" id="{A617C1A5-2699-4F5D-8F67-112878418B60}"/>
              </a:ext>
              <a:ext uri="{C183D7F6-B498-43B3-948B-1728B52AA6E4}">
                <adec:decorative xmlns:adec="http://schemas.microsoft.com/office/drawing/2017/decorative" val="1"/>
              </a:ext>
            </a:extLst>
          </p:cNvPr>
          <p:cNvSpPr/>
          <p:nvPr/>
        </p:nvSpPr>
        <p:spPr bwMode="auto">
          <a:xfrm>
            <a:off x="5961636" y="1392754"/>
            <a:ext cx="6239892" cy="4158978"/>
          </a:xfrm>
          <a:prstGeom prst="rect">
            <a:avLst/>
          </a:prstGeom>
          <a:noFill/>
          <a:ln w="6350" cap="flat" cmpd="sng" algn="ctr">
            <a:solidFill>
              <a:srgbClr val="FFFFFF">
                <a:lumMod val="75000"/>
              </a:srgbClr>
            </a:solid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spcBef>
                <a:spcPct val="0"/>
              </a:spcBef>
              <a:spcAft>
                <a:spcPct val="0"/>
              </a:spcAft>
              <a:defRPr/>
            </a:pPr>
            <a:endParaRPr lang="en-IN"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0374143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t>Hybrid Identity with Azure Active Directory (2 of 2</a:t>
            </a:r>
            <a:r>
              <a:rPr lang="en-US" dirty="0"/>
              <a:t>)</a:t>
            </a:r>
          </a:p>
        </p:txBody>
      </p:sp>
      <p:graphicFrame>
        <p:nvGraphicFramePr>
          <p:cNvPr id="3" name="Table 3">
            <a:extLst>
              <a:ext uri="{FF2B5EF4-FFF2-40B4-BE49-F238E27FC236}">
                <a16:creationId xmlns:a16="http://schemas.microsoft.com/office/drawing/2014/main" id="{A0B77FBA-485E-4550-85B4-37350EEF943D}"/>
              </a:ext>
            </a:extLst>
          </p:cNvPr>
          <p:cNvGraphicFramePr>
            <a:graphicFrameLocks noGrp="1"/>
          </p:cNvGraphicFramePr>
          <p:nvPr>
            <p:ph type="tbl" sz="quarter" idx="4294967295"/>
            <p:extLst>
              <p:ext uri="{D42A27DB-BD31-4B8C-83A1-F6EECF244321}">
                <p14:modId xmlns:p14="http://schemas.microsoft.com/office/powerpoint/2010/main" val="3382564279"/>
              </p:ext>
            </p:extLst>
          </p:nvPr>
        </p:nvGraphicFramePr>
        <p:xfrm>
          <a:off x="600059" y="1342106"/>
          <a:ext cx="11533184" cy="4516120"/>
        </p:xfrm>
        <a:graphic>
          <a:graphicData uri="http://schemas.openxmlformats.org/drawingml/2006/table">
            <a:tbl>
              <a:tblPr firstRow="1" bandRow="1">
                <a:tableStyleId>{B301B821-A1FF-4177-AEE7-76D212191A09}</a:tableStyleId>
              </a:tblPr>
              <a:tblGrid>
                <a:gridCol w="6575120">
                  <a:extLst>
                    <a:ext uri="{9D8B030D-6E8A-4147-A177-3AD203B41FA5}">
                      <a16:colId xmlns:a16="http://schemas.microsoft.com/office/drawing/2014/main" val="515399461"/>
                    </a:ext>
                  </a:extLst>
                </a:gridCol>
                <a:gridCol w="1865622">
                  <a:extLst>
                    <a:ext uri="{9D8B030D-6E8A-4147-A177-3AD203B41FA5}">
                      <a16:colId xmlns:a16="http://schemas.microsoft.com/office/drawing/2014/main" val="1736524046"/>
                    </a:ext>
                  </a:extLst>
                </a:gridCol>
                <a:gridCol w="1847210">
                  <a:extLst>
                    <a:ext uri="{9D8B030D-6E8A-4147-A177-3AD203B41FA5}">
                      <a16:colId xmlns:a16="http://schemas.microsoft.com/office/drawing/2014/main" val="2206479669"/>
                    </a:ext>
                  </a:extLst>
                </a:gridCol>
                <a:gridCol w="1245232">
                  <a:extLst>
                    <a:ext uri="{9D8B030D-6E8A-4147-A177-3AD203B41FA5}">
                      <a16:colId xmlns:a16="http://schemas.microsoft.com/office/drawing/2014/main" val="2386298156"/>
                    </a:ext>
                  </a:extLst>
                </a:gridCol>
              </a:tblGrid>
              <a:tr h="370840">
                <a:tc>
                  <a:txBody>
                    <a:bodyPr/>
                    <a:lstStyle/>
                    <a:p>
                      <a:r>
                        <a:rPr lang="en-US" b="1" dirty="0">
                          <a:solidFill>
                            <a:schemeClr val="bg1"/>
                          </a:solidFill>
                        </a:rPr>
                        <a:t>I need to:</a:t>
                      </a:r>
                      <a:endParaRPr lang="en-US" b="1" dirty="0">
                        <a:solidFill>
                          <a:schemeClr val="bg1"/>
                        </a:solidFill>
                        <a:latin typeface="+mj-lt"/>
                      </a:endParaRPr>
                    </a:p>
                  </a:txBody>
                  <a:tcPr anchor="ctr">
                    <a:solidFill>
                      <a:schemeClr val="tx2">
                        <a:lumMod val="50000"/>
                      </a:schemeClr>
                    </a:solidFill>
                  </a:tcPr>
                </a:tc>
                <a:tc>
                  <a:txBody>
                    <a:bodyPr/>
                    <a:lstStyle/>
                    <a:p>
                      <a:pPr algn="ctr"/>
                      <a:r>
                        <a:rPr lang="en-US" dirty="0">
                          <a:solidFill>
                            <a:schemeClr val="bg1"/>
                          </a:solidFill>
                        </a:rPr>
                        <a:t>PHS and SSO</a:t>
                      </a:r>
                      <a:endParaRPr lang="en-US" dirty="0">
                        <a:solidFill>
                          <a:schemeClr val="bg1"/>
                        </a:solidFill>
                        <a:latin typeface="+mj-lt"/>
                      </a:endParaRPr>
                    </a:p>
                  </a:txBody>
                  <a:tcPr anchor="ctr">
                    <a:solidFill>
                      <a:schemeClr val="tx2">
                        <a:lumMod val="50000"/>
                      </a:schemeClr>
                    </a:solidFill>
                  </a:tcPr>
                </a:tc>
                <a:tc>
                  <a:txBody>
                    <a:bodyPr/>
                    <a:lstStyle/>
                    <a:p>
                      <a:pPr algn="ctr"/>
                      <a:r>
                        <a:rPr lang="en-US" dirty="0">
                          <a:solidFill>
                            <a:schemeClr val="bg1"/>
                          </a:solidFill>
                        </a:rPr>
                        <a:t>PTA and SSO</a:t>
                      </a:r>
                      <a:endParaRPr lang="en-US" dirty="0">
                        <a:solidFill>
                          <a:schemeClr val="bg1"/>
                        </a:solidFill>
                        <a:latin typeface="+mj-lt"/>
                      </a:endParaRPr>
                    </a:p>
                  </a:txBody>
                  <a:tcPr anchor="ctr">
                    <a:solidFill>
                      <a:schemeClr val="tx2">
                        <a:lumMod val="50000"/>
                      </a:schemeClr>
                    </a:solidFill>
                  </a:tcPr>
                </a:tc>
                <a:tc>
                  <a:txBody>
                    <a:bodyPr/>
                    <a:lstStyle/>
                    <a:p>
                      <a:pPr algn="ctr"/>
                      <a:r>
                        <a:rPr lang="en-US" dirty="0">
                          <a:solidFill>
                            <a:schemeClr val="bg1"/>
                          </a:solidFill>
                        </a:rPr>
                        <a:t>AD FS</a:t>
                      </a:r>
                      <a:endParaRPr lang="en-US" dirty="0">
                        <a:solidFill>
                          <a:schemeClr val="bg1"/>
                        </a:solidFill>
                        <a:latin typeface="+mj-lt"/>
                      </a:endParaRPr>
                    </a:p>
                  </a:txBody>
                  <a:tcPr anchor="ctr">
                    <a:solidFill>
                      <a:schemeClr val="tx2">
                        <a:lumMod val="50000"/>
                      </a:schemeClr>
                    </a:solidFill>
                  </a:tcPr>
                </a:tc>
                <a:extLst>
                  <a:ext uri="{0D108BD9-81ED-4DB2-BD59-A6C34878D82A}">
                    <a16:rowId xmlns:a16="http://schemas.microsoft.com/office/drawing/2014/main" val="3889556312"/>
                  </a:ext>
                </a:extLst>
              </a:tr>
              <a:tr h="370840">
                <a:tc>
                  <a:txBody>
                    <a:bodyPr/>
                    <a:lstStyle/>
                    <a:p>
                      <a:r>
                        <a:rPr lang="en-US" sz="1800" b="0"/>
                        <a:t>Sync new user, contact, and group accounts created in my on-premises Active Directory to the cloud automatically.</a:t>
                      </a:r>
                      <a:endParaRPr lang="en-US" sz="1800" b="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extLst>
                  <a:ext uri="{0D108BD9-81ED-4DB2-BD59-A6C34878D82A}">
                    <a16:rowId xmlns:a16="http://schemas.microsoft.com/office/drawing/2014/main" val="3575921421"/>
                  </a:ext>
                </a:extLst>
              </a:tr>
              <a:tr h="370840">
                <a:tc>
                  <a:txBody>
                    <a:bodyPr/>
                    <a:lstStyle/>
                    <a:p>
                      <a:r>
                        <a:rPr lang="en-US" sz="1800" b="0" dirty="0"/>
                        <a:t>Set up my tenant for Office 365 hybrid scenarios.</a:t>
                      </a:r>
                      <a:endParaRPr lang="en-US" sz="1800" b="0" dirty="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extLst>
                  <a:ext uri="{0D108BD9-81ED-4DB2-BD59-A6C34878D82A}">
                    <a16:rowId xmlns:a16="http://schemas.microsoft.com/office/drawing/2014/main" val="711419199"/>
                  </a:ext>
                </a:extLst>
              </a:tr>
              <a:tr h="370840">
                <a:tc>
                  <a:txBody>
                    <a:bodyPr/>
                    <a:lstStyle/>
                    <a:p>
                      <a:r>
                        <a:rPr lang="en-US" sz="1800" b="0" dirty="0"/>
                        <a:t>Enable my users to sign in and access cloud services using their on-premises password.</a:t>
                      </a:r>
                      <a:endParaRPr lang="en-US" sz="1800" b="0" dirty="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extLst>
                  <a:ext uri="{0D108BD9-81ED-4DB2-BD59-A6C34878D82A}">
                    <a16:rowId xmlns:a16="http://schemas.microsoft.com/office/drawing/2014/main" val="1650326268"/>
                  </a:ext>
                </a:extLst>
              </a:tr>
              <a:tr h="370840">
                <a:tc>
                  <a:txBody>
                    <a:bodyPr/>
                    <a:lstStyle/>
                    <a:p>
                      <a:r>
                        <a:rPr lang="en-US" sz="1800" b="0" dirty="0"/>
                        <a:t>Implement single sign-on using corporate credentials.</a:t>
                      </a:r>
                      <a:endParaRPr lang="en-US" sz="1800" b="0" dirty="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extLst>
                  <a:ext uri="{0D108BD9-81ED-4DB2-BD59-A6C34878D82A}">
                    <a16:rowId xmlns:a16="http://schemas.microsoft.com/office/drawing/2014/main" val="442704295"/>
                  </a:ext>
                </a:extLst>
              </a:tr>
              <a:tr h="370840">
                <a:tc>
                  <a:txBody>
                    <a:bodyPr/>
                    <a:lstStyle/>
                    <a:p>
                      <a:r>
                        <a:rPr lang="en-US" sz="1800" b="0"/>
                        <a:t>Ensure no password hashes are stored in the cloud.</a:t>
                      </a:r>
                      <a:endParaRPr lang="en-US" sz="1800" b="0">
                        <a:latin typeface="+mj-lt"/>
                      </a:endParaRPr>
                    </a:p>
                  </a:txBody>
                  <a:tcPr anchor="ctr"/>
                </a:tc>
                <a:tc>
                  <a:txBody>
                    <a:bodyPr/>
                    <a:lstStyle/>
                    <a:p>
                      <a:pPr algn="ctr"/>
                      <a:endParaRPr lang="en-US" b="0" dirty="0">
                        <a:latin typeface="+mj-lt"/>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rgbClr val="000000"/>
                          </a:solidFill>
                          <a:effectLst/>
                          <a:uLnTx/>
                          <a:uFillTx/>
                        </a:rPr>
                        <a:t>X</a:t>
                      </a: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a:txBody>
                  <a:tcPr anchor="ctr"/>
                </a:tc>
                <a:tc>
                  <a:txBody>
                    <a:bodyPr/>
                    <a:lstStyle/>
                    <a:p>
                      <a:pPr algn="ctr"/>
                      <a:r>
                        <a:rPr lang="en-US" b="0" dirty="0"/>
                        <a:t>X</a:t>
                      </a:r>
                      <a:endParaRPr lang="en-US" b="0" dirty="0">
                        <a:latin typeface="+mj-lt"/>
                      </a:endParaRPr>
                    </a:p>
                  </a:txBody>
                  <a:tcPr anchor="ctr"/>
                </a:tc>
                <a:extLst>
                  <a:ext uri="{0D108BD9-81ED-4DB2-BD59-A6C34878D82A}">
                    <a16:rowId xmlns:a16="http://schemas.microsoft.com/office/drawing/2014/main" val="2346223719"/>
                  </a:ext>
                </a:extLst>
              </a:tr>
              <a:tr h="370840">
                <a:tc>
                  <a:txBody>
                    <a:bodyPr/>
                    <a:lstStyle/>
                    <a:p>
                      <a:r>
                        <a:rPr lang="en-US" sz="1800" b="0"/>
                        <a:t>Enable cloud-based multi-factor authentication solutions.</a:t>
                      </a:r>
                      <a:endParaRPr lang="en-US" sz="1800" b="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tc>
                  <a:txBody>
                    <a:bodyPr/>
                    <a:lstStyle/>
                    <a:p>
                      <a:pPr algn="ctr"/>
                      <a:r>
                        <a:rPr lang="en-US" b="0" dirty="0"/>
                        <a:t>X</a:t>
                      </a:r>
                      <a:endParaRPr lang="en-US" b="0" dirty="0">
                        <a:latin typeface="+mj-lt"/>
                      </a:endParaRPr>
                    </a:p>
                  </a:txBody>
                  <a:tcPr anchor="ctr"/>
                </a:tc>
                <a:extLst>
                  <a:ext uri="{0D108BD9-81ED-4DB2-BD59-A6C34878D82A}">
                    <a16:rowId xmlns:a16="http://schemas.microsoft.com/office/drawing/2014/main" val="2546576773"/>
                  </a:ext>
                </a:extLst>
              </a:tr>
              <a:tr h="370840">
                <a:tc>
                  <a:txBody>
                    <a:bodyPr/>
                    <a:lstStyle/>
                    <a:p>
                      <a:r>
                        <a:rPr lang="en-US" sz="1800" b="0"/>
                        <a:t>Enable on-premises multi-factor authentication solutions.</a:t>
                      </a:r>
                      <a:endParaRPr lang="en-US" sz="1800" b="0">
                        <a:latin typeface="+mj-lt"/>
                      </a:endParaRPr>
                    </a:p>
                  </a:txBody>
                  <a:tcPr anchor="ctr"/>
                </a:tc>
                <a:tc>
                  <a:txBody>
                    <a:bodyPr/>
                    <a:lstStyle/>
                    <a:p>
                      <a:pPr algn="ctr"/>
                      <a:endParaRPr lang="en-US" b="0" dirty="0">
                        <a:latin typeface="+mj-lt"/>
                      </a:endParaRPr>
                    </a:p>
                  </a:txBody>
                  <a:tcPr anchor="ctr"/>
                </a:tc>
                <a:tc>
                  <a:txBody>
                    <a:bodyPr/>
                    <a:lstStyle/>
                    <a:p>
                      <a:pPr algn="ctr"/>
                      <a:endParaRPr lang="en-US" b="0" dirty="0">
                        <a:latin typeface="+mj-lt"/>
                      </a:endParaRPr>
                    </a:p>
                  </a:txBody>
                  <a:tcPr anchor="ctr"/>
                </a:tc>
                <a:tc>
                  <a:txBody>
                    <a:bodyPr/>
                    <a:lstStyle/>
                    <a:p>
                      <a:pPr algn="ctr"/>
                      <a:r>
                        <a:rPr lang="en-US" b="0" dirty="0"/>
                        <a:t>X</a:t>
                      </a:r>
                      <a:endParaRPr lang="en-US" b="0" dirty="0">
                        <a:latin typeface="+mj-lt"/>
                      </a:endParaRPr>
                    </a:p>
                  </a:txBody>
                  <a:tcPr anchor="ctr"/>
                </a:tc>
                <a:extLst>
                  <a:ext uri="{0D108BD9-81ED-4DB2-BD59-A6C34878D82A}">
                    <a16:rowId xmlns:a16="http://schemas.microsoft.com/office/drawing/2014/main" val="3160649715"/>
                  </a:ext>
                </a:extLst>
              </a:tr>
              <a:tr h="370840">
                <a:tc>
                  <a:txBody>
                    <a:bodyPr/>
                    <a:lstStyle/>
                    <a:p>
                      <a:r>
                        <a:rPr lang="en-US" sz="1800" b="0" dirty="0"/>
                        <a:t>Support smartcard authentication for my users.</a:t>
                      </a:r>
                      <a:endParaRPr lang="en-US" sz="1800" b="0" dirty="0">
                        <a:latin typeface="+mj-lt"/>
                      </a:endParaRPr>
                    </a:p>
                  </a:txBody>
                  <a:tcPr anchor="ctr"/>
                </a:tc>
                <a:tc>
                  <a:txBody>
                    <a:bodyPr/>
                    <a:lstStyle/>
                    <a:p>
                      <a:pPr algn="ctr"/>
                      <a:endParaRPr lang="en-US" b="0" dirty="0">
                        <a:latin typeface="+mj-lt"/>
                      </a:endParaRPr>
                    </a:p>
                  </a:txBody>
                  <a:tcPr anchor="ctr"/>
                </a:tc>
                <a:tc>
                  <a:txBody>
                    <a:bodyPr/>
                    <a:lstStyle/>
                    <a:p>
                      <a:pPr algn="ctr"/>
                      <a:endParaRPr lang="en-US" b="0" dirty="0">
                        <a:latin typeface="+mj-lt"/>
                      </a:endParaRPr>
                    </a:p>
                  </a:txBody>
                  <a:tcPr anchor="ctr"/>
                </a:tc>
                <a:tc>
                  <a:txBody>
                    <a:bodyPr/>
                    <a:lstStyle/>
                    <a:p>
                      <a:pPr algn="ctr"/>
                      <a:r>
                        <a:rPr lang="en-US" b="0" dirty="0"/>
                        <a:t>X</a:t>
                      </a:r>
                      <a:endParaRPr lang="en-US" b="0" dirty="0">
                        <a:latin typeface="+mj-lt"/>
                      </a:endParaRPr>
                    </a:p>
                  </a:txBody>
                  <a:tcPr anchor="ctr"/>
                </a:tc>
                <a:extLst>
                  <a:ext uri="{0D108BD9-81ED-4DB2-BD59-A6C34878D82A}">
                    <a16:rowId xmlns:a16="http://schemas.microsoft.com/office/drawing/2014/main" val="3452896159"/>
                  </a:ext>
                </a:extLst>
              </a:tr>
              <a:tr h="370840">
                <a:tc>
                  <a:txBody>
                    <a:bodyPr/>
                    <a:lstStyle/>
                    <a:p>
                      <a:r>
                        <a:rPr lang="en-US" sz="1800" b="0" dirty="0"/>
                        <a:t>Display password expiry notifications in the Office Portal and on the Windows 10 desktop.</a:t>
                      </a:r>
                      <a:endParaRPr lang="en-US" sz="1800" b="0" dirty="0">
                        <a:latin typeface="+mj-lt"/>
                      </a:endParaRPr>
                    </a:p>
                  </a:txBody>
                  <a:tcPr anchor="ctr"/>
                </a:tc>
                <a:tc>
                  <a:txBody>
                    <a:bodyPr/>
                    <a:lstStyle/>
                    <a:p>
                      <a:pPr algn="ctr"/>
                      <a:endParaRPr lang="en-US" b="0">
                        <a:latin typeface="+mj-lt"/>
                      </a:endParaRPr>
                    </a:p>
                  </a:txBody>
                  <a:tcPr anchor="ctr"/>
                </a:tc>
                <a:tc>
                  <a:txBody>
                    <a:bodyPr/>
                    <a:lstStyle/>
                    <a:p>
                      <a:pPr algn="ctr"/>
                      <a:endParaRPr lang="en-US" b="0" dirty="0">
                        <a:latin typeface="+mj-lt"/>
                      </a:endParaRPr>
                    </a:p>
                  </a:txBody>
                  <a:tcPr anchor="ctr"/>
                </a:tc>
                <a:tc>
                  <a:txBody>
                    <a:bodyPr/>
                    <a:lstStyle/>
                    <a:p>
                      <a:pPr algn="ctr"/>
                      <a:r>
                        <a:rPr lang="en-US" b="0" dirty="0"/>
                        <a:t>X</a:t>
                      </a:r>
                      <a:endParaRPr lang="en-US" b="0" dirty="0">
                        <a:latin typeface="+mj-lt"/>
                      </a:endParaRPr>
                    </a:p>
                  </a:txBody>
                  <a:tcPr anchor="ctr"/>
                </a:tc>
                <a:extLst>
                  <a:ext uri="{0D108BD9-81ED-4DB2-BD59-A6C34878D82A}">
                    <a16:rowId xmlns:a16="http://schemas.microsoft.com/office/drawing/2014/main" val="942199076"/>
                  </a:ext>
                </a:extLst>
              </a:tr>
            </a:tbl>
          </a:graphicData>
        </a:graphic>
      </p:graphicFrame>
    </p:spTree>
    <p:extLst>
      <p:ext uri="{BB962C8B-B14F-4D97-AF65-F5344CB8AC3E}">
        <p14:creationId xmlns:p14="http://schemas.microsoft.com/office/powerpoint/2010/main" val="3608646006"/>
      </p:ext>
    </p:extLst>
  </p:cSld>
  <p:clrMapOvr>
    <a:masterClrMapping/>
  </p:clrMapOvr>
  <p:transition>
    <p:fade/>
  </p:transition>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3111</Words>
  <Application>Microsoft Office PowerPoint</Application>
  <PresentationFormat>Custom</PresentationFormat>
  <Paragraphs>245</Paragraphs>
  <Slides>25</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Segoe UI</vt:lpstr>
      <vt:lpstr>Segoe UI Light</vt:lpstr>
      <vt:lpstr>Segoe UI Semibold</vt:lpstr>
      <vt:lpstr>Segoe UI Semilight</vt:lpstr>
      <vt:lpstr>Wingdings</vt:lpstr>
      <vt:lpstr>1_Azure 1</vt:lpstr>
      <vt:lpstr>AZ-303: Microsoft Azure Architect Technologies</vt:lpstr>
      <vt:lpstr>Module 02:  Implement and Manage Hybrid Identities</vt:lpstr>
      <vt:lpstr>Lesson 01: Azure AD Connect</vt:lpstr>
      <vt:lpstr>Azure AD Connect Overview</vt:lpstr>
      <vt:lpstr>Azure AD Connect</vt:lpstr>
      <vt:lpstr>Azure AD Connect Cloud Sync</vt:lpstr>
      <vt:lpstr>Azure AD Connect Installation</vt:lpstr>
      <vt:lpstr>Hybrid Identity with Azure Active Directory (1 of 2)</vt:lpstr>
      <vt:lpstr>Hybrid Identity with Azure Active Directory (2 of 2)</vt:lpstr>
      <vt:lpstr>Authentication Options - Password Hash Synchronization</vt:lpstr>
      <vt:lpstr>Authentication Options - Pass-through Authentication</vt:lpstr>
      <vt:lpstr>Authentication Options - Federation with Azure AD</vt:lpstr>
      <vt:lpstr>Single Sign-On</vt:lpstr>
      <vt:lpstr>Demonstration: Azure AD Seamless Single Sign-On</vt:lpstr>
      <vt:lpstr>Lesson 02: Self-Service Password Reset</vt:lpstr>
      <vt:lpstr>Self-Service Password Reset Overview</vt:lpstr>
      <vt:lpstr>Self-Service Password Reset</vt:lpstr>
      <vt:lpstr>Password Writeback</vt:lpstr>
      <vt:lpstr>Demonstration: Self-Service Password Reset</vt:lpstr>
      <vt:lpstr>Lesson 03: Azure AD Connect Health</vt:lpstr>
      <vt:lpstr>Configure Azure AD Connect Health Overview</vt:lpstr>
      <vt:lpstr>Azure AD Connect Health Overview</vt:lpstr>
      <vt:lpstr>Implement Azure AD Connect Health</vt:lpstr>
      <vt:lpstr>Implement and Manage Hybrid Identities -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2021-07-16T14:26:47Z</dcterms:created>
  <dcterms:modified xsi:type="dcterms:W3CDTF">2021-07-16T14:27:00Z</dcterms:modified>
</cp:coreProperties>
</file>