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708" r:id="rId1"/>
  </p:sldMasterIdLst>
  <p:notesMasterIdLst>
    <p:notesMasterId r:id="rId23"/>
  </p:notesMasterIdLst>
  <p:handoutMasterIdLst>
    <p:handoutMasterId r:id="rId24"/>
  </p:handoutMasterIdLst>
  <p:sldIdLst>
    <p:sldId id="1787" r:id="rId2"/>
    <p:sldId id="1788" r:id="rId3"/>
    <p:sldId id="1775" r:id="rId4"/>
    <p:sldId id="9057" r:id="rId5"/>
    <p:sldId id="1776" r:id="rId6"/>
    <p:sldId id="1779" r:id="rId7"/>
    <p:sldId id="1781" r:id="rId8"/>
    <p:sldId id="1684" r:id="rId9"/>
    <p:sldId id="9058" r:id="rId10"/>
    <p:sldId id="1745" r:id="rId11"/>
    <p:sldId id="9138" r:id="rId12"/>
    <p:sldId id="1794" r:id="rId13"/>
    <p:sldId id="1795" r:id="rId14"/>
    <p:sldId id="9059" r:id="rId15"/>
    <p:sldId id="9139" r:id="rId16"/>
    <p:sldId id="9140" r:id="rId17"/>
    <p:sldId id="1778" r:id="rId18"/>
    <p:sldId id="1777" r:id="rId19"/>
    <p:sldId id="9136" r:id="rId20"/>
    <p:sldId id="2582" r:id="rId21"/>
    <p:sldId id="9056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290A1E8-AFB8-3548-8B68-764E854A696A}">
          <p14:sldIdLst>
            <p14:sldId id="1787"/>
            <p14:sldId id="1788"/>
          </p14:sldIdLst>
        </p14:section>
        <p14:section name="Virtual Networks" id="{A74407D6-225E-4B4D-9610-1B8581C6C1D8}">
          <p14:sldIdLst>
            <p14:sldId id="1775"/>
            <p14:sldId id="9057"/>
            <p14:sldId id="1776"/>
            <p14:sldId id="1779"/>
            <p14:sldId id="1781"/>
            <p14:sldId id="1684"/>
            <p14:sldId id="9058"/>
            <p14:sldId id="1745"/>
            <p14:sldId id="9138"/>
            <p14:sldId id="1794"/>
          </p14:sldIdLst>
        </p14:section>
        <p14:section name="Extending virtual networks" id="{99F35CBF-FBA2-461C-A4FE-D1928AB21178}">
          <p14:sldIdLst>
            <p14:sldId id="1795"/>
            <p14:sldId id="9059"/>
            <p14:sldId id="9139"/>
            <p14:sldId id="9140"/>
            <p14:sldId id="1778"/>
            <p14:sldId id="1777"/>
            <p14:sldId id="9136"/>
            <p14:sldId id="2582"/>
            <p14:sldId id="90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0AA"/>
    <a:srgbClr val="59B4D9"/>
    <a:srgbClr val="EBEBEB"/>
    <a:srgbClr val="FFFFFF"/>
    <a:srgbClr val="FFF100"/>
    <a:srgbClr val="75757A"/>
    <a:srgbClr val="3C3C41"/>
    <a:srgbClr val="30E5D0"/>
    <a:srgbClr val="008272"/>
    <a:srgbClr val="0777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4FB83-AD22-416D-9593-5091C339E5D6}" v="5" dt="2021-06-14T13:29:35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6" autoAdjust="0"/>
    <p:restoredTop sz="83255" autoAdjust="0"/>
  </p:normalViewPr>
  <p:slideViewPr>
    <p:cSldViewPr snapToGrid="0">
      <p:cViewPr varScale="1">
        <p:scale>
          <a:sx n="76" d="100"/>
          <a:sy n="76" d="100"/>
        </p:scale>
        <p:origin x="126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F6A12-7C39-465F-9DFA-A7AE34C8C6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647E0-90EC-4580-A4C7-5F7833105104}">
      <dgm:prSet phldrT="[Text]" phldr="0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Configure VNet Peering</a:t>
          </a:r>
        </a:p>
      </dgm:t>
    </dgm:pt>
    <dgm:pt modelId="{C1E496D5-1229-49D4-AB93-BC9024B6EB10}" type="parTrans" cxnId="{907CCD5C-0EF5-4CB4-9E22-1F52BAF7CF54}">
      <dgm:prSet/>
      <dgm:spPr/>
      <dgm:t>
        <a:bodyPr/>
        <a:lstStyle/>
        <a:p>
          <a:endParaRPr lang="en-US"/>
        </a:p>
      </dgm:t>
    </dgm:pt>
    <dgm:pt modelId="{7AE2F0E6-43C8-47EB-8822-8CC5582720C2}" type="sibTrans" cxnId="{907CCD5C-0EF5-4CB4-9E22-1F52BAF7CF54}">
      <dgm:prSet/>
      <dgm:spPr/>
      <dgm:t>
        <a:bodyPr/>
        <a:lstStyle/>
        <a:p>
          <a:endParaRPr lang="en-US"/>
        </a:p>
      </dgm:t>
    </dgm:pt>
    <dgm:pt modelId="{F33862DB-82A4-4E53-892D-E6C635C38715}">
      <dgm:prSet phldrT="[Text]" phldr="0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+mn-lt"/>
            </a:rPr>
            <a:t>Configure a VPN Gateway</a:t>
          </a:r>
          <a:endParaRPr lang="en-US" sz="2000" dirty="0">
            <a:solidFill>
              <a:schemeClr val="bg1"/>
            </a:solidFill>
          </a:endParaRPr>
        </a:p>
      </dgm:t>
    </dgm:pt>
    <dgm:pt modelId="{8CBAA32A-8B9D-47F5-A211-32E21ADD5728}" type="parTrans" cxnId="{3F5E0199-1F63-41B6-8B3D-21966F8A57FE}">
      <dgm:prSet/>
      <dgm:spPr/>
      <dgm:t>
        <a:bodyPr/>
        <a:lstStyle/>
        <a:p>
          <a:endParaRPr lang="en-US"/>
        </a:p>
      </dgm:t>
    </dgm:pt>
    <dgm:pt modelId="{C4F5593E-E558-4C5E-8B94-0DD95C78B656}" type="sibTrans" cxnId="{3F5E0199-1F63-41B6-8B3D-21966F8A57FE}">
      <dgm:prSet/>
      <dgm:spPr/>
      <dgm:t>
        <a:bodyPr/>
        <a:lstStyle/>
        <a:p>
          <a:endParaRPr lang="en-US"/>
        </a:p>
      </dgm:t>
    </dgm:pt>
    <dgm:pt modelId="{652F9B35-39E1-4A28-811E-83A3126B0E58}">
      <dgm:prSet phldrT="[Text]" phldr="0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Allow Gateway Transit</a:t>
          </a:r>
        </a:p>
      </dgm:t>
    </dgm:pt>
    <dgm:pt modelId="{D588D7BB-1873-4A6F-9A50-6EF058919D9B}" type="parTrans" cxnId="{C8E897DA-2068-4EBF-B35A-2B9F7EE1D2B4}">
      <dgm:prSet/>
      <dgm:spPr/>
      <dgm:t>
        <a:bodyPr/>
        <a:lstStyle/>
        <a:p>
          <a:endParaRPr lang="en-US"/>
        </a:p>
      </dgm:t>
    </dgm:pt>
    <dgm:pt modelId="{966B68F1-0E7E-4847-B34F-52BD5803811C}" type="sibTrans" cxnId="{C8E897DA-2068-4EBF-B35A-2B9F7EE1D2B4}">
      <dgm:prSet/>
      <dgm:spPr/>
      <dgm:t>
        <a:bodyPr/>
        <a:lstStyle/>
        <a:p>
          <a:endParaRPr lang="en-US"/>
        </a:p>
      </dgm:t>
    </dgm:pt>
    <dgm:pt modelId="{EDE64526-089E-4D38-B2C4-81D56E47DB35}">
      <dgm:prSet custT="1"/>
      <dgm:spPr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Confirm VNet Peering</a:t>
          </a:r>
        </a:p>
      </dgm:t>
    </dgm:pt>
    <dgm:pt modelId="{D6499010-2263-4A32-A724-288353A72178}" type="parTrans" cxnId="{B14E4BFD-D7A6-4C8C-93A2-AA058912D6CC}">
      <dgm:prSet/>
      <dgm:spPr/>
      <dgm:t>
        <a:bodyPr/>
        <a:lstStyle/>
        <a:p>
          <a:endParaRPr lang="en-US"/>
        </a:p>
      </dgm:t>
    </dgm:pt>
    <dgm:pt modelId="{655B6BA7-D230-4841-AAE1-268A494C59CC}" type="sibTrans" cxnId="{B14E4BFD-D7A6-4C8C-93A2-AA058912D6CC}">
      <dgm:prSet/>
      <dgm:spPr/>
      <dgm:t>
        <a:bodyPr/>
        <a:lstStyle/>
        <a:p>
          <a:endParaRPr lang="en-US"/>
        </a:p>
      </dgm:t>
    </dgm:pt>
    <dgm:pt modelId="{2D31615B-CE8E-4E55-BFD0-8613B93E9D01}" type="pres">
      <dgm:prSet presAssocID="{6D6F6A12-7C39-465F-9DFA-A7AE34C8C637}" presName="CompostProcess" presStyleCnt="0">
        <dgm:presLayoutVars>
          <dgm:dir/>
          <dgm:resizeHandles val="exact"/>
        </dgm:presLayoutVars>
      </dgm:prSet>
      <dgm:spPr/>
    </dgm:pt>
    <dgm:pt modelId="{787C1741-16DA-4050-9056-093A3AAE0AD8}" type="pres">
      <dgm:prSet presAssocID="{6D6F6A12-7C39-465F-9DFA-A7AE34C8C637}" presName="arrow" presStyleLbl="bgShp" presStyleIdx="0" presStyleCnt="1" custLinFactNeighborX="-316" custLinFactNeighborY="-353"/>
      <dgm:spPr>
        <a:solidFill>
          <a:schemeClr val="bg1">
            <a:lumMod val="95000"/>
          </a:schemeClr>
        </a:solidFill>
      </dgm:spPr>
    </dgm:pt>
    <dgm:pt modelId="{61CFEAC4-9E45-4278-97EF-B448FE0E5574}" type="pres">
      <dgm:prSet presAssocID="{6D6F6A12-7C39-465F-9DFA-A7AE34C8C637}" presName="linearProcess" presStyleCnt="0"/>
      <dgm:spPr/>
    </dgm:pt>
    <dgm:pt modelId="{79B5C179-A66D-4740-9ED7-B816EF65D2CA}" type="pres">
      <dgm:prSet presAssocID="{4B8647E0-90EC-4580-A4C7-5F7833105104}" presName="textNode" presStyleLbl="node1" presStyleIdx="0" presStyleCnt="4" custScaleY="85561">
        <dgm:presLayoutVars>
          <dgm:bulletEnabled val="1"/>
        </dgm:presLayoutVars>
      </dgm:prSet>
      <dgm:spPr/>
    </dgm:pt>
    <dgm:pt modelId="{D0A21BB4-A817-4B9A-AB4A-EDD3B0B1C223}" type="pres">
      <dgm:prSet presAssocID="{7AE2F0E6-43C8-47EB-8822-8CC5582720C2}" presName="sibTrans" presStyleCnt="0"/>
      <dgm:spPr/>
    </dgm:pt>
    <dgm:pt modelId="{7D68A566-4B67-477F-8C6B-13C323222680}" type="pres">
      <dgm:prSet presAssocID="{F33862DB-82A4-4E53-892D-E6C635C38715}" presName="textNode" presStyleLbl="node1" presStyleIdx="1" presStyleCnt="4" custScaleY="85561">
        <dgm:presLayoutVars>
          <dgm:bulletEnabled val="1"/>
        </dgm:presLayoutVars>
      </dgm:prSet>
      <dgm:spPr/>
    </dgm:pt>
    <dgm:pt modelId="{9A44B964-D346-4B36-9A89-85239235EB4A}" type="pres">
      <dgm:prSet presAssocID="{C4F5593E-E558-4C5E-8B94-0DD95C78B656}" presName="sibTrans" presStyleCnt="0"/>
      <dgm:spPr/>
    </dgm:pt>
    <dgm:pt modelId="{1F6EE758-2C4E-450C-ABE9-C9519117E31C}" type="pres">
      <dgm:prSet presAssocID="{652F9B35-39E1-4A28-811E-83A3126B0E58}" presName="textNode" presStyleLbl="node1" presStyleIdx="2" presStyleCnt="4" custScaleY="85561">
        <dgm:presLayoutVars>
          <dgm:bulletEnabled val="1"/>
        </dgm:presLayoutVars>
      </dgm:prSet>
      <dgm:spPr/>
    </dgm:pt>
    <dgm:pt modelId="{F0D62E7E-DC4E-4594-99E7-997E737A1CC3}" type="pres">
      <dgm:prSet presAssocID="{966B68F1-0E7E-4847-B34F-52BD5803811C}" presName="sibTrans" presStyleCnt="0"/>
      <dgm:spPr/>
    </dgm:pt>
    <dgm:pt modelId="{BBBDE496-1F58-427B-A4C7-730C629A2510}" type="pres">
      <dgm:prSet presAssocID="{EDE64526-089E-4D38-B2C4-81D56E47DB35}" presName="textNode" presStyleLbl="node1" presStyleIdx="3" presStyleCnt="4">
        <dgm:presLayoutVars>
          <dgm:bulletEnabled val="1"/>
        </dgm:presLayoutVars>
      </dgm:prSet>
      <dgm:spPr>
        <a:xfrm>
          <a:off x="7585110" y="1351527"/>
          <a:ext cx="2388083" cy="1802037"/>
        </a:xfrm>
        <a:prstGeom prst="roundRect">
          <a:avLst/>
        </a:prstGeom>
      </dgm:spPr>
    </dgm:pt>
  </dgm:ptLst>
  <dgm:cxnLst>
    <dgm:cxn modelId="{F95DF409-ADD5-4D2A-B380-2E8F480C0E27}" type="presOf" srcId="{4B8647E0-90EC-4580-A4C7-5F7833105104}" destId="{79B5C179-A66D-4740-9ED7-B816EF65D2CA}" srcOrd="0" destOrd="0" presId="urn:microsoft.com/office/officeart/2005/8/layout/hProcess9"/>
    <dgm:cxn modelId="{907CCD5C-0EF5-4CB4-9E22-1F52BAF7CF54}" srcId="{6D6F6A12-7C39-465F-9DFA-A7AE34C8C637}" destId="{4B8647E0-90EC-4580-A4C7-5F7833105104}" srcOrd="0" destOrd="0" parTransId="{C1E496D5-1229-49D4-AB93-BC9024B6EB10}" sibTransId="{7AE2F0E6-43C8-47EB-8822-8CC5582720C2}"/>
    <dgm:cxn modelId="{3F5E0199-1F63-41B6-8B3D-21966F8A57FE}" srcId="{6D6F6A12-7C39-465F-9DFA-A7AE34C8C637}" destId="{F33862DB-82A4-4E53-892D-E6C635C38715}" srcOrd="1" destOrd="0" parTransId="{8CBAA32A-8B9D-47F5-A211-32E21ADD5728}" sibTransId="{C4F5593E-E558-4C5E-8B94-0DD95C78B656}"/>
    <dgm:cxn modelId="{1969E2A5-5F02-4459-9B7F-71E38A9E0C71}" type="presOf" srcId="{F33862DB-82A4-4E53-892D-E6C635C38715}" destId="{7D68A566-4B67-477F-8C6B-13C323222680}" srcOrd="0" destOrd="0" presId="urn:microsoft.com/office/officeart/2005/8/layout/hProcess9"/>
    <dgm:cxn modelId="{40A325B9-8221-4D43-8E56-99166A2D650C}" type="presOf" srcId="{652F9B35-39E1-4A28-811E-83A3126B0E58}" destId="{1F6EE758-2C4E-450C-ABE9-C9519117E31C}" srcOrd="0" destOrd="0" presId="urn:microsoft.com/office/officeart/2005/8/layout/hProcess9"/>
    <dgm:cxn modelId="{C8E897DA-2068-4EBF-B35A-2B9F7EE1D2B4}" srcId="{6D6F6A12-7C39-465F-9DFA-A7AE34C8C637}" destId="{652F9B35-39E1-4A28-811E-83A3126B0E58}" srcOrd="2" destOrd="0" parTransId="{D588D7BB-1873-4A6F-9A50-6EF058919D9B}" sibTransId="{966B68F1-0E7E-4847-B34F-52BD5803811C}"/>
    <dgm:cxn modelId="{2484AEE8-5EBD-4E07-B44B-44A24C73C19B}" type="presOf" srcId="{EDE64526-089E-4D38-B2C4-81D56E47DB35}" destId="{BBBDE496-1F58-427B-A4C7-730C629A2510}" srcOrd="0" destOrd="0" presId="urn:microsoft.com/office/officeart/2005/8/layout/hProcess9"/>
    <dgm:cxn modelId="{B14E4BFD-D7A6-4C8C-93A2-AA058912D6CC}" srcId="{6D6F6A12-7C39-465F-9DFA-A7AE34C8C637}" destId="{EDE64526-089E-4D38-B2C4-81D56E47DB35}" srcOrd="3" destOrd="0" parTransId="{D6499010-2263-4A32-A724-288353A72178}" sibTransId="{655B6BA7-D230-4841-AAE1-268A494C59CC}"/>
    <dgm:cxn modelId="{4F3711FE-640D-449F-B66C-88320ADEB756}" type="presOf" srcId="{6D6F6A12-7C39-465F-9DFA-A7AE34C8C637}" destId="{2D31615B-CE8E-4E55-BFD0-8613B93E9D01}" srcOrd="0" destOrd="0" presId="urn:microsoft.com/office/officeart/2005/8/layout/hProcess9"/>
    <dgm:cxn modelId="{6AD810B2-1339-49A5-90DF-E6E9C6DEC89D}" type="presParOf" srcId="{2D31615B-CE8E-4E55-BFD0-8613B93E9D01}" destId="{787C1741-16DA-4050-9056-093A3AAE0AD8}" srcOrd="0" destOrd="0" presId="urn:microsoft.com/office/officeart/2005/8/layout/hProcess9"/>
    <dgm:cxn modelId="{BD393947-C162-4B8C-A4C1-7AA2969B4895}" type="presParOf" srcId="{2D31615B-CE8E-4E55-BFD0-8613B93E9D01}" destId="{61CFEAC4-9E45-4278-97EF-B448FE0E5574}" srcOrd="1" destOrd="0" presId="urn:microsoft.com/office/officeart/2005/8/layout/hProcess9"/>
    <dgm:cxn modelId="{080AD2DE-C697-48C3-98AD-ED6B65C23944}" type="presParOf" srcId="{61CFEAC4-9E45-4278-97EF-B448FE0E5574}" destId="{79B5C179-A66D-4740-9ED7-B816EF65D2CA}" srcOrd="0" destOrd="0" presId="urn:microsoft.com/office/officeart/2005/8/layout/hProcess9"/>
    <dgm:cxn modelId="{96FC77FF-B157-45BD-9E28-DC7B7BD6C83D}" type="presParOf" srcId="{61CFEAC4-9E45-4278-97EF-B448FE0E5574}" destId="{D0A21BB4-A817-4B9A-AB4A-EDD3B0B1C223}" srcOrd="1" destOrd="0" presId="urn:microsoft.com/office/officeart/2005/8/layout/hProcess9"/>
    <dgm:cxn modelId="{F828ACBD-6776-4F80-8494-61E9A3078650}" type="presParOf" srcId="{61CFEAC4-9E45-4278-97EF-B448FE0E5574}" destId="{7D68A566-4B67-477F-8C6B-13C323222680}" srcOrd="2" destOrd="0" presId="urn:microsoft.com/office/officeart/2005/8/layout/hProcess9"/>
    <dgm:cxn modelId="{CC3FC3F2-54FD-4E72-A49E-F4B8957A9CE0}" type="presParOf" srcId="{61CFEAC4-9E45-4278-97EF-B448FE0E5574}" destId="{9A44B964-D346-4B36-9A89-85239235EB4A}" srcOrd="3" destOrd="0" presId="urn:microsoft.com/office/officeart/2005/8/layout/hProcess9"/>
    <dgm:cxn modelId="{8E243D6C-C8EF-41F6-9FA4-D3F7899BB493}" type="presParOf" srcId="{61CFEAC4-9E45-4278-97EF-B448FE0E5574}" destId="{1F6EE758-2C4E-450C-ABE9-C9519117E31C}" srcOrd="4" destOrd="0" presId="urn:microsoft.com/office/officeart/2005/8/layout/hProcess9"/>
    <dgm:cxn modelId="{722248EB-D718-4AF8-BB29-230F1519B7B9}" type="presParOf" srcId="{61CFEAC4-9E45-4278-97EF-B448FE0E5574}" destId="{F0D62E7E-DC4E-4594-99E7-997E737A1CC3}" srcOrd="5" destOrd="0" presId="urn:microsoft.com/office/officeart/2005/8/layout/hProcess9"/>
    <dgm:cxn modelId="{0B1B358D-32E4-46DB-80AE-FDCFD9E56A0D}" type="presParOf" srcId="{61CFEAC4-9E45-4278-97EF-B448FE0E5574}" destId="{BBBDE496-1F58-427B-A4C7-730C629A251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C1741-16DA-4050-9056-093A3AAE0AD8}">
      <dsp:nvSpPr>
        <dsp:cNvPr id="0" name=""/>
        <dsp:cNvSpPr/>
      </dsp:nvSpPr>
      <dsp:spPr>
        <a:xfrm>
          <a:off x="721818" y="0"/>
          <a:ext cx="8484464" cy="4505093"/>
        </a:xfrm>
        <a:prstGeom prst="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5C179-A66D-4740-9ED7-B816EF65D2CA}">
      <dsp:nvSpPr>
        <dsp:cNvPr id="0" name=""/>
        <dsp:cNvSpPr/>
      </dsp:nvSpPr>
      <dsp:spPr>
        <a:xfrm>
          <a:off x="3411" y="1481625"/>
          <a:ext cx="2216644" cy="1541841"/>
        </a:xfrm>
        <a:prstGeom prst="roundRect">
          <a:avLst/>
        </a:prstGeom>
        <a:solidFill>
          <a:schemeClr val="tx2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Configure VNet Peering</a:t>
          </a:r>
        </a:p>
      </dsp:txBody>
      <dsp:txXfrm>
        <a:off x="78677" y="1556891"/>
        <a:ext cx="2066112" cy="1391309"/>
      </dsp:txXfrm>
    </dsp:sp>
    <dsp:sp modelId="{7D68A566-4B67-477F-8C6B-13C323222680}">
      <dsp:nvSpPr>
        <dsp:cNvPr id="0" name=""/>
        <dsp:cNvSpPr/>
      </dsp:nvSpPr>
      <dsp:spPr>
        <a:xfrm>
          <a:off x="2589496" y="1481625"/>
          <a:ext cx="2216644" cy="1541841"/>
        </a:xfrm>
        <a:prstGeom prst="roundRect">
          <a:avLst/>
        </a:prstGeom>
        <a:solidFill>
          <a:schemeClr val="tx2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+mn-lt"/>
            </a:rPr>
            <a:t>Configure a VPN Gateway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664762" y="1556891"/>
        <a:ext cx="2066112" cy="1391309"/>
      </dsp:txXfrm>
    </dsp:sp>
    <dsp:sp modelId="{1F6EE758-2C4E-450C-ABE9-C9519117E31C}">
      <dsp:nvSpPr>
        <dsp:cNvPr id="0" name=""/>
        <dsp:cNvSpPr/>
      </dsp:nvSpPr>
      <dsp:spPr>
        <a:xfrm>
          <a:off x="5175581" y="1481625"/>
          <a:ext cx="2216644" cy="1541841"/>
        </a:xfrm>
        <a:prstGeom prst="roundRect">
          <a:avLst/>
        </a:prstGeom>
        <a:solidFill>
          <a:schemeClr val="tx2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Allow Gateway Transit</a:t>
          </a:r>
        </a:p>
      </dsp:txBody>
      <dsp:txXfrm>
        <a:off x="5250847" y="1556891"/>
        <a:ext cx="2066112" cy="1391309"/>
      </dsp:txXfrm>
    </dsp:sp>
    <dsp:sp modelId="{BBBDE496-1F58-427B-A4C7-730C629A2510}">
      <dsp:nvSpPr>
        <dsp:cNvPr id="0" name=""/>
        <dsp:cNvSpPr/>
      </dsp:nvSpPr>
      <dsp:spPr>
        <a:xfrm>
          <a:off x="7761666" y="1351527"/>
          <a:ext cx="2216644" cy="1802037"/>
        </a:xfrm>
        <a:prstGeom prst="roundRect">
          <a:avLst/>
        </a:prstGeom>
        <a:solidFill>
          <a:srgbClr val="0078D3">
            <a:lumMod val="50000"/>
          </a:srgbClr>
        </a:solidFill>
        <a:ln w="10795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FFFFFF"/>
              </a:solidFill>
              <a:latin typeface="Segoe UI"/>
              <a:ea typeface="+mn-ea"/>
              <a:cs typeface="+mn-cs"/>
            </a:rPr>
            <a:t>Confirm VNet Peering</a:t>
          </a:r>
        </a:p>
      </dsp:txBody>
      <dsp:txXfrm>
        <a:off x="7849634" y="1439495"/>
        <a:ext cx="2040708" cy="1626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7/16/2021 7:27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7/16/2021 7:27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20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Distribute your services across Azure virtual networks and integrate them by using virtual network peering - https://docs.microsoft.com/learn/modules/integrate-vnets-with-vnet-peering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60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- https://docs.microsoft.com/en-us/learn/browse/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3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Concepts on VPN Gateway have moved toward the end.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3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4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Indented topics on the Overview slide indicate those Skillpipe pages are covered/consolidated onto another slide.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5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https://docs.microsoft.com/en-us/azure/virtual-network/virtual-networks-overview</a:t>
            </a:r>
          </a:p>
          <a:p>
            <a:endParaRPr lang="en-US" dirty="0"/>
          </a:p>
          <a:p>
            <a:r>
              <a:rPr lang="en-US" dirty="0"/>
              <a:t>https://docs.microsoft.com/en-us/azure/virtual-network/concepts-and-best-practices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72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6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https://docs.microsoft.com/en-us/azure/virtual-network/virtual-network-peering-overview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06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https://docs.microsoft.com/en-us/azure/virtual-network/virtual-network-peering-overview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0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Azure Virtual Network frequently asked questions (FAQ) VNet Peering - https://docs.microsoft.com/en-us/azure/virtual-network/virtual-networks-faq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7/16/2021 7:27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5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76B1136-40B5-4D57-ADEC-62ECA64AC685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16024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3F30B39-D760-4B18-A167-D47C32BD5B77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6138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1" y="3243000"/>
            <a:ext cx="9070923" cy="508524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DFB148E-6FF9-4D4C-B7D0-28ACD9A6EB3A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201009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466302"/>
            <a:ext cx="11239464" cy="439465"/>
          </a:xfrm>
        </p:spPr>
        <p:txBody>
          <a:bodyPr/>
          <a:lstStyle>
            <a:lvl1pPr>
              <a:defRPr sz="2856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6A0F857-20A5-4142-9470-53BD602C3621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98090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289FE33-8D59-431F-8741-3EE7BDC073FF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503388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CD77772E-3AB0-4455-B755-937D00C1D0F5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8140659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48AA0CF-DFAD-4DF5-AF33-6EDC3354EC6F}"/>
              </a:ext>
            </a:extLst>
          </p:cNvPr>
          <p:cNvSpPr txBox="1">
            <a:spLocks/>
          </p:cNvSpPr>
          <p:nvPr userDrawn="1"/>
        </p:nvSpPr>
        <p:spPr>
          <a:xfrm>
            <a:off x="9126319" y="6583737"/>
            <a:ext cx="33101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779323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4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9" r:id="rId1"/>
    <p:sldLayoutId id="2147484710" r:id="rId2"/>
    <p:sldLayoutId id="2147484711" r:id="rId3"/>
    <p:sldLayoutId id="2147484712" r:id="rId4"/>
    <p:sldLayoutId id="2147484713" r:id="rId5"/>
    <p:sldLayoutId id="2147484714" r:id="rId6"/>
    <p:sldLayoutId id="2147484717" r:id="rId7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w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04CF6A-EDE4-3945-86E3-F2046FE3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AZ-303: Microsoft Azure Architect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3223488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Connect Services with VNet Peering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29D7D5D-A928-4E66-9C0D-4AC0FCDB55A8}"/>
              </a:ext>
            </a:extLst>
          </p:cNvPr>
          <p:cNvSpPr txBox="1">
            <a:spLocks/>
          </p:cNvSpPr>
          <p:nvPr/>
        </p:nvSpPr>
        <p:spPr>
          <a:xfrm>
            <a:off x="600059" y="1342826"/>
            <a:ext cx="525504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Types of peering connections:</a:t>
            </a:r>
          </a:p>
          <a:p>
            <a:pPr marL="5715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Virtual network peering</a:t>
            </a:r>
          </a:p>
          <a:p>
            <a:pPr marL="5715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Global virtual network peering</a:t>
            </a:r>
            <a:endParaRPr lang="en-US" sz="1600" dirty="0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EF2BF88E-5A70-4495-8612-9504F2C64CD2}"/>
              </a:ext>
            </a:extLst>
          </p:cNvPr>
          <p:cNvSpPr txBox="1">
            <a:spLocks/>
          </p:cNvSpPr>
          <p:nvPr/>
        </p:nvSpPr>
        <p:spPr>
          <a:xfrm>
            <a:off x="600059" y="3169789"/>
            <a:ext cx="5255046" cy="2739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Peering considerations:</a:t>
            </a:r>
          </a:p>
          <a:p>
            <a:pPr marL="5715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Reciprocal connections are required</a:t>
            </a:r>
          </a:p>
          <a:p>
            <a:pPr marL="5715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Cross-subscription </a:t>
            </a:r>
            <a:r>
              <a:rPr lang="en-US" sz="2400" dirty="0" err="1"/>
              <a:t>peerings</a:t>
            </a:r>
            <a:r>
              <a:rPr lang="en-US" sz="2400" dirty="0"/>
              <a:t> are supported</a:t>
            </a:r>
          </a:p>
          <a:p>
            <a:pPr lvl="2">
              <a:spcAft>
                <a:spcPts val="1200"/>
              </a:spcAft>
            </a:pPr>
            <a:endParaRPr lang="en-US" sz="1600" dirty="0"/>
          </a:p>
        </p:txBody>
      </p:sp>
      <p:pic>
        <p:nvPicPr>
          <p:cNvPr id="3" name="Picture 2" descr="Two virtual networks are connected by a peering connection. ">
            <a:extLst>
              <a:ext uri="{FF2B5EF4-FFF2-40B4-BE49-F238E27FC236}">
                <a16:creationId xmlns:a16="http://schemas.microsoft.com/office/drawing/2014/main" id="{086B6FF8-2DC2-4584-BCE5-9927C764A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924" y="2459188"/>
            <a:ext cx="5086492" cy="23143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E129BB-0A45-498E-A625-8EA3C1C2A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218237" y="1323731"/>
            <a:ext cx="5889061" cy="45852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914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Configure </a:t>
            </a:r>
            <a:r>
              <a:rPr lang="en-US" sz="3200" b="1" dirty="0" err="1"/>
              <a:t>VNet</a:t>
            </a:r>
            <a:r>
              <a:rPr lang="en-US" sz="3200" b="1" dirty="0"/>
              <a:t> Peering</a:t>
            </a:r>
          </a:p>
        </p:txBody>
      </p:sp>
      <p:grpSp>
        <p:nvGrpSpPr>
          <p:cNvPr id="39" name="Group 38" descr="Steps as described in the student text. ">
            <a:extLst>
              <a:ext uri="{FF2B5EF4-FFF2-40B4-BE49-F238E27FC236}">
                <a16:creationId xmlns:a16="http://schemas.microsoft.com/office/drawing/2014/main" id="{567607D9-F753-43EB-91C6-0494BBE5A141}"/>
              </a:ext>
            </a:extLst>
          </p:cNvPr>
          <p:cNvGrpSpPr/>
          <p:nvPr/>
        </p:nvGrpSpPr>
        <p:grpSpPr>
          <a:xfrm>
            <a:off x="1223913" y="1388125"/>
            <a:ext cx="4994324" cy="4961636"/>
            <a:chOff x="1223913" y="1388125"/>
            <a:chExt cx="4994324" cy="49616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FFABBE-BE95-41D1-837A-CF25C4C9A50F}"/>
                </a:ext>
              </a:extLst>
            </p:cNvPr>
            <p:cNvSpPr/>
            <p:nvPr/>
          </p:nvSpPr>
          <p:spPr bwMode="auto">
            <a:xfrm>
              <a:off x="1223913" y="1388125"/>
              <a:ext cx="3409244" cy="8563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Create two virtual networks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8526F8-1DC8-4C8A-A449-1B7BA9F17355}"/>
                </a:ext>
              </a:extLst>
            </p:cNvPr>
            <p:cNvSpPr/>
            <p:nvPr/>
          </p:nvSpPr>
          <p:spPr bwMode="auto">
            <a:xfrm>
              <a:off x="1223913" y="2740136"/>
              <a:ext cx="3409244" cy="8563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Peer the virtual networks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6A9179-22EA-4482-86D5-4EE1554BED7B}"/>
                </a:ext>
              </a:extLst>
            </p:cNvPr>
            <p:cNvSpPr/>
            <p:nvPr/>
          </p:nvSpPr>
          <p:spPr bwMode="auto">
            <a:xfrm>
              <a:off x="1223913" y="4188043"/>
              <a:ext cx="3409244" cy="8563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Create virtual machines on each network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F75E8F-529A-49FC-BBAE-648AA5793C9F}"/>
                </a:ext>
              </a:extLst>
            </p:cNvPr>
            <p:cNvSpPr/>
            <p:nvPr/>
          </p:nvSpPr>
          <p:spPr bwMode="auto">
            <a:xfrm>
              <a:off x="1223913" y="5493419"/>
              <a:ext cx="3409244" cy="8563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Test communication between the machines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49D2D6-3D20-487A-A40D-4085FEF08304}"/>
                </a:ext>
              </a:extLst>
            </p:cNvPr>
            <p:cNvCxnSpPr>
              <a:cxnSpLocks/>
            </p:cNvCxnSpPr>
            <p:nvPr/>
          </p:nvCxnSpPr>
          <p:spPr>
            <a:xfrm>
              <a:off x="2928535" y="2244467"/>
              <a:ext cx="0" cy="4956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09F2E3-21F1-4619-BBE9-47BF56CC63A7}"/>
                </a:ext>
              </a:extLst>
            </p:cNvPr>
            <p:cNvCxnSpPr>
              <a:cxnSpLocks/>
            </p:cNvCxnSpPr>
            <p:nvPr/>
          </p:nvCxnSpPr>
          <p:spPr>
            <a:xfrm>
              <a:off x="2928535" y="3596478"/>
              <a:ext cx="0" cy="5915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7CF47BA-C806-4F9A-B7A7-443A2759BE4F}"/>
                </a:ext>
              </a:extLst>
            </p:cNvPr>
            <p:cNvCxnSpPr>
              <a:cxnSpLocks/>
            </p:cNvCxnSpPr>
            <p:nvPr/>
          </p:nvCxnSpPr>
          <p:spPr>
            <a:xfrm>
              <a:off x="2928535" y="5044385"/>
              <a:ext cx="0" cy="44903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D0B3217-0303-425A-94A0-6A2A3AF5CF95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4633157" y="3168307"/>
              <a:ext cx="1585080" cy="619683"/>
            </a:xfrm>
            <a:prstGeom prst="bentConnector3">
              <a:avLst/>
            </a:prstGeom>
            <a:ln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Screenshot of the peering configuration showing the allow forward traffic, allow gateway transit, and configure remote gateway settings">
            <a:extLst>
              <a:ext uri="{FF2B5EF4-FFF2-40B4-BE49-F238E27FC236}">
                <a16:creationId xmlns:a16="http://schemas.microsoft.com/office/drawing/2014/main" id="{0B08FF59-73C4-455C-BEDB-FFA9F1357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237" y="1654390"/>
            <a:ext cx="4305300" cy="4267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219649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VNet Peering Considerations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08CB87FB-B25F-4416-9E6D-36FFF9AA1A03}"/>
              </a:ext>
            </a:extLst>
          </p:cNvPr>
          <p:cNvSpPr txBox="1">
            <a:spLocks/>
          </p:cNvSpPr>
          <p:nvPr/>
        </p:nvSpPr>
        <p:spPr>
          <a:xfrm>
            <a:off x="1048548" y="1759864"/>
            <a:ext cx="4771340" cy="1647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146304" bIns="91440" rtlCol="0" anchor="ctr" anchorCtr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dirty="0">
                <a:latin typeface="+mn-lt"/>
              </a:rPr>
              <a:t>Peering virtual networks in different regions is referred to as Global VNet Peering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643F3F47-E4E1-4CBD-A09C-0E9C93948D79}"/>
              </a:ext>
            </a:extLst>
          </p:cNvPr>
          <p:cNvSpPr txBox="1">
            <a:spLocks/>
          </p:cNvSpPr>
          <p:nvPr/>
        </p:nvSpPr>
        <p:spPr>
          <a:xfrm>
            <a:off x="1048548" y="3726261"/>
            <a:ext cx="4771340" cy="1564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146304" bIns="91440" rtlCol="0" anchor="ctr" anchorCtr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dirty="0">
                <a:latin typeface="+mn-lt"/>
              </a:rPr>
              <a:t>Global VNet peering costs more than VNet peering within a region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949571D-C59A-499B-8C5D-1C6D141E00D5}"/>
              </a:ext>
            </a:extLst>
          </p:cNvPr>
          <p:cNvSpPr txBox="1">
            <a:spLocks/>
          </p:cNvSpPr>
          <p:nvPr/>
        </p:nvSpPr>
        <p:spPr>
          <a:xfrm>
            <a:off x="5992327" y="1745827"/>
            <a:ext cx="4771340" cy="1661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146304" bIns="91440" rtlCol="0" anchor="ctr" anchorCtr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dirty="0">
                <a:latin typeface="+mn-lt"/>
              </a:rPr>
              <a:t>To add or remove address ranges, delete the peering, add or remove the address ranges, then re-create the peering. 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0BDCE583-734B-4C34-BD4A-888F22126569}"/>
              </a:ext>
            </a:extLst>
          </p:cNvPr>
          <p:cNvSpPr txBox="1">
            <a:spLocks/>
          </p:cNvSpPr>
          <p:nvPr/>
        </p:nvSpPr>
        <p:spPr>
          <a:xfrm>
            <a:off x="5992327" y="3744688"/>
            <a:ext cx="4771340" cy="1545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146304" bIns="91440" rtlCol="0" anchor="ctr" anchorCtr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dirty="0">
                <a:latin typeface="+mn-lt"/>
              </a:rPr>
              <a:t>Address ranges can’t be added to or deleted from a virtual network once a virtual network is peered</a:t>
            </a:r>
          </a:p>
        </p:txBody>
      </p:sp>
    </p:spTree>
    <p:extLst>
      <p:ext uri="{BB962C8B-B14F-4D97-AF65-F5344CB8AC3E}">
        <p14:creationId xmlns:p14="http://schemas.microsoft.com/office/powerpoint/2010/main" val="5187540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496717-BA25-44CA-9E51-3875B040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Virtual Network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A1C7CC9-CD12-4B2A-8A7F-B5C364DF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6058" y="2780911"/>
            <a:ext cx="1239320" cy="12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330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9" y="2881710"/>
            <a:ext cx="2506662" cy="1231106"/>
          </a:xfrm>
        </p:spPr>
        <p:txBody>
          <a:bodyPr/>
          <a:lstStyle/>
          <a:p>
            <a:r>
              <a:rPr lang="en-US" dirty="0"/>
              <a:t>Extending the Virtual Network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4981" y="412595"/>
            <a:ext cx="5206875" cy="393537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Gateway Transit and Connectivity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Chaining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 Peering vs VPN Gateways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b-NO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Considerations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4502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Gateway Transit and Connectivity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407FBA-8AEB-45D6-BC1E-4BEC995A69C1}"/>
              </a:ext>
            </a:extLst>
          </p:cNvPr>
          <p:cNvSpPr/>
          <p:nvPr/>
        </p:nvSpPr>
        <p:spPr>
          <a:xfrm>
            <a:off x="427038" y="1378211"/>
            <a:ext cx="4376456" cy="11427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Segoe UI Semilight"/>
              </a:rPr>
              <a:t>Gateway transit allows peered virtual networks to share the gateway and get access to resources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FC85CE-A9A3-49E5-9E48-E583B7AE6057}"/>
              </a:ext>
            </a:extLst>
          </p:cNvPr>
          <p:cNvSpPr/>
          <p:nvPr/>
        </p:nvSpPr>
        <p:spPr>
          <a:xfrm>
            <a:off x="427038" y="2759326"/>
            <a:ext cx="4376456" cy="11427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Segoe UI Semilight"/>
              </a:rPr>
              <a:t>No VPN gateway is required in</a:t>
            </a:r>
            <a:br>
              <a:rPr lang="en-US" sz="2000" dirty="0">
                <a:solidFill>
                  <a:schemeClr val="tx1"/>
                </a:solidFill>
                <a:cs typeface="Segoe UI Semilight"/>
              </a:rPr>
            </a:br>
            <a:r>
              <a:rPr lang="en-US" sz="2000" dirty="0">
                <a:solidFill>
                  <a:schemeClr val="tx1"/>
                </a:solidFill>
                <a:cs typeface="Segoe UI Semilight"/>
              </a:rPr>
              <a:t>the peered virtual network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58A8E-300C-4F83-BBA4-DB16DBB04965}"/>
              </a:ext>
            </a:extLst>
          </p:cNvPr>
          <p:cNvSpPr/>
          <p:nvPr/>
        </p:nvSpPr>
        <p:spPr>
          <a:xfrm>
            <a:off x="427038" y="4140441"/>
            <a:ext cx="4376456" cy="11427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91440" rIns="137160" bIns="91440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Segoe UI Semilight"/>
              </a:rPr>
              <a:t>Default VNet peering provides</a:t>
            </a:r>
            <a:br>
              <a:rPr lang="en-US" sz="2000" dirty="0">
                <a:solidFill>
                  <a:schemeClr val="tx1"/>
                </a:solidFill>
                <a:cs typeface="Segoe UI Semilight"/>
              </a:rPr>
            </a:br>
            <a:r>
              <a:rPr lang="en-US" sz="2000" dirty="0">
                <a:solidFill>
                  <a:schemeClr val="tx1"/>
                </a:solidFill>
                <a:cs typeface="Segoe UI Semilight"/>
              </a:rPr>
              <a:t>full connectivity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3BF7E-8014-4D27-9F09-331484B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958942" y="1192213"/>
            <a:ext cx="7050495" cy="4403244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2" name="Picture 1" descr="Diagram showing three VNets (VNet A, VNet B, and a Hub VNet). VNet A and the Hub VNet are peered. VNet B and the Hub VNet are peered. The Hub VNet has a NVA for VNet A and a VPN Gateway for VNet B">
            <a:extLst>
              <a:ext uri="{FF2B5EF4-FFF2-40B4-BE49-F238E27FC236}">
                <a16:creationId xmlns:a16="http://schemas.microsoft.com/office/drawing/2014/main" id="{676E3145-4E88-4DBF-83DB-D0D73C62F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014" y="1462691"/>
            <a:ext cx="6822350" cy="3820515"/>
          </a:xfrm>
          <a:prstGeom prst="rect">
            <a:avLst/>
          </a:prstGeom>
        </p:spPr>
      </p:pic>
      <p:pic>
        <p:nvPicPr>
          <p:cNvPr id="10" name="Picture 9" descr="Tick mark">
            <a:extLst>
              <a:ext uri="{FF2B5EF4-FFF2-40B4-BE49-F238E27FC236}">
                <a16:creationId xmlns:a16="http://schemas.microsoft.com/office/drawing/2014/main" id="{ED815E37-5BD4-41C3-B3D0-DA2514AA1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5521556"/>
            <a:ext cx="786452" cy="780356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B7EE18E-8603-4381-B4DF-85442428F806}"/>
              </a:ext>
            </a:extLst>
          </p:cNvPr>
          <p:cNvSpPr/>
          <p:nvPr/>
        </p:nvSpPr>
        <p:spPr bwMode="auto">
          <a:xfrm>
            <a:off x="0" y="5521556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IP address spaces of connected networks can't overlap </a:t>
            </a:r>
          </a:p>
        </p:txBody>
      </p:sp>
    </p:spTree>
    <p:extLst>
      <p:ext uri="{BB962C8B-B14F-4D97-AF65-F5344CB8AC3E}">
        <p14:creationId xmlns:p14="http://schemas.microsoft.com/office/powerpoint/2010/main" val="241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3BC3-6785-41BD-8F34-1680F2EE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Chaining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D6B89-BAF6-4189-BBB4-C6B384C18E1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8" y="1291367"/>
            <a:ext cx="4717840" cy="12156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Leverage user-defined routes and service chaining to implement custom routing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04A581-D9C8-4643-AE10-7C021115F68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8" y="2658593"/>
            <a:ext cx="4717840" cy="12156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Implement a VNet hub with a network virtual appliance or a VPN gateway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DF0634-5B1E-40CB-BCAA-C7A268E6EF5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8" y="4025820"/>
            <a:ext cx="4717840" cy="19648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Service chaining enables you to direct traffic from one virtual network to a virtual appliance, or virtual network gateway, in a peered virtual network, through user-defined routes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69B7F-CD0C-4F6E-B2D1-15B502EA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332165" y="1291366"/>
            <a:ext cx="6677274" cy="4699318"/>
          </a:xfrm>
          <a:prstGeom prst="rect">
            <a:avLst/>
          </a:prstGeom>
          <a:noFill/>
          <a:ln w="1905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3" name="Picture 2" descr="Two vnets use a hub vnet to access resources. ">
            <a:extLst>
              <a:ext uri="{FF2B5EF4-FFF2-40B4-BE49-F238E27FC236}">
                <a16:creationId xmlns:a16="http://schemas.microsoft.com/office/drawing/2014/main" id="{C95D93C0-39E2-4131-9966-C7E70023E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165" y="2216493"/>
            <a:ext cx="6417398" cy="28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696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VNet Peering vs VPN Gateways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8CA77C7-8242-4181-9A1C-F268CE16381E}"/>
              </a:ext>
            </a:extLst>
          </p:cNvPr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3094445713"/>
              </p:ext>
            </p:extLst>
          </p:nvPr>
        </p:nvGraphicFramePr>
        <p:xfrm>
          <a:off x="600059" y="2032650"/>
          <a:ext cx="11344314" cy="422603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85512">
                  <a:extLst>
                    <a:ext uri="{9D8B030D-6E8A-4147-A177-3AD203B41FA5}">
                      <a16:colId xmlns:a16="http://schemas.microsoft.com/office/drawing/2014/main" val="2928693034"/>
                    </a:ext>
                  </a:extLst>
                </a:gridCol>
                <a:gridCol w="4153359">
                  <a:extLst>
                    <a:ext uri="{9D8B030D-6E8A-4147-A177-3AD203B41FA5}">
                      <a16:colId xmlns:a16="http://schemas.microsoft.com/office/drawing/2014/main" val="1774763468"/>
                    </a:ext>
                  </a:extLst>
                </a:gridCol>
                <a:gridCol w="4805443">
                  <a:extLst>
                    <a:ext uri="{9D8B030D-6E8A-4147-A177-3AD203B41FA5}">
                      <a16:colId xmlns:a16="http://schemas.microsoft.com/office/drawing/2014/main" val="3700132711"/>
                    </a:ext>
                  </a:extLst>
                </a:gridCol>
              </a:tblGrid>
              <a:tr h="20191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Item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VNet Peering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VPN Gateway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23420"/>
                  </a:ext>
                </a:extLst>
              </a:tr>
              <a:tr h="446512">
                <a:tc>
                  <a:txBody>
                    <a:bodyPr/>
                    <a:lstStyle/>
                    <a:p>
                      <a:r>
                        <a:rPr lang="en-US" sz="2000" dirty="0"/>
                        <a:t>Limits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 to 500 per VNet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One per VNet (SKU-dependent)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14571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r>
                        <a:rPr lang="en-US" sz="2000" dirty="0"/>
                        <a:t>Pricing model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Ingress/Egress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Hourly + Egress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876863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r>
                        <a:rPr lang="en-US" sz="2000" dirty="0"/>
                        <a:t>Encryption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included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IPsec/IKE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047300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r>
                        <a:rPr lang="en-US" sz="2000" dirty="0"/>
                        <a:t>Bandwidth 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 limits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SKU-dependent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81145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r>
                        <a:rPr lang="en-US" sz="2000" dirty="0"/>
                        <a:t>Public endpoints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67997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r>
                        <a:rPr lang="en-US" sz="2000" dirty="0"/>
                        <a:t>Transitivity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 (routing dependent)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30817"/>
                  </a:ext>
                </a:extLst>
              </a:tr>
              <a:tr h="364675">
                <a:tc>
                  <a:txBody>
                    <a:bodyPr/>
                    <a:lstStyle/>
                    <a:p>
                      <a:r>
                        <a:rPr lang="en-US" sz="2000" dirty="0"/>
                        <a:t>Initial setup time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Fast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~30 minutes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01382"/>
                  </a:ext>
                </a:extLst>
              </a:tr>
              <a:tr h="899198">
                <a:tc>
                  <a:txBody>
                    <a:bodyPr/>
                    <a:lstStyle/>
                    <a:p>
                      <a:r>
                        <a:rPr lang="en-US" sz="2000" dirty="0"/>
                        <a:t>Typical scenarios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replication, database failover, and other scenarios needing frequent backups of large data.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Encryption-specific scenarios that are not latency sensitive and do not need high throughout.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77584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EE14E1F-C3D3-4845-AE7A-63E387EF12E8}"/>
              </a:ext>
            </a:extLst>
          </p:cNvPr>
          <p:cNvSpPr/>
          <p:nvPr/>
        </p:nvSpPr>
        <p:spPr bwMode="auto">
          <a:xfrm>
            <a:off x="0" y="1057619"/>
            <a:ext cx="12436475" cy="6169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96875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Both support networks in different regions, subscriptions, and tenants</a:t>
            </a:r>
          </a:p>
        </p:txBody>
      </p:sp>
    </p:spTree>
    <p:extLst>
      <p:ext uri="{BB962C8B-B14F-4D97-AF65-F5344CB8AC3E}">
        <p14:creationId xmlns:p14="http://schemas.microsoft.com/office/powerpoint/2010/main" val="41907243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Considerations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19A30B0-D670-4637-B0BA-9BC6DABF196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0059" y="1167336"/>
            <a:ext cx="8318032" cy="1661925"/>
          </a:xfrm>
          <a:solidFill>
            <a:schemeClr val="bg1">
              <a:lumMod val="95000"/>
            </a:schemeClr>
          </a:solidFill>
        </p:spPr>
        <p:txBody>
          <a:bodyPr lIns="9144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Virtual Network peering: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Direct (no interconnecting devices)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Low-latency, high-bandwidth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Regional or global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7FC3575C-B12C-42AB-88B8-6F8D44E1D3F3}"/>
              </a:ext>
            </a:extLst>
          </p:cNvPr>
          <p:cNvSpPr txBox="1">
            <a:spLocks/>
          </p:cNvSpPr>
          <p:nvPr/>
        </p:nvSpPr>
        <p:spPr>
          <a:xfrm>
            <a:off x="600057" y="2956947"/>
            <a:ext cx="8318032" cy="1661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146304" bIns="9144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/>
              <a:t>VPN gateways: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Serve as interconnecting devices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Introduce extra latency and limit bandwidth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32813097-9396-4FD8-B65D-35A48F543634}"/>
              </a:ext>
            </a:extLst>
          </p:cNvPr>
          <p:cNvSpPr txBox="1">
            <a:spLocks/>
          </p:cNvSpPr>
          <p:nvPr/>
        </p:nvSpPr>
        <p:spPr>
          <a:xfrm>
            <a:off x="600056" y="4746558"/>
            <a:ext cx="8318032" cy="1661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146304" bIns="9144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/>
              <a:t>Gateway transit: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sharing a VPN or ExpressRoute gateway across a peering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Minimizes complexity and centralizes management</a:t>
            </a:r>
          </a:p>
          <a:p>
            <a:pPr lvl="2">
              <a:spcAft>
                <a:spcPts val="600"/>
              </a:spcAft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54552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5FB6-94F1-4380-B105-2BE17100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VNet Peering</a:t>
            </a:r>
          </a:p>
        </p:txBody>
      </p:sp>
      <p:graphicFrame>
        <p:nvGraphicFramePr>
          <p:cNvPr id="5" name="Diagram 4" descr="Three steps create a conditional access policy, configure conditions for MFA, and test MFA. ">
            <a:extLst>
              <a:ext uri="{FF2B5EF4-FFF2-40B4-BE49-F238E27FC236}">
                <a16:creationId xmlns:a16="http://schemas.microsoft.com/office/drawing/2014/main" id="{DACDFB20-0BDE-4FB1-AE2B-A4446BD47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979098"/>
              </p:ext>
            </p:extLst>
          </p:nvPr>
        </p:nvGraphicFramePr>
        <p:xfrm>
          <a:off x="879565" y="1494262"/>
          <a:ext cx="9981723" cy="4505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1409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F48DF-C78C-45AC-838F-E5D49C20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Module 03: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Implement Virtual Networking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A04070-67F5-40AA-B8BB-D00050C57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85157" y="1404060"/>
            <a:ext cx="76350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FF6E80-F0B2-46B8-A8D4-59F08ADFE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85157" y="2373547"/>
            <a:ext cx="76350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1D9512-9959-429D-B878-687F689EA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85157" y="3236215"/>
            <a:ext cx="763504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B6844081-912B-4F46-86A5-C568572318D3}"/>
              </a:ext>
            </a:extLst>
          </p:cNvPr>
          <p:cNvSpPr txBox="1">
            <a:spLocks/>
          </p:cNvSpPr>
          <p:nvPr/>
        </p:nvSpPr>
        <p:spPr>
          <a:xfrm>
            <a:off x="4492737" y="814100"/>
            <a:ext cx="7635875" cy="222977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33149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56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66298" marR="0" indent="-233149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4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70304" marR="0" indent="-204005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3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59738" marR="0" indent="-184576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44314" marR="0" indent="-171624" algn="l" defTabSz="9513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2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616084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1737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7389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43042" indent="-237826" algn="l" defTabSz="9513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AU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01: Azure Virtual Networks</a:t>
            </a:r>
          </a:p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AU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02: Virtual Network Peering</a:t>
            </a:r>
          </a:p>
          <a:p>
            <a:pPr marL="0" indent="0">
              <a:spcAft>
                <a:spcPts val="3672"/>
              </a:spcAft>
              <a:buFont typeface="Wingdings" panose="05000000000000000000" pitchFamily="2" charset="2"/>
              <a:buNone/>
            </a:pPr>
            <a:r>
              <a:rPr lang="en-US" sz="2448" dirty="0">
                <a:latin typeface="Segoe UI" panose="020B0502040204020203" pitchFamily="34" charset="0"/>
                <a:cs typeface="Segoe UI" panose="020B0502040204020203" pitchFamily="34" charset="0"/>
              </a:rPr>
              <a:t>Lesson 03: Extending the Virtual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5F4A3-358C-45FA-B3FA-3943F1D2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834" y="712469"/>
            <a:ext cx="580742" cy="591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1ACA5-DFA9-4A56-BEA6-A3F692BC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834" y="1633392"/>
            <a:ext cx="580742" cy="591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B40997-A2A9-45EA-954F-A8184B853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834" y="2554315"/>
            <a:ext cx="580742" cy="59119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377BF96-757E-4F27-B672-6DFE67935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656" y="808390"/>
            <a:ext cx="375901" cy="375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432C8-364F-48D2-A7D3-667796D97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56" y="1744070"/>
            <a:ext cx="369837" cy="36983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C72B904-088F-4251-9DEE-06E25B9BB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0713" y="2632513"/>
            <a:ext cx="354983" cy="3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557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Virtual Networking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- Review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B814B-5D4E-416F-AE83-E9B3AC11932E}"/>
              </a:ext>
            </a:extLst>
          </p:cNvPr>
          <p:cNvSpPr/>
          <p:nvPr/>
        </p:nvSpPr>
        <p:spPr bwMode="auto">
          <a:xfrm>
            <a:off x="427039" y="1385888"/>
            <a:ext cx="4297362" cy="640080"/>
          </a:xfrm>
          <a:prstGeom prst="rect">
            <a:avLst/>
          </a:prstGeom>
          <a:solidFill>
            <a:srgbClr val="243A5E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algn="ctr"/>
            <a:r>
              <a:rPr lang="en-US" sz="2000" dirty="0">
                <a:latin typeface="+mj-lt"/>
              </a:rPr>
              <a:t>Knowledge Check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5B5353-A05B-4F9F-93B3-4523D0B7E89B}"/>
              </a:ext>
            </a:extLst>
          </p:cNvPr>
          <p:cNvSpPr/>
          <p:nvPr/>
        </p:nvSpPr>
        <p:spPr bwMode="auto">
          <a:xfrm>
            <a:off x="4876800" y="1385888"/>
            <a:ext cx="7148540" cy="640080"/>
          </a:xfrm>
          <a:prstGeom prst="rect">
            <a:avLst/>
          </a:prstGeom>
          <a:solidFill>
            <a:srgbClr val="243A5E"/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r>
              <a:rPr lang="en-US" sz="2000">
                <a:latin typeface="+mj-lt"/>
              </a:rPr>
              <a:t>Microsoft Learn Modules (docs.microsoft.com/Learn)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5127B-1B17-4C17-BECC-B3D50AE3D904}"/>
              </a:ext>
            </a:extLst>
          </p:cNvPr>
          <p:cNvSpPr/>
          <p:nvPr/>
        </p:nvSpPr>
        <p:spPr>
          <a:xfrm>
            <a:off x="4876800" y="2088397"/>
            <a:ext cx="7132144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40" tIns="106040" rIns="106040" bIns="106040" numCol="1" spcCol="1270" anchor="ctr" anchorCtr="0">
            <a:noAutofit/>
          </a:bodyPr>
          <a:lstStyle/>
          <a:p>
            <a:pPr marL="0"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Distribute your services across Azure virtual networks and integrate them by using virtual network peering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FA1F8C-A0BC-4C3E-8230-2FFAA5369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76800" y="2699466"/>
            <a:ext cx="713214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97A3BDC-BE70-40E3-BB08-015EBE935830}"/>
              </a:ext>
            </a:extLst>
          </p:cNvPr>
          <p:cNvSpPr/>
          <p:nvPr/>
        </p:nvSpPr>
        <p:spPr>
          <a:xfrm>
            <a:off x="4876800" y="2761895"/>
            <a:ext cx="7132144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40" tIns="106040" rIns="106040" bIns="106040" numCol="1" spcCol="1270" anchor="ctr" anchorCtr="0">
            <a:noAutofit/>
          </a:bodyPr>
          <a:lstStyle/>
          <a:p>
            <a:pPr marL="0" lvl="1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Connect your on-premises network to Azure with VPN gateway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804F6D-1590-44EB-B839-709E184FB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76800" y="3372964"/>
            <a:ext cx="713214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6500B-AD98-4754-B815-30E4444B4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97" y="2794850"/>
            <a:ext cx="1494645" cy="21737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0E61A3-5476-4CF5-BCD0-E707F5CC057D}"/>
              </a:ext>
            </a:extLst>
          </p:cNvPr>
          <p:cNvSpPr/>
          <p:nvPr/>
        </p:nvSpPr>
        <p:spPr>
          <a:xfrm>
            <a:off x="4893196" y="3497262"/>
            <a:ext cx="7132144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40" tIns="106040" rIns="106040" bIns="106040" numCol="1" spcCol="1270" anchor="ctr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solidFill>
                  <a:schemeClr val="tx1"/>
                </a:solidFill>
              </a:rPr>
              <a:t>Design an IP addressing schema for your Azure deployment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14BBB3-730F-4630-AF04-31470ADEB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93196" y="4108331"/>
            <a:ext cx="713214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A2D488-65CE-4252-8EF5-CE9ACD044D61}"/>
              </a:ext>
            </a:extLst>
          </p:cNvPr>
          <p:cNvSpPr/>
          <p:nvPr/>
        </p:nvSpPr>
        <p:spPr>
          <a:xfrm>
            <a:off x="4893196" y="4221510"/>
            <a:ext cx="7132144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040" tIns="106040" rIns="106040" bIns="106040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tx1"/>
                </a:solidFill>
              </a:rPr>
              <a:t>Implement Windows Server IaaS VM IP addressing and routing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62F1DE-A6D1-4470-8B42-4D9D8DEEA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90512" y="4770150"/>
            <a:ext cx="713214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0649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D5E1-A6F1-47DC-90FE-80EB7ABB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End of presentation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3187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01: Azure Virtual Networks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72618F-9F0E-4C06-8D50-CE7421428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4180" y="2949227"/>
            <a:ext cx="1096069" cy="109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524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9" y="2881710"/>
            <a:ext cx="2460941" cy="1231106"/>
          </a:xfrm>
        </p:spPr>
        <p:txBody>
          <a:bodyPr/>
          <a:lstStyle/>
          <a:p>
            <a:r>
              <a:rPr lang="en-US" dirty="0"/>
              <a:t>Virtual Networks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4981" y="412595"/>
            <a:ext cx="4145109" cy="14116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Virtual Networking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980492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Azure Virtual Networking (1 of 3)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6663" y="1358489"/>
            <a:ext cx="6048355" cy="2031325"/>
          </a:xfrm>
          <a:solidFill>
            <a:schemeClr val="bg1">
              <a:lumMod val="95000"/>
            </a:schemeClr>
          </a:solidFill>
        </p:spPr>
        <p:txBody>
          <a:bodyPr lIns="9144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Virtual network concepts: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Address space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Subnets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Regions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Subscription</a:t>
            </a:r>
            <a:endParaRPr lang="en-US" sz="1600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3859714-196A-4686-9EF3-C068BF2FDDF3}"/>
              </a:ext>
            </a:extLst>
          </p:cNvPr>
          <p:cNvSpPr txBox="1">
            <a:spLocks/>
          </p:cNvSpPr>
          <p:nvPr/>
        </p:nvSpPr>
        <p:spPr>
          <a:xfrm>
            <a:off x="640145" y="3604711"/>
            <a:ext cx="6048355" cy="2594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91440" rIns="146304" bIns="9144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/>
              <a:t>Best practices: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Ensure non-overlapping address spaces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Don’t cover the entire VNet address space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Configure a few larger </a:t>
            </a:r>
            <a:r>
              <a:rPr lang="en-US" dirty="0" err="1"/>
              <a:t>VNets</a:t>
            </a:r>
            <a:r>
              <a:rPr lang="en-US" dirty="0"/>
              <a:t> (rather than many small ones)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Secure </a:t>
            </a:r>
            <a:r>
              <a:rPr lang="en-US" dirty="0" err="1"/>
              <a:t>VNets</a:t>
            </a:r>
            <a:r>
              <a:rPr lang="en-US" dirty="0"/>
              <a:t> by assigning NSGs to subnets</a:t>
            </a:r>
            <a:endParaRPr lang="en-US" sz="1600" dirty="0"/>
          </a:p>
        </p:txBody>
      </p:sp>
      <p:grpSp>
        <p:nvGrpSpPr>
          <p:cNvPr id="2" name="Group 1" descr="Two subnets in a virtual network. ">
            <a:extLst>
              <a:ext uri="{FF2B5EF4-FFF2-40B4-BE49-F238E27FC236}">
                <a16:creationId xmlns:a16="http://schemas.microsoft.com/office/drawing/2014/main" id="{4594E7DC-8647-40A7-89EF-E01815F5C672}"/>
              </a:ext>
            </a:extLst>
          </p:cNvPr>
          <p:cNvGrpSpPr/>
          <p:nvPr/>
        </p:nvGrpSpPr>
        <p:grpSpPr>
          <a:xfrm>
            <a:off x="7633733" y="2569572"/>
            <a:ext cx="3825551" cy="2714696"/>
            <a:chOff x="7078824" y="1702728"/>
            <a:chExt cx="3825551" cy="2714696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F9649AB-4591-43D6-B435-0136CA37E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362" y="2422441"/>
              <a:ext cx="419282" cy="419282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73153D2-BC0F-426D-8239-64B5E5FB797A}"/>
                </a:ext>
              </a:extLst>
            </p:cNvPr>
            <p:cNvSpPr/>
            <p:nvPr/>
          </p:nvSpPr>
          <p:spPr bwMode="auto">
            <a:xfrm>
              <a:off x="7078824" y="3062684"/>
              <a:ext cx="3825551" cy="85219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8128C8F0-EC05-4BC2-8C8A-36A93F66C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394303" y="3907352"/>
              <a:ext cx="510072" cy="51007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428DB0-55B5-4713-9EC9-6246ACABE721}"/>
                </a:ext>
              </a:extLst>
            </p:cNvPr>
            <p:cNvSpPr txBox="1"/>
            <p:nvPr/>
          </p:nvSpPr>
          <p:spPr>
            <a:xfrm>
              <a:off x="8470532" y="4008499"/>
              <a:ext cx="178112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Virtual Network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BBCAC9F-B48C-432A-835F-D7D6336F178C}"/>
                </a:ext>
              </a:extLst>
            </p:cNvPr>
            <p:cNvSpPr/>
            <p:nvPr/>
          </p:nvSpPr>
          <p:spPr bwMode="auto">
            <a:xfrm>
              <a:off x="7234334" y="3191512"/>
              <a:ext cx="1548882" cy="6033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Subnet 1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7F29FE4-5979-468D-82C5-3CE8BFAA3752}"/>
                </a:ext>
              </a:extLst>
            </p:cNvPr>
            <p:cNvSpPr/>
            <p:nvPr/>
          </p:nvSpPr>
          <p:spPr bwMode="auto">
            <a:xfrm>
              <a:off x="9181854" y="3195572"/>
              <a:ext cx="1548882" cy="6033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Subnet 2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BFFB9B7-CEB9-447F-A3AA-A867EEC99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16108" y="2422441"/>
              <a:ext cx="419282" cy="419282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469E8818-6F28-42D6-816F-9EB085009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832379" y="2403421"/>
              <a:ext cx="419282" cy="419282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4C690CB-7DD2-493C-BACE-E41E087B6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257362" y="1702728"/>
              <a:ext cx="419282" cy="419282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56F26C8A-4468-4CB7-AA1B-12E3ED9E0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6108" y="1702728"/>
              <a:ext cx="419282" cy="419282"/>
            </a:xfrm>
            <a:prstGeom prst="rect">
              <a:avLst/>
            </a:prstGeom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2ADBA9-1A4E-4EAC-9754-980D745FC07B}"/>
                </a:ext>
              </a:extLst>
            </p:cNvPr>
            <p:cNvCxnSpPr>
              <a:stCxn id="23" idx="2"/>
              <a:endCxn id="4" idx="0"/>
            </p:cNvCxnSpPr>
            <p:nvPr/>
          </p:nvCxnSpPr>
          <p:spPr>
            <a:xfrm>
              <a:off x="7467003" y="2122010"/>
              <a:ext cx="0" cy="300431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9C7050-3CC6-4DE8-A3BA-F7CB19C21652}"/>
                </a:ext>
              </a:extLst>
            </p:cNvPr>
            <p:cNvCxnSpPr>
              <a:stCxn id="27" idx="2"/>
              <a:endCxn id="13" idx="0"/>
            </p:cNvCxnSpPr>
            <p:nvPr/>
          </p:nvCxnSpPr>
          <p:spPr>
            <a:xfrm>
              <a:off x="8425749" y="2122010"/>
              <a:ext cx="0" cy="300431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6E73F07-E6F1-40C1-BC5C-702169FE4430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7467003" y="2841723"/>
              <a:ext cx="0" cy="349789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32D00B-36D9-4A2F-81F6-FD1958B69305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8425749" y="2841723"/>
              <a:ext cx="0" cy="349789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768164F-AC21-4871-A6C1-836970727A3F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10042020" y="2822703"/>
              <a:ext cx="0" cy="368809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C6D6589-0B7C-4CD8-8CB3-01CE0C101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985721" y="1323731"/>
            <a:ext cx="5121577" cy="485780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5218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Azure Virtual Networking (2 of 3)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6302" y="3524230"/>
            <a:ext cx="3724222" cy="2339102"/>
          </a:xfrm>
          <a:solidFill>
            <a:schemeClr val="bg1">
              <a:lumMod val="95000"/>
            </a:schemeClr>
          </a:solidFill>
        </p:spPr>
        <p:txBody>
          <a:bodyPr lIns="91440"/>
          <a:lstStyle/>
          <a:p>
            <a:pPr marL="109538" lvl="1">
              <a:spcAft>
                <a:spcPts val="600"/>
              </a:spcAft>
            </a:pPr>
            <a:r>
              <a:rPr lang="en-US" dirty="0"/>
              <a:t>To the internet:</a:t>
            </a:r>
          </a:p>
          <a:p>
            <a:pPr marL="341313" lvl="1" indent="-2317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Outbound traffic is allowed by default</a:t>
            </a:r>
          </a:p>
          <a:p>
            <a:pPr marL="341313" lvl="1" indent="-2317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Inbound traffic through:</a:t>
            </a:r>
          </a:p>
          <a:p>
            <a:pPr marL="573088" lvl="3" indent="-2317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 public IP address</a:t>
            </a:r>
          </a:p>
          <a:p>
            <a:pPr marL="573088" lvl="3" indent="-2317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A public load balancer</a:t>
            </a:r>
            <a:endParaRPr lang="en-US" sz="2000" dirty="0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C4A1E5A4-E4B5-4FB4-96C9-CDB373C44253}"/>
              </a:ext>
            </a:extLst>
          </p:cNvPr>
          <p:cNvSpPr txBox="1">
            <a:spLocks/>
          </p:cNvSpPr>
          <p:nvPr/>
        </p:nvSpPr>
        <p:spPr>
          <a:xfrm>
            <a:off x="4356126" y="3524230"/>
            <a:ext cx="3724222" cy="22621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8288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+mn-lt"/>
              </a:rPr>
              <a:t>Within Azure: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Virtual network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VNet Peering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Virtual network service endpoint and/or private endpoint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9EDB7CAB-6EB6-4D85-8977-4ED714E07F27}"/>
              </a:ext>
            </a:extLst>
          </p:cNvPr>
          <p:cNvSpPr txBox="1">
            <a:spLocks/>
          </p:cNvSpPr>
          <p:nvPr/>
        </p:nvSpPr>
        <p:spPr>
          <a:xfrm>
            <a:off x="8285950" y="3524230"/>
            <a:ext cx="3724222" cy="22621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182880" tIns="91440" rIns="146304" bIns="91440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+mn-lt"/>
              </a:rPr>
              <a:t>To on-premises resources: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Point-to-site VPN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Site-to-site VPN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Azure ExpressRoute</a:t>
            </a:r>
          </a:p>
        </p:txBody>
      </p:sp>
      <p:grpSp>
        <p:nvGrpSpPr>
          <p:cNvPr id="23" name="Group 22" descr="Internet, Azure, and On-premises.">
            <a:extLst>
              <a:ext uri="{FF2B5EF4-FFF2-40B4-BE49-F238E27FC236}">
                <a16:creationId xmlns:a16="http://schemas.microsoft.com/office/drawing/2014/main" id="{106B6AD8-3CCE-4169-A5B6-E940B416233D}"/>
              </a:ext>
            </a:extLst>
          </p:cNvPr>
          <p:cNvGrpSpPr/>
          <p:nvPr/>
        </p:nvGrpSpPr>
        <p:grpSpPr>
          <a:xfrm>
            <a:off x="1124560" y="1743550"/>
            <a:ext cx="10187355" cy="1034143"/>
            <a:chOff x="1124560" y="1743550"/>
            <a:chExt cx="10187355" cy="103414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B9DA11C-0F96-4195-8CF9-D45218495141}"/>
                </a:ext>
              </a:extLst>
            </p:cNvPr>
            <p:cNvSpPr/>
            <p:nvPr/>
          </p:nvSpPr>
          <p:spPr bwMode="auto">
            <a:xfrm>
              <a:off x="1124560" y="1743550"/>
              <a:ext cx="2481942" cy="103414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Internet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0969D7-475B-4419-842C-23A3C66199A8}"/>
                </a:ext>
              </a:extLst>
            </p:cNvPr>
            <p:cNvSpPr/>
            <p:nvPr/>
          </p:nvSpPr>
          <p:spPr bwMode="auto">
            <a:xfrm>
              <a:off x="4977266" y="1743550"/>
              <a:ext cx="2481942" cy="103414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Azure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36ADD3-4550-4013-BACB-8D48E629095F}"/>
                </a:ext>
              </a:extLst>
            </p:cNvPr>
            <p:cNvSpPr/>
            <p:nvPr/>
          </p:nvSpPr>
          <p:spPr bwMode="auto">
            <a:xfrm>
              <a:off x="8829973" y="1743550"/>
              <a:ext cx="2481942" cy="103414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On-premises 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326E4D-C821-499D-9540-28B0DD569067}"/>
                </a:ext>
              </a:extLst>
            </p:cNvPr>
            <p:cNvCxnSpPr>
              <a:stCxn id="2" idx="3"/>
              <a:endCxn id="5" idx="1"/>
            </p:cNvCxnSpPr>
            <p:nvPr/>
          </p:nvCxnSpPr>
          <p:spPr>
            <a:xfrm>
              <a:off x="3606502" y="2260622"/>
              <a:ext cx="13707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23F5952-B365-433C-8CA2-1158BB2A87E6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7459208" y="2260622"/>
              <a:ext cx="137076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89C0A35-B95A-4364-9E11-ADD915AE7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44654" y="1235105"/>
            <a:ext cx="11347167" cy="19597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3599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Azure Virtual Networking (3 of 3)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0059" y="1210468"/>
            <a:ext cx="9572625" cy="4573587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Filter network traffic: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Network Security Groups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Network virtual appliances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Route network traffic: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Route tables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BGP routes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Virtual network integration for Azure services: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Deploy dedicated instances of the service into a VNet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 Private Link</a:t>
            </a:r>
          </a:p>
          <a:p>
            <a:pPr marL="5715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 service endpoints</a:t>
            </a:r>
          </a:p>
          <a:p>
            <a:pPr lvl="2"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61201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7963"/>
            <a:ext cx="9070923" cy="498598"/>
          </a:xfrm>
        </p:spPr>
        <p:txBody>
          <a:bodyPr/>
          <a:lstStyle/>
          <a:p>
            <a:r>
              <a:rPr lang="en-US" b="1" dirty="0"/>
              <a:t>Lesson 02: Virtual Network Peering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ACE8F-0CA2-4702-BFA3-AF2F451DD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588" y="2805722"/>
            <a:ext cx="1383080" cy="13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05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F075E2-008C-487E-9EB8-0BAA347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9" y="2881710"/>
            <a:ext cx="2127454" cy="1231106"/>
          </a:xfrm>
        </p:spPr>
        <p:txBody>
          <a:bodyPr/>
          <a:lstStyle/>
          <a:p>
            <a:r>
              <a:rPr lang="en-US" dirty="0"/>
              <a:t>Virtual Network Peering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C1558-95F6-47E5-B2CC-71FCC1DCBEFC}"/>
              </a:ext>
            </a:extLst>
          </p:cNvPr>
          <p:cNvSpPr txBox="1"/>
          <p:nvPr/>
        </p:nvSpPr>
        <p:spPr>
          <a:xfrm>
            <a:off x="3574981" y="412595"/>
            <a:ext cx="5567165" cy="204254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Connect Services with VNet Peering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Configure VNet Peering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 Peering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12561278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Microsoft Office PowerPoint</Application>
  <PresentationFormat>Custom</PresentationFormat>
  <Paragraphs>172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Segoe UI</vt:lpstr>
      <vt:lpstr>Segoe UI Light</vt:lpstr>
      <vt:lpstr>Segoe UI Semibold</vt:lpstr>
      <vt:lpstr>Wingdings</vt:lpstr>
      <vt:lpstr>1_Azure 1</vt:lpstr>
      <vt:lpstr>AZ-303: Microsoft Azure Architect Technologies</vt:lpstr>
      <vt:lpstr>Module 03:  Implement Virtual Networking</vt:lpstr>
      <vt:lpstr>Lesson 01: Azure Virtual Networks</vt:lpstr>
      <vt:lpstr>Virtual Networks Overview</vt:lpstr>
      <vt:lpstr>Azure Virtual Networking (1 of 3) </vt:lpstr>
      <vt:lpstr>Azure Virtual Networking (2 of 3)</vt:lpstr>
      <vt:lpstr>Azure Virtual Networking (3 of 3)</vt:lpstr>
      <vt:lpstr>Lesson 02: Virtual Network Peering</vt:lpstr>
      <vt:lpstr>Virtual Network Peering Overview</vt:lpstr>
      <vt:lpstr>Connect Services with VNet Peering</vt:lpstr>
      <vt:lpstr>Configure VNet Peering</vt:lpstr>
      <vt:lpstr>VNet Peering Considerations</vt:lpstr>
      <vt:lpstr>Extending the Virtual Network</vt:lpstr>
      <vt:lpstr>Extending the Virtual Network Overview</vt:lpstr>
      <vt:lpstr>Gateway Transit and Connectivity</vt:lpstr>
      <vt:lpstr>Service Chaining</vt:lpstr>
      <vt:lpstr>VNet Peering vs VPN Gateways</vt:lpstr>
      <vt:lpstr>Considerations</vt:lpstr>
      <vt:lpstr>Demonstration: VNet Peering</vt:lpstr>
      <vt:lpstr>Implement Virtual Networking- Review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2021-07-16T14:33:46Z</dcterms:created>
  <dcterms:modified xsi:type="dcterms:W3CDTF">2021-07-16T14:33:52Z</dcterms:modified>
</cp:coreProperties>
</file>