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653" r:id="rId1"/>
  </p:sldMasterIdLst>
  <p:notesMasterIdLst>
    <p:notesMasterId r:id="rId36"/>
  </p:notesMasterIdLst>
  <p:handoutMasterIdLst>
    <p:handoutMasterId r:id="rId37"/>
  </p:handoutMasterIdLst>
  <p:sldIdLst>
    <p:sldId id="1783" r:id="rId2"/>
    <p:sldId id="1784" r:id="rId3"/>
    <p:sldId id="1684" r:id="rId4"/>
    <p:sldId id="9057" r:id="rId5"/>
    <p:sldId id="2135" r:id="rId6"/>
    <p:sldId id="1747" r:id="rId7"/>
    <p:sldId id="9064" r:id="rId8"/>
    <p:sldId id="1775" r:id="rId9"/>
    <p:sldId id="9065" r:id="rId10"/>
    <p:sldId id="1778" r:id="rId11"/>
    <p:sldId id="1753" r:id="rId12"/>
    <p:sldId id="9058" r:id="rId13"/>
    <p:sldId id="1756" r:id="rId14"/>
    <p:sldId id="9067" r:id="rId15"/>
    <p:sldId id="9068" r:id="rId16"/>
    <p:sldId id="1762" r:id="rId17"/>
    <p:sldId id="9059" r:id="rId18"/>
    <p:sldId id="9069" r:id="rId19"/>
    <p:sldId id="9070" r:id="rId20"/>
    <p:sldId id="1764" r:id="rId21"/>
    <p:sldId id="9071" r:id="rId22"/>
    <p:sldId id="9138" r:id="rId23"/>
    <p:sldId id="1757" r:id="rId24"/>
    <p:sldId id="9060" r:id="rId25"/>
    <p:sldId id="1758" r:id="rId26"/>
    <p:sldId id="1759" r:id="rId27"/>
    <p:sldId id="1760" r:id="rId28"/>
    <p:sldId id="1761" r:id="rId29"/>
    <p:sldId id="1767" r:id="rId30"/>
    <p:sldId id="9061" r:id="rId31"/>
    <p:sldId id="1769" r:id="rId32"/>
    <p:sldId id="1771" r:id="rId33"/>
    <p:sldId id="2582" r:id="rId34"/>
    <p:sldId id="9056" r:id="rId3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3FA51BC-53E9-436B-9DC3-2E9DC8613592}">
          <p14:sldIdLst>
            <p14:sldId id="1783"/>
            <p14:sldId id="1784"/>
          </p14:sldIdLst>
        </p14:section>
        <p14:section name="Running VMs" id="{6290A1E8-AFB8-3548-8B68-764E854A696A}">
          <p14:sldIdLst>
            <p14:sldId id="1684"/>
            <p14:sldId id="9057"/>
            <p14:sldId id="2135"/>
            <p14:sldId id="1747"/>
            <p14:sldId id="9064"/>
            <p14:sldId id="1775"/>
            <p14:sldId id="9065"/>
            <p14:sldId id="1778"/>
          </p14:sldIdLst>
        </p14:section>
        <p14:section name="High availability" id="{4002A918-0C3A-42A1-91CD-22D06CBE552E}">
          <p14:sldIdLst>
            <p14:sldId id="1753"/>
            <p14:sldId id="9058"/>
            <p14:sldId id="1756"/>
            <p14:sldId id="9067"/>
            <p14:sldId id="9068"/>
          </p14:sldIdLst>
        </p14:section>
        <p14:section name="Scale Sets" id="{19ED894D-34BD-4607-9E13-15A620D996AE}">
          <p14:sldIdLst>
            <p14:sldId id="1762"/>
            <p14:sldId id="9059"/>
            <p14:sldId id="9069"/>
            <p14:sldId id="9070"/>
            <p14:sldId id="1764"/>
            <p14:sldId id="9071"/>
            <p14:sldId id="9138"/>
          </p14:sldIdLst>
        </p14:section>
        <p14:section name="Dedicated Hosts" id="{819DF808-6A58-4DE4-B9D9-C9B1D0AD0F69}">
          <p14:sldIdLst>
            <p14:sldId id="1757"/>
            <p14:sldId id="9060"/>
            <p14:sldId id="1758"/>
            <p14:sldId id="1759"/>
            <p14:sldId id="1760"/>
            <p14:sldId id="1761"/>
          </p14:sldIdLst>
        </p14:section>
        <p14:section name="Disk Encryption" id="{982E0AE8-9AE4-430E-83BF-2A0452CFABEB}">
          <p14:sldIdLst>
            <p14:sldId id="1767"/>
            <p14:sldId id="9061"/>
            <p14:sldId id="1769"/>
            <p14:sldId id="1771"/>
            <p14:sldId id="2582"/>
            <p14:sldId id="90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89D"/>
    <a:srgbClr val="0777D3"/>
    <a:srgbClr val="59B4D9"/>
    <a:srgbClr val="EBEBEB"/>
    <a:srgbClr val="FFFFFF"/>
    <a:srgbClr val="FFF100"/>
    <a:srgbClr val="75757A"/>
    <a:srgbClr val="3C3C41"/>
    <a:srgbClr val="30E5D0"/>
    <a:srgbClr val="00827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EBDA16-4AB0-4DDE-9501-6690626B082D}" v="3" dt="2021-06-14T13:38:58.8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2" autoAdjust="0"/>
    <p:restoredTop sz="86378" autoAdjust="0"/>
  </p:normalViewPr>
  <p:slideViewPr>
    <p:cSldViewPr snapToGrid="0">
      <p:cViewPr varScale="1">
        <p:scale>
          <a:sx n="74" d="100"/>
          <a:sy n="74" d="100"/>
        </p:scale>
        <p:origin x="78" y="4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6F6A12-7C39-465F-9DFA-A7AE34C8C63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8647E0-90EC-4580-A4C7-5F7833105104}">
      <dgm:prSet phldrT="[Text]" phldr="0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Create a Load Balancer</a:t>
          </a:r>
        </a:p>
      </dgm:t>
    </dgm:pt>
    <dgm:pt modelId="{C1E496D5-1229-49D4-AB93-BC9024B6EB10}" type="parTrans" cxnId="{907CCD5C-0EF5-4CB4-9E22-1F52BAF7CF54}">
      <dgm:prSet/>
      <dgm:spPr/>
      <dgm:t>
        <a:bodyPr/>
        <a:lstStyle/>
        <a:p>
          <a:endParaRPr lang="en-US"/>
        </a:p>
      </dgm:t>
    </dgm:pt>
    <dgm:pt modelId="{7AE2F0E6-43C8-47EB-8822-8CC5582720C2}" type="sibTrans" cxnId="{907CCD5C-0EF5-4CB4-9E22-1F52BAF7CF54}">
      <dgm:prSet/>
      <dgm:spPr/>
      <dgm:t>
        <a:bodyPr/>
        <a:lstStyle/>
        <a:p>
          <a:endParaRPr lang="en-US"/>
        </a:p>
      </dgm:t>
    </dgm:pt>
    <dgm:pt modelId="{F33862DB-82A4-4E53-892D-E6C635C38715}">
      <dgm:prSet phldrT="[Text]" phldr="0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+mn-lt"/>
            </a:rPr>
            <a:t>Create the virtual machine scale set</a:t>
          </a:r>
          <a:endParaRPr lang="en-US" sz="2000" dirty="0">
            <a:solidFill>
              <a:schemeClr val="bg1"/>
            </a:solidFill>
          </a:endParaRPr>
        </a:p>
      </dgm:t>
    </dgm:pt>
    <dgm:pt modelId="{8CBAA32A-8B9D-47F5-A211-32E21ADD5728}" type="parTrans" cxnId="{3F5E0199-1F63-41B6-8B3D-21966F8A57FE}">
      <dgm:prSet/>
      <dgm:spPr/>
      <dgm:t>
        <a:bodyPr/>
        <a:lstStyle/>
        <a:p>
          <a:endParaRPr lang="en-US"/>
        </a:p>
      </dgm:t>
    </dgm:pt>
    <dgm:pt modelId="{C4F5593E-E558-4C5E-8B94-0DD95C78B656}" type="sibTrans" cxnId="{3F5E0199-1F63-41B6-8B3D-21966F8A57FE}">
      <dgm:prSet/>
      <dgm:spPr/>
      <dgm:t>
        <a:bodyPr/>
        <a:lstStyle/>
        <a:p>
          <a:endParaRPr lang="en-US"/>
        </a:p>
      </dgm:t>
    </dgm:pt>
    <dgm:pt modelId="{2D31615B-CE8E-4E55-BFD0-8613B93E9D01}" type="pres">
      <dgm:prSet presAssocID="{6D6F6A12-7C39-465F-9DFA-A7AE34C8C637}" presName="CompostProcess" presStyleCnt="0">
        <dgm:presLayoutVars>
          <dgm:dir/>
          <dgm:resizeHandles val="exact"/>
        </dgm:presLayoutVars>
      </dgm:prSet>
      <dgm:spPr/>
    </dgm:pt>
    <dgm:pt modelId="{787C1741-16DA-4050-9056-093A3AAE0AD8}" type="pres">
      <dgm:prSet presAssocID="{6D6F6A12-7C39-465F-9DFA-A7AE34C8C637}" presName="arrow" presStyleLbl="bgShp" presStyleIdx="0" presStyleCnt="1" custLinFactNeighborX="-316" custLinFactNeighborY="-353"/>
      <dgm:spPr>
        <a:solidFill>
          <a:schemeClr val="bg1">
            <a:lumMod val="95000"/>
          </a:schemeClr>
        </a:solidFill>
      </dgm:spPr>
    </dgm:pt>
    <dgm:pt modelId="{61CFEAC4-9E45-4278-97EF-B448FE0E5574}" type="pres">
      <dgm:prSet presAssocID="{6D6F6A12-7C39-465F-9DFA-A7AE34C8C637}" presName="linearProcess" presStyleCnt="0"/>
      <dgm:spPr/>
    </dgm:pt>
    <dgm:pt modelId="{79B5C179-A66D-4740-9ED7-B816EF65D2CA}" type="pres">
      <dgm:prSet presAssocID="{4B8647E0-90EC-4580-A4C7-5F7833105104}" presName="textNode" presStyleLbl="node1" presStyleIdx="0" presStyleCnt="2" custScaleY="85561">
        <dgm:presLayoutVars>
          <dgm:bulletEnabled val="1"/>
        </dgm:presLayoutVars>
      </dgm:prSet>
      <dgm:spPr/>
    </dgm:pt>
    <dgm:pt modelId="{D0A21BB4-A817-4B9A-AB4A-EDD3B0B1C223}" type="pres">
      <dgm:prSet presAssocID="{7AE2F0E6-43C8-47EB-8822-8CC5582720C2}" presName="sibTrans" presStyleCnt="0"/>
      <dgm:spPr/>
    </dgm:pt>
    <dgm:pt modelId="{7D68A566-4B67-477F-8C6B-13C323222680}" type="pres">
      <dgm:prSet presAssocID="{F33862DB-82A4-4E53-892D-E6C635C38715}" presName="textNode" presStyleLbl="node1" presStyleIdx="1" presStyleCnt="2" custScaleY="85561">
        <dgm:presLayoutVars>
          <dgm:bulletEnabled val="1"/>
        </dgm:presLayoutVars>
      </dgm:prSet>
      <dgm:spPr/>
    </dgm:pt>
  </dgm:ptLst>
  <dgm:cxnLst>
    <dgm:cxn modelId="{F95DF409-ADD5-4D2A-B380-2E8F480C0E27}" type="presOf" srcId="{4B8647E0-90EC-4580-A4C7-5F7833105104}" destId="{79B5C179-A66D-4740-9ED7-B816EF65D2CA}" srcOrd="0" destOrd="0" presId="urn:microsoft.com/office/officeart/2005/8/layout/hProcess9"/>
    <dgm:cxn modelId="{907CCD5C-0EF5-4CB4-9E22-1F52BAF7CF54}" srcId="{6D6F6A12-7C39-465F-9DFA-A7AE34C8C637}" destId="{4B8647E0-90EC-4580-A4C7-5F7833105104}" srcOrd="0" destOrd="0" parTransId="{C1E496D5-1229-49D4-AB93-BC9024B6EB10}" sibTransId="{7AE2F0E6-43C8-47EB-8822-8CC5582720C2}"/>
    <dgm:cxn modelId="{3F5E0199-1F63-41B6-8B3D-21966F8A57FE}" srcId="{6D6F6A12-7C39-465F-9DFA-A7AE34C8C637}" destId="{F33862DB-82A4-4E53-892D-E6C635C38715}" srcOrd="1" destOrd="0" parTransId="{8CBAA32A-8B9D-47F5-A211-32E21ADD5728}" sibTransId="{C4F5593E-E558-4C5E-8B94-0DD95C78B656}"/>
    <dgm:cxn modelId="{1969E2A5-5F02-4459-9B7F-71E38A9E0C71}" type="presOf" srcId="{F33862DB-82A4-4E53-892D-E6C635C38715}" destId="{7D68A566-4B67-477F-8C6B-13C323222680}" srcOrd="0" destOrd="0" presId="urn:microsoft.com/office/officeart/2005/8/layout/hProcess9"/>
    <dgm:cxn modelId="{4F3711FE-640D-449F-B66C-88320ADEB756}" type="presOf" srcId="{6D6F6A12-7C39-465F-9DFA-A7AE34C8C637}" destId="{2D31615B-CE8E-4E55-BFD0-8613B93E9D01}" srcOrd="0" destOrd="0" presId="urn:microsoft.com/office/officeart/2005/8/layout/hProcess9"/>
    <dgm:cxn modelId="{6AD810B2-1339-49A5-90DF-E6E9C6DEC89D}" type="presParOf" srcId="{2D31615B-CE8E-4E55-BFD0-8613B93E9D01}" destId="{787C1741-16DA-4050-9056-093A3AAE0AD8}" srcOrd="0" destOrd="0" presId="urn:microsoft.com/office/officeart/2005/8/layout/hProcess9"/>
    <dgm:cxn modelId="{BD393947-C162-4B8C-A4C1-7AA2969B4895}" type="presParOf" srcId="{2D31615B-CE8E-4E55-BFD0-8613B93E9D01}" destId="{61CFEAC4-9E45-4278-97EF-B448FE0E5574}" srcOrd="1" destOrd="0" presId="urn:microsoft.com/office/officeart/2005/8/layout/hProcess9"/>
    <dgm:cxn modelId="{080AD2DE-C697-48C3-98AD-ED6B65C23944}" type="presParOf" srcId="{61CFEAC4-9E45-4278-97EF-B448FE0E5574}" destId="{79B5C179-A66D-4740-9ED7-B816EF65D2CA}" srcOrd="0" destOrd="0" presId="urn:microsoft.com/office/officeart/2005/8/layout/hProcess9"/>
    <dgm:cxn modelId="{96FC77FF-B157-45BD-9E28-DC7B7BD6C83D}" type="presParOf" srcId="{61CFEAC4-9E45-4278-97EF-B448FE0E5574}" destId="{D0A21BB4-A817-4B9A-AB4A-EDD3B0B1C223}" srcOrd="1" destOrd="0" presId="urn:microsoft.com/office/officeart/2005/8/layout/hProcess9"/>
    <dgm:cxn modelId="{F828ACBD-6776-4F80-8494-61E9A3078650}" type="presParOf" srcId="{61CFEAC4-9E45-4278-97EF-B448FE0E5574}" destId="{7D68A566-4B67-477F-8C6B-13C323222680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C1741-16DA-4050-9056-093A3AAE0AD8}">
      <dsp:nvSpPr>
        <dsp:cNvPr id="0" name=""/>
        <dsp:cNvSpPr/>
      </dsp:nvSpPr>
      <dsp:spPr>
        <a:xfrm>
          <a:off x="721715" y="0"/>
          <a:ext cx="8483260" cy="4504454"/>
        </a:xfrm>
        <a:prstGeom prst="rightArrow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5C179-A66D-4740-9ED7-B816EF65D2CA}">
      <dsp:nvSpPr>
        <dsp:cNvPr id="0" name=""/>
        <dsp:cNvSpPr/>
      </dsp:nvSpPr>
      <dsp:spPr>
        <a:xfrm>
          <a:off x="1746553" y="1481415"/>
          <a:ext cx="2994092" cy="1541622"/>
        </a:xfrm>
        <a:prstGeom prst="roundRect">
          <a:avLst/>
        </a:prstGeom>
        <a:solidFill>
          <a:schemeClr val="tx2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Create a Load Balancer</a:t>
          </a:r>
        </a:p>
      </dsp:txBody>
      <dsp:txXfrm>
        <a:off x="1821809" y="1556671"/>
        <a:ext cx="2843580" cy="1391110"/>
      </dsp:txXfrm>
    </dsp:sp>
    <dsp:sp modelId="{7D68A566-4B67-477F-8C6B-13C323222680}">
      <dsp:nvSpPr>
        <dsp:cNvPr id="0" name=""/>
        <dsp:cNvSpPr/>
      </dsp:nvSpPr>
      <dsp:spPr>
        <a:xfrm>
          <a:off x="5239661" y="1481415"/>
          <a:ext cx="2994092" cy="1541622"/>
        </a:xfrm>
        <a:prstGeom prst="roundRect">
          <a:avLst/>
        </a:prstGeom>
        <a:solidFill>
          <a:schemeClr val="tx2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+mn-lt"/>
            </a:rPr>
            <a:t>Create the virtual machine scale set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5314917" y="1556671"/>
        <a:ext cx="2843580" cy="1391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7/16/2021 7:35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7/16/2021 7:35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details/virtual-machines/series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microsoft.com/en-us/azure/virtual-machines/windows/resize-vm" TargetMode="External"/><Relationship Id="rId5" Type="http://schemas.openxmlformats.org/officeDocument/2006/relationships/hyperlink" Target="https://docs.microsoft.com/en-us/azure/virtual-machines/linux/sizes?toc=%2fazure%2fvirtual-machines%2flinux%2ftoc.json" TargetMode="External"/><Relationship Id="rId4" Type="http://schemas.openxmlformats.org/officeDocument/2006/relationships/hyperlink" Target="https://docs.microsoft.com/en-us/azure/virtual-machines/windows/sizes?toc=%2Fazure%2Fvirtual-machines%2Fwindows%2Ftoc.json#size-tables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20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Regions and Availability Zones in Azure</a:t>
            </a:r>
            <a:r>
              <a:rPr lang="en-IN" dirty="0"/>
              <a:t> - https://docs.microsoft.com/en-us/azure/availability-zones/az-overview </a:t>
            </a:r>
            <a:endParaRPr lang="en-US" dirty="0"/>
          </a:p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0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24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Autoscaling - https://docs.microsoft.com/en-us/azure/architecture/best-practices/auto-scaling</a:t>
            </a:r>
          </a:p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00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are virtual machine scale sets? - https://docs.microsoft.com/en-us/azure/virtual-machine-scale-sets/overview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7/16/2021 7:35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681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QuickStart: Create a virtual machine scale set in the Azure portal - https://docs.microsoft.com/en-us/azure/virtual-machine-scale-sets/quick-create-portal</a:t>
            </a:r>
            <a:endParaRPr lang="en-IN" dirty="0"/>
          </a:p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2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85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66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 - https://docs.microsoft.com/en-us/learn/browse/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03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4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3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68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7/16/2021 7:35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8955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latin typeface="Segoe UI"/>
                <a:cs typeface="Segoe UI"/>
              </a:rPr>
              <a:t>Virtual Machine series</a:t>
            </a:r>
            <a:r>
              <a:rPr lang="en-US" b="1" dirty="0">
                <a:latin typeface="Segoe UI"/>
                <a:cs typeface="Segoe UI"/>
              </a:rPr>
              <a:t> - </a:t>
            </a:r>
            <a:r>
              <a:rPr lang="en-US" dirty="0">
                <a:latin typeface="Segoe UI"/>
                <a:cs typeface="Segoe UI"/>
                <a:hlinkClick r:id="rId3"/>
              </a:rPr>
              <a:t>https://azure.microsoft.com/en-us/pricing/details/virtual-machines/series/</a:t>
            </a:r>
            <a:endParaRPr lang="en-US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>
              <a:latin typeface="Segoe UI"/>
              <a:cs typeface="Segoe UI"/>
            </a:endParaRPr>
          </a:p>
          <a:p>
            <a:r>
              <a:rPr lang="en-US" dirty="0">
                <a:latin typeface="Segoe UI"/>
                <a:cs typeface="Segoe UI"/>
              </a:rPr>
              <a:t>Sizes for Windows virtual machines in Azure - </a:t>
            </a:r>
            <a:r>
              <a:rPr lang="en-US" dirty="0">
                <a:latin typeface="Segoe UI"/>
                <a:cs typeface="Segoe UI"/>
                <a:hlinkClick r:id="rId4"/>
              </a:rPr>
              <a:t>https://docs.microsoft.com/en-us/azure/virtual-machines/windows/sizes?toc=%2Fazure%2Fvirtual-machines%2Fwindows%2Ftoc.json#size-tables</a:t>
            </a:r>
            <a:r>
              <a:rPr lang="en-US" dirty="0">
                <a:latin typeface="Segoe UI"/>
                <a:cs typeface="Segoe UI"/>
              </a:rPr>
              <a:t> </a:t>
            </a:r>
          </a:p>
          <a:p>
            <a:endParaRPr lang="en-US" dirty="0"/>
          </a:p>
          <a:p>
            <a:r>
              <a:rPr lang="en-US" dirty="0">
                <a:latin typeface="Segoe UI"/>
                <a:cs typeface="Segoe UI"/>
              </a:rPr>
              <a:t>Sizes for Linux virtual machines in Azure - </a:t>
            </a:r>
            <a:r>
              <a:rPr lang="en-US" dirty="0">
                <a:latin typeface="Segoe UI"/>
                <a:cs typeface="Segoe UI"/>
                <a:hlinkClick r:id="rId5"/>
              </a:rPr>
              <a:t>https://docs.microsoft.com/en-us/azure/virtual-machines/linux/sizes?toc=%2fazure%2fvirtual-machines%2flinux%2ftoc.json</a:t>
            </a:r>
            <a:r>
              <a:rPr lang="en-US" dirty="0">
                <a:latin typeface="Segoe UI"/>
                <a:cs typeface="Segoe UI"/>
              </a:rPr>
              <a:t> </a:t>
            </a:r>
          </a:p>
          <a:p>
            <a:endParaRPr lang="en-US" dirty="0"/>
          </a:p>
          <a:p>
            <a:r>
              <a:rPr lang="en-US" dirty="0">
                <a:latin typeface="Segoe UI"/>
                <a:cs typeface="Segoe UI"/>
              </a:rPr>
              <a:t>Resize a Windows VM - </a:t>
            </a:r>
            <a:r>
              <a:rPr lang="en-US" dirty="0">
                <a:latin typeface="Segoe UI"/>
                <a:cs typeface="Segoe UI"/>
                <a:hlinkClick r:id="rId6"/>
              </a:rPr>
              <a:t>https://docs.microsoft.com/en-us/azure/virtual-machines/windows/resize-vm</a:t>
            </a:r>
            <a:endParaRPr lang="en-US" dirty="0">
              <a:latin typeface="Segoe UI"/>
              <a:cs typeface="Segoe U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43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Azure managed disks - https://docs.microsoft.com/en-us/azure/virtual-machines/managed-disks-overview</a:t>
            </a:r>
          </a:p>
          <a:p>
            <a:endParaRPr lang="en-US" dirty="0"/>
          </a:p>
          <a:p>
            <a:r>
              <a:rPr lang="en-US" dirty="0"/>
              <a:t>Introduction to Azure managed disks - https://docs.microsoft.com/en-us/azure/virtual-machines/windows/managed-disks-overview</a:t>
            </a:r>
          </a:p>
          <a:p>
            <a:endParaRPr lang="en-US" dirty="0"/>
          </a:p>
          <a:p>
            <a:r>
              <a:rPr lang="en-US" dirty="0"/>
              <a:t>Convert a Windows virtual machine from unmanaged disks to managed disks - https://docs.microsoft.com/en-us/azure/virtual-machines/windows/convert-unmanaged-to-managed-disks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56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77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77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✔️ Placing your Virtual Machines into an availability set does not protect your application from operating system or application-specific failures, it does limit the impact of potential physical hardware failures, network outages, or power interruptions. Can you see why this important and how this is implemented?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7/16/2021 7:35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80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3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99" strike="noStrike" spc="-5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7" y="448057"/>
            <a:ext cx="1362456" cy="192347"/>
          </a:xfrm>
          <a:prstGeom prst="rect">
            <a:avLst/>
          </a:prstGeom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76B1136-40B5-4D57-ADEC-62ECA64AC685}"/>
              </a:ext>
            </a:extLst>
          </p:cNvPr>
          <p:cNvSpPr txBox="1">
            <a:spLocks/>
          </p:cNvSpPr>
          <p:nvPr userDrawn="1"/>
        </p:nvSpPr>
        <p:spPr>
          <a:xfrm>
            <a:off x="9126320" y="6582360"/>
            <a:ext cx="3310156" cy="14125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00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424030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9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199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43F30B39-D760-4B18-A167-D47C32BD5B77}"/>
              </a:ext>
            </a:extLst>
          </p:cNvPr>
          <p:cNvSpPr txBox="1">
            <a:spLocks/>
          </p:cNvSpPr>
          <p:nvPr userDrawn="1"/>
        </p:nvSpPr>
        <p:spPr>
          <a:xfrm>
            <a:off x="9126320" y="6582360"/>
            <a:ext cx="3310156" cy="14125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00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1946335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2" y="3243001"/>
            <a:ext cx="9070923" cy="508524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1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99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1DFB148E-6FF9-4D4C-B7D0-28ACD9A6EB3A}"/>
              </a:ext>
            </a:extLst>
          </p:cNvPr>
          <p:cNvSpPr txBox="1">
            <a:spLocks/>
          </p:cNvSpPr>
          <p:nvPr userDrawn="1"/>
        </p:nvSpPr>
        <p:spPr>
          <a:xfrm>
            <a:off x="9126320" y="6582360"/>
            <a:ext cx="3310156" cy="14125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00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985636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059" y="466303"/>
            <a:ext cx="11239464" cy="439465"/>
          </a:xfrm>
        </p:spPr>
        <p:txBody>
          <a:bodyPr/>
          <a:lstStyle>
            <a:lvl1pPr>
              <a:defRPr sz="2856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B6A0F857-20A5-4142-9470-53BD602C3621}"/>
              </a:ext>
            </a:extLst>
          </p:cNvPr>
          <p:cNvSpPr txBox="1">
            <a:spLocks/>
          </p:cNvSpPr>
          <p:nvPr userDrawn="1"/>
        </p:nvSpPr>
        <p:spPr>
          <a:xfrm>
            <a:off x="9126320" y="6582360"/>
            <a:ext cx="3310156" cy="14125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00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644307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632780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99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83681"/>
            <a:ext cx="11533187" cy="21973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9" y="1960860"/>
            <a:ext cx="9572625" cy="3432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834" marR="0" indent="-342834" algn="l" defTabSz="932563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557" indent="0">
              <a:buNone/>
              <a:defRPr/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0"/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834" marR="0" lvl="0" indent="-342834" algn="l" defTabSz="932563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834" marR="0" lvl="0" indent="-342834" algn="l" defTabSz="932563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B289FE33-8D59-431F-8741-3EE7BDC073FF}"/>
              </a:ext>
            </a:extLst>
          </p:cNvPr>
          <p:cNvSpPr txBox="1">
            <a:spLocks/>
          </p:cNvSpPr>
          <p:nvPr userDrawn="1"/>
        </p:nvSpPr>
        <p:spPr>
          <a:xfrm>
            <a:off x="9126320" y="6582360"/>
            <a:ext cx="3310156" cy="14125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00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6417734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EECD-9653-4036-BB02-69374531C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560" y="1144706"/>
            <a:ext cx="9327356" cy="2435131"/>
          </a:xfrm>
        </p:spPr>
        <p:txBody>
          <a:bodyPr anchor="b"/>
          <a:lstStyle>
            <a:lvl1pPr algn="ctr">
              <a:defRPr sz="61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8D49E-A416-4220-9D9B-1F058C862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560" y="3673745"/>
            <a:ext cx="9327356" cy="561372"/>
          </a:xfrm>
        </p:spPr>
        <p:txBody>
          <a:bodyPr/>
          <a:lstStyle>
            <a:lvl1pPr marL="0" indent="0" algn="ctr">
              <a:buNone/>
              <a:defRPr sz="2448"/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9B00C-E949-4A7B-A8C0-00F9A364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3755-063C-4751-8161-20349EFCFC3F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8561-483E-41FE-B0C8-5F3F9172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90463-A576-4DDF-ABD8-0AF5CD94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1972-555B-44E2-ACBD-301DC24FF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8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632780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99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CD77772E-3AB0-4455-B755-937D00C1D0F5}"/>
              </a:ext>
            </a:extLst>
          </p:cNvPr>
          <p:cNvSpPr txBox="1">
            <a:spLocks/>
          </p:cNvSpPr>
          <p:nvPr userDrawn="1"/>
        </p:nvSpPr>
        <p:spPr>
          <a:xfrm>
            <a:off x="9126320" y="6582360"/>
            <a:ext cx="3310156" cy="14125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00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246321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D4EABCB3-61CF-434B-AD87-C5E18C88F62A}"/>
              </a:ext>
            </a:extLst>
          </p:cNvPr>
          <p:cNvSpPr txBox="1">
            <a:spLocks/>
          </p:cNvSpPr>
          <p:nvPr userDrawn="1"/>
        </p:nvSpPr>
        <p:spPr>
          <a:xfrm>
            <a:off x="9126319" y="6583737"/>
            <a:ext cx="3310156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3475956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8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3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9" y="2898553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3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54" r:id="rId1"/>
    <p:sldLayoutId id="2147484655" r:id="rId2"/>
    <p:sldLayoutId id="2147484656" r:id="rId3"/>
    <p:sldLayoutId id="2147484657" r:id="rId4"/>
    <p:sldLayoutId id="2147484658" r:id="rId5"/>
    <p:sldLayoutId id="2147484659" r:id="rId6"/>
    <p:sldLayoutId id="2147484660" r:id="rId7"/>
    <p:sldLayoutId id="2147484661" r:id="rId8"/>
  </p:sldLayoutIdLst>
  <p:transition>
    <p:fade/>
  </p:transition>
  <p:hf hdr="0" dt="0"/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563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563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563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399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563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399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563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406" indent="0" algn="l" defTabSz="932563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56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wmf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04CF6A-EDE4-3945-86E3-F2046FE3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AZ-303: Microsoft Azure Architect Technologies</a:t>
            </a:r>
          </a:p>
        </p:txBody>
      </p:sp>
    </p:spTree>
    <p:extLst>
      <p:ext uri="{BB962C8B-B14F-4D97-AF65-F5344CB8AC3E}">
        <p14:creationId xmlns:p14="http://schemas.microsoft.com/office/powerpoint/2010/main" val="363223488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856EAA-3A0A-466A-88FB-C5633114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Running Linux and Windows Virtual Machines on Azure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96952" y="1507856"/>
            <a:ext cx="4638353" cy="169277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Azure VM deployments include other resources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Networking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Storage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F8AA84AB-7CFB-4E04-9DD4-33E96694C222}"/>
              </a:ext>
            </a:extLst>
          </p:cNvPr>
          <p:cNvSpPr txBox="1">
            <a:spLocks/>
          </p:cNvSpPr>
          <p:nvPr/>
        </p:nvSpPr>
        <p:spPr>
          <a:xfrm>
            <a:off x="550096" y="3479831"/>
            <a:ext cx="4638353" cy="20774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99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99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406" indent="0" algn="l" defTabSz="9325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56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Place related resources in the same resource group to simplify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Management 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Cost tracking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Deprovisioning</a:t>
            </a:r>
          </a:p>
        </p:txBody>
      </p:sp>
      <p:pic>
        <p:nvPicPr>
          <p:cNvPr id="4" name="Picture 3" descr="Virtual machines are shown wtih managed disks. ">
            <a:extLst>
              <a:ext uri="{FF2B5EF4-FFF2-40B4-BE49-F238E27FC236}">
                <a16:creationId xmlns:a16="http://schemas.microsoft.com/office/drawing/2014/main" id="{894BA995-ED12-4C36-A80A-19EDA5A78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610" y="1840649"/>
            <a:ext cx="6332769" cy="39856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D58CF1-D90D-43B8-9690-4B8054CA8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06754" y="1274406"/>
            <a:ext cx="6585929" cy="4735976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3145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02: Configure High Availability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29AAC77-C5B8-4A33-A643-AA0D9A59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81602" y="3016754"/>
            <a:ext cx="961015" cy="96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0625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F075E2-008C-487E-9EB8-0BAA347A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5" y="2881711"/>
            <a:ext cx="2460592" cy="1231106"/>
          </a:xfrm>
        </p:spPr>
        <p:txBody>
          <a:bodyPr/>
          <a:lstStyle/>
          <a:p>
            <a:r>
              <a:rPr lang="en-US" dirty="0"/>
              <a:t>Configure High Availability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1558-95F6-47E5-B2CC-71FCC1DCBEFC}"/>
              </a:ext>
            </a:extLst>
          </p:cNvPr>
          <p:cNvSpPr txBox="1"/>
          <p:nvPr/>
        </p:nvSpPr>
        <p:spPr>
          <a:xfrm>
            <a:off x="3575356" y="413034"/>
            <a:ext cx="3082330" cy="3304388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Availability Sets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Availability Zones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809115" lvl="1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9388945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Availability Sets (1 of 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23B80-2E2C-48EB-8F5E-FDD00503F259}"/>
              </a:ext>
            </a:extLst>
          </p:cNvPr>
          <p:cNvSpPr txBox="1"/>
          <p:nvPr/>
        </p:nvSpPr>
        <p:spPr>
          <a:xfrm>
            <a:off x="-1" y="1222369"/>
            <a:ext cx="12436475" cy="67802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lIns="274320" anchor="ctr" anchorCtr="0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An availability set is a logical grouping of VMs within a datacenter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4936" y="2420044"/>
            <a:ext cx="4859676" cy="1077218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228600" lvl="1">
              <a:spcAft>
                <a:spcPts val="600"/>
              </a:spcAft>
            </a:pPr>
            <a:r>
              <a:rPr lang="en-US" sz="2000" dirty="0"/>
              <a:t>Automatically distributes VMs across fault and update domains on compute clusters</a:t>
            </a:r>
            <a:endParaRPr lang="en-US" sz="2400" dirty="0"/>
          </a:p>
          <a:p>
            <a:pPr>
              <a:spcAft>
                <a:spcPts val="600"/>
              </a:spcAft>
            </a:pPr>
            <a:endParaRPr lang="en-US" sz="2400" dirty="0">
              <a:latin typeface="+mn-lt"/>
            </a:endParaRP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AD6955C7-ACAC-494A-8E0D-F081ADBE81BA}"/>
              </a:ext>
            </a:extLst>
          </p:cNvPr>
          <p:cNvSpPr txBox="1">
            <a:spLocks/>
          </p:cNvSpPr>
          <p:nvPr/>
        </p:nvSpPr>
        <p:spPr>
          <a:xfrm>
            <a:off x="184936" y="3835177"/>
            <a:ext cx="4859676" cy="10772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91440" rIns="146304" bIns="91440" rtlCol="0">
            <a:noAutofit/>
          </a:bodyPr>
          <a:lstStyle>
            <a:lvl1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99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99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406" indent="0" algn="l" defTabSz="9325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56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Aft>
                <a:spcPts val="600"/>
              </a:spcAft>
            </a:pPr>
            <a:r>
              <a:rPr lang="en-US" dirty="0"/>
              <a:t>With managed disks, it provides equivalent resiliency on storage clusters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5F15852A-138B-459B-94E0-363E8BD632F8}"/>
              </a:ext>
            </a:extLst>
          </p:cNvPr>
          <p:cNvSpPr txBox="1">
            <a:spLocks/>
          </p:cNvSpPr>
          <p:nvPr/>
        </p:nvSpPr>
        <p:spPr>
          <a:xfrm>
            <a:off x="184935" y="5250312"/>
            <a:ext cx="4859676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91440" rIns="146304" bIns="91440" rtlCol="0">
            <a:noAutofit/>
          </a:bodyPr>
          <a:lstStyle>
            <a:lvl1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99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99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406" indent="0" algn="l" defTabSz="9325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56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Aft>
                <a:spcPts val="600"/>
              </a:spcAft>
            </a:pPr>
            <a:r>
              <a:rPr lang="en-US" dirty="0"/>
              <a:t>Provides 99.95% availability SLA (for 2 or more VMs)</a:t>
            </a:r>
          </a:p>
          <a:p>
            <a:pPr marL="228600" lvl="1"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endParaRPr lang="en-US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3D07E2-2A75-4284-85FF-BBF3E9DD3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788" y="2578424"/>
            <a:ext cx="6484735" cy="31937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AE66E7-0309-4C54-95B1-A7B5179EE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193733" y="2216997"/>
            <a:ext cx="6960595" cy="4110533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39881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Sets (2 of 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709A0-2044-4582-B489-A6EB350301B8}"/>
              </a:ext>
            </a:extLst>
          </p:cNvPr>
          <p:cNvSpPr/>
          <p:nvPr/>
        </p:nvSpPr>
        <p:spPr>
          <a:xfrm>
            <a:off x="416293" y="1271729"/>
            <a:ext cx="4319774" cy="241688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Update domains </a:t>
            </a:r>
            <a:r>
              <a:rPr lang="en-US" sz="2000" dirty="0">
                <a:solidFill>
                  <a:schemeClr val="tx1"/>
                </a:solidFill>
              </a:rPr>
              <a:t>allows Azure to perform incremental or rolling upgrades across a deployment.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During planned maintenance,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only one update domain is rebooted at a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7F13A-FD08-422C-8908-8A1C41E12DFE}"/>
              </a:ext>
            </a:extLst>
          </p:cNvPr>
          <p:cNvSpPr/>
          <p:nvPr/>
        </p:nvSpPr>
        <p:spPr>
          <a:xfrm>
            <a:off x="416293" y="3916401"/>
            <a:ext cx="4319774" cy="241688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Fault Domains </a:t>
            </a:r>
            <a:r>
              <a:rPr lang="en-US" sz="2000" dirty="0">
                <a:solidFill>
                  <a:schemeClr val="tx1"/>
                </a:solidFill>
              </a:rPr>
              <a:t>are a group of Virtual Machines that share a common set of hardware, switches, that share a single point of failure. VMs in an availability set are placed in at least two fault domains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2ED6C5-7BAB-4DDA-A83F-094F13FC6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899058" y="1192213"/>
            <a:ext cx="7121124" cy="5169533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228600" rIns="274320" bIns="2286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2800" b="1">
              <a:solidFill>
                <a:srgbClr val="000000"/>
              </a:solidFill>
              <a:latin typeface="Consolas" panose="020B0609020204030204" pitchFamily="49" charset="0"/>
              <a:ea typeface="Verdana" panose="020B0604030504040204" pitchFamily="34" charset="0"/>
            </a:endParaRPr>
          </a:p>
        </p:txBody>
      </p:sp>
      <p:pic>
        <p:nvPicPr>
          <p:cNvPr id="2" name="Picture 4" descr="An illustration showing two fault domains with two virtual machines each. The two top virtual machines from each fault domain host Internet information service and are part of a common availability set. The next two virtual machines in each domain host SQL database and are part of another availability set">
            <a:extLst>
              <a:ext uri="{FF2B5EF4-FFF2-40B4-BE49-F238E27FC236}">
                <a16:creationId xmlns:a16="http://schemas.microsoft.com/office/drawing/2014/main" id="{DA5669C5-3638-43C9-9D38-EEE9F8F52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404" y="1753276"/>
            <a:ext cx="6912824" cy="423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3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E19D-C360-4535-A490-6DDA971D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Zones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FEA18-07CD-441B-873A-16F2611CB47B}"/>
              </a:ext>
            </a:extLst>
          </p:cNvPr>
          <p:cNvSpPr/>
          <p:nvPr/>
        </p:nvSpPr>
        <p:spPr>
          <a:xfrm>
            <a:off x="427036" y="1221589"/>
            <a:ext cx="4315968" cy="101721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Unique physical locations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in a region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280C16-1EF3-46DA-AE49-4641BD2F3206}"/>
              </a:ext>
            </a:extLst>
          </p:cNvPr>
          <p:cNvSpPr/>
          <p:nvPr/>
        </p:nvSpPr>
        <p:spPr>
          <a:xfrm>
            <a:off x="416293" y="2331377"/>
            <a:ext cx="4315968" cy="13056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Each zone is equipped with independent power, cooling and networking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B9C827-FA1A-4C4D-9170-8C623FA77E38}"/>
              </a:ext>
            </a:extLst>
          </p:cNvPr>
          <p:cNvSpPr/>
          <p:nvPr/>
        </p:nvSpPr>
        <p:spPr>
          <a:xfrm>
            <a:off x="416293" y="3776979"/>
            <a:ext cx="4315968" cy="116409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Provides fault and update domain protections like Availability Sets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3D9399-6E9E-4602-BD77-D430F82D90BB}"/>
              </a:ext>
            </a:extLst>
          </p:cNvPr>
          <p:cNvSpPr/>
          <p:nvPr/>
        </p:nvSpPr>
        <p:spPr>
          <a:xfrm>
            <a:off x="400162" y="5080997"/>
            <a:ext cx="4315968" cy="101721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Provides 99.99% availability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SLA (for 2 or more VMs)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3B500B-5E76-466C-9AF5-DC8BD4DE1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899058" y="1192213"/>
            <a:ext cx="7121124" cy="5169533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228600" rIns="274320" bIns="2286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2800" b="1">
              <a:solidFill>
                <a:srgbClr val="000000"/>
              </a:solidFill>
              <a:latin typeface="Consolas" panose="020B0609020204030204" pitchFamily="49" charset="0"/>
              <a:ea typeface="Verdana" panose="020B0604030504040204" pitchFamily="34" charset="0"/>
            </a:endParaRPr>
          </a:p>
        </p:txBody>
      </p:sp>
      <p:pic>
        <p:nvPicPr>
          <p:cNvPr id="6" name="Picture 5" descr="Screenshot of an Azure region that shows Availability Zone 1, 2 and 3 are connected to one another">
            <a:extLst>
              <a:ext uri="{FF2B5EF4-FFF2-40B4-BE49-F238E27FC236}">
                <a16:creationId xmlns:a16="http://schemas.microsoft.com/office/drawing/2014/main" id="{15C07BB5-2514-4CAC-9503-A3D6150CE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61" y="1192212"/>
            <a:ext cx="5532317" cy="49603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41804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03: Deploy Virtual Machine Scale Sets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11ED278-AA04-4415-8E73-33F1C0AE8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42343" y="2772487"/>
            <a:ext cx="1264714" cy="126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531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F075E2-008C-487E-9EB8-0BAA347A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5" y="2881711"/>
            <a:ext cx="1981031" cy="1231106"/>
          </a:xfrm>
        </p:spPr>
        <p:txBody>
          <a:bodyPr/>
          <a:lstStyle/>
          <a:p>
            <a:r>
              <a:rPr lang="en-US" dirty="0"/>
              <a:t>Deploy Virtual Machine Scale Sets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1558-95F6-47E5-B2CC-71FCC1DCBEFC}"/>
              </a:ext>
            </a:extLst>
          </p:cNvPr>
          <p:cNvSpPr txBox="1"/>
          <p:nvPr/>
        </p:nvSpPr>
        <p:spPr>
          <a:xfrm>
            <a:off x="3575356" y="413034"/>
            <a:ext cx="5966902" cy="4566272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Scaling Concepts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Virtual Machine Scale Sets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Virtual Machine Scale Sets Benefits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Implementing Scale Sets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Demonstration – Create a VM scale set</a:t>
            </a:r>
          </a:p>
          <a:p>
            <a:pPr marL="809115" lvl="1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1706197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1404-3FDC-4DBE-A0CB-5E65EEC0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Concepts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0A06DFB5-D93B-4C44-AB7D-3234903C476F}"/>
              </a:ext>
            </a:extLst>
          </p:cNvPr>
          <p:cNvSpPr/>
          <p:nvPr/>
        </p:nvSpPr>
        <p:spPr>
          <a:xfrm>
            <a:off x="427038" y="1172817"/>
            <a:ext cx="4315968" cy="253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Vertical scaling </a:t>
            </a:r>
            <a:r>
              <a:rPr lang="en-US" sz="2400" dirty="0">
                <a:solidFill>
                  <a:schemeClr val="tx1"/>
                </a:solidFill>
              </a:rPr>
              <a:t>(scale up and scale down) is the process of increasing or decreasing power to a single instance of a workload; usually manual​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F5070BF8-A980-4DE8-9B27-1E8AFBA1C93F}"/>
              </a:ext>
            </a:extLst>
          </p:cNvPr>
          <p:cNvSpPr/>
          <p:nvPr/>
        </p:nvSpPr>
        <p:spPr>
          <a:xfrm>
            <a:off x="427038" y="3925142"/>
            <a:ext cx="4315968" cy="243660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Horizontal scaling </a:t>
            </a:r>
            <a:r>
              <a:rPr lang="en-US" sz="2400" dirty="0">
                <a:solidFill>
                  <a:schemeClr val="tx1"/>
                </a:solidFill>
              </a:rPr>
              <a:t>(scale out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and scale in) is the process of increasing or decreasing the number of instances of a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workload; frequently automated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72272A83-5525-4112-AFBB-7E4D7FC3E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899058" y="1192213"/>
            <a:ext cx="7121124" cy="5169533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228600" rIns="274320" bIns="2286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2800" b="1">
              <a:solidFill>
                <a:srgbClr val="000000"/>
              </a:solidFill>
              <a:latin typeface="Consolas" panose="020B0609020204030204" pitchFamily="49" charset="0"/>
              <a:ea typeface="Verdana" panose="020B0604030504040204" pitchFamily="34" charset="0"/>
            </a:endParaRPr>
          </a:p>
        </p:txBody>
      </p:sp>
      <p:pic>
        <p:nvPicPr>
          <p:cNvPr id="651" name="Picture 650" descr="Vertical scaling shows Virtual Machines getting larger. Horizontal scaling shows more Virtual Machines being added">
            <a:extLst>
              <a:ext uri="{FF2B5EF4-FFF2-40B4-BE49-F238E27FC236}">
                <a16:creationId xmlns:a16="http://schemas.microsoft.com/office/drawing/2014/main" id="{A5A14898-4257-49D1-897F-C0FF123926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50" y="1349925"/>
            <a:ext cx="3994404" cy="471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4986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Scale Sets (1 of 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26A05B-BAD1-4013-8D88-EFFD89225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192212"/>
            <a:ext cx="11582400" cy="3443288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228600" rIns="274320" bIns="2286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2800" b="1">
              <a:solidFill>
                <a:srgbClr val="000000"/>
              </a:solidFill>
              <a:latin typeface="Consolas" panose="020B0609020204030204" pitchFamily="49" charset="0"/>
              <a:ea typeface="Verdana" panose="020B0604030504040204" pitchFamily="34" charset="0"/>
            </a:endParaRPr>
          </a:p>
        </p:txBody>
      </p:sp>
      <p:pic>
        <p:nvPicPr>
          <p:cNvPr id="5" name="Picture 4" descr="A diagram showing demand increases the scale set adds more Virtual Machine instances. As the demand decreases Virtual Machines are removed from the availability set">
            <a:extLst>
              <a:ext uri="{FF2B5EF4-FFF2-40B4-BE49-F238E27FC236}">
                <a16:creationId xmlns:a16="http://schemas.microsoft.com/office/drawing/2014/main" id="{97ACEE34-B252-4175-A28F-A1DB72A12C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075" y="1440061"/>
            <a:ext cx="9558327" cy="2947590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6FB147-0CFF-440D-99B4-812932D98690}"/>
              </a:ext>
            </a:extLst>
          </p:cNvPr>
          <p:cNvSpPr/>
          <p:nvPr/>
        </p:nvSpPr>
        <p:spPr>
          <a:xfrm>
            <a:off x="540053" y="4787899"/>
            <a:ext cx="3586103" cy="157384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Consists of identically configured, load balanced virtual machines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9618E-4DDB-44D4-BFED-CE957E839FCE}"/>
              </a:ext>
            </a:extLst>
          </p:cNvPr>
          <p:cNvSpPr/>
          <p:nvPr/>
        </p:nvSpPr>
        <p:spPr>
          <a:xfrm>
            <a:off x="4297940" y="4787899"/>
            <a:ext cx="3586102" cy="157384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Supports manual, scheduled and automatic scaling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C57045-3E48-456F-94A1-331C86B58267}"/>
              </a:ext>
            </a:extLst>
          </p:cNvPr>
          <p:cNvSpPr/>
          <p:nvPr/>
        </p:nvSpPr>
        <p:spPr>
          <a:xfrm>
            <a:off x="8055826" y="4787899"/>
            <a:ext cx="3586102" cy="157384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Automatically distributes VMs across fault domains and update domains</a:t>
            </a:r>
          </a:p>
        </p:txBody>
      </p:sp>
    </p:spTree>
    <p:extLst>
      <p:ext uri="{BB962C8B-B14F-4D97-AF65-F5344CB8AC3E}">
        <p14:creationId xmlns:p14="http://schemas.microsoft.com/office/powerpoint/2010/main" val="240157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5F48DF-C78C-45AC-838F-E5D49C20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9" y="2471342"/>
            <a:ext cx="2368213" cy="2051844"/>
          </a:xfrm>
        </p:spPr>
        <p:txBody>
          <a:bodyPr/>
          <a:lstStyle/>
          <a:p>
            <a:r>
              <a:rPr lang="en-US" dirty="0"/>
              <a:t>Module 04: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Implement VMs for Windows and Linux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8F84BB-7B87-40E3-AE84-EAA459E4F0A3}"/>
              </a:ext>
            </a:extLst>
          </p:cNvPr>
          <p:cNvSpPr txBox="1">
            <a:spLocks/>
          </p:cNvSpPr>
          <p:nvPr/>
        </p:nvSpPr>
        <p:spPr>
          <a:xfrm>
            <a:off x="4434679" y="787215"/>
            <a:ext cx="7635875" cy="40828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5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3672"/>
              </a:spcAft>
              <a:buFont typeface="Wingdings" panose="05000000000000000000" pitchFamily="2" charset="2"/>
              <a:buNone/>
            </a:pPr>
            <a:r>
              <a:rPr lang="en-AU" sz="2448" dirty="0">
                <a:latin typeface="Segoe UI" panose="020B0502040204020203" pitchFamily="34" charset="0"/>
                <a:cs typeface="Segoe UI" panose="020B0502040204020203" pitchFamily="34" charset="0"/>
              </a:rPr>
              <a:t>Lesson 01: Running Virtual Machines on Azure</a:t>
            </a:r>
          </a:p>
          <a:p>
            <a:pPr marL="0" indent="0">
              <a:spcAft>
                <a:spcPts val="3672"/>
              </a:spcAft>
              <a:buFont typeface="Wingdings" panose="05000000000000000000" pitchFamily="2" charset="2"/>
              <a:buNone/>
            </a:pPr>
            <a:r>
              <a:rPr lang="en-AU" sz="2448" dirty="0">
                <a:latin typeface="Segoe UI" panose="020B0502040204020203" pitchFamily="34" charset="0"/>
                <a:cs typeface="Segoe UI" panose="020B0502040204020203" pitchFamily="34" charset="0"/>
              </a:rPr>
              <a:t>Lesson 02: Configure High Availability</a:t>
            </a:r>
          </a:p>
          <a:p>
            <a:pPr marL="0" indent="0">
              <a:spcAft>
                <a:spcPts val="3672"/>
              </a:spcAft>
              <a:buFont typeface="Wingdings" panose="05000000000000000000" pitchFamily="2" charset="2"/>
              <a:buNone/>
            </a:pPr>
            <a:r>
              <a:rPr lang="en-AU" sz="2448" dirty="0">
                <a:latin typeface="Segoe UI" panose="020B0502040204020203" pitchFamily="34" charset="0"/>
                <a:cs typeface="Segoe UI" panose="020B0502040204020203" pitchFamily="34" charset="0"/>
              </a:rPr>
              <a:t>Lesson 03: Deploy Virtual Machine Scale Sets</a:t>
            </a:r>
          </a:p>
          <a:p>
            <a:pPr marL="0" indent="0">
              <a:spcAft>
                <a:spcPts val="3672"/>
              </a:spcAft>
              <a:buFont typeface="Wingdings" panose="05000000000000000000" pitchFamily="2" charset="2"/>
              <a:buNone/>
            </a:pPr>
            <a:r>
              <a:rPr lang="en-AU" sz="2448" dirty="0">
                <a:latin typeface="Segoe UI" panose="020B0502040204020203" pitchFamily="34" charset="0"/>
                <a:cs typeface="Segoe UI" panose="020B0502040204020203" pitchFamily="34" charset="0"/>
              </a:rPr>
              <a:t>Lesson 04: Implement Azure Dedicated Hosts</a:t>
            </a:r>
          </a:p>
          <a:p>
            <a:pPr marL="0" indent="0">
              <a:spcAft>
                <a:spcPts val="3672"/>
              </a:spcAft>
              <a:buFont typeface="Wingdings" panose="05000000000000000000" pitchFamily="2" charset="2"/>
              <a:buNone/>
            </a:pPr>
            <a:r>
              <a:rPr lang="en-AU" sz="2448" dirty="0">
                <a:latin typeface="Segoe UI" panose="020B0502040204020203" pitchFamily="34" charset="0"/>
                <a:cs typeface="Segoe UI" panose="020B0502040204020203" pitchFamily="34" charset="0"/>
              </a:rPr>
              <a:t>Lesson 05: Deploy Azure Disk Encryption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142BF6-5C6D-49CC-950D-6966D8536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35512" y="1424039"/>
            <a:ext cx="7635042" cy="3683712"/>
            <a:chOff x="4453147" y="1054120"/>
            <a:chExt cx="7635042" cy="368371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F496E3E-C60F-4107-92A6-994615847856}"/>
                </a:ext>
              </a:extLst>
            </p:cNvPr>
            <p:cNvCxnSpPr>
              <a:cxnSpLocks/>
            </p:cNvCxnSpPr>
            <p:nvPr/>
          </p:nvCxnSpPr>
          <p:spPr>
            <a:xfrm>
              <a:off x="4453147" y="1054120"/>
              <a:ext cx="763504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E29B82A-0420-4882-A70B-48C2E8D84D9D}"/>
                </a:ext>
              </a:extLst>
            </p:cNvPr>
            <p:cNvCxnSpPr>
              <a:cxnSpLocks/>
            </p:cNvCxnSpPr>
            <p:nvPr/>
          </p:nvCxnSpPr>
          <p:spPr>
            <a:xfrm>
              <a:off x="4453147" y="2017552"/>
              <a:ext cx="763504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0FC323D-81C6-40AA-B9AE-C1733C73B767}"/>
                </a:ext>
              </a:extLst>
            </p:cNvPr>
            <p:cNvCxnSpPr>
              <a:cxnSpLocks/>
            </p:cNvCxnSpPr>
            <p:nvPr/>
          </p:nvCxnSpPr>
          <p:spPr>
            <a:xfrm>
              <a:off x="4453147" y="2895976"/>
              <a:ext cx="763504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CB89993-0287-4CA1-92B1-F576FD1DEC79}"/>
                </a:ext>
              </a:extLst>
            </p:cNvPr>
            <p:cNvCxnSpPr>
              <a:cxnSpLocks/>
            </p:cNvCxnSpPr>
            <p:nvPr/>
          </p:nvCxnSpPr>
          <p:spPr>
            <a:xfrm>
              <a:off x="4453147" y="3831071"/>
              <a:ext cx="763504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5E3259E-4D50-4E6F-AFCE-E3C0BF94DFB3}"/>
                </a:ext>
              </a:extLst>
            </p:cNvPr>
            <p:cNvCxnSpPr>
              <a:cxnSpLocks/>
            </p:cNvCxnSpPr>
            <p:nvPr/>
          </p:nvCxnSpPr>
          <p:spPr>
            <a:xfrm>
              <a:off x="4453147" y="4737832"/>
              <a:ext cx="763504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C2F774-27DB-4989-B586-DB36F136E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48880" y="690226"/>
            <a:ext cx="569326" cy="4325059"/>
            <a:chOff x="3748880" y="690226"/>
            <a:chExt cx="569326" cy="432505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963A69B-5793-4648-ADDF-4960834B6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8880" y="690226"/>
              <a:ext cx="569326" cy="57957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72469C-427B-4549-917A-3361C7769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8880" y="1603481"/>
              <a:ext cx="569326" cy="57957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EA7EB9-F504-4D82-9F9D-48A7BA9A8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8880" y="2547558"/>
              <a:ext cx="569326" cy="57957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03E6FFB-4711-47A9-8023-C46F15DAD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8880" y="3491635"/>
              <a:ext cx="569326" cy="57957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EFB3B24-77F1-4246-81CC-7F4A8EB67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8880" y="4435713"/>
              <a:ext cx="569326" cy="579572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0A8B307D-F6DF-494C-9CF0-B8CA8DB18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92914" y="2686441"/>
              <a:ext cx="303337" cy="303337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291714F7-C43D-45C8-A955-D30F0D343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62092" y="820416"/>
              <a:ext cx="364868" cy="364868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950D81B6-882F-4391-ABE1-48AEABEC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44636" y="4525609"/>
              <a:ext cx="399780" cy="399780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9CB748EF-69D1-4039-AF38-84481BBF1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66205" y="1671028"/>
              <a:ext cx="360755" cy="360755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1FA9DA52-3F51-439A-BCFD-C84EDAB81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843598" y="3595930"/>
              <a:ext cx="352653" cy="370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505570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466303"/>
            <a:ext cx="11239464" cy="439465"/>
          </a:xfrm>
        </p:spPr>
        <p:txBody>
          <a:bodyPr/>
          <a:lstStyle/>
          <a:p>
            <a:r>
              <a:rPr lang="en-US" dirty="0"/>
              <a:t>Virtual Machine Scale Sets (2 of 2)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7037" y="1518448"/>
            <a:ext cx="5867400" cy="387798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5143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Simplicity</a:t>
            </a:r>
            <a:r>
              <a:rPr lang="en-US" dirty="0"/>
              <a:t>:  All VM instances are created using the same OS image</a:t>
            </a:r>
          </a:p>
          <a:p>
            <a:pPr marL="5143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Support for: </a:t>
            </a:r>
            <a:r>
              <a:rPr lang="en-US" dirty="0"/>
              <a:t>Azure Load Balancer and Application Gateway</a:t>
            </a:r>
          </a:p>
          <a:p>
            <a:pPr marL="5143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High availability</a:t>
            </a:r>
            <a:r>
              <a:rPr lang="en-US" dirty="0"/>
              <a:t>: multiple instances of the same workload</a:t>
            </a:r>
          </a:p>
          <a:p>
            <a:pPr marL="5143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Autoscaling</a:t>
            </a:r>
            <a:r>
              <a:rPr lang="en-US" dirty="0"/>
              <a:t>: the number of instances adjusts dynamically based on demand</a:t>
            </a:r>
          </a:p>
          <a:p>
            <a:pPr marL="5143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Scalability</a:t>
            </a:r>
            <a:r>
              <a:rPr lang="en-US" dirty="0"/>
              <a:t>: up to 1,000 VM instances (600 when using custom images)</a:t>
            </a:r>
          </a:p>
        </p:txBody>
      </p:sp>
      <p:pic>
        <p:nvPicPr>
          <p:cNvPr id="3" name="Picture 2" descr="A single virtual machine is part of a scale set. ">
            <a:extLst>
              <a:ext uri="{FF2B5EF4-FFF2-40B4-BE49-F238E27FC236}">
                <a16:creationId xmlns:a16="http://schemas.microsoft.com/office/drawing/2014/main" id="{8F7F531F-02CC-4735-8285-633F7981A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176" y="2341903"/>
            <a:ext cx="4612780" cy="23107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D1DA2F6-A4C4-40D4-85CB-7347227C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503542" y="1377113"/>
            <a:ext cx="5505896" cy="4160657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228600" rIns="274320" bIns="2286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2800" b="1">
              <a:solidFill>
                <a:srgbClr val="000000"/>
              </a:solidFill>
              <a:latin typeface="Consolas" panose="020B0609020204030204" pitchFamily="49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44340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E4C7-C278-41E2-ABE5-CE81E9AE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Scale Sets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768B2D-D019-4BA3-8A2E-A7896D47056C}"/>
              </a:ext>
            </a:extLst>
          </p:cNvPr>
          <p:cNvSpPr/>
          <p:nvPr/>
        </p:nvSpPr>
        <p:spPr>
          <a:xfrm>
            <a:off x="427037" y="1192213"/>
            <a:ext cx="4475163" cy="10226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Instance count. </a:t>
            </a:r>
            <a:r>
              <a:rPr lang="en-US" sz="2200" dirty="0">
                <a:solidFill>
                  <a:schemeClr val="tx1"/>
                </a:solidFill>
                <a:cs typeface="Segoe UI" panose="020B0502040204020203" pitchFamily="34" charset="0"/>
              </a:rPr>
              <a:t>Number of VMs in the scale set (0 to 1000)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352B88-176C-460C-8EA3-EBA5D86A9CC8}"/>
              </a:ext>
            </a:extLst>
          </p:cNvPr>
          <p:cNvSpPr/>
          <p:nvPr/>
        </p:nvSpPr>
        <p:spPr>
          <a:xfrm>
            <a:off x="427037" y="2363095"/>
            <a:ext cx="4475163" cy="10765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Instance size</a:t>
            </a:r>
            <a:r>
              <a:rPr lang="en-US" sz="2200" dirty="0">
                <a:solidFill>
                  <a:schemeClr val="tx1"/>
                </a:solidFill>
                <a:cs typeface="Segoe UI" panose="020B0502040204020203" pitchFamily="34" charset="0"/>
              </a:rPr>
              <a:t>. The size of each virtual machine in the scale set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5699E2-9900-459A-9A07-092F7FB74052}"/>
              </a:ext>
            </a:extLst>
          </p:cNvPr>
          <p:cNvSpPr/>
          <p:nvPr/>
        </p:nvSpPr>
        <p:spPr>
          <a:xfrm>
            <a:off x="427037" y="3597713"/>
            <a:ext cx="4475163" cy="10765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Azure Spot Instance. </a:t>
            </a:r>
            <a:r>
              <a:rPr lang="en-US" sz="2200" dirty="0">
                <a:solidFill>
                  <a:schemeClr val="tx1"/>
                </a:solidFill>
                <a:cs typeface="Segoe UI" panose="020B0502040204020203" pitchFamily="34" charset="0"/>
              </a:rPr>
              <a:t>Unused capacity at a discounted rate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483C7-E97D-4974-A18D-98390F10DB23}"/>
              </a:ext>
            </a:extLst>
          </p:cNvPr>
          <p:cNvSpPr/>
          <p:nvPr/>
        </p:nvSpPr>
        <p:spPr>
          <a:xfrm>
            <a:off x="427037" y="4854093"/>
            <a:ext cx="4475163" cy="6685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Uses managed disks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130248-90F6-400A-9589-54F0DACCE417}"/>
              </a:ext>
            </a:extLst>
          </p:cNvPr>
          <p:cNvSpPr/>
          <p:nvPr/>
        </p:nvSpPr>
        <p:spPr>
          <a:xfrm>
            <a:off x="427036" y="5702501"/>
            <a:ext cx="4475163" cy="6691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Enables scaling beyond 100 instances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D68CD-4A99-4EED-8656-6A86B19D8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057648" y="1192213"/>
            <a:ext cx="6951789" cy="5169533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228600" rIns="274320" bIns="2286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2800" b="1">
              <a:solidFill>
                <a:srgbClr val="000000"/>
              </a:solidFill>
              <a:latin typeface="Consolas" panose="020B0609020204030204" pitchFamily="49" charset="0"/>
              <a:ea typeface="Verdana" panose="020B0604030504040204" pitchFamily="34" charset="0"/>
            </a:endParaRPr>
          </a:p>
        </p:txBody>
      </p:sp>
      <p:pic>
        <p:nvPicPr>
          <p:cNvPr id="17" name="Picture 17" descr="A screenshot of an instance page showing the initial instance count to 2">
            <a:extLst>
              <a:ext uri="{FF2B5EF4-FFF2-40B4-BE49-F238E27FC236}">
                <a16:creationId xmlns:a16="http://schemas.microsoft.com/office/drawing/2014/main" id="{7B97B123-E590-42BB-81BB-4976288CE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773" y="2214822"/>
            <a:ext cx="6603538" cy="3307831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375148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5FB6-94F1-4380-B105-2BE17100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Create a VM Scale Set</a:t>
            </a:r>
          </a:p>
        </p:txBody>
      </p:sp>
      <p:graphicFrame>
        <p:nvGraphicFramePr>
          <p:cNvPr id="5" name="Diagram 4" descr="Three steps create a conditional access policy, configure conditions for MFA, and test MFA. ">
            <a:extLst>
              <a:ext uri="{FF2B5EF4-FFF2-40B4-BE49-F238E27FC236}">
                <a16:creationId xmlns:a16="http://schemas.microsoft.com/office/drawing/2014/main" id="{DACDFB20-0BDE-4FB1-AE2B-A4446BD478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802112"/>
              </p:ext>
            </p:extLst>
          </p:nvPr>
        </p:nvGraphicFramePr>
        <p:xfrm>
          <a:off x="880324" y="1494546"/>
          <a:ext cx="9980307" cy="4504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681404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2" y="2998793"/>
            <a:ext cx="9070923" cy="996940"/>
          </a:xfrm>
        </p:spPr>
        <p:txBody>
          <a:bodyPr/>
          <a:lstStyle/>
          <a:p>
            <a:r>
              <a:rPr lang="en-US" b="1" dirty="0"/>
              <a:t>Lesson 05: Implement Azure Dedicated Hosts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3C5C40A-E28E-43DA-8CC1-260528B29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7932" y="3000351"/>
            <a:ext cx="895012" cy="89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7075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F075E2-008C-487E-9EB8-0BAA347A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5" y="2676527"/>
            <a:ext cx="2460592" cy="1641475"/>
          </a:xfrm>
        </p:spPr>
        <p:txBody>
          <a:bodyPr/>
          <a:lstStyle/>
          <a:p>
            <a:r>
              <a:rPr lang="en-US" dirty="0"/>
              <a:t>Implement Azure Dedicated Hosts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1558-95F6-47E5-B2CC-71FCC1DCBEFC}"/>
              </a:ext>
            </a:extLst>
          </p:cNvPr>
          <p:cNvSpPr txBox="1"/>
          <p:nvPr/>
        </p:nvSpPr>
        <p:spPr>
          <a:xfrm>
            <a:off x="3575356" y="413034"/>
            <a:ext cx="6709926" cy="2673446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Dedicated Hosts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High Availability Considerations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Dedicated Hosts Capacity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 Virtual Machines to Dedicated Hosts</a:t>
            </a:r>
          </a:p>
        </p:txBody>
      </p:sp>
    </p:spTree>
    <p:extLst>
      <p:ext uri="{BB962C8B-B14F-4D97-AF65-F5344CB8AC3E}">
        <p14:creationId xmlns:p14="http://schemas.microsoft.com/office/powerpoint/2010/main" val="364870606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Azure Dedicated Hosts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1857" y="4837893"/>
            <a:ext cx="5645725" cy="923330"/>
          </a:xfrm>
          <a:solidFill>
            <a:schemeClr val="bg1">
              <a:lumMod val="95000"/>
            </a:schemeClr>
          </a:solidFill>
        </p:spPr>
        <p:txBody>
          <a:bodyPr lIns="91440">
            <a:noAutofit/>
          </a:bodyPr>
          <a:lstStyle/>
          <a:p>
            <a:pPr marL="228600" lvl="1">
              <a:spcAft>
                <a:spcPts val="1200"/>
              </a:spcAft>
            </a:pPr>
            <a:r>
              <a:rPr lang="en-US" sz="2400" dirty="0"/>
              <a:t>Implement hardware isolation at the physical server level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303BD7AE-7A4A-49EA-90AC-7E939192E034}"/>
              </a:ext>
            </a:extLst>
          </p:cNvPr>
          <p:cNvSpPr txBox="1">
            <a:spLocks/>
          </p:cNvSpPr>
          <p:nvPr/>
        </p:nvSpPr>
        <p:spPr>
          <a:xfrm>
            <a:off x="6303194" y="4837893"/>
            <a:ext cx="564572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91440" rIns="146304" bIns="91440" rtlCol="0">
            <a:noAutofit/>
          </a:bodyPr>
          <a:lstStyle>
            <a:lvl1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99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99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406" indent="0" algn="l" defTabSz="9325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56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Aft>
                <a:spcPts val="1200"/>
              </a:spcAft>
            </a:pPr>
            <a:r>
              <a:rPr lang="en-US" sz="2400" dirty="0"/>
              <a:t>Control impact of maintenance events initiated by the Azure platform</a:t>
            </a:r>
          </a:p>
        </p:txBody>
      </p:sp>
      <p:pic>
        <p:nvPicPr>
          <p:cNvPr id="3" name="Picture 2" descr="A virtual machine is part of a dedicated host and the dedicated host is part of a host group. ">
            <a:extLst>
              <a:ext uri="{FF2B5EF4-FFF2-40B4-BE49-F238E27FC236}">
                <a16:creationId xmlns:a16="http://schemas.microsoft.com/office/drawing/2014/main" id="{510232AD-86B6-441B-969D-8109408E7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78" y="1785237"/>
            <a:ext cx="9525000" cy="20097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E63F629-43D7-49A9-A434-BDD436A5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96952" y="1407967"/>
            <a:ext cx="11412485" cy="3143481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228600" rIns="274320" bIns="2286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2800" b="1">
              <a:solidFill>
                <a:srgbClr val="000000"/>
              </a:solidFill>
              <a:latin typeface="Consolas" panose="020B0609020204030204" pitchFamily="49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9975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High Availability Considerations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0059" y="1402922"/>
            <a:ext cx="9572625" cy="3617913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dirty="0"/>
              <a:t>Use Availability Zones for fault isolation</a:t>
            </a:r>
          </a:p>
          <a:p>
            <a:pPr marL="5715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Create one host group per zone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/>
              <a:t>Use Fault Domains for fault isolation</a:t>
            </a:r>
          </a:p>
          <a:p>
            <a:pPr marL="5715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Assign a fault domain for each host in the same host group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/>
              <a:t>Use Availability Zones and Fault Domains</a:t>
            </a:r>
          </a:p>
          <a:p>
            <a:pPr marL="5715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Create one host group per zone</a:t>
            </a:r>
          </a:p>
          <a:p>
            <a:pPr marL="5715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Assign a fault domain for each host in the same host group</a:t>
            </a:r>
          </a:p>
        </p:txBody>
      </p:sp>
    </p:spTree>
    <p:extLst>
      <p:ext uri="{BB962C8B-B14F-4D97-AF65-F5344CB8AC3E}">
        <p14:creationId xmlns:p14="http://schemas.microsoft.com/office/powerpoint/2010/main" val="77386123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Azure Dedicated Hosts Capacity</a:t>
            </a:r>
          </a:p>
        </p:txBody>
      </p:sp>
      <p:pic>
        <p:nvPicPr>
          <p:cNvPr id="3" name="Picture 2" descr="Screenshot of pay as you go usage and quotas.">
            <a:extLst>
              <a:ext uri="{FF2B5EF4-FFF2-40B4-BE49-F238E27FC236}">
                <a16:creationId xmlns:a16="http://schemas.microsoft.com/office/drawing/2014/main" id="{1EE8315C-D935-44D0-A448-98B447C3B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317" y="1412960"/>
            <a:ext cx="9474489" cy="2610387"/>
          </a:xfrm>
          <a:prstGeom prst="rect">
            <a:avLst/>
          </a:prstGeom>
        </p:spPr>
      </p:pic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3531D85-15A4-4890-BA65-17609FA6DB44}"/>
              </a:ext>
            </a:extLst>
          </p:cNvPr>
          <p:cNvSpPr txBox="1">
            <a:spLocks/>
          </p:cNvSpPr>
          <p:nvPr/>
        </p:nvSpPr>
        <p:spPr>
          <a:xfrm>
            <a:off x="614492" y="4486212"/>
            <a:ext cx="5447262" cy="1709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91440" rIns="146304" bIns="91440" rtlCol="0">
            <a:noAutofit/>
          </a:bodyPr>
          <a:lstStyle>
            <a:lvl1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99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99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406" indent="0" algn="l" defTabSz="9325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56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dirty="0"/>
              <a:t>Quotas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Limit vCPUs for dedicated hosts per region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Support quota increase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00A22848-322E-435B-B153-BF1573BD735D}"/>
              </a:ext>
            </a:extLst>
          </p:cNvPr>
          <p:cNvSpPr txBox="1">
            <a:spLocks/>
          </p:cNvSpPr>
          <p:nvPr/>
        </p:nvSpPr>
        <p:spPr>
          <a:xfrm>
            <a:off x="6218237" y="4486212"/>
            <a:ext cx="5447262" cy="1709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91440" rIns="146304" bIns="91440" rtlCol="0">
            <a:noAutofit/>
          </a:bodyPr>
          <a:lstStyle>
            <a:lvl1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99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99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406" indent="0" algn="l" defTabSz="9325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56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dirty="0"/>
              <a:t>Pricing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Per dedicated host (regardless of the number of deployed VMs)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Based on VM family, type, and region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168E9-6926-4EC8-9F1D-F37FC016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00059" y="1253447"/>
            <a:ext cx="11051007" cy="3051425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228600" rIns="274320" bIns="2286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2800" b="1">
              <a:solidFill>
                <a:srgbClr val="000000"/>
              </a:solidFill>
              <a:latin typeface="Consolas" panose="020B0609020204030204" pitchFamily="49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80778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Deploy VMs to Dedicated Hosts</a:t>
            </a:r>
          </a:p>
        </p:txBody>
      </p:sp>
      <p:pic>
        <p:nvPicPr>
          <p:cNvPr id="3" name="Picture 2" descr="Screenshot of host group and host. ">
            <a:extLst>
              <a:ext uri="{FF2B5EF4-FFF2-40B4-BE49-F238E27FC236}">
                <a16:creationId xmlns:a16="http://schemas.microsoft.com/office/drawing/2014/main" id="{E9A7CF8D-BFF8-4FC8-8554-1C94551DC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920" y="1708990"/>
            <a:ext cx="8430802" cy="1743318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0059" y="3962514"/>
            <a:ext cx="5447262" cy="2345362"/>
          </a:xfrm>
          <a:solidFill>
            <a:schemeClr val="bg1">
              <a:lumMod val="95000"/>
            </a:schemeClr>
          </a:solidFill>
        </p:spPr>
        <p:txBody>
          <a:bodyPr lIns="91440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Limitations: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Virtual machine scale sets are supported on dedicated hosts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sizes and hardware types available for dedicated hosts vary by region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624C43E-8606-4064-8BFD-A0E347E34FA3}"/>
              </a:ext>
            </a:extLst>
          </p:cNvPr>
          <p:cNvSpPr txBox="1">
            <a:spLocks/>
          </p:cNvSpPr>
          <p:nvPr/>
        </p:nvSpPr>
        <p:spPr>
          <a:xfrm>
            <a:off x="6203804" y="3962514"/>
            <a:ext cx="5447262" cy="23453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91440" rIns="146304" bIns="91440" rtlCol="0">
            <a:noAutofit/>
          </a:bodyPr>
          <a:lstStyle>
            <a:lvl1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99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99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406" indent="0" algn="l" defTabSz="9325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56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To deploy highly available VMs to dedicated hosts: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 one or more host groups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 one or more hosts in each group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 a VM on each host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29A740-FB08-4BF2-ABCD-D5BCE4BE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00059" y="1407968"/>
            <a:ext cx="11051007" cy="2345362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228600" rIns="274320" bIns="2286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2800" b="1">
              <a:solidFill>
                <a:srgbClr val="000000"/>
              </a:solidFill>
              <a:latin typeface="Consolas" panose="020B0609020204030204" pitchFamily="49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69916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05: Deploy Azure Disk Encryption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071E112-479E-4CFD-89BA-311D3944F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645" y="2924029"/>
            <a:ext cx="963670" cy="96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8944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2" y="2998793"/>
            <a:ext cx="9070923" cy="996940"/>
          </a:xfrm>
        </p:spPr>
        <p:txBody>
          <a:bodyPr/>
          <a:lstStyle/>
          <a:p>
            <a:r>
              <a:rPr lang="en-US" b="1" dirty="0"/>
              <a:t>Lesson 01: Running Virtual Machines on Azure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46EEB98-D55E-43E6-B95B-54228519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86181" y="2988195"/>
            <a:ext cx="1018133" cy="101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5052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F075E2-008C-487E-9EB8-0BAA347A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5" y="2881711"/>
            <a:ext cx="2460592" cy="1231106"/>
          </a:xfrm>
        </p:spPr>
        <p:txBody>
          <a:bodyPr/>
          <a:lstStyle/>
          <a:p>
            <a:r>
              <a:rPr lang="en-US" b="1" dirty="0"/>
              <a:t>Deploy Azure Disk Encryption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1558-95F6-47E5-B2CC-71FCC1DCBEFC}"/>
              </a:ext>
            </a:extLst>
          </p:cNvPr>
          <p:cNvSpPr txBox="1"/>
          <p:nvPr/>
        </p:nvSpPr>
        <p:spPr>
          <a:xfrm>
            <a:off x="3575356" y="413034"/>
            <a:ext cx="4887119" cy="2673446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Encryption Technologies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Encrypt an Existing VM Disk</a:t>
            </a:r>
          </a:p>
          <a:p>
            <a:pPr marL="809115" lvl="1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8239456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Azure Encryption Technologies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4C20B-98EC-4E8E-BF5F-44BC0F409753}"/>
              </a:ext>
            </a:extLst>
          </p:cNvPr>
          <p:cNvSpPr/>
          <p:nvPr/>
        </p:nvSpPr>
        <p:spPr bwMode="auto">
          <a:xfrm>
            <a:off x="0" y="1104952"/>
            <a:ext cx="12436475" cy="7911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287338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Two main encryption-based disk protection methods for Azure VMs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80536EB9-7D89-41F8-BECB-8F4464117EEC}"/>
              </a:ext>
            </a:extLst>
          </p:cNvPr>
          <p:cNvSpPr txBox="1">
            <a:spLocks/>
          </p:cNvSpPr>
          <p:nvPr/>
        </p:nvSpPr>
        <p:spPr>
          <a:xfrm>
            <a:off x="507592" y="2177169"/>
            <a:ext cx="6232255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91440" rIns="146304" bIns="91440" rtlCol="0">
            <a:noAutofit/>
          </a:bodyPr>
          <a:lstStyle>
            <a:lvl1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99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99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406" indent="0" algn="l" defTabSz="9325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56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Storage Service Encryption (SSE)</a:t>
            </a:r>
          </a:p>
          <a:p>
            <a:pPr marL="5715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Enabled for all new and existing storage accounts</a:t>
            </a:r>
          </a:p>
          <a:p>
            <a:pPr marL="5715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Cannot be disabled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98B7B57-F139-43ED-929F-1F0EFCC697DB}"/>
              </a:ext>
            </a:extLst>
          </p:cNvPr>
          <p:cNvSpPr txBox="1">
            <a:spLocks/>
          </p:cNvSpPr>
          <p:nvPr/>
        </p:nvSpPr>
        <p:spPr>
          <a:xfrm>
            <a:off x="507592" y="4161456"/>
            <a:ext cx="6232255" cy="21234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91440" rIns="146304" bIns="91440" rtlCol="0">
            <a:noAutofit/>
          </a:bodyPr>
          <a:lstStyle>
            <a:lvl1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99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99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406" indent="0" algn="l" defTabSz="9325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56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Azure Disk Encryption (ADE)</a:t>
            </a:r>
          </a:p>
          <a:p>
            <a:pPr marL="5715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Managed by the VM owner</a:t>
            </a:r>
          </a:p>
          <a:p>
            <a:pPr marL="5715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b="1" dirty="0"/>
              <a:t>BitLocker</a:t>
            </a:r>
            <a:r>
              <a:rPr lang="en-US" dirty="0"/>
              <a:t> on Windows VMs and </a:t>
            </a:r>
            <a:r>
              <a:rPr lang="en-US" b="1" dirty="0"/>
              <a:t>DM-Crypt</a:t>
            </a:r>
            <a:r>
              <a:rPr lang="en-US" dirty="0"/>
              <a:t> on Linux VMs</a:t>
            </a:r>
          </a:p>
          <a:p>
            <a:pPr marL="5715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Stores encryption keys in Azure Key Vault</a:t>
            </a:r>
          </a:p>
        </p:txBody>
      </p:sp>
      <p:pic>
        <p:nvPicPr>
          <p:cNvPr id="2" name="Picture 2" descr="Screenshot that shows OS and data disks.">
            <a:extLst>
              <a:ext uri="{FF2B5EF4-FFF2-40B4-BE49-F238E27FC236}">
                <a16:creationId xmlns:a16="http://schemas.microsoft.com/office/drawing/2014/main" id="{6917224E-2B2C-4C3B-8F64-AFA4ED0D2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496" y="2496120"/>
            <a:ext cx="3884006" cy="2932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E37548-9334-4362-A872-E803C865B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976153" y="2177168"/>
            <a:ext cx="4972692" cy="4107721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228600" rIns="274320" bIns="2286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2800" b="1">
              <a:solidFill>
                <a:srgbClr val="000000"/>
              </a:solidFill>
              <a:latin typeface="Consolas" panose="020B0609020204030204" pitchFamily="49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92203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Encrypt an Existing VM Disk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1CD8DC-4EB5-4794-995A-0C0E4002A3F4}"/>
              </a:ext>
            </a:extLst>
          </p:cNvPr>
          <p:cNvSpPr/>
          <p:nvPr/>
        </p:nvSpPr>
        <p:spPr bwMode="auto">
          <a:xfrm>
            <a:off x="0" y="1155404"/>
            <a:ext cx="12436475" cy="7911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287338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Azure Disk Encryption prerequisites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0059" y="2321906"/>
            <a:ext cx="5618178" cy="129266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228600" lvl="1">
              <a:spcAft>
                <a:spcPts val="600"/>
              </a:spcAft>
            </a:pPr>
            <a:r>
              <a:rPr lang="en-US" sz="2400" dirty="0"/>
              <a:t>An Azure key vault -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The portal will prompt you to create one if necessary</a:t>
            </a:r>
            <a:endParaRPr lang="en-US" sz="2400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8262B7-B8E8-4E4B-BD26-E22B4472296A}"/>
              </a:ext>
            </a:extLst>
          </p:cNvPr>
          <p:cNvSpPr txBox="1">
            <a:spLocks/>
          </p:cNvSpPr>
          <p:nvPr/>
        </p:nvSpPr>
        <p:spPr>
          <a:xfrm>
            <a:off x="600059" y="3779826"/>
            <a:ext cx="561817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99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99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406" indent="0" algn="l" defTabSz="9325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56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Aft>
                <a:spcPts val="600"/>
              </a:spcAft>
            </a:pPr>
            <a:r>
              <a:rPr lang="en-US" sz="2400" dirty="0"/>
              <a:t>A key vault access policy that enables support for disk encryption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8F6E5750-D4E6-4A89-9A37-84A032683A98}"/>
              </a:ext>
            </a:extLst>
          </p:cNvPr>
          <p:cNvSpPr txBox="1">
            <a:spLocks/>
          </p:cNvSpPr>
          <p:nvPr/>
        </p:nvSpPr>
        <p:spPr>
          <a:xfrm>
            <a:off x="600059" y="4868414"/>
            <a:ext cx="561817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99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99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406" indent="0" algn="l" defTabSz="9325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56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Aft>
                <a:spcPts val="600"/>
              </a:spcAft>
            </a:pPr>
            <a:r>
              <a:rPr lang="en-US" sz="2400" dirty="0"/>
              <a:t>ADE encryption keys stored in the key vault</a:t>
            </a:r>
          </a:p>
        </p:txBody>
      </p:sp>
      <p:pic>
        <p:nvPicPr>
          <p:cNvPr id="3" name="Picture 2" descr="Screenshot of the Create Key Vault page. ">
            <a:extLst>
              <a:ext uri="{FF2B5EF4-FFF2-40B4-BE49-F238E27FC236}">
                <a16:creationId xmlns:a16="http://schemas.microsoft.com/office/drawing/2014/main" id="{B4F65D19-4252-410F-A4A0-0A7A28E4BA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813" y="2316354"/>
            <a:ext cx="3847620" cy="3399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3FE1A4-CB3D-4645-8D53-16CA9D855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626831" y="2131435"/>
            <a:ext cx="5209585" cy="3769393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228600" rIns="274320" bIns="2286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2800" b="1">
              <a:solidFill>
                <a:srgbClr val="000000"/>
              </a:solidFill>
              <a:latin typeface="Consolas" panose="020B0609020204030204" pitchFamily="49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44030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EBD2-4AD6-4182-BF38-A3DE71D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VMs for Windows and Linux - Review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5B5353-A05B-4F9F-93B3-4523D0B7E89B}"/>
              </a:ext>
            </a:extLst>
          </p:cNvPr>
          <p:cNvSpPr/>
          <p:nvPr/>
        </p:nvSpPr>
        <p:spPr bwMode="auto">
          <a:xfrm>
            <a:off x="4876991" y="1386188"/>
            <a:ext cx="7147526" cy="639989"/>
          </a:xfrm>
          <a:prstGeom prst="rect">
            <a:avLst/>
          </a:prstGeom>
          <a:solidFill>
            <a:srgbClr val="243A5E"/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54" tIns="137141" rIns="182854" bIns="137141" numCol="1" spcCol="1270" anchor="ctr" anchorCtr="0">
            <a:noAutofit/>
          </a:bodyPr>
          <a:lstStyle/>
          <a:p>
            <a:r>
              <a:rPr lang="en-US" sz="2000">
                <a:latin typeface="+mj-lt"/>
              </a:rPr>
              <a:t>Microsoft Learn Modules (docs.microsoft.com/Learn)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0E61A3-5476-4CF5-BCD0-E707F5CC057D}"/>
              </a:ext>
            </a:extLst>
          </p:cNvPr>
          <p:cNvSpPr/>
          <p:nvPr/>
        </p:nvSpPr>
        <p:spPr>
          <a:xfrm>
            <a:off x="4893385" y="2070425"/>
            <a:ext cx="7131132" cy="548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024" tIns="106024" rIns="106024" bIns="106024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</a:rPr>
              <a:t>Choose the right disk storage for your virtual machine workload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A2D488-65CE-4252-8EF5-CE9ACD044D61}"/>
              </a:ext>
            </a:extLst>
          </p:cNvPr>
          <p:cNvSpPr/>
          <p:nvPr/>
        </p:nvSpPr>
        <p:spPr>
          <a:xfrm>
            <a:off x="4893385" y="2794570"/>
            <a:ext cx="7131132" cy="548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024" tIns="106024" rIns="106024" bIns="106024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</a:rPr>
              <a:t>Add and size disks in Azure virtual machines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5127B-1B17-4C17-BECC-B3D50AE3D904}"/>
              </a:ext>
            </a:extLst>
          </p:cNvPr>
          <p:cNvSpPr/>
          <p:nvPr/>
        </p:nvSpPr>
        <p:spPr>
          <a:xfrm>
            <a:off x="4893385" y="3486144"/>
            <a:ext cx="7131132" cy="548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024" tIns="106024" rIns="106024" bIns="106024" numCol="1" spcCol="1270" anchor="ctr" anchorCtr="0">
            <a:noAutofit/>
          </a:bodyPr>
          <a:lstStyle/>
          <a:p>
            <a:pPr marL="0" lvl="1">
              <a:spcBef>
                <a:spcPts val="1199"/>
              </a:spcBef>
            </a:pPr>
            <a:r>
              <a:rPr lang="en-US" dirty="0">
                <a:solidFill>
                  <a:schemeClr val="tx1"/>
                </a:solidFill>
              </a:rPr>
              <a:t>Build a scalable application with virtual machine scale sets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7A3BDC-BE70-40E3-BB08-015EBE935830}"/>
              </a:ext>
            </a:extLst>
          </p:cNvPr>
          <p:cNvSpPr/>
          <p:nvPr/>
        </p:nvSpPr>
        <p:spPr>
          <a:xfrm>
            <a:off x="4893385" y="4159547"/>
            <a:ext cx="7131132" cy="548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024" tIns="106024" rIns="106024" bIns="106024" numCol="1" spcCol="1270" anchor="ctr" anchorCtr="0">
            <a:noAutofit/>
          </a:bodyPr>
          <a:lstStyle/>
          <a:p>
            <a:pPr marL="0" lvl="1">
              <a:spcBef>
                <a:spcPts val="1199"/>
              </a:spcBef>
            </a:pPr>
            <a:r>
              <a:rPr lang="en-US" dirty="0">
                <a:solidFill>
                  <a:schemeClr val="tx1"/>
                </a:solidFill>
              </a:rPr>
              <a:t>Implement scale and high availability with Windows Server VM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8E4B38-5C1D-4EAC-B245-46429FCD5CAB}"/>
              </a:ext>
            </a:extLst>
          </p:cNvPr>
          <p:cNvSpPr/>
          <p:nvPr/>
        </p:nvSpPr>
        <p:spPr>
          <a:xfrm>
            <a:off x="4893385" y="4821758"/>
            <a:ext cx="7132320" cy="5410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728" tIns="106040" rIns="106040" bIns="106040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</a:rPr>
              <a:t>Secure your Azure virtual machine disks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AFA1F8C-A0BC-4C3E-8230-2FFAA5369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76991" y="2699579"/>
            <a:ext cx="71311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804F6D-1590-44EB-B839-709E184FB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76991" y="3372981"/>
            <a:ext cx="71311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6A6500B-AD98-4754-B815-30E4444B4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233" y="2794951"/>
            <a:ext cx="1494433" cy="217339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14BBB3-730F-4630-AF04-31470ADEB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93385" y="4108245"/>
            <a:ext cx="71311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62F1DE-A6D1-4470-8B42-4D9D8DEEA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990687" y="4769970"/>
            <a:ext cx="71311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B814B-5D4E-416F-AE83-E9B3AC119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861" y="1386188"/>
            <a:ext cx="4296753" cy="639989"/>
          </a:xfrm>
          <a:prstGeom prst="rect">
            <a:avLst/>
          </a:prstGeom>
          <a:solidFill>
            <a:srgbClr val="243A5E"/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54" tIns="137141" rIns="182854" bIns="137141" numCol="1" spcCol="1270" anchor="ctr" anchorCtr="0">
            <a:noAutofit/>
          </a:bodyPr>
          <a:lstStyle/>
          <a:p>
            <a:pPr algn="ctr"/>
            <a:r>
              <a:rPr lang="en-US" sz="2000" dirty="0">
                <a:latin typeface="+mj-lt"/>
              </a:rPr>
              <a:t>Knowledge Check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E1775C-BD47-4B47-B39B-2892A62B4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990687" y="5446352"/>
            <a:ext cx="71311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90649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D5E1-A6F1-47DC-90FE-80EB7ABB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15" y="3203065"/>
            <a:ext cx="8891347" cy="451890"/>
          </a:xfrm>
        </p:spPr>
        <p:txBody>
          <a:bodyPr/>
          <a:lstStyle/>
          <a:p>
            <a:r>
              <a:rPr lang="en-US" sz="3199" dirty="0"/>
              <a:t>End of presentation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3187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F075E2-008C-487E-9EB8-0BAA347A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5" y="2881711"/>
            <a:ext cx="2460592" cy="1231106"/>
          </a:xfrm>
        </p:spPr>
        <p:txBody>
          <a:bodyPr/>
          <a:lstStyle/>
          <a:p>
            <a:r>
              <a:rPr lang="en-US" b="1" dirty="0"/>
              <a:t>Running Virtual Machines on Azure </a:t>
            </a:r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1558-95F6-47E5-B2CC-71FCC1DCBEFC}"/>
              </a:ext>
            </a:extLst>
          </p:cNvPr>
          <p:cNvSpPr txBox="1"/>
          <p:nvPr/>
        </p:nvSpPr>
        <p:spPr>
          <a:xfrm>
            <a:off x="3575356" y="413034"/>
            <a:ext cx="8241627" cy="5828156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Virtual machine planning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Naming the virtual machine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Virtual machine sizes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Virtual machine pricing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Virtual machine storage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Running Linux and Windows Virtual Machines on Azure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809115" lvl="1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980492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Virtual Machine Planning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8F7CB-9A04-4476-86B9-AE551DB95F2C}"/>
              </a:ext>
            </a:extLst>
          </p:cNvPr>
          <p:cNvSpPr/>
          <p:nvPr/>
        </p:nvSpPr>
        <p:spPr>
          <a:xfrm>
            <a:off x="427037" y="1252288"/>
            <a:ext cx="7410677" cy="6560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Start with the network – segregate and secure</a:t>
            </a:r>
            <a:endParaRPr lang="en-US" sz="2000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D3374B-2332-4BA2-8090-F603380D9546}"/>
              </a:ext>
            </a:extLst>
          </p:cNvPr>
          <p:cNvSpPr/>
          <p:nvPr/>
        </p:nvSpPr>
        <p:spPr>
          <a:xfrm>
            <a:off x="5820229" y="1986860"/>
            <a:ext cx="3712475" cy="841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defTabSz="1022350"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solidFill>
                  <a:schemeClr val="tx1"/>
                </a:solidFill>
              </a:rPr>
              <a:t>Name the VM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73BC41-904A-494D-BE50-F92083777885}"/>
              </a:ext>
            </a:extLst>
          </p:cNvPr>
          <p:cNvSpPr/>
          <p:nvPr/>
        </p:nvSpPr>
        <p:spPr>
          <a:xfrm>
            <a:off x="427037" y="2786557"/>
            <a:ext cx="7410677" cy="17785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Choose a location</a:t>
            </a:r>
          </a:p>
          <a:p>
            <a:pPr marL="230188" indent="-2301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Each region has different hardware and service capabilities</a:t>
            </a:r>
          </a:p>
          <a:p>
            <a:pPr marL="230188" indent="-2301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Locate Virtual Machines as close as possible to your users and to ensure compliance and legal obligations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7F92E8-3C3A-4507-A271-A921AF7E08C6}"/>
              </a:ext>
            </a:extLst>
          </p:cNvPr>
          <p:cNvSpPr/>
          <p:nvPr/>
        </p:nvSpPr>
        <p:spPr>
          <a:xfrm>
            <a:off x="427037" y="4707787"/>
            <a:ext cx="7410677" cy="145974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Consider pricing</a:t>
            </a:r>
          </a:p>
          <a:p>
            <a:pPr marL="230188" indent="-2301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Compute costs</a:t>
            </a:r>
          </a:p>
          <a:p>
            <a:pPr marL="230188" indent="-2301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Storage costs (consumption-based and reserved instances)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AA8D67-E72B-41FB-8B4B-507DD45B6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089641" y="1192213"/>
            <a:ext cx="3919796" cy="5169533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4BA56FD-C044-4BBF-9DF5-C0B24A570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30" y="1622425"/>
            <a:ext cx="2905562" cy="30853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11898C-7C14-4D3A-9AAA-E1B5433C9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04630" y="4978393"/>
            <a:ext cx="3264112" cy="73453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dirty="0"/>
              <a:t>60+ Azure regions </a:t>
            </a:r>
          </a:p>
          <a:p>
            <a:pPr algn="ctr"/>
            <a:r>
              <a:rPr lang="en-US" sz="2000" dirty="0"/>
              <a:t>Available in 140 countries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35B561-956B-4D3A-B4B2-26F99CEAB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7038" y="1996303"/>
            <a:ext cx="7410677" cy="6560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Name the virtual machine – next slide</a:t>
            </a:r>
            <a:endParaRPr lang="en-US" sz="2000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09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Naming the Virtual Machine 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0680D-118E-40D6-8E16-3E0CB76D65B8}"/>
              </a:ext>
            </a:extLst>
          </p:cNvPr>
          <p:cNvSpPr txBox="1"/>
          <p:nvPr/>
        </p:nvSpPr>
        <p:spPr>
          <a:xfrm>
            <a:off x="567878" y="1388912"/>
            <a:ext cx="523702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The name is configured as part of the operating system – not trivial to change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FF57720F-0E6F-4A90-8AA3-5C007869D042}"/>
              </a:ext>
            </a:extLst>
          </p:cNvPr>
          <p:cNvSpPr txBox="1">
            <a:spLocks/>
          </p:cNvSpPr>
          <p:nvPr/>
        </p:nvSpPr>
        <p:spPr>
          <a:xfrm>
            <a:off x="596641" y="2290654"/>
            <a:ext cx="5179494" cy="372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99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99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406" indent="0" algn="l" defTabSz="9325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56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000" dirty="0"/>
              <a:t>A VM deployment includes several resources: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VM itself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Storage account for the disks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Virtual network (shared with other VMs and services)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Network interface to communicate on the network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Network Security Group(s) to secure network traffic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Public internet address (optional)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9F45C-45EF-4A3D-87A2-0B7626D5B91F}"/>
              </a:ext>
            </a:extLst>
          </p:cNvPr>
          <p:cNvSpPr txBox="1"/>
          <p:nvPr/>
        </p:nvSpPr>
        <p:spPr>
          <a:xfrm>
            <a:off x="7074774" y="1807221"/>
            <a:ext cx="4247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Establish a naming convention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3AAC2B-A423-4648-B6D8-FBED93293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3576231326"/>
              </p:ext>
            </p:extLst>
          </p:nvPr>
        </p:nvGraphicFramePr>
        <p:xfrm>
          <a:off x="6475517" y="2439223"/>
          <a:ext cx="5364006" cy="26822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46693">
                  <a:extLst>
                    <a:ext uri="{9D8B030D-6E8A-4147-A177-3AD203B41FA5}">
                      <a16:colId xmlns:a16="http://schemas.microsoft.com/office/drawing/2014/main" val="478660474"/>
                    </a:ext>
                  </a:extLst>
                </a:gridCol>
                <a:gridCol w="3117313">
                  <a:extLst>
                    <a:ext uri="{9D8B030D-6E8A-4147-A177-3AD203B41FA5}">
                      <a16:colId xmlns:a16="http://schemas.microsoft.com/office/drawing/2014/main" val="4255417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Element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62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Environment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dev, prod, QA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4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Location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/>
                        <a:t>uw</a:t>
                      </a:r>
                      <a:r>
                        <a:rPr lang="en-US" sz="2000" b="0" dirty="0"/>
                        <a:t> (US West), </a:t>
                      </a:r>
                      <a:r>
                        <a:rPr lang="en-US" sz="2000" b="0" dirty="0" err="1"/>
                        <a:t>ue</a:t>
                      </a:r>
                      <a:r>
                        <a:rPr lang="en-US" sz="2000" b="0" dirty="0"/>
                        <a:t> (US East)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78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Instance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01, 02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29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Product or service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Service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39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Role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/>
                        <a:t>sql</a:t>
                      </a:r>
                      <a:r>
                        <a:rPr lang="en-US" sz="2000" b="0" dirty="0"/>
                        <a:t>, web, messaging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80515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D70E777-D900-441A-B210-DFBE247A4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218237" y="1195577"/>
            <a:ext cx="5965434" cy="5169533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88218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6337-F202-454A-BA39-5FA0CBB0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cs typeface="Segoe UI"/>
              </a:rPr>
              <a:t>Virtual Machine Sizes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AD309A-686A-44A7-83E1-BB99EF1DB5F8}"/>
              </a:ext>
            </a:extLst>
          </p:cNvPr>
          <p:cNvSpPr/>
          <p:nvPr/>
        </p:nvSpPr>
        <p:spPr>
          <a:xfrm>
            <a:off x="909672" y="1301594"/>
            <a:ext cx="4759552" cy="72244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Segoe UI Semibold"/>
                <a:cs typeface="Segoe UI Semibold"/>
              </a:rPr>
              <a:t>A Series</a:t>
            </a:r>
            <a:r>
              <a:rPr lang="en-US" dirty="0">
                <a:solidFill>
                  <a:schemeClr val="tx1"/>
                </a:solidFill>
              </a:rPr>
              <a:t> - Entry-level for dev/test</a:t>
            </a:r>
            <a:endParaRPr lang="en-US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7C1F1-8C32-4574-ABE2-251D295D1C95}"/>
              </a:ext>
            </a:extLst>
          </p:cNvPr>
          <p:cNvSpPr/>
          <p:nvPr/>
        </p:nvSpPr>
        <p:spPr>
          <a:xfrm>
            <a:off x="909672" y="2181218"/>
            <a:ext cx="4759552" cy="7197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B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Segoe UI Semibold"/>
                <a:cs typeface="Segoe UI Semibold"/>
              </a:rPr>
              <a:t> Series </a:t>
            </a:r>
            <a:r>
              <a:rPr lang="en-US" dirty="0">
                <a:solidFill>
                  <a:schemeClr val="tx1"/>
                </a:solidFill>
              </a:rPr>
              <a:t>– Economical bursting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06D838-6A24-4513-A11D-7B1C8295034C}"/>
              </a:ext>
            </a:extLst>
          </p:cNvPr>
          <p:cNvSpPr/>
          <p:nvPr/>
        </p:nvSpPr>
        <p:spPr>
          <a:xfrm>
            <a:off x="909672" y="3058105"/>
            <a:ext cx="4759552" cy="6935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D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Segoe UI Semibold"/>
                <a:cs typeface="Segoe UI Semibold"/>
              </a:rPr>
              <a:t>Series</a:t>
            </a:r>
            <a:r>
              <a:rPr lang="en-US" dirty="0">
                <a:solidFill>
                  <a:schemeClr val="tx1"/>
                </a:solidFill>
              </a:rPr>
              <a:t> – General purpose compute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971B7B-991F-4A40-8B19-0BBB514C2D2E}"/>
              </a:ext>
            </a:extLst>
          </p:cNvPr>
          <p:cNvSpPr/>
          <p:nvPr/>
        </p:nvSpPr>
        <p:spPr>
          <a:xfrm>
            <a:off x="909672" y="3908822"/>
            <a:ext cx="4759552" cy="6668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Dc Series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Segoe UI Semibold"/>
                <a:cs typeface="Segoe UI Semibold"/>
              </a:rPr>
              <a:t> </a:t>
            </a:r>
            <a:r>
              <a:rPr lang="en-US" dirty="0">
                <a:solidFill>
                  <a:schemeClr val="tx1"/>
                </a:solidFill>
              </a:rPr>
              <a:t>– Protect data in use</a:t>
            </a:r>
            <a:endParaRPr lang="en-US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60A083-7704-4A08-827F-02C43211D851}"/>
              </a:ext>
            </a:extLst>
          </p:cNvPr>
          <p:cNvSpPr/>
          <p:nvPr/>
        </p:nvSpPr>
        <p:spPr>
          <a:xfrm>
            <a:off x="909672" y="4732876"/>
            <a:ext cx="4759552" cy="7362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 Series</a:t>
            </a:r>
            <a:r>
              <a:rPr lang="en-US" dirty="0">
                <a:solidFill>
                  <a:schemeClr val="tx1"/>
                </a:solidFill>
              </a:rPr>
              <a:t> – In-memory hyper-threaded applications optimized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6439-2F39-4EA0-B150-E2E5CFDF745F}"/>
              </a:ext>
            </a:extLst>
          </p:cNvPr>
          <p:cNvSpPr/>
          <p:nvPr/>
        </p:nvSpPr>
        <p:spPr>
          <a:xfrm>
            <a:off x="909672" y="5626276"/>
            <a:ext cx="4759552" cy="7362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F Series</a:t>
            </a:r>
            <a:r>
              <a:rPr lang="en-US" dirty="0">
                <a:solidFill>
                  <a:schemeClr val="tx1"/>
                </a:solidFill>
              </a:rPr>
              <a:t> – Compute optimized </a:t>
            </a:r>
            <a:endParaRPr lang="en-US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F1BDA6-0690-40D6-A568-EA8A0E43D5D2}"/>
              </a:ext>
            </a:extLst>
          </p:cNvPr>
          <p:cNvSpPr/>
          <p:nvPr/>
        </p:nvSpPr>
        <p:spPr>
          <a:xfrm>
            <a:off x="6400791" y="1283826"/>
            <a:ext cx="4759552" cy="72244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Segoe UI Semibold"/>
                <a:cs typeface="Segoe UI Semibold"/>
              </a:rPr>
              <a:t>G Series</a:t>
            </a:r>
            <a:r>
              <a:rPr lang="en-US" dirty="0">
                <a:solidFill>
                  <a:schemeClr val="tx1"/>
                </a:solidFill>
              </a:rPr>
              <a:t> – Memory and storage optimized</a:t>
            </a:r>
            <a:endParaRPr lang="en-US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58AE3F-D5C7-416B-BC51-C9953D81AB62}"/>
              </a:ext>
            </a:extLst>
          </p:cNvPr>
          <p:cNvSpPr/>
          <p:nvPr/>
        </p:nvSpPr>
        <p:spPr>
          <a:xfrm>
            <a:off x="6400791" y="2170557"/>
            <a:ext cx="4759552" cy="7197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H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Segoe UI Semibold"/>
                <a:cs typeface="Segoe UI Semibold"/>
              </a:rPr>
              <a:t> Series - </a:t>
            </a:r>
            <a:r>
              <a:rPr lang="en-US" dirty="0">
                <a:solidFill>
                  <a:schemeClr val="tx1"/>
                </a:solidFill>
              </a:rPr>
              <a:t>High performance computing</a:t>
            </a:r>
            <a:endParaRPr lang="en-US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4D7660-AE16-4D85-B66C-046B5DA4D6D3}"/>
              </a:ext>
            </a:extLst>
          </p:cNvPr>
          <p:cNvSpPr/>
          <p:nvPr/>
        </p:nvSpPr>
        <p:spPr>
          <a:xfrm>
            <a:off x="6400791" y="3054551"/>
            <a:ext cx="4759552" cy="6935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L 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Segoe UI Semibold"/>
                <a:cs typeface="Segoe UI Semibold"/>
              </a:rPr>
              <a:t>Series</a:t>
            </a:r>
            <a:r>
              <a:rPr lang="en-US" dirty="0">
                <a:solidFill>
                  <a:schemeClr val="tx1"/>
                </a:solidFill>
              </a:rPr>
              <a:t> – Storage optimized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CB03C4-0E7B-4327-B1A6-444568A34154}"/>
              </a:ext>
            </a:extLst>
          </p:cNvPr>
          <p:cNvSpPr/>
          <p:nvPr/>
        </p:nvSpPr>
        <p:spPr>
          <a:xfrm>
            <a:off x="6400791" y="3912375"/>
            <a:ext cx="4759552" cy="6668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M Series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Segoe UI Semibold"/>
                <a:cs typeface="Segoe UI Semibold"/>
              </a:rPr>
              <a:t> </a:t>
            </a:r>
            <a:r>
              <a:rPr lang="en-US" dirty="0">
                <a:solidFill>
                  <a:schemeClr val="tx1"/>
                </a:solidFill>
              </a:rPr>
              <a:t>– Memory optimized</a:t>
            </a:r>
            <a:endParaRPr lang="en-US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3A24A4-500B-4F52-BA57-D438097532B9}"/>
              </a:ext>
            </a:extLst>
          </p:cNvPr>
          <p:cNvSpPr/>
          <p:nvPr/>
        </p:nvSpPr>
        <p:spPr>
          <a:xfrm>
            <a:off x="6400791" y="4743536"/>
            <a:ext cx="4759552" cy="7362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Mv2 Series</a:t>
            </a:r>
            <a:r>
              <a:rPr lang="en-US" dirty="0">
                <a:solidFill>
                  <a:schemeClr val="tx1"/>
                </a:solidFill>
              </a:rPr>
              <a:t> – Largest memory optimized</a:t>
            </a:r>
            <a:endParaRPr lang="en-US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76D7E3-04FF-4893-8459-57D35BFB54FA}"/>
              </a:ext>
            </a:extLst>
          </p:cNvPr>
          <p:cNvSpPr/>
          <p:nvPr/>
        </p:nvSpPr>
        <p:spPr>
          <a:xfrm>
            <a:off x="6400791" y="5644042"/>
            <a:ext cx="4759552" cy="7362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N Series</a:t>
            </a:r>
            <a:r>
              <a:rPr lang="en-US" dirty="0">
                <a:solidFill>
                  <a:schemeClr val="tx1"/>
                </a:solidFill>
              </a:rPr>
              <a:t> – GPU enabled</a:t>
            </a:r>
            <a:endParaRPr lang="en-US" dirty="0">
              <a:solidFill>
                <a:schemeClr val="tx1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1232764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856EAA-3A0A-466A-88FB-C5633114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Virtual Machine Pricing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0059" y="1302659"/>
            <a:ext cx="8575675" cy="1447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There are two separate costs charged for every VM</a:t>
            </a:r>
          </a:p>
          <a:p>
            <a:pPr marL="571500" lvl="1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Compute costs</a:t>
            </a:r>
          </a:p>
          <a:p>
            <a:pPr marL="571500" lvl="1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Storage costs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D821E93E-A03D-42AB-98A6-5B592E5756D9}"/>
              </a:ext>
            </a:extLst>
          </p:cNvPr>
          <p:cNvSpPr txBox="1">
            <a:spLocks/>
          </p:cNvSpPr>
          <p:nvPr/>
        </p:nvSpPr>
        <p:spPr>
          <a:xfrm>
            <a:off x="600059" y="2876969"/>
            <a:ext cx="8576335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99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99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406" indent="0" algn="l" defTabSz="9325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56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There are two main payment options for compute costs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Pay as you go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Reserved Virtual Machine instances 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EED824AC-9AB1-426C-8275-0E2F52F362F1}"/>
              </a:ext>
            </a:extLst>
          </p:cNvPr>
          <p:cNvSpPr txBox="1">
            <a:spLocks/>
          </p:cNvSpPr>
          <p:nvPr/>
        </p:nvSpPr>
        <p:spPr>
          <a:xfrm>
            <a:off x="600059" y="4450029"/>
            <a:ext cx="8576335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99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99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406" indent="0" algn="l" defTabSz="9325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56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Azure provides a variety of OS images:</a:t>
            </a:r>
          </a:p>
          <a:p>
            <a:pPr marL="571500" lvl="1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All currently supported versions of Windows</a:t>
            </a:r>
          </a:p>
          <a:p>
            <a:pPr marL="571500" lvl="1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All major Linux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219424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856EAA-3A0A-466A-88FB-C5633114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Virtual Machine Storage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DC344E-E8B3-4E04-ACF6-33C4AD16A587}"/>
              </a:ext>
            </a:extLst>
          </p:cNvPr>
          <p:cNvSpPr/>
          <p:nvPr/>
        </p:nvSpPr>
        <p:spPr>
          <a:xfrm>
            <a:off x="444561" y="2079481"/>
            <a:ext cx="6968200" cy="160479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Each Azure VM has: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OS disk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Temporary disk (contents can be lost)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Data disks (optional)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DEB8C6-4067-40F7-977C-847F3A1253C1}"/>
              </a:ext>
            </a:extLst>
          </p:cNvPr>
          <p:cNvSpPr/>
          <p:nvPr/>
        </p:nvSpPr>
        <p:spPr>
          <a:xfrm>
            <a:off x="439594" y="3817020"/>
            <a:ext cx="6968200" cy="152699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OS and data disks reside in Azure Storage accounts: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Azure-based storage service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Standard (HDD, SSD)  or Premium (SSD), or Ultra (SSD)</a:t>
            </a:r>
          </a:p>
        </p:txBody>
      </p:sp>
      <p:grpSp>
        <p:nvGrpSpPr>
          <p:cNvPr id="4" name="Group 3" descr="Illustration of disks of an Azure VM, which includes the C:\ OS disk, D:\ temporary disk and F:\ data disk. The OS and data disk resize in Azure blob storage.">
            <a:extLst>
              <a:ext uri="{FF2B5EF4-FFF2-40B4-BE49-F238E27FC236}">
                <a16:creationId xmlns:a16="http://schemas.microsoft.com/office/drawing/2014/main" id="{F024B8CB-D651-4960-BAC4-0A57D58F3C32}"/>
              </a:ext>
            </a:extLst>
          </p:cNvPr>
          <p:cNvGrpSpPr/>
          <p:nvPr/>
        </p:nvGrpSpPr>
        <p:grpSpPr>
          <a:xfrm>
            <a:off x="7832999" y="1650134"/>
            <a:ext cx="4158915" cy="4333771"/>
            <a:chOff x="2792953" y="-713519"/>
            <a:chExt cx="7641048" cy="7340107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36441E3-A1DE-4E4A-A71D-19FEBEF5B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23386" y="2648436"/>
              <a:ext cx="1407459" cy="140746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C03EAC88-C53A-4C01-B375-EB9FABAB0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32117" y="2678274"/>
              <a:ext cx="1407459" cy="140746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7309D98-9A53-4863-8BA0-3A15484CD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12227" y="2678274"/>
              <a:ext cx="1407459" cy="140746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76DC5CCF-4984-4FBF-8F3A-8C0EC2A34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63342" y="5018129"/>
              <a:ext cx="1131010" cy="113101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22DAC400-2598-45C2-8990-2E2AB82BB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94502" y="-102586"/>
              <a:ext cx="1298573" cy="1298573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85E318F-DACB-4FF0-9FFD-E1D441D8D1C8}"/>
                </a:ext>
              </a:extLst>
            </p:cNvPr>
            <p:cNvCxnSpPr>
              <a:cxnSpLocks/>
              <a:stCxn id="7" idx="2"/>
              <a:endCxn id="8" idx="1"/>
            </p:cNvCxnSpPr>
            <p:nvPr/>
          </p:nvCxnSpPr>
          <p:spPr>
            <a:xfrm>
              <a:off x="3715956" y="4085733"/>
              <a:ext cx="2347386" cy="14979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E72F1A6-7278-4341-B106-E5AB1FDBF835}"/>
                </a:ext>
              </a:extLst>
            </p:cNvPr>
            <p:cNvCxnSpPr>
              <a:cxnSpLocks/>
              <a:stCxn id="6" idx="2"/>
              <a:endCxn id="8" idx="3"/>
            </p:cNvCxnSpPr>
            <p:nvPr/>
          </p:nvCxnSpPr>
          <p:spPr>
            <a:xfrm flipH="1">
              <a:off x="7194353" y="4085733"/>
              <a:ext cx="2241493" cy="14979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86F83D-B03B-498A-A7FB-951CF248394F}"/>
                </a:ext>
              </a:extLst>
            </p:cNvPr>
            <p:cNvSpPr txBox="1"/>
            <p:nvPr/>
          </p:nvSpPr>
          <p:spPr>
            <a:xfrm>
              <a:off x="5141211" y="6053179"/>
              <a:ext cx="3005156" cy="5734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Azure blob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C2B11E-C8A1-4C39-B19C-453305D2F3C0}"/>
                </a:ext>
              </a:extLst>
            </p:cNvPr>
            <p:cNvSpPr txBox="1"/>
            <p:nvPr/>
          </p:nvSpPr>
          <p:spPr>
            <a:xfrm>
              <a:off x="4187806" y="-713519"/>
              <a:ext cx="4678613" cy="5734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Azure VM (Windows)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DC45D1-61BC-42A9-9B42-6807809F1D5B}"/>
                </a:ext>
              </a:extLst>
            </p:cNvPr>
            <p:cNvSpPr txBox="1"/>
            <p:nvPr/>
          </p:nvSpPr>
          <p:spPr>
            <a:xfrm>
              <a:off x="2792953" y="1765886"/>
              <a:ext cx="1863032" cy="9904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C:\</a:t>
              </a:r>
            </a:p>
            <a:p>
              <a:pPr algn="ctr"/>
              <a:r>
                <a:rPr lang="en-US" sz="16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OS disk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570FCC-A0A2-4966-A17F-B1FDE6EE4822}"/>
                </a:ext>
              </a:extLst>
            </p:cNvPr>
            <p:cNvSpPr txBox="1"/>
            <p:nvPr/>
          </p:nvSpPr>
          <p:spPr>
            <a:xfrm>
              <a:off x="3941832" y="1713512"/>
              <a:ext cx="5170564" cy="9904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D:\</a:t>
              </a:r>
            </a:p>
            <a:p>
              <a:pPr algn="ctr"/>
              <a:r>
                <a:rPr lang="en-US" sz="16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Temporary disk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20AEBD-81E0-4903-B1BE-4E0B8D4F2347}"/>
                </a:ext>
              </a:extLst>
            </p:cNvPr>
            <p:cNvSpPr txBox="1"/>
            <p:nvPr/>
          </p:nvSpPr>
          <p:spPr>
            <a:xfrm>
              <a:off x="8477737" y="1727986"/>
              <a:ext cx="1956264" cy="9904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F:\</a:t>
              </a:r>
            </a:p>
            <a:p>
              <a:pPr algn="ctr"/>
              <a:r>
                <a:rPr lang="en-US" sz="16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Data disk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A2906B4-C776-44BB-873E-10A4A8C35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551506" y="1301450"/>
            <a:ext cx="4754437" cy="4856506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3790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1814</Words>
  <Application>Microsoft Office PowerPoint</Application>
  <PresentationFormat>Custom</PresentationFormat>
  <Paragraphs>258</Paragraphs>
  <Slides>34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1_Azure 1</vt:lpstr>
      <vt:lpstr>AZ-303: Microsoft Azure Architect Technologies</vt:lpstr>
      <vt:lpstr>Module 04:  Implement VMs for Windows and Linux</vt:lpstr>
      <vt:lpstr>Lesson 01: Running Virtual Machines on Azure</vt:lpstr>
      <vt:lpstr>Running Virtual Machines on Azure Overview</vt:lpstr>
      <vt:lpstr>Virtual Machine Planning</vt:lpstr>
      <vt:lpstr>Naming the Virtual Machine </vt:lpstr>
      <vt:lpstr>Virtual Machine Sizes</vt:lpstr>
      <vt:lpstr>Virtual Machine Pricing</vt:lpstr>
      <vt:lpstr>Virtual Machine Storage</vt:lpstr>
      <vt:lpstr>Running Linux and Windows Virtual Machines on Azure</vt:lpstr>
      <vt:lpstr>Lesson 02: Configure High Availability</vt:lpstr>
      <vt:lpstr>Configure High Availability Overview</vt:lpstr>
      <vt:lpstr>Availability Sets (1 of 2)</vt:lpstr>
      <vt:lpstr>Availability Sets (2 of 2)</vt:lpstr>
      <vt:lpstr>Availability Zones</vt:lpstr>
      <vt:lpstr>Lesson 03: Deploy Virtual Machine Scale Sets</vt:lpstr>
      <vt:lpstr>Deploy Virtual Machine Scale Sets Overview</vt:lpstr>
      <vt:lpstr>Scaling Concepts</vt:lpstr>
      <vt:lpstr>Virtual Machine Scale Sets (1 of 2)</vt:lpstr>
      <vt:lpstr>Virtual Machine Scale Sets (2 of 2)</vt:lpstr>
      <vt:lpstr>Implementing Scale Sets</vt:lpstr>
      <vt:lpstr>Demonstration: Create a VM Scale Set</vt:lpstr>
      <vt:lpstr>Lesson 05: Implement Azure Dedicated Hosts</vt:lpstr>
      <vt:lpstr>Implement Azure Dedicated Hosts Overview</vt:lpstr>
      <vt:lpstr>Azure Dedicated Hosts</vt:lpstr>
      <vt:lpstr>High Availability Considerations</vt:lpstr>
      <vt:lpstr>Azure Dedicated Hosts Capacity</vt:lpstr>
      <vt:lpstr>Deploy VMs to Dedicated Hosts</vt:lpstr>
      <vt:lpstr>Lesson 05: Deploy Azure Disk Encryption</vt:lpstr>
      <vt:lpstr>Deploy Azure Disk Encryption Overview</vt:lpstr>
      <vt:lpstr>Azure Encryption Technologies</vt:lpstr>
      <vt:lpstr>Encrypt an Existing VM Disk</vt:lpstr>
      <vt:lpstr>Implement VMs for Windows and Linux - Review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2021-07-16T14:49:06Z</dcterms:created>
  <dcterms:modified xsi:type="dcterms:W3CDTF">2021-07-16T14:49:15Z</dcterms:modified>
</cp:coreProperties>
</file>