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692" r:id="rId1"/>
  </p:sldMasterIdLst>
  <p:notesMasterIdLst>
    <p:notesMasterId r:id="rId55"/>
  </p:notesMasterIdLst>
  <p:handoutMasterIdLst>
    <p:handoutMasterId r:id="rId56"/>
  </p:handoutMasterIdLst>
  <p:sldIdLst>
    <p:sldId id="1801" r:id="rId2"/>
    <p:sldId id="1802" r:id="rId3"/>
    <p:sldId id="1684" r:id="rId4"/>
    <p:sldId id="9146" r:id="rId5"/>
    <p:sldId id="1809" r:id="rId6"/>
    <p:sldId id="1745" r:id="rId7"/>
    <p:sldId id="1787" r:id="rId8"/>
    <p:sldId id="1788" r:id="rId9"/>
    <p:sldId id="1746" r:id="rId10"/>
    <p:sldId id="1747" r:id="rId11"/>
    <p:sldId id="1790" r:id="rId12"/>
    <p:sldId id="1791" r:id="rId13"/>
    <p:sldId id="9136" r:id="rId14"/>
    <p:sldId id="1749" r:id="rId15"/>
    <p:sldId id="9145" r:id="rId16"/>
    <p:sldId id="1750" r:id="rId17"/>
    <p:sldId id="2519" r:id="rId18"/>
    <p:sldId id="1794" r:id="rId19"/>
    <p:sldId id="2521" r:id="rId20"/>
    <p:sldId id="1754" r:id="rId21"/>
    <p:sldId id="9137" r:id="rId22"/>
    <p:sldId id="1762" r:id="rId23"/>
    <p:sldId id="9144" r:id="rId24"/>
    <p:sldId id="9135" r:id="rId25"/>
    <p:sldId id="1813" r:id="rId26"/>
    <p:sldId id="1812" r:id="rId27"/>
    <p:sldId id="9138" r:id="rId28"/>
    <p:sldId id="1767" r:id="rId29"/>
    <p:sldId id="9143" r:id="rId30"/>
    <p:sldId id="1768" r:id="rId31"/>
    <p:sldId id="2464" r:id="rId32"/>
    <p:sldId id="2076137532" r:id="rId33"/>
    <p:sldId id="2076137530" r:id="rId34"/>
    <p:sldId id="1757" r:id="rId35"/>
    <p:sldId id="9142" r:id="rId36"/>
    <p:sldId id="1758" r:id="rId37"/>
    <p:sldId id="1759" r:id="rId38"/>
    <p:sldId id="1811" r:id="rId39"/>
    <p:sldId id="9139" r:id="rId40"/>
    <p:sldId id="1780" r:id="rId41"/>
    <p:sldId id="9141" r:id="rId42"/>
    <p:sldId id="2076137533" r:id="rId43"/>
    <p:sldId id="1782" r:id="rId44"/>
    <p:sldId id="1800" r:id="rId45"/>
    <p:sldId id="9147" r:id="rId46"/>
    <p:sldId id="1784" r:id="rId47"/>
    <p:sldId id="9057" r:id="rId48"/>
    <p:sldId id="2240" r:id="rId49"/>
    <p:sldId id="2388" r:id="rId50"/>
    <p:sldId id="9140" r:id="rId51"/>
    <p:sldId id="1808" r:id="rId52"/>
    <p:sldId id="2582" r:id="rId53"/>
    <p:sldId id="9056" r:id="rId5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290A1E8-AFB8-3548-8B68-764E854A696A}">
          <p14:sldIdLst>
            <p14:sldId id="1801"/>
            <p14:sldId id="1802"/>
          </p14:sldIdLst>
        </p14:section>
        <p14:section name="Load Balancer" id="{4A7083A0-C5FC-4BFC-8330-28F4593ABC7A}">
          <p14:sldIdLst>
            <p14:sldId id="1684"/>
            <p14:sldId id="9146"/>
            <p14:sldId id="1809"/>
            <p14:sldId id="1745"/>
            <p14:sldId id="1787"/>
            <p14:sldId id="1788"/>
            <p14:sldId id="1746"/>
            <p14:sldId id="1747"/>
            <p14:sldId id="1790"/>
            <p14:sldId id="1791"/>
            <p14:sldId id="9136"/>
          </p14:sldIdLst>
        </p14:section>
        <p14:section name="App Gateway" id="{37E23B31-806E-4919-A1A8-793F961BCABD}">
          <p14:sldIdLst>
            <p14:sldId id="1749"/>
            <p14:sldId id="9145"/>
            <p14:sldId id="1750"/>
            <p14:sldId id="2519"/>
            <p14:sldId id="1794"/>
            <p14:sldId id="2521"/>
            <p14:sldId id="1754"/>
            <p14:sldId id="9137"/>
          </p14:sldIdLst>
        </p14:section>
        <p14:section name="Front Door" id="{1E881FC0-D4C7-45B2-A4CB-86CC6D25E104}">
          <p14:sldIdLst>
            <p14:sldId id="1762"/>
            <p14:sldId id="9144"/>
            <p14:sldId id="9135"/>
            <p14:sldId id="1813"/>
            <p14:sldId id="1812"/>
            <p14:sldId id="9138"/>
          </p14:sldIdLst>
        </p14:section>
        <p14:section name="Traffic Manager" id="{C4F78D9B-A821-43A9-A9AB-A7B38CFCA28F}">
          <p14:sldIdLst>
            <p14:sldId id="1767"/>
            <p14:sldId id="9143"/>
            <p14:sldId id="1768"/>
            <p14:sldId id="2464"/>
            <p14:sldId id="2076137532"/>
            <p14:sldId id="2076137530"/>
          </p14:sldIdLst>
        </p14:section>
        <p14:section name="Firewall" id="{8B65B406-F13D-49D6-994D-BC4ED77E12AE}">
          <p14:sldIdLst>
            <p14:sldId id="1757"/>
            <p14:sldId id="9142"/>
            <p14:sldId id="1758"/>
            <p14:sldId id="1759"/>
            <p14:sldId id="1811"/>
            <p14:sldId id="9139"/>
          </p14:sldIdLst>
        </p14:section>
        <p14:section name="NSGs" id="{89EE7492-6161-4F9A-8FDD-A8306F1FE606}">
          <p14:sldIdLst>
            <p14:sldId id="1780"/>
            <p14:sldId id="9141"/>
            <p14:sldId id="2076137533"/>
            <p14:sldId id="1782"/>
            <p14:sldId id="1800"/>
            <p14:sldId id="9147"/>
          </p14:sldIdLst>
        </p14:section>
        <p14:section name="Bastion" id="{6C6E038A-530E-412E-A13A-C9FC38E33E08}">
          <p14:sldIdLst>
            <p14:sldId id="1784"/>
            <p14:sldId id="9057"/>
            <p14:sldId id="2240"/>
            <p14:sldId id="2388"/>
            <p14:sldId id="9140"/>
          </p14:sldIdLst>
        </p14:section>
        <p14:section name="Finish" id="{6FDE8D6B-5C83-4258-9A53-9106E3AB8C94}">
          <p14:sldIdLst>
            <p14:sldId id="1808"/>
            <p14:sldId id="2582"/>
            <p14:sldId id="90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168"/>
    <a:srgbClr val="59B4D9"/>
    <a:srgbClr val="EBEBEB"/>
    <a:srgbClr val="FFFFFF"/>
    <a:srgbClr val="FFF100"/>
    <a:srgbClr val="75757A"/>
    <a:srgbClr val="3C3C41"/>
    <a:srgbClr val="30E5D0"/>
    <a:srgbClr val="008272"/>
    <a:srgbClr val="0777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B567D-4F78-4050-8C31-23B2AF227283}" v="4" dt="2021-06-14T14:00:02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86378" autoAdjust="0"/>
  </p:normalViewPr>
  <p:slideViewPr>
    <p:cSldViewPr snapToGrid="0">
      <p:cViewPr varScale="1">
        <p:scale>
          <a:sx n="74" d="100"/>
          <a:sy n="74" d="100"/>
        </p:scale>
        <p:origin x="72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150" d="100"/>
        <a:sy n="150" d="100"/>
      </p:scale>
      <p:origin x="0" y="-35928"/>
    </p:cViewPr>
  </p:sorterViewPr>
  <p:notesViewPr>
    <p:cSldViewPr snapToGrid="0"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a load balancer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load balancer resources</a:t>
          </a: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652F9B35-39E1-4A28-811E-83A3126B0E58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virtual machines</a:t>
          </a:r>
        </a:p>
      </dgm:t>
    </dgm:pt>
    <dgm:pt modelId="{D588D7BB-1873-4A6F-9A50-6EF058919D9B}" type="parTrans" cxnId="{C8E897DA-2068-4EBF-B35A-2B9F7EE1D2B4}">
      <dgm:prSet/>
      <dgm:spPr/>
      <dgm:t>
        <a:bodyPr/>
        <a:lstStyle/>
        <a:p>
          <a:endParaRPr lang="en-US"/>
        </a:p>
      </dgm:t>
    </dgm:pt>
    <dgm:pt modelId="{966B68F1-0E7E-4847-B34F-52BD5803811C}" type="sibTrans" cxnId="{C8E897DA-2068-4EBF-B35A-2B9F7EE1D2B4}">
      <dgm:prSet/>
      <dgm:spPr/>
      <dgm:t>
        <a:bodyPr/>
        <a:lstStyle/>
        <a:p>
          <a:endParaRPr lang="en-US"/>
        </a:p>
      </dgm:t>
    </dgm:pt>
    <dgm:pt modelId="{EDE64526-089E-4D38-B2C4-81D56E47DB35}">
      <dgm:prSet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NSG Rule</a:t>
          </a:r>
        </a:p>
      </dgm:t>
    </dgm:pt>
    <dgm:pt modelId="{D6499010-2263-4A32-A724-288353A72178}" type="parTrans" cxnId="{B14E4BFD-D7A6-4C8C-93A2-AA058912D6CC}">
      <dgm:prSet/>
      <dgm:spPr/>
      <dgm:t>
        <a:bodyPr/>
        <a:lstStyle/>
        <a:p>
          <a:endParaRPr lang="en-US"/>
        </a:p>
      </dgm:t>
    </dgm:pt>
    <dgm:pt modelId="{655B6BA7-D230-4841-AAE1-268A494C59CC}" type="sibTrans" cxnId="{B14E4BFD-D7A6-4C8C-93A2-AA058912D6CC}">
      <dgm:prSet/>
      <dgm:spPr/>
      <dgm:t>
        <a:bodyPr/>
        <a:lstStyle/>
        <a:p>
          <a:endParaRPr lang="en-US"/>
        </a:p>
      </dgm:t>
    </dgm:pt>
    <dgm:pt modelId="{2EF1D58E-0ADB-4B11-A452-B6283A2FBFD2}">
      <dgm:prSet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Install IIS and test</a:t>
          </a:r>
        </a:p>
      </dgm:t>
    </dgm:pt>
    <dgm:pt modelId="{38F29E6D-4297-447C-82DB-9A5DF957F659}" type="parTrans" cxnId="{86EEE769-3276-4C7F-8CF8-EEBCFB05BC5C}">
      <dgm:prSet/>
      <dgm:spPr/>
      <dgm:t>
        <a:bodyPr/>
        <a:lstStyle/>
        <a:p>
          <a:endParaRPr lang="en-US"/>
        </a:p>
      </dgm:t>
    </dgm:pt>
    <dgm:pt modelId="{CED94138-3BA7-4A85-BC30-A39FCFD29C2D}" type="sibTrans" cxnId="{86EEE769-3276-4C7F-8CF8-EEBCFB05BC5C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5" custScaleY="85561">
        <dgm:presLayoutVars>
          <dgm:bulletEnabled val="1"/>
        </dgm:presLayoutVars>
      </dgm:prSet>
      <dgm:spPr>
        <a:xfrm>
          <a:off x="624" y="1481415"/>
          <a:ext cx="1890160" cy="1541622"/>
        </a:xfrm>
        <a:prstGeom prst="roundRect">
          <a:avLst/>
        </a:prstGeom>
      </dgm:spPr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5" custScaleY="85561">
        <dgm:presLayoutVars>
          <dgm:bulletEnabled val="1"/>
        </dgm:presLayoutVars>
      </dgm:prSet>
      <dgm:spPr>
        <a:xfrm>
          <a:off x="2022848" y="1481415"/>
          <a:ext cx="1890160" cy="1541622"/>
        </a:xfrm>
        <a:prstGeom prst="roundRect">
          <a:avLst/>
        </a:prstGeom>
      </dgm:spPr>
    </dgm:pt>
    <dgm:pt modelId="{9A44B964-D346-4B36-9A89-85239235EB4A}" type="pres">
      <dgm:prSet presAssocID="{C4F5593E-E558-4C5E-8B94-0DD95C78B656}" presName="sibTrans" presStyleCnt="0"/>
      <dgm:spPr/>
    </dgm:pt>
    <dgm:pt modelId="{1F6EE758-2C4E-450C-ABE9-C9519117E31C}" type="pres">
      <dgm:prSet presAssocID="{652F9B35-39E1-4A28-811E-83A3126B0E58}" presName="textNode" presStyleLbl="node1" presStyleIdx="2" presStyleCnt="5" custScaleY="85561">
        <dgm:presLayoutVars>
          <dgm:bulletEnabled val="1"/>
        </dgm:presLayoutVars>
      </dgm:prSet>
      <dgm:spPr>
        <a:xfrm>
          <a:off x="4045073" y="1481415"/>
          <a:ext cx="1890160" cy="1541622"/>
        </a:xfrm>
        <a:prstGeom prst="roundRect">
          <a:avLst/>
        </a:prstGeom>
      </dgm:spPr>
    </dgm:pt>
    <dgm:pt modelId="{F0D62E7E-DC4E-4594-99E7-997E737A1CC3}" type="pres">
      <dgm:prSet presAssocID="{966B68F1-0E7E-4847-B34F-52BD5803811C}" presName="sibTrans" presStyleCnt="0"/>
      <dgm:spPr/>
    </dgm:pt>
    <dgm:pt modelId="{BBBDE496-1F58-427B-A4C7-730C629A2510}" type="pres">
      <dgm:prSet presAssocID="{EDE64526-089E-4D38-B2C4-81D56E47DB35}" presName="textNode" presStyleLbl="node1" presStyleIdx="3" presStyleCnt="5" custScaleY="84027">
        <dgm:presLayoutVars>
          <dgm:bulletEnabled val="1"/>
        </dgm:presLayoutVars>
      </dgm:prSet>
      <dgm:spPr>
        <a:xfrm>
          <a:off x="7585110" y="1351527"/>
          <a:ext cx="2388083" cy="1802037"/>
        </a:xfrm>
        <a:prstGeom prst="roundRect">
          <a:avLst/>
        </a:prstGeom>
      </dgm:spPr>
    </dgm:pt>
    <dgm:pt modelId="{4E120639-2F3D-4F88-8568-31775243D969}" type="pres">
      <dgm:prSet presAssocID="{655B6BA7-D230-4841-AAE1-268A494C59CC}" presName="sibTrans" presStyleCnt="0"/>
      <dgm:spPr/>
    </dgm:pt>
    <dgm:pt modelId="{1F7876EE-F6CC-4E2D-92D8-55B5B68F3E3F}" type="pres">
      <dgm:prSet presAssocID="{2EF1D58E-0ADB-4B11-A452-B6283A2FBFD2}" presName="textNode" presStyleLbl="node1" presStyleIdx="4" presStyleCnt="5" custScaleY="84027">
        <dgm:presLayoutVars>
          <dgm:bulletEnabled val="1"/>
        </dgm:presLayoutVars>
      </dgm:prSet>
      <dgm:spPr>
        <a:xfrm>
          <a:off x="8089521" y="1351336"/>
          <a:ext cx="1890160" cy="1801781"/>
        </a:xfrm>
        <a:prstGeom prst="roundRect">
          <a:avLst/>
        </a:prstGeom>
      </dgm:spPr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86EEE769-3276-4C7F-8CF8-EEBCFB05BC5C}" srcId="{6D6F6A12-7C39-465F-9DFA-A7AE34C8C637}" destId="{2EF1D58E-0ADB-4B11-A452-B6283A2FBFD2}" srcOrd="4" destOrd="0" parTransId="{38F29E6D-4297-447C-82DB-9A5DF957F659}" sibTransId="{CED94138-3BA7-4A85-BC30-A39FCFD29C2D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AD7113A7-49BA-4E53-B328-9072AB0BE01C}" type="presOf" srcId="{2EF1D58E-0ADB-4B11-A452-B6283A2FBFD2}" destId="{1F7876EE-F6CC-4E2D-92D8-55B5B68F3E3F}" srcOrd="0" destOrd="0" presId="urn:microsoft.com/office/officeart/2005/8/layout/hProcess9"/>
    <dgm:cxn modelId="{40A325B9-8221-4D43-8E56-99166A2D650C}" type="presOf" srcId="{652F9B35-39E1-4A28-811E-83A3126B0E58}" destId="{1F6EE758-2C4E-450C-ABE9-C9519117E31C}" srcOrd="0" destOrd="0" presId="urn:microsoft.com/office/officeart/2005/8/layout/hProcess9"/>
    <dgm:cxn modelId="{C8E897DA-2068-4EBF-B35A-2B9F7EE1D2B4}" srcId="{6D6F6A12-7C39-465F-9DFA-A7AE34C8C637}" destId="{652F9B35-39E1-4A28-811E-83A3126B0E58}" srcOrd="2" destOrd="0" parTransId="{D588D7BB-1873-4A6F-9A50-6EF058919D9B}" sibTransId="{966B68F1-0E7E-4847-B34F-52BD5803811C}"/>
    <dgm:cxn modelId="{2484AEE8-5EBD-4E07-B44B-44A24C73C19B}" type="presOf" srcId="{EDE64526-089E-4D38-B2C4-81D56E47DB35}" destId="{BBBDE496-1F58-427B-A4C7-730C629A2510}" srcOrd="0" destOrd="0" presId="urn:microsoft.com/office/officeart/2005/8/layout/hProcess9"/>
    <dgm:cxn modelId="{B14E4BFD-D7A6-4C8C-93A2-AA058912D6CC}" srcId="{6D6F6A12-7C39-465F-9DFA-A7AE34C8C637}" destId="{EDE64526-089E-4D38-B2C4-81D56E47DB35}" srcOrd="3" destOrd="0" parTransId="{D6499010-2263-4A32-A724-288353A72178}" sibTransId="{655B6BA7-D230-4841-AAE1-268A494C59CC}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  <dgm:cxn modelId="{CC3FC3F2-54FD-4E72-A49E-F4B8957A9CE0}" type="presParOf" srcId="{61CFEAC4-9E45-4278-97EF-B448FE0E5574}" destId="{9A44B964-D346-4B36-9A89-85239235EB4A}" srcOrd="3" destOrd="0" presId="urn:microsoft.com/office/officeart/2005/8/layout/hProcess9"/>
    <dgm:cxn modelId="{8E243D6C-C8EF-41F6-9FA4-D3F7899BB493}" type="presParOf" srcId="{61CFEAC4-9E45-4278-97EF-B448FE0E5574}" destId="{1F6EE758-2C4E-450C-ABE9-C9519117E31C}" srcOrd="4" destOrd="0" presId="urn:microsoft.com/office/officeart/2005/8/layout/hProcess9"/>
    <dgm:cxn modelId="{722248EB-D718-4AF8-BB29-230F1519B7B9}" type="presParOf" srcId="{61CFEAC4-9E45-4278-97EF-B448FE0E5574}" destId="{F0D62E7E-DC4E-4594-99E7-997E737A1CC3}" srcOrd="5" destOrd="0" presId="urn:microsoft.com/office/officeart/2005/8/layout/hProcess9"/>
    <dgm:cxn modelId="{0B1B358D-32E4-46DB-80AE-FDCFD9E56A0D}" type="presParOf" srcId="{61CFEAC4-9E45-4278-97EF-B448FE0E5574}" destId="{BBBDE496-1F58-427B-A4C7-730C629A2510}" srcOrd="6" destOrd="0" presId="urn:microsoft.com/office/officeart/2005/8/layout/hProcess9"/>
    <dgm:cxn modelId="{B9DBFE54-C695-471E-B4A5-7B1175C92D72}" type="presParOf" srcId="{61CFEAC4-9E45-4278-97EF-B448FE0E5574}" destId="{4E120639-2F3D-4F88-8568-31775243D969}" srcOrd="7" destOrd="0" presId="urn:microsoft.com/office/officeart/2005/8/layout/hProcess9"/>
    <dgm:cxn modelId="{1FD712F4-B294-44DD-8221-9FA50AA95BCD}" type="presParOf" srcId="{61CFEAC4-9E45-4278-97EF-B448FE0E5574}" destId="{1F7876EE-F6CC-4E2D-92D8-55B5B68F3E3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an application gateway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Configure the basic settings</a:t>
          </a: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652F9B35-39E1-4A28-811E-83A3126B0E58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Configure the frontends</a:t>
          </a:r>
        </a:p>
      </dgm:t>
    </dgm:pt>
    <dgm:pt modelId="{D588D7BB-1873-4A6F-9A50-6EF058919D9B}" type="parTrans" cxnId="{C8E897DA-2068-4EBF-B35A-2B9F7EE1D2B4}">
      <dgm:prSet/>
      <dgm:spPr/>
      <dgm:t>
        <a:bodyPr/>
        <a:lstStyle/>
        <a:p>
          <a:endParaRPr lang="en-US"/>
        </a:p>
      </dgm:t>
    </dgm:pt>
    <dgm:pt modelId="{966B68F1-0E7E-4847-B34F-52BD5803811C}" type="sibTrans" cxnId="{C8E897DA-2068-4EBF-B35A-2B9F7EE1D2B4}">
      <dgm:prSet/>
      <dgm:spPr/>
      <dgm:t>
        <a:bodyPr/>
        <a:lstStyle/>
        <a:p>
          <a:endParaRPr lang="en-US"/>
        </a:p>
      </dgm:t>
    </dgm:pt>
    <dgm:pt modelId="{EDE64526-089E-4D38-B2C4-81D56E47DB35}">
      <dgm:prSet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Configure the backends</a:t>
          </a:r>
        </a:p>
      </dgm:t>
    </dgm:pt>
    <dgm:pt modelId="{D6499010-2263-4A32-A724-288353A72178}" type="parTrans" cxnId="{B14E4BFD-D7A6-4C8C-93A2-AA058912D6CC}">
      <dgm:prSet/>
      <dgm:spPr/>
      <dgm:t>
        <a:bodyPr/>
        <a:lstStyle/>
        <a:p>
          <a:endParaRPr lang="en-US"/>
        </a:p>
      </dgm:t>
    </dgm:pt>
    <dgm:pt modelId="{655B6BA7-D230-4841-AAE1-268A494C59CC}" type="sibTrans" cxnId="{B14E4BFD-D7A6-4C8C-93A2-AA058912D6CC}">
      <dgm:prSet/>
      <dgm:spPr/>
      <dgm:t>
        <a:bodyPr/>
        <a:lstStyle/>
        <a:p>
          <a:endParaRPr lang="en-US"/>
        </a:p>
      </dgm:t>
    </dgm:pt>
    <dgm:pt modelId="{2EF1D58E-0ADB-4B11-A452-B6283A2FBFD2}">
      <dgm:prSet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Add routing and test</a:t>
          </a:r>
        </a:p>
      </dgm:t>
    </dgm:pt>
    <dgm:pt modelId="{38F29E6D-4297-447C-82DB-9A5DF957F659}" type="parTrans" cxnId="{86EEE769-3276-4C7F-8CF8-EEBCFB05BC5C}">
      <dgm:prSet/>
      <dgm:spPr/>
      <dgm:t>
        <a:bodyPr/>
        <a:lstStyle/>
        <a:p>
          <a:endParaRPr lang="en-US"/>
        </a:p>
      </dgm:t>
    </dgm:pt>
    <dgm:pt modelId="{CED94138-3BA7-4A85-BC30-A39FCFD29C2D}" type="sibTrans" cxnId="{86EEE769-3276-4C7F-8CF8-EEBCFB05BC5C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5" custScaleX="137868" custScaleY="85561">
        <dgm:presLayoutVars>
          <dgm:bulletEnabled val="1"/>
        </dgm:presLayoutVars>
      </dgm:prSet>
      <dgm:spPr>
        <a:xfrm>
          <a:off x="624" y="1481415"/>
          <a:ext cx="1890160" cy="1541622"/>
        </a:xfrm>
        <a:prstGeom prst="roundRect">
          <a:avLst/>
        </a:prstGeom>
      </dgm:spPr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5" custScaleX="139559" custScaleY="85561">
        <dgm:presLayoutVars>
          <dgm:bulletEnabled val="1"/>
        </dgm:presLayoutVars>
      </dgm:prSet>
      <dgm:spPr>
        <a:xfrm>
          <a:off x="2022848" y="1481415"/>
          <a:ext cx="1890160" cy="1541622"/>
        </a:xfrm>
        <a:prstGeom prst="roundRect">
          <a:avLst/>
        </a:prstGeom>
      </dgm:spPr>
    </dgm:pt>
    <dgm:pt modelId="{9A44B964-D346-4B36-9A89-85239235EB4A}" type="pres">
      <dgm:prSet presAssocID="{C4F5593E-E558-4C5E-8B94-0DD95C78B656}" presName="sibTrans" presStyleCnt="0"/>
      <dgm:spPr/>
    </dgm:pt>
    <dgm:pt modelId="{1F6EE758-2C4E-450C-ABE9-C9519117E31C}" type="pres">
      <dgm:prSet presAssocID="{652F9B35-39E1-4A28-811E-83A3126B0E58}" presName="textNode" presStyleLbl="node1" presStyleIdx="2" presStyleCnt="5" custScaleX="131961" custScaleY="85561">
        <dgm:presLayoutVars>
          <dgm:bulletEnabled val="1"/>
        </dgm:presLayoutVars>
      </dgm:prSet>
      <dgm:spPr>
        <a:xfrm>
          <a:off x="4045073" y="1481415"/>
          <a:ext cx="1890160" cy="1541622"/>
        </a:xfrm>
        <a:prstGeom prst="roundRect">
          <a:avLst/>
        </a:prstGeom>
      </dgm:spPr>
    </dgm:pt>
    <dgm:pt modelId="{F0D62E7E-DC4E-4594-99E7-997E737A1CC3}" type="pres">
      <dgm:prSet presAssocID="{966B68F1-0E7E-4847-B34F-52BD5803811C}" presName="sibTrans" presStyleCnt="0"/>
      <dgm:spPr/>
    </dgm:pt>
    <dgm:pt modelId="{BBBDE496-1F58-427B-A4C7-730C629A2510}" type="pres">
      <dgm:prSet presAssocID="{EDE64526-089E-4D38-B2C4-81D56E47DB35}" presName="textNode" presStyleLbl="node1" presStyleIdx="3" presStyleCnt="5" custScaleX="136484" custScaleY="84027">
        <dgm:presLayoutVars>
          <dgm:bulletEnabled val="1"/>
        </dgm:presLayoutVars>
      </dgm:prSet>
      <dgm:spPr>
        <a:xfrm>
          <a:off x="7585110" y="1351527"/>
          <a:ext cx="2388083" cy="1802037"/>
        </a:xfrm>
        <a:prstGeom prst="roundRect">
          <a:avLst/>
        </a:prstGeom>
      </dgm:spPr>
    </dgm:pt>
    <dgm:pt modelId="{4E120639-2F3D-4F88-8568-31775243D969}" type="pres">
      <dgm:prSet presAssocID="{655B6BA7-D230-4841-AAE1-268A494C59CC}" presName="sibTrans" presStyleCnt="0"/>
      <dgm:spPr/>
    </dgm:pt>
    <dgm:pt modelId="{1F7876EE-F6CC-4E2D-92D8-55B5B68F3E3F}" type="pres">
      <dgm:prSet presAssocID="{2EF1D58E-0ADB-4B11-A452-B6283A2FBFD2}" presName="textNode" presStyleLbl="node1" presStyleIdx="4" presStyleCnt="5" custScaleX="128588" custScaleY="84027">
        <dgm:presLayoutVars>
          <dgm:bulletEnabled val="1"/>
        </dgm:presLayoutVars>
      </dgm:prSet>
      <dgm:spPr>
        <a:xfrm>
          <a:off x="8089521" y="1351336"/>
          <a:ext cx="1890160" cy="1801781"/>
        </a:xfrm>
        <a:prstGeom prst="roundRect">
          <a:avLst/>
        </a:prstGeom>
      </dgm:spPr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86EEE769-3276-4C7F-8CF8-EEBCFB05BC5C}" srcId="{6D6F6A12-7C39-465F-9DFA-A7AE34C8C637}" destId="{2EF1D58E-0ADB-4B11-A452-B6283A2FBFD2}" srcOrd="4" destOrd="0" parTransId="{38F29E6D-4297-447C-82DB-9A5DF957F659}" sibTransId="{CED94138-3BA7-4A85-BC30-A39FCFD29C2D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AD7113A7-49BA-4E53-B328-9072AB0BE01C}" type="presOf" srcId="{2EF1D58E-0ADB-4B11-A452-B6283A2FBFD2}" destId="{1F7876EE-F6CC-4E2D-92D8-55B5B68F3E3F}" srcOrd="0" destOrd="0" presId="urn:microsoft.com/office/officeart/2005/8/layout/hProcess9"/>
    <dgm:cxn modelId="{40A325B9-8221-4D43-8E56-99166A2D650C}" type="presOf" srcId="{652F9B35-39E1-4A28-811E-83A3126B0E58}" destId="{1F6EE758-2C4E-450C-ABE9-C9519117E31C}" srcOrd="0" destOrd="0" presId="urn:microsoft.com/office/officeart/2005/8/layout/hProcess9"/>
    <dgm:cxn modelId="{C8E897DA-2068-4EBF-B35A-2B9F7EE1D2B4}" srcId="{6D6F6A12-7C39-465F-9DFA-A7AE34C8C637}" destId="{652F9B35-39E1-4A28-811E-83A3126B0E58}" srcOrd="2" destOrd="0" parTransId="{D588D7BB-1873-4A6F-9A50-6EF058919D9B}" sibTransId="{966B68F1-0E7E-4847-B34F-52BD5803811C}"/>
    <dgm:cxn modelId="{2484AEE8-5EBD-4E07-B44B-44A24C73C19B}" type="presOf" srcId="{EDE64526-089E-4D38-B2C4-81D56E47DB35}" destId="{BBBDE496-1F58-427B-A4C7-730C629A2510}" srcOrd="0" destOrd="0" presId="urn:microsoft.com/office/officeart/2005/8/layout/hProcess9"/>
    <dgm:cxn modelId="{B14E4BFD-D7A6-4C8C-93A2-AA058912D6CC}" srcId="{6D6F6A12-7C39-465F-9DFA-A7AE34C8C637}" destId="{EDE64526-089E-4D38-B2C4-81D56E47DB35}" srcOrd="3" destOrd="0" parTransId="{D6499010-2263-4A32-A724-288353A72178}" sibTransId="{655B6BA7-D230-4841-AAE1-268A494C59CC}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  <dgm:cxn modelId="{CC3FC3F2-54FD-4E72-A49E-F4B8957A9CE0}" type="presParOf" srcId="{61CFEAC4-9E45-4278-97EF-B448FE0E5574}" destId="{9A44B964-D346-4B36-9A89-85239235EB4A}" srcOrd="3" destOrd="0" presId="urn:microsoft.com/office/officeart/2005/8/layout/hProcess9"/>
    <dgm:cxn modelId="{8E243D6C-C8EF-41F6-9FA4-D3F7899BB493}" type="presParOf" srcId="{61CFEAC4-9E45-4278-97EF-B448FE0E5574}" destId="{1F6EE758-2C4E-450C-ABE9-C9519117E31C}" srcOrd="4" destOrd="0" presId="urn:microsoft.com/office/officeart/2005/8/layout/hProcess9"/>
    <dgm:cxn modelId="{722248EB-D718-4AF8-BB29-230F1519B7B9}" type="presParOf" srcId="{61CFEAC4-9E45-4278-97EF-B448FE0E5574}" destId="{F0D62E7E-DC4E-4594-99E7-997E737A1CC3}" srcOrd="5" destOrd="0" presId="urn:microsoft.com/office/officeart/2005/8/layout/hProcess9"/>
    <dgm:cxn modelId="{0B1B358D-32E4-46DB-80AE-FDCFD9E56A0D}" type="presParOf" srcId="{61CFEAC4-9E45-4278-97EF-B448FE0E5574}" destId="{BBBDE496-1F58-427B-A4C7-730C629A2510}" srcOrd="6" destOrd="0" presId="urn:microsoft.com/office/officeart/2005/8/layout/hProcess9"/>
    <dgm:cxn modelId="{B9DBFE54-C695-471E-B4A5-7B1175C92D72}" type="presParOf" srcId="{61CFEAC4-9E45-4278-97EF-B448FE0E5574}" destId="{4E120639-2F3D-4F88-8568-31775243D969}" srcOrd="7" destOrd="0" presId="urn:microsoft.com/office/officeart/2005/8/layout/hProcess9"/>
    <dgm:cxn modelId="{1FD712F4-B294-44DD-8221-9FA50AA95BCD}" type="presParOf" srcId="{61CFEAC4-9E45-4278-97EF-B448FE0E5574}" destId="{1F7876EE-F6CC-4E2D-92D8-55B5B68F3E3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Add a frontend host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Add application backend and pools</a:t>
          </a: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652F9B35-39E1-4A28-811E-83A3126B0E58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Add routing rules</a:t>
          </a:r>
        </a:p>
      </dgm:t>
    </dgm:pt>
    <dgm:pt modelId="{D588D7BB-1873-4A6F-9A50-6EF058919D9B}" type="parTrans" cxnId="{C8E897DA-2068-4EBF-B35A-2B9F7EE1D2B4}">
      <dgm:prSet/>
      <dgm:spPr/>
      <dgm:t>
        <a:bodyPr/>
        <a:lstStyle/>
        <a:p>
          <a:endParaRPr lang="en-US"/>
        </a:p>
      </dgm:t>
    </dgm:pt>
    <dgm:pt modelId="{966B68F1-0E7E-4847-B34F-52BD5803811C}" type="sibTrans" cxnId="{C8E897DA-2068-4EBF-B35A-2B9F7EE1D2B4}">
      <dgm:prSet/>
      <dgm:spPr/>
      <dgm:t>
        <a:bodyPr/>
        <a:lstStyle/>
        <a:p>
          <a:endParaRPr lang="en-US"/>
        </a:p>
      </dgm:t>
    </dgm:pt>
    <dgm:pt modelId="{EDE64526-089E-4D38-B2C4-81D56E47DB35}">
      <dgm:prSet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Test</a:t>
          </a:r>
        </a:p>
      </dgm:t>
    </dgm:pt>
    <dgm:pt modelId="{D6499010-2263-4A32-A724-288353A72178}" type="parTrans" cxnId="{B14E4BFD-D7A6-4C8C-93A2-AA058912D6CC}">
      <dgm:prSet/>
      <dgm:spPr/>
      <dgm:t>
        <a:bodyPr/>
        <a:lstStyle/>
        <a:p>
          <a:endParaRPr lang="en-US"/>
        </a:p>
      </dgm:t>
    </dgm:pt>
    <dgm:pt modelId="{655B6BA7-D230-4841-AAE1-268A494C59CC}" type="sibTrans" cxnId="{B14E4BFD-D7A6-4C8C-93A2-AA058912D6CC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4" custScaleX="137868" custScaleY="85561">
        <dgm:presLayoutVars>
          <dgm:bulletEnabled val="1"/>
        </dgm:presLayoutVars>
      </dgm:prSet>
      <dgm:spPr>
        <a:xfrm>
          <a:off x="624" y="1481415"/>
          <a:ext cx="1890160" cy="1541622"/>
        </a:xfrm>
        <a:prstGeom prst="roundRect">
          <a:avLst/>
        </a:prstGeom>
      </dgm:spPr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4" custScaleX="139559" custScaleY="85561">
        <dgm:presLayoutVars>
          <dgm:bulletEnabled val="1"/>
        </dgm:presLayoutVars>
      </dgm:prSet>
      <dgm:spPr>
        <a:xfrm>
          <a:off x="2022848" y="1481415"/>
          <a:ext cx="1890160" cy="1541622"/>
        </a:xfrm>
        <a:prstGeom prst="roundRect">
          <a:avLst/>
        </a:prstGeom>
      </dgm:spPr>
    </dgm:pt>
    <dgm:pt modelId="{9A44B964-D346-4B36-9A89-85239235EB4A}" type="pres">
      <dgm:prSet presAssocID="{C4F5593E-E558-4C5E-8B94-0DD95C78B656}" presName="sibTrans" presStyleCnt="0"/>
      <dgm:spPr/>
    </dgm:pt>
    <dgm:pt modelId="{1F6EE758-2C4E-450C-ABE9-C9519117E31C}" type="pres">
      <dgm:prSet presAssocID="{652F9B35-39E1-4A28-811E-83A3126B0E58}" presName="textNode" presStyleLbl="node1" presStyleIdx="2" presStyleCnt="4" custScaleX="131961" custScaleY="85561">
        <dgm:presLayoutVars>
          <dgm:bulletEnabled val="1"/>
        </dgm:presLayoutVars>
      </dgm:prSet>
      <dgm:spPr>
        <a:xfrm>
          <a:off x="4045073" y="1481415"/>
          <a:ext cx="1890160" cy="1541622"/>
        </a:xfrm>
        <a:prstGeom prst="roundRect">
          <a:avLst/>
        </a:prstGeom>
      </dgm:spPr>
    </dgm:pt>
    <dgm:pt modelId="{F0D62E7E-DC4E-4594-99E7-997E737A1CC3}" type="pres">
      <dgm:prSet presAssocID="{966B68F1-0E7E-4847-B34F-52BD5803811C}" presName="sibTrans" presStyleCnt="0"/>
      <dgm:spPr/>
    </dgm:pt>
    <dgm:pt modelId="{BBBDE496-1F58-427B-A4C7-730C629A2510}" type="pres">
      <dgm:prSet presAssocID="{EDE64526-089E-4D38-B2C4-81D56E47DB35}" presName="textNode" presStyleLbl="node1" presStyleIdx="3" presStyleCnt="4" custScaleX="136484" custScaleY="84027">
        <dgm:presLayoutVars>
          <dgm:bulletEnabled val="1"/>
        </dgm:presLayoutVars>
      </dgm:prSet>
      <dgm:spPr>
        <a:xfrm>
          <a:off x="7585110" y="1351527"/>
          <a:ext cx="2388083" cy="1802037"/>
        </a:xfrm>
        <a:prstGeom prst="roundRect">
          <a:avLst/>
        </a:prstGeom>
      </dgm:spPr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0A325B9-8221-4D43-8E56-99166A2D650C}" type="presOf" srcId="{652F9B35-39E1-4A28-811E-83A3126B0E58}" destId="{1F6EE758-2C4E-450C-ABE9-C9519117E31C}" srcOrd="0" destOrd="0" presId="urn:microsoft.com/office/officeart/2005/8/layout/hProcess9"/>
    <dgm:cxn modelId="{C8E897DA-2068-4EBF-B35A-2B9F7EE1D2B4}" srcId="{6D6F6A12-7C39-465F-9DFA-A7AE34C8C637}" destId="{652F9B35-39E1-4A28-811E-83A3126B0E58}" srcOrd="2" destOrd="0" parTransId="{D588D7BB-1873-4A6F-9A50-6EF058919D9B}" sibTransId="{966B68F1-0E7E-4847-B34F-52BD5803811C}"/>
    <dgm:cxn modelId="{2484AEE8-5EBD-4E07-B44B-44A24C73C19B}" type="presOf" srcId="{EDE64526-089E-4D38-B2C4-81D56E47DB35}" destId="{BBBDE496-1F58-427B-A4C7-730C629A2510}" srcOrd="0" destOrd="0" presId="urn:microsoft.com/office/officeart/2005/8/layout/hProcess9"/>
    <dgm:cxn modelId="{B14E4BFD-D7A6-4C8C-93A2-AA058912D6CC}" srcId="{6D6F6A12-7C39-465F-9DFA-A7AE34C8C637}" destId="{EDE64526-089E-4D38-B2C4-81D56E47DB35}" srcOrd="3" destOrd="0" parTransId="{D6499010-2263-4A32-A724-288353A72178}" sibTransId="{655B6BA7-D230-4841-AAE1-268A494C59CC}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  <dgm:cxn modelId="{CC3FC3F2-54FD-4E72-A49E-F4B8957A9CE0}" type="presParOf" srcId="{61CFEAC4-9E45-4278-97EF-B448FE0E5574}" destId="{9A44B964-D346-4B36-9A89-85239235EB4A}" srcOrd="3" destOrd="0" presId="urn:microsoft.com/office/officeart/2005/8/layout/hProcess9"/>
    <dgm:cxn modelId="{8E243D6C-C8EF-41F6-9FA4-D3F7899BB493}" type="presParOf" srcId="{61CFEAC4-9E45-4278-97EF-B448FE0E5574}" destId="{1F6EE758-2C4E-450C-ABE9-C9519117E31C}" srcOrd="4" destOrd="0" presId="urn:microsoft.com/office/officeart/2005/8/layout/hProcess9"/>
    <dgm:cxn modelId="{722248EB-D718-4AF8-BB29-230F1519B7B9}" type="presParOf" srcId="{61CFEAC4-9E45-4278-97EF-B448FE0E5574}" destId="{F0D62E7E-DC4E-4594-99E7-997E737A1CC3}" srcOrd="5" destOrd="0" presId="urn:microsoft.com/office/officeart/2005/8/layout/hProcess9"/>
    <dgm:cxn modelId="{0B1B358D-32E4-46DB-80AE-FDCFD9E56A0D}" type="presParOf" srcId="{61CFEAC4-9E45-4278-97EF-B448FE0E5574}" destId="{BBBDE496-1F58-427B-A4C7-730C629A251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Configure the network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virtual machines</a:t>
          </a: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652F9B35-39E1-4A28-811E-83A3126B0E58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Deploy the firewall</a:t>
          </a:r>
        </a:p>
      </dgm:t>
    </dgm:pt>
    <dgm:pt modelId="{D588D7BB-1873-4A6F-9A50-6EF058919D9B}" type="parTrans" cxnId="{C8E897DA-2068-4EBF-B35A-2B9F7EE1D2B4}">
      <dgm:prSet/>
      <dgm:spPr/>
      <dgm:t>
        <a:bodyPr/>
        <a:lstStyle/>
        <a:p>
          <a:endParaRPr lang="en-US"/>
        </a:p>
      </dgm:t>
    </dgm:pt>
    <dgm:pt modelId="{966B68F1-0E7E-4847-B34F-52BD5803811C}" type="sibTrans" cxnId="{C8E897DA-2068-4EBF-B35A-2B9F7EE1D2B4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3" custScaleX="137868" custScaleY="85561">
        <dgm:presLayoutVars>
          <dgm:bulletEnabled val="1"/>
        </dgm:presLayoutVars>
      </dgm:prSet>
      <dgm:spPr>
        <a:xfrm>
          <a:off x="624" y="1481415"/>
          <a:ext cx="1890160" cy="1541622"/>
        </a:xfrm>
        <a:prstGeom prst="roundRect">
          <a:avLst/>
        </a:prstGeom>
      </dgm:spPr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3" custScaleX="139559" custScaleY="85561">
        <dgm:presLayoutVars>
          <dgm:bulletEnabled val="1"/>
        </dgm:presLayoutVars>
      </dgm:prSet>
      <dgm:spPr>
        <a:xfrm>
          <a:off x="2022848" y="1481415"/>
          <a:ext cx="1890160" cy="1541622"/>
        </a:xfrm>
        <a:prstGeom prst="roundRect">
          <a:avLst/>
        </a:prstGeom>
      </dgm:spPr>
    </dgm:pt>
    <dgm:pt modelId="{9A44B964-D346-4B36-9A89-85239235EB4A}" type="pres">
      <dgm:prSet presAssocID="{C4F5593E-E558-4C5E-8B94-0DD95C78B656}" presName="sibTrans" presStyleCnt="0"/>
      <dgm:spPr/>
    </dgm:pt>
    <dgm:pt modelId="{1F6EE758-2C4E-450C-ABE9-C9519117E31C}" type="pres">
      <dgm:prSet presAssocID="{652F9B35-39E1-4A28-811E-83A3126B0E58}" presName="textNode" presStyleLbl="node1" presStyleIdx="2" presStyleCnt="3" custScaleX="131961" custScaleY="85561">
        <dgm:presLayoutVars>
          <dgm:bulletEnabled val="1"/>
        </dgm:presLayoutVars>
      </dgm:prSet>
      <dgm:spPr>
        <a:xfrm>
          <a:off x="4045073" y="1481415"/>
          <a:ext cx="1890160" cy="1541622"/>
        </a:xfrm>
        <a:prstGeom prst="roundRect">
          <a:avLst/>
        </a:prstGeom>
      </dgm:spPr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0A325B9-8221-4D43-8E56-99166A2D650C}" type="presOf" srcId="{652F9B35-39E1-4A28-811E-83A3126B0E58}" destId="{1F6EE758-2C4E-450C-ABE9-C9519117E31C}" srcOrd="0" destOrd="0" presId="urn:microsoft.com/office/officeart/2005/8/layout/hProcess9"/>
    <dgm:cxn modelId="{C8E897DA-2068-4EBF-B35A-2B9F7EE1D2B4}" srcId="{6D6F6A12-7C39-465F-9DFA-A7AE34C8C637}" destId="{652F9B35-39E1-4A28-811E-83A3126B0E58}" srcOrd="2" destOrd="0" parTransId="{D588D7BB-1873-4A6F-9A50-6EF058919D9B}" sibTransId="{966B68F1-0E7E-4847-B34F-52BD5803811C}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  <dgm:cxn modelId="{CC3FC3F2-54FD-4E72-A49E-F4B8957A9CE0}" type="presParOf" srcId="{61CFEAC4-9E45-4278-97EF-B448FE0E5574}" destId="{9A44B964-D346-4B36-9A89-85239235EB4A}" srcOrd="3" destOrd="0" presId="urn:microsoft.com/office/officeart/2005/8/layout/hProcess9"/>
    <dgm:cxn modelId="{8E243D6C-C8EF-41F6-9FA4-D3F7899BB493}" type="presParOf" srcId="{61CFEAC4-9E45-4278-97EF-B448FE0E5574}" destId="{1F6EE758-2C4E-450C-ABE9-C9519117E31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the Bastion resource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Configure the resource</a:t>
          </a: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2" custScaleX="137868" custScaleY="85561">
        <dgm:presLayoutVars>
          <dgm:bulletEnabled val="1"/>
        </dgm:presLayoutVars>
      </dgm:prSet>
      <dgm:spPr>
        <a:xfrm>
          <a:off x="624" y="1481415"/>
          <a:ext cx="1890160" cy="1541622"/>
        </a:xfrm>
        <a:prstGeom prst="roundRect">
          <a:avLst/>
        </a:prstGeom>
      </dgm:spPr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2" custScaleX="139559" custScaleY="85561">
        <dgm:presLayoutVars>
          <dgm:bulletEnabled val="1"/>
        </dgm:presLayoutVars>
      </dgm:prSet>
      <dgm:spPr>
        <a:xfrm>
          <a:off x="2022848" y="1481415"/>
          <a:ext cx="1890160" cy="1541622"/>
        </a:xfrm>
        <a:prstGeom prst="roundRect">
          <a:avLst/>
        </a:prstGeom>
      </dgm:spPr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715" y="0"/>
          <a:ext cx="8483260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2923" y="1481415"/>
          <a:ext cx="1760198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a load balancer</a:t>
          </a:r>
        </a:p>
      </dsp:txBody>
      <dsp:txXfrm>
        <a:off x="78179" y="1556671"/>
        <a:ext cx="1609686" cy="1391110"/>
      </dsp:txXfrm>
    </dsp:sp>
    <dsp:sp modelId="{7D68A566-4B67-477F-8C6B-13C323222680}">
      <dsp:nvSpPr>
        <dsp:cNvPr id="0" name=""/>
        <dsp:cNvSpPr/>
      </dsp:nvSpPr>
      <dsp:spPr>
        <a:xfrm>
          <a:off x="2056489" y="1481415"/>
          <a:ext cx="1760198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load balancer resources</a:t>
          </a:r>
        </a:p>
      </dsp:txBody>
      <dsp:txXfrm>
        <a:off x="2131745" y="1556671"/>
        <a:ext cx="1609686" cy="1391110"/>
      </dsp:txXfrm>
    </dsp:sp>
    <dsp:sp modelId="{1F6EE758-2C4E-450C-ABE9-C9519117E31C}">
      <dsp:nvSpPr>
        <dsp:cNvPr id="0" name=""/>
        <dsp:cNvSpPr/>
      </dsp:nvSpPr>
      <dsp:spPr>
        <a:xfrm>
          <a:off x="4110054" y="1481415"/>
          <a:ext cx="1760198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virtual machines</a:t>
          </a:r>
        </a:p>
      </dsp:txBody>
      <dsp:txXfrm>
        <a:off x="4185310" y="1556671"/>
        <a:ext cx="1609686" cy="1391110"/>
      </dsp:txXfrm>
    </dsp:sp>
    <dsp:sp modelId="{BBBDE496-1F58-427B-A4C7-730C629A2510}">
      <dsp:nvSpPr>
        <dsp:cNvPr id="0" name=""/>
        <dsp:cNvSpPr/>
      </dsp:nvSpPr>
      <dsp:spPr>
        <a:xfrm>
          <a:off x="6163619" y="1495235"/>
          <a:ext cx="1760198" cy="1513983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NSG Rule</a:t>
          </a:r>
        </a:p>
      </dsp:txBody>
      <dsp:txXfrm>
        <a:off x="6237526" y="1569142"/>
        <a:ext cx="1612384" cy="1366169"/>
      </dsp:txXfrm>
    </dsp:sp>
    <dsp:sp modelId="{1F7876EE-F6CC-4E2D-92D8-55B5B68F3E3F}">
      <dsp:nvSpPr>
        <dsp:cNvPr id="0" name=""/>
        <dsp:cNvSpPr/>
      </dsp:nvSpPr>
      <dsp:spPr>
        <a:xfrm>
          <a:off x="8217184" y="1495235"/>
          <a:ext cx="1760198" cy="1513983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Install IIS and test</a:t>
          </a:r>
        </a:p>
      </dsp:txBody>
      <dsp:txXfrm>
        <a:off x="8291091" y="1569142"/>
        <a:ext cx="1612384" cy="1366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61774" y="0"/>
          <a:ext cx="8954125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686" y="1481415"/>
          <a:ext cx="1959379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an application gateway</a:t>
          </a:r>
        </a:p>
      </dsp:txBody>
      <dsp:txXfrm>
        <a:off x="75942" y="1556671"/>
        <a:ext cx="1808867" cy="1391110"/>
      </dsp:txXfrm>
    </dsp:sp>
    <dsp:sp modelId="{7D68A566-4B67-477F-8C6B-13C323222680}">
      <dsp:nvSpPr>
        <dsp:cNvPr id="0" name=""/>
        <dsp:cNvSpPr/>
      </dsp:nvSpPr>
      <dsp:spPr>
        <a:xfrm>
          <a:off x="2196933" y="1481415"/>
          <a:ext cx="1983412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Configure the basic settings</a:t>
          </a:r>
        </a:p>
      </dsp:txBody>
      <dsp:txXfrm>
        <a:off x="2272189" y="1556671"/>
        <a:ext cx="1832900" cy="1391110"/>
      </dsp:txXfrm>
    </dsp:sp>
    <dsp:sp modelId="{1F6EE758-2C4E-450C-ABE9-C9519117E31C}">
      <dsp:nvSpPr>
        <dsp:cNvPr id="0" name=""/>
        <dsp:cNvSpPr/>
      </dsp:nvSpPr>
      <dsp:spPr>
        <a:xfrm>
          <a:off x="4417212" y="1481415"/>
          <a:ext cx="1875429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Configure the frontends</a:t>
          </a:r>
        </a:p>
      </dsp:txBody>
      <dsp:txXfrm>
        <a:off x="4492468" y="1556671"/>
        <a:ext cx="1724917" cy="1391110"/>
      </dsp:txXfrm>
    </dsp:sp>
    <dsp:sp modelId="{BBBDE496-1F58-427B-A4C7-730C629A2510}">
      <dsp:nvSpPr>
        <dsp:cNvPr id="0" name=""/>
        <dsp:cNvSpPr/>
      </dsp:nvSpPr>
      <dsp:spPr>
        <a:xfrm>
          <a:off x="6529508" y="1495235"/>
          <a:ext cx="1939710" cy="1513983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Configure the backends</a:t>
          </a:r>
        </a:p>
      </dsp:txBody>
      <dsp:txXfrm>
        <a:off x="6603415" y="1569142"/>
        <a:ext cx="1791896" cy="1366169"/>
      </dsp:txXfrm>
    </dsp:sp>
    <dsp:sp modelId="{1F7876EE-F6CC-4E2D-92D8-55B5B68F3E3F}">
      <dsp:nvSpPr>
        <dsp:cNvPr id="0" name=""/>
        <dsp:cNvSpPr/>
      </dsp:nvSpPr>
      <dsp:spPr>
        <a:xfrm>
          <a:off x="8706085" y="1495235"/>
          <a:ext cx="1827492" cy="1513983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Add routing and test</a:t>
          </a:r>
        </a:p>
      </dsp:txBody>
      <dsp:txXfrm>
        <a:off x="8779992" y="1569142"/>
        <a:ext cx="1679678" cy="1366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61774" y="0"/>
          <a:ext cx="8954125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7631" y="1481415"/>
          <a:ext cx="2433800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Add a frontend host</a:t>
          </a:r>
        </a:p>
      </dsp:txBody>
      <dsp:txXfrm>
        <a:off x="82887" y="1556671"/>
        <a:ext cx="2283288" cy="1391110"/>
      </dsp:txXfrm>
    </dsp:sp>
    <dsp:sp modelId="{7D68A566-4B67-477F-8C6B-13C323222680}">
      <dsp:nvSpPr>
        <dsp:cNvPr id="0" name=""/>
        <dsp:cNvSpPr/>
      </dsp:nvSpPr>
      <dsp:spPr>
        <a:xfrm>
          <a:off x="2735651" y="1481415"/>
          <a:ext cx="2463652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Add application backend and pools</a:t>
          </a:r>
        </a:p>
      </dsp:txBody>
      <dsp:txXfrm>
        <a:off x="2810907" y="1556671"/>
        <a:ext cx="2313140" cy="1391110"/>
      </dsp:txXfrm>
    </dsp:sp>
    <dsp:sp modelId="{1F6EE758-2C4E-450C-ABE9-C9519117E31C}">
      <dsp:nvSpPr>
        <dsp:cNvPr id="0" name=""/>
        <dsp:cNvSpPr/>
      </dsp:nvSpPr>
      <dsp:spPr>
        <a:xfrm>
          <a:off x="5493522" y="1481415"/>
          <a:ext cx="2329523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Add routing rules</a:t>
          </a:r>
        </a:p>
      </dsp:txBody>
      <dsp:txXfrm>
        <a:off x="5568778" y="1556671"/>
        <a:ext cx="2179011" cy="1391110"/>
      </dsp:txXfrm>
    </dsp:sp>
    <dsp:sp modelId="{BBBDE496-1F58-427B-A4C7-730C629A2510}">
      <dsp:nvSpPr>
        <dsp:cNvPr id="0" name=""/>
        <dsp:cNvSpPr/>
      </dsp:nvSpPr>
      <dsp:spPr>
        <a:xfrm>
          <a:off x="8117264" y="1495235"/>
          <a:ext cx="2409368" cy="1513983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Test</a:t>
          </a:r>
        </a:p>
      </dsp:txBody>
      <dsp:txXfrm>
        <a:off x="8191171" y="1569142"/>
        <a:ext cx="2261554" cy="13661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61774" y="0"/>
          <a:ext cx="8954125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6757" y="1481415"/>
          <a:ext cx="3276270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Configure the network</a:t>
          </a:r>
        </a:p>
      </dsp:txBody>
      <dsp:txXfrm>
        <a:off x="82013" y="1556671"/>
        <a:ext cx="3125758" cy="1391110"/>
      </dsp:txXfrm>
    </dsp:sp>
    <dsp:sp modelId="{7D68A566-4B67-477F-8C6B-13C323222680}">
      <dsp:nvSpPr>
        <dsp:cNvPr id="0" name=""/>
        <dsp:cNvSpPr/>
      </dsp:nvSpPr>
      <dsp:spPr>
        <a:xfrm>
          <a:off x="3679091" y="1481415"/>
          <a:ext cx="3316455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virtual machines</a:t>
          </a:r>
        </a:p>
      </dsp:txBody>
      <dsp:txXfrm>
        <a:off x="3754347" y="1556671"/>
        <a:ext cx="3165943" cy="1391110"/>
      </dsp:txXfrm>
    </dsp:sp>
    <dsp:sp modelId="{1F6EE758-2C4E-450C-ABE9-C9519117E31C}">
      <dsp:nvSpPr>
        <dsp:cNvPr id="0" name=""/>
        <dsp:cNvSpPr/>
      </dsp:nvSpPr>
      <dsp:spPr>
        <a:xfrm>
          <a:off x="7391610" y="1481415"/>
          <a:ext cx="3135897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Deploy the firewall</a:t>
          </a:r>
        </a:p>
      </dsp:txBody>
      <dsp:txXfrm>
        <a:off x="7466866" y="1556671"/>
        <a:ext cx="2985385" cy="1391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61774" y="0"/>
          <a:ext cx="8954125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620041" y="1481415"/>
          <a:ext cx="4357014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Create the Bastion resource</a:t>
          </a:r>
        </a:p>
      </dsp:txBody>
      <dsp:txXfrm>
        <a:off x="695297" y="1556671"/>
        <a:ext cx="4206502" cy="1391110"/>
      </dsp:txXfrm>
    </dsp:sp>
    <dsp:sp modelId="{7D68A566-4B67-477F-8C6B-13C323222680}">
      <dsp:nvSpPr>
        <dsp:cNvPr id="0" name=""/>
        <dsp:cNvSpPr/>
      </dsp:nvSpPr>
      <dsp:spPr>
        <a:xfrm>
          <a:off x="5503768" y="1481415"/>
          <a:ext cx="4410454" cy="1541622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Configure the resource</a:t>
          </a:r>
        </a:p>
      </dsp:txBody>
      <dsp:txXfrm>
        <a:off x="5579024" y="1556671"/>
        <a:ext cx="4259942" cy="139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7/16/2021 9:50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7/16/2021 9:49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Load balance your web service traffic with Application Gateway - https://docs.microsoft.com/learn/modules/load-balance-web-traffic-with-application-gateway/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Note: R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ate limiting can be used wherever WAF policy can be applied, but rate limiting only usable for Front Door and CDN. 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r>
              <a:rPr lang="en-US" dirty="0"/>
              <a:t>https://docs.microsoft.com/en-us/azure/web-application-firewall/ag/ag-overview</a:t>
            </a:r>
          </a:p>
          <a:p>
            <a:endParaRPr lang="en-US" dirty="0"/>
          </a:p>
          <a:p>
            <a:r>
              <a:rPr lang="en-US" dirty="0"/>
              <a:t>https://owasp.org/www-project-modsecurity-core-rule-set/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3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24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- https://docs.microsoft.com/en-us/azure/frontdoor/front-door-overview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3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71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https://docs.microsoft.com/en-us/azure/web-application-firewall/afds/afds-overview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73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66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- https://docs.microsoft.com/en-us/learn/modules/distribute-load-with-traffic-manager/2-priority-routing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7/16/2021 9:49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- https://docs.microsoft.com/en-us/learn/modules/distribute-load-with-traffic-manager/2-priority-routing</a:t>
            </a:r>
          </a:p>
          <a:p>
            <a:endParaRPr lang="en-US" dirty="0"/>
          </a:p>
          <a:p>
            <a:r>
              <a:rPr lang="en-US" dirty="0"/>
              <a:t>Subnet routing and multi-value routing do not have a separate slide but are discussed in the notes.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7/16/2021 9:49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5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- https://docs.microsoft.com/en-us/azure/cloud-adoption-framework/ready/considerations/networking-options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6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85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student content for Azure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40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8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Integrated with third-party security-as-a-service offerings for secured virtual hub deployments</a:t>
            </a:r>
          </a:p>
          <a:p>
            <a:pPr lvl="1"/>
            <a:r>
              <a:rPr lang="en-US" sz="1992" dirty="0"/>
              <a:t>VNet to Internet traffic filtering</a:t>
            </a:r>
          </a:p>
          <a:p>
            <a:pPr lvl="1"/>
            <a:r>
              <a:rPr lang="en-US" sz="1992" dirty="0"/>
              <a:t>Branch to Internet traffic filtering</a:t>
            </a:r>
          </a:p>
          <a:p>
            <a:endParaRPr lang="en-US" dirty="0"/>
          </a:p>
          <a:p>
            <a:r>
              <a:rPr lang="en-US" dirty="0"/>
              <a:t>https://docs.microsoft.com/en-us/learn/modules/intro-to-azure-firewall-manager/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2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74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- https://docs.microsoft.com/en-us/learn/modules/secure-and-isolate-with-nsg-and-service-endpoints/2-network-security-groups</a:t>
            </a:r>
          </a:p>
          <a:p>
            <a:endParaRPr lang="en-US" dirty="0"/>
          </a:p>
          <a:p>
            <a:r>
              <a:rPr lang="en-US" dirty="0"/>
              <a:t>Instructor - https://docs.microsoft.com/en-us/azure/virtual-network/application-security-groups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5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2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connect and sign on to an Azure virtual machine running Windows - https://docs.microsoft.com/en-us/azure/virtual-machines/windows/connect-logon</a:t>
            </a:r>
          </a:p>
          <a:p>
            <a:endParaRPr lang="en-US" dirty="0"/>
          </a:p>
          <a:p>
            <a:r>
              <a:rPr lang="en-US" dirty="0"/>
              <a:t>How to use SSH keys with Windows on Azure</a:t>
            </a:r>
            <a:r>
              <a:rPr lang="en-IN" dirty="0"/>
              <a:t> - https://docs.microsoft.com/en-us/azure/virtual-machines/linux/ssh-from-windows</a:t>
            </a:r>
          </a:p>
          <a:p>
            <a:endParaRPr lang="en-IN" dirty="0"/>
          </a:p>
          <a:p>
            <a:r>
              <a:rPr lang="en-IN" dirty="0"/>
              <a:t>What is Azure Bastion? - https://docs.microsoft.com/en-us/azure/bastion/bastion-overview</a:t>
            </a:r>
            <a:endParaRPr lang="en-US" dirty="0"/>
          </a:p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8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https://docs.microsoft.com/en-us/azure/bastion/vnet-peering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- https://docs.microsoft.com/en-us/learn/browse/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screenshot directly from the “Load balancing – help me choose” section of the Azure Portal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8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https://docs.microsoft.com/en-us/azure/load-balancer/skus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6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https://docs.microsoft.com/en-us/azure/application-gateway/overview</a:t>
            </a:r>
          </a:p>
          <a:p>
            <a:endParaRPr lang="en-US" dirty="0"/>
          </a:p>
          <a:p>
            <a:r>
              <a:rPr lang="en-US" dirty="0"/>
              <a:t>https://docs.microsoft.com/en-us/azure/application-gateway/features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6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QuickStart: Direct web traffic with Azure Application Gateway - Azure portal - https://docs.microsoft.com/en-us/azure/application-gateway/quick-create-portal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https://docs.microsoft.com/en-us/azure/application-gateway/features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4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746404"/>
            <a:ext cx="5537797" cy="1665259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99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Microsoft Azure logo">
            <a:extLst>
              <a:ext uri="{FF2B5EF4-FFF2-40B4-BE49-F238E27FC236}">
                <a16:creationId xmlns:a16="http://schemas.microsoft.com/office/drawing/2014/main" id="{F94D27AD-0FFC-46F9-ACBE-561AA88831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66" y="456976"/>
            <a:ext cx="1389776" cy="196176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9955F68-467E-4C5C-B3A9-675BAFC4FD09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1514664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243001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1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99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6263218"/>
      </p:ext>
    </p:extLst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_Structure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150" y="3292079"/>
            <a:ext cx="2787651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C0EA3C4-8C18-4FD5-B27C-E0C722BEA8D0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8799190"/>
      </p:ext>
    </p:extLst>
  </p:cSld>
  <p:clrMapOvr>
    <a:masterClrMapping/>
  </p:clrMapOvr>
  <p:transition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8505" y="1251871"/>
            <a:ext cx="11239464" cy="891486"/>
          </a:xfrm>
        </p:spPr>
        <p:txBody>
          <a:bodyPr/>
          <a:lstStyle>
            <a:lvl1pPr marL="233149" indent="-233149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466298" indent="-233149">
              <a:buFont typeface="Arial" panose="020B0604020202020204" pitchFamily="34" charset="0"/>
              <a:buChar char="•"/>
              <a:defRPr sz="2448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7425973-8B2C-4123-8A53-EBA58670E2BE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7914765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466302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B760F8B-1646-4A8E-A970-DF75AFF785FB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21415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FC86C461-A57B-40F7-A93A-9B575BD5463C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27408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958AD9B-5936-43D4-8B50-A6AB8CD83DAE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43681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632780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D77772E-3AB0-4455-B755-937D00C1D0F5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7316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9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3F30B39-D760-4B18-A167-D47C32BD5B77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04034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059" y="466301"/>
            <a:ext cx="11239464" cy="5650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95915" y="1464080"/>
            <a:ext cx="11239464" cy="16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8" r:id="rId7"/>
    <p:sldLayoutId id="2147484709" r:id="rId8"/>
    <p:sldLayoutId id="2147484710" r:id="rId9"/>
  </p:sldLayoutIdLst>
  <p:transition>
    <p:fade/>
  </p:transition>
  <p:hf hd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3672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5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55" pos="1349" userDrawn="1">
          <p15:clr>
            <a:srgbClr val="C35EA4"/>
          </p15:clr>
        </p15:guide>
        <p15:guide id="56" pos="1528" userDrawn="1">
          <p15:clr>
            <a:srgbClr val="C35EA4"/>
          </p15:clr>
        </p15:guide>
        <p15:guide id="57" pos="2621" userDrawn="1">
          <p15:clr>
            <a:srgbClr val="C35EA4"/>
          </p15:clr>
        </p15:guide>
        <p15:guide id="58" pos="2765" userDrawn="1">
          <p15:clr>
            <a:srgbClr val="C35EA4"/>
          </p15:clr>
        </p15:guide>
        <p15:guide id="59" pos="3854" userDrawn="1">
          <p15:clr>
            <a:srgbClr val="C35EA4"/>
          </p15:clr>
        </p15:guide>
        <p15:guide id="60" pos="4003" userDrawn="1">
          <p15:clr>
            <a:srgbClr val="C35EA4"/>
          </p15:clr>
        </p15:guide>
        <p15:guide id="61" pos="5083" userDrawn="1">
          <p15:clr>
            <a:srgbClr val="C35EA4"/>
          </p15:clr>
        </p15:guide>
        <p15:guide id="62" pos="5230" userDrawn="1">
          <p15:clr>
            <a:srgbClr val="C35EA4"/>
          </p15:clr>
        </p15:guide>
        <p15:guide id="63" pos="6323" userDrawn="1">
          <p15:clr>
            <a:srgbClr val="C35EA4"/>
          </p15:clr>
        </p15:guide>
        <p15:guide id="64" pos="6469" userDrawn="1">
          <p15:clr>
            <a:srgbClr val="C35EA4"/>
          </p15:clr>
        </p15:guide>
        <p15:guide id="65" pos="269" userDrawn="1">
          <p15:clr>
            <a:srgbClr val="F26B43"/>
          </p15:clr>
        </p15:guide>
        <p15:guide id="66" pos="7565" userDrawn="1">
          <p15:clr>
            <a:srgbClr val="F26B43"/>
          </p15:clr>
        </p15:guide>
        <p15:guide id="67" orient="horz" pos="751" userDrawn="1">
          <p15:clr>
            <a:srgbClr val="5ACBF0"/>
          </p15:clr>
        </p15:guide>
        <p15:guide id="68" orient="horz" pos="1387" userDrawn="1">
          <p15:clr>
            <a:srgbClr val="5ACBF0"/>
          </p15:clr>
        </p15:guide>
        <p15:guide id="69" orient="horz" pos="605" userDrawn="1">
          <p15:clr>
            <a:srgbClr val="5ACBF0"/>
          </p15:clr>
        </p15:guide>
        <p15:guide id="70" orient="horz" pos="1514" userDrawn="1">
          <p15:clr>
            <a:srgbClr val="5ACBF0"/>
          </p15:clr>
        </p15:guide>
        <p15:guide id="71" orient="horz" pos="2130" userDrawn="1">
          <p15:clr>
            <a:srgbClr val="5ACBF0"/>
          </p15:clr>
        </p15:guide>
        <p15:guide id="72" orient="horz" pos="2299" userDrawn="1">
          <p15:clr>
            <a:srgbClr val="5ACBF0"/>
          </p15:clr>
        </p15:guide>
        <p15:guide id="73" orient="horz" pos="283" userDrawn="1">
          <p15:clr>
            <a:srgbClr val="F26B43"/>
          </p15:clr>
        </p15:guide>
        <p15:guide id="74" orient="horz" pos="4123" userDrawn="1">
          <p15:clr>
            <a:srgbClr val="F26B43"/>
          </p15:clr>
        </p15:guide>
        <p15:guide id="75" orient="horz" pos="2891" userDrawn="1">
          <p15:clr>
            <a:srgbClr val="5ACBF0"/>
          </p15:clr>
        </p15:guide>
        <p15:guide id="76" orient="horz" pos="3019" userDrawn="1">
          <p15:clr>
            <a:srgbClr val="5ACBF0"/>
          </p15:clr>
        </p15:guide>
        <p15:guide id="77" orient="horz" pos="3643" userDrawn="1">
          <p15:clr>
            <a:srgbClr val="5ACBF0"/>
          </p15:clr>
        </p15:guide>
        <p15:guide id="78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wmf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04CF6A-EDE4-3945-86E3-F2046FE3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AZ-303: Microsoft Azure Architect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322348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a Public Load Balancer (1 of 3)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891DFFB2-5A66-4E08-9612-1D8A664FC368}"/>
              </a:ext>
            </a:extLst>
          </p:cNvPr>
          <p:cNvSpPr txBox="1">
            <a:spLocks/>
          </p:cNvSpPr>
          <p:nvPr/>
        </p:nvSpPr>
        <p:spPr>
          <a:xfrm>
            <a:off x="696767" y="2577227"/>
            <a:ext cx="3857641" cy="1840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0" rIns="0" bIns="0" rtlCol="0" anchor="ctr" anchorCtr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44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+mj-lt"/>
              </a:rPr>
              <a:t>Distribution mode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Five-tuple hash</a:t>
            </a:r>
          </a:p>
        </p:txBody>
      </p:sp>
      <p:pic>
        <p:nvPicPr>
          <p:cNvPr id="3" name="Picture 2" descr="5-tuple routing from a load balancer to the back end. ">
            <a:extLst>
              <a:ext uri="{FF2B5EF4-FFF2-40B4-BE49-F238E27FC236}">
                <a16:creationId xmlns:a16="http://schemas.microsoft.com/office/drawing/2014/main" id="{6091208D-0E5F-4780-A536-05FDC8EA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6" y="1332023"/>
            <a:ext cx="5683685" cy="48145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430C93-56B9-44BB-A602-DD003DF61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61461" y="1169264"/>
            <a:ext cx="6911897" cy="51400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821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a Public Load Balancer (2 of 3)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B23AF71F-0084-4CC6-A371-908AD7DBD223}"/>
              </a:ext>
            </a:extLst>
          </p:cNvPr>
          <p:cNvSpPr txBox="1">
            <a:spLocks/>
          </p:cNvSpPr>
          <p:nvPr/>
        </p:nvSpPr>
        <p:spPr>
          <a:xfrm>
            <a:off x="696767" y="2577227"/>
            <a:ext cx="3857641" cy="1840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0" rIns="0" bIns="0" rtlCol="0" anchor="ctr" anchorCtr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44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+mj-lt"/>
              </a:rPr>
              <a:t>Distribution mode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Source IP affinity</a:t>
            </a:r>
          </a:p>
        </p:txBody>
      </p:sp>
      <p:pic>
        <p:nvPicPr>
          <p:cNvPr id="4" name="Picture 3" descr="2-tuple routing from a load balancer to the back end. ">
            <a:extLst>
              <a:ext uri="{FF2B5EF4-FFF2-40B4-BE49-F238E27FC236}">
                <a16:creationId xmlns:a16="http://schemas.microsoft.com/office/drawing/2014/main" id="{515C7BDD-8C33-46BD-9E2A-D90ED8C6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96" y="1430598"/>
            <a:ext cx="5791226" cy="46174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7096F6-E995-41B1-B704-F95514A8C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61461" y="1169264"/>
            <a:ext cx="6911897" cy="51400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395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Configure a Public Load Balancer (3 of 3)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64A4D77-1C89-4ED7-BD68-D9B8F05F4EBF}"/>
              </a:ext>
            </a:extLst>
          </p:cNvPr>
          <p:cNvSpPr txBox="1">
            <a:spLocks/>
          </p:cNvSpPr>
          <p:nvPr/>
        </p:nvSpPr>
        <p:spPr>
          <a:xfrm>
            <a:off x="600059" y="2372686"/>
            <a:ext cx="4718381" cy="2673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0" rIns="0" bIns="0" rtlCol="0" anchor="ctr" anchorCtr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44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+mj-lt"/>
              </a:rPr>
              <a:t>Session persistence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None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Client IP (use for Remote Desktop Gateway)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Client IP and protocol</a:t>
            </a:r>
          </a:p>
        </p:txBody>
      </p:sp>
      <p:pic>
        <p:nvPicPr>
          <p:cNvPr id="3" name="Picture 2" descr="Screenshot of an HTTP load balancer rule. Session persistence options are shown. ">
            <a:extLst>
              <a:ext uri="{FF2B5EF4-FFF2-40B4-BE49-F238E27FC236}">
                <a16:creationId xmlns:a16="http://schemas.microsoft.com/office/drawing/2014/main" id="{E13B08FB-FBF7-4B8E-8730-1127F5E84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4" y="1257135"/>
            <a:ext cx="4740272" cy="4904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053F6D-BCD8-4614-B0BD-8EB049C5D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18237" y="1169264"/>
            <a:ext cx="5847093" cy="51400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652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Create a load balancer to balance virtual machines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288741"/>
              </p:ext>
            </p:extLst>
          </p:nvPr>
        </p:nvGraphicFramePr>
        <p:xfrm>
          <a:off x="880324" y="1494546"/>
          <a:ext cx="9980307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1409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2998793"/>
            <a:ext cx="9070923" cy="996940"/>
          </a:xfrm>
        </p:spPr>
        <p:txBody>
          <a:bodyPr/>
          <a:lstStyle/>
          <a:p>
            <a:r>
              <a:rPr lang="en-US" b="1" dirty="0"/>
              <a:t>Lesson 02: Implement an Application Gateway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435F52-52E9-47E8-BE0D-5DCD39A6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7147" y="2939372"/>
            <a:ext cx="1115780" cy="111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488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676527"/>
            <a:ext cx="2460592" cy="1641475"/>
          </a:xfrm>
        </p:spPr>
        <p:txBody>
          <a:bodyPr/>
          <a:lstStyle/>
          <a:p>
            <a:r>
              <a:rPr lang="en-US" dirty="0"/>
              <a:t>Implement an Application Gateway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8438027" cy="393533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Gateway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Gateway Routing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Gateway Configuration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Application Firewall Overview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Create an Application Gateway with WAF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696725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Gateway </a:t>
            </a:r>
          </a:p>
        </p:txBody>
      </p:sp>
      <p:pic>
        <p:nvPicPr>
          <p:cNvPr id="3" name="Picture 2" descr="An Application Gateway uses a listener and rules to route requests to the back end. ">
            <a:extLst>
              <a:ext uri="{FF2B5EF4-FFF2-40B4-BE49-F238E27FC236}">
                <a16:creationId xmlns:a16="http://schemas.microsoft.com/office/drawing/2014/main" id="{A3F3A614-9FCF-4437-9252-6397B96E6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24" y="2091643"/>
            <a:ext cx="9938003" cy="39563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79F076-DE3B-486E-BAF7-A608AFFB97FA}"/>
              </a:ext>
            </a:extLst>
          </p:cNvPr>
          <p:cNvSpPr/>
          <p:nvPr/>
        </p:nvSpPr>
        <p:spPr bwMode="auto">
          <a:xfrm>
            <a:off x="-1" y="1069045"/>
            <a:ext cx="12436475" cy="7037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03225"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How the Application Gateway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75E36-01CC-48F2-956F-6DE31A9D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63139" y="2091642"/>
            <a:ext cx="11602192" cy="4217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968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9B50-5D67-4608-B464-AEAEA002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Application Gateway Routing (1 of 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BF4B1-A6C4-49D0-B3A8-F59B0004C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192213"/>
            <a:ext cx="5715000" cy="523476"/>
          </a:xfrm>
          <a:prstGeom prst="rect">
            <a:avLst/>
          </a:prstGeom>
          <a:solidFill>
            <a:srgbClr val="243A5E"/>
          </a:solidFill>
          <a:ln w="19050">
            <a:solidFill>
              <a:srgbClr val="243A5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Path-based routing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82C67-6854-400F-8BB0-657886095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7" y="1856509"/>
            <a:ext cx="5715000" cy="450523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8" name="Picture 7" descr="Flowchart from left to right: user, application gateway, image server pool. Traffic is directed to the image server pool based on *images or *video">
            <a:extLst>
              <a:ext uri="{FF2B5EF4-FFF2-40B4-BE49-F238E27FC236}">
                <a16:creationId xmlns:a16="http://schemas.microsoft.com/office/drawing/2014/main" id="{D4F8C063-2E0F-4ABB-A462-3F8CDD418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4" y="2473521"/>
            <a:ext cx="5197166" cy="3454728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2358C1-961D-4EA6-933F-C17A97B8D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94476" y="1192213"/>
            <a:ext cx="5714962" cy="523476"/>
          </a:xfrm>
          <a:prstGeom prst="rect">
            <a:avLst/>
          </a:prstGeom>
          <a:solidFill>
            <a:srgbClr val="243A5E"/>
          </a:solidFill>
          <a:ln w="19050">
            <a:solidFill>
              <a:srgbClr val="243A5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Multiple-site routing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D4EAC-54DC-4990-8749-2009AAF86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94476" y="1856509"/>
            <a:ext cx="5715000" cy="450523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0" name="Picture 9" descr="Flowchart left to right: user, application gateway, backend pool. Traffic is directed to the backend pool based on company, contoso or fabrikam">
            <a:extLst>
              <a:ext uri="{FF2B5EF4-FFF2-40B4-BE49-F238E27FC236}">
                <a16:creationId xmlns:a16="http://schemas.microsoft.com/office/drawing/2014/main" id="{333D858D-D912-4BF2-A540-C1FC14DAE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88" y="2457231"/>
            <a:ext cx="5246176" cy="34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32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Gateway Routing – Features (2 of 3)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51871"/>
            <a:ext cx="11239464" cy="5050613"/>
          </a:xfrm>
        </p:spPr>
        <p:txBody>
          <a:bodyPr/>
          <a:lstStyle/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Secure Sockets Layer (SSL/TLS) termination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Autoscaling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Zone redundancy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Static VIP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Web Application Firewall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URL-based routing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Multiple-site hosting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Redirection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Session affinity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…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3709858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3FE2-5230-45AC-8B59-F650A657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Application Gateway 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1C80F-72FB-4122-A278-AE5A1D809509}"/>
              </a:ext>
            </a:extLst>
          </p:cNvPr>
          <p:cNvSpPr/>
          <p:nvPr/>
        </p:nvSpPr>
        <p:spPr>
          <a:xfrm>
            <a:off x="431802" y="1192213"/>
            <a:ext cx="2663824" cy="6966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Frontend 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D4579-96A4-43F1-B0AE-58ADAD88576D}"/>
              </a:ext>
            </a:extLst>
          </p:cNvPr>
          <p:cNvSpPr/>
          <p:nvPr/>
        </p:nvSpPr>
        <p:spPr>
          <a:xfrm>
            <a:off x="431802" y="2040150"/>
            <a:ext cx="2663824" cy="6966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Listeners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E9653-FC14-45D3-B782-D5465D834BBD}"/>
              </a:ext>
            </a:extLst>
          </p:cNvPr>
          <p:cNvSpPr/>
          <p:nvPr/>
        </p:nvSpPr>
        <p:spPr>
          <a:xfrm>
            <a:off x="431802" y="2888087"/>
            <a:ext cx="2663824" cy="6966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Routing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F20E0-AF52-4C9A-8DA5-3AD8CC45697B}"/>
              </a:ext>
            </a:extLst>
          </p:cNvPr>
          <p:cNvSpPr/>
          <p:nvPr/>
        </p:nvSpPr>
        <p:spPr>
          <a:xfrm>
            <a:off x="431802" y="3736024"/>
            <a:ext cx="2663824" cy="6966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Backend pools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BE49-A224-410C-878B-F512D977DD55}"/>
              </a:ext>
            </a:extLst>
          </p:cNvPr>
          <p:cNvSpPr/>
          <p:nvPr/>
        </p:nvSpPr>
        <p:spPr>
          <a:xfrm>
            <a:off x="431802" y="4583961"/>
            <a:ext cx="2663824" cy="9532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Web application firewall (optional)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32F561-A45A-4C1B-8433-2C9A716CCCFE}"/>
              </a:ext>
            </a:extLst>
          </p:cNvPr>
          <p:cNvSpPr/>
          <p:nvPr/>
        </p:nvSpPr>
        <p:spPr>
          <a:xfrm>
            <a:off x="431802" y="5665068"/>
            <a:ext cx="2663824" cy="6966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Health probes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3E1E2-97F4-40D9-9F4B-0FDF2E790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249390" y="1192213"/>
            <a:ext cx="8760048" cy="516953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0" name="Picture 9" descr="Flowchart top to bottom: frontend IP, listener, rule, and backend instances">
            <a:extLst>
              <a:ext uri="{FF2B5EF4-FFF2-40B4-BE49-F238E27FC236}">
                <a16:creationId xmlns:a16="http://schemas.microsoft.com/office/drawing/2014/main" id="{59E46486-0FBE-49E9-B5B6-C150C2D8B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93" y="1568449"/>
            <a:ext cx="8210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574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48DF-C78C-45AC-838F-E5D49C20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72" y="2383493"/>
            <a:ext cx="2787651" cy="2051844"/>
          </a:xfrm>
        </p:spPr>
        <p:txBody>
          <a:bodyPr/>
          <a:lstStyle/>
          <a:p>
            <a:r>
              <a:rPr lang="en-US" dirty="0"/>
              <a:t>Module 05: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Implement Load Balancing and Network Security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067E7-63C5-416C-9386-471300A69FAB}"/>
              </a:ext>
            </a:extLst>
          </p:cNvPr>
          <p:cNvSpPr txBox="1">
            <a:spLocks/>
          </p:cNvSpPr>
          <p:nvPr/>
        </p:nvSpPr>
        <p:spPr>
          <a:xfrm>
            <a:off x="4298204" y="417296"/>
            <a:ext cx="7635875" cy="56954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01: Implement Azure Load Balancer</a:t>
            </a:r>
          </a:p>
          <a:p>
            <a:pPr marL="0" indent="0"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02: Implement Application Gateway</a:t>
            </a:r>
          </a:p>
          <a:p>
            <a:pPr marL="0" indent="0"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03: Implement </a:t>
            </a: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Azure Front Door</a:t>
            </a:r>
          </a:p>
          <a:p>
            <a:pPr marL="0" indent="0"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04: Implement </a:t>
            </a: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Azure Traffic Manager</a:t>
            </a:r>
          </a:p>
          <a:p>
            <a:pPr marL="0" indent="0"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05: Implement </a:t>
            </a: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Azure Firewall</a:t>
            </a:r>
          </a:p>
          <a:p>
            <a:pPr marL="0" indent="0"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06: Implement </a:t>
            </a: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Security Groups</a:t>
            </a:r>
          </a:p>
          <a:p>
            <a:pPr marL="0" indent="0"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07: Implement </a:t>
            </a: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Azure Bastion</a:t>
            </a:r>
          </a:p>
          <a:p>
            <a:pPr marL="0" indent="0">
              <a:spcAft>
                <a:spcPts val="2400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Lab 05 – Load Balancing and Network Security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426929-4669-4237-9676-237A731E2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87753" y="995829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ADCF33-815D-4AEB-B8A9-BE56B08B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87753" y="1746107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56182F-22D1-4251-AB9E-449FDBCBD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87753" y="2595333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68749A-44D7-4253-8923-9C366D832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87753" y="3346622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9CA239-238D-4732-9C4A-B92ECE2B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87753" y="4064216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803F2-EF22-44B0-9F66-1F8A3681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87753" y="4742995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D98E28-D812-481A-9CAA-FC78F3FF9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037" y="5428772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2F6B7B-43FD-4921-A0A6-3426748E0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97909" y="373508"/>
            <a:ext cx="579777" cy="4979435"/>
            <a:chOff x="3597909" y="373508"/>
            <a:chExt cx="579777" cy="49794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A24756-2731-422B-B8AA-E3900421E58E}"/>
                </a:ext>
              </a:extLst>
            </p:cNvPr>
            <p:cNvGrpSpPr/>
            <p:nvPr/>
          </p:nvGrpSpPr>
          <p:grpSpPr>
            <a:xfrm>
              <a:off x="3597909" y="373508"/>
              <a:ext cx="579777" cy="4979435"/>
              <a:chOff x="3597909" y="373508"/>
              <a:chExt cx="579777" cy="505526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33804DA-1864-4290-9716-DAE7B923D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360" y="373508"/>
                <a:ext cx="569326" cy="57957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747AF4C-A659-45C7-8863-A8DF34D3E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360" y="1153309"/>
                <a:ext cx="569326" cy="579572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AB62341-5542-46FF-A203-AD89C67F5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7909" y="1900536"/>
                <a:ext cx="569326" cy="57957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A6DC045-BE94-4EDB-AF38-399CA601D0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360" y="2595333"/>
                <a:ext cx="569326" cy="579572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ACBB5EB0-77A4-4B27-A88E-479B1D4916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360" y="3346622"/>
                <a:ext cx="569326" cy="579572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957B427-AE49-4537-B300-D032DA37D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360" y="4097911"/>
                <a:ext cx="569326" cy="579572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F1FA8DC-FA9F-4C40-A6C7-65368E7A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8360" y="4849200"/>
                <a:ext cx="569326" cy="579572"/>
              </a:xfrm>
              <a:prstGeom prst="rect">
                <a:avLst/>
              </a:prstGeom>
            </p:spPr>
          </p:pic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F3779BD-BC0D-41E5-BF52-F4DCFBB99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21573" y="4147656"/>
              <a:ext cx="332806" cy="332806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06DA68AD-32F5-414B-AB1A-95DDD8390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4379" y="2691151"/>
              <a:ext cx="350000" cy="350000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BC9CFAF5-9C99-4080-A3E8-D350AFE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21573" y="503540"/>
              <a:ext cx="332806" cy="332806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AB630A4-5A2C-4C6E-ACE5-8B65A580C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11299" y="1253448"/>
              <a:ext cx="367586" cy="367586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2ABC4C62-8B21-4049-8FDC-25B60BF8F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04379" y="1996767"/>
              <a:ext cx="350000" cy="350000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CDF16CA-33DE-4EDF-BC94-1CB84E0B8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35262" y="3397414"/>
              <a:ext cx="319659" cy="319659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80938F94-6376-448B-A44F-A3A1B1C7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38044" y="4869951"/>
              <a:ext cx="340841" cy="39178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940593-5878-408E-B684-C39086BDE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97909" y="5567474"/>
            <a:ext cx="569326" cy="570878"/>
            <a:chOff x="3597909" y="5567474"/>
            <a:chExt cx="569326" cy="57087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49F6F97-FC23-48E5-BA2A-970CD4090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7909" y="5567474"/>
              <a:ext cx="569326" cy="570878"/>
            </a:xfrm>
            <a:prstGeom prst="rect">
              <a:avLst/>
            </a:prstGeom>
          </p:spPr>
        </p:pic>
        <p:pic>
          <p:nvPicPr>
            <p:cNvPr id="14" name="Graphic 13" descr="Beaker with solid fill">
              <a:extLst>
                <a:ext uri="{FF2B5EF4-FFF2-40B4-BE49-F238E27FC236}">
                  <a16:creationId xmlns:a16="http://schemas.microsoft.com/office/drawing/2014/main" id="{BFC091F0-F2C9-4757-9518-5D106148A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664359" y="5594940"/>
              <a:ext cx="414526" cy="414526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206928-9E00-4442-8AB4-A4E1B2974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037" y="6138352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55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Application Firewall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86ACF-34F4-4F03-A7BE-8E1709AFA586}"/>
              </a:ext>
            </a:extLst>
          </p:cNvPr>
          <p:cNvSpPr/>
          <p:nvPr/>
        </p:nvSpPr>
        <p:spPr>
          <a:xfrm>
            <a:off x="510991" y="1285997"/>
            <a:ext cx="5010575" cy="9628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Protection via OWASP Core Rule Set (CRS)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253C2-CCF1-4178-AF32-5F7455943B0E}"/>
              </a:ext>
            </a:extLst>
          </p:cNvPr>
          <p:cNvSpPr/>
          <p:nvPr/>
        </p:nvSpPr>
        <p:spPr>
          <a:xfrm>
            <a:off x="533584" y="2479600"/>
            <a:ext cx="4987981" cy="9628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Monitoring via Azure Monitor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BD0A49-68A1-4D6F-8D7E-A46DF840AE65}"/>
              </a:ext>
            </a:extLst>
          </p:cNvPr>
          <p:cNvSpPr/>
          <p:nvPr/>
        </p:nvSpPr>
        <p:spPr>
          <a:xfrm>
            <a:off x="533584" y="3739633"/>
            <a:ext cx="4987981" cy="9628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Customization using rules or site-specific policies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61BA3-CB84-4DC8-91B2-2437F47CF853}"/>
              </a:ext>
            </a:extLst>
          </p:cNvPr>
          <p:cNvSpPr/>
          <p:nvPr/>
        </p:nvSpPr>
        <p:spPr>
          <a:xfrm>
            <a:off x="522287" y="4997821"/>
            <a:ext cx="4987981" cy="12271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Support for Azure Application Gateway, Front Door and Content Delivery Network (preview)</a:t>
            </a:r>
          </a:p>
        </p:txBody>
      </p:sp>
      <p:pic>
        <p:nvPicPr>
          <p:cNvPr id="4" name="Picture 3" descr="Application Gateway WAF diagram">
            <a:extLst>
              <a:ext uri="{FF2B5EF4-FFF2-40B4-BE49-F238E27FC236}">
                <a16:creationId xmlns:a16="http://schemas.microsoft.com/office/drawing/2014/main" id="{F2CBA306-F285-4100-902C-ED1D2A7E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790" y="1790454"/>
            <a:ext cx="6134100" cy="3648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A9F3F9-206D-43DC-AE8C-468E4F2B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8296" y="6520280"/>
            <a:ext cx="39078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OWASP = Open Web Application Security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319E5-A5E6-45DA-AC4D-C24C08B4A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698452" y="1192213"/>
            <a:ext cx="6310985" cy="516953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473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79"/>
          </a:xfrm>
        </p:spPr>
        <p:txBody>
          <a:bodyPr/>
          <a:lstStyle/>
          <a:p>
            <a:r>
              <a:rPr lang="en-US" dirty="0"/>
              <a:t>Demonstration: Create an Application Gateway with WAF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903026"/>
              </p:ext>
            </p:extLst>
          </p:nvPr>
        </p:nvGraphicFramePr>
        <p:xfrm>
          <a:off x="880324" y="1494546"/>
          <a:ext cx="10534265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15801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03: Implement Azure Front Door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020EBB-FAE0-45E1-8547-0A33157D1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8922" y="3017430"/>
            <a:ext cx="959664" cy="9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53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1"/>
            <a:ext cx="2460592" cy="1231106"/>
          </a:xfrm>
        </p:spPr>
        <p:txBody>
          <a:bodyPr/>
          <a:lstStyle/>
          <a:p>
            <a:r>
              <a:rPr lang="en-US" dirty="0"/>
              <a:t>Implement Azure Front Door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6620863" cy="2673446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Front Door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Create an Azure Front Door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0107414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Front Door (1 of 3)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FBA1260-368B-4180-B76B-D4E7A173E7EB}"/>
              </a:ext>
            </a:extLst>
          </p:cNvPr>
          <p:cNvSpPr/>
          <p:nvPr/>
        </p:nvSpPr>
        <p:spPr>
          <a:xfrm>
            <a:off x="465138" y="1190568"/>
            <a:ext cx="5673812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Operates on Microsoft’s global edge network</a:t>
            </a:r>
            <a:endParaRPr lang="en-US" sz="200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B957B2-8347-492F-BB5F-18BAFCB6AE35}"/>
              </a:ext>
            </a:extLst>
          </p:cNvPr>
          <p:cNvSpPr/>
          <p:nvPr/>
        </p:nvSpPr>
        <p:spPr>
          <a:xfrm>
            <a:off x="459980" y="2453197"/>
            <a:ext cx="5673812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Supports Azure and non-Azure hosts</a:t>
            </a:r>
            <a:endParaRPr lang="en-US" sz="200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2775E1-F5B6-4E66-B7B5-EC6EB83E552F}"/>
              </a:ext>
            </a:extLst>
          </p:cNvPr>
          <p:cNvSpPr/>
          <p:nvPr/>
        </p:nvSpPr>
        <p:spPr>
          <a:xfrm>
            <a:off x="465138" y="3657228"/>
            <a:ext cx="5673812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OSI Layer 7 firewall</a:t>
            </a:r>
            <a:endParaRPr lang="en-US" sz="200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ED1847-2F8A-49F8-AC93-CA131FC48B36}"/>
              </a:ext>
            </a:extLst>
          </p:cNvPr>
          <p:cNvSpPr/>
          <p:nvPr/>
        </p:nvSpPr>
        <p:spPr>
          <a:xfrm>
            <a:off x="459980" y="4978456"/>
            <a:ext cx="5673812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Offers various routing methods: latency priority, weighted, and session affinity</a:t>
            </a:r>
            <a:endParaRPr lang="en-US" sz="2000" dirty="0">
              <a:solidFill>
                <a:schemeClr val="tx1"/>
              </a:solidFill>
              <a:cs typeface="Segoe UI Semilight"/>
            </a:endParaRPr>
          </a:p>
        </p:txBody>
      </p:sp>
      <p:pic>
        <p:nvPicPr>
          <p:cNvPr id="3" name="Picture 2" descr="Front Door routes request to three backend regions. ">
            <a:extLst>
              <a:ext uri="{FF2B5EF4-FFF2-40B4-BE49-F238E27FC236}">
                <a16:creationId xmlns:a16="http://schemas.microsoft.com/office/drawing/2014/main" id="{567A183C-A31B-4D1C-9F38-604B8742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84" y="830284"/>
            <a:ext cx="5484811" cy="54615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5BEDC4-736E-4705-A763-A0A4B7CCD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76590" y="883684"/>
            <a:ext cx="5715000" cy="5461551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780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5E15-3902-4B64-B150-CD5A751C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Front Door (2 of 3 )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2A145D4-22D3-4769-8F1C-E873A4335ED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59" y="1288167"/>
            <a:ext cx="5459826" cy="504753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Accelerate application performance with optional CDN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Increase application availability with smart health probes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URL-based routing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Multiple-site hosting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TLS termination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Custom domains and certificate management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URL redirection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URL rewrite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+mn-lt"/>
              </a:rPr>
              <a:t>Protocol support – IPv6 and HTTP/2</a:t>
            </a:r>
          </a:p>
        </p:txBody>
      </p:sp>
      <p:pic>
        <p:nvPicPr>
          <p:cNvPr id="7170" name="Picture 2" descr="Azure Front Door URL Redirect">
            <a:extLst>
              <a:ext uri="{FF2B5EF4-FFF2-40B4-BE49-F238E27FC236}">
                <a16:creationId xmlns:a16="http://schemas.microsoft.com/office/drawing/2014/main" id="{81C3242E-C8C5-4902-97C6-1CD1AEE4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599" y="3303625"/>
            <a:ext cx="3777900" cy="2738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zure Front Door URL Rewrite">
            <a:extLst>
              <a:ext uri="{FF2B5EF4-FFF2-40B4-BE49-F238E27FC236}">
                <a16:creationId xmlns:a16="http://schemas.microsoft.com/office/drawing/2014/main" id="{08D5780F-8BB5-4DBE-9156-3AD6796AA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50" y="1407640"/>
            <a:ext cx="3295759" cy="1349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7C30C3-5726-42C0-9FB4-D37DE24CC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18237" y="1062990"/>
            <a:ext cx="5873353" cy="5282245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824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029-3140-4D01-B5BE-EFBFCD75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Front Door (3 of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33AC2-9AAA-41EE-83D6-99DD84F67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2594609"/>
            <a:ext cx="4164097" cy="1953639"/>
          </a:xfrm>
          <a:solidFill>
            <a:schemeClr val="bg1">
              <a:lumMod val="95000"/>
            </a:schemeClr>
          </a:solidFill>
        </p:spPr>
        <p:txBody>
          <a:bodyPr lIns="91440" anchor="ctr" anchorCtr="0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Web Application Firewall (WAF) functionality can be enabled on Front Door</a:t>
            </a:r>
          </a:p>
        </p:txBody>
      </p:sp>
      <p:pic>
        <p:nvPicPr>
          <p:cNvPr id="5122" name="Picture 2" descr="Azure web application firewall">
            <a:extLst>
              <a:ext uri="{FF2B5EF4-FFF2-40B4-BE49-F238E27FC236}">
                <a16:creationId xmlns:a16="http://schemas.microsoft.com/office/drawing/2014/main" id="{C03B8D32-F610-421A-9E1E-C9D48DA72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710" y="1651801"/>
            <a:ext cx="6038590" cy="407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1AB3F5-34DC-45F0-AA7E-F08AC26D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23510" y="1143000"/>
            <a:ext cx="6868080" cy="5202235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0520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79"/>
          </a:xfrm>
        </p:spPr>
        <p:txBody>
          <a:bodyPr/>
          <a:lstStyle/>
          <a:p>
            <a:r>
              <a:rPr lang="en-US" dirty="0"/>
              <a:t>Demonstration: Create an Azure Front Door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144522"/>
              </p:ext>
            </p:extLst>
          </p:nvPr>
        </p:nvGraphicFramePr>
        <p:xfrm>
          <a:off x="880324" y="1494546"/>
          <a:ext cx="10534265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04548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2998793"/>
            <a:ext cx="9070923" cy="996940"/>
          </a:xfrm>
        </p:spPr>
        <p:txBody>
          <a:bodyPr/>
          <a:lstStyle/>
          <a:p>
            <a:r>
              <a:rPr lang="en-US" b="1" dirty="0"/>
              <a:t>Lesson 04: Implementing Azure Traffic Manager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E45A8E-1C46-42FB-BA9F-072F49A38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4579" y="2956597"/>
            <a:ext cx="1081329" cy="10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944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676527"/>
            <a:ext cx="2460592" cy="1641475"/>
          </a:xfrm>
        </p:spPr>
        <p:txBody>
          <a:bodyPr/>
          <a:lstStyle/>
          <a:p>
            <a:r>
              <a:rPr lang="en-US" dirty="0"/>
              <a:t>Implement Azure Traffic Manager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6129318" cy="3304388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Traffic Manager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Traffic Manager Routing Methods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 Balancing Service Comparison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25188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01: Implement Azure Load Balancer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261D36-458A-471D-B923-7F6F1A3C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223" y="3031471"/>
            <a:ext cx="922493" cy="9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052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Traffic Manager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710A739-2D32-42E0-873D-D0AF67B05D75}"/>
              </a:ext>
            </a:extLst>
          </p:cNvPr>
          <p:cNvSpPr/>
          <p:nvPr/>
        </p:nvSpPr>
        <p:spPr>
          <a:xfrm>
            <a:off x="600059" y="1702982"/>
            <a:ext cx="5016970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Leverages DNS to direct requests to the most appropriate endpoint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22B963-64D3-47A9-8B94-5160C21183A6}"/>
              </a:ext>
            </a:extLst>
          </p:cNvPr>
          <p:cNvSpPr/>
          <p:nvPr/>
        </p:nvSpPr>
        <p:spPr>
          <a:xfrm>
            <a:off x="594901" y="2965611"/>
            <a:ext cx="5016970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Selects endpoints based on configured traffic routing method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E57B72-63C7-4C89-852B-8D4E40E1818C}"/>
              </a:ext>
            </a:extLst>
          </p:cNvPr>
          <p:cNvSpPr/>
          <p:nvPr/>
        </p:nvSpPr>
        <p:spPr>
          <a:xfrm>
            <a:off x="600059" y="4169642"/>
            <a:ext cx="5016970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Provides endpoint health checks and automatic failover</a:t>
            </a:r>
          </a:p>
        </p:txBody>
      </p:sp>
      <p:pic>
        <p:nvPicPr>
          <p:cNvPr id="3" name="Picture 2" descr="Traffic Manager uses DNS to route client requests. ">
            <a:extLst>
              <a:ext uri="{FF2B5EF4-FFF2-40B4-BE49-F238E27FC236}">
                <a16:creationId xmlns:a16="http://schemas.microsoft.com/office/drawing/2014/main" id="{9721528D-2FAD-4C89-9361-62F9690A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38" y="1352222"/>
            <a:ext cx="6114286" cy="50095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8CD3D-892A-4CF7-BF0B-58175A3D2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30642" y="1163782"/>
            <a:ext cx="6114286" cy="5161604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6614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Traffic Manager Routing Methods (1 of 2)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54796D9-AE9D-4B0E-B484-27A9AB18F43A}"/>
              </a:ext>
            </a:extLst>
          </p:cNvPr>
          <p:cNvSpPr/>
          <p:nvPr/>
        </p:nvSpPr>
        <p:spPr>
          <a:xfrm>
            <a:off x="440753" y="1181590"/>
            <a:ext cx="5665794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Segoe UI Semilight"/>
              </a:rPr>
              <a:t>You want to distribute traffic across endpoints, either evenly or using different weights.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F962C8-9ED2-4648-B20B-0F082057C3E7}"/>
              </a:ext>
            </a:extLst>
          </p:cNvPr>
          <p:cNvSpPr/>
          <p:nvPr/>
        </p:nvSpPr>
        <p:spPr>
          <a:xfrm>
            <a:off x="6329928" y="1181591"/>
            <a:ext cx="5715000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Segoe UI Semilight"/>
              </a:rPr>
              <a:t> You want to use a prioritized list of service endpoints.</a:t>
            </a:r>
          </a:p>
        </p:txBody>
      </p:sp>
      <p:pic>
        <p:nvPicPr>
          <p:cNvPr id="14" name="Picture 13" descr="Traffic Manager uses Weighted routing.">
            <a:extLst>
              <a:ext uri="{FF2B5EF4-FFF2-40B4-BE49-F238E27FC236}">
                <a16:creationId xmlns:a16="http://schemas.microsoft.com/office/drawing/2014/main" id="{C8E6CC69-74C8-4696-91E4-2F1305A9E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71" y="2480078"/>
            <a:ext cx="4409757" cy="3845308"/>
          </a:xfrm>
          <a:prstGeom prst="rect">
            <a:avLst/>
          </a:prstGeom>
        </p:spPr>
      </p:pic>
      <p:pic>
        <p:nvPicPr>
          <p:cNvPr id="6" name="Picture 5" descr="Traffic Manager uses Priority routing.">
            <a:extLst>
              <a:ext uri="{FF2B5EF4-FFF2-40B4-BE49-F238E27FC236}">
                <a16:creationId xmlns:a16="http://schemas.microsoft.com/office/drawing/2014/main" id="{E291D6AC-34E7-4608-B773-74AAB86FE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714" y="2480078"/>
            <a:ext cx="4405787" cy="38453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1BACDF-317F-4D66-873A-446E3C33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29928" y="2363306"/>
            <a:ext cx="5715000" cy="39620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D57F5-30BA-4185-8142-2157563F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3950" y="2363306"/>
            <a:ext cx="5715000" cy="39620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7E3F7-3EA0-4EE7-98DC-94FA97370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08281" y="2739287"/>
            <a:ext cx="1610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Segoe UI Semilight"/>
              </a:rPr>
              <a:t>Weighted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AF045-B256-4B71-91DE-1FAE15749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88143" y="2739287"/>
            <a:ext cx="1068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Segoe UI Semilight"/>
              </a:rPr>
              <a:t>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Traffic Manager Routing Methods (2 of 2)</a:t>
            </a:r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DA408E-2D5A-4CED-803B-5655ED593B23}"/>
              </a:ext>
            </a:extLst>
          </p:cNvPr>
          <p:cNvSpPr/>
          <p:nvPr/>
        </p:nvSpPr>
        <p:spPr>
          <a:xfrm>
            <a:off x="465138" y="1190568"/>
            <a:ext cx="5673812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Segoe UI Semilight"/>
              </a:rPr>
              <a:t>You want to send users to the endpoint with the best performance.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DB8517-1246-4278-9C81-1916FC09B9B3}"/>
              </a:ext>
            </a:extLst>
          </p:cNvPr>
          <p:cNvSpPr/>
          <p:nvPr/>
        </p:nvSpPr>
        <p:spPr>
          <a:xfrm>
            <a:off x="6329928" y="1190567"/>
            <a:ext cx="5673812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Segoe UI Semilight"/>
              </a:rPr>
              <a:t>You want to direct users based on where their DNS query originates.</a:t>
            </a:r>
          </a:p>
        </p:txBody>
      </p:sp>
      <p:pic>
        <p:nvPicPr>
          <p:cNvPr id="7" name="Picture 6" descr="Traffic Manager uses Performance routing.">
            <a:extLst>
              <a:ext uri="{FF2B5EF4-FFF2-40B4-BE49-F238E27FC236}">
                <a16:creationId xmlns:a16="http://schemas.microsoft.com/office/drawing/2014/main" id="{A472A3FF-4420-4ED3-B9C0-A5055441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11" y="2363306"/>
            <a:ext cx="5142878" cy="3967777"/>
          </a:xfrm>
          <a:prstGeom prst="rect">
            <a:avLst/>
          </a:prstGeom>
        </p:spPr>
      </p:pic>
      <p:pic>
        <p:nvPicPr>
          <p:cNvPr id="14" name="Picture 13" descr="Traffic Manager uses Geographic routing.">
            <a:extLst>
              <a:ext uri="{FF2B5EF4-FFF2-40B4-BE49-F238E27FC236}">
                <a16:creationId xmlns:a16="http://schemas.microsoft.com/office/drawing/2014/main" id="{B6DF9429-0481-4C81-80A8-230317338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470" y="2461056"/>
            <a:ext cx="4751110" cy="3766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2252D7-3C9C-4F28-B233-117790E6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29928" y="2363306"/>
            <a:ext cx="5715000" cy="39620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8B2EC-E8D7-4529-B2A5-BB973E331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3950" y="2363306"/>
            <a:ext cx="5715000" cy="39620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5826F-BD93-4855-BB01-63126EA1C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7012" y="2541514"/>
            <a:ext cx="1727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Segoe UI Semilight"/>
              </a:rPr>
              <a:t>Performance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0EA2B-FCAB-4DD4-A0A3-48EC385165EB}"/>
              </a:ext>
            </a:extLst>
          </p:cNvPr>
          <p:cNvSpPr txBox="1"/>
          <p:nvPr/>
        </p:nvSpPr>
        <p:spPr>
          <a:xfrm>
            <a:off x="9987596" y="2541514"/>
            <a:ext cx="170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Segoe UI Semilight"/>
              </a:rPr>
              <a:t>Geographic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2D0D0-8EEE-45ED-BB4A-7B4A6013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Service Comparison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E278D6A-D8DD-4877-8995-05BAD7B84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65113"/>
              </p:ext>
            </p:extLst>
          </p:nvPr>
        </p:nvGraphicFramePr>
        <p:xfrm>
          <a:off x="827059" y="2370899"/>
          <a:ext cx="10782354" cy="3045073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721730">
                  <a:extLst>
                    <a:ext uri="{9D8B030D-6E8A-4147-A177-3AD203B41FA5}">
                      <a16:colId xmlns:a16="http://schemas.microsoft.com/office/drawing/2014/main" val="4103797862"/>
                    </a:ext>
                  </a:extLst>
                </a:gridCol>
                <a:gridCol w="2265156">
                  <a:extLst>
                    <a:ext uri="{9D8B030D-6E8A-4147-A177-3AD203B41FA5}">
                      <a16:colId xmlns:a16="http://schemas.microsoft.com/office/drawing/2014/main" val="89421656"/>
                    </a:ext>
                  </a:extLst>
                </a:gridCol>
                <a:gridCol w="2265156">
                  <a:extLst>
                    <a:ext uri="{9D8B030D-6E8A-4147-A177-3AD203B41FA5}">
                      <a16:colId xmlns:a16="http://schemas.microsoft.com/office/drawing/2014/main" val="2570625045"/>
                    </a:ext>
                  </a:extLst>
                </a:gridCol>
                <a:gridCol w="2265156">
                  <a:extLst>
                    <a:ext uri="{9D8B030D-6E8A-4147-A177-3AD203B41FA5}">
                      <a16:colId xmlns:a16="http://schemas.microsoft.com/office/drawing/2014/main" val="1419478650"/>
                    </a:ext>
                  </a:extLst>
                </a:gridCol>
                <a:gridCol w="2265156">
                  <a:extLst>
                    <a:ext uri="{9D8B030D-6E8A-4147-A177-3AD203B41FA5}">
                      <a16:colId xmlns:a16="http://schemas.microsoft.com/office/drawing/2014/main" val="410645280"/>
                    </a:ext>
                  </a:extLst>
                </a:gridCol>
              </a:tblGrid>
              <a:tr h="508787">
                <a:tc>
                  <a:txBody>
                    <a:bodyPr/>
                    <a:lstStyle/>
                    <a:p>
                      <a:pPr marL="0" marR="156845"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Service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ea typeface="Times New Roman" panose="02020603050405020304" pitchFamily="18" charset="0"/>
                        <a:cs typeface="Segoe UI Semilight" panose="020B0402040204020203" pitchFamily="34" charset="0"/>
                      </a:endParaRP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Load Balancer</a:t>
                      </a: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Application Gateway</a:t>
                      </a: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56845"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Traffic Manager</a:t>
                      </a:r>
                      <a:endParaRPr lang="en-US" sz="1800" b="0" dirty="0">
                        <a:solidFill>
                          <a:schemeClr val="bg1"/>
                        </a:solidFill>
                        <a:effectLst/>
                        <a:latin typeface="Segoe UI Semilight" panose="020B0402040204020203" pitchFamily="34" charset="0"/>
                        <a:ea typeface="Times New Roman" panose="02020603050405020304" pitchFamily="18" charset="0"/>
                        <a:cs typeface="Segoe UI Semilight" panose="020B0402040204020203" pitchFamily="34" charset="0"/>
                      </a:endParaRP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56845"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latin typeface="Segoe UI Semilight" panose="020B0402040204020203" pitchFamily="34" charset="0"/>
                          <a:ea typeface="Times New Roman" panose="02020603050405020304" pitchFamily="18" charset="0"/>
                          <a:cs typeface="Segoe UI Semilight" panose="020B0402040204020203" pitchFamily="34" charset="0"/>
                        </a:rPr>
                        <a:t>Front Door</a:t>
                      </a: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80995"/>
                  </a:ext>
                </a:extLst>
              </a:tr>
              <a:tr h="616046">
                <a:tc>
                  <a:txBody>
                    <a:bodyPr/>
                    <a:lstStyle/>
                    <a:p>
                      <a:pPr marL="0" marR="156845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Network Connectivity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ea typeface="Times New Roman" panose="02020603050405020304" pitchFamily="18" charset="0"/>
                        <a:cs typeface="Segoe UI Semilight" panose="020B0402040204020203" pitchFamily="34" charset="0"/>
                      </a:endParaRP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Segoe UI"/>
                        </a:rPr>
                        <a:t>External and Internal</a:t>
                      </a: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External and Internal</a:t>
                      </a:r>
                      <a:endParaRPr lang="en-US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Segoe UI"/>
                      </a:endParaRP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56845" algn="ctr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External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Segoe UI Semilight"/>
                        <a:ea typeface="Times New Roman" panose="02020603050405020304" pitchFamily="18" charset="0"/>
                        <a:cs typeface="Segoe UI Semilight"/>
                      </a:endParaRP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56845" algn="ctr" defTabSz="932742" rtl="0" eaLnBrk="1" latinLnBrk="0" hangingPunct="1"/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and Internal</a:t>
                      </a: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38600"/>
                  </a:ext>
                </a:extLst>
              </a:tr>
              <a:tr h="1771720">
                <a:tc>
                  <a:txBody>
                    <a:bodyPr/>
                    <a:lstStyle/>
                    <a:p>
                      <a:pPr marL="0" marR="156845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Backends or Endpoints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ea typeface="Times New Roman" panose="02020603050405020304" pitchFamily="18" charset="0"/>
                        <a:cs typeface="Segoe UI Semilight" panose="020B0402040204020203" pitchFamily="34" charset="0"/>
                      </a:endParaRP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Virtual machines and virtual machine scale sets</a:t>
                      </a: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Azure Virtual Machines and Virtual Machine Scale Sets, Azure App Services, IP Addresses, and Hostnames</a:t>
                      </a: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56845" algn="ctr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Azure Cloud Services, Azure App Services, Azure App Service Slots, and Public IP Addresses</a:t>
                      </a: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56845" algn="ctr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Internet facing services hosted inside or outside of Azure</a:t>
                      </a:r>
                    </a:p>
                  </a:txBody>
                  <a:tcPr marL="79705" marR="797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2997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E3969C-9DEA-4257-96DC-208AC5EFB927}"/>
              </a:ext>
            </a:extLst>
          </p:cNvPr>
          <p:cNvSpPr/>
          <p:nvPr/>
        </p:nvSpPr>
        <p:spPr bwMode="auto">
          <a:xfrm>
            <a:off x="-1" y="1187456"/>
            <a:ext cx="12436475" cy="7037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7338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cs typeface="Segoe UI" pitchFamily="34" charset="0"/>
              </a:rPr>
              <a:t>Workloads available to untrusted networks or Internet?</a:t>
            </a:r>
          </a:p>
        </p:txBody>
      </p:sp>
    </p:spTree>
    <p:extLst>
      <p:ext uri="{BB962C8B-B14F-4D97-AF65-F5344CB8AC3E}">
        <p14:creationId xmlns:p14="http://schemas.microsoft.com/office/powerpoint/2010/main" val="278446291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05: Implement Azure Firewall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348399-28DF-467D-BB4B-4977BEE73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1151" y="3034656"/>
            <a:ext cx="925212" cy="9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07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1"/>
            <a:ext cx="2460592" cy="1231106"/>
          </a:xfrm>
        </p:spPr>
        <p:txBody>
          <a:bodyPr/>
          <a:lstStyle/>
          <a:p>
            <a:r>
              <a:rPr lang="en-US" dirty="0"/>
              <a:t>Implement Azure Firewall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5829044" cy="393533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Firewall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Implementing Azure Firewall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Firewall Manager (add)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Deploy Azure Firewall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6355059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Firewall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A35276-90E1-4D70-9D8B-D49371B979C6}"/>
              </a:ext>
            </a:extLst>
          </p:cNvPr>
          <p:cNvSpPr/>
          <p:nvPr/>
        </p:nvSpPr>
        <p:spPr>
          <a:xfrm>
            <a:off x="600059" y="1238102"/>
            <a:ext cx="4256949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Built-in high availability including availability zones</a:t>
            </a:r>
            <a:endParaRPr lang="en-US" sz="200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F30A47-F958-4341-97D7-BA9B66A5A3F0}"/>
              </a:ext>
            </a:extLst>
          </p:cNvPr>
          <p:cNvSpPr/>
          <p:nvPr/>
        </p:nvSpPr>
        <p:spPr>
          <a:xfrm>
            <a:off x="594901" y="2500731"/>
            <a:ext cx="4256949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Unrestricted cloud scalability with threat intelligence</a:t>
            </a:r>
            <a:endParaRPr lang="en-US" sz="2000" dirty="0">
              <a:solidFill>
                <a:schemeClr val="tx1"/>
              </a:solidFill>
              <a:cs typeface="Segoe UI Semi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20571A-5808-4595-ACF5-829CF448AE91}"/>
              </a:ext>
            </a:extLst>
          </p:cNvPr>
          <p:cNvSpPr/>
          <p:nvPr/>
        </p:nvSpPr>
        <p:spPr>
          <a:xfrm>
            <a:off x="600059" y="3704762"/>
            <a:ext cx="4256949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Application FQDN filtering rules and network traffic filtering rules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00AF2C-EC5E-49DE-ACA9-F25CDE01BDF6}"/>
              </a:ext>
            </a:extLst>
          </p:cNvPr>
          <p:cNvSpPr/>
          <p:nvPr/>
        </p:nvSpPr>
        <p:spPr>
          <a:xfrm>
            <a:off x="594901" y="5025990"/>
            <a:ext cx="4256949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Multiple public IP addresses</a:t>
            </a:r>
            <a:endParaRPr lang="en-US" sz="2000" dirty="0">
              <a:solidFill>
                <a:schemeClr val="tx1"/>
              </a:solidFill>
              <a:cs typeface="Segoe UI Semilight"/>
            </a:endParaRPr>
          </a:p>
        </p:txBody>
      </p:sp>
      <p:pic>
        <p:nvPicPr>
          <p:cNvPr id="3" name="Picture 2" descr="An Azure Firewall in a hub and spoke configuration. ">
            <a:extLst>
              <a:ext uri="{FF2B5EF4-FFF2-40B4-BE49-F238E27FC236}">
                <a16:creationId xmlns:a16="http://schemas.microsoft.com/office/drawing/2014/main" id="{A01A2412-C481-4A47-A5B1-D63424F98A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61" y="1439544"/>
            <a:ext cx="6629935" cy="43168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61DB30A-C337-4EC3-941C-2E970C4E1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166146" y="1238101"/>
            <a:ext cx="6970436" cy="483195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9975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Azure Firewall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4315705"/>
            <a:ext cx="11239464" cy="20494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Create the network infrastructure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Deploy the firewall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Create a default route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Configure an application rule</a:t>
            </a:r>
          </a:p>
        </p:txBody>
      </p:sp>
      <p:pic>
        <p:nvPicPr>
          <p:cNvPr id="3" name="Picture 2" descr="Firewall subnet, workload subnet, and jump subnet. ">
            <a:extLst>
              <a:ext uri="{FF2B5EF4-FFF2-40B4-BE49-F238E27FC236}">
                <a16:creationId xmlns:a16="http://schemas.microsoft.com/office/drawing/2014/main" id="{3E6CD19E-1347-43C0-A128-826400D58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5" y="1251871"/>
            <a:ext cx="11243082" cy="28229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DE285C-D0A4-40C9-827F-858EDDCDE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03236" y="1057020"/>
            <a:ext cx="11333179" cy="3017789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6123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irewall-manager">
            <a:extLst>
              <a:ext uri="{FF2B5EF4-FFF2-40B4-BE49-F238E27FC236}">
                <a16:creationId xmlns:a16="http://schemas.microsoft.com/office/drawing/2014/main" id="{C9F8F63D-125A-43D6-8A2D-A6F5EFBD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98" y="686033"/>
            <a:ext cx="5024518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39FA20-55C6-4392-BB7F-1C41AB90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Firewall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502B4-613C-4965-A1AB-2A962785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41423" y="686033"/>
            <a:ext cx="5591814" cy="562245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B05CA85-B121-47B8-9226-353BFD7A172E}"/>
              </a:ext>
            </a:extLst>
          </p:cNvPr>
          <p:cNvSpPr/>
          <p:nvPr/>
        </p:nvSpPr>
        <p:spPr>
          <a:xfrm>
            <a:off x="600059" y="1238102"/>
            <a:ext cx="5123847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Manages manually created hub virtual networks and secured virtual hubs (VWAN)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0EC6B6-5A5C-4B21-9BF7-9E87845F1FBB}"/>
              </a:ext>
            </a:extLst>
          </p:cNvPr>
          <p:cNvSpPr/>
          <p:nvPr/>
        </p:nvSpPr>
        <p:spPr>
          <a:xfrm>
            <a:off x="594901" y="2500731"/>
            <a:ext cx="5123847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Central Azure Firewall deployment and configuration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A36ABF-B003-46E2-9B6B-03BF29890248}"/>
              </a:ext>
            </a:extLst>
          </p:cNvPr>
          <p:cNvSpPr/>
          <p:nvPr/>
        </p:nvSpPr>
        <p:spPr>
          <a:xfrm>
            <a:off x="600059" y="3704762"/>
            <a:ext cx="5123847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Hierarchical policies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31967A-3847-4E3F-9482-613E0A91A5DE}"/>
              </a:ext>
            </a:extLst>
          </p:cNvPr>
          <p:cNvSpPr/>
          <p:nvPr/>
        </p:nvSpPr>
        <p:spPr>
          <a:xfrm>
            <a:off x="594901" y="5025990"/>
            <a:ext cx="5123847" cy="1044065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Integrated with 3</a:t>
            </a:r>
            <a:r>
              <a:rPr lang="en-US" sz="2000" b="0" i="0" baseline="3000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rd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party products for secured virtual hubs</a:t>
            </a:r>
            <a:endParaRPr lang="en-US" sz="2000" dirty="0">
              <a:solidFill>
                <a:schemeClr val="tx1"/>
              </a:solidFill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64050682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79"/>
          </a:xfrm>
        </p:spPr>
        <p:txBody>
          <a:bodyPr/>
          <a:lstStyle/>
          <a:p>
            <a:r>
              <a:rPr lang="en-US" dirty="0"/>
              <a:t>Demonstration: Deploy Azure Firewall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202413"/>
              </p:ext>
            </p:extLst>
          </p:nvPr>
        </p:nvGraphicFramePr>
        <p:xfrm>
          <a:off x="880324" y="1494546"/>
          <a:ext cx="10534265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3351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676527"/>
            <a:ext cx="2460592" cy="1641475"/>
          </a:xfrm>
        </p:spPr>
        <p:txBody>
          <a:bodyPr/>
          <a:lstStyle/>
          <a:p>
            <a:r>
              <a:rPr lang="en-US" dirty="0"/>
              <a:t>Implement Azure Load Balancer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7" y="413034"/>
            <a:ext cx="7551822" cy="3557855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a Load Balancer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Distribute Traffic with a Load Balancer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a Load Balancer SKU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Configure a Public Load Balancer</a:t>
            </a:r>
          </a:p>
          <a:p>
            <a:pPr marL="342834" indent="-34283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Create a load balancer to balance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5084387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2" y="3248028"/>
            <a:ext cx="9070923" cy="498470"/>
          </a:xfrm>
        </p:spPr>
        <p:txBody>
          <a:bodyPr/>
          <a:lstStyle/>
          <a:p>
            <a:r>
              <a:rPr lang="en-US" b="1" dirty="0"/>
              <a:t>Lesson 06: Implement Security Groups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CDB6403-BE2E-48E1-9DFA-2EAC7C8ED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0433" y="3106639"/>
            <a:ext cx="781245" cy="7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5253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1"/>
            <a:ext cx="2187093" cy="1231106"/>
          </a:xfrm>
        </p:spPr>
        <p:txBody>
          <a:bodyPr/>
          <a:lstStyle/>
          <a:p>
            <a:r>
              <a:rPr lang="en-US" dirty="0"/>
              <a:t>Implement Security Groups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4491370" cy="3304388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Network Security Groups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Security Rules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Security Groups</a:t>
            </a: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8525388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153EB-5B9B-4692-B49D-49CB43BD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65"/>
          </a:xfrm>
        </p:spPr>
        <p:txBody>
          <a:bodyPr/>
          <a:lstStyle/>
          <a:p>
            <a:r>
              <a:rPr lang="en-US" dirty="0"/>
              <a:t>Network Security Groups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B3BE6-53E7-49D1-8A25-ECC6EA13B835}"/>
              </a:ext>
            </a:extLst>
          </p:cNvPr>
          <p:cNvSpPr/>
          <p:nvPr/>
        </p:nvSpPr>
        <p:spPr>
          <a:xfrm>
            <a:off x="600059" y="1258785"/>
            <a:ext cx="5393221" cy="1069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Limits network traffic to resources in a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virtual network</a:t>
            </a:r>
            <a:endParaRPr lang="bs-Latn-BA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2D074-9FAD-4C33-B88B-BC081A2063BD}"/>
              </a:ext>
            </a:extLst>
          </p:cNvPr>
          <p:cNvSpPr/>
          <p:nvPr/>
        </p:nvSpPr>
        <p:spPr>
          <a:xfrm>
            <a:off x="600059" y="2644769"/>
            <a:ext cx="5393221" cy="1069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Lists the security rules that allow or deny inbound or outbound network traffic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EB886-871F-4981-9E98-252BE11415AA}"/>
              </a:ext>
            </a:extLst>
          </p:cNvPr>
          <p:cNvSpPr/>
          <p:nvPr/>
        </p:nvSpPr>
        <p:spPr>
          <a:xfrm>
            <a:off x="600059" y="4004046"/>
            <a:ext cx="5393221" cy="1069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Associated to a subnet or a network interface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2AABEF-852E-40F9-81BD-5F2353465682}"/>
              </a:ext>
            </a:extLst>
          </p:cNvPr>
          <p:cNvSpPr/>
          <p:nvPr/>
        </p:nvSpPr>
        <p:spPr>
          <a:xfrm>
            <a:off x="600059" y="5458559"/>
            <a:ext cx="5393221" cy="1069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Can be associated multiple times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4" name="Picture 13" descr="An NSG protects a subnet. ">
            <a:extLst>
              <a:ext uri="{FF2B5EF4-FFF2-40B4-BE49-F238E27FC236}">
                <a16:creationId xmlns:a16="http://schemas.microsoft.com/office/drawing/2014/main" id="{E1320079-75A0-4279-BB07-D2E775FF79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45" y="2030594"/>
            <a:ext cx="5372092" cy="39469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44E472-4829-445D-A9BD-CF8EAD23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41423" y="1258785"/>
            <a:ext cx="5591814" cy="5269438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6894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Rules (1 of 2)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59" y="1156123"/>
            <a:ext cx="9572625" cy="510909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NSG Rules properties: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Name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Priority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Source or destination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Protocol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Direction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Port range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Action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</a:rPr>
              <a:t>Augmented security rule options: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IP addresses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ports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service tags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application security groups</a:t>
            </a:r>
          </a:p>
        </p:txBody>
      </p:sp>
    </p:spTree>
    <p:extLst>
      <p:ext uri="{BB962C8B-B14F-4D97-AF65-F5344CB8AC3E}">
        <p14:creationId xmlns:p14="http://schemas.microsoft.com/office/powerpoint/2010/main" val="159765724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Rules (2 of 2)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51871"/>
            <a:ext cx="11239464" cy="609089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Service tags simplify defining rules by designating services such as: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VirtualNetwork</a:t>
            </a:r>
            <a:endParaRPr lang="en-US" sz="2400" dirty="0"/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AzureLoadBalancer</a:t>
            </a:r>
            <a:endParaRPr lang="en-US" sz="2400" dirty="0"/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Internet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AzureTrafficManager</a:t>
            </a:r>
            <a:endParaRPr lang="en-US" sz="2400" dirty="0"/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Storage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SQL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AppService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>
              <a:spcAft>
                <a:spcPts val="600"/>
              </a:spcAft>
            </a:pPr>
            <a:endParaRPr lang="en-US" sz="2400" dirty="0">
              <a:latin typeface="+mj-lt"/>
            </a:endParaRP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567431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Security Groups</a:t>
            </a:r>
          </a:p>
        </p:txBody>
      </p:sp>
      <p:pic>
        <p:nvPicPr>
          <p:cNvPr id="3" name="Picture 2" descr="Web Servers and SQL Servers are assigned to Application Security Groups. ">
            <a:extLst>
              <a:ext uri="{FF2B5EF4-FFF2-40B4-BE49-F238E27FC236}">
                <a16:creationId xmlns:a16="http://schemas.microsoft.com/office/drawing/2014/main" id="{2DFF7E7E-186B-442B-AB6F-17288287A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61" y="1136306"/>
            <a:ext cx="8210550" cy="3905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CA3F2B-55E2-41C0-B357-3B16B5BB3774}"/>
              </a:ext>
            </a:extLst>
          </p:cNvPr>
          <p:cNvSpPr/>
          <p:nvPr/>
        </p:nvSpPr>
        <p:spPr>
          <a:xfrm>
            <a:off x="432593" y="5294177"/>
            <a:ext cx="5282407" cy="10141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You want to group virtual machines and define network security policies based on those groups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6D52A-D8AC-44FE-8CCC-5DA0079978AB}"/>
              </a:ext>
            </a:extLst>
          </p:cNvPr>
          <p:cNvSpPr/>
          <p:nvPr/>
        </p:nvSpPr>
        <p:spPr>
          <a:xfrm>
            <a:off x="5985668" y="5294177"/>
            <a:ext cx="5482432" cy="10141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You want to reuse your security policy at scale without manual maintenance of explicit IP addresses.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36859-33BE-46C5-9214-C6E80C40F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2592" y="1034759"/>
            <a:ext cx="11035507" cy="408368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0578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07: Implement Azure Bastion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F2EAE44-07E4-4063-A8DC-C9CA59E7B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8874" y="2691151"/>
            <a:ext cx="1234006" cy="14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622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1"/>
            <a:ext cx="2460592" cy="1231106"/>
          </a:xfrm>
        </p:spPr>
        <p:txBody>
          <a:bodyPr/>
          <a:lstStyle/>
          <a:p>
            <a:r>
              <a:rPr lang="en-US" dirty="0"/>
              <a:t>Implement Azure Bastion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7183688" cy="3304388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Bastion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Create an Azure Bastion Host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804925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30F0-7810-4342-8909-DAE821E8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Bastion (1 of 2)</a:t>
            </a:r>
          </a:p>
        </p:txBody>
      </p:sp>
      <p:pic>
        <p:nvPicPr>
          <p:cNvPr id="5" name="Picture 4" descr="A Bastion subnet provides access to a virtual machine subnet. ">
            <a:extLst>
              <a:ext uri="{FF2B5EF4-FFF2-40B4-BE49-F238E27FC236}">
                <a16:creationId xmlns:a16="http://schemas.microsoft.com/office/drawing/2014/main" id="{7B75309C-C877-4152-89D9-4599ACA8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425" y="1328326"/>
            <a:ext cx="8377244" cy="341877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C7FA019-48EB-452E-9F30-5C27E672055D}"/>
              </a:ext>
            </a:extLst>
          </p:cNvPr>
          <p:cNvSpPr/>
          <p:nvPr/>
        </p:nvSpPr>
        <p:spPr>
          <a:xfrm>
            <a:off x="465138" y="5204298"/>
            <a:ext cx="3788653" cy="10809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Deployed in a dedicated subnet - RDP/SSH thru the Portal over SSL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B828A2-AF1E-4C6E-8B45-FBC7295CAD6B}"/>
              </a:ext>
            </a:extLst>
          </p:cNvPr>
          <p:cNvSpPr/>
          <p:nvPr/>
        </p:nvSpPr>
        <p:spPr>
          <a:xfrm>
            <a:off x="4394032" y="5204297"/>
            <a:ext cx="3788653" cy="10809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No public IP address or managing NSGs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7F89EC-90A4-449E-8289-D612E43DF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8150" y="1192214"/>
            <a:ext cx="11571287" cy="37219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6CF0-190D-4058-BC86-8F87E0380740}"/>
              </a:ext>
            </a:extLst>
          </p:cNvPr>
          <p:cNvSpPr/>
          <p:nvPr/>
        </p:nvSpPr>
        <p:spPr>
          <a:xfrm>
            <a:off x="8305436" y="5174989"/>
            <a:ext cx="3788653" cy="10809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Protection against port scanning and zero-day exploits</a:t>
            </a:r>
          </a:p>
        </p:txBody>
      </p:sp>
    </p:spTree>
    <p:extLst>
      <p:ext uri="{BB962C8B-B14F-4D97-AF65-F5344CB8AC3E}">
        <p14:creationId xmlns:p14="http://schemas.microsoft.com/office/powerpoint/2010/main" val="421160474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086A-048C-4FFA-81CE-AE13AD12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Bastion and VNet Peering 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9D9F3-D9D7-4595-965E-DE0945716C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59" y="2679699"/>
            <a:ext cx="3751263" cy="1635125"/>
          </a:xfrm>
          <a:solidFill>
            <a:schemeClr val="bg1">
              <a:lumMod val="95000"/>
            </a:schemeClr>
          </a:solidFill>
        </p:spPr>
        <p:txBody>
          <a:bodyPr lIns="182880" anchor="ctr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Azure Bastion supports VNet peering</a:t>
            </a:r>
          </a:p>
        </p:txBody>
      </p:sp>
      <p:pic>
        <p:nvPicPr>
          <p:cNvPr id="11266" name="Picture 2" descr="Design and Architecture diagram">
            <a:extLst>
              <a:ext uri="{FF2B5EF4-FFF2-40B4-BE49-F238E27FC236}">
                <a16:creationId xmlns:a16="http://schemas.microsoft.com/office/drawing/2014/main" id="{66D15D19-F993-455B-B391-CA6E59B72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25" y="1043941"/>
            <a:ext cx="5632418" cy="524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AF953A-400E-41B8-9573-340A0D0FE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65122" y="1192214"/>
            <a:ext cx="7544315" cy="51695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228600" rIns="274320" bIns="2286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2800" b="1">
              <a:solidFill>
                <a:srgbClr val="000000"/>
              </a:solidFill>
              <a:latin typeface="Consolas" panose="020B0609020204030204" pitchFamily="49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2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69B7EE-89C5-4164-85BC-48AF0DF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Load Balancer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C9B2A-368F-44DB-8387-BE234C940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51871"/>
            <a:ext cx="11239464" cy="439479"/>
          </a:xfrm>
        </p:spPr>
        <p:txBody>
          <a:bodyPr/>
          <a:lstStyle/>
          <a:p>
            <a:r>
              <a:rPr lang="en-US" dirty="0"/>
              <a:t>Azure provides several load balancing options</a:t>
            </a:r>
          </a:p>
        </p:txBody>
      </p:sp>
      <p:pic>
        <p:nvPicPr>
          <p:cNvPr id="8" name="Picture 7" descr="Application Gateway, Front Door, Load Balancer, and Traffic Manager. ">
            <a:extLst>
              <a:ext uri="{FF2B5EF4-FFF2-40B4-BE49-F238E27FC236}">
                <a16:creationId xmlns:a16="http://schemas.microsoft.com/office/drawing/2014/main" id="{5AB6F51E-AF49-43AA-AB8B-00C66A00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9" y="2339603"/>
            <a:ext cx="10692775" cy="400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51321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79"/>
          </a:xfrm>
        </p:spPr>
        <p:txBody>
          <a:bodyPr/>
          <a:lstStyle/>
          <a:p>
            <a:r>
              <a:rPr lang="en-US" dirty="0"/>
              <a:t>Demonstration: Create an Azure Bastion Host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208812"/>
              </p:ext>
            </p:extLst>
          </p:nvPr>
        </p:nvGraphicFramePr>
        <p:xfrm>
          <a:off x="880324" y="1494546"/>
          <a:ext cx="10534265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38292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807BF7-C19B-4E45-9A3F-F4679C9E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34" y="454523"/>
            <a:ext cx="11533187" cy="562205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b="1" dirty="0"/>
              <a:t>Lab 05: Highly Available Azure IaaS Compute Architectures</a:t>
            </a:r>
          </a:p>
        </p:txBody>
      </p:sp>
      <p:pic>
        <p:nvPicPr>
          <p:cNvPr id="7" name="Picture 6" descr="Completed lab diagram as described in the lab steps. ">
            <a:extLst>
              <a:ext uri="{FF2B5EF4-FFF2-40B4-BE49-F238E27FC236}">
                <a16:creationId xmlns:a16="http://schemas.microsoft.com/office/drawing/2014/main" id="{69CCC2A5-8D20-42A1-9020-48AC486AE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53" y="1070956"/>
            <a:ext cx="10970150" cy="54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34700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61" y="493053"/>
            <a:ext cx="11239464" cy="439465"/>
          </a:xfrm>
        </p:spPr>
        <p:txBody>
          <a:bodyPr/>
          <a:lstStyle/>
          <a:p>
            <a:r>
              <a:rPr lang="en-US" dirty="0"/>
              <a:t>Implement Load Balancing and Network Security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B814B-5D4E-416F-AE83-E9B3AC11932E}"/>
              </a:ext>
            </a:extLst>
          </p:cNvPr>
          <p:cNvSpPr/>
          <p:nvPr/>
        </p:nvSpPr>
        <p:spPr bwMode="auto">
          <a:xfrm>
            <a:off x="427861" y="1386188"/>
            <a:ext cx="4296753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Knowledge Check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B5353-A05B-4F9F-93B3-4523D0B7E89B}"/>
              </a:ext>
            </a:extLst>
          </p:cNvPr>
          <p:cNvSpPr/>
          <p:nvPr/>
        </p:nvSpPr>
        <p:spPr bwMode="auto">
          <a:xfrm>
            <a:off x="4876991" y="1386188"/>
            <a:ext cx="7147526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r>
              <a:rPr lang="en-US" sz="2000">
                <a:latin typeface="+mj-lt"/>
              </a:rPr>
              <a:t>Microsoft Learn Modules (docs.microsoft.com/Learn)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5127B-1B17-4C17-BECC-B3D50AE3D904}"/>
              </a:ext>
            </a:extLst>
          </p:cNvPr>
          <p:cNvSpPr/>
          <p:nvPr/>
        </p:nvSpPr>
        <p:spPr>
          <a:xfrm>
            <a:off x="4876991" y="2088597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>
              <a:spcBef>
                <a:spcPts val="1199"/>
              </a:spcBef>
            </a:pPr>
            <a:r>
              <a:rPr lang="en-US" dirty="0">
                <a:solidFill>
                  <a:schemeClr val="tx1"/>
                </a:solidFill>
              </a:rPr>
              <a:t>Improve application scalability and resiliency by using Azure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FA1F8C-A0BC-4C3E-8230-2FFAA5369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2699579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7A3BDC-BE70-40E3-BB08-015EBE935830}"/>
              </a:ext>
            </a:extLst>
          </p:cNvPr>
          <p:cNvSpPr/>
          <p:nvPr/>
        </p:nvSpPr>
        <p:spPr>
          <a:xfrm>
            <a:off x="4876991" y="2762000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marL="0" lvl="1"/>
            <a:r>
              <a:rPr lang="en-US" dirty="0">
                <a:solidFill>
                  <a:schemeClr val="tx1"/>
                </a:solidFill>
              </a:rPr>
              <a:t>Load balance your web service traffic with Application Gateway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804F6D-1590-44EB-B839-709E184FB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991" y="3372981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6500B-AD98-4754-B815-30E4444B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33" y="2794951"/>
            <a:ext cx="1494433" cy="2173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0E61A3-5476-4CF5-BCD0-E707F5CC057D}"/>
              </a:ext>
            </a:extLst>
          </p:cNvPr>
          <p:cNvSpPr/>
          <p:nvPr/>
        </p:nvSpPr>
        <p:spPr>
          <a:xfrm>
            <a:off x="4893385" y="3497263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79994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Enhance your service availability and data locality by using Azure Traffic Manager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4BBB3-730F-4630-AF04-31470ADE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93385" y="4108245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A2D488-65CE-4252-8EF5-CE9ACD044D61}"/>
              </a:ext>
            </a:extLst>
          </p:cNvPr>
          <p:cNvSpPr/>
          <p:nvPr/>
        </p:nvSpPr>
        <p:spPr>
          <a:xfrm>
            <a:off x="4893385" y="4221408"/>
            <a:ext cx="7131132" cy="548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24" tIns="106024" rIns="106024" bIns="106024" numCol="1" spcCol="1270" anchor="ctr" anchorCtr="0">
            <a:noAutofit/>
          </a:bodyPr>
          <a:lstStyle/>
          <a:p>
            <a:pPr defTabSz="79994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Introduction to Azure Front Door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62F1DE-A6D1-4470-8B42-4D9D8DEEA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90687" y="4769970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B774E8-0917-4CF1-92E8-716387F6731F}"/>
              </a:ext>
            </a:extLst>
          </p:cNvPr>
          <p:cNvSpPr txBox="1"/>
          <p:nvPr/>
        </p:nvSpPr>
        <p:spPr>
          <a:xfrm>
            <a:off x="4893385" y="4922306"/>
            <a:ext cx="621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Introduction to Azure Firewall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94931-F743-45A1-86A8-7A4DC1B58497}"/>
              </a:ext>
            </a:extLst>
          </p:cNvPr>
          <p:cNvSpPr txBox="1"/>
          <p:nvPr/>
        </p:nvSpPr>
        <p:spPr>
          <a:xfrm>
            <a:off x="4893385" y="5443373"/>
            <a:ext cx="6219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Secure and isolate access to Azure resources by using network security groups and service endpoints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CB68EA-304A-4D7B-BD9D-53178C4A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90687" y="5443373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051229-D8E0-42CA-BA3C-6FEA2918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90687" y="6235354"/>
            <a:ext cx="71311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06493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5E1-A6F1-47DC-90FE-80EB7ABB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5" y="3203065"/>
            <a:ext cx="8891347" cy="451890"/>
          </a:xfrm>
        </p:spPr>
        <p:txBody>
          <a:bodyPr/>
          <a:lstStyle/>
          <a:p>
            <a:r>
              <a:rPr lang="en-US" sz="3199" dirty="0"/>
              <a:t>End of presentation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318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 Traffic with Azure Load Balancer (1 of 3)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2532030"/>
            <a:ext cx="3857641" cy="2645612"/>
          </a:xfrm>
          <a:solidFill>
            <a:schemeClr val="bg1">
              <a:lumMod val="95000"/>
            </a:schemeClr>
          </a:solidFill>
        </p:spPr>
        <p:txBody>
          <a:bodyPr lIns="91440" anchor="ctr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Distribute traffic based on:</a:t>
            </a:r>
          </a:p>
          <a:p>
            <a:pPr marL="338351" indent="-342900"/>
            <a:r>
              <a:rPr lang="en-US" sz="2000" dirty="0"/>
              <a:t>Source IP</a:t>
            </a:r>
          </a:p>
          <a:p>
            <a:pPr marL="338351" indent="-342900"/>
            <a:r>
              <a:rPr lang="en-US" sz="2000" dirty="0"/>
              <a:t>Source port</a:t>
            </a:r>
          </a:p>
          <a:p>
            <a:pPr marL="338351" indent="-342900"/>
            <a:r>
              <a:rPr lang="en-US" sz="2000" dirty="0"/>
              <a:t>Destination IP</a:t>
            </a:r>
          </a:p>
          <a:p>
            <a:pPr marL="338351" indent="-342900"/>
            <a:r>
              <a:rPr lang="en-US" sz="2000" dirty="0"/>
              <a:t>Destination port</a:t>
            </a:r>
          </a:p>
          <a:p>
            <a:pPr marL="338351" indent="-342900"/>
            <a:r>
              <a:rPr lang="en-US" sz="2000" dirty="0"/>
              <a:t>Protocol type</a:t>
            </a:r>
          </a:p>
        </p:txBody>
      </p:sp>
      <p:pic>
        <p:nvPicPr>
          <p:cNvPr id="3" name="Picture 2" descr="5-tuple routing from a load balancer to the back end. ">
            <a:extLst>
              <a:ext uri="{FF2B5EF4-FFF2-40B4-BE49-F238E27FC236}">
                <a16:creationId xmlns:a16="http://schemas.microsoft.com/office/drawing/2014/main" id="{766982CE-8FA4-48DA-8B86-AFCEFA650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24" y="1381197"/>
            <a:ext cx="5359002" cy="45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D45046-5955-4F13-8AEE-D0CB3E1D8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61461" y="1169264"/>
            <a:ext cx="6911897" cy="51400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91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 Traffic with Azure Load Balancer (2 of 3) 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02FFD482-8A45-4E86-B185-7B255FF700C3}"/>
              </a:ext>
            </a:extLst>
          </p:cNvPr>
          <p:cNvSpPr txBox="1">
            <a:spLocks/>
          </p:cNvSpPr>
          <p:nvPr/>
        </p:nvSpPr>
        <p:spPr>
          <a:xfrm>
            <a:off x="728708" y="2850685"/>
            <a:ext cx="3857641" cy="1840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0" rIns="0" bIns="0" rtlCol="0" anchor="ctr" anchorCtr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44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Supports Availability Set scenarios</a:t>
            </a:r>
          </a:p>
        </p:txBody>
      </p:sp>
      <p:pic>
        <p:nvPicPr>
          <p:cNvPr id="4" name="Picture 3" descr="An availability set spans two fault domains. ">
            <a:extLst>
              <a:ext uri="{FF2B5EF4-FFF2-40B4-BE49-F238E27FC236}">
                <a16:creationId xmlns:a16="http://schemas.microsoft.com/office/drawing/2014/main" id="{09E19DE8-615B-4373-8052-E2C5AC2B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68" y="1481005"/>
            <a:ext cx="6216482" cy="45794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E64836-5CD3-4FAC-A9E5-2545C958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61461" y="1169264"/>
            <a:ext cx="6911897" cy="51400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942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 Traffic with Azure Load Balancer (3 of 3) 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81B517CB-D8C2-484D-8A33-59C20ACBFC89}"/>
              </a:ext>
            </a:extLst>
          </p:cNvPr>
          <p:cNvSpPr txBox="1">
            <a:spLocks/>
          </p:cNvSpPr>
          <p:nvPr/>
        </p:nvSpPr>
        <p:spPr>
          <a:xfrm>
            <a:off x="728708" y="2850685"/>
            <a:ext cx="3857641" cy="1840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0" rIns="0" bIns="0" rtlCol="0" anchor="ctr" anchorCtr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244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Supports Availability Zone scenarios</a:t>
            </a:r>
          </a:p>
        </p:txBody>
      </p:sp>
      <p:pic>
        <p:nvPicPr>
          <p:cNvPr id="3" name="Picture 2" descr="Three availability zones. ">
            <a:extLst>
              <a:ext uri="{FF2B5EF4-FFF2-40B4-BE49-F238E27FC236}">
                <a16:creationId xmlns:a16="http://schemas.microsoft.com/office/drawing/2014/main" id="{02D356BD-3116-437C-BDBD-8BD49ED4B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14" y="1614075"/>
            <a:ext cx="6270842" cy="41175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5E7A2C-8DC2-4588-BCA5-350E7FD79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61461" y="1169264"/>
            <a:ext cx="6911897" cy="514009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IN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146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5CA6F-FD6E-4C6E-AFEA-DDC87E71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 an Azure Load Balancer SKU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C8180BA-E574-4E45-BE2D-91AF0AC74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45638"/>
              </p:ext>
            </p:extLst>
          </p:nvPr>
        </p:nvGraphicFramePr>
        <p:xfrm>
          <a:off x="600059" y="1955646"/>
          <a:ext cx="5411387" cy="445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387">
                  <a:extLst>
                    <a:ext uri="{9D8B030D-6E8A-4147-A177-3AD203B41FA5}">
                      <a16:colId xmlns:a16="http://schemas.microsoft.com/office/drawing/2014/main" val="1561333702"/>
                    </a:ext>
                  </a:extLst>
                </a:gridCol>
              </a:tblGrid>
              <a:tr h="427867">
                <a:tc>
                  <a:txBody>
                    <a:bodyPr/>
                    <a:lstStyle/>
                    <a:p>
                      <a:pPr marL="0" marR="0" lvl="0" indent="0" algn="ctr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Basic Load Balancers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51323"/>
                  </a:ext>
                </a:extLst>
              </a:tr>
              <a:tr h="4028801">
                <a:tc>
                  <a:txBody>
                    <a:bodyPr/>
                    <a:lstStyle/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Port forwarding</a:t>
                      </a:r>
                    </a:p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Automatic reconfiguration</a:t>
                      </a:r>
                    </a:p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Health probes</a:t>
                      </a:r>
                    </a:p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Outbound connections through source network address translation (SNAT)</a:t>
                      </a:r>
                    </a:p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Diagnostics through Azure Log Analytics for public-facing load balancers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270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47438C-F385-4159-B045-24DBD7A01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44529"/>
              </p:ext>
            </p:extLst>
          </p:nvPr>
        </p:nvGraphicFramePr>
        <p:xfrm>
          <a:off x="6218236" y="1955646"/>
          <a:ext cx="5411387" cy="445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1387">
                  <a:extLst>
                    <a:ext uri="{9D8B030D-6E8A-4147-A177-3AD203B41FA5}">
                      <a16:colId xmlns:a16="http://schemas.microsoft.com/office/drawing/2014/main" val="1561333702"/>
                    </a:ext>
                  </a:extLst>
                </a:gridCol>
              </a:tblGrid>
              <a:tr h="387208">
                <a:tc>
                  <a:txBody>
                    <a:bodyPr/>
                    <a:lstStyle/>
                    <a:p>
                      <a:pPr marL="0" marR="0" lvl="0" indent="0" algn="ctr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Standard Load Balancers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51323"/>
                  </a:ext>
                </a:extLst>
              </a:tr>
              <a:tr h="4069460">
                <a:tc>
                  <a:txBody>
                    <a:bodyPr/>
                    <a:lstStyle/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Supports all the basic features plus more</a:t>
                      </a:r>
                    </a:p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HTTPS health probes</a:t>
                      </a:r>
                    </a:p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Availability zones</a:t>
                      </a:r>
                    </a:p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Diagnostics through Azure Monitor, for multidimensional metrics</a:t>
                      </a:r>
                    </a:p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High availability (HA) ports</a:t>
                      </a:r>
                    </a:p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Outbound rules</a:t>
                      </a:r>
                    </a:p>
                    <a:p>
                      <a:pPr marL="571500" lvl="1" indent="-34290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 guaranteed SLA (99.99% for two or more virtual machines in different zones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2705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C6223D-9332-4CE0-9284-83D9EE1AD96E}"/>
              </a:ext>
            </a:extLst>
          </p:cNvPr>
          <p:cNvSpPr/>
          <p:nvPr/>
        </p:nvSpPr>
        <p:spPr bwMode="auto">
          <a:xfrm>
            <a:off x="-1" y="1002521"/>
            <a:ext cx="12436475" cy="7037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85750"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 There are Basic and Standard Load Balancers</a:t>
            </a:r>
          </a:p>
        </p:txBody>
      </p:sp>
    </p:spTree>
    <p:extLst>
      <p:ext uri="{BB962C8B-B14F-4D97-AF65-F5344CB8AC3E}">
        <p14:creationId xmlns:p14="http://schemas.microsoft.com/office/powerpoint/2010/main" val="41904123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OCAzureARB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CAzureARB" id="{34410265-D11B-4B2D-AF52-08CAE1255A87}" vid="{35990563-9594-4FE6-AF3C-E8F5FD3157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Microsoft Office PowerPoint</Application>
  <PresentationFormat>Custom</PresentationFormat>
  <Paragraphs>352</Paragraphs>
  <Slides>53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Consolas</vt:lpstr>
      <vt:lpstr>Segoe UI</vt:lpstr>
      <vt:lpstr>Segoe UI Light</vt:lpstr>
      <vt:lpstr>Segoe UI Semibold</vt:lpstr>
      <vt:lpstr>Segoe UI Semilight</vt:lpstr>
      <vt:lpstr>Segoe UI Web (West European)</vt:lpstr>
      <vt:lpstr>Wingdings</vt:lpstr>
      <vt:lpstr>MOCAzureARB</vt:lpstr>
      <vt:lpstr>AZ-303: Microsoft Azure Architect Technologies</vt:lpstr>
      <vt:lpstr>Module 05:  Implement Load Balancing and Network Security</vt:lpstr>
      <vt:lpstr>Lesson 01: Implement Azure Load Balancer</vt:lpstr>
      <vt:lpstr>Implement Azure Load Balancer Overview</vt:lpstr>
      <vt:lpstr>Select a Load Balancer</vt:lpstr>
      <vt:lpstr>Distribute Traffic with Azure Load Balancer (1 of 3)</vt:lpstr>
      <vt:lpstr>Distribute Traffic with Azure Load Balancer (2 of 3) </vt:lpstr>
      <vt:lpstr>Distribute Traffic with Azure Load Balancer (3 of 3) </vt:lpstr>
      <vt:lpstr>Select an Azure Load Balancer SKU</vt:lpstr>
      <vt:lpstr>Configure a Public Load Balancer (1 of 3)</vt:lpstr>
      <vt:lpstr>Configure a Public Load Balancer (2 of 3)</vt:lpstr>
      <vt:lpstr>Configure a Public Load Balancer (3 of 3)</vt:lpstr>
      <vt:lpstr>Demonstration: Create a load balancer to balance virtual machines</vt:lpstr>
      <vt:lpstr>Lesson 02: Implement an Application Gateway</vt:lpstr>
      <vt:lpstr>Implement an Application Gateway Overview</vt:lpstr>
      <vt:lpstr>Application Gateway </vt:lpstr>
      <vt:lpstr>Application Gateway Routing (1 of 2)</vt:lpstr>
      <vt:lpstr>Application Gateway Routing – Features (2 of 3) </vt:lpstr>
      <vt:lpstr>Application Gateway Configuration</vt:lpstr>
      <vt:lpstr>Web Application Firewall Overview</vt:lpstr>
      <vt:lpstr>Demonstration: Create an Application Gateway with WAF</vt:lpstr>
      <vt:lpstr>Lesson 03: Implement Azure Front Door</vt:lpstr>
      <vt:lpstr>Implement Azure Front Door Overview</vt:lpstr>
      <vt:lpstr>Azure Front Door (1 of 3)</vt:lpstr>
      <vt:lpstr>Azure Front Door (2 of 3 )</vt:lpstr>
      <vt:lpstr>Azure Front Door (3 of 3)</vt:lpstr>
      <vt:lpstr>Demonstration: Create an Azure Front Door</vt:lpstr>
      <vt:lpstr>Lesson 04: Implementing Azure Traffic Manager</vt:lpstr>
      <vt:lpstr>Implement Azure Traffic Manager Overview</vt:lpstr>
      <vt:lpstr>Azure Traffic Manager</vt:lpstr>
      <vt:lpstr>Azure Traffic Manager Routing Methods (1 of 2)</vt:lpstr>
      <vt:lpstr>Azure Traffic Manager Routing Methods (2 of 2)</vt:lpstr>
      <vt:lpstr>Load Balancing Service Comparison</vt:lpstr>
      <vt:lpstr>Lesson 05: Implement Azure Firewall</vt:lpstr>
      <vt:lpstr>Implement Azure Firewall  Overview</vt:lpstr>
      <vt:lpstr>Azure Firewall</vt:lpstr>
      <vt:lpstr>Implementing Azure Firewall</vt:lpstr>
      <vt:lpstr>Azure Firewall Manager</vt:lpstr>
      <vt:lpstr>Demonstration: Deploy Azure Firewall</vt:lpstr>
      <vt:lpstr>Lesson 06: Implement Security Groups</vt:lpstr>
      <vt:lpstr>Implement Security Groups Overview</vt:lpstr>
      <vt:lpstr>Network Security Groups</vt:lpstr>
      <vt:lpstr>Security Rules (1 of 2)</vt:lpstr>
      <vt:lpstr>Security Rules (2 of 2)</vt:lpstr>
      <vt:lpstr>Application Security Groups</vt:lpstr>
      <vt:lpstr>Lesson 07: Implement Azure Bastion</vt:lpstr>
      <vt:lpstr>Implement Azure Bastion Overview</vt:lpstr>
      <vt:lpstr>Azure Bastion (1 of 2)</vt:lpstr>
      <vt:lpstr>Azure Bastion and VNet Peering (2 of 2)</vt:lpstr>
      <vt:lpstr>Demonstration: Create an Azure Bastion Host</vt:lpstr>
      <vt:lpstr>Lab 05: Highly Available Azure IaaS Compute Architectures</vt:lpstr>
      <vt:lpstr>Implement Load Balancing and Network Security - Review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2021-07-16T16:14:51Z</dcterms:created>
  <dcterms:modified xsi:type="dcterms:W3CDTF">2021-07-16T16:51:12Z</dcterms:modified>
</cp:coreProperties>
</file>