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86" r:id="rId1"/>
  </p:sldMasterIdLst>
  <p:notesMasterIdLst>
    <p:notesMasterId r:id="rId52"/>
  </p:notesMasterIdLst>
  <p:handoutMasterIdLst>
    <p:handoutMasterId r:id="rId53"/>
  </p:handoutMasterIdLst>
  <p:sldIdLst>
    <p:sldId id="1809" r:id="rId2"/>
    <p:sldId id="1810" r:id="rId3"/>
    <p:sldId id="1684" r:id="rId4"/>
    <p:sldId id="9057" r:id="rId5"/>
    <p:sldId id="1745" r:id="rId6"/>
    <p:sldId id="1746" r:id="rId7"/>
    <p:sldId id="2257" r:id="rId8"/>
    <p:sldId id="1950" r:id="rId9"/>
    <p:sldId id="1951" r:id="rId10"/>
    <p:sldId id="9143" r:id="rId11"/>
    <p:sldId id="1789" r:id="rId12"/>
    <p:sldId id="1749" r:id="rId13"/>
    <p:sldId id="9058" r:id="rId14"/>
    <p:sldId id="1750" r:id="rId15"/>
    <p:sldId id="1751" r:id="rId16"/>
    <p:sldId id="9139" r:id="rId17"/>
    <p:sldId id="1780" r:id="rId18"/>
    <p:sldId id="1781" r:id="rId19"/>
    <p:sldId id="1782" r:id="rId20"/>
    <p:sldId id="9137" r:id="rId21"/>
    <p:sldId id="2093" r:id="rId22"/>
    <p:sldId id="9059" r:id="rId23"/>
    <p:sldId id="2035" r:id="rId24"/>
    <p:sldId id="2472" r:id="rId25"/>
    <p:sldId id="2096" r:id="rId26"/>
    <p:sldId id="1753" r:id="rId27"/>
    <p:sldId id="9060" r:id="rId28"/>
    <p:sldId id="1754" r:id="rId29"/>
    <p:sldId id="1786" r:id="rId30"/>
    <p:sldId id="1787" r:id="rId31"/>
    <p:sldId id="2091" r:id="rId32"/>
    <p:sldId id="1755" r:id="rId33"/>
    <p:sldId id="9140" r:id="rId34"/>
    <p:sldId id="1788" r:id="rId35"/>
    <p:sldId id="9146" r:id="rId36"/>
    <p:sldId id="9138" r:id="rId37"/>
    <p:sldId id="1767" r:id="rId38"/>
    <p:sldId id="9061" r:id="rId39"/>
    <p:sldId id="1768" r:id="rId40"/>
    <p:sldId id="1769" r:id="rId41"/>
    <p:sldId id="9142" r:id="rId42"/>
    <p:sldId id="9141" r:id="rId43"/>
    <p:sldId id="9136" r:id="rId44"/>
    <p:sldId id="2092" r:id="rId45"/>
    <p:sldId id="2582" r:id="rId46"/>
    <p:sldId id="9056" r:id="rId47"/>
    <p:sldId id="1757" r:id="rId48"/>
    <p:sldId id="1759" r:id="rId49"/>
    <p:sldId id="1761" r:id="rId50"/>
    <p:sldId id="1791"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290A1E8-AFB8-3548-8B68-764E854A696A}">
          <p14:sldIdLst>
            <p14:sldId id="1809"/>
            <p14:sldId id="1810"/>
          </p14:sldIdLst>
        </p14:section>
        <p14:section name="Storage Accounts" id="{42DB98CA-BA8C-4B0B-B205-978134555506}">
          <p14:sldIdLst>
            <p14:sldId id="1684"/>
            <p14:sldId id="9057"/>
            <p14:sldId id="1745"/>
            <p14:sldId id="1746"/>
            <p14:sldId id="2257"/>
            <p14:sldId id="1950"/>
            <p14:sldId id="1951"/>
            <p14:sldId id="9143"/>
            <p14:sldId id="1789"/>
          </p14:sldIdLst>
        </p14:section>
        <p14:section name="Blob Storage" id="{2757E2EE-EF1E-410E-92B4-6E101980F734}">
          <p14:sldIdLst>
            <p14:sldId id="1749"/>
            <p14:sldId id="9058"/>
            <p14:sldId id="1750"/>
            <p14:sldId id="1751"/>
            <p14:sldId id="9139"/>
            <p14:sldId id="1780"/>
            <p14:sldId id="1781"/>
            <p14:sldId id="1782"/>
            <p14:sldId id="9137"/>
          </p14:sldIdLst>
        </p14:section>
        <p14:section name="Azure Files" id="{89242C28-323B-45E6-9B87-0990F9439055}">
          <p14:sldIdLst>
            <p14:sldId id="2093"/>
            <p14:sldId id="9059"/>
            <p14:sldId id="2035"/>
            <p14:sldId id="2472"/>
            <p14:sldId id="2096"/>
          </p14:sldIdLst>
        </p14:section>
        <p14:section name="Storage Account Authentication" id="{37C93EFB-91B9-4545-AD57-A2F61308CA78}">
          <p14:sldIdLst>
            <p14:sldId id="1753"/>
            <p14:sldId id="9060"/>
            <p14:sldId id="1754"/>
            <p14:sldId id="1786"/>
            <p14:sldId id="1787"/>
            <p14:sldId id="2091"/>
            <p14:sldId id="1755"/>
            <p14:sldId id="9140"/>
            <p14:sldId id="1788"/>
            <p14:sldId id="9146"/>
            <p14:sldId id="9138"/>
          </p14:sldIdLst>
        </p14:section>
        <p14:section name="Network Security" id="{1FAA5952-0A85-4650-905C-C9AEC1B69DA1}">
          <p14:sldIdLst>
            <p14:sldId id="1767"/>
            <p14:sldId id="9061"/>
            <p14:sldId id="1768"/>
            <p14:sldId id="1769"/>
            <p14:sldId id="9142"/>
            <p14:sldId id="9141"/>
            <p14:sldId id="9136"/>
          </p14:sldIdLst>
        </p14:section>
        <p14:section name="Finish" id="{0E73CC20-239E-4750-942D-33C78E1F918D}">
          <p14:sldIdLst>
            <p14:sldId id="2092"/>
            <p14:sldId id="2582"/>
            <p14:sldId id="9056"/>
          </p14:sldIdLst>
        </p14:section>
        <p14:section name="Managing Storage" id="{BB4B1074-6EBE-4AF7-A0A8-4BCD83DA83BD}">
          <p14:sldIdLst>
            <p14:sldId id="1757"/>
            <p14:sldId id="1759"/>
            <p14:sldId id="1761"/>
            <p14:sldId id="17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77A2"/>
    <a:srgbClr val="59B4D9"/>
    <a:srgbClr val="EBEBEB"/>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B3B0A-E631-400D-B2EC-3F64385E84BC}" v="5" dt="2021-06-14T14:34:05.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83347" autoAdjust="0"/>
  </p:normalViewPr>
  <p:slideViewPr>
    <p:cSldViewPr snapToGrid="0">
      <p:cViewPr varScale="1">
        <p:scale>
          <a:sx n="74" d="100"/>
          <a:sy n="74" d="100"/>
        </p:scale>
        <p:origin x="60" y="366"/>
      </p:cViewPr>
      <p:guideLst/>
    </p:cSldViewPr>
  </p:slideViewPr>
  <p:outlineViewPr>
    <p:cViewPr>
      <p:scale>
        <a:sx n="33" d="100"/>
        <a:sy n="33" d="100"/>
      </p:scale>
      <p:origin x="0" y="-22829"/>
    </p:cViewPr>
  </p:outlineViewPr>
  <p:notesTextViewPr>
    <p:cViewPr>
      <p:scale>
        <a:sx n="80" d="100"/>
        <a:sy n="80" d="100"/>
      </p:scale>
      <p:origin x="0" y="0"/>
    </p:cViewPr>
  </p:notesTextViewPr>
  <p:sorterViewPr>
    <p:cViewPr>
      <p:scale>
        <a:sx n="150" d="100"/>
        <a:sy n="150" d="100"/>
      </p:scale>
      <p:origin x="0" y="0"/>
    </p:cViewPr>
  </p:sorterViewPr>
  <p:notesViewPr>
    <p:cSldViewPr snapToGrid="0" showGuides="1">
      <p:cViewPr varScale="1">
        <p:scale>
          <a:sx n="66" d="100"/>
          <a:sy n="66" d="100"/>
        </p:scale>
        <p:origin x="2280"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5" qsCatId="simple" csTypeId="urn:microsoft.com/office/officeart/2005/8/colors/accent2_2" csCatId="accent2" phldr="1"/>
      <dgm:spPr/>
      <dgm:t>
        <a:bodyPr/>
        <a:lstStyle/>
        <a:p>
          <a:endParaRPr lang="en-US"/>
        </a:p>
      </dgm:t>
    </dgm:pt>
    <dgm:pt modelId="{4B8647E0-90EC-4580-A4C7-5F7833105104}">
      <dgm:prSet phldrT="[Text]" custT="1"/>
      <dgm:spPr>
        <a:solidFill>
          <a:schemeClr val="tx2">
            <a:lumMod val="50000"/>
          </a:schemeClr>
        </a:solidFill>
      </dgm:spPr>
      <dgm:t>
        <a:bodyPr/>
        <a:lstStyle/>
        <a:p>
          <a:r>
            <a:rPr lang="en-US" sz="2400" dirty="0">
              <a:latin typeface="+mn-lt"/>
            </a:rPr>
            <a:t>Create a Blob container</a:t>
          </a:r>
        </a:p>
      </dgm:t>
    </dgm:pt>
    <dgm:pt modelId="{C1E496D5-1229-49D4-AB93-BC9024B6EB10}" type="parTrans" cxnId="{907CCD5C-0EF5-4CB4-9E22-1F52BAF7CF54}">
      <dgm:prSet/>
      <dgm:spPr/>
      <dgm:t>
        <a:bodyPr/>
        <a:lstStyle/>
        <a:p>
          <a:endParaRPr lang="en-US" sz="1100">
            <a:latin typeface="+mn-lt"/>
          </a:endParaRPr>
        </a:p>
      </dgm:t>
    </dgm:pt>
    <dgm:pt modelId="{7AE2F0E6-43C8-47EB-8822-8CC5582720C2}" type="sibTrans" cxnId="{907CCD5C-0EF5-4CB4-9E22-1F52BAF7CF54}">
      <dgm:prSet/>
      <dgm:spPr/>
      <dgm:t>
        <a:bodyPr/>
        <a:lstStyle/>
        <a:p>
          <a:endParaRPr lang="en-US" sz="1100">
            <a:latin typeface="+mn-lt"/>
          </a:endParaRPr>
        </a:p>
      </dgm:t>
    </dgm:pt>
    <dgm:pt modelId="{F33862DB-82A4-4E53-892D-E6C635C38715}">
      <dgm:prSet phldrT="[Text]" custT="1"/>
      <dgm:spPr>
        <a:solidFill>
          <a:schemeClr val="tx2">
            <a:lumMod val="50000"/>
          </a:schemeClr>
        </a:solidFill>
      </dgm:spPr>
      <dgm:t>
        <a:bodyPr/>
        <a:lstStyle/>
        <a:p>
          <a:r>
            <a:rPr lang="en-US" sz="2400" dirty="0">
              <a:latin typeface="+mn-lt"/>
            </a:rPr>
            <a:t>Upload a block blob</a:t>
          </a:r>
        </a:p>
      </dgm:t>
    </dgm:pt>
    <dgm:pt modelId="{8CBAA32A-8B9D-47F5-A211-32E21ADD5728}" type="parTrans" cxnId="{3F5E0199-1F63-41B6-8B3D-21966F8A57FE}">
      <dgm:prSet/>
      <dgm:spPr/>
      <dgm:t>
        <a:bodyPr/>
        <a:lstStyle/>
        <a:p>
          <a:endParaRPr lang="en-US" sz="1100">
            <a:latin typeface="+mn-lt"/>
          </a:endParaRPr>
        </a:p>
      </dgm:t>
    </dgm:pt>
    <dgm:pt modelId="{C4F5593E-E558-4C5E-8B94-0DD95C78B656}" type="sibTrans" cxnId="{3F5E0199-1F63-41B6-8B3D-21966F8A57FE}">
      <dgm:prSet/>
      <dgm:spPr/>
      <dgm:t>
        <a:bodyPr/>
        <a:lstStyle/>
        <a:p>
          <a:endParaRPr lang="en-US" sz="1100">
            <a:latin typeface="+mn-lt"/>
          </a:endParaRPr>
        </a:p>
      </dgm:t>
    </dgm:pt>
    <dgm:pt modelId="{652F9B35-39E1-4A28-811E-83A3126B0E58}">
      <dgm:prSet phldrT="[Text]" custT="1"/>
      <dgm:spPr>
        <a:solidFill>
          <a:schemeClr val="tx2">
            <a:lumMod val="50000"/>
          </a:schemeClr>
        </a:solidFill>
      </dgm:spPr>
      <dgm:t>
        <a:bodyPr/>
        <a:lstStyle/>
        <a:p>
          <a:r>
            <a:rPr lang="en-US" sz="2400" dirty="0">
              <a:latin typeface="+mn-lt"/>
            </a:rPr>
            <a:t>Download a block blob</a:t>
          </a:r>
        </a:p>
      </dgm:t>
    </dgm:pt>
    <dgm:pt modelId="{D588D7BB-1873-4A6F-9A50-6EF058919D9B}" type="parTrans" cxnId="{C8E897DA-2068-4EBF-B35A-2B9F7EE1D2B4}">
      <dgm:prSet/>
      <dgm:spPr/>
      <dgm:t>
        <a:bodyPr/>
        <a:lstStyle/>
        <a:p>
          <a:endParaRPr lang="en-US" sz="1100">
            <a:latin typeface="+mn-lt"/>
          </a:endParaRPr>
        </a:p>
      </dgm:t>
    </dgm:pt>
    <dgm:pt modelId="{966B68F1-0E7E-4847-B34F-52BD5803811C}" type="sibTrans" cxnId="{C8E897DA-2068-4EBF-B35A-2B9F7EE1D2B4}">
      <dgm:prSet/>
      <dgm:spPr/>
      <dgm:t>
        <a:bodyPr/>
        <a:lstStyle/>
        <a:p>
          <a:endParaRPr lang="en-US" sz="1100">
            <a:latin typeface="+mn-lt"/>
          </a:endParaRPr>
        </a:p>
      </dgm:t>
    </dgm:pt>
    <dgm:pt modelId="{AE228A57-F00E-46A6-8A5B-0AC24A962A92}" type="pres">
      <dgm:prSet presAssocID="{6D6F6A12-7C39-465F-9DFA-A7AE34C8C637}" presName="CompostProcess" presStyleCnt="0">
        <dgm:presLayoutVars>
          <dgm:dir/>
          <dgm:resizeHandles val="exact"/>
        </dgm:presLayoutVars>
      </dgm:prSet>
      <dgm:spPr/>
    </dgm:pt>
    <dgm:pt modelId="{448E0C50-5FFD-4F75-9A2D-AD4BBFD09C8F}" type="pres">
      <dgm:prSet presAssocID="{6D6F6A12-7C39-465F-9DFA-A7AE34C8C637}" presName="arrow" presStyleLbl="bgShp" presStyleIdx="0" presStyleCnt="1" custLinFactNeighborX="-138" custLinFactNeighborY="-18860"/>
      <dgm:spPr/>
    </dgm:pt>
    <dgm:pt modelId="{2462C16C-61EC-448F-9E4B-562CF463F8A2}" type="pres">
      <dgm:prSet presAssocID="{6D6F6A12-7C39-465F-9DFA-A7AE34C8C637}" presName="linearProcess" presStyleCnt="0"/>
      <dgm:spPr/>
    </dgm:pt>
    <dgm:pt modelId="{45CF2BE5-8A30-4CB9-8853-16A03B16B555}" type="pres">
      <dgm:prSet presAssocID="{4B8647E0-90EC-4580-A4C7-5F7833105104}" presName="textNode" presStyleLbl="node1" presStyleIdx="0" presStyleCnt="3">
        <dgm:presLayoutVars>
          <dgm:bulletEnabled val="1"/>
        </dgm:presLayoutVars>
      </dgm:prSet>
      <dgm:spPr/>
    </dgm:pt>
    <dgm:pt modelId="{D52C3959-8A36-4CA6-B204-A4ECA212ED7C}" type="pres">
      <dgm:prSet presAssocID="{7AE2F0E6-43C8-47EB-8822-8CC5582720C2}" presName="sibTrans" presStyleCnt="0"/>
      <dgm:spPr/>
    </dgm:pt>
    <dgm:pt modelId="{7B20E6AB-F8B7-4E13-B10A-8CE772BC9011}" type="pres">
      <dgm:prSet presAssocID="{F33862DB-82A4-4E53-892D-E6C635C38715}" presName="textNode" presStyleLbl="node1" presStyleIdx="1" presStyleCnt="3">
        <dgm:presLayoutVars>
          <dgm:bulletEnabled val="1"/>
        </dgm:presLayoutVars>
      </dgm:prSet>
      <dgm:spPr/>
    </dgm:pt>
    <dgm:pt modelId="{9C9C10D3-A5E1-4079-89E0-8AA1864E3E6B}" type="pres">
      <dgm:prSet presAssocID="{C4F5593E-E558-4C5E-8B94-0DD95C78B656}" presName="sibTrans" presStyleCnt="0"/>
      <dgm:spPr/>
    </dgm:pt>
    <dgm:pt modelId="{873C8401-95F3-47AB-949B-C5568CFF7A48}" type="pres">
      <dgm:prSet presAssocID="{652F9B35-39E1-4A28-811E-83A3126B0E58}" presName="textNode" presStyleLbl="node1" presStyleIdx="2" presStyleCnt="3">
        <dgm:presLayoutVars>
          <dgm:bulletEnabled val="1"/>
        </dgm:presLayoutVars>
      </dgm:prSet>
      <dgm:spPr/>
    </dgm:pt>
  </dgm:ptLst>
  <dgm:cxnLst>
    <dgm:cxn modelId="{1032EF1E-B608-4B4D-AB37-1916A31838DF}" type="presOf" srcId="{F33862DB-82A4-4E53-892D-E6C635C38715}" destId="{7B20E6AB-F8B7-4E13-B10A-8CE772BC9011}" srcOrd="0" destOrd="0" presId="urn:microsoft.com/office/officeart/2005/8/layout/hProcess9"/>
    <dgm:cxn modelId="{C3F46F22-6C99-4043-A69E-5184F2AF7D29}" type="presOf" srcId="{6D6F6A12-7C39-465F-9DFA-A7AE34C8C637}" destId="{AE228A57-F00E-46A6-8A5B-0AC24A962A92}" srcOrd="0" destOrd="0" presId="urn:microsoft.com/office/officeart/2005/8/layout/hProcess9"/>
    <dgm:cxn modelId="{54576A3E-67CF-477C-991A-9057C4644433}" type="presOf" srcId="{4B8647E0-90EC-4580-A4C7-5F7833105104}" destId="{45CF2BE5-8A30-4CB9-8853-16A03B16B555}"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9622CE89-A4B0-4D9C-B189-85BB4B4FC5A9}" type="presOf" srcId="{652F9B35-39E1-4A28-811E-83A3126B0E58}" destId="{873C8401-95F3-47AB-949B-C5568CFF7A48}" srcOrd="0" destOrd="0" presId="urn:microsoft.com/office/officeart/2005/8/layout/hProcess9"/>
    <dgm:cxn modelId="{3F5E0199-1F63-41B6-8B3D-21966F8A57FE}" srcId="{6D6F6A12-7C39-465F-9DFA-A7AE34C8C637}" destId="{F33862DB-82A4-4E53-892D-E6C635C38715}" srcOrd="1" destOrd="0" parTransId="{8CBAA32A-8B9D-47F5-A211-32E21ADD5728}" sibTransId="{C4F5593E-E558-4C5E-8B94-0DD95C78B656}"/>
    <dgm:cxn modelId="{C8E897DA-2068-4EBF-B35A-2B9F7EE1D2B4}" srcId="{6D6F6A12-7C39-465F-9DFA-A7AE34C8C637}" destId="{652F9B35-39E1-4A28-811E-83A3126B0E58}" srcOrd="2" destOrd="0" parTransId="{D588D7BB-1873-4A6F-9A50-6EF058919D9B}" sibTransId="{966B68F1-0E7E-4847-B34F-52BD5803811C}"/>
    <dgm:cxn modelId="{04548400-7A57-476E-BF82-CF79EB13E5EF}" type="presParOf" srcId="{AE228A57-F00E-46A6-8A5B-0AC24A962A92}" destId="{448E0C50-5FFD-4F75-9A2D-AD4BBFD09C8F}" srcOrd="0" destOrd="0" presId="urn:microsoft.com/office/officeart/2005/8/layout/hProcess9"/>
    <dgm:cxn modelId="{5B905FC2-B4D2-48BD-A6FD-0C84D6DD750E}" type="presParOf" srcId="{AE228A57-F00E-46A6-8A5B-0AC24A962A92}" destId="{2462C16C-61EC-448F-9E4B-562CF463F8A2}" srcOrd="1" destOrd="0" presId="urn:microsoft.com/office/officeart/2005/8/layout/hProcess9"/>
    <dgm:cxn modelId="{2D660F52-1B7A-4B24-987D-3A63F6651478}" type="presParOf" srcId="{2462C16C-61EC-448F-9E4B-562CF463F8A2}" destId="{45CF2BE5-8A30-4CB9-8853-16A03B16B555}" srcOrd="0" destOrd="0" presId="urn:microsoft.com/office/officeart/2005/8/layout/hProcess9"/>
    <dgm:cxn modelId="{91224A1A-7968-40D4-A3A3-ABD162FE76EB}" type="presParOf" srcId="{2462C16C-61EC-448F-9E4B-562CF463F8A2}" destId="{D52C3959-8A36-4CA6-B204-A4ECA212ED7C}" srcOrd="1" destOrd="0" presId="urn:microsoft.com/office/officeart/2005/8/layout/hProcess9"/>
    <dgm:cxn modelId="{82704A7E-772B-4B96-AF4C-DB7C9BD4F4BB}" type="presParOf" srcId="{2462C16C-61EC-448F-9E4B-562CF463F8A2}" destId="{7B20E6AB-F8B7-4E13-B10A-8CE772BC9011}" srcOrd="2" destOrd="0" presId="urn:microsoft.com/office/officeart/2005/8/layout/hProcess9"/>
    <dgm:cxn modelId="{81601E05-A417-462D-BEF4-5CCA8AFD851F}" type="presParOf" srcId="{2462C16C-61EC-448F-9E4B-562CF463F8A2}" destId="{9C9C10D3-A5E1-4079-89E0-8AA1864E3E6B}" srcOrd="3" destOrd="0" presId="urn:microsoft.com/office/officeart/2005/8/layout/hProcess9"/>
    <dgm:cxn modelId="{F1056BC0-AF9A-4DF8-AB8F-236796E5AD53}" type="presParOf" srcId="{2462C16C-61EC-448F-9E4B-562CF463F8A2}" destId="{873C8401-95F3-47AB-949B-C5568CFF7A4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5" qsCatId="simple" csTypeId="urn:microsoft.com/office/officeart/2005/8/colors/accent2_2" csCatId="accent2" phldr="1"/>
      <dgm:spPr/>
      <dgm:t>
        <a:bodyPr/>
        <a:lstStyle/>
        <a:p>
          <a:endParaRPr lang="en-US"/>
        </a:p>
      </dgm:t>
    </dgm:pt>
    <dgm:pt modelId="{4B8647E0-90EC-4580-A4C7-5F7833105104}">
      <dgm:prSet phldrT="[Text]" custT="1"/>
      <dgm:spPr>
        <a:solidFill>
          <a:schemeClr val="tx2">
            <a:lumMod val="50000"/>
          </a:schemeClr>
        </a:solidFill>
      </dgm:spPr>
      <dgm:t>
        <a:bodyPr/>
        <a:lstStyle/>
        <a:p>
          <a:r>
            <a:rPr lang="en-US" sz="2400" dirty="0"/>
            <a:t>Create a SAS at the service level</a:t>
          </a:r>
          <a:endParaRPr lang="en-US" sz="2400" dirty="0">
            <a:latin typeface="+mn-lt"/>
          </a:endParaRPr>
        </a:p>
      </dgm:t>
    </dgm:pt>
    <dgm:pt modelId="{C1E496D5-1229-49D4-AB93-BC9024B6EB10}" type="parTrans" cxnId="{907CCD5C-0EF5-4CB4-9E22-1F52BAF7CF54}">
      <dgm:prSet/>
      <dgm:spPr/>
      <dgm:t>
        <a:bodyPr/>
        <a:lstStyle/>
        <a:p>
          <a:endParaRPr lang="en-US" sz="1100">
            <a:latin typeface="+mn-lt"/>
          </a:endParaRPr>
        </a:p>
      </dgm:t>
    </dgm:pt>
    <dgm:pt modelId="{7AE2F0E6-43C8-47EB-8822-8CC5582720C2}" type="sibTrans" cxnId="{907CCD5C-0EF5-4CB4-9E22-1F52BAF7CF54}">
      <dgm:prSet/>
      <dgm:spPr/>
      <dgm:t>
        <a:bodyPr/>
        <a:lstStyle/>
        <a:p>
          <a:endParaRPr lang="en-US" sz="1100">
            <a:latin typeface="+mn-lt"/>
          </a:endParaRPr>
        </a:p>
      </dgm:t>
    </dgm:pt>
    <dgm:pt modelId="{F33862DB-82A4-4E53-892D-E6C635C38715}">
      <dgm:prSet phldrT="[Text]" custT="1"/>
      <dgm:spPr>
        <a:solidFill>
          <a:schemeClr val="tx2">
            <a:lumMod val="50000"/>
          </a:schemeClr>
        </a:solidFill>
      </dgm:spPr>
      <dgm:t>
        <a:bodyPr/>
        <a:lstStyle/>
        <a:p>
          <a:r>
            <a:rPr lang="en-US" sz="2400" dirty="0"/>
            <a:t>Create a SAS at the account level</a:t>
          </a:r>
          <a:endParaRPr lang="en-US" sz="2400" dirty="0">
            <a:latin typeface="+mn-lt"/>
          </a:endParaRPr>
        </a:p>
      </dgm:t>
    </dgm:pt>
    <dgm:pt modelId="{8CBAA32A-8B9D-47F5-A211-32E21ADD5728}" type="parTrans" cxnId="{3F5E0199-1F63-41B6-8B3D-21966F8A57FE}">
      <dgm:prSet/>
      <dgm:spPr/>
      <dgm:t>
        <a:bodyPr/>
        <a:lstStyle/>
        <a:p>
          <a:endParaRPr lang="en-US" sz="1100">
            <a:latin typeface="+mn-lt"/>
          </a:endParaRPr>
        </a:p>
      </dgm:t>
    </dgm:pt>
    <dgm:pt modelId="{C4F5593E-E558-4C5E-8B94-0DD95C78B656}" type="sibTrans" cxnId="{3F5E0199-1F63-41B6-8B3D-21966F8A57FE}">
      <dgm:prSet/>
      <dgm:spPr/>
      <dgm:t>
        <a:bodyPr/>
        <a:lstStyle/>
        <a:p>
          <a:endParaRPr lang="en-US" sz="1100">
            <a:latin typeface="+mn-lt"/>
          </a:endParaRPr>
        </a:p>
      </dgm:t>
    </dgm:pt>
    <dgm:pt modelId="{AE228A57-F00E-46A6-8A5B-0AC24A962A92}" type="pres">
      <dgm:prSet presAssocID="{6D6F6A12-7C39-465F-9DFA-A7AE34C8C637}" presName="CompostProcess" presStyleCnt="0">
        <dgm:presLayoutVars>
          <dgm:dir/>
          <dgm:resizeHandles val="exact"/>
        </dgm:presLayoutVars>
      </dgm:prSet>
      <dgm:spPr/>
    </dgm:pt>
    <dgm:pt modelId="{448E0C50-5FFD-4F75-9A2D-AD4BBFD09C8F}" type="pres">
      <dgm:prSet presAssocID="{6D6F6A12-7C39-465F-9DFA-A7AE34C8C637}" presName="arrow" presStyleLbl="bgShp" presStyleIdx="0" presStyleCnt="1" custLinFactNeighborX="-138" custLinFactNeighborY="-18860"/>
      <dgm:spPr>
        <a:solidFill>
          <a:schemeClr val="bg1">
            <a:lumMod val="95000"/>
          </a:schemeClr>
        </a:solidFill>
      </dgm:spPr>
    </dgm:pt>
    <dgm:pt modelId="{2462C16C-61EC-448F-9E4B-562CF463F8A2}" type="pres">
      <dgm:prSet presAssocID="{6D6F6A12-7C39-465F-9DFA-A7AE34C8C637}" presName="linearProcess" presStyleCnt="0"/>
      <dgm:spPr/>
    </dgm:pt>
    <dgm:pt modelId="{45CF2BE5-8A30-4CB9-8853-16A03B16B555}" type="pres">
      <dgm:prSet presAssocID="{4B8647E0-90EC-4580-A4C7-5F7833105104}" presName="textNode" presStyleLbl="node1" presStyleIdx="0" presStyleCnt="2">
        <dgm:presLayoutVars>
          <dgm:bulletEnabled val="1"/>
        </dgm:presLayoutVars>
      </dgm:prSet>
      <dgm:spPr/>
    </dgm:pt>
    <dgm:pt modelId="{D52C3959-8A36-4CA6-B204-A4ECA212ED7C}" type="pres">
      <dgm:prSet presAssocID="{7AE2F0E6-43C8-47EB-8822-8CC5582720C2}" presName="sibTrans" presStyleCnt="0"/>
      <dgm:spPr/>
    </dgm:pt>
    <dgm:pt modelId="{7B20E6AB-F8B7-4E13-B10A-8CE772BC9011}" type="pres">
      <dgm:prSet presAssocID="{F33862DB-82A4-4E53-892D-E6C635C38715}" presName="textNode" presStyleLbl="node1" presStyleIdx="1" presStyleCnt="2">
        <dgm:presLayoutVars>
          <dgm:bulletEnabled val="1"/>
        </dgm:presLayoutVars>
      </dgm:prSet>
      <dgm:spPr/>
    </dgm:pt>
  </dgm:ptLst>
  <dgm:cxnLst>
    <dgm:cxn modelId="{1032EF1E-B608-4B4D-AB37-1916A31838DF}" type="presOf" srcId="{F33862DB-82A4-4E53-892D-E6C635C38715}" destId="{7B20E6AB-F8B7-4E13-B10A-8CE772BC9011}" srcOrd="0" destOrd="0" presId="urn:microsoft.com/office/officeart/2005/8/layout/hProcess9"/>
    <dgm:cxn modelId="{C3F46F22-6C99-4043-A69E-5184F2AF7D29}" type="presOf" srcId="{6D6F6A12-7C39-465F-9DFA-A7AE34C8C637}" destId="{AE228A57-F00E-46A6-8A5B-0AC24A962A92}" srcOrd="0" destOrd="0" presId="urn:microsoft.com/office/officeart/2005/8/layout/hProcess9"/>
    <dgm:cxn modelId="{54576A3E-67CF-477C-991A-9057C4644433}" type="presOf" srcId="{4B8647E0-90EC-4580-A4C7-5F7833105104}" destId="{45CF2BE5-8A30-4CB9-8853-16A03B16B555}"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04548400-7A57-476E-BF82-CF79EB13E5EF}" type="presParOf" srcId="{AE228A57-F00E-46A6-8A5B-0AC24A962A92}" destId="{448E0C50-5FFD-4F75-9A2D-AD4BBFD09C8F}" srcOrd="0" destOrd="0" presId="urn:microsoft.com/office/officeart/2005/8/layout/hProcess9"/>
    <dgm:cxn modelId="{5B905FC2-B4D2-48BD-A6FD-0C84D6DD750E}" type="presParOf" srcId="{AE228A57-F00E-46A6-8A5B-0AC24A962A92}" destId="{2462C16C-61EC-448F-9E4B-562CF463F8A2}" srcOrd="1" destOrd="0" presId="urn:microsoft.com/office/officeart/2005/8/layout/hProcess9"/>
    <dgm:cxn modelId="{2D660F52-1B7A-4B24-987D-3A63F6651478}" type="presParOf" srcId="{2462C16C-61EC-448F-9E4B-562CF463F8A2}" destId="{45CF2BE5-8A30-4CB9-8853-16A03B16B555}" srcOrd="0" destOrd="0" presId="urn:microsoft.com/office/officeart/2005/8/layout/hProcess9"/>
    <dgm:cxn modelId="{91224A1A-7968-40D4-A3A3-ABD162FE76EB}" type="presParOf" srcId="{2462C16C-61EC-448F-9E4B-562CF463F8A2}" destId="{D52C3959-8A36-4CA6-B204-A4ECA212ED7C}" srcOrd="1" destOrd="0" presId="urn:microsoft.com/office/officeart/2005/8/layout/hProcess9"/>
    <dgm:cxn modelId="{82704A7E-772B-4B96-AF4C-DB7C9BD4F4BB}" type="presParOf" srcId="{2462C16C-61EC-448F-9E4B-562CF463F8A2}" destId="{7B20E6AB-F8B7-4E13-B10A-8CE772BC901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5" qsCatId="simple" csTypeId="urn:microsoft.com/office/officeart/2005/8/colors/accent2_2" csCatId="accent2" phldr="1"/>
      <dgm:spPr/>
      <dgm:t>
        <a:bodyPr/>
        <a:lstStyle/>
        <a:p>
          <a:endParaRPr lang="en-US"/>
        </a:p>
      </dgm:t>
    </dgm:pt>
    <dgm:pt modelId="{4B8647E0-90EC-4580-A4C7-5F7833105104}">
      <dgm:prSet phldrT="[Text]" custT="1"/>
      <dgm:spPr>
        <a:solidFill>
          <a:schemeClr val="tx2">
            <a:lumMod val="50000"/>
          </a:schemeClr>
        </a:solidFill>
      </dgm:spPr>
      <dgm:t>
        <a:bodyPr/>
        <a:lstStyle/>
        <a:p>
          <a:r>
            <a:rPr lang="en-US" sz="2400" dirty="0">
              <a:latin typeface="+mn-lt"/>
            </a:rPr>
            <a:t>Create a storage account</a:t>
          </a:r>
        </a:p>
      </dgm:t>
    </dgm:pt>
    <dgm:pt modelId="{C1E496D5-1229-49D4-AB93-BC9024B6EB10}" type="parTrans" cxnId="{907CCD5C-0EF5-4CB4-9E22-1F52BAF7CF54}">
      <dgm:prSet/>
      <dgm:spPr/>
      <dgm:t>
        <a:bodyPr/>
        <a:lstStyle/>
        <a:p>
          <a:endParaRPr lang="en-US" sz="1100">
            <a:latin typeface="+mn-lt"/>
          </a:endParaRPr>
        </a:p>
      </dgm:t>
    </dgm:pt>
    <dgm:pt modelId="{7AE2F0E6-43C8-47EB-8822-8CC5582720C2}" type="sibTrans" cxnId="{907CCD5C-0EF5-4CB4-9E22-1F52BAF7CF54}">
      <dgm:prSet/>
      <dgm:spPr/>
      <dgm:t>
        <a:bodyPr/>
        <a:lstStyle/>
        <a:p>
          <a:endParaRPr lang="en-US" sz="1100">
            <a:latin typeface="+mn-lt"/>
          </a:endParaRPr>
        </a:p>
      </dgm:t>
    </dgm:pt>
    <dgm:pt modelId="{F33862DB-82A4-4E53-892D-E6C635C38715}">
      <dgm:prSet phldrT="[Text]" custT="1"/>
      <dgm:spPr>
        <a:solidFill>
          <a:schemeClr val="tx2">
            <a:lumMod val="50000"/>
          </a:schemeClr>
        </a:solidFill>
      </dgm:spPr>
      <dgm:t>
        <a:bodyPr/>
        <a:lstStyle/>
        <a:p>
          <a:r>
            <a:rPr lang="en-US" sz="2400" dirty="0">
              <a:latin typeface="+mn-lt"/>
            </a:rPr>
            <a:t>Upload a file</a:t>
          </a:r>
        </a:p>
      </dgm:t>
    </dgm:pt>
    <dgm:pt modelId="{8CBAA32A-8B9D-47F5-A211-32E21ADD5728}" type="parTrans" cxnId="{3F5E0199-1F63-41B6-8B3D-21966F8A57FE}">
      <dgm:prSet/>
      <dgm:spPr/>
      <dgm:t>
        <a:bodyPr/>
        <a:lstStyle/>
        <a:p>
          <a:endParaRPr lang="en-US" sz="1100">
            <a:latin typeface="+mn-lt"/>
          </a:endParaRPr>
        </a:p>
      </dgm:t>
    </dgm:pt>
    <dgm:pt modelId="{C4F5593E-E558-4C5E-8B94-0DD95C78B656}" type="sibTrans" cxnId="{3F5E0199-1F63-41B6-8B3D-21966F8A57FE}">
      <dgm:prSet/>
      <dgm:spPr/>
      <dgm:t>
        <a:bodyPr/>
        <a:lstStyle/>
        <a:p>
          <a:endParaRPr lang="en-US" sz="1100">
            <a:latin typeface="+mn-lt"/>
          </a:endParaRPr>
        </a:p>
      </dgm:t>
    </dgm:pt>
    <dgm:pt modelId="{652F9B35-39E1-4A28-811E-83A3126B0E58}">
      <dgm:prSet phldrT="[Text]" custT="1"/>
      <dgm:spPr>
        <a:solidFill>
          <a:schemeClr val="tx2">
            <a:lumMod val="50000"/>
          </a:schemeClr>
        </a:solidFill>
      </dgm:spPr>
      <dgm:t>
        <a:bodyPr/>
        <a:lstStyle/>
        <a:p>
          <a:r>
            <a:rPr lang="en-US" sz="2400" dirty="0">
              <a:latin typeface="+mn-lt"/>
            </a:rPr>
            <a:t>Secure the file endpoint</a:t>
          </a:r>
        </a:p>
      </dgm:t>
    </dgm:pt>
    <dgm:pt modelId="{D588D7BB-1873-4A6F-9A50-6EF058919D9B}" type="parTrans" cxnId="{C8E897DA-2068-4EBF-B35A-2B9F7EE1D2B4}">
      <dgm:prSet/>
      <dgm:spPr/>
      <dgm:t>
        <a:bodyPr/>
        <a:lstStyle/>
        <a:p>
          <a:endParaRPr lang="en-US" sz="1100">
            <a:latin typeface="+mn-lt"/>
          </a:endParaRPr>
        </a:p>
      </dgm:t>
    </dgm:pt>
    <dgm:pt modelId="{966B68F1-0E7E-4847-B34F-52BD5803811C}" type="sibTrans" cxnId="{C8E897DA-2068-4EBF-B35A-2B9F7EE1D2B4}">
      <dgm:prSet/>
      <dgm:spPr/>
      <dgm:t>
        <a:bodyPr/>
        <a:lstStyle/>
        <a:p>
          <a:endParaRPr lang="en-US" sz="1100">
            <a:latin typeface="+mn-lt"/>
          </a:endParaRPr>
        </a:p>
      </dgm:t>
    </dgm:pt>
    <dgm:pt modelId="{AE228A57-F00E-46A6-8A5B-0AC24A962A92}" type="pres">
      <dgm:prSet presAssocID="{6D6F6A12-7C39-465F-9DFA-A7AE34C8C637}" presName="CompostProcess" presStyleCnt="0">
        <dgm:presLayoutVars>
          <dgm:dir/>
          <dgm:resizeHandles val="exact"/>
        </dgm:presLayoutVars>
      </dgm:prSet>
      <dgm:spPr/>
    </dgm:pt>
    <dgm:pt modelId="{448E0C50-5FFD-4F75-9A2D-AD4BBFD09C8F}" type="pres">
      <dgm:prSet presAssocID="{6D6F6A12-7C39-465F-9DFA-A7AE34C8C637}" presName="arrow" presStyleLbl="bgShp" presStyleIdx="0" presStyleCnt="1" custLinFactNeighborX="-138" custLinFactNeighborY="-18860"/>
      <dgm:spPr/>
    </dgm:pt>
    <dgm:pt modelId="{2462C16C-61EC-448F-9E4B-562CF463F8A2}" type="pres">
      <dgm:prSet presAssocID="{6D6F6A12-7C39-465F-9DFA-A7AE34C8C637}" presName="linearProcess" presStyleCnt="0"/>
      <dgm:spPr/>
    </dgm:pt>
    <dgm:pt modelId="{45CF2BE5-8A30-4CB9-8853-16A03B16B555}" type="pres">
      <dgm:prSet presAssocID="{4B8647E0-90EC-4580-A4C7-5F7833105104}" presName="textNode" presStyleLbl="node1" presStyleIdx="0" presStyleCnt="3">
        <dgm:presLayoutVars>
          <dgm:bulletEnabled val="1"/>
        </dgm:presLayoutVars>
      </dgm:prSet>
      <dgm:spPr/>
    </dgm:pt>
    <dgm:pt modelId="{D52C3959-8A36-4CA6-B204-A4ECA212ED7C}" type="pres">
      <dgm:prSet presAssocID="{7AE2F0E6-43C8-47EB-8822-8CC5582720C2}" presName="sibTrans" presStyleCnt="0"/>
      <dgm:spPr/>
    </dgm:pt>
    <dgm:pt modelId="{7B20E6AB-F8B7-4E13-B10A-8CE772BC9011}" type="pres">
      <dgm:prSet presAssocID="{F33862DB-82A4-4E53-892D-E6C635C38715}" presName="textNode" presStyleLbl="node1" presStyleIdx="1" presStyleCnt="3">
        <dgm:presLayoutVars>
          <dgm:bulletEnabled val="1"/>
        </dgm:presLayoutVars>
      </dgm:prSet>
      <dgm:spPr/>
    </dgm:pt>
    <dgm:pt modelId="{9C9C10D3-A5E1-4079-89E0-8AA1864E3E6B}" type="pres">
      <dgm:prSet presAssocID="{C4F5593E-E558-4C5E-8B94-0DD95C78B656}" presName="sibTrans" presStyleCnt="0"/>
      <dgm:spPr/>
    </dgm:pt>
    <dgm:pt modelId="{873C8401-95F3-47AB-949B-C5568CFF7A48}" type="pres">
      <dgm:prSet presAssocID="{652F9B35-39E1-4A28-811E-83A3126B0E58}" presName="textNode" presStyleLbl="node1" presStyleIdx="2" presStyleCnt="3">
        <dgm:presLayoutVars>
          <dgm:bulletEnabled val="1"/>
        </dgm:presLayoutVars>
      </dgm:prSet>
      <dgm:spPr/>
    </dgm:pt>
  </dgm:ptLst>
  <dgm:cxnLst>
    <dgm:cxn modelId="{1032EF1E-B608-4B4D-AB37-1916A31838DF}" type="presOf" srcId="{F33862DB-82A4-4E53-892D-E6C635C38715}" destId="{7B20E6AB-F8B7-4E13-B10A-8CE772BC9011}" srcOrd="0" destOrd="0" presId="urn:microsoft.com/office/officeart/2005/8/layout/hProcess9"/>
    <dgm:cxn modelId="{C3F46F22-6C99-4043-A69E-5184F2AF7D29}" type="presOf" srcId="{6D6F6A12-7C39-465F-9DFA-A7AE34C8C637}" destId="{AE228A57-F00E-46A6-8A5B-0AC24A962A92}" srcOrd="0" destOrd="0" presId="urn:microsoft.com/office/officeart/2005/8/layout/hProcess9"/>
    <dgm:cxn modelId="{54576A3E-67CF-477C-991A-9057C4644433}" type="presOf" srcId="{4B8647E0-90EC-4580-A4C7-5F7833105104}" destId="{45CF2BE5-8A30-4CB9-8853-16A03B16B555}"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9622CE89-A4B0-4D9C-B189-85BB4B4FC5A9}" type="presOf" srcId="{652F9B35-39E1-4A28-811E-83A3126B0E58}" destId="{873C8401-95F3-47AB-949B-C5568CFF7A48}" srcOrd="0" destOrd="0" presId="urn:microsoft.com/office/officeart/2005/8/layout/hProcess9"/>
    <dgm:cxn modelId="{3F5E0199-1F63-41B6-8B3D-21966F8A57FE}" srcId="{6D6F6A12-7C39-465F-9DFA-A7AE34C8C637}" destId="{F33862DB-82A4-4E53-892D-E6C635C38715}" srcOrd="1" destOrd="0" parTransId="{8CBAA32A-8B9D-47F5-A211-32E21ADD5728}" sibTransId="{C4F5593E-E558-4C5E-8B94-0DD95C78B656}"/>
    <dgm:cxn modelId="{C8E897DA-2068-4EBF-B35A-2B9F7EE1D2B4}" srcId="{6D6F6A12-7C39-465F-9DFA-A7AE34C8C637}" destId="{652F9B35-39E1-4A28-811E-83A3126B0E58}" srcOrd="2" destOrd="0" parTransId="{D588D7BB-1873-4A6F-9A50-6EF058919D9B}" sibTransId="{966B68F1-0E7E-4847-B34F-52BD5803811C}"/>
    <dgm:cxn modelId="{04548400-7A57-476E-BF82-CF79EB13E5EF}" type="presParOf" srcId="{AE228A57-F00E-46A6-8A5B-0AC24A962A92}" destId="{448E0C50-5FFD-4F75-9A2D-AD4BBFD09C8F}" srcOrd="0" destOrd="0" presId="urn:microsoft.com/office/officeart/2005/8/layout/hProcess9"/>
    <dgm:cxn modelId="{5B905FC2-B4D2-48BD-A6FD-0C84D6DD750E}" type="presParOf" srcId="{AE228A57-F00E-46A6-8A5B-0AC24A962A92}" destId="{2462C16C-61EC-448F-9E4B-562CF463F8A2}" srcOrd="1" destOrd="0" presId="urn:microsoft.com/office/officeart/2005/8/layout/hProcess9"/>
    <dgm:cxn modelId="{2D660F52-1B7A-4B24-987D-3A63F6651478}" type="presParOf" srcId="{2462C16C-61EC-448F-9E4B-562CF463F8A2}" destId="{45CF2BE5-8A30-4CB9-8853-16A03B16B555}" srcOrd="0" destOrd="0" presId="urn:microsoft.com/office/officeart/2005/8/layout/hProcess9"/>
    <dgm:cxn modelId="{91224A1A-7968-40D4-A3A3-ABD162FE76EB}" type="presParOf" srcId="{2462C16C-61EC-448F-9E4B-562CF463F8A2}" destId="{D52C3959-8A36-4CA6-B204-A4ECA212ED7C}" srcOrd="1" destOrd="0" presId="urn:microsoft.com/office/officeart/2005/8/layout/hProcess9"/>
    <dgm:cxn modelId="{82704A7E-772B-4B96-AF4C-DB7C9BD4F4BB}" type="presParOf" srcId="{2462C16C-61EC-448F-9E4B-562CF463F8A2}" destId="{7B20E6AB-F8B7-4E13-B10A-8CE772BC9011}" srcOrd="2" destOrd="0" presId="urn:microsoft.com/office/officeart/2005/8/layout/hProcess9"/>
    <dgm:cxn modelId="{81601E05-A417-462D-BEF4-5CCA8AFD851F}" type="presParOf" srcId="{2462C16C-61EC-448F-9E4B-562CF463F8A2}" destId="{9C9C10D3-A5E1-4079-89E0-8AA1864E3E6B}" srcOrd="3" destOrd="0" presId="urn:microsoft.com/office/officeart/2005/8/layout/hProcess9"/>
    <dgm:cxn modelId="{F1056BC0-AF9A-4DF8-AB8F-236796E5AD53}" type="presParOf" srcId="{2462C16C-61EC-448F-9E4B-562CF463F8A2}" destId="{873C8401-95F3-47AB-949B-C5568CFF7A4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5" qsCatId="simple" csTypeId="urn:microsoft.com/office/officeart/2005/8/colors/accent2_2" csCatId="accent2" phldr="1"/>
      <dgm:spPr/>
      <dgm:t>
        <a:bodyPr/>
        <a:lstStyle/>
        <a:p>
          <a:endParaRPr lang="en-US"/>
        </a:p>
      </dgm:t>
    </dgm:pt>
    <dgm:pt modelId="{4B8647E0-90EC-4580-A4C7-5F7833105104}">
      <dgm:prSet phldrT="[Text]" custT="1"/>
      <dgm:spPr>
        <a:solidFill>
          <a:schemeClr val="tx2">
            <a:lumMod val="50000"/>
          </a:schemeClr>
        </a:solidFill>
      </dgm:spPr>
      <dgm:t>
        <a:bodyPr/>
        <a:lstStyle/>
        <a:p>
          <a:r>
            <a:rPr lang="en-US" sz="2400" dirty="0">
              <a:latin typeface="+mn-lt"/>
            </a:rPr>
            <a:t>Install </a:t>
          </a:r>
          <a:r>
            <a:rPr lang="en-US" sz="2400" dirty="0" err="1">
              <a:latin typeface="+mn-lt"/>
            </a:rPr>
            <a:t>AzCopy</a:t>
          </a:r>
          <a:endParaRPr lang="en-US" sz="2400" dirty="0">
            <a:latin typeface="+mn-lt"/>
          </a:endParaRPr>
        </a:p>
      </dgm:t>
    </dgm:pt>
    <dgm:pt modelId="{C1E496D5-1229-49D4-AB93-BC9024B6EB10}" type="parTrans" cxnId="{907CCD5C-0EF5-4CB4-9E22-1F52BAF7CF54}">
      <dgm:prSet/>
      <dgm:spPr/>
      <dgm:t>
        <a:bodyPr/>
        <a:lstStyle/>
        <a:p>
          <a:endParaRPr lang="en-US" sz="1100">
            <a:latin typeface="+mn-lt"/>
          </a:endParaRPr>
        </a:p>
      </dgm:t>
    </dgm:pt>
    <dgm:pt modelId="{7AE2F0E6-43C8-47EB-8822-8CC5582720C2}" type="sibTrans" cxnId="{907CCD5C-0EF5-4CB4-9E22-1F52BAF7CF54}">
      <dgm:prSet/>
      <dgm:spPr/>
      <dgm:t>
        <a:bodyPr/>
        <a:lstStyle/>
        <a:p>
          <a:endParaRPr lang="en-US" sz="1100">
            <a:latin typeface="+mn-lt"/>
          </a:endParaRPr>
        </a:p>
      </dgm:t>
    </dgm:pt>
    <dgm:pt modelId="{F33862DB-82A4-4E53-892D-E6C635C38715}">
      <dgm:prSet phldrT="[Text]" custT="1"/>
      <dgm:spPr>
        <a:solidFill>
          <a:schemeClr val="tx2">
            <a:lumMod val="50000"/>
          </a:schemeClr>
        </a:solidFill>
      </dgm:spPr>
      <dgm:t>
        <a:bodyPr/>
        <a:lstStyle/>
        <a:p>
          <a:r>
            <a:rPr lang="en-US" sz="2400" dirty="0">
              <a:latin typeface="+mn-lt"/>
            </a:rPr>
            <a:t>Explore the help options</a:t>
          </a:r>
        </a:p>
      </dgm:t>
    </dgm:pt>
    <dgm:pt modelId="{8CBAA32A-8B9D-47F5-A211-32E21ADD5728}" type="parTrans" cxnId="{3F5E0199-1F63-41B6-8B3D-21966F8A57FE}">
      <dgm:prSet/>
      <dgm:spPr/>
      <dgm:t>
        <a:bodyPr/>
        <a:lstStyle/>
        <a:p>
          <a:endParaRPr lang="en-US" sz="1100">
            <a:latin typeface="+mn-lt"/>
          </a:endParaRPr>
        </a:p>
      </dgm:t>
    </dgm:pt>
    <dgm:pt modelId="{C4F5593E-E558-4C5E-8B94-0DD95C78B656}" type="sibTrans" cxnId="{3F5E0199-1F63-41B6-8B3D-21966F8A57FE}">
      <dgm:prSet/>
      <dgm:spPr/>
      <dgm:t>
        <a:bodyPr/>
        <a:lstStyle/>
        <a:p>
          <a:endParaRPr lang="en-US" sz="1100">
            <a:latin typeface="+mn-lt"/>
          </a:endParaRPr>
        </a:p>
      </dgm:t>
    </dgm:pt>
    <dgm:pt modelId="{652F9B35-39E1-4A28-811E-83A3126B0E58}">
      <dgm:prSet phldrT="[Text]" custT="1"/>
      <dgm:spPr>
        <a:solidFill>
          <a:schemeClr val="tx2">
            <a:lumMod val="50000"/>
          </a:schemeClr>
        </a:solidFill>
      </dgm:spPr>
      <dgm:t>
        <a:bodyPr/>
        <a:lstStyle/>
        <a:p>
          <a:r>
            <a:rPr lang="en-US" sz="2400" dirty="0">
              <a:latin typeface="+mn-lt"/>
            </a:rPr>
            <a:t>Download a blob from Azure storage</a:t>
          </a:r>
        </a:p>
      </dgm:t>
    </dgm:pt>
    <dgm:pt modelId="{D588D7BB-1873-4A6F-9A50-6EF058919D9B}" type="parTrans" cxnId="{C8E897DA-2068-4EBF-B35A-2B9F7EE1D2B4}">
      <dgm:prSet/>
      <dgm:spPr/>
      <dgm:t>
        <a:bodyPr/>
        <a:lstStyle/>
        <a:p>
          <a:endParaRPr lang="en-US" sz="1100">
            <a:latin typeface="+mn-lt"/>
          </a:endParaRPr>
        </a:p>
      </dgm:t>
    </dgm:pt>
    <dgm:pt modelId="{966B68F1-0E7E-4847-B34F-52BD5803811C}" type="sibTrans" cxnId="{C8E897DA-2068-4EBF-B35A-2B9F7EE1D2B4}">
      <dgm:prSet/>
      <dgm:spPr/>
      <dgm:t>
        <a:bodyPr/>
        <a:lstStyle/>
        <a:p>
          <a:endParaRPr lang="en-US" sz="1100">
            <a:latin typeface="+mn-lt"/>
          </a:endParaRPr>
        </a:p>
      </dgm:t>
    </dgm:pt>
    <dgm:pt modelId="{F4F3F5CB-E774-4F39-83DB-37914DED067D}">
      <dgm:prSet custT="1"/>
      <dgm:spPr>
        <a:solidFill>
          <a:schemeClr val="tx2">
            <a:lumMod val="50000"/>
          </a:schemeClr>
        </a:solidFill>
      </dgm:spPr>
      <dgm:t>
        <a:bodyPr/>
        <a:lstStyle/>
        <a:p>
          <a:r>
            <a:rPr lang="en-US" sz="2400" kern="1200" dirty="0">
              <a:solidFill>
                <a:srgbClr val="FFFFFF"/>
              </a:solidFill>
              <a:latin typeface="Segoe UI"/>
              <a:ea typeface="+mn-ea"/>
              <a:cs typeface="+mn-cs"/>
            </a:rPr>
            <a:t>Upload files to Azure blob storage</a:t>
          </a:r>
        </a:p>
      </dgm:t>
    </dgm:pt>
    <dgm:pt modelId="{70CFD529-67C4-48D9-8388-CC84B125A7C0}" type="parTrans" cxnId="{53BDC40A-FB27-4867-84C4-A679043CAF8A}">
      <dgm:prSet/>
      <dgm:spPr/>
      <dgm:t>
        <a:bodyPr/>
        <a:lstStyle/>
        <a:p>
          <a:endParaRPr lang="en-US"/>
        </a:p>
      </dgm:t>
    </dgm:pt>
    <dgm:pt modelId="{392ACB75-3053-4644-94CD-6B20ED6C4342}" type="sibTrans" cxnId="{53BDC40A-FB27-4867-84C4-A679043CAF8A}">
      <dgm:prSet/>
      <dgm:spPr/>
      <dgm:t>
        <a:bodyPr/>
        <a:lstStyle/>
        <a:p>
          <a:endParaRPr lang="en-US"/>
        </a:p>
      </dgm:t>
    </dgm:pt>
    <dgm:pt modelId="{AE228A57-F00E-46A6-8A5B-0AC24A962A92}" type="pres">
      <dgm:prSet presAssocID="{6D6F6A12-7C39-465F-9DFA-A7AE34C8C637}" presName="CompostProcess" presStyleCnt="0">
        <dgm:presLayoutVars>
          <dgm:dir/>
          <dgm:resizeHandles val="exact"/>
        </dgm:presLayoutVars>
      </dgm:prSet>
      <dgm:spPr/>
    </dgm:pt>
    <dgm:pt modelId="{448E0C50-5FFD-4F75-9A2D-AD4BBFD09C8F}" type="pres">
      <dgm:prSet presAssocID="{6D6F6A12-7C39-465F-9DFA-A7AE34C8C637}" presName="arrow" presStyleLbl="bgShp" presStyleIdx="0" presStyleCnt="1" custLinFactNeighborX="-138" custLinFactNeighborY="-18860"/>
      <dgm:spPr/>
    </dgm:pt>
    <dgm:pt modelId="{2462C16C-61EC-448F-9E4B-562CF463F8A2}" type="pres">
      <dgm:prSet presAssocID="{6D6F6A12-7C39-465F-9DFA-A7AE34C8C637}" presName="linearProcess" presStyleCnt="0"/>
      <dgm:spPr/>
    </dgm:pt>
    <dgm:pt modelId="{45CF2BE5-8A30-4CB9-8853-16A03B16B555}" type="pres">
      <dgm:prSet presAssocID="{4B8647E0-90EC-4580-A4C7-5F7833105104}" presName="textNode" presStyleLbl="node1" presStyleIdx="0" presStyleCnt="4">
        <dgm:presLayoutVars>
          <dgm:bulletEnabled val="1"/>
        </dgm:presLayoutVars>
      </dgm:prSet>
      <dgm:spPr/>
    </dgm:pt>
    <dgm:pt modelId="{D52C3959-8A36-4CA6-B204-A4ECA212ED7C}" type="pres">
      <dgm:prSet presAssocID="{7AE2F0E6-43C8-47EB-8822-8CC5582720C2}" presName="sibTrans" presStyleCnt="0"/>
      <dgm:spPr/>
    </dgm:pt>
    <dgm:pt modelId="{7B20E6AB-F8B7-4E13-B10A-8CE772BC9011}" type="pres">
      <dgm:prSet presAssocID="{F33862DB-82A4-4E53-892D-E6C635C38715}" presName="textNode" presStyleLbl="node1" presStyleIdx="1" presStyleCnt="4">
        <dgm:presLayoutVars>
          <dgm:bulletEnabled val="1"/>
        </dgm:presLayoutVars>
      </dgm:prSet>
      <dgm:spPr/>
    </dgm:pt>
    <dgm:pt modelId="{9C9C10D3-A5E1-4079-89E0-8AA1864E3E6B}" type="pres">
      <dgm:prSet presAssocID="{C4F5593E-E558-4C5E-8B94-0DD95C78B656}" presName="sibTrans" presStyleCnt="0"/>
      <dgm:spPr/>
    </dgm:pt>
    <dgm:pt modelId="{873C8401-95F3-47AB-949B-C5568CFF7A48}" type="pres">
      <dgm:prSet presAssocID="{652F9B35-39E1-4A28-811E-83A3126B0E58}" presName="textNode" presStyleLbl="node1" presStyleIdx="2" presStyleCnt="4">
        <dgm:presLayoutVars>
          <dgm:bulletEnabled val="1"/>
        </dgm:presLayoutVars>
      </dgm:prSet>
      <dgm:spPr/>
    </dgm:pt>
    <dgm:pt modelId="{85570A83-2E0F-4C6E-868D-7E8CB46232C3}" type="pres">
      <dgm:prSet presAssocID="{966B68F1-0E7E-4847-B34F-52BD5803811C}" presName="sibTrans" presStyleCnt="0"/>
      <dgm:spPr/>
    </dgm:pt>
    <dgm:pt modelId="{18563805-99B4-447F-ACBD-2861973BEBF4}" type="pres">
      <dgm:prSet presAssocID="{F4F3F5CB-E774-4F39-83DB-37914DED067D}" presName="textNode" presStyleLbl="node1" presStyleIdx="3" presStyleCnt="4">
        <dgm:presLayoutVars>
          <dgm:bulletEnabled val="1"/>
        </dgm:presLayoutVars>
      </dgm:prSet>
      <dgm:spPr/>
    </dgm:pt>
  </dgm:ptLst>
  <dgm:cxnLst>
    <dgm:cxn modelId="{53BDC40A-FB27-4867-84C4-A679043CAF8A}" srcId="{6D6F6A12-7C39-465F-9DFA-A7AE34C8C637}" destId="{F4F3F5CB-E774-4F39-83DB-37914DED067D}" srcOrd="3" destOrd="0" parTransId="{70CFD529-67C4-48D9-8388-CC84B125A7C0}" sibTransId="{392ACB75-3053-4644-94CD-6B20ED6C4342}"/>
    <dgm:cxn modelId="{1032EF1E-B608-4B4D-AB37-1916A31838DF}" type="presOf" srcId="{F33862DB-82A4-4E53-892D-E6C635C38715}" destId="{7B20E6AB-F8B7-4E13-B10A-8CE772BC9011}" srcOrd="0" destOrd="0" presId="urn:microsoft.com/office/officeart/2005/8/layout/hProcess9"/>
    <dgm:cxn modelId="{C3F46F22-6C99-4043-A69E-5184F2AF7D29}" type="presOf" srcId="{6D6F6A12-7C39-465F-9DFA-A7AE34C8C637}" destId="{AE228A57-F00E-46A6-8A5B-0AC24A962A92}" srcOrd="0" destOrd="0" presId="urn:microsoft.com/office/officeart/2005/8/layout/hProcess9"/>
    <dgm:cxn modelId="{54576A3E-67CF-477C-991A-9057C4644433}" type="presOf" srcId="{4B8647E0-90EC-4580-A4C7-5F7833105104}" destId="{45CF2BE5-8A30-4CB9-8853-16A03B16B555}" srcOrd="0" destOrd="0" presId="urn:microsoft.com/office/officeart/2005/8/layout/hProcess9"/>
    <dgm:cxn modelId="{1BBF993F-D934-4E1E-9121-F5302B26C9DD}" type="presOf" srcId="{F4F3F5CB-E774-4F39-83DB-37914DED067D}" destId="{18563805-99B4-447F-ACBD-2861973BEBF4}"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9622CE89-A4B0-4D9C-B189-85BB4B4FC5A9}" type="presOf" srcId="{652F9B35-39E1-4A28-811E-83A3126B0E58}" destId="{873C8401-95F3-47AB-949B-C5568CFF7A48}" srcOrd="0" destOrd="0" presId="urn:microsoft.com/office/officeart/2005/8/layout/hProcess9"/>
    <dgm:cxn modelId="{3F5E0199-1F63-41B6-8B3D-21966F8A57FE}" srcId="{6D6F6A12-7C39-465F-9DFA-A7AE34C8C637}" destId="{F33862DB-82A4-4E53-892D-E6C635C38715}" srcOrd="1" destOrd="0" parTransId="{8CBAA32A-8B9D-47F5-A211-32E21ADD5728}" sibTransId="{C4F5593E-E558-4C5E-8B94-0DD95C78B656}"/>
    <dgm:cxn modelId="{C8E897DA-2068-4EBF-B35A-2B9F7EE1D2B4}" srcId="{6D6F6A12-7C39-465F-9DFA-A7AE34C8C637}" destId="{652F9B35-39E1-4A28-811E-83A3126B0E58}" srcOrd="2" destOrd="0" parTransId="{D588D7BB-1873-4A6F-9A50-6EF058919D9B}" sibTransId="{966B68F1-0E7E-4847-B34F-52BD5803811C}"/>
    <dgm:cxn modelId="{04548400-7A57-476E-BF82-CF79EB13E5EF}" type="presParOf" srcId="{AE228A57-F00E-46A6-8A5B-0AC24A962A92}" destId="{448E0C50-5FFD-4F75-9A2D-AD4BBFD09C8F}" srcOrd="0" destOrd="0" presId="urn:microsoft.com/office/officeart/2005/8/layout/hProcess9"/>
    <dgm:cxn modelId="{5B905FC2-B4D2-48BD-A6FD-0C84D6DD750E}" type="presParOf" srcId="{AE228A57-F00E-46A6-8A5B-0AC24A962A92}" destId="{2462C16C-61EC-448F-9E4B-562CF463F8A2}" srcOrd="1" destOrd="0" presId="urn:microsoft.com/office/officeart/2005/8/layout/hProcess9"/>
    <dgm:cxn modelId="{2D660F52-1B7A-4B24-987D-3A63F6651478}" type="presParOf" srcId="{2462C16C-61EC-448F-9E4B-562CF463F8A2}" destId="{45CF2BE5-8A30-4CB9-8853-16A03B16B555}" srcOrd="0" destOrd="0" presId="urn:microsoft.com/office/officeart/2005/8/layout/hProcess9"/>
    <dgm:cxn modelId="{91224A1A-7968-40D4-A3A3-ABD162FE76EB}" type="presParOf" srcId="{2462C16C-61EC-448F-9E4B-562CF463F8A2}" destId="{D52C3959-8A36-4CA6-B204-A4ECA212ED7C}" srcOrd="1" destOrd="0" presId="urn:microsoft.com/office/officeart/2005/8/layout/hProcess9"/>
    <dgm:cxn modelId="{82704A7E-772B-4B96-AF4C-DB7C9BD4F4BB}" type="presParOf" srcId="{2462C16C-61EC-448F-9E4B-562CF463F8A2}" destId="{7B20E6AB-F8B7-4E13-B10A-8CE772BC9011}" srcOrd="2" destOrd="0" presId="urn:microsoft.com/office/officeart/2005/8/layout/hProcess9"/>
    <dgm:cxn modelId="{81601E05-A417-462D-BEF4-5CCA8AFD851F}" type="presParOf" srcId="{2462C16C-61EC-448F-9E4B-562CF463F8A2}" destId="{9C9C10D3-A5E1-4079-89E0-8AA1864E3E6B}" srcOrd="3" destOrd="0" presId="urn:microsoft.com/office/officeart/2005/8/layout/hProcess9"/>
    <dgm:cxn modelId="{F1056BC0-AF9A-4DF8-AB8F-236796E5AD53}" type="presParOf" srcId="{2462C16C-61EC-448F-9E4B-562CF463F8A2}" destId="{873C8401-95F3-47AB-949B-C5568CFF7A48}" srcOrd="4" destOrd="0" presId="urn:microsoft.com/office/officeart/2005/8/layout/hProcess9"/>
    <dgm:cxn modelId="{2D505CAF-B742-46AD-AA1B-D2819AFC1B2C}" type="presParOf" srcId="{2462C16C-61EC-448F-9E4B-562CF463F8A2}" destId="{85570A83-2E0F-4C6E-868D-7E8CB46232C3}" srcOrd="5" destOrd="0" presId="urn:microsoft.com/office/officeart/2005/8/layout/hProcess9"/>
    <dgm:cxn modelId="{0C2E4559-93B7-4D0E-8CE3-732C96E2B39A}" type="presParOf" srcId="{2462C16C-61EC-448F-9E4B-562CF463F8A2}" destId="{18563805-99B4-447F-ACBD-2861973BEB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E0C50-5FFD-4F75-9A2D-AD4BBFD09C8F}">
      <dsp:nvSpPr>
        <dsp:cNvPr id="0" name=""/>
        <dsp:cNvSpPr/>
      </dsp:nvSpPr>
      <dsp:spPr>
        <a:xfrm>
          <a:off x="851460" y="0"/>
          <a:ext cx="9803208" cy="415988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5CF2BE5-8A30-4CB9-8853-16A03B16B555}">
      <dsp:nvSpPr>
        <dsp:cNvPr id="0" name=""/>
        <dsp:cNvSpPr/>
      </dsp:nvSpPr>
      <dsp:spPr>
        <a:xfrm>
          <a:off x="0"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Create a Blob container</a:t>
          </a:r>
        </a:p>
      </dsp:txBody>
      <dsp:txXfrm>
        <a:off x="81227" y="1329191"/>
        <a:ext cx="3297502" cy="1501499"/>
      </dsp:txXfrm>
    </dsp:sp>
    <dsp:sp modelId="{7B20E6AB-F8B7-4E13-B10A-8CE772BC9011}">
      <dsp:nvSpPr>
        <dsp:cNvPr id="0" name=""/>
        <dsp:cNvSpPr/>
      </dsp:nvSpPr>
      <dsp:spPr>
        <a:xfrm>
          <a:off x="4036615"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Upload a block blob</a:t>
          </a:r>
        </a:p>
      </dsp:txBody>
      <dsp:txXfrm>
        <a:off x="4117842" y="1329191"/>
        <a:ext cx="3297502" cy="1501499"/>
      </dsp:txXfrm>
    </dsp:sp>
    <dsp:sp modelId="{873C8401-95F3-47AB-949B-C5568CFF7A48}">
      <dsp:nvSpPr>
        <dsp:cNvPr id="0" name=""/>
        <dsp:cNvSpPr/>
      </dsp:nvSpPr>
      <dsp:spPr>
        <a:xfrm>
          <a:off x="8073230"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Download a block blob</a:t>
          </a:r>
        </a:p>
      </dsp:txBody>
      <dsp:txXfrm>
        <a:off x="8154457" y="1329191"/>
        <a:ext cx="3297502" cy="1501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E0C50-5FFD-4F75-9A2D-AD4BBFD09C8F}">
      <dsp:nvSpPr>
        <dsp:cNvPr id="0" name=""/>
        <dsp:cNvSpPr/>
      </dsp:nvSpPr>
      <dsp:spPr>
        <a:xfrm>
          <a:off x="851460" y="0"/>
          <a:ext cx="9803208" cy="4159883"/>
        </a:xfrm>
        <a:prstGeom prst="rightArrow">
          <a:avLst/>
        </a:prstGeom>
        <a:solidFill>
          <a:schemeClr val="bg1">
            <a:lumMod val="95000"/>
          </a:schemeClr>
        </a:solidFill>
        <a:ln>
          <a:noFill/>
        </a:ln>
        <a:effectLst/>
      </dsp:spPr>
      <dsp:style>
        <a:lnRef idx="0">
          <a:scrgbClr r="0" g="0" b="0"/>
        </a:lnRef>
        <a:fillRef idx="1">
          <a:scrgbClr r="0" g="0" b="0"/>
        </a:fillRef>
        <a:effectRef idx="2">
          <a:scrgbClr r="0" g="0" b="0"/>
        </a:effectRef>
        <a:fontRef idx="minor"/>
      </dsp:style>
    </dsp:sp>
    <dsp:sp modelId="{45CF2BE5-8A30-4CB9-8853-16A03B16B555}">
      <dsp:nvSpPr>
        <dsp:cNvPr id="0" name=""/>
        <dsp:cNvSpPr/>
      </dsp:nvSpPr>
      <dsp:spPr>
        <a:xfrm>
          <a:off x="2018307"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Create a SAS at the service level</a:t>
          </a:r>
          <a:endParaRPr lang="en-US" sz="2400" kern="1200" dirty="0">
            <a:latin typeface="+mn-lt"/>
          </a:endParaRPr>
        </a:p>
      </dsp:txBody>
      <dsp:txXfrm>
        <a:off x="2099534" y="1329191"/>
        <a:ext cx="3297502" cy="1501499"/>
      </dsp:txXfrm>
    </dsp:sp>
    <dsp:sp modelId="{7B20E6AB-F8B7-4E13-B10A-8CE772BC9011}">
      <dsp:nvSpPr>
        <dsp:cNvPr id="0" name=""/>
        <dsp:cNvSpPr/>
      </dsp:nvSpPr>
      <dsp:spPr>
        <a:xfrm>
          <a:off x="6054923"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Create a SAS at the account level</a:t>
          </a:r>
          <a:endParaRPr lang="en-US" sz="2400" kern="1200" dirty="0">
            <a:latin typeface="+mn-lt"/>
          </a:endParaRPr>
        </a:p>
      </dsp:txBody>
      <dsp:txXfrm>
        <a:off x="6136150" y="1329191"/>
        <a:ext cx="3297502" cy="1501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E0C50-5FFD-4F75-9A2D-AD4BBFD09C8F}">
      <dsp:nvSpPr>
        <dsp:cNvPr id="0" name=""/>
        <dsp:cNvSpPr/>
      </dsp:nvSpPr>
      <dsp:spPr>
        <a:xfrm>
          <a:off x="851460" y="0"/>
          <a:ext cx="9803208" cy="415988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5CF2BE5-8A30-4CB9-8853-16A03B16B555}">
      <dsp:nvSpPr>
        <dsp:cNvPr id="0" name=""/>
        <dsp:cNvSpPr/>
      </dsp:nvSpPr>
      <dsp:spPr>
        <a:xfrm>
          <a:off x="0"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Create a storage account</a:t>
          </a:r>
        </a:p>
      </dsp:txBody>
      <dsp:txXfrm>
        <a:off x="81227" y="1329191"/>
        <a:ext cx="3297502" cy="1501499"/>
      </dsp:txXfrm>
    </dsp:sp>
    <dsp:sp modelId="{7B20E6AB-F8B7-4E13-B10A-8CE772BC9011}">
      <dsp:nvSpPr>
        <dsp:cNvPr id="0" name=""/>
        <dsp:cNvSpPr/>
      </dsp:nvSpPr>
      <dsp:spPr>
        <a:xfrm>
          <a:off x="4036615"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Upload a file</a:t>
          </a:r>
        </a:p>
      </dsp:txBody>
      <dsp:txXfrm>
        <a:off x="4117842" y="1329191"/>
        <a:ext cx="3297502" cy="1501499"/>
      </dsp:txXfrm>
    </dsp:sp>
    <dsp:sp modelId="{873C8401-95F3-47AB-949B-C5568CFF7A48}">
      <dsp:nvSpPr>
        <dsp:cNvPr id="0" name=""/>
        <dsp:cNvSpPr/>
      </dsp:nvSpPr>
      <dsp:spPr>
        <a:xfrm>
          <a:off x="8073230" y="1247964"/>
          <a:ext cx="3459956"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Secure the file endpoint</a:t>
          </a:r>
        </a:p>
      </dsp:txBody>
      <dsp:txXfrm>
        <a:off x="8154457" y="1329191"/>
        <a:ext cx="3297502" cy="1501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E0C50-5FFD-4F75-9A2D-AD4BBFD09C8F}">
      <dsp:nvSpPr>
        <dsp:cNvPr id="0" name=""/>
        <dsp:cNvSpPr/>
      </dsp:nvSpPr>
      <dsp:spPr>
        <a:xfrm>
          <a:off x="851460" y="0"/>
          <a:ext cx="9803208" cy="415988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5CF2BE5-8A30-4CB9-8853-16A03B16B555}">
      <dsp:nvSpPr>
        <dsp:cNvPr id="0" name=""/>
        <dsp:cNvSpPr/>
      </dsp:nvSpPr>
      <dsp:spPr>
        <a:xfrm>
          <a:off x="3942" y="1247964"/>
          <a:ext cx="2561178"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Install </a:t>
          </a:r>
          <a:r>
            <a:rPr lang="en-US" sz="2400" kern="1200" dirty="0" err="1">
              <a:latin typeface="+mn-lt"/>
            </a:rPr>
            <a:t>AzCopy</a:t>
          </a:r>
          <a:endParaRPr lang="en-US" sz="2400" kern="1200" dirty="0">
            <a:latin typeface="+mn-lt"/>
          </a:endParaRPr>
        </a:p>
      </dsp:txBody>
      <dsp:txXfrm>
        <a:off x="85169" y="1329191"/>
        <a:ext cx="2398724" cy="1501499"/>
      </dsp:txXfrm>
    </dsp:sp>
    <dsp:sp modelId="{7B20E6AB-F8B7-4E13-B10A-8CE772BC9011}">
      <dsp:nvSpPr>
        <dsp:cNvPr id="0" name=""/>
        <dsp:cNvSpPr/>
      </dsp:nvSpPr>
      <dsp:spPr>
        <a:xfrm>
          <a:off x="2991983" y="1247964"/>
          <a:ext cx="2561178"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Explore the help options</a:t>
          </a:r>
        </a:p>
      </dsp:txBody>
      <dsp:txXfrm>
        <a:off x="3073210" y="1329191"/>
        <a:ext cx="2398724" cy="1501499"/>
      </dsp:txXfrm>
    </dsp:sp>
    <dsp:sp modelId="{873C8401-95F3-47AB-949B-C5568CFF7A48}">
      <dsp:nvSpPr>
        <dsp:cNvPr id="0" name=""/>
        <dsp:cNvSpPr/>
      </dsp:nvSpPr>
      <dsp:spPr>
        <a:xfrm>
          <a:off x="5980025" y="1247964"/>
          <a:ext cx="2561178"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n-lt"/>
            </a:rPr>
            <a:t>Download a blob from Azure storage</a:t>
          </a:r>
        </a:p>
      </dsp:txBody>
      <dsp:txXfrm>
        <a:off x="6061252" y="1329191"/>
        <a:ext cx="2398724" cy="1501499"/>
      </dsp:txXfrm>
    </dsp:sp>
    <dsp:sp modelId="{18563805-99B4-447F-ACBD-2861973BEBF4}">
      <dsp:nvSpPr>
        <dsp:cNvPr id="0" name=""/>
        <dsp:cNvSpPr/>
      </dsp:nvSpPr>
      <dsp:spPr>
        <a:xfrm>
          <a:off x="8968066" y="1247964"/>
          <a:ext cx="2561178" cy="1663953"/>
        </a:xfrm>
        <a:prstGeom prst="roundRect">
          <a:avLst/>
        </a:prstGeom>
        <a:solidFill>
          <a:schemeClr val="tx2">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FFFF"/>
              </a:solidFill>
              <a:latin typeface="Segoe UI"/>
              <a:ea typeface="+mn-ea"/>
              <a:cs typeface="+mn-cs"/>
            </a:rPr>
            <a:t>Upload files to Azure blob storage</a:t>
          </a:r>
        </a:p>
      </dsp:txBody>
      <dsp:txXfrm>
        <a:off x="9049293" y="1329191"/>
        <a:ext cx="2398724" cy="15014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7/16/2021 9:16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7/16/2021 9:16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 Reference https://azure.microsoft.com/en-us/services/databox/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75366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032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Files? - https://docs.microsoft.com/en-us/azure/storage/files/storage-files-introduction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7/16/2021 9:16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8826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https://docs.microsoft.com/en-us/azure/storage/files/storage-how-to-use-files-linux </a:t>
            </a:r>
          </a:p>
          <a:p>
            <a:endParaRPr lang="en-US" dirty="0"/>
          </a:p>
          <a:p>
            <a:r>
              <a:rPr lang="en-US" dirty="0"/>
              <a:t>Create a persistent mount point for the Azure file share with /</a:t>
            </a:r>
            <a:r>
              <a:rPr lang="en-US" dirty="0" err="1"/>
              <a:t>etc</a:t>
            </a:r>
            <a:r>
              <a:rPr lang="en-US" dirty="0"/>
              <a:t>/</a:t>
            </a:r>
            <a:r>
              <a:rPr lang="en-US" dirty="0" err="1"/>
              <a:t>fstab</a:t>
            </a:r>
            <a:r>
              <a:rPr lang="en-US" dirty="0"/>
              <a:t> - https://docs.microsoft.com/en-us/azure/storage/files/storage-how-to-use-files-linux#create-a-persistent-mount-point-for-the-azure-file-share-with-etcfstab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8552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https://docs.microsoft.com/en-us/azure/storage/files/storage-files-planning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93440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14677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https://docs.microsoft.com/en-us/azure/storage/common/storage-auth-aad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249659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99066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lesson, Managing Storage, is hidden at the end if you would like to include it.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46</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104985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2543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https://docs.microsoft.com/en-us/azure/storage/common/storage-introduction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1646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0472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overview - https://docs.microsoft.com/en-us/azure/storage/common/storage-account-overview</a:t>
            </a:r>
          </a:p>
          <a:p>
            <a:endParaRPr lang="en-US" dirty="0"/>
          </a:p>
          <a:p>
            <a:r>
              <a:rPr lang="en-US" dirty="0"/>
              <a:t>Create an Azure Storage account - https://docs.microsoft.com/en-us/azure/storage/common/storage-account-create</a:t>
            </a:r>
          </a:p>
          <a:p>
            <a:endParaRPr lang="en-US" dirty="0"/>
          </a:p>
          <a:p>
            <a:r>
              <a:rPr lang="en-US" dirty="0"/>
              <a:t>Upgrade to a general-purpose v2 storage account - https://docs.microsoft.com/en-us/azure/storage/common/storage-account-upgrade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3668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592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3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Secure access to your storage account - https://docs.microsoft.com/en-us/learn/modules/secure-azure-storage-account/</a:t>
            </a:r>
          </a:p>
          <a:p>
            <a:endParaRPr lang="en-US" dirty="0"/>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7/16/2021 9:16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260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Module Title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19340-DB0C-B34E-84FE-2AA1A19A5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746404"/>
            <a:ext cx="5537797" cy="1665259"/>
          </a:xfrm>
          <a:prstGeom prst="rect">
            <a:avLst/>
          </a:prstGeom>
          <a:noFill/>
        </p:spPr>
        <p:txBody>
          <a:bodyPr lIns="0" tIns="0" rIns="0" bIns="182880" anchor="b" anchorCtr="0"/>
          <a:lstStyle>
            <a:lvl1pPr>
              <a:defRPr sz="4799" strike="noStrike" spc="-50" baseline="0">
                <a:solidFill>
                  <a:srgbClr val="000000"/>
                </a:solidFill>
              </a:defRPr>
            </a:lvl1pPr>
          </a:lstStyle>
          <a:p>
            <a:r>
              <a:rPr lang="en-US" dirty="0"/>
              <a:t>Azure presentation</a:t>
            </a:r>
            <a:br>
              <a:rPr lang="en-US" dirty="0"/>
            </a:br>
            <a:r>
              <a:rPr lang="en-US" dirty="0"/>
              <a:t>title or event name</a:t>
            </a:r>
          </a:p>
        </p:txBody>
      </p:sp>
      <p:pic>
        <p:nvPicPr>
          <p:cNvPr id="2" name="Picture 1" descr="Microsoft Azure logo">
            <a:extLst>
              <a:ext uri="{FF2B5EF4-FFF2-40B4-BE49-F238E27FC236}">
                <a16:creationId xmlns:a16="http://schemas.microsoft.com/office/drawing/2014/main" id="{F94D27AD-0FFC-46F9-ACBE-561AA888313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72566" y="456976"/>
            <a:ext cx="1389776" cy="196176"/>
          </a:xfrm>
          <a:prstGeom prst="rect">
            <a:avLst/>
          </a:prstGeom>
        </p:spPr>
      </p:pic>
      <p:sp>
        <p:nvSpPr>
          <p:cNvPr id="3" name="Footer Placeholder 1">
            <a:extLst>
              <a:ext uri="{FF2B5EF4-FFF2-40B4-BE49-F238E27FC236}">
                <a16:creationId xmlns:a16="http://schemas.microsoft.com/office/drawing/2014/main" id="{19955F68-467E-4C5C-B3A9-675BAFC4FD09}"/>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1422991596"/>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29A89242-DDBA-48A4-A1CF-8D041B25F7F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846121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9AB3B0CE-0347-4B40-BEB0-3AC70377D432}"/>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17475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A8899835-5C8B-4DB6-A5A7-E52C7CA09B2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43400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7367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odule Title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746404"/>
            <a:ext cx="5537797" cy="1665259"/>
          </a:xfrm>
          <a:prstGeom prst="rect">
            <a:avLst/>
          </a:prstGeom>
          <a:noFill/>
        </p:spPr>
        <p:txBody>
          <a:bodyPr lIns="0" tIns="0" rIns="0" bIns="182880" anchor="b" anchorCtr="0"/>
          <a:lstStyle>
            <a:lvl1pPr>
              <a:defRPr sz="4799" strike="noStrike" spc="-50" baseline="0">
                <a:solidFill>
                  <a:srgbClr val="000000"/>
                </a:solidFill>
              </a:defRPr>
            </a:lvl1pPr>
          </a:lstStyle>
          <a:p>
            <a:r>
              <a:rPr lang="en-US" dirty="0"/>
              <a:t>Azure presentation</a:t>
            </a:r>
            <a:br>
              <a:rPr lang="en-US" dirty="0"/>
            </a:br>
            <a:r>
              <a:rPr lang="en-US" dirty="0"/>
              <a:t>title or event name</a:t>
            </a:r>
          </a:p>
        </p:txBody>
      </p:sp>
    </p:spTree>
    <p:extLst>
      <p:ext uri="{BB962C8B-B14F-4D97-AF65-F5344CB8AC3E}">
        <p14:creationId xmlns:p14="http://schemas.microsoft.com/office/powerpoint/2010/main" val="2811892588"/>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2"/>
            <a:ext cx="11239464" cy="439465"/>
          </a:xfrm>
        </p:spPr>
        <p:txBody>
          <a:bodyPr/>
          <a:lstStyle>
            <a:lvl1pPr>
              <a:defRPr sz="2856"/>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598505" y="1251871"/>
            <a:ext cx="11239464" cy="891486"/>
          </a:xfrm>
        </p:spPr>
        <p:txBody>
          <a:bodyPr/>
          <a:lstStyle>
            <a:lvl1pPr marL="233149" indent="-233149">
              <a:buFont typeface="Arial" panose="020B0604020202020204" pitchFamily="34" charset="0"/>
              <a:buChar char="•"/>
              <a:defRPr>
                <a:latin typeface="+mn-lt"/>
              </a:defRPr>
            </a:lvl1pPr>
            <a:lvl2pPr marL="466298" indent="-233149">
              <a:buFont typeface="Arial" panose="020B0604020202020204" pitchFamily="34" charset="0"/>
              <a:buChar char="•"/>
              <a:defRPr sz="2448"/>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615003181"/>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3116011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3805044657"/>
      </p:ext>
    </p:extLst>
  </p:cSld>
  <p:clrMap bg1="lt1" tx1="dk1" bg2="lt2" tx2="dk2" accent1="accent1" accent2="accent2" accent3="accent3" accent4="accent4" accent5="accent5" accent6="accent6" hlink="hlink" folHlink="folHlink"/>
  <p:sldLayoutIdLst>
    <p:sldLayoutId id="2147484696" r:id="rId1"/>
    <p:sldLayoutId id="2147484688" r:id="rId2"/>
    <p:sldLayoutId id="2147484689" r:id="rId3"/>
    <p:sldLayoutId id="2147484690" r:id="rId4"/>
    <p:sldLayoutId id="2147484691" r:id="rId5"/>
    <p:sldLayoutId id="2147484692" r:id="rId6"/>
    <p:sldLayoutId id="2147484694" r:id="rId7"/>
    <p:sldLayoutId id="2147484695"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wmf"/><Relationship Id="rId7" Type="http://schemas.openxmlformats.org/officeDocument/2006/relationships/image" Target="../media/image9.emf"/><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emf"/><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wmf"/><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4.sv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p:txBody>
          <a:bodyPr/>
          <a:lstStyle/>
          <a:p>
            <a:r>
              <a:rPr lang="en-US" sz="4400" b="1" dirty="0"/>
              <a:t>AZ-303: Microsoft Azure Architect Technologies</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3534" y="494761"/>
            <a:ext cx="11533187" cy="411162"/>
          </a:xfrm>
        </p:spPr>
        <p:txBody>
          <a:bodyPr/>
          <a:lstStyle/>
          <a:p>
            <a:r>
              <a:rPr lang="en-US" dirty="0"/>
              <a:t>Accessing Storage</a:t>
            </a:r>
          </a:p>
        </p:txBody>
      </p:sp>
      <p:sp>
        <p:nvSpPr>
          <p:cNvPr id="3" name="Rectangle 2">
            <a:extLst>
              <a:ext uri="{FF2B5EF4-FFF2-40B4-BE49-F238E27FC236}">
                <a16:creationId xmlns:a16="http://schemas.microsoft.com/office/drawing/2014/main" id="{BC2170E3-8D0E-4B05-B378-B64D355A3367}"/>
              </a:ext>
            </a:extLst>
          </p:cNvPr>
          <p:cNvSpPr/>
          <p:nvPr/>
        </p:nvSpPr>
        <p:spPr>
          <a:xfrm>
            <a:off x="-1" y="1192214"/>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282575" algn="l" defTabSz="932742"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Segoe UI Semibold"/>
                <a:ea typeface="+mn-ea"/>
                <a:cs typeface="Segoe UI Semilight"/>
              </a:rPr>
              <a:t>Every object has a unique URL address – based on account name and storage type</a:t>
            </a:r>
          </a:p>
        </p:txBody>
      </p:sp>
      <p:sp>
        <p:nvSpPr>
          <p:cNvPr id="4" name="TextBox 3">
            <a:extLst>
              <a:ext uri="{FF2B5EF4-FFF2-40B4-BE49-F238E27FC236}">
                <a16:creationId xmlns:a16="http://schemas.microsoft.com/office/drawing/2014/main" id="{67B99117-ED40-4C25-978B-574D9D94418A}"/>
              </a:ext>
            </a:extLst>
          </p:cNvPr>
          <p:cNvSpPr txBox="1"/>
          <p:nvPr/>
        </p:nvSpPr>
        <p:spPr>
          <a:xfrm>
            <a:off x="465138" y="2210140"/>
            <a:ext cx="8956653" cy="1477328"/>
          </a:xfrm>
          <a:prstGeom prst="rect">
            <a:avLst/>
          </a:prstGeom>
          <a:noFill/>
        </p:spPr>
        <p:txBody>
          <a:bodyPr wrap="square">
            <a:spAutoFit/>
          </a:bodyPr>
          <a:lstStyle/>
          <a:p>
            <a:pPr marL="0" marR="0" lvl="0" indent="0" algn="l" defTabSz="932742" rtl="0" eaLnBrk="1" fontAlgn="auto" latinLnBrk="0" hangingPunct="1">
              <a:lnSpc>
                <a:spcPct val="100000"/>
              </a:lnSpc>
              <a:spcBef>
                <a:spcPts val="3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Container service: https://</a:t>
            </a:r>
            <a:r>
              <a:rPr kumimoji="0" lang="en-US" sz="2000" b="0" i="1" u="none" strike="noStrike" kern="1200" cap="none" spc="0" normalizeH="0" baseline="0" noProof="0" dirty="0">
                <a:ln>
                  <a:noFill/>
                </a:ln>
                <a:solidFill>
                  <a:srgbClr val="000000"/>
                </a:solidFill>
                <a:effectLst/>
                <a:uLnTx/>
                <a:uFillTx/>
                <a:latin typeface="Segoe UI"/>
                <a:ea typeface="+mn-ea"/>
                <a:cs typeface="+mn-cs"/>
              </a:rPr>
              <a:t>mystorageaccount</a:t>
            </a:r>
            <a:r>
              <a:rPr kumimoji="0" lang="en-US" sz="2000" b="0" i="0" u="none" strike="noStrike" kern="1200" cap="none" spc="0" normalizeH="0" baseline="0" noProof="0" dirty="0">
                <a:ln>
                  <a:noFill/>
                </a:ln>
                <a:solidFill>
                  <a:srgbClr val="000000"/>
                </a:solidFill>
                <a:effectLst/>
                <a:uLnTx/>
                <a:uFillTx/>
                <a:latin typeface="Segoe UI"/>
                <a:ea typeface="+mn-ea"/>
                <a:cs typeface="+mn-cs"/>
              </a:rPr>
              <a:t>.blob.core.windows.net</a:t>
            </a:r>
          </a:p>
          <a:p>
            <a:pPr marL="0" marR="0" lvl="0" indent="0" algn="l" defTabSz="932742"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Table service: https://</a:t>
            </a:r>
            <a:r>
              <a:rPr kumimoji="0" lang="en-US" sz="2000" b="0" i="1" u="none" strike="noStrike" kern="1200" cap="none" spc="0" normalizeH="0" baseline="0" noProof="0" dirty="0">
                <a:ln>
                  <a:noFill/>
                </a:ln>
                <a:solidFill>
                  <a:srgbClr val="000000"/>
                </a:solidFill>
                <a:effectLst/>
                <a:uLnTx/>
                <a:uFillTx/>
                <a:latin typeface="Segoe UI"/>
                <a:ea typeface="+mn-ea"/>
                <a:cs typeface="+mn-cs"/>
              </a:rPr>
              <a:t>mystorageaccount</a:t>
            </a:r>
            <a:r>
              <a:rPr kumimoji="0" lang="en-US" sz="2000" b="0" i="0" u="none" strike="noStrike" kern="1200" cap="none" spc="0" normalizeH="0" baseline="0" noProof="0" dirty="0">
                <a:ln>
                  <a:noFill/>
                </a:ln>
                <a:solidFill>
                  <a:srgbClr val="000000"/>
                </a:solidFill>
                <a:effectLst/>
                <a:uLnTx/>
                <a:uFillTx/>
                <a:latin typeface="Segoe UI"/>
                <a:ea typeface="+mn-ea"/>
                <a:cs typeface="+mn-cs"/>
              </a:rPr>
              <a:t>.table.core.windows.net</a:t>
            </a:r>
          </a:p>
          <a:p>
            <a:pPr marL="0" marR="0" lvl="0" indent="0" algn="l" defTabSz="932742"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Queue service: https://</a:t>
            </a:r>
            <a:r>
              <a:rPr kumimoji="0" lang="en-US" sz="2000" b="0" i="1" u="none" strike="noStrike" kern="1200" cap="none" spc="0" normalizeH="0" baseline="0" noProof="0" dirty="0">
                <a:ln>
                  <a:noFill/>
                </a:ln>
                <a:solidFill>
                  <a:srgbClr val="000000"/>
                </a:solidFill>
                <a:effectLst/>
                <a:uLnTx/>
                <a:uFillTx/>
                <a:latin typeface="Segoe UI"/>
                <a:ea typeface="+mn-ea"/>
                <a:cs typeface="+mn-cs"/>
              </a:rPr>
              <a:t>mystorageaccount</a:t>
            </a:r>
            <a:r>
              <a:rPr kumimoji="0" lang="en-US" sz="2000" b="0" i="0" u="none" strike="noStrike" kern="1200" cap="none" spc="0" normalizeH="0" baseline="0" noProof="0" dirty="0">
                <a:ln>
                  <a:noFill/>
                </a:ln>
                <a:solidFill>
                  <a:srgbClr val="000000"/>
                </a:solidFill>
                <a:effectLst/>
                <a:uLnTx/>
                <a:uFillTx/>
                <a:latin typeface="Segoe UI"/>
                <a:ea typeface="+mn-ea"/>
                <a:cs typeface="+mn-cs"/>
              </a:rPr>
              <a:t>.queue.core.windows.net</a:t>
            </a:r>
          </a:p>
          <a:p>
            <a:pPr marL="0" marR="0" lvl="0" indent="0" algn="l" defTabSz="932742"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File service: https://</a:t>
            </a:r>
            <a:r>
              <a:rPr kumimoji="0" lang="en-US" sz="2000" b="0" i="1" u="none" strike="noStrike" kern="1200" cap="none" spc="0" normalizeH="0" baseline="0" noProof="0" dirty="0">
                <a:ln>
                  <a:noFill/>
                </a:ln>
                <a:solidFill>
                  <a:srgbClr val="000000"/>
                </a:solidFill>
                <a:effectLst/>
                <a:uLnTx/>
                <a:uFillTx/>
                <a:latin typeface="Segoe UI"/>
                <a:ea typeface="+mn-ea"/>
                <a:cs typeface="+mn-cs"/>
              </a:rPr>
              <a:t>mystorageaccount</a:t>
            </a:r>
            <a:r>
              <a:rPr kumimoji="0" lang="en-US" sz="2000" b="0" i="0" u="none" strike="noStrike" kern="1200" cap="none" spc="0" normalizeH="0" baseline="0" noProof="0" dirty="0">
                <a:ln>
                  <a:noFill/>
                </a:ln>
                <a:solidFill>
                  <a:srgbClr val="000000"/>
                </a:solidFill>
                <a:effectLst/>
                <a:uLnTx/>
                <a:uFillTx/>
                <a:latin typeface="Segoe UI"/>
                <a:ea typeface="+mn-ea"/>
                <a:cs typeface="+mn-cs"/>
              </a:rPr>
              <a:t>.file.core.windows.net</a:t>
            </a:r>
          </a:p>
        </p:txBody>
      </p:sp>
      <p:sp>
        <p:nvSpPr>
          <p:cNvPr id="6" name="Rectangle 5">
            <a:extLst>
              <a:ext uri="{FF2B5EF4-FFF2-40B4-BE49-F238E27FC236}">
                <a16:creationId xmlns:a16="http://schemas.microsoft.com/office/drawing/2014/main" id="{634C59F2-5DD6-4F96-89DE-2FC833C50196}"/>
              </a:ext>
            </a:extLst>
          </p:cNvPr>
          <p:cNvSpPr/>
          <p:nvPr/>
        </p:nvSpPr>
        <p:spPr>
          <a:xfrm>
            <a:off x="2202198" y="4009248"/>
            <a:ext cx="7520168" cy="50913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Segoe UI Semibold"/>
                <a:ea typeface="+mn-ea"/>
                <a:cs typeface="Segoe UI Semilight"/>
              </a:rPr>
              <a:t>If you prefer you can configure a custom domain name</a:t>
            </a:r>
          </a:p>
        </p:txBody>
      </p:sp>
      <p:graphicFrame>
        <p:nvGraphicFramePr>
          <p:cNvPr id="2" name="Table 1">
            <a:extLst>
              <a:ext uri="{FF2B5EF4-FFF2-40B4-BE49-F238E27FC236}">
                <a16:creationId xmlns:a16="http://schemas.microsoft.com/office/drawing/2014/main" id="{77DB3633-2098-45B2-8865-261FCE888857}"/>
              </a:ext>
            </a:extLst>
          </p:cNvPr>
          <p:cNvGraphicFramePr>
            <a:graphicFrameLocks noGrp="1"/>
          </p:cNvGraphicFramePr>
          <p:nvPr/>
        </p:nvGraphicFramePr>
        <p:xfrm>
          <a:off x="555449" y="4945806"/>
          <a:ext cx="11049529" cy="1006602"/>
        </p:xfrm>
        <a:graphic>
          <a:graphicData uri="http://schemas.openxmlformats.org/drawingml/2006/table">
            <a:tbl>
              <a:tblPr firstRow="1" firstCol="1" bandRow="1">
                <a:tableStyleId>{2D5ABB26-0587-4C30-8999-92F81FD0307C}</a:tableStyleId>
              </a:tblPr>
              <a:tblGrid>
                <a:gridCol w="4273628">
                  <a:extLst>
                    <a:ext uri="{9D8B030D-6E8A-4147-A177-3AD203B41FA5}">
                      <a16:colId xmlns:a16="http://schemas.microsoft.com/office/drawing/2014/main" val="2137939042"/>
                    </a:ext>
                  </a:extLst>
                </a:gridCol>
                <a:gridCol w="6775901">
                  <a:extLst>
                    <a:ext uri="{9D8B030D-6E8A-4147-A177-3AD203B41FA5}">
                      <a16:colId xmlns:a16="http://schemas.microsoft.com/office/drawing/2014/main" val="2937731976"/>
                    </a:ext>
                  </a:extLst>
                </a:gridCol>
              </a:tblGrid>
              <a:tr h="270404">
                <a:tc>
                  <a:txBody>
                    <a:bodyPr/>
                    <a:lstStyle/>
                    <a:p>
                      <a:pPr marL="0" marR="0">
                        <a:lnSpc>
                          <a:spcPct val="107000"/>
                        </a:lnSpc>
                        <a:spcBef>
                          <a:spcPts val="0"/>
                        </a:spcBef>
                        <a:spcAft>
                          <a:spcPts val="0"/>
                        </a:spcAft>
                      </a:pPr>
                      <a:r>
                        <a:rPr lang="en-US" sz="2200" dirty="0">
                          <a:solidFill>
                            <a:schemeClr val="bg1"/>
                          </a:solidFill>
                          <a:effectLst/>
                          <a:latin typeface="+mj-lt"/>
                        </a:rPr>
                        <a:t>CNAME record</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tc>
                  <a:txBody>
                    <a:bodyPr/>
                    <a:lstStyle/>
                    <a:p>
                      <a:pPr marL="0" marR="0">
                        <a:lnSpc>
                          <a:spcPct val="107000"/>
                        </a:lnSpc>
                        <a:spcBef>
                          <a:spcPts val="0"/>
                        </a:spcBef>
                        <a:spcAft>
                          <a:spcPts val="0"/>
                        </a:spcAft>
                      </a:pPr>
                      <a:r>
                        <a:rPr lang="en-US" sz="2200" dirty="0">
                          <a:solidFill>
                            <a:schemeClr val="bg1"/>
                          </a:solidFill>
                          <a:effectLst/>
                          <a:latin typeface="+mj-lt"/>
                        </a:rPr>
                        <a:t>Target</a:t>
                      </a:r>
                      <a:endParaRPr lang="en-US" sz="2200" b="0" dirty="0">
                        <a:solidFill>
                          <a:schemeClr val="bg1"/>
                        </a:solidFill>
                        <a:effectLst/>
                        <a:latin typeface="+mj-lt"/>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44396381"/>
                  </a:ext>
                </a:extLst>
              </a:tr>
              <a:tr h="351567">
                <a:tc>
                  <a:txBody>
                    <a:bodyPr/>
                    <a:lstStyle/>
                    <a:p>
                      <a:pPr marL="0" marR="0">
                        <a:lnSpc>
                          <a:spcPct val="107000"/>
                        </a:lnSpc>
                        <a:spcBef>
                          <a:spcPts val="0"/>
                        </a:spcBef>
                        <a:spcAft>
                          <a:spcPts val="0"/>
                        </a:spcAft>
                      </a:pPr>
                      <a:r>
                        <a:rPr lang="en-US" sz="2000" dirty="0">
                          <a:solidFill>
                            <a:schemeClr val="tx1"/>
                          </a:solidFill>
                          <a:effectLst/>
                        </a:rPr>
                        <a:t>blobs.contoso.com</a:t>
                      </a:r>
                      <a:endParaRPr lang="en-US" sz="2000" b="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contosoblobs.blob.core.windows.net</a:t>
                      </a:r>
                      <a:endParaRPr lang="en-US" sz="2000" dirty="0">
                        <a:solidFill>
                          <a:schemeClr val="tx1"/>
                        </a:solidFill>
                        <a:effectLst/>
                        <a:latin typeface="Open Sans" panose="020B0606030504020204"/>
                        <a:ea typeface="Calibri" panose="020F0502020204030204" pitchFamily="34" charset="0"/>
                        <a:cs typeface="Times New Roman" panose="02020603050405020304" pitchFamily="18"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4013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Data Transfer Tool Selection</a:t>
            </a:r>
          </a:p>
        </p:txBody>
      </p:sp>
      <p:graphicFrame>
        <p:nvGraphicFramePr>
          <p:cNvPr id="3" name="Table 3">
            <a:extLst>
              <a:ext uri="{FF2B5EF4-FFF2-40B4-BE49-F238E27FC236}">
                <a16:creationId xmlns:a16="http://schemas.microsoft.com/office/drawing/2014/main" id="{85E1DAEA-4217-4CBE-8DF3-887024BA928E}"/>
              </a:ext>
            </a:extLst>
          </p:cNvPr>
          <p:cNvGraphicFramePr>
            <a:graphicFrameLocks noGrp="1"/>
          </p:cNvGraphicFramePr>
          <p:nvPr>
            <p:ph type="tbl" sz="quarter" idx="4294967295"/>
            <p:extLst>
              <p:ext uri="{D42A27DB-BD31-4B8C-83A1-F6EECF244321}">
                <p14:modId xmlns:p14="http://schemas.microsoft.com/office/powerpoint/2010/main" val="4275948488"/>
              </p:ext>
            </p:extLst>
          </p:nvPr>
        </p:nvGraphicFramePr>
        <p:xfrm>
          <a:off x="465140" y="1264155"/>
          <a:ext cx="11533185" cy="4724400"/>
        </p:xfrm>
        <a:graphic>
          <a:graphicData uri="http://schemas.openxmlformats.org/drawingml/2006/table">
            <a:tbl>
              <a:tblPr firstRow="1" bandRow="1">
                <a:tableStyleId>{5C22544A-7EE6-4342-B048-85BDC9FD1C3A}</a:tableStyleId>
              </a:tblPr>
              <a:tblGrid>
                <a:gridCol w="3126176">
                  <a:extLst>
                    <a:ext uri="{9D8B030D-6E8A-4147-A177-3AD203B41FA5}">
                      <a16:colId xmlns:a16="http://schemas.microsoft.com/office/drawing/2014/main" val="1215667469"/>
                    </a:ext>
                  </a:extLst>
                </a:gridCol>
                <a:gridCol w="4136393">
                  <a:extLst>
                    <a:ext uri="{9D8B030D-6E8A-4147-A177-3AD203B41FA5}">
                      <a16:colId xmlns:a16="http://schemas.microsoft.com/office/drawing/2014/main" val="2126446685"/>
                    </a:ext>
                  </a:extLst>
                </a:gridCol>
                <a:gridCol w="4270616">
                  <a:extLst>
                    <a:ext uri="{9D8B030D-6E8A-4147-A177-3AD203B41FA5}">
                      <a16:colId xmlns:a16="http://schemas.microsoft.com/office/drawing/2014/main" val="2057647293"/>
                    </a:ext>
                  </a:extLst>
                </a:gridCol>
              </a:tblGrid>
              <a:tr h="370840">
                <a:tc>
                  <a:txBody>
                    <a:bodyPr/>
                    <a:lstStyle/>
                    <a:p>
                      <a:r>
                        <a:rPr lang="en-US" sz="2000" b="1" dirty="0">
                          <a:solidFill>
                            <a:schemeClr val="bg1"/>
                          </a:solidFill>
                          <a:latin typeface="+mj-lt"/>
                        </a:rPr>
                        <a:t>Dataset</a:t>
                      </a:r>
                    </a:p>
                  </a:txBody>
                  <a:tcPr anchor="ctr">
                    <a:solidFill>
                      <a:schemeClr val="tx2">
                        <a:lumMod val="50000"/>
                      </a:schemeClr>
                    </a:solidFill>
                  </a:tcPr>
                </a:tc>
                <a:tc>
                  <a:txBody>
                    <a:bodyPr/>
                    <a:lstStyle/>
                    <a:p>
                      <a:r>
                        <a:rPr lang="en-US" sz="2000" dirty="0">
                          <a:solidFill>
                            <a:schemeClr val="bg1"/>
                          </a:solidFill>
                          <a:latin typeface="+mn-lt"/>
                        </a:rPr>
                        <a:t>Network Bandwidth</a:t>
                      </a:r>
                    </a:p>
                  </a:txBody>
                  <a:tcPr anchor="ctr">
                    <a:solidFill>
                      <a:schemeClr val="tx2">
                        <a:lumMod val="50000"/>
                      </a:schemeClr>
                    </a:solidFill>
                  </a:tcPr>
                </a:tc>
                <a:tc>
                  <a:txBody>
                    <a:bodyPr/>
                    <a:lstStyle/>
                    <a:p>
                      <a:r>
                        <a:rPr lang="en-US" sz="2000" dirty="0">
                          <a:solidFill>
                            <a:schemeClr val="bg1"/>
                          </a:solidFill>
                          <a:latin typeface="+mj-lt"/>
                        </a:rPr>
                        <a:t>Solution to use</a:t>
                      </a:r>
                    </a:p>
                  </a:txBody>
                  <a:tcPr anchor="ctr">
                    <a:solidFill>
                      <a:schemeClr val="tx2">
                        <a:lumMod val="50000"/>
                      </a:schemeClr>
                    </a:solidFill>
                  </a:tcPr>
                </a:tc>
                <a:extLst>
                  <a:ext uri="{0D108BD9-81ED-4DB2-BD59-A6C34878D82A}">
                    <a16:rowId xmlns:a16="http://schemas.microsoft.com/office/drawing/2014/main" val="2376189106"/>
                  </a:ext>
                </a:extLst>
              </a:tr>
              <a:tr h="370840">
                <a:tc>
                  <a:txBody>
                    <a:bodyPr/>
                    <a:lstStyle/>
                    <a:p>
                      <a:r>
                        <a:rPr lang="en-US" sz="2000" b="0" i="0" dirty="0">
                          <a:latin typeface="+mn-lt"/>
                        </a:rPr>
                        <a:t>Large Dataset</a:t>
                      </a:r>
                    </a:p>
                  </a:txBody>
                  <a:tcPr anchor="ctr">
                    <a:solidFill>
                      <a:schemeClr val="bg1">
                        <a:lumMod val="85000"/>
                      </a:schemeClr>
                    </a:solidFill>
                  </a:tcPr>
                </a:tc>
                <a:tc>
                  <a:txBody>
                    <a:bodyPr/>
                    <a:lstStyle/>
                    <a:p>
                      <a:r>
                        <a:rPr lang="en-US" sz="2000" dirty="0">
                          <a:latin typeface="+mn-lt"/>
                        </a:rPr>
                        <a:t>Low-bandwidth network or direct connectivity to on-premises storage is limited by organization policies</a:t>
                      </a:r>
                    </a:p>
                  </a:txBody>
                  <a:tcPr anchor="ctr"/>
                </a:tc>
                <a:tc>
                  <a:txBody>
                    <a:bodyPr/>
                    <a:lstStyle/>
                    <a:p>
                      <a:r>
                        <a:rPr lang="en-US" sz="2000" dirty="0">
                          <a:latin typeface="+mn-lt"/>
                        </a:rPr>
                        <a:t>Azure Import/Export for export; Data Box Disk or Data Box for import where supported; otherwise use Azure Import/Export</a:t>
                      </a:r>
                    </a:p>
                  </a:txBody>
                  <a:tcPr anchor="ctr"/>
                </a:tc>
                <a:extLst>
                  <a:ext uri="{0D108BD9-81ED-4DB2-BD59-A6C34878D82A}">
                    <a16:rowId xmlns:a16="http://schemas.microsoft.com/office/drawing/2014/main" val="4214153369"/>
                  </a:ext>
                </a:extLst>
              </a:tr>
              <a:tr h="370840">
                <a:tc>
                  <a:txBody>
                    <a:bodyPr/>
                    <a:lstStyle/>
                    <a:p>
                      <a:r>
                        <a:rPr lang="en-US" sz="2000" b="0" i="0">
                          <a:latin typeface="+mn-lt"/>
                        </a:rPr>
                        <a:t>Large Dataset</a:t>
                      </a:r>
                    </a:p>
                  </a:txBody>
                  <a:tcPr anchor="ctr">
                    <a:solidFill>
                      <a:schemeClr val="bg1">
                        <a:lumMod val="85000"/>
                      </a:schemeClr>
                    </a:solidFill>
                  </a:tcPr>
                </a:tc>
                <a:tc>
                  <a:txBody>
                    <a:bodyPr/>
                    <a:lstStyle/>
                    <a:p>
                      <a:r>
                        <a:rPr lang="en-US" sz="2000" dirty="0">
                          <a:latin typeface="+mn-lt"/>
                        </a:rPr>
                        <a:t>High-bandwidth network: 1 gigabit per second (Gbps) - 100 Gbps</a:t>
                      </a:r>
                    </a:p>
                  </a:txBody>
                  <a:tcPr anchor="ctr"/>
                </a:tc>
                <a:tc>
                  <a:txBody>
                    <a:bodyPr/>
                    <a:lstStyle/>
                    <a:p>
                      <a:r>
                        <a:rPr lang="en-US" sz="2000" dirty="0" err="1">
                          <a:latin typeface="+mn-lt"/>
                        </a:rPr>
                        <a:t>AZCopy</a:t>
                      </a:r>
                      <a:r>
                        <a:rPr lang="en-US" sz="2000" dirty="0">
                          <a:latin typeface="+mn-lt"/>
                        </a:rPr>
                        <a:t> for online transfers; or to import data, Azure Stack Edge, or Azure Data Box Gateway</a:t>
                      </a:r>
                    </a:p>
                  </a:txBody>
                  <a:tcPr anchor="ctr"/>
                </a:tc>
                <a:extLst>
                  <a:ext uri="{0D108BD9-81ED-4DB2-BD59-A6C34878D82A}">
                    <a16:rowId xmlns:a16="http://schemas.microsoft.com/office/drawing/2014/main" val="3147641148"/>
                  </a:ext>
                </a:extLst>
              </a:tr>
              <a:tr h="370840">
                <a:tc>
                  <a:txBody>
                    <a:bodyPr/>
                    <a:lstStyle/>
                    <a:p>
                      <a:r>
                        <a:rPr lang="en-US" sz="2000" b="0" i="0">
                          <a:latin typeface="+mn-lt"/>
                        </a:rPr>
                        <a:t>Large Dataset</a:t>
                      </a:r>
                    </a:p>
                  </a:txBody>
                  <a:tcPr anchor="ctr">
                    <a:solidFill>
                      <a:schemeClr val="bg1">
                        <a:lumMod val="85000"/>
                      </a:schemeClr>
                    </a:solidFill>
                  </a:tcPr>
                </a:tc>
                <a:tc>
                  <a:txBody>
                    <a:bodyPr/>
                    <a:lstStyle/>
                    <a:p>
                      <a:r>
                        <a:rPr lang="en-US" sz="2000">
                          <a:latin typeface="+mn-lt"/>
                        </a:rPr>
                        <a:t>Moderate-bandwidth network: 100 megabits per second (Mbps) - 1 Gbps</a:t>
                      </a:r>
                    </a:p>
                  </a:txBody>
                  <a:tcPr anchor="ctr"/>
                </a:tc>
                <a:tc>
                  <a:txBody>
                    <a:bodyPr/>
                    <a:lstStyle/>
                    <a:p>
                      <a:r>
                        <a:rPr lang="en-US" sz="2000" dirty="0">
                          <a:latin typeface="+mn-lt"/>
                        </a:rPr>
                        <a:t>Azure Import/Export for export or Azure Stack Edge for import where supported</a:t>
                      </a:r>
                    </a:p>
                  </a:txBody>
                  <a:tcPr anchor="ctr"/>
                </a:tc>
                <a:extLst>
                  <a:ext uri="{0D108BD9-81ED-4DB2-BD59-A6C34878D82A}">
                    <a16:rowId xmlns:a16="http://schemas.microsoft.com/office/drawing/2014/main" val="345155631"/>
                  </a:ext>
                </a:extLst>
              </a:tr>
              <a:tr h="370840">
                <a:tc>
                  <a:txBody>
                    <a:bodyPr/>
                    <a:lstStyle/>
                    <a:p>
                      <a:r>
                        <a:rPr lang="en-US" sz="2000" b="0" i="0" dirty="0">
                          <a:latin typeface="+mn-lt"/>
                        </a:rPr>
                        <a:t>Small Dataset: a few GBs to a few TBs</a:t>
                      </a:r>
                    </a:p>
                  </a:txBody>
                  <a:tcPr anchor="ctr">
                    <a:solidFill>
                      <a:schemeClr val="bg1">
                        <a:lumMod val="85000"/>
                      </a:schemeClr>
                    </a:solidFill>
                  </a:tcPr>
                </a:tc>
                <a:tc>
                  <a:txBody>
                    <a:bodyPr/>
                    <a:lstStyle/>
                    <a:p>
                      <a:r>
                        <a:rPr lang="en-US" sz="2000" dirty="0">
                          <a:latin typeface="+mn-lt"/>
                        </a:rPr>
                        <a:t>Low to moderate-bandwidth network: up to 1 Gbps</a:t>
                      </a:r>
                    </a:p>
                  </a:txBody>
                  <a:tcPr anchor="ctr"/>
                </a:tc>
                <a:tc>
                  <a:txBody>
                    <a:bodyPr/>
                    <a:lstStyle/>
                    <a:p>
                      <a:r>
                        <a:rPr lang="en-US" sz="2000" dirty="0">
                          <a:latin typeface="+mn-lt"/>
                        </a:rPr>
                        <a:t>If transferring only a few files, use Azure Storage Explorer, Azure portal, </a:t>
                      </a:r>
                      <a:r>
                        <a:rPr lang="en-US" sz="2000" dirty="0" err="1">
                          <a:latin typeface="+mn-lt"/>
                        </a:rPr>
                        <a:t>AZCopy</a:t>
                      </a:r>
                      <a:r>
                        <a:rPr lang="en-US" sz="2000" dirty="0">
                          <a:latin typeface="+mn-lt"/>
                        </a:rPr>
                        <a:t>, or AZ CLI</a:t>
                      </a:r>
                    </a:p>
                  </a:txBody>
                  <a:tcPr anchor="ctr"/>
                </a:tc>
                <a:extLst>
                  <a:ext uri="{0D108BD9-81ED-4DB2-BD59-A6C34878D82A}">
                    <a16:rowId xmlns:a16="http://schemas.microsoft.com/office/drawing/2014/main" val="532128554"/>
                  </a:ext>
                </a:extLst>
              </a:tr>
            </a:tbl>
          </a:graphicData>
        </a:graphic>
      </p:graphicFrame>
    </p:spTree>
    <p:extLst>
      <p:ext uri="{BB962C8B-B14F-4D97-AF65-F5344CB8AC3E}">
        <p14:creationId xmlns:p14="http://schemas.microsoft.com/office/powerpoint/2010/main" val="41409606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b="1" dirty="0"/>
              <a:t>Lesson 02: Blob Storage</a:t>
            </a:r>
          </a:p>
        </p:txBody>
      </p:sp>
      <p:pic>
        <p:nvPicPr>
          <p:cNvPr id="10" name="Picture 9">
            <a:extLst>
              <a:ext uri="{FF2B5EF4-FFF2-40B4-BE49-F238E27FC236}">
                <a16:creationId xmlns:a16="http://schemas.microsoft.com/office/drawing/2014/main" id="{010EB266-9264-4A90-A30F-F5EDDFD5773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265820" y="2832402"/>
            <a:ext cx="1260136" cy="1262677"/>
          </a:xfrm>
          <a:prstGeom prst="rect">
            <a:avLst/>
          </a:prstGeom>
        </p:spPr>
      </p:pic>
    </p:spTree>
    <p:extLst>
      <p:ext uri="{BB962C8B-B14F-4D97-AF65-F5344CB8AC3E}">
        <p14:creationId xmlns:p14="http://schemas.microsoft.com/office/powerpoint/2010/main" val="37871488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3086895"/>
            <a:ext cx="2460592" cy="820738"/>
          </a:xfrm>
        </p:spPr>
        <p:txBody>
          <a:bodyPr/>
          <a:lstStyle/>
          <a:p>
            <a:r>
              <a:rPr lang="en-US" dirty="0"/>
              <a:t>Blob Storage</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5" y="413034"/>
            <a:ext cx="7690955" cy="4566272"/>
          </a:xfrm>
          <a:prstGeom prst="rect">
            <a:avLst/>
          </a:prstGeom>
          <a:noFill/>
        </p:spPr>
        <p:txBody>
          <a:bodyPr wrap="squar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Blob Storage</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Blob Containers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Blob Access Tiers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Blob Lifecycle Management</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Uploading Blobs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Storage Pricing</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Creating Blob Storage</a:t>
            </a:r>
          </a:p>
        </p:txBody>
      </p:sp>
    </p:spTree>
    <p:extLst>
      <p:ext uri="{BB962C8B-B14F-4D97-AF65-F5344CB8AC3E}">
        <p14:creationId xmlns:p14="http://schemas.microsoft.com/office/powerpoint/2010/main" val="33607670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Blob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98504" y="1251871"/>
            <a:ext cx="4887895" cy="4508927"/>
          </a:xfrm>
        </p:spPr>
        <p:txBody>
          <a:bodyPr/>
          <a:lstStyle/>
          <a:p>
            <a:pPr marL="0" indent="0">
              <a:spcAft>
                <a:spcPts val="600"/>
              </a:spcAft>
              <a:buNone/>
            </a:pPr>
            <a:r>
              <a:rPr lang="en-US" sz="2000" dirty="0"/>
              <a:t>Common uses:</a:t>
            </a:r>
          </a:p>
          <a:p>
            <a:pPr marL="571500" lvl="1" indent="-342900">
              <a:spcAft>
                <a:spcPts val="600"/>
              </a:spcAft>
              <a:buFont typeface="Arial" panose="020B0604020202020204" pitchFamily="34" charset="0"/>
              <a:buChar char="•"/>
            </a:pPr>
            <a:r>
              <a:rPr lang="en-US" sz="2000" dirty="0"/>
              <a:t>Serving images or documents directly to a browser</a:t>
            </a:r>
          </a:p>
          <a:p>
            <a:pPr marL="571500" lvl="1" indent="-342900">
              <a:spcAft>
                <a:spcPts val="600"/>
              </a:spcAft>
              <a:buFont typeface="Arial" panose="020B0604020202020204" pitchFamily="34" charset="0"/>
              <a:buChar char="•"/>
            </a:pPr>
            <a:r>
              <a:rPr lang="en-US" sz="2000" dirty="0"/>
              <a:t>Storing files for distributed access, such as installation</a:t>
            </a:r>
          </a:p>
          <a:p>
            <a:pPr marL="571500" lvl="1" indent="-342900">
              <a:spcAft>
                <a:spcPts val="600"/>
              </a:spcAft>
              <a:buFont typeface="Arial" panose="020B0604020202020204" pitchFamily="34" charset="0"/>
              <a:buChar char="•"/>
            </a:pPr>
            <a:r>
              <a:rPr lang="en-US" sz="2000" dirty="0"/>
              <a:t>Streaming video and audio</a:t>
            </a:r>
          </a:p>
          <a:p>
            <a:pPr marL="571500" lvl="1" indent="-342900">
              <a:spcAft>
                <a:spcPts val="600"/>
              </a:spcAft>
              <a:buFont typeface="Arial" panose="020B0604020202020204" pitchFamily="34" charset="0"/>
              <a:buChar char="•"/>
            </a:pPr>
            <a:r>
              <a:rPr lang="en-US" sz="2000" dirty="0"/>
              <a:t>Storing data for backup and restore, disaster recovery, and archiving</a:t>
            </a:r>
          </a:p>
          <a:p>
            <a:pPr marL="571500" lvl="1" indent="-342900">
              <a:spcAft>
                <a:spcPts val="600"/>
              </a:spcAft>
              <a:buFont typeface="Arial" panose="020B0604020202020204" pitchFamily="34" charset="0"/>
              <a:buChar char="•"/>
            </a:pPr>
            <a:r>
              <a:rPr lang="en-US" sz="2000" dirty="0"/>
              <a:t>Storing data for analysis by an on-premises or Azure-hosted service</a:t>
            </a:r>
            <a:endParaRPr lang="en-US" dirty="0"/>
          </a:p>
        </p:txBody>
      </p:sp>
      <p:pic>
        <p:nvPicPr>
          <p:cNvPr id="3" name="Picture 2" descr="Blobs are in Containers. Containers are in Accounts. ">
            <a:extLst>
              <a:ext uri="{FF2B5EF4-FFF2-40B4-BE49-F238E27FC236}">
                <a16:creationId xmlns:a16="http://schemas.microsoft.com/office/drawing/2014/main" id="{034BA712-67B9-4CA2-B9C6-EA4013206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007" y="1819000"/>
            <a:ext cx="5466055" cy="1833027"/>
          </a:xfrm>
          <a:prstGeom prst="rect">
            <a:avLst/>
          </a:prstGeom>
        </p:spPr>
      </p:pic>
      <p:sp>
        <p:nvSpPr>
          <p:cNvPr id="6" name="TextBox 5">
            <a:extLst>
              <a:ext uri="{FF2B5EF4-FFF2-40B4-BE49-F238E27FC236}">
                <a16:creationId xmlns:a16="http://schemas.microsoft.com/office/drawing/2014/main" id="{B3E23414-AEDD-4FF1-843B-5ED9DDA66FC1}"/>
              </a:ext>
            </a:extLst>
          </p:cNvPr>
          <p:cNvSpPr txBox="1"/>
          <p:nvPr/>
        </p:nvSpPr>
        <p:spPr>
          <a:xfrm>
            <a:off x="6444148" y="3978608"/>
            <a:ext cx="4614713" cy="1523494"/>
          </a:xfrm>
          <a:prstGeom prst="rect">
            <a:avLst/>
          </a:prstGeom>
          <a:noFill/>
        </p:spPr>
        <p:txBody>
          <a:bodyPr wrap="square">
            <a:spAutoFit/>
          </a:bodyPr>
          <a:lstStyle/>
          <a:p>
            <a:pPr marL="0" indent="0">
              <a:spcAft>
                <a:spcPts val="600"/>
              </a:spcAft>
              <a:buNone/>
            </a:pPr>
            <a:r>
              <a:rPr lang="en-US" dirty="0"/>
              <a:t>Blob service includes three resources:</a:t>
            </a:r>
          </a:p>
          <a:p>
            <a:pPr marL="514350" lvl="1" indent="-285750">
              <a:spcAft>
                <a:spcPts val="600"/>
              </a:spcAft>
              <a:buFont typeface="Arial" panose="020B0604020202020204" pitchFamily="34" charset="0"/>
              <a:buChar char="•"/>
            </a:pPr>
            <a:r>
              <a:rPr lang="en-US" sz="2000" dirty="0"/>
              <a:t>The storage account</a:t>
            </a:r>
          </a:p>
          <a:p>
            <a:pPr marL="514350" lvl="1" indent="-285750">
              <a:spcAft>
                <a:spcPts val="600"/>
              </a:spcAft>
              <a:buFont typeface="Arial" panose="020B0604020202020204" pitchFamily="34" charset="0"/>
              <a:buChar char="•"/>
            </a:pPr>
            <a:r>
              <a:rPr lang="en-US" sz="2000" dirty="0"/>
              <a:t>Containers in the storage account</a:t>
            </a:r>
          </a:p>
          <a:p>
            <a:pPr marL="514350" lvl="1" indent="-285750">
              <a:spcAft>
                <a:spcPts val="600"/>
              </a:spcAft>
              <a:buFont typeface="Arial" panose="020B0604020202020204" pitchFamily="34" charset="0"/>
              <a:buChar char="•"/>
            </a:pPr>
            <a:r>
              <a:rPr lang="en-US" sz="2000" dirty="0"/>
              <a:t>Blobs in a container</a:t>
            </a:r>
          </a:p>
        </p:txBody>
      </p:sp>
      <p:sp>
        <p:nvSpPr>
          <p:cNvPr id="4" name="Rectangle 3">
            <a:extLst>
              <a:ext uri="{FF2B5EF4-FFF2-40B4-BE49-F238E27FC236}">
                <a16:creationId xmlns:a16="http://schemas.microsoft.com/office/drawing/2014/main" id="{DF482333-58A6-4790-B07B-3EAF12C10D49}"/>
              </a:ext>
              <a:ext uri="{C183D7F6-B498-43B3-948B-1728B52AA6E4}">
                <adec:decorative xmlns:adec="http://schemas.microsoft.com/office/drawing/2017/decorative" val="1"/>
              </a:ext>
            </a:extLst>
          </p:cNvPr>
          <p:cNvSpPr/>
          <p:nvPr/>
        </p:nvSpPr>
        <p:spPr bwMode="auto">
          <a:xfrm>
            <a:off x="5690794" y="1192213"/>
            <a:ext cx="6635079" cy="504496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6968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Blob Containers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49112" y="4915590"/>
            <a:ext cx="11239464" cy="1200329"/>
          </a:xfrm>
          <a:solidFill>
            <a:schemeClr val="bg1">
              <a:lumMod val="95000"/>
            </a:schemeClr>
          </a:solidFill>
        </p:spPr>
        <p:txBody>
          <a:bodyPr/>
          <a:lstStyle/>
          <a:p>
            <a:pPr marL="0" indent="0">
              <a:spcAft>
                <a:spcPts val="600"/>
              </a:spcAft>
              <a:buNone/>
            </a:pPr>
            <a:r>
              <a:rPr lang="en-US" sz="2000" dirty="0"/>
              <a:t>To create a container, you specify:</a:t>
            </a:r>
          </a:p>
          <a:p>
            <a:pPr marL="571500" lvl="1" indent="-342900">
              <a:spcAft>
                <a:spcPts val="600"/>
              </a:spcAft>
              <a:buFont typeface="Arial" panose="020B0604020202020204" pitchFamily="34" charset="0"/>
              <a:buChar char="•"/>
            </a:pPr>
            <a:r>
              <a:rPr lang="en-US" sz="2000" dirty="0"/>
              <a:t>Name</a:t>
            </a:r>
          </a:p>
          <a:p>
            <a:pPr marL="571500" lvl="1" indent="-342900">
              <a:spcAft>
                <a:spcPts val="600"/>
              </a:spcAft>
              <a:buFont typeface="Arial" panose="020B0604020202020204" pitchFamily="34" charset="0"/>
              <a:buChar char="•"/>
            </a:pPr>
            <a:r>
              <a:rPr lang="en-US" sz="2000" dirty="0"/>
              <a:t>Public access level (private, blob, or container)</a:t>
            </a:r>
          </a:p>
        </p:txBody>
      </p:sp>
      <p:pic>
        <p:nvPicPr>
          <p:cNvPr id="3" name="Picture 2" descr="Screenshot of the New Container page. Public access levels are shown. ">
            <a:extLst>
              <a:ext uri="{FF2B5EF4-FFF2-40B4-BE49-F238E27FC236}">
                <a16:creationId xmlns:a16="http://schemas.microsoft.com/office/drawing/2014/main" id="{093B52D9-C6BE-4ACE-9933-80D9A16C6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455" y="1343311"/>
            <a:ext cx="8063563" cy="3134735"/>
          </a:xfrm>
          <a:prstGeom prst="rect">
            <a:avLst/>
          </a:prstGeom>
        </p:spPr>
      </p:pic>
      <p:sp>
        <p:nvSpPr>
          <p:cNvPr id="2" name="Rectangle 1">
            <a:extLst>
              <a:ext uri="{FF2B5EF4-FFF2-40B4-BE49-F238E27FC236}">
                <a16:creationId xmlns:a16="http://schemas.microsoft.com/office/drawing/2014/main" id="{91654D8F-0EB5-498D-86B7-F6AE0C14682B}"/>
              </a:ext>
              <a:ext uri="{C183D7F6-B498-43B3-948B-1728B52AA6E4}">
                <adec:decorative xmlns:adec="http://schemas.microsoft.com/office/drawing/2017/decorative" val="1"/>
              </a:ext>
            </a:extLst>
          </p:cNvPr>
          <p:cNvSpPr/>
          <p:nvPr/>
        </p:nvSpPr>
        <p:spPr bwMode="auto">
          <a:xfrm>
            <a:off x="749113" y="1140312"/>
            <a:ext cx="11239464" cy="345320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40495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BE69-3763-4EB1-AA5F-300980DEC3A9}"/>
              </a:ext>
            </a:extLst>
          </p:cNvPr>
          <p:cNvSpPr>
            <a:spLocks noGrp="1"/>
          </p:cNvSpPr>
          <p:nvPr>
            <p:ph type="title"/>
          </p:nvPr>
        </p:nvSpPr>
        <p:spPr/>
        <p:txBody>
          <a:bodyPr/>
          <a:lstStyle/>
          <a:p>
            <a:r>
              <a:rPr lang="en-US" dirty="0"/>
              <a:t>Blob Access Tiers</a:t>
            </a:r>
          </a:p>
        </p:txBody>
      </p:sp>
      <p:sp>
        <p:nvSpPr>
          <p:cNvPr id="5" name="Rectangle 4">
            <a:extLst>
              <a:ext uri="{FF2B5EF4-FFF2-40B4-BE49-F238E27FC236}">
                <a16:creationId xmlns:a16="http://schemas.microsoft.com/office/drawing/2014/main" id="{77D52D6D-9181-4093-AB29-D678F11E9F09}"/>
              </a:ext>
            </a:extLst>
          </p:cNvPr>
          <p:cNvSpPr/>
          <p:nvPr/>
        </p:nvSpPr>
        <p:spPr>
          <a:xfrm>
            <a:off x="427034" y="1547215"/>
            <a:ext cx="4502775" cy="10514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Hot tier – </a:t>
            </a:r>
            <a:r>
              <a:rPr lang="en-US" sz="2000" dirty="0">
                <a:solidFill>
                  <a:schemeClr val="tx1"/>
                </a:solidFill>
              </a:rPr>
              <a:t>Optimized for frequent access of objects in the storage account</a:t>
            </a:r>
          </a:p>
        </p:txBody>
      </p:sp>
      <p:sp>
        <p:nvSpPr>
          <p:cNvPr id="7" name="Rectangle 6">
            <a:extLst>
              <a:ext uri="{FF2B5EF4-FFF2-40B4-BE49-F238E27FC236}">
                <a16:creationId xmlns:a16="http://schemas.microsoft.com/office/drawing/2014/main" id="{44E2907C-DAF9-4A6A-9447-EA4B66B6C932}"/>
              </a:ext>
            </a:extLst>
          </p:cNvPr>
          <p:cNvSpPr/>
          <p:nvPr/>
        </p:nvSpPr>
        <p:spPr>
          <a:xfrm>
            <a:off x="427034" y="2746941"/>
            <a:ext cx="4502775" cy="12604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Cool tier – </a:t>
            </a:r>
            <a:r>
              <a:rPr lang="en-US" sz="2000" dirty="0">
                <a:solidFill>
                  <a:schemeClr val="tx1"/>
                </a:solidFill>
              </a:rPr>
              <a:t>Optimized for storing large amounts of data that is infrequently accessed and stored for at least 30 days</a:t>
            </a:r>
          </a:p>
        </p:txBody>
      </p:sp>
      <p:sp>
        <p:nvSpPr>
          <p:cNvPr id="9" name="Rectangle 8">
            <a:extLst>
              <a:ext uri="{FF2B5EF4-FFF2-40B4-BE49-F238E27FC236}">
                <a16:creationId xmlns:a16="http://schemas.microsoft.com/office/drawing/2014/main" id="{48B51E89-582E-4687-AF15-7A6F894C079F}"/>
              </a:ext>
            </a:extLst>
          </p:cNvPr>
          <p:cNvSpPr/>
          <p:nvPr/>
        </p:nvSpPr>
        <p:spPr>
          <a:xfrm>
            <a:off x="427033" y="4195081"/>
            <a:ext cx="4502775" cy="12568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b="1" dirty="0">
                <a:solidFill>
                  <a:schemeClr val="tx1"/>
                </a:solidFill>
                <a:latin typeface="+mj-lt"/>
              </a:rPr>
              <a:t>Archive</a:t>
            </a:r>
            <a:r>
              <a:rPr lang="en-US" sz="2000" dirty="0">
                <a:solidFill>
                  <a:schemeClr val="tx1"/>
                </a:solidFill>
                <a:latin typeface="+mj-lt"/>
              </a:rPr>
              <a:t> – </a:t>
            </a:r>
            <a:r>
              <a:rPr lang="en-US" sz="2000" dirty="0">
                <a:solidFill>
                  <a:schemeClr val="tx1"/>
                </a:solidFill>
              </a:rPr>
              <a:t>Optimized for data that can tolerate several hours of retrieval latency and will remain in the Archive tier for at least 180 days</a:t>
            </a:r>
          </a:p>
        </p:txBody>
      </p:sp>
      <p:sp>
        <p:nvSpPr>
          <p:cNvPr id="11" name="Rectangle 10">
            <a:extLst>
              <a:ext uri="{FF2B5EF4-FFF2-40B4-BE49-F238E27FC236}">
                <a16:creationId xmlns:a16="http://schemas.microsoft.com/office/drawing/2014/main" id="{64E77D74-3690-4816-BBB6-D5C081105EF1}"/>
              </a:ext>
              <a:ext uri="{C183D7F6-B498-43B3-948B-1728B52AA6E4}">
                <adec:decorative xmlns:adec="http://schemas.microsoft.com/office/drawing/2017/decorative" val="1"/>
              </a:ext>
            </a:extLst>
          </p:cNvPr>
          <p:cNvSpPr/>
          <p:nvPr/>
        </p:nvSpPr>
        <p:spPr bwMode="auto">
          <a:xfrm>
            <a:off x="5068958" y="1547215"/>
            <a:ext cx="6940480" cy="390472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Screenshot of Blob Access tier selections: Hot, cool, and archive">
            <a:extLst>
              <a:ext uri="{FF2B5EF4-FFF2-40B4-BE49-F238E27FC236}">
                <a16:creationId xmlns:a16="http://schemas.microsoft.com/office/drawing/2014/main" id="{EF99B804-C242-49C7-AA02-DD57B6594D55}"/>
              </a:ext>
            </a:extLst>
          </p:cNvPr>
          <p:cNvPicPr>
            <a:picLocks noChangeAspect="1"/>
          </p:cNvPicPr>
          <p:nvPr/>
        </p:nvPicPr>
        <p:blipFill>
          <a:blip r:embed="rId2"/>
          <a:stretch>
            <a:fillRect/>
          </a:stretch>
        </p:blipFill>
        <p:spPr>
          <a:xfrm>
            <a:off x="5119030" y="2075532"/>
            <a:ext cx="6840336" cy="2848086"/>
          </a:xfrm>
          <a:prstGeom prst="rect">
            <a:avLst/>
          </a:prstGeom>
          <a:ln w="19050">
            <a:noFill/>
          </a:ln>
        </p:spPr>
      </p:pic>
    </p:spTree>
    <p:extLst>
      <p:ext uri="{BB962C8B-B14F-4D97-AF65-F5344CB8AC3E}">
        <p14:creationId xmlns:p14="http://schemas.microsoft.com/office/powerpoint/2010/main" val="24381449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Blob Lifecycle Management</a:t>
            </a:r>
          </a:p>
        </p:txBody>
      </p:sp>
      <p:sp>
        <p:nvSpPr>
          <p:cNvPr id="4" name="Rectangle 3">
            <a:extLst>
              <a:ext uri="{FF2B5EF4-FFF2-40B4-BE49-F238E27FC236}">
                <a16:creationId xmlns:a16="http://schemas.microsoft.com/office/drawing/2014/main" id="{A67FFBD4-ADDD-479C-82FD-3AEAD7A8E976}"/>
              </a:ext>
            </a:extLst>
          </p:cNvPr>
          <p:cNvSpPr/>
          <p:nvPr/>
        </p:nvSpPr>
        <p:spPr>
          <a:xfrm>
            <a:off x="600059" y="1204856"/>
            <a:ext cx="5799486" cy="12332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Transition blobs to a cooler storage tier</a:t>
            </a:r>
            <a:br>
              <a:rPr lang="en-US" sz="2000" dirty="0">
                <a:solidFill>
                  <a:schemeClr val="tx1"/>
                </a:solidFill>
                <a:cs typeface="Segoe UI Semilight"/>
              </a:rPr>
            </a:br>
            <a:r>
              <a:rPr lang="en-US" sz="2000" dirty="0">
                <a:solidFill>
                  <a:schemeClr val="tx1"/>
                </a:solidFill>
                <a:cs typeface="Segoe UI Semilight"/>
              </a:rPr>
              <a:t>(hot to cool, hot to archive, or cool to archive) to optimize for performance and cost</a:t>
            </a:r>
          </a:p>
        </p:txBody>
      </p:sp>
      <p:sp>
        <p:nvSpPr>
          <p:cNvPr id="6" name="Rectangle 5">
            <a:extLst>
              <a:ext uri="{FF2B5EF4-FFF2-40B4-BE49-F238E27FC236}">
                <a16:creationId xmlns:a16="http://schemas.microsoft.com/office/drawing/2014/main" id="{24951E79-941C-4D8E-A32E-3AD3702A6F39}"/>
              </a:ext>
            </a:extLst>
          </p:cNvPr>
          <p:cNvSpPr/>
          <p:nvPr/>
        </p:nvSpPr>
        <p:spPr>
          <a:xfrm>
            <a:off x="600059" y="2601065"/>
            <a:ext cx="5799486" cy="12332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Delete blobs at the end of their lifecycle</a:t>
            </a:r>
            <a:endParaRPr lang="en-US" sz="2000" dirty="0">
              <a:solidFill>
                <a:schemeClr val="tx1"/>
              </a:solidFill>
            </a:endParaRPr>
          </a:p>
        </p:txBody>
      </p:sp>
      <p:sp>
        <p:nvSpPr>
          <p:cNvPr id="8" name="Rectangle 7">
            <a:extLst>
              <a:ext uri="{FF2B5EF4-FFF2-40B4-BE49-F238E27FC236}">
                <a16:creationId xmlns:a16="http://schemas.microsoft.com/office/drawing/2014/main" id="{A9FE9A8A-F5C5-434A-9D09-50DC26B2F9C6}"/>
              </a:ext>
            </a:extLst>
          </p:cNvPr>
          <p:cNvSpPr/>
          <p:nvPr/>
        </p:nvSpPr>
        <p:spPr>
          <a:xfrm>
            <a:off x="600059" y="4001154"/>
            <a:ext cx="5799486" cy="107645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Define rules to be run once per day at </a:t>
            </a:r>
            <a:br>
              <a:rPr lang="en-US" sz="2000" dirty="0">
                <a:solidFill>
                  <a:schemeClr val="tx1"/>
                </a:solidFill>
                <a:cs typeface="Segoe UI Semilight"/>
              </a:rPr>
            </a:br>
            <a:r>
              <a:rPr lang="en-US" sz="2000" dirty="0">
                <a:solidFill>
                  <a:schemeClr val="tx1"/>
                </a:solidFill>
                <a:cs typeface="Segoe UI Semilight"/>
              </a:rPr>
              <a:t>the storage account level</a:t>
            </a:r>
          </a:p>
        </p:txBody>
      </p:sp>
      <p:sp>
        <p:nvSpPr>
          <p:cNvPr id="10" name="Rectangle 9">
            <a:extLst>
              <a:ext uri="{FF2B5EF4-FFF2-40B4-BE49-F238E27FC236}">
                <a16:creationId xmlns:a16="http://schemas.microsoft.com/office/drawing/2014/main" id="{43314876-8F89-406C-9BEC-F5C91216FBF2}"/>
              </a:ext>
            </a:extLst>
          </p:cNvPr>
          <p:cNvSpPr/>
          <p:nvPr/>
        </p:nvSpPr>
        <p:spPr>
          <a:xfrm>
            <a:off x="600059" y="5187711"/>
            <a:ext cx="5799486" cy="12056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Apply rules to containers or a subset of blobs (using prefixes as filters)</a:t>
            </a:r>
          </a:p>
        </p:txBody>
      </p:sp>
      <p:pic>
        <p:nvPicPr>
          <p:cNvPr id="3" name="Picture 2" descr="Screenshot of the Rule page. ">
            <a:extLst>
              <a:ext uri="{FF2B5EF4-FFF2-40B4-BE49-F238E27FC236}">
                <a16:creationId xmlns:a16="http://schemas.microsoft.com/office/drawing/2014/main" id="{9A6DAD9E-62FB-4DD9-A13B-986E09B28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046" y="1388357"/>
            <a:ext cx="4401164" cy="4753638"/>
          </a:xfrm>
          <a:prstGeom prst="rect">
            <a:avLst/>
          </a:prstGeom>
        </p:spPr>
      </p:pic>
      <p:sp>
        <p:nvSpPr>
          <p:cNvPr id="2" name="Rectangle 1">
            <a:extLst>
              <a:ext uri="{FF2B5EF4-FFF2-40B4-BE49-F238E27FC236}">
                <a16:creationId xmlns:a16="http://schemas.microsoft.com/office/drawing/2014/main" id="{8F468944-294C-4CCA-960E-7ACA41A014D8}"/>
              </a:ext>
              <a:ext uri="{C183D7F6-B498-43B3-948B-1728B52AA6E4}">
                <adec:decorative xmlns:adec="http://schemas.microsoft.com/office/drawing/2017/decorative" val="1"/>
              </a:ext>
            </a:extLst>
          </p:cNvPr>
          <p:cNvSpPr/>
          <p:nvPr/>
        </p:nvSpPr>
        <p:spPr bwMode="auto">
          <a:xfrm>
            <a:off x="6668841" y="1204856"/>
            <a:ext cx="5167575" cy="512064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12639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72714" y="463448"/>
            <a:ext cx="11533187" cy="411162"/>
          </a:xfrm>
        </p:spPr>
        <p:txBody>
          <a:bodyPr/>
          <a:lstStyle/>
          <a:p>
            <a:r>
              <a:rPr lang="en-US" b="1" dirty="0"/>
              <a:t>Uploading Blobs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829349" y="1302928"/>
            <a:ext cx="5388888" cy="1668727"/>
          </a:xfrm>
          <a:solidFill>
            <a:schemeClr val="bg1">
              <a:lumMod val="95000"/>
            </a:schemeClr>
          </a:solidFill>
        </p:spPr>
        <p:txBody>
          <a:bodyPr lIns="91440">
            <a:noAutofit/>
          </a:bodyPr>
          <a:lstStyle/>
          <a:p>
            <a:pPr marL="0" indent="0">
              <a:spcAft>
                <a:spcPts val="600"/>
              </a:spcAft>
              <a:buNone/>
            </a:pPr>
            <a:r>
              <a:rPr lang="en-US" dirty="0"/>
              <a:t>Azure Storage supports three types of blobs:</a:t>
            </a:r>
          </a:p>
          <a:p>
            <a:pPr marL="571500" lvl="1" indent="-342900">
              <a:spcAft>
                <a:spcPts val="600"/>
              </a:spcAft>
              <a:buFont typeface="Arial" panose="020B0604020202020204" pitchFamily="34" charset="0"/>
              <a:buChar char="•"/>
            </a:pPr>
            <a:r>
              <a:rPr lang="en-US" dirty="0"/>
              <a:t>Block blobs (default)</a:t>
            </a:r>
          </a:p>
          <a:p>
            <a:pPr marL="571500" lvl="1" indent="-342900">
              <a:spcAft>
                <a:spcPts val="600"/>
              </a:spcAft>
              <a:buFont typeface="Arial" panose="020B0604020202020204" pitchFamily="34" charset="0"/>
              <a:buChar char="•"/>
            </a:pPr>
            <a:r>
              <a:rPr lang="en-US" dirty="0"/>
              <a:t>Append blobs</a:t>
            </a:r>
          </a:p>
          <a:p>
            <a:pPr marL="571500" lvl="1" indent="-342900">
              <a:spcAft>
                <a:spcPts val="600"/>
              </a:spcAft>
              <a:buFont typeface="Arial" panose="020B0604020202020204" pitchFamily="34" charset="0"/>
              <a:buChar char="•"/>
            </a:pPr>
            <a:r>
              <a:rPr lang="en-US" dirty="0"/>
              <a:t>Page blobs</a:t>
            </a:r>
          </a:p>
        </p:txBody>
      </p:sp>
      <p:sp>
        <p:nvSpPr>
          <p:cNvPr id="7" name="Text Placeholder 14">
            <a:extLst>
              <a:ext uri="{FF2B5EF4-FFF2-40B4-BE49-F238E27FC236}">
                <a16:creationId xmlns:a16="http://schemas.microsoft.com/office/drawing/2014/main" id="{79294ADA-DB22-4C7A-A7FE-102F6420C1C0}"/>
              </a:ext>
            </a:extLst>
          </p:cNvPr>
          <p:cNvSpPr txBox="1">
            <a:spLocks/>
          </p:cNvSpPr>
          <p:nvPr/>
        </p:nvSpPr>
        <p:spPr>
          <a:xfrm>
            <a:off x="829349" y="3207242"/>
            <a:ext cx="5388888" cy="3118253"/>
          </a:xfrm>
          <a:prstGeom prst="rect">
            <a:avLst/>
          </a:prstGeom>
          <a:solidFill>
            <a:schemeClr val="bg1">
              <a:lumMod val="95000"/>
            </a:schemeClr>
          </a:solidFill>
        </p:spPr>
        <p:txBody>
          <a:bodyPr vert="horz" wrap="square" lIns="91440" tIns="0" rIns="0" bIns="0" rtlCol="0">
            <a:no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2040" kern="1200" spc="0" baseline="0">
                <a:gradFill>
                  <a:gsLst>
                    <a:gs pos="1250">
                      <a:schemeClr val="tx1"/>
                    </a:gs>
                    <a:gs pos="100000">
                      <a:schemeClr val="tx1"/>
                    </a:gs>
                  </a:gsLst>
                  <a:lin ang="5400000" scaled="0"/>
                </a:gradFill>
                <a:latin typeface="+mn-lt"/>
                <a:ea typeface="+mn-ea"/>
                <a:cs typeface="+mn-cs"/>
              </a:defRPr>
            </a:lvl2pPr>
            <a:lvl3pPr marL="457200"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632" kern="1200" spc="0" baseline="0">
                <a:gradFill>
                  <a:gsLst>
                    <a:gs pos="1250">
                      <a:schemeClr val="tx1"/>
                    </a:gs>
                    <a:gs pos="100000">
                      <a:schemeClr val="tx1"/>
                    </a:gs>
                  </a:gsLst>
                  <a:lin ang="5400000" scaled="0"/>
                </a:gradFill>
                <a:latin typeface="+mn-lt"/>
                <a:ea typeface="+mn-ea"/>
                <a:cs typeface="+mn-cs"/>
              </a:defRPr>
            </a:lvl3pPr>
            <a:lvl4pPr marL="685800"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428" kern="1200" spc="0" baseline="0">
                <a:gradFill>
                  <a:gsLst>
                    <a:gs pos="1250">
                      <a:schemeClr val="tx1"/>
                    </a:gs>
                    <a:gs pos="100000">
                      <a:schemeClr val="tx1"/>
                    </a:gs>
                  </a:gsLst>
                  <a:lin ang="5400000" scaled="0"/>
                </a:gradFill>
                <a:latin typeface="+mn-lt"/>
                <a:ea typeface="+mn-ea"/>
                <a:cs typeface="+mn-cs"/>
              </a:defRPr>
            </a:lvl4pPr>
            <a:lvl5pPr marL="914400" marR="0" indent="0" algn="l" defTabSz="951304" rtl="0" eaLnBrk="1" fontAlgn="auto" latinLnBrk="0" hangingPunct="1">
              <a:lnSpc>
                <a:spcPct val="100000"/>
              </a:lnSpc>
              <a:spcBef>
                <a:spcPct val="20000"/>
              </a:spcBef>
              <a:spcAft>
                <a:spcPts val="0"/>
              </a:spcAft>
              <a:buClrTx/>
              <a:buSzPct val="90000"/>
              <a:buFont typeface="Wingdings" panose="05000000000000000000" pitchFamily="2" charset="2"/>
              <a:buNone/>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dirty="0"/>
              <a:t>Blob upload tools include:</a:t>
            </a:r>
          </a:p>
          <a:p>
            <a:pPr marL="571500" lvl="1" indent="-342900">
              <a:spcAft>
                <a:spcPts val="600"/>
              </a:spcAft>
              <a:buFont typeface="Arial" panose="020B0604020202020204" pitchFamily="34" charset="0"/>
              <a:buChar char="•"/>
            </a:pPr>
            <a:r>
              <a:rPr lang="en-US" dirty="0" err="1"/>
              <a:t>AzCopy</a:t>
            </a:r>
            <a:endParaRPr lang="en-US" dirty="0"/>
          </a:p>
          <a:p>
            <a:pPr marL="571500" lvl="1" indent="-342900">
              <a:spcAft>
                <a:spcPts val="600"/>
              </a:spcAft>
              <a:buFont typeface="Arial" panose="020B0604020202020204" pitchFamily="34" charset="0"/>
              <a:buChar char="•"/>
            </a:pPr>
            <a:r>
              <a:rPr lang="en-US" dirty="0"/>
              <a:t>Azure Storage Data Movement Library</a:t>
            </a:r>
          </a:p>
          <a:p>
            <a:pPr marL="571500" lvl="1" indent="-342900">
              <a:spcAft>
                <a:spcPts val="600"/>
              </a:spcAft>
              <a:buFont typeface="Arial" panose="020B0604020202020204" pitchFamily="34" charset="0"/>
              <a:buChar char="•"/>
            </a:pPr>
            <a:r>
              <a:rPr lang="en-US" dirty="0"/>
              <a:t>Azure Data Factory</a:t>
            </a:r>
          </a:p>
          <a:p>
            <a:pPr marL="571500" lvl="1" indent="-342900">
              <a:spcAft>
                <a:spcPts val="600"/>
              </a:spcAft>
              <a:buFont typeface="Arial" panose="020B0604020202020204" pitchFamily="34" charset="0"/>
              <a:buChar char="•"/>
            </a:pPr>
            <a:r>
              <a:rPr lang="en-US" dirty="0" err="1"/>
              <a:t>Blobfuse</a:t>
            </a:r>
            <a:endParaRPr lang="en-US" dirty="0"/>
          </a:p>
          <a:p>
            <a:pPr marL="571500" lvl="1" indent="-342900">
              <a:spcAft>
                <a:spcPts val="600"/>
              </a:spcAft>
              <a:buFont typeface="Arial" panose="020B0604020202020204" pitchFamily="34" charset="0"/>
              <a:buChar char="•"/>
            </a:pPr>
            <a:r>
              <a:rPr lang="en-US" dirty="0"/>
              <a:t>Azure Data Box Disk</a:t>
            </a:r>
          </a:p>
          <a:p>
            <a:pPr marL="571500" lvl="1" indent="-342900">
              <a:spcAft>
                <a:spcPts val="600"/>
              </a:spcAft>
              <a:buFont typeface="Arial" panose="020B0604020202020204" pitchFamily="34" charset="0"/>
              <a:buChar char="•"/>
            </a:pPr>
            <a:r>
              <a:rPr lang="en-US" dirty="0"/>
              <a:t>Azure Import/Export</a:t>
            </a:r>
          </a:p>
        </p:txBody>
      </p:sp>
      <p:pic>
        <p:nvPicPr>
          <p:cNvPr id="3" name="Picture 2" descr="Screenshot of the Upload Blob page.&#10;">
            <a:extLst>
              <a:ext uri="{FF2B5EF4-FFF2-40B4-BE49-F238E27FC236}">
                <a16:creationId xmlns:a16="http://schemas.microsoft.com/office/drawing/2014/main" id="{8DE20E9B-5D3F-42A4-AB53-8F1386E7E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724" y="1302928"/>
            <a:ext cx="3665808" cy="4924495"/>
          </a:xfrm>
          <a:prstGeom prst="rect">
            <a:avLst/>
          </a:prstGeom>
        </p:spPr>
      </p:pic>
      <p:sp>
        <p:nvSpPr>
          <p:cNvPr id="2" name="Rectangle 1">
            <a:extLst>
              <a:ext uri="{FF2B5EF4-FFF2-40B4-BE49-F238E27FC236}">
                <a16:creationId xmlns:a16="http://schemas.microsoft.com/office/drawing/2014/main" id="{3837BD9B-D5E1-48E8-A77E-2E80FEA28F67}"/>
              </a:ext>
              <a:ext uri="{C183D7F6-B498-43B3-948B-1728B52AA6E4}">
                <adec:decorative xmlns:adec="http://schemas.microsoft.com/office/drawing/2017/decorative" val="1"/>
              </a:ext>
            </a:extLst>
          </p:cNvPr>
          <p:cNvSpPr/>
          <p:nvPr/>
        </p:nvSpPr>
        <p:spPr bwMode="auto">
          <a:xfrm>
            <a:off x="6668841" y="1204856"/>
            <a:ext cx="5167575" cy="512064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10494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a:t>Storage Pricing</a:t>
            </a:r>
            <a:endParaRPr lang="en-US" b="1"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4327" y="2460977"/>
            <a:ext cx="11239464" cy="3951851"/>
          </a:xfrm>
        </p:spPr>
        <p:txBody>
          <a:bodyPr/>
          <a:lstStyle/>
          <a:p>
            <a:pPr marL="571500" lvl="1" indent="-342900">
              <a:spcAft>
                <a:spcPts val="1200"/>
              </a:spcAft>
              <a:buFont typeface="Arial" panose="020B0604020202020204" pitchFamily="34" charset="0"/>
              <a:buChar char="•"/>
            </a:pPr>
            <a:r>
              <a:rPr lang="en-US" sz="2400"/>
              <a:t>Performance tiers</a:t>
            </a:r>
          </a:p>
          <a:p>
            <a:pPr marL="571500" lvl="1" indent="-342900">
              <a:spcAft>
                <a:spcPts val="1200"/>
              </a:spcAft>
              <a:buFont typeface="Arial" panose="020B0604020202020204" pitchFamily="34" charset="0"/>
              <a:buChar char="•"/>
            </a:pPr>
            <a:r>
              <a:rPr lang="en-US" sz="2400"/>
              <a:t>Data access costs</a:t>
            </a:r>
          </a:p>
          <a:p>
            <a:pPr marL="571500" lvl="1" indent="-342900">
              <a:spcAft>
                <a:spcPts val="1200"/>
              </a:spcAft>
              <a:buFont typeface="Arial" panose="020B0604020202020204" pitchFamily="34" charset="0"/>
              <a:buChar char="•"/>
            </a:pPr>
            <a:r>
              <a:rPr lang="en-US" sz="2400"/>
              <a:t>Transaction costs</a:t>
            </a:r>
          </a:p>
          <a:p>
            <a:pPr marL="571500" lvl="1" indent="-342900">
              <a:spcAft>
                <a:spcPts val="1200"/>
              </a:spcAft>
              <a:buFont typeface="Arial" panose="020B0604020202020204" pitchFamily="34" charset="0"/>
              <a:buChar char="•"/>
            </a:pPr>
            <a:r>
              <a:rPr lang="en-US" sz="2400"/>
              <a:t>Geo-replication data transfer costs</a:t>
            </a:r>
          </a:p>
          <a:p>
            <a:pPr marL="571500" lvl="1" indent="-342900">
              <a:spcAft>
                <a:spcPts val="1200"/>
              </a:spcAft>
              <a:buFont typeface="Arial" panose="020B0604020202020204" pitchFamily="34" charset="0"/>
              <a:buChar char="•"/>
            </a:pPr>
            <a:r>
              <a:rPr lang="en-US" sz="2400"/>
              <a:t>Outbound data transfer costs</a:t>
            </a:r>
          </a:p>
          <a:p>
            <a:pPr marL="571500" lvl="1" indent="-342900">
              <a:spcAft>
                <a:spcPts val="1200"/>
              </a:spcAft>
              <a:buFont typeface="Arial" panose="020B0604020202020204" pitchFamily="34" charset="0"/>
              <a:buChar char="•"/>
            </a:pPr>
            <a:r>
              <a:rPr lang="en-US" sz="2400"/>
              <a:t>Changing the storage tier</a:t>
            </a:r>
          </a:p>
          <a:p>
            <a:pPr lvl="1"/>
            <a:endParaRPr lang="en-US" sz="2400" dirty="0"/>
          </a:p>
        </p:txBody>
      </p:sp>
      <p:sp>
        <p:nvSpPr>
          <p:cNvPr id="2" name="Rectangle 1">
            <a:extLst>
              <a:ext uri="{FF2B5EF4-FFF2-40B4-BE49-F238E27FC236}">
                <a16:creationId xmlns:a16="http://schemas.microsoft.com/office/drawing/2014/main" id="{47913888-36FF-43CE-8DF2-EDB4FF6CC427}"/>
              </a:ext>
            </a:extLst>
          </p:cNvPr>
          <p:cNvSpPr/>
          <p:nvPr/>
        </p:nvSpPr>
        <p:spPr>
          <a:xfrm>
            <a:off x="-1" y="1192214"/>
            <a:ext cx="12436475" cy="856505"/>
          </a:xfrm>
          <a:prstGeom prst="rect">
            <a:avLst/>
          </a:prstGeom>
          <a:solidFill>
            <a:schemeClr val="tx2">
              <a:lumMod val="50000"/>
            </a:schemeClr>
          </a:solidFill>
          <a:ln w="6350">
            <a:solidFill>
              <a:schemeClr val="tx2">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338138"/>
            <a:r>
              <a:rPr lang="en-US" sz="2200" dirty="0">
                <a:solidFill>
                  <a:schemeClr val="bg1"/>
                </a:solidFill>
                <a:latin typeface="+mj-lt"/>
                <a:cs typeface="Segoe UI Semilight"/>
              </a:rPr>
              <a:t>When using a storage account, the following billing considerations apply:</a:t>
            </a:r>
          </a:p>
        </p:txBody>
      </p:sp>
    </p:spTree>
    <p:extLst>
      <p:ext uri="{BB962C8B-B14F-4D97-AF65-F5344CB8AC3E}">
        <p14:creationId xmlns:p14="http://schemas.microsoft.com/office/powerpoint/2010/main" val="40776992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06: </a:t>
            </a:r>
            <a:br>
              <a:rPr lang="en-US" dirty="0"/>
            </a:br>
            <a:br>
              <a:rPr lang="en-US" dirty="0"/>
            </a:br>
            <a:r>
              <a:rPr lang="en-US" dirty="0"/>
              <a:t>Implement Storage Accounts </a:t>
            </a:r>
          </a:p>
        </p:txBody>
      </p:sp>
      <p:sp>
        <p:nvSpPr>
          <p:cNvPr id="6" name="Text Placeholder 5">
            <a:extLst>
              <a:ext uri="{FF2B5EF4-FFF2-40B4-BE49-F238E27FC236}">
                <a16:creationId xmlns:a16="http://schemas.microsoft.com/office/drawing/2014/main" id="{894392C3-EE31-429E-BDB1-7543DD12B124}"/>
              </a:ext>
            </a:extLst>
          </p:cNvPr>
          <p:cNvSpPr txBox="1">
            <a:spLocks/>
          </p:cNvSpPr>
          <p:nvPr/>
        </p:nvSpPr>
        <p:spPr>
          <a:xfrm>
            <a:off x="4187917" y="600415"/>
            <a:ext cx="7635875" cy="3791102"/>
          </a:xfrm>
          <a:prstGeom prst="rect">
            <a:avLst/>
          </a:prstGeom>
        </p:spPr>
        <p:txBody>
          <a:bodyPr vert="horz" wrap="square" lIns="0" tIns="0" rIns="0" bIns="0" rtlCol="0" anchor="t">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Aft>
                <a:spcPts val="1800"/>
              </a:spcAft>
              <a:buFont typeface="Wingdings" panose="05000000000000000000" pitchFamily="2" charset="2"/>
              <a:buNone/>
            </a:pPr>
            <a:r>
              <a:rPr lang="en-US" sz="2448" dirty="0">
                <a:latin typeface="Segoe UI" panose="020B0502040204020203" pitchFamily="34" charset="0"/>
                <a:cs typeface="Segoe UI" panose="020B0502040204020203" pitchFamily="34" charset="0"/>
              </a:rPr>
              <a:t>Lesson 01: Storage Accounts</a:t>
            </a:r>
          </a:p>
          <a:p>
            <a:pPr marL="0" indent="0">
              <a:spcAft>
                <a:spcPts val="1800"/>
              </a:spcAft>
              <a:buFont typeface="Wingdings" panose="05000000000000000000" pitchFamily="2" charset="2"/>
              <a:buNone/>
            </a:pPr>
            <a:r>
              <a:rPr lang="en-US" sz="2448" dirty="0">
                <a:latin typeface="Segoe UI" panose="020B0502040204020203" pitchFamily="34" charset="0"/>
                <a:cs typeface="Segoe UI" panose="020B0502040204020203" pitchFamily="34" charset="0"/>
              </a:rPr>
              <a:t>Lesson 02: Blob Storage</a:t>
            </a:r>
          </a:p>
          <a:p>
            <a:pPr marL="0" indent="0">
              <a:spcAft>
                <a:spcPts val="1800"/>
              </a:spcAft>
              <a:buFont typeface="Wingdings" panose="05000000000000000000" pitchFamily="2" charset="2"/>
              <a:buNone/>
            </a:pPr>
            <a:r>
              <a:rPr lang="en-US" sz="2448" dirty="0">
                <a:latin typeface="Segoe UI" panose="020B0502040204020203" pitchFamily="34" charset="0"/>
                <a:cs typeface="Segoe UI" panose="020B0502040204020203" pitchFamily="34" charset="0"/>
              </a:rPr>
              <a:t>Lesson 03: Azure Files</a:t>
            </a:r>
          </a:p>
          <a:p>
            <a:pPr marL="0" indent="0">
              <a:spcAft>
                <a:spcPts val="1800"/>
              </a:spcAft>
              <a:buFont typeface="Wingdings" panose="05000000000000000000" pitchFamily="2" charset="2"/>
              <a:buNone/>
            </a:pPr>
            <a:r>
              <a:rPr lang="en-US" sz="2448" dirty="0">
                <a:latin typeface="Segoe UI" panose="020B0502040204020203" pitchFamily="34" charset="0"/>
                <a:cs typeface="Segoe UI" panose="020B0502040204020203" pitchFamily="34" charset="0"/>
              </a:rPr>
              <a:t>Lesson 04: Storage Security </a:t>
            </a:r>
          </a:p>
          <a:p>
            <a:pPr marL="0" indent="0">
              <a:spcAft>
                <a:spcPts val="1800"/>
              </a:spcAft>
              <a:buFont typeface="Wingdings" panose="05000000000000000000" pitchFamily="2" charset="2"/>
              <a:buNone/>
            </a:pPr>
            <a:r>
              <a:rPr lang="en-US" sz="2448" dirty="0">
                <a:latin typeface="Segoe UI" panose="020B0502040204020203" pitchFamily="34" charset="0"/>
                <a:cs typeface="Segoe UI" panose="020B0502040204020203" pitchFamily="34" charset="0"/>
              </a:rPr>
              <a:t>Lesson 05: Storage Firewalls and Virtual Networks</a:t>
            </a:r>
          </a:p>
          <a:p>
            <a:pPr marL="0" indent="0">
              <a:spcAft>
                <a:spcPts val="1800"/>
              </a:spcAft>
              <a:buFont typeface="Wingdings" panose="05000000000000000000" pitchFamily="2" charset="2"/>
              <a:buNone/>
            </a:pPr>
            <a:r>
              <a:rPr lang="en-US" sz="2448" dirty="0">
                <a:latin typeface="Segoe UI" panose="020B0502040204020203" pitchFamily="34" charset="0"/>
                <a:cs typeface="Segoe UI" panose="020B0502040204020203" pitchFamily="34" charset="0"/>
              </a:rPr>
              <a:t>Lab 6 – Implement Storage Accounts</a:t>
            </a:r>
          </a:p>
        </p:txBody>
      </p:sp>
      <p:grpSp>
        <p:nvGrpSpPr>
          <p:cNvPr id="2" name="Group 1">
            <a:extLst>
              <a:ext uri="{FF2B5EF4-FFF2-40B4-BE49-F238E27FC236}">
                <a16:creationId xmlns:a16="http://schemas.microsoft.com/office/drawing/2014/main" id="{354B1DD6-51AE-4335-9CB6-A7CFB736A8D6}"/>
              </a:ext>
              <a:ext uri="{C183D7F6-B498-43B3-948B-1728B52AA6E4}">
                <adec:decorative xmlns:adec="http://schemas.microsoft.com/office/drawing/2017/decorative" val="1"/>
              </a:ext>
            </a:extLst>
          </p:cNvPr>
          <p:cNvGrpSpPr/>
          <p:nvPr/>
        </p:nvGrpSpPr>
        <p:grpSpPr>
          <a:xfrm>
            <a:off x="4077405" y="1068693"/>
            <a:ext cx="7723214" cy="2808024"/>
            <a:chOff x="4364975" y="2023607"/>
            <a:chExt cx="7723214" cy="2808024"/>
          </a:xfrm>
        </p:grpSpPr>
        <p:cxnSp>
          <p:nvCxnSpPr>
            <p:cNvPr id="9" name="Straight Connector 8">
              <a:extLst>
                <a:ext uri="{FF2B5EF4-FFF2-40B4-BE49-F238E27FC236}">
                  <a16:creationId xmlns:a16="http://schemas.microsoft.com/office/drawing/2014/main" id="{764CB2A0-C7AF-4BA6-B8BE-DD140719D374}"/>
                </a:ext>
              </a:extLst>
            </p:cNvPr>
            <p:cNvCxnSpPr>
              <a:cxnSpLocks/>
            </p:cNvCxnSpPr>
            <p:nvPr/>
          </p:nvCxnSpPr>
          <p:spPr>
            <a:xfrm>
              <a:off x="4453147" y="2023607"/>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CB71E5-E646-4757-A251-F3AD2A47C386}"/>
                </a:ext>
              </a:extLst>
            </p:cNvPr>
            <p:cNvCxnSpPr>
              <a:cxnSpLocks/>
            </p:cNvCxnSpPr>
            <p:nvPr/>
          </p:nvCxnSpPr>
          <p:spPr>
            <a:xfrm>
              <a:off x="4453147" y="2804521"/>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98905F-6F1F-4700-A182-671472DDD479}"/>
                </a:ext>
              </a:extLst>
            </p:cNvPr>
            <p:cNvCxnSpPr>
              <a:cxnSpLocks/>
            </p:cNvCxnSpPr>
            <p:nvPr/>
          </p:nvCxnSpPr>
          <p:spPr>
            <a:xfrm>
              <a:off x="4453147" y="3446203"/>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7946C8B-895F-46BF-92DA-337B7CF4B5DB}"/>
                </a:ext>
              </a:extLst>
            </p:cNvPr>
            <p:cNvCxnSpPr>
              <a:cxnSpLocks/>
            </p:cNvCxnSpPr>
            <p:nvPr/>
          </p:nvCxnSpPr>
          <p:spPr>
            <a:xfrm>
              <a:off x="4364975" y="4133759"/>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E9EA42D-099D-4957-85E7-E6683628A55A}"/>
                </a:ext>
              </a:extLst>
            </p:cNvPr>
            <p:cNvCxnSpPr>
              <a:cxnSpLocks/>
            </p:cNvCxnSpPr>
            <p:nvPr/>
          </p:nvCxnSpPr>
          <p:spPr>
            <a:xfrm>
              <a:off x="4453147" y="4831631"/>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CE70FFE0-9678-466E-BCC6-3DE3061CDF90}"/>
              </a:ext>
              <a:ext uri="{C183D7F6-B498-43B3-948B-1728B52AA6E4}">
                <adec:decorative xmlns:adec="http://schemas.microsoft.com/office/drawing/2017/decorative" val="1"/>
              </a:ext>
            </a:extLst>
          </p:cNvPr>
          <p:cNvCxnSpPr>
            <a:cxnSpLocks/>
          </p:cNvCxnSpPr>
          <p:nvPr/>
        </p:nvCxnSpPr>
        <p:spPr>
          <a:xfrm>
            <a:off x="4188750" y="4570030"/>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E0BF4E8-1A09-4391-8743-18F3FA98BEBF}"/>
              </a:ext>
              <a:ext uri="{C183D7F6-B498-43B3-948B-1728B52AA6E4}">
                <adec:decorative xmlns:adec="http://schemas.microsoft.com/office/drawing/2017/decorative" val="1"/>
              </a:ext>
            </a:extLst>
          </p:cNvPr>
          <p:cNvGrpSpPr/>
          <p:nvPr/>
        </p:nvGrpSpPr>
        <p:grpSpPr>
          <a:xfrm>
            <a:off x="3520348" y="557284"/>
            <a:ext cx="590307" cy="3920833"/>
            <a:chOff x="3520348" y="557284"/>
            <a:chExt cx="590307" cy="3920833"/>
          </a:xfrm>
        </p:grpSpPr>
        <p:pic>
          <p:nvPicPr>
            <p:cNvPr id="7" name="Picture 6">
              <a:extLst>
                <a:ext uri="{FF2B5EF4-FFF2-40B4-BE49-F238E27FC236}">
                  <a16:creationId xmlns:a16="http://schemas.microsoft.com/office/drawing/2014/main" id="{2AEE75E7-1EB1-4083-B12D-A19F0CEA6EE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82343" y="557284"/>
              <a:ext cx="495062" cy="458268"/>
            </a:xfrm>
            <a:prstGeom prst="rect">
              <a:avLst/>
            </a:prstGeom>
          </p:spPr>
        </p:pic>
        <p:pic>
          <p:nvPicPr>
            <p:cNvPr id="28" name="Graphic 27">
              <a:extLst>
                <a:ext uri="{FF2B5EF4-FFF2-40B4-BE49-F238E27FC236}">
                  <a16:creationId xmlns:a16="http://schemas.microsoft.com/office/drawing/2014/main" id="{98DFDE85-FC1A-4525-B262-271EECADB2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5090" y="663857"/>
              <a:ext cx="269568" cy="245122"/>
            </a:xfrm>
            <a:prstGeom prst="rect">
              <a:avLst/>
            </a:prstGeom>
          </p:spPr>
        </p:pic>
        <p:pic>
          <p:nvPicPr>
            <p:cNvPr id="32" name="Picture 31" descr="Icon of four servers">
              <a:extLst>
                <a:ext uri="{FF2B5EF4-FFF2-40B4-BE49-F238E27FC236}">
                  <a16:creationId xmlns:a16="http://schemas.microsoft.com/office/drawing/2014/main" id="{0692BEE6-843A-44C1-BC49-BC72E5D07D86}"/>
                </a:ext>
              </a:extLst>
            </p:cNvPr>
            <p:cNvPicPr>
              <a:picLocks noChangeAspect="1"/>
            </p:cNvPicPr>
            <p:nvPr/>
          </p:nvPicPr>
          <p:blipFill>
            <a:blip r:embed="rId6"/>
            <a:stretch>
              <a:fillRect/>
            </a:stretch>
          </p:blipFill>
          <p:spPr>
            <a:xfrm>
              <a:off x="3554821" y="1243083"/>
              <a:ext cx="522584" cy="476150"/>
            </a:xfrm>
            <a:prstGeom prst="rect">
              <a:avLst/>
            </a:prstGeom>
          </p:spPr>
        </p:pic>
        <p:pic>
          <p:nvPicPr>
            <p:cNvPr id="34" name="Picture 33" descr="Icon of a security lock">
              <a:extLst>
                <a:ext uri="{FF2B5EF4-FFF2-40B4-BE49-F238E27FC236}">
                  <a16:creationId xmlns:a16="http://schemas.microsoft.com/office/drawing/2014/main" id="{DFDD9B84-6F78-47F4-AB76-6387CE1BCC0A}"/>
                </a:ext>
              </a:extLst>
            </p:cNvPr>
            <p:cNvPicPr>
              <a:picLocks noChangeAspect="1"/>
            </p:cNvPicPr>
            <p:nvPr/>
          </p:nvPicPr>
          <p:blipFill>
            <a:blip r:embed="rId7"/>
            <a:stretch>
              <a:fillRect/>
            </a:stretch>
          </p:blipFill>
          <p:spPr>
            <a:xfrm>
              <a:off x="3557981" y="3322649"/>
              <a:ext cx="552674" cy="502553"/>
            </a:xfrm>
            <a:prstGeom prst="rect">
              <a:avLst/>
            </a:prstGeom>
          </p:spPr>
        </p:pic>
        <p:grpSp>
          <p:nvGrpSpPr>
            <p:cNvPr id="17" name="Group 16">
              <a:extLst>
                <a:ext uri="{FF2B5EF4-FFF2-40B4-BE49-F238E27FC236}">
                  <a16:creationId xmlns:a16="http://schemas.microsoft.com/office/drawing/2014/main" id="{60A8417D-53CE-4055-AB57-7A3F581628E0}"/>
                </a:ext>
              </a:extLst>
            </p:cNvPr>
            <p:cNvGrpSpPr/>
            <p:nvPr/>
          </p:nvGrpSpPr>
          <p:grpSpPr>
            <a:xfrm>
              <a:off x="3582343" y="1976436"/>
              <a:ext cx="495062" cy="458268"/>
              <a:chOff x="3582343" y="2015073"/>
              <a:chExt cx="495062" cy="458268"/>
            </a:xfrm>
          </p:grpSpPr>
          <p:pic>
            <p:nvPicPr>
              <p:cNvPr id="22" name="Picture 21">
                <a:extLst>
                  <a:ext uri="{FF2B5EF4-FFF2-40B4-BE49-F238E27FC236}">
                    <a16:creationId xmlns:a16="http://schemas.microsoft.com/office/drawing/2014/main" id="{9CF4B5B8-0C43-4F67-AE66-612A60F9248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82343" y="2015073"/>
                <a:ext cx="495062" cy="458268"/>
              </a:xfrm>
              <a:prstGeom prst="rect">
                <a:avLst/>
              </a:prstGeom>
            </p:spPr>
          </p:pic>
          <p:pic>
            <p:nvPicPr>
              <p:cNvPr id="44" name="Graphic 43">
                <a:extLst>
                  <a:ext uri="{FF2B5EF4-FFF2-40B4-BE49-F238E27FC236}">
                    <a16:creationId xmlns:a16="http://schemas.microsoft.com/office/drawing/2014/main" id="{0197418F-8891-446D-911D-10D059B045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79876" y="2120324"/>
                <a:ext cx="272474" cy="247764"/>
              </a:xfrm>
              <a:prstGeom prst="rect">
                <a:avLst/>
              </a:prstGeom>
            </p:spPr>
          </p:pic>
        </p:grpSp>
        <p:grpSp>
          <p:nvGrpSpPr>
            <p:cNvPr id="18" name="Group 17">
              <a:extLst>
                <a:ext uri="{FF2B5EF4-FFF2-40B4-BE49-F238E27FC236}">
                  <a16:creationId xmlns:a16="http://schemas.microsoft.com/office/drawing/2014/main" id="{93098CC6-87D2-42AE-B281-8699B597F35C}"/>
                </a:ext>
              </a:extLst>
            </p:cNvPr>
            <p:cNvGrpSpPr/>
            <p:nvPr/>
          </p:nvGrpSpPr>
          <p:grpSpPr>
            <a:xfrm>
              <a:off x="3553537" y="2614632"/>
              <a:ext cx="495062" cy="458268"/>
              <a:chOff x="3553537" y="2769180"/>
              <a:chExt cx="495062" cy="458268"/>
            </a:xfrm>
          </p:grpSpPr>
          <p:pic>
            <p:nvPicPr>
              <p:cNvPr id="48" name="Picture 47">
                <a:extLst>
                  <a:ext uri="{FF2B5EF4-FFF2-40B4-BE49-F238E27FC236}">
                    <a16:creationId xmlns:a16="http://schemas.microsoft.com/office/drawing/2014/main" id="{85B659E8-9117-4DB6-BBE8-E494F5C975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537" y="2769180"/>
                <a:ext cx="495062" cy="458268"/>
              </a:xfrm>
              <a:prstGeom prst="rect">
                <a:avLst/>
              </a:prstGeom>
            </p:spPr>
          </p:pic>
          <p:pic>
            <p:nvPicPr>
              <p:cNvPr id="46" name="Graphic 45">
                <a:extLst>
                  <a:ext uri="{FF2B5EF4-FFF2-40B4-BE49-F238E27FC236}">
                    <a16:creationId xmlns:a16="http://schemas.microsoft.com/office/drawing/2014/main" id="{C4411353-B033-4468-861F-0E3B1CEF93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0208" y="2835343"/>
                <a:ext cx="320562" cy="291491"/>
              </a:xfrm>
              <a:prstGeom prst="rect">
                <a:avLst/>
              </a:prstGeom>
            </p:spPr>
          </p:pic>
        </p:grpSp>
        <p:grpSp>
          <p:nvGrpSpPr>
            <p:cNvPr id="19" name="Group 18">
              <a:extLst>
                <a:ext uri="{FF2B5EF4-FFF2-40B4-BE49-F238E27FC236}">
                  <a16:creationId xmlns:a16="http://schemas.microsoft.com/office/drawing/2014/main" id="{E29A4A37-4DEC-4673-9E49-C7C34EAD2947}"/>
                </a:ext>
              </a:extLst>
            </p:cNvPr>
            <p:cNvGrpSpPr/>
            <p:nvPr/>
          </p:nvGrpSpPr>
          <p:grpSpPr>
            <a:xfrm>
              <a:off x="3520348" y="3968299"/>
              <a:ext cx="552675" cy="509818"/>
              <a:chOff x="3518638" y="5208275"/>
              <a:chExt cx="580099" cy="590540"/>
            </a:xfrm>
          </p:grpSpPr>
          <p:pic>
            <p:nvPicPr>
              <p:cNvPr id="15" name="Picture 14">
                <a:extLst>
                  <a:ext uri="{FF2B5EF4-FFF2-40B4-BE49-F238E27FC236}">
                    <a16:creationId xmlns:a16="http://schemas.microsoft.com/office/drawing/2014/main" id="{43F0FB06-3B10-4F95-8A46-859BD508CF2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18638" y="5208275"/>
                <a:ext cx="580099" cy="590540"/>
              </a:xfrm>
              <a:prstGeom prst="rect">
                <a:avLst/>
              </a:prstGeom>
            </p:spPr>
          </p:pic>
          <p:pic>
            <p:nvPicPr>
              <p:cNvPr id="16" name="Graphic 15">
                <a:extLst>
                  <a:ext uri="{FF2B5EF4-FFF2-40B4-BE49-F238E27FC236}">
                    <a16:creationId xmlns:a16="http://schemas.microsoft.com/office/drawing/2014/main" id="{094B7411-C317-48D5-8D01-D38F168380E2}"/>
                  </a:ext>
                  <a:ext uri="{C183D7F6-B498-43B3-948B-1728B52AA6E4}">
                    <adec:decorative xmlns:adec="http://schemas.microsoft.com/office/drawing/2017/decorative" val="1"/>
                  </a:ext>
                </a:extLst>
              </p:cNvPr>
              <p:cNvPicPr>
                <a:picLocks noChangeAspect="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68711" y="5213506"/>
                <a:ext cx="479887" cy="479887"/>
              </a:xfrm>
              <a:prstGeom prst="rect">
                <a:avLst/>
              </a:prstGeom>
            </p:spPr>
          </p:pic>
        </p:grpSp>
      </p:grpSp>
    </p:spTree>
    <p:extLst>
      <p:ext uri="{BB962C8B-B14F-4D97-AF65-F5344CB8AC3E}">
        <p14:creationId xmlns:p14="http://schemas.microsoft.com/office/powerpoint/2010/main" val="1825055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wrap="square" anchor="t">
            <a:normAutofit fontScale="90000"/>
          </a:bodyPr>
          <a:lstStyle/>
          <a:p>
            <a:r>
              <a:rPr lang="en-US" dirty="0"/>
              <a:t>Demonstration: Creating blob storage</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298024658"/>
              </p:ext>
            </p:extLst>
          </p:nvPr>
        </p:nvGraphicFramePr>
        <p:xfrm>
          <a:off x="465138" y="1298892"/>
          <a:ext cx="11533187" cy="4159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2326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B29498-9EE7-44FD-B6FD-F35439B78435}"/>
              </a:ext>
            </a:extLst>
          </p:cNvPr>
          <p:cNvSpPr>
            <a:spLocks noGrp="1"/>
          </p:cNvSpPr>
          <p:nvPr>
            <p:ph type="title"/>
          </p:nvPr>
        </p:nvSpPr>
        <p:spPr>
          <a:xfrm>
            <a:off x="596952" y="3248028"/>
            <a:ext cx="9070923" cy="498470"/>
          </a:xfrm>
        </p:spPr>
        <p:txBody>
          <a:bodyPr/>
          <a:lstStyle/>
          <a:p>
            <a:r>
              <a:rPr lang="en-US" dirty="0"/>
              <a:t>Lesson 03: Azure Files</a:t>
            </a:r>
          </a:p>
        </p:txBody>
      </p:sp>
      <p:grpSp>
        <p:nvGrpSpPr>
          <p:cNvPr id="13" name="Group 12">
            <a:extLst>
              <a:ext uri="{FF2B5EF4-FFF2-40B4-BE49-F238E27FC236}">
                <a16:creationId xmlns:a16="http://schemas.microsoft.com/office/drawing/2014/main" id="{BD76FF12-2694-462E-9179-2B94A7A8A67D}"/>
              </a:ext>
              <a:ext uri="{C183D7F6-B498-43B3-948B-1728B52AA6E4}">
                <adec:decorative xmlns:adec="http://schemas.microsoft.com/office/drawing/2017/decorative" val="1"/>
              </a:ext>
            </a:extLst>
          </p:cNvPr>
          <p:cNvGrpSpPr/>
          <p:nvPr/>
        </p:nvGrpSpPr>
        <p:grpSpPr>
          <a:xfrm>
            <a:off x="10263603" y="2864018"/>
            <a:ext cx="1251064" cy="1172354"/>
            <a:chOff x="3546715" y="2542618"/>
            <a:chExt cx="569326" cy="579572"/>
          </a:xfrm>
        </p:grpSpPr>
        <p:pic>
          <p:nvPicPr>
            <p:cNvPr id="2" name="Picture 1">
              <a:extLst>
                <a:ext uri="{FF2B5EF4-FFF2-40B4-BE49-F238E27FC236}">
                  <a16:creationId xmlns:a16="http://schemas.microsoft.com/office/drawing/2014/main" id="{BE544B3B-97C9-45A9-BAA6-7706E22B807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546715" y="2542618"/>
              <a:ext cx="569326" cy="579572"/>
            </a:xfrm>
            <a:prstGeom prst="rect">
              <a:avLst/>
            </a:prstGeom>
          </p:spPr>
        </p:pic>
        <p:pic>
          <p:nvPicPr>
            <p:cNvPr id="8" name="Graphic 7">
              <a:extLst>
                <a:ext uri="{FF2B5EF4-FFF2-40B4-BE49-F238E27FC236}">
                  <a16:creationId xmlns:a16="http://schemas.microsoft.com/office/drawing/2014/main" id="{354C5E5B-19ED-4062-A6A4-337F8102681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8879" y="2675730"/>
              <a:ext cx="313347" cy="313347"/>
            </a:xfrm>
            <a:prstGeom prst="rect">
              <a:avLst/>
            </a:prstGeom>
          </p:spPr>
        </p:pic>
      </p:grpSp>
    </p:spTree>
    <p:extLst>
      <p:ext uri="{BB962C8B-B14F-4D97-AF65-F5344CB8AC3E}">
        <p14:creationId xmlns:p14="http://schemas.microsoft.com/office/powerpoint/2010/main" val="22179435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1562350" cy="1231106"/>
          </a:xfrm>
        </p:spPr>
        <p:txBody>
          <a:bodyPr/>
          <a:lstStyle/>
          <a:p>
            <a:r>
              <a:rPr lang="en-US" dirty="0"/>
              <a:t>Azure Files</a:t>
            </a:r>
            <a:br>
              <a:rPr lang="en-US" dirty="0"/>
            </a:br>
            <a:r>
              <a:rPr lang="en-US" dirty="0"/>
              <a:t>Overview</a:t>
            </a:r>
            <a:br>
              <a:rPr lang="en-US" dirty="0"/>
            </a:br>
            <a:endParaRPr lang="en-US" dirty="0"/>
          </a:p>
        </p:txBody>
      </p:sp>
      <p:sp>
        <p:nvSpPr>
          <p:cNvPr id="4" name="TextBox 3">
            <a:extLst>
              <a:ext uri="{FF2B5EF4-FFF2-40B4-BE49-F238E27FC236}">
                <a16:creationId xmlns:a16="http://schemas.microsoft.com/office/drawing/2014/main" id="{FC4C1558-95F6-47E5-B2CC-71FCC1DCBEFC}"/>
              </a:ext>
            </a:extLst>
          </p:cNvPr>
          <p:cNvSpPr txBox="1"/>
          <p:nvPr/>
        </p:nvSpPr>
        <p:spPr>
          <a:xfrm>
            <a:off x="3575355" y="413034"/>
            <a:ext cx="8402155" cy="3935330"/>
          </a:xfrm>
          <a:prstGeom prst="rect">
            <a:avLst/>
          </a:prstGeom>
          <a:noFill/>
        </p:spPr>
        <p:txBody>
          <a:bodyPr wrap="squar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Compare Files to Blobs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Manage File Shares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Files Storage Tiers</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868727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Files to Blobs</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nvGraphicFramePr>
        <p:xfrm>
          <a:off x="427038" y="1192212"/>
          <a:ext cx="11582400" cy="4802187"/>
        </p:xfrm>
        <a:graphic>
          <a:graphicData uri="http://schemas.openxmlformats.org/drawingml/2006/table">
            <a:tbl>
              <a:tblPr firstRow="1" firstCol="1" bandRow="1">
                <a:tableStyleId>{2D5ABB26-0587-4C30-8999-92F81FD0307C}</a:tableStyleId>
              </a:tblPr>
              <a:tblGrid>
                <a:gridCol w="1274762">
                  <a:extLst>
                    <a:ext uri="{9D8B030D-6E8A-4147-A177-3AD203B41FA5}">
                      <a16:colId xmlns:a16="http://schemas.microsoft.com/office/drawing/2014/main" val="645021739"/>
                    </a:ext>
                  </a:extLst>
                </a:gridCol>
                <a:gridCol w="4241800">
                  <a:extLst>
                    <a:ext uri="{9D8B030D-6E8A-4147-A177-3AD203B41FA5}">
                      <a16:colId xmlns:a16="http://schemas.microsoft.com/office/drawing/2014/main" val="3259532712"/>
                    </a:ext>
                  </a:extLst>
                </a:gridCol>
                <a:gridCol w="6065838">
                  <a:extLst>
                    <a:ext uri="{9D8B030D-6E8A-4147-A177-3AD203B41FA5}">
                      <a16:colId xmlns:a16="http://schemas.microsoft.com/office/drawing/2014/main" val="1501333279"/>
                    </a:ext>
                  </a:extLst>
                </a:gridCol>
              </a:tblGrid>
              <a:tr h="556775">
                <a:tc>
                  <a:txBody>
                    <a:bodyPr/>
                    <a:lstStyle/>
                    <a:p>
                      <a:pPr marL="0" marR="0" algn="l">
                        <a:lnSpc>
                          <a:spcPct val="100000"/>
                        </a:lnSpc>
                        <a:spcBef>
                          <a:spcPts val="0"/>
                        </a:spcBef>
                        <a:spcAft>
                          <a:spcPts val="0"/>
                        </a:spcAft>
                      </a:pPr>
                      <a:r>
                        <a:rPr lang="en-US" sz="2000" strike="noStrike" dirty="0">
                          <a:solidFill>
                            <a:schemeClr val="bg1"/>
                          </a:solidFill>
                          <a:effectLst/>
                          <a:latin typeface="+mj-lt"/>
                        </a:rPr>
                        <a:t>Feature</a:t>
                      </a:r>
                      <a:endParaRPr lang="en-US" sz="2000" b="0" strike="noStrike" dirty="0">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Description</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296698">
                <a:tc>
                  <a:txBody>
                    <a:bodyPr/>
                    <a:lstStyle/>
                    <a:p>
                      <a:pPr marL="0" marR="0" algn="l">
                        <a:lnSpc>
                          <a:spcPct val="100000"/>
                        </a:lnSpc>
                        <a:spcBef>
                          <a:spcPts val="600"/>
                        </a:spcBef>
                        <a:spcAft>
                          <a:spcPts val="600"/>
                        </a:spcAft>
                      </a:pPr>
                      <a:r>
                        <a:rPr lang="en-US" sz="2000" strike="noStrike" dirty="0">
                          <a:solidFill>
                            <a:schemeClr val="tx1"/>
                          </a:solidFill>
                          <a:effectLst/>
                          <a:latin typeface="+mj-lt"/>
                        </a:rPr>
                        <a:t>Azure Files</a:t>
                      </a:r>
                      <a:endParaRPr lang="en-US" sz="2000" b="0" strike="noStrike" dirty="0">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948714">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Client libraries and a </a:t>
                      </a:r>
                      <a:r>
                        <a:rPr lang="en-US" sz="2000" u="none" strike="noStrike">
                          <a:solidFill>
                            <a:schemeClr val="tx1"/>
                          </a:solidFill>
                          <a:effectLst/>
                        </a:rPr>
                        <a:t>REST interface</a:t>
                      </a:r>
                      <a:r>
                        <a:rPr lang="en-US" sz="2000" strike="noStrike">
                          <a:solidFill>
                            <a:schemeClr val="tx1"/>
                          </a:solidFill>
                          <a:effectLst/>
                        </a:rPr>
                        <a:t> that allows unstructured data (flat namespace) to be stored and accessed at a massive scale in block blobs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7160" marR="137160" marT="91440" marB="9144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7160" marR="137160" marT="91440" marB="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t>Manage File Shares</a:t>
            </a:r>
          </a:p>
        </p:txBody>
      </p:sp>
      <p:sp>
        <p:nvSpPr>
          <p:cNvPr id="4" name="Rectangle 3">
            <a:extLst>
              <a:ext uri="{FF2B5EF4-FFF2-40B4-BE49-F238E27FC236}">
                <a16:creationId xmlns:a16="http://schemas.microsoft.com/office/drawing/2014/main" id="{3CA5B8B5-2218-48D7-9B85-EDA7B09B6511}"/>
              </a:ext>
            </a:extLst>
          </p:cNvPr>
          <p:cNvSpPr/>
          <p:nvPr/>
        </p:nvSpPr>
        <p:spPr>
          <a:xfrm>
            <a:off x="427034" y="1192212"/>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File share quotas</a:t>
            </a:r>
          </a:p>
        </p:txBody>
      </p:sp>
      <p:sp>
        <p:nvSpPr>
          <p:cNvPr id="5" name="Rectangle 4">
            <a:extLst>
              <a:ext uri="{FF2B5EF4-FFF2-40B4-BE49-F238E27FC236}">
                <a16:creationId xmlns:a16="http://schemas.microsoft.com/office/drawing/2014/main" id="{268FCCA4-83CA-49F4-968F-E3B1C32D6668}"/>
              </a:ext>
            </a:extLst>
          </p:cNvPr>
          <p:cNvSpPr/>
          <p:nvPr/>
        </p:nvSpPr>
        <p:spPr>
          <a:xfrm>
            <a:off x="427034" y="2286733"/>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Windows – ensure port 445 is open</a:t>
            </a:r>
          </a:p>
        </p:txBody>
      </p:sp>
      <p:sp>
        <p:nvSpPr>
          <p:cNvPr id="6" name="Rectangle 5">
            <a:extLst>
              <a:ext uri="{FF2B5EF4-FFF2-40B4-BE49-F238E27FC236}">
                <a16:creationId xmlns:a16="http://schemas.microsoft.com/office/drawing/2014/main" id="{31B041DE-4B2B-4146-A4C9-DA84A1A81F1A}"/>
              </a:ext>
            </a:extLst>
          </p:cNvPr>
          <p:cNvSpPr/>
          <p:nvPr/>
        </p:nvSpPr>
        <p:spPr>
          <a:xfrm>
            <a:off x="427034" y="3381255"/>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Linux – mount the drive</a:t>
            </a:r>
          </a:p>
        </p:txBody>
      </p:sp>
      <p:sp>
        <p:nvSpPr>
          <p:cNvPr id="7" name="Rectangle 6">
            <a:extLst>
              <a:ext uri="{FF2B5EF4-FFF2-40B4-BE49-F238E27FC236}">
                <a16:creationId xmlns:a16="http://schemas.microsoft.com/office/drawing/2014/main" id="{253889F3-1652-4562-8B15-7C4A0DC54B9C}"/>
              </a:ext>
            </a:extLst>
          </p:cNvPr>
          <p:cNvSpPr/>
          <p:nvPr/>
        </p:nvSpPr>
        <p:spPr>
          <a:xfrm>
            <a:off x="427034" y="4475776"/>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MacOS – mount the drive</a:t>
            </a:r>
          </a:p>
        </p:txBody>
      </p:sp>
      <p:sp>
        <p:nvSpPr>
          <p:cNvPr id="8" name="Rectangle 7">
            <a:extLst>
              <a:ext uri="{FF2B5EF4-FFF2-40B4-BE49-F238E27FC236}">
                <a16:creationId xmlns:a16="http://schemas.microsoft.com/office/drawing/2014/main" id="{871EE83B-1ED7-4F0A-80EE-AE2971F91C42}"/>
              </a:ext>
            </a:extLst>
          </p:cNvPr>
          <p:cNvSpPr/>
          <p:nvPr/>
        </p:nvSpPr>
        <p:spPr>
          <a:xfrm>
            <a:off x="427034" y="5570299"/>
            <a:ext cx="6504118" cy="79144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Secure transfer required – SMB 3.0 encryption</a:t>
            </a:r>
          </a:p>
        </p:txBody>
      </p:sp>
      <p:sp>
        <p:nvSpPr>
          <p:cNvPr id="3" name="Rectangle 2">
            <a:extLst>
              <a:ext uri="{FF2B5EF4-FFF2-40B4-BE49-F238E27FC236}">
                <a16:creationId xmlns:a16="http://schemas.microsoft.com/office/drawing/2014/main" id="{14B9B472-60FB-4DF4-BE20-6DF04EFFB29A}"/>
              </a:ext>
              <a:ext uri="{C183D7F6-B498-43B3-948B-1728B52AA6E4}">
                <adec:decorative xmlns:adec="http://schemas.microsoft.com/office/drawing/2017/decorative" val="1"/>
              </a:ext>
            </a:extLst>
          </p:cNvPr>
          <p:cNvSpPr/>
          <p:nvPr/>
        </p:nvSpPr>
        <p:spPr bwMode="auto">
          <a:xfrm>
            <a:off x="7086600" y="1192213"/>
            <a:ext cx="49228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descr="A screenshot of connecting a file share from a Windows client">
            <a:extLst>
              <a:ext uri="{FF2B5EF4-FFF2-40B4-BE49-F238E27FC236}">
                <a16:creationId xmlns:a16="http://schemas.microsoft.com/office/drawing/2014/main" id="{F6ADCED4-B81C-4E71-8A1E-2E8A2FFEA0EA}"/>
              </a:ext>
            </a:extLst>
          </p:cNvPr>
          <p:cNvPicPr>
            <a:picLocks noChangeAspect="1"/>
          </p:cNvPicPr>
          <p:nvPr/>
        </p:nvPicPr>
        <p:blipFill>
          <a:blip r:embed="rId3"/>
          <a:stretch>
            <a:fillRect/>
          </a:stretch>
        </p:blipFill>
        <p:spPr>
          <a:xfrm>
            <a:off x="7413625" y="1454147"/>
            <a:ext cx="4410075" cy="4829175"/>
          </a:xfrm>
          <a:prstGeom prst="rect">
            <a:avLst/>
          </a:prstGeom>
        </p:spPr>
      </p:pic>
    </p:spTree>
    <p:extLst>
      <p:ext uri="{BB962C8B-B14F-4D97-AF65-F5344CB8AC3E}">
        <p14:creationId xmlns:p14="http://schemas.microsoft.com/office/powerpoint/2010/main" val="38723968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3A05-3E07-47AB-896F-C383E63E7F33}"/>
              </a:ext>
            </a:extLst>
          </p:cNvPr>
          <p:cNvSpPr>
            <a:spLocks noGrp="1"/>
          </p:cNvSpPr>
          <p:nvPr>
            <p:ph type="title"/>
          </p:nvPr>
        </p:nvSpPr>
        <p:spPr/>
        <p:txBody>
          <a:bodyPr/>
          <a:lstStyle/>
          <a:p>
            <a:r>
              <a:rPr lang="en-US" dirty="0"/>
              <a:t>Azure Files Storage Tiers</a:t>
            </a:r>
          </a:p>
        </p:txBody>
      </p:sp>
      <p:sp>
        <p:nvSpPr>
          <p:cNvPr id="3" name="Text Placeholder 2">
            <a:extLst>
              <a:ext uri="{FF2B5EF4-FFF2-40B4-BE49-F238E27FC236}">
                <a16:creationId xmlns:a16="http://schemas.microsoft.com/office/drawing/2014/main" id="{0FB75F4B-ABA1-42C2-9DC4-DE00214B6262}"/>
              </a:ext>
            </a:extLst>
          </p:cNvPr>
          <p:cNvSpPr>
            <a:spLocks noGrp="1"/>
          </p:cNvSpPr>
          <p:nvPr>
            <p:ph type="body" sz="quarter" idx="10"/>
          </p:nvPr>
        </p:nvSpPr>
        <p:spPr>
          <a:xfrm>
            <a:off x="600059" y="1108935"/>
            <a:ext cx="5428208" cy="1216575"/>
          </a:xfrm>
          <a:solidFill>
            <a:schemeClr val="bg1">
              <a:lumMod val="95000"/>
            </a:schemeClr>
          </a:solidFill>
        </p:spPr>
        <p:txBody>
          <a:bodyPr lIns="91440" anchor="ctr" anchorCtr="0">
            <a:noAutofit/>
          </a:bodyPr>
          <a:lstStyle/>
          <a:p>
            <a:pPr marL="0" indent="0">
              <a:buNone/>
            </a:pPr>
            <a:r>
              <a:rPr lang="en-US" sz="2000" dirty="0"/>
              <a:t>Premium tier is backed by solid-state drives and uses a provisioned pricing model</a:t>
            </a:r>
          </a:p>
        </p:txBody>
      </p:sp>
      <p:sp>
        <p:nvSpPr>
          <p:cNvPr id="6" name="Text Placeholder 2">
            <a:extLst>
              <a:ext uri="{FF2B5EF4-FFF2-40B4-BE49-F238E27FC236}">
                <a16:creationId xmlns:a16="http://schemas.microsoft.com/office/drawing/2014/main" id="{0A492C95-FA45-47C8-8041-4E53E0033056}"/>
              </a:ext>
            </a:extLst>
          </p:cNvPr>
          <p:cNvSpPr txBox="1">
            <a:spLocks/>
          </p:cNvSpPr>
          <p:nvPr/>
        </p:nvSpPr>
        <p:spPr>
          <a:xfrm>
            <a:off x="6242370" y="1108934"/>
            <a:ext cx="5428208" cy="1216575"/>
          </a:xfrm>
          <a:prstGeom prst="rect">
            <a:avLst/>
          </a:prstGeom>
          <a:solidFill>
            <a:schemeClr val="bg1">
              <a:lumMod val="95000"/>
            </a:schemeClr>
          </a:solidFill>
        </p:spPr>
        <p:txBody>
          <a:bodyPr vert="horz" wrap="square" lIns="91440" tIns="0" rIns="0" bIns="0" rtlCol="0" anchor="ctr" anchorCtr="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85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448"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Font typeface="Arial" panose="020B0604020202020204" pitchFamily="34" charset="0"/>
              <a:buNone/>
            </a:pPr>
            <a:r>
              <a:rPr lang="en-US" sz="2000" dirty="0"/>
              <a:t>Standard tier is backed by standard hard disk drives and uses a pay-as-you-go pricing model</a:t>
            </a:r>
          </a:p>
        </p:txBody>
      </p:sp>
      <p:graphicFrame>
        <p:nvGraphicFramePr>
          <p:cNvPr id="5" name="Table 4">
            <a:extLst>
              <a:ext uri="{FF2B5EF4-FFF2-40B4-BE49-F238E27FC236}">
                <a16:creationId xmlns:a16="http://schemas.microsoft.com/office/drawing/2014/main" id="{4AFF6AEF-1599-4488-86B9-68F43E271F96}"/>
              </a:ext>
            </a:extLst>
          </p:cNvPr>
          <p:cNvGraphicFramePr/>
          <p:nvPr>
            <p:extLst>
              <p:ext uri="{D42A27DB-BD31-4B8C-83A1-F6EECF244321}">
                <p14:modId xmlns:p14="http://schemas.microsoft.com/office/powerpoint/2010/main" val="1825197709"/>
              </p:ext>
            </p:extLst>
          </p:nvPr>
        </p:nvGraphicFramePr>
        <p:xfrm>
          <a:off x="600058" y="2528676"/>
          <a:ext cx="11353587" cy="3731426"/>
        </p:xfrm>
        <a:graphic>
          <a:graphicData uri="http://schemas.openxmlformats.org/drawingml/2006/table">
            <a:tbl>
              <a:tblPr firstRow="1" bandRow="1">
                <a:tableStyleId>{B301B821-A1FF-4177-AEE7-76D212191A09}</a:tableStyleId>
              </a:tblPr>
              <a:tblGrid>
                <a:gridCol w="2572477">
                  <a:extLst>
                    <a:ext uri="{9D8B030D-6E8A-4147-A177-3AD203B41FA5}">
                      <a16:colId xmlns:a16="http://schemas.microsoft.com/office/drawing/2014/main" val="3580243462"/>
                    </a:ext>
                  </a:extLst>
                </a:gridCol>
                <a:gridCol w="8781110">
                  <a:extLst>
                    <a:ext uri="{9D8B030D-6E8A-4147-A177-3AD203B41FA5}">
                      <a16:colId xmlns:a16="http://schemas.microsoft.com/office/drawing/2014/main" val="3937907099"/>
                    </a:ext>
                  </a:extLst>
                </a:gridCol>
              </a:tblGrid>
              <a:tr h="379519">
                <a:tc>
                  <a:txBody>
                    <a:bodyPr/>
                    <a:lstStyle/>
                    <a:p>
                      <a:pPr marL="91440" algn="ctr" fontAlgn="t">
                        <a:spcBef>
                          <a:spcPts val="0"/>
                        </a:spcBef>
                        <a:spcAft>
                          <a:spcPts val="0"/>
                        </a:spcAft>
                      </a:pPr>
                      <a:r>
                        <a:rPr lang="en-US" sz="2000" u="none" strike="noStrike" dirty="0">
                          <a:effectLst/>
                          <a:latin typeface="+mj-lt"/>
                        </a:rPr>
                        <a:t>Storage Tier</a:t>
                      </a:r>
                      <a:endParaRPr lang="en-US" sz="2000" b="0" i="0" u="none" strike="noStrike" dirty="0">
                        <a:effectLst/>
                        <a:latin typeface="+mj-lt"/>
                      </a:endParaRPr>
                    </a:p>
                  </a:txBody>
                  <a:tcPr marL="3157" marR="3157" marT="1578" marB="157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91440" algn="ctr" fontAlgn="t">
                        <a:spcBef>
                          <a:spcPts val="0"/>
                        </a:spcBef>
                        <a:spcAft>
                          <a:spcPts val="0"/>
                        </a:spcAft>
                      </a:pPr>
                      <a:r>
                        <a:rPr lang="en-US" sz="2000" u="none" strike="noStrike" dirty="0">
                          <a:effectLst/>
                          <a:latin typeface="+mj-lt"/>
                        </a:rPr>
                        <a:t>Usage</a:t>
                      </a:r>
                      <a:endParaRPr lang="en-US" sz="2000" b="0" i="0" u="none" strike="noStrike" dirty="0">
                        <a:effectLst/>
                        <a:latin typeface="+mj-lt"/>
                      </a:endParaRPr>
                    </a:p>
                  </a:txBody>
                  <a:tcPr marL="3157" marR="3157" marT="1578" marB="157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96989979"/>
                  </a:ext>
                </a:extLst>
              </a:tr>
              <a:tr h="784553">
                <a:tc>
                  <a:txBody>
                    <a:bodyPr/>
                    <a:lstStyle/>
                    <a:p>
                      <a:pPr marL="91440" algn="l" fontAlgn="t">
                        <a:spcBef>
                          <a:spcPts val="0"/>
                        </a:spcBef>
                        <a:spcAft>
                          <a:spcPts val="0"/>
                        </a:spcAft>
                      </a:pPr>
                      <a:r>
                        <a:rPr lang="en-US" sz="1800" u="none" strike="noStrike" dirty="0">
                          <a:effectLst/>
                          <a:latin typeface="+mn-lt"/>
                        </a:rPr>
                        <a:t>Premium file shares*</a:t>
                      </a:r>
                      <a:endParaRPr lang="en-US" sz="1800" b="0" i="0" u="none" strike="noStrike" dirty="0">
                        <a:effectLst/>
                        <a:latin typeface="+mn-lt"/>
                      </a:endParaRPr>
                    </a:p>
                  </a:txBody>
                  <a:tcPr marL="3157" marR="3157" marT="1578" marB="157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91440" algn="l" fontAlgn="t">
                        <a:spcBef>
                          <a:spcPts val="0"/>
                        </a:spcBef>
                        <a:spcAft>
                          <a:spcPts val="0"/>
                        </a:spcAft>
                      </a:pPr>
                      <a:r>
                        <a:rPr lang="en-US" sz="1800" u="none" strike="noStrike" dirty="0">
                          <a:effectLst/>
                          <a:latin typeface="+mn-lt"/>
                        </a:rPr>
                        <a:t>Provides consistent high performance and low latency, within single-digit milliseconds for most IO operations, for IO-intensive workloads. </a:t>
                      </a:r>
                      <a:endParaRPr lang="en-US" sz="1800" b="0" i="0" u="none" strike="noStrike" dirty="0">
                        <a:effectLst/>
                        <a:latin typeface="+mn-lt"/>
                      </a:endParaRPr>
                    </a:p>
                  </a:txBody>
                  <a:tcPr marL="3157" marR="3157" marT="1578" marB="157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3738664"/>
                  </a:ext>
                </a:extLst>
              </a:tr>
              <a:tr h="782515">
                <a:tc>
                  <a:txBody>
                    <a:bodyPr/>
                    <a:lstStyle/>
                    <a:p>
                      <a:pPr marL="91440" algn="l" fontAlgn="t">
                        <a:spcBef>
                          <a:spcPts val="0"/>
                        </a:spcBef>
                        <a:spcAft>
                          <a:spcPts val="0"/>
                        </a:spcAft>
                      </a:pPr>
                      <a:r>
                        <a:rPr lang="en-US" sz="1800" u="none" strike="noStrike" dirty="0">
                          <a:effectLst/>
                          <a:latin typeface="+mn-lt"/>
                        </a:rPr>
                        <a:t>Transaction optimized</a:t>
                      </a:r>
                    </a:p>
                    <a:p>
                      <a:pPr marL="91440" algn="l" fontAlgn="t">
                        <a:spcBef>
                          <a:spcPts val="0"/>
                        </a:spcBef>
                        <a:spcAft>
                          <a:spcPts val="0"/>
                        </a:spcAft>
                      </a:pPr>
                      <a:r>
                        <a:rPr lang="en-US" sz="1800" b="0" i="0" u="none" strike="noStrike" dirty="0">
                          <a:effectLst/>
                          <a:latin typeface="+mn-lt"/>
                        </a:rPr>
                        <a:t>(standard tier)</a:t>
                      </a:r>
                    </a:p>
                  </a:txBody>
                  <a:tcPr marL="3157" marR="3157" marT="1578" marB="157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t">
                        <a:spcBef>
                          <a:spcPts val="0"/>
                        </a:spcBef>
                        <a:spcAft>
                          <a:spcPts val="0"/>
                        </a:spcAft>
                      </a:pPr>
                      <a:r>
                        <a:rPr lang="en-US" sz="1800" b="0" i="0" kern="1200" dirty="0">
                          <a:solidFill>
                            <a:schemeClr val="dk1"/>
                          </a:solidFill>
                          <a:effectLst/>
                          <a:latin typeface="+mn-lt"/>
                          <a:ea typeface="+mn-ea"/>
                          <a:cs typeface="+mn-cs"/>
                        </a:rPr>
                        <a:t>Highest data at-rest storage price, but the lowest transaction prices of “standard tier” options. Uses Pay-as-you-go pricing model.</a:t>
                      </a:r>
                      <a:endParaRPr lang="en-US" sz="1800" b="0" i="0" u="none" strike="noStrike" dirty="0">
                        <a:effectLst/>
                        <a:latin typeface="+mn-lt"/>
                      </a:endParaRPr>
                    </a:p>
                  </a:txBody>
                  <a:tcPr marL="3157" marR="3157" marT="1578" marB="157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5726455"/>
                  </a:ext>
                </a:extLst>
              </a:tr>
              <a:tr h="1035150">
                <a:tc>
                  <a:txBody>
                    <a:bodyPr/>
                    <a:lstStyle/>
                    <a:p>
                      <a:pPr marL="91440" algn="l" fontAlgn="t">
                        <a:spcBef>
                          <a:spcPts val="0"/>
                        </a:spcBef>
                        <a:spcAft>
                          <a:spcPts val="0"/>
                        </a:spcAft>
                      </a:pPr>
                      <a:r>
                        <a:rPr lang="en-US" sz="1800" b="0" i="0" u="none" strike="noStrike" dirty="0">
                          <a:effectLst/>
                          <a:latin typeface="+mn-lt"/>
                        </a:rPr>
                        <a:t>Hot</a:t>
                      </a:r>
                    </a:p>
                    <a:p>
                      <a:pPr marL="91440" algn="l" fontAlgn="t">
                        <a:spcBef>
                          <a:spcPts val="0"/>
                        </a:spcBef>
                        <a:spcAft>
                          <a:spcPts val="0"/>
                        </a:spcAft>
                      </a:pPr>
                      <a:r>
                        <a:rPr lang="en-US" sz="1800" b="0" i="0" u="none" strike="noStrike" dirty="0">
                          <a:effectLst/>
                          <a:latin typeface="+mn-lt"/>
                        </a:rPr>
                        <a:t>(standard tier)</a:t>
                      </a:r>
                    </a:p>
                  </a:txBody>
                  <a:tcPr marL="3157" marR="3157" marT="1578" marB="157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91440" algn="l" fontAlgn="t">
                        <a:spcBef>
                          <a:spcPts val="0"/>
                        </a:spcBef>
                        <a:spcAft>
                          <a:spcPts val="0"/>
                        </a:spcAft>
                      </a:pPr>
                      <a:r>
                        <a:rPr lang="en-US" sz="1800" u="none" strike="noStrike" dirty="0">
                          <a:effectLst/>
                          <a:latin typeface="+mn-lt"/>
                        </a:rPr>
                        <a:t>For active workloads that do not involve a large number of transactions, and has a slightly lower data at-rest storage price, but slightly higher transaction prices as compared to transaction optimized</a:t>
                      </a:r>
                      <a:endParaRPr lang="en-US" sz="1800" b="0" i="0" u="none" strike="noStrike" dirty="0">
                        <a:effectLst/>
                        <a:latin typeface="+mn-lt"/>
                      </a:endParaRPr>
                    </a:p>
                  </a:txBody>
                  <a:tcPr marL="3157" marR="3157" marT="1578" marB="157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44412592"/>
                  </a:ext>
                </a:extLst>
              </a:tr>
              <a:tr h="749689">
                <a:tc>
                  <a:txBody>
                    <a:bodyPr/>
                    <a:lstStyle/>
                    <a:p>
                      <a:pPr marL="91440" algn="l" fontAlgn="t">
                        <a:spcBef>
                          <a:spcPts val="0"/>
                        </a:spcBef>
                        <a:spcAft>
                          <a:spcPts val="0"/>
                        </a:spcAft>
                      </a:pPr>
                      <a:r>
                        <a:rPr lang="en-US" sz="1800" u="none" strike="noStrike" dirty="0">
                          <a:effectLst/>
                          <a:latin typeface="+mn-lt"/>
                        </a:rPr>
                        <a:t>Cool</a:t>
                      </a:r>
                    </a:p>
                    <a:p>
                      <a:pPr marL="91440" algn="l" fontAlgn="t">
                        <a:spcBef>
                          <a:spcPts val="0"/>
                        </a:spcBef>
                        <a:spcAft>
                          <a:spcPts val="0"/>
                        </a:spcAft>
                      </a:pPr>
                      <a:r>
                        <a:rPr lang="en-US" sz="1800" b="0" i="0" u="none" strike="noStrike" dirty="0">
                          <a:effectLst/>
                          <a:latin typeface="+mn-lt"/>
                        </a:rPr>
                        <a:t>(standard tier)</a:t>
                      </a:r>
                    </a:p>
                  </a:txBody>
                  <a:tcPr marL="3157" marR="3157" marT="1578" marB="1578">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t">
                        <a:spcBef>
                          <a:spcPts val="0"/>
                        </a:spcBef>
                        <a:spcAft>
                          <a:spcPts val="0"/>
                        </a:spcAft>
                      </a:pPr>
                      <a:r>
                        <a:rPr lang="en-US" sz="1800" u="none" strike="noStrike" dirty="0">
                          <a:effectLst/>
                          <a:latin typeface="+mn-lt"/>
                        </a:rPr>
                        <a:t>For workloads that do not have much activity, offering the lowest data at-rest storage price, but the highest transaction prices</a:t>
                      </a:r>
                      <a:endParaRPr lang="en-US" sz="1800" b="0" i="0" u="none" strike="noStrike" dirty="0">
                        <a:effectLst/>
                        <a:latin typeface="+mn-lt"/>
                      </a:endParaRPr>
                    </a:p>
                  </a:txBody>
                  <a:tcPr marL="3157" marR="3157" marT="1578" marB="157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8520628"/>
                  </a:ext>
                </a:extLst>
              </a:tr>
            </a:tbl>
          </a:graphicData>
        </a:graphic>
      </p:graphicFrame>
    </p:spTree>
    <p:extLst>
      <p:ext uri="{BB962C8B-B14F-4D97-AF65-F5344CB8AC3E}">
        <p14:creationId xmlns:p14="http://schemas.microsoft.com/office/powerpoint/2010/main" val="16556385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b="1" dirty="0"/>
              <a:t>Lesson 04: Storage Security</a:t>
            </a:r>
          </a:p>
        </p:txBody>
      </p:sp>
      <p:grpSp>
        <p:nvGrpSpPr>
          <p:cNvPr id="10" name="Group 9">
            <a:extLst>
              <a:ext uri="{FF2B5EF4-FFF2-40B4-BE49-F238E27FC236}">
                <a16:creationId xmlns:a16="http://schemas.microsoft.com/office/drawing/2014/main" id="{2A6AB45F-77F5-43F5-A94C-0DC4E4A10932}"/>
              </a:ext>
              <a:ext uri="{C183D7F6-B498-43B3-948B-1728B52AA6E4}">
                <adec:decorative xmlns:adec="http://schemas.microsoft.com/office/drawing/2017/decorative" val="1"/>
              </a:ext>
            </a:extLst>
          </p:cNvPr>
          <p:cNvGrpSpPr/>
          <p:nvPr/>
        </p:nvGrpSpPr>
        <p:grpSpPr>
          <a:xfrm>
            <a:off x="10306572" y="2868349"/>
            <a:ext cx="1208096" cy="1193631"/>
            <a:chOff x="3513588" y="3496339"/>
            <a:chExt cx="569326" cy="579572"/>
          </a:xfrm>
        </p:grpSpPr>
        <p:pic>
          <p:nvPicPr>
            <p:cNvPr id="7" name="Picture 6">
              <a:extLst>
                <a:ext uri="{FF2B5EF4-FFF2-40B4-BE49-F238E27FC236}">
                  <a16:creationId xmlns:a16="http://schemas.microsoft.com/office/drawing/2014/main" id="{4C1C8B30-47B5-4D30-9ED5-797DC6B6C66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13588" y="3496339"/>
              <a:ext cx="569326" cy="579572"/>
            </a:xfrm>
            <a:prstGeom prst="rect">
              <a:avLst/>
            </a:prstGeom>
          </p:spPr>
        </p:pic>
        <p:pic>
          <p:nvPicPr>
            <p:cNvPr id="9" name="Graphic 8">
              <a:extLst>
                <a:ext uri="{FF2B5EF4-FFF2-40B4-BE49-F238E27FC236}">
                  <a16:creationId xmlns:a16="http://schemas.microsoft.com/office/drawing/2014/main" id="{55393477-B3F6-45D5-9B2A-0B240DE3779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1760" y="3580016"/>
              <a:ext cx="368649" cy="368649"/>
            </a:xfrm>
            <a:prstGeom prst="rect">
              <a:avLst/>
            </a:prstGeom>
          </p:spPr>
        </p:pic>
      </p:grpSp>
    </p:spTree>
    <p:extLst>
      <p:ext uri="{BB962C8B-B14F-4D97-AF65-F5344CB8AC3E}">
        <p14:creationId xmlns:p14="http://schemas.microsoft.com/office/powerpoint/2010/main" val="19312062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2"/>
            <a:ext cx="2460592" cy="1231106"/>
          </a:xfrm>
        </p:spPr>
        <p:txBody>
          <a:bodyPr/>
          <a:lstStyle/>
          <a:p>
            <a:r>
              <a:rPr lang="en-US" dirty="0"/>
              <a:t>Storage Security</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497931" y="324131"/>
            <a:ext cx="6751985" cy="4850516"/>
          </a:xfrm>
          <a:prstGeom prst="rect">
            <a:avLst/>
          </a:prstGeom>
          <a:noFill/>
        </p:spPr>
        <p:txBody>
          <a:bodyPr wrap="square" lIns="182854" tIns="146283" rIns="182854" bIns="146283" rtlCol="0">
            <a:spAutoFit/>
          </a:bodyPr>
          <a:lstStyle/>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Storage Security</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Storage Service Encryption (SSE)</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Customer Managed Keys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Storage Account Keys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Shared Access Signatures (SAS)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URI and SAS Parameters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Accessing Blobs and Queues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SAS Security Best Practices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SAS in the Portal</a:t>
            </a:r>
          </a:p>
        </p:txBody>
      </p:sp>
    </p:spTree>
    <p:extLst>
      <p:ext uri="{BB962C8B-B14F-4D97-AF65-F5344CB8AC3E}">
        <p14:creationId xmlns:p14="http://schemas.microsoft.com/office/powerpoint/2010/main" val="23647039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Storage 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598840" y="1326158"/>
            <a:ext cx="5824538" cy="1778000"/>
          </a:xfrm>
          <a:solidFill>
            <a:schemeClr val="bg1">
              <a:lumMod val="95000"/>
            </a:schemeClr>
          </a:solidFill>
        </p:spPr>
        <p:txBody>
          <a:bodyPr lIns="91440"/>
          <a:lstStyle/>
          <a:p>
            <a:pPr marL="0" indent="0">
              <a:spcAft>
                <a:spcPts val="600"/>
              </a:spcAft>
              <a:buNone/>
            </a:pPr>
            <a:r>
              <a:rPr lang="en-US" sz="2400" dirty="0">
                <a:latin typeface="+mj-lt"/>
              </a:rPr>
              <a:t>Storage</a:t>
            </a:r>
            <a:r>
              <a:rPr lang="en-US" sz="2800" dirty="0">
                <a:latin typeface="+mj-lt"/>
              </a:rPr>
              <a:t> </a:t>
            </a:r>
            <a:r>
              <a:rPr lang="en-US" sz="2400" dirty="0">
                <a:latin typeface="+mj-lt"/>
              </a:rPr>
              <a:t>Security</a:t>
            </a:r>
            <a:endParaRPr lang="en-US" sz="2800" dirty="0">
              <a:latin typeface="+mj-lt"/>
            </a:endParaRPr>
          </a:p>
          <a:p>
            <a:pPr marL="566738" lvl="1" indent="-334963">
              <a:spcAft>
                <a:spcPts val="600"/>
              </a:spcAft>
              <a:buFont typeface="Arial" panose="020B0604020202020204" pitchFamily="34" charset="0"/>
              <a:buChar char="•"/>
            </a:pPr>
            <a:r>
              <a:rPr lang="en-US" dirty="0">
                <a:gradFill>
                  <a:gsLst>
                    <a:gs pos="1250">
                      <a:schemeClr val="tx1"/>
                    </a:gs>
                    <a:gs pos="100000">
                      <a:schemeClr val="tx1"/>
                    </a:gs>
                  </a:gsLst>
                  <a:lin ang="5400000" scaled="0"/>
                </a:gradFill>
              </a:rPr>
              <a:t>Encryption</a:t>
            </a:r>
          </a:p>
          <a:p>
            <a:pPr marL="566738" lvl="1" indent="-334963">
              <a:spcAft>
                <a:spcPts val="600"/>
              </a:spcAft>
              <a:buFont typeface="Arial" panose="020B0604020202020204" pitchFamily="34" charset="0"/>
              <a:buChar char="•"/>
            </a:pPr>
            <a:r>
              <a:rPr lang="en-US" dirty="0">
                <a:gradFill>
                  <a:gsLst>
                    <a:gs pos="1250">
                      <a:schemeClr val="tx1"/>
                    </a:gs>
                    <a:gs pos="100000">
                      <a:schemeClr val="tx1"/>
                    </a:gs>
                  </a:gsLst>
                  <a:lin ang="5400000" scaled="0"/>
                </a:gradFill>
              </a:rPr>
              <a:t>Authentication and authorization</a:t>
            </a:r>
          </a:p>
          <a:p>
            <a:pPr marL="566738" lvl="1" indent="-334963">
              <a:spcAft>
                <a:spcPts val="600"/>
              </a:spcAft>
              <a:buFont typeface="Arial" panose="020B0604020202020204" pitchFamily="34" charset="0"/>
              <a:buChar char="•"/>
            </a:pPr>
            <a:r>
              <a:rPr lang="en-US" dirty="0">
                <a:gradFill>
                  <a:gsLst>
                    <a:gs pos="1250">
                      <a:schemeClr val="tx1"/>
                    </a:gs>
                    <a:gs pos="100000">
                      <a:schemeClr val="tx1"/>
                    </a:gs>
                  </a:gsLst>
                  <a:lin ang="5400000" scaled="0"/>
                </a:gradFill>
              </a:rPr>
              <a:t>Network security controls</a:t>
            </a:r>
          </a:p>
        </p:txBody>
      </p:sp>
      <p:sp>
        <p:nvSpPr>
          <p:cNvPr id="5" name="Text Placeholder 14">
            <a:extLst>
              <a:ext uri="{FF2B5EF4-FFF2-40B4-BE49-F238E27FC236}">
                <a16:creationId xmlns:a16="http://schemas.microsoft.com/office/drawing/2014/main" id="{86DDD486-9F97-41F6-B2F8-88F57C18704D}"/>
              </a:ext>
            </a:extLst>
          </p:cNvPr>
          <p:cNvSpPr txBox="1">
            <a:spLocks/>
          </p:cNvSpPr>
          <p:nvPr/>
        </p:nvSpPr>
        <p:spPr>
          <a:xfrm>
            <a:off x="598505" y="3386375"/>
            <a:ext cx="5824873" cy="2753574"/>
          </a:xfrm>
          <a:prstGeom prst="rect">
            <a:avLst/>
          </a:prstGeom>
          <a:solidFill>
            <a:schemeClr val="bg1">
              <a:lumMod val="95000"/>
            </a:schemeClr>
          </a:solidFill>
        </p:spPr>
        <p:txBody>
          <a:bodyPr vert="horz" wrap="square" lIns="9144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85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448"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400" dirty="0">
                <a:latin typeface="+mj-lt"/>
              </a:rPr>
              <a:t>Authorization options</a:t>
            </a:r>
            <a:r>
              <a:rPr lang="en-US" sz="2800" dirty="0">
                <a:latin typeface="+mj-lt"/>
              </a:rPr>
              <a:t>:</a:t>
            </a:r>
          </a:p>
          <a:p>
            <a:pPr marL="571500" lvl="1" indent="-342900">
              <a:spcAft>
                <a:spcPts val="600"/>
              </a:spcAft>
            </a:pPr>
            <a:r>
              <a:rPr lang="en-US" sz="2000" dirty="0"/>
              <a:t>Anonymous access to containers and blobs</a:t>
            </a:r>
          </a:p>
          <a:p>
            <a:pPr marL="571500" lvl="1" indent="-342900">
              <a:spcAft>
                <a:spcPts val="600"/>
              </a:spcAft>
            </a:pPr>
            <a:r>
              <a:rPr lang="en-US" sz="2000" dirty="0"/>
              <a:t>Storage account keys</a:t>
            </a:r>
          </a:p>
          <a:p>
            <a:pPr marL="571500" lvl="1" indent="-342900">
              <a:spcAft>
                <a:spcPts val="600"/>
              </a:spcAft>
            </a:pPr>
            <a:r>
              <a:rPr lang="en-US" sz="2000" dirty="0"/>
              <a:t>Shared access signatures</a:t>
            </a:r>
          </a:p>
          <a:p>
            <a:pPr marL="571500" lvl="1" indent="-342900">
              <a:spcAft>
                <a:spcPts val="600"/>
              </a:spcAft>
            </a:pPr>
            <a:r>
              <a:rPr lang="en-US" sz="2000" dirty="0"/>
              <a:t>Azure Active Directory (Azure AD)</a:t>
            </a:r>
          </a:p>
          <a:p>
            <a:pPr marL="571500" lvl="1" indent="-342900">
              <a:spcAft>
                <a:spcPts val="600"/>
              </a:spcAft>
            </a:pPr>
            <a:endParaRPr lang="en-US" dirty="0">
              <a:latin typeface="+mj-lt"/>
            </a:endParaRPr>
          </a:p>
        </p:txBody>
      </p:sp>
    </p:spTree>
    <p:extLst>
      <p:ext uri="{BB962C8B-B14F-4D97-AF65-F5344CB8AC3E}">
        <p14:creationId xmlns:p14="http://schemas.microsoft.com/office/powerpoint/2010/main" val="29816473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Storage Service Encryption (SSE)</a:t>
            </a:r>
          </a:p>
        </p:txBody>
      </p:sp>
      <p:sp>
        <p:nvSpPr>
          <p:cNvPr id="20" name="Rectangle 19">
            <a:extLst>
              <a:ext uri="{FF2B5EF4-FFF2-40B4-BE49-F238E27FC236}">
                <a16:creationId xmlns:a16="http://schemas.microsoft.com/office/drawing/2014/main" id="{4B87998A-BA51-4929-8EFB-08EC61BF8E82}"/>
              </a:ext>
            </a:extLst>
          </p:cNvPr>
          <p:cNvSpPr/>
          <p:nvPr/>
        </p:nvSpPr>
        <p:spPr>
          <a:xfrm>
            <a:off x="546270" y="2264046"/>
            <a:ext cx="5799486" cy="12332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Azure Storage Service Encryption (SSE) for data at rest helps protect data</a:t>
            </a:r>
          </a:p>
        </p:txBody>
      </p:sp>
      <p:sp>
        <p:nvSpPr>
          <p:cNvPr id="22" name="Rectangle 21">
            <a:extLst>
              <a:ext uri="{FF2B5EF4-FFF2-40B4-BE49-F238E27FC236}">
                <a16:creationId xmlns:a16="http://schemas.microsoft.com/office/drawing/2014/main" id="{CB39A5BE-B93F-423A-80CC-889955FA9AD8}"/>
              </a:ext>
            </a:extLst>
          </p:cNvPr>
          <p:cNvSpPr/>
          <p:nvPr/>
        </p:nvSpPr>
        <p:spPr>
          <a:xfrm>
            <a:off x="546270" y="3660255"/>
            <a:ext cx="5799486" cy="12332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600"/>
              </a:spcBef>
              <a:spcAft>
                <a:spcPts val="600"/>
              </a:spcAft>
            </a:pPr>
            <a:r>
              <a:rPr lang="en-US" sz="2000" dirty="0">
                <a:solidFill>
                  <a:schemeClr val="tx1"/>
                </a:solidFill>
                <a:cs typeface="Segoe UI Semilight"/>
              </a:rPr>
              <a:t>SSE is enabled for all new and existing storage accounts and cannot be disabled</a:t>
            </a:r>
          </a:p>
        </p:txBody>
      </p:sp>
      <p:pic>
        <p:nvPicPr>
          <p:cNvPr id="4" name="Picture 3" descr="Screenshot of the Encryption page with Microsoft Managed Keys and Customer Managed Keys selections. ">
            <a:extLst>
              <a:ext uri="{FF2B5EF4-FFF2-40B4-BE49-F238E27FC236}">
                <a16:creationId xmlns:a16="http://schemas.microsoft.com/office/drawing/2014/main" id="{575776BE-81D9-4797-93CF-6465B89B1A17}"/>
              </a:ext>
            </a:extLst>
          </p:cNvPr>
          <p:cNvPicPr>
            <a:picLocks noChangeAspect="1"/>
          </p:cNvPicPr>
          <p:nvPr/>
        </p:nvPicPr>
        <p:blipFill>
          <a:blip r:embed="rId2"/>
          <a:stretch>
            <a:fillRect/>
          </a:stretch>
        </p:blipFill>
        <p:spPr>
          <a:xfrm>
            <a:off x="7011283" y="1687152"/>
            <a:ext cx="4719896" cy="3620220"/>
          </a:xfrm>
          <a:prstGeom prst="rect">
            <a:avLst/>
          </a:prstGeom>
        </p:spPr>
      </p:pic>
      <p:sp>
        <p:nvSpPr>
          <p:cNvPr id="24" name="Rectangle 23">
            <a:extLst>
              <a:ext uri="{FF2B5EF4-FFF2-40B4-BE49-F238E27FC236}">
                <a16:creationId xmlns:a16="http://schemas.microsoft.com/office/drawing/2014/main" id="{E5CE8F69-9CF2-4BEE-A873-805C6C73CAEA}"/>
              </a:ext>
              <a:ext uri="{C183D7F6-B498-43B3-948B-1728B52AA6E4}">
                <adec:decorative xmlns:adec="http://schemas.microsoft.com/office/drawing/2017/decorative" val="1"/>
              </a:ext>
            </a:extLst>
          </p:cNvPr>
          <p:cNvSpPr/>
          <p:nvPr/>
        </p:nvSpPr>
        <p:spPr bwMode="auto">
          <a:xfrm>
            <a:off x="6670591" y="1215614"/>
            <a:ext cx="5219613" cy="491624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006073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b="1" dirty="0"/>
              <a:t>Lesson 01: Storage Accounts</a:t>
            </a:r>
          </a:p>
        </p:txBody>
      </p:sp>
      <p:pic>
        <p:nvPicPr>
          <p:cNvPr id="4" name="Graphic 3">
            <a:extLst>
              <a:ext uri="{FF2B5EF4-FFF2-40B4-BE49-F238E27FC236}">
                <a16:creationId xmlns:a16="http://schemas.microsoft.com/office/drawing/2014/main" id="{07E30BFC-B049-47A7-B167-65760AD19A7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9593" y="2992576"/>
            <a:ext cx="1009371" cy="1009371"/>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Customer Managed Keys</a:t>
            </a:r>
          </a:p>
        </p:txBody>
      </p:sp>
      <p:sp>
        <p:nvSpPr>
          <p:cNvPr id="9" name="Rectangle 8">
            <a:extLst>
              <a:ext uri="{FF2B5EF4-FFF2-40B4-BE49-F238E27FC236}">
                <a16:creationId xmlns:a16="http://schemas.microsoft.com/office/drawing/2014/main" id="{70C16210-D6F0-420E-B86C-24D70DE818B2}"/>
              </a:ext>
            </a:extLst>
          </p:cNvPr>
          <p:cNvSpPr/>
          <p:nvPr/>
        </p:nvSpPr>
        <p:spPr>
          <a:xfrm>
            <a:off x="427034" y="1192212"/>
            <a:ext cx="4878039"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the Azure Key Vault to manage your encryption keys</a:t>
            </a:r>
          </a:p>
        </p:txBody>
      </p:sp>
      <p:sp>
        <p:nvSpPr>
          <p:cNvPr id="10" name="Rectangle 9">
            <a:extLst>
              <a:ext uri="{FF2B5EF4-FFF2-40B4-BE49-F238E27FC236}">
                <a16:creationId xmlns:a16="http://schemas.microsoft.com/office/drawing/2014/main" id="{46F67836-6F09-46CF-B418-02DE14F7E0EA}"/>
              </a:ext>
            </a:extLst>
          </p:cNvPr>
          <p:cNvSpPr/>
          <p:nvPr/>
        </p:nvSpPr>
        <p:spPr>
          <a:xfrm>
            <a:off x="427034" y="2494111"/>
            <a:ext cx="4878039"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Create your own encryption keys and</a:t>
            </a:r>
            <a:br>
              <a:rPr lang="en-US" sz="2000">
                <a:solidFill>
                  <a:schemeClr val="tx1"/>
                </a:solidFill>
              </a:rPr>
            </a:br>
            <a:r>
              <a:rPr lang="en-US" sz="2000">
                <a:solidFill>
                  <a:schemeClr val="tx1"/>
                </a:solidFill>
              </a:rPr>
              <a:t>store them in a key vault</a:t>
            </a:r>
          </a:p>
        </p:txBody>
      </p:sp>
      <p:sp>
        <p:nvSpPr>
          <p:cNvPr id="12" name="Rectangle 11">
            <a:extLst>
              <a:ext uri="{FF2B5EF4-FFF2-40B4-BE49-F238E27FC236}">
                <a16:creationId xmlns:a16="http://schemas.microsoft.com/office/drawing/2014/main" id="{B24C33C6-7FC0-45A4-AB66-7A74A72006EC}"/>
              </a:ext>
            </a:extLst>
          </p:cNvPr>
          <p:cNvSpPr/>
          <p:nvPr/>
        </p:nvSpPr>
        <p:spPr>
          <a:xfrm>
            <a:off x="427034" y="3796010"/>
            <a:ext cx="4878039"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Use Azure Key Vault's APIs to generate encryption keys</a:t>
            </a:r>
          </a:p>
        </p:txBody>
      </p:sp>
      <p:sp>
        <p:nvSpPr>
          <p:cNvPr id="18" name="Rectangle 17">
            <a:extLst>
              <a:ext uri="{FF2B5EF4-FFF2-40B4-BE49-F238E27FC236}">
                <a16:creationId xmlns:a16="http://schemas.microsoft.com/office/drawing/2014/main" id="{F1C37632-E282-4EBF-BF21-A305100A030D}"/>
              </a:ext>
            </a:extLst>
          </p:cNvPr>
          <p:cNvSpPr/>
          <p:nvPr/>
        </p:nvSpPr>
        <p:spPr>
          <a:xfrm>
            <a:off x="427034" y="5097909"/>
            <a:ext cx="5084766"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Custom keys give you more flexibility</a:t>
            </a:r>
            <a:br>
              <a:rPr lang="en-US" sz="2000">
                <a:solidFill>
                  <a:schemeClr val="tx1"/>
                </a:solidFill>
              </a:rPr>
            </a:br>
            <a:r>
              <a:rPr lang="en-US" sz="2000">
                <a:solidFill>
                  <a:schemeClr val="tx1"/>
                </a:solidFill>
              </a:rPr>
              <a:t>and control </a:t>
            </a:r>
          </a:p>
        </p:txBody>
      </p:sp>
      <p:pic>
        <p:nvPicPr>
          <p:cNvPr id="6" name="Picture 5" descr="Screenshot of the Encryption Type page. ">
            <a:extLst>
              <a:ext uri="{FF2B5EF4-FFF2-40B4-BE49-F238E27FC236}">
                <a16:creationId xmlns:a16="http://schemas.microsoft.com/office/drawing/2014/main" id="{82242E91-BD48-42AF-8ED0-371D789E2E17}"/>
              </a:ext>
            </a:extLst>
          </p:cNvPr>
          <p:cNvPicPr>
            <a:picLocks noChangeAspect="1"/>
          </p:cNvPicPr>
          <p:nvPr/>
        </p:nvPicPr>
        <p:blipFill>
          <a:blip r:embed="rId2"/>
          <a:stretch>
            <a:fillRect/>
          </a:stretch>
        </p:blipFill>
        <p:spPr>
          <a:xfrm>
            <a:off x="5813236" y="1764514"/>
            <a:ext cx="6130759" cy="3818444"/>
          </a:xfrm>
          <a:prstGeom prst="rect">
            <a:avLst/>
          </a:prstGeom>
        </p:spPr>
      </p:pic>
      <p:sp>
        <p:nvSpPr>
          <p:cNvPr id="3" name="Rectangle 2">
            <a:extLst>
              <a:ext uri="{FF2B5EF4-FFF2-40B4-BE49-F238E27FC236}">
                <a16:creationId xmlns:a16="http://schemas.microsoft.com/office/drawing/2014/main" id="{0FFDEE35-8E91-4EE2-9B2A-3BC8955A170D}"/>
              </a:ext>
              <a:ext uri="{C183D7F6-B498-43B3-948B-1728B52AA6E4}">
                <adec:decorative xmlns:adec="http://schemas.microsoft.com/office/drawing/2017/decorative" val="1"/>
              </a:ext>
            </a:extLst>
          </p:cNvPr>
          <p:cNvSpPr/>
          <p:nvPr/>
        </p:nvSpPr>
        <p:spPr bwMode="auto">
          <a:xfrm>
            <a:off x="5497161" y="1215614"/>
            <a:ext cx="6532896" cy="491624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815737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Storage Account Keys</a:t>
            </a:r>
          </a:p>
        </p:txBody>
      </p:sp>
      <p:sp>
        <p:nvSpPr>
          <p:cNvPr id="2" name="Rectangle 1">
            <a:extLst>
              <a:ext uri="{FF2B5EF4-FFF2-40B4-BE49-F238E27FC236}">
                <a16:creationId xmlns:a16="http://schemas.microsoft.com/office/drawing/2014/main" id="{F11C5981-A6CF-4838-843C-480C079A0529}"/>
              </a:ext>
              <a:ext uri="{C183D7F6-B498-43B3-948B-1728B52AA6E4}">
                <adec:decorative xmlns:adec="http://schemas.microsoft.com/office/drawing/2017/decorative" val="1"/>
              </a:ext>
            </a:extLst>
          </p:cNvPr>
          <p:cNvSpPr/>
          <p:nvPr/>
        </p:nvSpPr>
        <p:spPr bwMode="auto">
          <a:xfrm>
            <a:off x="5497161" y="1215614"/>
            <a:ext cx="6532896" cy="491624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C81C675D-99E8-494E-B6D6-4028AFC55F5E}"/>
              </a:ext>
            </a:extLst>
          </p:cNvPr>
          <p:cNvSpPr/>
          <p:nvPr/>
        </p:nvSpPr>
        <p:spPr>
          <a:xfrm>
            <a:off x="440653" y="1740852"/>
            <a:ext cx="4878039"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Azure creates two keys (primary and secondary) for each storage account </a:t>
            </a:r>
          </a:p>
        </p:txBody>
      </p:sp>
      <p:sp>
        <p:nvSpPr>
          <p:cNvPr id="6" name="Rectangle 5">
            <a:extLst>
              <a:ext uri="{FF2B5EF4-FFF2-40B4-BE49-F238E27FC236}">
                <a16:creationId xmlns:a16="http://schemas.microsoft.com/office/drawing/2014/main" id="{E38C8DBC-65BD-462A-9063-92F67F71758E}"/>
              </a:ext>
            </a:extLst>
          </p:cNvPr>
          <p:cNvSpPr/>
          <p:nvPr/>
        </p:nvSpPr>
        <p:spPr>
          <a:xfrm>
            <a:off x="440653" y="3042751"/>
            <a:ext cx="4878039"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Either of the keys provides full access to the account</a:t>
            </a:r>
          </a:p>
        </p:txBody>
      </p:sp>
      <p:sp>
        <p:nvSpPr>
          <p:cNvPr id="8" name="Rectangle 7">
            <a:extLst>
              <a:ext uri="{FF2B5EF4-FFF2-40B4-BE49-F238E27FC236}">
                <a16:creationId xmlns:a16="http://schemas.microsoft.com/office/drawing/2014/main" id="{047871CF-22BB-4991-8463-74913AD8C159}"/>
              </a:ext>
            </a:extLst>
          </p:cNvPr>
          <p:cNvSpPr/>
          <p:nvPr/>
        </p:nvSpPr>
        <p:spPr>
          <a:xfrm>
            <a:off x="440653" y="4344650"/>
            <a:ext cx="4878039" cy="12012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You should regenerate keys on a regular basis or if they are compromised</a:t>
            </a:r>
          </a:p>
        </p:txBody>
      </p:sp>
      <p:pic>
        <p:nvPicPr>
          <p:cNvPr id="7" name="Picture 6" descr="Screenshot of the Access Keys page. ">
            <a:extLst>
              <a:ext uri="{FF2B5EF4-FFF2-40B4-BE49-F238E27FC236}">
                <a16:creationId xmlns:a16="http://schemas.microsoft.com/office/drawing/2014/main" id="{0937299E-F954-49F1-A928-4A0B62A5B446}"/>
              </a:ext>
            </a:extLst>
          </p:cNvPr>
          <p:cNvPicPr>
            <a:picLocks noChangeAspect="1"/>
          </p:cNvPicPr>
          <p:nvPr/>
        </p:nvPicPr>
        <p:blipFill>
          <a:blip r:embed="rId2"/>
          <a:stretch>
            <a:fillRect/>
          </a:stretch>
        </p:blipFill>
        <p:spPr>
          <a:xfrm>
            <a:off x="5851578" y="1740852"/>
            <a:ext cx="5987945" cy="3805088"/>
          </a:xfrm>
          <a:prstGeom prst="rect">
            <a:avLst/>
          </a:prstGeom>
          <a:ln>
            <a:solidFill>
              <a:schemeClr val="tx1"/>
            </a:solidFill>
          </a:ln>
        </p:spPr>
      </p:pic>
    </p:spTree>
    <p:extLst>
      <p:ext uri="{BB962C8B-B14F-4D97-AF65-F5344CB8AC3E}">
        <p14:creationId xmlns:p14="http://schemas.microsoft.com/office/powerpoint/2010/main" val="2440426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Shared Access Signatures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65138" y="2362115"/>
            <a:ext cx="5629275" cy="3016250"/>
          </a:xfrm>
        </p:spPr>
        <p:txBody>
          <a:bodyPr/>
          <a:lstStyle/>
          <a:p>
            <a:pPr marL="342900" lvl="1" indent="-285750">
              <a:spcAft>
                <a:spcPts val="600"/>
              </a:spcAft>
              <a:buFont typeface="Arial" panose="020B0604020202020204" pitchFamily="34" charset="0"/>
              <a:buChar char="•"/>
            </a:pPr>
            <a:r>
              <a:rPr lang="en-US" sz="2000" dirty="0"/>
              <a:t>An account-level SAS to delegate access to multiple storage services</a:t>
            </a:r>
          </a:p>
          <a:p>
            <a:pPr marL="342900" lvl="1" indent="-285750">
              <a:spcAft>
                <a:spcPts val="600"/>
              </a:spcAft>
              <a:buFont typeface="Arial" panose="020B0604020202020204" pitchFamily="34" charset="0"/>
              <a:buChar char="•"/>
            </a:pPr>
            <a:r>
              <a:rPr lang="en-US" sz="2000" dirty="0"/>
              <a:t>A time interval during which the SAS is valid</a:t>
            </a:r>
          </a:p>
          <a:p>
            <a:pPr marL="342900" lvl="1" indent="-285750">
              <a:spcAft>
                <a:spcPts val="600"/>
              </a:spcAft>
              <a:buFont typeface="Arial" panose="020B0604020202020204" pitchFamily="34" charset="0"/>
              <a:buChar char="•"/>
            </a:pPr>
            <a:r>
              <a:rPr lang="en-US" sz="2000" dirty="0"/>
              <a:t>Object and container level permissions</a:t>
            </a:r>
          </a:p>
          <a:p>
            <a:pPr marL="342900" lvl="1" indent="-285750">
              <a:spcAft>
                <a:spcPts val="600"/>
              </a:spcAft>
              <a:buFont typeface="Arial" panose="020B0604020202020204" pitchFamily="34" charset="0"/>
              <a:buChar char="•"/>
            </a:pPr>
            <a:r>
              <a:rPr lang="en-US" sz="2000" dirty="0"/>
              <a:t>IP address range from which Azure Storage </a:t>
            </a:r>
            <a:br>
              <a:rPr lang="en-US" sz="2000" dirty="0"/>
            </a:br>
            <a:r>
              <a:rPr lang="en-US" sz="2000" dirty="0"/>
              <a:t>will accept the SAS token</a:t>
            </a:r>
          </a:p>
          <a:p>
            <a:pPr marL="342900" lvl="1" indent="-285750">
              <a:spcAft>
                <a:spcPts val="600"/>
              </a:spcAft>
              <a:buFont typeface="Arial" panose="020B0604020202020204" pitchFamily="34" charset="0"/>
              <a:buChar char="•"/>
            </a:pPr>
            <a:r>
              <a:rPr lang="en-US" sz="2000" dirty="0"/>
              <a:t>The protocol over which Azure Storage </a:t>
            </a:r>
            <a:br>
              <a:rPr lang="en-US" sz="2000" dirty="0"/>
            </a:br>
            <a:r>
              <a:rPr lang="en-US" sz="2000" dirty="0"/>
              <a:t>will accept the SAS token</a:t>
            </a:r>
          </a:p>
        </p:txBody>
      </p:sp>
      <p:pic>
        <p:nvPicPr>
          <p:cNvPr id="3" name="Picture 2" descr="Screenshot of the SAS permissions page. ">
            <a:extLst>
              <a:ext uri="{FF2B5EF4-FFF2-40B4-BE49-F238E27FC236}">
                <a16:creationId xmlns:a16="http://schemas.microsoft.com/office/drawing/2014/main" id="{CDB82C55-FEF6-4A74-9717-93907BED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949" y="2362115"/>
            <a:ext cx="4716992" cy="3416796"/>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FC8A21CB-E93B-45F4-9570-87BB4578C4B3}"/>
              </a:ext>
              <a:ext uri="{C183D7F6-B498-43B3-948B-1728B52AA6E4}">
                <adec:decorative xmlns:adec="http://schemas.microsoft.com/office/drawing/2017/decorative" val="1"/>
              </a:ext>
            </a:extLst>
          </p:cNvPr>
          <p:cNvSpPr/>
          <p:nvPr/>
        </p:nvSpPr>
        <p:spPr bwMode="auto">
          <a:xfrm>
            <a:off x="6648226" y="2057596"/>
            <a:ext cx="5381831" cy="407426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02A4B56A-DCDB-4FDB-BE8A-7B08E42D1AFC}"/>
              </a:ext>
            </a:extLst>
          </p:cNvPr>
          <p:cNvSpPr/>
          <p:nvPr/>
        </p:nvSpPr>
        <p:spPr>
          <a:xfrm>
            <a:off x="-1" y="1122516"/>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338138"/>
            <a:r>
              <a:rPr lang="en-US" sz="2200" dirty="0">
                <a:solidFill>
                  <a:schemeClr val="bg1"/>
                </a:solidFill>
                <a:latin typeface="+mj-lt"/>
                <a:cs typeface="Segoe UI Semilight"/>
              </a:rPr>
              <a:t>Shared Access Signatures grant restricted access rights to Azure Storage resources </a:t>
            </a:r>
          </a:p>
        </p:txBody>
      </p:sp>
    </p:spTree>
    <p:extLst>
      <p:ext uri="{BB962C8B-B14F-4D97-AF65-F5344CB8AC3E}">
        <p14:creationId xmlns:p14="http://schemas.microsoft.com/office/powerpoint/2010/main" val="40443986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3C3E-BE7D-4EFB-B777-00A2C0BA9B55}"/>
              </a:ext>
            </a:extLst>
          </p:cNvPr>
          <p:cNvSpPr>
            <a:spLocks noGrp="1"/>
          </p:cNvSpPr>
          <p:nvPr>
            <p:ph type="title"/>
          </p:nvPr>
        </p:nvSpPr>
        <p:spPr/>
        <p:txBody>
          <a:bodyPr/>
          <a:lstStyle/>
          <a:p>
            <a:r>
              <a:rPr lang="en-US" dirty="0"/>
              <a:t>URI and SAS Parameters</a:t>
            </a:r>
          </a:p>
        </p:txBody>
      </p:sp>
      <p:sp>
        <p:nvSpPr>
          <p:cNvPr id="5" name="Rectangle 4">
            <a:extLst>
              <a:ext uri="{FF2B5EF4-FFF2-40B4-BE49-F238E27FC236}">
                <a16:creationId xmlns:a16="http://schemas.microsoft.com/office/drawing/2014/main" id="{ACE61701-7F86-4867-9329-3E47101D5FDC}"/>
              </a:ext>
            </a:extLst>
          </p:cNvPr>
          <p:cNvSpPr/>
          <p:nvPr/>
        </p:nvSpPr>
        <p:spPr>
          <a:xfrm>
            <a:off x="427032" y="1373029"/>
            <a:ext cx="11582399" cy="122078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290513" indent="-290513">
              <a:spcAft>
                <a:spcPts val="1200"/>
              </a:spcAft>
              <a:buFont typeface="Arial" panose="020B0604020202020204" pitchFamily="34" charset="0"/>
              <a:buChar char="•"/>
            </a:pPr>
            <a:r>
              <a:rPr lang="en-US" sz="2400" dirty="0">
                <a:solidFill>
                  <a:schemeClr val="tx1"/>
                </a:solidFill>
              </a:rPr>
              <a:t>A URI is created using parameters and tokens as you create your SAS</a:t>
            </a:r>
          </a:p>
          <a:p>
            <a:pPr marL="290513" indent="-290513">
              <a:spcAft>
                <a:spcPts val="1200"/>
              </a:spcAft>
              <a:buFont typeface="Arial" panose="020B0604020202020204" pitchFamily="34" charset="0"/>
              <a:buChar char="•"/>
            </a:pPr>
            <a:r>
              <a:rPr lang="en-US" sz="2400" dirty="0">
                <a:solidFill>
                  <a:schemeClr val="tx1"/>
                </a:solidFill>
              </a:rPr>
              <a:t>The URI consists of your Storage Resource URI and the SAS token</a:t>
            </a:r>
          </a:p>
        </p:txBody>
      </p:sp>
      <p:sp>
        <p:nvSpPr>
          <p:cNvPr id="7" name="Rectangle 6">
            <a:extLst>
              <a:ext uri="{FF2B5EF4-FFF2-40B4-BE49-F238E27FC236}">
                <a16:creationId xmlns:a16="http://schemas.microsoft.com/office/drawing/2014/main" id="{256D1122-825A-44BF-9480-32A44926F0E3}"/>
              </a:ext>
              <a:ext uri="{C183D7F6-B498-43B3-948B-1728B52AA6E4}">
                <adec:decorative xmlns:adec="http://schemas.microsoft.com/office/drawing/2017/decorative" val="1"/>
              </a:ext>
            </a:extLst>
          </p:cNvPr>
          <p:cNvSpPr/>
          <p:nvPr/>
        </p:nvSpPr>
        <p:spPr bwMode="auto">
          <a:xfrm>
            <a:off x="427032" y="2861534"/>
            <a:ext cx="11582400" cy="294077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diagram showing that the Storage Resource and the SAS token combine to form the URI">
            <a:extLst>
              <a:ext uri="{FF2B5EF4-FFF2-40B4-BE49-F238E27FC236}">
                <a16:creationId xmlns:a16="http://schemas.microsoft.com/office/drawing/2014/main" id="{0DB5D99A-1193-4150-80A6-56A7B2F0BE6B}"/>
              </a:ext>
            </a:extLst>
          </p:cNvPr>
          <p:cNvPicPr>
            <a:picLocks noChangeAspect="1"/>
          </p:cNvPicPr>
          <p:nvPr/>
        </p:nvPicPr>
        <p:blipFill>
          <a:blip r:embed="rId2"/>
          <a:stretch>
            <a:fillRect/>
          </a:stretch>
        </p:blipFill>
        <p:spPr>
          <a:xfrm>
            <a:off x="3285283" y="2995518"/>
            <a:ext cx="5854775" cy="1094850"/>
          </a:xfrm>
          <a:prstGeom prst="rect">
            <a:avLst/>
          </a:prstGeom>
        </p:spPr>
      </p:pic>
      <p:sp>
        <p:nvSpPr>
          <p:cNvPr id="11" name="Rectangle 10">
            <a:extLst>
              <a:ext uri="{FF2B5EF4-FFF2-40B4-BE49-F238E27FC236}">
                <a16:creationId xmlns:a16="http://schemas.microsoft.com/office/drawing/2014/main" id="{DEE2BF65-9933-4881-A9E5-CC89D38BB8DB}"/>
              </a:ext>
            </a:extLst>
          </p:cNvPr>
          <p:cNvSpPr/>
          <p:nvPr/>
        </p:nvSpPr>
        <p:spPr>
          <a:xfrm>
            <a:off x="935915" y="4245200"/>
            <a:ext cx="10413395" cy="1477328"/>
          </a:xfrm>
          <a:prstGeom prst="rect">
            <a:avLst/>
          </a:prstGeom>
        </p:spPr>
        <p:txBody>
          <a:bodyPr wrap="square">
            <a:spAutoFit/>
          </a:bodyPr>
          <a:lstStyle/>
          <a:p>
            <a:r>
              <a:rPr lang="en-US" b="1" dirty="0">
                <a:latin typeface="Consolas" panose="020B0609020204030204" pitchFamily="49" charset="0"/>
              </a:rPr>
              <a:t>Example</a:t>
            </a:r>
          </a:p>
          <a:p>
            <a:r>
              <a:rPr lang="en-US" dirty="0">
                <a:solidFill>
                  <a:srgbClr val="A31515"/>
                </a:solidFill>
                <a:latin typeface="Consolas" panose="020B0609020204030204" pitchFamily="49" charset="0"/>
              </a:rPr>
              <a:t>https://myaccount.blob.core.windows.net/?restype=service&amp;comp=properties&amp;sv=2015-04-05&amp;ss=bf&amp;srt=s&amp;st=2015-04-29T22%3A18%3A26Z&amp;se=2015-04-30T02%3A23%3A26Z&amp;sr=b&amp;sp=rw&amp;sip=168.1.5.60-168.1.5.70&amp;spr=https &amp;sig=F%6GRVAZ5Cdj2Pw4txxxxx</a:t>
            </a:r>
          </a:p>
        </p:txBody>
      </p:sp>
    </p:spTree>
    <p:extLst>
      <p:ext uri="{BB962C8B-B14F-4D97-AF65-F5344CB8AC3E}">
        <p14:creationId xmlns:p14="http://schemas.microsoft.com/office/powerpoint/2010/main" val="117131123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SAS Security Best Practices</a:t>
            </a:r>
          </a:p>
        </p:txBody>
      </p:sp>
      <p:graphicFrame>
        <p:nvGraphicFramePr>
          <p:cNvPr id="2" name="Table 2">
            <a:extLst>
              <a:ext uri="{FF2B5EF4-FFF2-40B4-BE49-F238E27FC236}">
                <a16:creationId xmlns:a16="http://schemas.microsoft.com/office/drawing/2014/main" id="{2493E3FC-ADA8-4849-A370-427EF01479FC}"/>
              </a:ext>
            </a:extLst>
          </p:cNvPr>
          <p:cNvGraphicFramePr>
            <a:graphicFrameLocks noGrp="1"/>
          </p:cNvGraphicFramePr>
          <p:nvPr>
            <p:extLst>
              <p:ext uri="{D42A27DB-BD31-4B8C-83A1-F6EECF244321}">
                <p14:modId xmlns:p14="http://schemas.microsoft.com/office/powerpoint/2010/main" val="317696314"/>
              </p:ext>
            </p:extLst>
          </p:nvPr>
        </p:nvGraphicFramePr>
        <p:xfrm>
          <a:off x="600059" y="2404871"/>
          <a:ext cx="5248124" cy="2184400"/>
        </p:xfrm>
        <a:graphic>
          <a:graphicData uri="http://schemas.openxmlformats.org/drawingml/2006/table">
            <a:tbl>
              <a:tblPr firstRow="1" bandRow="1">
                <a:tableStyleId>{5C22544A-7EE6-4342-B048-85BDC9FD1C3A}</a:tableStyleId>
              </a:tblPr>
              <a:tblGrid>
                <a:gridCol w="5248124">
                  <a:extLst>
                    <a:ext uri="{9D8B030D-6E8A-4147-A177-3AD203B41FA5}">
                      <a16:colId xmlns:a16="http://schemas.microsoft.com/office/drawing/2014/main" val="53915791"/>
                    </a:ext>
                  </a:extLst>
                </a:gridCol>
              </a:tblGrid>
              <a:tr h="370840">
                <a:tc>
                  <a:txBody>
                    <a:bodyPr/>
                    <a:lstStyle/>
                    <a:p>
                      <a:pPr algn="ctr"/>
                      <a:r>
                        <a:rPr lang="en-US" dirty="0">
                          <a:latin typeface="+mj-lt"/>
                        </a:rPr>
                        <a:t>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50000"/>
                      </a:schemeClr>
                    </a:solidFill>
                  </a:tcPr>
                </a:tc>
                <a:extLst>
                  <a:ext uri="{0D108BD9-81ED-4DB2-BD59-A6C34878D82A}">
                    <a16:rowId xmlns:a16="http://schemas.microsoft.com/office/drawing/2014/main" val="1089643147"/>
                  </a:ext>
                </a:extLst>
              </a:tr>
              <a:tr h="370840">
                <a:tc>
                  <a:txBody>
                    <a:bodyPr/>
                    <a:lstStyle/>
                    <a:p>
                      <a:pPr marL="231775" lvl="1" indent="-231775">
                        <a:spcAft>
                          <a:spcPts val="600"/>
                        </a:spcAft>
                        <a:buFont typeface="Arial" panose="020B0604020202020204" pitchFamily="34" charset="0"/>
                        <a:buChar char="•"/>
                      </a:pPr>
                      <a:r>
                        <a:rPr lang="en-US" sz="1800" dirty="0"/>
                        <a:t>If a SAS is compromised, it can be used by anyone who obtains it</a:t>
                      </a:r>
                    </a:p>
                    <a:p>
                      <a:pPr marL="231775" lvl="1" indent="-231775">
                        <a:spcAft>
                          <a:spcPts val="600"/>
                        </a:spcAft>
                        <a:buFont typeface="Arial" panose="020B0604020202020204" pitchFamily="34" charset="0"/>
                        <a:buChar char="•"/>
                      </a:pPr>
                      <a:r>
                        <a:rPr lang="en-US" sz="1800" dirty="0"/>
                        <a:t>If a SAS provided to a client application expires and the application is unable to retrieve a new SAS from your service, then the application's functionality may be hindered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854097"/>
                  </a:ext>
                </a:extLst>
              </a:tr>
            </a:tbl>
          </a:graphicData>
        </a:graphic>
      </p:graphicFrame>
      <p:graphicFrame>
        <p:nvGraphicFramePr>
          <p:cNvPr id="3" name="Table 2">
            <a:extLst>
              <a:ext uri="{FF2B5EF4-FFF2-40B4-BE49-F238E27FC236}">
                <a16:creationId xmlns:a16="http://schemas.microsoft.com/office/drawing/2014/main" id="{4A5800EB-FBB3-495B-AFEE-B1F5AA621452}"/>
              </a:ext>
            </a:extLst>
          </p:cNvPr>
          <p:cNvGraphicFramePr>
            <a:graphicFrameLocks noGrp="1"/>
          </p:cNvGraphicFramePr>
          <p:nvPr>
            <p:extLst>
              <p:ext uri="{D42A27DB-BD31-4B8C-83A1-F6EECF244321}">
                <p14:modId xmlns:p14="http://schemas.microsoft.com/office/powerpoint/2010/main" val="601066320"/>
              </p:ext>
            </p:extLst>
          </p:nvPr>
        </p:nvGraphicFramePr>
        <p:xfrm>
          <a:off x="6588292" y="1083030"/>
          <a:ext cx="5248124" cy="4983480"/>
        </p:xfrm>
        <a:graphic>
          <a:graphicData uri="http://schemas.openxmlformats.org/drawingml/2006/table">
            <a:tbl>
              <a:tblPr firstRow="1" bandRow="1">
                <a:tableStyleId>{5C22544A-7EE6-4342-B048-85BDC9FD1C3A}</a:tableStyleId>
              </a:tblPr>
              <a:tblGrid>
                <a:gridCol w="5248124">
                  <a:extLst>
                    <a:ext uri="{9D8B030D-6E8A-4147-A177-3AD203B41FA5}">
                      <a16:colId xmlns:a16="http://schemas.microsoft.com/office/drawing/2014/main" val="53915791"/>
                    </a:ext>
                  </a:extLst>
                </a:gridCol>
              </a:tblGrid>
              <a:tr h="0">
                <a:tc>
                  <a:txBody>
                    <a:bodyPr/>
                    <a:lstStyle/>
                    <a:p>
                      <a:pPr algn="ctr"/>
                      <a:r>
                        <a:rPr lang="en-US" dirty="0">
                          <a:latin typeface="+mj-lt"/>
                        </a:rPr>
                        <a:t>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50000"/>
                      </a:schemeClr>
                    </a:solidFill>
                  </a:tcPr>
                </a:tc>
                <a:extLst>
                  <a:ext uri="{0D108BD9-81ED-4DB2-BD59-A6C34878D82A}">
                    <a16:rowId xmlns:a16="http://schemas.microsoft.com/office/drawing/2014/main" val="1089643147"/>
                  </a:ext>
                </a:extLst>
              </a:tr>
              <a:tr h="370840">
                <a:tc>
                  <a:txBody>
                    <a:bodyPr/>
                    <a:lstStyle/>
                    <a:p>
                      <a:pPr marL="571500" lvl="1" indent="-342900">
                        <a:spcAft>
                          <a:spcPts val="600"/>
                        </a:spcAft>
                        <a:buFont typeface="Arial" panose="020B0604020202020204" pitchFamily="34" charset="0"/>
                        <a:buChar char="•"/>
                      </a:pPr>
                      <a:r>
                        <a:rPr lang="en-US" sz="1800" dirty="0"/>
                        <a:t>Always use HTTPS to create or distribute a SAS</a:t>
                      </a:r>
                    </a:p>
                    <a:p>
                      <a:pPr marL="571500" lvl="1" indent="-342900">
                        <a:spcAft>
                          <a:spcPts val="600"/>
                        </a:spcAft>
                        <a:buFont typeface="Arial" panose="020B0604020202020204" pitchFamily="34" charset="0"/>
                        <a:buChar char="•"/>
                      </a:pPr>
                      <a:r>
                        <a:rPr lang="en-US" sz="1800" dirty="0"/>
                        <a:t>Reference stored access policies where possible</a:t>
                      </a:r>
                    </a:p>
                    <a:p>
                      <a:pPr marL="571500" lvl="1" indent="-342900">
                        <a:spcAft>
                          <a:spcPts val="600"/>
                        </a:spcAft>
                        <a:buFont typeface="Arial" panose="020B0604020202020204" pitchFamily="34" charset="0"/>
                        <a:buChar char="•"/>
                      </a:pPr>
                      <a:r>
                        <a:rPr lang="en-US" sz="1800" dirty="0"/>
                        <a:t>Use near-term expiration dates on an ad hoc SAS</a:t>
                      </a:r>
                    </a:p>
                    <a:p>
                      <a:pPr marL="571500" lvl="1" indent="-342900">
                        <a:spcAft>
                          <a:spcPts val="600"/>
                        </a:spcAft>
                        <a:buFont typeface="Arial" panose="020B0604020202020204" pitchFamily="34" charset="0"/>
                        <a:buChar char="•"/>
                      </a:pPr>
                      <a:r>
                        <a:rPr lang="en-US" sz="1800" dirty="0"/>
                        <a:t>Have clients automatically renew the SAS</a:t>
                      </a:r>
                    </a:p>
                    <a:p>
                      <a:pPr marL="571500" lvl="1" indent="-342900">
                        <a:spcAft>
                          <a:spcPts val="600"/>
                        </a:spcAft>
                        <a:buFont typeface="Arial" panose="020B0604020202020204" pitchFamily="34" charset="0"/>
                        <a:buChar char="•"/>
                      </a:pPr>
                      <a:r>
                        <a:rPr lang="en-US" sz="1800" dirty="0"/>
                        <a:t>Be careful with SAS start time</a:t>
                      </a:r>
                    </a:p>
                    <a:p>
                      <a:pPr marL="571500" lvl="1" indent="-342900">
                        <a:spcAft>
                          <a:spcPts val="600"/>
                        </a:spcAft>
                        <a:buFont typeface="Arial" panose="020B0604020202020204" pitchFamily="34" charset="0"/>
                        <a:buChar char="•"/>
                      </a:pPr>
                      <a:r>
                        <a:rPr lang="en-US" sz="1800" dirty="0"/>
                        <a:t>Be specific with the resource to be accessed</a:t>
                      </a:r>
                    </a:p>
                    <a:p>
                      <a:pPr marL="571500" lvl="1" indent="-342900">
                        <a:spcAft>
                          <a:spcPts val="600"/>
                        </a:spcAft>
                        <a:buFont typeface="Arial" panose="020B0604020202020204" pitchFamily="34" charset="0"/>
                        <a:buChar char="•"/>
                      </a:pPr>
                      <a:r>
                        <a:rPr lang="en-US" sz="1800" dirty="0"/>
                        <a:t>Your account will be billed for any usage</a:t>
                      </a:r>
                    </a:p>
                    <a:p>
                      <a:pPr marL="571500" lvl="1" indent="-342900">
                        <a:spcAft>
                          <a:spcPts val="600"/>
                        </a:spcAft>
                        <a:buFont typeface="Arial" panose="020B0604020202020204" pitchFamily="34" charset="0"/>
                        <a:buChar char="•"/>
                      </a:pPr>
                      <a:r>
                        <a:rPr lang="en-US" sz="1800" dirty="0"/>
                        <a:t>Validate data written using SAS</a:t>
                      </a:r>
                    </a:p>
                    <a:p>
                      <a:pPr marL="571500" lvl="1" indent="-342900">
                        <a:spcAft>
                          <a:spcPts val="600"/>
                        </a:spcAft>
                        <a:buFont typeface="Arial" panose="020B0604020202020204" pitchFamily="34" charset="0"/>
                        <a:buChar char="•"/>
                      </a:pPr>
                      <a:r>
                        <a:rPr lang="en-US" sz="1800" dirty="0"/>
                        <a:t>Don’t assume SAS is the correct choice</a:t>
                      </a:r>
                    </a:p>
                    <a:p>
                      <a:pPr marL="571500" lvl="1" indent="-342900">
                        <a:spcAft>
                          <a:spcPts val="600"/>
                        </a:spcAft>
                        <a:buFont typeface="Arial" panose="020B0604020202020204" pitchFamily="34" charset="0"/>
                        <a:buChar char="•"/>
                      </a:pPr>
                      <a:r>
                        <a:rPr lang="en-US" sz="1800" dirty="0"/>
                        <a:t>Use Storage Analytics to monitor your 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854097"/>
                  </a:ext>
                </a:extLst>
              </a:tr>
            </a:tbl>
          </a:graphicData>
        </a:graphic>
      </p:graphicFrame>
      <p:sp>
        <p:nvSpPr>
          <p:cNvPr id="7" name="Arrow: Right 6">
            <a:extLst>
              <a:ext uri="{FF2B5EF4-FFF2-40B4-BE49-F238E27FC236}">
                <a16:creationId xmlns:a16="http://schemas.microsoft.com/office/drawing/2014/main" id="{4C7A2A8F-0F61-4812-B7A8-B7ADB0ECAA02}"/>
              </a:ext>
              <a:ext uri="{C183D7F6-B498-43B3-948B-1728B52AA6E4}">
                <adec:decorative xmlns:adec="http://schemas.microsoft.com/office/drawing/2017/decorative" val="1"/>
              </a:ext>
            </a:extLst>
          </p:cNvPr>
          <p:cNvSpPr/>
          <p:nvPr/>
        </p:nvSpPr>
        <p:spPr bwMode="auto">
          <a:xfrm>
            <a:off x="6048260" y="3150824"/>
            <a:ext cx="297456" cy="749147"/>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686989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A06F-E6CD-41DF-97FB-3C120B667D39}"/>
              </a:ext>
            </a:extLst>
          </p:cNvPr>
          <p:cNvSpPr>
            <a:spLocks noGrp="1"/>
          </p:cNvSpPr>
          <p:nvPr>
            <p:ph type="title"/>
          </p:nvPr>
        </p:nvSpPr>
        <p:spPr/>
        <p:txBody>
          <a:bodyPr/>
          <a:lstStyle/>
          <a:p>
            <a:r>
              <a:rPr lang="en-US" dirty="0"/>
              <a:t>Accessing Blobs and Queues</a:t>
            </a:r>
          </a:p>
        </p:txBody>
      </p:sp>
      <p:sp>
        <p:nvSpPr>
          <p:cNvPr id="6" name="Rectangle 5">
            <a:extLst>
              <a:ext uri="{FF2B5EF4-FFF2-40B4-BE49-F238E27FC236}">
                <a16:creationId xmlns:a16="http://schemas.microsoft.com/office/drawing/2014/main" id="{B3C99CA9-D031-43E2-A679-31E673EF6AE7}"/>
              </a:ext>
            </a:extLst>
          </p:cNvPr>
          <p:cNvSpPr/>
          <p:nvPr/>
        </p:nvSpPr>
        <p:spPr>
          <a:xfrm>
            <a:off x="-1" y="1060585"/>
            <a:ext cx="12436475" cy="856505"/>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338138"/>
            <a:r>
              <a:rPr lang="en-US" sz="2400" dirty="0">
                <a:solidFill>
                  <a:schemeClr val="bg1"/>
                </a:solidFill>
                <a:latin typeface="+mj-lt"/>
                <a:cs typeface="Segoe UI Semilight"/>
              </a:rPr>
              <a:t>For security authentication use Azure AD</a:t>
            </a:r>
          </a:p>
        </p:txBody>
      </p:sp>
      <p:sp>
        <p:nvSpPr>
          <p:cNvPr id="4" name="Text Placeholder 14">
            <a:extLst>
              <a:ext uri="{FF2B5EF4-FFF2-40B4-BE49-F238E27FC236}">
                <a16:creationId xmlns:a16="http://schemas.microsoft.com/office/drawing/2014/main" id="{A81DF77D-FDB9-4CBF-BF0A-E08D1F273F1C}"/>
              </a:ext>
            </a:extLst>
          </p:cNvPr>
          <p:cNvSpPr>
            <a:spLocks noGrp="1"/>
          </p:cNvSpPr>
          <p:nvPr>
            <p:ph type="body" sz="quarter" idx="4294967295"/>
          </p:nvPr>
        </p:nvSpPr>
        <p:spPr>
          <a:xfrm>
            <a:off x="464647" y="2456329"/>
            <a:ext cx="6734175" cy="1303974"/>
          </a:xfrm>
          <a:solidFill>
            <a:schemeClr val="bg1">
              <a:lumMod val="95000"/>
            </a:schemeClr>
          </a:solidFill>
        </p:spPr>
        <p:txBody>
          <a:bodyPr lIns="91440" rIns="91440" anchor="ctr" anchorCtr="0">
            <a:noAutofit/>
          </a:bodyPr>
          <a:lstStyle/>
          <a:p>
            <a:pPr marL="0" indent="0">
              <a:spcAft>
                <a:spcPts val="1200"/>
              </a:spcAft>
              <a:buNone/>
            </a:pPr>
            <a:r>
              <a:rPr lang="en-US" sz="2400" dirty="0">
                <a:latin typeface="+mn-lt"/>
              </a:rPr>
              <a:t>Built-in RBAC roles like Storage Blob Data Owner and Storage Queue Data Contributor</a:t>
            </a:r>
          </a:p>
        </p:txBody>
      </p:sp>
      <p:sp>
        <p:nvSpPr>
          <p:cNvPr id="7" name="Text Placeholder 14">
            <a:extLst>
              <a:ext uri="{FF2B5EF4-FFF2-40B4-BE49-F238E27FC236}">
                <a16:creationId xmlns:a16="http://schemas.microsoft.com/office/drawing/2014/main" id="{293B3F73-C043-4DF4-9342-2EEF7249DBD4}"/>
              </a:ext>
            </a:extLst>
          </p:cNvPr>
          <p:cNvSpPr txBox="1">
            <a:spLocks/>
          </p:cNvSpPr>
          <p:nvPr/>
        </p:nvSpPr>
        <p:spPr>
          <a:xfrm>
            <a:off x="465138" y="4079414"/>
            <a:ext cx="6733684" cy="1107996"/>
          </a:xfrm>
          <a:prstGeom prst="rect">
            <a:avLst/>
          </a:prstGeom>
          <a:solidFill>
            <a:schemeClr val="bg1">
              <a:lumMod val="95000"/>
            </a:schemeClr>
          </a:solidFill>
        </p:spPr>
        <p:txBody>
          <a:bodyPr vert="horz" wrap="square" lIns="91440" tIns="0" rIns="91440" bIns="0" rtlCol="0" anchor="ctr" anchorCtr="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85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448"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Aft>
                <a:spcPts val="1200"/>
              </a:spcAft>
              <a:buNone/>
            </a:pPr>
            <a:r>
              <a:rPr lang="en-US" sz="2400" dirty="0"/>
              <a:t>You can scope access to the resources with containers or queues, accounts, resource groups, and subscriptions</a:t>
            </a:r>
            <a:endParaRPr lang="en-US" dirty="0"/>
          </a:p>
        </p:txBody>
      </p:sp>
      <p:sp>
        <p:nvSpPr>
          <p:cNvPr id="10" name="Rectangle 9">
            <a:extLst>
              <a:ext uri="{FF2B5EF4-FFF2-40B4-BE49-F238E27FC236}">
                <a16:creationId xmlns:a16="http://schemas.microsoft.com/office/drawing/2014/main" id="{9FA35A85-BB34-4CF2-B0D8-6CDA1F22DE90}"/>
              </a:ext>
              <a:ext uri="{C183D7F6-B498-43B3-948B-1728B52AA6E4}">
                <adec:decorative xmlns:adec="http://schemas.microsoft.com/office/drawing/2017/decorative" val="1"/>
              </a:ext>
            </a:extLst>
          </p:cNvPr>
          <p:cNvSpPr/>
          <p:nvPr/>
        </p:nvSpPr>
        <p:spPr bwMode="auto">
          <a:xfrm>
            <a:off x="8390965" y="4759157"/>
            <a:ext cx="3119717" cy="85650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Blob or Queue</a:t>
            </a:r>
          </a:p>
        </p:txBody>
      </p:sp>
      <p:sp>
        <p:nvSpPr>
          <p:cNvPr id="8" name="Rectangle 7">
            <a:extLst>
              <a:ext uri="{FF2B5EF4-FFF2-40B4-BE49-F238E27FC236}">
                <a16:creationId xmlns:a16="http://schemas.microsoft.com/office/drawing/2014/main" id="{C37413A3-EF86-4CDE-BE5C-E0D42BB835EA}"/>
              </a:ext>
              <a:ext uri="{C183D7F6-B498-43B3-948B-1728B52AA6E4}">
                <adec:decorative xmlns:adec="http://schemas.microsoft.com/office/drawing/2017/decorative" val="1"/>
              </a:ext>
            </a:extLst>
          </p:cNvPr>
          <p:cNvSpPr/>
          <p:nvPr/>
        </p:nvSpPr>
        <p:spPr bwMode="auto">
          <a:xfrm>
            <a:off x="8390965" y="2456328"/>
            <a:ext cx="3119717" cy="85650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User, group, or app</a:t>
            </a:r>
          </a:p>
        </p:txBody>
      </p:sp>
      <p:sp>
        <p:nvSpPr>
          <p:cNvPr id="13" name="TextBox 12">
            <a:extLst>
              <a:ext uri="{FF2B5EF4-FFF2-40B4-BE49-F238E27FC236}">
                <a16:creationId xmlns:a16="http://schemas.microsoft.com/office/drawing/2014/main" id="{33A9CD0B-7431-4F05-9138-C5D77CD22887}"/>
              </a:ext>
              <a:ext uri="{C183D7F6-B498-43B3-948B-1728B52AA6E4}">
                <adec:decorative xmlns:adec="http://schemas.microsoft.com/office/drawing/2017/decorative" val="1"/>
              </a:ext>
            </a:extLst>
          </p:cNvPr>
          <p:cNvSpPr txBox="1"/>
          <p:nvPr/>
        </p:nvSpPr>
        <p:spPr>
          <a:xfrm>
            <a:off x="9191839" y="3666663"/>
            <a:ext cx="2212529" cy="738664"/>
          </a:xfrm>
          <a:prstGeom prst="rect">
            <a:avLst/>
          </a:prstGeom>
          <a:noFill/>
        </p:spPr>
        <p:txBody>
          <a:bodyPr wrap="none" lIns="0" tIns="0" rIns="0" bIns="0" rtlCol="0">
            <a:spAutoFit/>
          </a:bodyPr>
          <a:lstStyle/>
          <a:p>
            <a:pPr marL="233363" indent="-233363" algn="l">
              <a:buAutoNum type="arabicPeriod"/>
            </a:pPr>
            <a:r>
              <a:rPr lang="en-US" sz="2400" b="1" dirty="0">
                <a:gradFill>
                  <a:gsLst>
                    <a:gs pos="2917">
                      <a:schemeClr val="tx1"/>
                    </a:gs>
                    <a:gs pos="30000">
                      <a:schemeClr val="tx1"/>
                    </a:gs>
                  </a:gsLst>
                  <a:lin ang="5400000" scaled="0"/>
                </a:gradFill>
              </a:rPr>
              <a:t> Authenticate</a:t>
            </a:r>
          </a:p>
          <a:p>
            <a:pPr marL="233363" indent="-233363" algn="l">
              <a:buAutoNum type="arabicPeriod"/>
            </a:pPr>
            <a:r>
              <a:rPr lang="en-US" sz="2400" b="1" dirty="0">
                <a:gradFill>
                  <a:gsLst>
                    <a:gs pos="2917">
                      <a:schemeClr val="tx1"/>
                    </a:gs>
                    <a:gs pos="30000">
                      <a:schemeClr val="tx1"/>
                    </a:gs>
                  </a:gsLst>
                  <a:lin ang="5400000" scaled="0"/>
                </a:gradFill>
              </a:rPr>
              <a:t> Authorize</a:t>
            </a:r>
          </a:p>
        </p:txBody>
      </p:sp>
      <p:cxnSp>
        <p:nvCxnSpPr>
          <p:cNvPr id="12" name="Straight Arrow Connector 11">
            <a:extLst>
              <a:ext uri="{FF2B5EF4-FFF2-40B4-BE49-F238E27FC236}">
                <a16:creationId xmlns:a16="http://schemas.microsoft.com/office/drawing/2014/main" id="{E97FD739-2576-40AC-96AE-8EE9474A6603}"/>
              </a:ext>
              <a:ext uri="{C183D7F6-B498-43B3-948B-1728B52AA6E4}">
                <adec:decorative xmlns:adec="http://schemas.microsoft.com/office/drawing/2017/decorative" val="1"/>
              </a:ext>
            </a:extLst>
          </p:cNvPr>
          <p:cNvCxnSpPr>
            <a:cxnSpLocks/>
          </p:cNvCxnSpPr>
          <p:nvPr/>
        </p:nvCxnSpPr>
        <p:spPr>
          <a:xfrm>
            <a:off x="9000565" y="3312833"/>
            <a:ext cx="0" cy="144632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08097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wrap="square" anchor="t">
            <a:normAutofit/>
          </a:bodyPr>
          <a:lstStyle/>
          <a:p>
            <a:r>
              <a:rPr lang="en-US" dirty="0"/>
              <a:t>Demonstration: Secure Access Signatures (Portal)</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1396873627"/>
              </p:ext>
            </p:extLst>
          </p:nvPr>
        </p:nvGraphicFramePr>
        <p:xfrm>
          <a:off x="465138" y="1298892"/>
          <a:ext cx="11533187" cy="4159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4502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2998793"/>
            <a:ext cx="9070923" cy="996940"/>
          </a:xfrm>
        </p:spPr>
        <p:txBody>
          <a:bodyPr/>
          <a:lstStyle/>
          <a:p>
            <a:r>
              <a:rPr lang="en-US" b="1" dirty="0"/>
              <a:t>Lesson 05: Storage Firewalls and Virtual Networks</a:t>
            </a:r>
          </a:p>
        </p:txBody>
      </p:sp>
      <p:pic>
        <p:nvPicPr>
          <p:cNvPr id="3" name="Picture 2">
            <a:extLst>
              <a:ext uri="{FF2B5EF4-FFF2-40B4-BE49-F238E27FC236}">
                <a16:creationId xmlns:a16="http://schemas.microsoft.com/office/drawing/2014/main" id="{913A16C3-B572-4A43-BFC1-127FD69C825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29617" y="2822820"/>
            <a:ext cx="1283450" cy="1283450"/>
          </a:xfrm>
          <a:prstGeom prst="rect">
            <a:avLst/>
          </a:prstGeom>
        </p:spPr>
      </p:pic>
    </p:spTree>
    <p:extLst>
      <p:ext uri="{BB962C8B-B14F-4D97-AF65-F5344CB8AC3E}">
        <p14:creationId xmlns:p14="http://schemas.microsoft.com/office/powerpoint/2010/main" val="114938944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471344"/>
            <a:ext cx="2460592" cy="2051844"/>
          </a:xfrm>
        </p:spPr>
        <p:txBody>
          <a:bodyPr/>
          <a:lstStyle/>
          <a:p>
            <a:r>
              <a:rPr lang="en-US" dirty="0"/>
              <a:t>Storage Firewalls and Virtual Networks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6804054" cy="3304388"/>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Storage Firewalls and Virtual Networks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Change the Default Network Access Rule</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Grant Access from a Virtual Network</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Securing Storage Endpoints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Securing Storage Endpoints</a:t>
            </a:r>
          </a:p>
        </p:txBody>
      </p:sp>
    </p:spTree>
    <p:extLst>
      <p:ext uri="{BB962C8B-B14F-4D97-AF65-F5344CB8AC3E}">
        <p14:creationId xmlns:p14="http://schemas.microsoft.com/office/powerpoint/2010/main" val="11165024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Azure Storage Firewalls and Virtual Networks</a:t>
            </a:r>
          </a:p>
        </p:txBody>
      </p:sp>
      <p:sp>
        <p:nvSpPr>
          <p:cNvPr id="2" name="Rectangle 1">
            <a:extLst>
              <a:ext uri="{FF2B5EF4-FFF2-40B4-BE49-F238E27FC236}">
                <a16:creationId xmlns:a16="http://schemas.microsoft.com/office/drawing/2014/main" id="{BC93CEE3-FF8D-4828-B3B0-FDF98F8DD1BE}"/>
              </a:ext>
            </a:extLst>
          </p:cNvPr>
          <p:cNvSpPr/>
          <p:nvPr/>
        </p:nvSpPr>
        <p:spPr>
          <a:xfrm>
            <a:off x="-1" y="1106669"/>
            <a:ext cx="12436475" cy="651144"/>
          </a:xfrm>
          <a:prstGeom prst="rect">
            <a:avLst/>
          </a:prstGeom>
          <a:solidFill>
            <a:schemeClr val="tx2">
              <a:lumMod val="50000"/>
            </a:schemeClr>
          </a:solidFill>
          <a:ln w="6350">
            <a:solidFill>
              <a:schemeClr val="tx2">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marL="338138"/>
            <a:r>
              <a:rPr lang="en-US" sz="2200" dirty="0">
                <a:solidFill>
                  <a:schemeClr val="bg1"/>
                </a:solidFill>
                <a:latin typeface="+mj-lt"/>
                <a:cs typeface="Segoe UI Semilight"/>
              </a:rPr>
              <a:t>Azure Storage Firewall and Virtual Networks protect storage at the network level</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17184" y="4321269"/>
            <a:ext cx="5584825" cy="830263"/>
          </a:xfrm>
          <a:solidFill>
            <a:schemeClr val="bg1">
              <a:lumMod val="95000"/>
            </a:schemeClr>
          </a:solidFill>
        </p:spPr>
        <p:txBody>
          <a:bodyPr lIns="0" anchor="ctr" anchorCtr="0">
            <a:noAutofit/>
          </a:bodyPr>
          <a:lstStyle/>
          <a:p>
            <a:pPr marL="228600" lvl="1" indent="0">
              <a:spcAft>
                <a:spcPts val="600"/>
              </a:spcAft>
              <a:buNone/>
            </a:pPr>
            <a:r>
              <a:rPr lang="en-US" sz="1800" dirty="0"/>
              <a:t>Configure a rule to deny access from all networks and then grant access to traffic from specific virtual network subnets only</a:t>
            </a:r>
          </a:p>
        </p:txBody>
      </p:sp>
      <p:sp>
        <p:nvSpPr>
          <p:cNvPr id="10" name="Text Placeholder 14">
            <a:extLst>
              <a:ext uri="{FF2B5EF4-FFF2-40B4-BE49-F238E27FC236}">
                <a16:creationId xmlns:a16="http://schemas.microsoft.com/office/drawing/2014/main" id="{66AE2489-E41B-4D5F-BBA0-DB8B85DBCCCA}"/>
              </a:ext>
            </a:extLst>
          </p:cNvPr>
          <p:cNvSpPr txBox="1">
            <a:spLocks/>
          </p:cNvSpPr>
          <p:nvPr/>
        </p:nvSpPr>
        <p:spPr>
          <a:xfrm>
            <a:off x="417184" y="5388141"/>
            <a:ext cx="5585588" cy="830997"/>
          </a:xfrm>
          <a:prstGeom prst="rect">
            <a:avLst/>
          </a:prstGeom>
          <a:solidFill>
            <a:schemeClr val="bg1">
              <a:lumMod val="95000"/>
            </a:schemeClr>
          </a:solidFill>
        </p:spPr>
        <p:txBody>
          <a:bodyPr vert="horz" wrap="square" lIns="0" tIns="0" rIns="0" bIns="0" rtlCol="0" anchor="ctr" anchorCtr="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85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448"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228600" lvl="1" indent="0">
              <a:spcAft>
                <a:spcPts val="600"/>
              </a:spcAft>
              <a:buFont typeface="Arial" panose="020B0604020202020204" pitchFamily="34" charset="0"/>
              <a:buNone/>
            </a:pPr>
            <a:r>
              <a:rPr lang="en-US" sz="1800" dirty="0"/>
              <a:t>If needed, configure rules to grant access to allow connections from specific internet or on-premises clients</a:t>
            </a:r>
          </a:p>
        </p:txBody>
      </p:sp>
      <p:sp>
        <p:nvSpPr>
          <p:cNvPr id="11" name="Text Placeholder 14">
            <a:extLst>
              <a:ext uri="{FF2B5EF4-FFF2-40B4-BE49-F238E27FC236}">
                <a16:creationId xmlns:a16="http://schemas.microsoft.com/office/drawing/2014/main" id="{3CEC74C8-07AE-4218-B565-A38A933C5189}"/>
              </a:ext>
            </a:extLst>
          </p:cNvPr>
          <p:cNvSpPr txBox="1">
            <a:spLocks/>
          </p:cNvSpPr>
          <p:nvPr/>
        </p:nvSpPr>
        <p:spPr>
          <a:xfrm>
            <a:off x="6368847" y="4309025"/>
            <a:ext cx="5585588" cy="842507"/>
          </a:xfrm>
          <a:prstGeom prst="rect">
            <a:avLst/>
          </a:prstGeom>
          <a:solidFill>
            <a:schemeClr val="bg1">
              <a:lumMod val="95000"/>
            </a:schemeClr>
          </a:solidFill>
        </p:spPr>
        <p:txBody>
          <a:bodyPr vert="horz" wrap="square" lIns="0" tIns="0" rIns="0" bIns="0" rtlCol="0" anchor="ctr" anchorCtr="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85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448"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228600" lvl="1" indent="0">
              <a:spcAft>
                <a:spcPts val="600"/>
              </a:spcAft>
              <a:buFont typeface="Arial" panose="020B0604020202020204" pitchFamily="34" charset="0"/>
              <a:buNone/>
            </a:pPr>
            <a:r>
              <a:rPr lang="en-US" sz="1800" dirty="0"/>
              <a:t>Network rules are enforced on all network protocols to Azure storage, including REST and SMB</a:t>
            </a:r>
          </a:p>
        </p:txBody>
      </p:sp>
      <p:sp>
        <p:nvSpPr>
          <p:cNvPr id="12" name="Text Placeholder 14">
            <a:extLst>
              <a:ext uri="{FF2B5EF4-FFF2-40B4-BE49-F238E27FC236}">
                <a16:creationId xmlns:a16="http://schemas.microsoft.com/office/drawing/2014/main" id="{19B24E60-F200-4741-8A6C-AF007E3708F8}"/>
              </a:ext>
            </a:extLst>
          </p:cNvPr>
          <p:cNvSpPr txBox="1">
            <a:spLocks/>
          </p:cNvSpPr>
          <p:nvPr/>
        </p:nvSpPr>
        <p:spPr>
          <a:xfrm>
            <a:off x="6368847" y="5375943"/>
            <a:ext cx="5621288" cy="830997"/>
          </a:xfrm>
          <a:prstGeom prst="rect">
            <a:avLst/>
          </a:prstGeom>
          <a:solidFill>
            <a:schemeClr val="bg1">
              <a:lumMod val="95000"/>
            </a:schemeClr>
          </a:solidFill>
        </p:spPr>
        <p:txBody>
          <a:bodyPr vert="horz" wrap="square" lIns="0" tIns="0" rIns="0" bIns="0" rtlCol="0" anchor="ctr" anchorCtr="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856"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Arial" panose="020B0604020202020204" pitchFamily="34" charset="0"/>
              <a:buChar char="•"/>
              <a:tabLst/>
              <a:defRPr sz="2448"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228600" lvl="1" indent="0">
              <a:spcAft>
                <a:spcPts val="600"/>
              </a:spcAft>
              <a:buFont typeface="Arial" panose="020B0604020202020204" pitchFamily="34" charset="0"/>
              <a:buNone/>
            </a:pPr>
            <a:r>
              <a:rPr lang="en-US" sz="1800" dirty="0"/>
              <a:t>Once network rules are applied, they're enforced for all requests, including those based on SAS</a:t>
            </a:r>
          </a:p>
        </p:txBody>
      </p:sp>
      <p:pic>
        <p:nvPicPr>
          <p:cNvPr id="4" name="Picture 3">
            <a:extLst>
              <a:ext uri="{FF2B5EF4-FFF2-40B4-BE49-F238E27FC236}">
                <a16:creationId xmlns:a16="http://schemas.microsoft.com/office/drawing/2014/main" id="{3E73F4BF-53E8-40BB-B301-3B851E7A496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359872" y="1994516"/>
            <a:ext cx="8017949" cy="1895090"/>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4ACF7A8B-CAC6-42BC-A5F5-68ADBB2D94EC}"/>
              </a:ext>
              <a:ext uri="{C183D7F6-B498-43B3-948B-1728B52AA6E4}">
                <adec:decorative xmlns:adec="http://schemas.microsoft.com/office/drawing/2017/decorative" val="1"/>
              </a:ext>
            </a:extLst>
          </p:cNvPr>
          <p:cNvSpPr/>
          <p:nvPr/>
        </p:nvSpPr>
        <p:spPr bwMode="auto">
          <a:xfrm>
            <a:off x="417184" y="1820541"/>
            <a:ext cx="11537251" cy="225187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988661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2460592" cy="1231106"/>
          </a:xfrm>
        </p:spPr>
        <p:txBody>
          <a:bodyPr/>
          <a:lstStyle/>
          <a:p>
            <a:r>
              <a:rPr lang="en-US" dirty="0"/>
              <a:t>Storage Accounts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6636829" cy="5197214"/>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Storage</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Storage Services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Storage Account Types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Storage Account Replication Features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Accessing Storage</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Data Transfer Tool Selection</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980492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519C35-FAF8-4B5A-955A-9BEB1A8E92D3}"/>
              </a:ext>
            </a:extLst>
          </p:cNvPr>
          <p:cNvSpPr>
            <a:spLocks noGrp="1"/>
          </p:cNvSpPr>
          <p:nvPr>
            <p:ph type="title"/>
          </p:nvPr>
        </p:nvSpPr>
        <p:spPr/>
        <p:txBody>
          <a:bodyPr/>
          <a:lstStyle/>
          <a:p>
            <a:r>
              <a:rPr lang="en-US" b="1" dirty="0"/>
              <a:t>Change the Default Network Access Rule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502280" y="1252538"/>
            <a:ext cx="11239500" cy="4616648"/>
          </a:xfrm>
        </p:spPr>
        <p:txBody>
          <a:bodyPr lIns="182880"/>
          <a:lstStyle/>
          <a:p>
            <a:pPr marL="0" indent="0">
              <a:spcAft>
                <a:spcPts val="600"/>
              </a:spcAft>
              <a:buNone/>
            </a:pPr>
            <a:r>
              <a:rPr lang="en-US" sz="2400" b="1" dirty="0"/>
              <a:t>Managing default network access rules</a:t>
            </a:r>
          </a:p>
          <a:p>
            <a:pPr marL="571500" lvl="1" indent="-342900">
              <a:spcAft>
                <a:spcPts val="600"/>
              </a:spcAft>
              <a:buFont typeface="Arial" panose="020B0604020202020204" pitchFamily="34" charset="0"/>
              <a:buChar char="•"/>
            </a:pPr>
            <a:r>
              <a:rPr lang="en-US" sz="2400" dirty="0"/>
              <a:t>By default, storage accounts accept connections from clients on any network</a:t>
            </a:r>
          </a:p>
          <a:p>
            <a:pPr marL="571500" lvl="1" indent="-342900">
              <a:spcAft>
                <a:spcPts val="600"/>
              </a:spcAft>
              <a:buFont typeface="Arial" panose="020B0604020202020204" pitchFamily="34" charset="0"/>
              <a:buChar char="•"/>
            </a:pPr>
            <a:r>
              <a:rPr lang="en-US" sz="2400" dirty="0"/>
              <a:t>To limit access to selected networks, you must first change the default action</a:t>
            </a:r>
          </a:p>
          <a:p>
            <a:pPr marL="0" indent="0">
              <a:spcAft>
                <a:spcPts val="600"/>
              </a:spcAft>
              <a:buNone/>
            </a:pPr>
            <a:r>
              <a:rPr lang="en-US" sz="2400" b="1" dirty="0"/>
              <a:t>Using the Azure portal</a:t>
            </a:r>
          </a:p>
          <a:p>
            <a:pPr marL="571500" lvl="1" indent="-342900">
              <a:spcAft>
                <a:spcPts val="600"/>
              </a:spcAft>
              <a:buFont typeface="Arial" panose="020B0604020202020204" pitchFamily="34" charset="0"/>
              <a:buChar char="•"/>
            </a:pPr>
            <a:r>
              <a:rPr lang="en-US" sz="2400" dirty="0"/>
              <a:t>Use the </a:t>
            </a:r>
            <a:r>
              <a:rPr lang="en-US" sz="2400" b="1" dirty="0"/>
              <a:t>Firewalls and virtual networks </a:t>
            </a:r>
            <a:r>
              <a:rPr lang="en-US" sz="2400" dirty="0"/>
              <a:t>settings</a:t>
            </a:r>
          </a:p>
          <a:p>
            <a:pPr marL="0" indent="0">
              <a:spcAft>
                <a:spcPts val="600"/>
              </a:spcAft>
              <a:buNone/>
            </a:pPr>
            <a:r>
              <a:rPr lang="en-US" sz="2400" b="1" dirty="0"/>
              <a:t>Using Azure CLI</a:t>
            </a:r>
          </a:p>
          <a:p>
            <a:pPr marL="571500" lvl="1" indent="-342900">
              <a:spcAft>
                <a:spcPts val="600"/>
              </a:spcAft>
              <a:buFont typeface="Arial" panose="020B0604020202020204" pitchFamily="34" charset="0"/>
              <a:buChar char="•"/>
            </a:pPr>
            <a:r>
              <a:rPr lang="en-US" sz="2000" dirty="0" err="1">
                <a:latin typeface="Courier New" panose="02070309020205020404" pitchFamily="49" charset="0"/>
                <a:cs typeface="Courier New" panose="02070309020205020404" pitchFamily="49" charset="0"/>
              </a:rPr>
              <a:t>az</a:t>
            </a:r>
            <a:r>
              <a:rPr lang="en-US" sz="2000" dirty="0">
                <a:latin typeface="Courier New" panose="02070309020205020404" pitchFamily="49" charset="0"/>
                <a:cs typeface="Courier New" panose="02070309020205020404" pitchFamily="49" charset="0"/>
              </a:rPr>
              <a:t> storage account update --resource-group "</a:t>
            </a:r>
            <a:r>
              <a:rPr lang="en-US" sz="2000" dirty="0" err="1">
                <a:latin typeface="Courier New" panose="02070309020205020404" pitchFamily="49" charset="0"/>
                <a:cs typeface="Courier New" panose="02070309020205020404" pitchFamily="49" charset="0"/>
              </a:rPr>
              <a:t>myresourcegroup</a:t>
            </a:r>
            <a:r>
              <a:rPr lang="en-US" sz="2000" dirty="0">
                <a:latin typeface="Courier New" panose="02070309020205020404" pitchFamily="49" charset="0"/>
                <a:cs typeface="Courier New" panose="02070309020205020404" pitchFamily="49" charset="0"/>
              </a:rPr>
              <a:t>" --name "</a:t>
            </a:r>
            <a:r>
              <a:rPr lang="en-US" sz="2000" dirty="0" err="1">
                <a:latin typeface="Courier New" panose="02070309020205020404" pitchFamily="49" charset="0"/>
                <a:cs typeface="Courier New" panose="02070309020205020404" pitchFamily="49" charset="0"/>
              </a:rPr>
              <a:t>mystorageaccount</a:t>
            </a:r>
            <a:r>
              <a:rPr lang="en-US" sz="2000" dirty="0">
                <a:latin typeface="Courier New" panose="02070309020205020404" pitchFamily="49" charset="0"/>
                <a:cs typeface="Courier New" panose="02070309020205020404" pitchFamily="49" charset="0"/>
              </a:rPr>
              <a:t>" --default-action Deny</a:t>
            </a:r>
          </a:p>
          <a:p>
            <a:pPr marL="571500" lvl="1" indent="-342900">
              <a:spcAft>
                <a:spcPts val="600"/>
              </a:spcAft>
              <a:buFont typeface="Arial" panose="020B0604020202020204" pitchFamily="34" charset="0"/>
              <a:buChar char="•"/>
            </a:pPr>
            <a:r>
              <a:rPr lang="en-US" sz="2000" dirty="0" err="1">
                <a:latin typeface="Courier New" panose="02070309020205020404" pitchFamily="49" charset="0"/>
                <a:cs typeface="Courier New" panose="02070309020205020404" pitchFamily="49" charset="0"/>
              </a:rPr>
              <a:t>az</a:t>
            </a:r>
            <a:r>
              <a:rPr lang="en-US" sz="2000" dirty="0">
                <a:latin typeface="Courier New" panose="02070309020205020404" pitchFamily="49" charset="0"/>
                <a:cs typeface="Courier New" panose="02070309020205020404" pitchFamily="49" charset="0"/>
              </a:rPr>
              <a:t> storage account update --resource-group "</a:t>
            </a:r>
            <a:r>
              <a:rPr lang="en-US" sz="2000" dirty="0" err="1">
                <a:latin typeface="Courier New" panose="02070309020205020404" pitchFamily="49" charset="0"/>
                <a:cs typeface="Courier New" panose="02070309020205020404" pitchFamily="49" charset="0"/>
              </a:rPr>
              <a:t>myresourcegroup</a:t>
            </a:r>
            <a:r>
              <a:rPr lang="en-US" sz="2000" dirty="0">
                <a:latin typeface="Courier New" panose="02070309020205020404" pitchFamily="49" charset="0"/>
                <a:cs typeface="Courier New" panose="02070309020205020404" pitchFamily="49" charset="0"/>
              </a:rPr>
              <a:t>" --name "</a:t>
            </a:r>
            <a:r>
              <a:rPr lang="en-US" sz="2000" dirty="0" err="1">
                <a:latin typeface="Courier New" panose="02070309020205020404" pitchFamily="49" charset="0"/>
                <a:cs typeface="Courier New" panose="02070309020205020404" pitchFamily="49" charset="0"/>
              </a:rPr>
              <a:t>mystorageaccount</a:t>
            </a:r>
            <a:r>
              <a:rPr lang="en-US" sz="2000" dirty="0">
                <a:latin typeface="Courier New" panose="02070309020205020404" pitchFamily="49" charset="0"/>
                <a:cs typeface="Courier New" panose="02070309020205020404" pitchFamily="49" charset="0"/>
              </a:rPr>
              <a:t>" --default-action Allow</a:t>
            </a:r>
          </a:p>
          <a:p>
            <a:pPr>
              <a:spcAft>
                <a:spcPts val="600"/>
              </a:spcAft>
            </a:pPr>
            <a:endParaRPr lang="en-US" sz="2400" dirty="0">
              <a:latin typeface="+mj-lt"/>
            </a:endParaRPr>
          </a:p>
        </p:txBody>
      </p:sp>
    </p:spTree>
    <p:extLst>
      <p:ext uri="{BB962C8B-B14F-4D97-AF65-F5344CB8AC3E}">
        <p14:creationId xmlns:p14="http://schemas.microsoft.com/office/powerpoint/2010/main" val="53992203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Grant Access from a Virtual Network</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579409" y="2138140"/>
            <a:ext cx="4460875" cy="2019300"/>
          </a:xfrm>
          <a:solidFill>
            <a:schemeClr val="bg1">
              <a:lumMod val="95000"/>
            </a:schemeClr>
          </a:solidFill>
        </p:spPr>
        <p:txBody>
          <a:bodyPr lIns="91440">
            <a:noAutofit/>
          </a:bodyPr>
          <a:lstStyle/>
          <a:p>
            <a:pPr marL="0" indent="0">
              <a:spcAft>
                <a:spcPts val="600"/>
              </a:spcAft>
              <a:buNone/>
            </a:pPr>
            <a:r>
              <a:rPr lang="en-US" sz="2000" dirty="0">
                <a:latin typeface="+mj-lt"/>
              </a:rPr>
              <a:t>Access may be granted to:</a:t>
            </a:r>
          </a:p>
          <a:p>
            <a:pPr marL="463550" indent="-347663">
              <a:spcAft>
                <a:spcPts val="600"/>
              </a:spcAft>
              <a:buFont typeface="Arial" panose="020B0604020202020204" pitchFamily="34" charset="0"/>
              <a:buChar char="•"/>
            </a:pPr>
            <a:r>
              <a:rPr lang="en-US" sz="2000" dirty="0">
                <a:latin typeface="+mn-lt"/>
              </a:rPr>
              <a:t>Internet IP ranges</a:t>
            </a:r>
          </a:p>
          <a:p>
            <a:pPr marL="463550" indent="-347663">
              <a:spcAft>
                <a:spcPts val="600"/>
              </a:spcAft>
              <a:buFont typeface="Arial" panose="020B0604020202020204" pitchFamily="34" charset="0"/>
              <a:buChar char="•"/>
            </a:pPr>
            <a:r>
              <a:rPr lang="en-US" sz="2000" dirty="0">
                <a:latin typeface="+mn-lt"/>
              </a:rPr>
              <a:t>Virtual networks (service endpoints)</a:t>
            </a:r>
          </a:p>
          <a:p>
            <a:pPr marL="463550" indent="-347663">
              <a:spcAft>
                <a:spcPts val="600"/>
              </a:spcAft>
              <a:buFont typeface="Arial" panose="020B0604020202020204" pitchFamily="34" charset="0"/>
              <a:buChar char="•"/>
            </a:pPr>
            <a:r>
              <a:rPr lang="en-US" sz="2000" dirty="0">
                <a:latin typeface="+mn-lt"/>
              </a:rPr>
              <a:t>Private Endpoints</a:t>
            </a:r>
          </a:p>
        </p:txBody>
      </p:sp>
      <p:pic>
        <p:nvPicPr>
          <p:cNvPr id="4" name="Picture 3" descr="Screenshot of the Private Endpoint Connections and Virtual Network Firewall pages. ">
            <a:extLst>
              <a:ext uri="{FF2B5EF4-FFF2-40B4-BE49-F238E27FC236}">
                <a16:creationId xmlns:a16="http://schemas.microsoft.com/office/drawing/2014/main" id="{82FFE519-9417-470C-9F1C-D1D91AEF24EF}"/>
              </a:ext>
            </a:extLst>
          </p:cNvPr>
          <p:cNvPicPr>
            <a:picLocks noChangeAspect="1"/>
          </p:cNvPicPr>
          <p:nvPr/>
        </p:nvPicPr>
        <p:blipFill>
          <a:blip r:embed="rId2"/>
          <a:stretch>
            <a:fillRect/>
          </a:stretch>
        </p:blipFill>
        <p:spPr>
          <a:xfrm>
            <a:off x="5526115" y="1061047"/>
            <a:ext cx="6185404" cy="5359560"/>
          </a:xfrm>
          <a:prstGeom prst="rect">
            <a:avLst/>
          </a:prstGeom>
        </p:spPr>
      </p:pic>
      <p:sp>
        <p:nvSpPr>
          <p:cNvPr id="5" name="Rectangle 4">
            <a:extLst>
              <a:ext uri="{FF2B5EF4-FFF2-40B4-BE49-F238E27FC236}">
                <a16:creationId xmlns:a16="http://schemas.microsoft.com/office/drawing/2014/main" id="{B7230146-D534-40F5-8907-541DC223D27E}"/>
              </a:ext>
              <a:ext uri="{C183D7F6-B498-43B3-948B-1728B52AA6E4}">
                <adec:decorative xmlns:adec="http://schemas.microsoft.com/office/drawing/2017/decorative" val="1"/>
              </a:ext>
            </a:extLst>
          </p:cNvPr>
          <p:cNvSpPr/>
          <p:nvPr/>
        </p:nvSpPr>
        <p:spPr bwMode="auto">
          <a:xfrm>
            <a:off x="5283200" y="983042"/>
            <a:ext cx="6671235" cy="551557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944983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DFD2-8E7F-41FB-9497-CDDD7A22635A}"/>
              </a:ext>
            </a:extLst>
          </p:cNvPr>
          <p:cNvSpPr>
            <a:spLocks noGrp="1"/>
          </p:cNvSpPr>
          <p:nvPr>
            <p:ph type="title"/>
          </p:nvPr>
        </p:nvSpPr>
        <p:spPr/>
        <p:txBody>
          <a:bodyPr/>
          <a:lstStyle/>
          <a:p>
            <a:r>
              <a:rPr lang="en-US" b="1" dirty="0"/>
              <a:t>Securing Storage Endpoints</a:t>
            </a:r>
            <a:endParaRPr lang="en-US" dirty="0"/>
          </a:p>
        </p:txBody>
      </p:sp>
      <p:sp>
        <p:nvSpPr>
          <p:cNvPr id="5" name="Rectangle 4">
            <a:extLst>
              <a:ext uri="{FF2B5EF4-FFF2-40B4-BE49-F238E27FC236}">
                <a16:creationId xmlns:a16="http://schemas.microsoft.com/office/drawing/2014/main" id="{4AE67C3C-4EB8-4EEF-B6D1-3AFC2E1724F2}"/>
              </a:ext>
              <a:ext uri="{C183D7F6-B498-43B3-948B-1728B52AA6E4}">
                <adec:decorative xmlns:adec="http://schemas.microsoft.com/office/drawing/2017/decorative" val="1"/>
              </a:ext>
            </a:extLst>
          </p:cNvPr>
          <p:cNvSpPr/>
          <p:nvPr/>
        </p:nvSpPr>
        <p:spPr bwMode="auto">
          <a:xfrm>
            <a:off x="427038" y="1192213"/>
            <a:ext cx="11582400" cy="383698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5" descr="A screenshot of the Storage Account Firewalls and Virtual Networks section. vnet01 and subnet01 are configured to access the storage account">
            <a:extLst>
              <a:ext uri="{FF2B5EF4-FFF2-40B4-BE49-F238E27FC236}">
                <a16:creationId xmlns:a16="http://schemas.microsoft.com/office/drawing/2014/main" id="{B27C2476-1400-4302-B752-64884F597748}"/>
              </a:ext>
            </a:extLst>
          </p:cNvPr>
          <p:cNvPicPr>
            <a:picLocks noChangeAspect="1"/>
          </p:cNvPicPr>
          <p:nvPr/>
        </p:nvPicPr>
        <p:blipFill>
          <a:blip r:embed="rId2"/>
          <a:stretch>
            <a:fillRect/>
          </a:stretch>
        </p:blipFill>
        <p:spPr>
          <a:xfrm>
            <a:off x="573348" y="1502879"/>
            <a:ext cx="11263052" cy="3215655"/>
          </a:xfrm>
          <a:prstGeom prst="rect">
            <a:avLst/>
          </a:prstGeom>
          <a:ln>
            <a:noFill/>
          </a:ln>
        </p:spPr>
      </p:pic>
      <p:sp>
        <p:nvSpPr>
          <p:cNvPr id="9" name="Rectangle 8">
            <a:extLst>
              <a:ext uri="{FF2B5EF4-FFF2-40B4-BE49-F238E27FC236}">
                <a16:creationId xmlns:a16="http://schemas.microsoft.com/office/drawing/2014/main" id="{44709A85-6708-4D22-BD37-D74DD2AB97DA}"/>
              </a:ext>
            </a:extLst>
          </p:cNvPr>
          <p:cNvSpPr/>
          <p:nvPr/>
        </p:nvSpPr>
        <p:spPr>
          <a:xfrm>
            <a:off x="427034"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Firewalls and virtual networks </a:t>
            </a:r>
            <a:r>
              <a:rPr lang="en-US" sz="2000" dirty="0">
                <a:solidFill>
                  <a:schemeClr val="tx1"/>
                </a:solidFill>
              </a:rPr>
              <a:t>settings allow restricting access to a storage account from specific virtual network subnets.</a:t>
            </a:r>
          </a:p>
        </p:txBody>
      </p:sp>
      <p:sp>
        <p:nvSpPr>
          <p:cNvPr id="11" name="Rectangle 10">
            <a:extLst>
              <a:ext uri="{FF2B5EF4-FFF2-40B4-BE49-F238E27FC236}">
                <a16:creationId xmlns:a16="http://schemas.microsoft.com/office/drawing/2014/main" id="{43FE2174-C45E-4235-9F0A-F06BE52095E5}"/>
              </a:ext>
            </a:extLst>
          </p:cNvPr>
          <p:cNvSpPr/>
          <p:nvPr/>
        </p:nvSpPr>
        <p:spPr>
          <a:xfrm>
            <a:off x="6295955" y="5177473"/>
            <a:ext cx="5713479" cy="11842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Subnets and Virtual Networks </a:t>
            </a:r>
            <a:r>
              <a:rPr lang="en-US" sz="2000" dirty="0">
                <a:solidFill>
                  <a:schemeClr val="tx1"/>
                </a:solidFill>
              </a:rPr>
              <a:t>must exist</a:t>
            </a:r>
            <a:br>
              <a:rPr lang="en-US" sz="2000" dirty="0">
                <a:solidFill>
                  <a:schemeClr val="tx1"/>
                </a:solidFill>
              </a:rPr>
            </a:br>
            <a:r>
              <a:rPr lang="en-US" sz="2000" dirty="0">
                <a:solidFill>
                  <a:schemeClr val="tx1"/>
                </a:solidFill>
              </a:rPr>
              <a:t>in the same Azure Region or Region Pair</a:t>
            </a:r>
            <a:br>
              <a:rPr lang="en-US" sz="2000" dirty="0">
                <a:solidFill>
                  <a:schemeClr val="tx1"/>
                </a:solidFill>
              </a:rPr>
            </a:br>
            <a:r>
              <a:rPr lang="en-US" sz="2000" dirty="0">
                <a:solidFill>
                  <a:schemeClr val="tx1"/>
                </a:solidFill>
              </a:rPr>
              <a:t>as the Storage Account </a:t>
            </a:r>
          </a:p>
        </p:txBody>
      </p:sp>
    </p:spTree>
    <p:extLst>
      <p:ext uri="{BB962C8B-B14F-4D97-AF65-F5344CB8AC3E}">
        <p14:creationId xmlns:p14="http://schemas.microsoft.com/office/powerpoint/2010/main" val="12517569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wrap="square" anchor="t">
            <a:normAutofit/>
          </a:bodyPr>
          <a:lstStyle/>
          <a:p>
            <a:r>
              <a:rPr lang="en-US" dirty="0"/>
              <a:t>Demonstration: Securing Storage Endpoints</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3594702828"/>
              </p:ext>
            </p:extLst>
          </p:nvPr>
        </p:nvGraphicFramePr>
        <p:xfrm>
          <a:off x="465138" y="1298892"/>
          <a:ext cx="11533187" cy="4159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1409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7E455-D0DA-48D6-A26A-2538A443F06B}"/>
              </a:ext>
            </a:extLst>
          </p:cNvPr>
          <p:cNvSpPr>
            <a:spLocks noGrp="1"/>
          </p:cNvSpPr>
          <p:nvPr>
            <p:ph type="title"/>
          </p:nvPr>
        </p:nvSpPr>
        <p:spPr/>
        <p:txBody>
          <a:bodyPr/>
          <a:lstStyle/>
          <a:p>
            <a:pPr>
              <a:lnSpc>
                <a:spcPts val="4500"/>
              </a:lnSpc>
            </a:pPr>
            <a:r>
              <a:rPr lang="en-US" sz="3200" dirty="0"/>
              <a:t>Lab 6: Azure Storage File and Blob Services</a:t>
            </a:r>
          </a:p>
        </p:txBody>
      </p:sp>
      <p:pic>
        <p:nvPicPr>
          <p:cNvPr id="6" name="Picture 5" descr="Completed lab diagram as described in the lab steps. ">
            <a:extLst>
              <a:ext uri="{FF2B5EF4-FFF2-40B4-BE49-F238E27FC236}">
                <a16:creationId xmlns:a16="http://schemas.microsoft.com/office/drawing/2014/main" id="{0CF70394-3326-40BC-9D18-6C55F790C239}"/>
              </a:ext>
            </a:extLst>
          </p:cNvPr>
          <p:cNvPicPr>
            <a:picLocks noChangeAspect="1"/>
          </p:cNvPicPr>
          <p:nvPr/>
        </p:nvPicPr>
        <p:blipFill>
          <a:blip r:embed="rId3"/>
          <a:stretch>
            <a:fillRect/>
          </a:stretch>
        </p:blipFill>
        <p:spPr>
          <a:xfrm>
            <a:off x="3710218" y="987346"/>
            <a:ext cx="7557684" cy="4609465"/>
          </a:xfrm>
          <a:prstGeom prst="rect">
            <a:avLst/>
          </a:prstGeom>
          <a:ln>
            <a:solidFill>
              <a:schemeClr val="bg1">
                <a:lumMod val="95000"/>
              </a:schemeClr>
            </a:solidFill>
          </a:ln>
        </p:spPr>
      </p:pic>
    </p:spTree>
    <p:extLst>
      <p:ext uri="{BB962C8B-B14F-4D97-AF65-F5344CB8AC3E}">
        <p14:creationId xmlns:p14="http://schemas.microsoft.com/office/powerpoint/2010/main" val="377278326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Implement Storage Accounts - </a:t>
            </a:r>
            <a:r>
              <a:rPr lang="en-US" dirty="0">
                <a:solidFill>
                  <a:schemeClr val="bg2">
                    <a:lumMod val="10000"/>
                  </a:schemeClr>
                </a:solidFill>
              </a:rPr>
              <a:t>Review</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861" y="1386188"/>
            <a:ext cx="4296753"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991" y="1386188"/>
            <a:ext cx="7147526"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991" y="2088597"/>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marL="0" lvl="1">
              <a:spcBef>
                <a:spcPts val="1199"/>
              </a:spcBef>
            </a:pPr>
            <a:r>
              <a:rPr lang="en-US" dirty="0">
                <a:solidFill>
                  <a:schemeClr val="tx1"/>
                </a:solidFill>
              </a:rPr>
              <a:t>Provide disaster recovery by replicating storage data across regions and failing over to secondary locations</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991" y="2699579"/>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991" y="2762000"/>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defTabSz="800100">
              <a:spcBef>
                <a:spcPct val="0"/>
              </a:spcBef>
            </a:pPr>
            <a:r>
              <a:rPr lang="en-US" dirty="0">
                <a:solidFill>
                  <a:schemeClr val="tx1"/>
                </a:solidFill>
              </a:rPr>
              <a:t>Optimize storage performance and costs using Blob storage tiers</a:t>
            </a:r>
            <a:endParaRPr lang="en-IN"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991" y="3372981"/>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233" y="2794951"/>
            <a:ext cx="1494433" cy="2173398"/>
          </a:xfrm>
          <a:prstGeom prst="rect">
            <a:avLst/>
          </a:prstGeom>
        </p:spPr>
      </p:pic>
      <p:sp>
        <p:nvSpPr>
          <p:cNvPr id="4" name="Rectangle 3">
            <a:extLst>
              <a:ext uri="{FF2B5EF4-FFF2-40B4-BE49-F238E27FC236}">
                <a16:creationId xmlns:a16="http://schemas.microsoft.com/office/drawing/2014/main" id="{B50E61A3-5476-4CF5-BCD0-E707F5CC057D}"/>
              </a:ext>
            </a:extLst>
          </p:cNvPr>
          <p:cNvSpPr/>
          <p:nvPr/>
        </p:nvSpPr>
        <p:spPr>
          <a:xfrm>
            <a:off x="4893385" y="3497263"/>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defTabSz="800100">
              <a:spcBef>
                <a:spcPct val="0"/>
              </a:spcBef>
            </a:pPr>
            <a:r>
              <a:rPr lang="en-US" dirty="0">
                <a:solidFill>
                  <a:schemeClr val="tx1"/>
                </a:solidFill>
              </a:rPr>
              <a:t>Control access to Azure Storage with shared access signatures</a:t>
            </a:r>
            <a:endParaRPr lang="en-IN" dirty="0">
              <a:solidFill>
                <a:schemeClr val="tx1"/>
              </a:solidFill>
            </a:endParaRPr>
          </a:p>
        </p:txBody>
      </p:sp>
      <p:cxnSp>
        <p:nvCxnSpPr>
          <p:cNvPr id="5" name="Straight Connector 4">
            <a:extLst>
              <a:ext uri="{FF2B5EF4-FFF2-40B4-BE49-F238E27FC236}">
                <a16:creationId xmlns:a16="http://schemas.microsoft.com/office/drawing/2014/main" id="{8B14BBB3-730F-4630-AF04-31470ADEB8A9}"/>
              </a:ext>
              <a:ext uri="{C183D7F6-B498-43B3-948B-1728B52AA6E4}">
                <adec:decorative xmlns:adec="http://schemas.microsoft.com/office/drawing/2017/decorative" val="1"/>
              </a:ext>
            </a:extLst>
          </p:cNvPr>
          <p:cNvCxnSpPr>
            <a:cxnSpLocks/>
          </p:cNvCxnSpPr>
          <p:nvPr/>
        </p:nvCxnSpPr>
        <p:spPr>
          <a:xfrm>
            <a:off x="4893385" y="4108245"/>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6A2D488-65CE-4252-8EF5-CE9ACD044D61}"/>
              </a:ext>
            </a:extLst>
          </p:cNvPr>
          <p:cNvSpPr/>
          <p:nvPr/>
        </p:nvSpPr>
        <p:spPr>
          <a:xfrm>
            <a:off x="4893385" y="4221408"/>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defTabSz="800100">
              <a:spcBef>
                <a:spcPct val="0"/>
              </a:spcBef>
            </a:pPr>
            <a:r>
              <a:rPr lang="en-US" dirty="0">
                <a:solidFill>
                  <a:schemeClr val="tx1"/>
                </a:solidFill>
              </a:rPr>
              <a:t>Store and share files in your app with Azure Files</a:t>
            </a:r>
            <a:endParaRPr lang="en-IN" dirty="0">
              <a:solidFill>
                <a:schemeClr val="tx1"/>
              </a:solidFill>
            </a:endParaRPr>
          </a:p>
        </p:txBody>
      </p:sp>
      <p:cxnSp>
        <p:nvCxnSpPr>
          <p:cNvPr id="7" name="Straight Connector 6">
            <a:extLst>
              <a:ext uri="{FF2B5EF4-FFF2-40B4-BE49-F238E27FC236}">
                <a16:creationId xmlns:a16="http://schemas.microsoft.com/office/drawing/2014/main" id="{6A62F1DE-A6D1-4470-8B42-4D9D8DEEA762}"/>
              </a:ext>
              <a:ext uri="{C183D7F6-B498-43B3-948B-1728B52AA6E4}">
                <adec:decorative xmlns:adec="http://schemas.microsoft.com/office/drawing/2017/decorative" val="1"/>
              </a:ext>
            </a:extLst>
          </p:cNvPr>
          <p:cNvCxnSpPr>
            <a:cxnSpLocks/>
          </p:cNvCxnSpPr>
          <p:nvPr/>
        </p:nvCxnSpPr>
        <p:spPr>
          <a:xfrm>
            <a:off x="4990687" y="4769970"/>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F3BA981-B46F-4138-B75C-4CE81C9FD6B7}"/>
              </a:ext>
            </a:extLst>
          </p:cNvPr>
          <p:cNvSpPr txBox="1"/>
          <p:nvPr/>
        </p:nvSpPr>
        <p:spPr>
          <a:xfrm>
            <a:off x="4893385" y="4905929"/>
            <a:ext cx="6217920" cy="646331"/>
          </a:xfrm>
          <a:prstGeom prst="rect">
            <a:avLst/>
          </a:prstGeom>
          <a:noFill/>
        </p:spPr>
        <p:txBody>
          <a:bodyPr wrap="square">
            <a:spAutoFit/>
          </a:bodyPr>
          <a:lstStyle/>
          <a:p>
            <a:pPr defTabSz="800100">
              <a:spcBef>
                <a:spcPct val="0"/>
              </a:spcBef>
            </a:pPr>
            <a:r>
              <a:rPr lang="en-US" dirty="0">
                <a:solidFill>
                  <a:schemeClr val="tx1"/>
                </a:solidFill>
              </a:rPr>
              <a:t>Upload, download, and manage data with Azure Storage Explorer</a:t>
            </a:r>
            <a:endParaRPr lang="en-IN" dirty="0">
              <a:solidFill>
                <a:schemeClr val="tx1"/>
              </a:solidFill>
            </a:endParaRPr>
          </a:p>
        </p:txBody>
      </p:sp>
      <p:cxnSp>
        <p:nvCxnSpPr>
          <p:cNvPr id="9" name="Straight Connector 8">
            <a:extLst>
              <a:ext uri="{FF2B5EF4-FFF2-40B4-BE49-F238E27FC236}">
                <a16:creationId xmlns:a16="http://schemas.microsoft.com/office/drawing/2014/main" id="{79D57F13-499D-45E3-A06F-A953C9C57034}"/>
              </a:ext>
              <a:ext uri="{C183D7F6-B498-43B3-948B-1728B52AA6E4}">
                <adec:decorative xmlns:adec="http://schemas.microsoft.com/office/drawing/2017/decorative" val="1"/>
              </a:ext>
            </a:extLst>
          </p:cNvPr>
          <p:cNvCxnSpPr>
            <a:cxnSpLocks/>
          </p:cNvCxnSpPr>
          <p:nvPr/>
        </p:nvCxnSpPr>
        <p:spPr>
          <a:xfrm>
            <a:off x="4990687" y="5665320"/>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90649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586015" y="3203065"/>
            <a:ext cx="8891347" cy="451890"/>
          </a:xfrm>
        </p:spPr>
        <p:txBody>
          <a:bodyPr/>
          <a:lstStyle/>
          <a:p>
            <a:r>
              <a:rPr lang="en-US" sz="3199" dirty="0"/>
              <a:t>End of presentation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160093187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b="1" dirty="0"/>
              <a:t>Lesson 06: Managing Storage Data</a:t>
            </a:r>
          </a:p>
        </p:txBody>
      </p:sp>
      <p:grpSp>
        <p:nvGrpSpPr>
          <p:cNvPr id="7" name="Group 6">
            <a:extLst>
              <a:ext uri="{FF2B5EF4-FFF2-40B4-BE49-F238E27FC236}">
                <a16:creationId xmlns:a16="http://schemas.microsoft.com/office/drawing/2014/main" id="{E3680502-8BAC-4AF1-A5CD-EFF70F41CC6A}"/>
              </a:ext>
              <a:ext uri="{C183D7F6-B498-43B3-948B-1728B52AA6E4}">
                <adec:decorative xmlns:adec="http://schemas.microsoft.com/office/drawing/2017/decorative" val="1"/>
              </a:ext>
            </a:extLst>
          </p:cNvPr>
          <p:cNvGrpSpPr/>
          <p:nvPr/>
        </p:nvGrpSpPr>
        <p:grpSpPr>
          <a:xfrm>
            <a:off x="10238609" y="3005912"/>
            <a:ext cx="1149827" cy="982699"/>
            <a:chOff x="3538551" y="4021693"/>
            <a:chExt cx="495062" cy="458268"/>
          </a:xfrm>
        </p:grpSpPr>
        <p:pic>
          <p:nvPicPr>
            <p:cNvPr id="2" name="Picture 1">
              <a:extLst>
                <a:ext uri="{FF2B5EF4-FFF2-40B4-BE49-F238E27FC236}">
                  <a16:creationId xmlns:a16="http://schemas.microsoft.com/office/drawing/2014/main" id="{486B8E5F-55C7-408D-8B7E-6E65BA8118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38551" y="4021693"/>
              <a:ext cx="495062" cy="458268"/>
            </a:xfrm>
            <a:prstGeom prst="rect">
              <a:avLst/>
            </a:prstGeom>
          </p:spPr>
        </p:pic>
        <p:pic>
          <p:nvPicPr>
            <p:cNvPr id="4" name="Graphic 3" descr="Wrench with solid fill">
              <a:extLst>
                <a:ext uri="{FF2B5EF4-FFF2-40B4-BE49-F238E27FC236}">
                  <a16:creationId xmlns:a16="http://schemas.microsoft.com/office/drawing/2014/main" id="{70586047-68D8-4A08-968E-66F9947AF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59383" y="4124129"/>
              <a:ext cx="253397" cy="253397"/>
            </a:xfrm>
            <a:prstGeom prst="rect">
              <a:avLst/>
            </a:prstGeom>
          </p:spPr>
        </p:pic>
      </p:grpSp>
    </p:spTree>
    <p:extLst>
      <p:ext uri="{BB962C8B-B14F-4D97-AF65-F5344CB8AC3E}">
        <p14:creationId xmlns:p14="http://schemas.microsoft.com/office/powerpoint/2010/main" val="337197075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Import and Export Service</a:t>
            </a:r>
          </a:p>
        </p:txBody>
      </p:sp>
      <p:sp>
        <p:nvSpPr>
          <p:cNvPr id="8" name="Text Placeholder 14">
            <a:extLst>
              <a:ext uri="{FF2B5EF4-FFF2-40B4-BE49-F238E27FC236}">
                <a16:creationId xmlns:a16="http://schemas.microsoft.com/office/drawing/2014/main" id="{2432D8E8-A272-414B-8C31-845D271BEE7F}"/>
              </a:ext>
              <a:ext uri="{C183D7F6-B498-43B3-948B-1728B52AA6E4}">
                <adec:decorative xmlns:adec="http://schemas.microsoft.com/office/drawing/2017/decorative" val="1"/>
              </a:ext>
            </a:extLst>
          </p:cNvPr>
          <p:cNvSpPr>
            <a:spLocks noGrp="1"/>
          </p:cNvSpPr>
          <p:nvPr>
            <p:ph type="body" sz="quarter" idx="10"/>
          </p:nvPr>
        </p:nvSpPr>
        <p:spPr>
          <a:xfrm>
            <a:off x="465138" y="1856455"/>
            <a:ext cx="9572625" cy="3693319"/>
          </a:xfrm>
        </p:spPr>
        <p:txBody>
          <a:bodyPr/>
          <a:lstStyle/>
          <a:p>
            <a:pPr marL="0" indent="0">
              <a:buNone/>
            </a:pPr>
            <a:r>
              <a:rPr lang="en-US" b="1" dirty="0">
                <a:latin typeface="+mj-lt"/>
              </a:rPr>
              <a:t>Import jobs:</a:t>
            </a: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pPr marL="0" indent="0">
              <a:buNone/>
            </a:pPr>
            <a:r>
              <a:rPr lang="en-US" b="1" dirty="0">
                <a:latin typeface="+mj-lt"/>
              </a:rPr>
              <a:t>Export jobs:</a:t>
            </a:r>
          </a:p>
          <a:p>
            <a:endParaRPr lang="en-US" b="1" dirty="0">
              <a:latin typeface="+mj-lt"/>
            </a:endParaRPr>
          </a:p>
          <a:p>
            <a:endParaRPr lang="en-US" b="1" dirty="0">
              <a:latin typeface="+mj-lt"/>
            </a:endParaRPr>
          </a:p>
          <a:p>
            <a:pPr marL="0" indent="0">
              <a:buNone/>
            </a:pPr>
            <a:endParaRPr lang="en-US" b="1" dirty="0">
              <a:latin typeface="+mj-lt"/>
            </a:endParaRPr>
          </a:p>
        </p:txBody>
      </p:sp>
      <p:sp>
        <p:nvSpPr>
          <p:cNvPr id="3" name="Rectangle 2">
            <a:extLst>
              <a:ext uri="{FF2B5EF4-FFF2-40B4-BE49-F238E27FC236}">
                <a16:creationId xmlns:a16="http://schemas.microsoft.com/office/drawing/2014/main" id="{00D67A9B-D5C3-4267-B471-D1077207D7DB}"/>
              </a:ext>
            </a:extLst>
          </p:cNvPr>
          <p:cNvSpPr/>
          <p:nvPr/>
        </p:nvSpPr>
        <p:spPr bwMode="auto">
          <a:xfrm>
            <a:off x="13493" y="1104433"/>
            <a:ext cx="12436475" cy="6570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algn="l"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Migrating data to the cloud, content distribution, backup, and data recovery</a:t>
            </a:r>
          </a:p>
        </p:txBody>
      </p:sp>
      <p:pic>
        <p:nvPicPr>
          <p:cNvPr id="10" name="Picture 9" descr="The Azure datacenter processes import requests. ">
            <a:extLst>
              <a:ext uri="{FF2B5EF4-FFF2-40B4-BE49-F238E27FC236}">
                <a16:creationId xmlns:a16="http://schemas.microsoft.com/office/drawing/2014/main" id="{41BA9C73-23C6-4014-8ECB-54352D910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832" y="2407734"/>
            <a:ext cx="8592749" cy="1705213"/>
          </a:xfrm>
          <a:prstGeom prst="rect">
            <a:avLst/>
          </a:prstGeom>
        </p:spPr>
      </p:pic>
      <p:pic>
        <p:nvPicPr>
          <p:cNvPr id="9" name="Picture 8" descr="The Azure datacenter processes export requests. ">
            <a:extLst>
              <a:ext uri="{FF2B5EF4-FFF2-40B4-BE49-F238E27FC236}">
                <a16:creationId xmlns:a16="http://schemas.microsoft.com/office/drawing/2014/main" id="{45F25A3C-EE89-44F9-A8A6-54AF7BD7972C}"/>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832" y="4802503"/>
            <a:ext cx="6763694" cy="1705213"/>
          </a:xfrm>
          <a:prstGeom prst="rect">
            <a:avLst/>
          </a:prstGeom>
        </p:spPr>
      </p:pic>
    </p:spTree>
    <p:extLst>
      <p:ext uri="{BB962C8B-B14F-4D97-AF65-F5344CB8AC3E}">
        <p14:creationId xmlns:p14="http://schemas.microsoft.com/office/powerpoint/2010/main" val="77386123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err="1"/>
              <a:t>AzCopy</a:t>
            </a:r>
            <a:endParaRPr lang="en-US" b="1"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20371" y="1423650"/>
            <a:ext cx="9572625" cy="4539704"/>
          </a:xfrm>
        </p:spPr>
        <p:txBody>
          <a:bodyPr/>
          <a:lstStyle/>
          <a:p>
            <a:pPr marL="0" indent="0">
              <a:spcAft>
                <a:spcPts val="600"/>
              </a:spcAft>
              <a:buNone/>
            </a:pPr>
            <a:r>
              <a:rPr lang="en-US" b="1" dirty="0" err="1">
                <a:latin typeface="+mj-lt"/>
              </a:rPr>
              <a:t>AzCopy</a:t>
            </a:r>
            <a:r>
              <a:rPr lang="en-US" b="1" dirty="0">
                <a:latin typeface="+mj-lt"/>
              </a:rPr>
              <a:t> v10 features:</a:t>
            </a:r>
          </a:p>
          <a:p>
            <a:pPr marL="571500" lvl="1" indent="-342900">
              <a:spcAft>
                <a:spcPts val="600"/>
              </a:spcAft>
              <a:buFont typeface="Arial" panose="020B0604020202020204" pitchFamily="34" charset="0"/>
              <a:buChar char="•"/>
            </a:pPr>
            <a:r>
              <a:rPr lang="en-US" dirty="0">
                <a:latin typeface="+mj-lt"/>
              </a:rPr>
              <a:t>Supports Azure Data Lake Storage Gen2 APIs</a:t>
            </a:r>
          </a:p>
          <a:p>
            <a:pPr marL="571500" lvl="1" indent="-342900">
              <a:spcAft>
                <a:spcPts val="600"/>
              </a:spcAft>
              <a:buFont typeface="Arial" panose="020B0604020202020204" pitchFamily="34" charset="0"/>
              <a:buChar char="•"/>
            </a:pPr>
            <a:r>
              <a:rPr lang="en-US" dirty="0">
                <a:latin typeface="+mj-lt"/>
              </a:rPr>
              <a:t>Supports copying an entire account (Blob service only) to another account</a:t>
            </a:r>
          </a:p>
          <a:p>
            <a:pPr marL="571500" lvl="1" indent="-342900">
              <a:spcAft>
                <a:spcPts val="600"/>
              </a:spcAft>
              <a:buFont typeface="Arial" panose="020B0604020202020204" pitchFamily="34" charset="0"/>
              <a:buChar char="•"/>
            </a:pPr>
            <a:r>
              <a:rPr lang="en-US" dirty="0">
                <a:latin typeface="+mj-lt"/>
              </a:rPr>
              <a:t>Account to account copy is now using the new Put from URL APIs</a:t>
            </a:r>
          </a:p>
          <a:p>
            <a:pPr marL="571500" lvl="1" indent="-342900">
              <a:spcAft>
                <a:spcPts val="600"/>
              </a:spcAft>
              <a:buFont typeface="Arial" panose="020B0604020202020204" pitchFamily="34" charset="0"/>
              <a:buChar char="•"/>
            </a:pPr>
            <a:r>
              <a:rPr lang="en-US" dirty="0">
                <a:latin typeface="+mj-lt"/>
              </a:rPr>
              <a:t>List/Remove files and blobs in a given path</a:t>
            </a:r>
          </a:p>
          <a:p>
            <a:pPr marL="571500" lvl="1" indent="-342900">
              <a:spcAft>
                <a:spcPts val="600"/>
              </a:spcAft>
              <a:buFont typeface="Arial" panose="020B0604020202020204" pitchFamily="34" charset="0"/>
              <a:buChar char="•"/>
            </a:pPr>
            <a:r>
              <a:rPr lang="en-US" dirty="0">
                <a:latin typeface="+mj-lt"/>
              </a:rPr>
              <a:t>Supports wildcard patterns in a path</a:t>
            </a:r>
          </a:p>
          <a:p>
            <a:pPr marL="571500" lvl="1" indent="-342900">
              <a:spcAft>
                <a:spcPts val="600"/>
              </a:spcAft>
              <a:buFont typeface="Arial" panose="020B0604020202020204" pitchFamily="34" charset="0"/>
              <a:buChar char="•"/>
            </a:pPr>
            <a:r>
              <a:rPr lang="en-US" dirty="0">
                <a:latin typeface="+mj-lt"/>
              </a:rPr>
              <a:t>Improved resiliency</a:t>
            </a:r>
          </a:p>
          <a:p>
            <a:pPr>
              <a:spcAft>
                <a:spcPts val="600"/>
              </a:spcAft>
            </a:pPr>
            <a:endParaRPr lang="en-US" dirty="0">
              <a:latin typeface="+mj-lt"/>
            </a:endParaRPr>
          </a:p>
          <a:p>
            <a:pPr marL="0" indent="0">
              <a:spcAft>
                <a:spcPts val="600"/>
              </a:spcAft>
              <a:buNone/>
            </a:pPr>
            <a:r>
              <a:rPr lang="en-US" b="1" dirty="0">
                <a:latin typeface="+mj-lt"/>
              </a:rPr>
              <a:t>Authentication option</a:t>
            </a:r>
            <a:r>
              <a:rPr lang="en-US" dirty="0">
                <a:latin typeface="+mj-lt"/>
              </a:rPr>
              <a:t>s:</a:t>
            </a:r>
          </a:p>
          <a:p>
            <a:pPr marL="571500" lvl="1" indent="-342900">
              <a:spcAft>
                <a:spcPts val="600"/>
              </a:spcAft>
              <a:buFont typeface="Arial" panose="020B0604020202020204" pitchFamily="34" charset="0"/>
              <a:buChar char="•"/>
            </a:pPr>
            <a:r>
              <a:rPr lang="en-US" dirty="0">
                <a:latin typeface="+mj-lt"/>
              </a:rPr>
              <a:t>Azure Active Directory</a:t>
            </a:r>
          </a:p>
          <a:p>
            <a:pPr marL="571500" lvl="1" indent="-342900">
              <a:spcAft>
                <a:spcPts val="600"/>
              </a:spcAft>
              <a:buFont typeface="Arial" panose="020B0604020202020204" pitchFamily="34" charset="0"/>
              <a:buChar char="•"/>
            </a:pPr>
            <a:r>
              <a:rPr lang="en-US" dirty="0">
                <a:latin typeface="+mj-lt"/>
              </a:rPr>
              <a:t>SAS tokens</a:t>
            </a:r>
          </a:p>
          <a:p>
            <a:pPr>
              <a:spcAft>
                <a:spcPts val="600"/>
              </a:spcAft>
            </a:pPr>
            <a:endParaRPr lang="en-US" dirty="0">
              <a:latin typeface="+mj-lt"/>
            </a:endParaRPr>
          </a:p>
        </p:txBody>
      </p:sp>
    </p:spTree>
    <p:extLst>
      <p:ext uri="{BB962C8B-B14F-4D97-AF65-F5344CB8AC3E}">
        <p14:creationId xmlns:p14="http://schemas.microsoft.com/office/powerpoint/2010/main" val="18096991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Azure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65138" y="2436813"/>
            <a:ext cx="10639425" cy="3262432"/>
          </a:xfrm>
          <a:solidFill>
            <a:schemeClr val="bg1">
              <a:lumMod val="95000"/>
            </a:schemeClr>
          </a:solidFill>
        </p:spPr>
        <p:txBody>
          <a:bodyPr/>
          <a:lstStyle/>
          <a:p>
            <a:pPr marL="571500" lvl="1" indent="-342900">
              <a:spcBef>
                <a:spcPts val="0"/>
              </a:spcBef>
              <a:spcAft>
                <a:spcPts val="1200"/>
              </a:spcAft>
              <a:buFont typeface="Arial" panose="020B0604020202020204" pitchFamily="34" charset="0"/>
              <a:buChar char="•"/>
            </a:pPr>
            <a:r>
              <a:rPr lang="en-US" sz="2000" dirty="0"/>
              <a:t>Durable and highly available with various redundancy options</a:t>
            </a:r>
          </a:p>
          <a:p>
            <a:pPr marL="571500" lvl="1" indent="-342900">
              <a:spcBef>
                <a:spcPts val="0"/>
              </a:spcBef>
              <a:spcAft>
                <a:spcPts val="1200"/>
              </a:spcAft>
              <a:buFont typeface="Arial" panose="020B0604020202020204" pitchFamily="34" charset="0"/>
              <a:buChar char="•"/>
            </a:pPr>
            <a:r>
              <a:rPr lang="en-US" sz="2000" dirty="0"/>
              <a:t>All data is encrypted, and you have c</a:t>
            </a:r>
            <a:r>
              <a:rPr lang="en-US" sz="2000" b="0" i="0" dirty="0">
                <a:solidFill>
                  <a:srgbClr val="171717"/>
                </a:solidFill>
                <a:effectLst/>
              </a:rPr>
              <a:t>ontrol over can access the data</a:t>
            </a:r>
          </a:p>
          <a:p>
            <a:pPr marL="571500" lvl="1" indent="-342900">
              <a:spcBef>
                <a:spcPts val="0"/>
              </a:spcBef>
              <a:spcAft>
                <a:spcPts val="1200"/>
              </a:spcAft>
              <a:buFont typeface="Arial" panose="020B0604020202020204" pitchFamily="34" charset="0"/>
              <a:buChar char="•"/>
            </a:pPr>
            <a:r>
              <a:rPr lang="en-US" sz="2000" dirty="0"/>
              <a:t>Scalable and managed</a:t>
            </a:r>
          </a:p>
          <a:p>
            <a:pPr marL="571500" lvl="1" indent="-342900">
              <a:spcBef>
                <a:spcPts val="0"/>
              </a:spcBef>
              <a:spcAft>
                <a:spcPts val="1200"/>
              </a:spcAft>
              <a:buFont typeface="Arial" panose="020B0604020202020204" pitchFamily="34" charset="0"/>
              <a:buChar char="•"/>
            </a:pPr>
            <a:r>
              <a:rPr lang="en-US" sz="2000" dirty="0"/>
              <a:t>Accessible with HTTP or HTTPS access from anywhere in the world</a:t>
            </a:r>
          </a:p>
          <a:p>
            <a:pPr marL="571500" lvl="1" indent="-342900">
              <a:spcBef>
                <a:spcPts val="0"/>
              </a:spcBef>
              <a:spcAft>
                <a:spcPts val="1200"/>
              </a:spcAft>
              <a:buFont typeface="Arial" panose="020B0604020202020204" pitchFamily="34" charset="0"/>
              <a:buChar char="•"/>
            </a:pPr>
            <a:r>
              <a:rPr lang="en-US" sz="2000" dirty="0"/>
              <a:t>Client libraries available in a variety of programming languages</a:t>
            </a:r>
          </a:p>
          <a:p>
            <a:pPr marL="571500" lvl="1" indent="-342900">
              <a:spcBef>
                <a:spcPts val="0"/>
              </a:spcBef>
              <a:spcAft>
                <a:spcPts val="1200"/>
              </a:spcAft>
              <a:buFont typeface="Arial" panose="020B0604020202020204" pitchFamily="34" charset="0"/>
              <a:buChar char="•"/>
            </a:pPr>
            <a:r>
              <a:rPr lang="en-US" sz="2000" dirty="0"/>
              <a:t>Three categories: storage for virtual machines, unstructured data, and structured data</a:t>
            </a:r>
          </a:p>
          <a:p>
            <a:pPr marL="571500" lvl="1" indent="-342900">
              <a:spcBef>
                <a:spcPts val="0"/>
              </a:spcBef>
              <a:spcAft>
                <a:spcPts val="1200"/>
              </a:spcAft>
              <a:buFont typeface="Arial" panose="020B0604020202020204" pitchFamily="34" charset="0"/>
              <a:buChar char="•"/>
            </a:pPr>
            <a:r>
              <a:rPr lang="en-US" sz="2000" dirty="0"/>
              <a:t>Two tiers: standard and premium</a:t>
            </a:r>
          </a:p>
        </p:txBody>
      </p:sp>
      <p:sp>
        <p:nvSpPr>
          <p:cNvPr id="2" name="Rectangle 1">
            <a:extLst>
              <a:ext uri="{FF2B5EF4-FFF2-40B4-BE49-F238E27FC236}">
                <a16:creationId xmlns:a16="http://schemas.microsoft.com/office/drawing/2014/main" id="{286122F2-4A96-4150-8CFB-6ACEF720C4D6}"/>
              </a:ext>
            </a:extLst>
          </p:cNvPr>
          <p:cNvSpPr/>
          <p:nvPr/>
        </p:nvSpPr>
        <p:spPr>
          <a:xfrm>
            <a:off x="-1" y="1192214"/>
            <a:ext cx="12436475" cy="856505"/>
          </a:xfrm>
          <a:prstGeom prst="rect">
            <a:avLst/>
          </a:prstGeom>
          <a:solidFill>
            <a:schemeClr val="tx2">
              <a:lumMod val="50000"/>
            </a:schemeClr>
          </a:solidFill>
          <a:ln w="6350">
            <a:solidFill>
              <a:schemeClr val="tx2">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347663" algn="l"/>
              </a:tabLst>
            </a:pPr>
            <a:r>
              <a:rPr lang="en-US" sz="2200" dirty="0">
                <a:solidFill>
                  <a:schemeClr val="bg1"/>
                </a:solidFill>
                <a:latin typeface="+mj-lt"/>
                <a:cs typeface="Segoe UI Semilight"/>
              </a:rPr>
              <a:t>	Cloud storage solution for modern data storage scenarios.</a:t>
            </a:r>
          </a:p>
        </p:txBody>
      </p:sp>
    </p:spTree>
    <p:extLst>
      <p:ext uri="{BB962C8B-B14F-4D97-AF65-F5344CB8AC3E}">
        <p14:creationId xmlns:p14="http://schemas.microsoft.com/office/powerpoint/2010/main" val="328459140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title"/>
          </p:nvPr>
        </p:nvSpPr>
        <p:spPr/>
        <p:txBody>
          <a:bodyPr/>
          <a:lstStyle/>
          <a:p>
            <a:r>
              <a:rPr lang="en-US" b="1" dirty="0"/>
              <a:t>Demonstration: </a:t>
            </a:r>
            <a:r>
              <a:rPr lang="en-US" b="1" dirty="0" err="1"/>
              <a:t>AzCopy</a:t>
            </a:r>
            <a:endParaRPr lang="en-US" b="1" dirty="0"/>
          </a:p>
        </p:txBody>
      </p:sp>
      <p:graphicFrame>
        <p:nvGraphicFramePr>
          <p:cNvPr id="2" name="Diagram 1" descr="Three steps create a conditional access policy, configure conditions for MFA, and test MFA. ">
            <a:extLst>
              <a:ext uri="{FF2B5EF4-FFF2-40B4-BE49-F238E27FC236}">
                <a16:creationId xmlns:a16="http://schemas.microsoft.com/office/drawing/2014/main" id="{7E73B697-5EFF-4B8A-862E-52C05F469A90}"/>
              </a:ext>
            </a:extLst>
          </p:cNvPr>
          <p:cNvGraphicFramePr/>
          <p:nvPr>
            <p:extLst>
              <p:ext uri="{D42A27DB-BD31-4B8C-83A1-F6EECF244321}">
                <p14:modId xmlns:p14="http://schemas.microsoft.com/office/powerpoint/2010/main" val="3260962153"/>
              </p:ext>
            </p:extLst>
          </p:nvPr>
        </p:nvGraphicFramePr>
        <p:xfrm>
          <a:off x="465138" y="1298892"/>
          <a:ext cx="11533187" cy="4159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01650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b="1" dirty="0"/>
              <a:t>Azure Storage Services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65139" y="1352493"/>
            <a:ext cx="5587932" cy="4724400"/>
          </a:xfrm>
          <a:noFill/>
        </p:spPr>
        <p:txBody>
          <a:bodyPr/>
          <a:lstStyle/>
          <a:p>
            <a:pPr marL="0" indent="0">
              <a:spcBef>
                <a:spcPts val="0"/>
              </a:spcBef>
              <a:spcAft>
                <a:spcPts val="600"/>
              </a:spcAft>
              <a:buNone/>
            </a:pPr>
            <a:r>
              <a:rPr lang="en-US" sz="1800" b="1" dirty="0"/>
              <a:t>Azure Blobs (Containers)</a:t>
            </a:r>
          </a:p>
          <a:p>
            <a:pPr marL="514350" lvl="1" indent="-285750">
              <a:spcBef>
                <a:spcPts val="0"/>
              </a:spcBef>
              <a:spcAft>
                <a:spcPts val="600"/>
              </a:spcAft>
              <a:buFont typeface="Arial" panose="020B0604020202020204" pitchFamily="34" charset="0"/>
              <a:buChar char="•"/>
            </a:pPr>
            <a:r>
              <a:rPr lang="en-US" sz="1800" dirty="0"/>
              <a:t>Accessible from anywhere -  HTTP or HTTPS</a:t>
            </a:r>
          </a:p>
          <a:p>
            <a:pPr marL="514350" lvl="1" indent="-285750">
              <a:spcBef>
                <a:spcPts val="0"/>
              </a:spcBef>
              <a:spcAft>
                <a:spcPts val="600"/>
              </a:spcAft>
              <a:buFont typeface="Arial" panose="020B0604020202020204" pitchFamily="34" charset="0"/>
              <a:buChar char="•"/>
            </a:pPr>
            <a:r>
              <a:rPr lang="en-US" sz="1800" dirty="0"/>
              <a:t>Stores massive amounts of unstructured data, such as text or binary</a:t>
            </a:r>
          </a:p>
          <a:p>
            <a:pPr marL="0" indent="0">
              <a:spcBef>
                <a:spcPts val="0"/>
              </a:spcBef>
              <a:spcAft>
                <a:spcPts val="600"/>
              </a:spcAft>
              <a:buNone/>
            </a:pPr>
            <a:r>
              <a:rPr lang="en-US" sz="1800" b="1" dirty="0"/>
              <a:t>Azure Files</a:t>
            </a:r>
          </a:p>
          <a:p>
            <a:pPr marL="514350" lvl="1" indent="-285750">
              <a:spcBef>
                <a:spcPts val="0"/>
              </a:spcBef>
              <a:spcAft>
                <a:spcPts val="600"/>
              </a:spcAft>
              <a:buFont typeface="Arial" panose="020B0604020202020204" pitchFamily="34" charset="0"/>
              <a:buChar char="•"/>
            </a:pPr>
            <a:r>
              <a:rPr lang="en-US" sz="1800" dirty="0"/>
              <a:t>Accessible from anywhere - SMB</a:t>
            </a:r>
          </a:p>
          <a:p>
            <a:pPr marL="514350" lvl="1" indent="-285750">
              <a:spcBef>
                <a:spcPts val="0"/>
              </a:spcBef>
              <a:spcAft>
                <a:spcPts val="600"/>
              </a:spcAft>
              <a:buFont typeface="Arial" panose="020B0604020202020204" pitchFamily="34" charset="0"/>
              <a:buChar char="•"/>
            </a:pPr>
            <a:r>
              <a:rPr lang="en-US" sz="1800" dirty="0"/>
              <a:t>Hosts highly available network file shares </a:t>
            </a:r>
          </a:p>
          <a:p>
            <a:pPr marL="0" indent="0">
              <a:spcBef>
                <a:spcPts val="0"/>
              </a:spcBef>
              <a:spcAft>
                <a:spcPts val="600"/>
              </a:spcAft>
              <a:buNone/>
            </a:pPr>
            <a:r>
              <a:rPr lang="en-US" sz="1800" b="1" dirty="0"/>
              <a:t>Azure Queues</a:t>
            </a:r>
          </a:p>
          <a:p>
            <a:pPr marL="514350" lvl="1" indent="-285750">
              <a:spcBef>
                <a:spcPts val="0"/>
              </a:spcBef>
              <a:spcAft>
                <a:spcPts val="600"/>
              </a:spcAft>
              <a:buFont typeface="Arial" panose="020B0604020202020204" pitchFamily="34" charset="0"/>
              <a:buChar char="•"/>
            </a:pPr>
            <a:r>
              <a:rPr lang="en-US" sz="1800" dirty="0"/>
              <a:t>Accessible from anywhere - HTTP or HTTPS </a:t>
            </a:r>
          </a:p>
          <a:p>
            <a:pPr marL="514350" lvl="1" indent="-285750">
              <a:spcBef>
                <a:spcPts val="0"/>
              </a:spcBef>
              <a:spcAft>
                <a:spcPts val="600"/>
              </a:spcAft>
              <a:buFont typeface="Arial" panose="020B0604020202020204" pitchFamily="34" charset="0"/>
              <a:buChar char="•"/>
            </a:pPr>
            <a:r>
              <a:rPr lang="en-US" sz="1800" dirty="0"/>
              <a:t>Provides a queue-based mechanism for asynchronous communication</a:t>
            </a:r>
          </a:p>
          <a:p>
            <a:pPr marL="0" indent="0">
              <a:spcBef>
                <a:spcPts val="0"/>
              </a:spcBef>
              <a:spcAft>
                <a:spcPts val="600"/>
              </a:spcAft>
              <a:buNone/>
            </a:pPr>
            <a:r>
              <a:rPr lang="en-US" sz="1800" b="1" dirty="0"/>
              <a:t>Azure Tables</a:t>
            </a:r>
          </a:p>
          <a:p>
            <a:pPr marL="514350" lvl="1" indent="-285750">
              <a:spcBef>
                <a:spcPts val="0"/>
              </a:spcBef>
              <a:spcAft>
                <a:spcPts val="600"/>
              </a:spcAft>
              <a:buFont typeface="Arial" panose="020B0604020202020204" pitchFamily="34" charset="0"/>
              <a:buChar char="•"/>
            </a:pPr>
            <a:r>
              <a:rPr lang="en-US" sz="1800" dirty="0"/>
              <a:t>Accessible from anywhere - HTTP or HTTPS</a:t>
            </a:r>
          </a:p>
          <a:p>
            <a:pPr marL="514350" lvl="1" indent="-285750">
              <a:spcBef>
                <a:spcPts val="0"/>
              </a:spcBef>
              <a:spcAft>
                <a:spcPts val="600"/>
              </a:spcAft>
              <a:buFont typeface="Arial" panose="020B0604020202020204" pitchFamily="34" charset="0"/>
              <a:buChar char="•"/>
            </a:pPr>
            <a:r>
              <a:rPr lang="en-US" sz="1800" dirty="0"/>
              <a:t>Stores NoSQL tables</a:t>
            </a:r>
            <a:endParaRPr lang="en-US" dirty="0">
              <a:latin typeface="+mj-lt"/>
            </a:endParaRPr>
          </a:p>
        </p:txBody>
      </p:sp>
      <p:pic>
        <p:nvPicPr>
          <p:cNvPr id="2" name="Picture 1" descr="A resource group contains a storage account with containers, tables, queues, files, blobs, entities, messages, and directories. ">
            <a:extLst>
              <a:ext uri="{FF2B5EF4-FFF2-40B4-BE49-F238E27FC236}">
                <a16:creationId xmlns:a16="http://schemas.microsoft.com/office/drawing/2014/main" id="{CFDFEBC6-2AE5-4E59-B6F1-1E079D68D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941" y="1912595"/>
            <a:ext cx="6336784" cy="3604195"/>
          </a:xfrm>
          <a:prstGeom prst="rect">
            <a:avLst/>
          </a:prstGeom>
        </p:spPr>
      </p:pic>
      <p:sp>
        <p:nvSpPr>
          <p:cNvPr id="4" name="Rectangle 3">
            <a:extLst>
              <a:ext uri="{FF2B5EF4-FFF2-40B4-BE49-F238E27FC236}">
                <a16:creationId xmlns:a16="http://schemas.microsoft.com/office/drawing/2014/main" id="{FE4B967E-F424-4502-89BF-14D1975F8AB4}"/>
              </a:ext>
              <a:ext uri="{C183D7F6-B498-43B3-948B-1728B52AA6E4}">
                <adec:decorative xmlns:adec="http://schemas.microsoft.com/office/drawing/2017/decorative" val="1"/>
              </a:ext>
            </a:extLst>
          </p:cNvPr>
          <p:cNvSpPr/>
          <p:nvPr/>
        </p:nvSpPr>
        <p:spPr bwMode="auto">
          <a:xfrm>
            <a:off x="5690794" y="1192213"/>
            <a:ext cx="6635079" cy="504496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04123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Azure Storage Account Types</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extLst>
              <p:ext uri="{D42A27DB-BD31-4B8C-83A1-F6EECF244321}">
                <p14:modId xmlns:p14="http://schemas.microsoft.com/office/powerpoint/2010/main" val="4106758216"/>
              </p:ext>
            </p:extLst>
          </p:nvPr>
        </p:nvGraphicFramePr>
        <p:xfrm>
          <a:off x="465138" y="1414916"/>
          <a:ext cx="11283040" cy="3619956"/>
        </p:xfrm>
        <a:graphic>
          <a:graphicData uri="http://schemas.openxmlformats.org/drawingml/2006/table">
            <a:tbl>
              <a:tblPr firstRow="1">
                <a:tableStyleId>{2D5ABB26-0587-4C30-8999-92F81FD0307C}</a:tableStyleId>
              </a:tblPr>
              <a:tblGrid>
                <a:gridCol w="3351720">
                  <a:extLst>
                    <a:ext uri="{9D8B030D-6E8A-4147-A177-3AD203B41FA5}">
                      <a16:colId xmlns:a16="http://schemas.microsoft.com/office/drawing/2014/main" val="565760015"/>
                    </a:ext>
                  </a:extLst>
                </a:gridCol>
                <a:gridCol w="7931320">
                  <a:extLst>
                    <a:ext uri="{9D8B030D-6E8A-4147-A177-3AD203B41FA5}">
                      <a16:colId xmlns:a16="http://schemas.microsoft.com/office/drawing/2014/main" val="67243231"/>
                    </a:ext>
                  </a:extLst>
                </a:gridCol>
              </a:tblGrid>
              <a:tr h="463510">
                <a:tc>
                  <a:txBody>
                    <a:bodyPr/>
                    <a:lstStyle/>
                    <a:p>
                      <a:pPr algn="ctr"/>
                      <a:r>
                        <a:rPr lang="en-US" sz="2000" b="0" dirty="0">
                          <a:solidFill>
                            <a:schemeClr val="bg1"/>
                          </a:solidFill>
                          <a:effectLst/>
                          <a:latin typeface="+mj-lt"/>
                        </a:rPr>
                        <a:t>Storage Account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r>
                        <a:rPr lang="en-US" sz="2000" dirty="0">
                          <a:solidFill>
                            <a:schemeClr val="bg1"/>
                          </a:solidFill>
                          <a:effectLst/>
                          <a:latin typeface="+mj-lt"/>
                        </a:rPr>
                        <a:t>Recommended usage</a:t>
                      </a:r>
                      <a:endParaRPr lang="en-US" sz="2000" b="0" dirty="0">
                        <a:solidFill>
                          <a:schemeClr val="bg1"/>
                        </a:solidFill>
                        <a:effectLst/>
                        <a:latin typeface="+mj-l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83069">
                <a:tc>
                  <a:txBody>
                    <a:bodyPr/>
                    <a:lstStyle/>
                    <a:p>
                      <a:pPr algn="l"/>
                      <a:r>
                        <a:rPr lang="en-US" sz="1800" dirty="0">
                          <a:solidFill>
                            <a:schemeClr val="tx1"/>
                          </a:solidFill>
                          <a:effectLst/>
                        </a:rPr>
                        <a:t>Standard general-purpose v2</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Most scenarios including Blob, File, Queue, Table, and Data Lake Storage.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83069">
                <a:tc>
                  <a:txBody>
                    <a:bodyPr/>
                    <a:lstStyle/>
                    <a:p>
                      <a:pPr algn="l"/>
                      <a:r>
                        <a:rPr lang="en-US" sz="1800" dirty="0">
                          <a:solidFill>
                            <a:schemeClr val="tx1"/>
                          </a:solidFill>
                          <a:effectLst/>
                        </a:rPr>
                        <a:t>Premium block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Block blob scenarios with high transactions rates, or scenarios that use smaller objects or require consistently low storage latency.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83069">
                <a:tc>
                  <a:txBody>
                    <a:bodyPr/>
                    <a:lstStyle/>
                    <a:p>
                      <a:pPr algn="l"/>
                      <a:r>
                        <a:rPr lang="en-US" sz="1800" dirty="0">
                          <a:solidFill>
                            <a:schemeClr val="tx1"/>
                          </a:solidFill>
                          <a:effectLst/>
                        </a:rPr>
                        <a:t>Premium file shares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Enterprise or high-performance file share applications.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83069">
                <a:tc>
                  <a:txBody>
                    <a:bodyPr/>
                    <a:lstStyle/>
                    <a:p>
                      <a:pPr algn="l"/>
                      <a:r>
                        <a:rPr lang="en-US" sz="1800" dirty="0">
                          <a:solidFill>
                            <a:schemeClr val="tx1"/>
                          </a:solidFill>
                          <a:effectLst/>
                        </a:rPr>
                        <a:t>Premium page blobs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Premium high-performance page blob scenarios.</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b="1" dirty="0"/>
              <a:t>Azure Storage Account Replication Features (1 of 2)</a:t>
            </a:r>
            <a:endParaRPr lang="en-US" sz="2800" dirty="0"/>
          </a:p>
        </p:txBody>
      </p:sp>
      <p:sp>
        <p:nvSpPr>
          <p:cNvPr id="4" name="Rectangle 3">
            <a:extLst>
              <a:ext uri="{FF2B5EF4-FFF2-40B4-BE49-F238E27FC236}">
                <a16:creationId xmlns:a16="http://schemas.microsoft.com/office/drawing/2014/main" id="{FD4E110A-8573-4099-B67E-487931949E82}"/>
              </a:ext>
            </a:extLst>
          </p:cNvPr>
          <p:cNvSpPr/>
          <p:nvPr/>
        </p:nvSpPr>
        <p:spPr bwMode="auto">
          <a:xfrm>
            <a:off x="23213" y="3936652"/>
            <a:ext cx="2970548"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887580" y="3952981"/>
            <a:ext cx="285070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5895976" y="3977702"/>
            <a:ext cx="307053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GRS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Six replicas, two regions (three per region)</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Protects against major regional disasters</a:t>
            </a:r>
          </a:p>
          <a:p>
            <a:pPr marL="291436" indent="-291436" defTabSz="932563">
              <a:spcAft>
                <a:spcPts val="612"/>
              </a:spcAft>
              <a:buFont typeface="Arial" panose="020B0604020202020204" pitchFamily="34" charset="0"/>
              <a:buChar char="•"/>
              <a:defRPr/>
            </a:pPr>
            <a:r>
              <a:rPr lang="en-US" sz="1428" dirty="0">
                <a:solidFill>
                  <a:srgbClr val="2F2F2F"/>
                </a:solidFill>
                <a:latin typeface="Segoe UI" panose="020B0502040204020203" pitchFamily="34" charset="0"/>
                <a:cs typeface="Segoe UI" panose="020B0502040204020203" pitchFamily="34" charset="0"/>
              </a:rPr>
              <a:t>Asynchronous copy to secondary</a:t>
            </a:r>
          </a:p>
          <a:p>
            <a:pPr marL="285695" indent="-285695" defTabSz="932563">
              <a:buFont typeface="Arial" panose="020B0604020202020204" pitchFamily="34" charset="0"/>
              <a:buChar char="•"/>
              <a:defRPr/>
            </a:pP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8966513" y="3977702"/>
            <a:ext cx="3203054"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spcAft>
                <a:spcPts val="600"/>
              </a:spcAft>
              <a:defRPr/>
            </a:pPr>
            <a:r>
              <a:rPr lang="en-US" sz="1632"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dirty="0">
              <a:solidFill>
                <a:srgbClr val="FFFFFF"/>
              </a:solidFill>
              <a:latin typeface="Segoe UI Semilight"/>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28" dirty="0">
              <a:solidFill>
                <a:srgbClr val="2F2F2F"/>
              </a:solidFill>
              <a:latin typeface="Segoe UI Semilight"/>
            </a:endParaRPr>
          </a:p>
          <a:p>
            <a:pPr defTabSz="932563">
              <a:lnSpc>
                <a:spcPct val="90000"/>
              </a:lnSpc>
              <a:spcAft>
                <a:spcPts val="600"/>
              </a:spcAft>
              <a:defRPr/>
            </a:pPr>
            <a:endParaRPr lang="en-US" dirty="0">
              <a:solidFill>
                <a:srgbClr val="FFFFFF"/>
              </a:solidFill>
              <a:latin typeface="Segoe UI Semilight"/>
            </a:endParaRPr>
          </a:p>
          <a:p>
            <a:pPr defTabSz="932563">
              <a:lnSpc>
                <a:spcPct val="90000"/>
              </a:lnSpc>
              <a:spcAft>
                <a:spcPts val="600"/>
              </a:spcAft>
              <a:defRPr/>
            </a:pPr>
            <a:endParaRPr lang="en-US" dirty="0">
              <a:solidFill>
                <a:srgbClr val="FFFFFF"/>
              </a:solidFill>
              <a:latin typeface="Segoe UI Semilight"/>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3577364" y="1752136"/>
            <a:ext cx="1478006" cy="1723178"/>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6305157" y="1952189"/>
            <a:ext cx="2577506" cy="1956476"/>
            <a:chOff x="6305157" y="1952189"/>
            <a:chExt cx="2577506" cy="1956476"/>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1" y="2021463"/>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2"/>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2"/>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9356350" y="1910144"/>
            <a:ext cx="2623943" cy="1986434"/>
            <a:chOff x="9356350" y="1910144"/>
            <a:chExt cx="2623943" cy="1986434"/>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7" y="2016210"/>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832548" cy="489322"/>
            </a:xfrm>
            <a:prstGeom prst="rect">
              <a:avLst/>
            </a:prstGeom>
            <a:solidFill>
              <a:srgbClr val="FFFFFF"/>
            </a:solid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6" y="3407256"/>
              <a:ext cx="977587"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7"/>
              <a:ext cx="1203610"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1289031" y="131446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 uri="{C183D7F6-B498-43B3-948B-1728B52AA6E4}">
                <adec:decorative xmlns:adec="http://schemas.microsoft.com/office/drawing/2017/decorative" val="1"/>
              </a:ext>
            </a:extLst>
          </p:cNvPr>
          <p:cNvSpPr/>
          <p:nvPr/>
        </p:nvSpPr>
        <p:spPr bwMode="auto">
          <a:xfrm>
            <a:off x="7296124" y="1432360"/>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1055242" y="1898337"/>
            <a:ext cx="698448" cy="1546887"/>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 Placeholder 2">
            <a:extLst>
              <a:ext uri="{FF2B5EF4-FFF2-40B4-BE49-F238E27FC236}">
                <a16:creationId xmlns:a16="http://schemas.microsoft.com/office/drawing/2014/main" id="{EFCA695E-1481-49BD-92A8-00A130CD0CE5}"/>
              </a:ext>
              <a:ext uri="{C183D7F6-B498-43B3-948B-1728B52AA6E4}">
                <adec:decorative xmlns:adec="http://schemas.microsoft.com/office/drawing/2017/decorative" val="1"/>
              </a:ext>
            </a:extLst>
          </p:cNvPr>
          <p:cNvSpPr txBox="1">
            <a:spLocks/>
          </p:cNvSpPr>
          <p:nvPr/>
        </p:nvSpPr>
        <p:spPr>
          <a:xfrm>
            <a:off x="9770859" y="6235997"/>
            <a:ext cx="2011647"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Continued next slide</a:t>
            </a:r>
          </a:p>
        </p:txBody>
      </p:sp>
      <p:sp>
        <p:nvSpPr>
          <p:cNvPr id="79" name="arrow_15">
            <a:extLst>
              <a:ext uri="{FF2B5EF4-FFF2-40B4-BE49-F238E27FC236}">
                <a16:creationId xmlns:a16="http://schemas.microsoft.com/office/drawing/2014/main" id="{0534DDE5-4651-4455-9B8E-E3DAC3730A77}"/>
              </a:ext>
              <a:ext uri="{C183D7F6-B498-43B3-948B-1728B52AA6E4}">
                <adec:decorative xmlns:adec="http://schemas.microsoft.com/office/drawing/2017/decorative" val="1"/>
              </a:ext>
            </a:extLst>
          </p:cNvPr>
          <p:cNvSpPr>
            <a:spLocks noChangeAspect="1" noEditPoints="1"/>
          </p:cNvSpPr>
          <p:nvPr/>
        </p:nvSpPr>
        <p:spPr bwMode="auto">
          <a:xfrm>
            <a:off x="11905361" y="624665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81BE9B75-E40C-4D55-B47A-F36410CFD75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990633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b="1" dirty="0"/>
              <a:t>Azure Storage Account Replication Features (2 of 2)</a:t>
            </a:r>
            <a:endParaRPr lang="en-US" sz="2800" dirty="0"/>
          </a:p>
        </p:txBody>
      </p:sp>
      <p:sp>
        <p:nvSpPr>
          <p:cNvPr id="132" name="Rectangle 131">
            <a:extLst>
              <a:ext uri="{FF2B5EF4-FFF2-40B4-BE49-F238E27FC236}">
                <a16:creationId xmlns:a16="http://schemas.microsoft.com/office/drawing/2014/main" id="{AD2D99D5-3F83-4427-BE32-DB815A336476}"/>
              </a:ext>
            </a:extLst>
          </p:cNvPr>
          <p:cNvSpPr/>
          <p:nvPr/>
        </p:nvSpPr>
        <p:spPr bwMode="auto">
          <a:xfrm>
            <a:off x="1104332" y="3844265"/>
            <a:ext cx="3881553"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293" fontAlgn="base">
              <a:spcBef>
                <a:spcPct val="0"/>
              </a:spcBef>
              <a:spcAft>
                <a:spcPts val="600"/>
              </a:spcAft>
              <a:defRPr/>
            </a:pPr>
            <a:r>
              <a:rPr lang="en-US" sz="1836" dirty="0">
                <a:solidFill>
                  <a:srgbClr val="0078D7"/>
                </a:solidFill>
                <a:latin typeface="Segoe UI Semibold" panose="020B0702040204020203" pitchFamily="34" charset="0"/>
                <a:ea typeface="Segoe UI" pitchFamily="34" charset="0"/>
                <a:cs typeface="Segoe UI Semibold" panose="020B0702040204020203" pitchFamily="34" charset="0"/>
              </a:rPr>
              <a:t>         	    </a:t>
            </a: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GZRS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Six replicas, 3+1 zones, two regions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zone, and region failures</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 and a</a:t>
            </a:r>
            <a:r>
              <a:rPr lang="en-US" sz="1428" dirty="0">
                <a:solidFill>
                  <a:srgbClr val="2F2F2F"/>
                </a:solidFill>
                <a:latin typeface="Segoe UI" panose="020B0502040204020203" pitchFamily="34" charset="0"/>
                <a:cs typeface="Segoe UI" panose="020B0502040204020203" pitchFamily="34" charset="0"/>
              </a:rPr>
              <a:t>synchronous copy to secondary</a:t>
            </a:r>
            <a:endPar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endParaRPr>
          </a:p>
          <a:p>
            <a:pPr defTabSz="932293" fontAlgn="base">
              <a:spcBef>
                <a:spcPct val="0"/>
              </a:spcBef>
              <a:spcAft>
                <a:spcPct val="0"/>
              </a:spcAft>
              <a:defRPr/>
            </a:pPr>
            <a:endParaRPr lang="en-US" sz="15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6532609" y="3930022"/>
            <a:ext cx="3986447" cy="2552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ts val="600"/>
              </a:spcAft>
              <a:defRPr/>
            </a:pPr>
            <a:r>
              <a:rPr lang="en-US" sz="1836"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GZRS + read access to secondary</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91436" indent="-291436" defTabSz="932293" fontAlgn="base">
              <a:spcBef>
                <a:spcPct val="0"/>
              </a:spcBef>
              <a:spcAft>
                <a:spcPts val="612"/>
              </a:spcAft>
              <a:buFont typeface="Arial" panose="020B0604020202020204" pitchFamily="34" charset="0"/>
              <a:buChar char="•"/>
              <a:defRPr/>
            </a:pPr>
            <a:r>
              <a:rPr lang="en-US" sz="1428" dirty="0">
                <a:solidFill>
                  <a:srgbClr val="2F2F2F"/>
                </a:solidFill>
                <a:latin typeface="Segoe UI" panose="020B0502040204020203" pitchFamily="34" charset="0"/>
                <a:ea typeface="Segoe UI" panose="020B0502040204020203" pitchFamily="34" charset="0"/>
                <a:cs typeface="Segoe UI" panose="020B0502040204020203" pitchFamily="34" charset="0"/>
              </a:rPr>
              <a:t>RPO delay to secondary can be queried</a:t>
            </a:r>
            <a:endParaRPr lang="en-US" sz="1428" dirty="0">
              <a:solidFill>
                <a:srgbClr val="2F2F2F"/>
              </a:solidFill>
              <a:latin typeface="Segoe UI Semilight"/>
            </a:endParaRPr>
          </a:p>
        </p:txBody>
      </p:sp>
      <p:sp>
        <p:nvSpPr>
          <p:cNvPr id="59" name="Rectangle 58">
            <a:extLst>
              <a:ext uri="{FF2B5EF4-FFF2-40B4-BE49-F238E27FC236}">
                <a16:creationId xmlns:a16="http://schemas.microsoft.com/office/drawing/2014/main" id="{634504BE-E85C-446A-ADDD-2B9FB035FA0C}"/>
              </a:ext>
              <a:ext uri="{C183D7F6-B498-43B3-948B-1728B52AA6E4}">
                <adec:decorative xmlns:adec="http://schemas.microsoft.com/office/drawing/2017/decorative" val="1"/>
              </a:ext>
            </a:extLst>
          </p:cNvPr>
          <p:cNvSpPr/>
          <p:nvPr/>
        </p:nvSpPr>
        <p:spPr bwMode="auto">
          <a:xfrm>
            <a:off x="4687159" y="1343108"/>
            <a:ext cx="2850704" cy="3817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spcBef>
                <a:spcPct val="0"/>
              </a:spcBef>
              <a:spcAft>
                <a:spcPct val="0"/>
              </a:spcAft>
              <a:defRPr/>
            </a:pPr>
            <a:r>
              <a:rPr lang="en-US"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8566384" y="2115034"/>
            <a:ext cx="1725869" cy="489322"/>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8936307" y="3160087"/>
            <a:ext cx="890982" cy="68322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400"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10188628" y="2734435"/>
            <a:ext cx="1080655" cy="4616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400"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7408467" y="1731392"/>
            <a:ext cx="2885762" cy="1719939"/>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3126428" y="2115034"/>
            <a:ext cx="1725869" cy="489322"/>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t>Typically</a:t>
            </a:r>
            <a:r>
              <a:rPr lang="en-US" sz="1400"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3528024" y="3160087"/>
            <a:ext cx="76516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4768375" y="2688659"/>
            <a:ext cx="1080655" cy="461600"/>
          </a:xfrm>
          <a:prstGeom prst="rect">
            <a:avLst/>
          </a:prstGeom>
          <a:noFill/>
          <a:ln>
            <a:noFill/>
          </a:ln>
        </p:spPr>
        <p:txBody>
          <a:bodyPr wrap="none" lIns="182854" tIns="146283" rIns="182854" bIns="146283" rtlCol="0">
            <a:spAutoFit/>
          </a:bodyPr>
          <a:lstStyle/>
          <a:p>
            <a:pPr defTabSz="932563">
              <a:lnSpc>
                <a:spcPct val="90000"/>
              </a:lnSpc>
              <a:spcAft>
                <a:spcPts val="600"/>
              </a:spcAft>
              <a:defRPr/>
            </a:pPr>
            <a:r>
              <a:rPr lang="en-US" sz="1400"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950441" y="1731392"/>
            <a:ext cx="2903832" cy="1690687"/>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400"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ctr" anchorCtr="0" compatLnSpc="1">
              <a:prstTxWarp prst="textNoShape">
                <a:avLst/>
              </a:prstTxWarp>
            </a:bodyPr>
            <a:lstStyle/>
            <a:p>
              <a:pPr defTabSz="932597">
                <a:lnSpc>
                  <a:spcPct val="150000"/>
                </a:lnSpc>
                <a:defRPr/>
              </a:pPr>
              <a:r>
                <a:rPr lang="en-US" sz="1400" b="1" dirty="0">
                  <a:solidFill>
                    <a:srgbClr val="2F2F2F"/>
                  </a:solidFill>
                  <a:latin typeface="Segoe UI"/>
                </a:rPr>
                <a:t>Z1</a:t>
              </a:r>
            </a:p>
          </p:txBody>
        </p:sp>
      </p:grpSp>
      <p:sp>
        <p:nvSpPr>
          <p:cNvPr id="8" name="Rectangle 7">
            <a:extLst>
              <a:ext uri="{FF2B5EF4-FFF2-40B4-BE49-F238E27FC236}">
                <a16:creationId xmlns:a16="http://schemas.microsoft.com/office/drawing/2014/main" id="{CE1BF277-75F1-4412-BDE6-0E144D64E133}"/>
              </a:ext>
              <a:ext uri="{C183D7F6-B498-43B3-948B-1728B52AA6E4}">
                <adec:decorative xmlns:adec="http://schemas.microsoft.com/office/drawing/2017/decorative" val="1"/>
              </a:ext>
            </a:extLst>
          </p:cNvPr>
          <p:cNvSpPr/>
          <p:nvPr/>
        </p:nvSpPr>
        <p:spPr bwMode="auto">
          <a:xfrm>
            <a:off x="427038" y="1192214"/>
            <a:ext cx="11582400" cy="268364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5856014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3249</Words>
  <Application>Microsoft Office PowerPoint</Application>
  <PresentationFormat>Custom</PresentationFormat>
  <Paragraphs>456</Paragraphs>
  <Slides>50</Slides>
  <Notes>22</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Consolas</vt:lpstr>
      <vt:lpstr>Courier New</vt:lpstr>
      <vt:lpstr>Open Sans</vt:lpstr>
      <vt:lpstr>Segoe UI</vt:lpstr>
      <vt:lpstr>Segoe UI Light</vt:lpstr>
      <vt:lpstr>Segoe UI Semibold</vt:lpstr>
      <vt:lpstr>Segoe UI Semilight</vt:lpstr>
      <vt:lpstr>Wingdings</vt:lpstr>
      <vt:lpstr>Azure 1</vt:lpstr>
      <vt:lpstr>AZ-303: Microsoft Azure Architect Technologies</vt:lpstr>
      <vt:lpstr>Module 06:   Implement Storage Accounts </vt:lpstr>
      <vt:lpstr>Lesson 01: Storage Accounts</vt:lpstr>
      <vt:lpstr>Storage Accounts Overview</vt:lpstr>
      <vt:lpstr>Azure Storage</vt:lpstr>
      <vt:lpstr>Azure Storage Services</vt:lpstr>
      <vt:lpstr>Azure Storage Account Types</vt:lpstr>
      <vt:lpstr>Azure Storage Account Replication Features (1 of 2)</vt:lpstr>
      <vt:lpstr>Azure Storage Account Replication Features (2 of 2)</vt:lpstr>
      <vt:lpstr>Accessing Storage</vt:lpstr>
      <vt:lpstr>Data Transfer Tool Selection</vt:lpstr>
      <vt:lpstr>Lesson 02: Blob Storage</vt:lpstr>
      <vt:lpstr>Blob Storage Overview</vt:lpstr>
      <vt:lpstr>Blob Storage</vt:lpstr>
      <vt:lpstr>Blob Containers</vt:lpstr>
      <vt:lpstr>Blob Access Tiers</vt:lpstr>
      <vt:lpstr>Blob Lifecycle Management</vt:lpstr>
      <vt:lpstr>Uploading Blobs</vt:lpstr>
      <vt:lpstr>Storage Pricing</vt:lpstr>
      <vt:lpstr>Demonstration: Creating blob storage</vt:lpstr>
      <vt:lpstr>Lesson 03: Azure Files</vt:lpstr>
      <vt:lpstr>Azure Files Overview </vt:lpstr>
      <vt:lpstr>Compare Files to Blobs</vt:lpstr>
      <vt:lpstr>Manage File Shares</vt:lpstr>
      <vt:lpstr>Azure Files Storage Tiers</vt:lpstr>
      <vt:lpstr>Lesson 04: Storage Security</vt:lpstr>
      <vt:lpstr>Storage Security Overview</vt:lpstr>
      <vt:lpstr>Storage Security</vt:lpstr>
      <vt:lpstr>Storage Service Encryption (SSE)</vt:lpstr>
      <vt:lpstr>Customer Managed Keys</vt:lpstr>
      <vt:lpstr>Storage Account Keys</vt:lpstr>
      <vt:lpstr>Shared Access Signatures</vt:lpstr>
      <vt:lpstr>URI and SAS Parameters</vt:lpstr>
      <vt:lpstr>SAS Security Best Practices</vt:lpstr>
      <vt:lpstr>Accessing Blobs and Queues</vt:lpstr>
      <vt:lpstr>Demonstration: Secure Access Signatures (Portal)</vt:lpstr>
      <vt:lpstr>Lesson 05: Storage Firewalls and Virtual Networks</vt:lpstr>
      <vt:lpstr>Storage Firewalls and Virtual Networks Overview</vt:lpstr>
      <vt:lpstr>Azure Storage Firewalls and Virtual Networks</vt:lpstr>
      <vt:lpstr>Change the Default Network Access Rule</vt:lpstr>
      <vt:lpstr>Grant Access from a Virtual Network</vt:lpstr>
      <vt:lpstr>Securing Storage Endpoints</vt:lpstr>
      <vt:lpstr>Demonstration: Securing Storage Endpoints</vt:lpstr>
      <vt:lpstr>Lab 6: Azure Storage File and Blob Services</vt:lpstr>
      <vt:lpstr>Implement Storage Accounts - Review</vt:lpstr>
      <vt:lpstr>End of presentation</vt:lpstr>
      <vt:lpstr>Lesson 06: Managing Storage Data</vt:lpstr>
      <vt:lpstr>Import and Export Service</vt:lpstr>
      <vt:lpstr>AzCopy</vt:lpstr>
      <vt:lpstr>Demonstration: AzCopy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2021-07-16T16:54:46Z</dcterms:created>
  <dcterms:modified xsi:type="dcterms:W3CDTF">2021-07-16T16:54:59Z</dcterms:modified>
</cp:coreProperties>
</file>