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88" r:id="rId1"/>
  </p:sldMasterIdLst>
  <p:notesMasterIdLst>
    <p:notesMasterId r:id="rId22"/>
  </p:notesMasterIdLst>
  <p:handoutMasterIdLst>
    <p:handoutMasterId r:id="rId23"/>
  </p:handoutMasterIdLst>
  <p:sldIdLst>
    <p:sldId id="1845" r:id="rId2"/>
    <p:sldId id="1846" r:id="rId3"/>
    <p:sldId id="1684" r:id="rId4"/>
    <p:sldId id="9057" r:id="rId5"/>
    <p:sldId id="1745" r:id="rId6"/>
    <p:sldId id="1835" r:id="rId7"/>
    <p:sldId id="1834" r:id="rId8"/>
    <p:sldId id="1749" r:id="rId9"/>
    <p:sldId id="9058" r:id="rId10"/>
    <p:sldId id="1750" r:id="rId11"/>
    <p:sldId id="1781" r:id="rId12"/>
    <p:sldId id="1839" r:id="rId13"/>
    <p:sldId id="1840" r:id="rId14"/>
    <p:sldId id="9103" r:id="rId15"/>
    <p:sldId id="1841" r:id="rId16"/>
    <p:sldId id="1842" r:id="rId17"/>
    <p:sldId id="1843" r:id="rId18"/>
    <p:sldId id="1844" r:id="rId19"/>
    <p:sldId id="2582" r:id="rId20"/>
    <p:sldId id="905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FA51BC-53E9-436B-9DC3-2E9DC8613592}">
          <p14:sldIdLst>
            <p14:sldId id="1845"/>
            <p14:sldId id="1846"/>
          </p14:sldIdLst>
        </p14:section>
        <p14:section name="Tables" id="{6290A1E8-AFB8-3548-8B68-764E854A696A}">
          <p14:sldIdLst>
            <p14:sldId id="1684"/>
            <p14:sldId id="9057"/>
            <p14:sldId id="1745"/>
            <p14:sldId id="1835"/>
            <p14:sldId id="1834"/>
          </p14:sldIdLst>
        </p14:section>
        <p14:section name="CosmosDB" id="{783C334F-61ED-40B4-B2DE-D0A06D5DCD27}">
          <p14:sldIdLst>
            <p14:sldId id="1749"/>
            <p14:sldId id="9058"/>
            <p14:sldId id="1750"/>
            <p14:sldId id="1781"/>
            <p14:sldId id="1839"/>
            <p14:sldId id="1840"/>
            <p14:sldId id="9103"/>
            <p14:sldId id="1841"/>
            <p14:sldId id="1842"/>
            <p14:sldId id="1843"/>
            <p14:sldId id="1844"/>
          </p14:sldIdLst>
        </p14:section>
        <p14:section name="Finish" id="{B25BE7A4-67A1-4C87-A306-2DF8A484A30C}">
          <p14:sldIdLst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4D9"/>
    <a:srgbClr val="EBEBEB"/>
    <a:srgbClr val="FFFFFF"/>
    <a:srgbClr val="FFF100"/>
    <a:srgbClr val="75757A"/>
    <a:srgbClr val="3C3C41"/>
    <a:srgbClr val="30E5D0"/>
    <a:srgbClr val="008272"/>
    <a:srgbClr val="0777D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923A5-6098-4F58-A94A-7DAD85283893}" v="4" dt="2021-06-14T14:45:5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1069" autoAdjust="0"/>
  </p:normalViewPr>
  <p:slideViewPr>
    <p:cSldViewPr snapToGrid="0">
      <p:cViewPr varScale="1">
        <p:scale>
          <a:sx n="75" d="100"/>
          <a:sy n="75" d="100"/>
        </p:scale>
        <p:origin x="78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9:55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9:55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https://docs.microsoft.com/en-us/azure/storage/tables/table-storage-design-guidelines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https://docs.microsoft.com/azure/architecture/guide/technology-choices/data-store-decision-tree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77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F93F2-5375-415F-A57E-76E392E44508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61337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C636FD-8B7A-4800-AB08-3D6AA6585803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81511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11245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1643" y="451804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21C5BC6-3576-4A3E-899B-09DB91CBC4CB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64719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C4219AF-4BB6-404E-875D-E43804F21F36}"/>
              </a:ext>
            </a:extLst>
          </p:cNvPr>
          <p:cNvSpPr txBox="1">
            <a:spLocks/>
          </p:cNvSpPr>
          <p:nvPr userDrawn="1"/>
        </p:nvSpPr>
        <p:spPr>
          <a:xfrm>
            <a:off x="9059943" y="6713396"/>
            <a:ext cx="3376532" cy="1440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549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C6A3AAC-450A-42AF-ADA3-E9C563B44306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5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8505" y="1251871"/>
            <a:ext cx="11239464" cy="891486"/>
          </a:xfrm>
        </p:spPr>
        <p:txBody>
          <a:bodyPr/>
          <a:lstStyle>
            <a:lvl1pPr marL="233149" indent="-233149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466298" indent="-233149">
              <a:buFont typeface="Arial" panose="020B0604020202020204" pitchFamily="34" charset="0"/>
              <a:buChar char="•"/>
              <a:defRPr sz="2448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49988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17524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7" r:id="rId7"/>
    <p:sldLayoutId id="2147484698" r:id="rId8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75110-EA53-4E7A-AFF0-4A36951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Azure Cosmos DB</a:t>
            </a:r>
          </a:p>
        </p:txBody>
      </p:sp>
      <p:pic>
        <p:nvPicPr>
          <p:cNvPr id="4" name="Picture 3" descr="Cosmos DB layers from API to feature. ">
            <a:extLst>
              <a:ext uri="{FF2B5EF4-FFF2-40B4-BE49-F238E27FC236}">
                <a16:creationId xmlns:a16="http://schemas.microsoft.com/office/drawing/2014/main" id="{799D80DB-8B91-45C9-8507-648FB430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03" y="1951248"/>
            <a:ext cx="10199711" cy="41777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E1CF47-00D1-49C8-B56D-D1CC57A7D036}"/>
              </a:ext>
            </a:extLst>
          </p:cNvPr>
          <p:cNvSpPr/>
          <p:nvPr/>
        </p:nvSpPr>
        <p:spPr bwMode="auto">
          <a:xfrm>
            <a:off x="0" y="1136822"/>
            <a:ext cx="12436475" cy="6549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84163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Azure Cosmos DB is a globally distributed and elastically scalable database.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46FB-65C1-4CC8-95AE-EA6FFC772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5138" y="1884610"/>
            <a:ext cx="11506199" cy="447713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968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08" y="632779"/>
            <a:ext cx="11533187" cy="411162"/>
          </a:xfrm>
        </p:spPr>
        <p:txBody>
          <a:bodyPr/>
          <a:lstStyle/>
          <a:p>
            <a:r>
              <a:rPr lang="en-US" b="1" dirty="0"/>
              <a:t>High Availability with Cosmos DB (1 of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B1EB1-7880-4C70-92AA-261C5B1CFCB2}"/>
              </a:ext>
            </a:extLst>
          </p:cNvPr>
          <p:cNvSpPr txBox="1"/>
          <p:nvPr/>
        </p:nvSpPr>
        <p:spPr>
          <a:xfrm>
            <a:off x="453708" y="1371600"/>
            <a:ext cx="4765992" cy="953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anchor="ctr" anchorCtr="0">
            <a:noAutofit/>
          </a:bodyPr>
          <a:lstStyle/>
          <a:p>
            <a:r>
              <a:rPr lang="en-US" sz="2000" dirty="0"/>
              <a:t>The data within Cosmos containers is horizontally partitioned.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72EE-DAE1-4B34-B10F-EC8B71762CAC}"/>
              </a:ext>
            </a:extLst>
          </p:cNvPr>
          <p:cNvSpPr txBox="1"/>
          <p:nvPr/>
        </p:nvSpPr>
        <p:spPr>
          <a:xfrm>
            <a:off x="453708" y="2468770"/>
            <a:ext cx="4765992" cy="197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anchor="ctr" anchorCtr="0">
            <a:noAutofit/>
          </a:bodyPr>
          <a:lstStyle/>
          <a:p>
            <a:r>
              <a:rPr lang="en-US" sz="2000" dirty="0"/>
              <a:t>Within each region, every partition is protected by a replica-set with all writes replicated and durably committed by most replicas. Replicas are distributed across as many as 10-20 fault domains.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A10E4-8442-49A8-91E1-5527E34FD2EE}"/>
              </a:ext>
            </a:extLst>
          </p:cNvPr>
          <p:cNvSpPr txBox="1"/>
          <p:nvPr/>
        </p:nvSpPr>
        <p:spPr>
          <a:xfrm>
            <a:off x="453708" y="4585618"/>
            <a:ext cx="4854892" cy="174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anchor="ctr" anchorCtr="0">
            <a:noAutofit/>
          </a:bodyPr>
          <a:lstStyle/>
          <a:p>
            <a:r>
              <a:rPr lang="en-US" sz="2000" dirty="0"/>
              <a:t>Each partition across all the regions is replicated. Each region contains all the data partitions of a Cosmos container and can accept writes and serve reads.</a:t>
            </a:r>
          </a:p>
        </p:txBody>
      </p:sp>
      <p:pic>
        <p:nvPicPr>
          <p:cNvPr id="3" name="Picture 2" descr="Cosmos DB high availability as described in the text. ">
            <a:extLst>
              <a:ext uri="{FF2B5EF4-FFF2-40B4-BE49-F238E27FC236}">
                <a16:creationId xmlns:a16="http://schemas.microsoft.com/office/drawing/2014/main" id="{A81EE61C-435E-4C16-B19B-3049C385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35" y="1460121"/>
            <a:ext cx="7349320" cy="48872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A57413-1E15-4CF2-871E-88A6347B2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16722" y="1398250"/>
            <a:ext cx="6719715" cy="477433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525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Availability with Cosmos DB (2 of 3)</a:t>
            </a:r>
            <a:r>
              <a:rPr lang="en-US" dirty="0"/>
              <a:t>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CDEB5F-481E-496D-8E72-04C2B72AF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643203"/>
              </p:ext>
            </p:extLst>
          </p:nvPr>
        </p:nvGraphicFramePr>
        <p:xfrm>
          <a:off x="451645" y="1588120"/>
          <a:ext cx="115331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304">
                  <a:extLst>
                    <a:ext uri="{9D8B030D-6E8A-4147-A177-3AD203B41FA5}">
                      <a16:colId xmlns:a16="http://schemas.microsoft.com/office/drawing/2014/main" val="3374142179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4196479929"/>
                    </a:ext>
                  </a:extLst>
                </a:gridCol>
                <a:gridCol w="3922294">
                  <a:extLst>
                    <a:ext uri="{9D8B030D-6E8A-4147-A177-3AD203B41FA5}">
                      <a16:colId xmlns:a16="http://schemas.microsoft.com/office/drawing/2014/main" val="826284793"/>
                    </a:ext>
                  </a:extLst>
                </a:gridCol>
                <a:gridCol w="3864975">
                  <a:extLst>
                    <a:ext uri="{9D8B030D-6E8A-4147-A177-3AD203B41FA5}">
                      <a16:colId xmlns:a16="http://schemas.microsoft.com/office/drawing/2014/main" val="23205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Operation 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Single region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Multi-region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(single region writes)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Multi-region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(multi-region writes)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0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61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99.999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2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2733C1-FEE2-4AFD-B877-93526DB3F7B6}"/>
              </a:ext>
            </a:extLst>
          </p:cNvPr>
          <p:cNvSpPr txBox="1"/>
          <p:nvPr/>
        </p:nvSpPr>
        <p:spPr>
          <a:xfrm>
            <a:off x="600059" y="3452588"/>
            <a:ext cx="5434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 marL="228600" lvl="1"/>
            <a:r>
              <a:rPr lang="en-US" sz="2000" dirty="0"/>
              <a:t>With Cosmos DB, before a write operation is acknowledged to the client, the data is durably committed by a quorum of replicas within the region that accepts the write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DF596-0923-4008-8CEE-AE9F1267F5F7}"/>
              </a:ext>
            </a:extLst>
          </p:cNvPr>
          <p:cNvSpPr txBox="1"/>
          <p:nvPr/>
        </p:nvSpPr>
        <p:spPr>
          <a:xfrm>
            <a:off x="6345081" y="3452588"/>
            <a:ext cx="563974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 marL="228600" lvl="1"/>
            <a:r>
              <a:rPr lang="en-US" sz="2000" dirty="0"/>
              <a:t>Multi-region accounts configured with multiple-write regions will be highly available for both writes and reads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4220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416879"/>
            <a:ext cx="11533187" cy="411162"/>
          </a:xfrm>
        </p:spPr>
        <p:txBody>
          <a:bodyPr/>
          <a:lstStyle/>
          <a:p>
            <a:r>
              <a:rPr lang="en-US" b="1" dirty="0"/>
              <a:t>High Availability with Cosmos DB (3 of 3)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172190"/>
            <a:ext cx="9572625" cy="4985980"/>
          </a:xfrm>
        </p:spPr>
        <p:txBody>
          <a:bodyPr/>
          <a:lstStyle/>
          <a:p>
            <a:r>
              <a:rPr lang="en-US" dirty="0"/>
              <a:t>Multi-region accounts with a single-write region (write region outage):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During a write region outage, the Cosmos account automatically promotes a secondary region to be the new primary write region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Any write data that was not replicated when the region failed, is made available through the conflicts feed.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impacted write region recovers, it becomes automatically available as a read region</a:t>
            </a:r>
            <a:endParaRPr lang="en-US" dirty="0"/>
          </a:p>
          <a:p>
            <a:r>
              <a:rPr lang="en-US" dirty="0"/>
              <a:t>Multi-region accounts  with a single-write region (read region outage):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During a read region outage, Cosmos accounts using any consistency level or strong consistency with three or more read regions will remain highly available for reads and writes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impacted region is automatically disconnected and will be marked offline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none of the regions in the preferred region list is available, calls automatically fall back to the current write region</a:t>
            </a:r>
          </a:p>
          <a:p>
            <a:r>
              <a:rPr lang="en-US" dirty="0"/>
              <a:t>Availability Zone support</a:t>
            </a:r>
          </a:p>
        </p:txBody>
      </p:sp>
    </p:spTree>
    <p:extLst>
      <p:ext uri="{BB962C8B-B14F-4D97-AF65-F5344CB8AC3E}">
        <p14:creationId xmlns:p14="http://schemas.microsoft.com/office/powerpoint/2010/main" val="26560253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9000-E2AE-4ACD-BBE5-A287C71A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Cosmos DB Supported APIs (add)</a:t>
            </a:r>
            <a:endParaRPr lang="en-US" dirty="0"/>
          </a:p>
        </p:txBody>
      </p:sp>
      <p:grpSp>
        <p:nvGrpSpPr>
          <p:cNvPr id="4" name="Group 3" descr="Flowchart with MySQL compatible formats. ">
            <a:extLst>
              <a:ext uri="{FF2B5EF4-FFF2-40B4-BE49-F238E27FC236}">
                <a16:creationId xmlns:a16="http://schemas.microsoft.com/office/drawing/2014/main" id="{2DCBCC4B-4FC2-41AB-8724-FEDEDC224626}"/>
              </a:ext>
            </a:extLst>
          </p:cNvPr>
          <p:cNvGrpSpPr/>
          <p:nvPr/>
        </p:nvGrpSpPr>
        <p:grpSpPr>
          <a:xfrm>
            <a:off x="518651" y="1607504"/>
            <a:ext cx="11538038" cy="4263776"/>
            <a:chOff x="518651" y="1607504"/>
            <a:chExt cx="11538038" cy="426377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DF78732-EA99-42E0-B299-8A5DF4166177}"/>
                </a:ext>
              </a:extLst>
            </p:cNvPr>
            <p:cNvSpPr/>
            <p:nvPr/>
          </p:nvSpPr>
          <p:spPr bwMode="auto">
            <a:xfrm>
              <a:off x="5195790" y="1765488"/>
              <a:ext cx="1312325" cy="627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Start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D351F6C1-E8D0-4702-B926-C11E419607F3}"/>
                </a:ext>
              </a:extLst>
            </p:cNvPr>
            <p:cNvSpPr/>
            <p:nvPr/>
          </p:nvSpPr>
          <p:spPr bwMode="auto">
            <a:xfrm>
              <a:off x="4842585" y="2961842"/>
              <a:ext cx="2018734" cy="776163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Require compatible format?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2F2D47B8-AF13-49A8-B83F-0C4EF4306303}"/>
                </a:ext>
              </a:extLst>
            </p:cNvPr>
            <p:cNvSpPr/>
            <p:nvPr/>
          </p:nvSpPr>
          <p:spPr bwMode="auto">
            <a:xfrm>
              <a:off x="518651" y="1607504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Database for MySQL</a:t>
              </a:r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235CE9AB-4E34-4938-BEE5-6987BCB48F2D}"/>
                </a:ext>
              </a:extLst>
            </p:cNvPr>
            <p:cNvSpPr/>
            <p:nvPr/>
          </p:nvSpPr>
          <p:spPr bwMode="auto">
            <a:xfrm>
              <a:off x="518651" y="2474580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Azure Database for PostgreSQL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B0032671-65A0-4D2E-A3B4-CE15D0E9E877}"/>
                </a:ext>
              </a:extLst>
            </p:cNvPr>
            <p:cNvSpPr/>
            <p:nvPr/>
          </p:nvSpPr>
          <p:spPr bwMode="auto">
            <a:xfrm>
              <a:off x="518651" y="3341656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Azure Database for MariaDB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65A758AA-6681-4711-8A6C-93B474A545A3}"/>
                </a:ext>
              </a:extLst>
            </p:cNvPr>
            <p:cNvSpPr/>
            <p:nvPr/>
          </p:nvSpPr>
          <p:spPr bwMode="auto">
            <a:xfrm>
              <a:off x="518651" y="4208732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CosmosDB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Cassandra API</a:t>
              </a: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9B6373F3-7719-4B77-A73C-FFCF3E94893C}"/>
                </a:ext>
              </a:extLst>
            </p:cNvPr>
            <p:cNvSpPr/>
            <p:nvPr/>
          </p:nvSpPr>
          <p:spPr bwMode="auto">
            <a:xfrm>
              <a:off x="518651" y="5085432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CosmosDB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MongoDB API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D455C1E-FEB2-4EB1-8CF5-6CCB310252B0}"/>
                </a:ext>
              </a:extLst>
            </p:cNvPr>
            <p:cNvSpPr txBox="1"/>
            <p:nvPr/>
          </p:nvSpPr>
          <p:spPr>
            <a:xfrm>
              <a:off x="2826707" y="1607504"/>
              <a:ext cx="9034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MySql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07C529-F460-4E5A-AC0F-2904C4C2402D}"/>
                </a:ext>
              </a:extLst>
            </p:cNvPr>
            <p:cNvSpPr txBox="1"/>
            <p:nvPr/>
          </p:nvSpPr>
          <p:spPr>
            <a:xfrm>
              <a:off x="2601078" y="2460361"/>
              <a:ext cx="1354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PostgreSQL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C757E3-5EBD-4855-B85F-810787B30788}"/>
                </a:ext>
              </a:extLst>
            </p:cNvPr>
            <p:cNvSpPr txBox="1"/>
            <p:nvPr/>
          </p:nvSpPr>
          <p:spPr>
            <a:xfrm>
              <a:off x="2743248" y="3301952"/>
              <a:ext cx="1070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MariaDB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0014B2-B59A-4191-960D-8E2705CEDD09}"/>
                </a:ext>
              </a:extLst>
            </p:cNvPr>
            <p:cNvSpPr txBox="1"/>
            <p:nvPr/>
          </p:nvSpPr>
          <p:spPr>
            <a:xfrm>
              <a:off x="2661434" y="4172558"/>
              <a:ext cx="1234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Cassandra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A9E08E-22AC-4CE1-942F-2C9948D8B606}"/>
                </a:ext>
              </a:extLst>
            </p:cNvPr>
            <p:cNvSpPr txBox="1"/>
            <p:nvPr/>
          </p:nvSpPr>
          <p:spPr>
            <a:xfrm>
              <a:off x="2661434" y="5106007"/>
              <a:ext cx="1234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MongoDB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E320165-1C76-4B27-9BA8-FFF1BAC2F761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5851952" y="2393352"/>
              <a:ext cx="1" cy="5684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E4F99FD-963D-434B-A49C-C3FECA882B41}"/>
                </a:ext>
              </a:extLst>
            </p:cNvPr>
            <p:cNvCxnSpPr>
              <a:cxnSpLocks/>
              <a:stCxn id="5" idx="1"/>
              <a:endCxn id="26" idx="3"/>
            </p:cNvCxnSpPr>
            <p:nvPr/>
          </p:nvCxnSpPr>
          <p:spPr>
            <a:xfrm rot="10800000">
              <a:off x="2441753" y="2867504"/>
              <a:ext cx="2400832" cy="482420"/>
            </a:xfrm>
            <a:prstGeom prst="bentConnector3">
              <a:avLst>
                <a:gd name="adj1" fmla="val 29623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89D5458-2F80-4BD1-A49A-68164FF7C40E}"/>
                </a:ext>
              </a:extLst>
            </p:cNvPr>
            <p:cNvCxnSpPr>
              <a:cxnSpLocks/>
              <a:stCxn id="5" idx="1"/>
              <a:endCxn id="27" idx="3"/>
            </p:cNvCxnSpPr>
            <p:nvPr/>
          </p:nvCxnSpPr>
          <p:spPr>
            <a:xfrm rot="10800000" flipV="1">
              <a:off x="2441753" y="3349924"/>
              <a:ext cx="2400832" cy="384656"/>
            </a:xfrm>
            <a:prstGeom prst="bentConnector3">
              <a:avLst>
                <a:gd name="adj1" fmla="val 29361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AB03921-568D-4CDC-AA94-70C4E9E7ED5B}"/>
                </a:ext>
              </a:extLst>
            </p:cNvPr>
            <p:cNvCxnSpPr>
              <a:cxnSpLocks/>
              <a:stCxn id="5" idx="1"/>
              <a:endCxn id="28" idx="3"/>
            </p:cNvCxnSpPr>
            <p:nvPr/>
          </p:nvCxnSpPr>
          <p:spPr>
            <a:xfrm rot="10800000" flipV="1">
              <a:off x="2441753" y="3349924"/>
              <a:ext cx="2400832" cy="1251732"/>
            </a:xfrm>
            <a:prstGeom prst="bentConnector3">
              <a:avLst>
                <a:gd name="adj1" fmla="val 29553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0D2D2A-4198-4E83-9B0C-1687680F7E5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2441753" y="3349923"/>
              <a:ext cx="2400832" cy="2118807"/>
            </a:xfrm>
            <a:prstGeom prst="bentConnector3">
              <a:avLst>
                <a:gd name="adj1" fmla="val 29553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8094D036-C718-480C-99AB-ED1D3C1996FF}"/>
                </a:ext>
              </a:extLst>
            </p:cNvPr>
            <p:cNvCxnSpPr>
              <a:cxnSpLocks/>
              <a:stCxn id="5" idx="1"/>
              <a:endCxn id="25" idx="3"/>
            </p:cNvCxnSpPr>
            <p:nvPr/>
          </p:nvCxnSpPr>
          <p:spPr>
            <a:xfrm rot="10800000">
              <a:off x="2441753" y="2000428"/>
              <a:ext cx="2400832" cy="1349496"/>
            </a:xfrm>
            <a:prstGeom prst="bentConnector3">
              <a:avLst>
                <a:gd name="adj1" fmla="val 29954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4C952F-468C-4A0A-AD1F-C13D7EDFAA68}"/>
                </a:ext>
              </a:extLst>
            </p:cNvPr>
            <p:cNvSpPr txBox="1"/>
            <p:nvPr/>
          </p:nvSpPr>
          <p:spPr>
            <a:xfrm>
              <a:off x="4277352" y="3001186"/>
              <a:ext cx="512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Yes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lowchart: Process 134">
              <a:extLst>
                <a:ext uri="{FF2B5EF4-FFF2-40B4-BE49-F238E27FC236}">
                  <a16:creationId xmlns:a16="http://schemas.microsoft.com/office/drawing/2014/main" id="{887B13E1-D11C-4654-9A16-BEAACAF05F02}"/>
                </a:ext>
              </a:extLst>
            </p:cNvPr>
            <p:cNvSpPr/>
            <p:nvPr/>
          </p:nvSpPr>
          <p:spPr bwMode="auto">
            <a:xfrm>
              <a:off x="10104712" y="2948617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SQL Database</a:t>
              </a:r>
            </a:p>
          </p:txBody>
        </p:sp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DDA93AA4-36AA-4AAC-B338-D308242B2EAD}"/>
                </a:ext>
              </a:extLst>
            </p:cNvPr>
            <p:cNvSpPr/>
            <p:nvPr/>
          </p:nvSpPr>
          <p:spPr bwMode="auto">
            <a:xfrm>
              <a:off x="10133587" y="4182183"/>
              <a:ext cx="1923102" cy="785848"/>
            </a:xfrm>
            <a:prstGeom prst="flowChartProcess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CosmosDB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 SQL</a:t>
              </a:r>
            </a:p>
          </p:txBody>
        </p:sp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F2B447DA-58FB-4854-884C-56A704721494}"/>
                </a:ext>
              </a:extLst>
            </p:cNvPr>
            <p:cNvSpPr/>
            <p:nvPr/>
          </p:nvSpPr>
          <p:spPr bwMode="auto">
            <a:xfrm>
              <a:off x="7394771" y="2951659"/>
              <a:ext cx="2018734" cy="776163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Relational data?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4CA2B55-E63C-4047-82D5-FE3FF315AE97}"/>
                </a:ext>
              </a:extLst>
            </p:cNvPr>
            <p:cNvSpPr txBox="1"/>
            <p:nvPr/>
          </p:nvSpPr>
          <p:spPr>
            <a:xfrm>
              <a:off x="8454851" y="3774828"/>
              <a:ext cx="512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No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lowchart: Alternate Process 165">
              <a:extLst>
                <a:ext uri="{FF2B5EF4-FFF2-40B4-BE49-F238E27FC236}">
                  <a16:creationId xmlns:a16="http://schemas.microsoft.com/office/drawing/2014/main" id="{4FBED7D8-3584-4535-A18C-CE476BFACA77}"/>
                </a:ext>
              </a:extLst>
            </p:cNvPr>
            <p:cNvSpPr/>
            <p:nvPr/>
          </p:nvSpPr>
          <p:spPr bwMode="auto">
            <a:xfrm>
              <a:off x="7387502" y="4172558"/>
              <a:ext cx="2018734" cy="776163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Semi-structured data, schema-on-read?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CC3D844-3016-4CA1-9A40-3D5401076B65}"/>
                </a:ext>
              </a:extLst>
            </p:cNvPr>
            <p:cNvCxnSpPr>
              <a:stCxn id="5" idx="3"/>
              <a:endCxn id="139" idx="1"/>
            </p:cNvCxnSpPr>
            <p:nvPr/>
          </p:nvCxnSpPr>
          <p:spPr>
            <a:xfrm flipV="1">
              <a:off x="6861319" y="3339741"/>
              <a:ext cx="533452" cy="101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84ECCC7-1182-49B2-B06E-6168BAF63716}"/>
                </a:ext>
              </a:extLst>
            </p:cNvPr>
            <p:cNvSpPr txBox="1"/>
            <p:nvPr/>
          </p:nvSpPr>
          <p:spPr>
            <a:xfrm>
              <a:off x="9531361" y="3019592"/>
              <a:ext cx="512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Yes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5AA6379-D2BE-403D-B1BD-D97112EAB6D1}"/>
                </a:ext>
              </a:extLst>
            </p:cNvPr>
            <p:cNvSpPr txBox="1"/>
            <p:nvPr/>
          </p:nvSpPr>
          <p:spPr>
            <a:xfrm>
              <a:off x="6872156" y="3001186"/>
              <a:ext cx="512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No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CFAD6DEF-D74D-46AC-995A-6BF05805BB4A}"/>
                </a:ext>
              </a:extLst>
            </p:cNvPr>
            <p:cNvCxnSpPr>
              <a:cxnSpLocks/>
              <a:stCxn id="139" idx="3"/>
              <a:endCxn id="135" idx="1"/>
            </p:cNvCxnSpPr>
            <p:nvPr/>
          </p:nvCxnSpPr>
          <p:spPr>
            <a:xfrm>
              <a:off x="9413505" y="3339741"/>
              <a:ext cx="691207" cy="1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70A1CF0-BD9A-4F8E-A537-D1D6F052F599}"/>
                </a:ext>
              </a:extLst>
            </p:cNvPr>
            <p:cNvCxnSpPr>
              <a:stCxn id="139" idx="2"/>
              <a:endCxn id="166" idx="0"/>
            </p:cNvCxnSpPr>
            <p:nvPr/>
          </p:nvCxnSpPr>
          <p:spPr>
            <a:xfrm flipH="1">
              <a:off x="8396869" y="3727822"/>
              <a:ext cx="7269" cy="4447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3EDCD14-C531-4183-87B4-2F681CA0393B}"/>
                </a:ext>
              </a:extLst>
            </p:cNvPr>
            <p:cNvSpPr txBox="1"/>
            <p:nvPr/>
          </p:nvSpPr>
          <p:spPr>
            <a:xfrm>
              <a:off x="9548799" y="4211642"/>
              <a:ext cx="512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Yes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905184F-2DE3-4B5C-B0A1-7F680FA43F6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9406236" y="4543216"/>
              <a:ext cx="715914" cy="174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CE12071-CE9A-41BB-B657-E95A0B06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5138" y="1262141"/>
            <a:ext cx="11681944" cy="4965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98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Cosmos DB Cassandra API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2100" y="2122488"/>
            <a:ext cx="9572625" cy="4282326"/>
          </a:xfrm>
        </p:spPr>
        <p:txBody>
          <a:bodyPr/>
          <a:lstStyle/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operations management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Open-source standard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management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to use existing tools and code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Throughput and storage elasticity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 distribution and availability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Choice of consistency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Enterprise grade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 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80ECF-FFFE-46D3-BBF2-C683B77A95E8}"/>
              </a:ext>
            </a:extLst>
          </p:cNvPr>
          <p:cNvSpPr/>
          <p:nvPr/>
        </p:nvSpPr>
        <p:spPr bwMode="auto">
          <a:xfrm>
            <a:off x="0" y="1231900"/>
            <a:ext cx="12436475" cy="774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2100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Compatible with existing Apache Cassandra libraries, drivers,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77325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Cosmos DB API for MongoDB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749800"/>
            <a:ext cx="11533188" cy="1444625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Migrate applications to Cosmos DB while preserving existing application logic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Keeps applications portable and continuing to remain cloud vendor-agnostic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Financially backed SLAs for the common NoSQL APIs powered by Cosmos DB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Turnkey, global distribution with multi-master replication -  wire protocol compatibility</a:t>
            </a:r>
          </a:p>
        </p:txBody>
      </p:sp>
      <p:pic>
        <p:nvPicPr>
          <p:cNvPr id="3" name="Picture 2" descr="MongoDB wire protocol routes requests to Cosmos DB.">
            <a:extLst>
              <a:ext uri="{FF2B5EF4-FFF2-40B4-BE49-F238E27FC236}">
                <a16:creationId xmlns:a16="http://schemas.microsoft.com/office/drawing/2014/main" id="{782340EA-7DBD-48E7-91A2-156773E9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8" y="2006895"/>
            <a:ext cx="9739384" cy="2743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E937BF-9320-4C13-B71A-1A782DA6DE0D}"/>
              </a:ext>
            </a:extLst>
          </p:cNvPr>
          <p:cNvSpPr/>
          <p:nvPr/>
        </p:nvSpPr>
        <p:spPr bwMode="auto">
          <a:xfrm>
            <a:off x="0" y="1231900"/>
            <a:ext cx="12436475" cy="774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2100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Compatible with existing MongoDB libraries, drivers,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967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Cosmos DB Gremlin 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195513"/>
            <a:ext cx="5246688" cy="383698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Elastically scalable throughput and storage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Multi-region replication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Fast queries and traversals with the most widely adopted graph query standard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Fully managed graph database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Automatic indexing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Tunable consistency levels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Graph databases and property graph objects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Supports open graph APIs </a:t>
            </a:r>
          </a:p>
        </p:txBody>
      </p:sp>
      <p:grpSp>
        <p:nvGrpSpPr>
          <p:cNvPr id="5" name="Group 4" descr="Azure Cosmos DB Graph API.">
            <a:extLst>
              <a:ext uri="{FF2B5EF4-FFF2-40B4-BE49-F238E27FC236}">
                <a16:creationId xmlns:a16="http://schemas.microsoft.com/office/drawing/2014/main" id="{265143EF-02FE-4A98-80DC-E22E89193994}"/>
              </a:ext>
            </a:extLst>
          </p:cNvPr>
          <p:cNvGrpSpPr/>
          <p:nvPr/>
        </p:nvGrpSpPr>
        <p:grpSpPr>
          <a:xfrm>
            <a:off x="5463006" y="2194855"/>
            <a:ext cx="6830302" cy="3842045"/>
            <a:chOff x="5463006" y="2194855"/>
            <a:chExt cx="6830302" cy="38420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FD5880-35DB-4C15-963C-608FA037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006" y="2194855"/>
              <a:ext cx="6830302" cy="384204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96AB7C-7804-4AB3-86AB-BA6DF498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4100" y="2892444"/>
              <a:ext cx="1397000" cy="503503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88AAE9-6243-45A9-A4F8-554E2F8481A0}"/>
              </a:ext>
            </a:extLst>
          </p:cNvPr>
          <p:cNvSpPr/>
          <p:nvPr/>
        </p:nvSpPr>
        <p:spPr bwMode="auto">
          <a:xfrm>
            <a:off x="0" y="1231900"/>
            <a:ext cx="12436475" cy="774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2100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 fully managed, horizontally scalable graph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5801239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48BE0-0E1D-4ED8-9FFF-F91F911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Cosmos DB Table 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633663"/>
            <a:ext cx="5753100" cy="2954337"/>
          </a:xfrm>
        </p:spPr>
        <p:txBody>
          <a:bodyPr/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Turnkey global distribution.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Dedicated throughput worldwide.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Single-digit millisecond latencies at the 99th percentile.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Guaranteed high availability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Indexing and consistency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Competitive pricing and SLAs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B35B6-63CB-4CED-AA2C-808B25275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01" y="3497262"/>
            <a:ext cx="2238391" cy="876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DB68A-7205-4632-9505-9E2C10E6446A}"/>
              </a:ext>
            </a:extLst>
          </p:cNvPr>
          <p:cNvSpPr/>
          <p:nvPr/>
        </p:nvSpPr>
        <p:spPr bwMode="auto">
          <a:xfrm>
            <a:off x="0" y="1231900"/>
            <a:ext cx="12436475" cy="774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2100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 key-value database service built to provide premium capabilities to existing Azure Table storage applications without making any app changes</a:t>
            </a:r>
          </a:p>
        </p:txBody>
      </p:sp>
    </p:spTree>
    <p:extLst>
      <p:ext uri="{BB962C8B-B14F-4D97-AF65-F5344CB8AC3E}">
        <p14:creationId xmlns:p14="http://schemas.microsoft.com/office/powerpoint/2010/main" val="17787949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NoSQL Databases 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991" y="208859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>
                <a:solidFill>
                  <a:schemeClr val="tx1"/>
                </a:solidFill>
              </a:rPr>
              <a:t>Distribute your data globally with Azure Cosmos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991" y="276200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Create an Azure Cosmos DB database built to scale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3497263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Choose the appropriate API for Azure Cosmos DB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4221408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Optimize the performance of Azure Cosmos DB by using partitioning and indexing strategies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96834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07: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NoSQL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89101-28CF-4BB8-ABB6-A262E6E09568}"/>
              </a:ext>
            </a:extLst>
          </p:cNvPr>
          <p:cNvSpPr txBox="1">
            <a:spLocks/>
          </p:cNvSpPr>
          <p:nvPr/>
        </p:nvSpPr>
        <p:spPr>
          <a:xfrm>
            <a:off x="4462824" y="820794"/>
            <a:ext cx="7635875" cy="13032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Configure Storage Account Tables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Select Appropriate Cosmos DB APIs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D386BD-A64C-48E1-9085-381C30758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3657" y="514832"/>
            <a:ext cx="7635042" cy="1824917"/>
            <a:chOff x="4463657" y="514832"/>
            <a:chExt cx="7635042" cy="182491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E9CAA0-AD32-4F1C-91D9-3778D2E2CFC4}"/>
                </a:ext>
              </a:extLst>
            </p:cNvPr>
            <p:cNvCxnSpPr>
              <a:cxnSpLocks/>
            </p:cNvCxnSpPr>
            <p:nvPr/>
          </p:nvCxnSpPr>
          <p:spPr>
            <a:xfrm>
              <a:off x="4463657" y="514832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6AB345-49AF-4245-B968-17FF86A4500E}"/>
                </a:ext>
              </a:extLst>
            </p:cNvPr>
            <p:cNvCxnSpPr>
              <a:cxnSpLocks/>
            </p:cNvCxnSpPr>
            <p:nvPr/>
          </p:nvCxnSpPr>
          <p:spPr>
            <a:xfrm>
              <a:off x="4463657" y="1398777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314C63-0895-4412-9CDD-A22573A63D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3657" y="2339749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1DA55-BBED-4CDB-A7AC-D6AAE76EA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4021" y="1606324"/>
            <a:ext cx="747007" cy="733425"/>
            <a:chOff x="3523511" y="3115099"/>
            <a:chExt cx="747007" cy="7334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D6ECF42-DFB4-41B9-B6D7-C5EA3093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511" y="3115099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B3C52FC-1D0D-49E1-A315-CF39F5194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326" y="3340099"/>
              <a:ext cx="333375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C67A4-0804-4096-A91D-1D3C63E37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4021" y="605351"/>
            <a:ext cx="747007" cy="733425"/>
            <a:chOff x="3523511" y="2114126"/>
            <a:chExt cx="747007" cy="73342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78AF67B-F2A4-41E0-A586-BF43B7AA9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511" y="2114126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64A788F-0717-4AE3-BEE4-0B01D502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30326" y="2316869"/>
              <a:ext cx="333376" cy="333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01: Configure Storage Account Tables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FA16E44-31C7-46CC-AA61-27484A6A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4696" y="2806335"/>
            <a:ext cx="1304131" cy="13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Storage Account Tables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603597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Table Storage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Table Service Design Considerations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921482-8F62-447C-975A-DD8B9A3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8" y="549121"/>
            <a:ext cx="11533187" cy="411162"/>
          </a:xfrm>
        </p:spPr>
        <p:txBody>
          <a:bodyPr/>
          <a:lstStyle/>
          <a:p>
            <a:r>
              <a:rPr lang="en-US" b="1" dirty="0"/>
              <a:t>Azure Table Storage (1 of 2)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048" y="2301024"/>
            <a:ext cx="9572625" cy="31285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Common uses: </a:t>
            </a:r>
          </a:p>
          <a:p>
            <a:pPr marL="5143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Storing TBs of structured data capable of serving web scale applications</a:t>
            </a:r>
          </a:p>
          <a:p>
            <a:pPr marL="5143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Storing datasets that don't require complex joins, foreign keys, or stored procedures and can be denormalized for fast access</a:t>
            </a:r>
          </a:p>
          <a:p>
            <a:pPr marL="5143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Quickly querying data using a clustered index</a:t>
            </a:r>
          </a:p>
          <a:p>
            <a:pPr marL="5143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Accessing data using the OData protocol and LINQ queries with WCF Data Service .NET Libraries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818A3E-0912-4465-822E-F67BBA6F02F4}"/>
              </a:ext>
            </a:extLst>
          </p:cNvPr>
          <p:cNvSpPr/>
          <p:nvPr/>
        </p:nvSpPr>
        <p:spPr bwMode="auto">
          <a:xfrm>
            <a:off x="-1" y="1237498"/>
            <a:ext cx="12436475" cy="6549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84163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Azure Table is a NoSQL datastore ideal for storing structured, non-relational data. </a:t>
            </a:r>
          </a:p>
        </p:txBody>
      </p:sp>
    </p:spTree>
    <p:extLst>
      <p:ext uri="{BB962C8B-B14F-4D97-AF65-F5344CB8AC3E}">
        <p14:creationId xmlns:p14="http://schemas.microsoft.com/office/powerpoint/2010/main" val="32845914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921482-8F62-447C-975A-DD8B9A3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Table Storage (2 of 2)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105" y="2412396"/>
            <a:ext cx="4459880" cy="24499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URL format	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Accounts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Table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Entity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Properties</a:t>
            </a:r>
          </a:p>
        </p:txBody>
      </p:sp>
      <p:pic>
        <p:nvPicPr>
          <p:cNvPr id="4" name="Picture 3" descr="Entities in Tables in Storage Accounts. ">
            <a:extLst>
              <a:ext uri="{FF2B5EF4-FFF2-40B4-BE49-F238E27FC236}">
                <a16:creationId xmlns:a16="http://schemas.microsoft.com/office/drawing/2014/main" id="{8806316B-F752-406F-B3A1-2C85FB398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60" y="1691909"/>
            <a:ext cx="6479510" cy="34260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F29C00-53BB-4495-8348-27B65CC67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51622" y="1309350"/>
            <a:ext cx="6719715" cy="477433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60A51-2A16-4956-9BA3-54BBF9E007AA}"/>
              </a:ext>
            </a:extLst>
          </p:cNvPr>
          <p:cNvSpPr txBox="1"/>
          <p:nvPr/>
        </p:nvSpPr>
        <p:spPr>
          <a:xfrm>
            <a:off x="5449429" y="5500509"/>
            <a:ext cx="7148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http://&lt;storage account&gt;.table.core.windows.net/&lt;table&gt;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82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921482-8F62-447C-975A-DD8B9A3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Service Design Considerations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9" y="1229340"/>
            <a:ext cx="7281862" cy="4924425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 your solution to be read-efficient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 your tables for querying in read-heavy applications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Queries that include </a:t>
            </a:r>
            <a:r>
              <a:rPr lang="en-US" sz="200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PartitionKey</a:t>
            </a: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RowKey</a:t>
            </a: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the most efficient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Consider storing duplicate copies of entities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When querying s</a:t>
            </a: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elect just the fields you need</a:t>
            </a:r>
            <a:endParaRPr lang="en-US" sz="200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 your solution to be write-efficient</a:t>
            </a:r>
          </a:p>
          <a:p>
            <a:pPr marL="749300" lvl="2" indent="-292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Choose keys that enable you to spread your requests across multiple partitions at any point of time.</a:t>
            </a:r>
          </a:p>
          <a:p>
            <a:pPr marL="749300" lvl="2" indent="-292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Smooth the traffic over a reasonable time period to avoid spikes</a:t>
            </a:r>
          </a:p>
          <a:p>
            <a:pPr marL="749300" lvl="2" indent="-292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Consider the maximum throughput you must achieve</a:t>
            </a:r>
            <a:endParaRPr lang="en-US" dirty="0">
              <a:latin typeface="+mj-lt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ustomer and employee entities with partionkey, rowkey, and properties. ">
            <a:extLst>
              <a:ext uri="{FF2B5EF4-FFF2-40B4-BE49-F238E27FC236}">
                <a16:creationId xmlns:a16="http://schemas.microsoft.com/office/drawing/2014/main" id="{2EE5B2FE-50DB-4DFF-93A1-8E2ADD3F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31" y="1024957"/>
            <a:ext cx="3188275" cy="5058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A3E9EA-3C49-4A23-BAD5-ADE1A3D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747001" y="840760"/>
            <a:ext cx="4224336" cy="524292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278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2998664"/>
            <a:ext cx="9070923" cy="997196"/>
          </a:xfrm>
        </p:spPr>
        <p:txBody>
          <a:bodyPr/>
          <a:lstStyle/>
          <a:p>
            <a:r>
              <a:rPr lang="en-US" b="1" dirty="0"/>
              <a:t>Lesson 02: Select Appropriate Cosmos DB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29E6E-26A7-4C19-BAC0-CDA5A338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784" y="2876630"/>
            <a:ext cx="1562468" cy="1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8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6"/>
            <a:ext cx="2460592" cy="1641475"/>
          </a:xfrm>
        </p:spPr>
        <p:txBody>
          <a:bodyPr/>
          <a:lstStyle/>
          <a:p>
            <a:r>
              <a:rPr lang="en-US" dirty="0"/>
              <a:t>Select Appropriate Cosmos DB APIs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696828" cy="5197214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Overview of Azure Cosmos DB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with Cosmos DB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Cosmos DB Supported APIs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Cosmos DB Cassandra API 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Cosmos DB API for MongoDB 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Cosmos DB Gremlin API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Cosmos DB Table API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08417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Custom</PresentationFormat>
  <Paragraphs>158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Segoe UI</vt:lpstr>
      <vt:lpstr>Segoe UI Light</vt:lpstr>
      <vt:lpstr>Segoe UI Semibold</vt:lpstr>
      <vt:lpstr>Wingdings</vt:lpstr>
      <vt:lpstr>Azure 1</vt:lpstr>
      <vt:lpstr>AZ-303: Microsoft Azure Architect Technologies</vt:lpstr>
      <vt:lpstr>Module 07:  Implement NoSQL Databases</vt:lpstr>
      <vt:lpstr>Lesson 01: Configure Storage Account Tables</vt:lpstr>
      <vt:lpstr>Configure Storage Account Tables Overview</vt:lpstr>
      <vt:lpstr>Azure Table Storage (1 of 2) </vt:lpstr>
      <vt:lpstr>Azure Table Storage (2 of 2)</vt:lpstr>
      <vt:lpstr>Table Service Design Considerations</vt:lpstr>
      <vt:lpstr>Lesson 02: Select Appropriate Cosmos DB APIs</vt:lpstr>
      <vt:lpstr>Select Appropriate Cosmos DB APIs Overview</vt:lpstr>
      <vt:lpstr>Overview of Azure Cosmos DB</vt:lpstr>
      <vt:lpstr>High Availability with Cosmos DB (1 of 3)</vt:lpstr>
      <vt:lpstr>High Availability with Cosmos DB (2 of 3) </vt:lpstr>
      <vt:lpstr>High Availability with Cosmos DB (3 of 3)</vt:lpstr>
      <vt:lpstr>Azure Cosmos DB Supported APIs (add)</vt:lpstr>
      <vt:lpstr>Azure Cosmos DB Cassandra API </vt:lpstr>
      <vt:lpstr>Azure Cosmos DB API for MongoDB </vt:lpstr>
      <vt:lpstr>Azure Cosmos DB Gremlin API</vt:lpstr>
      <vt:lpstr>Azure Cosmos DB Table API</vt:lpstr>
      <vt:lpstr>Implement NoSQL Databases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2021-07-16T18:15:50Z</dcterms:created>
  <dcterms:modified xsi:type="dcterms:W3CDTF">2021-07-16T18:16:02Z</dcterms:modified>
</cp:coreProperties>
</file>