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746" r:id="rId1"/>
  </p:sldMasterIdLst>
  <p:notesMasterIdLst>
    <p:notesMasterId r:id="rId20"/>
  </p:notesMasterIdLst>
  <p:handoutMasterIdLst>
    <p:handoutMasterId r:id="rId21"/>
  </p:handoutMasterIdLst>
  <p:sldIdLst>
    <p:sldId id="1844" r:id="rId2"/>
    <p:sldId id="1845" r:id="rId3"/>
    <p:sldId id="1684" r:id="rId4"/>
    <p:sldId id="9057" r:id="rId5"/>
    <p:sldId id="9103" r:id="rId6"/>
    <p:sldId id="2021" r:id="rId7"/>
    <p:sldId id="9170" r:id="rId8"/>
    <p:sldId id="9171" r:id="rId9"/>
    <p:sldId id="9172" r:id="rId10"/>
    <p:sldId id="9173" r:id="rId11"/>
    <p:sldId id="9169" r:id="rId12"/>
    <p:sldId id="1788" r:id="rId13"/>
    <p:sldId id="9168" r:id="rId14"/>
    <p:sldId id="9104" r:id="rId15"/>
    <p:sldId id="2025" r:id="rId16"/>
    <p:sldId id="2026" r:id="rId17"/>
    <p:sldId id="2582" r:id="rId18"/>
    <p:sldId id="9056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290A1E8-AFB8-3548-8B68-764E854A696A}">
          <p14:sldIdLst>
            <p14:sldId id="1844"/>
            <p14:sldId id="1845"/>
          </p14:sldIdLst>
        </p14:section>
        <p14:section name="SQL" id="{8233F292-CA32-42D0-85CE-23EE36F043E2}">
          <p14:sldIdLst>
            <p14:sldId id="1684"/>
            <p14:sldId id="9057"/>
            <p14:sldId id="9103"/>
            <p14:sldId id="2021"/>
            <p14:sldId id="9170"/>
            <p14:sldId id="9171"/>
            <p14:sldId id="9172"/>
          </p14:sldIdLst>
        </p14:section>
        <p14:section name="HA SQL" id="{B4D497B2-76E2-4F7A-9BF4-6AA5C2884DB9}">
          <p14:sldIdLst>
            <p14:sldId id="9173"/>
            <p14:sldId id="9169"/>
            <p14:sldId id="1788"/>
            <p14:sldId id="9168"/>
            <p14:sldId id="9104"/>
            <p14:sldId id="2025"/>
            <p14:sldId id="2026"/>
          </p14:sldIdLst>
        </p14:section>
        <p14:section name="Finish" id="{68545286-46F0-4DF4-A5D0-23F97117063D}">
          <p14:sldIdLst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284"/>
    <a:srgbClr val="005EA4"/>
    <a:srgbClr val="59B4D9"/>
    <a:srgbClr val="EBEBEB"/>
    <a:srgbClr val="FFFFFF"/>
    <a:srgbClr val="FFF100"/>
    <a:srgbClr val="75757A"/>
    <a:srgbClr val="3C3C41"/>
    <a:srgbClr val="30E5D0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7A160-D180-4BC7-9A92-26EF0A5E8984}" v="3" dt="2021-06-14T14:50:30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86378" autoAdjust="0"/>
  </p:normalViewPr>
  <p:slideViewPr>
    <p:cSldViewPr snapToGrid="0">
      <p:cViewPr varScale="1">
        <p:scale>
          <a:sx n="72" d="100"/>
          <a:sy n="72" d="100"/>
        </p:scale>
        <p:origin x="84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0902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a single database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Query the database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2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2" custScaleY="85561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Create a managed instance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Configure additional settings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2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2" custScaleY="85561">
        <dgm:presLayoutVars>
          <dgm:bulletEnabled val="1"/>
        </dgm:presLayoutVars>
      </dgm:prSet>
      <dgm:spPr/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1746553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a single database</a:t>
          </a:r>
        </a:p>
      </dsp:txBody>
      <dsp:txXfrm>
        <a:off x="1821809" y="1556671"/>
        <a:ext cx="2843580" cy="1391110"/>
      </dsp:txXfrm>
    </dsp:sp>
    <dsp:sp modelId="{7D68A566-4B67-477F-8C6B-13C323222680}">
      <dsp:nvSpPr>
        <dsp:cNvPr id="0" name=""/>
        <dsp:cNvSpPr/>
      </dsp:nvSpPr>
      <dsp:spPr>
        <a:xfrm>
          <a:off x="5239661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Query the database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14917" y="1556671"/>
        <a:ext cx="2843580" cy="1391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715" y="0"/>
          <a:ext cx="8483260" cy="4504454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1746553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Create a managed instance</a:t>
          </a:r>
        </a:p>
      </dsp:txBody>
      <dsp:txXfrm>
        <a:off x="1821809" y="1556671"/>
        <a:ext cx="2843580" cy="1391110"/>
      </dsp:txXfrm>
    </dsp:sp>
    <dsp:sp modelId="{7D68A566-4B67-477F-8C6B-13C323222680}">
      <dsp:nvSpPr>
        <dsp:cNvPr id="0" name=""/>
        <dsp:cNvSpPr/>
      </dsp:nvSpPr>
      <dsp:spPr>
        <a:xfrm>
          <a:off x="5239661" y="1481415"/>
          <a:ext cx="2994092" cy="1541622"/>
        </a:xfrm>
        <a:prstGeom prst="roundRect">
          <a:avLst/>
        </a:prstGeom>
        <a:solidFill>
          <a:schemeClr val="accent1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Configure additional settings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14917" y="1556671"/>
        <a:ext cx="2843580" cy="139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11:19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11:18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auto-failover-group-overview?tabs=azure-powershel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Auto-failover groups - Azure SQL Database &amp; SQL Managed Instance | Microsoft Docs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https://docs.microsoft.com/learn/modules/azure-sql-intro/3-deployment-options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8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5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Indentation indicates there is only a single student topic.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8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- https://docs.microsoft.com/learn/modules/describe-high-availability-disaster-recovery-strategies/3-explore-high-availability-disaster-recovery-options</a:t>
            </a:r>
          </a:p>
          <a:p>
            <a:endParaRPr lang="en-US" dirty="0"/>
          </a:p>
          <a:p>
            <a:r>
              <a:rPr lang="en-US" dirty="0"/>
              <a:t>Instructor - https://docs.microsoft.com/azure/azure-sql/database/service-tier-hyperscale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- https://docs.microsoft.com/azure/azure-sql/database/service-tier-hyperscale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746404"/>
            <a:ext cx="5537797" cy="1665259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99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Microsoft Azure logo">
            <a:extLst>
              <a:ext uri="{FF2B5EF4-FFF2-40B4-BE49-F238E27FC236}">
                <a16:creationId xmlns:a16="http://schemas.microsoft.com/office/drawing/2014/main" id="{F94D27AD-0FFC-46F9-ACBE-561AA888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566" y="456976"/>
            <a:ext cx="1389776" cy="19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02231"/>
      </p:ext>
    </p:extLst>
  </p:cSld>
  <p:clrMapOvr>
    <a:masterClrMapping/>
  </p:clrMapOvr>
  <p:transition>
    <p:fade/>
  </p:transition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803711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632780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D77772E-3AB0-4455-B755-937D00C1D0F5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2556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9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20" y="6582360"/>
            <a:ext cx="3310156" cy="14125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00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5098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3243001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1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47929625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dule_Structure">
    <p:bg>
      <p:bgPr>
        <a:blipFill dpi="0"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150" y="3292079"/>
            <a:ext cx="2787651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199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8470519"/>
      </p:ext>
    </p:extLst>
  </p:cSld>
  <p:clrMapOvr>
    <a:masterClrMapping/>
  </p:clrMapOvr>
  <p:transition>
    <p:fade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8505" y="1251871"/>
            <a:ext cx="11239464" cy="891486"/>
          </a:xfrm>
        </p:spPr>
        <p:txBody>
          <a:bodyPr/>
          <a:lstStyle>
            <a:lvl1pPr marL="233149" indent="-233149">
              <a:buFont typeface="Arial" panose="020B0604020202020204" pitchFamily="34" charset="0"/>
              <a:buChar char="•"/>
              <a:defRPr>
                <a:latin typeface="+mn-lt"/>
              </a:defRPr>
            </a:lvl1pPr>
            <a:lvl2pPr marL="466298" indent="-233149">
              <a:buFont typeface="Arial" panose="020B0604020202020204" pitchFamily="34" charset="0"/>
              <a:buChar char="•"/>
              <a:defRPr sz="2448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51954999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37225212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441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4404231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e &amp; Content_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7" y="16768"/>
            <a:ext cx="10726460" cy="63637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3431" y="918522"/>
            <a:ext cx="11239464" cy="1881329"/>
          </a:xfrm>
        </p:spPr>
        <p:txBody>
          <a:bodyPr wrap="square">
            <a:spAutoFit/>
          </a:bodyPr>
          <a:lstStyle>
            <a:lvl1pPr marL="466298" indent="-466298">
              <a:buFont typeface="Arial" panose="020B0604020202020204" pitchFamily="34" charset="0"/>
              <a:buChar char="•"/>
              <a:defRPr/>
            </a:lvl1pPr>
            <a:lvl2pPr marL="582873" indent="-349724">
              <a:buFont typeface="Arial" panose="020B0604020202020204" pitchFamily="34" charset="0"/>
              <a:buChar char="•"/>
              <a:defRPr/>
            </a:lvl2pPr>
            <a:lvl3pPr marL="816022" indent="-349724">
              <a:buFont typeface="Arial" panose="020B0604020202020204" pitchFamily="34" charset="0"/>
              <a:buChar char="•"/>
              <a:defRPr/>
            </a:lvl3pPr>
            <a:lvl4pPr marL="990884" indent="-291436">
              <a:buFont typeface="Arial" panose="020B0604020202020204" pitchFamily="34" charset="0"/>
              <a:buChar char="•"/>
              <a:defRPr/>
            </a:lvl4pPr>
            <a:lvl5pPr marL="1224033" indent="-29143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2393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73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59" y="466301"/>
            <a:ext cx="11239464" cy="56502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95915" y="1464080"/>
            <a:ext cx="11239464" cy="16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5233561-B78C-4094-816C-073F54B79DC3}"/>
              </a:ext>
            </a:extLst>
          </p:cNvPr>
          <p:cNvSpPr txBox="1">
            <a:spLocks/>
          </p:cNvSpPr>
          <p:nvPr userDrawn="1"/>
        </p:nvSpPr>
        <p:spPr>
          <a:xfrm>
            <a:off x="8946915" y="6455230"/>
            <a:ext cx="3245085" cy="1357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882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81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63" r:id="rId10"/>
    <p:sldLayoutId id="2147484773" r:id="rId11"/>
    <p:sldLayoutId id="2147484774" r:id="rId12"/>
  </p:sldLayoutIdLst>
  <p:transition>
    <p:fade/>
  </p:transition>
  <p:hf hd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3672" b="0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5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55" pos="1349" userDrawn="1">
          <p15:clr>
            <a:srgbClr val="C35EA4"/>
          </p15:clr>
        </p15:guide>
        <p15:guide id="56" pos="1528" userDrawn="1">
          <p15:clr>
            <a:srgbClr val="C35EA4"/>
          </p15:clr>
        </p15:guide>
        <p15:guide id="57" pos="2621" userDrawn="1">
          <p15:clr>
            <a:srgbClr val="C35EA4"/>
          </p15:clr>
        </p15:guide>
        <p15:guide id="58" pos="2765" userDrawn="1">
          <p15:clr>
            <a:srgbClr val="C35EA4"/>
          </p15:clr>
        </p15:guide>
        <p15:guide id="59" pos="3854" userDrawn="1">
          <p15:clr>
            <a:srgbClr val="C35EA4"/>
          </p15:clr>
        </p15:guide>
        <p15:guide id="60" pos="4003" userDrawn="1">
          <p15:clr>
            <a:srgbClr val="C35EA4"/>
          </p15:clr>
        </p15:guide>
        <p15:guide id="61" pos="5083" userDrawn="1">
          <p15:clr>
            <a:srgbClr val="C35EA4"/>
          </p15:clr>
        </p15:guide>
        <p15:guide id="62" pos="5230" userDrawn="1">
          <p15:clr>
            <a:srgbClr val="C35EA4"/>
          </p15:clr>
        </p15:guide>
        <p15:guide id="63" pos="6323" userDrawn="1">
          <p15:clr>
            <a:srgbClr val="C35EA4"/>
          </p15:clr>
        </p15:guide>
        <p15:guide id="64" pos="6469" userDrawn="1">
          <p15:clr>
            <a:srgbClr val="C35EA4"/>
          </p15:clr>
        </p15:guide>
        <p15:guide id="65" pos="269" userDrawn="1">
          <p15:clr>
            <a:srgbClr val="F26B43"/>
          </p15:clr>
        </p15:guide>
        <p15:guide id="66" pos="7565" userDrawn="1">
          <p15:clr>
            <a:srgbClr val="F26B43"/>
          </p15:clr>
        </p15:guide>
        <p15:guide id="67" orient="horz" pos="751" userDrawn="1">
          <p15:clr>
            <a:srgbClr val="5ACBF0"/>
          </p15:clr>
        </p15:guide>
        <p15:guide id="68" orient="horz" pos="1387" userDrawn="1">
          <p15:clr>
            <a:srgbClr val="5ACBF0"/>
          </p15:clr>
        </p15:guide>
        <p15:guide id="69" orient="horz" pos="605" userDrawn="1">
          <p15:clr>
            <a:srgbClr val="5ACBF0"/>
          </p15:clr>
        </p15:guide>
        <p15:guide id="70" orient="horz" pos="1514" userDrawn="1">
          <p15:clr>
            <a:srgbClr val="5ACBF0"/>
          </p15:clr>
        </p15:guide>
        <p15:guide id="71" orient="horz" pos="2130" userDrawn="1">
          <p15:clr>
            <a:srgbClr val="5ACBF0"/>
          </p15:clr>
        </p15:guide>
        <p15:guide id="72" orient="horz" pos="2299" userDrawn="1">
          <p15:clr>
            <a:srgbClr val="5ACBF0"/>
          </p15:clr>
        </p15:guide>
        <p15:guide id="73" orient="horz" pos="283" userDrawn="1">
          <p15:clr>
            <a:srgbClr val="F26B43"/>
          </p15:clr>
        </p15:guide>
        <p15:guide id="74" orient="horz" pos="4123" userDrawn="1">
          <p15:clr>
            <a:srgbClr val="F26B43"/>
          </p15:clr>
        </p15:guide>
        <p15:guide id="75" orient="horz" pos="2891" userDrawn="1">
          <p15:clr>
            <a:srgbClr val="5ACBF0"/>
          </p15:clr>
        </p15:guide>
        <p15:guide id="76" orient="horz" pos="3019" userDrawn="1">
          <p15:clr>
            <a:srgbClr val="5ACBF0"/>
          </p15:clr>
        </p15:guide>
        <p15:guide id="77" orient="horz" pos="3643" userDrawn="1">
          <p15:clr>
            <a:srgbClr val="5ACBF0"/>
          </p15:clr>
        </p15:guide>
        <p15:guide id="78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Lesson 02: High Availability and Azure SQL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5EBED5-7032-4E14-B886-3535C89E1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9686" y="2957377"/>
            <a:ext cx="1079770" cy="10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69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676527"/>
            <a:ext cx="2359438" cy="1641475"/>
          </a:xfrm>
        </p:spPr>
        <p:txBody>
          <a:bodyPr/>
          <a:lstStyle/>
          <a:p>
            <a:r>
              <a:rPr lang="en-US" dirty="0"/>
              <a:t>High Availability and Azure SQL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7137952" cy="393533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and Azure SQL Database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Overview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Models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 Service Tier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Geo-replication </a:t>
            </a:r>
          </a:p>
          <a:p>
            <a:pPr marL="80920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Auto-failover Groups</a:t>
            </a:r>
          </a:p>
        </p:txBody>
      </p:sp>
    </p:spTree>
    <p:extLst>
      <p:ext uri="{BB962C8B-B14F-4D97-AF65-F5344CB8AC3E}">
        <p14:creationId xmlns:p14="http://schemas.microsoft.com/office/powerpoint/2010/main" val="39047144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0B4E61-0460-4EB3-BF0D-2CB62A80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availability and Azure SQL Database (1 of 5)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5138" y="1289049"/>
            <a:ext cx="9572625" cy="441642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Two high-availability models used in Azure SQL database: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Standard availability model that is based on a separation of compute and storage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Premium availability model that is based on a cluster of </a:t>
            </a:r>
            <a:br>
              <a:rPr lang="en-US" sz="2000" dirty="0"/>
            </a:br>
            <a:r>
              <a:rPr lang="en-US" sz="2000" dirty="0"/>
              <a:t>database engine processes 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latin typeface="+mj-lt"/>
              </a:rPr>
              <a:t>Basic, standard, and general-purpose service tier availability: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Stateless compute layer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Stateful data layer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0022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AB61-1C71-4A2B-BD85-E1835C4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High Availability and Azure SQL Database (2 of 5)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F507ACE-845A-4A7D-9BAE-6773299B3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20781"/>
              </p:ext>
            </p:extLst>
          </p:nvPr>
        </p:nvGraphicFramePr>
        <p:xfrm>
          <a:off x="465137" y="1269402"/>
          <a:ext cx="11174414" cy="51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7207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  <a:gridCol w="5587207">
                  <a:extLst>
                    <a:ext uri="{9D8B030D-6E8A-4147-A177-3AD203B41FA5}">
                      <a16:colId xmlns:a16="http://schemas.microsoft.com/office/drawing/2014/main" val="4048478907"/>
                    </a:ext>
                  </a:extLst>
                </a:gridCol>
              </a:tblGrid>
              <a:tr h="5166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General purpose</a:t>
                      </a:r>
                    </a:p>
                  </a:txBody>
                  <a:tcPr marL="137160" marR="137160" marT="91440" marB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Business critical</a:t>
                      </a:r>
                    </a:p>
                  </a:txBody>
                  <a:tcPr marL="137160" marR="137160" marT="91440" marB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</a:tbl>
          </a:graphicData>
        </a:graphic>
      </p:graphicFrame>
      <p:grpSp>
        <p:nvGrpSpPr>
          <p:cNvPr id="42" name="Group 41" descr="Gateways in a control ring control two applications. One app has a primary replica VM that fails over to a secondary replica. The second app has a primary replica in an AlwaysOn availability group with secondary replica virtual machines. ">
            <a:extLst>
              <a:ext uri="{FF2B5EF4-FFF2-40B4-BE49-F238E27FC236}">
                <a16:creationId xmlns:a16="http://schemas.microsoft.com/office/drawing/2014/main" id="{B30718FE-735F-4C1E-953F-AC2D835C7911}"/>
              </a:ext>
            </a:extLst>
          </p:cNvPr>
          <p:cNvGrpSpPr/>
          <p:nvPr/>
        </p:nvGrpSpPr>
        <p:grpSpPr>
          <a:xfrm>
            <a:off x="391017" y="2083187"/>
            <a:ext cx="11025341" cy="3327013"/>
            <a:chOff x="489184" y="3566225"/>
            <a:chExt cx="11025341" cy="252843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4FC7E20-8454-4FFD-A39A-DF4B1EBE959D}"/>
                </a:ext>
              </a:extLst>
            </p:cNvPr>
            <p:cNvSpPr/>
            <p:nvPr/>
          </p:nvSpPr>
          <p:spPr bwMode="auto">
            <a:xfrm>
              <a:off x="8395829" y="4310266"/>
              <a:ext cx="3080612" cy="14132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ED66E66-493C-45D1-BA6F-608BC80996B1}"/>
                </a:ext>
              </a:extLst>
            </p:cNvPr>
            <p:cNvSpPr/>
            <p:nvPr/>
          </p:nvSpPr>
          <p:spPr bwMode="auto">
            <a:xfrm>
              <a:off x="4770442" y="4546277"/>
              <a:ext cx="1788781" cy="495508"/>
            </a:xfrm>
            <a:prstGeom prst="ellipse">
              <a:avLst/>
            </a:prstGeom>
            <a:solidFill>
              <a:srgbClr val="E5F1FB"/>
            </a:solidFill>
            <a:ln w="1270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3B5C862-8F21-4B15-A384-BAEA701B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535" y="4456525"/>
              <a:ext cx="227588" cy="2367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799BAB3-8696-40C6-B9E8-AC08B7E93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254" y="4367781"/>
              <a:ext cx="227588" cy="2367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83A5813-36FB-4D7E-A164-7356ACFB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2487" y="4438725"/>
              <a:ext cx="227588" cy="236725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D0C9C3-2251-46EB-8A41-36B889F19BF9}"/>
                </a:ext>
              </a:extLst>
            </p:cNvPr>
            <p:cNvSpPr txBox="1"/>
            <p:nvPr/>
          </p:nvSpPr>
          <p:spPr>
            <a:xfrm>
              <a:off x="5011105" y="4557003"/>
              <a:ext cx="1081146" cy="37241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Control Ring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2E7909F-0831-4309-8F5F-5A5DA18A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5566" y="3615449"/>
              <a:ext cx="398360" cy="37241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7F7C6AD-D5BF-4BC4-A0DE-B5319E7D0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6648" y="3620154"/>
              <a:ext cx="398360" cy="37241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A40FFE-A6DA-4CB4-ACED-602BB20CD090}"/>
                </a:ext>
              </a:extLst>
            </p:cNvPr>
            <p:cNvSpPr txBox="1"/>
            <p:nvPr/>
          </p:nvSpPr>
          <p:spPr>
            <a:xfrm>
              <a:off x="8502485" y="3615449"/>
              <a:ext cx="1005522" cy="37241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FD8262-63D3-43F5-8516-14023E4F4AAB}"/>
                </a:ext>
              </a:extLst>
            </p:cNvPr>
            <p:cNvSpPr txBox="1"/>
            <p:nvPr/>
          </p:nvSpPr>
          <p:spPr>
            <a:xfrm>
              <a:off x="1409219" y="3566225"/>
              <a:ext cx="138185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Application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9D291412-8D59-4AB7-B772-3EE6DB3B7DD9}"/>
                </a:ext>
              </a:extLst>
            </p:cNvPr>
            <p:cNvCxnSpPr>
              <a:cxnSpLocks/>
              <a:stCxn id="49" idx="3"/>
              <a:endCxn id="45" idx="0"/>
            </p:cNvCxnSpPr>
            <p:nvPr/>
          </p:nvCxnSpPr>
          <p:spPr>
            <a:xfrm>
              <a:off x="3073926" y="3801657"/>
              <a:ext cx="2093403" cy="654868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D6317E1-4C83-4F9C-87BE-AA8D6B554822}"/>
                </a:ext>
              </a:extLst>
            </p:cNvPr>
            <p:cNvCxnSpPr>
              <a:cxnSpLocks/>
              <a:stCxn id="50" idx="1"/>
              <a:endCxn id="47" idx="0"/>
            </p:cNvCxnSpPr>
            <p:nvPr/>
          </p:nvCxnSpPr>
          <p:spPr>
            <a:xfrm rot="10800000" flipV="1">
              <a:off x="6196282" y="3806361"/>
              <a:ext cx="2000367" cy="632363"/>
            </a:xfrm>
            <a:prstGeom prst="bentConnector2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914D33B-D677-4E40-BB28-ED799E11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2622" y="4382151"/>
              <a:ext cx="480228" cy="37241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61756D-D5E2-4F75-8CD1-1C9FA84E746E}"/>
                </a:ext>
              </a:extLst>
            </p:cNvPr>
            <p:cNvSpPr txBox="1"/>
            <p:nvPr/>
          </p:nvSpPr>
          <p:spPr>
            <a:xfrm>
              <a:off x="489184" y="4275930"/>
              <a:ext cx="2426425" cy="51090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Primary Replica VM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5C3178-B36E-4B6B-8E2D-B759E21E5BFE}"/>
                </a:ext>
              </a:extLst>
            </p:cNvPr>
            <p:cNvGrpSpPr/>
            <p:nvPr/>
          </p:nvGrpSpPr>
          <p:grpSpPr>
            <a:xfrm>
              <a:off x="7227328" y="4646065"/>
              <a:ext cx="1421180" cy="552767"/>
              <a:chOff x="3589519" y="3075721"/>
              <a:chExt cx="1793033" cy="726353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1949F4A5-7F27-496D-AE74-5C62855A9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6673" y="3266933"/>
                <a:ext cx="605879" cy="489364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F84FD0-CD21-4A5E-B9A4-BC7B112E9B50}"/>
                  </a:ext>
                </a:extLst>
              </p:cNvPr>
              <p:cNvSpPr txBox="1"/>
              <p:nvPr/>
            </p:nvSpPr>
            <p:spPr>
              <a:xfrm>
                <a:off x="3589519" y="3075721"/>
                <a:ext cx="1257204" cy="726353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Primary</a:t>
                </a:r>
              </a:p>
              <a:p>
                <a:pPr algn="ctr"/>
                <a:r>
                  <a: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Replica VM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AA863-89DB-4FA0-BF22-4A7A4006940F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>
              <a:off x="2874746" y="3987864"/>
              <a:ext cx="7990" cy="3942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C49D07-48FA-4127-BEA7-7F12DFAB69CC}"/>
                </a:ext>
              </a:extLst>
            </p:cNvPr>
            <p:cNvCxnSpPr>
              <a:cxnSpLocks/>
              <a:stCxn id="50" idx="2"/>
              <a:endCxn id="79" idx="0"/>
            </p:cNvCxnSpPr>
            <p:nvPr/>
          </p:nvCxnSpPr>
          <p:spPr>
            <a:xfrm>
              <a:off x="8395829" y="3992569"/>
              <a:ext cx="12567" cy="7990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649F95F-B600-46DC-99FF-BADCF415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456" y="5425918"/>
              <a:ext cx="480228" cy="37241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B69B7CF-D581-4AD0-9359-B78F00B9A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1250" y="5541897"/>
              <a:ext cx="480228" cy="37241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368F649-7084-4F3F-8072-A37FC2689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2044" y="5657876"/>
              <a:ext cx="480228" cy="372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926B81-A1A2-428E-87FA-270A2C6F91FF}"/>
                </a:ext>
              </a:extLst>
            </p:cNvPr>
            <p:cNvSpPr txBox="1"/>
            <p:nvPr/>
          </p:nvSpPr>
          <p:spPr>
            <a:xfrm>
              <a:off x="960034" y="5251979"/>
              <a:ext cx="1875075" cy="72635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VM nodes with spare capacity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4112FC7-7C7B-440C-A13E-423588B58DD4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 flipH="1">
              <a:off x="2880570" y="4754566"/>
              <a:ext cx="2166" cy="6713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03F94C-4EFA-49D0-8FE3-3ED04BFE6CF6}"/>
                </a:ext>
              </a:extLst>
            </p:cNvPr>
            <p:cNvSpPr txBox="1"/>
            <p:nvPr/>
          </p:nvSpPr>
          <p:spPr>
            <a:xfrm>
              <a:off x="2714127" y="4717544"/>
              <a:ext cx="1145679" cy="51090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Failover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C3C469F-EECA-4CBF-BA48-F3C7132B1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854" y="5098412"/>
              <a:ext cx="159943" cy="153567"/>
            </a:xfrm>
            <a:prstGeom prst="rect">
              <a:avLst/>
            </a:prstGeom>
            <a:solidFill>
              <a:srgbClr val="C00000"/>
            </a:solidFill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E45C15F-78DC-4169-AC80-A75B09C2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34298" y="5090726"/>
              <a:ext cx="480227" cy="372414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C848EF0-09E9-432A-8527-69C47D2C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7044" y="5481879"/>
              <a:ext cx="480227" cy="37241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5790ED7-FA17-438B-99D9-CE6945797156}"/>
                </a:ext>
              </a:extLst>
            </p:cNvPr>
            <p:cNvSpPr txBox="1"/>
            <p:nvPr/>
          </p:nvSpPr>
          <p:spPr>
            <a:xfrm>
              <a:off x="8270134" y="5155796"/>
              <a:ext cx="1098535" cy="51090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Failover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C7468DD-BD3A-414A-9791-4640115B6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429" y="5549293"/>
              <a:ext cx="159943" cy="153567"/>
            </a:xfrm>
            <a:prstGeom prst="rect">
              <a:avLst/>
            </a:prstGeom>
            <a:solidFill>
              <a:srgbClr val="C00000"/>
            </a:solidFill>
          </p:spPr>
        </p:pic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E71B90-2DCF-4179-99B0-57BA85B6ECF8}"/>
                </a:ext>
              </a:extLst>
            </p:cNvPr>
            <p:cNvCxnSpPr>
              <a:cxnSpLocks/>
              <a:stCxn id="79" idx="3"/>
              <a:endCxn id="71" idx="1"/>
            </p:cNvCxnSpPr>
            <p:nvPr/>
          </p:nvCxnSpPr>
          <p:spPr>
            <a:xfrm>
              <a:off x="8648508" y="4977788"/>
              <a:ext cx="1098536" cy="69029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5705C7-B41D-4320-9A88-F3EE43EF1031}"/>
                </a:ext>
              </a:extLst>
            </p:cNvPr>
            <p:cNvSpPr txBox="1"/>
            <p:nvPr/>
          </p:nvSpPr>
          <p:spPr>
            <a:xfrm>
              <a:off x="9247720" y="4427951"/>
              <a:ext cx="1397007" cy="55276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/>
              <a:r>
                <a:rPr lang="en-US" sz="1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AlwaysOn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Availability Group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BEA3ED4-41D0-4370-9915-953ED283739A}"/>
                </a:ext>
              </a:extLst>
            </p:cNvPr>
            <p:cNvSpPr txBox="1"/>
            <p:nvPr/>
          </p:nvSpPr>
          <p:spPr>
            <a:xfrm>
              <a:off x="10332147" y="5541897"/>
              <a:ext cx="1057462" cy="55276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</a:t>
              </a: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Replica VMs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C43C1F-D939-4E45-9A1B-DCAFA8C03D19}"/>
                </a:ext>
              </a:extLst>
            </p:cNvPr>
            <p:cNvSpPr txBox="1"/>
            <p:nvPr/>
          </p:nvSpPr>
          <p:spPr>
            <a:xfrm>
              <a:off x="5162400" y="4015043"/>
              <a:ext cx="1122936" cy="4893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Gateways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0E4610-4A59-4187-9231-728AE2F0391B}"/>
                </a:ext>
              </a:extLst>
            </p:cNvPr>
            <p:cNvSpPr txBox="1"/>
            <p:nvPr/>
          </p:nvSpPr>
          <p:spPr>
            <a:xfrm>
              <a:off x="3440658" y="5287402"/>
              <a:ext cx="1057462" cy="55276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</a:t>
              </a:r>
            </a:p>
            <a:p>
              <a:pPr algn="ctr"/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Replica VMs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F2A169D-EC4F-4E7B-94D2-6806DEE4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5137" y="1820937"/>
            <a:ext cx="11174414" cy="43281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323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AB61-1C71-4A2B-BD85-E1835C45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and Azure SQL Database (3 of 5)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F507ACE-845A-4A7D-9BAE-6773299B3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41834"/>
              </p:ext>
            </p:extLst>
          </p:nvPr>
        </p:nvGraphicFramePr>
        <p:xfrm>
          <a:off x="465138" y="1517331"/>
          <a:ext cx="11174415" cy="395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805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  <a:gridCol w="3724805">
                  <a:extLst>
                    <a:ext uri="{9D8B030D-6E8A-4147-A177-3AD203B41FA5}">
                      <a16:colId xmlns:a16="http://schemas.microsoft.com/office/drawing/2014/main" val="4048478907"/>
                    </a:ext>
                  </a:extLst>
                </a:gridCol>
                <a:gridCol w="3724805">
                  <a:extLst>
                    <a:ext uri="{9D8B030D-6E8A-4147-A177-3AD203B41FA5}">
                      <a16:colId xmlns:a16="http://schemas.microsoft.com/office/drawing/2014/main" val="1718136890"/>
                    </a:ext>
                  </a:extLst>
                </a:gridCol>
              </a:tblGrid>
              <a:tr h="51666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General purpose</a:t>
                      </a:r>
                    </a:p>
                  </a:txBody>
                  <a:tcPr marL="137160" marR="137160" marT="91440" marB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Business critical</a:t>
                      </a:r>
                    </a:p>
                  </a:txBody>
                  <a:tcPr marL="137160" marR="137160" marT="91440" marB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Hyperscale</a:t>
                      </a:r>
                    </a:p>
                  </a:txBody>
                  <a:tcPr marL="137160" marR="137160" marT="91440" marB="9144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1736705">
                <a:tc>
                  <a:txBody>
                    <a:bodyPr/>
                    <a:lstStyle/>
                    <a:p>
                      <a:pPr marL="285750" indent="-28575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 oriented balanced compute and storage</a:t>
                      </a:r>
                    </a:p>
                    <a:p>
                      <a:pPr marL="285750" indent="-28575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nodes with spare capacity to spin up a new SQL Server instances </a:t>
                      </a:r>
                    </a:p>
                    <a:p>
                      <a:pPr marL="285750" indent="-28575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LRS and RA-GRS (backup files)</a:t>
                      </a: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43" marR="41243" marT="20622" marB="206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transaction rate and low IO latency</a:t>
                      </a:r>
                    </a:p>
                    <a:p>
                      <a:pPr marL="285750" indent="-28575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Highest resilience to failures and fast failovers </a:t>
                      </a:r>
                    </a:p>
                    <a:p>
                      <a:pPr marL="285750" marR="0" lvl="0" indent="-285750" algn="l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Deploys an Always On availability group using multiple synchronously updated replicas</a:t>
                      </a:r>
                    </a:p>
                    <a:p>
                      <a:pPr marL="285750" indent="-28575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local SSD storage and RA-GRS (backup files)</a:t>
                      </a:r>
                    </a:p>
                  </a:txBody>
                  <a:tcPr marL="41243" marR="41243" marT="20622" marB="206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databases as large as 100 TB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Capture instantaneous backups (using snapshots)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Restore in minutes rather than hours and days</a:t>
                      </a: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Scale up or down in real time to accommodate workload changes</a:t>
                      </a:r>
                    </a:p>
                    <a:p>
                      <a:pPr marL="0" indent="0" algn="l" defTabSz="932742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43" marR="41243" marT="20622" marB="20622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0E082D6F-666F-41CA-85B5-22157B86013E}"/>
              </a:ext>
            </a:extLst>
          </p:cNvPr>
          <p:cNvSpPr/>
          <p:nvPr/>
        </p:nvSpPr>
        <p:spPr bwMode="auto">
          <a:xfrm>
            <a:off x="465139" y="5575340"/>
            <a:ext cx="3738562" cy="516664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Workloads</a:t>
            </a:r>
          </a:p>
        </p:txBody>
      </p:sp>
    </p:spTree>
    <p:extLst>
      <p:ext uri="{BB962C8B-B14F-4D97-AF65-F5344CB8AC3E}">
        <p14:creationId xmlns:p14="http://schemas.microsoft.com/office/powerpoint/2010/main" val="25944608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56CA-1FD4-44DC-B679-99296A1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and Azure SQL Database (4 of 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5FA0-C149-465D-9643-09A101EDA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439863"/>
            <a:ext cx="9572625" cy="3420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Geo-replication can be implemented on its own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Allows you to replicate your Azure SQL database to another region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be used for scaling out read operations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Auto-failover Groups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and extend geo-replication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automatic failover to another region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91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02C0-459F-402E-8499-2BAEFB9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High Availability and Azure SQL Database (5 of 5)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124617-0DBA-4E9D-8E84-4BD2ACCF8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979135"/>
              </p:ext>
            </p:extLst>
          </p:nvPr>
        </p:nvGraphicFramePr>
        <p:xfrm>
          <a:off x="465138" y="2208984"/>
          <a:ext cx="10662208" cy="371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427">
                  <a:extLst>
                    <a:ext uri="{9D8B030D-6E8A-4147-A177-3AD203B41FA5}">
                      <a16:colId xmlns:a16="http://schemas.microsoft.com/office/drawing/2014/main" val="557274374"/>
                    </a:ext>
                  </a:extLst>
                </a:gridCol>
                <a:gridCol w="2218945">
                  <a:extLst>
                    <a:ext uri="{9D8B030D-6E8A-4147-A177-3AD203B41FA5}">
                      <a16:colId xmlns:a16="http://schemas.microsoft.com/office/drawing/2014/main" val="4212806602"/>
                    </a:ext>
                  </a:extLst>
                </a:gridCol>
                <a:gridCol w="2129836">
                  <a:extLst>
                    <a:ext uri="{9D8B030D-6E8A-4147-A177-3AD203B41FA5}">
                      <a16:colId xmlns:a16="http://schemas.microsoft.com/office/drawing/2014/main" val="3229405866"/>
                    </a:ext>
                  </a:extLst>
                </a:gridCol>
              </a:tblGrid>
              <a:tr h="35100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23979" marR="23979" marT="11989" marB="119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Geo-replication</a:t>
                      </a:r>
                      <a:endParaRPr lang="en-US" sz="1800" b="0" i="0" u="none" strike="noStrike" dirty="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23979" marR="23979" marT="11989" marB="119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Failover groups</a:t>
                      </a:r>
                      <a:endParaRPr lang="en-US" sz="1800" b="0" i="0" u="none" strike="noStrike" dirty="0">
                        <a:effectLst/>
                        <a:latin typeface="+mj-lt"/>
                        <a:cs typeface="Segoe UI Semibold" panose="020B0702040204020203" pitchFamily="34" charset="0"/>
                      </a:endParaRPr>
                    </a:p>
                  </a:txBody>
                  <a:tcPr marL="23979" marR="23979" marT="11989" marB="1198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90666"/>
                  </a:ext>
                </a:extLst>
              </a:tr>
              <a:tr h="13409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Automatic failover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842498"/>
                  </a:ext>
                </a:extLst>
              </a:tr>
              <a:tr h="13280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Fail over multiple databases simultaneously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78482"/>
                  </a:ext>
                </a:extLst>
              </a:tr>
              <a:tr h="194741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User must update connection string after failover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446774"/>
                  </a:ext>
                </a:extLst>
              </a:tr>
              <a:tr h="16197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SQL Managed Instance support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413843"/>
                  </a:ext>
                </a:extLst>
              </a:tr>
              <a:tr h="22587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Can be in same region as primary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626508"/>
                  </a:ext>
                </a:extLst>
              </a:tr>
              <a:tr h="166955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Multiple replicas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64956"/>
                  </a:ext>
                </a:extLst>
              </a:tr>
              <a:tr h="748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Supports read-scale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3979" marR="23979" marT="11989" marB="11989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566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19D433F-4833-4AA5-8851-810CB45593C7}"/>
              </a:ext>
            </a:extLst>
          </p:cNvPr>
          <p:cNvSpPr/>
          <p:nvPr/>
        </p:nvSpPr>
        <p:spPr bwMode="auto">
          <a:xfrm>
            <a:off x="0" y="1119188"/>
            <a:ext cx="12436475" cy="80893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4163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Auto-failover groups can be configured at the logical server level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768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Azure SQL 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991" y="1386188"/>
            <a:ext cx="7147526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r>
              <a:rPr lang="en-US" sz="2000">
                <a:latin typeface="+mj-lt"/>
              </a:rPr>
              <a:t>Microsoft Learn Modules (docs.microsoft.com/Learn)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6B0F4C-9CDB-4D00-A921-3BB5D2BF1B97}"/>
              </a:ext>
            </a:extLst>
          </p:cNvPr>
          <p:cNvSpPr txBox="1"/>
          <p:nvPr/>
        </p:nvSpPr>
        <p:spPr>
          <a:xfrm>
            <a:off x="4876991" y="2183757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Introduction to Azure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EC1383-FC44-443E-8CA3-0E779F8572AF}"/>
              </a:ext>
            </a:extLst>
          </p:cNvPr>
          <p:cNvSpPr/>
          <p:nvPr/>
        </p:nvSpPr>
        <p:spPr>
          <a:xfrm>
            <a:off x="4968431" y="2774412"/>
            <a:ext cx="7742238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1" indent="0" algn="l" defTabSz="932742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Deploy Azure SQL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11088-1886-456F-8799-CD93EB5C1A0B}"/>
              </a:ext>
            </a:extLst>
          </p:cNvPr>
          <p:cNvSpPr txBox="1"/>
          <p:nvPr/>
        </p:nvSpPr>
        <p:spPr>
          <a:xfrm>
            <a:off x="4876991" y="3480389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Scale multiple Azure SQL Databases with SQL elastic pools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38B727-94EC-437D-8D1E-2EB4BE379037}"/>
              </a:ext>
            </a:extLst>
          </p:cNvPr>
          <p:cNvSpPr txBox="1"/>
          <p:nvPr/>
        </p:nvSpPr>
        <p:spPr>
          <a:xfrm>
            <a:off x="4862543" y="4201441"/>
            <a:ext cx="764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Migrate your relational data stored in SQL Server to Azure SQL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FE038-ED36-4F8D-979B-3BD86D250994}"/>
              </a:ext>
            </a:extLst>
          </p:cNvPr>
          <p:cNvSpPr/>
          <p:nvPr/>
        </p:nvSpPr>
        <p:spPr>
          <a:xfrm>
            <a:off x="4968431" y="4761577"/>
            <a:ext cx="7742238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1">
              <a:spcBef>
                <a:spcPts val="1200"/>
              </a:spcBef>
              <a:defRPr/>
            </a:pP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Back up and restore your Azure SQL database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A70955-8388-4F46-B2EC-82F62A05C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68430" y="2710669"/>
            <a:ext cx="7279377" cy="2701243"/>
            <a:chOff x="4876038" y="2734277"/>
            <a:chExt cx="7769383" cy="270124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CC2606-E0C6-49C6-A4F8-1ACE56AD7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876038" y="2734277"/>
              <a:ext cx="774223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C4DDE4-8AC7-4E9C-9490-31BDE047C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876038" y="3363187"/>
              <a:ext cx="774223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B51074-2065-4B6F-97CF-BB381FD88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884937" y="4023587"/>
              <a:ext cx="774223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0A5786-3463-444D-ADCF-5FE95510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903183" y="4744640"/>
              <a:ext cx="774223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1E134B8-B714-4ED6-B8A4-4BBA475C3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893837" y="5435520"/>
              <a:ext cx="774223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861" y="1386188"/>
            <a:ext cx="4296753" cy="639989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54" tIns="137141" rIns="182854" bIns="137141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2794951"/>
            <a:ext cx="1494433" cy="21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15" y="3203065"/>
            <a:ext cx="8891347" cy="451890"/>
          </a:xfrm>
        </p:spPr>
        <p:txBody>
          <a:bodyPr/>
          <a:lstStyle/>
          <a:p>
            <a:r>
              <a:rPr lang="en-US" sz="3199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3" y="2471340"/>
            <a:ext cx="2559050" cy="2051844"/>
          </a:xfrm>
        </p:spPr>
        <p:txBody>
          <a:bodyPr/>
          <a:lstStyle/>
          <a:p>
            <a:r>
              <a:rPr lang="en-US" dirty="0">
                <a:latin typeface="+mn-lt"/>
              </a:rPr>
              <a:t>Module 08: 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Implement Azure SQL Databases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CFD01DA-BAAA-458B-92E5-6D840A0036FC}"/>
              </a:ext>
            </a:extLst>
          </p:cNvPr>
          <p:cNvSpPr txBox="1">
            <a:spLocks/>
          </p:cNvSpPr>
          <p:nvPr/>
        </p:nvSpPr>
        <p:spPr>
          <a:xfrm>
            <a:off x="4494356" y="837100"/>
            <a:ext cx="7635875" cy="13032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Configure Azure SQL Database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High Availability and Azure SQL Database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D0E9B7-7299-4956-BE92-98FB4476C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5189" y="531138"/>
            <a:ext cx="7635042" cy="1824917"/>
            <a:chOff x="4495189" y="531138"/>
            <a:chExt cx="7635042" cy="182491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296262-7CA9-4747-9D2A-B2BB76F2891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189" y="531138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509555-10A7-4C84-93AE-A2867214E6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189" y="1415083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84D217-6A49-4BA5-8DEC-2D3422D38D98}"/>
                </a:ext>
              </a:extLst>
            </p:cNvPr>
            <p:cNvCxnSpPr>
              <a:cxnSpLocks/>
            </p:cNvCxnSpPr>
            <p:nvPr/>
          </p:nvCxnSpPr>
          <p:spPr>
            <a:xfrm>
              <a:off x="4495189" y="2356055"/>
              <a:ext cx="763504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367A78-93B6-41EF-994E-95E5EC77E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65553" y="621657"/>
            <a:ext cx="747007" cy="1734398"/>
            <a:chOff x="3565553" y="621657"/>
            <a:chExt cx="747007" cy="17343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2B5F18-A6DF-4A25-9138-CCC6978C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65553" y="621657"/>
              <a:ext cx="747007" cy="733425"/>
              <a:chOff x="3523511" y="2114126"/>
              <a:chExt cx="747007" cy="733425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B371B200-8D14-4A63-838D-3C285A9C6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3511" y="2114126"/>
                <a:ext cx="747007" cy="733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A73A82AB-06E1-46A7-9A56-7AE02FF4B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47072" y="2200117"/>
                <a:ext cx="537617" cy="537617"/>
              </a:xfrm>
              <a:prstGeom prst="rect">
                <a:avLst/>
              </a:prstGeom>
            </p:spPr>
          </p:pic>
        </p:grp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A0DF782-411A-443C-9279-DF362D2C8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553" y="1622630"/>
              <a:ext cx="747007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0E539F-AA66-497F-B9B0-FE8285589F85}"/>
                </a:ext>
              </a:extLst>
            </p:cNvPr>
            <p:cNvGrpSpPr/>
            <p:nvPr/>
          </p:nvGrpSpPr>
          <p:grpSpPr>
            <a:xfrm>
              <a:off x="3647325" y="1746606"/>
              <a:ext cx="579406" cy="482198"/>
              <a:chOff x="10285754" y="2957377"/>
              <a:chExt cx="1163702" cy="1079770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650569A0-FA3F-4D46-A1BD-2228BEFCE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9686" y="2957377"/>
                <a:ext cx="1079770" cy="1079770"/>
              </a:xfrm>
              <a:prstGeom prst="rect">
                <a:avLst/>
              </a:prstGeom>
            </p:spPr>
          </p:pic>
          <p:pic>
            <p:nvPicPr>
              <p:cNvPr id="5" name="Graphic 4" descr="Arrow Up with solid fill">
                <a:extLst>
                  <a:ext uri="{FF2B5EF4-FFF2-40B4-BE49-F238E27FC236}">
                    <a16:creationId xmlns:a16="http://schemas.microsoft.com/office/drawing/2014/main" id="{E1E380B9-857C-4ACD-93FD-D33C2C472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285754" y="2957377"/>
                <a:ext cx="334233" cy="3342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Lesson 01: Configure Azure SQL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5EBED5-7032-4E14-B886-3535C89E1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9686" y="2957377"/>
            <a:ext cx="1079770" cy="10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5" y="2881711"/>
            <a:ext cx="2460592" cy="1231106"/>
          </a:xfrm>
        </p:spPr>
        <p:txBody>
          <a:bodyPr/>
          <a:lstStyle/>
          <a:p>
            <a:r>
              <a:rPr lang="en-US" dirty="0"/>
              <a:t>Implementing Azure SQL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5356" y="413034"/>
            <a:ext cx="7137952" cy="5643490"/>
          </a:xfrm>
          <a:prstGeom prst="rect">
            <a:avLst/>
          </a:prstGeom>
          <a:noFill/>
        </p:spPr>
        <p:txBody>
          <a:bodyPr wrap="square" lIns="182854" tIns="146283" rIns="182854" bIns="146283" rtlCol="0">
            <a:spAutoFit/>
          </a:bodyPr>
          <a:lstStyle/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Deployment Models (bonus slide) </a:t>
            </a: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 Service</a:t>
            </a:r>
          </a:p>
          <a:p>
            <a:pPr marL="342834" indent="-34283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an Azure SQL Database single database</a:t>
            </a:r>
          </a:p>
          <a:p>
            <a:pPr marL="342834" indent="-34283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SQL Database Managed Instance</a:t>
            </a:r>
          </a:p>
          <a:p>
            <a:pPr marL="342834" indent="-34283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Demonstration: Create an Azure SQL Managed Instance</a:t>
            </a:r>
          </a:p>
          <a:p>
            <a:pPr marL="342834" indent="-34283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9115" lvl="1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834" indent="-34283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D93A-E5A9-44CB-83D8-B7A0E0D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Deployment Models (bonus slide)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21D3F-F729-4903-8FD8-442FC7A5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276072"/>
            <a:ext cx="11533187" cy="48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74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826F-4C7C-4A0C-B67F-B883C09C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sz="2800" kern="1200" cap="none" spc="-50" baseline="0" dirty="0">
                <a:ln w="3175">
                  <a:noFill/>
                </a:ln>
                <a:effectLst/>
                <a:ea typeface="+mn-ea"/>
                <a:cs typeface="Segoe UI" panose="020B0502040204020203" pitchFamily="34" charset="0"/>
              </a:rPr>
              <a:t>Azure SQL Database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14517-07C1-45D8-8207-540600A6E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045" y="1318555"/>
            <a:ext cx="1201921" cy="1201921"/>
          </a:xfrm>
          <a:prstGeom prst="rect">
            <a:avLst/>
          </a:pr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760BC4-5961-45A3-B4C5-5A9028925519}"/>
              </a:ext>
            </a:extLst>
          </p:cNvPr>
          <p:cNvSpPr/>
          <p:nvPr/>
        </p:nvSpPr>
        <p:spPr>
          <a:xfrm>
            <a:off x="2089444" y="1612106"/>
            <a:ext cx="7947205" cy="715471"/>
          </a:xfrm>
          <a:custGeom>
            <a:avLst/>
            <a:gdLst>
              <a:gd name="connsiteX0" fmla="*/ 0 w 3434062"/>
              <a:gd name="connsiteY0" fmla="*/ 0 h 3532339"/>
              <a:gd name="connsiteX1" fmla="*/ 3434062 w 3434062"/>
              <a:gd name="connsiteY1" fmla="*/ 0 h 3532339"/>
              <a:gd name="connsiteX2" fmla="*/ 3434062 w 3434062"/>
              <a:gd name="connsiteY2" fmla="*/ 3532339 h 3532339"/>
              <a:gd name="connsiteX3" fmla="*/ 0 w 3434062"/>
              <a:gd name="connsiteY3" fmla="*/ 3532339 h 3532339"/>
              <a:gd name="connsiteX4" fmla="*/ 0 w 3434062"/>
              <a:gd name="connsiteY4" fmla="*/ 0 h 353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062" h="3532339">
                <a:moveTo>
                  <a:pt x="0" y="0"/>
                </a:moveTo>
                <a:lnTo>
                  <a:pt x="3434062" y="0"/>
                </a:lnTo>
                <a:lnTo>
                  <a:pt x="3434062" y="3532339"/>
                </a:lnTo>
                <a:lnTo>
                  <a:pt x="0" y="353233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b="0" i="0" kern="1200" dirty="0"/>
              <a:t>A fully managed SQL Server database engine, based on the latest stable Enterprise Edition of SQL Server</a:t>
            </a:r>
            <a:endParaRPr lang="en-US" sz="2000" kern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B42BD5-275B-4512-B3B3-168186109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059" y="3025214"/>
            <a:ext cx="1201921" cy="1201921"/>
          </a:xfrm>
          <a:prstGeom prst="rect">
            <a:avLst/>
          </a:prstGeom>
          <a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66EA25-E1C1-456E-9CB4-A8B820A1666B}"/>
              </a:ext>
            </a:extLst>
          </p:cNvPr>
          <p:cNvSpPr/>
          <p:nvPr/>
        </p:nvSpPr>
        <p:spPr>
          <a:xfrm>
            <a:off x="2089444" y="2895105"/>
            <a:ext cx="7947206" cy="1611802"/>
          </a:xfrm>
          <a:custGeom>
            <a:avLst/>
            <a:gdLst>
              <a:gd name="connsiteX0" fmla="*/ 0 w 3434062"/>
              <a:gd name="connsiteY0" fmla="*/ 0 h 3549575"/>
              <a:gd name="connsiteX1" fmla="*/ 3434062 w 3434062"/>
              <a:gd name="connsiteY1" fmla="*/ 0 h 3549575"/>
              <a:gd name="connsiteX2" fmla="*/ 3434062 w 3434062"/>
              <a:gd name="connsiteY2" fmla="*/ 3549575 h 3549575"/>
              <a:gd name="connsiteX3" fmla="*/ 0 w 3434062"/>
              <a:gd name="connsiteY3" fmla="*/ 3549575 h 3549575"/>
              <a:gd name="connsiteX4" fmla="*/ 0 w 3434062"/>
              <a:gd name="connsiteY4" fmla="*/ 0 h 35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062" h="3549575">
                <a:moveTo>
                  <a:pt x="0" y="0"/>
                </a:moveTo>
                <a:lnTo>
                  <a:pt x="3434062" y="0"/>
                </a:lnTo>
                <a:lnTo>
                  <a:pt x="3434062" y="3549575"/>
                </a:lnTo>
                <a:lnTo>
                  <a:pt x="0" y="35495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b="0" kern="1200" dirty="0">
                <a:latin typeface="+mn-lt"/>
              </a:rPr>
              <a:t>Best for modern cloud applications that:</a:t>
            </a:r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b="0" kern="1200" dirty="0">
                <a:latin typeface="+mn-lt"/>
              </a:rPr>
              <a:t>Want to use the latest stable SQL Server features</a:t>
            </a:r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b="0" kern="1200" dirty="0">
                <a:latin typeface="+mn-lt"/>
              </a:rPr>
              <a:t>Have time constraints in development and marketing</a:t>
            </a:r>
          </a:p>
          <a:p>
            <a:pPr marL="342900" lvl="0" indent="-34290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  <a:defRPr b="1"/>
            </a:pPr>
            <a:r>
              <a:rPr lang="en-US" sz="2000" b="0" kern="1200" dirty="0">
                <a:latin typeface="+mn-lt"/>
              </a:rPr>
              <a:t>Need to achieve up to 99.995% SLA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4792E-E593-4AA2-816D-8C70FBD34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045" y="4731873"/>
            <a:ext cx="1201921" cy="1201921"/>
          </a:xfrm>
          <a:prstGeom prst="rect">
            <a:avLst/>
          </a:prstGeom>
          <a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5319C9-7415-4873-B150-A834A3A3BF99}"/>
              </a:ext>
            </a:extLst>
          </p:cNvPr>
          <p:cNvSpPr/>
          <p:nvPr/>
        </p:nvSpPr>
        <p:spPr>
          <a:xfrm>
            <a:off x="2089446" y="5277362"/>
            <a:ext cx="7947206" cy="439466"/>
          </a:xfrm>
          <a:custGeom>
            <a:avLst/>
            <a:gdLst>
              <a:gd name="connsiteX0" fmla="*/ 0 w 3434062"/>
              <a:gd name="connsiteY0" fmla="*/ 0 h 3122455"/>
              <a:gd name="connsiteX1" fmla="*/ 3434062 w 3434062"/>
              <a:gd name="connsiteY1" fmla="*/ 0 h 3122455"/>
              <a:gd name="connsiteX2" fmla="*/ 3434062 w 3434062"/>
              <a:gd name="connsiteY2" fmla="*/ 3122455 h 3122455"/>
              <a:gd name="connsiteX3" fmla="*/ 0 w 3434062"/>
              <a:gd name="connsiteY3" fmla="*/ 3122455 h 3122455"/>
              <a:gd name="connsiteX4" fmla="*/ 0 w 3434062"/>
              <a:gd name="connsiteY4" fmla="*/ 0 h 312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4062" h="3122455">
                <a:moveTo>
                  <a:pt x="0" y="0"/>
                </a:moveTo>
                <a:lnTo>
                  <a:pt x="3434062" y="0"/>
                </a:lnTo>
                <a:lnTo>
                  <a:pt x="3434062" y="3122455"/>
                </a:lnTo>
                <a:lnTo>
                  <a:pt x="0" y="312245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b="0" kern="1200" dirty="0"/>
              <a:t>I</a:t>
            </a:r>
            <a:r>
              <a:rPr lang="en-US" sz="2000" b="0" i="0" kern="1200" dirty="0"/>
              <a:t>ncludes serverless compute</a:t>
            </a:r>
            <a:endParaRPr lang="en-US" sz="2000" b="0" kern="1200" dirty="0"/>
          </a:p>
        </p:txBody>
      </p:sp>
    </p:spTree>
    <p:extLst>
      <p:ext uri="{BB962C8B-B14F-4D97-AF65-F5344CB8AC3E}">
        <p14:creationId xmlns:p14="http://schemas.microsoft.com/office/powerpoint/2010/main" val="11687441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B1EB-43F2-4189-9F56-037B76E9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Create an Azure SQL Database (Single Database)</a:t>
            </a:r>
          </a:p>
        </p:txBody>
      </p:sp>
      <p:graphicFrame>
        <p:nvGraphicFramePr>
          <p:cNvPr id="7" name="Diagram 6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B37A0F11-2AEA-4914-8792-FAFFDD7A79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971724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8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D29E-B09E-40B2-9298-33492BE7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Managed Instance</a:t>
            </a:r>
          </a:p>
        </p:txBody>
      </p:sp>
      <p:pic>
        <p:nvPicPr>
          <p:cNvPr id="4" name="Picture 3" descr="Easy lift and shift, fully managed PaaS, Full isolation and security, and new business model">
            <a:extLst>
              <a:ext uri="{FF2B5EF4-FFF2-40B4-BE49-F238E27FC236}">
                <a16:creationId xmlns:a16="http://schemas.microsoft.com/office/drawing/2014/main" id="{FFBA31BE-8C22-499C-9955-2AA16215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325218"/>
            <a:ext cx="10480329" cy="4704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08195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80AD-E570-4D82-B878-4D4E0E5D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 – Create an Azure SQL Database Managed Instance</a:t>
            </a:r>
          </a:p>
        </p:txBody>
      </p:sp>
      <p:graphicFrame>
        <p:nvGraphicFramePr>
          <p:cNvPr id="4" name="Diagram 3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6EE9AA78-9E2B-4EDE-9B13-5FD2CBF18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001965"/>
              </p:ext>
            </p:extLst>
          </p:nvPr>
        </p:nvGraphicFramePr>
        <p:xfrm>
          <a:off x="880324" y="1494546"/>
          <a:ext cx="9980307" cy="450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462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CAzureARB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OCAzureARB" id="{34410265-D11B-4B2D-AF52-08CAE1255A87}" vid="{35990563-9594-4FE6-AF3C-E8F5FD3157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Custom</PresentationFormat>
  <Paragraphs>150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Segoe UI</vt:lpstr>
      <vt:lpstr>Segoe UI Light</vt:lpstr>
      <vt:lpstr>Segoe UI Semibold</vt:lpstr>
      <vt:lpstr>Segoe UI Semilight</vt:lpstr>
      <vt:lpstr>Wingdings</vt:lpstr>
      <vt:lpstr>MOCAzureARB</vt:lpstr>
      <vt:lpstr>AZ-303: Microsoft Azure Architect Technologies</vt:lpstr>
      <vt:lpstr>Module 08:   Implement Azure SQL Databases</vt:lpstr>
      <vt:lpstr>Lesson 01: Configure Azure SQL Database</vt:lpstr>
      <vt:lpstr>Implementing Azure SQL  Overview</vt:lpstr>
      <vt:lpstr>Azure SQL Deployment Models (bonus slide)</vt:lpstr>
      <vt:lpstr>Azure SQL Database Service</vt:lpstr>
      <vt:lpstr>Demonstration – Create an Azure SQL Database (Single Database)</vt:lpstr>
      <vt:lpstr>Azure SQL Database Managed Instance</vt:lpstr>
      <vt:lpstr>Demonstration – Create an Azure SQL Database Managed Instance</vt:lpstr>
      <vt:lpstr>Lesson 02: High Availability and Azure SQL</vt:lpstr>
      <vt:lpstr>High Availability and Azure SQL Overview</vt:lpstr>
      <vt:lpstr>High availability and Azure SQL Database (1 of 5)</vt:lpstr>
      <vt:lpstr>High Availability and Azure SQL Database (2 of 5)</vt:lpstr>
      <vt:lpstr>High Availability and Azure SQL Database (3 of 5)</vt:lpstr>
      <vt:lpstr>High Availability and Azure SQL Database (4 of  5)</vt:lpstr>
      <vt:lpstr>High Availability and Azure SQL Database (5 of 5)</vt:lpstr>
      <vt:lpstr>Implement Azure SQL 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2021-07-16T18:21:36Z</dcterms:created>
  <dcterms:modified xsi:type="dcterms:W3CDTF">2021-07-16T18:21:45Z</dcterms:modified>
</cp:coreProperties>
</file>