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92" r:id="rId1"/>
  </p:sldMasterIdLst>
  <p:notesMasterIdLst>
    <p:notesMasterId r:id="rId28"/>
  </p:notesMasterIdLst>
  <p:handoutMasterIdLst>
    <p:handoutMasterId r:id="rId29"/>
  </p:handoutMasterIdLst>
  <p:sldIdLst>
    <p:sldId id="1796" r:id="rId2"/>
    <p:sldId id="1797" r:id="rId3"/>
    <p:sldId id="1800" r:id="rId4"/>
    <p:sldId id="9057" r:id="rId5"/>
    <p:sldId id="1884" r:id="rId6"/>
    <p:sldId id="1806" r:id="rId7"/>
    <p:sldId id="1899" r:id="rId8"/>
    <p:sldId id="1908" r:id="rId9"/>
    <p:sldId id="1801" r:id="rId10"/>
    <p:sldId id="9058" r:id="rId11"/>
    <p:sldId id="1750" r:id="rId12"/>
    <p:sldId id="1751" r:id="rId13"/>
    <p:sldId id="1803" r:id="rId14"/>
    <p:sldId id="9059" r:id="rId15"/>
    <p:sldId id="1759" r:id="rId16"/>
    <p:sldId id="1780" r:id="rId17"/>
    <p:sldId id="1804" r:id="rId18"/>
    <p:sldId id="9060" r:id="rId19"/>
    <p:sldId id="1764" r:id="rId20"/>
    <p:sldId id="1805" r:id="rId21"/>
    <p:sldId id="9061" r:id="rId22"/>
    <p:sldId id="1768" r:id="rId23"/>
    <p:sldId id="9137" r:id="rId24"/>
    <p:sldId id="9136" r:id="rId25"/>
    <p:sldId id="2582" r:id="rId26"/>
    <p:sldId id="9056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290A1E8-AFB8-3548-8B68-764E854A696A}">
          <p14:sldIdLst>
            <p14:sldId id="1796"/>
            <p14:sldId id="1797"/>
          </p14:sldIdLst>
        </p14:section>
        <p14:section name="Templates" id="{1B343B3C-1E90-43A2-BD77-473BAE9E597F}">
          <p14:sldIdLst>
            <p14:sldId id="1800"/>
            <p14:sldId id="9057"/>
            <p14:sldId id="1884"/>
            <p14:sldId id="1806"/>
            <p14:sldId id="1899"/>
            <p14:sldId id="1908"/>
          </p14:sldIdLst>
        </p14:section>
        <p14:section name="Save a VM Template" id="{0E3C74E3-4262-425B-A07E-19880BA2A77D}">
          <p14:sldIdLst>
            <p14:sldId id="1801"/>
            <p14:sldId id="9058"/>
            <p14:sldId id="1750"/>
            <p14:sldId id="1751"/>
          </p14:sldIdLst>
        </p14:section>
        <p14:section name="VHD Templates" id="{90A30A1E-027A-466A-935C-A4B22EB7E6FF}">
          <p14:sldIdLst>
            <p14:sldId id="1803"/>
            <p14:sldId id="9059"/>
            <p14:sldId id="1759"/>
            <p14:sldId id="1780"/>
          </p14:sldIdLst>
        </p14:section>
        <p14:section name="Deploy from Template" id="{82A0CCA5-DD06-4FC0-991C-58581BE92FB9}">
          <p14:sldIdLst>
            <p14:sldId id="1804"/>
            <p14:sldId id="9060"/>
            <p14:sldId id="1764"/>
          </p14:sldIdLst>
        </p14:section>
        <p14:section name="Automation Accounts" id="{4164D64C-BF4F-4EBB-94C1-5155239D82DF}">
          <p14:sldIdLst>
            <p14:sldId id="1805"/>
            <p14:sldId id="9061"/>
            <p14:sldId id="1768"/>
            <p14:sldId id="9137"/>
            <p14:sldId id="9136"/>
          </p14:sldIdLst>
        </p14:section>
        <p14:section name="Finish" id="{42C9D76F-04C5-439D-A9D0-0274F626794C}">
          <p14:sldIdLst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4D9"/>
    <a:srgbClr val="EBEBEB"/>
    <a:srgbClr val="FFFFFF"/>
    <a:srgbClr val="FFF100"/>
    <a:srgbClr val="75757A"/>
    <a:srgbClr val="3C3C41"/>
    <a:srgbClr val="30E5D0"/>
    <a:srgbClr val="008272"/>
    <a:srgbClr val="0777D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F888E-012E-4E4B-92AF-954046B2A7E3}" v="3" dt="2021-06-14T14:59:49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86378" autoAdjust="0"/>
  </p:normalViewPr>
  <p:slideViewPr>
    <p:cSldViewPr snapToGrid="0">
      <p:cViewPr varScale="1">
        <p:scale>
          <a:sx n="76" d="100"/>
          <a:sy n="76" d="100"/>
        </p:scale>
        <p:origin x="126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50" d="100"/>
        <a:sy n="150" d="100"/>
      </p:scale>
      <p:origin x="0" y="-17676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Create a new runbook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Add code to the runbook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652F9B35-39E1-4A28-811E-83A3126B0E58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Test the runbook</a:t>
          </a:r>
        </a:p>
      </dgm:t>
    </dgm:pt>
    <dgm:pt modelId="{D588D7BB-1873-4A6F-9A50-6EF058919D9B}" type="parTrans" cxnId="{C8E897DA-2068-4EBF-B35A-2B9F7EE1D2B4}">
      <dgm:prSet/>
      <dgm:spPr/>
      <dgm:t>
        <a:bodyPr/>
        <a:lstStyle/>
        <a:p>
          <a:endParaRPr lang="en-US"/>
        </a:p>
      </dgm:t>
    </dgm:pt>
    <dgm:pt modelId="{966B68F1-0E7E-4847-B34F-52BD5803811C}" type="sibTrans" cxnId="{C8E897DA-2068-4EBF-B35A-2B9F7EE1D2B4}">
      <dgm:prSet/>
      <dgm:spPr/>
      <dgm:t>
        <a:bodyPr/>
        <a:lstStyle/>
        <a:p>
          <a:endParaRPr lang="en-US"/>
        </a:p>
      </dgm:t>
    </dgm:pt>
    <dgm:pt modelId="{EDE64526-089E-4D38-B2C4-81D56E47DB35}">
      <dgm:prSet custT="1"/>
      <dgm:spPr>
        <a:solidFill>
          <a:schemeClr val="accent1">
            <a:lumMod val="50000"/>
          </a:scheme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Publish and run the Runbook</a:t>
          </a:r>
        </a:p>
      </dgm:t>
    </dgm:pt>
    <dgm:pt modelId="{D6499010-2263-4A32-A724-288353A72178}" type="parTrans" cxnId="{B14E4BFD-D7A6-4C8C-93A2-AA058912D6CC}">
      <dgm:prSet/>
      <dgm:spPr/>
      <dgm:t>
        <a:bodyPr/>
        <a:lstStyle/>
        <a:p>
          <a:endParaRPr lang="en-US"/>
        </a:p>
      </dgm:t>
    </dgm:pt>
    <dgm:pt modelId="{655B6BA7-D230-4841-AAE1-268A494C59CC}" type="sibTrans" cxnId="{B14E4BFD-D7A6-4C8C-93A2-AA058912D6CC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4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4" custScaleY="85561">
        <dgm:presLayoutVars>
          <dgm:bulletEnabled val="1"/>
        </dgm:presLayoutVars>
      </dgm:prSet>
      <dgm:spPr/>
    </dgm:pt>
    <dgm:pt modelId="{9A44B964-D346-4B36-9A89-85239235EB4A}" type="pres">
      <dgm:prSet presAssocID="{C4F5593E-E558-4C5E-8B94-0DD95C78B656}" presName="sibTrans" presStyleCnt="0"/>
      <dgm:spPr/>
    </dgm:pt>
    <dgm:pt modelId="{1F6EE758-2C4E-450C-ABE9-C9519117E31C}" type="pres">
      <dgm:prSet presAssocID="{652F9B35-39E1-4A28-811E-83A3126B0E58}" presName="textNode" presStyleLbl="node1" presStyleIdx="2" presStyleCnt="4" custScaleY="85561">
        <dgm:presLayoutVars>
          <dgm:bulletEnabled val="1"/>
        </dgm:presLayoutVars>
      </dgm:prSet>
      <dgm:spPr/>
    </dgm:pt>
    <dgm:pt modelId="{F0D62E7E-DC4E-4594-99E7-997E737A1CC3}" type="pres">
      <dgm:prSet presAssocID="{966B68F1-0E7E-4847-B34F-52BD5803811C}" presName="sibTrans" presStyleCnt="0"/>
      <dgm:spPr/>
    </dgm:pt>
    <dgm:pt modelId="{BBBDE496-1F58-427B-A4C7-730C629A2510}" type="pres">
      <dgm:prSet presAssocID="{EDE64526-089E-4D38-B2C4-81D56E47DB35}" presName="textNode" presStyleLbl="node1" presStyleIdx="3" presStyleCnt="4" custScaleY="85167">
        <dgm:presLayoutVars>
          <dgm:bulletEnabled val="1"/>
        </dgm:presLayoutVars>
      </dgm:prSet>
      <dgm:spPr>
        <a:xfrm>
          <a:off x="7585110" y="1351527"/>
          <a:ext cx="2388083" cy="1802037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0A325B9-8221-4D43-8E56-99166A2D650C}" type="presOf" srcId="{652F9B35-39E1-4A28-811E-83A3126B0E58}" destId="{1F6EE758-2C4E-450C-ABE9-C9519117E31C}" srcOrd="0" destOrd="0" presId="urn:microsoft.com/office/officeart/2005/8/layout/hProcess9"/>
    <dgm:cxn modelId="{C8E897DA-2068-4EBF-B35A-2B9F7EE1D2B4}" srcId="{6D6F6A12-7C39-465F-9DFA-A7AE34C8C637}" destId="{652F9B35-39E1-4A28-811E-83A3126B0E58}" srcOrd="2" destOrd="0" parTransId="{D588D7BB-1873-4A6F-9A50-6EF058919D9B}" sibTransId="{966B68F1-0E7E-4847-B34F-52BD5803811C}"/>
    <dgm:cxn modelId="{2484AEE8-5EBD-4E07-B44B-44A24C73C19B}" type="presOf" srcId="{EDE64526-089E-4D38-B2C4-81D56E47DB35}" destId="{BBBDE496-1F58-427B-A4C7-730C629A2510}" srcOrd="0" destOrd="0" presId="urn:microsoft.com/office/officeart/2005/8/layout/hProcess9"/>
    <dgm:cxn modelId="{B14E4BFD-D7A6-4C8C-93A2-AA058912D6CC}" srcId="{6D6F6A12-7C39-465F-9DFA-A7AE34C8C637}" destId="{EDE64526-089E-4D38-B2C4-81D56E47DB35}" srcOrd="3" destOrd="0" parTransId="{D6499010-2263-4A32-A724-288353A72178}" sibTransId="{655B6BA7-D230-4841-AAE1-268A494C59CC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CC3FC3F2-54FD-4E72-A49E-F4B8957A9CE0}" type="presParOf" srcId="{61CFEAC4-9E45-4278-97EF-B448FE0E5574}" destId="{9A44B964-D346-4B36-9A89-85239235EB4A}" srcOrd="3" destOrd="0" presId="urn:microsoft.com/office/officeart/2005/8/layout/hProcess9"/>
    <dgm:cxn modelId="{8E243D6C-C8EF-41F6-9FA4-D3F7899BB493}" type="presParOf" srcId="{61CFEAC4-9E45-4278-97EF-B448FE0E5574}" destId="{1F6EE758-2C4E-450C-ABE9-C9519117E31C}" srcOrd="4" destOrd="0" presId="urn:microsoft.com/office/officeart/2005/8/layout/hProcess9"/>
    <dgm:cxn modelId="{722248EB-D718-4AF8-BB29-230F1519B7B9}" type="presParOf" srcId="{61CFEAC4-9E45-4278-97EF-B448FE0E5574}" destId="{F0D62E7E-DC4E-4594-99E7-997E737A1CC3}" srcOrd="5" destOrd="0" presId="urn:microsoft.com/office/officeart/2005/8/layout/hProcess9"/>
    <dgm:cxn modelId="{0B1B358D-32E4-46DB-80AE-FDCFD9E56A0D}" type="presParOf" srcId="{61CFEAC4-9E45-4278-97EF-B448FE0E5574}" destId="{BBBDE496-1F58-427B-A4C7-730C629A25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3411" y="1481415"/>
          <a:ext cx="2216329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Create a new runbook</a:t>
          </a:r>
        </a:p>
      </dsp:txBody>
      <dsp:txXfrm>
        <a:off x="78667" y="1556671"/>
        <a:ext cx="2065817" cy="1391110"/>
      </dsp:txXfrm>
    </dsp:sp>
    <dsp:sp modelId="{7D68A566-4B67-477F-8C6B-13C323222680}">
      <dsp:nvSpPr>
        <dsp:cNvPr id="0" name=""/>
        <dsp:cNvSpPr/>
      </dsp:nvSpPr>
      <dsp:spPr>
        <a:xfrm>
          <a:off x="2589129" y="1481415"/>
          <a:ext cx="2216329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Add code to the runbook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664385" y="1556671"/>
        <a:ext cx="2065817" cy="1391110"/>
      </dsp:txXfrm>
    </dsp:sp>
    <dsp:sp modelId="{1F6EE758-2C4E-450C-ABE9-C9519117E31C}">
      <dsp:nvSpPr>
        <dsp:cNvPr id="0" name=""/>
        <dsp:cNvSpPr/>
      </dsp:nvSpPr>
      <dsp:spPr>
        <a:xfrm>
          <a:off x="5174847" y="1481415"/>
          <a:ext cx="2216329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Test the runbook</a:t>
          </a:r>
        </a:p>
      </dsp:txBody>
      <dsp:txXfrm>
        <a:off x="5250103" y="1556671"/>
        <a:ext cx="2065817" cy="1391110"/>
      </dsp:txXfrm>
    </dsp:sp>
    <dsp:sp modelId="{BBBDE496-1F58-427B-A4C7-730C629A2510}">
      <dsp:nvSpPr>
        <dsp:cNvPr id="0" name=""/>
        <dsp:cNvSpPr/>
      </dsp:nvSpPr>
      <dsp:spPr>
        <a:xfrm>
          <a:off x="7760565" y="1484965"/>
          <a:ext cx="2216329" cy="1534523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Publish and run the Runbook</a:t>
          </a:r>
        </a:p>
      </dsp:txBody>
      <dsp:txXfrm>
        <a:off x="7835474" y="1559874"/>
        <a:ext cx="2066511" cy="138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11:22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11:22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 an Azure Resource Manager Template using CLI – not specifically covered.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5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Indenting indicates a topic without a specific slide.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5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54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07DC7E-BC41-4478-BA30-CBCC3A644F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ARM templates? - https://docs.microsoft.com/en-us/azure/azure-resource-manager/templates/overview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7/16/2021 11:22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6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Understand the structure and syntax of ARM templates - https://docs.microsoft.com/en-us/azure/azure-resource-manager/templates/template-syntax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QuickStart Templates - https://azure.microsoft.com/en-us/resources/templates/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7/16/2021 11:22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indentation indicating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skillpipe</a:t>
            </a:r>
            <a:r>
              <a:rPr lang="en-US" sz="1800" dirty="0">
                <a:effectLst/>
                <a:latin typeface="Segoe UI" panose="020B0502040204020203" pitchFamily="34" charset="0"/>
              </a:rPr>
              <a:t> topics rolled up under the one slide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3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746404"/>
            <a:ext cx="5537797" cy="1665259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Microsoft Azure logo">
            <a:extLst>
              <a:ext uri="{FF2B5EF4-FFF2-40B4-BE49-F238E27FC236}">
                <a16:creationId xmlns:a16="http://schemas.microsoft.com/office/drawing/2014/main" id="{F94D27AD-0FFC-46F9-ACBE-561AA88831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66" y="456976"/>
            <a:ext cx="1389776" cy="1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4029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243001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1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3398100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_Structure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150" y="3292079"/>
            <a:ext cx="2787651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72789936"/>
      </p:ext>
    </p:extLst>
  </p:cSld>
  <p:clrMapOvr>
    <a:masterClrMapping/>
  </p:clrMapOvr>
  <p:transition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4378544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562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 spc="0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9DBB0C0-C71B-4E00-BC91-2FB053666D41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58381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9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F30B39-D760-4B18-A167-D47C32BD5B77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291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059" y="466301"/>
            <a:ext cx="11239464" cy="5650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95915" y="1464080"/>
            <a:ext cx="11239464" cy="16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5BE8C37-B176-4D65-BE31-CE631D6527DB}"/>
              </a:ext>
            </a:extLst>
          </p:cNvPr>
          <p:cNvSpPr txBox="1">
            <a:spLocks/>
          </p:cNvSpPr>
          <p:nvPr userDrawn="1"/>
        </p:nvSpPr>
        <p:spPr>
          <a:xfrm>
            <a:off x="8946915" y="6455230"/>
            <a:ext cx="3245085" cy="1357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882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49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6" r:id="rId2"/>
    <p:sldLayoutId id="2147484697" r:id="rId3"/>
    <p:sldLayoutId id="2147484699" r:id="rId4"/>
    <p:sldLayoutId id="2147484700" r:id="rId5"/>
    <p:sldLayoutId id="2147484706" r:id="rId6"/>
    <p:sldLayoutId id="2147484707" r:id="rId7"/>
  </p:sldLayoutIdLst>
  <p:transition>
    <p:fade/>
  </p:transition>
  <p:hf hd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3672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5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55" pos="1349" userDrawn="1">
          <p15:clr>
            <a:srgbClr val="C35EA4"/>
          </p15:clr>
        </p15:guide>
        <p15:guide id="56" pos="1528" userDrawn="1">
          <p15:clr>
            <a:srgbClr val="C35EA4"/>
          </p15:clr>
        </p15:guide>
        <p15:guide id="57" pos="2621" userDrawn="1">
          <p15:clr>
            <a:srgbClr val="C35EA4"/>
          </p15:clr>
        </p15:guide>
        <p15:guide id="58" pos="2765" userDrawn="1">
          <p15:clr>
            <a:srgbClr val="C35EA4"/>
          </p15:clr>
        </p15:guide>
        <p15:guide id="59" pos="3854" userDrawn="1">
          <p15:clr>
            <a:srgbClr val="C35EA4"/>
          </p15:clr>
        </p15:guide>
        <p15:guide id="60" pos="4003" userDrawn="1">
          <p15:clr>
            <a:srgbClr val="C35EA4"/>
          </p15:clr>
        </p15:guide>
        <p15:guide id="61" pos="5083" userDrawn="1">
          <p15:clr>
            <a:srgbClr val="C35EA4"/>
          </p15:clr>
        </p15:guide>
        <p15:guide id="62" pos="5230" userDrawn="1">
          <p15:clr>
            <a:srgbClr val="C35EA4"/>
          </p15:clr>
        </p15:guide>
        <p15:guide id="63" pos="6323" userDrawn="1">
          <p15:clr>
            <a:srgbClr val="C35EA4"/>
          </p15:clr>
        </p15:guide>
        <p15:guide id="64" pos="6469" userDrawn="1">
          <p15:clr>
            <a:srgbClr val="C35EA4"/>
          </p15:clr>
        </p15:guide>
        <p15:guide id="65" pos="269" userDrawn="1">
          <p15:clr>
            <a:srgbClr val="F26B43"/>
          </p15:clr>
        </p15:guide>
        <p15:guide id="66" pos="7565" userDrawn="1">
          <p15:clr>
            <a:srgbClr val="F26B43"/>
          </p15:clr>
        </p15:guide>
        <p15:guide id="67" orient="horz" pos="751" userDrawn="1">
          <p15:clr>
            <a:srgbClr val="5ACBF0"/>
          </p15:clr>
        </p15:guide>
        <p15:guide id="68" orient="horz" pos="1387" userDrawn="1">
          <p15:clr>
            <a:srgbClr val="5ACBF0"/>
          </p15:clr>
        </p15:guide>
        <p15:guide id="69" orient="horz" pos="605" userDrawn="1">
          <p15:clr>
            <a:srgbClr val="5ACBF0"/>
          </p15:clr>
        </p15:guide>
        <p15:guide id="70" orient="horz" pos="1514" userDrawn="1">
          <p15:clr>
            <a:srgbClr val="5ACBF0"/>
          </p15:clr>
        </p15:guide>
        <p15:guide id="71" orient="horz" pos="2130" userDrawn="1">
          <p15:clr>
            <a:srgbClr val="5ACBF0"/>
          </p15:clr>
        </p15:guide>
        <p15:guide id="72" orient="horz" pos="2299" userDrawn="1">
          <p15:clr>
            <a:srgbClr val="5ACBF0"/>
          </p15:clr>
        </p15:guide>
        <p15:guide id="73" orient="horz" pos="283" userDrawn="1">
          <p15:clr>
            <a:srgbClr val="F26B43"/>
          </p15:clr>
        </p15:guide>
        <p15:guide id="74" orient="horz" pos="4123" userDrawn="1">
          <p15:clr>
            <a:srgbClr val="F26B43"/>
          </p15:clr>
        </p15:guide>
        <p15:guide id="75" orient="horz" pos="2891" userDrawn="1">
          <p15:clr>
            <a:srgbClr val="5ACBF0"/>
          </p15:clr>
        </p15:guide>
        <p15:guide id="76" orient="horz" pos="3019" userDrawn="1">
          <p15:clr>
            <a:srgbClr val="5ACBF0"/>
          </p15:clr>
        </p15:guide>
        <p15:guide id="77" orient="horz" pos="3643" userDrawn="1">
          <p15:clr>
            <a:srgbClr val="5ACBF0"/>
          </p15:clr>
        </p15:guide>
        <p15:guide id="78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zure.microsoft.com/en-us/resources/templat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4" y="2881713"/>
            <a:ext cx="2288535" cy="1231106"/>
          </a:xfrm>
        </p:spPr>
        <p:txBody>
          <a:bodyPr/>
          <a:lstStyle/>
          <a:p>
            <a:r>
              <a:rPr lang="en-US" dirty="0"/>
              <a:t>Save a Template for a VM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327834" cy="2673446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 the Template for a VM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 the Template using PowerShell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90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/>
          <a:p>
            <a:r>
              <a:rPr lang="en-US" dirty="0"/>
              <a:t>Download the Template for a VM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75" y="2778572"/>
            <a:ext cx="3303588" cy="1633537"/>
          </a:xfrm>
          <a:solidFill>
            <a:schemeClr val="bg1">
              <a:lumMod val="95000"/>
            </a:schemeClr>
          </a:solidFill>
        </p:spPr>
        <p:txBody>
          <a:bodyPr lIns="91440" rIns="91440" anchor="ctr" anchorCtr="0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+mn-lt"/>
                <a:cs typeface="Segoe UI Light" panose="020B0502040204020203" pitchFamily="34" charset="0"/>
              </a:rPr>
              <a:t>Export and download the template using the Azure portal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Screenshot of the Export Template page.">
            <a:extLst>
              <a:ext uri="{FF2B5EF4-FFF2-40B4-BE49-F238E27FC236}">
                <a16:creationId xmlns:a16="http://schemas.microsoft.com/office/drawing/2014/main" id="{3FA6CD75-ECC2-474F-88B3-C7BAC4E7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16" y="1244993"/>
            <a:ext cx="7512436" cy="50104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2D4FB2-62C5-4058-8404-A6D746525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181459" y="1119883"/>
            <a:ext cx="7942043" cy="529119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968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/>
          <a:p>
            <a:r>
              <a:rPr lang="en-US" dirty="0"/>
              <a:t>Download the Template using PowerShell 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C40F6736-3B2D-40F6-AFBF-C153334AD1CB}"/>
              </a:ext>
            </a:extLst>
          </p:cNvPr>
          <p:cNvSpPr txBox="1">
            <a:spLocks/>
          </p:cNvSpPr>
          <p:nvPr/>
        </p:nvSpPr>
        <p:spPr>
          <a:xfrm>
            <a:off x="600075" y="1601147"/>
            <a:ext cx="9900114" cy="163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0" rIns="91440" bIns="0" rtlCol="0" anchor="ctr" anchorCtr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Export-</a:t>
            </a:r>
            <a:r>
              <a:rPr lang="en-US" sz="2400" dirty="0" err="1">
                <a:latin typeface="Consolas" panose="020B0609020204030204" pitchFamily="49" charset="0"/>
              </a:rPr>
              <a:t>AzResourceGroup</a:t>
            </a:r>
            <a:r>
              <a:rPr lang="en-US" sz="2400" dirty="0">
                <a:latin typeface="Consolas" panose="020B0609020204030204" pitchFamily="49" charset="0"/>
              </a:rPr>
              <a:t> `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-</a:t>
            </a:r>
            <a:r>
              <a:rPr lang="en-US" sz="2400" b="1" dirty="0" err="1">
                <a:latin typeface="Consolas" panose="020B0609020204030204" pitchFamily="49" charset="0"/>
              </a:rPr>
              <a:t>ResourceGroupName</a:t>
            </a:r>
            <a:r>
              <a:rPr lang="en-US" sz="2400" dirty="0">
                <a:latin typeface="Consolas" panose="020B0609020204030204" pitchFamily="49" charset="0"/>
              </a:rPr>
              <a:t> "</a:t>
            </a:r>
            <a:r>
              <a:rPr lang="en-US" sz="2400" dirty="0" err="1">
                <a:latin typeface="Consolas" panose="020B0609020204030204" pitchFamily="49" charset="0"/>
              </a:rPr>
              <a:t>myResourceGroup</a:t>
            </a:r>
            <a:r>
              <a:rPr lang="en-US" sz="2400" dirty="0">
                <a:latin typeface="Consolas" panose="020B0609020204030204" pitchFamily="49" charset="0"/>
              </a:rPr>
              <a:t>" `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-</a:t>
            </a:r>
            <a:r>
              <a:rPr lang="en-US" sz="2400" b="1" dirty="0">
                <a:latin typeface="Consolas" panose="020B0609020204030204" pitchFamily="49" charset="0"/>
              </a:rPr>
              <a:t>Path</a:t>
            </a:r>
            <a:r>
              <a:rPr lang="en-US" sz="2400" dirty="0">
                <a:latin typeface="Consolas" panose="020B0609020204030204" pitchFamily="49" charset="0"/>
              </a:rPr>
              <a:t> "C:\users\public\downloads"</a:t>
            </a:r>
          </a:p>
        </p:txBody>
      </p:sp>
    </p:spTree>
    <p:extLst>
      <p:ext uri="{BB962C8B-B14F-4D97-AF65-F5344CB8AC3E}">
        <p14:creationId xmlns:p14="http://schemas.microsoft.com/office/powerpoint/2010/main" val="25340495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62" y="3007803"/>
            <a:ext cx="8886147" cy="996940"/>
          </a:xfrm>
        </p:spPr>
        <p:txBody>
          <a:bodyPr/>
          <a:lstStyle/>
          <a:p>
            <a:r>
              <a:rPr lang="en-US" dirty="0"/>
              <a:t>Lesson 03: Configure a Virtual Hard Disk Template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9CE11D9-7A6B-425E-ADE6-5EF7D61DB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6692" y="3038921"/>
            <a:ext cx="916681" cy="9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97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4" y="2676529"/>
            <a:ext cx="2288535" cy="1641475"/>
          </a:xfrm>
        </p:spPr>
        <p:txBody>
          <a:bodyPr/>
          <a:lstStyle/>
          <a:p>
            <a:r>
              <a:rPr lang="en-US" dirty="0"/>
              <a:t>Configure a Virtual Hard Disk Template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550908" cy="393533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Disk Images for VMs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an Azure VM from VHD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Hard Disk Deployment Template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 a VM from VHD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866028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Images for Azure VMs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41093" y="2108628"/>
            <a:ext cx="8791763" cy="438581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What is a virtual machine image?</a:t>
            </a:r>
          </a:p>
          <a:p>
            <a:pPr marL="461963" lvl="1" indent="-28733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VHD template for creating new VM instances</a:t>
            </a:r>
          </a:p>
          <a:p>
            <a:pPr marL="461963" lvl="1" indent="-287338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Azure Marketplace provides many virtual machine images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What is an Azure virtual hard disk (VHD)?</a:t>
            </a:r>
          </a:p>
          <a:p>
            <a:pPr marL="461963" lvl="2" indent="-23653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virtual file in Azure – operating system, application, data</a:t>
            </a:r>
          </a:p>
          <a:p>
            <a:pPr marL="461963" lvl="2" indent="-236538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VMs can contain multiple VHDs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What is a generalized image?</a:t>
            </a:r>
          </a:p>
          <a:p>
            <a:pPr marL="461963" indent="-236538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n-lt"/>
              </a:rPr>
              <a:t>A custom virtual machine image</a:t>
            </a:r>
            <a:endParaRPr lang="en-US" sz="2000" dirty="0"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What is a specialized virtual image?</a:t>
            </a:r>
          </a:p>
          <a:p>
            <a:pPr marL="461963" indent="-23653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n-lt"/>
              </a:rPr>
              <a:t>A copy of a virtual machine at a specific state.</a:t>
            </a:r>
            <a:endParaRPr lang="en-US" sz="20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E5C8EC-43E6-4DFA-90C4-D8DA38FF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631" y="2009965"/>
            <a:ext cx="480048" cy="4800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C810DB-D772-4895-A40B-1CE64310AE5C}"/>
              </a:ext>
            </a:extLst>
          </p:cNvPr>
          <p:cNvSpPr/>
          <p:nvPr/>
        </p:nvSpPr>
        <p:spPr bwMode="auto">
          <a:xfrm>
            <a:off x="0" y="986319"/>
            <a:ext cx="12436475" cy="75001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61963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effectLst/>
                <a:latin typeface="+mj-lt"/>
              </a:rPr>
              <a:t>Deploy (template or script) a new VM with a generalized VHD image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2EB4D6-D405-4AC4-904D-D409AB408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2791" y="4537527"/>
            <a:ext cx="584888" cy="480048"/>
            <a:chOff x="490653" y="4357422"/>
            <a:chExt cx="1064110" cy="864677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3A723-3FCC-4C57-B291-A557DAFEC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356" y="4357422"/>
              <a:ext cx="709407" cy="709407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DCE4D27-6588-40E1-AF7F-62D4D58F5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653" y="4512692"/>
              <a:ext cx="709407" cy="709407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535731A-A732-4E6D-9AA6-41A9C29713F9}"/>
                </a:ext>
              </a:extLst>
            </p:cNvPr>
            <p:cNvSpPr/>
            <p:nvPr/>
          </p:nvSpPr>
          <p:spPr bwMode="auto">
            <a:xfrm rot="19769328">
              <a:off x="845356" y="4712126"/>
              <a:ext cx="354704" cy="22974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4B3E5E-9E57-4B84-B2CA-F5AC53032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5939" y="5425887"/>
            <a:ext cx="601740" cy="444776"/>
            <a:chOff x="456888" y="5332514"/>
            <a:chExt cx="1084421" cy="91549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FD55A8B-4D13-411E-ACA8-412764B6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1294" y="5332514"/>
              <a:ext cx="750015" cy="75001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ABA04B2-D1C1-4057-8080-82CCD4BA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888" y="5538606"/>
              <a:ext cx="709407" cy="709407"/>
            </a:xfrm>
            <a:prstGeom prst="rect">
              <a:avLst/>
            </a:prstGeom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22620D3-99D7-4CE5-91B0-EAD2B97EF354}"/>
                </a:ext>
              </a:extLst>
            </p:cNvPr>
            <p:cNvSpPr/>
            <p:nvPr/>
          </p:nvSpPr>
          <p:spPr bwMode="auto">
            <a:xfrm rot="19769328">
              <a:off x="795956" y="5614479"/>
              <a:ext cx="354704" cy="22974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FC813D2D-C26A-4300-B76D-1AFFD990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730" y="3362268"/>
            <a:ext cx="480048" cy="4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612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/>
          <a:p>
            <a:r>
              <a:rPr lang="en-US" dirty="0"/>
              <a:t>Create a VM from a VHD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75" y="2166205"/>
            <a:ext cx="5238769" cy="243661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6858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cs typeface="Segoe UI Light" panose="020B0502040204020203" pitchFamily="34" charset="0"/>
              </a:rPr>
              <a:t>Create a snapshot of each VHD</a:t>
            </a:r>
          </a:p>
          <a:p>
            <a:pPr marL="6858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cs typeface="Segoe UI Light" panose="020B0502040204020203" pitchFamily="34" charset="0"/>
              </a:rPr>
              <a:t>For each snapshot, create a managed disk</a:t>
            </a:r>
          </a:p>
          <a:p>
            <a:pPr marL="6858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cs typeface="Segoe UI Light" panose="020B0502040204020203" pitchFamily="34" charset="0"/>
              </a:rPr>
              <a:t>Create an Azure VM using the managed disks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Screenshot of the Create managed disk page. ">
            <a:extLst>
              <a:ext uri="{FF2B5EF4-FFF2-40B4-BE49-F238E27FC236}">
                <a16:creationId xmlns:a16="http://schemas.microsoft.com/office/drawing/2014/main" id="{62D08B86-503E-44F0-AD08-142851278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98" y="1399166"/>
            <a:ext cx="4979023" cy="45955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1EFF82-EA07-4086-89CA-10FB10D6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10382" y="1247915"/>
            <a:ext cx="5999056" cy="489807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780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3243001"/>
            <a:ext cx="9070923" cy="508524"/>
          </a:xfrm>
        </p:spPr>
        <p:txBody>
          <a:bodyPr/>
          <a:lstStyle/>
          <a:p>
            <a:r>
              <a:rPr lang="en-US" dirty="0"/>
              <a:t>Lesson 04: Deploy from a Template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8329EB1-0D51-4AD6-8DA8-FBC8D8CD1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8853" y="3069157"/>
            <a:ext cx="856210" cy="8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39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4"/>
            <a:ext cx="2164230" cy="1231106"/>
          </a:xfrm>
        </p:spPr>
        <p:txBody>
          <a:bodyPr/>
          <a:lstStyle/>
          <a:p>
            <a:r>
              <a:rPr lang="en-US" dirty="0"/>
              <a:t>Deploy from a Template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441647" cy="780621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 and Deploy from an ARM 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6B228-C047-4C5B-9639-4BBF1B001A2F}"/>
              </a:ext>
            </a:extLst>
          </p:cNvPr>
          <p:cNvSpPr txBox="1"/>
          <p:nvPr/>
        </p:nvSpPr>
        <p:spPr>
          <a:xfrm>
            <a:off x="3575355" y="5277134"/>
            <a:ext cx="5476062" cy="699765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Additional example in the student materials</a:t>
            </a:r>
          </a:p>
        </p:txBody>
      </p:sp>
    </p:spTree>
    <p:extLst>
      <p:ext uri="{BB962C8B-B14F-4D97-AF65-F5344CB8AC3E}">
        <p14:creationId xmlns:p14="http://schemas.microsoft.com/office/powerpoint/2010/main" val="27488781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66725"/>
            <a:ext cx="11239500" cy="439738"/>
          </a:xfrm>
        </p:spPr>
        <p:txBody>
          <a:bodyPr/>
          <a:lstStyle/>
          <a:p>
            <a:r>
              <a:rPr lang="en-US" dirty="0"/>
              <a:t>Create and Deploy from an ARM Template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75" y="1177266"/>
            <a:ext cx="10731500" cy="262469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 deployment of an Azure storage account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group create --name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myResourceGroup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--location "Central US“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templateFile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="{provide-the-path-to-the-template-file}" 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deployment group create --name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blanktemplate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--resource-group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myResourceGroup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--template-file $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templateFile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434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09: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Automate Deployment and Configuration of Resources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333013C-7750-4116-8A10-A748A47F17C1}"/>
              </a:ext>
            </a:extLst>
          </p:cNvPr>
          <p:cNvSpPr txBox="1">
            <a:spLocks/>
          </p:cNvSpPr>
          <p:nvPr/>
        </p:nvSpPr>
        <p:spPr>
          <a:xfrm>
            <a:off x="4467213" y="634828"/>
            <a:ext cx="7635875" cy="40828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01: Azure Resource Manager Templates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02: Save a Template for a VM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03: Configure a Virtual Hard Disk Template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04: Deploy from a Template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05: Automation Runbooks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B6ADAA-1F43-4A78-A59B-16C27A9FF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89866" y="1142084"/>
            <a:ext cx="7635042" cy="3653721"/>
            <a:chOff x="4289866" y="1142084"/>
            <a:chExt cx="7635042" cy="36537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A27200-D1CE-4062-856E-0851CDF3D6AA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66" y="1142084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C0D21-7373-4F37-8A6F-C42AD827E9EA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66" y="2019409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3F47DB-6597-4F9C-8039-990074446E5A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66" y="2961703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F1A814-8887-4274-8534-EB483B8475A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66" y="3826318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0B349B-C236-4BBD-80EA-51603898E54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66" y="4795805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D4A7FB-913C-477F-8E2C-EC130EB46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82940" y="488150"/>
            <a:ext cx="797344" cy="4307655"/>
            <a:chOff x="3482940" y="488150"/>
            <a:chExt cx="797344" cy="43076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3610FE4-95A1-479F-8ED7-30BC509A9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482940" y="1347804"/>
              <a:ext cx="777984" cy="710290"/>
              <a:chOff x="3503780" y="2106993"/>
              <a:chExt cx="747007" cy="733425"/>
            </a:xfrm>
          </p:grpSpPr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9D60C371-4C36-4DE7-A646-244E99386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3780" y="2106993"/>
                <a:ext cx="747007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008EABBF-A1D8-4B94-B54F-09C61E642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10166" y="2317072"/>
                <a:ext cx="335680" cy="33568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3CF7CE-5734-4E91-90F8-B7BE4B1E1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482940" y="2260375"/>
              <a:ext cx="777984" cy="710290"/>
              <a:chOff x="3503780" y="3049287"/>
              <a:chExt cx="747007" cy="733425"/>
            </a:xfrm>
          </p:grpSpPr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AC059E5A-AED8-406F-BC7C-026338297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3780" y="3049287"/>
                <a:ext cx="747007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EF392F9-F98B-4262-8C33-2012D6403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10070" y="3231472"/>
                <a:ext cx="334329" cy="33432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3A4775-112A-4AD3-8841-6DB8033FD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482940" y="4085515"/>
              <a:ext cx="777984" cy="710290"/>
              <a:chOff x="3503780" y="4933875"/>
              <a:chExt cx="747007" cy="733425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F31E1B66-52BD-438B-958C-68511FAC7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3780" y="4933875"/>
                <a:ext cx="747007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DE1EBD4-B235-4B75-817C-FED0880A8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710070" y="5133423"/>
                <a:ext cx="334329" cy="334329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E8934F-DAE4-480B-85B2-5277FEF24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482940" y="3172945"/>
              <a:ext cx="777984" cy="710290"/>
              <a:chOff x="3503780" y="3991581"/>
              <a:chExt cx="747007" cy="733425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D2D44AA2-1712-46C4-982D-EAA7995205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3780" y="3991581"/>
                <a:ext cx="747007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8E4A333B-E6CA-4F78-B7FA-394D8D89A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710166" y="4209833"/>
                <a:ext cx="334233" cy="334233"/>
              </a:xfrm>
              <a:prstGeom prst="rect">
                <a:avLst/>
              </a:prstGeom>
            </p:spPr>
          </p:pic>
        </p:grpSp>
        <p:pic>
          <p:nvPicPr>
            <p:cNvPr id="26" name="Picture 25" descr="Icon of a webpage layout template">
              <a:extLst>
                <a:ext uri="{FF2B5EF4-FFF2-40B4-BE49-F238E27FC236}">
                  <a16:creationId xmlns:a16="http://schemas.microsoft.com/office/drawing/2014/main" id="{ADA9F392-55D4-4550-AEF1-995EA6B7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2300" y="488150"/>
              <a:ext cx="777984" cy="684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3243001"/>
            <a:ext cx="9070923" cy="508524"/>
          </a:xfrm>
        </p:spPr>
        <p:txBody>
          <a:bodyPr/>
          <a:lstStyle/>
          <a:p>
            <a:r>
              <a:rPr lang="en-US" dirty="0"/>
              <a:t>Lesson 05: Automation Accounts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F41558-9B06-4C05-B441-0AF79FBE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2901" y="3061559"/>
            <a:ext cx="871406" cy="8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02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4"/>
            <a:ext cx="2164230" cy="1231106"/>
          </a:xfrm>
        </p:spPr>
        <p:txBody>
          <a:bodyPr/>
          <a:lstStyle/>
          <a:p>
            <a:r>
              <a:rPr lang="en-US" dirty="0"/>
              <a:t>Automation Accounts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372156" y="336834"/>
            <a:ext cx="8756344" cy="404305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Runbooks in Azure Automation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Import a PowerShell Runbook from the Gallery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Start a Runbook in Azure Automation</a:t>
            </a:r>
          </a:p>
          <a:p>
            <a:pPr marL="342834" indent="-342834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 - Automate Deployment and Configuration of Resources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8531643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cs typeface="Segoe UI Light" panose="020B0502040204020203" pitchFamily="34" charset="0"/>
              </a:rPr>
              <a:t>Runbooks in Azure Automation</a:t>
            </a:r>
            <a:endParaRPr lang="en-US" sz="2800" dirty="0"/>
          </a:p>
        </p:txBody>
      </p:sp>
      <p:pic>
        <p:nvPicPr>
          <p:cNvPr id="3" name="Picture 2" descr="Flowchart of a request to start runbook flow. ">
            <a:extLst>
              <a:ext uri="{FF2B5EF4-FFF2-40B4-BE49-F238E27FC236}">
                <a16:creationId xmlns:a16="http://schemas.microsoft.com/office/drawing/2014/main" id="{021917AC-C5C7-405D-93C3-BC8C5CE7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1210626"/>
            <a:ext cx="8952573" cy="37482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43D030-A0DB-43B5-A520-08F54F7E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1642" y="1124424"/>
            <a:ext cx="11332815" cy="383440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62A59-EDB3-46B1-9DC1-44BF539C8CA3}"/>
              </a:ext>
            </a:extLst>
          </p:cNvPr>
          <p:cNvSpPr txBox="1"/>
          <p:nvPr/>
        </p:nvSpPr>
        <p:spPr>
          <a:xfrm>
            <a:off x="451642" y="5154872"/>
            <a:ext cx="4562147" cy="1289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Ins="91440" anchor="ctr" anchorCtr="0">
            <a:noAutofit/>
          </a:bodyPr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Create and manage PowerShell, PowerShell Workflow, and graphical runbooks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DC262-194B-4F46-834E-7B1AD6F87793}"/>
              </a:ext>
            </a:extLst>
          </p:cNvPr>
          <p:cNvSpPr txBox="1"/>
          <p:nvPr/>
        </p:nvSpPr>
        <p:spPr>
          <a:xfrm>
            <a:off x="5116530" y="5163527"/>
            <a:ext cx="6257203" cy="1280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 marL="228600" lvl="1" algn="ctr">
              <a:spcAft>
                <a:spcPts val="1800"/>
              </a:spcAft>
            </a:pPr>
            <a:r>
              <a:rPr lang="en-US" b="0" i="0" dirty="0">
                <a:effectLst/>
              </a:rPr>
              <a:t>Run either in an Azure sandbox (shared environment) or with a Hybrid Runbook Worker </a:t>
            </a:r>
            <a:r>
              <a:rPr lang="en-US" i="0" dirty="0">
                <a:effectLst/>
                <a:cs typeface="Segoe UI Light" panose="020B0502040204020203" pitchFamily="34" charset="0"/>
              </a:rPr>
              <a:t>(directly on the computer that hosts the worker)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661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4F2BFB-BCA0-46AF-92E0-2F2DD8A0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cs typeface="Segoe UI Light" panose="020B0502040204020203" pitchFamily="34" charset="0"/>
              </a:rPr>
              <a:t>Import a PowerShell Runbook from the Runbook Gallery</a:t>
            </a:r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B64D8EA-762A-4CEF-9F0A-65A976606D36}"/>
              </a:ext>
            </a:extLst>
          </p:cNvPr>
          <p:cNvSpPr txBox="1"/>
          <p:nvPr/>
        </p:nvSpPr>
        <p:spPr>
          <a:xfrm>
            <a:off x="600059" y="2219219"/>
            <a:ext cx="4105504" cy="1380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/>
              <a:t>You can import runbooks from the Runbooks Gallery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A2FB1E8-AB19-4830-82F0-6BF29D3A34EB}"/>
              </a:ext>
            </a:extLst>
          </p:cNvPr>
          <p:cNvSpPr txBox="1"/>
          <p:nvPr/>
        </p:nvSpPr>
        <p:spPr>
          <a:xfrm>
            <a:off x="600059" y="3671154"/>
            <a:ext cx="4105504" cy="1380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/>
              <a:t>After importing you can run the runbook from the Portal or from PowerShell</a:t>
            </a:r>
          </a:p>
        </p:txBody>
      </p:sp>
      <p:pic>
        <p:nvPicPr>
          <p:cNvPr id="14" name="Picture 13" descr="A runbook uses a hybrid runbook worker group.">
            <a:extLst>
              <a:ext uri="{FF2B5EF4-FFF2-40B4-BE49-F238E27FC236}">
                <a16:creationId xmlns:a16="http://schemas.microsoft.com/office/drawing/2014/main" id="{0DFF7B80-CACB-4DD3-B660-C3A7EFA82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79" y="1481810"/>
            <a:ext cx="6398722" cy="43786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7DA3A6-2575-4DDA-B13B-17EBCE98B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24063" y="1048223"/>
            <a:ext cx="6760394" cy="51779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575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749478" cy="439465"/>
          </a:xfrm>
        </p:spPr>
        <p:txBody>
          <a:bodyPr/>
          <a:lstStyle/>
          <a:p>
            <a:r>
              <a:rPr lang="en-US" dirty="0"/>
              <a:t>Demonstration: Automate Deployment and Configuration of Resources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869155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614099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Deployment and Configuration of Resources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</a:extLst>
          </p:cNvPr>
          <p:cNvSpPr/>
          <p:nvPr/>
        </p:nvSpPr>
        <p:spPr bwMode="auto">
          <a:xfrm>
            <a:off x="427861" y="1386188"/>
            <a:ext cx="4296753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algn="ctr" defTabSz="932597"/>
            <a:r>
              <a:rPr lang="en-US" sz="2000" dirty="0">
                <a:solidFill>
                  <a:srgbClr val="FFFFFF"/>
                </a:solidFill>
                <a:latin typeface="Segoe UI Semibold"/>
              </a:rPr>
              <a:t>Knowledge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991" y="1386188"/>
            <a:ext cx="7147526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defTabSz="932597"/>
            <a:r>
              <a:rPr lang="en-US" sz="2000">
                <a:solidFill>
                  <a:srgbClr val="FFFFFF"/>
                </a:solidFill>
                <a:latin typeface="Segoe UI Semibold"/>
              </a:rPr>
              <a:t>Microsoft Learn Modules (docs.microsoft.com/Learn)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5127B-1B17-4C17-BECC-B3D50AE3D904}"/>
              </a:ext>
            </a:extLst>
          </p:cNvPr>
          <p:cNvSpPr/>
          <p:nvPr/>
        </p:nvSpPr>
        <p:spPr>
          <a:xfrm>
            <a:off x="4876991" y="2088597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 defTabSz="932597">
              <a:spcBef>
                <a:spcPts val="1199"/>
              </a:spcBef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Build Azure Resource Manager templates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A1F8C-A0BC-4C3E-8230-2FFAA5369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269957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A3BDC-BE70-40E3-BB08-015EBE935830}"/>
              </a:ext>
            </a:extLst>
          </p:cNvPr>
          <p:cNvSpPr/>
          <p:nvPr/>
        </p:nvSpPr>
        <p:spPr>
          <a:xfrm>
            <a:off x="4876991" y="2762000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 defTabSz="932597">
              <a:spcBef>
                <a:spcPts val="1199"/>
              </a:spcBef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Deploy Azure virtual machines from VHD templates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804F6D-1590-44EB-B839-709E184FB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3372981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2794951"/>
            <a:ext cx="1494433" cy="2173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0E61A3-5476-4CF5-BCD0-E707F5CC057D}"/>
              </a:ext>
            </a:extLst>
          </p:cNvPr>
          <p:cNvSpPr/>
          <p:nvPr/>
        </p:nvSpPr>
        <p:spPr>
          <a:xfrm>
            <a:off x="4893385" y="3497263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Deploy Azure infrastructure by using ARM templates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4BBB3-730F-4630-AF04-31470ADE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385" y="4108245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2D488-65CE-4252-8EF5-CE9ACD044D61}"/>
              </a:ext>
            </a:extLst>
          </p:cNvPr>
          <p:cNvSpPr/>
          <p:nvPr/>
        </p:nvSpPr>
        <p:spPr>
          <a:xfrm>
            <a:off x="4893385" y="4221408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Extend ARM templates by using deployment scripts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F1DE-A6D1-4470-8B42-4D9D8DEE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4769970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3203065"/>
            <a:ext cx="8891347" cy="451890"/>
          </a:xfrm>
        </p:spPr>
        <p:txBody>
          <a:bodyPr/>
          <a:lstStyle/>
          <a:p>
            <a:r>
              <a:rPr lang="en-US" sz="3199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67" y="3243262"/>
            <a:ext cx="9634483" cy="508000"/>
          </a:xfrm>
        </p:spPr>
        <p:txBody>
          <a:bodyPr/>
          <a:lstStyle/>
          <a:p>
            <a:r>
              <a:rPr lang="en-US" dirty="0"/>
              <a:t>Lesson 01: Azure Resource Manager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9F392-55D4-4550-AEF1-995EA6B73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1383" y="2783208"/>
            <a:ext cx="1261451" cy="12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61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7"/>
            <a:ext cx="2460592" cy="1641475"/>
          </a:xfrm>
        </p:spPr>
        <p:txBody>
          <a:bodyPr/>
          <a:lstStyle/>
          <a:p>
            <a:r>
              <a:rPr lang="en-US" dirty="0"/>
              <a:t>Azure Resource Manager Templates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393173" cy="393533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Overview of Resource Manager Templates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What's in a Resource Manager Template?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QuickStart Templates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Resource Manager Templates (1 of 2)</a:t>
            </a:r>
            <a:endParaRPr lang="en-US" b="1" dirty="0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99ED5AB8-634E-4BFB-AB06-E2C83FD66D93}"/>
              </a:ext>
            </a:extLst>
          </p:cNvPr>
          <p:cNvSpPr txBox="1"/>
          <p:nvPr/>
        </p:nvSpPr>
        <p:spPr>
          <a:xfrm>
            <a:off x="600060" y="1247914"/>
            <a:ext cx="6509658" cy="574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/>
              <a:t>Improves consistency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88A0A3F-9774-4934-849D-CDB10E766E1E}"/>
              </a:ext>
            </a:extLst>
          </p:cNvPr>
          <p:cNvSpPr txBox="1"/>
          <p:nvPr/>
        </p:nvSpPr>
        <p:spPr>
          <a:xfrm>
            <a:off x="600060" y="1973881"/>
            <a:ext cx="6509658" cy="574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Express complex deployments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FEE670CE-95BA-44F6-B8E1-29D2986C0A0F}"/>
              </a:ext>
            </a:extLst>
          </p:cNvPr>
          <p:cNvSpPr txBox="1"/>
          <p:nvPr/>
        </p:nvSpPr>
        <p:spPr>
          <a:xfrm>
            <a:off x="600060" y="2699849"/>
            <a:ext cx="6509658" cy="574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Reduce manual, error prone tasks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CA91FA35-7B25-4629-B28A-1C04B429FF61}"/>
              </a:ext>
            </a:extLst>
          </p:cNvPr>
          <p:cNvSpPr txBox="1"/>
          <p:nvPr/>
        </p:nvSpPr>
        <p:spPr>
          <a:xfrm>
            <a:off x="600060" y="3425816"/>
            <a:ext cx="6509658" cy="574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Express requirements through code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923E5A5A-AD7F-4862-B6D6-D868B872B4C0}"/>
              </a:ext>
            </a:extLst>
          </p:cNvPr>
          <p:cNvSpPr txBox="1"/>
          <p:nvPr/>
        </p:nvSpPr>
        <p:spPr>
          <a:xfrm>
            <a:off x="600060" y="4151783"/>
            <a:ext cx="6509658" cy="574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Promotes reuse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64A5959B-F99A-42AF-AFA5-6C59D7C49278}"/>
              </a:ext>
            </a:extLst>
          </p:cNvPr>
          <p:cNvSpPr txBox="1"/>
          <p:nvPr/>
        </p:nvSpPr>
        <p:spPr>
          <a:xfrm>
            <a:off x="600060" y="4877750"/>
            <a:ext cx="6509658" cy="574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Modular and can be linked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07EA3284-7FC0-4F63-BBA7-A12453157CE3}"/>
              </a:ext>
            </a:extLst>
          </p:cNvPr>
          <p:cNvSpPr txBox="1"/>
          <p:nvPr/>
        </p:nvSpPr>
        <p:spPr>
          <a:xfrm>
            <a:off x="600060" y="5603718"/>
            <a:ext cx="6509658" cy="574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Simplifies orchestration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FFE8D7-B4DC-4E44-9C71-8540EAE0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284378" y="1247915"/>
            <a:ext cx="4725060" cy="489807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grpSp>
        <p:nvGrpSpPr>
          <p:cNvPr id="5" name="Group 4" descr="An ARM template is shown being deployed in Development, Production, and Quality Assurance">
            <a:extLst>
              <a:ext uri="{FF2B5EF4-FFF2-40B4-BE49-F238E27FC236}">
                <a16:creationId xmlns:a16="http://schemas.microsoft.com/office/drawing/2014/main" id="{17DBA4EE-1510-4FEB-9A72-0F49DC88BBAB}"/>
              </a:ext>
            </a:extLst>
          </p:cNvPr>
          <p:cNvGrpSpPr/>
          <p:nvPr/>
        </p:nvGrpSpPr>
        <p:grpSpPr>
          <a:xfrm>
            <a:off x="7915163" y="1562247"/>
            <a:ext cx="3743438" cy="4193282"/>
            <a:chOff x="409260" y="1193514"/>
            <a:chExt cx="2908098" cy="377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185C2-7528-45DF-8F51-CED2629D6B8D}"/>
                </a:ext>
              </a:extLst>
            </p:cNvPr>
            <p:cNvSpPr/>
            <p:nvPr/>
          </p:nvSpPr>
          <p:spPr bwMode="auto">
            <a:xfrm>
              <a:off x="409260" y="1193514"/>
              <a:ext cx="1790301" cy="739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Segoe UI" pitchFamily="34" charset="0"/>
                </a:rPr>
                <a:t>ARM</a:t>
              </a:r>
            </a:p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Segoe UI" pitchFamily="34" charset="0"/>
                </a:rPr>
                <a:t>Template</a:t>
              </a:r>
            </a:p>
          </p:txBody>
        </p:sp>
        <p:cxnSp>
          <p:nvCxnSpPr>
            <p:cNvPr id="12" name="Connector: Elbow 11" descr="Arrow pointing right">
              <a:extLst>
                <a:ext uri="{FF2B5EF4-FFF2-40B4-BE49-F238E27FC236}">
                  <a16:creationId xmlns:a16="http://schemas.microsoft.com/office/drawing/2014/main" id="{F1E99D06-8763-496C-887D-A73563BD1E76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1083495" y="2154326"/>
              <a:ext cx="664476" cy="222647"/>
            </a:xfrm>
            <a:prstGeom prst="bentConnector2">
              <a:avLst/>
            </a:prstGeom>
            <a:ln w="19050">
              <a:prstDash val="sysDash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6F11A-974F-48F2-8432-F54F72582827}"/>
                </a:ext>
              </a:extLst>
            </p:cNvPr>
            <p:cNvSpPr/>
            <p:nvPr/>
          </p:nvSpPr>
          <p:spPr bwMode="auto">
            <a:xfrm>
              <a:off x="1527057" y="2276626"/>
              <a:ext cx="1790301" cy="642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Development</a:t>
              </a:r>
            </a:p>
          </p:txBody>
        </p:sp>
        <p:cxnSp>
          <p:nvCxnSpPr>
            <p:cNvPr id="13" name="Connector: Elbow 12" descr="Arrow pointing right">
              <a:extLst>
                <a:ext uri="{FF2B5EF4-FFF2-40B4-BE49-F238E27FC236}">
                  <a16:creationId xmlns:a16="http://schemas.microsoft.com/office/drawing/2014/main" id="{E2945F88-F91C-431E-8281-3A4B9E844192}"/>
                </a:ext>
              </a:extLst>
            </p:cNvPr>
            <p:cNvCxnSpPr>
              <a:cxnSpLocks/>
              <a:stCxn id="7" idx="2"/>
              <a:endCxn id="11" idx="1"/>
            </p:cNvCxnSpPr>
            <p:nvPr/>
          </p:nvCxnSpPr>
          <p:spPr>
            <a:xfrm rot="16200000" flipH="1">
              <a:off x="571670" y="2666151"/>
              <a:ext cx="1688126" cy="222647"/>
            </a:xfrm>
            <a:prstGeom prst="bentConnector2">
              <a:avLst/>
            </a:prstGeom>
            <a:ln w="19050">
              <a:prstDash val="sysDash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E43D46-0B25-4589-B644-CFC1BE0074B7}"/>
                </a:ext>
              </a:extLst>
            </p:cNvPr>
            <p:cNvSpPr/>
            <p:nvPr/>
          </p:nvSpPr>
          <p:spPr bwMode="auto">
            <a:xfrm>
              <a:off x="1527057" y="3300276"/>
              <a:ext cx="1790301" cy="64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Production</a:t>
              </a:r>
            </a:p>
          </p:txBody>
        </p:sp>
        <p:cxnSp>
          <p:nvCxnSpPr>
            <p:cNvPr id="14" name="Connector: Elbow 13" descr="Arrow pointing right">
              <a:extLst>
                <a:ext uri="{FF2B5EF4-FFF2-40B4-BE49-F238E27FC236}">
                  <a16:creationId xmlns:a16="http://schemas.microsoft.com/office/drawing/2014/main" id="{D055DEBE-E1DB-4540-B1B6-2F8C711EF887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59845" y="3177976"/>
              <a:ext cx="2711776" cy="222647"/>
            </a:xfrm>
            <a:prstGeom prst="bentConnector2">
              <a:avLst/>
            </a:prstGeom>
            <a:ln w="19050">
              <a:prstDash val="sysDash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681F5-6C1E-47C1-9187-917D19CC2C81}"/>
                </a:ext>
              </a:extLst>
            </p:cNvPr>
            <p:cNvSpPr/>
            <p:nvPr/>
          </p:nvSpPr>
          <p:spPr bwMode="auto">
            <a:xfrm>
              <a:off x="1527057" y="4323926"/>
              <a:ext cx="1790301" cy="642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Quality</a:t>
              </a:r>
            </a:p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Assurance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D0809-AEFB-4CCA-9008-77D26C09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Resource Manager Templates (2 of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DA2DD-3C75-4B87-BAD6-5331DC4366D6}"/>
              </a:ext>
            </a:extLst>
          </p:cNvPr>
          <p:cNvSpPr/>
          <p:nvPr/>
        </p:nvSpPr>
        <p:spPr bwMode="auto">
          <a:xfrm>
            <a:off x="0" y="986319"/>
            <a:ext cx="12436475" cy="75001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7338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effectLst/>
                <a:latin typeface="+mj-lt"/>
              </a:rPr>
              <a:t>A Resource Manager template precisely defines all the Resource Manager resources in a deployment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 descr="3 tier templates deploying resources to a resource group. ">
            <a:extLst>
              <a:ext uri="{FF2B5EF4-FFF2-40B4-BE49-F238E27FC236}">
                <a16:creationId xmlns:a16="http://schemas.microsoft.com/office/drawing/2014/main" id="{3DF32BFC-5305-4BAC-BAA3-6B5DF3A3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19" y="2531574"/>
            <a:ext cx="2867025" cy="2114550"/>
          </a:xfrm>
          <a:prstGeom prst="rect">
            <a:avLst/>
          </a:prstGeom>
        </p:spPr>
      </p:pic>
      <p:pic>
        <p:nvPicPr>
          <p:cNvPr id="24" name="Picture 23" descr="Parent template with nested templates.">
            <a:extLst>
              <a:ext uri="{FF2B5EF4-FFF2-40B4-BE49-F238E27FC236}">
                <a16:creationId xmlns:a16="http://schemas.microsoft.com/office/drawing/2014/main" id="{8BA5C537-0465-4219-8718-78CEBB6C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60" y="2387736"/>
            <a:ext cx="3886200" cy="2466975"/>
          </a:xfrm>
          <a:prstGeom prst="rect">
            <a:avLst/>
          </a:prstGeom>
        </p:spPr>
      </p:pic>
      <p:pic>
        <p:nvPicPr>
          <p:cNvPr id="28" name="Picture 27" descr="VM template, Web template, and DB template deploying resources to multiple resources groups.">
            <a:extLst>
              <a:ext uri="{FF2B5EF4-FFF2-40B4-BE49-F238E27FC236}">
                <a16:creationId xmlns:a16="http://schemas.microsoft.com/office/drawing/2014/main" id="{007F70A0-6922-4645-879D-EFFE784E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703" y="2382063"/>
            <a:ext cx="3000657" cy="2413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E08AD-945C-4A4C-9AAE-0494EA9B6F5C}"/>
              </a:ext>
            </a:extLst>
          </p:cNvPr>
          <p:cNvSpPr txBox="1"/>
          <p:nvPr/>
        </p:nvSpPr>
        <p:spPr>
          <a:xfrm>
            <a:off x="388735" y="5032211"/>
            <a:ext cx="3349373" cy="861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Separate templates to       one resource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BFDC-3A80-4398-8712-30B497424308}"/>
              </a:ext>
            </a:extLst>
          </p:cNvPr>
          <p:cNvSpPr txBox="1"/>
          <p:nvPr/>
        </p:nvSpPr>
        <p:spPr>
          <a:xfrm>
            <a:off x="3928913" y="5032211"/>
            <a:ext cx="4269692" cy="861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Parent template with nested templates to one resource 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E618E-4525-4916-B794-11C048F02EEA}"/>
              </a:ext>
            </a:extLst>
          </p:cNvPr>
          <p:cNvSpPr txBox="1"/>
          <p:nvPr/>
        </p:nvSpPr>
        <p:spPr>
          <a:xfrm>
            <a:off x="8389410" y="5053176"/>
            <a:ext cx="3450112" cy="861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Separate templates to  multiple resource groups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71734A-B042-4D3D-A742-BEFA6A87E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389411" y="2210235"/>
            <a:ext cx="3450112" cy="28219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CF9C49-FA5F-4695-BBC6-049CB160F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928914" y="2197938"/>
            <a:ext cx="4269692" cy="28219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CFF0D8-B4D3-4F09-AD7F-FC5165AD1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88735" y="2197938"/>
            <a:ext cx="3349374" cy="28219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518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43C9-A706-480F-A06C-1ED3746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a Resource Manager Template?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39056A0-0557-4299-8691-1E731DE70B94}"/>
              </a:ext>
            </a:extLst>
          </p:cNvPr>
          <p:cNvSpPr txBox="1"/>
          <p:nvPr/>
        </p:nvSpPr>
        <p:spPr>
          <a:xfrm>
            <a:off x="600058" y="1206814"/>
            <a:ext cx="5456567" cy="1051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/>
              <a:t>Defines all the Resource manager resources in a deployment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B0DA49B-2AB8-482F-A738-5B393399D383}"/>
              </a:ext>
            </a:extLst>
          </p:cNvPr>
          <p:cNvSpPr txBox="1"/>
          <p:nvPr/>
        </p:nvSpPr>
        <p:spPr>
          <a:xfrm>
            <a:off x="600058" y="2417006"/>
            <a:ext cx="5456567" cy="730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/>
              <a:t>Written in JSON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ABCDACA-4AAB-4893-B8DD-D7C22C0C62BD}"/>
              </a:ext>
            </a:extLst>
          </p:cNvPr>
          <p:cNvSpPr txBox="1"/>
          <p:nvPr/>
        </p:nvSpPr>
        <p:spPr>
          <a:xfrm>
            <a:off x="600058" y="3306657"/>
            <a:ext cx="5456567" cy="730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/>
              <a:t>A collection of key-value pairs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A4CC9C80-4DD8-4007-BBBB-373F7D706594}"/>
              </a:ext>
            </a:extLst>
          </p:cNvPr>
          <p:cNvSpPr txBox="1"/>
          <p:nvPr/>
        </p:nvSpPr>
        <p:spPr>
          <a:xfrm>
            <a:off x="600058" y="4196308"/>
            <a:ext cx="5456567" cy="730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/>
              <a:t>Each key is a string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340D256-A76C-4D77-8B8B-48665DD927D2}"/>
              </a:ext>
            </a:extLst>
          </p:cNvPr>
          <p:cNvSpPr txBox="1"/>
          <p:nvPr/>
        </p:nvSpPr>
        <p:spPr>
          <a:xfrm>
            <a:off x="600058" y="5085959"/>
            <a:ext cx="5456567" cy="1018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200" dirty="0"/>
              <a:t>Each value can be a string, number, Boolean expression, list of values, object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5F2C2-A09A-4F9F-A94A-7AECE11B96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18237" y="1206815"/>
            <a:ext cx="5791201" cy="4898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274320" rIns="18288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    "$schema": 	"http://schema.management.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	azure.com/schemas/2019-04-	01/deploymentTemplate.json#",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    "contentVersion": "",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    "parameters": {},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    "variables": {},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    "functions": [],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    "resources": [],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    "outputs": {}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97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955-E420-4B26-B888-C33E9BB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QuickStart Templates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EAF4BE6-957B-448A-AADF-1D0F9A97E2AA}"/>
              </a:ext>
            </a:extLst>
          </p:cNvPr>
          <p:cNvSpPr txBox="1"/>
          <p:nvPr/>
        </p:nvSpPr>
        <p:spPr>
          <a:xfrm>
            <a:off x="600058" y="1247914"/>
            <a:ext cx="5456567" cy="2204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2400"/>
              <a:t>Resource Manager templates provided by the Azure community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5FF261B-978E-44FF-9D47-3DAAE4B7CD4A}"/>
              </a:ext>
            </a:extLst>
          </p:cNvPr>
          <p:cNvSpPr txBox="1"/>
          <p:nvPr/>
        </p:nvSpPr>
        <p:spPr>
          <a:xfrm>
            <a:off x="600058" y="3605397"/>
            <a:ext cx="5456567" cy="2204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2400"/>
              <a:t>Provides everything you need to deploy your solution or  serves as a starting point for your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E0CA1-51E5-4A2F-A904-7436AB652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8236" y="1247915"/>
            <a:ext cx="5791201" cy="4562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creenshot of the QuickStart templates page. A template to create a storage account is shown">
            <a:extLst>
              <a:ext uri="{FF2B5EF4-FFF2-40B4-BE49-F238E27FC236}">
                <a16:creationId xmlns:a16="http://schemas.microsoft.com/office/drawing/2014/main" id="{69AE4533-D40C-4B3F-8DDD-17A1B3E6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90" y="1491346"/>
            <a:ext cx="5359180" cy="4075250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6C3EAF-75AA-473F-9284-F0FD553BBFD9}"/>
              </a:ext>
            </a:extLst>
          </p:cNvPr>
          <p:cNvSpPr/>
          <p:nvPr/>
        </p:nvSpPr>
        <p:spPr>
          <a:xfrm>
            <a:off x="600058" y="5962880"/>
            <a:ext cx="5112425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hlinkClick r:id="rId4"/>
              </a:rPr>
              <a:t>https://azure.microsoft.com/en-us/resources/templates/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5114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3243001"/>
            <a:ext cx="9070923" cy="508524"/>
          </a:xfrm>
        </p:spPr>
        <p:txBody>
          <a:bodyPr/>
          <a:lstStyle/>
          <a:p>
            <a:r>
              <a:rPr lang="en-US" dirty="0"/>
              <a:t>Lesson 02: Save a Template for a VM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9D81AA-DC15-4A3F-BF7A-3C10F5322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538" y="3080168"/>
            <a:ext cx="834188" cy="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CAzureARB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CAzureARB" id="{34410265-D11B-4B2D-AF52-08CAE1255A87}" vid="{35990563-9594-4FE6-AF3C-E8F5FD3157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Custom</PresentationFormat>
  <Paragraphs>157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MOCAzureARB</vt:lpstr>
      <vt:lpstr>AZ-303: Microsoft Azure Architect Technologies</vt:lpstr>
      <vt:lpstr>Module 09:  Automate Deployment and Configuration of Resources</vt:lpstr>
      <vt:lpstr>Lesson 01: Azure Resource Manager Templates</vt:lpstr>
      <vt:lpstr>Azure Resource Manager Templates Overview</vt:lpstr>
      <vt:lpstr>Overview of Resource Manager Templates (1 of 2)</vt:lpstr>
      <vt:lpstr>Overview of Resource Manager Templates (2 of 2)</vt:lpstr>
      <vt:lpstr>What's in a Resource Manager Template?</vt:lpstr>
      <vt:lpstr>Azure QuickStart Templates</vt:lpstr>
      <vt:lpstr>Lesson 02: Save a Template for a VM</vt:lpstr>
      <vt:lpstr>Save a Template for a VM Overview</vt:lpstr>
      <vt:lpstr>Download the Template for a VM</vt:lpstr>
      <vt:lpstr>Download the Template using PowerShell </vt:lpstr>
      <vt:lpstr>Lesson 03: Configure a Virtual Hard Disk Template</vt:lpstr>
      <vt:lpstr>Configure a Virtual Hard Disk Template Overview</vt:lpstr>
      <vt:lpstr>Disk Images for Azure VMs</vt:lpstr>
      <vt:lpstr>Create a VM from a VHD</vt:lpstr>
      <vt:lpstr>Lesson 04: Deploy from a Template</vt:lpstr>
      <vt:lpstr>Deploy from a Template Overview</vt:lpstr>
      <vt:lpstr>Create and Deploy from an ARM Template</vt:lpstr>
      <vt:lpstr>Lesson 05: Automation Accounts</vt:lpstr>
      <vt:lpstr>Automation Accounts Overview</vt:lpstr>
      <vt:lpstr>Runbooks in Azure Automation</vt:lpstr>
      <vt:lpstr>Import a PowerShell Runbook from the Runbook Gallery</vt:lpstr>
      <vt:lpstr>Demonstration: Automate Deployment and Configuration of Resources</vt:lpstr>
      <vt:lpstr>Automate Deployment and Configuration of Resources 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2021-07-16T19:40:10Z</dcterms:created>
  <dcterms:modified xsi:type="dcterms:W3CDTF">2021-07-16T19:40:21Z</dcterms:modified>
</cp:coreProperties>
</file>