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664" r:id="rId1"/>
  </p:sldMasterIdLst>
  <p:notesMasterIdLst>
    <p:notesMasterId r:id="rId31"/>
  </p:notesMasterIdLst>
  <p:handoutMasterIdLst>
    <p:handoutMasterId r:id="rId32"/>
  </p:handoutMasterIdLst>
  <p:sldIdLst>
    <p:sldId id="1824" r:id="rId2"/>
    <p:sldId id="1825" r:id="rId3"/>
    <p:sldId id="1749" r:id="rId4"/>
    <p:sldId id="9057" r:id="rId5"/>
    <p:sldId id="1826" r:id="rId6"/>
    <p:sldId id="1751" r:id="rId7"/>
    <p:sldId id="9058" r:id="rId8"/>
    <p:sldId id="1804" r:id="rId9"/>
    <p:sldId id="9139" r:id="rId10"/>
    <p:sldId id="9140" r:id="rId11"/>
    <p:sldId id="9141" r:id="rId12"/>
    <p:sldId id="9137" r:id="rId13"/>
    <p:sldId id="1757" r:id="rId14"/>
    <p:sldId id="9142" r:id="rId15"/>
    <p:sldId id="9145" r:id="rId16"/>
    <p:sldId id="9146" r:id="rId17"/>
    <p:sldId id="1762" r:id="rId18"/>
    <p:sldId id="9144" r:id="rId19"/>
    <p:sldId id="9147" r:id="rId20"/>
    <p:sldId id="9148" r:id="rId21"/>
    <p:sldId id="1800" r:id="rId22"/>
    <p:sldId id="9149" r:id="rId23"/>
    <p:sldId id="1767" r:id="rId24"/>
    <p:sldId id="9143" r:id="rId25"/>
    <p:sldId id="1768" r:id="rId26"/>
    <p:sldId id="9150" r:id="rId27"/>
    <p:sldId id="2595" r:id="rId28"/>
    <p:sldId id="2582" r:id="rId29"/>
    <p:sldId id="9056" r:id="rId3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290A1E8-AFB8-3548-8B68-764E854A696A}">
          <p14:sldIdLst>
            <p14:sldId id="1824"/>
            <p14:sldId id="1825"/>
          </p14:sldIdLst>
        </p14:section>
        <p14:section name="RBAC Overview" id="{BBD498E8-58FA-45F6-9FFB-CADC863880BC}">
          <p14:sldIdLst>
            <p14:sldId id="1749"/>
            <p14:sldId id="9057"/>
            <p14:sldId id="1826"/>
            <p14:sldId id="1751"/>
            <p14:sldId id="9058"/>
            <p14:sldId id="1804"/>
          </p14:sldIdLst>
        </p14:section>
        <p14:section name="RBAC" id="{6A01830B-ACE9-4985-9355-A8C246E62904}">
          <p14:sldIdLst>
            <p14:sldId id="9139"/>
            <p14:sldId id="9140"/>
            <p14:sldId id="9141"/>
            <p14:sldId id="9137"/>
            <p14:sldId id="1757"/>
            <p14:sldId id="9142"/>
            <p14:sldId id="9145"/>
            <p14:sldId id="9146"/>
            <p14:sldId id="1762"/>
            <p14:sldId id="9144"/>
            <p14:sldId id="9147"/>
            <p14:sldId id="9148"/>
            <p14:sldId id="1800"/>
            <p14:sldId id="9149"/>
            <p14:sldId id="1767"/>
            <p14:sldId id="9143"/>
            <p14:sldId id="1768"/>
            <p14:sldId id="9150"/>
            <p14:sldId id="2595"/>
            <p14:sldId id="2582"/>
            <p14:sldId id="90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5481"/>
    <a:srgbClr val="59B4D9"/>
    <a:srgbClr val="EBEBEB"/>
    <a:srgbClr val="FFF100"/>
    <a:srgbClr val="75757A"/>
    <a:srgbClr val="3C3C41"/>
    <a:srgbClr val="30E5D0"/>
    <a:srgbClr val="008272"/>
    <a:srgbClr val="0777D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7C2E8D-F844-4724-B5A8-F73D8820F7B6}" v="6" dt="2021-06-14T15:08:14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 autoAdjust="0"/>
    <p:restoredTop sz="86378" autoAdjust="0"/>
  </p:normalViewPr>
  <p:slideViewPr>
    <p:cSldViewPr snapToGrid="0">
      <p:cViewPr varScale="1">
        <p:scale>
          <a:sx n="73" d="100"/>
          <a:sy n="73" d="100"/>
        </p:scale>
        <p:origin x="84" y="4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F6A12-7C39-465F-9DFA-A7AE34C8C6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8647E0-90EC-4580-A4C7-5F7833105104}">
      <dgm:prSet phldrT="[Text]" phldr="0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Review role assignments</a:t>
          </a:r>
        </a:p>
      </dgm:t>
    </dgm:pt>
    <dgm:pt modelId="{C1E496D5-1229-49D4-AB93-BC9024B6EB10}" type="parTrans" cxnId="{907CCD5C-0EF5-4CB4-9E22-1F52BAF7CF54}">
      <dgm:prSet/>
      <dgm:spPr/>
      <dgm:t>
        <a:bodyPr/>
        <a:lstStyle/>
        <a:p>
          <a:endParaRPr lang="en-US"/>
        </a:p>
      </dgm:t>
    </dgm:pt>
    <dgm:pt modelId="{7AE2F0E6-43C8-47EB-8822-8CC5582720C2}" type="sibTrans" cxnId="{907CCD5C-0EF5-4CB4-9E22-1F52BAF7CF54}">
      <dgm:prSet/>
      <dgm:spPr/>
      <dgm:t>
        <a:bodyPr/>
        <a:lstStyle/>
        <a:p>
          <a:endParaRPr lang="en-US"/>
        </a:p>
      </dgm:t>
    </dgm:pt>
    <dgm:pt modelId="{F33862DB-82A4-4E53-892D-E6C635C38715}">
      <dgm:prSet phldrT="[Text]" phldr="0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+mn-lt"/>
            </a:rPr>
            <a:t>Add a role assignment</a:t>
          </a:r>
          <a:endParaRPr lang="en-US" sz="2000" dirty="0">
            <a:solidFill>
              <a:schemeClr val="bg1"/>
            </a:solidFill>
          </a:endParaRPr>
        </a:p>
      </dgm:t>
    </dgm:pt>
    <dgm:pt modelId="{8CBAA32A-8B9D-47F5-A211-32E21ADD5728}" type="parTrans" cxnId="{3F5E0199-1F63-41B6-8B3D-21966F8A57FE}">
      <dgm:prSet/>
      <dgm:spPr/>
      <dgm:t>
        <a:bodyPr/>
        <a:lstStyle/>
        <a:p>
          <a:endParaRPr lang="en-US"/>
        </a:p>
      </dgm:t>
    </dgm:pt>
    <dgm:pt modelId="{C4F5593E-E558-4C5E-8B94-0DD95C78B656}" type="sibTrans" cxnId="{3F5E0199-1F63-41B6-8B3D-21966F8A57FE}">
      <dgm:prSet/>
      <dgm:spPr/>
      <dgm:t>
        <a:bodyPr/>
        <a:lstStyle/>
        <a:p>
          <a:endParaRPr lang="en-US"/>
        </a:p>
      </dgm:t>
    </dgm:pt>
    <dgm:pt modelId="{2D31615B-CE8E-4E55-BFD0-8613B93E9D01}" type="pres">
      <dgm:prSet presAssocID="{6D6F6A12-7C39-465F-9DFA-A7AE34C8C637}" presName="CompostProcess" presStyleCnt="0">
        <dgm:presLayoutVars>
          <dgm:dir/>
          <dgm:resizeHandles val="exact"/>
        </dgm:presLayoutVars>
      </dgm:prSet>
      <dgm:spPr/>
    </dgm:pt>
    <dgm:pt modelId="{787C1741-16DA-4050-9056-093A3AAE0AD8}" type="pres">
      <dgm:prSet presAssocID="{6D6F6A12-7C39-465F-9DFA-A7AE34C8C637}" presName="arrow" presStyleLbl="bgShp" presStyleIdx="0" presStyleCnt="1" custLinFactNeighborX="-316" custLinFactNeighborY="-353"/>
      <dgm:spPr>
        <a:solidFill>
          <a:schemeClr val="bg1">
            <a:lumMod val="95000"/>
          </a:schemeClr>
        </a:solidFill>
      </dgm:spPr>
    </dgm:pt>
    <dgm:pt modelId="{61CFEAC4-9E45-4278-97EF-B448FE0E5574}" type="pres">
      <dgm:prSet presAssocID="{6D6F6A12-7C39-465F-9DFA-A7AE34C8C637}" presName="linearProcess" presStyleCnt="0"/>
      <dgm:spPr/>
    </dgm:pt>
    <dgm:pt modelId="{79B5C179-A66D-4740-9ED7-B816EF65D2CA}" type="pres">
      <dgm:prSet presAssocID="{4B8647E0-90EC-4580-A4C7-5F7833105104}" presName="textNode" presStyleLbl="node1" presStyleIdx="0" presStyleCnt="2" custScaleY="85561">
        <dgm:presLayoutVars>
          <dgm:bulletEnabled val="1"/>
        </dgm:presLayoutVars>
      </dgm:prSet>
      <dgm:spPr/>
    </dgm:pt>
    <dgm:pt modelId="{D0A21BB4-A817-4B9A-AB4A-EDD3B0B1C223}" type="pres">
      <dgm:prSet presAssocID="{7AE2F0E6-43C8-47EB-8822-8CC5582720C2}" presName="sibTrans" presStyleCnt="0"/>
      <dgm:spPr/>
    </dgm:pt>
    <dgm:pt modelId="{7D68A566-4B67-477F-8C6B-13C323222680}" type="pres">
      <dgm:prSet presAssocID="{F33862DB-82A4-4E53-892D-E6C635C38715}" presName="textNode" presStyleLbl="node1" presStyleIdx="1" presStyleCnt="2" custScaleY="85561">
        <dgm:presLayoutVars>
          <dgm:bulletEnabled val="1"/>
        </dgm:presLayoutVars>
      </dgm:prSet>
      <dgm:spPr/>
    </dgm:pt>
  </dgm:ptLst>
  <dgm:cxnLst>
    <dgm:cxn modelId="{F95DF409-ADD5-4D2A-B380-2E8F480C0E27}" type="presOf" srcId="{4B8647E0-90EC-4580-A4C7-5F7833105104}" destId="{79B5C179-A66D-4740-9ED7-B816EF65D2CA}" srcOrd="0" destOrd="0" presId="urn:microsoft.com/office/officeart/2005/8/layout/hProcess9"/>
    <dgm:cxn modelId="{907CCD5C-0EF5-4CB4-9E22-1F52BAF7CF54}" srcId="{6D6F6A12-7C39-465F-9DFA-A7AE34C8C637}" destId="{4B8647E0-90EC-4580-A4C7-5F7833105104}" srcOrd="0" destOrd="0" parTransId="{C1E496D5-1229-49D4-AB93-BC9024B6EB10}" sibTransId="{7AE2F0E6-43C8-47EB-8822-8CC5582720C2}"/>
    <dgm:cxn modelId="{3F5E0199-1F63-41B6-8B3D-21966F8A57FE}" srcId="{6D6F6A12-7C39-465F-9DFA-A7AE34C8C637}" destId="{F33862DB-82A4-4E53-892D-E6C635C38715}" srcOrd="1" destOrd="0" parTransId="{8CBAA32A-8B9D-47F5-A211-32E21ADD5728}" sibTransId="{C4F5593E-E558-4C5E-8B94-0DD95C78B656}"/>
    <dgm:cxn modelId="{1969E2A5-5F02-4459-9B7F-71E38A9E0C71}" type="presOf" srcId="{F33862DB-82A4-4E53-892D-E6C635C38715}" destId="{7D68A566-4B67-477F-8C6B-13C323222680}" srcOrd="0" destOrd="0" presId="urn:microsoft.com/office/officeart/2005/8/layout/hProcess9"/>
    <dgm:cxn modelId="{4F3711FE-640D-449F-B66C-88320ADEB756}" type="presOf" srcId="{6D6F6A12-7C39-465F-9DFA-A7AE34C8C637}" destId="{2D31615B-CE8E-4E55-BFD0-8613B93E9D01}" srcOrd="0" destOrd="0" presId="urn:microsoft.com/office/officeart/2005/8/layout/hProcess9"/>
    <dgm:cxn modelId="{6AD810B2-1339-49A5-90DF-E6E9C6DEC89D}" type="presParOf" srcId="{2D31615B-CE8E-4E55-BFD0-8613B93E9D01}" destId="{787C1741-16DA-4050-9056-093A3AAE0AD8}" srcOrd="0" destOrd="0" presId="urn:microsoft.com/office/officeart/2005/8/layout/hProcess9"/>
    <dgm:cxn modelId="{BD393947-C162-4B8C-A4C1-7AA2969B4895}" type="presParOf" srcId="{2D31615B-CE8E-4E55-BFD0-8613B93E9D01}" destId="{61CFEAC4-9E45-4278-97EF-B448FE0E5574}" srcOrd="1" destOrd="0" presId="urn:microsoft.com/office/officeart/2005/8/layout/hProcess9"/>
    <dgm:cxn modelId="{080AD2DE-C697-48C3-98AD-ED6B65C23944}" type="presParOf" srcId="{61CFEAC4-9E45-4278-97EF-B448FE0E5574}" destId="{79B5C179-A66D-4740-9ED7-B816EF65D2CA}" srcOrd="0" destOrd="0" presId="urn:microsoft.com/office/officeart/2005/8/layout/hProcess9"/>
    <dgm:cxn modelId="{96FC77FF-B157-45BD-9E28-DC7B7BD6C83D}" type="presParOf" srcId="{61CFEAC4-9E45-4278-97EF-B448FE0E5574}" destId="{D0A21BB4-A817-4B9A-AB4A-EDD3B0B1C223}" srcOrd="1" destOrd="0" presId="urn:microsoft.com/office/officeart/2005/8/layout/hProcess9"/>
    <dgm:cxn modelId="{F828ACBD-6776-4F80-8494-61E9A3078650}" type="presParOf" srcId="{61CFEAC4-9E45-4278-97EF-B448FE0E5574}" destId="{7D68A566-4B67-477F-8C6B-13C323222680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6F6A12-7C39-465F-9DFA-A7AE34C8C6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8647E0-90EC-4580-A4C7-5F7833105104}">
      <dgm:prSet phldrT="[Text]" phldr="0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Assign a policy</a:t>
          </a:r>
        </a:p>
      </dgm:t>
    </dgm:pt>
    <dgm:pt modelId="{C1E496D5-1229-49D4-AB93-BC9024B6EB10}" type="parTrans" cxnId="{907CCD5C-0EF5-4CB4-9E22-1F52BAF7CF54}">
      <dgm:prSet/>
      <dgm:spPr/>
      <dgm:t>
        <a:bodyPr/>
        <a:lstStyle/>
        <a:p>
          <a:endParaRPr lang="en-US"/>
        </a:p>
      </dgm:t>
    </dgm:pt>
    <dgm:pt modelId="{7AE2F0E6-43C8-47EB-8822-8CC5582720C2}" type="sibTrans" cxnId="{907CCD5C-0EF5-4CB4-9E22-1F52BAF7CF54}">
      <dgm:prSet/>
      <dgm:spPr/>
      <dgm:t>
        <a:bodyPr/>
        <a:lstStyle/>
        <a:p>
          <a:endParaRPr lang="en-US"/>
        </a:p>
      </dgm:t>
    </dgm:pt>
    <dgm:pt modelId="{F33862DB-82A4-4E53-892D-E6C635C38715}">
      <dgm:prSet phldrT="[Text]" phldr="0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+mn-lt"/>
            </a:rPr>
            <a:t>Create and assign an Initiative Definition</a:t>
          </a:r>
          <a:endParaRPr lang="en-US" sz="2000" dirty="0">
            <a:solidFill>
              <a:schemeClr val="bg1"/>
            </a:solidFill>
          </a:endParaRPr>
        </a:p>
      </dgm:t>
    </dgm:pt>
    <dgm:pt modelId="{8CBAA32A-8B9D-47F5-A211-32E21ADD5728}" type="parTrans" cxnId="{3F5E0199-1F63-41B6-8B3D-21966F8A57FE}">
      <dgm:prSet/>
      <dgm:spPr/>
      <dgm:t>
        <a:bodyPr/>
        <a:lstStyle/>
        <a:p>
          <a:endParaRPr lang="en-US"/>
        </a:p>
      </dgm:t>
    </dgm:pt>
    <dgm:pt modelId="{C4F5593E-E558-4C5E-8B94-0DD95C78B656}" type="sibTrans" cxnId="{3F5E0199-1F63-41B6-8B3D-21966F8A57FE}">
      <dgm:prSet/>
      <dgm:spPr/>
      <dgm:t>
        <a:bodyPr/>
        <a:lstStyle/>
        <a:p>
          <a:endParaRPr lang="en-US"/>
        </a:p>
      </dgm:t>
    </dgm:pt>
    <dgm:pt modelId="{2ADA68C0-42F1-44B3-ABB1-79031984D77B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Review and resolve a non-compliant or denied resource</a:t>
          </a:r>
        </a:p>
      </dgm:t>
    </dgm:pt>
    <dgm:pt modelId="{B9DAD680-5E88-4A0F-9390-F9122A41B63E}" type="parTrans" cxnId="{DBF2E850-CB93-4B69-9C6A-E9BF75FD531E}">
      <dgm:prSet/>
      <dgm:spPr/>
      <dgm:t>
        <a:bodyPr/>
        <a:lstStyle/>
        <a:p>
          <a:endParaRPr lang="en-US"/>
        </a:p>
      </dgm:t>
    </dgm:pt>
    <dgm:pt modelId="{93D584C1-83C6-4296-844A-2A9449D3FB35}" type="sibTrans" cxnId="{DBF2E850-CB93-4B69-9C6A-E9BF75FD531E}">
      <dgm:prSet/>
      <dgm:spPr/>
      <dgm:t>
        <a:bodyPr/>
        <a:lstStyle/>
        <a:p>
          <a:endParaRPr lang="en-US"/>
        </a:p>
      </dgm:t>
    </dgm:pt>
    <dgm:pt modelId="{2D31615B-CE8E-4E55-BFD0-8613B93E9D01}" type="pres">
      <dgm:prSet presAssocID="{6D6F6A12-7C39-465F-9DFA-A7AE34C8C637}" presName="CompostProcess" presStyleCnt="0">
        <dgm:presLayoutVars>
          <dgm:dir/>
          <dgm:resizeHandles val="exact"/>
        </dgm:presLayoutVars>
      </dgm:prSet>
      <dgm:spPr/>
    </dgm:pt>
    <dgm:pt modelId="{787C1741-16DA-4050-9056-093A3AAE0AD8}" type="pres">
      <dgm:prSet presAssocID="{6D6F6A12-7C39-465F-9DFA-A7AE34C8C637}" presName="arrow" presStyleLbl="bgShp" presStyleIdx="0" presStyleCnt="1" custLinFactNeighborX="-316" custLinFactNeighborY="-353"/>
      <dgm:spPr>
        <a:solidFill>
          <a:schemeClr val="bg1">
            <a:lumMod val="95000"/>
          </a:schemeClr>
        </a:solidFill>
      </dgm:spPr>
    </dgm:pt>
    <dgm:pt modelId="{61CFEAC4-9E45-4278-97EF-B448FE0E5574}" type="pres">
      <dgm:prSet presAssocID="{6D6F6A12-7C39-465F-9DFA-A7AE34C8C637}" presName="linearProcess" presStyleCnt="0"/>
      <dgm:spPr/>
    </dgm:pt>
    <dgm:pt modelId="{79B5C179-A66D-4740-9ED7-B816EF65D2CA}" type="pres">
      <dgm:prSet presAssocID="{4B8647E0-90EC-4580-A4C7-5F7833105104}" presName="textNode" presStyleLbl="node1" presStyleIdx="0" presStyleCnt="3" custScaleY="85561">
        <dgm:presLayoutVars>
          <dgm:bulletEnabled val="1"/>
        </dgm:presLayoutVars>
      </dgm:prSet>
      <dgm:spPr/>
    </dgm:pt>
    <dgm:pt modelId="{D0A21BB4-A817-4B9A-AB4A-EDD3B0B1C223}" type="pres">
      <dgm:prSet presAssocID="{7AE2F0E6-43C8-47EB-8822-8CC5582720C2}" presName="sibTrans" presStyleCnt="0"/>
      <dgm:spPr/>
    </dgm:pt>
    <dgm:pt modelId="{7D68A566-4B67-477F-8C6B-13C323222680}" type="pres">
      <dgm:prSet presAssocID="{F33862DB-82A4-4E53-892D-E6C635C38715}" presName="textNode" presStyleLbl="node1" presStyleIdx="1" presStyleCnt="3" custScaleY="85561">
        <dgm:presLayoutVars>
          <dgm:bulletEnabled val="1"/>
        </dgm:presLayoutVars>
      </dgm:prSet>
      <dgm:spPr/>
    </dgm:pt>
    <dgm:pt modelId="{78D29ECC-77D8-47A0-B117-2C702B888133}" type="pres">
      <dgm:prSet presAssocID="{C4F5593E-E558-4C5E-8B94-0DD95C78B656}" presName="sibTrans" presStyleCnt="0"/>
      <dgm:spPr/>
    </dgm:pt>
    <dgm:pt modelId="{47A2503C-09CF-44D1-BAA3-31B82338CA88}" type="pres">
      <dgm:prSet presAssocID="{2ADA68C0-42F1-44B3-ABB1-79031984D77B}" presName="textNode" presStyleLbl="node1" presStyleIdx="2" presStyleCnt="3" custScaleY="86642">
        <dgm:presLayoutVars>
          <dgm:bulletEnabled val="1"/>
        </dgm:presLayoutVars>
      </dgm:prSet>
      <dgm:spPr/>
    </dgm:pt>
  </dgm:ptLst>
  <dgm:cxnLst>
    <dgm:cxn modelId="{F95DF409-ADD5-4D2A-B380-2E8F480C0E27}" type="presOf" srcId="{4B8647E0-90EC-4580-A4C7-5F7833105104}" destId="{79B5C179-A66D-4740-9ED7-B816EF65D2CA}" srcOrd="0" destOrd="0" presId="urn:microsoft.com/office/officeart/2005/8/layout/hProcess9"/>
    <dgm:cxn modelId="{907CCD5C-0EF5-4CB4-9E22-1F52BAF7CF54}" srcId="{6D6F6A12-7C39-465F-9DFA-A7AE34C8C637}" destId="{4B8647E0-90EC-4580-A4C7-5F7833105104}" srcOrd="0" destOrd="0" parTransId="{C1E496D5-1229-49D4-AB93-BC9024B6EB10}" sibTransId="{7AE2F0E6-43C8-47EB-8822-8CC5582720C2}"/>
    <dgm:cxn modelId="{DBF2E850-CB93-4B69-9C6A-E9BF75FD531E}" srcId="{6D6F6A12-7C39-465F-9DFA-A7AE34C8C637}" destId="{2ADA68C0-42F1-44B3-ABB1-79031984D77B}" srcOrd="2" destOrd="0" parTransId="{B9DAD680-5E88-4A0F-9390-F9122A41B63E}" sibTransId="{93D584C1-83C6-4296-844A-2A9449D3FB35}"/>
    <dgm:cxn modelId="{3F5E0199-1F63-41B6-8B3D-21966F8A57FE}" srcId="{6D6F6A12-7C39-465F-9DFA-A7AE34C8C637}" destId="{F33862DB-82A4-4E53-892D-E6C635C38715}" srcOrd="1" destOrd="0" parTransId="{8CBAA32A-8B9D-47F5-A211-32E21ADD5728}" sibTransId="{C4F5593E-E558-4C5E-8B94-0DD95C78B656}"/>
    <dgm:cxn modelId="{1969E2A5-5F02-4459-9B7F-71E38A9E0C71}" type="presOf" srcId="{F33862DB-82A4-4E53-892D-E6C635C38715}" destId="{7D68A566-4B67-477F-8C6B-13C323222680}" srcOrd="0" destOrd="0" presId="urn:microsoft.com/office/officeart/2005/8/layout/hProcess9"/>
    <dgm:cxn modelId="{A4EC96BD-179B-4EBC-9D46-1002ABA73EA8}" type="presOf" srcId="{2ADA68C0-42F1-44B3-ABB1-79031984D77B}" destId="{47A2503C-09CF-44D1-BAA3-31B82338CA88}" srcOrd="0" destOrd="0" presId="urn:microsoft.com/office/officeart/2005/8/layout/hProcess9"/>
    <dgm:cxn modelId="{4F3711FE-640D-449F-B66C-88320ADEB756}" type="presOf" srcId="{6D6F6A12-7C39-465F-9DFA-A7AE34C8C637}" destId="{2D31615B-CE8E-4E55-BFD0-8613B93E9D01}" srcOrd="0" destOrd="0" presId="urn:microsoft.com/office/officeart/2005/8/layout/hProcess9"/>
    <dgm:cxn modelId="{6AD810B2-1339-49A5-90DF-E6E9C6DEC89D}" type="presParOf" srcId="{2D31615B-CE8E-4E55-BFD0-8613B93E9D01}" destId="{787C1741-16DA-4050-9056-093A3AAE0AD8}" srcOrd="0" destOrd="0" presId="urn:microsoft.com/office/officeart/2005/8/layout/hProcess9"/>
    <dgm:cxn modelId="{BD393947-C162-4B8C-A4C1-7AA2969B4895}" type="presParOf" srcId="{2D31615B-CE8E-4E55-BFD0-8613B93E9D01}" destId="{61CFEAC4-9E45-4278-97EF-B448FE0E5574}" srcOrd="1" destOrd="0" presId="urn:microsoft.com/office/officeart/2005/8/layout/hProcess9"/>
    <dgm:cxn modelId="{080AD2DE-C697-48C3-98AD-ED6B65C23944}" type="presParOf" srcId="{61CFEAC4-9E45-4278-97EF-B448FE0E5574}" destId="{79B5C179-A66D-4740-9ED7-B816EF65D2CA}" srcOrd="0" destOrd="0" presId="urn:microsoft.com/office/officeart/2005/8/layout/hProcess9"/>
    <dgm:cxn modelId="{96FC77FF-B157-45BD-9E28-DC7B7BD6C83D}" type="presParOf" srcId="{61CFEAC4-9E45-4278-97EF-B448FE0E5574}" destId="{D0A21BB4-A817-4B9A-AB4A-EDD3B0B1C223}" srcOrd="1" destOrd="0" presId="urn:microsoft.com/office/officeart/2005/8/layout/hProcess9"/>
    <dgm:cxn modelId="{F828ACBD-6776-4F80-8494-61E9A3078650}" type="presParOf" srcId="{61CFEAC4-9E45-4278-97EF-B448FE0E5574}" destId="{7D68A566-4B67-477F-8C6B-13C323222680}" srcOrd="2" destOrd="0" presId="urn:microsoft.com/office/officeart/2005/8/layout/hProcess9"/>
    <dgm:cxn modelId="{79F5ACEB-8F38-4DD3-ACB1-BDDC23A267A0}" type="presParOf" srcId="{61CFEAC4-9E45-4278-97EF-B448FE0E5574}" destId="{78D29ECC-77D8-47A0-B117-2C702B888133}" srcOrd="3" destOrd="0" presId="urn:microsoft.com/office/officeart/2005/8/layout/hProcess9"/>
    <dgm:cxn modelId="{D0BAC4F2-D10F-4A17-9AD6-F6732800C543}" type="presParOf" srcId="{61CFEAC4-9E45-4278-97EF-B448FE0E5574}" destId="{47A2503C-09CF-44D1-BAA3-31B82338CA8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6F6A12-7C39-465F-9DFA-A7AE34C8C6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8647E0-90EC-4580-A4C7-5F7833105104}">
      <dgm:prSet phldrT="[Text]" phldr="0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Create a blueprint</a:t>
          </a:r>
        </a:p>
      </dgm:t>
    </dgm:pt>
    <dgm:pt modelId="{C1E496D5-1229-49D4-AB93-BC9024B6EB10}" type="parTrans" cxnId="{907CCD5C-0EF5-4CB4-9E22-1F52BAF7CF54}">
      <dgm:prSet/>
      <dgm:spPr/>
      <dgm:t>
        <a:bodyPr/>
        <a:lstStyle/>
        <a:p>
          <a:endParaRPr lang="en-US"/>
        </a:p>
      </dgm:t>
    </dgm:pt>
    <dgm:pt modelId="{7AE2F0E6-43C8-47EB-8822-8CC5582720C2}" type="sibTrans" cxnId="{907CCD5C-0EF5-4CB4-9E22-1F52BAF7CF54}">
      <dgm:prSet/>
      <dgm:spPr/>
      <dgm:t>
        <a:bodyPr/>
        <a:lstStyle/>
        <a:p>
          <a:endParaRPr lang="en-US"/>
        </a:p>
      </dgm:t>
    </dgm:pt>
    <dgm:pt modelId="{F33862DB-82A4-4E53-892D-E6C635C38715}">
      <dgm:prSet phldrT="[Text]" phldr="0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+mn-lt"/>
            </a:rPr>
            <a:t>Edit a blueprint (optional)</a:t>
          </a:r>
          <a:endParaRPr lang="en-US" sz="2000" dirty="0">
            <a:solidFill>
              <a:schemeClr val="bg1"/>
            </a:solidFill>
          </a:endParaRPr>
        </a:p>
      </dgm:t>
    </dgm:pt>
    <dgm:pt modelId="{8CBAA32A-8B9D-47F5-A211-32E21ADD5728}" type="parTrans" cxnId="{3F5E0199-1F63-41B6-8B3D-21966F8A57FE}">
      <dgm:prSet/>
      <dgm:spPr/>
      <dgm:t>
        <a:bodyPr/>
        <a:lstStyle/>
        <a:p>
          <a:endParaRPr lang="en-US"/>
        </a:p>
      </dgm:t>
    </dgm:pt>
    <dgm:pt modelId="{C4F5593E-E558-4C5E-8B94-0DD95C78B656}" type="sibTrans" cxnId="{3F5E0199-1F63-41B6-8B3D-21966F8A57FE}">
      <dgm:prSet/>
      <dgm:spPr/>
      <dgm:t>
        <a:bodyPr/>
        <a:lstStyle/>
        <a:p>
          <a:endParaRPr lang="en-US"/>
        </a:p>
      </dgm:t>
    </dgm:pt>
    <dgm:pt modelId="{2ADA68C0-42F1-44B3-ABB1-79031984D77B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Publish a blueprint (optional)</a:t>
          </a:r>
        </a:p>
      </dgm:t>
    </dgm:pt>
    <dgm:pt modelId="{B9DAD680-5E88-4A0F-9390-F9122A41B63E}" type="parTrans" cxnId="{DBF2E850-CB93-4B69-9C6A-E9BF75FD531E}">
      <dgm:prSet/>
      <dgm:spPr/>
      <dgm:t>
        <a:bodyPr/>
        <a:lstStyle/>
        <a:p>
          <a:endParaRPr lang="en-US"/>
        </a:p>
      </dgm:t>
    </dgm:pt>
    <dgm:pt modelId="{93D584C1-83C6-4296-844A-2A9449D3FB35}" type="sibTrans" cxnId="{DBF2E850-CB93-4B69-9C6A-E9BF75FD531E}">
      <dgm:prSet/>
      <dgm:spPr/>
      <dgm:t>
        <a:bodyPr/>
        <a:lstStyle/>
        <a:p>
          <a:endParaRPr lang="en-US"/>
        </a:p>
      </dgm:t>
    </dgm:pt>
    <dgm:pt modelId="{9A7BC9E6-1051-4768-941C-9304C4C5D0E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Assign a blueprint</a:t>
          </a:r>
        </a:p>
      </dgm:t>
    </dgm:pt>
    <dgm:pt modelId="{915D79BA-F91C-4A4B-B924-E7643FDC3407}" type="parTrans" cxnId="{6350AAF3-B0A5-4511-9D27-14348B0907C7}">
      <dgm:prSet/>
      <dgm:spPr/>
    </dgm:pt>
    <dgm:pt modelId="{2EEAE6AB-13D3-4C70-8062-D0E85660E355}" type="sibTrans" cxnId="{6350AAF3-B0A5-4511-9D27-14348B0907C7}">
      <dgm:prSet/>
      <dgm:spPr/>
    </dgm:pt>
    <dgm:pt modelId="{7E7C70F8-20B1-4037-9E0D-C4C23C940203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Track deployment</a:t>
          </a:r>
        </a:p>
      </dgm:t>
    </dgm:pt>
    <dgm:pt modelId="{25780EC1-9C59-4DF5-A336-1F5103BF75AE}" type="parTrans" cxnId="{42099C41-F1B9-4CD9-9119-C52BF535B70E}">
      <dgm:prSet/>
      <dgm:spPr/>
    </dgm:pt>
    <dgm:pt modelId="{A1309ADF-08B7-47AE-A5E9-CEF116BFBB79}" type="sibTrans" cxnId="{42099C41-F1B9-4CD9-9119-C52BF535B70E}">
      <dgm:prSet/>
      <dgm:spPr/>
    </dgm:pt>
    <dgm:pt modelId="{2D31615B-CE8E-4E55-BFD0-8613B93E9D01}" type="pres">
      <dgm:prSet presAssocID="{6D6F6A12-7C39-465F-9DFA-A7AE34C8C637}" presName="CompostProcess" presStyleCnt="0">
        <dgm:presLayoutVars>
          <dgm:dir/>
          <dgm:resizeHandles val="exact"/>
        </dgm:presLayoutVars>
      </dgm:prSet>
      <dgm:spPr/>
    </dgm:pt>
    <dgm:pt modelId="{787C1741-16DA-4050-9056-093A3AAE0AD8}" type="pres">
      <dgm:prSet presAssocID="{6D6F6A12-7C39-465F-9DFA-A7AE34C8C637}" presName="arrow" presStyleLbl="bgShp" presStyleIdx="0" presStyleCnt="1" custLinFactNeighborX="-316" custLinFactNeighborY="-353"/>
      <dgm:spPr>
        <a:solidFill>
          <a:schemeClr val="bg1">
            <a:lumMod val="95000"/>
          </a:schemeClr>
        </a:solidFill>
      </dgm:spPr>
    </dgm:pt>
    <dgm:pt modelId="{61CFEAC4-9E45-4278-97EF-B448FE0E5574}" type="pres">
      <dgm:prSet presAssocID="{6D6F6A12-7C39-465F-9DFA-A7AE34C8C637}" presName="linearProcess" presStyleCnt="0"/>
      <dgm:spPr/>
    </dgm:pt>
    <dgm:pt modelId="{79B5C179-A66D-4740-9ED7-B816EF65D2CA}" type="pres">
      <dgm:prSet presAssocID="{4B8647E0-90EC-4580-A4C7-5F7833105104}" presName="textNode" presStyleLbl="node1" presStyleIdx="0" presStyleCnt="5" custScaleY="85561">
        <dgm:presLayoutVars>
          <dgm:bulletEnabled val="1"/>
        </dgm:presLayoutVars>
      </dgm:prSet>
      <dgm:spPr/>
    </dgm:pt>
    <dgm:pt modelId="{D0A21BB4-A817-4B9A-AB4A-EDD3B0B1C223}" type="pres">
      <dgm:prSet presAssocID="{7AE2F0E6-43C8-47EB-8822-8CC5582720C2}" presName="sibTrans" presStyleCnt="0"/>
      <dgm:spPr/>
    </dgm:pt>
    <dgm:pt modelId="{7D68A566-4B67-477F-8C6B-13C323222680}" type="pres">
      <dgm:prSet presAssocID="{F33862DB-82A4-4E53-892D-E6C635C38715}" presName="textNode" presStyleLbl="node1" presStyleIdx="1" presStyleCnt="5" custScaleY="85561">
        <dgm:presLayoutVars>
          <dgm:bulletEnabled val="1"/>
        </dgm:presLayoutVars>
      </dgm:prSet>
      <dgm:spPr/>
    </dgm:pt>
    <dgm:pt modelId="{78D29ECC-77D8-47A0-B117-2C702B888133}" type="pres">
      <dgm:prSet presAssocID="{C4F5593E-E558-4C5E-8B94-0DD95C78B656}" presName="sibTrans" presStyleCnt="0"/>
      <dgm:spPr/>
    </dgm:pt>
    <dgm:pt modelId="{47A2503C-09CF-44D1-BAA3-31B82338CA88}" type="pres">
      <dgm:prSet presAssocID="{2ADA68C0-42F1-44B3-ABB1-79031984D77B}" presName="textNode" presStyleLbl="node1" presStyleIdx="2" presStyleCnt="5" custScaleY="86642">
        <dgm:presLayoutVars>
          <dgm:bulletEnabled val="1"/>
        </dgm:presLayoutVars>
      </dgm:prSet>
      <dgm:spPr/>
    </dgm:pt>
    <dgm:pt modelId="{73812C31-E475-4B90-8891-8FA50F96F0F7}" type="pres">
      <dgm:prSet presAssocID="{93D584C1-83C6-4296-844A-2A9449D3FB35}" presName="sibTrans" presStyleCnt="0"/>
      <dgm:spPr/>
    </dgm:pt>
    <dgm:pt modelId="{4B00AAD3-5603-40B1-BAE6-AC58285C1CA5}" type="pres">
      <dgm:prSet presAssocID="{9A7BC9E6-1051-4768-941C-9304C4C5D0E7}" presName="textNode" presStyleLbl="node1" presStyleIdx="3" presStyleCnt="5" custScaleY="89648">
        <dgm:presLayoutVars>
          <dgm:bulletEnabled val="1"/>
        </dgm:presLayoutVars>
      </dgm:prSet>
      <dgm:spPr/>
    </dgm:pt>
    <dgm:pt modelId="{1D1D2061-3B02-4F3B-A010-E5A97E851DDC}" type="pres">
      <dgm:prSet presAssocID="{2EEAE6AB-13D3-4C70-8062-D0E85660E355}" presName="sibTrans" presStyleCnt="0"/>
      <dgm:spPr/>
    </dgm:pt>
    <dgm:pt modelId="{53D399CC-7CE9-4AE8-A21F-5F2377C21CDF}" type="pres">
      <dgm:prSet presAssocID="{7E7C70F8-20B1-4037-9E0D-C4C23C940203}" presName="textNode" presStyleLbl="node1" presStyleIdx="4" presStyleCnt="5" custScaleY="89648">
        <dgm:presLayoutVars>
          <dgm:bulletEnabled val="1"/>
        </dgm:presLayoutVars>
      </dgm:prSet>
      <dgm:spPr/>
    </dgm:pt>
  </dgm:ptLst>
  <dgm:cxnLst>
    <dgm:cxn modelId="{F95DF409-ADD5-4D2A-B380-2E8F480C0E27}" type="presOf" srcId="{4B8647E0-90EC-4580-A4C7-5F7833105104}" destId="{79B5C179-A66D-4740-9ED7-B816EF65D2CA}" srcOrd="0" destOrd="0" presId="urn:microsoft.com/office/officeart/2005/8/layout/hProcess9"/>
    <dgm:cxn modelId="{F364E411-220D-4D9C-AB20-0D187A04F372}" type="presOf" srcId="{7E7C70F8-20B1-4037-9E0D-C4C23C940203}" destId="{53D399CC-7CE9-4AE8-A21F-5F2377C21CDF}" srcOrd="0" destOrd="0" presId="urn:microsoft.com/office/officeart/2005/8/layout/hProcess9"/>
    <dgm:cxn modelId="{907CCD5C-0EF5-4CB4-9E22-1F52BAF7CF54}" srcId="{6D6F6A12-7C39-465F-9DFA-A7AE34C8C637}" destId="{4B8647E0-90EC-4580-A4C7-5F7833105104}" srcOrd="0" destOrd="0" parTransId="{C1E496D5-1229-49D4-AB93-BC9024B6EB10}" sibTransId="{7AE2F0E6-43C8-47EB-8822-8CC5582720C2}"/>
    <dgm:cxn modelId="{42099C41-F1B9-4CD9-9119-C52BF535B70E}" srcId="{6D6F6A12-7C39-465F-9DFA-A7AE34C8C637}" destId="{7E7C70F8-20B1-4037-9E0D-C4C23C940203}" srcOrd="4" destOrd="0" parTransId="{25780EC1-9C59-4DF5-A336-1F5103BF75AE}" sibTransId="{A1309ADF-08B7-47AE-A5E9-CEF116BFBB79}"/>
    <dgm:cxn modelId="{DBF2E850-CB93-4B69-9C6A-E9BF75FD531E}" srcId="{6D6F6A12-7C39-465F-9DFA-A7AE34C8C637}" destId="{2ADA68C0-42F1-44B3-ABB1-79031984D77B}" srcOrd="2" destOrd="0" parTransId="{B9DAD680-5E88-4A0F-9390-F9122A41B63E}" sibTransId="{93D584C1-83C6-4296-844A-2A9449D3FB35}"/>
    <dgm:cxn modelId="{3F5E0199-1F63-41B6-8B3D-21966F8A57FE}" srcId="{6D6F6A12-7C39-465F-9DFA-A7AE34C8C637}" destId="{F33862DB-82A4-4E53-892D-E6C635C38715}" srcOrd="1" destOrd="0" parTransId="{8CBAA32A-8B9D-47F5-A211-32E21ADD5728}" sibTransId="{C4F5593E-E558-4C5E-8B94-0DD95C78B656}"/>
    <dgm:cxn modelId="{1969E2A5-5F02-4459-9B7F-71E38A9E0C71}" type="presOf" srcId="{F33862DB-82A4-4E53-892D-E6C635C38715}" destId="{7D68A566-4B67-477F-8C6B-13C323222680}" srcOrd="0" destOrd="0" presId="urn:microsoft.com/office/officeart/2005/8/layout/hProcess9"/>
    <dgm:cxn modelId="{A4EC96BD-179B-4EBC-9D46-1002ABA73EA8}" type="presOf" srcId="{2ADA68C0-42F1-44B3-ABB1-79031984D77B}" destId="{47A2503C-09CF-44D1-BAA3-31B82338CA88}" srcOrd="0" destOrd="0" presId="urn:microsoft.com/office/officeart/2005/8/layout/hProcess9"/>
    <dgm:cxn modelId="{DEFA83E9-A534-4FE5-BD8D-C9DE8F494E91}" type="presOf" srcId="{9A7BC9E6-1051-4768-941C-9304C4C5D0E7}" destId="{4B00AAD3-5603-40B1-BAE6-AC58285C1CA5}" srcOrd="0" destOrd="0" presId="urn:microsoft.com/office/officeart/2005/8/layout/hProcess9"/>
    <dgm:cxn modelId="{6350AAF3-B0A5-4511-9D27-14348B0907C7}" srcId="{6D6F6A12-7C39-465F-9DFA-A7AE34C8C637}" destId="{9A7BC9E6-1051-4768-941C-9304C4C5D0E7}" srcOrd="3" destOrd="0" parTransId="{915D79BA-F91C-4A4B-B924-E7643FDC3407}" sibTransId="{2EEAE6AB-13D3-4C70-8062-D0E85660E355}"/>
    <dgm:cxn modelId="{4F3711FE-640D-449F-B66C-88320ADEB756}" type="presOf" srcId="{6D6F6A12-7C39-465F-9DFA-A7AE34C8C637}" destId="{2D31615B-CE8E-4E55-BFD0-8613B93E9D01}" srcOrd="0" destOrd="0" presId="urn:microsoft.com/office/officeart/2005/8/layout/hProcess9"/>
    <dgm:cxn modelId="{6AD810B2-1339-49A5-90DF-E6E9C6DEC89D}" type="presParOf" srcId="{2D31615B-CE8E-4E55-BFD0-8613B93E9D01}" destId="{787C1741-16DA-4050-9056-093A3AAE0AD8}" srcOrd="0" destOrd="0" presId="urn:microsoft.com/office/officeart/2005/8/layout/hProcess9"/>
    <dgm:cxn modelId="{BD393947-C162-4B8C-A4C1-7AA2969B4895}" type="presParOf" srcId="{2D31615B-CE8E-4E55-BFD0-8613B93E9D01}" destId="{61CFEAC4-9E45-4278-97EF-B448FE0E5574}" srcOrd="1" destOrd="0" presId="urn:microsoft.com/office/officeart/2005/8/layout/hProcess9"/>
    <dgm:cxn modelId="{080AD2DE-C697-48C3-98AD-ED6B65C23944}" type="presParOf" srcId="{61CFEAC4-9E45-4278-97EF-B448FE0E5574}" destId="{79B5C179-A66D-4740-9ED7-B816EF65D2CA}" srcOrd="0" destOrd="0" presId="urn:microsoft.com/office/officeart/2005/8/layout/hProcess9"/>
    <dgm:cxn modelId="{96FC77FF-B157-45BD-9E28-DC7B7BD6C83D}" type="presParOf" srcId="{61CFEAC4-9E45-4278-97EF-B448FE0E5574}" destId="{D0A21BB4-A817-4B9A-AB4A-EDD3B0B1C223}" srcOrd="1" destOrd="0" presId="urn:microsoft.com/office/officeart/2005/8/layout/hProcess9"/>
    <dgm:cxn modelId="{F828ACBD-6776-4F80-8494-61E9A3078650}" type="presParOf" srcId="{61CFEAC4-9E45-4278-97EF-B448FE0E5574}" destId="{7D68A566-4B67-477F-8C6B-13C323222680}" srcOrd="2" destOrd="0" presId="urn:microsoft.com/office/officeart/2005/8/layout/hProcess9"/>
    <dgm:cxn modelId="{79F5ACEB-8F38-4DD3-ACB1-BDDC23A267A0}" type="presParOf" srcId="{61CFEAC4-9E45-4278-97EF-B448FE0E5574}" destId="{78D29ECC-77D8-47A0-B117-2C702B888133}" srcOrd="3" destOrd="0" presId="urn:microsoft.com/office/officeart/2005/8/layout/hProcess9"/>
    <dgm:cxn modelId="{D0BAC4F2-D10F-4A17-9AD6-F6732800C543}" type="presParOf" srcId="{61CFEAC4-9E45-4278-97EF-B448FE0E5574}" destId="{47A2503C-09CF-44D1-BAA3-31B82338CA88}" srcOrd="4" destOrd="0" presId="urn:microsoft.com/office/officeart/2005/8/layout/hProcess9"/>
    <dgm:cxn modelId="{400AEAAD-62AF-48C2-A738-D1AE6562F727}" type="presParOf" srcId="{61CFEAC4-9E45-4278-97EF-B448FE0E5574}" destId="{73812C31-E475-4B90-8891-8FA50F96F0F7}" srcOrd="5" destOrd="0" presId="urn:microsoft.com/office/officeart/2005/8/layout/hProcess9"/>
    <dgm:cxn modelId="{84CF2E96-CA4F-477B-BE05-961B5248DF28}" type="presParOf" srcId="{61CFEAC4-9E45-4278-97EF-B448FE0E5574}" destId="{4B00AAD3-5603-40B1-BAE6-AC58285C1CA5}" srcOrd="6" destOrd="0" presId="urn:microsoft.com/office/officeart/2005/8/layout/hProcess9"/>
    <dgm:cxn modelId="{4748CF6B-8011-4AA5-A269-E848D2F9EC21}" type="presParOf" srcId="{61CFEAC4-9E45-4278-97EF-B448FE0E5574}" destId="{1D1D2061-3B02-4F3B-A010-E5A97E851DDC}" srcOrd="7" destOrd="0" presId="urn:microsoft.com/office/officeart/2005/8/layout/hProcess9"/>
    <dgm:cxn modelId="{18849A38-2AD4-4E89-95A7-2D6DFF0A2E15}" type="presParOf" srcId="{61CFEAC4-9E45-4278-97EF-B448FE0E5574}" destId="{53D399CC-7CE9-4AE8-A21F-5F2377C21CD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C1741-16DA-4050-9056-093A3AAE0AD8}">
      <dsp:nvSpPr>
        <dsp:cNvPr id="0" name=""/>
        <dsp:cNvSpPr/>
      </dsp:nvSpPr>
      <dsp:spPr>
        <a:xfrm>
          <a:off x="721715" y="0"/>
          <a:ext cx="8483260" cy="4504454"/>
        </a:xfrm>
        <a:prstGeom prst="rightArrow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5C179-A66D-4740-9ED7-B816EF65D2CA}">
      <dsp:nvSpPr>
        <dsp:cNvPr id="0" name=""/>
        <dsp:cNvSpPr/>
      </dsp:nvSpPr>
      <dsp:spPr>
        <a:xfrm>
          <a:off x="1746553" y="1481415"/>
          <a:ext cx="2994092" cy="1541622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Review role assignments</a:t>
          </a:r>
        </a:p>
      </dsp:txBody>
      <dsp:txXfrm>
        <a:off x="1821809" y="1556671"/>
        <a:ext cx="2843580" cy="1391110"/>
      </dsp:txXfrm>
    </dsp:sp>
    <dsp:sp modelId="{7D68A566-4B67-477F-8C6B-13C323222680}">
      <dsp:nvSpPr>
        <dsp:cNvPr id="0" name=""/>
        <dsp:cNvSpPr/>
      </dsp:nvSpPr>
      <dsp:spPr>
        <a:xfrm>
          <a:off x="5239661" y="1481415"/>
          <a:ext cx="2994092" cy="1541622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+mn-lt"/>
            </a:rPr>
            <a:t>Add a role assignment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5314917" y="1556671"/>
        <a:ext cx="2843580" cy="1391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C1741-16DA-4050-9056-093A3AAE0AD8}">
      <dsp:nvSpPr>
        <dsp:cNvPr id="0" name=""/>
        <dsp:cNvSpPr/>
      </dsp:nvSpPr>
      <dsp:spPr>
        <a:xfrm>
          <a:off x="721715" y="0"/>
          <a:ext cx="8483260" cy="4504454"/>
        </a:xfrm>
        <a:prstGeom prst="rightArrow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5C179-A66D-4740-9ED7-B816EF65D2CA}">
      <dsp:nvSpPr>
        <dsp:cNvPr id="0" name=""/>
        <dsp:cNvSpPr/>
      </dsp:nvSpPr>
      <dsp:spPr>
        <a:xfrm>
          <a:off x="0" y="1481415"/>
          <a:ext cx="2994092" cy="1541622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Assign a policy</a:t>
          </a:r>
        </a:p>
      </dsp:txBody>
      <dsp:txXfrm>
        <a:off x="75256" y="1556671"/>
        <a:ext cx="2843580" cy="1391110"/>
      </dsp:txXfrm>
    </dsp:sp>
    <dsp:sp modelId="{7D68A566-4B67-477F-8C6B-13C323222680}">
      <dsp:nvSpPr>
        <dsp:cNvPr id="0" name=""/>
        <dsp:cNvSpPr/>
      </dsp:nvSpPr>
      <dsp:spPr>
        <a:xfrm>
          <a:off x="3493107" y="1481415"/>
          <a:ext cx="2994092" cy="1541622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+mn-lt"/>
            </a:rPr>
            <a:t>Create and assign an Initiative Definition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568363" y="1556671"/>
        <a:ext cx="2843580" cy="1391110"/>
      </dsp:txXfrm>
    </dsp:sp>
    <dsp:sp modelId="{47A2503C-09CF-44D1-BAA3-31B82338CA88}">
      <dsp:nvSpPr>
        <dsp:cNvPr id="0" name=""/>
        <dsp:cNvSpPr/>
      </dsp:nvSpPr>
      <dsp:spPr>
        <a:xfrm>
          <a:off x="6986214" y="1471677"/>
          <a:ext cx="2994092" cy="1561099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Review and resolve a non-compliant or denied resource</a:t>
          </a:r>
        </a:p>
      </dsp:txBody>
      <dsp:txXfrm>
        <a:off x="7062421" y="1547884"/>
        <a:ext cx="2841678" cy="14086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C1741-16DA-4050-9056-093A3AAE0AD8}">
      <dsp:nvSpPr>
        <dsp:cNvPr id="0" name=""/>
        <dsp:cNvSpPr/>
      </dsp:nvSpPr>
      <dsp:spPr>
        <a:xfrm>
          <a:off x="721715" y="0"/>
          <a:ext cx="8483260" cy="4504454"/>
        </a:xfrm>
        <a:prstGeom prst="rightArrow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5C179-A66D-4740-9ED7-B816EF65D2CA}">
      <dsp:nvSpPr>
        <dsp:cNvPr id="0" name=""/>
        <dsp:cNvSpPr/>
      </dsp:nvSpPr>
      <dsp:spPr>
        <a:xfrm>
          <a:off x="7736" y="1481415"/>
          <a:ext cx="1890434" cy="1541622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Create a blueprint</a:t>
          </a:r>
        </a:p>
      </dsp:txBody>
      <dsp:txXfrm>
        <a:off x="82992" y="1556671"/>
        <a:ext cx="1739922" cy="1391110"/>
      </dsp:txXfrm>
    </dsp:sp>
    <dsp:sp modelId="{7D68A566-4B67-477F-8C6B-13C323222680}">
      <dsp:nvSpPr>
        <dsp:cNvPr id="0" name=""/>
        <dsp:cNvSpPr/>
      </dsp:nvSpPr>
      <dsp:spPr>
        <a:xfrm>
          <a:off x="2026336" y="1481415"/>
          <a:ext cx="1890434" cy="1541622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+mn-lt"/>
            </a:rPr>
            <a:t>Edit a blueprint (optional)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101592" y="1556671"/>
        <a:ext cx="1739922" cy="1391110"/>
      </dsp:txXfrm>
    </dsp:sp>
    <dsp:sp modelId="{47A2503C-09CF-44D1-BAA3-31B82338CA88}">
      <dsp:nvSpPr>
        <dsp:cNvPr id="0" name=""/>
        <dsp:cNvSpPr/>
      </dsp:nvSpPr>
      <dsp:spPr>
        <a:xfrm>
          <a:off x="4044936" y="1471677"/>
          <a:ext cx="1890434" cy="1561099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Publish a blueprint (optional)</a:t>
          </a:r>
        </a:p>
      </dsp:txBody>
      <dsp:txXfrm>
        <a:off x="4121143" y="1547884"/>
        <a:ext cx="1738020" cy="1408685"/>
      </dsp:txXfrm>
    </dsp:sp>
    <dsp:sp modelId="{4B00AAD3-5603-40B1-BAE6-AC58285C1CA5}">
      <dsp:nvSpPr>
        <dsp:cNvPr id="0" name=""/>
        <dsp:cNvSpPr/>
      </dsp:nvSpPr>
      <dsp:spPr>
        <a:xfrm>
          <a:off x="6063536" y="1444596"/>
          <a:ext cx="1890434" cy="1615261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Assign a blueprint</a:t>
          </a:r>
        </a:p>
      </dsp:txBody>
      <dsp:txXfrm>
        <a:off x="6142387" y="1523447"/>
        <a:ext cx="1732732" cy="1457559"/>
      </dsp:txXfrm>
    </dsp:sp>
    <dsp:sp modelId="{53D399CC-7CE9-4AE8-A21F-5F2377C21CDF}">
      <dsp:nvSpPr>
        <dsp:cNvPr id="0" name=""/>
        <dsp:cNvSpPr/>
      </dsp:nvSpPr>
      <dsp:spPr>
        <a:xfrm>
          <a:off x="8082135" y="1444596"/>
          <a:ext cx="1890434" cy="1615261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Track deployment</a:t>
          </a:r>
        </a:p>
      </dsp:txBody>
      <dsp:txXfrm>
        <a:off x="8160986" y="1523447"/>
        <a:ext cx="1732732" cy="1457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7/16/2021 12:40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7/16/2021 12:40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20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https://docs.microsoft.com/en-us/azure/governance/blueprints/create-blueprint-portal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16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96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- https://docs.microsoft.com/en-us/learn/browse/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03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4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3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2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85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https://docs.microsoft.com/en-us/learn/modules/plan-implement-manage-access-review/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2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https://docs.microsoft.com/en-us/azure/active-directory/governance/deploy-access-reviews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32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24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66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https://docs.microsoft.com/en-us/learn/modules/build-cloud-governance-strategy-azure/10-govern-subscriptions-azure-blueprints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4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ule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746404"/>
            <a:ext cx="5537797" cy="1665259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99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pic>
        <p:nvPicPr>
          <p:cNvPr id="2" name="Picture 1" descr="Microsoft Azure logo">
            <a:extLst>
              <a:ext uri="{FF2B5EF4-FFF2-40B4-BE49-F238E27FC236}">
                <a16:creationId xmlns:a16="http://schemas.microsoft.com/office/drawing/2014/main" id="{F94D27AD-0FFC-46F9-ACBE-561AA88831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566" y="456976"/>
            <a:ext cx="1389776" cy="19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71396"/>
      </p:ext>
    </p:extLst>
  </p:cSld>
  <p:clrMapOvr>
    <a:masterClrMapping/>
  </p:clrMapOvr>
  <p:transition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3243001"/>
            <a:ext cx="9070923" cy="508524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1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99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06548587"/>
      </p:ext>
    </p:extLst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ule_Structure">
    <p:bg>
      <p:bgPr>
        <a:blipFill dpi="0"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150" y="3292079"/>
            <a:ext cx="2787651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199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75953498"/>
      </p:ext>
    </p:extLst>
  </p:cSld>
  <p:clrMapOvr>
    <a:masterClrMapping/>
  </p:clrMapOvr>
  <p:transition>
    <p:fade/>
  </p:transition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466302"/>
            <a:ext cx="11239464" cy="439465"/>
          </a:xfrm>
        </p:spPr>
        <p:txBody>
          <a:bodyPr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8505" y="1251871"/>
            <a:ext cx="11239464" cy="891486"/>
          </a:xfrm>
        </p:spPr>
        <p:txBody>
          <a:bodyPr/>
          <a:lstStyle>
            <a:lvl1pPr marL="233149" indent="-233149"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 marL="466298" indent="-233149">
              <a:buFont typeface="Arial" panose="020B0604020202020204" pitchFamily="34" charset="0"/>
              <a:buChar char="•"/>
              <a:defRPr sz="2448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18726398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194" y="466302"/>
            <a:ext cx="11349329" cy="439465"/>
          </a:xfrm>
        </p:spPr>
        <p:txBody>
          <a:bodyPr/>
          <a:lstStyle>
            <a:lvl1pPr>
              <a:defRPr sz="2856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93516728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1857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839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632780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99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CD77772E-3AB0-4455-B755-937D00C1D0F5}"/>
              </a:ext>
            </a:extLst>
          </p:cNvPr>
          <p:cNvSpPr txBox="1">
            <a:spLocks/>
          </p:cNvSpPr>
          <p:nvPr userDrawn="1"/>
        </p:nvSpPr>
        <p:spPr>
          <a:xfrm>
            <a:off x="9126320" y="6582360"/>
            <a:ext cx="3310156" cy="1412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00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856095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0059" y="466301"/>
            <a:ext cx="11239464" cy="5650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95915" y="1464080"/>
            <a:ext cx="11239464" cy="16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436475" cy="6994525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96951" cy="59686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8475" cy="29843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59D6B6C8-ACCF-4077-9E2C-06851580E79B}"/>
              </a:ext>
            </a:extLst>
          </p:cNvPr>
          <p:cNvSpPr txBox="1">
            <a:spLocks/>
          </p:cNvSpPr>
          <p:nvPr userDrawn="1"/>
        </p:nvSpPr>
        <p:spPr>
          <a:xfrm>
            <a:off x="8946915" y="6455230"/>
            <a:ext cx="3245085" cy="1357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882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230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5" r:id="rId1"/>
    <p:sldLayoutId id="2147484668" r:id="rId2"/>
    <p:sldLayoutId id="2147484669" r:id="rId3"/>
    <p:sldLayoutId id="2147484670" r:id="rId4"/>
    <p:sldLayoutId id="2147484671" r:id="rId5"/>
    <p:sldLayoutId id="2147484672" r:id="rId6"/>
    <p:sldLayoutId id="2147484675" r:id="rId7"/>
    <p:sldLayoutId id="2147484682" r:id="rId8"/>
  </p:sldLayoutIdLst>
  <p:transition>
    <p:fade/>
  </p:transition>
  <p:hf hdr="0" dt="0"/>
  <p:txStyles>
    <p:titleStyle>
      <a:lvl1pPr algn="l" defTabSz="951304" rtl="0" eaLnBrk="1" latinLnBrk="0" hangingPunct="1">
        <a:lnSpc>
          <a:spcPct val="100000"/>
        </a:lnSpc>
        <a:spcBef>
          <a:spcPct val="0"/>
        </a:spcBef>
        <a:buNone/>
        <a:defRPr lang="en-US" sz="3672" b="0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33149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5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66298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4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0304" marR="0" indent="-204005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3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59738" marR="0" indent="-184576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2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44314" marR="0" indent="-171624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2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616084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91737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567389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043042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7565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51304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42695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902607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7826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853911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32956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80521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  <p15:guide id="55" pos="1349" userDrawn="1">
          <p15:clr>
            <a:srgbClr val="C35EA4"/>
          </p15:clr>
        </p15:guide>
        <p15:guide id="56" pos="1528" userDrawn="1">
          <p15:clr>
            <a:srgbClr val="C35EA4"/>
          </p15:clr>
        </p15:guide>
        <p15:guide id="57" pos="2621" userDrawn="1">
          <p15:clr>
            <a:srgbClr val="C35EA4"/>
          </p15:clr>
        </p15:guide>
        <p15:guide id="58" pos="2765" userDrawn="1">
          <p15:clr>
            <a:srgbClr val="C35EA4"/>
          </p15:clr>
        </p15:guide>
        <p15:guide id="59" pos="3854" userDrawn="1">
          <p15:clr>
            <a:srgbClr val="C35EA4"/>
          </p15:clr>
        </p15:guide>
        <p15:guide id="60" pos="4003" userDrawn="1">
          <p15:clr>
            <a:srgbClr val="C35EA4"/>
          </p15:clr>
        </p15:guide>
        <p15:guide id="61" pos="5083" userDrawn="1">
          <p15:clr>
            <a:srgbClr val="C35EA4"/>
          </p15:clr>
        </p15:guide>
        <p15:guide id="62" pos="5230" userDrawn="1">
          <p15:clr>
            <a:srgbClr val="C35EA4"/>
          </p15:clr>
        </p15:guide>
        <p15:guide id="63" pos="6323" userDrawn="1">
          <p15:clr>
            <a:srgbClr val="C35EA4"/>
          </p15:clr>
        </p15:guide>
        <p15:guide id="64" pos="6469" userDrawn="1">
          <p15:clr>
            <a:srgbClr val="C35EA4"/>
          </p15:clr>
        </p15:guide>
        <p15:guide id="65" pos="269" userDrawn="1">
          <p15:clr>
            <a:srgbClr val="F26B43"/>
          </p15:clr>
        </p15:guide>
        <p15:guide id="66" pos="7565" userDrawn="1">
          <p15:clr>
            <a:srgbClr val="F26B43"/>
          </p15:clr>
        </p15:guide>
        <p15:guide id="67" orient="horz" pos="751" userDrawn="1">
          <p15:clr>
            <a:srgbClr val="5ACBF0"/>
          </p15:clr>
        </p15:guide>
        <p15:guide id="68" orient="horz" pos="1387" userDrawn="1">
          <p15:clr>
            <a:srgbClr val="5ACBF0"/>
          </p15:clr>
        </p15:guide>
        <p15:guide id="69" orient="horz" pos="605" userDrawn="1">
          <p15:clr>
            <a:srgbClr val="5ACBF0"/>
          </p15:clr>
        </p15:guide>
        <p15:guide id="70" orient="horz" pos="1514" userDrawn="1">
          <p15:clr>
            <a:srgbClr val="5ACBF0"/>
          </p15:clr>
        </p15:guide>
        <p15:guide id="71" orient="horz" pos="2130" userDrawn="1">
          <p15:clr>
            <a:srgbClr val="5ACBF0"/>
          </p15:clr>
        </p15:guide>
        <p15:guide id="72" orient="horz" pos="2299" userDrawn="1">
          <p15:clr>
            <a:srgbClr val="5ACBF0"/>
          </p15:clr>
        </p15:guide>
        <p15:guide id="73" orient="horz" pos="283" userDrawn="1">
          <p15:clr>
            <a:srgbClr val="F26B43"/>
          </p15:clr>
        </p15:guide>
        <p15:guide id="74" orient="horz" pos="4123" userDrawn="1">
          <p15:clr>
            <a:srgbClr val="F26B43"/>
          </p15:clr>
        </p15:guide>
        <p15:guide id="75" orient="horz" pos="2891" userDrawn="1">
          <p15:clr>
            <a:srgbClr val="5ACBF0"/>
          </p15:clr>
        </p15:guide>
        <p15:guide id="76" orient="horz" pos="3019" userDrawn="1">
          <p15:clr>
            <a:srgbClr val="5ACBF0"/>
          </p15:clr>
        </p15:guide>
        <p15:guide id="77" orient="horz" pos="3643" userDrawn="1">
          <p15:clr>
            <a:srgbClr val="5ACBF0"/>
          </p15:clr>
        </p15:guide>
        <p15:guide id="78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svg"/><Relationship Id="rId3" Type="http://schemas.openxmlformats.org/officeDocument/2006/relationships/image" Target="../media/image20.wmf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8.emf"/><Relationship Id="rId5" Type="http://schemas.openxmlformats.org/officeDocument/2006/relationships/image" Target="../media/image22.svg"/><Relationship Id="rId10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04CF6A-EDE4-3945-86E3-F2046FE3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AZ-303: Microsoft Azure Architect Technologies</a:t>
            </a:r>
          </a:p>
        </p:txBody>
      </p:sp>
    </p:spTree>
    <p:extLst>
      <p:ext uri="{BB962C8B-B14F-4D97-AF65-F5344CB8AC3E}">
        <p14:creationId xmlns:p14="http://schemas.microsoft.com/office/powerpoint/2010/main" val="363223488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EC1C88-2C82-4BB8-8C21-FB191757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 Roles, Azure Roles, and Azure AD Roles (2 of 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786F05D-CE1E-4AD7-95B5-4F1E203FED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040961"/>
              </p:ext>
            </p:extLst>
          </p:nvPr>
        </p:nvGraphicFramePr>
        <p:xfrm>
          <a:off x="490194" y="1222050"/>
          <a:ext cx="10928902" cy="4394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70">
                  <a:extLst>
                    <a:ext uri="{9D8B030D-6E8A-4147-A177-3AD203B41FA5}">
                      <a16:colId xmlns:a16="http://schemas.microsoft.com/office/drawing/2014/main" val="449476160"/>
                    </a:ext>
                  </a:extLst>
                </a:gridCol>
                <a:gridCol w="2602493">
                  <a:extLst>
                    <a:ext uri="{9D8B030D-6E8A-4147-A177-3AD203B41FA5}">
                      <a16:colId xmlns:a16="http://schemas.microsoft.com/office/drawing/2014/main" val="1698123000"/>
                    </a:ext>
                  </a:extLst>
                </a:gridCol>
                <a:gridCol w="6631339">
                  <a:extLst>
                    <a:ext uri="{9D8B030D-6E8A-4147-A177-3AD203B41FA5}">
                      <a16:colId xmlns:a16="http://schemas.microsoft.com/office/drawing/2014/main" val="2644776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j-lt"/>
                        </a:rPr>
                        <a:t>Type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4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Role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4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Permissions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4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848611"/>
                  </a:ext>
                </a:extLst>
              </a:tr>
              <a:tr h="1005840">
                <a:tc rowSpan="4">
                  <a:txBody>
                    <a:bodyPr/>
                    <a:lstStyle/>
                    <a:p>
                      <a:r>
                        <a:rPr lang="en-US" sz="2000" b="1" dirty="0">
                          <a:latin typeface="+mj-lt"/>
                        </a:rPr>
                        <a:t>Azure RBAC Roles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Owner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+mn-lt"/>
                        </a:rPr>
                        <a:t>Full access to all resources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+mn-lt"/>
                        </a:rPr>
                        <a:t>Delegate access to others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079022"/>
                  </a:ext>
                </a:extLst>
              </a:tr>
              <a:tr h="1005840">
                <a:tc vMerge="1">
                  <a:txBody>
                    <a:bodyPr/>
                    <a:lstStyle/>
                    <a:p>
                      <a:endParaRPr lang="en-US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Contributor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+mn-lt"/>
                        </a:rPr>
                        <a:t>Create and manage all of types of Azure resources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+mn-lt"/>
                        </a:rPr>
                        <a:t>Create a new tenant in Azure Active Directory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+mn-lt"/>
                        </a:rPr>
                        <a:t>Cannot grant access to others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54970"/>
                  </a:ext>
                </a:extLst>
              </a:tr>
              <a:tr h="1005840">
                <a:tc vMerge="1">
                  <a:txBody>
                    <a:bodyPr/>
                    <a:lstStyle/>
                    <a:p>
                      <a:endParaRPr lang="en-US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Reader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+mn-lt"/>
                        </a:rPr>
                        <a:t>View Azure resources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91271"/>
                  </a:ext>
                </a:extLst>
              </a:tr>
              <a:tr h="1005840">
                <a:tc vMerge="1">
                  <a:txBody>
                    <a:bodyPr/>
                    <a:lstStyle/>
                    <a:p>
                      <a:endParaRPr lang="en-US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User Access Administrator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+mn-lt"/>
                        </a:rPr>
                        <a:t>Manage user access to Azure resources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95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65435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EC1C88-2C82-4BB8-8C21-FB191757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 Roles, Azure Roles, and Azure AD Roles (3 of 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786F05D-CE1E-4AD7-95B5-4F1E203FED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940599"/>
              </p:ext>
            </p:extLst>
          </p:nvPr>
        </p:nvGraphicFramePr>
        <p:xfrm>
          <a:off x="490194" y="1123076"/>
          <a:ext cx="10928902" cy="4589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70">
                  <a:extLst>
                    <a:ext uri="{9D8B030D-6E8A-4147-A177-3AD203B41FA5}">
                      <a16:colId xmlns:a16="http://schemas.microsoft.com/office/drawing/2014/main" val="449476160"/>
                    </a:ext>
                  </a:extLst>
                </a:gridCol>
                <a:gridCol w="2602493">
                  <a:extLst>
                    <a:ext uri="{9D8B030D-6E8A-4147-A177-3AD203B41FA5}">
                      <a16:colId xmlns:a16="http://schemas.microsoft.com/office/drawing/2014/main" val="1698123000"/>
                    </a:ext>
                  </a:extLst>
                </a:gridCol>
                <a:gridCol w="6631339">
                  <a:extLst>
                    <a:ext uri="{9D8B030D-6E8A-4147-A177-3AD203B41FA5}">
                      <a16:colId xmlns:a16="http://schemas.microsoft.com/office/drawing/2014/main" val="2644776159"/>
                    </a:ext>
                  </a:extLst>
                </a:gridCol>
              </a:tblGrid>
              <a:tr h="54702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j-lt"/>
                        </a:rPr>
                        <a:t>Type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4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Role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4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Permissions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4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848611"/>
                  </a:ext>
                </a:extLst>
              </a:tr>
              <a:tr h="1347443">
                <a:tc rowSpan="3"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Azure AD Roles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Global Administrator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 access to Azure AD and federation 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 administrator roles to others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 the password for any user and all other administrators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7953"/>
                  </a:ext>
                </a:extLst>
              </a:tr>
              <a:tr h="1347443">
                <a:tc vMerge="1">
                  <a:txBody>
                    <a:bodyPr/>
                    <a:lstStyle/>
                    <a:p>
                      <a:endParaRPr lang="en-US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User Administrator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and manage all aspects of users and groups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 support tickets and monitor service health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 passwords for users, Helpdesk admins, and other User admins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739894"/>
                  </a:ext>
                </a:extLst>
              </a:tr>
              <a:tr h="1347443">
                <a:tc vMerge="1">
                  <a:txBody>
                    <a:bodyPr/>
                    <a:lstStyle/>
                    <a:p>
                      <a:endParaRPr lang="en-US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Billing Administrator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purchases and manage subscriptions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 support tickets and monitor service health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47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33219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5FB6-94F1-4380-B105-2BE17100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Add an Azure Role Assignment</a:t>
            </a:r>
          </a:p>
        </p:txBody>
      </p:sp>
      <p:graphicFrame>
        <p:nvGraphicFramePr>
          <p:cNvPr id="5" name="Diagram 4" descr="Three steps create a conditional access policy, configure conditions for MFA, and test MFA. ">
            <a:extLst>
              <a:ext uri="{FF2B5EF4-FFF2-40B4-BE49-F238E27FC236}">
                <a16:creationId xmlns:a16="http://schemas.microsoft.com/office/drawing/2014/main" id="{DACDFB20-0BDE-4FB1-AE2B-A4446BD47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5670836"/>
              </p:ext>
            </p:extLst>
          </p:nvPr>
        </p:nvGraphicFramePr>
        <p:xfrm>
          <a:off x="880324" y="1494546"/>
          <a:ext cx="9980307" cy="4504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45484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02: Azure AD Access Reviews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B9FCE9D-20C5-4381-BB95-9256C89F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40817" y="2827343"/>
            <a:ext cx="1307336" cy="130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7075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3292079"/>
            <a:ext cx="2465798" cy="410369"/>
          </a:xfrm>
        </p:spPr>
        <p:txBody>
          <a:bodyPr/>
          <a:lstStyle/>
          <a:p>
            <a:r>
              <a:rPr lang="en-US" dirty="0"/>
              <a:t>Azure AD Access Review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5383601" cy="2673446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AD Access Reviews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Create an Azure AD Access Review</a:t>
            </a:r>
          </a:p>
          <a:p>
            <a:pPr marL="80911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695038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88DC24-ED42-4C35-9F27-F1CCFD36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Access Reviews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7CF93-D0E8-4CC2-98B5-1F257391E07E}"/>
              </a:ext>
            </a:extLst>
          </p:cNvPr>
          <p:cNvSpPr/>
          <p:nvPr/>
        </p:nvSpPr>
        <p:spPr>
          <a:xfrm>
            <a:off x="490192" y="1214075"/>
            <a:ext cx="5509914" cy="11146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4464" tIns="89642" rIns="134464" bIns="89642" numCol="1" spcCol="127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  <a:cs typeface="Segoe UI Semilight"/>
              </a:rPr>
              <a:t>Enables organizations to recertify, attest, and audit user’s access to resources – Office groups, AD groups, Azure AD apps, Azure AD roles, RBAC roles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D5015-AE98-446A-B68D-62D2718857D1}"/>
              </a:ext>
            </a:extLst>
          </p:cNvPr>
          <p:cNvSpPr/>
          <p:nvPr/>
        </p:nvSpPr>
        <p:spPr>
          <a:xfrm>
            <a:off x="490193" y="2489538"/>
            <a:ext cx="5509913" cy="9581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4464" tIns="89642" rIns="134464" bIns="89642" numCol="1" spcCol="127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  <a:cs typeface="Segoe UI Semilight"/>
              </a:rPr>
              <a:t>Approve or deny employees and guest users’ continued access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8A6651-0823-4FAB-A261-68C73E83FA88}"/>
              </a:ext>
            </a:extLst>
          </p:cNvPr>
          <p:cNvSpPr/>
          <p:nvPr/>
        </p:nvSpPr>
        <p:spPr>
          <a:xfrm>
            <a:off x="490193" y="3608486"/>
            <a:ext cx="5509913" cy="9581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4464" tIns="89642" rIns="134464" bIns="89642" numCol="1" spcCol="127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  <a:cs typeface="Segoe UI Semilight"/>
              </a:rPr>
              <a:t>Select reviewers to be group owners, members themselves and individuals in the directory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36194C-34DB-47DE-B87B-A7850A215490}"/>
              </a:ext>
            </a:extLst>
          </p:cNvPr>
          <p:cNvSpPr/>
          <p:nvPr/>
        </p:nvSpPr>
        <p:spPr>
          <a:xfrm>
            <a:off x="490193" y="4711902"/>
            <a:ext cx="5509913" cy="9581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4464" tIns="89642" rIns="134464" bIns="89642" numCol="1" spcCol="127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  <a:cs typeface="Segoe UI Semilight"/>
              </a:rPr>
              <a:t>Recommend decisions to the reviewer based on user’s sign-in activities – option to set up recurring reviews</a:t>
            </a:r>
          </a:p>
        </p:txBody>
      </p:sp>
      <p:pic>
        <p:nvPicPr>
          <p:cNvPr id="1026" name="Picture 2" descr="Screenshot that shows an example email from Microsoft to review access to a group">
            <a:extLst>
              <a:ext uri="{FF2B5EF4-FFF2-40B4-BE49-F238E27FC236}">
                <a16:creationId xmlns:a16="http://schemas.microsoft.com/office/drawing/2014/main" id="{5DA4FA38-62D1-4F27-B31C-CC5468E21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7" y="1396584"/>
            <a:ext cx="5420451" cy="436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288F54-802C-4D1B-98EB-F80602D17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091129" y="1145342"/>
            <a:ext cx="5674665" cy="47038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0510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01F2-27C9-4980-AB87-C517B171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Azure AD Access 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3F976-DAEC-4A2A-AF5D-9F6839FCB172}"/>
              </a:ext>
            </a:extLst>
          </p:cNvPr>
          <p:cNvSpPr/>
          <p:nvPr/>
        </p:nvSpPr>
        <p:spPr>
          <a:xfrm>
            <a:off x="708323" y="1521434"/>
            <a:ext cx="5509914" cy="11146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4464" tIns="89642" rIns="134464" bIns="89642" numCol="1" spcCol="127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  <a:cs typeface="Segoe UI Semilight"/>
              </a:rPr>
              <a:t>Schedule regular reviews or perform ad-hoc reviews to see who has access to specific resources, such as applications and groups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9FC147-8A56-45A0-AE02-6B0017B55783}"/>
              </a:ext>
            </a:extLst>
          </p:cNvPr>
          <p:cNvSpPr/>
          <p:nvPr/>
        </p:nvSpPr>
        <p:spPr>
          <a:xfrm>
            <a:off x="708324" y="2796897"/>
            <a:ext cx="5509913" cy="9581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4464" tIns="89642" rIns="134464" bIns="89642" numCol="1" spcCol="127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  <a:cs typeface="Segoe UI Semilight"/>
              </a:rPr>
              <a:t>Track reviews for insights, compliance, or policy reasons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FAE9D5-5D36-4F04-AB5D-F177DD2DD5FA}"/>
              </a:ext>
            </a:extLst>
          </p:cNvPr>
          <p:cNvSpPr/>
          <p:nvPr/>
        </p:nvSpPr>
        <p:spPr>
          <a:xfrm>
            <a:off x="708324" y="3915845"/>
            <a:ext cx="5509913" cy="9581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4464" tIns="89642" rIns="134464" bIns="89642" numCol="1" spcCol="127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  <a:cs typeface="Segoe UI Semilight"/>
              </a:rPr>
              <a:t>Delegate reviews to specific admins, business owners, or end-users who can self-attest to the need for continued access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439520-7A77-48E4-883B-B834C389B908}"/>
              </a:ext>
            </a:extLst>
          </p:cNvPr>
          <p:cNvSpPr/>
          <p:nvPr/>
        </p:nvSpPr>
        <p:spPr>
          <a:xfrm>
            <a:off x="708324" y="5019261"/>
            <a:ext cx="5509913" cy="9581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4464" tIns="89642" rIns="134464" bIns="89642" numCol="1" spcCol="1270" anchor="ctr" anchorCtr="0">
            <a:noAutofit/>
          </a:bodyPr>
          <a:lstStyle/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Use the insights to efficiently determine if users should continue to have access – automate review outcomes</a:t>
            </a:r>
          </a:p>
        </p:txBody>
      </p:sp>
      <p:pic>
        <p:nvPicPr>
          <p:cNvPr id="4" name="Picture 3" descr="Access review cycle request, review, confirm, remove, and report">
            <a:extLst>
              <a:ext uri="{FF2B5EF4-FFF2-40B4-BE49-F238E27FC236}">
                <a16:creationId xmlns:a16="http://schemas.microsoft.com/office/drawing/2014/main" id="{B78224C9-E75E-46C9-9A8D-4C363F655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317" y="1247851"/>
            <a:ext cx="5027359" cy="487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3797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2" y="2998793"/>
            <a:ext cx="9070923" cy="996940"/>
          </a:xfrm>
        </p:spPr>
        <p:txBody>
          <a:bodyPr/>
          <a:lstStyle/>
          <a:p>
            <a:r>
              <a:rPr lang="en-US" b="1" dirty="0"/>
              <a:t>Lesson 03: Implement and Configure an Azure Policy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6D9D57-78AA-4831-A3F3-44C5D3B33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5802" y="2900179"/>
            <a:ext cx="1123128" cy="11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531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2676527"/>
            <a:ext cx="2465798" cy="1641475"/>
          </a:xfrm>
        </p:spPr>
        <p:txBody>
          <a:bodyPr/>
          <a:lstStyle/>
          <a:p>
            <a:r>
              <a:rPr lang="en-US" dirty="0"/>
              <a:t>Implement and Configure Azure Policy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6656193" cy="3304388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Policy Overview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Demonstration: Create and manage policies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Implement a new custom policy</a:t>
            </a:r>
          </a:p>
          <a:p>
            <a:pPr marL="80911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9015950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D59B4A-E98E-4277-8DF2-2168BFE7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 Overview (1 of 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A91392-DC4E-4186-87C0-4C712E5767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90194" y="1376737"/>
            <a:ext cx="5458968" cy="10183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A service to create, assign, and manage policies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83988-5754-4C0D-BE79-1F7BEAD2206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90194" y="2618054"/>
            <a:ext cx="5458968" cy="10951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Runs evaluations and scans for non-compliant resources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D11799-9A74-4CEA-82C7-60657AFA40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90194" y="3936204"/>
            <a:ext cx="5458968" cy="18806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Benefits: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Enforcement and compliance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Apply policies at scale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Remediation</a:t>
            </a: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662E8E64-6593-4503-B240-0F20D49CB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88547"/>
              </p:ext>
            </p:extLst>
          </p:nvPr>
        </p:nvGraphicFramePr>
        <p:xfrm>
          <a:off x="6089987" y="1225707"/>
          <a:ext cx="5960382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0382">
                  <a:extLst>
                    <a:ext uri="{9D8B030D-6E8A-4147-A177-3AD203B41FA5}">
                      <a16:colId xmlns:a16="http://schemas.microsoft.com/office/drawing/2014/main" val="2502348108"/>
                    </a:ext>
                  </a:extLst>
                </a:gridCol>
              </a:tblGrid>
              <a:tr h="4512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Usage Cases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3260" marR="93260" marT="46630" marB="46630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649416"/>
                  </a:ext>
                </a:extLst>
              </a:tr>
              <a:tr h="801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Allowed resource types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– Specify the resource types that your organization can deploy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561710"/>
                  </a:ext>
                </a:extLst>
              </a:tr>
              <a:tr h="801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Allowed virtual machine SKUs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– Specify a set of virtual machine SKUs that your organization can deploy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131118"/>
                  </a:ext>
                </a:extLst>
              </a:tr>
              <a:tr h="801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Allowed locations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– Restrict the locations your organization can specify when deploying resources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671478"/>
                  </a:ext>
                </a:extLst>
              </a:tr>
              <a:tr h="801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Require tag and its value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– Enforces a required tag and its value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691757"/>
                  </a:ext>
                </a:extLst>
              </a:tr>
              <a:tr h="1038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Azure Backup should be enabled for Virtual Machines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–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Audit if Azure Backup service is enabled for all Virtual machines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5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2877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F48DF-C78C-45AC-838F-E5D49C20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" y="1926161"/>
            <a:ext cx="2787651" cy="2462213"/>
          </a:xfrm>
        </p:spPr>
        <p:txBody>
          <a:bodyPr/>
          <a:lstStyle/>
          <a:p>
            <a:r>
              <a:rPr lang="en-US" dirty="0"/>
              <a:t>Module 10: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Implement and Manage Azure Governance Solutions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3FB0DB-9B4F-4754-9BB4-936BA934CC54}"/>
              </a:ext>
            </a:extLst>
          </p:cNvPr>
          <p:cNvSpPr txBox="1">
            <a:spLocks/>
          </p:cNvSpPr>
          <p:nvPr/>
        </p:nvSpPr>
        <p:spPr>
          <a:xfrm>
            <a:off x="4340746" y="659003"/>
            <a:ext cx="7635875" cy="40828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5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3672"/>
              </a:spcAft>
              <a:buFont typeface="Wingdings" panose="05000000000000000000" pitchFamily="2" charset="2"/>
              <a:buNone/>
            </a:pPr>
            <a:r>
              <a:rPr lang="en-AU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01: Role-Based Access Control (RBAC)</a:t>
            </a:r>
          </a:p>
          <a:p>
            <a:pPr marL="0" indent="0">
              <a:spcAft>
                <a:spcPts val="3672"/>
              </a:spcAft>
              <a:buFont typeface="Wingdings" panose="05000000000000000000" pitchFamily="2" charset="2"/>
              <a:buNone/>
            </a:pPr>
            <a:r>
              <a:rPr lang="en-US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02: Azure AD Access Reviews</a:t>
            </a:r>
          </a:p>
          <a:p>
            <a:pPr marL="0" indent="0">
              <a:spcAft>
                <a:spcPts val="3672"/>
              </a:spcAft>
              <a:buFont typeface="Wingdings" panose="05000000000000000000" pitchFamily="2" charset="2"/>
              <a:buNone/>
            </a:pPr>
            <a:r>
              <a:rPr lang="en-US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03: Implement and Configure an Azure Policy</a:t>
            </a:r>
          </a:p>
          <a:p>
            <a:pPr marL="0" indent="0">
              <a:spcAft>
                <a:spcPts val="3672"/>
              </a:spcAft>
              <a:buFont typeface="Wingdings" panose="05000000000000000000" pitchFamily="2" charset="2"/>
              <a:buNone/>
            </a:pPr>
            <a:r>
              <a:rPr lang="en-US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04: Azure Blueprints</a:t>
            </a:r>
          </a:p>
          <a:p>
            <a:pPr marL="0" indent="0">
              <a:spcAft>
                <a:spcPts val="3672"/>
              </a:spcAft>
              <a:buFont typeface="Wingdings" panose="05000000000000000000" pitchFamily="2" charset="2"/>
              <a:buNone/>
            </a:pPr>
            <a:r>
              <a:rPr lang="en-US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05: Lab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2C6E04-F38F-4A33-939C-E96DF387C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05639" y="1370979"/>
            <a:ext cx="7635042" cy="2806534"/>
            <a:chOff x="4453147" y="2798014"/>
            <a:chExt cx="7635042" cy="280653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7C8460D-DF68-4703-9271-795361729876}"/>
                </a:ext>
              </a:extLst>
            </p:cNvPr>
            <p:cNvCxnSpPr>
              <a:cxnSpLocks/>
            </p:cNvCxnSpPr>
            <p:nvPr/>
          </p:nvCxnSpPr>
          <p:spPr>
            <a:xfrm>
              <a:off x="4453147" y="2798014"/>
              <a:ext cx="76350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4D7524-6064-4CDF-8528-D1AB9B4663F2}"/>
                </a:ext>
              </a:extLst>
            </p:cNvPr>
            <p:cNvCxnSpPr>
              <a:cxnSpLocks/>
            </p:cNvCxnSpPr>
            <p:nvPr/>
          </p:nvCxnSpPr>
          <p:spPr>
            <a:xfrm>
              <a:off x="4453147" y="3738986"/>
              <a:ext cx="76350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ED8A22-E56E-4024-A365-EC399A75766B}"/>
                </a:ext>
              </a:extLst>
            </p:cNvPr>
            <p:cNvCxnSpPr>
              <a:cxnSpLocks/>
            </p:cNvCxnSpPr>
            <p:nvPr/>
          </p:nvCxnSpPr>
          <p:spPr>
            <a:xfrm>
              <a:off x="4453147" y="4651445"/>
              <a:ext cx="76350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6A6376D-8503-4528-BCAC-6127BD2BBAE2}"/>
                </a:ext>
              </a:extLst>
            </p:cNvPr>
            <p:cNvCxnSpPr>
              <a:cxnSpLocks/>
            </p:cNvCxnSpPr>
            <p:nvPr/>
          </p:nvCxnSpPr>
          <p:spPr>
            <a:xfrm>
              <a:off x="4453147" y="5604548"/>
              <a:ext cx="76350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847C4F0-5A2E-456C-B529-EB44D3D9E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53097" y="543278"/>
            <a:ext cx="696534" cy="4303042"/>
            <a:chOff x="3542353" y="1340112"/>
            <a:chExt cx="772592" cy="4517930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2AC83705-C2E7-4374-AF3F-C0AADD2DED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2353" y="1340112"/>
              <a:ext cx="747007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847A993C-6E33-4589-9524-0F82AC848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2353" y="2277674"/>
              <a:ext cx="747007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A4C98EDD-1DB8-4EF4-A651-A499905CA2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2353" y="3215236"/>
              <a:ext cx="747007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4D6FC847-6DF6-4C4D-AEB9-FAE8A15950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2353" y="4152798"/>
              <a:ext cx="747007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E1AA118D-E4E2-4DDF-AFAB-925D1145C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78372" y="4391192"/>
              <a:ext cx="277831" cy="277831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AC0B2A58-ECDF-4D40-8085-A661FBF10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78372" y="1551971"/>
              <a:ext cx="278961" cy="278961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B3EAB199-9008-43BF-AB38-0587837A3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78372" y="3446243"/>
              <a:ext cx="277831" cy="277831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29AE4D4F-1E37-4062-98E7-4F96EAEF3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778372" y="2506902"/>
              <a:ext cx="277831" cy="277831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C1E503D-D640-4363-9A87-0684E0D1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67938" y="5124617"/>
              <a:ext cx="747007" cy="733425"/>
              <a:chOff x="3567938" y="5124617"/>
              <a:chExt cx="747007" cy="733425"/>
            </a:xfrm>
          </p:grpSpPr>
          <p:pic>
            <p:nvPicPr>
              <p:cNvPr id="2" name="Picture 2">
                <a:extLst>
                  <a:ext uri="{FF2B5EF4-FFF2-40B4-BE49-F238E27FC236}">
                    <a16:creationId xmlns:a16="http://schemas.microsoft.com/office/drawing/2014/main" id="{0C9632A8-9A13-40A7-B587-996B2E8064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7938" y="5124617"/>
                <a:ext cx="747007" cy="733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Graphic 7" descr="Beaker with solid fill">
                <a:extLst>
                  <a:ext uri="{FF2B5EF4-FFF2-40B4-BE49-F238E27FC236}">
                    <a16:creationId xmlns:a16="http://schemas.microsoft.com/office/drawing/2014/main" id="{BEB7A0EA-BAB7-4A98-8423-A20D89215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712841" y="5197213"/>
                <a:ext cx="457200" cy="457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2505570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45DB48-04ED-4D96-8086-75567993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 Overview (2 of 2)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FF460-B707-4756-8AE3-BA42144EE7D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75974" y="1604791"/>
            <a:ext cx="5458968" cy="8423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Select a Policy Definition </a:t>
            </a:r>
            <a:r>
              <a:rPr lang="en-US" sz="2000" dirty="0">
                <a:solidFill>
                  <a:schemeClr val="tx1"/>
                </a:solidFill>
              </a:rPr>
              <a:t>– built-in choices or create custom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A08002-75D1-49DF-BB3E-C7A07A712E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69236" y="2669818"/>
            <a:ext cx="5458968" cy="9059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Create an Initiative Definition </a:t>
            </a:r>
            <a:r>
              <a:rPr lang="en-US" sz="2000" dirty="0">
                <a:solidFill>
                  <a:schemeClr val="tx1"/>
                </a:solidFill>
              </a:rPr>
              <a:t>– a bundle of Policy Definitions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EB7F8-A07E-46C3-8B21-9AC19008422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69236" y="3797989"/>
            <a:ext cx="5458968" cy="9059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Scope the Initiative Definition </a:t>
            </a:r>
            <a:r>
              <a:rPr lang="en-US" sz="2000" dirty="0">
                <a:solidFill>
                  <a:schemeClr val="tx1"/>
                </a:solidFill>
              </a:rPr>
              <a:t>-  enforces the policy across specific resources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E0892C-A9A6-4DAA-A317-389112F9FEA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90194" y="4996447"/>
            <a:ext cx="5458968" cy="9059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Review the policy evaluation results </a:t>
            </a:r>
            <a:r>
              <a:rPr lang="en-US" sz="2000" dirty="0">
                <a:solidFill>
                  <a:schemeClr val="tx1"/>
                </a:solidFill>
              </a:rPr>
              <a:t>-  look for non-compliant items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0A6D44-5089-4343-8861-9AA241C47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820549" y="1806434"/>
            <a:ext cx="4575998" cy="3813633"/>
            <a:chOff x="6809398" y="1376737"/>
            <a:chExt cx="4575998" cy="381363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DECB207-D954-4A6D-9800-E8DB3C1BD4AE}"/>
                </a:ext>
              </a:extLst>
            </p:cNvPr>
            <p:cNvSpPr/>
            <p:nvPr/>
          </p:nvSpPr>
          <p:spPr bwMode="auto">
            <a:xfrm>
              <a:off x="7029528" y="1815805"/>
              <a:ext cx="3419165" cy="43946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Allowed resource types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rPr>
                <a:t> </a:t>
              </a:r>
              <a:endParaRPr lang="en-U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D23FA63-C7DC-47C8-A338-930ED01B714F}"/>
                </a:ext>
              </a:extLst>
            </p:cNvPr>
            <p:cNvSpPr/>
            <p:nvPr/>
          </p:nvSpPr>
          <p:spPr bwMode="auto">
            <a:xfrm>
              <a:off x="7639128" y="2418355"/>
              <a:ext cx="3419165" cy="43946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Allowed locations </a:t>
              </a:r>
              <a:endParaRPr lang="en-U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C171A4-05F3-40A1-8BE7-7FB64621B0ED}"/>
                </a:ext>
              </a:extLst>
            </p:cNvPr>
            <p:cNvSpPr/>
            <p:nvPr/>
          </p:nvSpPr>
          <p:spPr bwMode="auto">
            <a:xfrm>
              <a:off x="6809398" y="1376737"/>
              <a:ext cx="4575998" cy="177333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0C8CD8-68CB-42E0-8175-28AB884679A7}"/>
                </a:ext>
              </a:extLst>
            </p:cNvPr>
            <p:cNvSpPr txBox="1"/>
            <p:nvPr/>
          </p:nvSpPr>
          <p:spPr>
            <a:xfrm>
              <a:off x="7803065" y="3184938"/>
              <a:ext cx="23779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Initiative Definition </a:t>
              </a:r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F2D29DD-3FE2-4E01-B322-1CE9A7CD8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1761" y="4309841"/>
              <a:ext cx="647545" cy="5265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FD492D5-9BBF-4DA5-8E88-1D01BBA60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04161" y="4462241"/>
              <a:ext cx="647545" cy="52650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D61774C-6D8D-4901-9395-9CB60DC80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1734" y="4663861"/>
              <a:ext cx="647545" cy="52650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E174B1-5993-4E06-9D87-0836489B4C34}"/>
                </a:ext>
              </a:extLst>
            </p:cNvPr>
            <p:cNvSpPr txBox="1"/>
            <p:nvPr/>
          </p:nvSpPr>
          <p:spPr>
            <a:xfrm>
              <a:off x="9516250" y="4488108"/>
              <a:ext cx="13899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Resources</a:t>
              </a:r>
              <a:endParaRPr lang="en-US" dirty="0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A84C0C90-EA1B-4B61-9E41-39ADFC5D2C35}"/>
                </a:ext>
              </a:extLst>
            </p:cNvPr>
            <p:cNvSpPr/>
            <p:nvPr/>
          </p:nvSpPr>
          <p:spPr bwMode="auto">
            <a:xfrm>
              <a:off x="8495833" y="3732769"/>
              <a:ext cx="992459" cy="288420"/>
            </a:xfrm>
            <a:prstGeom prst="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C40971-8E89-4807-8A41-778F31A4A3CD}"/>
                </a:ext>
              </a:extLst>
            </p:cNvPr>
            <p:cNvSpPr txBox="1"/>
            <p:nvPr/>
          </p:nvSpPr>
          <p:spPr>
            <a:xfrm>
              <a:off x="7803065" y="1411605"/>
              <a:ext cx="23779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Policy Definitions</a:t>
              </a:r>
              <a:endParaRPr lang="en-US" dirty="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2EAE7969-EC8A-4436-AEDA-959978823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087342" y="1361331"/>
            <a:ext cx="5674665" cy="47038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254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6AE81A-F7B6-4300-A7D9-9BE644DF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 a New Custom Policy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8151" y="1732051"/>
            <a:ext cx="4152900" cy="3962400"/>
          </a:xfrm>
          <a:solidFill>
            <a:schemeClr val="bg1">
              <a:lumMod val="95000"/>
            </a:schemeClr>
          </a:solidFill>
        </p:spPr>
        <p:txBody>
          <a:bodyPr lIns="91440" tIns="91440" rIns="91440" bIns="91440" anchor="ctr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000" b="1" dirty="0">
                <a:latin typeface="+mj-lt"/>
              </a:rPr>
              <a:t>Scenario</a:t>
            </a:r>
            <a:r>
              <a:rPr lang="en-US" sz="2000" dirty="0">
                <a:latin typeface="+mj-lt"/>
              </a:rPr>
              <a:t>: 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Create a new custom policy to save costs by validating that VMs created in your environment can't be in the G series. 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Every time a user in your organization tries to create VM in the G series, the request is denied.</a:t>
            </a:r>
          </a:p>
        </p:txBody>
      </p:sp>
      <p:pic>
        <p:nvPicPr>
          <p:cNvPr id="5" name="Picture 4" descr="Screenshot of the Policy Definitions page. ">
            <a:extLst>
              <a:ext uri="{FF2B5EF4-FFF2-40B4-BE49-F238E27FC236}">
                <a16:creationId xmlns:a16="http://schemas.microsoft.com/office/drawing/2014/main" id="{D3D78527-88E6-41BD-9B8B-DB5AC9860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466" y="1559903"/>
            <a:ext cx="6672185" cy="43430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641735-0EF5-4FF5-945A-F634396AD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955822" y="1361331"/>
            <a:ext cx="7042502" cy="47038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722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5FB6-94F1-4380-B105-2BE17100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Create and Manage Policies to Enforce Compliance</a:t>
            </a:r>
          </a:p>
        </p:txBody>
      </p:sp>
      <p:graphicFrame>
        <p:nvGraphicFramePr>
          <p:cNvPr id="5" name="Diagram 4" descr="Three steps create a conditional access policy, configure conditions for MFA, and test MFA. ">
            <a:extLst>
              <a:ext uri="{FF2B5EF4-FFF2-40B4-BE49-F238E27FC236}">
                <a16:creationId xmlns:a16="http://schemas.microsoft.com/office/drawing/2014/main" id="{DACDFB20-0BDE-4FB1-AE2B-A4446BD47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5729647"/>
              </p:ext>
            </p:extLst>
          </p:nvPr>
        </p:nvGraphicFramePr>
        <p:xfrm>
          <a:off x="880324" y="1494546"/>
          <a:ext cx="9980307" cy="4504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62022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04: Azure Blueprints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52EB8DE-B353-4DF1-A0F4-75A5F7566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3543" y="2848049"/>
            <a:ext cx="1117775" cy="11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8944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2881711"/>
            <a:ext cx="2465798" cy="1231106"/>
          </a:xfrm>
        </p:spPr>
        <p:txBody>
          <a:bodyPr/>
          <a:lstStyle/>
          <a:p>
            <a:r>
              <a:rPr lang="en-US" dirty="0"/>
              <a:t>Azure Blueprints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5328907" cy="2673446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Blueprints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Demonstration: Create a Blueprint</a:t>
            </a:r>
          </a:p>
          <a:p>
            <a:pPr marL="80911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2695299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Azure Blueprints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F4B92-9387-4E02-A35A-66D9B14FB4E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90194" y="1720541"/>
            <a:ext cx="4707962" cy="10183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Orchestrates the deployment of various resource templates and other artifacts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5EE14-2B28-4354-A625-D6B0146698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90194" y="2961858"/>
            <a:ext cx="4707962" cy="10951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Could be applied to role assignments, policy assignments, ARM templates, and resource groups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C80327-263E-46B4-9B62-1384BE1A17E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03573" y="4291837"/>
            <a:ext cx="4707962" cy="139620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A repeatable set of governance tools and standard Azure resources that your organization requires – defines a standard pattern of compliance</a:t>
            </a:r>
          </a:p>
        </p:txBody>
      </p:sp>
      <p:pic>
        <p:nvPicPr>
          <p:cNvPr id="3" name="Picture 2" descr="Screenshot of the Welcome to Azure Blueprints page from the portal. ">
            <a:extLst>
              <a:ext uri="{FF2B5EF4-FFF2-40B4-BE49-F238E27FC236}">
                <a16:creationId xmlns:a16="http://schemas.microsoft.com/office/drawing/2014/main" id="{1DFAE94E-E76E-4496-B74A-3CFBA7FF8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890" y="1356159"/>
            <a:ext cx="6118476" cy="43318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CC42E3-5351-4771-88B4-C5C5511B3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486400" y="1170179"/>
            <a:ext cx="6675210" cy="47038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86614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5FB6-94F1-4380-B105-2BE17100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Create a Blueprint</a:t>
            </a:r>
          </a:p>
        </p:txBody>
      </p:sp>
      <p:graphicFrame>
        <p:nvGraphicFramePr>
          <p:cNvPr id="5" name="Diagram 4" descr="Three steps create a conditional access policy, configure conditions for MFA, and test MFA. ">
            <a:extLst>
              <a:ext uri="{FF2B5EF4-FFF2-40B4-BE49-F238E27FC236}">
                <a16:creationId xmlns:a16="http://schemas.microsoft.com/office/drawing/2014/main" id="{DACDFB20-0BDE-4FB1-AE2B-A4446BD47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7701071"/>
              </p:ext>
            </p:extLst>
          </p:nvPr>
        </p:nvGraphicFramePr>
        <p:xfrm>
          <a:off x="880324" y="1494546"/>
          <a:ext cx="9980307" cy="4504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359494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Managing Azure Role-Based Access Control</a:t>
            </a:r>
          </a:p>
        </p:txBody>
      </p:sp>
      <p:pic>
        <p:nvPicPr>
          <p:cNvPr id="6" name="Picture 5" descr="Complete lab diagram as described in the lab steps. ">
            <a:extLst>
              <a:ext uri="{FF2B5EF4-FFF2-40B4-BE49-F238E27FC236}">
                <a16:creationId xmlns:a16="http://schemas.microsoft.com/office/drawing/2014/main" id="{439A66FD-E709-4B7A-9DC6-D70838011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310" y="1093659"/>
            <a:ext cx="8363165" cy="48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2910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EBD2-4AD6-4182-BF38-A3DE71D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and Manage Azure Governance Solutions -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B814B-5D4E-416F-AE83-E9B3AC11932E}"/>
              </a:ext>
            </a:extLst>
          </p:cNvPr>
          <p:cNvSpPr/>
          <p:nvPr/>
        </p:nvSpPr>
        <p:spPr bwMode="auto">
          <a:xfrm>
            <a:off x="427861" y="1386188"/>
            <a:ext cx="4296753" cy="639989"/>
          </a:xfrm>
          <a:prstGeom prst="rect">
            <a:avLst/>
          </a:prstGeom>
          <a:solidFill>
            <a:srgbClr val="243A5E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54" tIns="137141" rIns="182854" bIns="137141" numCol="1" spcCol="1270" anchor="ctr" anchorCtr="0">
            <a:noAutofit/>
          </a:bodyPr>
          <a:lstStyle/>
          <a:p>
            <a:pPr algn="ctr"/>
            <a:r>
              <a:rPr lang="en-US" sz="2000" dirty="0">
                <a:latin typeface="+mj-lt"/>
              </a:rPr>
              <a:t>Knowledge Check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5B5353-A05B-4F9F-93B3-4523D0B7E89B}"/>
              </a:ext>
            </a:extLst>
          </p:cNvPr>
          <p:cNvSpPr/>
          <p:nvPr/>
        </p:nvSpPr>
        <p:spPr bwMode="auto">
          <a:xfrm>
            <a:off x="4876991" y="1386188"/>
            <a:ext cx="7147526" cy="639989"/>
          </a:xfrm>
          <a:prstGeom prst="rect">
            <a:avLst/>
          </a:prstGeom>
          <a:solidFill>
            <a:srgbClr val="243A5E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54" tIns="137141" rIns="182854" bIns="137141" numCol="1" spcCol="1270" anchor="ctr" anchorCtr="0">
            <a:noAutofit/>
          </a:bodyPr>
          <a:lstStyle/>
          <a:p>
            <a:r>
              <a:rPr lang="en-US" sz="2000">
                <a:latin typeface="+mj-lt"/>
              </a:rPr>
              <a:t>Microsoft Learn Modules (docs.microsoft.com/Learn)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5127B-1B17-4C17-BECC-B3D50AE3D904}"/>
              </a:ext>
            </a:extLst>
          </p:cNvPr>
          <p:cNvSpPr/>
          <p:nvPr/>
        </p:nvSpPr>
        <p:spPr>
          <a:xfrm>
            <a:off x="4876991" y="2088597"/>
            <a:ext cx="7131132" cy="54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24" tIns="106024" rIns="106024" bIns="106024" numCol="1" spcCol="1270" anchor="ctr" anchorCtr="0">
            <a:noAutofit/>
          </a:bodyPr>
          <a:lstStyle/>
          <a:p>
            <a:pPr marL="0" lvl="1"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Manage access to an Azure subscription by using Azure role-based access control (RBAC)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AFA1F8C-A0BC-4C3E-8230-2FFAA5369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76991" y="2699579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97A3BDC-BE70-40E3-BB08-015EBE935830}"/>
              </a:ext>
            </a:extLst>
          </p:cNvPr>
          <p:cNvSpPr/>
          <p:nvPr/>
        </p:nvSpPr>
        <p:spPr>
          <a:xfrm>
            <a:off x="4876991" y="2762000"/>
            <a:ext cx="7131132" cy="54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24" tIns="106024" rIns="106024" bIns="106024" numCol="1" spcCol="1270" anchor="ctr" anchorCtr="0">
            <a:noAutofit/>
          </a:bodyPr>
          <a:lstStyle/>
          <a:p>
            <a:pPr marL="0" lvl="1"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Secure your Azure resources with role-based access control (RBAC)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804F6D-1590-44EB-B839-709E184FB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76991" y="3372981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6A6500B-AD98-4754-B815-30E4444B4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33" y="2794951"/>
            <a:ext cx="1494433" cy="2173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0E61A3-5476-4CF5-BCD0-E707F5CC057D}"/>
              </a:ext>
            </a:extLst>
          </p:cNvPr>
          <p:cNvSpPr/>
          <p:nvPr/>
        </p:nvSpPr>
        <p:spPr>
          <a:xfrm>
            <a:off x="4893385" y="3497263"/>
            <a:ext cx="7131132" cy="54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24" tIns="106024" rIns="106024" bIns="106024" numCol="1" spcCol="1270" anchor="ctr" anchorCtr="0">
            <a:noAutofit/>
          </a:bodyPr>
          <a:lstStyle/>
          <a:p>
            <a:pPr defTabSz="79994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Plan, implement, and manage access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14BBB3-730F-4630-AF04-31470ADEB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93385" y="4108245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6A2D488-65CE-4252-8EF5-CE9ACD044D61}"/>
              </a:ext>
            </a:extLst>
          </p:cNvPr>
          <p:cNvSpPr/>
          <p:nvPr/>
        </p:nvSpPr>
        <p:spPr>
          <a:xfrm>
            <a:off x="4893385" y="4221408"/>
            <a:ext cx="7131132" cy="54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24" tIns="106024" rIns="106024" bIns="106024" numCol="1" spcCol="1270" anchor="ctr" anchorCtr="0">
            <a:noAutofit/>
          </a:bodyPr>
          <a:lstStyle/>
          <a:p>
            <a:pPr defTabSz="79994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Apply and monitor infrastructure standards with Azure Policy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62F1DE-A6D1-4470-8B42-4D9D8DEEA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90687" y="4769970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9FE645-88D1-4F9E-8082-E27231F07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90687" y="5415529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7A8007-C3F7-4B1B-A27F-EB1BAD905BFB}"/>
              </a:ext>
            </a:extLst>
          </p:cNvPr>
          <p:cNvSpPr txBox="1"/>
          <p:nvPr/>
        </p:nvSpPr>
        <p:spPr>
          <a:xfrm>
            <a:off x="4893385" y="4905929"/>
            <a:ext cx="6215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Build a cloud governance strategy</a:t>
            </a:r>
          </a:p>
        </p:txBody>
      </p:sp>
    </p:spTree>
    <p:extLst>
      <p:ext uri="{BB962C8B-B14F-4D97-AF65-F5344CB8AC3E}">
        <p14:creationId xmlns:p14="http://schemas.microsoft.com/office/powerpoint/2010/main" val="340890649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D5E1-A6F1-47DC-90FE-80EB7ABB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15" y="3203065"/>
            <a:ext cx="8891347" cy="451890"/>
          </a:xfrm>
        </p:spPr>
        <p:txBody>
          <a:bodyPr/>
          <a:lstStyle/>
          <a:p>
            <a:r>
              <a:rPr lang="en-US" sz="3199" dirty="0"/>
              <a:t>End of presentation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318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2" y="3248028"/>
            <a:ext cx="9070923" cy="498470"/>
          </a:xfrm>
        </p:spPr>
        <p:txBody>
          <a:bodyPr/>
          <a:lstStyle/>
          <a:p>
            <a:r>
              <a:rPr lang="en-US" b="1" dirty="0"/>
              <a:t>Lesson 01: Role-Based Access Control (RBAC)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DB23531-7267-42FC-8548-947471908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8311" y="2828087"/>
            <a:ext cx="1360115" cy="136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488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66" y="3292077"/>
            <a:ext cx="2787651" cy="410369"/>
          </a:xfrm>
        </p:spPr>
        <p:txBody>
          <a:bodyPr/>
          <a:lstStyle/>
          <a:p>
            <a:r>
              <a:rPr lang="en-US" dirty="0"/>
              <a:t>RBAC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7951291" cy="5197214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Role-Based Access Control (RBAC)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RBAC in the Portal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How RBAC Works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Administrator Roles, Azure Roles, and Azure AD Roles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Demonstration: Add an Azure Role Assignment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80911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980492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FFB34B-E80B-46E9-A17D-C49DEC54AD10}"/>
              </a:ext>
            </a:extLst>
          </p:cNvPr>
          <p:cNvSpPr/>
          <p:nvPr/>
        </p:nvSpPr>
        <p:spPr>
          <a:xfrm>
            <a:off x="465138" y="2039974"/>
            <a:ext cx="5304100" cy="11203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4464" tIns="89642" rIns="134464" bIns="89642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Segoe UI Semilight"/>
              </a:rPr>
              <a:t>Fine-grained access management to Azure resources – built on Azure Resource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F7C29-11C2-4DA5-9FB2-B8EB0A88797B}"/>
              </a:ext>
            </a:extLst>
          </p:cNvPr>
          <p:cNvSpPr/>
          <p:nvPr/>
        </p:nvSpPr>
        <p:spPr>
          <a:xfrm>
            <a:off x="454769" y="3223390"/>
            <a:ext cx="5304099" cy="11203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4464" tIns="89642" rIns="134464" bIns="89642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Segoe UI Semilight"/>
              </a:rPr>
              <a:t>Segregate duties within your team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6D166C-DAD3-41D4-BFF8-9FB8CC28D4C9}"/>
              </a:ext>
            </a:extLst>
          </p:cNvPr>
          <p:cNvSpPr/>
          <p:nvPr/>
        </p:nvSpPr>
        <p:spPr>
          <a:xfrm>
            <a:off x="465139" y="4470663"/>
            <a:ext cx="5304099" cy="11203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4464" tIns="89642" rIns="134464" bIns="89642" numCol="1" spcCol="1270" anchor="ctr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</a:rPr>
              <a:t>Grant only the amount of access to users that they need to perform their jobs​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984A37B-66E9-4448-BE98-543FF489D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49665"/>
              </p:ext>
            </p:extLst>
          </p:nvPr>
        </p:nvGraphicFramePr>
        <p:xfrm>
          <a:off x="6218237" y="1716891"/>
          <a:ext cx="5753100" cy="4070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235">
                  <a:extLst>
                    <a:ext uri="{9D8B030D-6E8A-4147-A177-3AD203B41FA5}">
                      <a16:colId xmlns:a16="http://schemas.microsoft.com/office/drawing/2014/main" val="2481715639"/>
                    </a:ext>
                  </a:extLst>
                </a:gridCol>
                <a:gridCol w="4008865">
                  <a:extLst>
                    <a:ext uri="{9D8B030D-6E8A-4147-A177-3AD203B41FA5}">
                      <a16:colId xmlns:a16="http://schemas.microsoft.com/office/drawing/2014/main" val="406548693"/>
                    </a:ext>
                  </a:extLst>
                </a:gridCol>
              </a:tblGrid>
              <a:tr h="4653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Concept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Description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66223"/>
                  </a:ext>
                </a:extLst>
              </a:tr>
              <a:tr h="816956">
                <a:tc>
                  <a:txBody>
                    <a:bodyPr/>
                    <a:lstStyle/>
                    <a:p>
                      <a:r>
                        <a:rPr lang="en-US" dirty="0"/>
                        <a:t>Security principal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that represents something that is requesting access to resources​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772430"/>
                  </a:ext>
                </a:extLst>
              </a:tr>
              <a:tr h="803249">
                <a:tc>
                  <a:txBody>
                    <a:bodyPr/>
                    <a:lstStyle/>
                    <a:p>
                      <a:r>
                        <a:rPr lang="en-US" dirty="0"/>
                        <a:t>Role definition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13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Collection of permissions that lists the operations that can be performed​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888850"/>
                  </a:ext>
                </a:extLst>
              </a:tr>
              <a:tr h="816956"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Boundary for the level of access that is requested​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148933"/>
                  </a:ext>
                </a:extLst>
              </a:tr>
              <a:tr h="1168058"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Attaching a role definition to a security principal at a particular scope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734379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D8F9D47F-BDAD-4270-9097-713AD78A1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928189" y="1424085"/>
            <a:ext cx="6339155" cy="461383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1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94" y="466302"/>
            <a:ext cx="11349329" cy="439465"/>
          </a:xfrm>
        </p:spPr>
        <p:txBody>
          <a:bodyPr/>
          <a:lstStyle/>
          <a:p>
            <a:r>
              <a:rPr lang="en-US" dirty="0"/>
              <a:t>RBAC in the Azure Portal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CC8A1-33A1-4F0E-8009-97A4484A63AD}"/>
              </a:ext>
            </a:extLst>
          </p:cNvPr>
          <p:cNvSpPr/>
          <p:nvPr/>
        </p:nvSpPr>
        <p:spPr>
          <a:xfrm>
            <a:off x="451094" y="2937111"/>
            <a:ext cx="4430247" cy="11203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4464" tIns="89642" rIns="134464" bIns="89642" numCol="1" spcCol="1270" anchor="ctr" anchorCtr="0"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Look for RBAC tasks in the Access control (IAM) blade</a:t>
            </a:r>
          </a:p>
        </p:txBody>
      </p:sp>
      <p:pic>
        <p:nvPicPr>
          <p:cNvPr id="3" name="Picture 2" descr="Screenshot of the Access Control IAM page. ">
            <a:extLst>
              <a:ext uri="{FF2B5EF4-FFF2-40B4-BE49-F238E27FC236}">
                <a16:creationId xmlns:a16="http://schemas.microsoft.com/office/drawing/2014/main" id="{7D0400E4-1EA0-464D-B596-A19B8AD3E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917" y="1200807"/>
            <a:ext cx="6596025" cy="50129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46D435B-B365-480D-96DF-7A0FB6EAD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029200" y="1024945"/>
            <a:ext cx="7238144" cy="536470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0495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B045-9C9C-4338-9EBB-5FE1A4AC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94" y="466302"/>
            <a:ext cx="11349329" cy="439465"/>
          </a:xfrm>
        </p:spPr>
        <p:txBody>
          <a:bodyPr/>
          <a:lstStyle/>
          <a:p>
            <a:r>
              <a:rPr lang="en-US" dirty="0"/>
              <a:t>How RBAC Works (1 of 2)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17619C-02D5-467D-BF05-44196BE592B1}"/>
              </a:ext>
            </a:extLst>
          </p:cNvPr>
          <p:cNvSpPr/>
          <p:nvPr/>
        </p:nvSpPr>
        <p:spPr>
          <a:xfrm>
            <a:off x="-1" y="1052653"/>
            <a:ext cx="12436475" cy="887453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txBody>
          <a:bodyPr wrap="square" lIns="457200" tIns="45720" rIns="91440" bIns="45720" anchor="ctr">
            <a:noAutofit/>
          </a:bodyPr>
          <a:lstStyle/>
          <a:p>
            <a:pPr marL="112713"/>
            <a:r>
              <a:rPr lang="en-US" sz="2400" dirty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To grant access, use a role assignment to bind a role definition to a security principal and then scope the assignment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E3E155-2369-4530-BA0B-A17FCF2DB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7" y="2201864"/>
            <a:ext cx="11582400" cy="4137292"/>
          </a:xfrm>
          <a:prstGeom prst="rect">
            <a:avLst/>
          </a:prstGeom>
          <a:noFill/>
          <a:ln w="19050" cap="flat" cmpd="sng" algn="ctr">
            <a:solidFill>
              <a:srgbClr val="FFFFFF">
                <a:lumMod val="9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30FFDEF-391F-49D5-B33E-2441540AB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1613" y="2248286"/>
            <a:ext cx="11279389" cy="4011038"/>
            <a:chOff x="541613" y="2281842"/>
            <a:chExt cx="11279389" cy="401103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99F6875-A333-44D0-9596-0D6D2AA23DC8}"/>
                </a:ext>
              </a:extLst>
            </p:cNvPr>
            <p:cNvSpPr/>
            <p:nvPr/>
          </p:nvSpPr>
          <p:spPr>
            <a:xfrm>
              <a:off x="4348266" y="2281842"/>
              <a:ext cx="365760" cy="365760"/>
            </a:xfrm>
            <a:prstGeom prst="ellipse">
              <a:avLst/>
            </a:prstGeom>
            <a:solidFill>
              <a:srgbClr val="0078D3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CAC4284-A5EE-4240-8145-53949E86CBFA}"/>
                </a:ext>
              </a:extLst>
            </p:cNvPr>
            <p:cNvSpPr/>
            <p:nvPr/>
          </p:nvSpPr>
          <p:spPr>
            <a:xfrm>
              <a:off x="4738434" y="2288160"/>
              <a:ext cx="3114441" cy="338554"/>
            </a:xfrm>
            <a:prstGeom prst="rect">
              <a:avLst/>
            </a:prstGeom>
            <a:solidFill>
              <a:srgbClr val="75757A">
                <a:lumMod val="75000"/>
              </a:srgbClr>
            </a:solidFill>
            <a:ln w="19050" cap="flat" cmpd="sng" algn="ctr">
              <a:solidFill>
                <a:srgbClr val="75757A">
                  <a:lumMod val="75000"/>
                </a:srgbClr>
              </a:solidFill>
              <a:prstDash val="solid"/>
            </a:ln>
            <a:effectLst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Security principal</a:t>
              </a:r>
            </a:p>
          </p:txBody>
        </p:sp>
        <p:sp>
          <p:nvSpPr>
            <p:cNvPr id="97" name="Rectangle: Rounded Corners 11">
              <a:extLst>
                <a:ext uri="{FF2B5EF4-FFF2-40B4-BE49-F238E27FC236}">
                  <a16:creationId xmlns:a16="http://schemas.microsoft.com/office/drawing/2014/main" id="{347CB2D7-63DC-4178-87A3-BC98B7E98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39239" y="2626714"/>
              <a:ext cx="3102269" cy="794006"/>
            </a:xfrm>
            <a:prstGeom prst="roundRect">
              <a:avLst>
                <a:gd name="adj" fmla="val 0"/>
              </a:avLst>
            </a:prstGeom>
            <a:solidFill>
              <a:srgbClr val="E6E6E6"/>
            </a:solidFill>
            <a:ln w="19050" cap="flat" cmpd="sng" algn="ctr">
              <a:solidFill>
                <a:srgbClr val="75757A">
                  <a:lumMod val="75000"/>
                </a:srgb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8A512A66-C50B-449F-9355-156C4B3FB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787" y="2676632"/>
              <a:ext cx="362308" cy="376620"/>
            </a:xfrm>
            <a:custGeom>
              <a:avLst/>
              <a:gdLst>
                <a:gd name="connsiteX0" fmla="*/ 195412 w 714986"/>
                <a:gd name="connsiteY0" fmla="*/ 433884 h 743230"/>
                <a:gd name="connsiteX1" fmla="*/ 244700 w 714986"/>
                <a:gd name="connsiteY1" fmla="*/ 444841 h 743230"/>
                <a:gd name="connsiteX2" fmla="*/ 308613 w 714986"/>
                <a:gd name="connsiteY2" fmla="*/ 482444 h 743230"/>
                <a:gd name="connsiteX3" fmla="*/ 404211 w 714986"/>
                <a:gd name="connsiteY3" fmla="*/ 526269 h 743230"/>
                <a:gd name="connsiteX4" fmla="*/ 483560 w 714986"/>
                <a:gd name="connsiteY4" fmla="*/ 517612 h 743230"/>
                <a:gd name="connsiteX5" fmla="*/ 546389 w 714986"/>
                <a:gd name="connsiteY5" fmla="*/ 472434 h 743230"/>
                <a:gd name="connsiteX6" fmla="*/ 608677 w 714986"/>
                <a:gd name="connsiteY6" fmla="*/ 471893 h 743230"/>
                <a:gd name="connsiteX7" fmla="*/ 645779 w 714986"/>
                <a:gd name="connsiteY7" fmla="*/ 512742 h 743230"/>
                <a:gd name="connsiteX8" fmla="*/ 705900 w 714986"/>
                <a:gd name="connsiteY8" fmla="*/ 668836 h 743230"/>
                <a:gd name="connsiteX9" fmla="*/ 714837 w 714986"/>
                <a:gd name="connsiteY9" fmla="*/ 734303 h 743230"/>
                <a:gd name="connsiteX10" fmla="*/ 706171 w 714986"/>
                <a:gd name="connsiteY10" fmla="*/ 743230 h 743230"/>
                <a:gd name="connsiteX11" fmla="*/ 357360 w 714986"/>
                <a:gd name="connsiteY11" fmla="*/ 742960 h 743230"/>
                <a:gd name="connsiteX12" fmla="*/ 11799 w 714986"/>
                <a:gd name="connsiteY12" fmla="*/ 742960 h 743230"/>
                <a:gd name="connsiteX13" fmla="*/ 154 w 714986"/>
                <a:gd name="connsiteY13" fmla="*/ 731056 h 743230"/>
                <a:gd name="connsiteX14" fmla="*/ 75711 w 714986"/>
                <a:gd name="connsiteY14" fmla="*/ 508685 h 743230"/>
                <a:gd name="connsiteX15" fmla="*/ 146123 w 714986"/>
                <a:gd name="connsiteY15" fmla="*/ 445652 h 743230"/>
                <a:gd name="connsiteX16" fmla="*/ 195412 w 714986"/>
                <a:gd name="connsiteY16" fmla="*/ 433884 h 743230"/>
                <a:gd name="connsiteX17" fmla="*/ 377050 w 714986"/>
                <a:gd name="connsiteY17" fmla="*/ 469 h 743230"/>
                <a:gd name="connsiteX18" fmla="*/ 483059 w 714986"/>
                <a:gd name="connsiteY18" fmla="*/ 26164 h 743230"/>
                <a:gd name="connsiteX19" fmla="*/ 595466 w 714986"/>
                <a:gd name="connsiteY19" fmla="*/ 213607 h 743230"/>
                <a:gd name="connsiteX20" fmla="*/ 562963 w 714986"/>
                <a:gd name="connsiteY20" fmla="*/ 346412 h 743230"/>
                <a:gd name="connsiteX21" fmla="*/ 426719 w 714986"/>
                <a:gd name="connsiteY21" fmla="*/ 432965 h 743230"/>
                <a:gd name="connsiteX22" fmla="*/ 297518 w 714986"/>
                <a:gd name="connsiteY22" fmla="*/ 396451 h 743230"/>
                <a:gd name="connsiteX23" fmla="*/ 203800 w 714986"/>
                <a:gd name="connsiteY23" fmla="*/ 231729 h 743230"/>
                <a:gd name="connsiteX24" fmla="*/ 202175 w 714986"/>
                <a:gd name="connsiteY24" fmla="*/ 203328 h 743230"/>
                <a:gd name="connsiteX25" fmla="*/ 276120 w 714986"/>
                <a:gd name="connsiteY25" fmla="*/ 41311 h 743230"/>
                <a:gd name="connsiteX26" fmla="*/ 377050 w 714986"/>
                <a:gd name="connsiteY26" fmla="*/ 469 h 743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14986" h="743230">
                  <a:moveTo>
                    <a:pt x="195412" y="433884"/>
                  </a:moveTo>
                  <a:cubicBezTo>
                    <a:pt x="211864" y="434290"/>
                    <a:pt x="228316" y="438483"/>
                    <a:pt x="244700" y="444841"/>
                  </a:cubicBezTo>
                  <a:cubicBezTo>
                    <a:pt x="267991" y="454038"/>
                    <a:pt x="287489" y="469729"/>
                    <a:pt x="308613" y="482444"/>
                  </a:cubicBezTo>
                  <a:cubicBezTo>
                    <a:pt x="338944" y="500569"/>
                    <a:pt x="369547" y="517612"/>
                    <a:pt x="404211" y="526269"/>
                  </a:cubicBezTo>
                  <a:cubicBezTo>
                    <a:pt x="431834" y="533302"/>
                    <a:pt x="457832" y="529245"/>
                    <a:pt x="483560" y="517612"/>
                  </a:cubicBezTo>
                  <a:cubicBezTo>
                    <a:pt x="507933" y="506791"/>
                    <a:pt x="528245" y="490830"/>
                    <a:pt x="546389" y="472434"/>
                  </a:cubicBezTo>
                  <a:cubicBezTo>
                    <a:pt x="566971" y="451333"/>
                    <a:pt x="590532" y="458908"/>
                    <a:pt x="608677" y="471893"/>
                  </a:cubicBezTo>
                  <a:cubicBezTo>
                    <a:pt x="624113" y="482714"/>
                    <a:pt x="634675" y="497864"/>
                    <a:pt x="645779" y="512742"/>
                  </a:cubicBezTo>
                  <a:cubicBezTo>
                    <a:pt x="680172" y="559273"/>
                    <a:pt x="696421" y="612566"/>
                    <a:pt x="705900" y="668836"/>
                  </a:cubicBezTo>
                  <a:cubicBezTo>
                    <a:pt x="709691" y="690478"/>
                    <a:pt x="712399" y="712390"/>
                    <a:pt x="714837" y="734303"/>
                  </a:cubicBezTo>
                  <a:cubicBezTo>
                    <a:pt x="715649" y="741607"/>
                    <a:pt x="713212" y="743230"/>
                    <a:pt x="706171" y="743230"/>
                  </a:cubicBezTo>
                  <a:cubicBezTo>
                    <a:pt x="589991" y="742960"/>
                    <a:pt x="473540" y="742960"/>
                    <a:pt x="357360" y="742960"/>
                  </a:cubicBezTo>
                  <a:cubicBezTo>
                    <a:pt x="242263" y="742960"/>
                    <a:pt x="127166" y="742960"/>
                    <a:pt x="11799" y="742960"/>
                  </a:cubicBezTo>
                  <a:cubicBezTo>
                    <a:pt x="-117" y="742960"/>
                    <a:pt x="-388" y="742960"/>
                    <a:pt x="154" y="731056"/>
                  </a:cubicBezTo>
                  <a:cubicBezTo>
                    <a:pt x="3133" y="649628"/>
                    <a:pt x="26694" y="574693"/>
                    <a:pt x="75711" y="508685"/>
                  </a:cubicBezTo>
                  <a:cubicBezTo>
                    <a:pt x="94939" y="482985"/>
                    <a:pt x="117688" y="461072"/>
                    <a:pt x="146123" y="445652"/>
                  </a:cubicBezTo>
                  <a:cubicBezTo>
                    <a:pt x="162508" y="436860"/>
                    <a:pt x="178960" y="433479"/>
                    <a:pt x="195412" y="433884"/>
                  </a:cubicBezTo>
                  <a:close/>
                  <a:moveTo>
                    <a:pt x="377050" y="469"/>
                  </a:moveTo>
                  <a:cubicBezTo>
                    <a:pt x="413312" y="-2168"/>
                    <a:pt x="450420" y="6284"/>
                    <a:pt x="483059" y="26164"/>
                  </a:cubicBezTo>
                  <a:cubicBezTo>
                    <a:pt x="553212" y="68900"/>
                    <a:pt x="588965" y="132733"/>
                    <a:pt x="595466" y="213607"/>
                  </a:cubicBezTo>
                  <a:cubicBezTo>
                    <a:pt x="599258" y="261211"/>
                    <a:pt x="588695" y="305840"/>
                    <a:pt x="562963" y="346412"/>
                  </a:cubicBezTo>
                  <a:cubicBezTo>
                    <a:pt x="531543" y="396451"/>
                    <a:pt x="486309" y="426744"/>
                    <a:pt x="426719" y="432965"/>
                  </a:cubicBezTo>
                  <a:cubicBezTo>
                    <a:pt x="379048" y="437834"/>
                    <a:pt x="335710" y="424580"/>
                    <a:pt x="297518" y="396451"/>
                  </a:cubicBezTo>
                  <a:cubicBezTo>
                    <a:pt x="241992" y="355608"/>
                    <a:pt x="212197" y="299619"/>
                    <a:pt x="203800" y="231729"/>
                  </a:cubicBezTo>
                  <a:cubicBezTo>
                    <a:pt x="202717" y="222262"/>
                    <a:pt x="202717" y="213066"/>
                    <a:pt x="202175" y="203328"/>
                  </a:cubicBezTo>
                  <a:cubicBezTo>
                    <a:pt x="204071" y="139225"/>
                    <a:pt x="225740" y="83506"/>
                    <a:pt x="276120" y="41311"/>
                  </a:cubicBezTo>
                  <a:cubicBezTo>
                    <a:pt x="305373" y="16833"/>
                    <a:pt x="340789" y="3106"/>
                    <a:pt x="377050" y="469"/>
                  </a:cubicBezTo>
                  <a:close/>
                </a:path>
              </a:pathLst>
            </a:custGeom>
            <a:solidFill>
              <a:srgbClr val="0078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FC17E0F-EFD9-4D8A-B3CF-7208AA050AF5}"/>
                </a:ext>
              </a:extLst>
            </p:cNvPr>
            <p:cNvSpPr txBox="1"/>
            <p:nvPr/>
          </p:nvSpPr>
          <p:spPr>
            <a:xfrm>
              <a:off x="5029032" y="3141592"/>
              <a:ext cx="31418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</a:rPr>
                <a:t>User</a:t>
              </a: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332C7941-EF2A-48A5-846B-ACD958477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57639" y="2673852"/>
              <a:ext cx="557784" cy="402336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D813C2A-C71A-41B4-8150-CEBFB8D7557E}"/>
                </a:ext>
              </a:extLst>
            </p:cNvPr>
            <p:cNvSpPr txBox="1"/>
            <p:nvPr/>
          </p:nvSpPr>
          <p:spPr>
            <a:xfrm>
              <a:off x="5815362" y="3141592"/>
              <a:ext cx="43787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</a:rPr>
                <a:t>Group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5174F10D-F2EC-41DD-BA9F-D24B70033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30946" y="2687739"/>
              <a:ext cx="560832" cy="376428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F48D3A7-8B1C-4BED-AA2E-8D39F3EF65F6}"/>
                </a:ext>
              </a:extLst>
            </p:cNvPr>
            <p:cNvSpPr txBox="1"/>
            <p:nvPr/>
          </p:nvSpPr>
          <p:spPr>
            <a:xfrm>
              <a:off x="6637382" y="3141592"/>
              <a:ext cx="11473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</a:rPr>
                <a:t>Service principal</a:t>
              </a:r>
            </a:p>
          </p:txBody>
        </p:sp>
        <p:cxnSp>
          <p:nvCxnSpPr>
            <p:cNvPr id="104" name="Straight Arrow Connector 103" descr="Arrow pointing from Service principal to Role assignment">
              <a:extLst>
                <a:ext uri="{FF2B5EF4-FFF2-40B4-BE49-F238E27FC236}">
                  <a16:creationId xmlns:a16="http://schemas.microsoft.com/office/drawing/2014/main" id="{377EFEFD-438F-497D-9B36-57539C404170}"/>
                </a:ext>
              </a:extLst>
            </p:cNvPr>
            <p:cNvCxnSpPr>
              <a:cxnSpLocks/>
            </p:cNvCxnSpPr>
            <p:nvPr/>
          </p:nvCxnSpPr>
          <p:spPr>
            <a:xfrm>
              <a:off x="6209454" y="3424238"/>
              <a:ext cx="0" cy="274451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tailEnd type="triangle" w="lg" len="med"/>
            </a:ln>
            <a:effectLst/>
          </p:spPr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6C23018-2C90-479D-89D9-E629FEE4B13D}"/>
                </a:ext>
              </a:extLst>
            </p:cNvPr>
            <p:cNvSpPr/>
            <p:nvPr/>
          </p:nvSpPr>
          <p:spPr>
            <a:xfrm>
              <a:off x="4503613" y="3744409"/>
              <a:ext cx="3420446" cy="346172"/>
            </a:xfrm>
            <a:prstGeom prst="rect">
              <a:avLst/>
            </a:prstGeom>
            <a:solidFill>
              <a:srgbClr val="243A5E"/>
            </a:solidFill>
            <a:ln w="19050" cap="flat" cmpd="sng" algn="ctr">
              <a:solidFill>
                <a:srgbClr val="243A5E"/>
              </a:solidFill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Role assignment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4BE48B9-003D-4915-BC21-332AA7DDE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508489" y="4076830"/>
              <a:ext cx="3410695" cy="2096125"/>
            </a:xfrm>
            <a:prstGeom prst="rect">
              <a:avLst/>
            </a:prstGeom>
            <a:noFill/>
            <a:ln w="19050" cap="flat" cmpd="sng" algn="ctr">
              <a:solidFill>
                <a:srgbClr val="00188D"/>
              </a:solidFill>
              <a:prstDash val="dash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A5C2605-17E9-437D-B2D2-0E5ED4989D1A}"/>
                </a:ext>
              </a:extLst>
            </p:cNvPr>
            <p:cNvSpPr txBox="1"/>
            <p:nvPr/>
          </p:nvSpPr>
          <p:spPr>
            <a:xfrm>
              <a:off x="4620152" y="5886016"/>
              <a:ext cx="1912669" cy="27699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cs typeface="Segoe UI" panose="020B0502040204020203" pitchFamily="34" charset="0"/>
                </a:rPr>
                <a:t>Contributor</a:t>
              </a:r>
            </a:p>
          </p:txBody>
        </p:sp>
        <p:sp>
          <p:nvSpPr>
            <p:cNvPr id="108" name="Rectangle: Rounded Corners 40">
              <a:extLst>
                <a:ext uri="{FF2B5EF4-FFF2-40B4-BE49-F238E27FC236}">
                  <a16:creationId xmlns:a16="http://schemas.microsoft.com/office/drawing/2014/main" id="{EDE28987-6195-484A-8467-CEBC94DB612D}"/>
                </a:ext>
              </a:extLst>
            </p:cNvPr>
            <p:cNvSpPr/>
            <p:nvPr/>
          </p:nvSpPr>
          <p:spPr>
            <a:xfrm>
              <a:off x="4621952" y="4169480"/>
              <a:ext cx="1909069" cy="1733236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9050" cap="flat" cmpd="sng" algn="ctr">
              <a:solidFill>
                <a:srgbClr val="00188E"/>
              </a:solidFill>
              <a:prstDash val="solid"/>
            </a:ln>
            <a:effectLst/>
          </p:spPr>
          <p:txBody>
            <a:bodyPr rIns="0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"Actions": [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"*"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],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</a:t>
              </a: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NotActions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": [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"Auth/*/Delete",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"Auth/*/Write",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"Auth/elevate"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]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D0888F96-0286-44FC-840D-69B20FDB0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19579" y="4185004"/>
              <a:ext cx="557784" cy="402336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DF00739-1726-4FF3-9C9C-90560CFFC416}"/>
                </a:ext>
              </a:extLst>
            </p:cNvPr>
            <p:cNvSpPr txBox="1"/>
            <p:nvPr/>
          </p:nvSpPr>
          <p:spPr>
            <a:xfrm>
              <a:off x="6512133" y="4598009"/>
              <a:ext cx="1460325" cy="27699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cs typeface="Segoe UI" panose="020B0502040204020203" pitchFamily="34" charset="0"/>
                </a:rPr>
                <a:t>Marketing group</a:t>
              </a:r>
            </a:p>
          </p:txBody>
        </p:sp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7164BC08-2C1F-4279-8697-54D1C7A9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49458" y="4954565"/>
              <a:ext cx="566295" cy="566295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C72C8D3-7046-46C6-836E-0850E0102332}"/>
                </a:ext>
              </a:extLst>
            </p:cNvPr>
            <p:cNvSpPr txBox="1"/>
            <p:nvPr/>
          </p:nvSpPr>
          <p:spPr>
            <a:xfrm>
              <a:off x="6440608" y="5520860"/>
              <a:ext cx="1575665" cy="4616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cs typeface="Segoe UI" panose="020B0502040204020203" pitchFamily="34" charset="0"/>
                </a:rPr>
                <a:t>Pharma-sales</a:t>
              </a:r>
              <a:b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Segoe UI" panose="020B0502040204020203" pitchFamily="34" charset="0"/>
                </a:rPr>
              </a:b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Segoe UI" panose="020B0502040204020203" pitchFamily="34" charset="0"/>
                </a:rPr>
                <a:t>Resource group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8EF103D-0127-4027-8569-B8D448C5BA90}"/>
                </a:ext>
              </a:extLst>
            </p:cNvPr>
            <p:cNvSpPr/>
            <p:nvPr/>
          </p:nvSpPr>
          <p:spPr>
            <a:xfrm>
              <a:off x="541613" y="3711071"/>
              <a:ext cx="365760" cy="365760"/>
            </a:xfrm>
            <a:prstGeom prst="ellipse">
              <a:avLst/>
            </a:prstGeom>
            <a:solidFill>
              <a:srgbClr val="0078D3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3EC1A3A-A781-4ED9-93A3-B70123562480}"/>
                </a:ext>
              </a:extLst>
            </p:cNvPr>
            <p:cNvSpPr/>
            <p:nvPr/>
          </p:nvSpPr>
          <p:spPr>
            <a:xfrm>
              <a:off x="936287" y="3764785"/>
              <a:ext cx="3013598" cy="323635"/>
            </a:xfrm>
            <a:prstGeom prst="rect">
              <a:avLst/>
            </a:prstGeom>
            <a:solidFill>
              <a:srgbClr val="75757A">
                <a:lumMod val="75000"/>
              </a:srgbClr>
            </a:solidFill>
            <a:ln w="19050" cap="flat" cmpd="sng" algn="ctr">
              <a:solidFill>
                <a:srgbClr val="75757A">
                  <a:lumMod val="75000"/>
                </a:srgbClr>
              </a:solidFill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Role definition</a:t>
              </a:r>
            </a:p>
          </p:txBody>
        </p:sp>
        <p:sp>
          <p:nvSpPr>
            <p:cNvPr id="115" name="Rectangle: Rounded Corners 12">
              <a:extLst>
                <a:ext uri="{FF2B5EF4-FFF2-40B4-BE49-F238E27FC236}">
                  <a16:creationId xmlns:a16="http://schemas.microsoft.com/office/drawing/2014/main" id="{C08EF750-285B-41F3-A57E-38EF49474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9260" y="4088420"/>
              <a:ext cx="3020626" cy="2204460"/>
            </a:xfrm>
            <a:prstGeom prst="roundRect">
              <a:avLst>
                <a:gd name="adj" fmla="val 0"/>
              </a:avLst>
            </a:prstGeom>
            <a:solidFill>
              <a:srgbClr val="E6E6E6"/>
            </a:solidFill>
            <a:ln w="19050" cap="flat" cmpd="sng" algn="ctr">
              <a:solidFill>
                <a:srgbClr val="75757A">
                  <a:lumMod val="75000"/>
                </a:srgbClr>
              </a:solidFill>
              <a:prstDash val="dash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3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ectangle: Rounded Corners 37">
              <a:extLst>
                <a:ext uri="{FF2B5EF4-FFF2-40B4-BE49-F238E27FC236}">
                  <a16:creationId xmlns:a16="http://schemas.microsoft.com/office/drawing/2014/main" id="{57B47F18-4A13-4337-B4C7-1067763AB719}"/>
                </a:ext>
              </a:extLst>
            </p:cNvPr>
            <p:cNvSpPr/>
            <p:nvPr/>
          </p:nvSpPr>
          <p:spPr>
            <a:xfrm>
              <a:off x="1062470" y="4090008"/>
              <a:ext cx="2754205" cy="167886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9050" cap="flat" cmpd="sng" algn="ctr">
              <a:solidFill>
                <a:srgbClr val="00188F"/>
              </a:solidFill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Owner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Contributor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Reader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…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Backup Operator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Security Reader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Contributor</a:t>
              </a:r>
            </a:p>
          </p:txBody>
        </p:sp>
        <p:sp>
          <p:nvSpPr>
            <p:cNvPr id="117" name="Rectangle: Rounded Corners 38">
              <a:extLst>
                <a:ext uri="{FF2B5EF4-FFF2-40B4-BE49-F238E27FC236}">
                  <a16:creationId xmlns:a16="http://schemas.microsoft.com/office/drawing/2014/main" id="{3BC737E1-7F72-4FC4-8157-B53A09E6709C}"/>
                </a:ext>
              </a:extLst>
            </p:cNvPr>
            <p:cNvSpPr/>
            <p:nvPr/>
          </p:nvSpPr>
          <p:spPr>
            <a:xfrm>
              <a:off x="1062470" y="5704597"/>
              <a:ext cx="2754204" cy="54329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9050" cap="flat" cmpd="sng" algn="ctr">
              <a:solidFill>
                <a:srgbClr val="00188F"/>
              </a:solidFill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Reader Support Tickets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Virtual Machine Operator</a:t>
              </a:r>
            </a:p>
          </p:txBody>
        </p:sp>
        <p:cxnSp>
          <p:nvCxnSpPr>
            <p:cNvPr id="118" name="Elbow Connector 35" descr="Arrow pointing from Role definition to Role assignment">
              <a:extLst>
                <a:ext uri="{FF2B5EF4-FFF2-40B4-BE49-F238E27FC236}">
                  <a16:creationId xmlns:a16="http://schemas.microsoft.com/office/drawing/2014/main" id="{D55E7934-304C-4DC1-91B6-CB633FDB73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9919" y="3917495"/>
              <a:ext cx="553694" cy="1181473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119" name="Elbow Connector 135" descr="Arrow pointing from Scope to Role assignment">
              <a:extLst>
                <a:ext uri="{FF2B5EF4-FFF2-40B4-BE49-F238E27FC236}">
                  <a16:creationId xmlns:a16="http://schemas.microsoft.com/office/drawing/2014/main" id="{F3019F72-E85F-47F6-82A6-478A8D2796AE}"/>
                </a:ext>
              </a:extLst>
            </p:cNvPr>
            <p:cNvCxnSpPr>
              <a:cxnSpLocks/>
              <a:stCxn id="122" idx="1"/>
              <a:endCxn id="105" idx="3"/>
            </p:cNvCxnSpPr>
            <p:nvPr/>
          </p:nvCxnSpPr>
          <p:spPr>
            <a:xfrm rot="10800000">
              <a:off x="7924060" y="3917495"/>
              <a:ext cx="737341" cy="121420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tailEnd type="triangle" w="lg" len="med"/>
            </a:ln>
            <a:effectLst/>
          </p:spPr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EBA9B27-66B8-4075-A97E-1EF71B6BC01A}"/>
                </a:ext>
              </a:extLst>
            </p:cNvPr>
            <p:cNvSpPr/>
            <p:nvPr/>
          </p:nvSpPr>
          <p:spPr bwMode="auto">
            <a:xfrm>
              <a:off x="8250335" y="3734615"/>
              <a:ext cx="365760" cy="365760"/>
            </a:xfrm>
            <a:prstGeom prst="ellipse">
              <a:avLst/>
            </a:prstGeom>
            <a:solidFill>
              <a:srgbClr val="0078D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3</a:t>
              </a:r>
              <a:endParaRPr kumimoji="0" lang="en-I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F69C3A4-2C96-46FD-B5A7-C6981A98CC9E}"/>
                </a:ext>
              </a:extLst>
            </p:cNvPr>
            <p:cNvSpPr/>
            <p:nvPr/>
          </p:nvSpPr>
          <p:spPr bwMode="auto">
            <a:xfrm>
              <a:off x="8661400" y="3764132"/>
              <a:ext cx="3159602" cy="338328"/>
            </a:xfrm>
            <a:prstGeom prst="rect">
              <a:avLst/>
            </a:prstGeom>
            <a:solidFill>
              <a:srgbClr val="75757A">
                <a:lumMod val="75000"/>
              </a:srgbClr>
            </a:solidFill>
            <a:ln w="19050" cap="flat" cmpd="sng" algn="ctr">
              <a:solidFill>
                <a:srgbClr val="75757A">
                  <a:lumMod val="7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Scope</a:t>
              </a: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5390762-1050-4947-81B5-5E7D20040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8661400" y="4100375"/>
              <a:ext cx="3159602" cy="2062640"/>
            </a:xfrm>
            <a:prstGeom prst="rect">
              <a:avLst/>
            </a:prstGeom>
            <a:solidFill>
              <a:srgbClr val="EBEBEB"/>
            </a:solidFill>
            <a:ln w="19050" cap="flat" cmpd="sng" algn="ctr">
              <a:solidFill>
                <a:srgbClr val="75757A">
                  <a:lumMod val="75000"/>
                </a:srgbClr>
              </a:solidFill>
              <a:prstDash val="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3" name="Graphic 122">
              <a:extLst>
                <a:ext uri="{FF2B5EF4-FFF2-40B4-BE49-F238E27FC236}">
                  <a16:creationId xmlns:a16="http://schemas.microsoft.com/office/drawing/2014/main" id="{4D8A2957-C5CB-4E44-BD68-ECE2E62E8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10894" y="4136498"/>
              <a:ext cx="431354" cy="431355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DF4D854-01A9-4C11-85CA-454AD9B47DC0}"/>
                </a:ext>
              </a:extLst>
            </p:cNvPr>
            <p:cNvSpPr txBox="1"/>
            <p:nvPr/>
          </p:nvSpPr>
          <p:spPr>
            <a:xfrm>
              <a:off x="9365332" y="4237502"/>
              <a:ext cx="1460325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cs typeface="Segoe UI" panose="020B0502040204020203" pitchFamily="34" charset="0"/>
                </a:rPr>
                <a:t>Management group</a:t>
              </a:r>
            </a:p>
          </p:txBody>
        </p:sp>
        <p:sp>
          <p:nvSpPr>
            <p:cNvPr id="125" name="Rectangle 12" descr="Arrow pointing down">
              <a:extLst>
                <a:ext uri="{FF2B5EF4-FFF2-40B4-BE49-F238E27FC236}">
                  <a16:creationId xmlns:a16="http://schemas.microsoft.com/office/drawing/2014/main" id="{7DAF8D9B-4D71-437F-BE26-D127DD518C86}"/>
                </a:ext>
              </a:extLst>
            </p:cNvPr>
            <p:cNvSpPr/>
            <p:nvPr/>
          </p:nvSpPr>
          <p:spPr bwMode="auto">
            <a:xfrm>
              <a:off x="9026572" y="4538179"/>
              <a:ext cx="362099" cy="203060"/>
            </a:xfrm>
            <a:custGeom>
              <a:avLst/>
              <a:gdLst>
                <a:gd name="connsiteX0" fmla="*/ 0 w 1310640"/>
                <a:gd name="connsiteY0" fmla="*/ 0 h 1205017"/>
                <a:gd name="connsiteX1" fmla="*/ 1310640 w 1310640"/>
                <a:gd name="connsiteY1" fmla="*/ 0 h 1205017"/>
                <a:gd name="connsiteX2" fmla="*/ 1310640 w 1310640"/>
                <a:gd name="connsiteY2" fmla="*/ 1205017 h 1205017"/>
                <a:gd name="connsiteX3" fmla="*/ 0 w 1310640"/>
                <a:gd name="connsiteY3" fmla="*/ 1205017 h 1205017"/>
                <a:gd name="connsiteX4" fmla="*/ 0 w 1310640"/>
                <a:gd name="connsiteY4" fmla="*/ 0 h 1205017"/>
                <a:gd name="connsiteX0" fmla="*/ 1310640 w 1402080"/>
                <a:gd name="connsiteY0" fmla="*/ 0 h 1205017"/>
                <a:gd name="connsiteX1" fmla="*/ 1310640 w 1402080"/>
                <a:gd name="connsiteY1" fmla="*/ 1205017 h 1205017"/>
                <a:gd name="connsiteX2" fmla="*/ 0 w 1402080"/>
                <a:gd name="connsiteY2" fmla="*/ 1205017 h 1205017"/>
                <a:gd name="connsiteX3" fmla="*/ 0 w 1402080"/>
                <a:gd name="connsiteY3" fmla="*/ 0 h 1205017"/>
                <a:gd name="connsiteX4" fmla="*/ 1402080 w 1402080"/>
                <a:gd name="connsiteY4" fmla="*/ 91440 h 1205017"/>
                <a:gd name="connsiteX0" fmla="*/ 1310640 w 1310640"/>
                <a:gd name="connsiteY0" fmla="*/ 0 h 1205017"/>
                <a:gd name="connsiteX1" fmla="*/ 1310640 w 1310640"/>
                <a:gd name="connsiteY1" fmla="*/ 1205017 h 1205017"/>
                <a:gd name="connsiteX2" fmla="*/ 0 w 1310640"/>
                <a:gd name="connsiteY2" fmla="*/ 1205017 h 1205017"/>
                <a:gd name="connsiteX3" fmla="*/ 0 w 1310640"/>
                <a:gd name="connsiteY3" fmla="*/ 0 h 1205017"/>
                <a:gd name="connsiteX0" fmla="*/ 1310640 w 1310640"/>
                <a:gd name="connsiteY0" fmla="*/ 1205017 h 1205017"/>
                <a:gd name="connsiteX1" fmla="*/ 0 w 1310640"/>
                <a:gd name="connsiteY1" fmla="*/ 1205017 h 1205017"/>
                <a:gd name="connsiteX2" fmla="*/ 0 w 1310640"/>
                <a:gd name="connsiteY2" fmla="*/ 0 h 120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0640" h="1205017">
                  <a:moveTo>
                    <a:pt x="1310640" y="1205017"/>
                  </a:moveTo>
                  <a:lnTo>
                    <a:pt x="0" y="1205017"/>
                  </a:lnTo>
                  <a:lnTo>
                    <a:pt x="0" y="0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059E349-4306-471F-A537-D7295D5F6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254" y="4668156"/>
              <a:ext cx="269974" cy="269974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21AF7E8-F673-4EF5-8491-8E448527C12A}"/>
                </a:ext>
              </a:extLst>
            </p:cNvPr>
            <p:cNvSpPr txBox="1"/>
            <p:nvPr/>
          </p:nvSpPr>
          <p:spPr>
            <a:xfrm>
              <a:off x="9701228" y="4668156"/>
              <a:ext cx="962935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cs typeface="Segoe UI" panose="020B0502040204020203" pitchFamily="34" charset="0"/>
                </a:rPr>
                <a:t>Subscription</a:t>
              </a:r>
            </a:p>
          </p:txBody>
        </p:sp>
        <p:sp>
          <p:nvSpPr>
            <p:cNvPr id="128" name="Rectangle 12" descr="Arrow pointing down">
              <a:extLst>
                <a:ext uri="{FF2B5EF4-FFF2-40B4-BE49-F238E27FC236}">
                  <a16:creationId xmlns:a16="http://schemas.microsoft.com/office/drawing/2014/main" id="{7321331B-96B5-423C-9220-94EDCB5ECF75}"/>
                </a:ext>
              </a:extLst>
            </p:cNvPr>
            <p:cNvSpPr/>
            <p:nvPr/>
          </p:nvSpPr>
          <p:spPr bwMode="auto">
            <a:xfrm>
              <a:off x="9523703" y="5028793"/>
              <a:ext cx="200718" cy="232292"/>
            </a:xfrm>
            <a:custGeom>
              <a:avLst/>
              <a:gdLst>
                <a:gd name="connsiteX0" fmla="*/ 0 w 1310640"/>
                <a:gd name="connsiteY0" fmla="*/ 0 h 1205017"/>
                <a:gd name="connsiteX1" fmla="*/ 1310640 w 1310640"/>
                <a:gd name="connsiteY1" fmla="*/ 0 h 1205017"/>
                <a:gd name="connsiteX2" fmla="*/ 1310640 w 1310640"/>
                <a:gd name="connsiteY2" fmla="*/ 1205017 h 1205017"/>
                <a:gd name="connsiteX3" fmla="*/ 0 w 1310640"/>
                <a:gd name="connsiteY3" fmla="*/ 1205017 h 1205017"/>
                <a:gd name="connsiteX4" fmla="*/ 0 w 1310640"/>
                <a:gd name="connsiteY4" fmla="*/ 0 h 1205017"/>
                <a:gd name="connsiteX0" fmla="*/ 1310640 w 1402080"/>
                <a:gd name="connsiteY0" fmla="*/ 0 h 1205017"/>
                <a:gd name="connsiteX1" fmla="*/ 1310640 w 1402080"/>
                <a:gd name="connsiteY1" fmla="*/ 1205017 h 1205017"/>
                <a:gd name="connsiteX2" fmla="*/ 0 w 1402080"/>
                <a:gd name="connsiteY2" fmla="*/ 1205017 h 1205017"/>
                <a:gd name="connsiteX3" fmla="*/ 0 w 1402080"/>
                <a:gd name="connsiteY3" fmla="*/ 0 h 1205017"/>
                <a:gd name="connsiteX4" fmla="*/ 1402080 w 1402080"/>
                <a:gd name="connsiteY4" fmla="*/ 91440 h 1205017"/>
                <a:gd name="connsiteX0" fmla="*/ 1310640 w 1310640"/>
                <a:gd name="connsiteY0" fmla="*/ 0 h 1205017"/>
                <a:gd name="connsiteX1" fmla="*/ 1310640 w 1310640"/>
                <a:gd name="connsiteY1" fmla="*/ 1205017 h 1205017"/>
                <a:gd name="connsiteX2" fmla="*/ 0 w 1310640"/>
                <a:gd name="connsiteY2" fmla="*/ 1205017 h 1205017"/>
                <a:gd name="connsiteX3" fmla="*/ 0 w 1310640"/>
                <a:gd name="connsiteY3" fmla="*/ 0 h 1205017"/>
                <a:gd name="connsiteX0" fmla="*/ 1310640 w 1310640"/>
                <a:gd name="connsiteY0" fmla="*/ 1205017 h 1205017"/>
                <a:gd name="connsiteX1" fmla="*/ 0 w 1310640"/>
                <a:gd name="connsiteY1" fmla="*/ 1205017 h 1205017"/>
                <a:gd name="connsiteX2" fmla="*/ 0 w 1310640"/>
                <a:gd name="connsiteY2" fmla="*/ 0 h 120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0640" h="1205017">
                  <a:moveTo>
                    <a:pt x="1310640" y="1205017"/>
                  </a:moveTo>
                  <a:lnTo>
                    <a:pt x="0" y="1205017"/>
                  </a:lnTo>
                  <a:lnTo>
                    <a:pt x="0" y="0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9" name="Graphic 128">
              <a:extLst>
                <a:ext uri="{FF2B5EF4-FFF2-40B4-BE49-F238E27FC236}">
                  <a16:creationId xmlns:a16="http://schemas.microsoft.com/office/drawing/2014/main" id="{8F39783F-04C9-4B64-AC59-996FCFF5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75071" y="5028793"/>
              <a:ext cx="362099" cy="362099"/>
            </a:xfrm>
            <a:prstGeom prst="rect">
              <a:avLst/>
            </a:prstGeom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8E19BB0-6CFC-4C68-8F67-3772728B5F0F}"/>
                </a:ext>
              </a:extLst>
            </p:cNvPr>
            <p:cNvSpPr txBox="1"/>
            <p:nvPr/>
          </p:nvSpPr>
          <p:spPr>
            <a:xfrm>
              <a:off x="10187820" y="5098810"/>
              <a:ext cx="1157063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cs typeface="Segoe UI" panose="020B0502040204020203" pitchFamily="34" charset="0"/>
                </a:rPr>
                <a:t>Resource group</a:t>
              </a:r>
            </a:p>
          </p:txBody>
        </p:sp>
        <p:sp>
          <p:nvSpPr>
            <p:cNvPr id="131" name="Rectangle 12" descr="Arrow pointing down">
              <a:extLst>
                <a:ext uri="{FF2B5EF4-FFF2-40B4-BE49-F238E27FC236}">
                  <a16:creationId xmlns:a16="http://schemas.microsoft.com/office/drawing/2014/main" id="{D9AFB0AD-D3DE-4BEA-8075-F4AF9ADB035C}"/>
                </a:ext>
              </a:extLst>
            </p:cNvPr>
            <p:cNvSpPr/>
            <p:nvPr/>
          </p:nvSpPr>
          <p:spPr bwMode="auto">
            <a:xfrm>
              <a:off x="9950423" y="5413997"/>
              <a:ext cx="261769" cy="309196"/>
            </a:xfrm>
            <a:custGeom>
              <a:avLst/>
              <a:gdLst>
                <a:gd name="connsiteX0" fmla="*/ 0 w 1310640"/>
                <a:gd name="connsiteY0" fmla="*/ 0 h 1205017"/>
                <a:gd name="connsiteX1" fmla="*/ 1310640 w 1310640"/>
                <a:gd name="connsiteY1" fmla="*/ 0 h 1205017"/>
                <a:gd name="connsiteX2" fmla="*/ 1310640 w 1310640"/>
                <a:gd name="connsiteY2" fmla="*/ 1205017 h 1205017"/>
                <a:gd name="connsiteX3" fmla="*/ 0 w 1310640"/>
                <a:gd name="connsiteY3" fmla="*/ 1205017 h 1205017"/>
                <a:gd name="connsiteX4" fmla="*/ 0 w 1310640"/>
                <a:gd name="connsiteY4" fmla="*/ 0 h 1205017"/>
                <a:gd name="connsiteX0" fmla="*/ 1310640 w 1402080"/>
                <a:gd name="connsiteY0" fmla="*/ 0 h 1205017"/>
                <a:gd name="connsiteX1" fmla="*/ 1310640 w 1402080"/>
                <a:gd name="connsiteY1" fmla="*/ 1205017 h 1205017"/>
                <a:gd name="connsiteX2" fmla="*/ 0 w 1402080"/>
                <a:gd name="connsiteY2" fmla="*/ 1205017 h 1205017"/>
                <a:gd name="connsiteX3" fmla="*/ 0 w 1402080"/>
                <a:gd name="connsiteY3" fmla="*/ 0 h 1205017"/>
                <a:gd name="connsiteX4" fmla="*/ 1402080 w 1402080"/>
                <a:gd name="connsiteY4" fmla="*/ 91440 h 1205017"/>
                <a:gd name="connsiteX0" fmla="*/ 1310640 w 1310640"/>
                <a:gd name="connsiteY0" fmla="*/ 0 h 1205017"/>
                <a:gd name="connsiteX1" fmla="*/ 1310640 w 1310640"/>
                <a:gd name="connsiteY1" fmla="*/ 1205017 h 1205017"/>
                <a:gd name="connsiteX2" fmla="*/ 0 w 1310640"/>
                <a:gd name="connsiteY2" fmla="*/ 1205017 h 1205017"/>
                <a:gd name="connsiteX3" fmla="*/ 0 w 1310640"/>
                <a:gd name="connsiteY3" fmla="*/ 0 h 1205017"/>
                <a:gd name="connsiteX0" fmla="*/ 1310640 w 1310640"/>
                <a:gd name="connsiteY0" fmla="*/ 1205017 h 1205017"/>
                <a:gd name="connsiteX1" fmla="*/ 0 w 1310640"/>
                <a:gd name="connsiteY1" fmla="*/ 1205017 h 1205017"/>
                <a:gd name="connsiteX2" fmla="*/ 0 w 1310640"/>
                <a:gd name="connsiteY2" fmla="*/ 0 h 120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0640" h="1205017">
                  <a:moveTo>
                    <a:pt x="1310640" y="1205017"/>
                  </a:moveTo>
                  <a:lnTo>
                    <a:pt x="0" y="1205017"/>
                  </a:lnTo>
                  <a:lnTo>
                    <a:pt x="0" y="0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0D136F5D-60D2-47DB-881E-64669F173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219451" y="5517681"/>
              <a:ext cx="359072" cy="359072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5D23660-8F45-4559-B9A8-67390BE64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00640" y="5526942"/>
              <a:ext cx="264129" cy="340551"/>
            </a:xfrm>
            <a:prstGeom prst="rect">
              <a:avLst/>
            </a:prstGeom>
          </p:spPr>
        </p:pic>
        <p:pic>
          <p:nvPicPr>
            <p:cNvPr id="134" name="Graphic 133">
              <a:extLst>
                <a:ext uri="{FF2B5EF4-FFF2-40B4-BE49-F238E27FC236}">
                  <a16:creationId xmlns:a16="http://schemas.microsoft.com/office/drawing/2014/main" id="{840DD557-DE51-4117-A3F5-48994924D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273159" y="5521884"/>
              <a:ext cx="350668" cy="350667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148E0CD-22E6-4ED0-8244-AE056D256537}"/>
                </a:ext>
              </a:extLst>
            </p:cNvPr>
            <p:cNvSpPr txBox="1"/>
            <p:nvPr/>
          </p:nvSpPr>
          <p:spPr>
            <a:xfrm>
              <a:off x="10610631" y="5918910"/>
              <a:ext cx="64281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cs typeface="Segoe UI" panose="020B0502040204020203" pitchFamily="34" charset="0"/>
                </a:rPr>
                <a:t>Resource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484280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94" y="466302"/>
            <a:ext cx="11349329" cy="439465"/>
          </a:xfrm>
        </p:spPr>
        <p:txBody>
          <a:bodyPr/>
          <a:lstStyle/>
          <a:p>
            <a:r>
              <a:rPr lang="en-US" dirty="0"/>
              <a:t>How RBAC Works (2 of 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AD40E0-B63F-4016-9549-8727D24F5760}"/>
              </a:ext>
            </a:extLst>
          </p:cNvPr>
          <p:cNvSpPr/>
          <p:nvPr/>
        </p:nvSpPr>
        <p:spPr>
          <a:xfrm>
            <a:off x="-1" y="1052653"/>
            <a:ext cx="12436475" cy="887453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txBody>
          <a:bodyPr wrap="square" lIns="457200" tIns="45720" rIns="91440" bIns="45720" anchor="ctr">
            <a:noAutofit/>
          </a:bodyPr>
          <a:lstStyle/>
          <a:p>
            <a:pPr marL="112713"/>
            <a:r>
              <a:rPr lang="en-US" sz="2400" dirty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RBAC supports deny assignments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2BB7C-0B00-41A5-829B-E8E2C100F3DF}"/>
              </a:ext>
            </a:extLst>
          </p:cNvPr>
          <p:cNvSpPr/>
          <p:nvPr/>
        </p:nvSpPr>
        <p:spPr>
          <a:xfrm>
            <a:off x="500907" y="2376961"/>
            <a:ext cx="6146473" cy="11203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4464" tIns="89642" rIns="134464" bIns="89642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Segoe UI Semilight"/>
              </a:rPr>
              <a:t>Attaches a set of deny actions to a user, group, service principal, or managed identity at a particular scope for the purpose of denying access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CB2EB0-68B3-4435-85DB-844F430156AB}"/>
              </a:ext>
            </a:extLst>
          </p:cNvPr>
          <p:cNvSpPr/>
          <p:nvPr/>
        </p:nvSpPr>
        <p:spPr>
          <a:xfrm>
            <a:off x="490539" y="3560377"/>
            <a:ext cx="6146472" cy="11203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4464" tIns="89642" rIns="134464" bIns="89642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Segoe UI Semilight"/>
              </a:rPr>
              <a:t>Deny assignments block users from performing specified actions even if a role assignment grants them access.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1C29E3-AD88-4A53-A6D1-BC143F852C1F}"/>
              </a:ext>
            </a:extLst>
          </p:cNvPr>
          <p:cNvSpPr/>
          <p:nvPr/>
        </p:nvSpPr>
        <p:spPr>
          <a:xfrm>
            <a:off x="500909" y="4807650"/>
            <a:ext cx="6146472" cy="11203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4464" tIns="89642" rIns="134464" bIns="89642" numCol="1" spcCol="1270" anchor="ctr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</a:rPr>
              <a:t>Deny assignments take precedence over role assignments.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7425541-821D-41BA-A9B8-58A684B7AFF4}"/>
              </a:ext>
            </a:extLst>
          </p:cNvPr>
          <p:cNvSpPr>
            <a:spLocks noGrp="1"/>
          </p:cNvSpPr>
          <p:nvPr/>
        </p:nvSpPr>
        <p:spPr>
          <a:xfrm>
            <a:off x="7266629" y="4680678"/>
            <a:ext cx="4484098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latin typeface="+mj-lt"/>
              </a:rPr>
              <a:t>Deny assignments are currently read-only and are set by Azure Blueprints and Azure Managed Apps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A196BE5-6D35-4A69-8962-0C10B6E6E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8245" y="2785835"/>
            <a:ext cx="1310872" cy="131087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DF2CCFC-A0A4-44C8-8CE6-7DC1AFDD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811765" y="2201864"/>
            <a:ext cx="5197671" cy="4137292"/>
          </a:xfrm>
          <a:prstGeom prst="rect">
            <a:avLst/>
          </a:prstGeom>
          <a:noFill/>
          <a:ln w="19050" cap="flat" cmpd="sng" algn="ctr">
            <a:solidFill>
              <a:srgbClr val="FFFFFF">
                <a:lumMod val="9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812BA4B-7E3B-44CD-ABC7-A210C0EA0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8468" y="2845304"/>
            <a:ext cx="1079946" cy="107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114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7E2EA5C-9C23-4111-BFAA-EB7B1860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 Roles, Azure Roles, and Azure AD Roles (1 of 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A24F75-5A1E-49A0-9C11-509080948745}"/>
              </a:ext>
            </a:extLst>
          </p:cNvPr>
          <p:cNvSpPr/>
          <p:nvPr/>
        </p:nvSpPr>
        <p:spPr>
          <a:xfrm>
            <a:off x="-1" y="1052653"/>
            <a:ext cx="12436475" cy="663131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txBody>
          <a:bodyPr wrap="square" lIns="457200" tIns="45720" rIns="91440" bIns="45720" anchor="ctr">
            <a:noAutofit/>
          </a:bodyPr>
          <a:lstStyle/>
          <a:p>
            <a:pPr marL="112713"/>
            <a:r>
              <a:rPr lang="en-US" sz="2400" dirty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Azure and Azure AD offer two types of roles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38CE0-0E15-4F56-BFF1-2B7D93BE5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91836"/>
              </p:ext>
            </p:extLst>
          </p:nvPr>
        </p:nvGraphicFramePr>
        <p:xfrm>
          <a:off x="427037" y="2115728"/>
          <a:ext cx="11582400" cy="3304032"/>
        </p:xfrm>
        <a:graphic>
          <a:graphicData uri="http://schemas.openxmlformats.org/drawingml/2006/table">
            <a:tbl>
              <a:tblPr firstRow="1" firstCol="1" bandCol="1">
                <a:tableStyleId>{69012ECD-51FC-41F1-AA8D-1B2483CD663E}</a:tableStyleId>
              </a:tblPr>
              <a:tblGrid>
                <a:gridCol w="5551523">
                  <a:extLst>
                    <a:ext uri="{9D8B030D-6E8A-4147-A177-3AD203B41FA5}">
                      <a16:colId xmlns:a16="http://schemas.microsoft.com/office/drawing/2014/main" val="1173267169"/>
                    </a:ext>
                  </a:extLst>
                </a:gridCol>
                <a:gridCol w="6030877">
                  <a:extLst>
                    <a:ext uri="{9D8B030D-6E8A-4147-A177-3AD203B41FA5}">
                      <a16:colId xmlns:a16="http://schemas.microsoft.com/office/drawing/2014/main" val="1081038665"/>
                    </a:ext>
                  </a:extLst>
                </a:gridCol>
              </a:tblGrid>
              <a:tr h="484561">
                <a:tc>
                  <a:txBody>
                    <a:bodyPr/>
                    <a:lstStyle/>
                    <a:p>
                      <a:pPr marL="0" marR="0" algn="ctr" defTabSz="932742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Azure RBAC roles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Azure AD roles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+mj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52225"/>
                  </a:ext>
                </a:extLst>
              </a:tr>
              <a:tr h="7096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Manage access to Azure resources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Manage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 access to Azure AD objects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188329"/>
                  </a:ext>
                </a:extLst>
              </a:tr>
              <a:tr h="7096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Scope can be specified at multiple levels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Scope is at the tenant level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053974"/>
                  </a:ext>
                </a:extLst>
              </a:tr>
              <a:tr h="1400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</a:rPr>
                        <a:t>Role information can be accessed in the Azure portal, Azure CLI, Azure PowerShell, Azure Resource Manager templates, REST API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</a:rPr>
                        <a:t>Role information can be accessed in Azure portal, Microsoft 365 admin portal, Microsoft Graph, Azure Active Directory PowerShell for Graph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60625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25455D9-1E99-4B0D-90F8-9E2D59C5CC20}"/>
              </a:ext>
            </a:extLst>
          </p:cNvPr>
          <p:cNvSpPr txBox="1"/>
          <p:nvPr/>
        </p:nvSpPr>
        <p:spPr>
          <a:xfrm>
            <a:off x="354458" y="5819704"/>
            <a:ext cx="116549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dirty="0">
                <a:latin typeface="+mj-lt"/>
                <a:cs typeface="Segoe UI Semibold" panose="020B0702040204020203" pitchFamily="34" charset="0"/>
              </a:rPr>
              <a:t>* </a:t>
            </a:r>
            <a:r>
              <a:rPr lang="en-US" dirty="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  <a:t>Classic administrator roles should be avoided if using Azure Resource Manager</a:t>
            </a:r>
          </a:p>
        </p:txBody>
      </p:sp>
    </p:spTree>
    <p:extLst>
      <p:ext uri="{BB962C8B-B14F-4D97-AF65-F5344CB8AC3E}">
        <p14:creationId xmlns:p14="http://schemas.microsoft.com/office/powerpoint/2010/main" val="21719429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OCAzureARB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OCAzureARB" id="{34410265-D11B-4B2D-AF52-08CAE1255A87}" vid="{35990563-9594-4FE6-AF3C-E8F5FD3157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1414</Words>
  <Application>Microsoft Office PowerPoint</Application>
  <PresentationFormat>Custom</PresentationFormat>
  <Paragraphs>222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MOCAzureARB</vt:lpstr>
      <vt:lpstr>AZ-303: Microsoft Azure Architect Technologies</vt:lpstr>
      <vt:lpstr>Module 10:  Implement and Manage Azure Governance Solutions</vt:lpstr>
      <vt:lpstr>Lesson 01: Role-Based Access Control (RBAC)</vt:lpstr>
      <vt:lpstr>RBAC Overview</vt:lpstr>
      <vt:lpstr>Role-Based Access Control </vt:lpstr>
      <vt:lpstr>RBAC in the Azure Portal </vt:lpstr>
      <vt:lpstr>How RBAC Works (1 of 2)</vt:lpstr>
      <vt:lpstr>How RBAC Works (2 of 2)</vt:lpstr>
      <vt:lpstr>Administrator Roles, Azure Roles, and Azure AD Roles (1 of 3)</vt:lpstr>
      <vt:lpstr>Administrator Roles, Azure Roles, and Azure AD Roles (2 of 3)</vt:lpstr>
      <vt:lpstr>Administrator Roles, Azure Roles, and Azure AD Roles (3 of 3)</vt:lpstr>
      <vt:lpstr>Demonstration: Add an Azure Role Assignment</vt:lpstr>
      <vt:lpstr>Lesson 02: Azure AD Access Reviews</vt:lpstr>
      <vt:lpstr>Azure AD Access Review Overview</vt:lpstr>
      <vt:lpstr>Azure AD Access Reviews</vt:lpstr>
      <vt:lpstr>Create an Azure AD Access Review</vt:lpstr>
      <vt:lpstr>Lesson 03: Implement and Configure an Azure Policy</vt:lpstr>
      <vt:lpstr>Implement and Configure Azure Policy Overview</vt:lpstr>
      <vt:lpstr>Azure Policy Overview (1 of 2)</vt:lpstr>
      <vt:lpstr>Azure Policy Overview (2 of 2) </vt:lpstr>
      <vt:lpstr>Implement a New Custom Policy</vt:lpstr>
      <vt:lpstr>Demonstration: Create and Manage Policies to Enforce Compliance</vt:lpstr>
      <vt:lpstr>Lesson 04: Azure Blueprints</vt:lpstr>
      <vt:lpstr>Azure Blueprints Overview</vt:lpstr>
      <vt:lpstr>Azure Blueprints</vt:lpstr>
      <vt:lpstr>Demonstration: Create a Blueprint</vt:lpstr>
      <vt:lpstr>Lab: Managing Azure Role-Based Access Control</vt:lpstr>
      <vt:lpstr>Implement and Manage Azure Governance Solutions - Review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2021-07-16T19:48:33Z</dcterms:created>
  <dcterms:modified xsi:type="dcterms:W3CDTF">2021-07-16T19:48:44Z</dcterms:modified>
</cp:coreProperties>
</file>