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74" r:id="rId1"/>
  </p:sldMasterIdLst>
  <p:notesMasterIdLst>
    <p:notesMasterId r:id="rId16"/>
  </p:notesMasterIdLst>
  <p:handoutMasterIdLst>
    <p:handoutMasterId r:id="rId17"/>
  </p:handoutMasterIdLst>
  <p:sldIdLst>
    <p:sldId id="1755" r:id="rId2"/>
    <p:sldId id="1756" r:id="rId3"/>
    <p:sldId id="1749" r:id="rId4"/>
    <p:sldId id="9057" r:id="rId5"/>
    <p:sldId id="9137" r:id="rId6"/>
    <p:sldId id="2076138118" r:id="rId7"/>
    <p:sldId id="1684" r:id="rId8"/>
    <p:sldId id="9138" r:id="rId9"/>
    <p:sldId id="1802" r:id="rId10"/>
    <p:sldId id="2076138119" r:id="rId11"/>
    <p:sldId id="2015" r:id="rId12"/>
    <p:sldId id="9136" r:id="rId13"/>
    <p:sldId id="2582" r:id="rId14"/>
    <p:sldId id="9056"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290A1E8-AFB8-3548-8B68-764E854A696A}">
          <p14:sldIdLst>
            <p14:sldId id="1755"/>
            <p14:sldId id="1756"/>
          </p14:sldIdLst>
        </p14:section>
        <p14:section name="Managed Identity" id="{6F5D7BB8-1515-47F3-8DA6-3C4C4528D3F8}">
          <p14:sldIdLst>
            <p14:sldId id="1749"/>
            <p14:sldId id="9057"/>
            <p14:sldId id="9137"/>
            <p14:sldId id="2076138118"/>
          </p14:sldIdLst>
        </p14:section>
        <p14:section name="Azure Key Vault" id="{FED26456-AD29-438A-99AA-A485FA7A0189}">
          <p14:sldIdLst>
            <p14:sldId id="1684"/>
            <p14:sldId id="9138"/>
            <p14:sldId id="1802"/>
            <p14:sldId id="2076138119"/>
            <p14:sldId id="2015"/>
            <p14:sldId id="9136"/>
          </p14:sldIdLst>
        </p14:section>
        <p14:section name="Finish" id="{820E6893-4754-417C-8C01-353ED406A53C}">
          <p14:sldIdLst>
            <p14:sldId id="2582"/>
            <p14:sldId id="905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EBEBEB"/>
    <a:srgbClr val="FFFFFF"/>
    <a:srgbClr val="FFF100"/>
    <a:srgbClr val="75757A"/>
    <a:srgbClr val="3C3C41"/>
    <a:srgbClr val="30E5D0"/>
    <a:srgbClr val="008272"/>
    <a:srgbClr val="0777D3"/>
    <a:srgbClr val="0000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24474C-A5CE-4384-ADDA-B92BF4E87582}" v="3" dt="2021-06-14T15:12:57.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77" autoAdjust="0"/>
    <p:restoredTop sz="91422" autoAdjust="0"/>
  </p:normalViewPr>
  <p:slideViewPr>
    <p:cSldViewPr snapToGrid="0">
      <p:cViewPr varScale="1">
        <p:scale>
          <a:sx n="70" d="100"/>
          <a:sy n="70" d="100"/>
        </p:scale>
        <p:origin x="72" y="65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0"/>
    </p:cViewPr>
  </p:sorterViewPr>
  <p:notesViewPr>
    <p:cSldViewPr snapToGrid="0" showGuides="1">
      <p:cViewPr varScale="1">
        <p:scale>
          <a:sx n="66" d="100"/>
          <a:sy n="66" d="100"/>
        </p:scale>
        <p:origin x="2280"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B8647E0-90EC-4580-A4C7-5F7833105104}">
      <dgm:prSet phldrT="[Text]" phldr="0" custT="1"/>
      <dgm:spPr>
        <a:solidFill>
          <a:schemeClr val="tx2">
            <a:lumMod val="50000"/>
          </a:schemeClr>
        </a:solidFill>
      </dgm:spPr>
      <dgm:t>
        <a:bodyPr/>
        <a:lstStyle/>
        <a:p>
          <a:r>
            <a:rPr lang="en-US" sz="2000" dirty="0">
              <a:solidFill>
                <a:schemeClr val="bg1"/>
              </a:solidFill>
            </a:rPr>
            <a:t>Manage a certificate in the Portal</a:t>
          </a:r>
        </a:p>
      </dgm:t>
    </dgm:pt>
    <dgm:pt modelId="{C1E496D5-1229-49D4-AB93-BC9024B6EB10}" type="parTrans" cxnId="{907CCD5C-0EF5-4CB4-9E22-1F52BAF7CF54}">
      <dgm:prSet/>
      <dgm:spPr/>
      <dgm:t>
        <a:bodyPr/>
        <a:lstStyle/>
        <a:p>
          <a:endParaRPr lang="en-US"/>
        </a:p>
      </dgm:t>
    </dgm:pt>
    <dgm:pt modelId="{7AE2F0E6-43C8-47EB-8822-8CC5582720C2}" type="sibTrans" cxnId="{907CCD5C-0EF5-4CB4-9E22-1F52BAF7CF54}">
      <dgm:prSet/>
      <dgm:spPr/>
      <dgm:t>
        <a:bodyPr/>
        <a:lstStyle/>
        <a:p>
          <a:endParaRPr lang="en-US"/>
        </a:p>
      </dgm:t>
    </dgm:pt>
    <dgm:pt modelId="{F33862DB-82A4-4E53-892D-E6C635C38715}">
      <dgm:prSet phldrT="[Text]" phldr="0" custT="1"/>
      <dgm:spPr>
        <a:solidFill>
          <a:schemeClr val="tx2">
            <a:lumMod val="50000"/>
          </a:schemeClr>
        </a:solidFill>
      </dgm:spPr>
      <dgm:t>
        <a:bodyPr/>
        <a:lstStyle/>
        <a:p>
          <a:r>
            <a:rPr lang="en-US" sz="2000" dirty="0">
              <a:solidFill>
                <a:schemeClr val="bg1"/>
              </a:solidFill>
              <a:latin typeface="+mn-lt"/>
            </a:rPr>
            <a:t>Add a CA provider account</a:t>
          </a:r>
          <a:endParaRPr lang="en-US" sz="2000" dirty="0">
            <a:solidFill>
              <a:schemeClr val="bg1"/>
            </a:solidFill>
          </a:endParaRPr>
        </a:p>
      </dgm:t>
    </dgm:pt>
    <dgm:pt modelId="{8CBAA32A-8B9D-47F5-A211-32E21ADD5728}" type="parTrans" cxnId="{3F5E0199-1F63-41B6-8B3D-21966F8A57FE}">
      <dgm:prSet/>
      <dgm:spPr/>
      <dgm:t>
        <a:bodyPr/>
        <a:lstStyle/>
        <a:p>
          <a:endParaRPr lang="en-US"/>
        </a:p>
      </dgm:t>
    </dgm:pt>
    <dgm:pt modelId="{C4F5593E-E558-4C5E-8B94-0DD95C78B656}" type="sibTrans" cxnId="{3F5E0199-1F63-41B6-8B3D-21966F8A57FE}">
      <dgm:prSet/>
      <dgm:spPr/>
      <dgm:t>
        <a:bodyPr/>
        <a:lstStyle/>
        <a:p>
          <a:endParaRPr lang="en-US"/>
        </a:p>
      </dgm:t>
    </dgm:pt>
    <dgm:pt modelId="{652F9B35-39E1-4A28-811E-83A3126B0E58}">
      <dgm:prSet phldrT="[Text]" phldr="0" custT="1"/>
      <dgm:spPr>
        <a:solidFill>
          <a:schemeClr val="tx2">
            <a:lumMod val="50000"/>
          </a:schemeClr>
        </a:solidFill>
      </dgm:spPr>
      <dgm:t>
        <a:bodyPr/>
        <a:lstStyle/>
        <a:p>
          <a:r>
            <a:rPr lang="en-US" sz="2000" dirty="0">
              <a:solidFill>
                <a:schemeClr val="bg1"/>
              </a:solidFill>
            </a:rPr>
            <a:t>Update the certificate’s validity period</a:t>
          </a:r>
        </a:p>
      </dgm:t>
    </dgm:pt>
    <dgm:pt modelId="{D588D7BB-1873-4A6F-9A50-6EF058919D9B}" type="parTrans" cxnId="{C8E897DA-2068-4EBF-B35A-2B9F7EE1D2B4}">
      <dgm:prSet/>
      <dgm:spPr/>
      <dgm:t>
        <a:bodyPr/>
        <a:lstStyle/>
        <a:p>
          <a:endParaRPr lang="en-US"/>
        </a:p>
      </dgm:t>
    </dgm:pt>
    <dgm:pt modelId="{966B68F1-0E7E-4847-B34F-52BD5803811C}" type="sibTrans" cxnId="{C8E897DA-2068-4EBF-B35A-2B9F7EE1D2B4}">
      <dgm:prSet/>
      <dgm:spPr/>
      <dgm:t>
        <a:bodyPr/>
        <a:lstStyle/>
        <a:p>
          <a:endParaRPr lang="en-US"/>
        </a:p>
      </dgm:t>
    </dgm:pt>
    <dgm:pt modelId="{EDE64526-089E-4D38-B2C4-81D56E47DB35}">
      <dgm:prSet custT="1"/>
      <dgm:spPr>
        <a:solidFill>
          <a:srgbClr val="0078D3">
            <a:lumMod val="50000"/>
          </a:srgbClr>
        </a:solidFill>
        <a:ln w="10795" cap="flat" cmpd="sng" algn="ctr">
          <a:solidFill>
            <a:srgbClr val="FFFFFF">
              <a:hueOff val="0"/>
              <a:satOff val="0"/>
              <a:lumOff val="0"/>
              <a:alphaOff val="0"/>
            </a:srgbClr>
          </a:solidFill>
          <a:prstDash val="solid"/>
        </a:ln>
        <a:effectLst/>
      </dgm:spPr>
      <dgm:t>
        <a:bodyPr spcFirstLastPara="0" vert="horz" wrap="square" lIns="76200" tIns="76200" rIns="76200" bIns="76200" numCol="1" spcCol="1270" anchor="ctr" anchorCtr="0"/>
        <a:lstStyle/>
        <a:p>
          <a:r>
            <a:rPr lang="en-US" sz="2000" kern="1200" dirty="0">
              <a:solidFill>
                <a:srgbClr val="FFFFFF"/>
              </a:solidFill>
              <a:latin typeface="Segoe UI"/>
              <a:ea typeface="+mn-ea"/>
              <a:cs typeface="+mn-cs"/>
            </a:rPr>
            <a:t>Update the certificate’s auto-rotation frequency</a:t>
          </a:r>
        </a:p>
      </dgm:t>
    </dgm:pt>
    <dgm:pt modelId="{D6499010-2263-4A32-A724-288353A72178}" type="parTrans" cxnId="{B14E4BFD-D7A6-4C8C-93A2-AA058912D6CC}">
      <dgm:prSet/>
      <dgm:spPr/>
      <dgm:t>
        <a:bodyPr/>
        <a:lstStyle/>
        <a:p>
          <a:endParaRPr lang="en-US"/>
        </a:p>
      </dgm:t>
    </dgm:pt>
    <dgm:pt modelId="{655B6BA7-D230-4841-AAE1-268A494C59CC}" type="sibTrans" cxnId="{B14E4BFD-D7A6-4C8C-93A2-AA058912D6CC}">
      <dgm:prSet/>
      <dgm:spPr/>
      <dgm:t>
        <a:bodyPr/>
        <a:lstStyle/>
        <a:p>
          <a:endParaRPr lang="en-US"/>
        </a:p>
      </dgm:t>
    </dgm:pt>
    <dgm:pt modelId="{AB43B784-8F00-4539-9338-59AA3AF058CB}">
      <dgm:prSet custT="1"/>
      <dgm:spPr>
        <a:solidFill>
          <a:srgbClr val="0078D3">
            <a:lumMod val="50000"/>
          </a:srgbClr>
        </a:solidFill>
        <a:ln w="10795" cap="flat" cmpd="sng" algn="ctr">
          <a:solidFill>
            <a:srgbClr val="FFFFFF">
              <a:hueOff val="0"/>
              <a:satOff val="0"/>
              <a:lumOff val="0"/>
              <a:alphaOff val="0"/>
            </a:srgbClr>
          </a:solidFill>
          <a:prstDash val="solid"/>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dirty="0">
              <a:solidFill>
                <a:srgbClr val="FFFFFF"/>
              </a:solidFill>
              <a:latin typeface="Segoe UI"/>
              <a:ea typeface="+mn-ea"/>
              <a:cs typeface="+mn-cs"/>
            </a:rPr>
            <a:t>Update the CA’s attributes using PowerShell</a:t>
          </a:r>
        </a:p>
      </dgm:t>
    </dgm:pt>
    <dgm:pt modelId="{FE695188-41E3-4310-98B1-763A04A131D6}" type="parTrans" cxnId="{10243220-73EA-43DB-A040-9CA0888AA72D}">
      <dgm:prSet/>
      <dgm:spPr/>
      <dgm:t>
        <a:bodyPr/>
        <a:lstStyle/>
        <a:p>
          <a:endParaRPr lang="en-US"/>
        </a:p>
      </dgm:t>
    </dgm:pt>
    <dgm:pt modelId="{19FA80ED-B789-451B-8B65-0E7CE67BFD72}" type="sibTrans" cxnId="{10243220-73EA-43DB-A040-9CA0888AA72D}">
      <dgm:prSet/>
      <dgm:spPr/>
      <dgm:t>
        <a:bodyPr/>
        <a:lstStyle/>
        <a:p>
          <a:endParaRPr lang="en-US"/>
        </a:p>
      </dgm:t>
    </dgm:pt>
    <dgm:pt modelId="{2D31615B-CE8E-4E55-BFD0-8613B93E9D01}" type="pres">
      <dgm:prSet presAssocID="{6D6F6A12-7C39-465F-9DFA-A7AE34C8C637}" presName="CompostProcess" presStyleCnt="0">
        <dgm:presLayoutVars>
          <dgm:dir/>
          <dgm:resizeHandles val="exact"/>
        </dgm:presLayoutVars>
      </dgm:prSet>
      <dgm:spPr/>
    </dgm:pt>
    <dgm:pt modelId="{787C1741-16DA-4050-9056-093A3AAE0AD8}" type="pres">
      <dgm:prSet presAssocID="{6D6F6A12-7C39-465F-9DFA-A7AE34C8C637}" presName="arrow" presStyleLbl="bgShp" presStyleIdx="0" presStyleCnt="1" custLinFactNeighborX="-316" custLinFactNeighborY="-353"/>
      <dgm:spPr>
        <a:solidFill>
          <a:schemeClr val="bg1">
            <a:lumMod val="95000"/>
          </a:schemeClr>
        </a:solidFill>
      </dgm:spPr>
    </dgm:pt>
    <dgm:pt modelId="{61CFEAC4-9E45-4278-97EF-B448FE0E5574}" type="pres">
      <dgm:prSet presAssocID="{6D6F6A12-7C39-465F-9DFA-A7AE34C8C637}" presName="linearProcess" presStyleCnt="0"/>
      <dgm:spPr/>
    </dgm:pt>
    <dgm:pt modelId="{79B5C179-A66D-4740-9ED7-B816EF65D2CA}" type="pres">
      <dgm:prSet presAssocID="{4B8647E0-90EC-4580-A4C7-5F7833105104}" presName="textNode" presStyleLbl="node1" presStyleIdx="0" presStyleCnt="5" custScaleY="108959">
        <dgm:presLayoutVars>
          <dgm:bulletEnabled val="1"/>
        </dgm:presLayoutVars>
      </dgm:prSet>
      <dgm:spPr/>
    </dgm:pt>
    <dgm:pt modelId="{D0A21BB4-A817-4B9A-AB4A-EDD3B0B1C223}" type="pres">
      <dgm:prSet presAssocID="{7AE2F0E6-43C8-47EB-8822-8CC5582720C2}" presName="sibTrans" presStyleCnt="0"/>
      <dgm:spPr/>
    </dgm:pt>
    <dgm:pt modelId="{7D68A566-4B67-477F-8C6B-13C323222680}" type="pres">
      <dgm:prSet presAssocID="{F33862DB-82A4-4E53-892D-E6C635C38715}" presName="textNode" presStyleLbl="node1" presStyleIdx="1" presStyleCnt="5" custScaleY="108959">
        <dgm:presLayoutVars>
          <dgm:bulletEnabled val="1"/>
        </dgm:presLayoutVars>
      </dgm:prSet>
      <dgm:spPr/>
    </dgm:pt>
    <dgm:pt modelId="{9A44B964-D346-4B36-9A89-85239235EB4A}" type="pres">
      <dgm:prSet presAssocID="{C4F5593E-E558-4C5E-8B94-0DD95C78B656}" presName="sibTrans" presStyleCnt="0"/>
      <dgm:spPr/>
    </dgm:pt>
    <dgm:pt modelId="{1F6EE758-2C4E-450C-ABE9-C9519117E31C}" type="pres">
      <dgm:prSet presAssocID="{652F9B35-39E1-4A28-811E-83A3126B0E58}" presName="textNode" presStyleLbl="node1" presStyleIdx="2" presStyleCnt="5" custScaleY="108959">
        <dgm:presLayoutVars>
          <dgm:bulletEnabled val="1"/>
        </dgm:presLayoutVars>
      </dgm:prSet>
      <dgm:spPr/>
    </dgm:pt>
    <dgm:pt modelId="{F0D62E7E-DC4E-4594-99E7-997E737A1CC3}" type="pres">
      <dgm:prSet presAssocID="{966B68F1-0E7E-4847-B34F-52BD5803811C}" presName="sibTrans" presStyleCnt="0"/>
      <dgm:spPr/>
    </dgm:pt>
    <dgm:pt modelId="{BBBDE496-1F58-427B-A4C7-730C629A2510}" type="pres">
      <dgm:prSet presAssocID="{EDE64526-089E-4D38-B2C4-81D56E47DB35}" presName="textNode" presStyleLbl="node1" presStyleIdx="3" presStyleCnt="5" custScaleY="98216">
        <dgm:presLayoutVars>
          <dgm:bulletEnabled val="1"/>
        </dgm:presLayoutVars>
      </dgm:prSet>
      <dgm:spPr>
        <a:xfrm>
          <a:off x="7585110" y="1351527"/>
          <a:ext cx="2388083" cy="1802037"/>
        </a:xfrm>
        <a:prstGeom prst="roundRect">
          <a:avLst/>
        </a:prstGeom>
      </dgm:spPr>
    </dgm:pt>
    <dgm:pt modelId="{B13753ED-8158-4D9F-B7C7-B2D426CB3725}" type="pres">
      <dgm:prSet presAssocID="{655B6BA7-D230-4841-AAE1-268A494C59CC}" presName="sibTrans" presStyleCnt="0"/>
      <dgm:spPr/>
    </dgm:pt>
    <dgm:pt modelId="{7FF39F0F-57C6-46A8-96AA-3485CF102073}" type="pres">
      <dgm:prSet presAssocID="{AB43B784-8F00-4539-9338-59AA3AF058CB}" presName="textNode" presStyleLbl="node1" presStyleIdx="4" presStyleCnt="5" custScaleY="96898">
        <dgm:presLayoutVars>
          <dgm:bulletEnabled val="1"/>
        </dgm:presLayoutVars>
      </dgm:prSet>
      <dgm:spPr>
        <a:xfrm>
          <a:off x="8058318" y="1351336"/>
          <a:ext cx="1917602" cy="1801781"/>
        </a:xfrm>
        <a:prstGeom prst="roundRect">
          <a:avLst/>
        </a:prstGeom>
      </dgm:spPr>
    </dgm:pt>
  </dgm:ptLst>
  <dgm:cxnLst>
    <dgm:cxn modelId="{F95DF409-ADD5-4D2A-B380-2E8F480C0E27}" type="presOf" srcId="{4B8647E0-90EC-4580-A4C7-5F7833105104}" destId="{79B5C179-A66D-4740-9ED7-B816EF65D2CA}" srcOrd="0" destOrd="0" presId="urn:microsoft.com/office/officeart/2005/8/layout/hProcess9"/>
    <dgm:cxn modelId="{10243220-73EA-43DB-A040-9CA0888AA72D}" srcId="{6D6F6A12-7C39-465F-9DFA-A7AE34C8C637}" destId="{AB43B784-8F00-4539-9338-59AA3AF058CB}" srcOrd="4" destOrd="0" parTransId="{FE695188-41E3-4310-98B1-763A04A131D6}" sibTransId="{19FA80ED-B789-451B-8B65-0E7CE67BFD72}"/>
    <dgm:cxn modelId="{907CCD5C-0EF5-4CB4-9E22-1F52BAF7CF54}" srcId="{6D6F6A12-7C39-465F-9DFA-A7AE34C8C637}" destId="{4B8647E0-90EC-4580-A4C7-5F7833105104}" srcOrd="0" destOrd="0" parTransId="{C1E496D5-1229-49D4-AB93-BC9024B6EB10}" sibTransId="{7AE2F0E6-43C8-47EB-8822-8CC5582720C2}"/>
    <dgm:cxn modelId="{1027EF52-B0F1-424B-93A6-2DC6D6B1296C}" type="presOf" srcId="{AB43B784-8F00-4539-9338-59AA3AF058CB}" destId="{7FF39F0F-57C6-46A8-96AA-3485CF102073}" srcOrd="0" destOrd="0" presId="urn:microsoft.com/office/officeart/2005/8/layout/hProcess9"/>
    <dgm:cxn modelId="{3F5E0199-1F63-41B6-8B3D-21966F8A57FE}" srcId="{6D6F6A12-7C39-465F-9DFA-A7AE34C8C637}" destId="{F33862DB-82A4-4E53-892D-E6C635C38715}" srcOrd="1" destOrd="0" parTransId="{8CBAA32A-8B9D-47F5-A211-32E21ADD5728}" sibTransId="{C4F5593E-E558-4C5E-8B94-0DD95C78B656}"/>
    <dgm:cxn modelId="{1969E2A5-5F02-4459-9B7F-71E38A9E0C71}" type="presOf" srcId="{F33862DB-82A4-4E53-892D-E6C635C38715}" destId="{7D68A566-4B67-477F-8C6B-13C323222680}" srcOrd="0" destOrd="0" presId="urn:microsoft.com/office/officeart/2005/8/layout/hProcess9"/>
    <dgm:cxn modelId="{40A325B9-8221-4D43-8E56-99166A2D650C}" type="presOf" srcId="{652F9B35-39E1-4A28-811E-83A3126B0E58}" destId="{1F6EE758-2C4E-450C-ABE9-C9519117E31C}" srcOrd="0" destOrd="0" presId="urn:microsoft.com/office/officeart/2005/8/layout/hProcess9"/>
    <dgm:cxn modelId="{C8E897DA-2068-4EBF-B35A-2B9F7EE1D2B4}" srcId="{6D6F6A12-7C39-465F-9DFA-A7AE34C8C637}" destId="{652F9B35-39E1-4A28-811E-83A3126B0E58}" srcOrd="2" destOrd="0" parTransId="{D588D7BB-1873-4A6F-9A50-6EF058919D9B}" sibTransId="{966B68F1-0E7E-4847-B34F-52BD5803811C}"/>
    <dgm:cxn modelId="{2484AEE8-5EBD-4E07-B44B-44A24C73C19B}" type="presOf" srcId="{EDE64526-089E-4D38-B2C4-81D56E47DB35}" destId="{BBBDE496-1F58-427B-A4C7-730C629A2510}" srcOrd="0" destOrd="0" presId="urn:microsoft.com/office/officeart/2005/8/layout/hProcess9"/>
    <dgm:cxn modelId="{B14E4BFD-D7A6-4C8C-93A2-AA058912D6CC}" srcId="{6D6F6A12-7C39-465F-9DFA-A7AE34C8C637}" destId="{EDE64526-089E-4D38-B2C4-81D56E47DB35}" srcOrd="3" destOrd="0" parTransId="{D6499010-2263-4A32-A724-288353A72178}" sibTransId="{655B6BA7-D230-4841-AAE1-268A494C59CC}"/>
    <dgm:cxn modelId="{4F3711FE-640D-449F-B66C-88320ADEB756}" type="presOf" srcId="{6D6F6A12-7C39-465F-9DFA-A7AE34C8C637}" destId="{2D31615B-CE8E-4E55-BFD0-8613B93E9D01}" srcOrd="0" destOrd="0" presId="urn:microsoft.com/office/officeart/2005/8/layout/hProcess9"/>
    <dgm:cxn modelId="{6AD810B2-1339-49A5-90DF-E6E9C6DEC89D}" type="presParOf" srcId="{2D31615B-CE8E-4E55-BFD0-8613B93E9D01}" destId="{787C1741-16DA-4050-9056-093A3AAE0AD8}" srcOrd="0" destOrd="0" presId="urn:microsoft.com/office/officeart/2005/8/layout/hProcess9"/>
    <dgm:cxn modelId="{BD393947-C162-4B8C-A4C1-7AA2969B4895}" type="presParOf" srcId="{2D31615B-CE8E-4E55-BFD0-8613B93E9D01}" destId="{61CFEAC4-9E45-4278-97EF-B448FE0E5574}" srcOrd="1" destOrd="0" presId="urn:microsoft.com/office/officeart/2005/8/layout/hProcess9"/>
    <dgm:cxn modelId="{080AD2DE-C697-48C3-98AD-ED6B65C23944}" type="presParOf" srcId="{61CFEAC4-9E45-4278-97EF-B448FE0E5574}" destId="{79B5C179-A66D-4740-9ED7-B816EF65D2CA}" srcOrd="0" destOrd="0" presId="urn:microsoft.com/office/officeart/2005/8/layout/hProcess9"/>
    <dgm:cxn modelId="{96FC77FF-B157-45BD-9E28-DC7B7BD6C83D}" type="presParOf" srcId="{61CFEAC4-9E45-4278-97EF-B448FE0E5574}" destId="{D0A21BB4-A817-4B9A-AB4A-EDD3B0B1C223}" srcOrd="1" destOrd="0" presId="urn:microsoft.com/office/officeart/2005/8/layout/hProcess9"/>
    <dgm:cxn modelId="{F828ACBD-6776-4F80-8494-61E9A3078650}" type="presParOf" srcId="{61CFEAC4-9E45-4278-97EF-B448FE0E5574}" destId="{7D68A566-4B67-477F-8C6B-13C323222680}" srcOrd="2" destOrd="0" presId="urn:microsoft.com/office/officeart/2005/8/layout/hProcess9"/>
    <dgm:cxn modelId="{CC3FC3F2-54FD-4E72-A49E-F4B8957A9CE0}" type="presParOf" srcId="{61CFEAC4-9E45-4278-97EF-B448FE0E5574}" destId="{9A44B964-D346-4B36-9A89-85239235EB4A}" srcOrd="3" destOrd="0" presId="urn:microsoft.com/office/officeart/2005/8/layout/hProcess9"/>
    <dgm:cxn modelId="{8E243D6C-C8EF-41F6-9FA4-D3F7899BB493}" type="presParOf" srcId="{61CFEAC4-9E45-4278-97EF-B448FE0E5574}" destId="{1F6EE758-2C4E-450C-ABE9-C9519117E31C}" srcOrd="4" destOrd="0" presId="urn:microsoft.com/office/officeart/2005/8/layout/hProcess9"/>
    <dgm:cxn modelId="{722248EB-D718-4AF8-BB29-230F1519B7B9}" type="presParOf" srcId="{61CFEAC4-9E45-4278-97EF-B448FE0E5574}" destId="{F0D62E7E-DC4E-4594-99E7-997E737A1CC3}" srcOrd="5" destOrd="0" presId="urn:microsoft.com/office/officeart/2005/8/layout/hProcess9"/>
    <dgm:cxn modelId="{0B1B358D-32E4-46DB-80AE-FDCFD9E56A0D}" type="presParOf" srcId="{61CFEAC4-9E45-4278-97EF-B448FE0E5574}" destId="{BBBDE496-1F58-427B-A4C7-730C629A2510}" srcOrd="6" destOrd="0" presId="urn:microsoft.com/office/officeart/2005/8/layout/hProcess9"/>
    <dgm:cxn modelId="{97379469-6FB5-4363-919F-3E94C6E112E4}" type="presParOf" srcId="{61CFEAC4-9E45-4278-97EF-B448FE0E5574}" destId="{B13753ED-8158-4D9F-B7C7-B2D426CB3725}" srcOrd="7" destOrd="0" presId="urn:microsoft.com/office/officeart/2005/8/layout/hProcess9"/>
    <dgm:cxn modelId="{0C8ABF0A-E8EC-43BF-8DB3-7F211BEDB8F5}" type="presParOf" srcId="{61CFEAC4-9E45-4278-97EF-B448FE0E5574}" destId="{7FF39F0F-57C6-46A8-96AA-3485CF102073}"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1741-16DA-4050-9056-093A3AAE0AD8}">
      <dsp:nvSpPr>
        <dsp:cNvPr id="0" name=""/>
        <dsp:cNvSpPr/>
      </dsp:nvSpPr>
      <dsp:spPr>
        <a:xfrm>
          <a:off x="809727" y="0"/>
          <a:ext cx="9517769" cy="4504454"/>
        </a:xfrm>
        <a:prstGeom prst="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79B5C179-A66D-4740-9ED7-B816EF65D2CA}">
      <dsp:nvSpPr>
        <dsp:cNvPr id="0" name=""/>
        <dsp:cNvSpPr/>
      </dsp:nvSpPr>
      <dsp:spPr>
        <a:xfrm>
          <a:off x="3280" y="1270625"/>
          <a:ext cx="1974849" cy="1963203"/>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Manage a certificate in the Portal</a:t>
          </a:r>
        </a:p>
      </dsp:txBody>
      <dsp:txXfrm>
        <a:off x="99116" y="1366461"/>
        <a:ext cx="1783177" cy="1771531"/>
      </dsp:txXfrm>
    </dsp:sp>
    <dsp:sp modelId="{7D68A566-4B67-477F-8C6B-13C323222680}">
      <dsp:nvSpPr>
        <dsp:cNvPr id="0" name=""/>
        <dsp:cNvSpPr/>
      </dsp:nvSpPr>
      <dsp:spPr>
        <a:xfrm>
          <a:off x="2307271" y="1270625"/>
          <a:ext cx="1974849" cy="1963203"/>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mn-lt"/>
            </a:rPr>
            <a:t>Add a CA provider account</a:t>
          </a:r>
          <a:endParaRPr lang="en-US" sz="2000" kern="1200" dirty="0">
            <a:solidFill>
              <a:schemeClr val="bg1"/>
            </a:solidFill>
          </a:endParaRPr>
        </a:p>
      </dsp:txBody>
      <dsp:txXfrm>
        <a:off x="2403107" y="1366461"/>
        <a:ext cx="1783177" cy="1771531"/>
      </dsp:txXfrm>
    </dsp:sp>
    <dsp:sp modelId="{1F6EE758-2C4E-450C-ABE9-C9519117E31C}">
      <dsp:nvSpPr>
        <dsp:cNvPr id="0" name=""/>
        <dsp:cNvSpPr/>
      </dsp:nvSpPr>
      <dsp:spPr>
        <a:xfrm>
          <a:off x="4611263" y="1270625"/>
          <a:ext cx="1974849" cy="1963203"/>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Update the certificate’s validity period</a:t>
          </a:r>
        </a:p>
      </dsp:txBody>
      <dsp:txXfrm>
        <a:off x="4707099" y="1366461"/>
        <a:ext cx="1783177" cy="1771531"/>
      </dsp:txXfrm>
    </dsp:sp>
    <dsp:sp modelId="{BBBDE496-1F58-427B-A4C7-730C629A2510}">
      <dsp:nvSpPr>
        <dsp:cNvPr id="0" name=""/>
        <dsp:cNvSpPr/>
      </dsp:nvSpPr>
      <dsp:spPr>
        <a:xfrm>
          <a:off x="6915254" y="1367408"/>
          <a:ext cx="1974849" cy="1769637"/>
        </a:xfrm>
        <a:prstGeom prst="roundRect">
          <a:avLst/>
        </a:prstGeom>
        <a:solidFill>
          <a:srgbClr val="0078D3">
            <a:lumMod val="50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FFFF"/>
              </a:solidFill>
              <a:latin typeface="Segoe UI"/>
              <a:ea typeface="+mn-ea"/>
              <a:cs typeface="+mn-cs"/>
            </a:rPr>
            <a:t>Update the certificate’s auto-rotation frequency</a:t>
          </a:r>
        </a:p>
      </dsp:txBody>
      <dsp:txXfrm>
        <a:off x="7001641" y="1453795"/>
        <a:ext cx="1802075" cy="1596863"/>
      </dsp:txXfrm>
    </dsp:sp>
    <dsp:sp modelId="{7FF39F0F-57C6-46A8-96AA-3485CF102073}">
      <dsp:nvSpPr>
        <dsp:cNvPr id="0" name=""/>
        <dsp:cNvSpPr/>
      </dsp:nvSpPr>
      <dsp:spPr>
        <a:xfrm>
          <a:off x="9219245" y="1379281"/>
          <a:ext cx="1974849" cy="1745890"/>
        </a:xfrm>
        <a:prstGeom prst="roundRect">
          <a:avLst/>
        </a:prstGeom>
        <a:solidFill>
          <a:srgbClr val="0078D3">
            <a:lumMod val="50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FFFF"/>
              </a:solidFill>
              <a:latin typeface="Segoe UI"/>
              <a:ea typeface="+mn-ea"/>
              <a:cs typeface="+mn-cs"/>
            </a:rPr>
            <a:t>Update the CA’s attributes using PowerShell</a:t>
          </a:r>
        </a:p>
      </dsp:txBody>
      <dsp:txXfrm>
        <a:off x="9304472" y="1464508"/>
        <a:ext cx="1804395" cy="157543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7/16/2021 12:49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7/16/2021 12:49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key-vault/general/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64544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a:p>
        </p:txBody>
      </p:sp>
    </p:spTree>
    <p:extLst>
      <p:ext uri="{BB962C8B-B14F-4D97-AF65-F5344CB8AC3E}">
        <p14:creationId xmlns:p14="http://schemas.microsoft.com/office/powerpoint/2010/main" val="1527703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14</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0322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https://docs.microsoft.com/en-us/learn/modules/explore-basic-services-identity-types/4-describe-identity-types?ns-enrollment-type=LearningPath&amp;ns-enrollment-id=learn.wwl.describe-capabilities-of-microsoft-identity-access-management-solutions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45759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System-assigned: Workloads for which you need independent identities, such as an application that runs on a single virtual machine.</a:t>
            </a:r>
          </a:p>
          <a:p>
            <a:r>
              <a:rPr lang="en-US" dirty="0"/>
              <a:t>User-assigned: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7208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About Azure Key Vault - </a:t>
            </a:r>
            <a:r>
              <a:rPr lang="en-US" dirty="0">
                <a:hlinkClick r:id="rId3"/>
              </a:rPr>
              <a:t>https://docs.microsoft.com/en-us/azure/key-vault/general/overview</a:t>
            </a:r>
            <a:endParaRPr lang="en-US" dirty="0"/>
          </a:p>
          <a:p>
            <a:endParaRPr lang="en-US" sz="850" dirty="0">
              <a:latin typeface="Segoe UI Light"/>
              <a:cs typeface="Segoe UI Light"/>
            </a:endParaRPr>
          </a:p>
          <a:p>
            <a:r>
              <a:rPr lang="en-US" sz="850" b="1" i="0" kern="1200" dirty="0">
                <a:solidFill>
                  <a:schemeClr val="tx1"/>
                </a:solidFill>
                <a:effectLst/>
                <a:latin typeface="Segoe UI Light"/>
                <a:cs typeface="Segoe UI Light"/>
              </a:rPr>
              <a:t>Key Vault is designed to store configuration secrets for server applications.</a:t>
            </a:r>
            <a:r>
              <a:rPr lang="en-US" sz="850" b="0" i="0" kern="1200" dirty="0">
                <a:solidFill>
                  <a:schemeClr val="tx1"/>
                </a:solidFill>
                <a:effectLst/>
                <a:latin typeface="Segoe UI Light"/>
                <a:cs typeface="Segoe UI Light"/>
              </a:rPr>
              <a:t> It's not intended for storing data belonging to your app's users, and it shouldn't be used in the client-side part of an app. This is reflected in its performance characteristics, API, and cost model.</a:t>
            </a:r>
            <a:r>
              <a:rPr lang="en-US" sz="850" dirty="0">
                <a:latin typeface="Segoe UI Light"/>
                <a:cs typeface="Segoe UI Light"/>
              </a:rPr>
              <a:t> </a:t>
            </a:r>
            <a:r>
              <a:rPr lang="en-US" sz="850" b="0" i="0" kern="1200" dirty="0">
                <a:solidFill>
                  <a:schemeClr val="tx1"/>
                </a:solidFill>
                <a:effectLst/>
                <a:latin typeface="Segoe UI Light"/>
                <a:cs typeface="Segoe UI Light"/>
              </a:rPr>
              <a:t>User data should be stored elsewhere, such as in an Azure SQL database with Transparent Data Encryption, or a storage account with Storage Service Encryption. Secrets used by your application to access those data stores can be kept in Key Vault.</a:t>
            </a:r>
          </a:p>
          <a:p>
            <a:endParaRPr lang="en-US" dirty="0"/>
          </a:p>
          <a:p>
            <a:r>
              <a:rPr lang="en-US" sz="850" dirty="0">
                <a:latin typeface="Segoe UI Light"/>
                <a:cs typeface="Segoe UI Light"/>
              </a:rPr>
              <a:t>If a user has contributor permissions (RBAC) to a key vault management plane, they can grant themselves access to the data plane by setting a key vault access policy. It's recommended that you tightly control who has contributor access to your key vaults, to ensure that only authorized persons can access and manage your key vaults, keys, secrets, and certificates.</a:t>
            </a:r>
          </a:p>
          <a:p>
            <a:endParaRPr lang="en-US" dirty="0"/>
          </a:p>
          <a:p>
            <a:pPr marL="0" indent="0">
              <a:buNone/>
            </a:pPr>
            <a:r>
              <a:rPr lang="en-US" sz="800" kern="1200" dirty="0">
                <a:solidFill>
                  <a:srgbClr val="171717"/>
                </a:solidFill>
                <a:latin typeface="Segoe UI Light"/>
                <a:cs typeface="Segoe UI Light"/>
              </a:rPr>
              <a:t>Azure Key Vault helps address the following issues:</a:t>
            </a:r>
          </a:p>
          <a:p>
            <a:pPr>
              <a:buFont typeface="Arial" panose="020B0604020202020204" pitchFamily="34" charset="0"/>
              <a:buChar char="•"/>
            </a:pPr>
            <a:endParaRPr lang="en-US" sz="800" b="1" kern="1200" dirty="0">
              <a:solidFill>
                <a:srgbClr val="171717"/>
              </a:solidFill>
              <a:latin typeface="Segoe UI Light" pitchFamily="34" charset="0"/>
              <a:ea typeface="+mn-ea"/>
              <a:cs typeface="+mn-cs"/>
            </a:endParaRPr>
          </a:p>
          <a:p>
            <a:pPr marL="212725" lvl="1" indent="-105410">
              <a:buFont typeface="Arial" panose="020B0604020202020204" pitchFamily="34" charset="0"/>
              <a:buChar char="•"/>
            </a:pPr>
            <a:r>
              <a:rPr lang="en-US" sz="800" b="1" kern="1200" dirty="0">
                <a:solidFill>
                  <a:srgbClr val="171717"/>
                </a:solidFill>
                <a:latin typeface="Segoe UI Light"/>
                <a:cs typeface="Segoe UI Light"/>
              </a:rPr>
              <a:t>Secrets management</a:t>
            </a:r>
            <a:r>
              <a:rPr lang="en-US" sz="800" kern="1200" dirty="0">
                <a:solidFill>
                  <a:srgbClr val="171717"/>
                </a:solidFill>
                <a:latin typeface="Segoe UI Light"/>
                <a:cs typeface="Segoe UI Light"/>
              </a:rPr>
              <a:t>. Azure Key Vault can securely store (with HSMs) and tightly control access to tokens, passwords, certificates, API keys, and other secrets.</a:t>
            </a:r>
          </a:p>
          <a:p>
            <a:pPr marL="212725" lvl="1">
              <a:buFont typeface="Arial" panose="020B0604020202020204" pitchFamily="34" charset="0"/>
              <a:buChar char="•"/>
            </a:pPr>
            <a:endParaRPr lang="en-US" sz="800" b="1" kern="1200" dirty="0">
              <a:solidFill>
                <a:srgbClr val="171717"/>
              </a:solidFill>
              <a:cs typeface="Segoe UI Light" pitchFamily="34" charset="0"/>
            </a:endParaRPr>
          </a:p>
          <a:p>
            <a:pPr marL="212725" lvl="1" indent="-105410">
              <a:buFont typeface="Arial" panose="020B0604020202020204" pitchFamily="34" charset="0"/>
              <a:buChar char="•"/>
            </a:pPr>
            <a:r>
              <a:rPr lang="en-US" sz="800" b="1" kern="1200" dirty="0">
                <a:solidFill>
                  <a:srgbClr val="171717"/>
                </a:solidFill>
                <a:latin typeface="Segoe UI Light"/>
                <a:cs typeface="Segoe UI Light"/>
              </a:rPr>
              <a:t>Key management</a:t>
            </a:r>
            <a:r>
              <a:rPr lang="en-US" sz="800" kern="1200" dirty="0">
                <a:solidFill>
                  <a:srgbClr val="171717"/>
                </a:solidFill>
                <a:latin typeface="Segoe UI Light"/>
                <a:cs typeface="Segoe UI Light"/>
              </a:rPr>
              <a:t>. Azure Key Vault is a cloud-based key management solution, making it easier to create and control the encryption keys used to encrypt your data. Azure services such as App Service integrate directly with Azure Key Vault and can decrypt secrets without knowledge of the encryption keys.</a:t>
            </a:r>
            <a:endParaRPr lang="en-US" dirty="0">
              <a:latin typeface="Segoe UI Light"/>
              <a:cs typeface="Segoe UI Light"/>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7/16/2021 12:49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26644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https://docs.microsoft.com/en-us/learn/modules/configure-and-manage-azure-key-vault/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7/16/2021 12:49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70571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882873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
        <p:nvSpPr>
          <p:cNvPr id="3" name="Footer Placeholder 1">
            <a:extLst>
              <a:ext uri="{FF2B5EF4-FFF2-40B4-BE49-F238E27FC236}">
                <a16:creationId xmlns:a16="http://schemas.microsoft.com/office/drawing/2014/main" id="{676B1136-40B5-4D57-ADEC-62ECA64AC685}"/>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18673448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9"/>
            <a:ext cx="2506662"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a:t>Title</a:t>
            </a:r>
          </a:p>
        </p:txBody>
      </p:sp>
      <p:sp>
        <p:nvSpPr>
          <p:cNvPr id="3" name="Footer Placeholder 1">
            <a:extLst>
              <a:ext uri="{FF2B5EF4-FFF2-40B4-BE49-F238E27FC236}">
                <a16:creationId xmlns:a16="http://schemas.microsoft.com/office/drawing/2014/main" id="{43F30B39-D760-4B18-A167-D47C32BD5B77}"/>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10073539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1DFB148E-6FF9-4D4C-B7D0-28ACD9A6EB3A}"/>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24649587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358815" y="466303"/>
            <a:ext cx="11480708" cy="439465"/>
          </a:xfrm>
        </p:spPr>
        <p:txBody>
          <a:bodyPr/>
          <a:lstStyle>
            <a:lvl1pPr>
              <a:defRPr sz="2856"/>
            </a:lvl1pPr>
          </a:lstStyle>
          <a:p>
            <a:r>
              <a:rPr lang="en-US" dirty="0"/>
              <a:t>Click to add title</a:t>
            </a:r>
          </a:p>
        </p:txBody>
      </p:sp>
      <p:sp>
        <p:nvSpPr>
          <p:cNvPr id="4" name="Footer Placeholder 1">
            <a:extLst>
              <a:ext uri="{FF2B5EF4-FFF2-40B4-BE49-F238E27FC236}">
                <a16:creationId xmlns:a16="http://schemas.microsoft.com/office/drawing/2014/main" id="{B6A0F857-20A5-4142-9470-53BD602C3621}"/>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129308748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632780"/>
            <a:ext cx="11533187" cy="411162"/>
          </a:xfrm>
          <a:prstGeom prst="rect">
            <a:avLst/>
          </a:prstGeom>
        </p:spPr>
        <p:txBody>
          <a:bodyPr wrap="square" lIns="0" tIns="0" rIns="0" bIns="0">
            <a:spAutoFit/>
          </a:bodyPr>
          <a:lstStyle>
            <a:lvl1pPr>
              <a:lnSpc>
                <a:spcPts val="3199"/>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7" y="6583681"/>
            <a:ext cx="11533187" cy="21973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9" y="1960860"/>
            <a:ext cx="9572625" cy="3432536"/>
          </a:xfrm>
          <a:prstGeom prst="rect">
            <a:avLst/>
          </a:prstGeom>
        </p:spPr>
        <p:txBody>
          <a:bodyPr wrap="square" lIns="0" tIns="0" rIns="0" bIns="0">
            <a:spAutoFit/>
          </a:bodyPr>
          <a:lstStyle>
            <a:lvl1pPr marL="342834" marR="0" indent="-342834" algn="l" defTabSz="932563"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557" indent="0">
              <a:buNone/>
              <a:defRPr/>
            </a:lvl2pPr>
            <a:lvl3pPr marL="457112" indent="0">
              <a:buNone/>
              <a:defRPr/>
            </a:lvl3pPr>
            <a:lvl4pPr marL="685669" indent="0">
              <a:buNone/>
              <a:defRPr/>
            </a:lvl4pPr>
            <a:lvl5pPr marL="914224"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834" marR="0" lvl="0" indent="-342834" algn="l" defTabSz="932563"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834" marR="0" lvl="0" indent="-342834" algn="l" defTabSz="932563"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
        <p:nvSpPr>
          <p:cNvPr id="3" name="Footer Placeholder 1">
            <a:extLst>
              <a:ext uri="{FF2B5EF4-FFF2-40B4-BE49-F238E27FC236}">
                <a16:creationId xmlns:a16="http://schemas.microsoft.com/office/drawing/2014/main" id="{B289FE33-8D59-431F-8741-3EE7BDC073FF}"/>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42037312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632780"/>
            <a:ext cx="11533187" cy="411162"/>
          </a:xfrm>
          <a:prstGeom prst="rect">
            <a:avLst/>
          </a:prstGeom>
        </p:spPr>
        <p:txBody>
          <a:bodyPr wrap="square" lIns="0" tIns="0" rIns="0" bIns="0">
            <a:spAutoFit/>
          </a:bodyPr>
          <a:lstStyle>
            <a:lvl1pPr>
              <a:lnSpc>
                <a:spcPts val="3199"/>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CD77772E-3AB0-4455-B755-937D00C1D0F5}"/>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233001802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2379449709"/>
      </p:ext>
    </p:extLst>
  </p:cSld>
  <p:clrMap bg1="lt1" tx1="dk1" bg2="lt2" tx2="dk2" accent1="accent1" accent2="accent2" accent3="accent3" accent4="accent4" accent5="accent5" accent6="accent6" hlink="hlink" folHlink="folHlink"/>
  <p:sldLayoutIdLst>
    <p:sldLayoutId id="2147484675" r:id="rId1"/>
    <p:sldLayoutId id="2147484676" r:id="rId2"/>
    <p:sldLayoutId id="2147484677" r:id="rId3"/>
    <p:sldLayoutId id="2147484678" r:id="rId4"/>
    <p:sldLayoutId id="2147484679" r:id="rId5"/>
    <p:sldLayoutId id="2147484681" r:id="rId6"/>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p:txBody>
          <a:bodyPr/>
          <a:lstStyle/>
          <a:p>
            <a:r>
              <a:rPr lang="en-US" sz="4400" b="1" dirty="0"/>
              <a:t>AZ-303: Microsoft Azure Architect Technologies</a:t>
            </a: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7EBA-C718-4411-B6EF-0F051B1D6304}"/>
              </a:ext>
            </a:extLst>
          </p:cNvPr>
          <p:cNvSpPr>
            <a:spLocks noGrp="1"/>
          </p:cNvSpPr>
          <p:nvPr>
            <p:ph type="title"/>
          </p:nvPr>
        </p:nvSpPr>
        <p:spPr/>
        <p:txBody>
          <a:bodyPr/>
          <a:lstStyle/>
          <a:p>
            <a:r>
              <a:rPr lang="en-US" dirty="0"/>
              <a:t>Azure Key Vault (2 of 2)</a:t>
            </a:r>
          </a:p>
        </p:txBody>
      </p:sp>
      <p:sp>
        <p:nvSpPr>
          <p:cNvPr id="3" name="Rectangle 2">
            <a:extLst>
              <a:ext uri="{FF2B5EF4-FFF2-40B4-BE49-F238E27FC236}">
                <a16:creationId xmlns:a16="http://schemas.microsoft.com/office/drawing/2014/main" id="{EC7F898A-E474-44C9-AC7A-8300588A3034}"/>
              </a:ext>
            </a:extLst>
          </p:cNvPr>
          <p:cNvSpPr/>
          <p:nvPr/>
        </p:nvSpPr>
        <p:spPr bwMode="auto">
          <a:xfrm>
            <a:off x="0" y="1074156"/>
            <a:ext cx="12436475" cy="766073"/>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457200" defTabSz="932472" fontAlgn="base">
              <a:lnSpc>
                <a:spcPct val="90000"/>
              </a:lnSpc>
              <a:spcBef>
                <a:spcPct val="0"/>
              </a:spcBef>
              <a:spcAft>
                <a:spcPct val="0"/>
              </a:spcAft>
            </a:pPr>
            <a:r>
              <a:rPr lang="en-US" sz="2400" dirty="0"/>
              <a:t>Facilitates the storage and management of secrets, keys, and certificates</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2F851140-C24E-4514-954D-BD396533E87D}"/>
              </a:ext>
            </a:extLst>
          </p:cNvPr>
          <p:cNvSpPr/>
          <p:nvPr/>
        </p:nvSpPr>
        <p:spPr>
          <a:xfrm>
            <a:off x="358815" y="2667371"/>
            <a:ext cx="3784922" cy="325299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marL="171450" indent="-171450" defTabSz="1088029">
              <a:spcBef>
                <a:spcPct val="0"/>
              </a:spcBef>
              <a:spcAft>
                <a:spcPct val="35000"/>
              </a:spcAft>
              <a:buFont typeface="Arial" panose="020B0604020202020204" pitchFamily="34" charset="0"/>
              <a:buChar char="•"/>
              <a:defRPr/>
            </a:pPr>
            <a:r>
              <a:rPr lang="en-US" sz="2040" kern="0" dirty="0">
                <a:latin typeface="Segoe UI"/>
                <a:ea typeface="+mn-ea"/>
                <a:cs typeface="+mn-cs"/>
              </a:rPr>
              <a:t>Single instanced or can be versioned</a:t>
            </a:r>
          </a:p>
          <a:p>
            <a:pPr marL="171450" indent="-171450" defTabSz="1088029">
              <a:spcBef>
                <a:spcPct val="0"/>
              </a:spcBef>
              <a:spcAft>
                <a:spcPct val="35000"/>
              </a:spcAft>
              <a:buFont typeface="Arial" panose="020B0604020202020204" pitchFamily="34" charset="0"/>
              <a:buChar char="•"/>
              <a:defRPr/>
            </a:pPr>
            <a:r>
              <a:rPr lang="en-US" sz="2040" kern="0" dirty="0">
                <a:latin typeface="Segoe UI"/>
                <a:ea typeface="+mn-ea"/>
                <a:cs typeface="+mn-cs"/>
              </a:rPr>
              <a:t>Hardware-protected keys for cryptographic processing and key generation</a:t>
            </a:r>
          </a:p>
          <a:p>
            <a:pPr marL="171450" indent="-171450" defTabSz="1088029">
              <a:spcBef>
                <a:spcPct val="0"/>
              </a:spcBef>
              <a:spcAft>
                <a:spcPct val="35000"/>
              </a:spcAft>
              <a:buFont typeface="Arial" panose="020B0604020202020204" pitchFamily="34" charset="0"/>
              <a:buChar char="•"/>
              <a:defRPr/>
            </a:pPr>
            <a:r>
              <a:rPr lang="en-US" sz="2040" kern="0" dirty="0">
                <a:latin typeface="Segoe UI"/>
                <a:ea typeface="+mn-ea"/>
                <a:cs typeface="+mn-cs"/>
              </a:rPr>
              <a:t>Software-protected keys using software-based RSA and ECC algorithms</a:t>
            </a:r>
          </a:p>
        </p:txBody>
      </p:sp>
      <p:sp>
        <p:nvSpPr>
          <p:cNvPr id="5" name="Rectangle 4">
            <a:extLst>
              <a:ext uri="{FF2B5EF4-FFF2-40B4-BE49-F238E27FC236}">
                <a16:creationId xmlns:a16="http://schemas.microsoft.com/office/drawing/2014/main" id="{E214FB5B-71C7-4ED0-A2FE-0F596A8A6F7E}"/>
              </a:ext>
            </a:extLst>
          </p:cNvPr>
          <p:cNvSpPr/>
          <p:nvPr/>
        </p:nvSpPr>
        <p:spPr>
          <a:xfrm>
            <a:off x="4275640" y="2667371"/>
            <a:ext cx="3784922" cy="325299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marL="171450" indent="-171450" defTabSz="1088029">
              <a:spcBef>
                <a:spcPct val="0"/>
              </a:spcBef>
              <a:spcAft>
                <a:spcPct val="35000"/>
              </a:spcAft>
              <a:buFont typeface="Arial" panose="020B0604020202020204" pitchFamily="34" charset="0"/>
              <a:buChar char="•"/>
              <a:defRPr/>
            </a:pPr>
            <a:r>
              <a:rPr lang="en-US" sz="2040" kern="0" dirty="0">
                <a:latin typeface="Segoe UI"/>
                <a:ea typeface="+mn-ea"/>
                <a:cs typeface="+mn-cs"/>
              </a:rPr>
              <a:t>Small (less </a:t>
            </a:r>
            <a:r>
              <a:rPr lang="en-US" sz="2040" kern="0">
                <a:latin typeface="Segoe UI"/>
                <a:ea typeface="+mn-ea"/>
                <a:cs typeface="+mn-cs"/>
              </a:rPr>
              <a:t>than 25K</a:t>
            </a:r>
            <a:r>
              <a:rPr lang="en-US" sz="2040" kern="0" dirty="0">
                <a:latin typeface="Segoe UI"/>
                <a:ea typeface="+mn-ea"/>
                <a:cs typeface="+mn-cs"/>
              </a:rPr>
              <a:t>) data strings </a:t>
            </a:r>
          </a:p>
          <a:p>
            <a:pPr marL="171450" indent="-171450" defTabSz="1088029">
              <a:spcBef>
                <a:spcPct val="0"/>
              </a:spcBef>
              <a:spcAft>
                <a:spcPct val="35000"/>
              </a:spcAft>
              <a:buFont typeface="Arial" panose="020B0604020202020204" pitchFamily="34" charset="0"/>
              <a:buChar char="•"/>
              <a:defRPr/>
            </a:pPr>
            <a:r>
              <a:rPr lang="en-US" sz="2040" kern="0" dirty="0">
                <a:latin typeface="Segoe UI"/>
                <a:ea typeface="+mn-ea"/>
                <a:cs typeface="+mn-cs"/>
              </a:rPr>
              <a:t>Protected by a HSM-generated key</a:t>
            </a:r>
          </a:p>
          <a:p>
            <a:pPr marL="171450" indent="-171450" defTabSz="1088029">
              <a:spcBef>
                <a:spcPct val="0"/>
              </a:spcBef>
              <a:spcAft>
                <a:spcPct val="35000"/>
              </a:spcAft>
              <a:buFont typeface="Arial" panose="020B0604020202020204" pitchFamily="34" charset="0"/>
              <a:buChar char="•"/>
              <a:defRPr/>
            </a:pPr>
            <a:r>
              <a:rPr lang="en-US" sz="2040" kern="0" dirty="0">
                <a:latin typeface="Segoe UI"/>
                <a:ea typeface="+mn-ea"/>
                <a:cs typeface="+mn-cs"/>
              </a:rPr>
              <a:t>Simplifies the process of persisting sensitive settings</a:t>
            </a:r>
          </a:p>
        </p:txBody>
      </p:sp>
      <p:sp>
        <p:nvSpPr>
          <p:cNvPr id="13" name="Rectangle 12">
            <a:extLst>
              <a:ext uri="{FF2B5EF4-FFF2-40B4-BE49-F238E27FC236}">
                <a16:creationId xmlns:a16="http://schemas.microsoft.com/office/drawing/2014/main" id="{C30EF214-2B86-4FA1-86AD-2E883D51EBA7}"/>
              </a:ext>
            </a:extLst>
          </p:cNvPr>
          <p:cNvSpPr/>
          <p:nvPr/>
        </p:nvSpPr>
        <p:spPr>
          <a:xfrm>
            <a:off x="8192468" y="2667371"/>
            <a:ext cx="3784922" cy="325299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marL="171450" indent="-171450" defTabSz="1088029">
              <a:spcBef>
                <a:spcPct val="0"/>
              </a:spcBef>
              <a:spcAft>
                <a:spcPct val="35000"/>
              </a:spcAft>
              <a:buFont typeface="Arial" panose="020B0604020202020204" pitchFamily="34" charset="0"/>
              <a:buChar char="•"/>
              <a:defRPr/>
            </a:pPr>
            <a:r>
              <a:rPr lang="en-US" sz="2040" kern="0" dirty="0">
                <a:latin typeface="Segoe UI"/>
                <a:ea typeface="+mn-ea"/>
                <a:cs typeface="+mn-cs"/>
              </a:rPr>
              <a:t>Create self-signed certificates directly in the Azure portal</a:t>
            </a:r>
          </a:p>
          <a:p>
            <a:pPr marL="171450" indent="-171450" defTabSz="1088029">
              <a:spcBef>
                <a:spcPct val="0"/>
              </a:spcBef>
              <a:spcAft>
                <a:spcPct val="35000"/>
              </a:spcAft>
              <a:buFont typeface="Arial" panose="020B0604020202020204" pitchFamily="34" charset="0"/>
              <a:buChar char="•"/>
              <a:defRPr/>
            </a:pPr>
            <a:r>
              <a:rPr lang="en-US" sz="2040" kern="0" dirty="0">
                <a:latin typeface="Segoe UI"/>
                <a:ea typeface="+mn-ea"/>
                <a:cs typeface="+mn-cs"/>
              </a:rPr>
              <a:t>Create an X.509 certificate signing request (CSR).</a:t>
            </a:r>
          </a:p>
        </p:txBody>
      </p:sp>
      <p:sp>
        <p:nvSpPr>
          <p:cNvPr id="16" name="TextBox 15">
            <a:extLst>
              <a:ext uri="{FF2B5EF4-FFF2-40B4-BE49-F238E27FC236}">
                <a16:creationId xmlns:a16="http://schemas.microsoft.com/office/drawing/2014/main" id="{08681AC7-2543-4605-8F3E-D8B5543C73A1}"/>
              </a:ext>
              <a:ext uri="{C183D7F6-B498-43B3-948B-1728B52AA6E4}">
                <adec:decorative xmlns:adec="http://schemas.microsoft.com/office/drawing/2017/decorative" val="1"/>
              </a:ext>
            </a:extLst>
          </p:cNvPr>
          <p:cNvSpPr txBox="1"/>
          <p:nvPr/>
        </p:nvSpPr>
        <p:spPr>
          <a:xfrm>
            <a:off x="1617561" y="2267261"/>
            <a:ext cx="827589" cy="400110"/>
          </a:xfrm>
          <a:prstGeom prst="rect">
            <a:avLst/>
          </a:prstGeom>
          <a:noFill/>
        </p:spPr>
        <p:txBody>
          <a:bodyPr wrap="square">
            <a:spAutoFit/>
          </a:bodyPr>
          <a:lstStyle/>
          <a:p>
            <a:r>
              <a:rPr lang="en-US" sz="2000" kern="0" dirty="0">
                <a:latin typeface="+mj-lt"/>
                <a:ea typeface="+mn-ea"/>
                <a:cs typeface="+mn-cs"/>
              </a:rPr>
              <a:t>Keys</a:t>
            </a:r>
            <a:endParaRPr lang="en-US" sz="2000" dirty="0">
              <a:latin typeface="+mj-lt"/>
            </a:endParaRPr>
          </a:p>
        </p:txBody>
      </p:sp>
      <p:sp>
        <p:nvSpPr>
          <p:cNvPr id="8" name="TextBox 7">
            <a:extLst>
              <a:ext uri="{FF2B5EF4-FFF2-40B4-BE49-F238E27FC236}">
                <a16:creationId xmlns:a16="http://schemas.microsoft.com/office/drawing/2014/main" id="{7F6A9B7F-6D80-457B-A7B5-10AD0D6E4BAD}"/>
              </a:ext>
              <a:ext uri="{C183D7F6-B498-43B3-948B-1728B52AA6E4}">
                <adec:decorative xmlns:adec="http://schemas.microsoft.com/office/drawing/2017/decorative" val="1"/>
              </a:ext>
            </a:extLst>
          </p:cNvPr>
          <p:cNvSpPr txBox="1"/>
          <p:nvPr/>
        </p:nvSpPr>
        <p:spPr>
          <a:xfrm>
            <a:off x="5534255" y="2267261"/>
            <a:ext cx="1175093" cy="400110"/>
          </a:xfrm>
          <a:prstGeom prst="rect">
            <a:avLst/>
          </a:prstGeom>
          <a:noFill/>
        </p:spPr>
        <p:txBody>
          <a:bodyPr wrap="square">
            <a:spAutoFit/>
          </a:bodyPr>
          <a:lstStyle/>
          <a:p>
            <a:r>
              <a:rPr lang="en-US" sz="2000" kern="0" dirty="0">
                <a:latin typeface="+mj-lt"/>
                <a:ea typeface="+mn-ea"/>
                <a:cs typeface="+mn-cs"/>
              </a:rPr>
              <a:t>Secrets</a:t>
            </a:r>
            <a:endParaRPr lang="en-US" sz="2000" dirty="0">
              <a:latin typeface="+mj-lt"/>
            </a:endParaRPr>
          </a:p>
        </p:txBody>
      </p:sp>
      <p:sp>
        <p:nvSpPr>
          <p:cNvPr id="10" name="TextBox 9">
            <a:extLst>
              <a:ext uri="{FF2B5EF4-FFF2-40B4-BE49-F238E27FC236}">
                <a16:creationId xmlns:a16="http://schemas.microsoft.com/office/drawing/2014/main" id="{C5395B41-4C24-41B1-8DEE-1FB13E3B80C0}"/>
              </a:ext>
              <a:ext uri="{C183D7F6-B498-43B3-948B-1728B52AA6E4}">
                <adec:decorative xmlns:adec="http://schemas.microsoft.com/office/drawing/2017/decorative" val="1"/>
              </a:ext>
            </a:extLst>
          </p:cNvPr>
          <p:cNvSpPr txBox="1"/>
          <p:nvPr/>
        </p:nvSpPr>
        <p:spPr>
          <a:xfrm>
            <a:off x="9245456" y="2267261"/>
            <a:ext cx="1586348" cy="400110"/>
          </a:xfrm>
          <a:prstGeom prst="rect">
            <a:avLst/>
          </a:prstGeom>
          <a:noFill/>
        </p:spPr>
        <p:txBody>
          <a:bodyPr wrap="square">
            <a:spAutoFit/>
          </a:bodyPr>
          <a:lstStyle/>
          <a:p>
            <a:r>
              <a:rPr lang="en-US" sz="2000" kern="0" dirty="0">
                <a:latin typeface="+mj-lt"/>
                <a:ea typeface="+mn-ea"/>
                <a:cs typeface="+mn-cs"/>
              </a:rPr>
              <a:t>Certificates</a:t>
            </a:r>
            <a:endParaRPr lang="en-US" sz="2000" dirty="0">
              <a:latin typeface="+mj-lt"/>
            </a:endParaRPr>
          </a:p>
        </p:txBody>
      </p:sp>
    </p:spTree>
    <p:extLst>
      <p:ext uri="{BB962C8B-B14F-4D97-AF65-F5344CB8AC3E}">
        <p14:creationId xmlns:p14="http://schemas.microsoft.com/office/powerpoint/2010/main" val="41769224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BDA-BB67-4C5B-8E42-7544A807654C}"/>
              </a:ext>
            </a:extLst>
          </p:cNvPr>
          <p:cNvSpPr>
            <a:spLocks noGrp="1"/>
          </p:cNvSpPr>
          <p:nvPr>
            <p:ph type="title"/>
          </p:nvPr>
        </p:nvSpPr>
        <p:spPr/>
        <p:txBody>
          <a:bodyPr/>
          <a:lstStyle/>
          <a:p>
            <a:r>
              <a:rPr lang="en-GB" b="1" dirty="0"/>
              <a:t>Key Vault Considerations</a:t>
            </a:r>
          </a:p>
        </p:txBody>
      </p:sp>
      <p:pic>
        <p:nvPicPr>
          <p:cNvPr id="4" name="Picture 3" descr="The key vault manages identities for resources, service principals and certificates, and service principals with secrets. ">
            <a:extLst>
              <a:ext uri="{FF2B5EF4-FFF2-40B4-BE49-F238E27FC236}">
                <a16:creationId xmlns:a16="http://schemas.microsoft.com/office/drawing/2014/main" id="{F0A77FEC-6EDE-40E1-B1AA-2BFB051B8461}"/>
              </a:ext>
            </a:extLst>
          </p:cNvPr>
          <p:cNvPicPr>
            <a:picLocks noChangeAspect="1"/>
          </p:cNvPicPr>
          <p:nvPr/>
        </p:nvPicPr>
        <p:blipFill>
          <a:blip r:embed="rId3"/>
          <a:stretch>
            <a:fillRect/>
          </a:stretch>
        </p:blipFill>
        <p:spPr>
          <a:xfrm>
            <a:off x="1228795" y="1398168"/>
            <a:ext cx="9711159" cy="2710846"/>
          </a:xfrm>
          <a:prstGeom prst="rect">
            <a:avLst/>
          </a:prstGeom>
        </p:spPr>
      </p:pic>
      <p:sp>
        <p:nvSpPr>
          <p:cNvPr id="6" name="TextBox 5">
            <a:extLst>
              <a:ext uri="{FF2B5EF4-FFF2-40B4-BE49-F238E27FC236}">
                <a16:creationId xmlns:a16="http://schemas.microsoft.com/office/drawing/2014/main" id="{E2657B93-9D05-490E-8AFE-A6AFD14C54D6}"/>
              </a:ext>
            </a:extLst>
          </p:cNvPr>
          <p:cNvSpPr txBox="1"/>
          <p:nvPr/>
        </p:nvSpPr>
        <p:spPr>
          <a:xfrm>
            <a:off x="605641" y="4529780"/>
            <a:ext cx="4869184" cy="748276"/>
          </a:xfrm>
          <a:prstGeom prst="rect">
            <a:avLst/>
          </a:prstGeom>
          <a:solidFill>
            <a:schemeClr val="bg1">
              <a:lumMod val="95000"/>
            </a:schemeClr>
          </a:solidFill>
          <a:ln>
            <a:solidFill>
              <a:schemeClr val="bg1">
                <a:lumMod val="95000"/>
              </a:schemeClr>
            </a:solidFill>
          </a:ln>
        </p:spPr>
        <p:txBody>
          <a:bodyPr wrap="square" anchor="ctr" anchorCtr="0">
            <a:noAutofit/>
          </a:bodyPr>
          <a:lstStyle/>
          <a:p>
            <a:pPr marL="228600" lvl="1">
              <a:spcAft>
                <a:spcPts val="600"/>
              </a:spcAft>
            </a:pPr>
            <a:r>
              <a:rPr lang="en-US" sz="2000" dirty="0"/>
              <a:t>Tightly control what users can access</a:t>
            </a:r>
          </a:p>
        </p:txBody>
      </p:sp>
      <p:sp>
        <p:nvSpPr>
          <p:cNvPr id="5" name="Rectangle 4">
            <a:extLst>
              <a:ext uri="{FF2B5EF4-FFF2-40B4-BE49-F238E27FC236}">
                <a16:creationId xmlns:a16="http://schemas.microsoft.com/office/drawing/2014/main" id="{6E38C60C-A79D-4882-AE6D-9A9657E95C46}"/>
              </a:ext>
              <a:ext uri="{C183D7F6-B498-43B3-948B-1728B52AA6E4}">
                <adec:decorative xmlns:adec="http://schemas.microsoft.com/office/drawing/2017/decorative" val="1"/>
              </a:ext>
            </a:extLst>
          </p:cNvPr>
          <p:cNvSpPr/>
          <p:nvPr/>
        </p:nvSpPr>
        <p:spPr bwMode="auto">
          <a:xfrm>
            <a:off x="605641" y="1174171"/>
            <a:ext cx="10957468" cy="31316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
        <p:nvSpPr>
          <p:cNvPr id="9" name="TextBox 8">
            <a:extLst>
              <a:ext uri="{FF2B5EF4-FFF2-40B4-BE49-F238E27FC236}">
                <a16:creationId xmlns:a16="http://schemas.microsoft.com/office/drawing/2014/main" id="{2800141F-1513-40A7-9994-600CE2B1AD49}"/>
              </a:ext>
            </a:extLst>
          </p:cNvPr>
          <p:cNvSpPr txBox="1"/>
          <p:nvPr/>
        </p:nvSpPr>
        <p:spPr>
          <a:xfrm>
            <a:off x="5625297" y="4529780"/>
            <a:ext cx="5911508" cy="748276"/>
          </a:xfrm>
          <a:prstGeom prst="rect">
            <a:avLst/>
          </a:prstGeom>
          <a:solidFill>
            <a:schemeClr val="bg1">
              <a:lumMod val="95000"/>
            </a:schemeClr>
          </a:solidFill>
          <a:ln>
            <a:solidFill>
              <a:schemeClr val="bg1">
                <a:lumMod val="95000"/>
              </a:schemeClr>
            </a:solidFill>
          </a:ln>
        </p:spPr>
        <p:txBody>
          <a:bodyPr wrap="square" anchor="ctr" anchorCtr="0">
            <a:noAutofit/>
          </a:bodyPr>
          <a:lstStyle/>
          <a:p>
            <a:pPr marL="228600" lvl="1">
              <a:spcAft>
                <a:spcPts val="600"/>
              </a:spcAft>
            </a:pPr>
            <a:r>
              <a:rPr lang="en-US" sz="2000" dirty="0"/>
              <a:t>Access should only be given at specific scopes</a:t>
            </a:r>
          </a:p>
        </p:txBody>
      </p:sp>
      <p:sp>
        <p:nvSpPr>
          <p:cNvPr id="12" name="TextBox 11">
            <a:extLst>
              <a:ext uri="{FF2B5EF4-FFF2-40B4-BE49-F238E27FC236}">
                <a16:creationId xmlns:a16="http://schemas.microsoft.com/office/drawing/2014/main" id="{2DAC3A4D-3A03-4DDD-9E37-123D58F3E280}"/>
              </a:ext>
            </a:extLst>
          </p:cNvPr>
          <p:cNvSpPr txBox="1"/>
          <p:nvPr/>
        </p:nvSpPr>
        <p:spPr>
          <a:xfrm>
            <a:off x="605641" y="5388478"/>
            <a:ext cx="4869184" cy="748277"/>
          </a:xfrm>
          <a:prstGeom prst="rect">
            <a:avLst/>
          </a:prstGeom>
          <a:solidFill>
            <a:schemeClr val="bg1">
              <a:lumMod val="95000"/>
            </a:schemeClr>
          </a:solidFill>
          <a:ln>
            <a:solidFill>
              <a:schemeClr val="bg1">
                <a:lumMod val="95000"/>
              </a:schemeClr>
            </a:solidFill>
          </a:ln>
        </p:spPr>
        <p:txBody>
          <a:bodyPr wrap="square" anchor="ctr" anchorCtr="0">
            <a:noAutofit/>
          </a:bodyPr>
          <a:lstStyle/>
          <a:p>
            <a:pPr marL="228600" lvl="1">
              <a:spcAft>
                <a:spcPts val="600"/>
              </a:spcAft>
            </a:pPr>
            <a:r>
              <a:rPr lang="en-US" sz="2000" dirty="0"/>
              <a:t>Store all certificates in the Key Vault</a:t>
            </a:r>
          </a:p>
        </p:txBody>
      </p:sp>
      <p:sp>
        <p:nvSpPr>
          <p:cNvPr id="14" name="TextBox 13">
            <a:extLst>
              <a:ext uri="{FF2B5EF4-FFF2-40B4-BE49-F238E27FC236}">
                <a16:creationId xmlns:a16="http://schemas.microsoft.com/office/drawing/2014/main" id="{C644D8CC-6355-4200-8ACF-72EA7436652C}"/>
              </a:ext>
            </a:extLst>
          </p:cNvPr>
          <p:cNvSpPr txBox="1"/>
          <p:nvPr/>
        </p:nvSpPr>
        <p:spPr>
          <a:xfrm>
            <a:off x="5625297" y="5388479"/>
            <a:ext cx="5911508" cy="748276"/>
          </a:xfrm>
          <a:prstGeom prst="rect">
            <a:avLst/>
          </a:prstGeom>
          <a:solidFill>
            <a:schemeClr val="bg1">
              <a:lumMod val="95000"/>
            </a:schemeClr>
          </a:solidFill>
          <a:ln>
            <a:solidFill>
              <a:schemeClr val="bg1">
                <a:lumMod val="95000"/>
              </a:schemeClr>
            </a:solidFill>
          </a:ln>
        </p:spPr>
        <p:txBody>
          <a:bodyPr wrap="square" anchor="ctr" anchorCtr="0">
            <a:noAutofit/>
          </a:bodyPr>
          <a:lstStyle/>
          <a:p>
            <a:pPr marL="228600" lvl="1">
              <a:spcAft>
                <a:spcPts val="600"/>
              </a:spcAft>
            </a:pPr>
            <a:r>
              <a:rPr lang="en-US" sz="2000" dirty="0"/>
              <a:t>Ensure that you can recover if the Key Vaults should get deleted/corrupted</a:t>
            </a:r>
          </a:p>
        </p:txBody>
      </p:sp>
    </p:spTree>
    <p:extLst>
      <p:ext uri="{BB962C8B-B14F-4D97-AF65-F5344CB8AC3E}">
        <p14:creationId xmlns:p14="http://schemas.microsoft.com/office/powerpoint/2010/main" val="27913698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5FB6-94F1-4380-B105-2BE171001E25}"/>
              </a:ext>
            </a:extLst>
          </p:cNvPr>
          <p:cNvSpPr>
            <a:spLocks noGrp="1"/>
          </p:cNvSpPr>
          <p:nvPr>
            <p:ph type="title"/>
          </p:nvPr>
        </p:nvSpPr>
        <p:spPr/>
        <p:txBody>
          <a:bodyPr/>
          <a:lstStyle/>
          <a:p>
            <a:r>
              <a:rPr lang="en-US" dirty="0"/>
              <a:t>Demonstration: Configure Certificate Auto-Rotation in the Key Vault</a:t>
            </a:r>
          </a:p>
        </p:txBody>
      </p:sp>
      <p:graphicFrame>
        <p:nvGraphicFramePr>
          <p:cNvPr id="5" name="Diagram 4" descr="Three steps create a conditional access policy, configure conditions for MFA, and test MFA. ">
            <a:extLst>
              <a:ext uri="{FF2B5EF4-FFF2-40B4-BE49-F238E27FC236}">
                <a16:creationId xmlns:a16="http://schemas.microsoft.com/office/drawing/2014/main" id="{DACDFB20-0BDE-4FB1-AE2B-A4446BD47894}"/>
              </a:ext>
            </a:extLst>
          </p:cNvPr>
          <p:cNvGraphicFramePr/>
          <p:nvPr>
            <p:extLst>
              <p:ext uri="{D42A27DB-BD31-4B8C-83A1-F6EECF244321}">
                <p14:modId xmlns:p14="http://schemas.microsoft.com/office/powerpoint/2010/main" val="333040384"/>
              </p:ext>
            </p:extLst>
          </p:nvPr>
        </p:nvGraphicFramePr>
        <p:xfrm>
          <a:off x="500481" y="1354846"/>
          <a:ext cx="11197376" cy="4504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61409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Manage Security for Applications - </a:t>
            </a:r>
            <a:r>
              <a:rPr lang="en-US" dirty="0">
                <a:solidFill>
                  <a:schemeClr val="bg2">
                    <a:lumMod val="10000"/>
                  </a:schemeClr>
                </a:solidFill>
              </a:rPr>
              <a:t>Review</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861" y="1386188"/>
            <a:ext cx="4296753" cy="63998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991" y="1386188"/>
            <a:ext cx="7147526" cy="63998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ctr" anchorCtr="0">
            <a:noAutofit/>
          </a:bodyPr>
          <a:lstStyle/>
          <a:p>
            <a:r>
              <a:rPr lang="en-US" sz="2000">
                <a:latin typeface="+mj-lt"/>
              </a:rPr>
              <a:t>Microsoft Learn Modules (docs.microsoft.com/Learn)</a:t>
            </a:r>
          </a:p>
        </p:txBody>
      </p:sp>
      <p:sp>
        <p:nvSpPr>
          <p:cNvPr id="20" name="Rectangle 19">
            <a:extLst>
              <a:ext uri="{FF2B5EF4-FFF2-40B4-BE49-F238E27FC236}">
                <a16:creationId xmlns:a16="http://schemas.microsoft.com/office/drawing/2014/main" id="{DD85127B-1B17-4C17-BECC-B3D50AE3D904}"/>
              </a:ext>
            </a:extLst>
          </p:cNvPr>
          <p:cNvSpPr/>
          <p:nvPr/>
        </p:nvSpPr>
        <p:spPr>
          <a:xfrm>
            <a:off x="4876991" y="2170789"/>
            <a:ext cx="7131132" cy="5485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24" tIns="106024" rIns="106024" bIns="106024" numCol="1" spcCol="1270" anchor="ctr" anchorCtr="0">
            <a:noAutofit/>
          </a:bodyPr>
          <a:lstStyle/>
          <a:p>
            <a:pPr marL="0" lvl="1">
              <a:spcBef>
                <a:spcPts val="1199"/>
              </a:spcBef>
            </a:pPr>
            <a:r>
              <a:rPr lang="en-US" dirty="0">
                <a:solidFill>
                  <a:schemeClr val="tx1"/>
                </a:solidFill>
              </a:rPr>
              <a:t>Configure and manage secrets in Azure Key Vault</a:t>
            </a: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991" y="2781771"/>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97A3BDC-BE70-40E3-BB08-015EBE935830}"/>
              </a:ext>
            </a:extLst>
          </p:cNvPr>
          <p:cNvSpPr/>
          <p:nvPr/>
        </p:nvSpPr>
        <p:spPr>
          <a:xfrm>
            <a:off x="4876991" y="2844192"/>
            <a:ext cx="7131132" cy="5485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24" tIns="106024" rIns="106024" bIns="106024" numCol="1" spcCol="1270" anchor="ctr" anchorCtr="0">
            <a:noAutofit/>
          </a:bodyPr>
          <a:lstStyle/>
          <a:p>
            <a:pPr marL="0" lvl="1">
              <a:spcBef>
                <a:spcPts val="1199"/>
              </a:spcBef>
            </a:pPr>
            <a:r>
              <a:rPr lang="en-US" dirty="0">
                <a:solidFill>
                  <a:schemeClr val="tx1"/>
                </a:solidFill>
              </a:rPr>
              <a:t>Manage secrets in your server apps with Azure Key Vault</a:t>
            </a:r>
          </a:p>
        </p:txBody>
      </p: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991" y="3455173"/>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2233" y="2794951"/>
            <a:ext cx="1494433" cy="2173398"/>
          </a:xfrm>
          <a:prstGeom prst="rect">
            <a:avLst/>
          </a:prstGeom>
        </p:spPr>
      </p:pic>
    </p:spTree>
    <p:extLst>
      <p:ext uri="{BB962C8B-B14F-4D97-AF65-F5344CB8AC3E}">
        <p14:creationId xmlns:p14="http://schemas.microsoft.com/office/powerpoint/2010/main" val="34089064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a:xfrm>
            <a:off x="586015" y="3203065"/>
            <a:ext cx="8891347" cy="451890"/>
          </a:xfrm>
        </p:spPr>
        <p:txBody>
          <a:bodyPr/>
          <a:lstStyle/>
          <a:p>
            <a:r>
              <a:rPr lang="en-US" sz="3199" dirty="0"/>
              <a:t>End of presentation</a:t>
            </a:r>
            <a:endParaRPr lang="en-US" dirty="0">
              <a:solidFill>
                <a:schemeClr val="tx2">
                  <a:lumMod val="40000"/>
                  <a:lumOff val="60000"/>
                </a:schemeClr>
              </a:solidFill>
            </a:endParaRPr>
          </a:p>
        </p:txBody>
      </p:sp>
    </p:spTree>
    <p:extLst>
      <p:ext uri="{BB962C8B-B14F-4D97-AF65-F5344CB8AC3E}">
        <p14:creationId xmlns:p14="http://schemas.microsoft.com/office/powerpoint/2010/main" val="16009318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65139" y="2471342"/>
            <a:ext cx="2506662" cy="2051844"/>
          </a:xfrm>
        </p:spPr>
        <p:txBody>
          <a:bodyPr/>
          <a:lstStyle/>
          <a:p>
            <a:r>
              <a:rPr lang="en-US" dirty="0"/>
              <a:t>Module 11:</a:t>
            </a:r>
            <a:br>
              <a:rPr lang="en-US" dirty="0"/>
            </a:br>
            <a:br>
              <a:rPr lang="en-US" dirty="0"/>
            </a:br>
            <a:r>
              <a:rPr lang="en-US" dirty="0"/>
              <a:t>Manage Security for Applications </a:t>
            </a:r>
          </a:p>
        </p:txBody>
      </p:sp>
      <p:cxnSp>
        <p:nvCxnSpPr>
          <p:cNvPr id="2" name="Straight Connector 1">
            <a:extLst>
              <a:ext uri="{FF2B5EF4-FFF2-40B4-BE49-F238E27FC236}">
                <a16:creationId xmlns:a16="http://schemas.microsoft.com/office/drawing/2014/main" id="{38FDC71C-0BAA-41CD-93B5-D2A093824988}"/>
              </a:ext>
              <a:ext uri="{C183D7F6-B498-43B3-948B-1728B52AA6E4}">
                <adec:decorative xmlns:adec="http://schemas.microsoft.com/office/drawing/2017/decorative" val="1"/>
              </a:ext>
            </a:extLst>
          </p:cNvPr>
          <p:cNvCxnSpPr>
            <a:cxnSpLocks/>
          </p:cNvCxnSpPr>
          <p:nvPr/>
        </p:nvCxnSpPr>
        <p:spPr>
          <a:xfrm>
            <a:off x="4292221" y="1402036"/>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0725483-1CF1-40E2-B9DC-FAEAAFA7F17C}"/>
              </a:ext>
              <a:ext uri="{C183D7F6-B498-43B3-948B-1728B52AA6E4}">
                <adec:decorative xmlns:adec="http://schemas.microsoft.com/office/drawing/2017/decorative" val="1"/>
              </a:ext>
            </a:extLst>
          </p:cNvPr>
          <p:cNvCxnSpPr>
            <a:cxnSpLocks/>
          </p:cNvCxnSpPr>
          <p:nvPr/>
        </p:nvCxnSpPr>
        <p:spPr>
          <a:xfrm>
            <a:off x="4283973" y="2249723"/>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F43C097-B5C4-4289-9544-9138A83EE7EC}"/>
              </a:ext>
            </a:extLst>
          </p:cNvPr>
          <p:cNvSpPr txBox="1">
            <a:spLocks/>
          </p:cNvSpPr>
          <p:nvPr/>
        </p:nvSpPr>
        <p:spPr>
          <a:xfrm>
            <a:off x="4291404" y="741479"/>
            <a:ext cx="7485770" cy="1274195"/>
          </a:xfrm>
          <a:prstGeom prst="rect">
            <a:avLst/>
          </a:prstGeom>
        </p:spPr>
        <p:txBody>
          <a:bodyPr vert="horz" wrap="square" lIns="0" tIns="0" rIns="0" bIns="0" rtlCol="0" anchor="t">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Aft>
                <a:spcPts val="3600"/>
              </a:spcAft>
              <a:buNone/>
            </a:pPr>
            <a:r>
              <a:rPr lang="en-AU" sz="2400" dirty="0">
                <a:latin typeface="Segoe UI" panose="020B0502040204020203" pitchFamily="34" charset="0"/>
                <a:cs typeface="Segoe UI" panose="020B0502040204020203" pitchFamily="34" charset="0"/>
              </a:rPr>
              <a:t>Lesson 01: Azure Managed Identity</a:t>
            </a:r>
          </a:p>
          <a:p>
            <a:pPr marL="0" indent="0">
              <a:spcAft>
                <a:spcPts val="3600"/>
              </a:spcAft>
              <a:buNone/>
            </a:pPr>
            <a:r>
              <a:rPr lang="en-AU" sz="2400" dirty="0">
                <a:latin typeface="Segoe UI" panose="020B0502040204020203" pitchFamily="34" charset="0"/>
                <a:cs typeface="Segoe UI" panose="020B0502040204020203" pitchFamily="34" charset="0"/>
              </a:rPr>
              <a:t>Lesson 02: Azure Key Vault</a:t>
            </a:r>
          </a:p>
        </p:txBody>
      </p:sp>
      <p:grpSp>
        <p:nvGrpSpPr>
          <p:cNvPr id="28" name="Group 27">
            <a:extLst>
              <a:ext uri="{FF2B5EF4-FFF2-40B4-BE49-F238E27FC236}">
                <a16:creationId xmlns:a16="http://schemas.microsoft.com/office/drawing/2014/main" id="{3A44908B-6E39-4787-8D30-2FC49F9E5571}"/>
              </a:ext>
              <a:ext uri="{C183D7F6-B498-43B3-948B-1728B52AA6E4}">
                <adec:decorative xmlns:adec="http://schemas.microsoft.com/office/drawing/2017/decorative" val="1"/>
              </a:ext>
            </a:extLst>
          </p:cNvPr>
          <p:cNvGrpSpPr/>
          <p:nvPr/>
        </p:nvGrpSpPr>
        <p:grpSpPr>
          <a:xfrm>
            <a:off x="3546715" y="698950"/>
            <a:ext cx="569326" cy="1482392"/>
            <a:chOff x="3546715" y="698950"/>
            <a:chExt cx="569326" cy="1482392"/>
          </a:xfrm>
        </p:grpSpPr>
        <p:pic>
          <p:nvPicPr>
            <p:cNvPr id="13" name="Picture 12">
              <a:extLst>
                <a:ext uri="{FF2B5EF4-FFF2-40B4-BE49-F238E27FC236}">
                  <a16:creationId xmlns:a16="http://schemas.microsoft.com/office/drawing/2014/main" id="{18707D09-F9EC-431F-925C-135A158C548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46715" y="698950"/>
              <a:ext cx="569326" cy="579572"/>
            </a:xfrm>
            <a:prstGeom prst="rect">
              <a:avLst/>
            </a:prstGeom>
          </p:spPr>
        </p:pic>
        <p:pic>
          <p:nvPicPr>
            <p:cNvPr id="15" name="Picture 14">
              <a:extLst>
                <a:ext uri="{FF2B5EF4-FFF2-40B4-BE49-F238E27FC236}">
                  <a16:creationId xmlns:a16="http://schemas.microsoft.com/office/drawing/2014/main" id="{F00F16BA-C761-4EFC-B5B1-BDE5084D961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46715" y="1601770"/>
              <a:ext cx="569326" cy="579572"/>
            </a:xfrm>
            <a:prstGeom prst="rect">
              <a:avLst/>
            </a:prstGeom>
          </p:spPr>
        </p:pic>
        <p:pic>
          <p:nvPicPr>
            <p:cNvPr id="25" name="Graphic 24">
              <a:extLst>
                <a:ext uri="{FF2B5EF4-FFF2-40B4-BE49-F238E27FC236}">
                  <a16:creationId xmlns:a16="http://schemas.microsoft.com/office/drawing/2014/main" id="{E5577E7E-83A8-4FE1-AF43-51B5A8863A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47876" y="782269"/>
              <a:ext cx="367003" cy="367003"/>
            </a:xfrm>
            <a:prstGeom prst="rect">
              <a:avLst/>
            </a:prstGeom>
          </p:spPr>
        </p:pic>
        <p:pic>
          <p:nvPicPr>
            <p:cNvPr id="27" name="Graphic 26">
              <a:extLst>
                <a:ext uri="{FF2B5EF4-FFF2-40B4-BE49-F238E27FC236}">
                  <a16:creationId xmlns:a16="http://schemas.microsoft.com/office/drawing/2014/main" id="{75554AA6-6B2D-43EA-BB9A-BDBA1D999F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47876" y="1707377"/>
              <a:ext cx="367003" cy="367003"/>
            </a:xfrm>
            <a:prstGeom prst="rect">
              <a:avLst/>
            </a:prstGeom>
          </p:spPr>
        </p:pic>
      </p:grpSp>
    </p:spTree>
    <p:extLst>
      <p:ext uri="{BB962C8B-B14F-4D97-AF65-F5344CB8AC3E}">
        <p14:creationId xmlns:p14="http://schemas.microsoft.com/office/powerpoint/2010/main" val="18250557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96952" y="2998793"/>
            <a:ext cx="9070923" cy="996940"/>
          </a:xfrm>
        </p:spPr>
        <p:txBody>
          <a:bodyPr/>
          <a:lstStyle/>
          <a:p>
            <a:br>
              <a:rPr lang="en-US" b="1" dirty="0"/>
            </a:br>
            <a:r>
              <a:rPr lang="en-US" b="1" dirty="0"/>
              <a:t>Lesson 01: Azure Managed Identity</a:t>
            </a:r>
          </a:p>
        </p:txBody>
      </p:sp>
      <p:pic>
        <p:nvPicPr>
          <p:cNvPr id="3" name="Graphic 2">
            <a:extLst>
              <a:ext uri="{FF2B5EF4-FFF2-40B4-BE49-F238E27FC236}">
                <a16:creationId xmlns:a16="http://schemas.microsoft.com/office/drawing/2014/main" id="{2B84D1B1-D5CB-431C-ABEF-2596E4B73E8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6260" y="2809514"/>
            <a:ext cx="1328040" cy="1328040"/>
          </a:xfrm>
          <a:prstGeom prst="rect">
            <a:avLst/>
          </a:prstGeom>
        </p:spPr>
      </p:pic>
    </p:spTree>
    <p:extLst>
      <p:ext uri="{BB962C8B-B14F-4D97-AF65-F5344CB8AC3E}">
        <p14:creationId xmlns:p14="http://schemas.microsoft.com/office/powerpoint/2010/main" val="37871488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676527"/>
            <a:ext cx="2460592" cy="1641475"/>
          </a:xfrm>
        </p:spPr>
        <p:txBody>
          <a:bodyPr/>
          <a:lstStyle/>
          <a:p>
            <a:r>
              <a:rPr lang="en-US" dirty="0"/>
              <a:t>Azure Managed Identity</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7158959" cy="3304388"/>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Authentication with Azure Managed Identities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Using Managed Identities with Azure Resources</a:t>
            </a: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980492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6B80F-B91B-45BF-8FE8-379860AFF3BA}"/>
              </a:ext>
            </a:extLst>
          </p:cNvPr>
          <p:cNvSpPr>
            <a:spLocks noGrp="1"/>
          </p:cNvSpPr>
          <p:nvPr>
            <p:ph type="title"/>
          </p:nvPr>
        </p:nvSpPr>
        <p:spPr/>
        <p:txBody>
          <a:bodyPr/>
          <a:lstStyle/>
          <a:p>
            <a:r>
              <a:rPr lang="en-US" dirty="0"/>
              <a:t>Authentication with Azure Managed Identities</a:t>
            </a:r>
          </a:p>
        </p:txBody>
      </p:sp>
      <p:sp>
        <p:nvSpPr>
          <p:cNvPr id="6" name="Rectangle 5">
            <a:extLst>
              <a:ext uri="{FF2B5EF4-FFF2-40B4-BE49-F238E27FC236}">
                <a16:creationId xmlns:a16="http://schemas.microsoft.com/office/drawing/2014/main" id="{A74BBA47-D820-4FF5-81E9-A53C1B98FA20}"/>
              </a:ext>
            </a:extLst>
          </p:cNvPr>
          <p:cNvSpPr/>
          <p:nvPr/>
        </p:nvSpPr>
        <p:spPr bwMode="auto">
          <a:xfrm>
            <a:off x="0" y="1074156"/>
            <a:ext cx="12436475" cy="766073"/>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457200" defTabSz="932472" fontAlgn="base">
              <a:lnSpc>
                <a:spcPct val="90000"/>
              </a:lnSpc>
              <a:spcBef>
                <a:spcPct val="0"/>
              </a:spcBef>
              <a:spcAft>
                <a:spcPct val="0"/>
              </a:spcAft>
            </a:pPr>
            <a:r>
              <a:rPr lang="en-US" sz="2400" dirty="0"/>
              <a:t>A managed identity is automatically managed in Azure AD</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7C7D2AA4-2781-432D-98D9-DEE640D2E113}"/>
              </a:ext>
            </a:extLst>
          </p:cNvPr>
          <p:cNvSpPr/>
          <p:nvPr/>
        </p:nvSpPr>
        <p:spPr>
          <a:xfrm>
            <a:off x="498297" y="2122842"/>
            <a:ext cx="4819416" cy="130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2000" dirty="0">
                <a:solidFill>
                  <a:schemeClr val="tx1"/>
                </a:solidFill>
                <a:cs typeface="Segoe UI Semilight"/>
              </a:rPr>
              <a:t>Manages the credentials for authenticating a cloud application with an Azure service</a:t>
            </a:r>
          </a:p>
        </p:txBody>
      </p:sp>
      <p:sp>
        <p:nvSpPr>
          <p:cNvPr id="12" name="Rectangle 11">
            <a:extLst>
              <a:ext uri="{FF2B5EF4-FFF2-40B4-BE49-F238E27FC236}">
                <a16:creationId xmlns:a16="http://schemas.microsoft.com/office/drawing/2014/main" id="{679D5DDD-EEB1-4A6B-AC9A-ADF08FE95311}"/>
              </a:ext>
            </a:extLst>
          </p:cNvPr>
          <p:cNvSpPr/>
          <p:nvPr/>
        </p:nvSpPr>
        <p:spPr>
          <a:xfrm>
            <a:off x="519904" y="3586244"/>
            <a:ext cx="4797809" cy="130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2000" dirty="0">
                <a:solidFill>
                  <a:schemeClr val="tx1"/>
                </a:solidFill>
                <a:cs typeface="Segoe UI Semilight"/>
              </a:rPr>
              <a:t>Combines Azure AD authentication and Azure RBAC</a:t>
            </a:r>
          </a:p>
        </p:txBody>
      </p:sp>
      <p:sp>
        <p:nvSpPr>
          <p:cNvPr id="14" name="Rectangle 13">
            <a:extLst>
              <a:ext uri="{FF2B5EF4-FFF2-40B4-BE49-F238E27FC236}">
                <a16:creationId xmlns:a16="http://schemas.microsoft.com/office/drawing/2014/main" id="{0326878C-19DD-495F-9E82-A092934127A0}"/>
              </a:ext>
            </a:extLst>
          </p:cNvPr>
          <p:cNvSpPr/>
          <p:nvPr/>
        </p:nvSpPr>
        <p:spPr>
          <a:xfrm>
            <a:off x="498296" y="5049647"/>
            <a:ext cx="4797808" cy="13034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2000" dirty="0">
                <a:solidFill>
                  <a:schemeClr val="tx1"/>
                </a:solidFill>
                <a:cs typeface="Segoe UI Semilight"/>
              </a:rPr>
              <a:t>Eliminates the need for rotating credentials or certificates</a:t>
            </a:r>
          </a:p>
        </p:txBody>
      </p:sp>
      <p:grpSp>
        <p:nvGrpSpPr>
          <p:cNvPr id="2" name="Group 1" descr="The App Services uses managed identities. ">
            <a:extLst>
              <a:ext uri="{FF2B5EF4-FFF2-40B4-BE49-F238E27FC236}">
                <a16:creationId xmlns:a16="http://schemas.microsoft.com/office/drawing/2014/main" id="{D26382BB-1178-4DD7-AADD-FF28683EFB9E}"/>
              </a:ext>
            </a:extLst>
          </p:cNvPr>
          <p:cNvGrpSpPr/>
          <p:nvPr/>
        </p:nvGrpSpPr>
        <p:grpSpPr>
          <a:xfrm>
            <a:off x="6188613" y="2326512"/>
            <a:ext cx="5070216" cy="3713004"/>
            <a:chOff x="6188613" y="2326512"/>
            <a:chExt cx="5070216" cy="3713004"/>
          </a:xfrm>
        </p:grpSpPr>
        <p:sp>
          <p:nvSpPr>
            <p:cNvPr id="37" name="Rectangle 36">
              <a:extLst>
                <a:ext uri="{FF2B5EF4-FFF2-40B4-BE49-F238E27FC236}">
                  <a16:creationId xmlns:a16="http://schemas.microsoft.com/office/drawing/2014/main" id="{013F3DA2-4E23-4C69-A89B-128D71CB11B0}"/>
                </a:ext>
              </a:extLst>
            </p:cNvPr>
            <p:cNvSpPr/>
            <p:nvPr/>
          </p:nvSpPr>
          <p:spPr>
            <a:xfrm>
              <a:off x="6188613" y="2326513"/>
              <a:ext cx="1555634" cy="2992816"/>
            </a:xfrm>
            <a:prstGeom prst="rect">
              <a:avLst/>
            </a:prstGeom>
            <a:solidFill>
              <a:schemeClr val="tx2"/>
            </a:solidFill>
            <a:ln>
              <a:noFill/>
            </a:ln>
            <a:effectLst/>
          </p:spPr>
          <p:txBody>
            <a:bodyPr rtlCol="0" anchor="t" anchorCtr="0"/>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ea typeface="+mn-ea"/>
                  <a:cs typeface="Segoe UI Semibold" panose="020B0702040204020203" pitchFamily="34" charset="0"/>
                </a:rPr>
                <a:t>App Service</a:t>
              </a:r>
            </a:p>
          </p:txBody>
        </p:sp>
        <p:sp>
          <p:nvSpPr>
            <p:cNvPr id="38" name="Rectangle 37">
              <a:extLst>
                <a:ext uri="{FF2B5EF4-FFF2-40B4-BE49-F238E27FC236}">
                  <a16:creationId xmlns:a16="http://schemas.microsoft.com/office/drawing/2014/main" id="{0A0B3C47-B30B-432F-9E74-AAED9F7B1EAB}"/>
                </a:ext>
              </a:extLst>
            </p:cNvPr>
            <p:cNvSpPr/>
            <p:nvPr/>
          </p:nvSpPr>
          <p:spPr>
            <a:xfrm>
              <a:off x="9141438" y="2326512"/>
              <a:ext cx="2117391" cy="1046469"/>
            </a:xfrm>
            <a:prstGeom prst="rect">
              <a:avLst/>
            </a:prstGeom>
            <a:solidFill>
              <a:schemeClr val="tx2"/>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ea typeface="+mn-ea"/>
                  <a:cs typeface="Segoe UI Semibold" panose="020B0702040204020203" pitchFamily="34" charset="0"/>
                </a:rPr>
                <a:t>Azure Service</a:t>
              </a: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ea typeface="+mn-ea"/>
                  <a:cs typeface="Segoe UI Semibold" panose="020B0702040204020203" pitchFamily="34" charset="0"/>
                </a:rPr>
                <a:t>(Azure Resource Manager, Key Vault)</a:t>
              </a:r>
            </a:p>
          </p:txBody>
        </p:sp>
        <p:sp>
          <p:nvSpPr>
            <p:cNvPr id="39" name="Rectangle 38">
              <a:extLst>
                <a:ext uri="{FF2B5EF4-FFF2-40B4-BE49-F238E27FC236}">
                  <a16:creationId xmlns:a16="http://schemas.microsoft.com/office/drawing/2014/main" id="{D8D2DE9E-CA01-428F-946C-513777B181FC}"/>
                </a:ext>
              </a:extLst>
            </p:cNvPr>
            <p:cNvSpPr/>
            <p:nvPr/>
          </p:nvSpPr>
          <p:spPr>
            <a:xfrm>
              <a:off x="6308488" y="2631221"/>
              <a:ext cx="1317047" cy="432694"/>
            </a:xfrm>
            <a:prstGeom prst="rect">
              <a:avLst/>
            </a:prstGeom>
            <a:solidFill>
              <a:schemeClr val="accent5"/>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ea typeface="+mn-ea"/>
                  <a:cs typeface="Segoe UI Semibold" panose="020B0702040204020203" pitchFamily="34" charset="0"/>
                </a:rPr>
                <a:t>Your code</a:t>
              </a:r>
            </a:p>
          </p:txBody>
        </p:sp>
        <p:sp>
          <p:nvSpPr>
            <p:cNvPr id="40" name="Rectangle 39">
              <a:extLst>
                <a:ext uri="{FF2B5EF4-FFF2-40B4-BE49-F238E27FC236}">
                  <a16:creationId xmlns:a16="http://schemas.microsoft.com/office/drawing/2014/main" id="{0D59C4C4-2CC9-408B-876A-4B307953AA12}"/>
                </a:ext>
              </a:extLst>
            </p:cNvPr>
            <p:cNvSpPr/>
            <p:nvPr/>
          </p:nvSpPr>
          <p:spPr>
            <a:xfrm>
              <a:off x="6307907" y="3537463"/>
              <a:ext cx="1317047" cy="1031693"/>
            </a:xfrm>
            <a:prstGeom prst="rect">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ea typeface="+mn-ea"/>
                  <a:cs typeface="Segoe UI Semibold" panose="020B0702040204020203" pitchFamily="34" charset="0"/>
                </a:rPr>
                <a:t>Local token service</a:t>
              </a:r>
            </a:p>
          </p:txBody>
        </p:sp>
        <p:cxnSp>
          <p:nvCxnSpPr>
            <p:cNvPr id="42" name="Straight Connector 41">
              <a:extLst>
                <a:ext uri="{FF2B5EF4-FFF2-40B4-BE49-F238E27FC236}">
                  <a16:creationId xmlns:a16="http://schemas.microsoft.com/office/drawing/2014/main" id="{47A9EDA8-D9CA-4374-AA8E-9441BD212CBE}"/>
                </a:ext>
              </a:extLst>
            </p:cNvPr>
            <p:cNvCxnSpPr>
              <a:cxnSpLocks/>
              <a:endCxn id="40" idx="0"/>
            </p:cNvCxnSpPr>
            <p:nvPr/>
          </p:nvCxnSpPr>
          <p:spPr>
            <a:xfrm>
              <a:off x="6966431" y="3537463"/>
              <a:ext cx="0" cy="0"/>
            </a:xfrm>
            <a:prstGeom prst="line">
              <a:avLst/>
            </a:prstGeom>
            <a:noFill/>
            <a:ln w="28575" cap="flat" cmpd="sng" algn="ctr">
              <a:solidFill>
                <a:srgbClr val="FFFFFF"/>
              </a:solidFill>
              <a:prstDash val="solid"/>
            </a:ln>
            <a:effectLst/>
          </p:spPr>
        </p:cxnSp>
        <p:cxnSp>
          <p:nvCxnSpPr>
            <p:cNvPr id="43" name="Straight Arrow Connector 42">
              <a:extLst>
                <a:ext uri="{FF2B5EF4-FFF2-40B4-BE49-F238E27FC236}">
                  <a16:creationId xmlns:a16="http://schemas.microsoft.com/office/drawing/2014/main" id="{5E0B1609-320F-4080-93F9-F4BE0275F3FB}"/>
                </a:ext>
              </a:extLst>
            </p:cNvPr>
            <p:cNvCxnSpPr>
              <a:cxnSpLocks/>
              <a:stCxn id="39" idx="3"/>
              <a:endCxn id="38" idx="1"/>
            </p:cNvCxnSpPr>
            <p:nvPr/>
          </p:nvCxnSpPr>
          <p:spPr>
            <a:xfrm>
              <a:off x="7625534" y="2847568"/>
              <a:ext cx="1515904" cy="2179"/>
            </a:xfrm>
            <a:prstGeom prst="straightConnector1">
              <a:avLst/>
            </a:prstGeom>
            <a:noFill/>
            <a:ln w="28575" cap="flat" cmpd="sng" algn="ctr">
              <a:solidFill>
                <a:srgbClr val="FF0000"/>
              </a:solidFill>
              <a:prstDash val="sysDot"/>
              <a:headEnd type="none" w="med" len="med"/>
              <a:tailEnd type="arrow" w="med" len="med"/>
            </a:ln>
            <a:effectLst/>
          </p:spPr>
        </p:cxnSp>
        <p:cxnSp>
          <p:nvCxnSpPr>
            <p:cNvPr id="44" name="Straight Arrow Connector 43">
              <a:extLst>
                <a:ext uri="{FF2B5EF4-FFF2-40B4-BE49-F238E27FC236}">
                  <a16:creationId xmlns:a16="http://schemas.microsoft.com/office/drawing/2014/main" id="{06FF056B-4EF5-451B-BB5E-6AC103C4C4B4}"/>
                </a:ext>
              </a:extLst>
            </p:cNvPr>
            <p:cNvCxnSpPr>
              <a:cxnSpLocks/>
              <a:stCxn id="39" idx="2"/>
              <a:endCxn id="40" idx="0"/>
            </p:cNvCxnSpPr>
            <p:nvPr/>
          </p:nvCxnSpPr>
          <p:spPr>
            <a:xfrm flipH="1">
              <a:off x="6966431" y="3063915"/>
              <a:ext cx="581" cy="473548"/>
            </a:xfrm>
            <a:prstGeom prst="straightConnector1">
              <a:avLst/>
            </a:prstGeom>
            <a:noFill/>
            <a:ln w="28575" cap="flat" cmpd="sng" algn="ctr">
              <a:solidFill>
                <a:srgbClr val="FF0000"/>
              </a:solidFill>
              <a:prstDash val="sysDot"/>
              <a:headEnd type="none" w="med" len="med"/>
              <a:tailEnd type="arrow" w="med" len="med"/>
            </a:ln>
            <a:effectLst/>
          </p:spPr>
        </p:cxnSp>
        <p:cxnSp>
          <p:nvCxnSpPr>
            <p:cNvPr id="45" name="Straight Arrow Connector 44">
              <a:extLst>
                <a:ext uri="{FF2B5EF4-FFF2-40B4-BE49-F238E27FC236}">
                  <a16:creationId xmlns:a16="http://schemas.microsoft.com/office/drawing/2014/main" id="{0464DE77-2D0D-470D-A47C-6D70BFDB9BCD}"/>
                </a:ext>
              </a:extLst>
            </p:cNvPr>
            <p:cNvCxnSpPr>
              <a:cxnSpLocks/>
            </p:cNvCxnSpPr>
            <p:nvPr/>
          </p:nvCxnSpPr>
          <p:spPr>
            <a:xfrm>
              <a:off x="7624954" y="4333863"/>
              <a:ext cx="1871826" cy="0"/>
            </a:xfrm>
            <a:prstGeom prst="straightConnector1">
              <a:avLst/>
            </a:prstGeom>
            <a:noFill/>
            <a:ln w="28575" cap="flat" cmpd="sng" algn="ctr">
              <a:solidFill>
                <a:srgbClr val="FF0000"/>
              </a:solidFill>
              <a:prstDash val="sysDot"/>
              <a:headEnd type="none" w="med" len="med"/>
              <a:tailEnd type="arrow" w="med" len="med"/>
            </a:ln>
            <a:effectLst/>
          </p:spPr>
        </p:cxnSp>
        <p:sp>
          <p:nvSpPr>
            <p:cNvPr id="46" name="Cylinder 45">
              <a:extLst>
                <a:ext uri="{FF2B5EF4-FFF2-40B4-BE49-F238E27FC236}">
                  <a16:creationId xmlns:a16="http://schemas.microsoft.com/office/drawing/2014/main" id="{658ABBDA-8EFB-4F12-B215-27303535547B}"/>
                </a:ext>
              </a:extLst>
            </p:cNvPr>
            <p:cNvSpPr/>
            <p:nvPr/>
          </p:nvSpPr>
          <p:spPr>
            <a:xfrm>
              <a:off x="6307907" y="4740049"/>
              <a:ext cx="1317047" cy="432694"/>
            </a:xfrm>
            <a:prstGeom prst="can">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ea typeface="+mn-ea"/>
                  <a:cs typeface="Segoe UI Semibold" panose="020B0702040204020203" pitchFamily="34" charset="0"/>
                </a:rPr>
                <a:t>Credentials</a:t>
              </a:r>
            </a:p>
          </p:txBody>
        </p:sp>
        <p:cxnSp>
          <p:nvCxnSpPr>
            <p:cNvPr id="47" name="Straight Connector 46">
              <a:extLst>
                <a:ext uri="{FF2B5EF4-FFF2-40B4-BE49-F238E27FC236}">
                  <a16:creationId xmlns:a16="http://schemas.microsoft.com/office/drawing/2014/main" id="{9CCF5F09-C99E-4027-9706-267C5827A1F3}"/>
                </a:ext>
              </a:extLst>
            </p:cNvPr>
            <p:cNvCxnSpPr>
              <a:cxnSpLocks/>
              <a:stCxn id="40" idx="2"/>
              <a:endCxn id="46" idx="1"/>
            </p:cNvCxnSpPr>
            <p:nvPr/>
          </p:nvCxnSpPr>
          <p:spPr>
            <a:xfrm>
              <a:off x="6966431" y="4569156"/>
              <a:ext cx="0" cy="170893"/>
            </a:xfrm>
            <a:prstGeom prst="line">
              <a:avLst/>
            </a:prstGeom>
            <a:noFill/>
            <a:ln w="28575" cap="flat" cmpd="sng" algn="ctr">
              <a:solidFill>
                <a:srgbClr val="FFFFFF"/>
              </a:solidFill>
              <a:prstDash val="solid"/>
            </a:ln>
            <a:effectLst/>
          </p:spPr>
        </p:cxnSp>
        <p:sp>
          <p:nvSpPr>
            <p:cNvPr id="48" name="Rectangle 47">
              <a:extLst>
                <a:ext uri="{FF2B5EF4-FFF2-40B4-BE49-F238E27FC236}">
                  <a16:creationId xmlns:a16="http://schemas.microsoft.com/office/drawing/2014/main" id="{3C75B0A1-26F3-4018-A16E-CA67625DBCA1}"/>
                </a:ext>
              </a:extLst>
            </p:cNvPr>
            <p:cNvSpPr/>
            <p:nvPr/>
          </p:nvSpPr>
          <p:spPr>
            <a:xfrm>
              <a:off x="6188613" y="5792877"/>
              <a:ext cx="5070216" cy="246639"/>
            </a:xfrm>
            <a:prstGeom prst="rect">
              <a:avLst/>
            </a:prstGeom>
            <a:solidFill>
              <a:schemeClr val="tx2"/>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ea typeface="+mn-ea"/>
                  <a:cs typeface="Segoe UI Semibold" panose="020B0702040204020203" pitchFamily="34" charset="0"/>
                </a:rPr>
                <a:t>Azure (inject and roll credentials)</a:t>
              </a:r>
            </a:p>
          </p:txBody>
        </p:sp>
        <p:cxnSp>
          <p:nvCxnSpPr>
            <p:cNvPr id="49" name="Straight Arrow Connector 48">
              <a:extLst>
                <a:ext uri="{FF2B5EF4-FFF2-40B4-BE49-F238E27FC236}">
                  <a16:creationId xmlns:a16="http://schemas.microsoft.com/office/drawing/2014/main" id="{AD3894C9-448A-4642-9F86-197630E3A672}"/>
                </a:ext>
              </a:extLst>
            </p:cNvPr>
            <p:cNvCxnSpPr>
              <a:cxnSpLocks/>
              <a:stCxn id="37" idx="2"/>
            </p:cNvCxnSpPr>
            <p:nvPr/>
          </p:nvCxnSpPr>
          <p:spPr>
            <a:xfrm>
              <a:off x="6966430" y="5319329"/>
              <a:ext cx="0" cy="473555"/>
            </a:xfrm>
            <a:prstGeom prst="straightConnector1">
              <a:avLst/>
            </a:prstGeom>
            <a:noFill/>
            <a:ln w="28575" cap="flat" cmpd="sng" algn="ctr">
              <a:solidFill>
                <a:srgbClr val="FF0000"/>
              </a:solidFill>
              <a:prstDash val="sysDot"/>
              <a:headEnd type="arrow" w="med" len="med"/>
              <a:tailEnd type="none" w="med" len="med"/>
            </a:ln>
            <a:effectLst/>
          </p:spPr>
        </p:cxnSp>
        <p:cxnSp>
          <p:nvCxnSpPr>
            <p:cNvPr id="50" name="Straight Arrow Connector 49">
              <a:extLst>
                <a:ext uri="{FF2B5EF4-FFF2-40B4-BE49-F238E27FC236}">
                  <a16:creationId xmlns:a16="http://schemas.microsoft.com/office/drawing/2014/main" id="{9A3AF921-5180-40B5-9539-C5C8C80B58F9}"/>
                </a:ext>
              </a:extLst>
            </p:cNvPr>
            <p:cNvCxnSpPr>
              <a:cxnSpLocks/>
              <a:stCxn id="53" idx="2"/>
            </p:cNvCxnSpPr>
            <p:nvPr/>
          </p:nvCxnSpPr>
          <p:spPr>
            <a:xfrm>
              <a:off x="10195699" y="4948430"/>
              <a:ext cx="2148" cy="844454"/>
            </a:xfrm>
            <a:prstGeom prst="straightConnector1">
              <a:avLst/>
            </a:prstGeom>
            <a:noFill/>
            <a:ln w="28575" cap="flat" cmpd="sng" algn="ctr">
              <a:solidFill>
                <a:srgbClr val="FF0000"/>
              </a:solidFill>
              <a:prstDash val="sysDot"/>
              <a:headEnd type="arrow" w="med" len="med"/>
              <a:tailEnd type="none" w="med" len="med"/>
            </a:ln>
            <a:effectLst/>
          </p:spPr>
        </p:cxnSp>
        <p:grpSp>
          <p:nvGrpSpPr>
            <p:cNvPr id="51" name="Group 50">
              <a:extLst>
                <a:ext uri="{FF2B5EF4-FFF2-40B4-BE49-F238E27FC236}">
                  <a16:creationId xmlns:a16="http://schemas.microsoft.com/office/drawing/2014/main" id="{5BB48F82-7FA7-419B-9250-74390FFC34A9}"/>
                </a:ext>
              </a:extLst>
            </p:cNvPr>
            <p:cNvGrpSpPr/>
            <p:nvPr/>
          </p:nvGrpSpPr>
          <p:grpSpPr>
            <a:xfrm>
              <a:off x="9496784" y="3779255"/>
              <a:ext cx="1397830" cy="1169174"/>
              <a:chOff x="4713073" y="4411662"/>
              <a:chExt cx="1752600" cy="1676400"/>
            </a:xfrm>
          </p:grpSpPr>
          <p:sp>
            <p:nvSpPr>
              <p:cNvPr id="52" name="Isosceles Triangle 51">
                <a:extLst>
                  <a:ext uri="{FF2B5EF4-FFF2-40B4-BE49-F238E27FC236}">
                    <a16:creationId xmlns:a16="http://schemas.microsoft.com/office/drawing/2014/main" id="{37B8F04D-81E1-4E0D-9F38-53B4DDFCDF03}"/>
                  </a:ext>
                </a:extLst>
              </p:cNvPr>
              <p:cNvSpPr/>
              <p:nvPr/>
            </p:nvSpPr>
            <p:spPr bwMode="auto">
              <a:xfrm rot="16200000">
                <a:off x="4313023" y="4811712"/>
                <a:ext cx="1676400" cy="876300"/>
              </a:xfrm>
              <a:prstGeom prst="triangle">
                <a:avLst>
                  <a:gd name="adj" fmla="val 33699"/>
                </a:avLst>
              </a:prstGeom>
              <a:solidFill>
                <a:srgbClr val="CDF4FF">
                  <a:lumMod val="50000"/>
                </a:srgbClr>
              </a:solidFill>
              <a:ln w="9525" cap="flat" cmpd="sng" algn="ctr">
                <a:solidFill>
                  <a:srgbClr val="FFFFFF"/>
                </a:solid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3" name="Isosceles Triangle 52">
                <a:extLst>
                  <a:ext uri="{FF2B5EF4-FFF2-40B4-BE49-F238E27FC236}">
                    <a16:creationId xmlns:a16="http://schemas.microsoft.com/office/drawing/2014/main" id="{80DAEE9A-A0A5-43E0-9219-999928502E01}"/>
                  </a:ext>
                </a:extLst>
              </p:cNvPr>
              <p:cNvSpPr/>
              <p:nvPr/>
            </p:nvSpPr>
            <p:spPr bwMode="auto">
              <a:xfrm rot="5400000" flipH="1">
                <a:off x="5189323" y="4811712"/>
                <a:ext cx="1676400" cy="876300"/>
              </a:xfrm>
              <a:prstGeom prst="triangle">
                <a:avLst>
                  <a:gd name="adj" fmla="val 33699"/>
                </a:avLst>
              </a:prstGeom>
              <a:solidFill>
                <a:srgbClr val="CDF4FF">
                  <a:lumMod val="25000"/>
                </a:srgbClr>
              </a:solidFill>
              <a:ln w="9525" cap="flat" cmpd="sng" algn="ctr">
                <a:solidFill>
                  <a:srgbClr val="FFFFFF"/>
                </a:solid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4" name="Oval 53">
                <a:extLst>
                  <a:ext uri="{FF2B5EF4-FFF2-40B4-BE49-F238E27FC236}">
                    <a16:creationId xmlns:a16="http://schemas.microsoft.com/office/drawing/2014/main" id="{3E6E1717-2F61-4252-944E-2CDE34A1CD43}"/>
                  </a:ext>
                </a:extLst>
              </p:cNvPr>
              <p:cNvSpPr/>
              <p:nvPr/>
            </p:nvSpPr>
            <p:spPr bwMode="auto">
              <a:xfrm>
                <a:off x="5475073" y="4792662"/>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5" name="Oval 54">
                <a:extLst>
                  <a:ext uri="{FF2B5EF4-FFF2-40B4-BE49-F238E27FC236}">
                    <a16:creationId xmlns:a16="http://schemas.microsoft.com/office/drawing/2014/main" id="{9B46D162-9987-4C98-8926-0D067C684F1D}"/>
                  </a:ext>
                </a:extLst>
              </p:cNvPr>
              <p:cNvSpPr/>
              <p:nvPr/>
            </p:nvSpPr>
            <p:spPr bwMode="auto">
              <a:xfrm>
                <a:off x="5075237" y="5249862"/>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6" name="Oval 55">
                <a:extLst>
                  <a:ext uri="{FF2B5EF4-FFF2-40B4-BE49-F238E27FC236}">
                    <a16:creationId xmlns:a16="http://schemas.microsoft.com/office/drawing/2014/main" id="{D005104C-CCDB-4A68-845B-357468AE5C05}"/>
                  </a:ext>
                </a:extLst>
              </p:cNvPr>
              <p:cNvSpPr/>
              <p:nvPr/>
            </p:nvSpPr>
            <p:spPr bwMode="auto">
              <a:xfrm>
                <a:off x="5475073" y="5571400"/>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7" name="Oval 56">
                <a:extLst>
                  <a:ext uri="{FF2B5EF4-FFF2-40B4-BE49-F238E27FC236}">
                    <a16:creationId xmlns:a16="http://schemas.microsoft.com/office/drawing/2014/main" id="{82A91DD7-5A41-48CA-9245-F0AD27B613B2}"/>
                  </a:ext>
                </a:extLst>
              </p:cNvPr>
              <p:cNvSpPr/>
              <p:nvPr/>
            </p:nvSpPr>
            <p:spPr bwMode="auto">
              <a:xfrm>
                <a:off x="5876560" y="5249861"/>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E631F5BE-BD7E-44ED-B7A3-C57106916AC1}"/>
                  </a:ext>
                </a:extLst>
              </p:cNvPr>
              <p:cNvCxnSpPr>
                <a:cxnSpLocks/>
                <a:stCxn id="54" idx="4"/>
                <a:endCxn id="56" idx="0"/>
              </p:cNvCxnSpPr>
              <p:nvPr/>
            </p:nvCxnSpPr>
            <p:spPr>
              <a:xfrm>
                <a:off x="5589373" y="5021262"/>
                <a:ext cx="0" cy="550138"/>
              </a:xfrm>
              <a:prstGeom prst="line">
                <a:avLst/>
              </a:prstGeom>
              <a:noFill/>
              <a:ln w="76200" cap="flat" cmpd="sng" algn="ctr">
                <a:solidFill>
                  <a:srgbClr val="FFFFFF"/>
                </a:solidFill>
                <a:prstDash val="solid"/>
                <a:headEnd type="none"/>
                <a:tailEnd type="none"/>
              </a:ln>
              <a:effectLst/>
            </p:spPr>
          </p:cxnSp>
          <p:cxnSp>
            <p:nvCxnSpPr>
              <p:cNvPr id="59" name="Straight Connector 58">
                <a:extLst>
                  <a:ext uri="{FF2B5EF4-FFF2-40B4-BE49-F238E27FC236}">
                    <a16:creationId xmlns:a16="http://schemas.microsoft.com/office/drawing/2014/main" id="{FE235A45-D434-4EA0-9905-262E1C9F8753}"/>
                  </a:ext>
                </a:extLst>
              </p:cNvPr>
              <p:cNvCxnSpPr>
                <a:cxnSpLocks/>
                <a:stCxn id="54" idx="3"/>
                <a:endCxn id="55" idx="7"/>
              </p:cNvCxnSpPr>
              <p:nvPr/>
            </p:nvCxnSpPr>
            <p:spPr>
              <a:xfrm flipH="1">
                <a:off x="5270359" y="4987784"/>
                <a:ext cx="238192" cy="295556"/>
              </a:xfrm>
              <a:prstGeom prst="line">
                <a:avLst/>
              </a:prstGeom>
              <a:noFill/>
              <a:ln w="76200" cap="flat" cmpd="sng" algn="ctr">
                <a:solidFill>
                  <a:srgbClr val="FFFFFF"/>
                </a:solidFill>
                <a:prstDash val="solid"/>
                <a:headEnd type="none"/>
                <a:tailEnd type="none"/>
              </a:ln>
              <a:effectLst/>
            </p:spPr>
          </p:cxnSp>
          <p:cxnSp>
            <p:nvCxnSpPr>
              <p:cNvPr id="60" name="Straight Connector 59">
                <a:extLst>
                  <a:ext uri="{FF2B5EF4-FFF2-40B4-BE49-F238E27FC236}">
                    <a16:creationId xmlns:a16="http://schemas.microsoft.com/office/drawing/2014/main" id="{776F2685-F646-43DD-BB2F-5AFA67F231C2}"/>
                  </a:ext>
                </a:extLst>
              </p:cNvPr>
              <p:cNvCxnSpPr>
                <a:cxnSpLocks/>
                <a:stCxn id="54" idx="5"/>
                <a:endCxn id="57" idx="1"/>
              </p:cNvCxnSpPr>
              <p:nvPr/>
            </p:nvCxnSpPr>
            <p:spPr>
              <a:xfrm>
                <a:off x="5670195" y="4987784"/>
                <a:ext cx="239843" cy="295555"/>
              </a:xfrm>
              <a:prstGeom prst="line">
                <a:avLst/>
              </a:prstGeom>
              <a:noFill/>
              <a:ln w="76200" cap="flat" cmpd="sng" algn="ctr">
                <a:solidFill>
                  <a:srgbClr val="FFFFFF"/>
                </a:solidFill>
                <a:prstDash val="solid"/>
                <a:headEnd type="none"/>
                <a:tailEnd type="none"/>
              </a:ln>
              <a:effectLst/>
            </p:spPr>
          </p:cxnSp>
          <p:cxnSp>
            <p:nvCxnSpPr>
              <p:cNvPr id="61" name="Straight Connector 60">
                <a:extLst>
                  <a:ext uri="{FF2B5EF4-FFF2-40B4-BE49-F238E27FC236}">
                    <a16:creationId xmlns:a16="http://schemas.microsoft.com/office/drawing/2014/main" id="{083B00D7-0657-4A62-8115-5E7B5BBDC91C}"/>
                  </a:ext>
                </a:extLst>
              </p:cNvPr>
              <p:cNvCxnSpPr>
                <a:cxnSpLocks/>
                <a:stCxn id="55" idx="5"/>
                <a:endCxn id="56" idx="1"/>
              </p:cNvCxnSpPr>
              <p:nvPr/>
            </p:nvCxnSpPr>
            <p:spPr>
              <a:xfrm>
                <a:off x="5270359" y="5444984"/>
                <a:ext cx="238192" cy="159894"/>
              </a:xfrm>
              <a:prstGeom prst="line">
                <a:avLst/>
              </a:prstGeom>
              <a:noFill/>
              <a:ln w="76200" cap="flat" cmpd="sng" algn="ctr">
                <a:solidFill>
                  <a:srgbClr val="FFFFFF"/>
                </a:solidFill>
                <a:prstDash val="solid"/>
                <a:headEnd type="none"/>
                <a:tailEnd type="none"/>
              </a:ln>
              <a:effectLst/>
            </p:spPr>
          </p:cxnSp>
          <p:cxnSp>
            <p:nvCxnSpPr>
              <p:cNvPr id="62" name="Straight Connector 61">
                <a:extLst>
                  <a:ext uri="{FF2B5EF4-FFF2-40B4-BE49-F238E27FC236}">
                    <a16:creationId xmlns:a16="http://schemas.microsoft.com/office/drawing/2014/main" id="{2AE14D3C-FDFB-41A9-9296-55C6E0E742AD}"/>
                  </a:ext>
                </a:extLst>
              </p:cNvPr>
              <p:cNvCxnSpPr>
                <a:cxnSpLocks/>
                <a:stCxn id="56" idx="7"/>
                <a:endCxn id="57" idx="3"/>
              </p:cNvCxnSpPr>
              <p:nvPr/>
            </p:nvCxnSpPr>
            <p:spPr>
              <a:xfrm flipV="1">
                <a:off x="5670195" y="5444983"/>
                <a:ext cx="239843" cy="159895"/>
              </a:xfrm>
              <a:prstGeom prst="line">
                <a:avLst/>
              </a:prstGeom>
              <a:noFill/>
              <a:ln w="76200" cap="flat" cmpd="sng" algn="ctr">
                <a:solidFill>
                  <a:srgbClr val="FFFFFF"/>
                </a:solidFill>
                <a:prstDash val="solid"/>
                <a:headEnd type="none"/>
                <a:tailEnd type="none"/>
              </a:ln>
              <a:effectLst/>
            </p:spPr>
          </p:cxnSp>
        </p:grpSp>
      </p:grpSp>
      <p:sp>
        <p:nvSpPr>
          <p:cNvPr id="64" name="Rectangle 63">
            <a:extLst>
              <a:ext uri="{FF2B5EF4-FFF2-40B4-BE49-F238E27FC236}">
                <a16:creationId xmlns:a16="http://schemas.microsoft.com/office/drawing/2014/main" id="{79A5E5A0-7906-47E6-B055-FEA9162DF9C8}"/>
              </a:ext>
              <a:ext uri="{C183D7F6-B498-43B3-948B-1728B52AA6E4}">
                <adec:decorative xmlns:adec="http://schemas.microsoft.com/office/drawing/2017/decorative" val="1"/>
              </a:ext>
            </a:extLst>
          </p:cNvPr>
          <p:cNvSpPr/>
          <p:nvPr/>
        </p:nvSpPr>
        <p:spPr bwMode="auto">
          <a:xfrm>
            <a:off x="5524579" y="2125782"/>
            <a:ext cx="6501518" cy="431668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8781879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6B80F-B91B-45BF-8FE8-379860AFF3BA}"/>
              </a:ext>
            </a:extLst>
          </p:cNvPr>
          <p:cNvSpPr>
            <a:spLocks noGrp="1"/>
          </p:cNvSpPr>
          <p:nvPr>
            <p:ph type="title"/>
          </p:nvPr>
        </p:nvSpPr>
        <p:spPr/>
        <p:txBody>
          <a:bodyPr/>
          <a:lstStyle/>
          <a:p>
            <a:r>
              <a:rPr lang="en-US" dirty="0"/>
              <a:t>Using Managed Identities with Azure Resources</a:t>
            </a:r>
            <a:br>
              <a:rPr lang="en-US" dirty="0"/>
            </a:br>
            <a:endParaRPr lang="en-US" dirty="0"/>
          </a:p>
        </p:txBody>
      </p:sp>
      <p:sp>
        <p:nvSpPr>
          <p:cNvPr id="6" name="Rectangle 5">
            <a:extLst>
              <a:ext uri="{FF2B5EF4-FFF2-40B4-BE49-F238E27FC236}">
                <a16:creationId xmlns:a16="http://schemas.microsoft.com/office/drawing/2014/main" id="{A74BBA47-D820-4FF5-81E9-A53C1B98FA20}"/>
              </a:ext>
            </a:extLst>
          </p:cNvPr>
          <p:cNvSpPr/>
          <p:nvPr/>
        </p:nvSpPr>
        <p:spPr bwMode="auto">
          <a:xfrm>
            <a:off x="0" y="1118205"/>
            <a:ext cx="12436475" cy="5920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457200" defTabSz="932472" fontAlgn="base">
              <a:lnSpc>
                <a:spcPct val="90000"/>
              </a:lnSpc>
              <a:spcBef>
                <a:spcPct val="0"/>
              </a:spcBef>
              <a:spcAft>
                <a:spcPct val="0"/>
              </a:spcAft>
            </a:pPr>
            <a:r>
              <a:rPr lang="en-US" sz="2400" dirty="0"/>
              <a:t>Two types of managed identities: system-assigned and user-assigned</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 name="Table 3">
            <a:extLst>
              <a:ext uri="{FF2B5EF4-FFF2-40B4-BE49-F238E27FC236}">
                <a16:creationId xmlns:a16="http://schemas.microsoft.com/office/drawing/2014/main" id="{B7A51917-C7B6-44D2-AA41-D44657352C12}"/>
              </a:ext>
            </a:extLst>
          </p:cNvPr>
          <p:cNvGraphicFramePr>
            <a:graphicFrameLocks noGrp="1"/>
          </p:cNvGraphicFramePr>
          <p:nvPr>
            <p:extLst>
              <p:ext uri="{D42A27DB-BD31-4B8C-83A1-F6EECF244321}">
                <p14:modId xmlns:p14="http://schemas.microsoft.com/office/powerpoint/2010/main" val="529103137"/>
              </p:ext>
            </p:extLst>
          </p:nvPr>
        </p:nvGraphicFramePr>
        <p:xfrm>
          <a:off x="423507" y="1922687"/>
          <a:ext cx="11589460" cy="4511623"/>
        </p:xfrm>
        <a:graphic>
          <a:graphicData uri="http://schemas.openxmlformats.org/drawingml/2006/table">
            <a:tbl>
              <a:tblPr firstRow="1" bandRow="1">
                <a:tableStyleId>{5C22544A-7EE6-4342-B048-85BDC9FD1C3A}</a:tableStyleId>
              </a:tblPr>
              <a:tblGrid>
                <a:gridCol w="2329715">
                  <a:extLst>
                    <a:ext uri="{9D8B030D-6E8A-4147-A177-3AD203B41FA5}">
                      <a16:colId xmlns:a16="http://schemas.microsoft.com/office/drawing/2014/main" val="3800798427"/>
                    </a:ext>
                  </a:extLst>
                </a:gridCol>
                <a:gridCol w="4363656">
                  <a:extLst>
                    <a:ext uri="{9D8B030D-6E8A-4147-A177-3AD203B41FA5}">
                      <a16:colId xmlns:a16="http://schemas.microsoft.com/office/drawing/2014/main" val="4257864780"/>
                    </a:ext>
                  </a:extLst>
                </a:gridCol>
                <a:gridCol w="4896089">
                  <a:extLst>
                    <a:ext uri="{9D8B030D-6E8A-4147-A177-3AD203B41FA5}">
                      <a16:colId xmlns:a16="http://schemas.microsoft.com/office/drawing/2014/main" val="1505625674"/>
                    </a:ext>
                  </a:extLst>
                </a:gridCol>
              </a:tblGrid>
              <a:tr h="458593">
                <a:tc>
                  <a:txBody>
                    <a:bodyPr/>
                    <a:lstStyle/>
                    <a:p>
                      <a:pPr algn="ctr"/>
                      <a:r>
                        <a:rPr lang="en-US" b="0" dirty="0">
                          <a:latin typeface="+mj-lt"/>
                        </a:rPr>
                        <a:t>Property</a:t>
                      </a:r>
                    </a:p>
                  </a:txBody>
                  <a:tcPr>
                    <a:lnL w="6350" cap="flat" cmpd="sng" algn="ctr">
                      <a:solidFill>
                        <a:schemeClr val="bg1">
                          <a:lumMod val="85000"/>
                        </a:schemeClr>
                      </a:solid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solidFill>
                      <a:schemeClr val="tx2">
                        <a:lumMod val="50000"/>
                      </a:schemeClr>
                    </a:solidFill>
                  </a:tcPr>
                </a:tc>
                <a:tc>
                  <a:txBody>
                    <a:bodyPr/>
                    <a:lstStyle/>
                    <a:p>
                      <a:pPr algn="ctr"/>
                      <a:r>
                        <a:rPr lang="en-US" b="0" dirty="0">
                          <a:latin typeface="+mj-lt"/>
                        </a:rPr>
                        <a:t>System-assigned managed identity</a:t>
                      </a:r>
                    </a:p>
                  </a:txBody>
                  <a:tcPr>
                    <a:lnT w="6350" cap="flat" cmpd="sng" algn="ctr">
                      <a:solidFill>
                        <a:schemeClr val="bg1">
                          <a:lumMod val="85000"/>
                        </a:schemeClr>
                      </a:solidFill>
                      <a:prstDash val="solid"/>
                      <a:round/>
                      <a:headEnd type="none" w="med" len="med"/>
                      <a:tailEnd type="none" w="med" len="med"/>
                    </a:lnT>
                    <a:solidFill>
                      <a:schemeClr val="tx2">
                        <a:lumMod val="50000"/>
                      </a:schemeClr>
                    </a:solidFill>
                  </a:tcPr>
                </a:tc>
                <a:tc>
                  <a:txBody>
                    <a:bodyPr/>
                    <a:lstStyle/>
                    <a:p>
                      <a:pPr algn="ctr"/>
                      <a:r>
                        <a:rPr lang="en-US" b="0" dirty="0">
                          <a:latin typeface="+mj-lt"/>
                        </a:rPr>
                        <a:t>User-assigned managed identity</a:t>
                      </a:r>
                    </a:p>
                  </a:txBody>
                  <a:tcP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solidFill>
                      <a:schemeClr val="tx2">
                        <a:lumMod val="50000"/>
                      </a:schemeClr>
                    </a:solidFill>
                  </a:tcPr>
                </a:tc>
                <a:extLst>
                  <a:ext uri="{0D108BD9-81ED-4DB2-BD59-A6C34878D82A}">
                    <a16:rowId xmlns:a16="http://schemas.microsoft.com/office/drawing/2014/main" val="1965737596"/>
                  </a:ext>
                </a:extLst>
              </a:tr>
              <a:tr h="680450">
                <a:tc>
                  <a:txBody>
                    <a:bodyPr/>
                    <a:lstStyle/>
                    <a:p>
                      <a:r>
                        <a:rPr lang="en-US" dirty="0"/>
                        <a:t>Creation</a:t>
                      </a:r>
                    </a:p>
                  </a:txBody>
                  <a:tcPr anchor="ctr">
                    <a:lnL w="6350" cap="flat" cmpd="sng" algn="ctr">
                      <a:solidFill>
                        <a:schemeClr val="bg1">
                          <a:lumMod val="85000"/>
                        </a:schemeClr>
                      </a:solidFill>
                      <a:prstDash val="solid"/>
                      <a:round/>
                      <a:headEnd type="none" w="med" len="med"/>
                      <a:tailEnd type="none" w="med" len="med"/>
                    </a:lnL>
                  </a:tcPr>
                </a:tc>
                <a:tc>
                  <a:txBody>
                    <a:bodyPr/>
                    <a:lstStyle/>
                    <a:p>
                      <a:r>
                        <a:rPr lang="en-US" dirty="0"/>
                        <a:t>Created as part of an Azure resource</a:t>
                      </a:r>
                    </a:p>
                  </a:txBody>
                  <a:tcPr anchor="ctr"/>
                </a:tc>
                <a:tc>
                  <a:txBody>
                    <a:bodyPr/>
                    <a:lstStyle/>
                    <a:p>
                      <a:r>
                        <a:rPr lang="en-US" dirty="0"/>
                        <a:t>Created as a standalone Azure resource.</a:t>
                      </a:r>
                    </a:p>
                  </a:txBody>
                  <a:tcPr anchor="ctr">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2275105881"/>
                  </a:ext>
                </a:extLst>
              </a:tr>
              <a:tr h="680450">
                <a:tc>
                  <a:txBody>
                    <a:bodyPr/>
                    <a:lstStyle/>
                    <a:p>
                      <a:r>
                        <a:rPr lang="en-US" dirty="0"/>
                        <a:t>Lifecycle</a:t>
                      </a:r>
                    </a:p>
                  </a:txBody>
                  <a:tcPr anchor="ctr">
                    <a:lnL w="6350" cap="flat" cmpd="sng" algn="ctr">
                      <a:solidFill>
                        <a:schemeClr val="bg1">
                          <a:lumMod val="85000"/>
                        </a:schemeClr>
                      </a:solidFill>
                      <a:prstDash val="solid"/>
                      <a:round/>
                      <a:headEnd type="none" w="med" len="med"/>
                      <a:tailEnd type="none" w="med" len="med"/>
                    </a:lnL>
                    <a:solidFill>
                      <a:schemeClr val="bg1"/>
                    </a:solidFill>
                  </a:tcPr>
                </a:tc>
                <a:tc>
                  <a:txBody>
                    <a:bodyPr/>
                    <a:lstStyle/>
                    <a:p>
                      <a:r>
                        <a:rPr lang="en-US" dirty="0"/>
                        <a:t>Shared lifecycle with the Azure resource</a:t>
                      </a:r>
                    </a:p>
                  </a:txBody>
                  <a:tcPr anchor="ctr">
                    <a:solidFill>
                      <a:schemeClr val="bg1"/>
                    </a:solidFill>
                  </a:tcPr>
                </a:tc>
                <a:tc>
                  <a:txBody>
                    <a:bodyPr/>
                    <a:lstStyle/>
                    <a:p>
                      <a:r>
                        <a:rPr lang="en-US" dirty="0"/>
                        <a:t>Independent lifecycle - must be explicitly deleted</a:t>
                      </a:r>
                    </a:p>
                  </a:txBody>
                  <a:tcPr anchor="ctr">
                    <a:lnR w="6350" cap="flat" cmpd="sng" algn="ctr">
                      <a:solidFill>
                        <a:schemeClr val="bg1">
                          <a:lumMod val="85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588378829"/>
                  </a:ext>
                </a:extLst>
              </a:tr>
              <a:tr h="680450">
                <a:tc>
                  <a:txBody>
                    <a:bodyPr/>
                    <a:lstStyle/>
                    <a:p>
                      <a:r>
                        <a:rPr lang="en-US" dirty="0"/>
                        <a:t>Sharing across Azure resources</a:t>
                      </a:r>
                    </a:p>
                  </a:txBody>
                  <a:tcPr anchor="ctr">
                    <a:lnL w="6350" cap="flat" cmpd="sng" algn="ctr">
                      <a:solidFill>
                        <a:schemeClr val="bg1">
                          <a:lumMod val="85000"/>
                        </a:schemeClr>
                      </a:solidFill>
                      <a:prstDash val="solid"/>
                      <a:round/>
                      <a:headEnd type="none" w="med" len="med"/>
                      <a:tailEnd type="none" w="med" len="med"/>
                    </a:lnL>
                  </a:tcPr>
                </a:tc>
                <a:tc>
                  <a:txBody>
                    <a:bodyPr/>
                    <a:lstStyle/>
                    <a:p>
                      <a:r>
                        <a:rPr lang="en-US" dirty="0"/>
                        <a:t>Cannot be shared – associated with a single Azure resource</a:t>
                      </a:r>
                    </a:p>
                  </a:txBody>
                  <a:tcPr anchor="ctr"/>
                </a:tc>
                <a:tc>
                  <a:txBody>
                    <a:bodyPr/>
                    <a:lstStyle/>
                    <a:p>
                      <a:r>
                        <a:rPr lang="en-US" dirty="0"/>
                        <a:t>Can be shared - associated with more than one Azure resource</a:t>
                      </a:r>
                    </a:p>
                  </a:txBody>
                  <a:tcPr anchor="ctr">
                    <a:lnR w="635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3745467392"/>
                  </a:ext>
                </a:extLst>
              </a:tr>
              <a:tr h="680450">
                <a:tc>
                  <a:txBody>
                    <a:bodyPr/>
                    <a:lstStyle/>
                    <a:p>
                      <a:r>
                        <a:rPr lang="en-US" dirty="0"/>
                        <a:t>Usage cases</a:t>
                      </a:r>
                    </a:p>
                  </a:txBody>
                  <a:tcPr anchor="ctr">
                    <a:lnL w="6350" cap="flat" cmpd="sng" algn="ctr">
                      <a:solidFill>
                        <a:schemeClr val="bg1">
                          <a:lumMod val="85000"/>
                        </a:schemeClr>
                      </a:solidFill>
                      <a:prstDash val="solid"/>
                      <a:round/>
                      <a:headEnd type="none" w="med" len="med"/>
                      <a:tailEnd type="none" w="med" len="med"/>
                    </a:lnL>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dirty="0"/>
                        <a:t>Workloads that are contained within a single Azure resource. </a:t>
                      </a:r>
                    </a:p>
                    <a:p>
                      <a:pPr marL="285750" indent="-285750">
                        <a:buFont typeface="Arial" panose="020B0604020202020204" pitchFamily="34" charset="0"/>
                        <a:buChar char="•"/>
                      </a:pPr>
                      <a:r>
                        <a:rPr lang="en-US" dirty="0"/>
                        <a:t>Workloads for which you need independent identities.</a:t>
                      </a:r>
                    </a:p>
                  </a:txBody>
                  <a:tcPr>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dirty="0"/>
                        <a:t>Workloads on multiple resources that share a single identity. </a:t>
                      </a:r>
                    </a:p>
                    <a:p>
                      <a:pPr marL="285750" indent="-285750">
                        <a:buFont typeface="Arial" panose="020B0604020202020204" pitchFamily="34" charset="0"/>
                        <a:buChar char="•"/>
                      </a:pPr>
                      <a:r>
                        <a:rPr lang="en-US" dirty="0"/>
                        <a:t>Workloads that need preauthorization to a secure resource - provisioning flow. </a:t>
                      </a:r>
                    </a:p>
                    <a:p>
                      <a:pPr marL="285750" indent="-285750">
                        <a:buFont typeface="Arial" panose="020B0604020202020204" pitchFamily="34" charset="0"/>
                        <a:buChar char="•"/>
                      </a:pPr>
                      <a:r>
                        <a:rPr lang="en-US" dirty="0"/>
                        <a:t>Workloads where resources are recycled frequently, but permissions should stay consistent. </a:t>
                      </a:r>
                    </a:p>
                  </a:txBody>
                  <a:tcPr anchor="ctr">
                    <a:lnR w="6350" cap="flat" cmpd="sng" algn="ctr">
                      <a:solidFill>
                        <a:schemeClr val="bg1">
                          <a:lumMod val="85000"/>
                        </a:schemeClr>
                      </a:solidFill>
                      <a:prstDash val="solid"/>
                      <a:round/>
                      <a:headEnd type="none" w="med" len="med"/>
                      <a:tailEnd type="none" w="med" len="med"/>
                    </a:lnR>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86082581"/>
                  </a:ext>
                </a:extLst>
              </a:tr>
            </a:tbl>
          </a:graphicData>
        </a:graphic>
      </p:graphicFrame>
    </p:spTree>
    <p:extLst>
      <p:ext uri="{BB962C8B-B14F-4D97-AF65-F5344CB8AC3E}">
        <p14:creationId xmlns:p14="http://schemas.microsoft.com/office/powerpoint/2010/main" val="41089669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620049" y="3139091"/>
            <a:ext cx="9070975" cy="508000"/>
          </a:xfrm>
        </p:spPr>
        <p:txBody>
          <a:bodyPr/>
          <a:lstStyle/>
          <a:p>
            <a:br>
              <a:rPr lang="en-US" dirty="0"/>
            </a:br>
            <a:r>
              <a:rPr lang="en-US" dirty="0"/>
              <a:t>Lesson 02: Azure Key Vault</a:t>
            </a:r>
          </a:p>
        </p:txBody>
      </p:sp>
      <p:pic>
        <p:nvPicPr>
          <p:cNvPr id="3" name="Graphic 2">
            <a:extLst>
              <a:ext uri="{FF2B5EF4-FFF2-40B4-BE49-F238E27FC236}">
                <a16:creationId xmlns:a16="http://schemas.microsoft.com/office/drawing/2014/main" id="{6D0E9C71-A486-4035-845A-9672337646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77276" y="2880895"/>
            <a:ext cx="1232734" cy="1232734"/>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3086895"/>
            <a:ext cx="2538502" cy="820738"/>
          </a:xfrm>
        </p:spPr>
        <p:txBody>
          <a:bodyPr/>
          <a:lstStyle/>
          <a:p>
            <a:r>
              <a:rPr lang="en-US" dirty="0"/>
              <a:t>Azure Key Vault</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7836831" cy="4119996"/>
          </a:xfrm>
          <a:prstGeom prst="rect">
            <a:avLst/>
          </a:prstGeom>
          <a:noFill/>
        </p:spPr>
        <p:txBody>
          <a:bodyPr wrap="squar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Key Vault</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Key Vault Considerations</a:t>
            </a:r>
          </a:p>
          <a:p>
            <a:pPr marL="342834" indent="-342834">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Demonstration: Configure Certificate Auto-Rotation in Key Vault</a:t>
            </a: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340936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7EBA-C718-4411-B6EF-0F051B1D6304}"/>
              </a:ext>
            </a:extLst>
          </p:cNvPr>
          <p:cNvSpPr>
            <a:spLocks noGrp="1"/>
          </p:cNvSpPr>
          <p:nvPr>
            <p:ph type="title"/>
          </p:nvPr>
        </p:nvSpPr>
        <p:spPr/>
        <p:txBody>
          <a:bodyPr/>
          <a:lstStyle/>
          <a:p>
            <a:r>
              <a:rPr lang="en-US" dirty="0"/>
              <a:t>Azure Key Vault (1 of 2)</a:t>
            </a:r>
          </a:p>
        </p:txBody>
      </p:sp>
      <p:sp>
        <p:nvSpPr>
          <p:cNvPr id="3" name="Rectangle 2">
            <a:extLst>
              <a:ext uri="{FF2B5EF4-FFF2-40B4-BE49-F238E27FC236}">
                <a16:creationId xmlns:a16="http://schemas.microsoft.com/office/drawing/2014/main" id="{EC7F898A-E474-44C9-AC7A-8300588A3034}"/>
              </a:ext>
            </a:extLst>
          </p:cNvPr>
          <p:cNvSpPr/>
          <p:nvPr/>
        </p:nvSpPr>
        <p:spPr bwMode="auto">
          <a:xfrm>
            <a:off x="0" y="1074156"/>
            <a:ext cx="12436475" cy="766073"/>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457200" defTabSz="932472" fontAlgn="base">
              <a:lnSpc>
                <a:spcPct val="90000"/>
              </a:lnSpc>
              <a:spcBef>
                <a:spcPct val="0"/>
              </a:spcBef>
              <a:spcAft>
                <a:spcPct val="0"/>
              </a:spcAft>
            </a:pPr>
            <a:r>
              <a:rPr lang="en-US" sz="2400" dirty="0"/>
              <a:t>Designed to store configuration secrets for server applications</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2F851140-C24E-4514-954D-BD396533E87D}"/>
              </a:ext>
            </a:extLst>
          </p:cNvPr>
          <p:cNvSpPr/>
          <p:nvPr/>
        </p:nvSpPr>
        <p:spPr>
          <a:xfrm>
            <a:off x="485615" y="2199428"/>
            <a:ext cx="5401088" cy="70956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Tokens, passwords, certificates, API keys, and other secrets</a:t>
            </a:r>
          </a:p>
        </p:txBody>
      </p:sp>
      <p:sp>
        <p:nvSpPr>
          <p:cNvPr id="11" name="Rectangle 10">
            <a:extLst>
              <a:ext uri="{FF2B5EF4-FFF2-40B4-BE49-F238E27FC236}">
                <a16:creationId xmlns:a16="http://schemas.microsoft.com/office/drawing/2014/main" id="{ADCABEC6-F4D2-4BEC-919B-B60209142851}"/>
              </a:ext>
            </a:extLst>
          </p:cNvPr>
          <p:cNvSpPr/>
          <p:nvPr/>
        </p:nvSpPr>
        <p:spPr>
          <a:xfrm>
            <a:off x="485615" y="2965376"/>
            <a:ext cx="5401088" cy="70956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Public and private SSL/TLS certificates </a:t>
            </a:r>
          </a:p>
        </p:txBody>
      </p:sp>
      <p:sp>
        <p:nvSpPr>
          <p:cNvPr id="13" name="Rectangle 12">
            <a:extLst>
              <a:ext uri="{FF2B5EF4-FFF2-40B4-BE49-F238E27FC236}">
                <a16:creationId xmlns:a16="http://schemas.microsoft.com/office/drawing/2014/main" id="{C30EF214-2B86-4FA1-86AD-2E883D51EBA7}"/>
              </a:ext>
            </a:extLst>
          </p:cNvPr>
          <p:cNvSpPr/>
          <p:nvPr/>
        </p:nvSpPr>
        <p:spPr>
          <a:xfrm>
            <a:off x="485615" y="3731323"/>
            <a:ext cx="5401088" cy="70956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Hardware security modules (HSMs) secrets - Premium license</a:t>
            </a:r>
          </a:p>
        </p:txBody>
      </p:sp>
      <p:sp>
        <p:nvSpPr>
          <p:cNvPr id="15" name="Rectangle 14">
            <a:extLst>
              <a:ext uri="{FF2B5EF4-FFF2-40B4-BE49-F238E27FC236}">
                <a16:creationId xmlns:a16="http://schemas.microsoft.com/office/drawing/2014/main" id="{7A559575-5BB7-4402-8B3E-F2BF04A87A3D}"/>
              </a:ext>
            </a:extLst>
          </p:cNvPr>
          <p:cNvSpPr/>
          <p:nvPr/>
        </p:nvSpPr>
        <p:spPr>
          <a:xfrm>
            <a:off x="485615" y="4497271"/>
            <a:ext cx="5401088" cy="70956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Not intended for user passwords</a:t>
            </a:r>
          </a:p>
        </p:txBody>
      </p:sp>
      <p:sp>
        <p:nvSpPr>
          <p:cNvPr id="17" name="Rectangle 16">
            <a:extLst>
              <a:ext uri="{FF2B5EF4-FFF2-40B4-BE49-F238E27FC236}">
                <a16:creationId xmlns:a16="http://schemas.microsoft.com/office/drawing/2014/main" id="{3A27861F-5E4F-41B3-88A4-C0FD2BC0B291}"/>
              </a:ext>
            </a:extLst>
          </p:cNvPr>
          <p:cNvSpPr/>
          <p:nvPr/>
        </p:nvSpPr>
        <p:spPr>
          <a:xfrm>
            <a:off x="485615" y="5263218"/>
            <a:ext cx="5401088" cy="70956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Two service tiers—standard and premium</a:t>
            </a:r>
          </a:p>
        </p:txBody>
      </p:sp>
      <p:pic>
        <p:nvPicPr>
          <p:cNvPr id="1026" name="Picture 2" descr="Overview of how Azure Key Vault works">
            <a:extLst>
              <a:ext uri="{FF2B5EF4-FFF2-40B4-BE49-F238E27FC236}">
                <a16:creationId xmlns:a16="http://schemas.microsoft.com/office/drawing/2014/main" id="{89019BA0-314B-4270-A24F-37FEDD90E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659" y="2283510"/>
            <a:ext cx="5372818" cy="35503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8893AEF-D2E7-43C2-BE30-7E0543C8D174}"/>
              </a:ext>
              <a:ext uri="{C183D7F6-B498-43B3-948B-1728B52AA6E4}">
                <adec:decorative xmlns:adec="http://schemas.microsoft.com/office/drawing/2017/decorative" val="1"/>
              </a:ext>
            </a:extLst>
          </p:cNvPr>
          <p:cNvSpPr/>
          <p:nvPr/>
        </p:nvSpPr>
        <p:spPr bwMode="auto">
          <a:xfrm>
            <a:off x="6092041" y="2161407"/>
            <a:ext cx="5934055" cy="37945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82768297"/>
      </p:ext>
    </p:extLst>
  </p:cSld>
  <p:clrMapOvr>
    <a:masterClrMapping/>
  </p:clrMapOvr>
  <p:transition>
    <p:fade/>
  </p:transition>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986</Words>
  <Application>Microsoft Office PowerPoint</Application>
  <PresentationFormat>Custom</PresentationFormat>
  <Paragraphs>124</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Segoe UI</vt:lpstr>
      <vt:lpstr>Segoe UI Light</vt:lpstr>
      <vt:lpstr>Segoe UI Semibold</vt:lpstr>
      <vt:lpstr>Wingdings</vt:lpstr>
      <vt:lpstr>1_Azure 1</vt:lpstr>
      <vt:lpstr>AZ-303: Microsoft Azure Architect Technologies</vt:lpstr>
      <vt:lpstr>Module 11:  Manage Security for Applications </vt:lpstr>
      <vt:lpstr> Lesson 01: Azure Managed Identity</vt:lpstr>
      <vt:lpstr>Azure Managed Identity Overview</vt:lpstr>
      <vt:lpstr>Authentication with Azure Managed Identities</vt:lpstr>
      <vt:lpstr>Using Managed Identities with Azure Resources </vt:lpstr>
      <vt:lpstr> Lesson 02: Azure Key Vault</vt:lpstr>
      <vt:lpstr>Azure Key Vault Overview</vt:lpstr>
      <vt:lpstr>Azure Key Vault (1 of 2)</vt:lpstr>
      <vt:lpstr>Azure Key Vault (2 of 2)</vt:lpstr>
      <vt:lpstr>Key Vault Considerations</vt:lpstr>
      <vt:lpstr>Demonstration: Configure Certificate Auto-Rotation in the Key Vault</vt:lpstr>
      <vt:lpstr>Manage Security for Applications - Review</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2021-07-16T19:52:56Z</dcterms:created>
  <dcterms:modified xsi:type="dcterms:W3CDTF">2021-07-16T19:53:01Z</dcterms:modified>
</cp:coreProperties>
</file>