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70" r:id="rId1"/>
  </p:sldMasterIdLst>
  <p:notesMasterIdLst>
    <p:notesMasterId r:id="rId18"/>
  </p:notesMasterIdLst>
  <p:handoutMasterIdLst>
    <p:handoutMasterId r:id="rId19"/>
  </p:handoutMasterIdLst>
  <p:sldIdLst>
    <p:sldId id="1777" r:id="rId2"/>
    <p:sldId id="1778" r:id="rId3"/>
    <p:sldId id="1684" r:id="rId4"/>
    <p:sldId id="9058" r:id="rId5"/>
    <p:sldId id="2516" r:id="rId6"/>
    <p:sldId id="1972" r:id="rId7"/>
    <p:sldId id="2518" r:id="rId8"/>
    <p:sldId id="9137" r:id="rId9"/>
    <p:sldId id="1749" r:id="rId10"/>
    <p:sldId id="9057" r:id="rId11"/>
    <p:sldId id="9138" r:id="rId12"/>
    <p:sldId id="2525" r:id="rId13"/>
    <p:sldId id="2517" r:id="rId14"/>
    <p:sldId id="9136" r:id="rId15"/>
    <p:sldId id="2582" r:id="rId16"/>
    <p:sldId id="905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290A1E8-AFB8-3548-8B68-764E854A696A}">
          <p14:sldIdLst>
            <p14:sldId id="1777"/>
            <p14:sldId id="1778"/>
          </p14:sldIdLst>
        </p14:section>
        <p14:section name="ACI" id="{4F0202B4-20E7-4FFF-B0F8-17EC00C4D7D1}">
          <p14:sldIdLst>
            <p14:sldId id="1684"/>
            <p14:sldId id="9058"/>
            <p14:sldId id="2516"/>
            <p14:sldId id="1972"/>
            <p14:sldId id="2518"/>
            <p14:sldId id="9137"/>
          </p14:sldIdLst>
        </p14:section>
        <p14:section name="AKS" id="{7E586159-3AF2-4E42-8A12-9AD4753CC6F9}">
          <p14:sldIdLst>
            <p14:sldId id="1749"/>
            <p14:sldId id="9057"/>
            <p14:sldId id="9138"/>
            <p14:sldId id="2525"/>
            <p14:sldId id="2517"/>
            <p14:sldId id="9136"/>
          </p14:sldIdLst>
        </p14:section>
        <p14:section name="Finish" id="{52C4788E-361D-41A7-8EF4-C9DA7E6EF747}">
          <p14:sldIdLst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284"/>
    <a:srgbClr val="59B4D9"/>
    <a:srgbClr val="EBEBEB"/>
    <a:srgbClr val="FFFFFF"/>
    <a:srgbClr val="FFF100"/>
    <a:srgbClr val="75757A"/>
    <a:srgbClr val="3C3C41"/>
    <a:srgbClr val="30E5D0"/>
    <a:srgbClr val="008272"/>
    <a:srgbClr val="0777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CE4C0-5700-4171-88FA-E5B51240E398}" v="3" dt="2021-06-14T15:32:00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86378" autoAdjust="0"/>
  </p:normalViewPr>
  <p:slideViewPr>
    <p:cSldViewPr snapToGrid="0">
      <p:cViewPr varScale="1">
        <p:scale>
          <a:sx n="74" d="100"/>
          <a:sy n="74" d="100"/>
        </p:scale>
        <p:origin x="66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a Container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Configure the Container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2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2" custScaleY="85561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the infrastructure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Create the AKS Cluster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Test Cluster connectivity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EDE64526-089E-4D38-B2C4-81D56E47DB35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a  Kubernetes namespace</a:t>
          </a:r>
        </a:p>
      </dgm:t>
    </dgm:pt>
    <dgm:pt modelId="{D6499010-2263-4A32-A724-288353A72178}" type="parTrans" cxnId="{B14E4BFD-D7A6-4C8C-93A2-AA058912D6CC}">
      <dgm:prSet/>
      <dgm:spPr/>
      <dgm:t>
        <a:bodyPr/>
        <a:lstStyle/>
        <a:p>
          <a:endParaRPr lang="en-US"/>
        </a:p>
      </dgm:t>
    </dgm:pt>
    <dgm:pt modelId="{655B6BA7-D230-4841-AAE1-268A494C59CC}" type="sibTrans" cxnId="{B14E4BFD-D7A6-4C8C-93A2-AA058912D6CC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4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4" custScaleY="85561">
        <dgm:presLayoutVars>
          <dgm:bulletEnabled val="1"/>
        </dgm:presLayoutVars>
      </dgm:prSet>
      <dgm:spPr/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4" custScaleY="85561">
        <dgm:presLayoutVars>
          <dgm:bulletEnabled val="1"/>
        </dgm:presLayoutVars>
      </dgm:prSet>
      <dgm:spPr/>
    </dgm:pt>
    <dgm:pt modelId="{F0D62E7E-DC4E-4594-99E7-997E737A1CC3}" type="pres">
      <dgm:prSet presAssocID="{966B68F1-0E7E-4847-B34F-52BD5803811C}" presName="sibTrans" presStyleCnt="0"/>
      <dgm:spPr/>
    </dgm:pt>
    <dgm:pt modelId="{BBBDE496-1F58-427B-A4C7-730C629A2510}" type="pres">
      <dgm:prSet presAssocID="{EDE64526-089E-4D38-B2C4-81D56E47DB35}" presName="textNode" presStyleLbl="node1" presStyleIdx="3" presStyleCnt="4" custScaleY="83646">
        <dgm:presLayoutVars>
          <dgm:bulletEnabled val="1"/>
        </dgm:presLayoutVars>
      </dgm:prSet>
      <dgm:spPr>
        <a:xfrm>
          <a:off x="7585110" y="1351527"/>
          <a:ext cx="2388083" cy="1802037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2484AEE8-5EBD-4E07-B44B-44A24C73C19B}" type="presOf" srcId="{EDE64526-089E-4D38-B2C4-81D56E47DB35}" destId="{BBBDE496-1F58-427B-A4C7-730C629A2510}" srcOrd="0" destOrd="0" presId="urn:microsoft.com/office/officeart/2005/8/layout/hProcess9"/>
    <dgm:cxn modelId="{B14E4BFD-D7A6-4C8C-93A2-AA058912D6CC}" srcId="{6D6F6A12-7C39-465F-9DFA-A7AE34C8C637}" destId="{EDE64526-089E-4D38-B2C4-81D56E47DB35}" srcOrd="3" destOrd="0" parTransId="{D6499010-2263-4A32-A724-288353A72178}" sibTransId="{655B6BA7-D230-4841-AAE1-268A494C59C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  <dgm:cxn modelId="{722248EB-D718-4AF8-BB29-230F1519B7B9}" type="presParOf" srcId="{61CFEAC4-9E45-4278-97EF-B448FE0E5574}" destId="{F0D62E7E-DC4E-4594-99E7-997E737A1CC3}" srcOrd="5" destOrd="0" presId="urn:microsoft.com/office/officeart/2005/8/layout/hProcess9"/>
    <dgm:cxn modelId="{0B1B358D-32E4-46DB-80AE-FDCFD9E56A0D}" type="presParOf" srcId="{61CFEAC4-9E45-4278-97EF-B448FE0E5574}" destId="{BBBDE496-1F58-427B-A4C7-730C629A25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1746553" y="1481415"/>
          <a:ext cx="2994092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a Container</a:t>
          </a:r>
        </a:p>
      </dsp:txBody>
      <dsp:txXfrm>
        <a:off x="1821809" y="1556671"/>
        <a:ext cx="2843580" cy="1391110"/>
      </dsp:txXfrm>
    </dsp:sp>
    <dsp:sp modelId="{7D68A566-4B67-477F-8C6B-13C323222680}">
      <dsp:nvSpPr>
        <dsp:cNvPr id="0" name=""/>
        <dsp:cNvSpPr/>
      </dsp:nvSpPr>
      <dsp:spPr>
        <a:xfrm>
          <a:off x="5239661" y="1481415"/>
          <a:ext cx="2994092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Configure the Container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14917" y="1556671"/>
        <a:ext cx="2843580" cy="139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3411" y="1481415"/>
          <a:ext cx="2216329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the infrastructure</a:t>
          </a:r>
        </a:p>
      </dsp:txBody>
      <dsp:txXfrm>
        <a:off x="78667" y="1556671"/>
        <a:ext cx="2065817" cy="1391110"/>
      </dsp:txXfrm>
    </dsp:sp>
    <dsp:sp modelId="{7D68A566-4B67-477F-8C6B-13C323222680}">
      <dsp:nvSpPr>
        <dsp:cNvPr id="0" name=""/>
        <dsp:cNvSpPr/>
      </dsp:nvSpPr>
      <dsp:spPr>
        <a:xfrm>
          <a:off x="2589129" y="1481415"/>
          <a:ext cx="2216329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Create the AKS Cluster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664385" y="1556671"/>
        <a:ext cx="2065817" cy="1391110"/>
      </dsp:txXfrm>
    </dsp:sp>
    <dsp:sp modelId="{1F6EE758-2C4E-450C-ABE9-C9519117E31C}">
      <dsp:nvSpPr>
        <dsp:cNvPr id="0" name=""/>
        <dsp:cNvSpPr/>
      </dsp:nvSpPr>
      <dsp:spPr>
        <a:xfrm>
          <a:off x="5174847" y="1481415"/>
          <a:ext cx="2216329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Test Cluster connectivity</a:t>
          </a:r>
        </a:p>
      </dsp:txBody>
      <dsp:txXfrm>
        <a:off x="5250103" y="1556671"/>
        <a:ext cx="2065817" cy="1391110"/>
      </dsp:txXfrm>
    </dsp:sp>
    <dsp:sp modelId="{BBBDE496-1F58-427B-A4C7-730C629A2510}">
      <dsp:nvSpPr>
        <dsp:cNvPr id="0" name=""/>
        <dsp:cNvSpPr/>
      </dsp:nvSpPr>
      <dsp:spPr>
        <a:xfrm>
          <a:off x="7760565" y="1498667"/>
          <a:ext cx="2216329" cy="1507118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a  Kubernetes namespace</a:t>
          </a:r>
        </a:p>
      </dsp:txBody>
      <dsp:txXfrm>
        <a:off x="7834136" y="1572238"/>
        <a:ext cx="2069187" cy="1359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1:01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1:01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oncepts-clusters-workload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7/16/2021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Quickstart</a:t>
            </a:r>
            <a:r>
              <a:rPr lang="en-US" b="0" dirty="0"/>
              <a:t>: Deploy a container instance in Azure using the Azure portal - https://docs.microsoft.com/en-us/azure/container-instances/container-instances-quickstart-portal</a:t>
            </a:r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7/16/2021 1:01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Kubernetes - https://azure.microsoft.com/en-us/topic/what-is-kubernetes/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7/16/2021 1:01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https://docs.microsoft.com/en-us/azure/aks/concepts-clusters-workloads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9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Kubernetes core concepts for Azure Kubernetes Service (AKS)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en-US" dirty="0">
                <a:hlinkClick r:id="rId3"/>
              </a:rPr>
              <a:t>https://docs.microsoft.com/en-us/azure/aks/concepts-clusters-workloads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7/16/2021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3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7" y="448057"/>
            <a:ext cx="1362456" cy="192347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76B1136-40B5-4D57-ADEC-62ECA64AC68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61928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9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766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243001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1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DFB148E-6FF9-4D4C-B7D0-28ACD9A6EB3A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31618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66303"/>
            <a:ext cx="11382323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6A0F857-20A5-4142-9470-53BD602C3621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16416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83681"/>
            <a:ext cx="11533187" cy="2197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9" y="1960860"/>
            <a:ext cx="9572625" cy="3432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834" marR="0" indent="-342834" algn="l" defTabSz="932563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834" marR="0" lvl="0" indent="-342834" algn="l" defTabSz="932563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834" marR="0" lvl="0" indent="-342834" algn="l" defTabSz="932563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289FE33-8D59-431F-8741-3EE7BDC073FF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03452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76" y="603596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9BBBC40-EA26-4596-AA6A-E6E61C449701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04972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8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3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1" r:id="rId1"/>
    <p:sldLayoutId id="2147484672" r:id="rId2"/>
    <p:sldLayoutId id="2147484673" r:id="rId3"/>
    <p:sldLayoutId id="2147484674" r:id="rId4"/>
    <p:sldLayoutId id="2147484675" r:id="rId5"/>
    <p:sldLayoutId id="2147484680" r:id="rId6"/>
  </p:sldLayoutIdLst>
  <p:transition>
    <p:fade/>
  </p:transition>
  <p:hf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99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99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406" indent="0" algn="l" defTabSz="932563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56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471343"/>
            <a:ext cx="2460592" cy="2051844"/>
          </a:xfrm>
        </p:spPr>
        <p:txBody>
          <a:bodyPr/>
          <a:lstStyle/>
          <a:p>
            <a:r>
              <a:rPr lang="en-US" dirty="0"/>
              <a:t>Configure Azure Kubernetes Service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762248" cy="3304388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Kubernetes Service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Deploy Kubernetes with AKS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BF85-4ED3-4AFD-B587-E5F67845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Azure Kubernetes Service (1 of 3)</a:t>
            </a:r>
          </a:p>
        </p:txBody>
      </p:sp>
      <p:grpSp>
        <p:nvGrpSpPr>
          <p:cNvPr id="10" name="Group 9" descr="Source control is using DevSpaces. and pipelines to access and manage containers. An Azure production cluster is using containers and Azure monitor">
            <a:extLst>
              <a:ext uri="{FF2B5EF4-FFF2-40B4-BE49-F238E27FC236}">
                <a16:creationId xmlns:a16="http://schemas.microsoft.com/office/drawing/2014/main" id="{89A6C5C9-FE9A-41E0-91EF-7C146C8285B8}"/>
              </a:ext>
            </a:extLst>
          </p:cNvPr>
          <p:cNvGrpSpPr/>
          <p:nvPr/>
        </p:nvGrpSpPr>
        <p:grpSpPr>
          <a:xfrm>
            <a:off x="2112502" y="1285344"/>
            <a:ext cx="8211470" cy="3611812"/>
            <a:chOff x="2112502" y="1285344"/>
            <a:chExt cx="8211470" cy="3611812"/>
          </a:xfrm>
        </p:grpSpPr>
        <p:pic>
          <p:nvPicPr>
            <p:cNvPr id="13" name="Picture 12" descr="Source control is using DevSpaces. and pipelines to access and manage containers. An Azure production cluster is using containers and Azure monitor">
              <a:extLst>
                <a:ext uri="{FF2B5EF4-FFF2-40B4-BE49-F238E27FC236}">
                  <a16:creationId xmlns:a16="http://schemas.microsoft.com/office/drawing/2014/main" id="{E6040076-E433-41E9-BA59-3346394A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502" y="1285344"/>
              <a:ext cx="8211470" cy="36118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018FEC-2C23-4155-A411-C9194571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3431" y="3389152"/>
              <a:ext cx="584972" cy="655885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6D43921-9F4E-497E-BD26-F43CF1D64F53}"/>
              </a:ext>
            </a:extLst>
          </p:cNvPr>
          <p:cNvSpPr/>
          <p:nvPr/>
        </p:nvSpPr>
        <p:spPr>
          <a:xfrm>
            <a:off x="427035" y="5143500"/>
            <a:ext cx="2179978" cy="1219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Manages health monitoring and maintenance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E3F1-68F7-4710-AD56-BB00C92D2EE8}"/>
              </a:ext>
            </a:extLst>
          </p:cNvPr>
          <p:cNvSpPr/>
          <p:nvPr/>
        </p:nvSpPr>
        <p:spPr>
          <a:xfrm>
            <a:off x="2774863" y="5142933"/>
            <a:ext cx="2179978" cy="1219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Performs simple cluster 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0A4B8-7BE4-44D3-96A6-E9FD9D7AEEE8}"/>
              </a:ext>
            </a:extLst>
          </p:cNvPr>
          <p:cNvSpPr/>
          <p:nvPr/>
        </p:nvSpPr>
        <p:spPr>
          <a:xfrm>
            <a:off x="5122691" y="5142650"/>
            <a:ext cx="2179978" cy="1219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Enables nodes to be fully managed by Microsoft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B3035-2780-4C42-B187-E12C2F307E51}"/>
              </a:ext>
            </a:extLst>
          </p:cNvPr>
          <p:cNvSpPr/>
          <p:nvPr/>
        </p:nvSpPr>
        <p:spPr>
          <a:xfrm>
            <a:off x="7470519" y="5143216"/>
            <a:ext cx="2179978" cy="1219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You’re responsible only for managing the agent nodes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BDDDF4-E64B-40D2-A2C7-25D513B1B11A}"/>
              </a:ext>
            </a:extLst>
          </p:cNvPr>
          <p:cNvSpPr/>
          <p:nvPr/>
        </p:nvSpPr>
        <p:spPr>
          <a:xfrm>
            <a:off x="9818347" y="5142367"/>
            <a:ext cx="2179978" cy="1219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 pay only for the agent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057EE0-7266-4508-A0D8-30A8D0F7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11582401" cy="379807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084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A5C9D2-246F-4EF8-820F-8DF30808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6303"/>
            <a:ext cx="11382323" cy="439465"/>
          </a:xfrm>
        </p:spPr>
        <p:txBody>
          <a:bodyPr/>
          <a:lstStyle/>
          <a:p>
            <a:r>
              <a:rPr lang="en-US" dirty="0"/>
              <a:t>Azure Kubernetes Service (2 of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1FD61-A8BB-4C68-9001-82CBCC9E0868}"/>
              </a:ext>
            </a:extLst>
          </p:cNvPr>
          <p:cNvSpPr/>
          <p:nvPr/>
        </p:nvSpPr>
        <p:spPr bwMode="auto">
          <a:xfrm>
            <a:off x="0" y="1098549"/>
            <a:ext cx="12436475" cy="7302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An AKS cluster has Azure-managed and Customer-managed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5C217-7A5B-4B14-A328-EF209189F9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7830" y="5106018"/>
            <a:ext cx="5448300" cy="1292662"/>
          </a:xfrm>
          <a:solidFill>
            <a:schemeClr val="bg1">
              <a:lumMod val="95000"/>
            </a:schemeClr>
          </a:solidFill>
        </p:spPr>
        <p:txBody>
          <a:bodyPr lIns="91440" rIns="91440" anchor="ctr" anchorCtr="0"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Azure-managed control plane provides the core services and orchestration of application workloads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F4FC91E-CF4C-487C-B0E0-2F395981D948}"/>
              </a:ext>
            </a:extLst>
          </p:cNvPr>
          <p:cNvSpPr txBox="1">
            <a:spLocks/>
          </p:cNvSpPr>
          <p:nvPr/>
        </p:nvSpPr>
        <p:spPr>
          <a:xfrm>
            <a:off x="6125031" y="5123480"/>
            <a:ext cx="5448300" cy="1275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The Customer-managed nodes run   your application workloads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7E1A8-6C74-4ECC-9583-F8433EC69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93" y="2113580"/>
            <a:ext cx="8905875" cy="3009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2F1230-392E-4D60-8F49-54C9680CF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7666" y="2020886"/>
            <a:ext cx="11015665" cy="300990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16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685-49CE-4948-93FC-C6962E7A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AKS Terminology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4104941-3363-4E0B-93A9-D966F12C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82273"/>
              </p:ext>
            </p:extLst>
          </p:nvPr>
        </p:nvGraphicFramePr>
        <p:xfrm>
          <a:off x="445241" y="1643837"/>
          <a:ext cx="5476613" cy="399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64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958949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36746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Term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76162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+mj-lt"/>
                        </a:rPr>
                        <a:t>Pools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Groups of nodes with identical configurations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76162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Nodes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Individual VMs running containerized applications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76162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+mj-lt"/>
                        </a:rPr>
                        <a:t>Pods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instance of an application.</a:t>
                      </a:r>
                      <a:b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pod can contain multiple containers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76162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+mj-lt"/>
                        </a:rPr>
                        <a:t>Deployment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 or more identical pods managed by Kubernetes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58076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+mj-lt"/>
                        </a:rPr>
                        <a:t>Manifest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YAML file describing a deployment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  <p:grpSp>
        <p:nvGrpSpPr>
          <p:cNvPr id="44" name="Group 43" descr="A Pool contains Nodes. Nodes are deployed with a YAML file and contain Pods. Pods have Containers. ">
            <a:extLst>
              <a:ext uri="{FF2B5EF4-FFF2-40B4-BE49-F238E27FC236}">
                <a16:creationId xmlns:a16="http://schemas.microsoft.com/office/drawing/2014/main" id="{4469A256-C487-4E08-9849-F1E27F438652}"/>
              </a:ext>
            </a:extLst>
          </p:cNvPr>
          <p:cNvGrpSpPr/>
          <p:nvPr/>
        </p:nvGrpSpPr>
        <p:grpSpPr>
          <a:xfrm>
            <a:off x="6618123" y="1729685"/>
            <a:ext cx="5221400" cy="3909008"/>
            <a:chOff x="6506783" y="1304556"/>
            <a:chExt cx="5119480" cy="38327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4D5782-3060-4026-9869-6F87F8FD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0334" y="2902096"/>
              <a:ext cx="1638298" cy="638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627D08-AF1F-4A74-8A97-3A8DA45E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2013" y="2881313"/>
              <a:ext cx="1638298" cy="63817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ED3D62-BA7C-454B-9714-741690973076}"/>
                </a:ext>
              </a:extLst>
            </p:cNvPr>
            <p:cNvSpPr/>
            <p:nvPr/>
          </p:nvSpPr>
          <p:spPr bwMode="auto">
            <a:xfrm>
              <a:off x="7065813" y="2618510"/>
              <a:ext cx="2011678" cy="10806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938A64-DBA4-4B76-820C-4943802BE3B4}"/>
                </a:ext>
              </a:extLst>
            </p:cNvPr>
            <p:cNvSpPr/>
            <p:nvPr/>
          </p:nvSpPr>
          <p:spPr bwMode="auto">
            <a:xfrm>
              <a:off x="9169741" y="2629594"/>
              <a:ext cx="2011678" cy="10806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40FC9-7EDB-47DD-8EA2-883F8AB7CE1F}"/>
                </a:ext>
              </a:extLst>
            </p:cNvPr>
            <p:cNvSpPr txBox="1"/>
            <p:nvPr/>
          </p:nvSpPr>
          <p:spPr>
            <a:xfrm>
              <a:off x="7811879" y="2396357"/>
              <a:ext cx="608907" cy="3748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Pod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D3A111-2A5D-40F6-B69C-76686773C68E}"/>
                </a:ext>
              </a:extLst>
            </p:cNvPr>
            <p:cNvSpPr txBox="1"/>
            <p:nvPr/>
          </p:nvSpPr>
          <p:spPr>
            <a:xfrm>
              <a:off x="9871127" y="2432215"/>
              <a:ext cx="608907" cy="3748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2D313F-4C99-4FA9-B1BE-1055F7ACBFEA}"/>
                </a:ext>
              </a:extLst>
            </p:cNvPr>
            <p:cNvSpPr/>
            <p:nvPr/>
          </p:nvSpPr>
          <p:spPr bwMode="auto">
            <a:xfrm>
              <a:off x="6856955" y="2293954"/>
              <a:ext cx="4440033" cy="16134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8DF20D-07E3-40A0-8FB7-AC4658ABA7F5}"/>
                </a:ext>
              </a:extLst>
            </p:cNvPr>
            <p:cNvSpPr txBox="1"/>
            <p:nvPr/>
          </p:nvSpPr>
          <p:spPr>
            <a:xfrm>
              <a:off x="7743586" y="2059542"/>
              <a:ext cx="1426155" cy="6573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Deployment (YAML)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278518-2F60-4D8C-AC38-53BDAE7B1A89}"/>
                </a:ext>
              </a:extLst>
            </p:cNvPr>
            <p:cNvSpPr/>
            <p:nvPr/>
          </p:nvSpPr>
          <p:spPr bwMode="auto">
            <a:xfrm>
              <a:off x="6648617" y="1980211"/>
              <a:ext cx="4831250" cy="21013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4F6A15-93B0-44A2-9E0A-F88B985805EB}"/>
                </a:ext>
              </a:extLst>
            </p:cNvPr>
            <p:cNvSpPr txBox="1"/>
            <p:nvPr/>
          </p:nvSpPr>
          <p:spPr>
            <a:xfrm>
              <a:off x="7036717" y="1759056"/>
              <a:ext cx="775164" cy="3748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559A04-2FAA-417D-A8E3-8D9EDBB64FE9}"/>
                </a:ext>
              </a:extLst>
            </p:cNvPr>
            <p:cNvSpPr/>
            <p:nvPr/>
          </p:nvSpPr>
          <p:spPr bwMode="auto">
            <a:xfrm>
              <a:off x="6656816" y="4303065"/>
              <a:ext cx="2310126" cy="6333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6394F8-39FD-48AA-BF27-69EAE385555D}"/>
                </a:ext>
              </a:extLst>
            </p:cNvPr>
            <p:cNvSpPr txBox="1"/>
            <p:nvPr/>
          </p:nvSpPr>
          <p:spPr>
            <a:xfrm>
              <a:off x="7424298" y="4437780"/>
              <a:ext cx="775164" cy="3748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E5B472-ACC8-4443-A201-A4E5519AF071}"/>
                </a:ext>
              </a:extLst>
            </p:cNvPr>
            <p:cNvSpPr/>
            <p:nvPr/>
          </p:nvSpPr>
          <p:spPr bwMode="auto">
            <a:xfrm>
              <a:off x="9169741" y="4303065"/>
              <a:ext cx="2310126" cy="6333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E002D2-4E70-4A7B-BF37-E67BFFE0B644}"/>
                </a:ext>
              </a:extLst>
            </p:cNvPr>
            <p:cNvSpPr txBox="1"/>
            <p:nvPr/>
          </p:nvSpPr>
          <p:spPr>
            <a:xfrm>
              <a:off x="9772419" y="4437779"/>
              <a:ext cx="910270" cy="3675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77559F-AFF3-4E47-B6F0-787FD49A790E}"/>
                </a:ext>
              </a:extLst>
            </p:cNvPr>
            <p:cNvSpPr/>
            <p:nvPr/>
          </p:nvSpPr>
          <p:spPr bwMode="auto">
            <a:xfrm>
              <a:off x="6506783" y="1525711"/>
              <a:ext cx="5119480" cy="36115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E25113-BAE9-49F0-BCB7-ADF0DF0E7DD5}"/>
                </a:ext>
              </a:extLst>
            </p:cNvPr>
            <p:cNvSpPr txBox="1"/>
            <p:nvPr/>
          </p:nvSpPr>
          <p:spPr>
            <a:xfrm>
              <a:off x="6894883" y="1304556"/>
              <a:ext cx="821409" cy="3748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Pool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3BE25D8-A19E-4935-B33D-A4C67FDE6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2697" y="1698980"/>
              <a:ext cx="615675" cy="4919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FFCC3FC-3513-4464-BA75-ADFBDD2F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2697" y="4116818"/>
              <a:ext cx="615675" cy="4919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BF5735-6CA7-44B2-B0D3-ADB8B2376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7980" y="4136672"/>
              <a:ext cx="615675" cy="49192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A583BDD-87BA-4A97-904A-B84C78A11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7" y="1422400"/>
            <a:ext cx="6088063" cy="46228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459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Deploy Kubernetes with AKS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08477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1409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Container-Based Applications 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r>
              <a:rPr lang="en-US" sz="2000" dirty="0">
                <a:latin typeface="+mj-lt"/>
              </a:rPr>
              <a:t>Microsoft Learn Modules (docs.microsoft.com/Learn)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76991" y="2088597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Run Docker containers with Azure Container Instances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269957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76991" y="2762000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Build a containerized web application with Docker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3372981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385" y="3497263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Introduction to the Azure Kubernetes 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108245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385" y="4221408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Introduction to Azure Kubernetes Service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4769970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266158"/>
            <a:ext cx="2506662" cy="2462213"/>
          </a:xfrm>
        </p:spPr>
        <p:txBody>
          <a:bodyPr/>
          <a:lstStyle/>
          <a:p>
            <a:r>
              <a:rPr lang="en-US" dirty="0"/>
              <a:t>Module 13: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Implement Container-Based Applications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8B213E-F65A-4AEF-B051-27634783D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96989" y="1376946"/>
            <a:ext cx="748495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B8D562-4EBC-42EC-953E-4E49A78C5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96989" y="2327375"/>
            <a:ext cx="748495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3743A97-1EF5-4431-943E-BD435A49A0F7}"/>
              </a:ext>
            </a:extLst>
          </p:cNvPr>
          <p:cNvSpPr txBox="1">
            <a:spLocks/>
          </p:cNvSpPr>
          <p:nvPr/>
        </p:nvSpPr>
        <p:spPr>
          <a:xfrm>
            <a:off x="4404420" y="798583"/>
            <a:ext cx="748577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Lesson 01: Azure Container Instances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Lesson 02: Azure Kubernetes Service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8C7D8F-1815-4B9B-B566-8359D474F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46715" y="1601770"/>
            <a:ext cx="569326" cy="579572"/>
            <a:chOff x="3546715" y="1601770"/>
            <a:chExt cx="569326" cy="5795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A7B0EE-9BE7-4BFD-87E9-369DEAEA9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715" y="1601770"/>
              <a:ext cx="569326" cy="579572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472D85A-9295-469B-BBC1-718D8D54C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8786" y="1738964"/>
              <a:ext cx="305183" cy="30518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B59D9-AD4A-4603-9013-A57C4419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46715" y="698950"/>
            <a:ext cx="569326" cy="579572"/>
            <a:chOff x="3546715" y="698950"/>
            <a:chExt cx="569326" cy="57957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E031CD-6CE9-48B0-8789-ACBD79BF2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715" y="698950"/>
              <a:ext cx="569326" cy="579572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0A46668-1444-476B-B03A-8056369B9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37926" y="798583"/>
              <a:ext cx="346043" cy="346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998793"/>
            <a:ext cx="9070923" cy="99694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Lesson 01: Azure Container Instances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0CE99E-90F8-4F9C-AF04-D949332E2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5726" y="2769875"/>
            <a:ext cx="1454774" cy="14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460592" cy="1641475"/>
          </a:xfrm>
        </p:spPr>
        <p:txBody>
          <a:bodyPr/>
          <a:lstStyle/>
          <a:p>
            <a:r>
              <a:rPr lang="en-US" dirty="0"/>
              <a:t>Azure Container Instances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7044953" cy="393533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Instances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 Groups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Run Azure Container Instances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72203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2681-88E2-4075-AA78-4FEACD3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Container Instances (1 of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6A7B-4641-4C14-AE95-D093CB4F97F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258093"/>
            <a:ext cx="5753100" cy="4570482"/>
          </a:xfrm>
        </p:spPr>
        <p:txBody>
          <a:bodyPr/>
          <a:lstStyle/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PaaS Service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Fast startup times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Public IP connectivity and DNS name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Hypervisor-level security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Isolation features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Custom sizes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Persistent storage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Linux and Windows containers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Co-scheduled groups</a:t>
            </a:r>
          </a:p>
          <a:p>
            <a:pPr marL="342900" indent="-34290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Virtual network deployment</a:t>
            </a:r>
          </a:p>
        </p:txBody>
      </p:sp>
      <p:pic>
        <p:nvPicPr>
          <p:cNvPr id="6" name="Picture 5" descr="A container (web server) is on a virtual machine in a virtual network. ">
            <a:extLst>
              <a:ext uri="{FF2B5EF4-FFF2-40B4-BE49-F238E27FC236}">
                <a16:creationId xmlns:a16="http://schemas.microsoft.com/office/drawing/2014/main" id="{14B8F9F9-75BF-417C-9D6A-B0405A5F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444" y="568441"/>
            <a:ext cx="4067909" cy="5166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EF2BD2-D768-4D99-B343-091BFBE70CB6}"/>
              </a:ext>
            </a:extLst>
          </p:cNvPr>
          <p:cNvSpPr/>
          <p:nvPr/>
        </p:nvSpPr>
        <p:spPr>
          <a:xfrm>
            <a:off x="6836474" y="5827101"/>
            <a:ext cx="516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  <a:cs typeface="Segoe UI Semilight"/>
              </a:rPr>
              <a:t>Fastest way to run a container in Azure without provisioning a VM</a:t>
            </a:r>
          </a:p>
        </p:txBody>
      </p:sp>
    </p:spTree>
    <p:extLst>
      <p:ext uri="{BB962C8B-B14F-4D97-AF65-F5344CB8AC3E}">
        <p14:creationId xmlns:p14="http://schemas.microsoft.com/office/powerpoint/2010/main" val="39867221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FA3E-0F89-455C-B171-E3177C08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/>
              </a:rPr>
              <a:t>Azure Container Instances (2 of 2)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BD4FE-BA6F-448D-A0AE-D56244B93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6" y="1107706"/>
            <a:ext cx="11582401" cy="376078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29" name="Picture 28" descr="Container Group working with Azure files which is connected to DNS through port 80">
            <a:extLst>
              <a:ext uri="{FF2B5EF4-FFF2-40B4-BE49-F238E27FC236}">
                <a16:creationId xmlns:a16="http://schemas.microsoft.com/office/drawing/2014/main" id="{3FCF82BC-F905-468A-944C-3DFA7549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47" y="1290216"/>
            <a:ext cx="7413379" cy="33957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887101-D253-4EB6-9C09-52FACE0B229E}"/>
              </a:ext>
            </a:extLst>
          </p:cNvPr>
          <p:cNvSpPr/>
          <p:nvPr/>
        </p:nvSpPr>
        <p:spPr>
          <a:xfrm>
            <a:off x="427034" y="5023939"/>
            <a:ext cx="3254262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cs typeface="Segoe UI"/>
              </a:rPr>
              <a:t>Top-level resource in Azure Container Instances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94C462-2765-463C-B18B-65BF529568C1}"/>
              </a:ext>
            </a:extLst>
          </p:cNvPr>
          <p:cNvSpPr/>
          <p:nvPr/>
        </p:nvSpPr>
        <p:spPr>
          <a:xfrm>
            <a:off x="3827106" y="5023939"/>
            <a:ext cx="3411893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cs typeface="Segoe UI"/>
              </a:rPr>
              <a:t>A collection of containers</a:t>
            </a:r>
            <a:br>
              <a:rPr lang="en-US" sz="2200">
                <a:solidFill>
                  <a:schemeClr val="tx1"/>
                </a:solidFill>
                <a:cs typeface="Segoe UI"/>
              </a:rPr>
            </a:br>
            <a:r>
              <a:rPr lang="en-US" sz="2200">
                <a:solidFill>
                  <a:schemeClr val="tx1"/>
                </a:solidFill>
                <a:cs typeface="Segoe UI"/>
              </a:rPr>
              <a:t>that get scheduled on</a:t>
            </a:r>
            <a:br>
              <a:rPr lang="en-US" sz="2200">
                <a:solidFill>
                  <a:schemeClr val="tx1"/>
                </a:solidFill>
                <a:cs typeface="Segoe UI"/>
              </a:rPr>
            </a:br>
            <a:r>
              <a:rPr lang="en-US" sz="2200">
                <a:solidFill>
                  <a:schemeClr val="tx1"/>
                </a:solidFill>
                <a:cs typeface="Segoe UI"/>
              </a:rPr>
              <a:t>the same host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7BF4EF-0A56-447D-A388-24F3AD88C6A9}"/>
              </a:ext>
            </a:extLst>
          </p:cNvPr>
          <p:cNvSpPr/>
          <p:nvPr/>
        </p:nvSpPr>
        <p:spPr>
          <a:xfrm>
            <a:off x="7384809" y="5023939"/>
            <a:ext cx="4624626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cs typeface="Segoe UI"/>
              </a:rPr>
              <a:t>The containers in the group share a lifecycle, resources, local network, and storage volumes</a:t>
            </a:r>
          </a:p>
        </p:txBody>
      </p:sp>
    </p:spTree>
    <p:extLst>
      <p:ext uri="{BB962C8B-B14F-4D97-AF65-F5344CB8AC3E}">
        <p14:creationId xmlns:p14="http://schemas.microsoft.com/office/powerpoint/2010/main" val="37808427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FA3E-0F89-455C-B171-E3177C08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43" y="468160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Container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BD4FE-BA6F-448D-A0AE-D56244B93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4"/>
            <a:ext cx="11582401" cy="376078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26" name="Picture 25" descr="Container Group working with Azure files which is connected to DNS through port 80">
            <a:extLst>
              <a:ext uri="{FF2B5EF4-FFF2-40B4-BE49-F238E27FC236}">
                <a16:creationId xmlns:a16="http://schemas.microsoft.com/office/drawing/2014/main" id="{3FCF82BC-F905-468A-944C-3DFA7549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48" y="1374724"/>
            <a:ext cx="7413379" cy="339576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3887101-D253-4EB6-9C09-52FACE0B229E}"/>
              </a:ext>
            </a:extLst>
          </p:cNvPr>
          <p:cNvSpPr/>
          <p:nvPr/>
        </p:nvSpPr>
        <p:spPr>
          <a:xfrm>
            <a:off x="427035" y="5108447"/>
            <a:ext cx="3254262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  <a:cs typeface="Segoe UI"/>
              </a:rPr>
              <a:t>Top-level resource in Azure Container Instances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94C462-2765-463C-B18B-65BF529568C1}"/>
              </a:ext>
            </a:extLst>
          </p:cNvPr>
          <p:cNvSpPr/>
          <p:nvPr/>
        </p:nvSpPr>
        <p:spPr>
          <a:xfrm>
            <a:off x="3827107" y="5108447"/>
            <a:ext cx="3411893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  <a:cs typeface="Segoe UI"/>
              </a:rPr>
              <a:t>A collection of containers</a:t>
            </a:r>
            <a:br>
              <a:rPr lang="en-US" sz="2200">
                <a:solidFill>
                  <a:schemeClr val="tx1"/>
                </a:solidFill>
                <a:cs typeface="Segoe UI"/>
              </a:rPr>
            </a:br>
            <a:r>
              <a:rPr lang="en-US" sz="2200">
                <a:solidFill>
                  <a:schemeClr val="tx1"/>
                </a:solidFill>
                <a:cs typeface="Segoe UI"/>
              </a:rPr>
              <a:t>that get scheduled on</a:t>
            </a:r>
            <a:br>
              <a:rPr lang="en-US" sz="2200">
                <a:solidFill>
                  <a:schemeClr val="tx1"/>
                </a:solidFill>
                <a:cs typeface="Segoe UI"/>
              </a:rPr>
            </a:br>
            <a:r>
              <a:rPr lang="en-US" sz="2200">
                <a:solidFill>
                  <a:schemeClr val="tx1"/>
                </a:solidFill>
                <a:cs typeface="Segoe UI"/>
              </a:rPr>
              <a:t>the same host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7BF4EF-0A56-447D-A388-24F3AD88C6A9}"/>
              </a:ext>
            </a:extLst>
          </p:cNvPr>
          <p:cNvSpPr/>
          <p:nvPr/>
        </p:nvSpPr>
        <p:spPr>
          <a:xfrm>
            <a:off x="7384810" y="5108447"/>
            <a:ext cx="4624626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  <a:cs typeface="Segoe UI"/>
              </a:rPr>
              <a:t>The containers in the group share a lifecycle, resources, local network, and storage volumes</a:t>
            </a:r>
          </a:p>
        </p:txBody>
      </p:sp>
    </p:spTree>
    <p:extLst>
      <p:ext uri="{BB962C8B-B14F-4D97-AF65-F5344CB8AC3E}">
        <p14:creationId xmlns:p14="http://schemas.microsoft.com/office/powerpoint/2010/main" val="37490596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Run Azure Container Instances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961188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0560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630503"/>
            <a:ext cx="9070923" cy="1495409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Lesson 02: Configure Azure Kubernetes Service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491625D-32C6-436F-AD4A-766EF06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2447" y="2868611"/>
            <a:ext cx="1257301" cy="12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88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Custom</PresentationFormat>
  <Paragraphs>110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Segoe UI</vt:lpstr>
      <vt:lpstr>Segoe UI Light</vt:lpstr>
      <vt:lpstr>Segoe UI Semibold</vt:lpstr>
      <vt:lpstr>Wingdings</vt:lpstr>
      <vt:lpstr>1_Azure 1</vt:lpstr>
      <vt:lpstr>AZ-303: Microsoft Azure Architect Technologies</vt:lpstr>
      <vt:lpstr>Module 13:  Implement Container-Based Applications</vt:lpstr>
      <vt:lpstr> Lesson 01: Azure Container Instances</vt:lpstr>
      <vt:lpstr>Azure Container Instances Overview</vt:lpstr>
      <vt:lpstr>Azure Container Instances (1 of 1)</vt:lpstr>
      <vt:lpstr>Azure Container Instances (2 of 2)</vt:lpstr>
      <vt:lpstr>Container Groups</vt:lpstr>
      <vt:lpstr>Demonstration: Run Azure Container Instances</vt:lpstr>
      <vt:lpstr> Lesson 02: Configure Azure Kubernetes Service</vt:lpstr>
      <vt:lpstr>Configure Azure Kubernetes Service Overview</vt:lpstr>
      <vt:lpstr>Azure Kubernetes Service (1 of 3)</vt:lpstr>
      <vt:lpstr>Azure Kubernetes Service (2 of 3)</vt:lpstr>
      <vt:lpstr>AKS Terminology</vt:lpstr>
      <vt:lpstr>Demonstration: Deploy Kubernetes with AKS</vt:lpstr>
      <vt:lpstr>Implement Container-Based Applications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2021-07-16T20:05:35Z</dcterms:created>
  <dcterms:modified xsi:type="dcterms:W3CDTF">2021-07-16T20:05:43Z</dcterms:modified>
</cp:coreProperties>
</file>