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687" r:id="rId1"/>
  </p:sldMasterIdLst>
  <p:notesMasterIdLst>
    <p:notesMasterId r:id="rId44"/>
  </p:notesMasterIdLst>
  <p:handoutMasterIdLst>
    <p:handoutMasterId r:id="rId45"/>
  </p:handoutMasterIdLst>
  <p:sldIdLst>
    <p:sldId id="1846" r:id="rId2"/>
    <p:sldId id="1847" r:id="rId3"/>
    <p:sldId id="1684" r:id="rId4"/>
    <p:sldId id="9057" r:id="rId5"/>
    <p:sldId id="9140" r:id="rId6"/>
    <p:sldId id="9146" r:id="rId7"/>
    <p:sldId id="9139" r:id="rId8"/>
    <p:sldId id="1749" r:id="rId9"/>
    <p:sldId id="9058" r:id="rId10"/>
    <p:sldId id="1750" r:id="rId11"/>
    <p:sldId id="1751" r:id="rId12"/>
    <p:sldId id="1781" r:id="rId13"/>
    <p:sldId id="1787" r:id="rId14"/>
    <p:sldId id="9059" r:id="rId15"/>
    <p:sldId id="1788" r:id="rId16"/>
    <p:sldId id="2473" r:id="rId17"/>
    <p:sldId id="2480" r:id="rId18"/>
    <p:sldId id="9138" r:id="rId19"/>
    <p:sldId id="1790" r:id="rId20"/>
    <p:sldId id="9060" r:id="rId21"/>
    <p:sldId id="2496" r:id="rId22"/>
    <p:sldId id="1794" r:id="rId23"/>
    <p:sldId id="9061" r:id="rId24"/>
    <p:sldId id="2479" r:id="rId25"/>
    <p:sldId id="1796" r:id="rId26"/>
    <p:sldId id="1797" r:id="rId27"/>
    <p:sldId id="1798" r:id="rId28"/>
    <p:sldId id="1812" r:id="rId29"/>
    <p:sldId id="9062" r:id="rId30"/>
    <p:sldId id="9141" r:id="rId31"/>
    <p:sldId id="9142" r:id="rId32"/>
    <p:sldId id="9137" r:id="rId33"/>
    <p:sldId id="1801" r:id="rId34"/>
    <p:sldId id="9063" r:id="rId35"/>
    <p:sldId id="9143" r:id="rId36"/>
    <p:sldId id="9144" r:id="rId37"/>
    <p:sldId id="9145" r:id="rId38"/>
    <p:sldId id="9136" r:id="rId39"/>
    <p:sldId id="2502" r:id="rId40"/>
    <p:sldId id="2501" r:id="rId41"/>
    <p:sldId id="2582" r:id="rId42"/>
    <p:sldId id="9064"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290A1E8-AFB8-3548-8B68-764E854A696A}">
          <p14:sldIdLst>
            <p14:sldId id="1846"/>
            <p14:sldId id="1847"/>
          </p14:sldIdLst>
        </p14:section>
        <p14:section name="App Service" id="{572F4D6D-159E-4318-B79E-612B1D478A64}">
          <p14:sldIdLst>
            <p14:sldId id="1684"/>
            <p14:sldId id="9057"/>
            <p14:sldId id="9140"/>
            <p14:sldId id="9146"/>
            <p14:sldId id="9139"/>
          </p14:sldIdLst>
        </p14:section>
        <p14:section name="Service for Containers" id="{115F4852-F84C-4F59-B17D-4475BEAB60F3}">
          <p14:sldIdLst>
            <p14:sldId id="1749"/>
            <p14:sldId id="9058"/>
            <p14:sldId id="1750"/>
            <p14:sldId id="1751"/>
            <p14:sldId id="1781"/>
          </p14:sldIdLst>
        </p14:section>
        <p14:section name="App Plan" id="{55AF11E7-3D27-429E-BFBC-81F826F87A8A}">
          <p14:sldIdLst>
            <p14:sldId id="1787"/>
            <p14:sldId id="9059"/>
            <p14:sldId id="1788"/>
            <p14:sldId id="2473"/>
            <p14:sldId id="2480"/>
            <p14:sldId id="9138"/>
          </p14:sldIdLst>
        </p14:section>
        <p14:section name="App Service Plans" id="{C23E248D-FCD2-464A-AFC1-0C159FA791D6}">
          <p14:sldIdLst>
            <p14:sldId id="1790"/>
            <p14:sldId id="9060"/>
            <p14:sldId id="2496"/>
          </p14:sldIdLst>
        </p14:section>
        <p14:section name="Slots" id="{4AFA0D58-4C98-4633-A5DC-ECDF11F23670}">
          <p14:sldIdLst>
            <p14:sldId id="1794"/>
            <p14:sldId id="9061"/>
            <p14:sldId id="2479"/>
            <p14:sldId id="1796"/>
            <p14:sldId id="1797"/>
            <p14:sldId id="1798"/>
          </p14:sldIdLst>
        </p14:section>
        <p14:section name="Functions" id="{4AD119C2-2DA5-46DF-996B-346B77627345}">
          <p14:sldIdLst>
            <p14:sldId id="1812"/>
            <p14:sldId id="9062"/>
            <p14:sldId id="9141"/>
            <p14:sldId id="9142"/>
            <p14:sldId id="9137"/>
          </p14:sldIdLst>
        </p14:section>
        <p14:section name="Logic Apps" id="{72765C7B-E2C4-4E3E-B5DC-B48AA17F11F9}">
          <p14:sldIdLst>
            <p14:sldId id="1801"/>
            <p14:sldId id="9063"/>
            <p14:sldId id="9143"/>
            <p14:sldId id="9144"/>
            <p14:sldId id="9145"/>
            <p14:sldId id="9136"/>
          </p14:sldIdLst>
        </p14:section>
        <p14:section name="Finish" id="{60CC72FE-E083-499F-ABD8-6840F034D7C9}">
          <p14:sldIdLst>
            <p14:sldId id="2502"/>
            <p14:sldId id="2501"/>
            <p14:sldId id="2582"/>
            <p14:sldId id="9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6284"/>
    <a:srgbClr val="59B4D9"/>
    <a:srgbClr val="EBEBEB"/>
    <a:srgbClr val="FFFFFF"/>
    <a:srgbClr val="FFF100"/>
    <a:srgbClr val="75757A"/>
    <a:srgbClr val="3C3C41"/>
    <a:srgbClr val="30E5D0"/>
    <a:srgbClr val="008272"/>
    <a:srgbClr val="0777D3"/>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C15C37-B830-4981-8E4C-5883D9035579}" v="136" dt="2021-06-14T15:50:43.4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7" autoAdjust="0"/>
    <p:restoredTop sz="86378" autoAdjust="0"/>
  </p:normalViewPr>
  <p:slideViewPr>
    <p:cSldViewPr snapToGrid="0">
      <p:cViewPr varScale="1">
        <p:scale>
          <a:sx n="77" d="100"/>
          <a:sy n="77" d="100"/>
        </p:scale>
        <p:origin x="126" y="3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28056"/>
    </p:cViewPr>
  </p:sorterViewPr>
  <p:notesViewPr>
    <p:cSldViewPr snapToGrid="0" showGuides="1">
      <p:cViewPr varScale="1">
        <p:scale>
          <a:sx n="66" d="100"/>
          <a:sy n="66" d="100"/>
        </p:scale>
        <p:origin x="2280"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6F6A12-7C39-465F-9DFA-A7AE34C8C637}"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4B8647E0-90EC-4580-A4C7-5F7833105104}">
      <dgm:prSet phldrT="[Text]" phldr="0" custT="1"/>
      <dgm:spPr>
        <a:solidFill>
          <a:schemeClr val="tx2">
            <a:lumMod val="50000"/>
          </a:schemeClr>
        </a:solidFill>
      </dgm:spPr>
      <dgm:t>
        <a:bodyPr/>
        <a:lstStyle/>
        <a:p>
          <a:r>
            <a:rPr lang="en-US" sz="2000" dirty="0">
              <a:solidFill>
                <a:schemeClr val="bg1"/>
              </a:solidFill>
            </a:rPr>
            <a:t>Create an Azure App Service </a:t>
          </a:r>
        </a:p>
      </dgm:t>
    </dgm:pt>
    <dgm:pt modelId="{C1E496D5-1229-49D4-AB93-BC9024B6EB10}" type="parTrans" cxnId="{907CCD5C-0EF5-4CB4-9E22-1F52BAF7CF54}">
      <dgm:prSet/>
      <dgm:spPr/>
      <dgm:t>
        <a:bodyPr/>
        <a:lstStyle/>
        <a:p>
          <a:endParaRPr lang="en-US"/>
        </a:p>
      </dgm:t>
    </dgm:pt>
    <dgm:pt modelId="{7AE2F0E6-43C8-47EB-8822-8CC5582720C2}" type="sibTrans" cxnId="{907CCD5C-0EF5-4CB4-9E22-1F52BAF7CF54}">
      <dgm:prSet/>
      <dgm:spPr/>
      <dgm:t>
        <a:bodyPr/>
        <a:lstStyle/>
        <a:p>
          <a:endParaRPr lang="en-US"/>
        </a:p>
      </dgm:t>
    </dgm:pt>
    <dgm:pt modelId="{F33862DB-82A4-4E53-892D-E6C635C38715}">
      <dgm:prSet phldrT="[Text]" phldr="0" custT="1"/>
      <dgm:spPr>
        <a:solidFill>
          <a:schemeClr val="tx2">
            <a:lumMod val="50000"/>
          </a:schemeClr>
        </a:solidFill>
      </dgm:spPr>
      <dgm:t>
        <a:bodyPr/>
        <a:lstStyle/>
        <a:p>
          <a:r>
            <a:rPr lang="en-US" sz="2000" dirty="0">
              <a:solidFill>
                <a:schemeClr val="bg1"/>
              </a:solidFill>
              <a:latin typeface="+mn-lt"/>
            </a:rPr>
            <a:t>Configure the web app</a:t>
          </a:r>
          <a:endParaRPr lang="en-US" sz="2000" dirty="0">
            <a:solidFill>
              <a:schemeClr val="bg1"/>
            </a:solidFill>
          </a:endParaRPr>
        </a:p>
      </dgm:t>
    </dgm:pt>
    <dgm:pt modelId="{8CBAA32A-8B9D-47F5-A211-32E21ADD5728}" type="parTrans" cxnId="{3F5E0199-1F63-41B6-8B3D-21966F8A57FE}">
      <dgm:prSet/>
      <dgm:spPr/>
      <dgm:t>
        <a:bodyPr/>
        <a:lstStyle/>
        <a:p>
          <a:endParaRPr lang="en-US"/>
        </a:p>
      </dgm:t>
    </dgm:pt>
    <dgm:pt modelId="{C4F5593E-E558-4C5E-8B94-0DD95C78B656}" type="sibTrans" cxnId="{3F5E0199-1F63-41B6-8B3D-21966F8A57FE}">
      <dgm:prSet/>
      <dgm:spPr/>
      <dgm:t>
        <a:bodyPr/>
        <a:lstStyle/>
        <a:p>
          <a:endParaRPr lang="en-US"/>
        </a:p>
      </dgm:t>
    </dgm:pt>
    <dgm:pt modelId="{2D31615B-CE8E-4E55-BFD0-8613B93E9D01}" type="pres">
      <dgm:prSet presAssocID="{6D6F6A12-7C39-465F-9DFA-A7AE34C8C637}" presName="CompostProcess" presStyleCnt="0">
        <dgm:presLayoutVars>
          <dgm:dir/>
          <dgm:resizeHandles val="exact"/>
        </dgm:presLayoutVars>
      </dgm:prSet>
      <dgm:spPr/>
    </dgm:pt>
    <dgm:pt modelId="{787C1741-16DA-4050-9056-093A3AAE0AD8}" type="pres">
      <dgm:prSet presAssocID="{6D6F6A12-7C39-465F-9DFA-A7AE34C8C637}" presName="arrow" presStyleLbl="bgShp" presStyleIdx="0" presStyleCnt="1" custLinFactNeighborX="-316" custLinFactNeighborY="-353"/>
      <dgm:spPr>
        <a:solidFill>
          <a:schemeClr val="bg1">
            <a:lumMod val="95000"/>
          </a:schemeClr>
        </a:solidFill>
      </dgm:spPr>
    </dgm:pt>
    <dgm:pt modelId="{61CFEAC4-9E45-4278-97EF-B448FE0E5574}" type="pres">
      <dgm:prSet presAssocID="{6D6F6A12-7C39-465F-9DFA-A7AE34C8C637}" presName="linearProcess" presStyleCnt="0"/>
      <dgm:spPr/>
    </dgm:pt>
    <dgm:pt modelId="{79B5C179-A66D-4740-9ED7-B816EF65D2CA}" type="pres">
      <dgm:prSet presAssocID="{4B8647E0-90EC-4580-A4C7-5F7833105104}" presName="textNode" presStyleLbl="node1" presStyleIdx="0" presStyleCnt="2" custScaleY="85561">
        <dgm:presLayoutVars>
          <dgm:bulletEnabled val="1"/>
        </dgm:presLayoutVars>
      </dgm:prSet>
      <dgm:spPr/>
    </dgm:pt>
    <dgm:pt modelId="{D0A21BB4-A817-4B9A-AB4A-EDD3B0B1C223}" type="pres">
      <dgm:prSet presAssocID="{7AE2F0E6-43C8-47EB-8822-8CC5582720C2}" presName="sibTrans" presStyleCnt="0"/>
      <dgm:spPr/>
    </dgm:pt>
    <dgm:pt modelId="{7D68A566-4B67-477F-8C6B-13C323222680}" type="pres">
      <dgm:prSet presAssocID="{F33862DB-82A4-4E53-892D-E6C635C38715}" presName="textNode" presStyleLbl="node1" presStyleIdx="1" presStyleCnt="2" custScaleY="85561">
        <dgm:presLayoutVars>
          <dgm:bulletEnabled val="1"/>
        </dgm:presLayoutVars>
      </dgm:prSet>
      <dgm:spPr/>
    </dgm:pt>
  </dgm:ptLst>
  <dgm:cxnLst>
    <dgm:cxn modelId="{F95DF409-ADD5-4D2A-B380-2E8F480C0E27}" type="presOf" srcId="{4B8647E0-90EC-4580-A4C7-5F7833105104}" destId="{79B5C179-A66D-4740-9ED7-B816EF65D2CA}" srcOrd="0" destOrd="0" presId="urn:microsoft.com/office/officeart/2005/8/layout/hProcess9"/>
    <dgm:cxn modelId="{907CCD5C-0EF5-4CB4-9E22-1F52BAF7CF54}" srcId="{6D6F6A12-7C39-465F-9DFA-A7AE34C8C637}" destId="{4B8647E0-90EC-4580-A4C7-5F7833105104}" srcOrd="0" destOrd="0" parTransId="{C1E496D5-1229-49D4-AB93-BC9024B6EB10}" sibTransId="{7AE2F0E6-43C8-47EB-8822-8CC5582720C2}"/>
    <dgm:cxn modelId="{3F5E0199-1F63-41B6-8B3D-21966F8A57FE}" srcId="{6D6F6A12-7C39-465F-9DFA-A7AE34C8C637}" destId="{F33862DB-82A4-4E53-892D-E6C635C38715}" srcOrd="1" destOrd="0" parTransId="{8CBAA32A-8B9D-47F5-A211-32E21ADD5728}" sibTransId="{C4F5593E-E558-4C5E-8B94-0DD95C78B656}"/>
    <dgm:cxn modelId="{1969E2A5-5F02-4459-9B7F-71E38A9E0C71}" type="presOf" srcId="{F33862DB-82A4-4E53-892D-E6C635C38715}" destId="{7D68A566-4B67-477F-8C6B-13C323222680}" srcOrd="0" destOrd="0" presId="urn:microsoft.com/office/officeart/2005/8/layout/hProcess9"/>
    <dgm:cxn modelId="{4F3711FE-640D-449F-B66C-88320ADEB756}" type="presOf" srcId="{6D6F6A12-7C39-465F-9DFA-A7AE34C8C637}" destId="{2D31615B-CE8E-4E55-BFD0-8613B93E9D01}" srcOrd="0" destOrd="0" presId="urn:microsoft.com/office/officeart/2005/8/layout/hProcess9"/>
    <dgm:cxn modelId="{6AD810B2-1339-49A5-90DF-E6E9C6DEC89D}" type="presParOf" srcId="{2D31615B-CE8E-4E55-BFD0-8613B93E9D01}" destId="{787C1741-16DA-4050-9056-093A3AAE0AD8}" srcOrd="0" destOrd="0" presId="urn:microsoft.com/office/officeart/2005/8/layout/hProcess9"/>
    <dgm:cxn modelId="{BD393947-C162-4B8C-A4C1-7AA2969B4895}" type="presParOf" srcId="{2D31615B-CE8E-4E55-BFD0-8613B93E9D01}" destId="{61CFEAC4-9E45-4278-97EF-B448FE0E5574}" srcOrd="1" destOrd="0" presId="urn:microsoft.com/office/officeart/2005/8/layout/hProcess9"/>
    <dgm:cxn modelId="{080AD2DE-C697-48C3-98AD-ED6B65C23944}" type="presParOf" srcId="{61CFEAC4-9E45-4278-97EF-B448FE0E5574}" destId="{79B5C179-A66D-4740-9ED7-B816EF65D2CA}" srcOrd="0" destOrd="0" presId="urn:microsoft.com/office/officeart/2005/8/layout/hProcess9"/>
    <dgm:cxn modelId="{96FC77FF-B157-45BD-9E28-DC7B7BD6C83D}" type="presParOf" srcId="{61CFEAC4-9E45-4278-97EF-B448FE0E5574}" destId="{D0A21BB4-A817-4B9A-AB4A-EDD3B0B1C223}" srcOrd="1" destOrd="0" presId="urn:microsoft.com/office/officeart/2005/8/layout/hProcess9"/>
    <dgm:cxn modelId="{F828ACBD-6776-4F80-8494-61E9A3078650}" type="presParOf" srcId="{61CFEAC4-9E45-4278-97EF-B448FE0E5574}" destId="{7D68A566-4B67-477F-8C6B-13C323222680}"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6F6A12-7C39-465F-9DFA-A7AE34C8C637}"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4B8647E0-90EC-4580-A4C7-5F7833105104}">
      <dgm:prSet phldrT="[Text]" phldr="0" custT="1"/>
      <dgm:spPr>
        <a:solidFill>
          <a:schemeClr val="tx2">
            <a:lumMod val="50000"/>
          </a:schemeClr>
        </a:solidFill>
      </dgm:spPr>
      <dgm:t>
        <a:bodyPr/>
        <a:lstStyle/>
        <a:p>
          <a:r>
            <a:rPr lang="en-US" sz="2000" dirty="0">
              <a:solidFill>
                <a:schemeClr val="bg1"/>
              </a:solidFill>
            </a:rPr>
            <a:t>Create an App Service Plan</a:t>
          </a:r>
        </a:p>
      </dgm:t>
    </dgm:pt>
    <dgm:pt modelId="{C1E496D5-1229-49D4-AB93-BC9024B6EB10}" type="parTrans" cxnId="{907CCD5C-0EF5-4CB4-9E22-1F52BAF7CF54}">
      <dgm:prSet/>
      <dgm:spPr/>
      <dgm:t>
        <a:bodyPr/>
        <a:lstStyle/>
        <a:p>
          <a:endParaRPr lang="en-US"/>
        </a:p>
      </dgm:t>
    </dgm:pt>
    <dgm:pt modelId="{7AE2F0E6-43C8-47EB-8822-8CC5582720C2}" type="sibTrans" cxnId="{907CCD5C-0EF5-4CB4-9E22-1F52BAF7CF54}">
      <dgm:prSet/>
      <dgm:spPr/>
      <dgm:t>
        <a:bodyPr/>
        <a:lstStyle/>
        <a:p>
          <a:endParaRPr lang="en-US"/>
        </a:p>
      </dgm:t>
    </dgm:pt>
    <dgm:pt modelId="{F33862DB-82A4-4E53-892D-E6C635C38715}">
      <dgm:prSet phldrT="[Text]" phldr="0" custT="1"/>
      <dgm:spPr>
        <a:solidFill>
          <a:schemeClr val="tx2">
            <a:lumMod val="50000"/>
          </a:schemeClr>
        </a:solidFill>
      </dgm:spPr>
      <dgm:t>
        <a:bodyPr/>
        <a:lstStyle/>
        <a:p>
          <a:r>
            <a:rPr lang="en-US" sz="2000" dirty="0">
              <a:solidFill>
                <a:schemeClr val="bg1"/>
              </a:solidFill>
              <a:latin typeface="+mn-lt"/>
            </a:rPr>
            <a:t>Review pricing tiers</a:t>
          </a:r>
          <a:endParaRPr lang="en-US" sz="2000" dirty="0">
            <a:solidFill>
              <a:schemeClr val="bg1"/>
            </a:solidFill>
          </a:endParaRPr>
        </a:p>
      </dgm:t>
    </dgm:pt>
    <dgm:pt modelId="{8CBAA32A-8B9D-47F5-A211-32E21ADD5728}" type="parTrans" cxnId="{3F5E0199-1F63-41B6-8B3D-21966F8A57FE}">
      <dgm:prSet/>
      <dgm:spPr/>
      <dgm:t>
        <a:bodyPr/>
        <a:lstStyle/>
        <a:p>
          <a:endParaRPr lang="en-US"/>
        </a:p>
      </dgm:t>
    </dgm:pt>
    <dgm:pt modelId="{C4F5593E-E558-4C5E-8B94-0DD95C78B656}" type="sibTrans" cxnId="{3F5E0199-1F63-41B6-8B3D-21966F8A57FE}">
      <dgm:prSet/>
      <dgm:spPr/>
      <dgm:t>
        <a:bodyPr/>
        <a:lstStyle/>
        <a:p>
          <a:endParaRPr lang="en-US"/>
        </a:p>
      </dgm:t>
    </dgm:pt>
    <dgm:pt modelId="{2D31615B-CE8E-4E55-BFD0-8613B93E9D01}" type="pres">
      <dgm:prSet presAssocID="{6D6F6A12-7C39-465F-9DFA-A7AE34C8C637}" presName="CompostProcess" presStyleCnt="0">
        <dgm:presLayoutVars>
          <dgm:dir/>
          <dgm:resizeHandles val="exact"/>
        </dgm:presLayoutVars>
      </dgm:prSet>
      <dgm:spPr/>
    </dgm:pt>
    <dgm:pt modelId="{787C1741-16DA-4050-9056-093A3AAE0AD8}" type="pres">
      <dgm:prSet presAssocID="{6D6F6A12-7C39-465F-9DFA-A7AE34C8C637}" presName="arrow" presStyleLbl="bgShp" presStyleIdx="0" presStyleCnt="1" custLinFactNeighborX="-316" custLinFactNeighborY="-353"/>
      <dgm:spPr>
        <a:solidFill>
          <a:schemeClr val="bg1">
            <a:lumMod val="95000"/>
          </a:schemeClr>
        </a:solidFill>
      </dgm:spPr>
    </dgm:pt>
    <dgm:pt modelId="{61CFEAC4-9E45-4278-97EF-B448FE0E5574}" type="pres">
      <dgm:prSet presAssocID="{6D6F6A12-7C39-465F-9DFA-A7AE34C8C637}" presName="linearProcess" presStyleCnt="0"/>
      <dgm:spPr/>
    </dgm:pt>
    <dgm:pt modelId="{79B5C179-A66D-4740-9ED7-B816EF65D2CA}" type="pres">
      <dgm:prSet presAssocID="{4B8647E0-90EC-4580-A4C7-5F7833105104}" presName="textNode" presStyleLbl="node1" presStyleIdx="0" presStyleCnt="2" custScaleY="85561">
        <dgm:presLayoutVars>
          <dgm:bulletEnabled val="1"/>
        </dgm:presLayoutVars>
      </dgm:prSet>
      <dgm:spPr/>
    </dgm:pt>
    <dgm:pt modelId="{D0A21BB4-A817-4B9A-AB4A-EDD3B0B1C223}" type="pres">
      <dgm:prSet presAssocID="{7AE2F0E6-43C8-47EB-8822-8CC5582720C2}" presName="sibTrans" presStyleCnt="0"/>
      <dgm:spPr/>
    </dgm:pt>
    <dgm:pt modelId="{7D68A566-4B67-477F-8C6B-13C323222680}" type="pres">
      <dgm:prSet presAssocID="{F33862DB-82A4-4E53-892D-E6C635C38715}" presName="textNode" presStyleLbl="node1" presStyleIdx="1" presStyleCnt="2" custScaleY="85561">
        <dgm:presLayoutVars>
          <dgm:bulletEnabled val="1"/>
        </dgm:presLayoutVars>
      </dgm:prSet>
      <dgm:spPr/>
    </dgm:pt>
  </dgm:ptLst>
  <dgm:cxnLst>
    <dgm:cxn modelId="{F95DF409-ADD5-4D2A-B380-2E8F480C0E27}" type="presOf" srcId="{4B8647E0-90EC-4580-A4C7-5F7833105104}" destId="{79B5C179-A66D-4740-9ED7-B816EF65D2CA}" srcOrd="0" destOrd="0" presId="urn:microsoft.com/office/officeart/2005/8/layout/hProcess9"/>
    <dgm:cxn modelId="{907CCD5C-0EF5-4CB4-9E22-1F52BAF7CF54}" srcId="{6D6F6A12-7C39-465F-9DFA-A7AE34C8C637}" destId="{4B8647E0-90EC-4580-A4C7-5F7833105104}" srcOrd="0" destOrd="0" parTransId="{C1E496D5-1229-49D4-AB93-BC9024B6EB10}" sibTransId="{7AE2F0E6-43C8-47EB-8822-8CC5582720C2}"/>
    <dgm:cxn modelId="{3F5E0199-1F63-41B6-8B3D-21966F8A57FE}" srcId="{6D6F6A12-7C39-465F-9DFA-A7AE34C8C637}" destId="{F33862DB-82A4-4E53-892D-E6C635C38715}" srcOrd="1" destOrd="0" parTransId="{8CBAA32A-8B9D-47F5-A211-32E21ADD5728}" sibTransId="{C4F5593E-E558-4C5E-8B94-0DD95C78B656}"/>
    <dgm:cxn modelId="{1969E2A5-5F02-4459-9B7F-71E38A9E0C71}" type="presOf" srcId="{F33862DB-82A4-4E53-892D-E6C635C38715}" destId="{7D68A566-4B67-477F-8C6B-13C323222680}" srcOrd="0" destOrd="0" presId="urn:microsoft.com/office/officeart/2005/8/layout/hProcess9"/>
    <dgm:cxn modelId="{4F3711FE-640D-449F-B66C-88320ADEB756}" type="presOf" srcId="{6D6F6A12-7C39-465F-9DFA-A7AE34C8C637}" destId="{2D31615B-CE8E-4E55-BFD0-8613B93E9D01}" srcOrd="0" destOrd="0" presId="urn:microsoft.com/office/officeart/2005/8/layout/hProcess9"/>
    <dgm:cxn modelId="{6AD810B2-1339-49A5-90DF-E6E9C6DEC89D}" type="presParOf" srcId="{2D31615B-CE8E-4E55-BFD0-8613B93E9D01}" destId="{787C1741-16DA-4050-9056-093A3AAE0AD8}" srcOrd="0" destOrd="0" presId="urn:microsoft.com/office/officeart/2005/8/layout/hProcess9"/>
    <dgm:cxn modelId="{BD393947-C162-4B8C-A4C1-7AA2969B4895}" type="presParOf" srcId="{2D31615B-CE8E-4E55-BFD0-8613B93E9D01}" destId="{61CFEAC4-9E45-4278-97EF-B448FE0E5574}" srcOrd="1" destOrd="0" presId="urn:microsoft.com/office/officeart/2005/8/layout/hProcess9"/>
    <dgm:cxn modelId="{080AD2DE-C697-48C3-98AD-ED6B65C23944}" type="presParOf" srcId="{61CFEAC4-9E45-4278-97EF-B448FE0E5574}" destId="{79B5C179-A66D-4740-9ED7-B816EF65D2CA}" srcOrd="0" destOrd="0" presId="urn:microsoft.com/office/officeart/2005/8/layout/hProcess9"/>
    <dgm:cxn modelId="{96FC77FF-B157-45BD-9E28-DC7B7BD6C83D}" type="presParOf" srcId="{61CFEAC4-9E45-4278-97EF-B448FE0E5574}" destId="{D0A21BB4-A817-4B9A-AB4A-EDD3B0B1C223}" srcOrd="1" destOrd="0" presId="urn:microsoft.com/office/officeart/2005/8/layout/hProcess9"/>
    <dgm:cxn modelId="{F828ACBD-6776-4F80-8494-61E9A3078650}" type="presParOf" srcId="{61CFEAC4-9E45-4278-97EF-B448FE0E5574}" destId="{7D68A566-4B67-477F-8C6B-13C323222680}"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6F6A12-7C39-465F-9DFA-A7AE34C8C637}"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4B8647E0-90EC-4580-A4C7-5F7833105104}">
      <dgm:prSet phldrT="[Text]" phldr="0" custT="1"/>
      <dgm:spPr>
        <a:solidFill>
          <a:schemeClr val="tx2">
            <a:lumMod val="50000"/>
          </a:schemeClr>
        </a:solidFill>
      </dgm:spPr>
      <dgm:t>
        <a:bodyPr/>
        <a:lstStyle/>
        <a:p>
          <a:r>
            <a:rPr lang="en-US" sz="2000" dirty="0">
              <a:solidFill>
                <a:schemeClr val="bg1"/>
              </a:solidFill>
            </a:rPr>
            <a:t>Create a function app</a:t>
          </a:r>
        </a:p>
      </dgm:t>
    </dgm:pt>
    <dgm:pt modelId="{C1E496D5-1229-49D4-AB93-BC9024B6EB10}" type="parTrans" cxnId="{907CCD5C-0EF5-4CB4-9E22-1F52BAF7CF54}">
      <dgm:prSet/>
      <dgm:spPr/>
      <dgm:t>
        <a:bodyPr/>
        <a:lstStyle/>
        <a:p>
          <a:endParaRPr lang="en-US"/>
        </a:p>
      </dgm:t>
    </dgm:pt>
    <dgm:pt modelId="{7AE2F0E6-43C8-47EB-8822-8CC5582720C2}" type="sibTrans" cxnId="{907CCD5C-0EF5-4CB4-9E22-1F52BAF7CF54}">
      <dgm:prSet/>
      <dgm:spPr/>
      <dgm:t>
        <a:bodyPr/>
        <a:lstStyle/>
        <a:p>
          <a:endParaRPr lang="en-US"/>
        </a:p>
      </dgm:t>
    </dgm:pt>
    <dgm:pt modelId="{F33862DB-82A4-4E53-892D-E6C635C38715}">
      <dgm:prSet phldrT="[Text]" phldr="0" custT="1"/>
      <dgm:spPr>
        <a:solidFill>
          <a:schemeClr val="tx2">
            <a:lumMod val="50000"/>
          </a:schemeClr>
        </a:solidFill>
      </dgm:spPr>
      <dgm:t>
        <a:bodyPr/>
        <a:lstStyle/>
        <a:p>
          <a:r>
            <a:rPr lang="en-US" sz="2000" dirty="0">
              <a:solidFill>
                <a:schemeClr val="bg1"/>
              </a:solidFill>
              <a:latin typeface="+mn-lt"/>
            </a:rPr>
            <a:t>Verify the function app</a:t>
          </a:r>
          <a:endParaRPr lang="en-US" sz="2000" dirty="0">
            <a:solidFill>
              <a:schemeClr val="bg1"/>
            </a:solidFill>
          </a:endParaRPr>
        </a:p>
      </dgm:t>
    </dgm:pt>
    <dgm:pt modelId="{8CBAA32A-8B9D-47F5-A211-32E21ADD5728}" type="parTrans" cxnId="{3F5E0199-1F63-41B6-8B3D-21966F8A57FE}">
      <dgm:prSet/>
      <dgm:spPr/>
      <dgm:t>
        <a:bodyPr/>
        <a:lstStyle/>
        <a:p>
          <a:endParaRPr lang="en-US"/>
        </a:p>
      </dgm:t>
    </dgm:pt>
    <dgm:pt modelId="{C4F5593E-E558-4C5E-8B94-0DD95C78B656}" type="sibTrans" cxnId="{3F5E0199-1F63-41B6-8B3D-21966F8A57FE}">
      <dgm:prSet/>
      <dgm:spPr/>
      <dgm:t>
        <a:bodyPr/>
        <a:lstStyle/>
        <a:p>
          <a:endParaRPr lang="en-US"/>
        </a:p>
      </dgm:t>
    </dgm:pt>
    <dgm:pt modelId="{2D31615B-CE8E-4E55-BFD0-8613B93E9D01}" type="pres">
      <dgm:prSet presAssocID="{6D6F6A12-7C39-465F-9DFA-A7AE34C8C637}" presName="CompostProcess" presStyleCnt="0">
        <dgm:presLayoutVars>
          <dgm:dir/>
          <dgm:resizeHandles val="exact"/>
        </dgm:presLayoutVars>
      </dgm:prSet>
      <dgm:spPr/>
    </dgm:pt>
    <dgm:pt modelId="{787C1741-16DA-4050-9056-093A3AAE0AD8}" type="pres">
      <dgm:prSet presAssocID="{6D6F6A12-7C39-465F-9DFA-A7AE34C8C637}" presName="arrow" presStyleLbl="bgShp" presStyleIdx="0" presStyleCnt="1" custLinFactNeighborX="-316" custLinFactNeighborY="-353"/>
      <dgm:spPr>
        <a:solidFill>
          <a:schemeClr val="bg1">
            <a:lumMod val="95000"/>
          </a:schemeClr>
        </a:solidFill>
      </dgm:spPr>
    </dgm:pt>
    <dgm:pt modelId="{61CFEAC4-9E45-4278-97EF-B448FE0E5574}" type="pres">
      <dgm:prSet presAssocID="{6D6F6A12-7C39-465F-9DFA-A7AE34C8C637}" presName="linearProcess" presStyleCnt="0"/>
      <dgm:spPr/>
    </dgm:pt>
    <dgm:pt modelId="{79B5C179-A66D-4740-9ED7-B816EF65D2CA}" type="pres">
      <dgm:prSet presAssocID="{4B8647E0-90EC-4580-A4C7-5F7833105104}" presName="textNode" presStyleLbl="node1" presStyleIdx="0" presStyleCnt="2" custScaleY="85561">
        <dgm:presLayoutVars>
          <dgm:bulletEnabled val="1"/>
        </dgm:presLayoutVars>
      </dgm:prSet>
      <dgm:spPr/>
    </dgm:pt>
    <dgm:pt modelId="{D0A21BB4-A817-4B9A-AB4A-EDD3B0B1C223}" type="pres">
      <dgm:prSet presAssocID="{7AE2F0E6-43C8-47EB-8822-8CC5582720C2}" presName="sibTrans" presStyleCnt="0"/>
      <dgm:spPr/>
    </dgm:pt>
    <dgm:pt modelId="{7D68A566-4B67-477F-8C6B-13C323222680}" type="pres">
      <dgm:prSet presAssocID="{F33862DB-82A4-4E53-892D-E6C635C38715}" presName="textNode" presStyleLbl="node1" presStyleIdx="1" presStyleCnt="2" custScaleY="85561">
        <dgm:presLayoutVars>
          <dgm:bulletEnabled val="1"/>
        </dgm:presLayoutVars>
      </dgm:prSet>
      <dgm:spPr/>
    </dgm:pt>
  </dgm:ptLst>
  <dgm:cxnLst>
    <dgm:cxn modelId="{F95DF409-ADD5-4D2A-B380-2E8F480C0E27}" type="presOf" srcId="{4B8647E0-90EC-4580-A4C7-5F7833105104}" destId="{79B5C179-A66D-4740-9ED7-B816EF65D2CA}" srcOrd="0" destOrd="0" presId="urn:microsoft.com/office/officeart/2005/8/layout/hProcess9"/>
    <dgm:cxn modelId="{907CCD5C-0EF5-4CB4-9E22-1F52BAF7CF54}" srcId="{6D6F6A12-7C39-465F-9DFA-A7AE34C8C637}" destId="{4B8647E0-90EC-4580-A4C7-5F7833105104}" srcOrd="0" destOrd="0" parTransId="{C1E496D5-1229-49D4-AB93-BC9024B6EB10}" sibTransId="{7AE2F0E6-43C8-47EB-8822-8CC5582720C2}"/>
    <dgm:cxn modelId="{3F5E0199-1F63-41B6-8B3D-21966F8A57FE}" srcId="{6D6F6A12-7C39-465F-9DFA-A7AE34C8C637}" destId="{F33862DB-82A4-4E53-892D-E6C635C38715}" srcOrd="1" destOrd="0" parTransId="{8CBAA32A-8B9D-47F5-A211-32E21ADD5728}" sibTransId="{C4F5593E-E558-4C5E-8B94-0DD95C78B656}"/>
    <dgm:cxn modelId="{1969E2A5-5F02-4459-9B7F-71E38A9E0C71}" type="presOf" srcId="{F33862DB-82A4-4E53-892D-E6C635C38715}" destId="{7D68A566-4B67-477F-8C6B-13C323222680}" srcOrd="0" destOrd="0" presId="urn:microsoft.com/office/officeart/2005/8/layout/hProcess9"/>
    <dgm:cxn modelId="{4F3711FE-640D-449F-B66C-88320ADEB756}" type="presOf" srcId="{6D6F6A12-7C39-465F-9DFA-A7AE34C8C637}" destId="{2D31615B-CE8E-4E55-BFD0-8613B93E9D01}" srcOrd="0" destOrd="0" presId="urn:microsoft.com/office/officeart/2005/8/layout/hProcess9"/>
    <dgm:cxn modelId="{6AD810B2-1339-49A5-90DF-E6E9C6DEC89D}" type="presParOf" srcId="{2D31615B-CE8E-4E55-BFD0-8613B93E9D01}" destId="{787C1741-16DA-4050-9056-093A3AAE0AD8}" srcOrd="0" destOrd="0" presId="urn:microsoft.com/office/officeart/2005/8/layout/hProcess9"/>
    <dgm:cxn modelId="{BD393947-C162-4B8C-A4C1-7AA2969B4895}" type="presParOf" srcId="{2D31615B-CE8E-4E55-BFD0-8613B93E9D01}" destId="{61CFEAC4-9E45-4278-97EF-B448FE0E5574}" srcOrd="1" destOrd="0" presId="urn:microsoft.com/office/officeart/2005/8/layout/hProcess9"/>
    <dgm:cxn modelId="{080AD2DE-C697-48C3-98AD-ED6B65C23944}" type="presParOf" srcId="{61CFEAC4-9E45-4278-97EF-B448FE0E5574}" destId="{79B5C179-A66D-4740-9ED7-B816EF65D2CA}" srcOrd="0" destOrd="0" presId="urn:microsoft.com/office/officeart/2005/8/layout/hProcess9"/>
    <dgm:cxn modelId="{96FC77FF-B157-45BD-9E28-DC7B7BD6C83D}" type="presParOf" srcId="{61CFEAC4-9E45-4278-97EF-B448FE0E5574}" destId="{D0A21BB4-A817-4B9A-AB4A-EDD3B0B1C223}" srcOrd="1" destOrd="0" presId="urn:microsoft.com/office/officeart/2005/8/layout/hProcess9"/>
    <dgm:cxn modelId="{F828ACBD-6776-4F80-8494-61E9A3078650}" type="presParOf" srcId="{61CFEAC4-9E45-4278-97EF-B448FE0E5574}" destId="{7D68A566-4B67-477F-8C6B-13C323222680}"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6F6A12-7C39-465F-9DFA-A7AE34C8C637}"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4B8647E0-90EC-4580-A4C7-5F7833105104}">
      <dgm:prSet phldrT="[Text]" phldr="0" custT="1"/>
      <dgm:spPr>
        <a:solidFill>
          <a:schemeClr val="tx2">
            <a:lumMod val="50000"/>
          </a:schemeClr>
        </a:solidFill>
      </dgm:spPr>
      <dgm:t>
        <a:bodyPr/>
        <a:lstStyle/>
        <a:p>
          <a:r>
            <a:rPr lang="en-US" sz="2000" dirty="0">
              <a:solidFill>
                <a:schemeClr val="bg1"/>
              </a:solidFill>
            </a:rPr>
            <a:t>Create a logic app</a:t>
          </a:r>
        </a:p>
      </dgm:t>
    </dgm:pt>
    <dgm:pt modelId="{C1E496D5-1229-49D4-AB93-BC9024B6EB10}" type="parTrans" cxnId="{907CCD5C-0EF5-4CB4-9E22-1F52BAF7CF54}">
      <dgm:prSet/>
      <dgm:spPr/>
      <dgm:t>
        <a:bodyPr/>
        <a:lstStyle/>
        <a:p>
          <a:endParaRPr lang="en-US"/>
        </a:p>
      </dgm:t>
    </dgm:pt>
    <dgm:pt modelId="{7AE2F0E6-43C8-47EB-8822-8CC5582720C2}" type="sibTrans" cxnId="{907CCD5C-0EF5-4CB4-9E22-1F52BAF7CF54}">
      <dgm:prSet/>
      <dgm:spPr/>
      <dgm:t>
        <a:bodyPr/>
        <a:lstStyle/>
        <a:p>
          <a:endParaRPr lang="en-US"/>
        </a:p>
      </dgm:t>
    </dgm:pt>
    <dgm:pt modelId="{F33862DB-82A4-4E53-892D-E6C635C38715}">
      <dgm:prSet phldrT="[Text]" phldr="0" custT="1"/>
      <dgm:spPr>
        <a:solidFill>
          <a:schemeClr val="tx2">
            <a:lumMod val="50000"/>
          </a:schemeClr>
        </a:solidFill>
      </dgm:spPr>
      <dgm:t>
        <a:bodyPr/>
        <a:lstStyle/>
        <a:p>
          <a:r>
            <a:rPr lang="en-US" sz="2000" dirty="0">
              <a:solidFill>
                <a:schemeClr val="bg1"/>
              </a:solidFill>
              <a:latin typeface="+mn-lt"/>
            </a:rPr>
            <a:t>Add the RSS trigger</a:t>
          </a:r>
          <a:endParaRPr lang="en-US" sz="2000" dirty="0">
            <a:solidFill>
              <a:schemeClr val="bg1"/>
            </a:solidFill>
          </a:endParaRPr>
        </a:p>
      </dgm:t>
    </dgm:pt>
    <dgm:pt modelId="{8CBAA32A-8B9D-47F5-A211-32E21ADD5728}" type="parTrans" cxnId="{3F5E0199-1F63-41B6-8B3D-21966F8A57FE}">
      <dgm:prSet/>
      <dgm:spPr/>
      <dgm:t>
        <a:bodyPr/>
        <a:lstStyle/>
        <a:p>
          <a:endParaRPr lang="en-US"/>
        </a:p>
      </dgm:t>
    </dgm:pt>
    <dgm:pt modelId="{C4F5593E-E558-4C5E-8B94-0DD95C78B656}" type="sibTrans" cxnId="{3F5E0199-1F63-41B6-8B3D-21966F8A57FE}">
      <dgm:prSet/>
      <dgm:spPr/>
      <dgm:t>
        <a:bodyPr/>
        <a:lstStyle/>
        <a:p>
          <a:endParaRPr lang="en-US"/>
        </a:p>
      </dgm:t>
    </dgm:pt>
    <dgm:pt modelId="{652F9B35-39E1-4A28-811E-83A3126B0E58}">
      <dgm:prSet phldrT="[Text]" phldr="0" custT="1"/>
      <dgm:spPr>
        <a:solidFill>
          <a:schemeClr val="tx2">
            <a:lumMod val="50000"/>
          </a:schemeClr>
        </a:solidFill>
      </dgm:spPr>
      <dgm:t>
        <a:bodyPr/>
        <a:lstStyle/>
        <a:p>
          <a:r>
            <a:rPr lang="en-US" sz="2000" dirty="0">
              <a:solidFill>
                <a:schemeClr val="bg1"/>
              </a:solidFill>
            </a:rPr>
            <a:t>Run the logic app</a:t>
          </a:r>
        </a:p>
      </dgm:t>
    </dgm:pt>
    <dgm:pt modelId="{D588D7BB-1873-4A6F-9A50-6EF058919D9B}" type="parTrans" cxnId="{C8E897DA-2068-4EBF-B35A-2B9F7EE1D2B4}">
      <dgm:prSet/>
      <dgm:spPr/>
      <dgm:t>
        <a:bodyPr/>
        <a:lstStyle/>
        <a:p>
          <a:endParaRPr lang="en-US"/>
        </a:p>
      </dgm:t>
    </dgm:pt>
    <dgm:pt modelId="{966B68F1-0E7E-4847-B34F-52BD5803811C}" type="sibTrans" cxnId="{C8E897DA-2068-4EBF-B35A-2B9F7EE1D2B4}">
      <dgm:prSet/>
      <dgm:spPr/>
      <dgm:t>
        <a:bodyPr/>
        <a:lstStyle/>
        <a:p>
          <a:endParaRPr lang="en-US"/>
        </a:p>
      </dgm:t>
    </dgm:pt>
    <dgm:pt modelId="{2D31615B-CE8E-4E55-BFD0-8613B93E9D01}" type="pres">
      <dgm:prSet presAssocID="{6D6F6A12-7C39-465F-9DFA-A7AE34C8C637}" presName="CompostProcess" presStyleCnt="0">
        <dgm:presLayoutVars>
          <dgm:dir/>
          <dgm:resizeHandles val="exact"/>
        </dgm:presLayoutVars>
      </dgm:prSet>
      <dgm:spPr/>
    </dgm:pt>
    <dgm:pt modelId="{787C1741-16DA-4050-9056-093A3AAE0AD8}" type="pres">
      <dgm:prSet presAssocID="{6D6F6A12-7C39-465F-9DFA-A7AE34C8C637}" presName="arrow" presStyleLbl="bgShp" presStyleIdx="0" presStyleCnt="1" custLinFactNeighborX="-316" custLinFactNeighborY="-353"/>
      <dgm:spPr>
        <a:solidFill>
          <a:schemeClr val="bg1">
            <a:lumMod val="95000"/>
          </a:schemeClr>
        </a:solidFill>
      </dgm:spPr>
    </dgm:pt>
    <dgm:pt modelId="{61CFEAC4-9E45-4278-97EF-B448FE0E5574}" type="pres">
      <dgm:prSet presAssocID="{6D6F6A12-7C39-465F-9DFA-A7AE34C8C637}" presName="linearProcess" presStyleCnt="0"/>
      <dgm:spPr/>
    </dgm:pt>
    <dgm:pt modelId="{79B5C179-A66D-4740-9ED7-B816EF65D2CA}" type="pres">
      <dgm:prSet presAssocID="{4B8647E0-90EC-4580-A4C7-5F7833105104}" presName="textNode" presStyleLbl="node1" presStyleIdx="0" presStyleCnt="3" custScaleY="85561">
        <dgm:presLayoutVars>
          <dgm:bulletEnabled val="1"/>
        </dgm:presLayoutVars>
      </dgm:prSet>
      <dgm:spPr/>
    </dgm:pt>
    <dgm:pt modelId="{D0A21BB4-A817-4B9A-AB4A-EDD3B0B1C223}" type="pres">
      <dgm:prSet presAssocID="{7AE2F0E6-43C8-47EB-8822-8CC5582720C2}" presName="sibTrans" presStyleCnt="0"/>
      <dgm:spPr/>
    </dgm:pt>
    <dgm:pt modelId="{7D68A566-4B67-477F-8C6B-13C323222680}" type="pres">
      <dgm:prSet presAssocID="{F33862DB-82A4-4E53-892D-E6C635C38715}" presName="textNode" presStyleLbl="node1" presStyleIdx="1" presStyleCnt="3" custScaleY="85561">
        <dgm:presLayoutVars>
          <dgm:bulletEnabled val="1"/>
        </dgm:presLayoutVars>
      </dgm:prSet>
      <dgm:spPr/>
    </dgm:pt>
    <dgm:pt modelId="{9A44B964-D346-4B36-9A89-85239235EB4A}" type="pres">
      <dgm:prSet presAssocID="{C4F5593E-E558-4C5E-8B94-0DD95C78B656}" presName="sibTrans" presStyleCnt="0"/>
      <dgm:spPr/>
    </dgm:pt>
    <dgm:pt modelId="{1F6EE758-2C4E-450C-ABE9-C9519117E31C}" type="pres">
      <dgm:prSet presAssocID="{652F9B35-39E1-4A28-811E-83A3126B0E58}" presName="textNode" presStyleLbl="node1" presStyleIdx="2" presStyleCnt="3" custScaleY="85561">
        <dgm:presLayoutVars>
          <dgm:bulletEnabled val="1"/>
        </dgm:presLayoutVars>
      </dgm:prSet>
      <dgm:spPr/>
    </dgm:pt>
  </dgm:ptLst>
  <dgm:cxnLst>
    <dgm:cxn modelId="{F95DF409-ADD5-4D2A-B380-2E8F480C0E27}" type="presOf" srcId="{4B8647E0-90EC-4580-A4C7-5F7833105104}" destId="{79B5C179-A66D-4740-9ED7-B816EF65D2CA}" srcOrd="0" destOrd="0" presId="urn:microsoft.com/office/officeart/2005/8/layout/hProcess9"/>
    <dgm:cxn modelId="{907CCD5C-0EF5-4CB4-9E22-1F52BAF7CF54}" srcId="{6D6F6A12-7C39-465F-9DFA-A7AE34C8C637}" destId="{4B8647E0-90EC-4580-A4C7-5F7833105104}" srcOrd="0" destOrd="0" parTransId="{C1E496D5-1229-49D4-AB93-BC9024B6EB10}" sibTransId="{7AE2F0E6-43C8-47EB-8822-8CC5582720C2}"/>
    <dgm:cxn modelId="{3F5E0199-1F63-41B6-8B3D-21966F8A57FE}" srcId="{6D6F6A12-7C39-465F-9DFA-A7AE34C8C637}" destId="{F33862DB-82A4-4E53-892D-E6C635C38715}" srcOrd="1" destOrd="0" parTransId="{8CBAA32A-8B9D-47F5-A211-32E21ADD5728}" sibTransId="{C4F5593E-E558-4C5E-8B94-0DD95C78B656}"/>
    <dgm:cxn modelId="{1969E2A5-5F02-4459-9B7F-71E38A9E0C71}" type="presOf" srcId="{F33862DB-82A4-4E53-892D-E6C635C38715}" destId="{7D68A566-4B67-477F-8C6B-13C323222680}" srcOrd="0" destOrd="0" presId="urn:microsoft.com/office/officeart/2005/8/layout/hProcess9"/>
    <dgm:cxn modelId="{40A325B9-8221-4D43-8E56-99166A2D650C}" type="presOf" srcId="{652F9B35-39E1-4A28-811E-83A3126B0E58}" destId="{1F6EE758-2C4E-450C-ABE9-C9519117E31C}" srcOrd="0" destOrd="0" presId="urn:microsoft.com/office/officeart/2005/8/layout/hProcess9"/>
    <dgm:cxn modelId="{C8E897DA-2068-4EBF-B35A-2B9F7EE1D2B4}" srcId="{6D6F6A12-7C39-465F-9DFA-A7AE34C8C637}" destId="{652F9B35-39E1-4A28-811E-83A3126B0E58}" srcOrd="2" destOrd="0" parTransId="{D588D7BB-1873-4A6F-9A50-6EF058919D9B}" sibTransId="{966B68F1-0E7E-4847-B34F-52BD5803811C}"/>
    <dgm:cxn modelId="{4F3711FE-640D-449F-B66C-88320ADEB756}" type="presOf" srcId="{6D6F6A12-7C39-465F-9DFA-A7AE34C8C637}" destId="{2D31615B-CE8E-4E55-BFD0-8613B93E9D01}" srcOrd="0" destOrd="0" presId="urn:microsoft.com/office/officeart/2005/8/layout/hProcess9"/>
    <dgm:cxn modelId="{6AD810B2-1339-49A5-90DF-E6E9C6DEC89D}" type="presParOf" srcId="{2D31615B-CE8E-4E55-BFD0-8613B93E9D01}" destId="{787C1741-16DA-4050-9056-093A3AAE0AD8}" srcOrd="0" destOrd="0" presId="urn:microsoft.com/office/officeart/2005/8/layout/hProcess9"/>
    <dgm:cxn modelId="{BD393947-C162-4B8C-A4C1-7AA2969B4895}" type="presParOf" srcId="{2D31615B-CE8E-4E55-BFD0-8613B93E9D01}" destId="{61CFEAC4-9E45-4278-97EF-B448FE0E5574}" srcOrd="1" destOrd="0" presId="urn:microsoft.com/office/officeart/2005/8/layout/hProcess9"/>
    <dgm:cxn modelId="{080AD2DE-C697-48C3-98AD-ED6B65C23944}" type="presParOf" srcId="{61CFEAC4-9E45-4278-97EF-B448FE0E5574}" destId="{79B5C179-A66D-4740-9ED7-B816EF65D2CA}" srcOrd="0" destOrd="0" presId="urn:microsoft.com/office/officeart/2005/8/layout/hProcess9"/>
    <dgm:cxn modelId="{96FC77FF-B157-45BD-9E28-DC7B7BD6C83D}" type="presParOf" srcId="{61CFEAC4-9E45-4278-97EF-B448FE0E5574}" destId="{D0A21BB4-A817-4B9A-AB4A-EDD3B0B1C223}" srcOrd="1" destOrd="0" presId="urn:microsoft.com/office/officeart/2005/8/layout/hProcess9"/>
    <dgm:cxn modelId="{F828ACBD-6776-4F80-8494-61E9A3078650}" type="presParOf" srcId="{61CFEAC4-9E45-4278-97EF-B448FE0E5574}" destId="{7D68A566-4B67-477F-8C6B-13C323222680}" srcOrd="2" destOrd="0" presId="urn:microsoft.com/office/officeart/2005/8/layout/hProcess9"/>
    <dgm:cxn modelId="{CC3FC3F2-54FD-4E72-A49E-F4B8957A9CE0}" type="presParOf" srcId="{61CFEAC4-9E45-4278-97EF-B448FE0E5574}" destId="{9A44B964-D346-4B36-9A89-85239235EB4A}" srcOrd="3" destOrd="0" presId="urn:microsoft.com/office/officeart/2005/8/layout/hProcess9"/>
    <dgm:cxn modelId="{8E243D6C-C8EF-41F6-9FA4-D3F7899BB493}" type="presParOf" srcId="{61CFEAC4-9E45-4278-97EF-B448FE0E5574}" destId="{1F6EE758-2C4E-450C-ABE9-C9519117E31C}"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C1741-16DA-4050-9056-093A3AAE0AD8}">
      <dsp:nvSpPr>
        <dsp:cNvPr id="0" name=""/>
        <dsp:cNvSpPr/>
      </dsp:nvSpPr>
      <dsp:spPr>
        <a:xfrm>
          <a:off x="721715" y="0"/>
          <a:ext cx="8483260" cy="4504454"/>
        </a:xfrm>
        <a:prstGeom prst="rightArrow">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79B5C179-A66D-4740-9ED7-B816EF65D2CA}">
      <dsp:nvSpPr>
        <dsp:cNvPr id="0" name=""/>
        <dsp:cNvSpPr/>
      </dsp:nvSpPr>
      <dsp:spPr>
        <a:xfrm>
          <a:off x="1746553" y="1481415"/>
          <a:ext cx="2994092" cy="1541622"/>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Create an Azure App Service </a:t>
          </a:r>
        </a:p>
      </dsp:txBody>
      <dsp:txXfrm>
        <a:off x="1821809" y="1556671"/>
        <a:ext cx="2843580" cy="1391110"/>
      </dsp:txXfrm>
    </dsp:sp>
    <dsp:sp modelId="{7D68A566-4B67-477F-8C6B-13C323222680}">
      <dsp:nvSpPr>
        <dsp:cNvPr id="0" name=""/>
        <dsp:cNvSpPr/>
      </dsp:nvSpPr>
      <dsp:spPr>
        <a:xfrm>
          <a:off x="5239661" y="1481415"/>
          <a:ext cx="2994092" cy="1541622"/>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mn-lt"/>
            </a:rPr>
            <a:t>Configure the web app</a:t>
          </a:r>
          <a:endParaRPr lang="en-US" sz="2000" kern="1200" dirty="0">
            <a:solidFill>
              <a:schemeClr val="bg1"/>
            </a:solidFill>
          </a:endParaRPr>
        </a:p>
      </dsp:txBody>
      <dsp:txXfrm>
        <a:off x="5314917" y="1556671"/>
        <a:ext cx="2843580" cy="1391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C1741-16DA-4050-9056-093A3AAE0AD8}">
      <dsp:nvSpPr>
        <dsp:cNvPr id="0" name=""/>
        <dsp:cNvSpPr/>
      </dsp:nvSpPr>
      <dsp:spPr>
        <a:xfrm>
          <a:off x="721715" y="0"/>
          <a:ext cx="8483260" cy="4504454"/>
        </a:xfrm>
        <a:prstGeom prst="rightArrow">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79B5C179-A66D-4740-9ED7-B816EF65D2CA}">
      <dsp:nvSpPr>
        <dsp:cNvPr id="0" name=""/>
        <dsp:cNvSpPr/>
      </dsp:nvSpPr>
      <dsp:spPr>
        <a:xfrm>
          <a:off x="1746553" y="1481415"/>
          <a:ext cx="2994092" cy="1541622"/>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Create an App Service Plan</a:t>
          </a:r>
        </a:p>
      </dsp:txBody>
      <dsp:txXfrm>
        <a:off x="1821809" y="1556671"/>
        <a:ext cx="2843580" cy="1391110"/>
      </dsp:txXfrm>
    </dsp:sp>
    <dsp:sp modelId="{7D68A566-4B67-477F-8C6B-13C323222680}">
      <dsp:nvSpPr>
        <dsp:cNvPr id="0" name=""/>
        <dsp:cNvSpPr/>
      </dsp:nvSpPr>
      <dsp:spPr>
        <a:xfrm>
          <a:off x="5239661" y="1481415"/>
          <a:ext cx="2994092" cy="1541622"/>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mn-lt"/>
            </a:rPr>
            <a:t>Review pricing tiers</a:t>
          </a:r>
          <a:endParaRPr lang="en-US" sz="2000" kern="1200" dirty="0">
            <a:solidFill>
              <a:schemeClr val="bg1"/>
            </a:solidFill>
          </a:endParaRPr>
        </a:p>
      </dsp:txBody>
      <dsp:txXfrm>
        <a:off x="5314917" y="1556671"/>
        <a:ext cx="2843580" cy="13911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C1741-16DA-4050-9056-093A3AAE0AD8}">
      <dsp:nvSpPr>
        <dsp:cNvPr id="0" name=""/>
        <dsp:cNvSpPr/>
      </dsp:nvSpPr>
      <dsp:spPr>
        <a:xfrm>
          <a:off x="721715" y="0"/>
          <a:ext cx="8483260" cy="4504454"/>
        </a:xfrm>
        <a:prstGeom prst="rightArrow">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79B5C179-A66D-4740-9ED7-B816EF65D2CA}">
      <dsp:nvSpPr>
        <dsp:cNvPr id="0" name=""/>
        <dsp:cNvSpPr/>
      </dsp:nvSpPr>
      <dsp:spPr>
        <a:xfrm>
          <a:off x="1746553" y="1481415"/>
          <a:ext cx="2994092" cy="1541622"/>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Create a function app</a:t>
          </a:r>
        </a:p>
      </dsp:txBody>
      <dsp:txXfrm>
        <a:off x="1821809" y="1556671"/>
        <a:ext cx="2843580" cy="1391110"/>
      </dsp:txXfrm>
    </dsp:sp>
    <dsp:sp modelId="{7D68A566-4B67-477F-8C6B-13C323222680}">
      <dsp:nvSpPr>
        <dsp:cNvPr id="0" name=""/>
        <dsp:cNvSpPr/>
      </dsp:nvSpPr>
      <dsp:spPr>
        <a:xfrm>
          <a:off x="5239661" y="1481415"/>
          <a:ext cx="2994092" cy="1541622"/>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mn-lt"/>
            </a:rPr>
            <a:t>Verify the function app</a:t>
          </a:r>
          <a:endParaRPr lang="en-US" sz="2000" kern="1200" dirty="0">
            <a:solidFill>
              <a:schemeClr val="bg1"/>
            </a:solidFill>
          </a:endParaRPr>
        </a:p>
      </dsp:txBody>
      <dsp:txXfrm>
        <a:off x="5314917" y="1556671"/>
        <a:ext cx="2843580" cy="13911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C1741-16DA-4050-9056-093A3AAE0AD8}">
      <dsp:nvSpPr>
        <dsp:cNvPr id="0" name=""/>
        <dsp:cNvSpPr/>
      </dsp:nvSpPr>
      <dsp:spPr>
        <a:xfrm>
          <a:off x="721715" y="0"/>
          <a:ext cx="8483260" cy="4504454"/>
        </a:xfrm>
        <a:prstGeom prst="rightArrow">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79B5C179-A66D-4740-9ED7-B816EF65D2CA}">
      <dsp:nvSpPr>
        <dsp:cNvPr id="0" name=""/>
        <dsp:cNvSpPr/>
      </dsp:nvSpPr>
      <dsp:spPr>
        <a:xfrm>
          <a:off x="0" y="1481415"/>
          <a:ext cx="2994092" cy="1541622"/>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Create a logic app</a:t>
          </a:r>
        </a:p>
      </dsp:txBody>
      <dsp:txXfrm>
        <a:off x="75256" y="1556671"/>
        <a:ext cx="2843580" cy="1391110"/>
      </dsp:txXfrm>
    </dsp:sp>
    <dsp:sp modelId="{7D68A566-4B67-477F-8C6B-13C323222680}">
      <dsp:nvSpPr>
        <dsp:cNvPr id="0" name=""/>
        <dsp:cNvSpPr/>
      </dsp:nvSpPr>
      <dsp:spPr>
        <a:xfrm>
          <a:off x="3493107" y="1481415"/>
          <a:ext cx="2994092" cy="1541622"/>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mn-lt"/>
            </a:rPr>
            <a:t>Add the RSS trigger</a:t>
          </a:r>
          <a:endParaRPr lang="en-US" sz="2000" kern="1200" dirty="0">
            <a:solidFill>
              <a:schemeClr val="bg1"/>
            </a:solidFill>
          </a:endParaRPr>
        </a:p>
      </dsp:txBody>
      <dsp:txXfrm>
        <a:off x="3568363" y="1556671"/>
        <a:ext cx="2843580" cy="1391110"/>
      </dsp:txXfrm>
    </dsp:sp>
    <dsp:sp modelId="{1F6EE758-2C4E-450C-ABE9-C9519117E31C}">
      <dsp:nvSpPr>
        <dsp:cNvPr id="0" name=""/>
        <dsp:cNvSpPr/>
      </dsp:nvSpPr>
      <dsp:spPr>
        <a:xfrm>
          <a:off x="6986214" y="1481415"/>
          <a:ext cx="2994092" cy="1541622"/>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Run the logic app</a:t>
          </a:r>
        </a:p>
      </dsp:txBody>
      <dsp:txXfrm>
        <a:off x="7061470" y="1556671"/>
        <a:ext cx="2843580" cy="139111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7/16/2021 1:06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7/16/2021 1:06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zure.microsoft.com/services/functions/"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azure.microsoft.com/services/logic-apps/" TargetMode="External"/><Relationship Id="rId4" Type="http://schemas.openxmlformats.org/officeDocument/2006/relationships/hyperlink" Target="https://docs.microsoft.com/en-us/azure/app-service/web-sites-create-web-job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711620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https://docs.microsoft.com/en-us/azure/app-service/web-sites-integrate-with-vnet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477421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76627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up staging environments - https://docs.microsoft.com/en-us/azure/app-service/web-sites-staged-publishing?toc=%2Fazure%2Fapp-service%2Ftoc.json#add-a-deployment-slot</a:t>
            </a:r>
          </a:p>
          <a:p>
            <a:endParaRPr lang="en-US" dirty="0"/>
          </a:p>
          <a:p>
            <a:r>
              <a:rPr lang="en-US" dirty="0"/>
              <a:t>App Service Web App – block web access to non-production deployment slots - http://ruslany.net/2014/04/azure-web-sites-block-web-access-to-non-production-deployment-slots/</a:t>
            </a:r>
          </a:p>
          <a:p>
            <a:endParaRPr lang="en-US" dirty="0"/>
          </a:p>
          <a:p>
            <a:r>
              <a:rPr lang="en-US" dirty="0"/>
              <a:t>✔ Each App Service plan mode supports a different number of deployment slots. To find out the number of slots your app’s mode supports, see App Service Limits. </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7/16/2021 1:06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4011758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6104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Lambda, Azure Functions, Azure Web-Jobs, and Azure Logic Apps</a:t>
            </a:r>
          </a:p>
          <a:p>
            <a:pPr marL="171450" indent="-171450" algn="l">
              <a:buFont typeface="Arial" panose="020B0604020202020204" pitchFamily="34" charset="0"/>
              <a:buChar char="•"/>
            </a:pPr>
            <a:r>
              <a:rPr lang="en-US" sz="900" b="0" i="0" kern="1200" dirty="0">
                <a:solidFill>
                  <a:srgbClr val="171717"/>
                </a:solidFill>
                <a:effectLst/>
                <a:latin typeface="Segoe UI" panose="020B0502040204020203" pitchFamily="34" charset="0"/>
                <a:ea typeface="+mn-ea"/>
                <a:cs typeface="+mn-cs"/>
                <a:hlinkClick r:id="rId3">
                  <a:extLst>
                    <a:ext uri="{A12FA001-AC4F-418D-AE19-62706E023703}">
                      <ahyp:hlinkClr xmlns:ahyp="http://schemas.microsoft.com/office/drawing/2018/hyperlinkcolor" val="tx"/>
                    </a:ext>
                  </a:extLst>
                </a:hlinkClick>
              </a:rPr>
              <a:t>Azure Functions</a:t>
            </a:r>
            <a:r>
              <a:rPr lang="en-US" sz="900" b="0" i="0" kern="1200" dirty="0">
                <a:solidFill>
                  <a:srgbClr val="171717"/>
                </a:solidFill>
                <a:effectLst/>
                <a:latin typeface="Segoe UI" panose="020B0502040204020203" pitchFamily="34" charset="0"/>
                <a:ea typeface="+mn-ea"/>
                <a:cs typeface="+mn-cs"/>
              </a:rPr>
              <a:t> is the primary equivalent of AWS Lambda in providing serverless, on-demand code. However, Lambda functionality also overlaps with other Azure services:</a:t>
            </a:r>
          </a:p>
          <a:p>
            <a:pPr marL="388712" lvl="1" indent="-171450" algn="l">
              <a:buFont typeface="Arial" panose="020B0604020202020204" pitchFamily="34" charset="0"/>
              <a:buChar char="•"/>
            </a:pPr>
            <a:r>
              <a:rPr lang="en-US" sz="900" b="0" i="0" kern="1200" dirty="0" err="1">
                <a:solidFill>
                  <a:srgbClr val="171717"/>
                </a:solidFill>
                <a:effectLst/>
                <a:latin typeface="Segoe UI" panose="020B0502040204020203" pitchFamily="34" charset="0"/>
                <a:ea typeface="+mn-ea"/>
                <a:cs typeface="+mn-cs"/>
                <a:hlinkClick r:id="rId4">
                  <a:extLst>
                    <a:ext uri="{A12FA001-AC4F-418D-AE19-62706E023703}">
                      <ahyp:hlinkClr xmlns:ahyp="http://schemas.microsoft.com/office/drawing/2018/hyperlinkcolor" val="tx"/>
                    </a:ext>
                  </a:extLst>
                </a:hlinkClick>
              </a:rPr>
              <a:t>WebJobs</a:t>
            </a:r>
            <a:r>
              <a:rPr lang="en-US" sz="900" b="0" i="0" kern="1200" dirty="0">
                <a:solidFill>
                  <a:srgbClr val="171717"/>
                </a:solidFill>
                <a:effectLst/>
                <a:latin typeface="Segoe UI" panose="020B0502040204020203" pitchFamily="34" charset="0"/>
                <a:ea typeface="+mn-ea"/>
                <a:cs typeface="+mn-cs"/>
              </a:rPr>
              <a:t> allow you to create scheduled or continuously running background tasks.</a:t>
            </a:r>
          </a:p>
          <a:p>
            <a:pPr marL="388712" lvl="1" indent="-171450" algn="l">
              <a:buFont typeface="Arial" panose="020B0604020202020204" pitchFamily="34" charset="0"/>
              <a:buChar char="•"/>
            </a:pPr>
            <a:r>
              <a:rPr lang="en-US" sz="900" b="0" i="0" kern="1200" dirty="0">
                <a:solidFill>
                  <a:srgbClr val="171717"/>
                </a:solidFill>
                <a:effectLst/>
                <a:latin typeface="Segoe UI" panose="020B0502040204020203" pitchFamily="34" charset="0"/>
                <a:ea typeface="+mn-ea"/>
                <a:cs typeface="+mn-cs"/>
                <a:hlinkClick r:id="rId5">
                  <a:extLst>
                    <a:ext uri="{A12FA001-AC4F-418D-AE19-62706E023703}">
                      <ahyp:hlinkClr xmlns:ahyp="http://schemas.microsoft.com/office/drawing/2018/hyperlinkcolor" val="tx"/>
                    </a:ext>
                  </a:extLst>
                </a:hlinkClick>
              </a:rPr>
              <a:t>Logic Apps</a:t>
            </a:r>
            <a:r>
              <a:rPr lang="en-US" sz="900" b="0" i="0" kern="1200" dirty="0">
                <a:solidFill>
                  <a:srgbClr val="171717"/>
                </a:solidFill>
                <a:effectLst/>
                <a:latin typeface="Segoe UI" panose="020B0502040204020203" pitchFamily="34" charset="0"/>
                <a:ea typeface="+mn-ea"/>
                <a:cs typeface="+mn-cs"/>
              </a:rPr>
              <a:t> provides com</a:t>
            </a:r>
            <a:r>
              <a:rPr lang="en-US" b="0" i="0" dirty="0">
                <a:solidFill>
                  <a:srgbClr val="171717"/>
                </a:solidFill>
                <a:effectLst/>
                <a:latin typeface="Segoe UI" panose="020B0502040204020203" pitchFamily="34" charset="0"/>
              </a:rPr>
              <a:t>munications, integration, and business rule management services.</a:t>
            </a:r>
          </a:p>
          <a:p>
            <a:pPr marL="171450" indent="-171450">
              <a:buFont typeface="Arial"/>
              <a:buChar char="•"/>
            </a:pPr>
            <a:endParaRPr lang="en-US" dirty="0">
              <a:latin typeface="Segoe UI Light"/>
              <a:cs typeface="Segoe UI Light"/>
            </a:endParaRPr>
          </a:p>
          <a:p>
            <a:pPr marL="0" indent="0">
              <a:buFont typeface="Arial"/>
              <a:buNone/>
            </a:pPr>
            <a:endParaRPr lang="en-US" dirty="0">
              <a:latin typeface="Segoe UI Light"/>
              <a:cs typeface="Segoe UI Light"/>
            </a:endParaRPr>
          </a:p>
          <a:p>
            <a:endParaRPr lang="en-US" b="1" dirty="0">
              <a:latin typeface="Segoe UI Light"/>
              <a:cs typeface="Segoe UI Light"/>
            </a:endParaRPr>
          </a:p>
          <a:p>
            <a:r>
              <a:rPr lang="en-US" sz="900" b="1" kern="1200" dirty="0">
                <a:solidFill>
                  <a:schemeClr val="tx1"/>
                </a:solidFill>
                <a:effectLst/>
                <a:latin typeface="Segoe UI Light"/>
                <a:cs typeface="Segoe UI Light"/>
              </a:rPr>
              <a:t>What can I do with Functions?</a:t>
            </a:r>
            <a:endParaRPr lang="en-GB" sz="900" b="1" kern="1200" dirty="0">
              <a:solidFill>
                <a:schemeClr val="tx1"/>
              </a:solidFill>
              <a:effectLst/>
              <a:latin typeface="Segoe UI Light"/>
              <a:cs typeface="Segoe UI Light"/>
            </a:endParaRPr>
          </a:p>
          <a:p>
            <a:r>
              <a:rPr lang="en-US" sz="900" kern="1200" dirty="0">
                <a:solidFill>
                  <a:schemeClr val="tx1"/>
                </a:solidFill>
                <a:effectLst/>
                <a:latin typeface="Segoe UI Light"/>
                <a:cs typeface="Segoe UI Light"/>
              </a:rPr>
              <a:t>Azure Functions, much like AWS Lambda, is a solution for processing data, integrating systems, working with IoT, and building simple APIs and microservices. Consider Functions for tasks like image or order processing, file maintenance, or for any tasks that you want to run on a schedule. </a:t>
            </a:r>
          </a:p>
          <a:p>
            <a:endParaRPr lang="en-US" sz="900" kern="1200" dirty="0">
              <a:solidFill>
                <a:schemeClr val="tx1"/>
              </a:solidFill>
              <a:effectLst/>
              <a:latin typeface="Segoe UI Light"/>
              <a:cs typeface="Segoe UI Light"/>
            </a:endParaRPr>
          </a:p>
          <a:p>
            <a:r>
              <a:rPr lang="en-US" sz="900" kern="1200" dirty="0">
                <a:solidFill>
                  <a:schemeClr val="tx1"/>
                </a:solidFill>
                <a:effectLst/>
                <a:latin typeface="Segoe UI Light"/>
                <a:cs typeface="Segoe UI Light"/>
              </a:rPr>
              <a:t>Azure Functions provides templates to get you started with key scenarios.</a:t>
            </a:r>
          </a:p>
          <a:p>
            <a:endParaRPr lang="en-GB"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a:cs typeface="Segoe UI Light"/>
              </a:rPr>
              <a:t>Azure Functions supports </a:t>
            </a:r>
            <a:r>
              <a:rPr lang="en-US" sz="900" i="1" kern="1200" dirty="0">
                <a:solidFill>
                  <a:schemeClr val="tx1"/>
                </a:solidFill>
                <a:effectLst/>
                <a:latin typeface="Segoe UI Light"/>
                <a:cs typeface="Segoe UI Light"/>
              </a:rPr>
              <a:t>triggers</a:t>
            </a:r>
            <a:r>
              <a:rPr lang="en-US" sz="900" kern="1200" dirty="0">
                <a:solidFill>
                  <a:schemeClr val="tx1"/>
                </a:solidFill>
                <a:effectLst/>
                <a:latin typeface="Segoe UI Light"/>
                <a:cs typeface="Segoe UI Light"/>
              </a:rPr>
              <a:t> to start execution of your code, and </a:t>
            </a:r>
            <a:r>
              <a:rPr lang="en-US" sz="900" i="1" kern="1200" dirty="0">
                <a:solidFill>
                  <a:schemeClr val="tx1"/>
                </a:solidFill>
                <a:effectLst/>
                <a:latin typeface="Segoe UI Light"/>
                <a:cs typeface="Segoe UI Light"/>
              </a:rPr>
              <a:t>bindings</a:t>
            </a:r>
            <a:r>
              <a:rPr lang="en-US" sz="900" kern="1200" dirty="0">
                <a:solidFill>
                  <a:schemeClr val="tx1"/>
                </a:solidFill>
                <a:effectLst/>
                <a:latin typeface="Segoe UI Light"/>
                <a:cs typeface="Segoe UI Light"/>
              </a:rPr>
              <a:t> to simplify coding for input and output data. [slides on triggers and scaling follow in Lab 1 Exercise 1 section]</a:t>
            </a:r>
          </a:p>
          <a:p>
            <a:endParaRPr lang="en-US" sz="900" kern="1200" dirty="0">
              <a:solidFill>
                <a:schemeClr val="tx1"/>
              </a:solidFill>
              <a:effectLst/>
              <a:latin typeface="Segoe UI Light"/>
              <a:cs typeface="Segoe UI Light"/>
            </a:endParaRPr>
          </a:p>
          <a:p>
            <a:r>
              <a:rPr lang="en-US" sz="900" kern="1200" dirty="0">
                <a:solidFill>
                  <a:schemeClr val="tx1"/>
                </a:solidFill>
                <a:effectLst/>
                <a:latin typeface="Segoe UI Light"/>
                <a:cs typeface="Segoe UI Light"/>
              </a:rPr>
              <a:t>Azure Functions integrate with various Azure and 3rd-party services. These services can trigger your function and start execution, or they can serve as input and output for your code. The following service integrations are supported by Azure Functions:</a:t>
            </a:r>
          </a:p>
          <a:p>
            <a:endParaRPr lang="en-GB" sz="90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900" kern="1200" dirty="0">
                <a:solidFill>
                  <a:schemeClr val="tx1"/>
                </a:solidFill>
                <a:effectLst/>
                <a:latin typeface="Segoe UI Light"/>
                <a:cs typeface="Segoe UI Light"/>
              </a:rPr>
              <a:t>Azure Cosmos DB</a:t>
            </a:r>
            <a:endParaRPr lang="en-GB" sz="900" kern="1200" dirty="0">
              <a:solidFill>
                <a:schemeClr val="tx1"/>
              </a:solidFill>
              <a:effectLst/>
              <a:latin typeface="Segoe UI Light"/>
              <a:cs typeface="Segoe UI Light"/>
            </a:endParaRPr>
          </a:p>
          <a:p>
            <a:pPr marL="171450" lvl="0" indent="-171450">
              <a:buFont typeface="Arial" panose="020B0604020202020204" pitchFamily="34" charset="0"/>
              <a:buChar char="•"/>
            </a:pPr>
            <a:r>
              <a:rPr lang="en-US" sz="900" kern="1200" dirty="0">
                <a:solidFill>
                  <a:schemeClr val="tx1"/>
                </a:solidFill>
                <a:effectLst/>
                <a:latin typeface="Segoe UI Light"/>
                <a:cs typeface="Segoe UI Light"/>
              </a:rPr>
              <a:t>Azure Event Hubs</a:t>
            </a:r>
            <a:endParaRPr lang="en-GB" sz="900" kern="1200" dirty="0">
              <a:solidFill>
                <a:schemeClr val="tx1"/>
              </a:solidFill>
              <a:effectLst/>
              <a:latin typeface="Segoe UI Light"/>
              <a:cs typeface="Segoe UI Light"/>
            </a:endParaRPr>
          </a:p>
          <a:p>
            <a:pPr marL="171450" lvl="0" indent="-171450">
              <a:buFont typeface="Arial" panose="020B0604020202020204" pitchFamily="34" charset="0"/>
              <a:buChar char="•"/>
            </a:pPr>
            <a:r>
              <a:rPr lang="en-US" sz="900" kern="1200" dirty="0">
                <a:solidFill>
                  <a:schemeClr val="tx1"/>
                </a:solidFill>
                <a:effectLst/>
                <a:latin typeface="Segoe UI Light"/>
                <a:cs typeface="Segoe UI Light"/>
              </a:rPr>
              <a:t>Azure Event Grid</a:t>
            </a:r>
            <a:endParaRPr lang="en-GB" sz="900" kern="1200" dirty="0">
              <a:solidFill>
                <a:schemeClr val="tx1"/>
              </a:solidFill>
              <a:effectLst/>
              <a:latin typeface="Segoe UI Light"/>
              <a:cs typeface="Segoe UI Light"/>
            </a:endParaRPr>
          </a:p>
          <a:p>
            <a:pPr marL="171450" lvl="0" indent="-171450">
              <a:buFont typeface="Arial" panose="020B0604020202020204" pitchFamily="34" charset="0"/>
              <a:buChar char="•"/>
            </a:pPr>
            <a:r>
              <a:rPr lang="en-US" sz="900" kern="1200" dirty="0">
                <a:solidFill>
                  <a:schemeClr val="tx1"/>
                </a:solidFill>
                <a:effectLst/>
                <a:latin typeface="Segoe UI Light"/>
                <a:cs typeface="Segoe UI Light"/>
              </a:rPr>
              <a:t>Azure Notification Hubs</a:t>
            </a:r>
            <a:endParaRPr lang="en-GB" sz="900" kern="1200" dirty="0">
              <a:solidFill>
                <a:schemeClr val="tx1"/>
              </a:solidFill>
              <a:effectLst/>
              <a:latin typeface="Segoe UI Light"/>
              <a:cs typeface="Segoe UI Light"/>
            </a:endParaRPr>
          </a:p>
          <a:p>
            <a:pPr marL="171450" lvl="0" indent="-171450">
              <a:buFont typeface="Arial" panose="020B0604020202020204" pitchFamily="34" charset="0"/>
              <a:buChar char="•"/>
            </a:pPr>
            <a:r>
              <a:rPr lang="en-US" sz="900" kern="1200" dirty="0">
                <a:solidFill>
                  <a:schemeClr val="tx1"/>
                </a:solidFill>
                <a:effectLst/>
                <a:latin typeface="Segoe UI Light"/>
                <a:cs typeface="Segoe UI Light"/>
              </a:rPr>
              <a:t>Azure Service Bus (queues and topics)</a:t>
            </a:r>
            <a:endParaRPr lang="en-GB" sz="900" kern="1200" dirty="0">
              <a:solidFill>
                <a:schemeClr val="tx1"/>
              </a:solidFill>
              <a:effectLst/>
              <a:latin typeface="Segoe UI Light"/>
              <a:cs typeface="Segoe UI Light"/>
            </a:endParaRPr>
          </a:p>
          <a:p>
            <a:pPr marL="171450" lvl="0" indent="-171450">
              <a:buFont typeface="Arial" panose="020B0604020202020204" pitchFamily="34" charset="0"/>
              <a:buChar char="•"/>
            </a:pPr>
            <a:r>
              <a:rPr lang="en-US" sz="900" kern="1200" dirty="0">
                <a:solidFill>
                  <a:schemeClr val="tx1"/>
                </a:solidFill>
                <a:effectLst/>
                <a:latin typeface="Segoe UI Light"/>
                <a:cs typeface="Segoe UI Light"/>
              </a:rPr>
              <a:t>Azure Storage (blob, queues, and tables)</a:t>
            </a:r>
            <a:endParaRPr lang="en-GB" sz="900" kern="1200" dirty="0">
              <a:solidFill>
                <a:schemeClr val="tx1"/>
              </a:solidFill>
              <a:effectLst/>
              <a:latin typeface="Segoe UI Light"/>
              <a:cs typeface="Segoe UI Light"/>
            </a:endParaRPr>
          </a:p>
          <a:p>
            <a:pPr marL="171450" lvl="0" indent="-171450">
              <a:buFont typeface="Arial" panose="020B0604020202020204" pitchFamily="34" charset="0"/>
              <a:buChar char="•"/>
            </a:pPr>
            <a:r>
              <a:rPr lang="en-US" sz="900" kern="1200" dirty="0">
                <a:solidFill>
                  <a:schemeClr val="tx1"/>
                </a:solidFill>
                <a:effectLst/>
                <a:latin typeface="Segoe UI Light"/>
                <a:cs typeface="Segoe UI Light"/>
              </a:rPr>
              <a:t>On-premises (using Service Bus)</a:t>
            </a:r>
            <a:endParaRPr lang="en-GB" sz="900" kern="1200" dirty="0">
              <a:solidFill>
                <a:schemeClr val="tx1"/>
              </a:solidFill>
              <a:effectLst/>
              <a:latin typeface="Segoe UI Light"/>
              <a:cs typeface="Segoe UI Light"/>
            </a:endParaRPr>
          </a:p>
          <a:p>
            <a:pPr marL="171450" lvl="0" indent="-171450">
              <a:buFont typeface="Arial" panose="020B0604020202020204" pitchFamily="34" charset="0"/>
              <a:buChar char="•"/>
            </a:pPr>
            <a:r>
              <a:rPr lang="en-US" sz="900" kern="1200" dirty="0">
                <a:solidFill>
                  <a:schemeClr val="tx1"/>
                </a:solidFill>
                <a:effectLst/>
                <a:latin typeface="Segoe UI Light"/>
                <a:cs typeface="Segoe UI Light"/>
              </a:rPr>
              <a:t>Twilio (SMS messages)</a:t>
            </a:r>
            <a:endParaRPr lang="en-GB" sz="900" kern="1200" dirty="0">
              <a:solidFill>
                <a:schemeClr val="tx1"/>
              </a:solidFill>
              <a:effectLst/>
              <a:latin typeface="Segoe UI Light"/>
              <a:cs typeface="Segoe UI Light"/>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690348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84235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Segoe UI" panose="020B0502040204020203" pitchFamily="34" charset="0"/>
              </a:rPr>
              <a:t>don't think we have to cover everything in the student content - narrowed it down</a:t>
            </a:r>
            <a:endParaRPr lang="en-US" sz="1800" dirty="0">
              <a:effectLst/>
              <a:latin typeface="Arial" panose="020B0604020202020204"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412465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https://docs.microsoft.com/en-us/learn/browse/</a:t>
            </a:r>
          </a:p>
        </p:txBody>
      </p:sp>
      <p:sp>
        <p:nvSpPr>
          <p:cNvPr id="4" name="Slide Number Placeholder 3"/>
          <p:cNvSpPr>
            <a:spLocks noGrp="1"/>
          </p:cNvSpPr>
          <p:nvPr>
            <p:ph type="sldNum" sz="quarter" idx="5"/>
          </p:nvPr>
        </p:nvSpPr>
        <p:spPr/>
        <p:txBody>
          <a:bodyPr/>
          <a:lstStyle/>
          <a:p>
            <a:fld id="{8507DC7E-BC41-4478-BA30-CBCC3A644F0A}" type="slidenum">
              <a:rPr lang="en-US" smtClean="0"/>
              <a:t>41</a:t>
            </a:fld>
            <a:endParaRPr lang="en-US"/>
          </a:p>
        </p:txBody>
      </p:sp>
    </p:spTree>
    <p:extLst>
      <p:ext uri="{BB962C8B-B14F-4D97-AF65-F5344CB8AC3E}">
        <p14:creationId xmlns:p14="http://schemas.microsoft.com/office/powerpoint/2010/main" val="1527703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42</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202236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00322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407947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pricing - https://azure.microsoft.com/en-us/pricing/details/app-service/windows/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7/16/2021 1:06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72960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up an app in Azure App Service - https://docs.microsoft.com/en-us/azure/app-service/manage-scale-up</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670055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221379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Indentation indicates Skillpipe pages which are also covered on that slide.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304733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defRPr sz="4799"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
        <p:nvSpPr>
          <p:cNvPr id="3" name="Footer Placeholder 1">
            <a:extLst>
              <a:ext uri="{FF2B5EF4-FFF2-40B4-BE49-F238E27FC236}">
                <a16:creationId xmlns:a16="http://schemas.microsoft.com/office/drawing/2014/main" id="{676B1136-40B5-4D57-ADEC-62ECA64AC685}"/>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262314589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9"/>
            <a:ext cx="2506662" cy="410369"/>
          </a:xfrm>
          <a:prstGeom prst="rect">
            <a:avLst/>
          </a:prstGeom>
        </p:spPr>
        <p:txBody>
          <a:bodyPr wrap="square" lIns="0" tIns="0" rIns="0" bIns="0" anchor="ctr">
            <a:spAutoFit/>
          </a:bodyPr>
          <a:lstStyle>
            <a:lvl1pPr>
              <a:lnSpc>
                <a:spcPts val="3199"/>
              </a:lnSpc>
              <a:defRPr sz="2800" strike="noStrike">
                <a:solidFill>
                  <a:schemeClr val="bg1"/>
                </a:solidFill>
              </a:defRPr>
            </a:lvl1pPr>
          </a:lstStyle>
          <a:p>
            <a:r>
              <a:rPr lang="en-US"/>
              <a:t>Title</a:t>
            </a:r>
          </a:p>
        </p:txBody>
      </p:sp>
      <p:sp>
        <p:nvSpPr>
          <p:cNvPr id="3" name="Footer Placeholder 1">
            <a:extLst>
              <a:ext uri="{FF2B5EF4-FFF2-40B4-BE49-F238E27FC236}">
                <a16:creationId xmlns:a16="http://schemas.microsoft.com/office/drawing/2014/main" id="{43F30B39-D760-4B18-A167-D47C32BD5B77}"/>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3943278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243001"/>
            <a:ext cx="9070923" cy="508524"/>
          </a:xfrm>
          <a:noFill/>
        </p:spPr>
        <p:txBody>
          <a:bodyPr wrap="square" lIns="0" tIns="0" rIns="0" bIns="0" anchor="ctr" anchorCtr="0">
            <a:spAutoFit/>
          </a:bodyPr>
          <a:lstStyle>
            <a:lvl1pPr algn="l" defTabSz="951121" rtl="0" eaLnBrk="1" latinLnBrk="0" hangingPunct="1">
              <a:lnSpc>
                <a:spcPct val="90000"/>
              </a:lnSpc>
              <a:spcBef>
                <a:spcPct val="0"/>
              </a:spcBef>
              <a:buNone/>
              <a:defRPr lang="en-US" sz="3599"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1DFB148E-6FF9-4D4C-B7D0-28ACD9A6EB3A}"/>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42534389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a:xfrm>
            <a:off x="600059" y="466303"/>
            <a:ext cx="11239464" cy="439465"/>
          </a:xfrm>
        </p:spPr>
        <p:txBody>
          <a:bodyPr/>
          <a:lstStyle>
            <a:lvl1pPr>
              <a:defRPr sz="2856"/>
            </a:lvl1pPr>
          </a:lstStyle>
          <a:p>
            <a:r>
              <a:rPr lang="en-US" dirty="0"/>
              <a:t>Click to add title</a:t>
            </a:r>
          </a:p>
        </p:txBody>
      </p:sp>
      <p:sp>
        <p:nvSpPr>
          <p:cNvPr id="4" name="Footer Placeholder 1">
            <a:extLst>
              <a:ext uri="{FF2B5EF4-FFF2-40B4-BE49-F238E27FC236}">
                <a16:creationId xmlns:a16="http://schemas.microsoft.com/office/drawing/2014/main" id="{B6A0F857-20A5-4142-9470-53BD602C3621}"/>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398020992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632780"/>
            <a:ext cx="11533187" cy="411162"/>
          </a:xfrm>
          <a:prstGeom prst="rect">
            <a:avLst/>
          </a:prstGeom>
        </p:spPr>
        <p:txBody>
          <a:bodyPr wrap="square" lIns="0" tIns="0" rIns="0" bIns="0">
            <a:spAutoFit/>
          </a:bodyPr>
          <a:lstStyle>
            <a:lvl1pPr>
              <a:lnSpc>
                <a:spcPts val="3199"/>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7" y="6583681"/>
            <a:ext cx="11533187" cy="21973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9" y="1960860"/>
            <a:ext cx="9572625" cy="3432536"/>
          </a:xfrm>
          <a:prstGeom prst="rect">
            <a:avLst/>
          </a:prstGeom>
        </p:spPr>
        <p:txBody>
          <a:bodyPr wrap="square" lIns="0" tIns="0" rIns="0" bIns="0">
            <a:spAutoFit/>
          </a:bodyPr>
          <a:lstStyle>
            <a:lvl1pPr marL="342834" marR="0" indent="-342834" algn="l" defTabSz="932563"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557" indent="0">
              <a:buNone/>
              <a:defRPr/>
            </a:lvl2pPr>
            <a:lvl3pPr marL="457112" indent="0">
              <a:buNone/>
              <a:defRPr/>
            </a:lvl3pPr>
            <a:lvl4pPr marL="685669" indent="0">
              <a:buNone/>
              <a:defRPr/>
            </a:lvl4pPr>
            <a:lvl5pPr marL="914224"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834" marR="0" lvl="0" indent="-342834" algn="l" defTabSz="932563"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834" marR="0" lvl="0" indent="-342834" algn="l" defTabSz="932563"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
        <p:nvSpPr>
          <p:cNvPr id="3" name="Footer Placeholder 1">
            <a:extLst>
              <a:ext uri="{FF2B5EF4-FFF2-40B4-BE49-F238E27FC236}">
                <a16:creationId xmlns:a16="http://schemas.microsoft.com/office/drawing/2014/main" id="{B289FE33-8D59-431F-8741-3EE7BDC073FF}"/>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83971506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EECD-9653-4036-BB02-69374531C2E1}"/>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a:extLst>
              <a:ext uri="{FF2B5EF4-FFF2-40B4-BE49-F238E27FC236}">
                <a16:creationId xmlns:a16="http://schemas.microsoft.com/office/drawing/2014/main" id="{7508D49E-A416-4220-9D9B-1F058C86240B}"/>
              </a:ext>
            </a:extLst>
          </p:cNvPr>
          <p:cNvSpPr>
            <a:spLocks noGrp="1"/>
          </p:cNvSpPr>
          <p:nvPr>
            <p:ph type="subTitle" idx="1"/>
          </p:nvPr>
        </p:nvSpPr>
        <p:spPr>
          <a:xfrm>
            <a:off x="1554560" y="3673745"/>
            <a:ext cx="9327356" cy="561372"/>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a:extLst>
              <a:ext uri="{FF2B5EF4-FFF2-40B4-BE49-F238E27FC236}">
                <a16:creationId xmlns:a16="http://schemas.microsoft.com/office/drawing/2014/main" id="{6B19B00C-E949-4A7B-A8C0-00F9A364DBE5}"/>
              </a:ext>
            </a:extLst>
          </p:cNvPr>
          <p:cNvSpPr>
            <a:spLocks noGrp="1"/>
          </p:cNvSpPr>
          <p:nvPr>
            <p:ph type="dt" sz="half" idx="10"/>
          </p:nvPr>
        </p:nvSpPr>
        <p:spPr/>
        <p:txBody>
          <a:bodyPr/>
          <a:lstStyle/>
          <a:p>
            <a:fld id="{D7C33755-063C-4751-8161-20349EFCFC3F}" type="datetimeFigureOut">
              <a:rPr lang="en-US" smtClean="0"/>
              <a:t>7/16/2021</a:t>
            </a:fld>
            <a:endParaRPr lang="en-US"/>
          </a:p>
        </p:txBody>
      </p:sp>
      <p:sp>
        <p:nvSpPr>
          <p:cNvPr id="5" name="Footer Placeholder 4">
            <a:extLst>
              <a:ext uri="{FF2B5EF4-FFF2-40B4-BE49-F238E27FC236}">
                <a16:creationId xmlns:a16="http://schemas.microsoft.com/office/drawing/2014/main" id="{3B5B8561-483E-41FE-B0C8-5F3F91725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90463-A576-4DDF-ABD8-0AF5CD9457FC}"/>
              </a:ext>
            </a:extLst>
          </p:cNvPr>
          <p:cNvSpPr>
            <a:spLocks noGrp="1"/>
          </p:cNvSpPr>
          <p:nvPr>
            <p:ph type="sldNum" sz="quarter" idx="12"/>
          </p:nvPr>
        </p:nvSpPr>
        <p:spPr/>
        <p:txBody>
          <a:bodyPr/>
          <a:lstStyle/>
          <a:p>
            <a:fld id="{38F41972-555B-44E2-ACBD-301DC24FF828}" type="slidenum">
              <a:rPr lang="en-US" smtClean="0"/>
              <a:t>‹#›</a:t>
            </a:fld>
            <a:endParaRPr lang="en-US"/>
          </a:p>
        </p:txBody>
      </p:sp>
    </p:spTree>
    <p:extLst>
      <p:ext uri="{BB962C8B-B14F-4D97-AF65-F5344CB8AC3E}">
        <p14:creationId xmlns:p14="http://schemas.microsoft.com/office/powerpoint/2010/main" val="497843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632780"/>
            <a:ext cx="11533187" cy="411162"/>
          </a:xfrm>
          <a:prstGeom prst="rect">
            <a:avLst/>
          </a:prstGeom>
        </p:spPr>
        <p:txBody>
          <a:bodyPr wrap="square" lIns="0" tIns="0" rIns="0" bIns="0">
            <a:spAutoFit/>
          </a:bodyPr>
          <a:lstStyle>
            <a:lvl1pPr>
              <a:lnSpc>
                <a:spcPts val="3199"/>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CD77772E-3AB0-4455-B755-937D00C1D0F5}"/>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27831541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632780"/>
            <a:ext cx="11571287" cy="411162"/>
          </a:xfrm>
          <a:prstGeom prst="rect">
            <a:avLst/>
          </a:prstGeom>
        </p:spPr>
        <p:txBody>
          <a:bodyPr wrap="square" lIns="0" tIns="0" rIns="0" bIns="0">
            <a:spAutoFit/>
          </a:bodyPr>
          <a:lstStyle>
            <a:lvl1pPr>
              <a:lnSpc>
                <a:spcPts val="3199"/>
              </a:lnSpc>
              <a:defRPr sz="2800" strike="noStrike">
                <a:solidFill>
                  <a:srgbClr val="000000"/>
                </a:solidFill>
              </a:defRPr>
            </a:lvl1pPr>
          </a:lstStyle>
          <a:p>
            <a:r>
              <a:rPr lang="en-US" dirty="0"/>
              <a:t>Title</a:t>
            </a:r>
          </a:p>
        </p:txBody>
      </p:sp>
      <p:sp>
        <p:nvSpPr>
          <p:cNvPr id="4" name="Footer Placeholder 1">
            <a:extLst>
              <a:ext uri="{FF2B5EF4-FFF2-40B4-BE49-F238E27FC236}">
                <a16:creationId xmlns:a16="http://schemas.microsoft.com/office/drawing/2014/main" id="{B48AA0CF-DFAD-4DF5-AF33-6EDC3354EC6F}"/>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235475628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2887284453"/>
      </p:ext>
    </p:extLst>
  </p:cSld>
  <p:clrMap bg1="lt1" tx1="dk1" bg2="lt2" tx2="dk2" accent1="accent1" accent2="accent2" accent3="accent3" accent4="accent4" accent5="accent5" accent6="accent6" hlink="hlink" folHlink="folHlink"/>
  <p:sldLayoutIdLst>
    <p:sldLayoutId id="2147484688" r:id="rId1"/>
    <p:sldLayoutId id="2147484689" r:id="rId2"/>
    <p:sldLayoutId id="2147484690" r:id="rId3"/>
    <p:sldLayoutId id="2147484691" r:id="rId4"/>
    <p:sldLayoutId id="2147484692" r:id="rId5"/>
    <p:sldLayoutId id="2147484693" r:id="rId6"/>
    <p:sldLayoutId id="2147484694" r:id="rId7"/>
    <p:sldLayoutId id="2147484695" r:id="rId8"/>
  </p:sldLayoutIdLst>
  <p:transition>
    <p:fade/>
  </p:transition>
  <p:hf hdr="0" dt="0"/>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image" Target="../media/image5.wmf"/><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notesSlide" Target="../notesSlides/notesSlide2.xml"/><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30.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sv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svg"/><Relationship Id="rId17" Type="http://schemas.openxmlformats.org/officeDocument/2006/relationships/image" Target="../media/image48.png"/><Relationship Id="rId2" Type="http://schemas.openxmlformats.org/officeDocument/2006/relationships/notesSlide" Target="../notesSlides/notesSlide14.xml"/><Relationship Id="rId16" Type="http://schemas.openxmlformats.org/officeDocument/2006/relationships/image" Target="../media/image47.svg"/><Relationship Id="rId20" Type="http://schemas.openxmlformats.org/officeDocument/2006/relationships/image" Target="../media/image51.svg"/><Relationship Id="rId1" Type="http://schemas.openxmlformats.org/officeDocument/2006/relationships/slideLayout" Target="../slideLayouts/slideLayout4.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35.png"/><Relationship Id="rId9" Type="http://schemas.openxmlformats.org/officeDocument/2006/relationships/image" Target="../media/image40.svg"/><Relationship Id="rId14" Type="http://schemas.openxmlformats.org/officeDocument/2006/relationships/image" Target="../media/image45.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04CF6A-EDE4-3945-86E3-F2046FE39782}"/>
              </a:ext>
            </a:extLst>
          </p:cNvPr>
          <p:cNvSpPr>
            <a:spLocks noGrp="1"/>
          </p:cNvSpPr>
          <p:nvPr>
            <p:ph type="title"/>
          </p:nvPr>
        </p:nvSpPr>
        <p:spPr/>
        <p:txBody>
          <a:bodyPr/>
          <a:lstStyle/>
          <a:p>
            <a:r>
              <a:rPr lang="en-US" sz="4400" b="1"/>
              <a:t>AZ-303: Microsoft Azure Architect Technologies</a:t>
            </a:r>
            <a:endParaRPr lang="en-US" sz="4400" b="1" dirty="0"/>
          </a:p>
        </p:txBody>
      </p:sp>
    </p:spTree>
    <p:extLst>
      <p:ext uri="{BB962C8B-B14F-4D97-AF65-F5344CB8AC3E}">
        <p14:creationId xmlns:p14="http://schemas.microsoft.com/office/powerpoint/2010/main" val="363223488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D75110-EA53-4E7A-AFF0-4A36951A32A5}"/>
              </a:ext>
            </a:extLst>
          </p:cNvPr>
          <p:cNvSpPr>
            <a:spLocks noGrp="1"/>
          </p:cNvSpPr>
          <p:nvPr>
            <p:ph type="title"/>
          </p:nvPr>
        </p:nvSpPr>
        <p:spPr/>
        <p:txBody>
          <a:bodyPr/>
          <a:lstStyle/>
          <a:p>
            <a:r>
              <a:rPr lang="en-US" b="1" dirty="0"/>
              <a:t>Azure Container Registry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600059" y="1410583"/>
            <a:ext cx="9572625" cy="1323439"/>
          </a:xfrm>
          <a:solidFill>
            <a:schemeClr val="bg1">
              <a:lumMod val="95000"/>
            </a:schemeClr>
          </a:solidFill>
        </p:spPr>
        <p:txBody>
          <a:bodyPr lIns="91440" rIns="91440"/>
          <a:lstStyle/>
          <a:p>
            <a:pPr marL="0" indent="0">
              <a:spcAft>
                <a:spcPts val="600"/>
              </a:spcAft>
              <a:buNone/>
            </a:pPr>
            <a:r>
              <a:rPr lang="en-US" dirty="0">
                <a:latin typeface="+mj-lt"/>
              </a:rPr>
              <a:t>Container Registry allows you to </a:t>
            </a:r>
          </a:p>
          <a:p>
            <a:pPr marL="571500" lvl="1" indent="-342900">
              <a:spcAft>
                <a:spcPts val="600"/>
              </a:spcAft>
              <a:buFont typeface="Arial" panose="020B0604020202020204" pitchFamily="34" charset="0"/>
              <a:buChar char="•"/>
            </a:pPr>
            <a:r>
              <a:rPr lang="en-US" dirty="0"/>
              <a:t>create a private image registry</a:t>
            </a:r>
          </a:p>
          <a:p>
            <a:pPr marL="571500" lvl="1" indent="-342900">
              <a:spcAft>
                <a:spcPts val="600"/>
              </a:spcAft>
              <a:buFont typeface="Arial" panose="020B0604020202020204" pitchFamily="34" charset="0"/>
              <a:buChar char="•"/>
            </a:pPr>
            <a:r>
              <a:rPr lang="en-US" dirty="0"/>
              <a:t>automate tasks such as redeploying an app when an image is rebuilt</a:t>
            </a:r>
          </a:p>
        </p:txBody>
      </p:sp>
      <p:sp>
        <p:nvSpPr>
          <p:cNvPr id="4" name="Text Placeholder 14">
            <a:extLst>
              <a:ext uri="{FF2B5EF4-FFF2-40B4-BE49-F238E27FC236}">
                <a16:creationId xmlns:a16="http://schemas.microsoft.com/office/drawing/2014/main" id="{EEAAEE2F-1519-40BF-B99B-1FDD0DC1123C}"/>
              </a:ext>
            </a:extLst>
          </p:cNvPr>
          <p:cNvSpPr txBox="1">
            <a:spLocks/>
          </p:cNvSpPr>
          <p:nvPr/>
        </p:nvSpPr>
        <p:spPr>
          <a:xfrm>
            <a:off x="600059" y="2976320"/>
            <a:ext cx="9572625" cy="1246495"/>
          </a:xfrm>
          <a:prstGeom prst="rect">
            <a:avLst/>
          </a:prstGeom>
          <a:solidFill>
            <a:schemeClr val="bg1">
              <a:lumMod val="95000"/>
            </a:schemeClr>
          </a:solidFill>
        </p:spPr>
        <p:txBody>
          <a:bodyPr vert="horz" wrap="square" lIns="91440" tIns="91440" rIns="91440" bIns="91440" rtlCol="0">
            <a:spAutoFit/>
          </a:bodyPr>
          <a:lst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en-US" dirty="0"/>
              <a:t>To create a Container Registry, run</a:t>
            </a:r>
          </a:p>
          <a:p>
            <a:pPr marL="571500" lvl="1" indent="-342900">
              <a:spcAft>
                <a:spcPts val="600"/>
              </a:spcAft>
              <a:buFont typeface="Arial" panose="020B0604020202020204" pitchFamily="34" charset="0"/>
              <a:buChar char="•"/>
            </a:pPr>
            <a:r>
              <a:rPr lang="en-US" dirty="0" err="1">
                <a:latin typeface="Consolas" panose="020B0609020204030204" pitchFamily="49" charset="0"/>
              </a:rPr>
              <a:t>az</a:t>
            </a:r>
            <a:r>
              <a:rPr lang="en-US" dirty="0">
                <a:latin typeface="Consolas" panose="020B0609020204030204" pitchFamily="49" charset="0"/>
              </a:rPr>
              <a:t> </a:t>
            </a:r>
            <a:r>
              <a:rPr lang="en-US" dirty="0" err="1">
                <a:latin typeface="Consolas" panose="020B0609020204030204" pitchFamily="49" charset="0"/>
              </a:rPr>
              <a:t>acr</a:t>
            </a:r>
            <a:r>
              <a:rPr lang="en-US" dirty="0">
                <a:latin typeface="Consolas" panose="020B0609020204030204" pitchFamily="49" charset="0"/>
              </a:rPr>
              <a:t> create --name </a:t>
            </a:r>
            <a:r>
              <a:rPr lang="en-US" dirty="0" err="1">
                <a:latin typeface="Consolas" panose="020B0609020204030204" pitchFamily="49" charset="0"/>
              </a:rPr>
              <a:t>myregistry</a:t>
            </a:r>
            <a:r>
              <a:rPr lang="en-US" dirty="0">
                <a:latin typeface="Consolas" panose="020B0609020204030204" pitchFamily="49" charset="0"/>
              </a:rPr>
              <a:t> --resource-group </a:t>
            </a:r>
            <a:r>
              <a:rPr lang="en-US" dirty="0" err="1">
                <a:latin typeface="Consolas" panose="020B0609020204030204" pitchFamily="49" charset="0"/>
              </a:rPr>
              <a:t>mygroup</a:t>
            </a:r>
            <a:r>
              <a:rPr lang="en-US" dirty="0">
                <a:latin typeface="Consolas" panose="020B0609020204030204" pitchFamily="49" charset="0"/>
              </a:rPr>
              <a:t> --</a:t>
            </a:r>
            <a:r>
              <a:rPr lang="en-US" dirty="0" err="1">
                <a:latin typeface="Consolas" panose="020B0609020204030204" pitchFamily="49" charset="0"/>
              </a:rPr>
              <a:t>sku</a:t>
            </a:r>
            <a:r>
              <a:rPr lang="en-US" dirty="0">
                <a:latin typeface="Consolas" panose="020B0609020204030204" pitchFamily="49" charset="0"/>
              </a:rPr>
              <a:t> standard --admin-enabled true</a:t>
            </a:r>
            <a:endParaRPr lang="en-US" dirty="0"/>
          </a:p>
        </p:txBody>
      </p:sp>
      <p:sp>
        <p:nvSpPr>
          <p:cNvPr id="5" name="Text Placeholder 14">
            <a:extLst>
              <a:ext uri="{FF2B5EF4-FFF2-40B4-BE49-F238E27FC236}">
                <a16:creationId xmlns:a16="http://schemas.microsoft.com/office/drawing/2014/main" id="{861E6B11-E0DF-4334-A347-00D4931FBCF4}"/>
              </a:ext>
            </a:extLst>
          </p:cNvPr>
          <p:cNvSpPr txBox="1">
            <a:spLocks/>
          </p:cNvSpPr>
          <p:nvPr/>
        </p:nvSpPr>
        <p:spPr>
          <a:xfrm>
            <a:off x="600058" y="4495075"/>
            <a:ext cx="9572625" cy="1246495"/>
          </a:xfrm>
          <a:prstGeom prst="rect">
            <a:avLst/>
          </a:prstGeom>
          <a:solidFill>
            <a:schemeClr val="bg1">
              <a:lumMod val="95000"/>
            </a:schemeClr>
          </a:solidFill>
        </p:spPr>
        <p:txBody>
          <a:bodyPr vert="horz" wrap="square" lIns="91440" tIns="91440" rIns="91440" bIns="91440" rtlCol="0">
            <a:spAutoFit/>
          </a:bodyPr>
          <a:lst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en-US" dirty="0"/>
              <a:t>To build images and store them in a Container Registry, run</a:t>
            </a:r>
          </a:p>
          <a:p>
            <a:pPr marL="571500" lvl="1" indent="-342900">
              <a:spcAft>
                <a:spcPts val="600"/>
              </a:spcAft>
              <a:buFont typeface="Arial" panose="020B0604020202020204" pitchFamily="34" charset="0"/>
              <a:buChar char="•"/>
            </a:pPr>
            <a:r>
              <a:rPr lang="en-US" dirty="0" err="1">
                <a:latin typeface="Consolas" panose="020B0609020204030204" pitchFamily="49" charset="0"/>
              </a:rPr>
              <a:t>az</a:t>
            </a:r>
            <a:r>
              <a:rPr lang="en-US" dirty="0">
                <a:latin typeface="Consolas" panose="020B0609020204030204" pitchFamily="49" charset="0"/>
              </a:rPr>
              <a:t> </a:t>
            </a:r>
            <a:r>
              <a:rPr lang="en-US" dirty="0" err="1">
                <a:latin typeface="Consolas" panose="020B0609020204030204" pitchFamily="49" charset="0"/>
              </a:rPr>
              <a:t>acr</a:t>
            </a:r>
            <a:r>
              <a:rPr lang="en-US" dirty="0">
                <a:latin typeface="Consolas" panose="020B0609020204030204" pitchFamily="49" charset="0"/>
              </a:rPr>
              <a:t> build --file </a:t>
            </a:r>
            <a:r>
              <a:rPr lang="en-US" dirty="0" err="1">
                <a:latin typeface="Consolas" panose="020B0609020204030204" pitchFamily="49" charset="0"/>
              </a:rPr>
              <a:t>Dockerfile</a:t>
            </a:r>
            <a:r>
              <a:rPr lang="en-US" dirty="0">
                <a:latin typeface="Consolas" panose="020B0609020204030204" pitchFamily="49" charset="0"/>
              </a:rPr>
              <a:t> --registry </a:t>
            </a:r>
            <a:r>
              <a:rPr lang="en-US" dirty="0" err="1">
                <a:latin typeface="Consolas" panose="020B0609020204030204" pitchFamily="49" charset="0"/>
              </a:rPr>
              <a:t>myregistry</a:t>
            </a:r>
            <a:r>
              <a:rPr lang="en-US" dirty="0">
                <a:latin typeface="Consolas" panose="020B0609020204030204" pitchFamily="49" charset="0"/>
              </a:rPr>
              <a:t> --image </a:t>
            </a:r>
            <a:r>
              <a:rPr lang="en-US" dirty="0" err="1">
                <a:latin typeface="Consolas" panose="020B0609020204030204" pitchFamily="49" charset="0"/>
              </a:rPr>
              <a:t>myimage</a:t>
            </a:r>
            <a:r>
              <a:rPr lang="en-US" dirty="0">
                <a:latin typeface="Consolas" panose="020B0609020204030204" pitchFamily="49" charset="0"/>
              </a:rPr>
              <a:t> .</a:t>
            </a:r>
            <a:endParaRPr lang="en-US" dirty="0"/>
          </a:p>
        </p:txBody>
      </p:sp>
    </p:spTree>
    <p:extLst>
      <p:ext uri="{BB962C8B-B14F-4D97-AF65-F5344CB8AC3E}">
        <p14:creationId xmlns:p14="http://schemas.microsoft.com/office/powerpoint/2010/main" val="24546968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62C6CC-3BEC-4001-95F6-EBF8C7E4B15E}"/>
              </a:ext>
            </a:extLst>
          </p:cNvPr>
          <p:cNvSpPr>
            <a:spLocks noGrp="1"/>
          </p:cNvSpPr>
          <p:nvPr>
            <p:ph type="title"/>
          </p:nvPr>
        </p:nvSpPr>
        <p:spPr/>
        <p:txBody>
          <a:bodyPr/>
          <a:lstStyle/>
          <a:p>
            <a:r>
              <a:rPr lang="en-US" b="1" dirty="0"/>
              <a:t>Build an Image using Azure Container Registry</a:t>
            </a:r>
          </a:p>
        </p:txBody>
      </p:sp>
      <p:sp>
        <p:nvSpPr>
          <p:cNvPr id="7" name="Text Placeholder 14">
            <a:extLst>
              <a:ext uri="{FF2B5EF4-FFF2-40B4-BE49-F238E27FC236}">
                <a16:creationId xmlns:a16="http://schemas.microsoft.com/office/drawing/2014/main" id="{F85F0F38-B62B-4B54-835C-76AE4FF1A8B8}"/>
              </a:ext>
            </a:extLst>
          </p:cNvPr>
          <p:cNvSpPr txBox="1">
            <a:spLocks/>
          </p:cNvSpPr>
          <p:nvPr/>
        </p:nvSpPr>
        <p:spPr>
          <a:xfrm>
            <a:off x="465139" y="2564214"/>
            <a:ext cx="5100283" cy="1996497"/>
          </a:xfrm>
          <a:prstGeom prst="rect">
            <a:avLst/>
          </a:prstGeom>
          <a:solidFill>
            <a:schemeClr val="bg1">
              <a:lumMod val="95000"/>
            </a:schemeClr>
          </a:solidFill>
        </p:spPr>
        <p:txBody>
          <a:bodyPr/>
          <a:lst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2575" indent="-282575">
              <a:spcAft>
                <a:spcPts val="1200"/>
              </a:spcAft>
              <a:buFont typeface="+mj-lt"/>
              <a:buAutoNum type="arabicPeriod"/>
            </a:pPr>
            <a:r>
              <a:rPr lang="en-US" sz="2000">
                <a:latin typeface="+mn-lt"/>
              </a:rPr>
              <a:t>Create a registry in Azure Container Registry</a:t>
            </a:r>
          </a:p>
          <a:p>
            <a:pPr marL="282575" indent="-282575">
              <a:spcAft>
                <a:spcPts val="1200"/>
              </a:spcAft>
              <a:buFont typeface="+mj-lt"/>
              <a:buAutoNum type="arabicPeriod"/>
            </a:pPr>
            <a:r>
              <a:rPr lang="en-US" sz="2000">
                <a:latin typeface="+mn-lt"/>
              </a:rPr>
              <a:t>Build a Docker image and upload it to </a:t>
            </a:r>
            <a:br>
              <a:rPr lang="en-US" sz="2000">
                <a:latin typeface="+mn-lt"/>
              </a:rPr>
            </a:br>
            <a:r>
              <a:rPr lang="en-US" sz="2000">
                <a:latin typeface="+mn-lt"/>
              </a:rPr>
              <a:t>Azure Container Registry</a:t>
            </a:r>
          </a:p>
          <a:p>
            <a:pPr marL="282575" indent="-282575">
              <a:spcAft>
                <a:spcPts val="1200"/>
              </a:spcAft>
              <a:buFont typeface="+mj-lt"/>
              <a:buAutoNum type="arabicPeriod"/>
            </a:pPr>
            <a:r>
              <a:rPr lang="en-US" sz="2000">
                <a:latin typeface="+mn-lt"/>
              </a:rPr>
              <a:t>Examine the container registry</a:t>
            </a:r>
            <a:endParaRPr lang="en-US" sz="2000" dirty="0">
              <a:latin typeface="+mn-lt"/>
            </a:endParaRPr>
          </a:p>
        </p:txBody>
      </p:sp>
      <p:pic>
        <p:nvPicPr>
          <p:cNvPr id="6" name="Picture 5" descr="Screenshot of the ACI repo page. ">
            <a:extLst>
              <a:ext uri="{FF2B5EF4-FFF2-40B4-BE49-F238E27FC236}">
                <a16:creationId xmlns:a16="http://schemas.microsoft.com/office/drawing/2014/main" id="{45BF568D-C589-4BD2-87F4-1BBA43CCA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401" y="1388835"/>
            <a:ext cx="5532110" cy="4776288"/>
          </a:xfrm>
          <a:prstGeom prst="rect">
            <a:avLst/>
          </a:prstGeom>
        </p:spPr>
      </p:pic>
      <p:sp>
        <p:nvSpPr>
          <p:cNvPr id="2" name="Rectangle 1">
            <a:extLst>
              <a:ext uri="{FF2B5EF4-FFF2-40B4-BE49-F238E27FC236}">
                <a16:creationId xmlns:a16="http://schemas.microsoft.com/office/drawing/2014/main" id="{15B08B05-01F6-4036-9763-C7B3828754B5}"/>
              </a:ext>
              <a:ext uri="{C183D7F6-B498-43B3-948B-1728B52AA6E4}">
                <adec:decorative xmlns:adec="http://schemas.microsoft.com/office/drawing/2017/decorative" val="1"/>
              </a:ext>
            </a:extLst>
          </p:cNvPr>
          <p:cNvSpPr/>
          <p:nvPr/>
        </p:nvSpPr>
        <p:spPr bwMode="auto">
          <a:xfrm>
            <a:off x="5705475" y="1192213"/>
            <a:ext cx="6303962"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40495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0B4E61-0460-4EB3-BF0D-2CB62A80DDCE}"/>
              </a:ext>
            </a:extLst>
          </p:cNvPr>
          <p:cNvSpPr>
            <a:spLocks noGrp="1"/>
          </p:cNvSpPr>
          <p:nvPr>
            <p:ph type="title"/>
          </p:nvPr>
        </p:nvSpPr>
        <p:spPr/>
        <p:txBody>
          <a:bodyPr/>
          <a:lstStyle/>
          <a:p>
            <a:r>
              <a:rPr lang="en-US" b="1" dirty="0"/>
              <a:t>Deploy a Web App from a Docker Image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613096" y="1189213"/>
            <a:ext cx="10531475" cy="1503291"/>
          </a:xfrm>
          <a:solidFill>
            <a:schemeClr val="bg1">
              <a:lumMod val="95000"/>
            </a:schemeClr>
          </a:solidFill>
        </p:spPr>
        <p:txBody>
          <a:bodyPr/>
          <a:lstStyle/>
          <a:p>
            <a:pPr marL="342900" indent="-342900">
              <a:spcAft>
                <a:spcPts val="1200"/>
              </a:spcAft>
              <a:buFont typeface="Arial" panose="020B0604020202020204" pitchFamily="34" charset="0"/>
              <a:buChar char="•"/>
            </a:pPr>
            <a:r>
              <a:rPr lang="en-US" dirty="0">
                <a:latin typeface="+mn-lt"/>
              </a:rPr>
              <a:t>Create a new web app by using the Docker image stored in Azure Container Registry</a:t>
            </a:r>
          </a:p>
          <a:p>
            <a:pPr marL="342900" indent="-342900">
              <a:spcAft>
                <a:spcPts val="1200"/>
              </a:spcAft>
              <a:buFont typeface="Arial" panose="020B0604020202020204" pitchFamily="34" charset="0"/>
              <a:buChar char="•"/>
            </a:pPr>
            <a:r>
              <a:rPr lang="en-US" dirty="0">
                <a:latin typeface="+mn-lt"/>
              </a:rPr>
              <a:t>Test the web app</a:t>
            </a:r>
          </a:p>
        </p:txBody>
      </p:sp>
      <p:graphicFrame>
        <p:nvGraphicFramePr>
          <p:cNvPr id="7" name="Table 4">
            <a:extLst>
              <a:ext uri="{FF2B5EF4-FFF2-40B4-BE49-F238E27FC236}">
                <a16:creationId xmlns:a16="http://schemas.microsoft.com/office/drawing/2014/main" id="{079FF7C7-8C82-4CE9-9CF9-A92D614C1EBF}"/>
              </a:ext>
            </a:extLst>
          </p:cNvPr>
          <p:cNvGraphicFramePr>
            <a:graphicFrameLocks/>
          </p:cNvGraphicFramePr>
          <p:nvPr>
            <p:extLst>
              <p:ext uri="{D42A27DB-BD31-4B8C-83A1-F6EECF244321}">
                <p14:modId xmlns:p14="http://schemas.microsoft.com/office/powerpoint/2010/main" val="247321896"/>
              </p:ext>
            </p:extLst>
          </p:nvPr>
        </p:nvGraphicFramePr>
        <p:xfrm>
          <a:off x="451644" y="2975949"/>
          <a:ext cx="11533186" cy="2865120"/>
        </p:xfrm>
        <a:graphic>
          <a:graphicData uri="http://schemas.openxmlformats.org/drawingml/2006/table">
            <a:tbl>
              <a:tblPr firstRow="1" bandRow="1">
                <a:tableStyleId>{5C22544A-7EE6-4342-B048-85BDC9FD1C3A}</a:tableStyleId>
              </a:tblPr>
              <a:tblGrid>
                <a:gridCol w="2253999">
                  <a:extLst>
                    <a:ext uri="{9D8B030D-6E8A-4147-A177-3AD203B41FA5}">
                      <a16:colId xmlns:a16="http://schemas.microsoft.com/office/drawing/2014/main" val="3538168506"/>
                    </a:ext>
                  </a:extLst>
                </a:gridCol>
                <a:gridCol w="9279187">
                  <a:extLst>
                    <a:ext uri="{9D8B030D-6E8A-4147-A177-3AD203B41FA5}">
                      <a16:colId xmlns:a16="http://schemas.microsoft.com/office/drawing/2014/main" val="2768212585"/>
                    </a:ext>
                  </a:extLst>
                </a:gridCol>
              </a:tblGrid>
              <a:tr h="370840">
                <a:tc>
                  <a:txBody>
                    <a:bodyPr/>
                    <a:lstStyle/>
                    <a:p>
                      <a:pPr algn="ctr"/>
                      <a:r>
                        <a:rPr lang="en-US" b="0" dirty="0">
                          <a:solidFill>
                            <a:schemeClr val="bg1"/>
                          </a:solidFill>
                          <a:latin typeface="+mj-lt"/>
                        </a:rPr>
                        <a:t>Property</a:t>
                      </a:r>
                    </a:p>
                  </a:txBody>
                  <a:tcPr anchor="ctr">
                    <a:solidFill>
                      <a:schemeClr val="tx2">
                        <a:lumMod val="50000"/>
                      </a:schemeClr>
                    </a:solidFill>
                  </a:tcPr>
                </a:tc>
                <a:tc>
                  <a:txBody>
                    <a:bodyPr/>
                    <a:lstStyle/>
                    <a:p>
                      <a:pPr algn="ctr"/>
                      <a:r>
                        <a:rPr lang="en-US" b="0" dirty="0">
                          <a:solidFill>
                            <a:schemeClr val="bg1"/>
                          </a:solidFill>
                          <a:latin typeface="+mj-lt"/>
                        </a:rPr>
                        <a:t>Value</a:t>
                      </a:r>
                    </a:p>
                  </a:txBody>
                  <a:tcPr anchor="ctr">
                    <a:solidFill>
                      <a:schemeClr val="tx2">
                        <a:lumMod val="50000"/>
                      </a:schemeClr>
                    </a:solidFill>
                  </a:tcPr>
                </a:tc>
                <a:extLst>
                  <a:ext uri="{0D108BD9-81ED-4DB2-BD59-A6C34878D82A}">
                    <a16:rowId xmlns:a16="http://schemas.microsoft.com/office/drawing/2014/main" val="2874452827"/>
                  </a:ext>
                </a:extLst>
              </a:tr>
              <a:tr h="370840">
                <a:tc>
                  <a:txBody>
                    <a:bodyPr/>
                    <a:lstStyle/>
                    <a:p>
                      <a:r>
                        <a:rPr lang="en-US" dirty="0">
                          <a:latin typeface="+mj-lt"/>
                        </a:rPr>
                        <a:t>Subscription</a:t>
                      </a:r>
                    </a:p>
                  </a:txBody>
                  <a:tcPr anchor="ctr"/>
                </a:tc>
                <a:tc>
                  <a:txBody>
                    <a:bodyPr/>
                    <a:lstStyle/>
                    <a:p>
                      <a:r>
                        <a:rPr lang="en-US" dirty="0">
                          <a:latin typeface="+mj-lt"/>
                        </a:rPr>
                        <a:t>The target Azure subscription in which you are allowed to create and manage resources.</a:t>
                      </a:r>
                    </a:p>
                  </a:txBody>
                  <a:tcPr anchor="ctr"/>
                </a:tc>
                <a:extLst>
                  <a:ext uri="{0D108BD9-81ED-4DB2-BD59-A6C34878D82A}">
                    <a16:rowId xmlns:a16="http://schemas.microsoft.com/office/drawing/2014/main" val="3641322783"/>
                  </a:ext>
                </a:extLst>
              </a:tr>
              <a:tr h="370840">
                <a:tc>
                  <a:txBody>
                    <a:bodyPr/>
                    <a:lstStyle/>
                    <a:p>
                      <a:r>
                        <a:rPr lang="en-US">
                          <a:latin typeface="+mj-lt"/>
                        </a:rPr>
                        <a:t>Resource Group</a:t>
                      </a:r>
                    </a:p>
                  </a:txBody>
                  <a:tcPr anchor="ctr"/>
                </a:tc>
                <a:tc>
                  <a:txBody>
                    <a:bodyPr/>
                    <a:lstStyle/>
                    <a:p>
                      <a:r>
                        <a:rPr lang="en-US" dirty="0">
                          <a:latin typeface="+mj-lt"/>
                        </a:rPr>
                        <a:t>A resource group name</a:t>
                      </a:r>
                    </a:p>
                  </a:txBody>
                  <a:tcPr anchor="ctr"/>
                </a:tc>
                <a:extLst>
                  <a:ext uri="{0D108BD9-81ED-4DB2-BD59-A6C34878D82A}">
                    <a16:rowId xmlns:a16="http://schemas.microsoft.com/office/drawing/2014/main" val="2126348867"/>
                  </a:ext>
                </a:extLst>
              </a:tr>
              <a:tr h="370840">
                <a:tc>
                  <a:txBody>
                    <a:bodyPr/>
                    <a:lstStyle/>
                    <a:p>
                      <a:r>
                        <a:rPr lang="en-US">
                          <a:latin typeface="+mj-lt"/>
                        </a:rPr>
                        <a:t>Name</a:t>
                      </a:r>
                    </a:p>
                  </a:txBody>
                  <a:tcPr anchor="ctr"/>
                </a:tc>
                <a:tc>
                  <a:txBody>
                    <a:bodyPr/>
                    <a:lstStyle/>
                    <a:p>
                      <a:r>
                        <a:rPr lang="en-US" dirty="0">
                          <a:latin typeface="+mj-lt"/>
                        </a:rPr>
                        <a:t>A globally unique name of the web app you are deploying</a:t>
                      </a:r>
                    </a:p>
                  </a:txBody>
                  <a:tcPr anchor="ctr"/>
                </a:tc>
                <a:extLst>
                  <a:ext uri="{0D108BD9-81ED-4DB2-BD59-A6C34878D82A}">
                    <a16:rowId xmlns:a16="http://schemas.microsoft.com/office/drawing/2014/main" val="2355349786"/>
                  </a:ext>
                </a:extLst>
              </a:tr>
              <a:tr h="370840">
                <a:tc>
                  <a:txBody>
                    <a:bodyPr/>
                    <a:lstStyle/>
                    <a:p>
                      <a:r>
                        <a:rPr lang="en-US">
                          <a:latin typeface="+mj-lt"/>
                        </a:rPr>
                        <a:t>Publish</a:t>
                      </a:r>
                    </a:p>
                  </a:txBody>
                  <a:tcPr anchor="ctr"/>
                </a:tc>
                <a:tc>
                  <a:txBody>
                    <a:bodyPr/>
                    <a:lstStyle/>
                    <a:p>
                      <a:r>
                        <a:rPr lang="en-US" b="1">
                          <a:latin typeface="+mj-lt"/>
                        </a:rPr>
                        <a:t>Docker Image</a:t>
                      </a:r>
                      <a:endParaRPr lang="en-US">
                        <a:latin typeface="+mj-lt"/>
                      </a:endParaRPr>
                    </a:p>
                  </a:txBody>
                  <a:tcPr anchor="ctr"/>
                </a:tc>
                <a:extLst>
                  <a:ext uri="{0D108BD9-81ED-4DB2-BD59-A6C34878D82A}">
                    <a16:rowId xmlns:a16="http://schemas.microsoft.com/office/drawing/2014/main" val="3773609512"/>
                  </a:ext>
                </a:extLst>
              </a:tr>
              <a:tr h="370840">
                <a:tc>
                  <a:txBody>
                    <a:bodyPr/>
                    <a:lstStyle/>
                    <a:p>
                      <a:r>
                        <a:rPr lang="en-US">
                          <a:latin typeface="+mj-lt"/>
                        </a:rPr>
                        <a:t>OS</a:t>
                      </a:r>
                    </a:p>
                  </a:txBody>
                  <a:tcPr anchor="ctr"/>
                </a:tc>
                <a:tc>
                  <a:txBody>
                    <a:bodyPr/>
                    <a:lstStyle/>
                    <a:p>
                      <a:r>
                        <a:rPr lang="en-US" b="1">
                          <a:latin typeface="+mj-lt"/>
                        </a:rPr>
                        <a:t>Linux</a:t>
                      </a:r>
                      <a:endParaRPr lang="en-US">
                        <a:latin typeface="+mj-lt"/>
                      </a:endParaRPr>
                    </a:p>
                  </a:txBody>
                  <a:tcPr anchor="ctr"/>
                </a:tc>
                <a:extLst>
                  <a:ext uri="{0D108BD9-81ED-4DB2-BD59-A6C34878D82A}">
                    <a16:rowId xmlns:a16="http://schemas.microsoft.com/office/drawing/2014/main" val="1870808843"/>
                  </a:ext>
                </a:extLst>
              </a:tr>
              <a:tr h="370840">
                <a:tc>
                  <a:txBody>
                    <a:bodyPr/>
                    <a:lstStyle/>
                    <a:p>
                      <a:r>
                        <a:rPr lang="en-US" dirty="0">
                          <a:latin typeface="+mj-lt"/>
                        </a:rPr>
                        <a:t>App Service plan</a:t>
                      </a:r>
                    </a:p>
                  </a:txBody>
                  <a:tcPr anchor="ctr"/>
                </a:tc>
                <a:tc>
                  <a:txBody>
                    <a:bodyPr/>
                    <a:lstStyle/>
                    <a:p>
                      <a:r>
                        <a:rPr lang="en-US" dirty="0">
                          <a:latin typeface="+mj-lt"/>
                        </a:rPr>
                        <a:t>Use the default</a:t>
                      </a:r>
                    </a:p>
                  </a:txBody>
                  <a:tcPr anchor="ctr"/>
                </a:tc>
                <a:extLst>
                  <a:ext uri="{0D108BD9-81ED-4DB2-BD59-A6C34878D82A}">
                    <a16:rowId xmlns:a16="http://schemas.microsoft.com/office/drawing/2014/main" val="1358523388"/>
                  </a:ext>
                </a:extLst>
              </a:tr>
            </a:tbl>
          </a:graphicData>
        </a:graphic>
      </p:graphicFrame>
    </p:spTree>
    <p:extLst>
      <p:ext uri="{BB962C8B-B14F-4D97-AF65-F5344CB8AC3E}">
        <p14:creationId xmlns:p14="http://schemas.microsoft.com/office/powerpoint/2010/main" val="175755252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84426" y="2949870"/>
            <a:ext cx="9070923" cy="996940"/>
          </a:xfrm>
        </p:spPr>
        <p:txBody>
          <a:bodyPr/>
          <a:lstStyle/>
          <a:p>
            <a:r>
              <a:rPr lang="en-US" b="1" dirty="0"/>
              <a:t>Lesson 03: Create and Configure an App Service Plan</a:t>
            </a:r>
          </a:p>
        </p:txBody>
      </p:sp>
      <p:pic>
        <p:nvPicPr>
          <p:cNvPr id="27" name="Graphic 26">
            <a:extLst>
              <a:ext uri="{FF2B5EF4-FFF2-40B4-BE49-F238E27FC236}">
                <a16:creationId xmlns:a16="http://schemas.microsoft.com/office/drawing/2014/main" id="{3D0429FE-660F-4F2F-8FAF-D3777B3556F3}"/>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67517" y="2914410"/>
            <a:ext cx="1067861" cy="1067861"/>
          </a:xfrm>
          <a:prstGeom prst="rect">
            <a:avLst/>
          </a:prstGeom>
        </p:spPr>
      </p:pic>
    </p:spTree>
    <p:extLst>
      <p:ext uri="{BB962C8B-B14F-4D97-AF65-F5344CB8AC3E}">
        <p14:creationId xmlns:p14="http://schemas.microsoft.com/office/powerpoint/2010/main" val="273211958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346883" y="2471340"/>
            <a:ext cx="2643005" cy="2051844"/>
          </a:xfrm>
        </p:spPr>
        <p:txBody>
          <a:bodyPr/>
          <a:lstStyle/>
          <a:p>
            <a:r>
              <a:rPr lang="en-US" dirty="0"/>
              <a:t>Create and Configure an App Service Plan</a:t>
            </a:r>
            <a:br>
              <a:rPr lang="en-US" dirty="0"/>
            </a:br>
            <a:r>
              <a:rPr lang="en-US" dirty="0"/>
              <a:t>Overview</a:t>
            </a:r>
          </a:p>
        </p:txBody>
      </p:sp>
      <p:sp>
        <p:nvSpPr>
          <p:cNvPr id="4" name="TextBox 3">
            <a:extLst>
              <a:ext uri="{FF2B5EF4-FFF2-40B4-BE49-F238E27FC236}">
                <a16:creationId xmlns:a16="http://schemas.microsoft.com/office/drawing/2014/main" id="{FC4C1558-95F6-47E5-B2CC-71FCC1DCBEFC}"/>
              </a:ext>
            </a:extLst>
          </p:cNvPr>
          <p:cNvSpPr txBox="1"/>
          <p:nvPr/>
        </p:nvSpPr>
        <p:spPr>
          <a:xfrm>
            <a:off x="3575356" y="413034"/>
            <a:ext cx="6554691" cy="4566272"/>
          </a:xfrm>
          <a:prstGeom prst="rect">
            <a:avLst/>
          </a:prstGeom>
          <a:noFill/>
        </p:spPr>
        <p:txBody>
          <a:bodyPr wrap="none" lIns="182854" tIns="146283" rIns="182854" bIns="146283" rtlCol="0">
            <a:spAutoFit/>
          </a:bodyPr>
          <a:lstStyle/>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App Service Plans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App Service Plan Pricing Tiers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App Service Plan Scaling</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Demonstration: Create an App Service Plan</a:t>
            </a: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809115" lvl="1"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7878931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0B4E61-0460-4EB3-BF0D-2CB62A80DDCE}"/>
              </a:ext>
            </a:extLst>
          </p:cNvPr>
          <p:cNvSpPr>
            <a:spLocks noGrp="1"/>
          </p:cNvSpPr>
          <p:nvPr>
            <p:ph type="title"/>
          </p:nvPr>
        </p:nvSpPr>
        <p:spPr>
          <a:xfrm>
            <a:off x="600059" y="466303"/>
            <a:ext cx="11239464" cy="439465"/>
          </a:xfrm>
        </p:spPr>
        <p:txBody>
          <a:bodyPr/>
          <a:lstStyle/>
          <a:p>
            <a:r>
              <a:rPr lang="en-US" dirty="0"/>
              <a:t>Azure App Service Plans </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600075" y="1899770"/>
            <a:ext cx="10675938" cy="4247317"/>
          </a:xfrm>
        </p:spPr>
        <p:txBody>
          <a:bodyPr/>
          <a:lstStyle/>
          <a:p>
            <a:pPr marL="342900" indent="-342900">
              <a:spcAft>
                <a:spcPts val="1200"/>
              </a:spcAft>
              <a:buFont typeface="Arial" panose="020B0604020202020204" pitchFamily="34" charset="0"/>
              <a:buChar char="•"/>
            </a:pPr>
            <a:r>
              <a:rPr lang="en-US" dirty="0">
                <a:latin typeface="+mn-lt"/>
              </a:rPr>
              <a:t>These compute resources are analogous to the server farm in the traditional web hosting </a:t>
            </a:r>
          </a:p>
          <a:p>
            <a:pPr marL="342900" indent="-342900">
              <a:spcAft>
                <a:spcPts val="1200"/>
              </a:spcAft>
              <a:buFont typeface="Arial" panose="020B0604020202020204" pitchFamily="34" charset="0"/>
              <a:buChar char="•"/>
            </a:pPr>
            <a:r>
              <a:rPr lang="en-US" dirty="0">
                <a:latin typeface="+mn-lt"/>
              </a:rPr>
              <a:t>App Service plan determines capabilities and resources available to its web apps</a:t>
            </a:r>
          </a:p>
          <a:p>
            <a:pPr marL="342900" indent="-342900">
              <a:spcAft>
                <a:spcPts val="1200"/>
              </a:spcAft>
              <a:buFont typeface="Arial" panose="020B0604020202020204" pitchFamily="34" charset="0"/>
              <a:buChar char="•"/>
            </a:pPr>
            <a:r>
              <a:rPr lang="en-US" dirty="0">
                <a:latin typeface="+mn-lt"/>
              </a:rPr>
              <a:t>Web apps can share the same App Service plan</a:t>
            </a:r>
          </a:p>
          <a:p>
            <a:pPr marL="342900" indent="-342900">
              <a:spcAft>
                <a:spcPts val="1200"/>
              </a:spcAft>
              <a:buFont typeface="Arial" panose="020B0604020202020204" pitchFamily="34" charset="0"/>
              <a:buChar char="•"/>
            </a:pPr>
            <a:r>
              <a:rPr lang="en-US" dirty="0">
                <a:latin typeface="+mn-lt"/>
              </a:rPr>
              <a:t>Isolate your app into a new App Service plan when</a:t>
            </a:r>
          </a:p>
          <a:p>
            <a:pPr marL="571500" lvl="1" indent="-342900">
              <a:spcAft>
                <a:spcPts val="1200"/>
              </a:spcAft>
              <a:buFont typeface="Arial" panose="020B0604020202020204" pitchFamily="34" charset="0"/>
              <a:buChar char="•"/>
            </a:pPr>
            <a:r>
              <a:rPr lang="en-US" dirty="0"/>
              <a:t>The app is resource-intensive</a:t>
            </a:r>
          </a:p>
          <a:p>
            <a:pPr marL="571500" lvl="1" indent="-342900">
              <a:spcAft>
                <a:spcPts val="1200"/>
              </a:spcAft>
              <a:buFont typeface="Arial" panose="020B0604020202020204" pitchFamily="34" charset="0"/>
              <a:buChar char="•"/>
            </a:pPr>
            <a:r>
              <a:rPr lang="en-US" dirty="0"/>
              <a:t>You want to scale the app independently from other apps</a:t>
            </a:r>
          </a:p>
          <a:p>
            <a:pPr marL="571500" lvl="1" indent="-342900">
              <a:spcAft>
                <a:spcPts val="1200"/>
              </a:spcAft>
              <a:buFont typeface="Arial" panose="020B0604020202020204" pitchFamily="34" charset="0"/>
              <a:buChar char="•"/>
            </a:pPr>
            <a:r>
              <a:rPr lang="en-US" dirty="0"/>
              <a:t>The app needs resources in a different geographical region</a:t>
            </a:r>
          </a:p>
        </p:txBody>
      </p:sp>
      <p:sp>
        <p:nvSpPr>
          <p:cNvPr id="4" name="Rectangle 3">
            <a:extLst>
              <a:ext uri="{FF2B5EF4-FFF2-40B4-BE49-F238E27FC236}">
                <a16:creationId xmlns:a16="http://schemas.microsoft.com/office/drawing/2014/main" id="{0CCA9549-717F-4D0B-9F8A-86DCAEF9AEC1}"/>
              </a:ext>
            </a:extLst>
          </p:cNvPr>
          <p:cNvSpPr/>
          <p:nvPr/>
        </p:nvSpPr>
        <p:spPr bwMode="auto">
          <a:xfrm>
            <a:off x="0" y="1080388"/>
            <a:ext cx="12436475" cy="623943"/>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98463" defTabSz="932472" fontAlgn="base">
              <a:lnSpc>
                <a:spcPct val="90000"/>
              </a:lnSpc>
              <a:spcBef>
                <a:spcPct val="0"/>
              </a:spcBef>
              <a:spcAft>
                <a:spcPct val="0"/>
              </a:spcAft>
            </a:pPr>
            <a:r>
              <a:rPr lang="en-US" sz="2400" dirty="0">
                <a:solidFill>
                  <a:schemeClr val="bg1"/>
                </a:solidFill>
                <a:latin typeface="+mj-lt"/>
                <a:ea typeface="Segoe UI" pitchFamily="34" charset="0"/>
                <a:cs typeface="Segoe UI" pitchFamily="34" charset="0"/>
              </a:rPr>
              <a:t>An App Service plan defines a set of compute resources for web apps</a:t>
            </a:r>
          </a:p>
        </p:txBody>
      </p:sp>
    </p:spTree>
    <p:extLst>
      <p:ext uri="{BB962C8B-B14F-4D97-AF65-F5344CB8AC3E}">
        <p14:creationId xmlns:p14="http://schemas.microsoft.com/office/powerpoint/2010/main" val="402200220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nSpc>
                <a:spcPct val="100000"/>
              </a:lnSpc>
            </a:pPr>
            <a:r>
              <a:rPr lang="en-US" spc="0" dirty="0"/>
              <a:t>App Service Plan Pricing Tiers</a:t>
            </a:r>
          </a:p>
        </p:txBody>
      </p:sp>
      <p:graphicFrame>
        <p:nvGraphicFramePr>
          <p:cNvPr id="3" name="Table 6">
            <a:extLst>
              <a:ext uri="{FF2B5EF4-FFF2-40B4-BE49-F238E27FC236}">
                <a16:creationId xmlns:a16="http://schemas.microsoft.com/office/drawing/2014/main" id="{4B5435FF-C9C8-4E89-BA7E-35BEA62379BD}"/>
              </a:ext>
            </a:extLst>
          </p:cNvPr>
          <p:cNvGraphicFramePr>
            <a:graphicFrameLocks noGrp="1"/>
          </p:cNvGraphicFramePr>
          <p:nvPr/>
        </p:nvGraphicFramePr>
        <p:xfrm>
          <a:off x="427039" y="1395413"/>
          <a:ext cx="11582402" cy="3163824"/>
        </p:xfrm>
        <a:graphic>
          <a:graphicData uri="http://schemas.openxmlformats.org/drawingml/2006/table">
            <a:tbl>
              <a:tblPr firstRow="1" bandRow="1">
                <a:tableStyleId>{5C22544A-7EE6-4342-B048-85BDC9FD1C3A}</a:tableStyleId>
              </a:tblPr>
              <a:tblGrid>
                <a:gridCol w="1824748">
                  <a:extLst>
                    <a:ext uri="{9D8B030D-6E8A-4147-A177-3AD203B41FA5}">
                      <a16:colId xmlns:a16="http://schemas.microsoft.com/office/drawing/2014/main" val="1289156279"/>
                    </a:ext>
                  </a:extLst>
                </a:gridCol>
                <a:gridCol w="821137">
                  <a:extLst>
                    <a:ext uri="{9D8B030D-6E8A-4147-A177-3AD203B41FA5}">
                      <a16:colId xmlns:a16="http://schemas.microsoft.com/office/drawing/2014/main" val="2759990731"/>
                    </a:ext>
                  </a:extLst>
                </a:gridCol>
                <a:gridCol w="1277324">
                  <a:extLst>
                    <a:ext uri="{9D8B030D-6E8A-4147-A177-3AD203B41FA5}">
                      <a16:colId xmlns:a16="http://schemas.microsoft.com/office/drawing/2014/main" val="4259266004"/>
                    </a:ext>
                  </a:extLst>
                </a:gridCol>
                <a:gridCol w="1529852">
                  <a:extLst>
                    <a:ext uri="{9D8B030D-6E8A-4147-A177-3AD203B41FA5}">
                      <a16:colId xmlns:a16="http://schemas.microsoft.com/office/drawing/2014/main" val="2550190184"/>
                    </a:ext>
                  </a:extLst>
                </a:gridCol>
                <a:gridCol w="1562100">
                  <a:extLst>
                    <a:ext uri="{9D8B030D-6E8A-4147-A177-3AD203B41FA5}">
                      <a16:colId xmlns:a16="http://schemas.microsoft.com/office/drawing/2014/main" val="2415514144"/>
                    </a:ext>
                  </a:extLst>
                </a:gridCol>
                <a:gridCol w="2095500">
                  <a:extLst>
                    <a:ext uri="{9D8B030D-6E8A-4147-A177-3AD203B41FA5}">
                      <a16:colId xmlns:a16="http://schemas.microsoft.com/office/drawing/2014/main" val="1966991295"/>
                    </a:ext>
                  </a:extLst>
                </a:gridCol>
                <a:gridCol w="2471741">
                  <a:extLst>
                    <a:ext uri="{9D8B030D-6E8A-4147-A177-3AD203B41FA5}">
                      <a16:colId xmlns:a16="http://schemas.microsoft.com/office/drawing/2014/main" val="876137511"/>
                    </a:ext>
                  </a:extLst>
                </a:gridCol>
              </a:tblGrid>
              <a:tr h="0">
                <a:tc>
                  <a:txBody>
                    <a:bodyPr/>
                    <a:lstStyle/>
                    <a:p>
                      <a:pPr lvl="0" algn="l">
                        <a:buNone/>
                      </a:pPr>
                      <a:r>
                        <a:rPr lang="en-US" sz="1800" b="0" kern="1200" cap="none">
                          <a:solidFill>
                            <a:schemeClr val="bg1"/>
                          </a:solidFill>
                          <a:effectLst/>
                          <a:latin typeface="+mj-lt"/>
                          <a:ea typeface="+mn-ea"/>
                          <a:cs typeface="+mn-cs"/>
                        </a:rPr>
                        <a:t>Selected Features</a:t>
                      </a:r>
                    </a:p>
                  </a:txBody>
                  <a:tcPr marT="73152" marB="73152"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cap="none">
                          <a:solidFill>
                            <a:schemeClr val="bg1"/>
                          </a:solidFill>
                          <a:effectLst/>
                          <a:latin typeface="+mj-lt"/>
                        </a:rPr>
                        <a:t>Free </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cap="none">
                          <a:solidFill>
                            <a:schemeClr val="bg1"/>
                          </a:solidFill>
                          <a:effectLst/>
                          <a:latin typeface="+mj-lt"/>
                        </a:rPr>
                        <a:t>Shared </a:t>
                      </a:r>
                    </a:p>
                    <a:p>
                      <a:pPr algn="l" fontAlgn="t"/>
                      <a:r>
                        <a:rPr lang="en-US" sz="1800" b="0" cap="none">
                          <a:solidFill>
                            <a:schemeClr val="bg1"/>
                          </a:solidFill>
                          <a:effectLst/>
                          <a:latin typeface="+mj-lt"/>
                        </a:rPr>
                        <a:t>(dev/test)</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a:solidFill>
                            <a:schemeClr val="bg1"/>
                          </a:solidFill>
                          <a:effectLst/>
                          <a:latin typeface="+mj-lt"/>
                          <a:ea typeface="+mn-ea"/>
                          <a:cs typeface="+mn-cs"/>
                        </a:rPr>
                        <a:t>Basic </a:t>
                      </a:r>
                    </a:p>
                    <a:p>
                      <a:pPr algn="l" fontAlgn="t"/>
                      <a:r>
                        <a:rPr lang="en-US" sz="1800" b="0" cap="none">
                          <a:solidFill>
                            <a:schemeClr val="bg1"/>
                          </a:solidFill>
                          <a:effectLst/>
                          <a:latin typeface="+mj-lt"/>
                        </a:rPr>
                        <a:t>(dedicated dev/test)</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a:solidFill>
                            <a:schemeClr val="bg1"/>
                          </a:solidFill>
                          <a:effectLst/>
                          <a:latin typeface="+mj-lt"/>
                          <a:ea typeface="+mn-ea"/>
                          <a:cs typeface="+mn-cs"/>
                        </a:rPr>
                        <a:t>Standard</a:t>
                      </a:r>
                      <a:r>
                        <a:rPr lang="en-US" sz="1800" b="0" cap="none">
                          <a:solidFill>
                            <a:schemeClr val="bg1"/>
                          </a:solidFill>
                          <a:effectLst/>
                          <a:latin typeface="+mj-lt"/>
                        </a:rPr>
                        <a:t> </a:t>
                      </a:r>
                    </a:p>
                    <a:p>
                      <a:pPr algn="l" fontAlgn="t"/>
                      <a:r>
                        <a:rPr lang="en-US" sz="1800" b="0" cap="none">
                          <a:solidFill>
                            <a:schemeClr val="bg1"/>
                          </a:solidFill>
                          <a:effectLst/>
                          <a:latin typeface="+mj-lt"/>
                        </a:rPr>
                        <a:t>(production workloads)</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a:solidFill>
                            <a:schemeClr val="bg1"/>
                          </a:solidFill>
                          <a:effectLst/>
                          <a:latin typeface="+mj-lt"/>
                          <a:ea typeface="+mn-ea"/>
                          <a:cs typeface="+mn-cs"/>
                        </a:rPr>
                        <a:t>Premium </a:t>
                      </a:r>
                    </a:p>
                    <a:p>
                      <a:pPr algn="l" fontAlgn="t"/>
                      <a:r>
                        <a:rPr lang="en-US" sz="1800" b="0" cap="none">
                          <a:solidFill>
                            <a:schemeClr val="bg1"/>
                          </a:solidFill>
                          <a:effectLst/>
                          <a:latin typeface="+mj-lt"/>
                        </a:rPr>
                        <a:t>(enhanced scale</a:t>
                      </a:r>
                      <a:br>
                        <a:rPr lang="en-US" sz="1800" b="0" cap="none">
                          <a:solidFill>
                            <a:schemeClr val="bg1"/>
                          </a:solidFill>
                          <a:effectLst/>
                          <a:latin typeface="+mj-lt"/>
                        </a:rPr>
                      </a:br>
                      <a:r>
                        <a:rPr lang="en-US" sz="1800" b="0" cap="none">
                          <a:solidFill>
                            <a:schemeClr val="bg1"/>
                          </a:solidFill>
                          <a:effectLst/>
                          <a:latin typeface="+mj-lt"/>
                        </a:rPr>
                        <a:t>and performance)</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a:solidFill>
                            <a:schemeClr val="bg1"/>
                          </a:solidFill>
                          <a:effectLst/>
                          <a:latin typeface="+mj-lt"/>
                          <a:ea typeface="+mn-ea"/>
                          <a:cs typeface="+mn-cs"/>
                        </a:rPr>
                        <a:t>Isolated </a:t>
                      </a:r>
                    </a:p>
                    <a:p>
                      <a:pPr algn="l" fontAlgn="t"/>
                      <a:r>
                        <a:rPr lang="en-US" sz="1800" b="0" cap="none">
                          <a:solidFill>
                            <a:schemeClr val="bg1"/>
                          </a:solidFill>
                          <a:effectLst/>
                          <a:latin typeface="+mj-lt"/>
                        </a:rPr>
                        <a:t>(high-performance, security and isolation)</a:t>
                      </a:r>
                    </a:p>
                  </a:txBody>
                  <a:tcPr marT="73152" marB="73152"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0">
                <a:tc>
                  <a:txBody>
                    <a:bodyPr/>
                    <a:lstStyle/>
                    <a:p>
                      <a:pPr algn="l" fontAlgn="t"/>
                      <a:r>
                        <a:rPr lang="en-US" sz="1600">
                          <a:solidFill>
                            <a:schemeClr val="tx1"/>
                          </a:solidFill>
                          <a:effectLst/>
                          <a:latin typeface="+mj-lt"/>
                        </a:rPr>
                        <a:t>Web, mobile, or API apps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10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100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0">
                <a:tc>
                  <a:txBody>
                    <a:bodyPr/>
                    <a:lstStyle/>
                    <a:p>
                      <a:pPr algn="l" fontAlgn="t"/>
                      <a:r>
                        <a:rPr lang="en-US" sz="1600">
                          <a:solidFill>
                            <a:schemeClr val="tx1"/>
                          </a:solidFill>
                          <a:effectLst/>
                          <a:latin typeface="+mj-lt"/>
                        </a:rPr>
                        <a:t>Disk space</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a:solidFill>
                            <a:schemeClr val="tx1"/>
                          </a:solidFill>
                          <a:effectLst/>
                          <a:latin typeface="+mn-lt"/>
                        </a:rPr>
                        <a:t>1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a:solidFill>
                            <a:schemeClr val="tx1"/>
                          </a:solidFill>
                          <a:effectLst/>
                          <a:latin typeface="+mn-lt"/>
                        </a:rPr>
                        <a:t>1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a:solidFill>
                            <a:schemeClr val="tx1"/>
                          </a:solidFill>
                          <a:effectLst/>
                          <a:latin typeface="+mn-lt"/>
                        </a:rPr>
                        <a:t>10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a:solidFill>
                            <a:schemeClr val="tx1"/>
                          </a:solidFill>
                          <a:effectLst/>
                          <a:latin typeface="+mn-lt"/>
                        </a:rPr>
                        <a:t>50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a:solidFill>
                            <a:schemeClr val="tx1"/>
                          </a:solidFill>
                          <a:effectLst/>
                          <a:latin typeface="+mn-lt"/>
                        </a:rPr>
                        <a:t>250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a:solidFill>
                            <a:schemeClr val="tx1"/>
                          </a:solidFill>
                          <a:effectLst/>
                          <a:latin typeface="+mn-lt"/>
                        </a:rPr>
                        <a:t>1 TB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58439219"/>
                  </a:ext>
                </a:extLst>
              </a:tr>
              <a:tr h="0">
                <a:tc>
                  <a:txBody>
                    <a:bodyPr/>
                    <a:lstStyle/>
                    <a:p>
                      <a:pPr algn="l" fontAlgn="t"/>
                      <a:r>
                        <a:rPr lang="en-US" sz="1600">
                          <a:solidFill>
                            <a:schemeClr val="tx1"/>
                          </a:solidFill>
                          <a:effectLst/>
                          <a:latin typeface="+mj-lt"/>
                        </a:rPr>
                        <a:t>Auto Scale</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0">
                <a:tc>
                  <a:txBody>
                    <a:bodyPr/>
                    <a:lstStyle/>
                    <a:p>
                      <a:pPr algn="l" fontAlgn="t"/>
                      <a:r>
                        <a:rPr lang="en-US" sz="1600">
                          <a:solidFill>
                            <a:schemeClr val="tx1"/>
                          </a:solidFill>
                          <a:effectLst/>
                          <a:latin typeface="+mj-lt"/>
                        </a:rPr>
                        <a:t>Deployment Slots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5</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20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20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0">
                <a:tc>
                  <a:txBody>
                    <a:bodyPr/>
                    <a:lstStyle/>
                    <a:p>
                      <a:pPr algn="l" fontAlgn="t"/>
                      <a:r>
                        <a:rPr lang="en-US" sz="1600">
                          <a:solidFill>
                            <a:schemeClr val="tx1"/>
                          </a:solidFill>
                          <a:effectLst/>
                          <a:latin typeface="+mj-lt"/>
                        </a:rPr>
                        <a:t>Max Instances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Up to 3</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Up to 10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Up to 30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100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
        <p:nvSpPr>
          <p:cNvPr id="6" name="Rectangle 5">
            <a:extLst>
              <a:ext uri="{FF2B5EF4-FFF2-40B4-BE49-F238E27FC236}">
                <a16:creationId xmlns:a16="http://schemas.microsoft.com/office/drawing/2014/main" id="{AF9A5DCE-0800-46E9-A832-98E20F75BC26}"/>
              </a:ext>
            </a:extLst>
          </p:cNvPr>
          <p:cNvSpPr/>
          <p:nvPr/>
        </p:nvSpPr>
        <p:spPr>
          <a:xfrm>
            <a:off x="432592"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defTabSz="932472" fontAlgn="base"/>
            <a:r>
              <a:rPr lang="en-US" dirty="0">
                <a:solidFill>
                  <a:schemeClr val="tx1"/>
                </a:solidFill>
                <a:latin typeface="+mj-lt"/>
                <a:cs typeface="Segoe UI Semilight"/>
              </a:rPr>
              <a:t>Shared compute </a:t>
            </a:r>
            <a:r>
              <a:rPr lang="en-US" dirty="0">
                <a:solidFill>
                  <a:schemeClr val="tx1"/>
                </a:solidFill>
                <a:cs typeface="Segoe UI Semilight"/>
              </a:rPr>
              <a:t>(Free and Shared). Run apps on </a:t>
            </a:r>
            <a:br>
              <a:rPr lang="en-US" dirty="0">
                <a:solidFill>
                  <a:schemeClr val="tx1"/>
                </a:solidFill>
                <a:cs typeface="Segoe UI Semilight"/>
              </a:rPr>
            </a:br>
            <a:r>
              <a:rPr lang="en-US" dirty="0">
                <a:solidFill>
                  <a:schemeClr val="tx1"/>
                </a:solidFill>
                <a:cs typeface="Segoe UI Semilight"/>
              </a:rPr>
              <a:t>the same Azure VM as other App Service apps, and the resources cannot scale out</a:t>
            </a:r>
          </a:p>
        </p:txBody>
      </p:sp>
      <p:sp>
        <p:nvSpPr>
          <p:cNvPr id="7" name="Rectangle 6">
            <a:extLst>
              <a:ext uri="{FF2B5EF4-FFF2-40B4-BE49-F238E27FC236}">
                <a16:creationId xmlns:a16="http://schemas.microsoft.com/office/drawing/2014/main" id="{16196D3E-3ED5-49F9-9FCE-0AEFD664E325}"/>
              </a:ext>
            </a:extLst>
          </p:cNvPr>
          <p:cNvSpPr/>
          <p:nvPr/>
        </p:nvSpPr>
        <p:spPr>
          <a:xfrm>
            <a:off x="4343821"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lvl="0"/>
            <a:r>
              <a:rPr lang="en-US" dirty="0">
                <a:solidFill>
                  <a:schemeClr val="tx1"/>
                </a:solidFill>
                <a:latin typeface="+mj-lt"/>
                <a:cs typeface="Segoe UI Semilight"/>
              </a:rPr>
              <a:t>Dedicated compute</a:t>
            </a:r>
            <a:br>
              <a:rPr lang="en-US" dirty="0">
                <a:solidFill>
                  <a:schemeClr val="tx1"/>
                </a:solidFill>
                <a:latin typeface="+mj-lt"/>
                <a:cs typeface="Segoe UI Semilight"/>
              </a:rPr>
            </a:br>
            <a:r>
              <a:rPr lang="en-US" dirty="0">
                <a:solidFill>
                  <a:schemeClr val="tx1"/>
                </a:solidFill>
                <a:cs typeface="Segoe UI Semilight"/>
              </a:rPr>
              <a:t>(Basic, Standard, Premium). </a:t>
            </a:r>
            <a:br>
              <a:rPr lang="en-US" dirty="0">
                <a:solidFill>
                  <a:schemeClr val="tx1"/>
                </a:solidFill>
                <a:cs typeface="Segoe UI Semilight"/>
              </a:rPr>
            </a:br>
            <a:r>
              <a:rPr lang="en-US" dirty="0">
                <a:solidFill>
                  <a:schemeClr val="tx1"/>
                </a:solidFill>
                <a:cs typeface="Segoe UI Semilight"/>
              </a:rPr>
              <a:t>Run apps in the same plan in dedicated Azure VMs</a:t>
            </a:r>
          </a:p>
        </p:txBody>
      </p:sp>
      <p:sp>
        <p:nvSpPr>
          <p:cNvPr id="13" name="Rectangle 12">
            <a:extLst>
              <a:ext uri="{FF2B5EF4-FFF2-40B4-BE49-F238E27FC236}">
                <a16:creationId xmlns:a16="http://schemas.microsoft.com/office/drawing/2014/main" id="{0F3DDB70-4B80-417D-A395-5908898422BD}"/>
              </a:ext>
            </a:extLst>
          </p:cNvPr>
          <p:cNvSpPr/>
          <p:nvPr/>
        </p:nvSpPr>
        <p:spPr>
          <a:xfrm>
            <a:off x="8255051"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lvl="0"/>
            <a:r>
              <a:rPr lang="en-US" dirty="0">
                <a:solidFill>
                  <a:schemeClr val="tx1"/>
                </a:solidFill>
                <a:latin typeface="+mj-lt"/>
                <a:cs typeface="Segoe UI Semilight"/>
              </a:rPr>
              <a:t>Isolated</a:t>
            </a:r>
          </a:p>
          <a:p>
            <a:pPr lvl="0"/>
            <a:r>
              <a:rPr lang="en-US" dirty="0">
                <a:solidFill>
                  <a:schemeClr val="tx1"/>
                </a:solidFill>
                <a:cs typeface="Segoe UI Semilight"/>
              </a:rPr>
              <a:t>Runs apps on dedicated Azure VMs in dedicated Azure virtual networks</a:t>
            </a:r>
          </a:p>
        </p:txBody>
      </p:sp>
    </p:spTree>
    <p:extLst>
      <p:ext uri="{BB962C8B-B14F-4D97-AF65-F5344CB8AC3E}">
        <p14:creationId xmlns:p14="http://schemas.microsoft.com/office/powerpoint/2010/main" val="379853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0D68-47C9-4299-B726-AE540B3A3042}"/>
              </a:ext>
            </a:extLst>
          </p:cNvPr>
          <p:cNvSpPr>
            <a:spLocks noGrp="1"/>
          </p:cNvSpPr>
          <p:nvPr>
            <p:ph type="title"/>
          </p:nvPr>
        </p:nvSpPr>
        <p:spPr/>
        <p:txBody>
          <a:bodyPr/>
          <a:lstStyle/>
          <a:p>
            <a:pPr>
              <a:lnSpc>
                <a:spcPct val="100000"/>
              </a:lnSpc>
            </a:pPr>
            <a:r>
              <a:rPr lang="en-US" spc="0" dirty="0"/>
              <a:t>App Service Plan Scaling</a:t>
            </a:r>
          </a:p>
        </p:txBody>
      </p:sp>
      <p:sp>
        <p:nvSpPr>
          <p:cNvPr id="3" name="Rectangle 2">
            <a:extLst>
              <a:ext uri="{FF2B5EF4-FFF2-40B4-BE49-F238E27FC236}">
                <a16:creationId xmlns:a16="http://schemas.microsoft.com/office/drawing/2014/main" id="{A8F48553-B42F-48F6-A2E9-BE4B02A0EC1F}"/>
              </a:ext>
              <a:ext uri="{C183D7F6-B498-43B3-948B-1728B52AA6E4}">
                <adec:decorative xmlns:adec="http://schemas.microsoft.com/office/drawing/2017/decorative" val="1"/>
              </a:ext>
            </a:extLst>
          </p:cNvPr>
          <p:cNvSpPr/>
          <p:nvPr/>
        </p:nvSpPr>
        <p:spPr bwMode="auto">
          <a:xfrm>
            <a:off x="427038" y="1192213"/>
            <a:ext cx="11582400" cy="363797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4" descr="A screenshot of scaling out the App Service Plan.  Manual scale is selected and Instance count is set to 3">
            <a:extLst>
              <a:ext uri="{FF2B5EF4-FFF2-40B4-BE49-F238E27FC236}">
                <a16:creationId xmlns:a16="http://schemas.microsoft.com/office/drawing/2014/main" id="{12A18769-0224-4754-9B16-4BF1797F3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11" y="1331886"/>
            <a:ext cx="11017251" cy="3413008"/>
          </a:xfrm>
          <a:prstGeom prst="rect">
            <a:avLst/>
          </a:prstGeom>
          <a:ln>
            <a:noFill/>
          </a:ln>
        </p:spPr>
      </p:pic>
      <p:sp>
        <p:nvSpPr>
          <p:cNvPr id="4" name="Rectangle 3">
            <a:extLst>
              <a:ext uri="{FF2B5EF4-FFF2-40B4-BE49-F238E27FC236}">
                <a16:creationId xmlns:a16="http://schemas.microsoft.com/office/drawing/2014/main" id="{639DB60E-4D98-4F7F-9E6F-A2A7C405B514}"/>
              </a:ext>
            </a:extLst>
          </p:cNvPr>
          <p:cNvSpPr/>
          <p:nvPr/>
        </p:nvSpPr>
        <p:spPr>
          <a:xfrm>
            <a:off x="415925" y="5000250"/>
            <a:ext cx="5391773" cy="13614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600"/>
              </a:spcBef>
            </a:pPr>
            <a:r>
              <a:rPr lang="en-US" sz="2000">
                <a:solidFill>
                  <a:schemeClr val="tx1"/>
                </a:solidFill>
                <a:latin typeface="+mj-lt"/>
              </a:rPr>
              <a:t>Scale up (change the App Service plan):</a:t>
            </a:r>
          </a:p>
          <a:p>
            <a:pPr marL="0" lvl="1">
              <a:spcBef>
                <a:spcPts val="600"/>
              </a:spcBef>
            </a:pPr>
            <a:r>
              <a:rPr lang="en-US">
                <a:solidFill>
                  <a:schemeClr val="tx1"/>
                </a:solidFill>
              </a:rPr>
              <a:t>More hardware (CPU, memory, disk)</a:t>
            </a:r>
          </a:p>
          <a:p>
            <a:pPr marL="0" lvl="1">
              <a:spcBef>
                <a:spcPts val="600"/>
              </a:spcBef>
            </a:pPr>
            <a:r>
              <a:rPr lang="en-US">
                <a:solidFill>
                  <a:schemeClr val="tx1"/>
                </a:solidFill>
              </a:rPr>
              <a:t>More features (dedicated virtual machines, staging slots, autoscaling)</a:t>
            </a:r>
          </a:p>
        </p:txBody>
      </p:sp>
      <p:sp>
        <p:nvSpPr>
          <p:cNvPr id="5" name="Rectangle 4">
            <a:extLst>
              <a:ext uri="{FF2B5EF4-FFF2-40B4-BE49-F238E27FC236}">
                <a16:creationId xmlns:a16="http://schemas.microsoft.com/office/drawing/2014/main" id="{87FDE356-CCED-467B-A3B2-2F7F88DFAD17}"/>
              </a:ext>
            </a:extLst>
          </p:cNvPr>
          <p:cNvSpPr/>
          <p:nvPr/>
        </p:nvSpPr>
        <p:spPr>
          <a:xfrm>
            <a:off x="5963410" y="5000250"/>
            <a:ext cx="6034915" cy="13614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600"/>
              </a:spcBef>
            </a:pPr>
            <a:r>
              <a:rPr lang="en-US" sz="2000">
                <a:solidFill>
                  <a:schemeClr val="tx1"/>
                </a:solidFill>
                <a:latin typeface="+mj-lt"/>
              </a:rPr>
              <a:t>Scale out (increase the number of VM instances):</a:t>
            </a:r>
          </a:p>
          <a:p>
            <a:pPr marL="0" lvl="1">
              <a:spcBef>
                <a:spcPts val="600"/>
              </a:spcBef>
            </a:pPr>
            <a:r>
              <a:rPr lang="en-US">
                <a:solidFill>
                  <a:schemeClr val="tx1"/>
                </a:solidFill>
              </a:rPr>
              <a:t>Manual (fixed number of instances)</a:t>
            </a:r>
          </a:p>
          <a:p>
            <a:pPr marL="0" lvl="1">
              <a:spcBef>
                <a:spcPts val="600"/>
              </a:spcBef>
            </a:pPr>
            <a:r>
              <a:rPr lang="en-US">
                <a:solidFill>
                  <a:schemeClr val="tx1"/>
                </a:solidFill>
              </a:rPr>
              <a:t>Auto scale (based on predefined rules and schedules)</a:t>
            </a:r>
          </a:p>
        </p:txBody>
      </p:sp>
    </p:spTree>
    <p:extLst>
      <p:ext uri="{BB962C8B-B14F-4D97-AF65-F5344CB8AC3E}">
        <p14:creationId xmlns:p14="http://schemas.microsoft.com/office/powerpoint/2010/main" val="21324041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5FB6-94F1-4380-B105-2BE171001E25}"/>
              </a:ext>
            </a:extLst>
          </p:cNvPr>
          <p:cNvSpPr>
            <a:spLocks noGrp="1"/>
          </p:cNvSpPr>
          <p:nvPr>
            <p:ph type="title"/>
          </p:nvPr>
        </p:nvSpPr>
        <p:spPr/>
        <p:txBody>
          <a:bodyPr/>
          <a:lstStyle/>
          <a:p>
            <a:r>
              <a:rPr lang="en-US" dirty="0"/>
              <a:t>Demonstration: Create an App Service Plan</a:t>
            </a:r>
          </a:p>
        </p:txBody>
      </p:sp>
      <p:graphicFrame>
        <p:nvGraphicFramePr>
          <p:cNvPr id="5" name="Diagram 4" descr="Three steps create a conditional access policy, configure conditions for MFA, and test MFA. ">
            <a:extLst>
              <a:ext uri="{FF2B5EF4-FFF2-40B4-BE49-F238E27FC236}">
                <a16:creationId xmlns:a16="http://schemas.microsoft.com/office/drawing/2014/main" id="{DACDFB20-0BDE-4FB1-AE2B-A4446BD47894}"/>
              </a:ext>
            </a:extLst>
          </p:cNvPr>
          <p:cNvGraphicFramePr/>
          <p:nvPr>
            <p:extLst>
              <p:ext uri="{D42A27DB-BD31-4B8C-83A1-F6EECF244321}">
                <p14:modId xmlns:p14="http://schemas.microsoft.com/office/powerpoint/2010/main" val="2309722503"/>
              </p:ext>
            </p:extLst>
          </p:nvPr>
        </p:nvGraphicFramePr>
        <p:xfrm>
          <a:off x="880324" y="1494546"/>
          <a:ext cx="9980307" cy="4504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681404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43164" y="2577437"/>
            <a:ext cx="9070923" cy="1495409"/>
          </a:xfrm>
        </p:spPr>
        <p:txBody>
          <a:bodyPr/>
          <a:lstStyle/>
          <a:p>
            <a:br>
              <a:rPr lang="en-US" dirty="0"/>
            </a:br>
            <a:r>
              <a:rPr lang="en-US" b="1" dirty="0"/>
              <a:t>Lesson 04: Configure Networking for an App Service</a:t>
            </a:r>
          </a:p>
        </p:txBody>
      </p:sp>
      <p:pic>
        <p:nvPicPr>
          <p:cNvPr id="25" name="Graphic 24">
            <a:extLst>
              <a:ext uri="{FF2B5EF4-FFF2-40B4-BE49-F238E27FC236}">
                <a16:creationId xmlns:a16="http://schemas.microsoft.com/office/drawing/2014/main" id="{4A7B1382-1BE4-45F9-ADD7-02C5973B95C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6260" y="2822645"/>
            <a:ext cx="1251392" cy="1251392"/>
          </a:xfrm>
          <a:prstGeom prst="rect">
            <a:avLst/>
          </a:prstGeom>
        </p:spPr>
      </p:pic>
    </p:spTree>
    <p:extLst>
      <p:ext uri="{BB962C8B-B14F-4D97-AF65-F5344CB8AC3E}">
        <p14:creationId xmlns:p14="http://schemas.microsoft.com/office/powerpoint/2010/main" val="166429737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a:xfrm>
            <a:off x="443368" y="2403049"/>
            <a:ext cx="2506662" cy="2051844"/>
          </a:xfrm>
        </p:spPr>
        <p:txBody>
          <a:bodyPr/>
          <a:lstStyle/>
          <a:p>
            <a:r>
              <a:rPr lang="en-US" dirty="0"/>
              <a:t>Module 14:</a:t>
            </a:r>
            <a:br>
              <a:rPr lang="en-US" dirty="0"/>
            </a:br>
            <a:br>
              <a:rPr lang="en-US" dirty="0"/>
            </a:br>
            <a:r>
              <a:rPr lang="en-US" dirty="0"/>
              <a:t>Implement an Application Infrastructure</a:t>
            </a:r>
          </a:p>
        </p:txBody>
      </p:sp>
      <p:sp>
        <p:nvSpPr>
          <p:cNvPr id="11" name="Text Placeholder 5">
            <a:extLst>
              <a:ext uri="{FF2B5EF4-FFF2-40B4-BE49-F238E27FC236}">
                <a16:creationId xmlns:a16="http://schemas.microsoft.com/office/drawing/2014/main" id="{BF7DF9C9-241A-4642-8571-A5907767D08E}"/>
              </a:ext>
            </a:extLst>
          </p:cNvPr>
          <p:cNvSpPr txBox="1">
            <a:spLocks/>
          </p:cNvSpPr>
          <p:nvPr/>
        </p:nvSpPr>
        <p:spPr>
          <a:xfrm>
            <a:off x="4265927" y="421629"/>
            <a:ext cx="7965518" cy="5794343"/>
          </a:xfrm>
          <a:prstGeom prst="rect">
            <a:avLst/>
          </a:prstGeom>
        </p:spPr>
        <p:txBody>
          <a:bodyPr vert="horz" wrap="square" lIns="0" tIns="0" rIns="0" bIns="0" rtlCol="0" anchor="t">
            <a:sp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lnSpc>
                <a:spcPct val="150000"/>
              </a:lnSpc>
              <a:spcBef>
                <a:spcPts val="0"/>
              </a:spcBef>
              <a:spcAft>
                <a:spcPts val="1800"/>
              </a:spcAft>
              <a:buNone/>
            </a:pPr>
            <a:r>
              <a:rPr lang="en-US" sz="2400" dirty="0">
                <a:latin typeface="Segoe UI" panose="020B0502040204020203" pitchFamily="34" charset="0"/>
                <a:cs typeface="Segoe UI" panose="020B0502040204020203" pitchFamily="34" charset="0"/>
              </a:rPr>
              <a:t>Lesson 01: Create and Configure Azure App Service</a:t>
            </a:r>
          </a:p>
          <a:p>
            <a:pPr marL="0" indent="0">
              <a:spcBef>
                <a:spcPts val="0"/>
              </a:spcBef>
              <a:spcAft>
                <a:spcPts val="1800"/>
              </a:spcAft>
              <a:buNone/>
            </a:pPr>
            <a:r>
              <a:rPr lang="en-US" sz="2400" dirty="0">
                <a:latin typeface="Segoe UI" panose="020B0502040204020203" pitchFamily="34" charset="0"/>
                <a:cs typeface="Segoe UI" panose="020B0502040204020203" pitchFamily="34" charset="0"/>
              </a:rPr>
              <a:t>Lesson 02: Create an App Service Web App for Containers</a:t>
            </a:r>
          </a:p>
          <a:p>
            <a:pPr marL="0" indent="0">
              <a:lnSpc>
                <a:spcPct val="150000"/>
              </a:lnSpc>
              <a:spcBef>
                <a:spcPts val="0"/>
              </a:spcBef>
              <a:spcAft>
                <a:spcPts val="1800"/>
              </a:spcAft>
              <a:buNone/>
            </a:pPr>
            <a:r>
              <a:rPr lang="en-US" sz="2400" dirty="0">
                <a:latin typeface="Segoe UI" panose="020B0502040204020203" pitchFamily="34" charset="0"/>
                <a:cs typeface="Segoe UI" panose="020B0502040204020203" pitchFamily="34" charset="0"/>
              </a:rPr>
              <a:t>Lesson 03: Create and Configure an App Service Plan</a:t>
            </a:r>
          </a:p>
          <a:p>
            <a:pPr marL="0" indent="0">
              <a:lnSpc>
                <a:spcPct val="150000"/>
              </a:lnSpc>
              <a:spcBef>
                <a:spcPts val="0"/>
              </a:spcBef>
              <a:spcAft>
                <a:spcPts val="1800"/>
              </a:spcAft>
              <a:buNone/>
            </a:pPr>
            <a:r>
              <a:rPr lang="en-US" sz="2400" dirty="0">
                <a:latin typeface="Segoe UI" panose="020B0502040204020203" pitchFamily="34" charset="0"/>
                <a:cs typeface="Segoe UI" panose="020B0502040204020203" pitchFamily="34" charset="0"/>
              </a:rPr>
              <a:t>Lesson 04: Configure Networking for an App Service</a:t>
            </a:r>
          </a:p>
          <a:p>
            <a:pPr marL="0" indent="0">
              <a:lnSpc>
                <a:spcPct val="150000"/>
              </a:lnSpc>
              <a:spcBef>
                <a:spcPts val="0"/>
              </a:spcBef>
              <a:spcAft>
                <a:spcPts val="1800"/>
              </a:spcAft>
              <a:buNone/>
            </a:pPr>
            <a:r>
              <a:rPr lang="en-US" sz="2400" dirty="0">
                <a:latin typeface="Segoe UI" panose="020B0502040204020203" pitchFamily="34" charset="0"/>
                <a:cs typeface="Segoe UI" panose="020B0502040204020203" pitchFamily="34" charset="0"/>
              </a:rPr>
              <a:t>Lesson 05: Create and Manage Deployment Slots</a:t>
            </a:r>
          </a:p>
          <a:p>
            <a:pPr marL="0" indent="0">
              <a:lnSpc>
                <a:spcPct val="150000"/>
              </a:lnSpc>
              <a:spcBef>
                <a:spcPts val="0"/>
              </a:spcBef>
              <a:spcAft>
                <a:spcPts val="1800"/>
              </a:spcAft>
              <a:buNone/>
            </a:pPr>
            <a:r>
              <a:rPr lang="en-US" sz="2400" dirty="0">
                <a:latin typeface="Segoe UI" panose="020B0502040204020203" pitchFamily="34" charset="0"/>
                <a:cs typeface="Segoe UI" panose="020B0502040204020203" pitchFamily="34" charset="0"/>
              </a:rPr>
              <a:t>Lesson 06: Implement Logic Apps </a:t>
            </a:r>
          </a:p>
          <a:p>
            <a:pPr marL="0" indent="0">
              <a:lnSpc>
                <a:spcPct val="150000"/>
              </a:lnSpc>
              <a:spcBef>
                <a:spcPts val="0"/>
              </a:spcBef>
              <a:spcAft>
                <a:spcPts val="1800"/>
              </a:spcAft>
              <a:buNone/>
            </a:pPr>
            <a:r>
              <a:rPr lang="en-US" sz="2400" dirty="0">
                <a:latin typeface="Segoe UI" panose="020B0502040204020203" pitchFamily="34" charset="0"/>
                <a:cs typeface="Segoe UI" panose="020B0502040204020203" pitchFamily="34" charset="0"/>
              </a:rPr>
              <a:t>Lesson 07: Implement Azure Functions</a:t>
            </a:r>
          </a:p>
          <a:p>
            <a:pPr marL="0" indent="0">
              <a:lnSpc>
                <a:spcPct val="150000"/>
              </a:lnSpc>
              <a:spcBef>
                <a:spcPts val="0"/>
              </a:spcBef>
              <a:spcAft>
                <a:spcPts val="1800"/>
              </a:spcAft>
              <a:buNone/>
            </a:pPr>
            <a:r>
              <a:rPr lang="en-US" sz="2400" dirty="0">
                <a:latin typeface="Segoe UI" panose="020B0502040204020203" pitchFamily="34" charset="0"/>
                <a:cs typeface="Segoe UI" panose="020B0502040204020203" pitchFamily="34" charset="0"/>
              </a:rPr>
              <a:t>Labs – Implement Application Infrastructure</a:t>
            </a:r>
          </a:p>
        </p:txBody>
      </p:sp>
      <p:grpSp>
        <p:nvGrpSpPr>
          <p:cNvPr id="40" name="Group 39">
            <a:extLst>
              <a:ext uri="{FF2B5EF4-FFF2-40B4-BE49-F238E27FC236}">
                <a16:creationId xmlns:a16="http://schemas.microsoft.com/office/drawing/2014/main" id="{1532A025-D4E6-4F24-8624-02259C693DD6}"/>
              </a:ext>
              <a:ext uri="{C183D7F6-B498-43B3-948B-1728B52AA6E4}">
                <adec:decorative xmlns:adec="http://schemas.microsoft.com/office/drawing/2017/decorative" val="1"/>
              </a:ext>
            </a:extLst>
          </p:cNvPr>
          <p:cNvGrpSpPr/>
          <p:nvPr/>
        </p:nvGrpSpPr>
        <p:grpSpPr>
          <a:xfrm>
            <a:off x="4265924" y="1151343"/>
            <a:ext cx="7486592" cy="4288560"/>
            <a:chOff x="4297378" y="1244543"/>
            <a:chExt cx="7486592" cy="4288560"/>
          </a:xfrm>
        </p:grpSpPr>
        <p:cxnSp>
          <p:nvCxnSpPr>
            <p:cNvPr id="2" name="Straight Connector 1">
              <a:extLst>
                <a:ext uri="{FF2B5EF4-FFF2-40B4-BE49-F238E27FC236}">
                  <a16:creationId xmlns:a16="http://schemas.microsoft.com/office/drawing/2014/main" id="{C9214A39-3DFD-4553-8C0E-1F7453AA572C}"/>
                </a:ext>
                <a:ext uri="{C183D7F6-B498-43B3-948B-1728B52AA6E4}">
                  <adec:decorative xmlns:adec="http://schemas.microsoft.com/office/drawing/2017/decorative" val="1"/>
                </a:ext>
              </a:extLst>
            </p:cNvPr>
            <p:cNvCxnSpPr>
              <a:cxnSpLocks/>
            </p:cNvCxnSpPr>
            <p:nvPr/>
          </p:nvCxnSpPr>
          <p:spPr>
            <a:xfrm>
              <a:off x="4299017" y="1244543"/>
              <a:ext cx="748495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0C8FB645-83FB-4CEF-8F73-FE740A4CE85E}"/>
                </a:ext>
                <a:ext uri="{C183D7F6-B498-43B3-948B-1728B52AA6E4}">
                  <adec:decorative xmlns:adec="http://schemas.microsoft.com/office/drawing/2017/decorative" val="1"/>
                </a:ext>
              </a:extLst>
            </p:cNvPr>
            <p:cNvCxnSpPr>
              <a:cxnSpLocks/>
            </p:cNvCxnSpPr>
            <p:nvPr/>
          </p:nvCxnSpPr>
          <p:spPr>
            <a:xfrm>
              <a:off x="4297381" y="1860650"/>
              <a:ext cx="748495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8EB4F1F-BD5D-4F76-87AD-706235C8E7D0}"/>
                </a:ext>
                <a:ext uri="{C183D7F6-B498-43B3-948B-1728B52AA6E4}">
                  <adec:decorative xmlns:adec="http://schemas.microsoft.com/office/drawing/2017/decorative" val="1"/>
                </a:ext>
              </a:extLst>
            </p:cNvPr>
            <p:cNvCxnSpPr>
              <a:cxnSpLocks/>
            </p:cNvCxnSpPr>
            <p:nvPr/>
          </p:nvCxnSpPr>
          <p:spPr>
            <a:xfrm>
              <a:off x="4297381" y="2530931"/>
              <a:ext cx="748495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6D6C16-BE81-40B7-AF14-790BF78DDFA1}"/>
                </a:ext>
                <a:ext uri="{C183D7F6-B498-43B3-948B-1728B52AA6E4}">
                  <adec:decorative xmlns:adec="http://schemas.microsoft.com/office/drawing/2017/decorative" val="1"/>
                </a:ext>
              </a:extLst>
            </p:cNvPr>
            <p:cNvCxnSpPr>
              <a:cxnSpLocks/>
            </p:cNvCxnSpPr>
            <p:nvPr/>
          </p:nvCxnSpPr>
          <p:spPr>
            <a:xfrm>
              <a:off x="4297379" y="3372009"/>
              <a:ext cx="748495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90F3B8D-E8B0-45DD-BA5A-ED75980FB00B}"/>
                </a:ext>
                <a:ext uri="{C183D7F6-B498-43B3-948B-1728B52AA6E4}">
                  <adec:decorative xmlns:adec="http://schemas.microsoft.com/office/drawing/2017/decorative" val="1"/>
                </a:ext>
              </a:extLst>
            </p:cNvPr>
            <p:cNvCxnSpPr>
              <a:cxnSpLocks/>
            </p:cNvCxnSpPr>
            <p:nvPr/>
          </p:nvCxnSpPr>
          <p:spPr>
            <a:xfrm>
              <a:off x="4297380" y="4081070"/>
              <a:ext cx="748495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252FCF3-08E3-4C9C-B159-9D6F5FCA4F70}"/>
                </a:ext>
                <a:ext uri="{C183D7F6-B498-43B3-948B-1728B52AA6E4}">
                  <adec:decorative xmlns:adec="http://schemas.microsoft.com/office/drawing/2017/decorative" val="1"/>
                </a:ext>
              </a:extLst>
            </p:cNvPr>
            <p:cNvCxnSpPr>
              <a:cxnSpLocks/>
            </p:cNvCxnSpPr>
            <p:nvPr/>
          </p:nvCxnSpPr>
          <p:spPr>
            <a:xfrm>
              <a:off x="4297378" y="4899174"/>
              <a:ext cx="748495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02DF502-5170-442D-8055-0A37A41D9FA9}"/>
                </a:ext>
                <a:ext uri="{C183D7F6-B498-43B3-948B-1728B52AA6E4}">
                  <adec:decorative xmlns:adec="http://schemas.microsoft.com/office/drawing/2017/decorative" val="1"/>
                </a:ext>
              </a:extLst>
            </p:cNvPr>
            <p:cNvCxnSpPr>
              <a:cxnSpLocks/>
            </p:cNvCxnSpPr>
            <p:nvPr/>
          </p:nvCxnSpPr>
          <p:spPr>
            <a:xfrm>
              <a:off x="4297381" y="5533103"/>
              <a:ext cx="748495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D233C856-6A67-4834-B953-1CB4B1069B14}"/>
              </a:ext>
              <a:ext uri="{C183D7F6-B498-43B3-948B-1728B52AA6E4}">
                <adec:decorative xmlns:adec="http://schemas.microsoft.com/office/drawing/2017/decorative" val="1"/>
              </a:ext>
            </a:extLst>
          </p:cNvPr>
          <p:cNvGrpSpPr/>
          <p:nvPr/>
        </p:nvGrpSpPr>
        <p:grpSpPr>
          <a:xfrm>
            <a:off x="3553937" y="480283"/>
            <a:ext cx="552674" cy="4981198"/>
            <a:chOff x="3553937" y="590453"/>
            <a:chExt cx="552674" cy="4981198"/>
          </a:xfrm>
        </p:grpSpPr>
        <p:pic>
          <p:nvPicPr>
            <p:cNvPr id="33" name="Picture 32">
              <a:extLst>
                <a:ext uri="{FF2B5EF4-FFF2-40B4-BE49-F238E27FC236}">
                  <a16:creationId xmlns:a16="http://schemas.microsoft.com/office/drawing/2014/main" id="{E6780381-CA9B-4B06-9E0F-9A3F93C5A0F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53937" y="590453"/>
              <a:ext cx="552674" cy="562621"/>
            </a:xfrm>
            <a:prstGeom prst="rect">
              <a:avLst/>
            </a:prstGeom>
          </p:spPr>
        </p:pic>
        <p:pic>
          <p:nvPicPr>
            <p:cNvPr id="39" name="Picture 38">
              <a:extLst>
                <a:ext uri="{FF2B5EF4-FFF2-40B4-BE49-F238E27FC236}">
                  <a16:creationId xmlns:a16="http://schemas.microsoft.com/office/drawing/2014/main" id="{8770B9D5-8994-4DB0-8762-1EB9848D734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53937" y="1249784"/>
              <a:ext cx="552674" cy="562621"/>
            </a:xfrm>
            <a:prstGeom prst="rect">
              <a:avLst/>
            </a:prstGeom>
          </p:spPr>
        </p:pic>
        <p:pic>
          <p:nvPicPr>
            <p:cNvPr id="42" name="Picture 41">
              <a:extLst>
                <a:ext uri="{FF2B5EF4-FFF2-40B4-BE49-F238E27FC236}">
                  <a16:creationId xmlns:a16="http://schemas.microsoft.com/office/drawing/2014/main" id="{0CE0CC11-1288-4545-B410-A7342E44EAB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53937" y="1930631"/>
              <a:ext cx="552674" cy="562621"/>
            </a:xfrm>
            <a:prstGeom prst="rect">
              <a:avLst/>
            </a:prstGeom>
          </p:spPr>
        </p:pic>
        <p:pic>
          <p:nvPicPr>
            <p:cNvPr id="44" name="Picture 43">
              <a:extLst>
                <a:ext uri="{FF2B5EF4-FFF2-40B4-BE49-F238E27FC236}">
                  <a16:creationId xmlns:a16="http://schemas.microsoft.com/office/drawing/2014/main" id="{3ECA66E8-9905-4DBA-B988-1B1EFBD3194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53937" y="2708300"/>
              <a:ext cx="552674" cy="562621"/>
            </a:xfrm>
            <a:prstGeom prst="rect">
              <a:avLst/>
            </a:prstGeom>
          </p:spPr>
        </p:pic>
        <p:pic>
          <p:nvPicPr>
            <p:cNvPr id="46" name="Picture 45">
              <a:extLst>
                <a:ext uri="{FF2B5EF4-FFF2-40B4-BE49-F238E27FC236}">
                  <a16:creationId xmlns:a16="http://schemas.microsoft.com/office/drawing/2014/main" id="{61E1A9DA-77DF-4DC8-886B-7A9C7D784DE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53937" y="3496726"/>
              <a:ext cx="552674" cy="562621"/>
            </a:xfrm>
            <a:prstGeom prst="rect">
              <a:avLst/>
            </a:prstGeom>
          </p:spPr>
        </p:pic>
        <p:pic>
          <p:nvPicPr>
            <p:cNvPr id="48" name="Picture 47">
              <a:extLst>
                <a:ext uri="{FF2B5EF4-FFF2-40B4-BE49-F238E27FC236}">
                  <a16:creationId xmlns:a16="http://schemas.microsoft.com/office/drawing/2014/main" id="{EED97F1B-FF5B-46DE-BE17-EBDA6D419CB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53937" y="4274395"/>
              <a:ext cx="552674" cy="562621"/>
            </a:xfrm>
            <a:prstGeom prst="rect">
              <a:avLst/>
            </a:prstGeom>
          </p:spPr>
        </p:pic>
        <p:pic>
          <p:nvPicPr>
            <p:cNvPr id="50" name="Picture 49">
              <a:extLst>
                <a:ext uri="{FF2B5EF4-FFF2-40B4-BE49-F238E27FC236}">
                  <a16:creationId xmlns:a16="http://schemas.microsoft.com/office/drawing/2014/main" id="{EBF13F19-6087-4438-90EC-00A6826B2C8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53937" y="5009030"/>
              <a:ext cx="552674" cy="562621"/>
            </a:xfrm>
            <a:prstGeom prst="rect">
              <a:avLst/>
            </a:prstGeom>
          </p:spPr>
        </p:pic>
        <p:pic>
          <p:nvPicPr>
            <p:cNvPr id="54" name="Graphic 53">
              <a:extLst>
                <a:ext uri="{FF2B5EF4-FFF2-40B4-BE49-F238E27FC236}">
                  <a16:creationId xmlns:a16="http://schemas.microsoft.com/office/drawing/2014/main" id="{705EACB0-15A4-4F07-A26C-E721A449F5D0}"/>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43988" y="5107786"/>
              <a:ext cx="365107" cy="365107"/>
            </a:xfrm>
            <a:prstGeom prst="rect">
              <a:avLst/>
            </a:prstGeom>
          </p:spPr>
        </p:pic>
        <p:pic>
          <p:nvPicPr>
            <p:cNvPr id="56" name="Graphic 55">
              <a:extLst>
                <a:ext uri="{FF2B5EF4-FFF2-40B4-BE49-F238E27FC236}">
                  <a16:creationId xmlns:a16="http://schemas.microsoft.com/office/drawing/2014/main" id="{23CE94A4-A611-48DA-BA62-77E3813FAC8D}"/>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60125" y="4389288"/>
              <a:ext cx="332834" cy="332834"/>
            </a:xfrm>
            <a:prstGeom prst="rect">
              <a:avLst/>
            </a:prstGeom>
          </p:spPr>
        </p:pic>
        <p:pic>
          <p:nvPicPr>
            <p:cNvPr id="58" name="Graphic 57">
              <a:extLst>
                <a:ext uri="{FF2B5EF4-FFF2-40B4-BE49-F238E27FC236}">
                  <a16:creationId xmlns:a16="http://schemas.microsoft.com/office/drawing/2014/main" id="{EAB54659-31FA-4C93-B412-7DF94F2CFAF2}"/>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36963" y="678452"/>
              <a:ext cx="386622" cy="386622"/>
            </a:xfrm>
            <a:prstGeom prst="rect">
              <a:avLst/>
            </a:prstGeom>
          </p:spPr>
        </p:pic>
        <p:pic>
          <p:nvPicPr>
            <p:cNvPr id="60" name="Graphic 59">
              <a:extLst>
                <a:ext uri="{FF2B5EF4-FFF2-40B4-BE49-F238E27FC236}">
                  <a16:creationId xmlns:a16="http://schemas.microsoft.com/office/drawing/2014/main" id="{C7960647-200E-44D1-9B11-6B3E9217B9B8}"/>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33231" y="3545647"/>
              <a:ext cx="386622" cy="386622"/>
            </a:xfrm>
            <a:prstGeom prst="rect">
              <a:avLst/>
            </a:prstGeom>
          </p:spPr>
        </p:pic>
        <p:pic>
          <p:nvPicPr>
            <p:cNvPr id="62" name="Graphic 61">
              <a:extLst>
                <a:ext uri="{FF2B5EF4-FFF2-40B4-BE49-F238E27FC236}">
                  <a16:creationId xmlns:a16="http://schemas.microsoft.com/office/drawing/2014/main" id="{65BA40A5-8289-4FAB-89F4-524E1BB27D21}"/>
                </a:ext>
                <a:ext uri="{C183D7F6-B498-43B3-948B-1728B52AA6E4}">
                  <adec:decorative xmlns:adec="http://schemas.microsoft.com/office/drawing/2017/decorative" val="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00958" y="2771105"/>
              <a:ext cx="418895" cy="418895"/>
            </a:xfrm>
            <a:prstGeom prst="rect">
              <a:avLst/>
            </a:prstGeom>
          </p:spPr>
        </p:pic>
        <p:pic>
          <p:nvPicPr>
            <p:cNvPr id="64" name="Graphic 63">
              <a:extLst>
                <a:ext uri="{FF2B5EF4-FFF2-40B4-BE49-F238E27FC236}">
                  <a16:creationId xmlns:a16="http://schemas.microsoft.com/office/drawing/2014/main" id="{A8DF0C0C-2A52-460F-BF68-CC746748F6B5}"/>
                </a:ext>
                <a:ext uri="{C183D7F6-B498-43B3-948B-1728B52AA6E4}">
                  <adec:decorative xmlns:adec="http://schemas.microsoft.com/office/drawing/2017/decorative" val="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687019" y="2049155"/>
              <a:ext cx="311319" cy="311319"/>
            </a:xfrm>
            <a:prstGeom prst="rect">
              <a:avLst/>
            </a:prstGeom>
          </p:spPr>
        </p:pic>
        <p:pic>
          <p:nvPicPr>
            <p:cNvPr id="66" name="Graphic 65">
              <a:extLst>
                <a:ext uri="{FF2B5EF4-FFF2-40B4-BE49-F238E27FC236}">
                  <a16:creationId xmlns:a16="http://schemas.microsoft.com/office/drawing/2014/main" id="{1C71A784-CEFA-49E1-86F7-AF9DFFE7F85C}"/>
                </a:ext>
                <a:ext uri="{C183D7F6-B498-43B3-948B-1728B52AA6E4}">
                  <adec:decorative xmlns:adec="http://schemas.microsoft.com/office/drawing/2017/decorative" val="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676261" y="1369752"/>
              <a:ext cx="322076" cy="322076"/>
            </a:xfrm>
            <a:prstGeom prst="rect">
              <a:avLst/>
            </a:prstGeom>
          </p:spPr>
        </p:pic>
      </p:grpSp>
      <p:pic>
        <p:nvPicPr>
          <p:cNvPr id="5" name="Picture 4">
            <a:extLst>
              <a:ext uri="{FF2B5EF4-FFF2-40B4-BE49-F238E27FC236}">
                <a16:creationId xmlns:a16="http://schemas.microsoft.com/office/drawing/2014/main" id="{B6D67BE5-D99D-4AF9-AF29-31175337203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50885" y="5643282"/>
            <a:ext cx="552674" cy="562621"/>
          </a:xfrm>
          <a:prstGeom prst="rect">
            <a:avLst/>
          </a:prstGeom>
        </p:spPr>
      </p:pic>
      <p:cxnSp>
        <p:nvCxnSpPr>
          <p:cNvPr id="6" name="Straight Connector 5">
            <a:extLst>
              <a:ext uri="{FF2B5EF4-FFF2-40B4-BE49-F238E27FC236}">
                <a16:creationId xmlns:a16="http://schemas.microsoft.com/office/drawing/2014/main" id="{822FAA0E-02F9-4D10-8A20-749110870740}"/>
              </a:ext>
              <a:ext uri="{C183D7F6-B498-43B3-948B-1728B52AA6E4}">
                <adec:decorative xmlns:adec="http://schemas.microsoft.com/office/drawing/2017/decorative" val="1"/>
              </a:ext>
            </a:extLst>
          </p:cNvPr>
          <p:cNvCxnSpPr>
            <a:cxnSpLocks/>
          </p:cNvCxnSpPr>
          <p:nvPr/>
        </p:nvCxnSpPr>
        <p:spPr>
          <a:xfrm>
            <a:off x="4265924" y="6185670"/>
            <a:ext cx="748495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C2F81E4-1BD1-4FAF-899C-5713A196097F}"/>
              </a:ext>
              <a:ext uri="{C183D7F6-B498-43B3-948B-1728B52AA6E4}">
                <adec:decorative xmlns:adec="http://schemas.microsoft.com/office/drawing/2017/decorative" val="1"/>
              </a:ext>
            </a:extLst>
          </p:cNvPr>
          <p:cNvPicPr>
            <a:picLocks noChangeAspect="1"/>
          </p:cNvPicPr>
          <p:nvPr/>
        </p:nvPicPr>
        <p:blipFill>
          <a:blip r:embed="rId18">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600958" y="5643282"/>
            <a:ext cx="457200" cy="457200"/>
          </a:xfrm>
          <a:prstGeom prst="rect">
            <a:avLst/>
          </a:prstGeom>
        </p:spPr>
      </p:pic>
    </p:spTree>
    <p:extLst>
      <p:ext uri="{BB962C8B-B14F-4D97-AF65-F5344CB8AC3E}">
        <p14:creationId xmlns:p14="http://schemas.microsoft.com/office/powerpoint/2010/main" val="18250557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955" y="2676527"/>
            <a:ext cx="2460592" cy="1641475"/>
          </a:xfrm>
        </p:spPr>
        <p:txBody>
          <a:bodyPr/>
          <a:lstStyle/>
          <a:p>
            <a:r>
              <a:rPr lang="en-US" dirty="0"/>
              <a:t>Configure Networking for an App Service</a:t>
            </a:r>
            <a:br>
              <a:rPr lang="en-US" dirty="0"/>
            </a:br>
            <a:r>
              <a:rPr lang="en-US" dirty="0"/>
              <a:t>Overview</a:t>
            </a:r>
          </a:p>
        </p:txBody>
      </p:sp>
      <p:sp>
        <p:nvSpPr>
          <p:cNvPr id="4" name="TextBox 3">
            <a:extLst>
              <a:ext uri="{FF2B5EF4-FFF2-40B4-BE49-F238E27FC236}">
                <a16:creationId xmlns:a16="http://schemas.microsoft.com/office/drawing/2014/main" id="{FC4C1558-95F6-47E5-B2CC-71FCC1DCBEFC}"/>
              </a:ext>
            </a:extLst>
          </p:cNvPr>
          <p:cNvSpPr txBox="1"/>
          <p:nvPr/>
        </p:nvSpPr>
        <p:spPr>
          <a:xfrm>
            <a:off x="3575356" y="413034"/>
            <a:ext cx="7166653" cy="3304388"/>
          </a:xfrm>
          <a:prstGeom prst="rect">
            <a:avLst/>
          </a:prstGeom>
          <a:noFill/>
        </p:spPr>
        <p:txBody>
          <a:bodyPr wrap="none" lIns="182854" tIns="146283" rIns="182854" bIns="146283" rtlCol="0">
            <a:spAutoFit/>
          </a:bodyPr>
          <a:lstStyle/>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Integrate an App with an Azure Virtual Network</a:t>
            </a:r>
          </a:p>
          <a:p>
            <a:pPr marL="809205" lvl="1"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Enable VNet Integration </a:t>
            </a:r>
          </a:p>
          <a:p>
            <a:pPr marL="809205" lvl="1"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Regional VNet Integration</a:t>
            </a:r>
          </a:p>
          <a:p>
            <a:pPr marL="809115" lvl="1"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4211455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F67F9-58F6-49D5-BEB0-1FB071B63C5B}"/>
              </a:ext>
            </a:extLst>
          </p:cNvPr>
          <p:cNvSpPr>
            <a:spLocks noGrp="1"/>
          </p:cNvSpPr>
          <p:nvPr>
            <p:ph type="title"/>
          </p:nvPr>
        </p:nvSpPr>
        <p:spPr/>
        <p:txBody>
          <a:bodyPr/>
          <a:lstStyle/>
          <a:p>
            <a:r>
              <a:rPr lang="en-GB" b="1" dirty="0"/>
              <a:t>Integrate an App with Azure Virtual Network</a:t>
            </a:r>
          </a:p>
        </p:txBody>
      </p:sp>
      <p:sp>
        <p:nvSpPr>
          <p:cNvPr id="6" name="Rectangle 5">
            <a:extLst>
              <a:ext uri="{FF2B5EF4-FFF2-40B4-BE49-F238E27FC236}">
                <a16:creationId xmlns:a16="http://schemas.microsoft.com/office/drawing/2014/main" id="{A7EDE339-C952-411A-BF87-6CC11DF9234F}"/>
              </a:ext>
            </a:extLst>
          </p:cNvPr>
          <p:cNvSpPr/>
          <p:nvPr/>
        </p:nvSpPr>
        <p:spPr bwMode="auto">
          <a:xfrm>
            <a:off x="0" y="1056290"/>
            <a:ext cx="12436475" cy="96169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457200" indent="-63500" defTabSz="932472" fontAlgn="base">
              <a:lnSpc>
                <a:spcPct val="90000"/>
              </a:lnSpc>
              <a:spcBef>
                <a:spcPct val="0"/>
              </a:spcBef>
              <a:spcAft>
                <a:spcPct val="0"/>
              </a:spcAft>
            </a:pPr>
            <a:r>
              <a:rPr lang="en-US" sz="2800" b="0" i="0" dirty="0">
                <a:solidFill>
                  <a:schemeClr val="bg1"/>
                </a:solidFill>
                <a:effectLst/>
                <a:latin typeface="Segoe UI" panose="020B0502040204020203" pitchFamily="34" charset="0"/>
              </a:rPr>
              <a:t>VNet Integration feature is used in multitenant apps</a:t>
            </a:r>
            <a:endParaRPr lang="en-US" sz="2800" dirty="0">
              <a:solidFill>
                <a:schemeClr val="bg1"/>
              </a:solidFill>
              <a:ea typeface="Segoe UI" pitchFamily="34" charset="0"/>
              <a:cs typeface="Segoe UI" pitchFamily="34" charset="0"/>
            </a:endParaRPr>
          </a:p>
        </p:txBody>
      </p:sp>
      <p:sp>
        <p:nvSpPr>
          <p:cNvPr id="3" name="Text Placeholder 2">
            <a:extLst>
              <a:ext uri="{FF2B5EF4-FFF2-40B4-BE49-F238E27FC236}">
                <a16:creationId xmlns:a16="http://schemas.microsoft.com/office/drawing/2014/main" id="{90FFE774-441D-411A-B0A9-69F0069470C8}"/>
              </a:ext>
            </a:extLst>
          </p:cNvPr>
          <p:cNvSpPr>
            <a:spLocks noGrp="1"/>
          </p:cNvSpPr>
          <p:nvPr>
            <p:ph type="body" sz="quarter" idx="4294967295"/>
          </p:nvPr>
        </p:nvSpPr>
        <p:spPr>
          <a:xfrm>
            <a:off x="600059" y="2305323"/>
            <a:ext cx="5182751" cy="3831818"/>
          </a:xfrm>
          <a:solidFill>
            <a:schemeClr val="bg1">
              <a:lumMod val="95000"/>
            </a:schemeClr>
          </a:solidFill>
        </p:spPr>
        <p:txBody>
          <a:bodyPr/>
          <a:lstStyle/>
          <a:p>
            <a:pPr marL="342900" indent="-342900">
              <a:spcAft>
                <a:spcPts val="1800"/>
              </a:spcAft>
              <a:buFont typeface="Arial" panose="020B0604020202020204" pitchFamily="34" charset="0"/>
              <a:buChar char="•"/>
            </a:pPr>
            <a:r>
              <a:rPr lang="en-US" dirty="0">
                <a:latin typeface="+mn-lt"/>
                <a:cs typeface="Segoe UI Light" panose="020B0502040204020203" pitchFamily="34" charset="0"/>
              </a:rPr>
              <a:t>Gives your app access to resources in your VNet</a:t>
            </a:r>
          </a:p>
          <a:p>
            <a:pPr marL="342900" indent="-342900">
              <a:spcAft>
                <a:spcPts val="1800"/>
              </a:spcAft>
              <a:buFont typeface="Arial" panose="020B0604020202020204" pitchFamily="34" charset="0"/>
              <a:buChar char="•"/>
            </a:pPr>
            <a:r>
              <a:rPr lang="en-US" dirty="0">
                <a:latin typeface="+mn-lt"/>
                <a:cs typeface="Segoe UI Light" panose="020B0502040204020203" pitchFamily="34" charset="0"/>
              </a:rPr>
              <a:t>Doesn't grant inbound private access to your app from the VNet</a:t>
            </a:r>
          </a:p>
          <a:p>
            <a:pPr marL="342900" indent="-342900">
              <a:spcAft>
                <a:spcPts val="1800"/>
              </a:spcAft>
              <a:buFont typeface="Arial" panose="020B0604020202020204" pitchFamily="34" charset="0"/>
              <a:buChar char="•"/>
            </a:pPr>
            <a:r>
              <a:rPr lang="en-US" dirty="0">
                <a:latin typeface="+mn-lt"/>
                <a:cs typeface="Segoe UI Light" panose="020B0502040204020203" pitchFamily="34" charset="0"/>
              </a:rPr>
              <a:t>Only used to make outbound calls from your app into your </a:t>
            </a:r>
            <a:r>
              <a:rPr lang="en-US" dirty="0" err="1">
                <a:latin typeface="+mn-lt"/>
                <a:cs typeface="Segoe UI Light" panose="020B0502040204020203" pitchFamily="34" charset="0"/>
              </a:rPr>
              <a:t>Vnet</a:t>
            </a:r>
            <a:endParaRPr lang="en-US" dirty="0">
              <a:latin typeface="+mn-lt"/>
              <a:cs typeface="Segoe UI Light" panose="020B0502040204020203" pitchFamily="34" charset="0"/>
            </a:endParaRPr>
          </a:p>
          <a:p>
            <a:pPr marL="342900" indent="-342900">
              <a:spcAft>
                <a:spcPts val="1800"/>
              </a:spcAft>
              <a:buFont typeface="Arial" panose="020B0604020202020204" pitchFamily="34" charset="0"/>
              <a:buChar char="•"/>
            </a:pPr>
            <a:r>
              <a:rPr lang="en-US" dirty="0">
                <a:latin typeface="+mn-lt"/>
                <a:cs typeface="Segoe UI Light" panose="020B0502040204020203" pitchFamily="34" charset="0"/>
              </a:rPr>
              <a:t>Two variations: regional and gateway required</a:t>
            </a:r>
            <a:endParaRPr lang="en-GB" dirty="0">
              <a:latin typeface="+mn-lt"/>
              <a:cs typeface="Segoe UI Light" panose="020B0502040204020203" pitchFamily="34" charset="0"/>
            </a:endParaRPr>
          </a:p>
        </p:txBody>
      </p:sp>
      <p:pic>
        <p:nvPicPr>
          <p:cNvPr id="8" name="Picture 7" descr="Screenshot of the VNet integration page. ">
            <a:extLst>
              <a:ext uri="{FF2B5EF4-FFF2-40B4-BE49-F238E27FC236}">
                <a16:creationId xmlns:a16="http://schemas.microsoft.com/office/drawing/2014/main" id="{B453A898-4AF4-4A53-A7E8-D11310A01E01}"/>
              </a:ext>
            </a:extLst>
          </p:cNvPr>
          <p:cNvPicPr>
            <a:picLocks noChangeAspect="1"/>
          </p:cNvPicPr>
          <p:nvPr/>
        </p:nvPicPr>
        <p:blipFill>
          <a:blip r:embed="rId3"/>
          <a:stretch>
            <a:fillRect/>
          </a:stretch>
        </p:blipFill>
        <p:spPr>
          <a:xfrm>
            <a:off x="7083185" y="2366448"/>
            <a:ext cx="4427553" cy="3694155"/>
          </a:xfrm>
          <a:prstGeom prst="rect">
            <a:avLst/>
          </a:prstGeom>
        </p:spPr>
      </p:pic>
      <p:sp>
        <p:nvSpPr>
          <p:cNvPr id="10" name="Rectangle 9">
            <a:extLst>
              <a:ext uri="{FF2B5EF4-FFF2-40B4-BE49-F238E27FC236}">
                <a16:creationId xmlns:a16="http://schemas.microsoft.com/office/drawing/2014/main" id="{BFD66D91-18A9-41E3-A1C9-5BB0B25AB45A}"/>
              </a:ext>
              <a:ext uri="{C183D7F6-B498-43B3-948B-1728B52AA6E4}">
                <adec:decorative xmlns:adec="http://schemas.microsoft.com/office/drawing/2017/decorative" val="1"/>
              </a:ext>
            </a:extLst>
          </p:cNvPr>
          <p:cNvSpPr/>
          <p:nvPr/>
        </p:nvSpPr>
        <p:spPr bwMode="auto">
          <a:xfrm>
            <a:off x="6826685" y="2168508"/>
            <a:ext cx="5182752" cy="419323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424093488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64679" y="2577436"/>
            <a:ext cx="9070923" cy="1495409"/>
          </a:xfrm>
        </p:spPr>
        <p:txBody>
          <a:bodyPr/>
          <a:lstStyle/>
          <a:p>
            <a:br>
              <a:rPr lang="en-US" b="1" dirty="0"/>
            </a:br>
            <a:r>
              <a:rPr lang="en-US" b="1" dirty="0"/>
              <a:t>Lesson 05: Create and Manage Deployment Slots</a:t>
            </a:r>
          </a:p>
        </p:txBody>
      </p:sp>
      <p:pic>
        <p:nvPicPr>
          <p:cNvPr id="23" name="Graphic 22">
            <a:extLst>
              <a:ext uri="{FF2B5EF4-FFF2-40B4-BE49-F238E27FC236}">
                <a16:creationId xmlns:a16="http://schemas.microsoft.com/office/drawing/2014/main" id="{C9C7985B-78DF-4C5F-9603-92910ACC6C1F}"/>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10401" y="2792493"/>
            <a:ext cx="1218469" cy="1218469"/>
          </a:xfrm>
          <a:prstGeom prst="rect">
            <a:avLst/>
          </a:prstGeom>
        </p:spPr>
      </p:pic>
    </p:spTree>
    <p:extLst>
      <p:ext uri="{BB962C8B-B14F-4D97-AF65-F5344CB8AC3E}">
        <p14:creationId xmlns:p14="http://schemas.microsoft.com/office/powerpoint/2010/main" val="392888261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955" y="2471342"/>
            <a:ext cx="2460592" cy="2051844"/>
          </a:xfrm>
        </p:spPr>
        <p:txBody>
          <a:bodyPr/>
          <a:lstStyle/>
          <a:p>
            <a:r>
              <a:rPr lang="en-US" dirty="0"/>
              <a:t>Create and Manage Deployment Slots</a:t>
            </a:r>
            <a:br>
              <a:rPr lang="en-US" dirty="0"/>
            </a:br>
            <a:r>
              <a:rPr lang="en-US" dirty="0"/>
              <a:t>Overview</a:t>
            </a:r>
          </a:p>
        </p:txBody>
      </p:sp>
      <p:sp>
        <p:nvSpPr>
          <p:cNvPr id="4" name="TextBox 3">
            <a:extLst>
              <a:ext uri="{FF2B5EF4-FFF2-40B4-BE49-F238E27FC236}">
                <a16:creationId xmlns:a16="http://schemas.microsoft.com/office/drawing/2014/main" id="{FC4C1558-95F6-47E5-B2CC-71FCC1DCBEFC}"/>
              </a:ext>
            </a:extLst>
          </p:cNvPr>
          <p:cNvSpPr txBox="1"/>
          <p:nvPr/>
        </p:nvSpPr>
        <p:spPr>
          <a:xfrm>
            <a:off x="3575356" y="413034"/>
            <a:ext cx="4192377" cy="3935330"/>
          </a:xfrm>
          <a:prstGeom prst="rect">
            <a:avLst/>
          </a:prstGeom>
          <a:noFill/>
        </p:spPr>
        <p:txBody>
          <a:bodyPr wrap="none" lIns="182854" tIns="146283" rIns="182854" bIns="146283" rtlCol="0">
            <a:spAutoFit/>
          </a:bodyPr>
          <a:lstStyle/>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Deployment Slots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Slots and Tiers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Create a Deployment Slot</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Access a Deployment Slot</a:t>
            </a:r>
          </a:p>
          <a:p>
            <a:pPr marL="809115" lvl="1"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9535432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Deployment Slots</a:t>
            </a:r>
          </a:p>
        </p:txBody>
      </p:sp>
      <p:sp>
        <p:nvSpPr>
          <p:cNvPr id="9" name="Freeform: Shape 8">
            <a:extLst>
              <a:ext uri="{FF2B5EF4-FFF2-40B4-BE49-F238E27FC236}">
                <a16:creationId xmlns:a16="http://schemas.microsoft.com/office/drawing/2014/main" id="{2FA5C646-F393-499F-9F67-33959B7E743E}"/>
              </a:ext>
            </a:extLst>
          </p:cNvPr>
          <p:cNvSpPr/>
          <p:nvPr/>
        </p:nvSpPr>
        <p:spPr>
          <a:xfrm>
            <a:off x="585413" y="1330329"/>
            <a:ext cx="5044353" cy="745827"/>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defTabSz="577850">
              <a:spcBef>
                <a:spcPct val="0"/>
              </a:spcBef>
              <a:spcAft>
                <a:spcPct val="35000"/>
              </a:spcAft>
              <a:buNone/>
            </a:pPr>
            <a:r>
              <a:rPr lang="en-US" sz="2000" kern="1200" dirty="0">
                <a:solidFill>
                  <a:schemeClr val="tx1"/>
                </a:solidFill>
              </a:rPr>
              <a:t>You can create multiple deployment slots within a single Azure App Service web app</a:t>
            </a:r>
          </a:p>
        </p:txBody>
      </p:sp>
      <p:sp>
        <p:nvSpPr>
          <p:cNvPr id="10" name="Freeform: Shape 9">
            <a:extLst>
              <a:ext uri="{FF2B5EF4-FFF2-40B4-BE49-F238E27FC236}">
                <a16:creationId xmlns:a16="http://schemas.microsoft.com/office/drawing/2014/main" id="{A9BD7FB0-8B02-4C85-AE51-D08E4B844C64}"/>
              </a:ext>
            </a:extLst>
          </p:cNvPr>
          <p:cNvSpPr/>
          <p:nvPr/>
        </p:nvSpPr>
        <p:spPr>
          <a:xfrm>
            <a:off x="572656" y="2243944"/>
            <a:ext cx="5044353" cy="767298"/>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defTabSz="577850">
              <a:spcBef>
                <a:spcPct val="0"/>
              </a:spcBef>
              <a:spcAft>
                <a:spcPct val="35000"/>
              </a:spcAft>
              <a:buNone/>
            </a:pPr>
            <a:r>
              <a:rPr lang="en-US" sz="2000" kern="1200" dirty="0">
                <a:solidFill>
                  <a:schemeClr val="tx1"/>
                </a:solidFill>
              </a:rPr>
              <a:t>Each slot is a separate instance of that web app, and it has a separate host name</a:t>
            </a:r>
          </a:p>
        </p:txBody>
      </p:sp>
      <p:sp>
        <p:nvSpPr>
          <p:cNvPr id="11" name="Freeform: Shape 10">
            <a:extLst>
              <a:ext uri="{FF2B5EF4-FFF2-40B4-BE49-F238E27FC236}">
                <a16:creationId xmlns:a16="http://schemas.microsoft.com/office/drawing/2014/main" id="{ACFC1943-F0E0-417B-B6B1-78246A54224E}"/>
              </a:ext>
            </a:extLst>
          </p:cNvPr>
          <p:cNvSpPr/>
          <p:nvPr/>
        </p:nvSpPr>
        <p:spPr>
          <a:xfrm>
            <a:off x="585413" y="3179030"/>
            <a:ext cx="5071654" cy="897427"/>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defTabSz="577850">
              <a:spcBef>
                <a:spcPct val="0"/>
              </a:spcBef>
              <a:spcAft>
                <a:spcPct val="35000"/>
              </a:spcAft>
              <a:buNone/>
            </a:pPr>
            <a:r>
              <a:rPr lang="en-US" sz="2000" kern="1200" dirty="0">
                <a:solidFill>
                  <a:schemeClr val="tx1"/>
                </a:solidFill>
              </a:rPr>
              <a:t>You can deploy a different version of your web app into each slot</a:t>
            </a:r>
          </a:p>
        </p:txBody>
      </p:sp>
      <p:sp>
        <p:nvSpPr>
          <p:cNvPr id="12" name="Freeform: Shape 11">
            <a:extLst>
              <a:ext uri="{FF2B5EF4-FFF2-40B4-BE49-F238E27FC236}">
                <a16:creationId xmlns:a16="http://schemas.microsoft.com/office/drawing/2014/main" id="{514BA59F-2B63-4536-B0E6-69D1F5906669}"/>
              </a:ext>
            </a:extLst>
          </p:cNvPr>
          <p:cNvSpPr/>
          <p:nvPr/>
        </p:nvSpPr>
        <p:spPr>
          <a:xfrm>
            <a:off x="572656" y="4271723"/>
            <a:ext cx="5044353" cy="897427"/>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defTabSz="577850">
              <a:spcBef>
                <a:spcPct val="0"/>
              </a:spcBef>
              <a:spcAft>
                <a:spcPct val="35000"/>
              </a:spcAft>
              <a:buNone/>
            </a:pPr>
            <a:r>
              <a:rPr lang="en-US" sz="2000" kern="1200" dirty="0">
                <a:solidFill>
                  <a:schemeClr val="tx1"/>
                </a:solidFill>
              </a:rPr>
              <a:t>Each slot has its own URL and shares the resources of the same App Service plan</a:t>
            </a:r>
          </a:p>
        </p:txBody>
      </p:sp>
      <p:sp>
        <p:nvSpPr>
          <p:cNvPr id="13" name="Freeform: Shape 12">
            <a:extLst>
              <a:ext uri="{FF2B5EF4-FFF2-40B4-BE49-F238E27FC236}">
                <a16:creationId xmlns:a16="http://schemas.microsoft.com/office/drawing/2014/main" id="{B09D9AB6-F5BD-4DDA-AEBB-258166095292}"/>
              </a:ext>
            </a:extLst>
          </p:cNvPr>
          <p:cNvSpPr/>
          <p:nvPr/>
        </p:nvSpPr>
        <p:spPr>
          <a:xfrm>
            <a:off x="572656" y="5328494"/>
            <a:ext cx="5071654" cy="897428"/>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defTabSz="577850">
              <a:spcBef>
                <a:spcPct val="0"/>
              </a:spcBef>
              <a:spcAft>
                <a:spcPct val="35000"/>
              </a:spcAft>
              <a:buNone/>
            </a:pPr>
            <a:r>
              <a:rPr lang="en-US" sz="2000" kern="1200" dirty="0">
                <a:solidFill>
                  <a:schemeClr val="tx1"/>
                </a:solidFill>
              </a:rPr>
              <a:t>Let's you fallback to a good known site</a:t>
            </a:r>
            <a:endParaRPr lang="en-IN" sz="2000" kern="1200" dirty="0">
              <a:solidFill>
                <a:schemeClr val="tx1"/>
              </a:solidFill>
            </a:endParaRPr>
          </a:p>
        </p:txBody>
      </p:sp>
      <p:sp>
        <p:nvSpPr>
          <p:cNvPr id="28" name="TextBox 27">
            <a:extLst>
              <a:ext uri="{FF2B5EF4-FFF2-40B4-BE49-F238E27FC236}">
                <a16:creationId xmlns:a16="http://schemas.microsoft.com/office/drawing/2014/main" id="{24495777-FC90-4ADD-9BC1-1CF728448D00}"/>
              </a:ext>
            </a:extLst>
          </p:cNvPr>
          <p:cNvSpPr txBox="1"/>
          <p:nvPr/>
        </p:nvSpPr>
        <p:spPr>
          <a:xfrm>
            <a:off x="6753324" y="2040482"/>
            <a:ext cx="4377545" cy="276999"/>
          </a:xfrm>
          <a:prstGeom prst="rect">
            <a:avLst/>
          </a:prstGeom>
          <a:noFill/>
        </p:spPr>
        <p:txBody>
          <a:bodyPr wrap="none" lIns="0" tIns="0" rIns="0" bIns="0" rtlCol="0" anchor="t">
            <a:spAutoFit/>
          </a:bodyPr>
          <a:lstStyle/>
          <a:p>
            <a:pPr>
              <a:spcAft>
                <a:spcPts val="600"/>
              </a:spcAft>
            </a:pPr>
            <a:r>
              <a:rPr lang="en-US" dirty="0">
                <a:latin typeface="+mj-lt"/>
              </a:rPr>
              <a:t>Continuous Deployment with a Stage Slot</a:t>
            </a:r>
            <a:endParaRPr lang="en-IN" dirty="0">
              <a:latin typeface="+mj-lt"/>
            </a:endParaRPr>
          </a:p>
        </p:txBody>
      </p:sp>
      <p:grpSp>
        <p:nvGrpSpPr>
          <p:cNvPr id="6" name="Group 5" descr="Graphic showing that two developers are sending information to GitHub. GitHub is sending information to the Staging slot. A production slot is shown which can swap information with the staging slot">
            <a:extLst>
              <a:ext uri="{FF2B5EF4-FFF2-40B4-BE49-F238E27FC236}">
                <a16:creationId xmlns:a16="http://schemas.microsoft.com/office/drawing/2014/main" id="{9136BC3A-A3D0-46F8-A356-4591700530EF}"/>
              </a:ext>
            </a:extLst>
          </p:cNvPr>
          <p:cNvGrpSpPr/>
          <p:nvPr/>
        </p:nvGrpSpPr>
        <p:grpSpPr>
          <a:xfrm>
            <a:off x="6197311" y="2788192"/>
            <a:ext cx="5685194" cy="2429358"/>
            <a:chOff x="732426" y="2150316"/>
            <a:chExt cx="5685194" cy="2429358"/>
          </a:xfrm>
        </p:grpSpPr>
        <p:pic>
          <p:nvPicPr>
            <p:cNvPr id="33" name="Picture 32" descr="Icon of a computer screen">
              <a:extLst>
                <a:ext uri="{FF2B5EF4-FFF2-40B4-BE49-F238E27FC236}">
                  <a16:creationId xmlns:a16="http://schemas.microsoft.com/office/drawing/2014/main" id="{422338C3-931A-477F-A772-4CFA3F0A6B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20209" y="2150316"/>
              <a:ext cx="439465" cy="439465"/>
            </a:xfrm>
            <a:prstGeom prst="rect">
              <a:avLst/>
            </a:prstGeom>
          </p:spPr>
        </p:pic>
        <p:sp>
          <p:nvSpPr>
            <p:cNvPr id="30" name="TextBox 29">
              <a:extLst>
                <a:ext uri="{FF2B5EF4-FFF2-40B4-BE49-F238E27FC236}">
                  <a16:creationId xmlns:a16="http://schemas.microsoft.com/office/drawing/2014/main" id="{BAD85E3F-1479-4FBA-AE7D-216D49243242}"/>
                </a:ext>
              </a:extLst>
            </p:cNvPr>
            <p:cNvSpPr txBox="1"/>
            <p:nvPr/>
          </p:nvSpPr>
          <p:spPr>
            <a:xfrm>
              <a:off x="732426" y="2691418"/>
              <a:ext cx="815031" cy="184666"/>
            </a:xfrm>
            <a:prstGeom prst="rect">
              <a:avLst/>
            </a:prstGeom>
            <a:noFill/>
          </p:spPr>
          <p:txBody>
            <a:bodyPr wrap="none" lIns="0" tIns="0" rIns="0" bIns="0" rtlCol="0" anchor="t">
              <a:spAutoFit/>
            </a:bodyPr>
            <a:lstStyle/>
            <a:p>
              <a:pPr>
                <a:spcAft>
                  <a:spcPts val="600"/>
                </a:spcAft>
              </a:pPr>
              <a:r>
                <a:rPr lang="en-US" sz="1200"/>
                <a:t>Developer 1</a:t>
              </a:r>
              <a:endParaRPr lang="en-IN" sz="1200"/>
            </a:p>
          </p:txBody>
        </p:sp>
        <p:cxnSp>
          <p:nvCxnSpPr>
            <p:cNvPr id="24" name="Straight Arrow Connector 23">
              <a:extLst>
                <a:ext uri="{FF2B5EF4-FFF2-40B4-BE49-F238E27FC236}">
                  <a16:creationId xmlns:a16="http://schemas.microsoft.com/office/drawing/2014/main" id="{6B473FA1-0CCF-4C54-874B-A7D2052F1FEE}"/>
                </a:ext>
              </a:extLst>
            </p:cNvPr>
            <p:cNvCxnSpPr>
              <a:cxnSpLocks/>
            </p:cNvCxnSpPr>
            <p:nvPr/>
          </p:nvCxnSpPr>
          <p:spPr>
            <a:xfrm>
              <a:off x="1695135" y="2531740"/>
              <a:ext cx="594481" cy="72160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4" name="Picture 33" descr="Icon of a computer screen">
              <a:extLst>
                <a:ext uri="{FF2B5EF4-FFF2-40B4-BE49-F238E27FC236}">
                  <a16:creationId xmlns:a16="http://schemas.microsoft.com/office/drawing/2014/main" id="{69465FAC-5D88-4C9A-B952-D5CE1C4D4BB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20209" y="3839260"/>
              <a:ext cx="439465" cy="439465"/>
            </a:xfrm>
            <a:prstGeom prst="rect">
              <a:avLst/>
            </a:prstGeom>
          </p:spPr>
        </p:pic>
        <p:sp>
          <p:nvSpPr>
            <p:cNvPr id="31" name="TextBox 30">
              <a:extLst>
                <a:ext uri="{FF2B5EF4-FFF2-40B4-BE49-F238E27FC236}">
                  <a16:creationId xmlns:a16="http://schemas.microsoft.com/office/drawing/2014/main" id="{7E02D88C-4EB6-430A-B968-E2DF21DD5FAA}"/>
                </a:ext>
              </a:extLst>
            </p:cNvPr>
            <p:cNvSpPr txBox="1"/>
            <p:nvPr/>
          </p:nvSpPr>
          <p:spPr>
            <a:xfrm>
              <a:off x="732426" y="4395008"/>
              <a:ext cx="815031" cy="184666"/>
            </a:xfrm>
            <a:prstGeom prst="rect">
              <a:avLst/>
            </a:prstGeom>
            <a:noFill/>
          </p:spPr>
          <p:txBody>
            <a:bodyPr wrap="none" lIns="0" tIns="0" rIns="0" bIns="0" rtlCol="0" anchor="t">
              <a:spAutoFit/>
            </a:bodyPr>
            <a:lstStyle/>
            <a:p>
              <a:pPr>
                <a:spcAft>
                  <a:spcPts val="600"/>
                </a:spcAft>
              </a:pPr>
              <a:r>
                <a:rPr lang="en-US" sz="1200"/>
                <a:t>Developer 2</a:t>
              </a:r>
              <a:endParaRPr lang="en-IN" sz="1200"/>
            </a:p>
          </p:txBody>
        </p:sp>
        <p:cxnSp>
          <p:nvCxnSpPr>
            <p:cNvPr id="25" name="Straight Arrow Connector 24">
              <a:extLst>
                <a:ext uri="{FF2B5EF4-FFF2-40B4-BE49-F238E27FC236}">
                  <a16:creationId xmlns:a16="http://schemas.microsoft.com/office/drawing/2014/main" id="{B957E471-FAC7-4806-AE58-5BC3B624DC3E}"/>
                </a:ext>
              </a:extLst>
            </p:cNvPr>
            <p:cNvCxnSpPr>
              <a:cxnSpLocks/>
            </p:cNvCxnSpPr>
            <p:nvPr/>
          </p:nvCxnSpPr>
          <p:spPr>
            <a:xfrm flipV="1">
              <a:off x="1695135" y="3482506"/>
              <a:ext cx="596086" cy="72342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3CECAF0-351E-45A8-9D58-DECAB50EB51A}"/>
                </a:ext>
              </a:extLst>
            </p:cNvPr>
            <p:cNvSpPr/>
            <p:nvPr/>
          </p:nvSpPr>
          <p:spPr bwMode="auto">
            <a:xfrm>
              <a:off x="2431298" y="2820568"/>
              <a:ext cx="992869" cy="99286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100">
                  <a:solidFill>
                    <a:schemeClr val="bg1"/>
                  </a:solidFill>
                </a:rPr>
                <a:t>GitHub</a:t>
              </a:r>
              <a:endParaRPr lang="en-IN" sz="1100">
                <a:solidFill>
                  <a:schemeClr val="bg1"/>
                </a:solidFill>
              </a:endParaRPr>
            </a:p>
          </p:txBody>
        </p:sp>
        <p:pic>
          <p:nvPicPr>
            <p:cNvPr id="27" name="Picture 10" descr="Github character silhouette | Free Icon">
              <a:extLst>
                <a:ext uri="{FF2B5EF4-FFF2-40B4-BE49-F238E27FC236}">
                  <a16:creationId xmlns:a16="http://schemas.microsoft.com/office/drawing/2014/main" id="{F15CB571-A511-4F1D-91EB-839FF3B84B0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6475" y="2914748"/>
              <a:ext cx="582514" cy="582514"/>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a:extLst>
                <a:ext uri="{FF2B5EF4-FFF2-40B4-BE49-F238E27FC236}">
                  <a16:creationId xmlns:a16="http://schemas.microsoft.com/office/drawing/2014/main" id="{FD256EC4-11B0-4D6F-A9E6-BF3ACC654418}"/>
                </a:ext>
              </a:extLst>
            </p:cNvPr>
            <p:cNvCxnSpPr>
              <a:cxnSpLocks/>
            </p:cNvCxnSpPr>
            <p:nvPr/>
          </p:nvCxnSpPr>
          <p:spPr>
            <a:xfrm>
              <a:off x="3481368" y="3317002"/>
              <a:ext cx="404556"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5" name="Picture 34" descr="Icons of a series of circles with rings enclosing a bigger circle at the centre">
              <a:extLst>
                <a:ext uri="{FF2B5EF4-FFF2-40B4-BE49-F238E27FC236}">
                  <a16:creationId xmlns:a16="http://schemas.microsoft.com/office/drawing/2014/main" id="{5FAE832C-18C8-4464-9589-C477810AA4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67369" y="2999117"/>
              <a:ext cx="439465" cy="439465"/>
            </a:xfrm>
            <a:prstGeom prst="rect">
              <a:avLst/>
            </a:prstGeom>
          </p:spPr>
        </p:pic>
        <p:sp>
          <p:nvSpPr>
            <p:cNvPr id="32" name="TextBox 31">
              <a:extLst>
                <a:ext uri="{FF2B5EF4-FFF2-40B4-BE49-F238E27FC236}">
                  <a16:creationId xmlns:a16="http://schemas.microsoft.com/office/drawing/2014/main" id="{5ECCA94C-8C05-4014-B47E-45369E2C3B18}"/>
                </a:ext>
              </a:extLst>
            </p:cNvPr>
            <p:cNvSpPr txBox="1"/>
            <p:nvPr/>
          </p:nvSpPr>
          <p:spPr>
            <a:xfrm>
              <a:off x="4229883" y="3554220"/>
              <a:ext cx="514436" cy="184666"/>
            </a:xfrm>
            <a:prstGeom prst="rect">
              <a:avLst/>
            </a:prstGeom>
            <a:noFill/>
          </p:spPr>
          <p:txBody>
            <a:bodyPr wrap="none" lIns="0" tIns="0" rIns="0" bIns="0" rtlCol="0" anchor="t">
              <a:spAutoFit/>
            </a:bodyPr>
            <a:lstStyle/>
            <a:p>
              <a:pPr>
                <a:spcAft>
                  <a:spcPts val="600"/>
                </a:spcAft>
              </a:pPr>
              <a:r>
                <a:rPr lang="en-US" sz="1200"/>
                <a:t>Staging</a:t>
              </a:r>
              <a:endParaRPr lang="en-IN" sz="1200"/>
            </a:p>
          </p:txBody>
        </p:sp>
        <p:cxnSp>
          <p:nvCxnSpPr>
            <p:cNvPr id="43" name="Straight Arrow Connector 42">
              <a:extLst>
                <a:ext uri="{FF2B5EF4-FFF2-40B4-BE49-F238E27FC236}">
                  <a16:creationId xmlns:a16="http://schemas.microsoft.com/office/drawing/2014/main" id="{0DD06C0D-211E-42C7-9ADA-002C29D65FCA}"/>
                </a:ext>
              </a:extLst>
            </p:cNvPr>
            <p:cNvCxnSpPr>
              <a:cxnSpLocks/>
            </p:cNvCxnSpPr>
            <p:nvPr/>
          </p:nvCxnSpPr>
          <p:spPr>
            <a:xfrm>
              <a:off x="5041106" y="3317002"/>
              <a:ext cx="440532" cy="0"/>
            </a:xfrm>
            <a:prstGeom prst="straightConnector1">
              <a:avLst/>
            </a:prstGeom>
            <a:ln w="19050">
              <a:solidFill>
                <a:srgbClr val="FF0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49D2DCC-56F0-4CCB-960C-1A865D9DC543}"/>
                </a:ext>
              </a:extLst>
            </p:cNvPr>
            <p:cNvSpPr txBox="1"/>
            <p:nvPr/>
          </p:nvSpPr>
          <p:spPr>
            <a:xfrm>
              <a:off x="5094301" y="3023188"/>
              <a:ext cx="358624" cy="184666"/>
            </a:xfrm>
            <a:prstGeom prst="rect">
              <a:avLst/>
            </a:prstGeom>
            <a:noFill/>
          </p:spPr>
          <p:txBody>
            <a:bodyPr wrap="none" lIns="0" tIns="0" rIns="0" bIns="0" rtlCol="0" anchor="t">
              <a:spAutoFit/>
            </a:bodyPr>
            <a:lstStyle/>
            <a:p>
              <a:pPr>
                <a:spcAft>
                  <a:spcPts val="600"/>
                </a:spcAft>
              </a:pPr>
              <a:r>
                <a:rPr lang="en-US" sz="1200">
                  <a:solidFill>
                    <a:srgbClr val="FF0000"/>
                  </a:solidFill>
                </a:rPr>
                <a:t>Swap</a:t>
              </a:r>
              <a:endParaRPr lang="en-IN" sz="1200">
                <a:solidFill>
                  <a:srgbClr val="FF0000"/>
                </a:solidFill>
              </a:endParaRPr>
            </a:p>
          </p:txBody>
        </p:sp>
        <p:pic>
          <p:nvPicPr>
            <p:cNvPr id="37" name="Picture 36" descr="Icons of a series of circles with rings enclosing a bigger circle at the centre">
              <a:extLst>
                <a:ext uri="{FF2B5EF4-FFF2-40B4-BE49-F238E27FC236}">
                  <a16:creationId xmlns:a16="http://schemas.microsoft.com/office/drawing/2014/main" id="{8C3A0944-6B92-4023-8118-B38A6AFC4E9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7017" y="2999117"/>
              <a:ext cx="439465" cy="439465"/>
            </a:xfrm>
            <a:prstGeom prst="rect">
              <a:avLst/>
            </a:prstGeom>
          </p:spPr>
        </p:pic>
        <p:sp>
          <p:nvSpPr>
            <p:cNvPr id="40" name="TextBox 39">
              <a:extLst>
                <a:ext uri="{FF2B5EF4-FFF2-40B4-BE49-F238E27FC236}">
                  <a16:creationId xmlns:a16="http://schemas.microsoft.com/office/drawing/2014/main" id="{2A4315AE-DC6A-4887-9F59-29BA5EBA7DF5}"/>
                </a:ext>
              </a:extLst>
            </p:cNvPr>
            <p:cNvSpPr txBox="1"/>
            <p:nvPr/>
          </p:nvSpPr>
          <p:spPr>
            <a:xfrm>
              <a:off x="5675878" y="3554220"/>
              <a:ext cx="741742" cy="184666"/>
            </a:xfrm>
            <a:prstGeom prst="rect">
              <a:avLst/>
            </a:prstGeom>
            <a:noFill/>
          </p:spPr>
          <p:txBody>
            <a:bodyPr wrap="none" lIns="0" tIns="0" rIns="0" bIns="0" rtlCol="0" anchor="t">
              <a:spAutoFit/>
            </a:bodyPr>
            <a:lstStyle/>
            <a:p>
              <a:pPr>
                <a:spcAft>
                  <a:spcPts val="600"/>
                </a:spcAft>
              </a:pPr>
              <a:r>
                <a:rPr lang="en-US" sz="1200"/>
                <a:t>Production</a:t>
              </a:r>
              <a:endParaRPr lang="en-IN" sz="1200"/>
            </a:p>
          </p:txBody>
        </p:sp>
      </p:grpSp>
      <p:sp>
        <p:nvSpPr>
          <p:cNvPr id="16" name="Rectangle 15">
            <a:extLst>
              <a:ext uri="{FF2B5EF4-FFF2-40B4-BE49-F238E27FC236}">
                <a16:creationId xmlns:a16="http://schemas.microsoft.com/office/drawing/2014/main" id="{051F3A97-0D1D-4081-B6A1-D3199691C85C}"/>
              </a:ext>
              <a:ext uri="{C183D7F6-B498-43B3-948B-1728B52AA6E4}">
                <adec:decorative xmlns:adec="http://schemas.microsoft.com/office/drawing/2017/decorative" val="1"/>
              </a:ext>
            </a:extLst>
          </p:cNvPr>
          <p:cNvSpPr/>
          <p:nvPr/>
        </p:nvSpPr>
        <p:spPr bwMode="auto">
          <a:xfrm>
            <a:off x="5995781" y="1330329"/>
            <a:ext cx="6074300" cy="489559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8442917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0B4E61-0460-4EB3-BF0D-2CB62A80DDCE}"/>
              </a:ext>
            </a:extLst>
          </p:cNvPr>
          <p:cNvSpPr>
            <a:spLocks noGrp="1"/>
          </p:cNvSpPr>
          <p:nvPr>
            <p:ph type="title"/>
          </p:nvPr>
        </p:nvSpPr>
        <p:spPr/>
        <p:txBody>
          <a:bodyPr/>
          <a:lstStyle/>
          <a:p>
            <a:r>
              <a:rPr lang="en-US" b="1" dirty="0"/>
              <a:t>Slots and Tiers</a:t>
            </a:r>
          </a:p>
        </p:txBody>
      </p:sp>
      <p:graphicFrame>
        <p:nvGraphicFramePr>
          <p:cNvPr id="4" name="Table 4">
            <a:extLst>
              <a:ext uri="{FF2B5EF4-FFF2-40B4-BE49-F238E27FC236}">
                <a16:creationId xmlns:a16="http://schemas.microsoft.com/office/drawing/2014/main" id="{97D38AA8-B1CE-4485-BA27-60F59DB1CC55}"/>
              </a:ext>
            </a:extLst>
          </p:cNvPr>
          <p:cNvGraphicFramePr>
            <a:graphicFrameLocks/>
          </p:cNvGraphicFramePr>
          <p:nvPr>
            <p:extLst>
              <p:ext uri="{D42A27DB-BD31-4B8C-83A1-F6EECF244321}">
                <p14:modId xmlns:p14="http://schemas.microsoft.com/office/powerpoint/2010/main" val="2194730796"/>
              </p:ext>
            </p:extLst>
          </p:nvPr>
        </p:nvGraphicFramePr>
        <p:xfrm>
          <a:off x="863171" y="2362020"/>
          <a:ext cx="9335079" cy="2773680"/>
        </p:xfrm>
        <a:graphic>
          <a:graphicData uri="http://schemas.openxmlformats.org/drawingml/2006/table">
            <a:tbl>
              <a:tblPr firstRow="1" bandRow="1">
                <a:tableStyleId>{5C22544A-7EE6-4342-B048-85BDC9FD1C3A}</a:tableStyleId>
              </a:tblPr>
              <a:tblGrid>
                <a:gridCol w="3603835">
                  <a:extLst>
                    <a:ext uri="{9D8B030D-6E8A-4147-A177-3AD203B41FA5}">
                      <a16:colId xmlns:a16="http://schemas.microsoft.com/office/drawing/2014/main" val="927635914"/>
                    </a:ext>
                  </a:extLst>
                </a:gridCol>
                <a:gridCol w="5731244">
                  <a:extLst>
                    <a:ext uri="{9D8B030D-6E8A-4147-A177-3AD203B41FA5}">
                      <a16:colId xmlns:a16="http://schemas.microsoft.com/office/drawing/2014/main" val="2762563281"/>
                    </a:ext>
                  </a:extLst>
                </a:gridCol>
              </a:tblGrid>
              <a:tr h="370840">
                <a:tc>
                  <a:txBody>
                    <a:bodyPr/>
                    <a:lstStyle/>
                    <a:p>
                      <a:pPr algn="ctr"/>
                      <a:r>
                        <a:rPr lang="en-US" sz="2000" b="1" dirty="0">
                          <a:solidFill>
                            <a:schemeClr val="bg1"/>
                          </a:solidFill>
                          <a:latin typeface="+mj-lt"/>
                        </a:rPr>
                        <a:t>Tier</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2">
                        <a:lumMod val="50000"/>
                      </a:schemeClr>
                    </a:solidFill>
                  </a:tcPr>
                </a:tc>
                <a:tc>
                  <a:txBody>
                    <a:bodyPr/>
                    <a:lstStyle/>
                    <a:p>
                      <a:pPr algn="ctr"/>
                      <a:r>
                        <a:rPr lang="en-US" sz="2000" b="1" dirty="0">
                          <a:solidFill>
                            <a:schemeClr val="bg1"/>
                          </a:solidFill>
                          <a:latin typeface="+mj-lt"/>
                        </a:rPr>
                        <a:t>Maximum staging slots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50000"/>
                      </a:schemeClr>
                    </a:solidFill>
                  </a:tcPr>
                </a:tc>
                <a:extLst>
                  <a:ext uri="{0D108BD9-81ED-4DB2-BD59-A6C34878D82A}">
                    <a16:rowId xmlns:a16="http://schemas.microsoft.com/office/drawing/2014/main" val="1180287333"/>
                  </a:ext>
                </a:extLst>
              </a:tr>
              <a:tr h="370840">
                <a:tc>
                  <a:txBody>
                    <a:bodyPr/>
                    <a:lstStyle/>
                    <a:p>
                      <a:r>
                        <a:rPr lang="en-US" sz="2000">
                          <a:latin typeface="+mj-lt"/>
                        </a:rPr>
                        <a:t>Free</a:t>
                      </a:r>
                    </a:p>
                  </a:txBody>
                  <a:tcPr anchor="ctr">
                    <a:lnL w="12700" cap="flat" cmpd="sng" algn="ctr">
                      <a:solidFill>
                        <a:schemeClr val="tx1"/>
                      </a:solidFill>
                      <a:prstDash val="solid"/>
                      <a:round/>
                      <a:headEnd type="none" w="med" len="med"/>
                      <a:tailEnd type="none" w="med" len="med"/>
                    </a:lnL>
                  </a:tcPr>
                </a:tc>
                <a:tc>
                  <a:txBody>
                    <a:bodyPr/>
                    <a:lstStyle/>
                    <a:p>
                      <a:pPr algn="ctr"/>
                      <a:r>
                        <a:rPr lang="en-US" sz="2000" dirty="0">
                          <a:latin typeface="+mj-lt"/>
                        </a:rPr>
                        <a:t>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5881608"/>
                  </a:ext>
                </a:extLst>
              </a:tr>
              <a:tr h="370840">
                <a:tc>
                  <a:txBody>
                    <a:bodyPr/>
                    <a:lstStyle/>
                    <a:p>
                      <a:r>
                        <a:rPr lang="en-US" sz="2000" dirty="0">
                          <a:latin typeface="+mj-lt"/>
                        </a:rPr>
                        <a:t>Shared</a:t>
                      </a:r>
                    </a:p>
                  </a:txBody>
                  <a:tcPr anchor="ctr">
                    <a:lnL w="12700" cap="flat" cmpd="sng" algn="ctr">
                      <a:solidFill>
                        <a:schemeClr val="tx1"/>
                      </a:solidFill>
                      <a:prstDash val="solid"/>
                      <a:round/>
                      <a:headEnd type="none" w="med" len="med"/>
                      <a:tailEnd type="none" w="med" len="med"/>
                    </a:lnL>
                  </a:tcPr>
                </a:tc>
                <a:tc>
                  <a:txBody>
                    <a:bodyPr/>
                    <a:lstStyle/>
                    <a:p>
                      <a:pPr algn="ctr"/>
                      <a:r>
                        <a:rPr lang="en-US" sz="2000" dirty="0">
                          <a:latin typeface="+mj-lt"/>
                        </a:rPr>
                        <a:t>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0414436"/>
                  </a:ext>
                </a:extLst>
              </a:tr>
              <a:tr h="370840">
                <a:tc>
                  <a:txBody>
                    <a:bodyPr/>
                    <a:lstStyle/>
                    <a:p>
                      <a:r>
                        <a:rPr lang="en-US" sz="2000">
                          <a:latin typeface="+mj-lt"/>
                        </a:rPr>
                        <a:t>Basic</a:t>
                      </a:r>
                    </a:p>
                  </a:txBody>
                  <a:tcPr anchor="ctr">
                    <a:lnL w="12700" cap="flat" cmpd="sng" algn="ctr">
                      <a:solidFill>
                        <a:schemeClr val="tx1"/>
                      </a:solidFill>
                      <a:prstDash val="solid"/>
                      <a:round/>
                      <a:headEnd type="none" w="med" len="med"/>
                      <a:tailEnd type="none" w="med" len="med"/>
                    </a:lnL>
                  </a:tcPr>
                </a:tc>
                <a:tc>
                  <a:txBody>
                    <a:bodyPr/>
                    <a:lstStyle/>
                    <a:p>
                      <a:pPr algn="ctr"/>
                      <a:r>
                        <a:rPr lang="en-US" sz="2000" dirty="0">
                          <a:latin typeface="+mj-lt"/>
                        </a:rPr>
                        <a:t>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27197899"/>
                  </a:ext>
                </a:extLst>
              </a:tr>
              <a:tr h="370840">
                <a:tc>
                  <a:txBody>
                    <a:bodyPr/>
                    <a:lstStyle/>
                    <a:p>
                      <a:r>
                        <a:rPr lang="en-US" sz="2000">
                          <a:latin typeface="+mj-lt"/>
                        </a:rPr>
                        <a:t>Standard</a:t>
                      </a:r>
                    </a:p>
                  </a:txBody>
                  <a:tcPr anchor="ctr">
                    <a:lnL w="12700" cap="flat" cmpd="sng" algn="ctr">
                      <a:solidFill>
                        <a:schemeClr val="tx1"/>
                      </a:solidFill>
                      <a:prstDash val="solid"/>
                      <a:round/>
                      <a:headEnd type="none" w="med" len="med"/>
                      <a:tailEnd type="none" w="med" len="med"/>
                    </a:lnL>
                  </a:tcPr>
                </a:tc>
                <a:tc>
                  <a:txBody>
                    <a:bodyPr/>
                    <a:lstStyle/>
                    <a:p>
                      <a:pPr algn="ctr"/>
                      <a:r>
                        <a:rPr lang="en-US" sz="2000" dirty="0">
                          <a:latin typeface="+mj-lt"/>
                        </a:rPr>
                        <a:t>5</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309585"/>
                  </a:ext>
                </a:extLst>
              </a:tr>
              <a:tr h="370840">
                <a:tc>
                  <a:txBody>
                    <a:bodyPr/>
                    <a:lstStyle/>
                    <a:p>
                      <a:r>
                        <a:rPr lang="en-US" sz="2000">
                          <a:latin typeface="+mj-lt"/>
                        </a:rPr>
                        <a:t>Premium</a:t>
                      </a:r>
                    </a:p>
                  </a:txBody>
                  <a:tcPr anchor="ctr">
                    <a:lnL w="12700" cap="flat" cmpd="sng" algn="ctr">
                      <a:solidFill>
                        <a:schemeClr val="tx1"/>
                      </a:solidFill>
                      <a:prstDash val="solid"/>
                      <a:round/>
                      <a:headEnd type="none" w="med" len="med"/>
                      <a:tailEnd type="none" w="med" len="med"/>
                    </a:lnL>
                  </a:tcPr>
                </a:tc>
                <a:tc>
                  <a:txBody>
                    <a:bodyPr/>
                    <a:lstStyle/>
                    <a:p>
                      <a:pPr algn="ctr"/>
                      <a:r>
                        <a:rPr lang="en-US" sz="2000" dirty="0">
                          <a:latin typeface="+mj-lt"/>
                        </a:rPr>
                        <a:t>20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19546941"/>
                  </a:ext>
                </a:extLst>
              </a:tr>
              <a:tr h="370840">
                <a:tc>
                  <a:txBody>
                    <a:bodyPr/>
                    <a:lstStyle/>
                    <a:p>
                      <a:r>
                        <a:rPr lang="en-US" sz="2000" dirty="0">
                          <a:latin typeface="+mj-lt"/>
                        </a:rPr>
                        <a:t>Isolated</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a:latin typeface="+mj-lt"/>
                        </a:rPr>
                        <a:t>20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2600617"/>
                  </a:ext>
                </a:extLst>
              </a:tr>
            </a:tbl>
          </a:graphicData>
        </a:graphic>
      </p:graphicFrame>
      <p:sp>
        <p:nvSpPr>
          <p:cNvPr id="2" name="Rectangle 1">
            <a:extLst>
              <a:ext uri="{FF2B5EF4-FFF2-40B4-BE49-F238E27FC236}">
                <a16:creationId xmlns:a16="http://schemas.microsoft.com/office/drawing/2014/main" id="{8A472D30-0E31-4362-9E80-AB2BF88BEAF5}"/>
              </a:ext>
            </a:extLst>
          </p:cNvPr>
          <p:cNvSpPr/>
          <p:nvPr/>
        </p:nvSpPr>
        <p:spPr bwMode="auto">
          <a:xfrm>
            <a:off x="0" y="1075228"/>
            <a:ext cx="12436475" cy="904179"/>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98463" defTabSz="932472" fontAlgn="base">
              <a:lnSpc>
                <a:spcPct val="90000"/>
              </a:lnSpc>
              <a:spcBef>
                <a:spcPct val="0"/>
              </a:spcBef>
              <a:spcAft>
                <a:spcPct val="0"/>
              </a:spcAft>
            </a:pPr>
            <a:r>
              <a:rPr lang="en-US" sz="2400" dirty="0">
                <a:solidFill>
                  <a:schemeClr val="bg1"/>
                </a:solidFill>
                <a:latin typeface="+mj-lt"/>
                <a:ea typeface="Segoe UI" pitchFamily="34" charset="0"/>
                <a:cs typeface="Segoe UI" pitchFamily="34" charset="0"/>
              </a:rPr>
              <a:t>The number of available deployment slots depends on the pricing tier of the App Service plan</a:t>
            </a:r>
          </a:p>
        </p:txBody>
      </p:sp>
    </p:spTree>
    <p:extLst>
      <p:ext uri="{BB962C8B-B14F-4D97-AF65-F5344CB8AC3E}">
        <p14:creationId xmlns:p14="http://schemas.microsoft.com/office/powerpoint/2010/main" val="280391311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0B4E61-0460-4EB3-BF0D-2CB62A80DDCE}"/>
              </a:ext>
            </a:extLst>
          </p:cNvPr>
          <p:cNvSpPr>
            <a:spLocks noGrp="1"/>
          </p:cNvSpPr>
          <p:nvPr>
            <p:ph type="title"/>
          </p:nvPr>
        </p:nvSpPr>
        <p:spPr/>
        <p:txBody>
          <a:bodyPr/>
          <a:lstStyle/>
          <a:p>
            <a:r>
              <a:rPr lang="en-US" b="1" dirty="0"/>
              <a:t>Create a Deployment Slot</a:t>
            </a:r>
          </a:p>
        </p:txBody>
      </p:sp>
      <p:sp>
        <p:nvSpPr>
          <p:cNvPr id="5" name="Freeform: Shape 4">
            <a:extLst>
              <a:ext uri="{FF2B5EF4-FFF2-40B4-BE49-F238E27FC236}">
                <a16:creationId xmlns:a16="http://schemas.microsoft.com/office/drawing/2014/main" id="{9650E456-16EB-48A1-9B31-56C7B291EA53}"/>
              </a:ext>
            </a:extLst>
          </p:cNvPr>
          <p:cNvSpPr/>
          <p:nvPr/>
        </p:nvSpPr>
        <p:spPr>
          <a:xfrm>
            <a:off x="544882" y="1160102"/>
            <a:ext cx="5277630" cy="109487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defTabSz="577850">
              <a:spcBef>
                <a:spcPct val="0"/>
              </a:spcBef>
              <a:spcAft>
                <a:spcPct val="35000"/>
              </a:spcAft>
              <a:buNone/>
            </a:pPr>
            <a:r>
              <a:rPr lang="en-US" sz="2000" kern="1200" dirty="0">
                <a:solidFill>
                  <a:schemeClr val="tx1"/>
                </a:solidFill>
              </a:rPr>
              <a:t>Whenever possible, use deployment slots when deploying a new production build. </a:t>
            </a:r>
          </a:p>
        </p:txBody>
      </p:sp>
      <p:sp>
        <p:nvSpPr>
          <p:cNvPr id="10" name="Freeform: Shape 9">
            <a:extLst>
              <a:ext uri="{FF2B5EF4-FFF2-40B4-BE49-F238E27FC236}">
                <a16:creationId xmlns:a16="http://schemas.microsoft.com/office/drawing/2014/main" id="{E065E7C5-8C85-41B9-BC30-3C1980CCA12C}"/>
              </a:ext>
            </a:extLst>
          </p:cNvPr>
          <p:cNvSpPr/>
          <p:nvPr/>
        </p:nvSpPr>
        <p:spPr>
          <a:xfrm>
            <a:off x="558532" y="2444936"/>
            <a:ext cx="5277630" cy="109487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defTabSz="577850">
              <a:spcBef>
                <a:spcPct val="0"/>
              </a:spcBef>
              <a:spcAft>
                <a:spcPct val="35000"/>
              </a:spcAft>
              <a:buNone/>
            </a:pPr>
            <a:r>
              <a:rPr lang="en-US" sz="2000" kern="1200" dirty="0">
                <a:solidFill>
                  <a:schemeClr val="tx1"/>
                </a:solidFill>
              </a:rPr>
              <a:t>Deploy your app to a staging environment, validate your changes, and do smoke tests</a:t>
            </a:r>
          </a:p>
        </p:txBody>
      </p:sp>
      <p:sp>
        <p:nvSpPr>
          <p:cNvPr id="12" name="Freeform: Shape 11">
            <a:extLst>
              <a:ext uri="{FF2B5EF4-FFF2-40B4-BE49-F238E27FC236}">
                <a16:creationId xmlns:a16="http://schemas.microsoft.com/office/drawing/2014/main" id="{FD3EF501-66AA-41A8-A574-B6FADB2084B3}"/>
              </a:ext>
            </a:extLst>
          </p:cNvPr>
          <p:cNvSpPr/>
          <p:nvPr/>
        </p:nvSpPr>
        <p:spPr>
          <a:xfrm>
            <a:off x="544882" y="3699316"/>
            <a:ext cx="5306194" cy="1094874"/>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defTabSz="577850">
              <a:spcBef>
                <a:spcPct val="0"/>
              </a:spcBef>
              <a:spcAft>
                <a:spcPct val="35000"/>
              </a:spcAft>
              <a:buNone/>
            </a:pPr>
            <a:r>
              <a:rPr lang="en-US" sz="2000" kern="1200" dirty="0">
                <a:solidFill>
                  <a:schemeClr val="tx1"/>
                </a:solidFill>
              </a:rPr>
              <a:t>When you are ready, you can swap your staging and production slots. </a:t>
            </a:r>
          </a:p>
        </p:txBody>
      </p:sp>
      <p:sp>
        <p:nvSpPr>
          <p:cNvPr id="14" name="Freeform: Shape 13">
            <a:extLst>
              <a:ext uri="{FF2B5EF4-FFF2-40B4-BE49-F238E27FC236}">
                <a16:creationId xmlns:a16="http://schemas.microsoft.com/office/drawing/2014/main" id="{2529F252-9A16-494A-A942-DA033B721161}"/>
              </a:ext>
            </a:extLst>
          </p:cNvPr>
          <p:cNvSpPr/>
          <p:nvPr/>
        </p:nvSpPr>
        <p:spPr>
          <a:xfrm>
            <a:off x="532125" y="5048246"/>
            <a:ext cx="5277630" cy="1094874"/>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defTabSz="577850">
              <a:spcBef>
                <a:spcPct val="0"/>
              </a:spcBef>
              <a:spcAft>
                <a:spcPct val="35000"/>
              </a:spcAft>
              <a:buNone/>
            </a:pPr>
            <a:r>
              <a:rPr lang="en-US" sz="2000" kern="1200" dirty="0">
                <a:solidFill>
                  <a:schemeClr val="tx1"/>
                </a:solidFill>
              </a:rPr>
              <a:t>The swap operation warms up the necessary worker instances to match your production scale, thus eliminating downtime</a:t>
            </a:r>
          </a:p>
        </p:txBody>
      </p:sp>
      <p:pic>
        <p:nvPicPr>
          <p:cNvPr id="4" name="Picture 3" descr="Screenshot of the Add a Slot page. ">
            <a:extLst>
              <a:ext uri="{FF2B5EF4-FFF2-40B4-BE49-F238E27FC236}">
                <a16:creationId xmlns:a16="http://schemas.microsoft.com/office/drawing/2014/main" id="{CC79E94D-96C7-4571-9AA5-DF65C68A6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9409" y="1160102"/>
            <a:ext cx="4716001" cy="2268866"/>
          </a:xfrm>
          <a:prstGeom prst="rect">
            <a:avLst/>
          </a:prstGeom>
        </p:spPr>
      </p:pic>
      <p:pic>
        <p:nvPicPr>
          <p:cNvPr id="16" name="Picture 15" descr="Screenshot of the Deployment Slots page. ">
            <a:extLst>
              <a:ext uri="{FF2B5EF4-FFF2-40B4-BE49-F238E27FC236}">
                <a16:creationId xmlns:a16="http://schemas.microsoft.com/office/drawing/2014/main" id="{C3C01487-0355-462B-A805-745233181A3D}"/>
              </a:ext>
            </a:extLst>
          </p:cNvPr>
          <p:cNvPicPr>
            <a:picLocks noChangeAspect="1"/>
          </p:cNvPicPr>
          <p:nvPr/>
        </p:nvPicPr>
        <p:blipFill>
          <a:blip r:embed="rId3"/>
          <a:stretch>
            <a:fillRect/>
          </a:stretch>
        </p:blipFill>
        <p:spPr>
          <a:xfrm>
            <a:off x="6016703" y="3687380"/>
            <a:ext cx="5934075" cy="2628900"/>
          </a:xfrm>
          <a:prstGeom prst="rect">
            <a:avLst/>
          </a:prstGeom>
          <a:ln>
            <a:solidFill>
              <a:schemeClr val="bg1">
                <a:lumMod val="95000"/>
              </a:schemeClr>
            </a:solidFill>
          </a:ln>
          <a:effectLst/>
        </p:spPr>
      </p:pic>
      <p:sp>
        <p:nvSpPr>
          <p:cNvPr id="18" name="Rectangle 17">
            <a:extLst>
              <a:ext uri="{FF2B5EF4-FFF2-40B4-BE49-F238E27FC236}">
                <a16:creationId xmlns:a16="http://schemas.microsoft.com/office/drawing/2014/main" id="{5306CC5F-852A-47BC-9515-ACDC4496E19D}"/>
              </a:ext>
              <a:ext uri="{C183D7F6-B498-43B3-948B-1728B52AA6E4}">
                <adec:decorative xmlns:adec="http://schemas.microsoft.com/office/drawing/2017/decorative" val="1"/>
              </a:ext>
            </a:extLst>
          </p:cNvPr>
          <p:cNvSpPr/>
          <p:nvPr/>
        </p:nvSpPr>
        <p:spPr bwMode="auto">
          <a:xfrm>
            <a:off x="5995781" y="1054305"/>
            <a:ext cx="6074300" cy="534649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9509467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0B4E61-0460-4EB3-BF0D-2CB62A80DDCE}"/>
              </a:ext>
            </a:extLst>
          </p:cNvPr>
          <p:cNvSpPr>
            <a:spLocks noGrp="1"/>
          </p:cNvSpPr>
          <p:nvPr>
            <p:ph type="title"/>
          </p:nvPr>
        </p:nvSpPr>
        <p:spPr/>
        <p:txBody>
          <a:bodyPr/>
          <a:lstStyle/>
          <a:p>
            <a:r>
              <a:rPr lang="en-US" b="1" dirty="0"/>
              <a:t>Access a Deployment Slot</a:t>
            </a:r>
          </a:p>
        </p:txBody>
      </p:sp>
      <p:pic>
        <p:nvPicPr>
          <p:cNvPr id="4" name="Picture 3" descr="Screenshot of the Web App overview page. The app URL is highlighted. ">
            <a:extLst>
              <a:ext uri="{FF2B5EF4-FFF2-40B4-BE49-F238E27FC236}">
                <a16:creationId xmlns:a16="http://schemas.microsoft.com/office/drawing/2014/main" id="{9335F69A-7E9A-412B-901D-FA9CE3FD9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227" y="1558353"/>
            <a:ext cx="10206169" cy="4103711"/>
          </a:xfrm>
          <a:prstGeom prst="rect">
            <a:avLst/>
          </a:prstGeom>
        </p:spPr>
      </p:pic>
    </p:spTree>
    <p:extLst>
      <p:ext uri="{BB962C8B-B14F-4D97-AF65-F5344CB8AC3E}">
        <p14:creationId xmlns:p14="http://schemas.microsoft.com/office/powerpoint/2010/main" val="15691064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75437" y="2826670"/>
            <a:ext cx="9070923" cy="996940"/>
          </a:xfrm>
        </p:spPr>
        <p:txBody>
          <a:bodyPr/>
          <a:lstStyle/>
          <a:p>
            <a:br>
              <a:rPr lang="en-US" b="1" dirty="0"/>
            </a:br>
            <a:r>
              <a:rPr lang="en-US" b="1" dirty="0"/>
              <a:t>Lesson 06: Implement Azure Functions</a:t>
            </a:r>
          </a:p>
        </p:txBody>
      </p:sp>
      <p:pic>
        <p:nvPicPr>
          <p:cNvPr id="7" name="Graphic 5" descr="Azure Functions logo">
            <a:extLst>
              <a:ext uri="{FF2B5EF4-FFF2-40B4-BE49-F238E27FC236}">
                <a16:creationId xmlns:a16="http://schemas.microsoft.com/office/drawing/2014/main" id="{0D6391A2-83D0-499E-A2A8-ACEB404C91E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149151" y="2797861"/>
            <a:ext cx="1528185" cy="1398802"/>
          </a:xfrm>
          <a:prstGeom prst="rect">
            <a:avLst/>
          </a:prstGeom>
        </p:spPr>
      </p:pic>
    </p:spTree>
    <p:extLst>
      <p:ext uri="{BB962C8B-B14F-4D97-AF65-F5344CB8AC3E}">
        <p14:creationId xmlns:p14="http://schemas.microsoft.com/office/powerpoint/2010/main" val="357348165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955" y="2676527"/>
            <a:ext cx="2460592" cy="1641475"/>
          </a:xfrm>
        </p:spPr>
        <p:txBody>
          <a:bodyPr/>
          <a:lstStyle/>
          <a:p>
            <a:r>
              <a:rPr lang="en-US" dirty="0"/>
              <a:t>Implement Azure Functions</a:t>
            </a:r>
            <a:br>
              <a:rPr lang="en-US" dirty="0"/>
            </a:br>
            <a:r>
              <a:rPr lang="en-US" dirty="0"/>
              <a:t>Overview</a:t>
            </a:r>
          </a:p>
        </p:txBody>
      </p:sp>
      <p:sp>
        <p:nvSpPr>
          <p:cNvPr id="4" name="TextBox 3">
            <a:extLst>
              <a:ext uri="{FF2B5EF4-FFF2-40B4-BE49-F238E27FC236}">
                <a16:creationId xmlns:a16="http://schemas.microsoft.com/office/drawing/2014/main" id="{FC4C1558-95F6-47E5-B2CC-71FCC1DCBEFC}"/>
              </a:ext>
            </a:extLst>
          </p:cNvPr>
          <p:cNvSpPr txBox="1"/>
          <p:nvPr/>
        </p:nvSpPr>
        <p:spPr>
          <a:xfrm>
            <a:off x="3575356" y="413034"/>
            <a:ext cx="5923620" cy="3304388"/>
          </a:xfrm>
          <a:prstGeom prst="rect">
            <a:avLst/>
          </a:prstGeom>
          <a:noFill/>
        </p:spPr>
        <p:txBody>
          <a:bodyPr wrap="none" lIns="182854" tIns="146283" rIns="182854" bIns="146283" rtlCol="0">
            <a:spAutoFit/>
          </a:bodyPr>
          <a:lstStyle/>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Functions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Demonstration: Create a Function App</a:t>
            </a: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809115" lvl="1"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011711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96952" y="2998793"/>
            <a:ext cx="9070923" cy="996940"/>
          </a:xfrm>
        </p:spPr>
        <p:txBody>
          <a:bodyPr/>
          <a:lstStyle/>
          <a:p>
            <a:r>
              <a:rPr lang="en-US" b="1" dirty="0"/>
              <a:t>Lesson 01: Create and Configure Azure App Service</a:t>
            </a:r>
          </a:p>
        </p:txBody>
      </p:sp>
      <p:pic>
        <p:nvPicPr>
          <p:cNvPr id="23" name="Graphic 22">
            <a:extLst>
              <a:ext uri="{FF2B5EF4-FFF2-40B4-BE49-F238E27FC236}">
                <a16:creationId xmlns:a16="http://schemas.microsoft.com/office/drawing/2014/main" id="{CF6C2B5F-AED3-4AE4-A5B0-5094CAC6233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42156" y="2808699"/>
            <a:ext cx="1279283" cy="1279283"/>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743297-9E76-4B87-B8CF-9B6EE26931F6}"/>
              </a:ext>
            </a:extLst>
          </p:cNvPr>
          <p:cNvSpPr>
            <a:spLocks noGrp="1"/>
          </p:cNvSpPr>
          <p:nvPr>
            <p:ph type="title"/>
          </p:nvPr>
        </p:nvSpPr>
        <p:spPr/>
        <p:txBody>
          <a:bodyPr/>
          <a:lstStyle/>
          <a:p>
            <a:r>
              <a:rPr lang="en-US" dirty="0"/>
              <a:t>Azure Functions (1 of 2)</a:t>
            </a:r>
          </a:p>
        </p:txBody>
      </p:sp>
      <p:sp>
        <p:nvSpPr>
          <p:cNvPr id="5" name="Freeform: Shape 4">
            <a:extLst>
              <a:ext uri="{FF2B5EF4-FFF2-40B4-BE49-F238E27FC236}">
                <a16:creationId xmlns:a16="http://schemas.microsoft.com/office/drawing/2014/main" id="{D3E9A943-13D7-4ACF-9A95-0FB1924A83A5}"/>
              </a:ext>
            </a:extLst>
          </p:cNvPr>
          <p:cNvSpPr/>
          <p:nvPr/>
        </p:nvSpPr>
        <p:spPr>
          <a:xfrm>
            <a:off x="585413" y="1330330"/>
            <a:ext cx="5044353" cy="596664"/>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defTabSz="577850">
              <a:spcBef>
                <a:spcPct val="0"/>
              </a:spcBef>
              <a:spcAft>
                <a:spcPct val="35000"/>
              </a:spcAft>
              <a:buNone/>
            </a:pPr>
            <a:r>
              <a:rPr lang="en-US" sz="2000" kern="1200" dirty="0">
                <a:solidFill>
                  <a:schemeClr val="tx1"/>
                </a:solidFill>
              </a:rPr>
              <a:t>Run code based on HTTP requests</a:t>
            </a:r>
          </a:p>
        </p:txBody>
      </p:sp>
      <p:sp>
        <p:nvSpPr>
          <p:cNvPr id="7" name="Freeform: Shape 6">
            <a:extLst>
              <a:ext uri="{FF2B5EF4-FFF2-40B4-BE49-F238E27FC236}">
                <a16:creationId xmlns:a16="http://schemas.microsoft.com/office/drawing/2014/main" id="{AA5075F6-132E-4CF2-B2E6-C4870FF2DADC}"/>
              </a:ext>
            </a:extLst>
          </p:cNvPr>
          <p:cNvSpPr/>
          <p:nvPr/>
        </p:nvSpPr>
        <p:spPr>
          <a:xfrm>
            <a:off x="572656" y="2086338"/>
            <a:ext cx="5044353" cy="977338"/>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defTabSz="577850">
              <a:spcBef>
                <a:spcPct val="0"/>
              </a:spcBef>
              <a:spcAft>
                <a:spcPct val="35000"/>
              </a:spcAft>
              <a:buNone/>
            </a:pPr>
            <a:r>
              <a:rPr lang="en-US" sz="2000" kern="1200" dirty="0">
                <a:solidFill>
                  <a:schemeClr val="tx1"/>
                </a:solidFill>
              </a:rPr>
              <a:t>Process new and modified Azure Cosmos DB documents, Azure Storage blobs, and Azure Queue storage messages</a:t>
            </a:r>
          </a:p>
        </p:txBody>
      </p:sp>
      <p:sp>
        <p:nvSpPr>
          <p:cNvPr id="9" name="Freeform: Shape 8">
            <a:extLst>
              <a:ext uri="{FF2B5EF4-FFF2-40B4-BE49-F238E27FC236}">
                <a16:creationId xmlns:a16="http://schemas.microsoft.com/office/drawing/2014/main" id="{204C6BCA-4E53-404B-A5EA-1D66AA510171}"/>
              </a:ext>
            </a:extLst>
          </p:cNvPr>
          <p:cNvSpPr/>
          <p:nvPr/>
        </p:nvSpPr>
        <p:spPr>
          <a:xfrm>
            <a:off x="585413" y="3223020"/>
            <a:ext cx="5071654" cy="853437"/>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defTabSz="577850">
              <a:spcBef>
                <a:spcPct val="0"/>
              </a:spcBef>
              <a:spcAft>
                <a:spcPct val="35000"/>
              </a:spcAft>
              <a:buNone/>
            </a:pPr>
            <a:r>
              <a:rPr lang="en-US" sz="2000" kern="1200" dirty="0">
                <a:solidFill>
                  <a:schemeClr val="tx1"/>
                </a:solidFill>
              </a:rPr>
              <a:t>Schedule code to run at predefined times</a:t>
            </a:r>
          </a:p>
        </p:txBody>
      </p:sp>
      <p:sp>
        <p:nvSpPr>
          <p:cNvPr id="11" name="Freeform: Shape 10">
            <a:extLst>
              <a:ext uri="{FF2B5EF4-FFF2-40B4-BE49-F238E27FC236}">
                <a16:creationId xmlns:a16="http://schemas.microsoft.com/office/drawing/2014/main" id="{75E1EB2C-F147-442B-81A9-C4880ECE5446}"/>
              </a:ext>
            </a:extLst>
          </p:cNvPr>
          <p:cNvSpPr/>
          <p:nvPr/>
        </p:nvSpPr>
        <p:spPr>
          <a:xfrm>
            <a:off x="572656" y="4271723"/>
            <a:ext cx="5044353" cy="897427"/>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defTabSz="577850">
              <a:spcBef>
                <a:spcPct val="0"/>
              </a:spcBef>
              <a:spcAft>
                <a:spcPct val="35000"/>
              </a:spcAft>
              <a:buNone/>
            </a:pPr>
            <a:r>
              <a:rPr lang="en-US" sz="2000" kern="1200" dirty="0">
                <a:solidFill>
                  <a:schemeClr val="tx1"/>
                </a:solidFill>
              </a:rPr>
              <a:t>Respond to high volumes of Event Grid events by using subscriptions and filters</a:t>
            </a:r>
          </a:p>
        </p:txBody>
      </p:sp>
      <p:sp>
        <p:nvSpPr>
          <p:cNvPr id="13" name="Freeform: Shape 12">
            <a:extLst>
              <a:ext uri="{FF2B5EF4-FFF2-40B4-BE49-F238E27FC236}">
                <a16:creationId xmlns:a16="http://schemas.microsoft.com/office/drawing/2014/main" id="{41F6CC3D-004A-424D-A1B8-9C4070EDA4A4}"/>
              </a:ext>
            </a:extLst>
          </p:cNvPr>
          <p:cNvSpPr/>
          <p:nvPr/>
        </p:nvSpPr>
        <p:spPr>
          <a:xfrm>
            <a:off x="572656" y="5328494"/>
            <a:ext cx="5071654" cy="897428"/>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defTabSz="577850">
              <a:spcBef>
                <a:spcPct val="0"/>
              </a:spcBef>
              <a:spcAft>
                <a:spcPct val="35000"/>
              </a:spcAft>
              <a:buNone/>
            </a:pPr>
            <a:r>
              <a:rPr lang="en-US" sz="2000" kern="1200" dirty="0">
                <a:solidFill>
                  <a:schemeClr val="tx1"/>
                </a:solidFill>
              </a:rPr>
              <a:t>Respond to Azure Service Bus queue and topic messages</a:t>
            </a:r>
          </a:p>
        </p:txBody>
      </p:sp>
      <p:grpSp>
        <p:nvGrpSpPr>
          <p:cNvPr id="15" name="Group 14" descr="The diagram depicts the Microsoft Azure services that support direct integration with Azure Functions.">
            <a:extLst>
              <a:ext uri="{FF2B5EF4-FFF2-40B4-BE49-F238E27FC236}">
                <a16:creationId xmlns:a16="http://schemas.microsoft.com/office/drawing/2014/main" id="{00EFDFF5-F217-41BF-A450-A3D411D12F88}"/>
              </a:ext>
            </a:extLst>
          </p:cNvPr>
          <p:cNvGrpSpPr/>
          <p:nvPr/>
        </p:nvGrpSpPr>
        <p:grpSpPr>
          <a:xfrm>
            <a:off x="6338819" y="1628662"/>
            <a:ext cx="5246651" cy="4024454"/>
            <a:chOff x="2633335" y="1260024"/>
            <a:chExt cx="7290797" cy="5010488"/>
          </a:xfrm>
        </p:grpSpPr>
        <p:cxnSp>
          <p:nvCxnSpPr>
            <p:cNvPr id="16" name="Straight Connector 15">
              <a:extLst>
                <a:ext uri="{FF2B5EF4-FFF2-40B4-BE49-F238E27FC236}">
                  <a16:creationId xmlns:a16="http://schemas.microsoft.com/office/drawing/2014/main" id="{7FB943E0-74D4-4941-BB8C-08D1B90DD710}"/>
                </a:ext>
              </a:extLst>
            </p:cNvPr>
            <p:cNvCxnSpPr>
              <a:cxnSpLocks/>
              <a:stCxn id="42" idx="1"/>
            </p:cNvCxnSpPr>
            <p:nvPr/>
          </p:nvCxnSpPr>
          <p:spPr>
            <a:xfrm flipH="1" flipV="1">
              <a:off x="3251449" y="1950561"/>
              <a:ext cx="2475897" cy="1379174"/>
            </a:xfrm>
            <a:prstGeom prst="line">
              <a:avLst/>
            </a:prstGeom>
            <a:ln w="38100" cap="rnd">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32232D-C846-48D6-BD56-DADA7513D103}"/>
                </a:ext>
              </a:extLst>
            </p:cNvPr>
            <p:cNvCxnSpPr>
              <a:cxnSpLocks/>
              <a:endCxn id="57" idx="2"/>
            </p:cNvCxnSpPr>
            <p:nvPr/>
          </p:nvCxnSpPr>
          <p:spPr>
            <a:xfrm flipH="1" flipV="1">
              <a:off x="5097752" y="2108026"/>
              <a:ext cx="978416" cy="924479"/>
            </a:xfrm>
            <a:prstGeom prst="line">
              <a:avLst/>
            </a:prstGeom>
            <a:ln w="38100" cap="rnd">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C61B77-1162-49DA-8BC6-48656EA24747}"/>
                </a:ext>
              </a:extLst>
            </p:cNvPr>
            <p:cNvCxnSpPr>
              <a:cxnSpLocks/>
            </p:cNvCxnSpPr>
            <p:nvPr/>
          </p:nvCxnSpPr>
          <p:spPr>
            <a:xfrm flipV="1">
              <a:off x="6220001" y="2092975"/>
              <a:ext cx="827545" cy="956982"/>
            </a:xfrm>
            <a:prstGeom prst="line">
              <a:avLst/>
            </a:prstGeom>
            <a:ln w="38100" cap="rnd">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9517E7-6440-45F1-9627-D966BFC7956A}"/>
                </a:ext>
              </a:extLst>
            </p:cNvPr>
            <p:cNvCxnSpPr>
              <a:cxnSpLocks/>
            </p:cNvCxnSpPr>
            <p:nvPr/>
          </p:nvCxnSpPr>
          <p:spPr>
            <a:xfrm flipV="1">
              <a:off x="6425020" y="2166309"/>
              <a:ext cx="1946032" cy="1201176"/>
            </a:xfrm>
            <a:prstGeom prst="line">
              <a:avLst/>
            </a:prstGeom>
            <a:ln w="38100" cap="rnd">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4E237B6-23C1-4ACC-BF0A-0D64F5A546EB}"/>
                </a:ext>
              </a:extLst>
            </p:cNvPr>
            <p:cNvCxnSpPr>
              <a:cxnSpLocks/>
              <a:stCxn id="42" idx="1"/>
              <a:endCxn id="45" idx="3"/>
            </p:cNvCxnSpPr>
            <p:nvPr/>
          </p:nvCxnSpPr>
          <p:spPr>
            <a:xfrm flipH="1">
              <a:off x="4987820" y="3329735"/>
              <a:ext cx="739526" cy="28241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DDAC729-2F50-4EEF-823C-5CC587025E2C}"/>
                </a:ext>
              </a:extLst>
            </p:cNvPr>
            <p:cNvCxnSpPr>
              <a:cxnSpLocks/>
              <a:endCxn id="44" idx="1"/>
            </p:cNvCxnSpPr>
            <p:nvPr/>
          </p:nvCxnSpPr>
          <p:spPr>
            <a:xfrm>
              <a:off x="6458277" y="3367483"/>
              <a:ext cx="1379477" cy="374785"/>
            </a:xfrm>
            <a:prstGeom prst="line">
              <a:avLst/>
            </a:prstGeom>
            <a:ln w="38100" cap="rnd">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813B72-1A2D-47AA-B162-833E9616BA15}"/>
                </a:ext>
              </a:extLst>
            </p:cNvPr>
            <p:cNvCxnSpPr>
              <a:cxnSpLocks/>
            </p:cNvCxnSpPr>
            <p:nvPr/>
          </p:nvCxnSpPr>
          <p:spPr>
            <a:xfrm flipH="1">
              <a:off x="3553276" y="3962104"/>
              <a:ext cx="1087778" cy="1278220"/>
            </a:xfrm>
            <a:prstGeom prst="line">
              <a:avLst/>
            </a:prstGeom>
            <a:ln w="38100" cap="rnd">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238821A-7147-4257-9CFB-FBAED706C0DB}"/>
                </a:ext>
              </a:extLst>
            </p:cNvPr>
            <p:cNvCxnSpPr>
              <a:cxnSpLocks/>
            </p:cNvCxnSpPr>
            <p:nvPr/>
          </p:nvCxnSpPr>
          <p:spPr>
            <a:xfrm>
              <a:off x="4634500" y="3962104"/>
              <a:ext cx="13109" cy="1317964"/>
            </a:xfrm>
            <a:prstGeom prst="line">
              <a:avLst/>
            </a:prstGeom>
            <a:ln w="38100" cap="rnd">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15E590-3D73-42C7-A651-153F35E98591}"/>
                </a:ext>
              </a:extLst>
            </p:cNvPr>
            <p:cNvCxnSpPr>
              <a:cxnSpLocks/>
            </p:cNvCxnSpPr>
            <p:nvPr/>
          </p:nvCxnSpPr>
          <p:spPr>
            <a:xfrm>
              <a:off x="4634500" y="3944906"/>
              <a:ext cx="1096416" cy="1280478"/>
            </a:xfrm>
            <a:prstGeom prst="line">
              <a:avLst/>
            </a:prstGeom>
            <a:ln w="38100" cap="rnd">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E2AB6CB-110D-4043-A608-055B4CD8C79B}"/>
                </a:ext>
              </a:extLst>
            </p:cNvPr>
            <p:cNvCxnSpPr>
              <a:cxnSpLocks/>
            </p:cNvCxnSpPr>
            <p:nvPr/>
          </p:nvCxnSpPr>
          <p:spPr>
            <a:xfrm flipH="1">
              <a:off x="7208375" y="4150925"/>
              <a:ext cx="919972" cy="1045381"/>
            </a:xfrm>
            <a:prstGeom prst="line">
              <a:avLst/>
            </a:prstGeom>
            <a:ln w="38100" cap="rnd">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29EC7A-30C9-4BC3-B79B-D0B1A93B98C9}"/>
                </a:ext>
              </a:extLst>
            </p:cNvPr>
            <p:cNvCxnSpPr>
              <a:cxnSpLocks/>
            </p:cNvCxnSpPr>
            <p:nvPr/>
          </p:nvCxnSpPr>
          <p:spPr>
            <a:xfrm>
              <a:off x="8128347" y="4150925"/>
              <a:ext cx="1011769" cy="1045381"/>
            </a:xfrm>
            <a:prstGeom prst="line">
              <a:avLst/>
            </a:prstGeom>
            <a:ln w="38100" cap="rnd">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F684581-B4FB-474E-9CCA-E5B3C1F91290}"/>
                </a:ext>
              </a:extLst>
            </p:cNvPr>
            <p:cNvSpPr txBox="1"/>
            <p:nvPr/>
          </p:nvSpPr>
          <p:spPr>
            <a:xfrm>
              <a:off x="5370264" y="3820423"/>
              <a:ext cx="1840381" cy="926785"/>
            </a:xfrm>
            <a:prstGeom prst="rect">
              <a:avLst/>
            </a:prstGeom>
            <a:solidFill>
              <a:schemeClr val="bg1"/>
            </a:solidFill>
          </p:spPr>
          <p:txBody>
            <a:bodyPr wrap="none" lIns="45720" tIns="27432" rIns="45720" bIns="27432" rtlCol="0">
              <a:spAutoFit/>
            </a:bodyPr>
            <a:lstStyle/>
            <a:p>
              <a:pPr algn="ctr"/>
              <a:r>
                <a:rPr lang="en-IN" sz="2400">
                  <a:gradFill>
                    <a:gsLst>
                      <a:gs pos="2917">
                        <a:schemeClr val="tx1"/>
                      </a:gs>
                      <a:gs pos="30000">
                        <a:schemeClr val="tx1"/>
                      </a:gs>
                    </a:gsLst>
                    <a:lin ang="5400000" scaled="0"/>
                  </a:gradFill>
                  <a:latin typeface="+mj-lt"/>
                </a:rPr>
                <a:t>Azure </a:t>
              </a:r>
            </a:p>
            <a:p>
              <a:pPr algn="ctr"/>
              <a:r>
                <a:rPr lang="en-IN" sz="2400">
                  <a:gradFill>
                    <a:gsLst>
                      <a:gs pos="2917">
                        <a:schemeClr val="tx1"/>
                      </a:gs>
                      <a:gs pos="30000">
                        <a:schemeClr val="tx1"/>
                      </a:gs>
                    </a:gsLst>
                    <a:lin ang="5400000" scaled="0"/>
                  </a:gradFill>
                  <a:latin typeface="+mj-lt"/>
                </a:rPr>
                <a:t>Functions</a:t>
              </a:r>
            </a:p>
          </p:txBody>
        </p:sp>
        <p:sp>
          <p:nvSpPr>
            <p:cNvPr id="28" name="TextBox 27">
              <a:extLst>
                <a:ext uri="{FF2B5EF4-FFF2-40B4-BE49-F238E27FC236}">
                  <a16:creationId xmlns:a16="http://schemas.microsoft.com/office/drawing/2014/main" id="{D2E40933-4C47-44BB-9ECF-0F10145C264F}"/>
                </a:ext>
              </a:extLst>
            </p:cNvPr>
            <p:cNvSpPr txBox="1"/>
            <p:nvPr/>
          </p:nvSpPr>
          <p:spPr>
            <a:xfrm>
              <a:off x="7716256" y="2319770"/>
              <a:ext cx="1304646" cy="316112"/>
            </a:xfrm>
            <a:prstGeom prst="rect">
              <a:avLst/>
            </a:prstGeom>
            <a:solidFill>
              <a:schemeClr val="bg1"/>
            </a:solidFill>
          </p:spPr>
          <p:txBody>
            <a:bodyPr wrap="none" lIns="45720" tIns="27432" rIns="45720" bIns="27432" rtlCol="0">
              <a:spAutoFit/>
            </a:bodyPr>
            <a:lstStyle/>
            <a:p>
              <a:pPr algn="l"/>
              <a:r>
                <a:rPr lang="en-IN" sz="1400">
                  <a:gradFill>
                    <a:gsLst>
                      <a:gs pos="2917">
                        <a:schemeClr val="tx1"/>
                      </a:gs>
                      <a:gs pos="30000">
                        <a:schemeClr val="tx1"/>
                      </a:gs>
                    </a:gsLst>
                    <a:lin ang="5400000" scaled="0"/>
                  </a:gradFill>
                  <a:latin typeface="+mj-lt"/>
                </a:rPr>
                <a:t>Cosmos DB</a:t>
              </a:r>
            </a:p>
          </p:txBody>
        </p:sp>
        <p:pic>
          <p:nvPicPr>
            <p:cNvPr id="29" name="Picture 28" descr="A picture containing vector graphics&#10;&#10;Description automatically generated">
              <a:extLst>
                <a:ext uri="{FF2B5EF4-FFF2-40B4-BE49-F238E27FC236}">
                  <a16:creationId xmlns:a16="http://schemas.microsoft.com/office/drawing/2014/main" id="{C9E17DCF-4D6D-40D5-95E6-EC3BB293805A}"/>
                </a:ext>
              </a:extLst>
            </p:cNvPr>
            <p:cNvPicPr>
              <a:picLocks noChangeAspect="1"/>
            </p:cNvPicPr>
            <p:nvPr/>
          </p:nvPicPr>
          <p:blipFill>
            <a:blip r:embed="rId3"/>
            <a:stretch>
              <a:fillRect/>
            </a:stretch>
          </p:blipFill>
          <p:spPr>
            <a:xfrm>
              <a:off x="6559858" y="1360010"/>
              <a:ext cx="780290" cy="780290"/>
            </a:xfrm>
            <a:prstGeom prst="rect">
              <a:avLst/>
            </a:prstGeom>
          </p:spPr>
        </p:pic>
        <p:sp>
          <p:nvSpPr>
            <p:cNvPr id="30" name="TextBox 29">
              <a:extLst>
                <a:ext uri="{FF2B5EF4-FFF2-40B4-BE49-F238E27FC236}">
                  <a16:creationId xmlns:a16="http://schemas.microsoft.com/office/drawing/2014/main" id="{D5A19077-823E-4430-9235-91E94250D5DD}"/>
                </a:ext>
              </a:extLst>
            </p:cNvPr>
            <p:cNvSpPr txBox="1"/>
            <p:nvPr/>
          </p:nvSpPr>
          <p:spPr>
            <a:xfrm>
              <a:off x="6190808" y="2288623"/>
              <a:ext cx="1292578" cy="316112"/>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Event Hubs</a:t>
              </a:r>
            </a:p>
          </p:txBody>
        </p:sp>
        <p:pic>
          <p:nvPicPr>
            <p:cNvPr id="31" name="Picture 30" descr="A picture containing vector graphics&#10;&#10;Description automatically generated">
              <a:extLst>
                <a:ext uri="{FF2B5EF4-FFF2-40B4-BE49-F238E27FC236}">
                  <a16:creationId xmlns:a16="http://schemas.microsoft.com/office/drawing/2014/main" id="{22C85409-599D-4A49-A101-DF961A2FB4F6}"/>
                </a:ext>
              </a:extLst>
            </p:cNvPr>
            <p:cNvPicPr>
              <a:picLocks noChangeAspect="1"/>
            </p:cNvPicPr>
            <p:nvPr/>
          </p:nvPicPr>
          <p:blipFill>
            <a:blip r:embed="rId4"/>
            <a:stretch>
              <a:fillRect/>
            </a:stretch>
          </p:blipFill>
          <p:spPr>
            <a:xfrm>
              <a:off x="2810922" y="1360010"/>
              <a:ext cx="780290" cy="780290"/>
            </a:xfrm>
            <a:prstGeom prst="rect">
              <a:avLst/>
            </a:prstGeom>
          </p:spPr>
        </p:pic>
        <p:sp>
          <p:nvSpPr>
            <p:cNvPr id="32" name="TextBox 31">
              <a:extLst>
                <a:ext uri="{FF2B5EF4-FFF2-40B4-BE49-F238E27FC236}">
                  <a16:creationId xmlns:a16="http://schemas.microsoft.com/office/drawing/2014/main" id="{AAC0A0E0-BD85-48AB-BCBD-880B5D45CDCE}"/>
                </a:ext>
              </a:extLst>
            </p:cNvPr>
            <p:cNvSpPr txBox="1"/>
            <p:nvPr/>
          </p:nvSpPr>
          <p:spPr>
            <a:xfrm>
              <a:off x="2633335" y="2288623"/>
              <a:ext cx="1955327" cy="316112"/>
            </a:xfrm>
            <a:prstGeom prst="rect">
              <a:avLst/>
            </a:prstGeom>
            <a:solidFill>
              <a:schemeClr val="bg1"/>
            </a:solidFill>
          </p:spPr>
          <p:txBody>
            <a:bodyPr wrap="none" lIns="45720" tIns="27432" rIns="45720" bIns="27432" rtlCol="0">
              <a:spAutoFit/>
            </a:bodyPr>
            <a:lstStyle/>
            <a:p>
              <a:pPr algn="l"/>
              <a:r>
                <a:rPr lang="en-IN" sz="1400">
                  <a:gradFill>
                    <a:gsLst>
                      <a:gs pos="2917">
                        <a:schemeClr val="tx1"/>
                      </a:gs>
                      <a:gs pos="30000">
                        <a:schemeClr val="tx1"/>
                      </a:gs>
                    </a:gsLst>
                    <a:lin ang="5400000" scaled="0"/>
                  </a:gradFill>
                  <a:latin typeface="+mj-lt"/>
                </a:rPr>
                <a:t>Notification Hubs</a:t>
              </a:r>
            </a:p>
          </p:txBody>
        </p:sp>
        <p:sp>
          <p:nvSpPr>
            <p:cNvPr id="33" name="TextBox 32">
              <a:extLst>
                <a:ext uri="{FF2B5EF4-FFF2-40B4-BE49-F238E27FC236}">
                  <a16:creationId xmlns:a16="http://schemas.microsoft.com/office/drawing/2014/main" id="{3898FEBF-BE2F-4E00-A547-CD9A39A6BC5B}"/>
                </a:ext>
              </a:extLst>
            </p:cNvPr>
            <p:cNvSpPr txBox="1"/>
            <p:nvPr/>
          </p:nvSpPr>
          <p:spPr>
            <a:xfrm>
              <a:off x="4782117" y="2288623"/>
              <a:ext cx="1196104" cy="316112"/>
            </a:xfrm>
            <a:prstGeom prst="rect">
              <a:avLst/>
            </a:prstGeom>
            <a:solidFill>
              <a:schemeClr val="bg1"/>
            </a:solidFill>
          </p:spPr>
          <p:txBody>
            <a:bodyPr wrap="none" lIns="45720" tIns="27432" rIns="45720" bIns="27432" rtlCol="0">
              <a:spAutoFit/>
            </a:bodyPr>
            <a:lstStyle/>
            <a:p>
              <a:pPr algn="l"/>
              <a:r>
                <a:rPr lang="en-IN" sz="1400">
                  <a:gradFill>
                    <a:gsLst>
                      <a:gs pos="2917">
                        <a:schemeClr val="tx1"/>
                      </a:gs>
                      <a:gs pos="30000">
                        <a:schemeClr val="tx1"/>
                      </a:gs>
                    </a:gsLst>
                    <a:lin ang="5400000" scaled="0"/>
                  </a:gradFill>
                  <a:latin typeface="+mj-lt"/>
                </a:rPr>
                <a:t>Event Grid</a:t>
              </a:r>
            </a:p>
          </p:txBody>
        </p:sp>
        <p:sp>
          <p:nvSpPr>
            <p:cNvPr id="34" name="TextBox 33">
              <a:extLst>
                <a:ext uri="{FF2B5EF4-FFF2-40B4-BE49-F238E27FC236}">
                  <a16:creationId xmlns:a16="http://schemas.microsoft.com/office/drawing/2014/main" id="{30067AF5-65D1-42AF-AC87-0BF03842AE3D}"/>
                </a:ext>
              </a:extLst>
            </p:cNvPr>
            <p:cNvSpPr txBox="1"/>
            <p:nvPr/>
          </p:nvSpPr>
          <p:spPr>
            <a:xfrm>
              <a:off x="4125202" y="4199666"/>
              <a:ext cx="1037231" cy="316112"/>
            </a:xfrm>
            <a:prstGeom prst="rect">
              <a:avLst/>
            </a:prstGeom>
            <a:solidFill>
              <a:schemeClr val="bg1"/>
            </a:solidFill>
          </p:spPr>
          <p:txBody>
            <a:bodyPr wrap="none" lIns="91440" tIns="27432" rIns="91440" bIns="27432" rtlCol="0">
              <a:spAutoFit/>
            </a:bodyPr>
            <a:lstStyle/>
            <a:p>
              <a:pPr algn="l"/>
              <a:r>
                <a:rPr lang="en-IN" sz="1400">
                  <a:gradFill>
                    <a:gsLst>
                      <a:gs pos="2917">
                        <a:schemeClr val="tx1"/>
                      </a:gs>
                      <a:gs pos="30000">
                        <a:schemeClr val="tx1"/>
                      </a:gs>
                    </a:gsLst>
                    <a:lin ang="5400000" scaled="0"/>
                  </a:gradFill>
                  <a:latin typeface="+mj-lt"/>
                </a:rPr>
                <a:t>Storage</a:t>
              </a:r>
            </a:p>
          </p:txBody>
        </p:sp>
        <p:sp>
          <p:nvSpPr>
            <p:cNvPr id="35" name="TextBox 34">
              <a:extLst>
                <a:ext uri="{FF2B5EF4-FFF2-40B4-BE49-F238E27FC236}">
                  <a16:creationId xmlns:a16="http://schemas.microsoft.com/office/drawing/2014/main" id="{B2A3D933-4D13-4593-96B8-1DB58A29268E}"/>
                </a:ext>
              </a:extLst>
            </p:cNvPr>
            <p:cNvSpPr txBox="1"/>
            <p:nvPr/>
          </p:nvSpPr>
          <p:spPr>
            <a:xfrm>
              <a:off x="3280951" y="5930336"/>
              <a:ext cx="805859" cy="316112"/>
            </a:xfrm>
            <a:prstGeom prst="rect">
              <a:avLst/>
            </a:prstGeom>
            <a:solidFill>
              <a:schemeClr val="bg1"/>
            </a:solidFill>
          </p:spPr>
          <p:txBody>
            <a:bodyPr wrap="none" lIns="45720" tIns="27432" rIns="45720" bIns="27432" rtlCol="0">
              <a:spAutoFit/>
            </a:bodyPr>
            <a:lstStyle/>
            <a:p>
              <a:pPr algn="l"/>
              <a:r>
                <a:rPr lang="en-IN" sz="1400">
                  <a:gradFill>
                    <a:gsLst>
                      <a:gs pos="2917">
                        <a:schemeClr val="tx1"/>
                      </a:gs>
                      <a:gs pos="30000">
                        <a:schemeClr val="tx1"/>
                      </a:gs>
                    </a:gsLst>
                    <a:lin ang="5400000" scaled="0"/>
                  </a:gradFill>
                  <a:latin typeface="+mj-lt"/>
                </a:rPr>
                <a:t>Queue</a:t>
              </a:r>
            </a:p>
          </p:txBody>
        </p:sp>
        <p:sp>
          <p:nvSpPr>
            <p:cNvPr id="36" name="TextBox 35">
              <a:extLst>
                <a:ext uri="{FF2B5EF4-FFF2-40B4-BE49-F238E27FC236}">
                  <a16:creationId xmlns:a16="http://schemas.microsoft.com/office/drawing/2014/main" id="{745D2E00-17E4-40CA-BDAC-ED481FE83F33}"/>
                </a:ext>
              </a:extLst>
            </p:cNvPr>
            <p:cNvSpPr txBox="1"/>
            <p:nvPr/>
          </p:nvSpPr>
          <p:spPr>
            <a:xfrm>
              <a:off x="4423705" y="5954400"/>
              <a:ext cx="592387" cy="316112"/>
            </a:xfrm>
            <a:prstGeom prst="rect">
              <a:avLst/>
            </a:prstGeom>
            <a:solidFill>
              <a:schemeClr val="bg1"/>
            </a:solidFill>
          </p:spPr>
          <p:txBody>
            <a:bodyPr wrap="none" lIns="45720" tIns="27432" rIns="45720" bIns="27432" rtlCol="0">
              <a:spAutoFit/>
            </a:bodyPr>
            <a:lstStyle/>
            <a:p>
              <a:pPr algn="l"/>
              <a:r>
                <a:rPr lang="en-IN" sz="1400">
                  <a:gradFill>
                    <a:gsLst>
                      <a:gs pos="2917">
                        <a:schemeClr val="tx1"/>
                      </a:gs>
                      <a:gs pos="30000">
                        <a:schemeClr val="tx1"/>
                      </a:gs>
                    </a:gsLst>
                    <a:lin ang="5400000" scaled="0"/>
                  </a:gradFill>
                  <a:latin typeface="+mj-lt"/>
                </a:rPr>
                <a:t>Blob</a:t>
              </a:r>
            </a:p>
          </p:txBody>
        </p:sp>
        <p:sp>
          <p:nvSpPr>
            <p:cNvPr id="37" name="TextBox 36">
              <a:extLst>
                <a:ext uri="{FF2B5EF4-FFF2-40B4-BE49-F238E27FC236}">
                  <a16:creationId xmlns:a16="http://schemas.microsoft.com/office/drawing/2014/main" id="{6DBD85CC-8357-4DD7-8D10-5DF563E7DD66}"/>
                </a:ext>
              </a:extLst>
            </p:cNvPr>
            <p:cNvSpPr txBox="1"/>
            <p:nvPr/>
          </p:nvSpPr>
          <p:spPr>
            <a:xfrm>
              <a:off x="5437706" y="5930336"/>
              <a:ext cx="662505" cy="316112"/>
            </a:xfrm>
            <a:prstGeom prst="rect">
              <a:avLst/>
            </a:prstGeom>
            <a:solidFill>
              <a:schemeClr val="bg1"/>
            </a:solidFill>
          </p:spPr>
          <p:txBody>
            <a:bodyPr wrap="none" lIns="45720" tIns="27432" rIns="45720" bIns="27432" rtlCol="0">
              <a:spAutoFit/>
            </a:bodyPr>
            <a:lstStyle/>
            <a:p>
              <a:pPr algn="l"/>
              <a:r>
                <a:rPr lang="en-IN" sz="1400">
                  <a:gradFill>
                    <a:gsLst>
                      <a:gs pos="2917">
                        <a:schemeClr val="tx1"/>
                      </a:gs>
                      <a:gs pos="30000">
                        <a:schemeClr val="tx1"/>
                      </a:gs>
                    </a:gsLst>
                    <a:lin ang="5400000" scaled="0"/>
                  </a:gradFill>
                  <a:latin typeface="+mj-lt"/>
                </a:rPr>
                <a:t>Table</a:t>
              </a:r>
            </a:p>
          </p:txBody>
        </p:sp>
        <p:sp>
          <p:nvSpPr>
            <p:cNvPr id="38" name="TextBox 37">
              <a:extLst>
                <a:ext uri="{FF2B5EF4-FFF2-40B4-BE49-F238E27FC236}">
                  <a16:creationId xmlns:a16="http://schemas.microsoft.com/office/drawing/2014/main" id="{55F46CD8-A7ED-4A03-BF83-40F89092D0A0}"/>
                </a:ext>
              </a:extLst>
            </p:cNvPr>
            <p:cNvSpPr txBox="1"/>
            <p:nvPr/>
          </p:nvSpPr>
          <p:spPr>
            <a:xfrm>
              <a:off x="7047547" y="5930336"/>
              <a:ext cx="765053" cy="316112"/>
            </a:xfrm>
            <a:prstGeom prst="rect">
              <a:avLst/>
            </a:prstGeom>
            <a:solidFill>
              <a:schemeClr val="bg1"/>
            </a:solidFill>
          </p:spPr>
          <p:txBody>
            <a:bodyPr wrap="none" lIns="45720" tIns="27432" rIns="45720" bIns="27432" rtlCol="0">
              <a:spAutoFit/>
            </a:bodyPr>
            <a:lstStyle/>
            <a:p>
              <a:pPr algn="l"/>
              <a:r>
                <a:rPr lang="en-IN" sz="1400">
                  <a:gradFill>
                    <a:gsLst>
                      <a:gs pos="2917">
                        <a:schemeClr val="tx1"/>
                      </a:gs>
                      <a:gs pos="30000">
                        <a:schemeClr val="tx1"/>
                      </a:gs>
                    </a:gsLst>
                    <a:lin ang="5400000" scaled="0"/>
                  </a:gradFill>
                  <a:latin typeface="+mj-lt"/>
                </a:rPr>
                <a:t>Topics</a:t>
              </a:r>
            </a:p>
          </p:txBody>
        </p:sp>
        <p:sp>
          <p:nvSpPr>
            <p:cNvPr id="39" name="TextBox 38">
              <a:extLst>
                <a:ext uri="{FF2B5EF4-FFF2-40B4-BE49-F238E27FC236}">
                  <a16:creationId xmlns:a16="http://schemas.microsoft.com/office/drawing/2014/main" id="{05276B96-DA4F-4608-9319-470368AAE7EE}"/>
                </a:ext>
              </a:extLst>
            </p:cNvPr>
            <p:cNvSpPr txBox="1"/>
            <p:nvPr/>
          </p:nvSpPr>
          <p:spPr>
            <a:xfrm>
              <a:off x="8630659" y="5930336"/>
              <a:ext cx="904386" cy="316112"/>
            </a:xfrm>
            <a:prstGeom prst="rect">
              <a:avLst/>
            </a:prstGeom>
            <a:solidFill>
              <a:schemeClr val="bg1"/>
            </a:solidFill>
          </p:spPr>
          <p:txBody>
            <a:bodyPr wrap="none" lIns="45720" tIns="27432" rIns="45720" bIns="27432" rtlCol="0">
              <a:spAutoFit/>
            </a:bodyPr>
            <a:lstStyle/>
            <a:p>
              <a:pPr algn="l"/>
              <a:r>
                <a:rPr lang="en-IN" sz="1400">
                  <a:gradFill>
                    <a:gsLst>
                      <a:gs pos="2917">
                        <a:schemeClr val="tx1"/>
                      </a:gs>
                      <a:gs pos="30000">
                        <a:schemeClr val="tx1"/>
                      </a:gs>
                    </a:gsLst>
                    <a:lin ang="5400000" scaled="0"/>
                  </a:gradFill>
                  <a:latin typeface="+mj-lt"/>
                </a:rPr>
                <a:t>Queues</a:t>
              </a:r>
            </a:p>
          </p:txBody>
        </p:sp>
        <p:pic>
          <p:nvPicPr>
            <p:cNvPr id="40" name="Picture 39" descr="A close up of a sign&#10;&#10;Description automatically generated">
              <a:extLst>
                <a:ext uri="{FF2B5EF4-FFF2-40B4-BE49-F238E27FC236}">
                  <a16:creationId xmlns:a16="http://schemas.microsoft.com/office/drawing/2014/main" id="{A4A4A81E-D10A-4D4F-8047-C55C33C1DA09}"/>
                </a:ext>
              </a:extLst>
            </p:cNvPr>
            <p:cNvPicPr>
              <a:picLocks noChangeAspect="1"/>
            </p:cNvPicPr>
            <p:nvPr/>
          </p:nvPicPr>
          <p:blipFill>
            <a:blip r:embed="rId5"/>
            <a:stretch>
              <a:fillRect/>
            </a:stretch>
          </p:blipFill>
          <p:spPr>
            <a:xfrm>
              <a:off x="6966649" y="5131066"/>
              <a:ext cx="738172" cy="780290"/>
            </a:xfrm>
            <a:prstGeom prst="rect">
              <a:avLst/>
            </a:prstGeom>
          </p:spPr>
        </p:pic>
        <p:pic>
          <p:nvPicPr>
            <p:cNvPr id="41" name="Picture 40" descr="How Azure services integrate." title="Integrations">
              <a:extLst>
                <a:ext uri="{FF2B5EF4-FFF2-40B4-BE49-F238E27FC236}">
                  <a16:creationId xmlns:a16="http://schemas.microsoft.com/office/drawing/2014/main" id="{2C11EEF2-23F0-43CB-A3B2-20119D345CAE}"/>
                </a:ext>
              </a:extLst>
            </p:cNvPr>
            <p:cNvPicPr>
              <a:picLocks noChangeAspect="1"/>
            </p:cNvPicPr>
            <p:nvPr/>
          </p:nvPicPr>
          <p:blipFill>
            <a:blip r:embed="rId6"/>
            <a:stretch>
              <a:fillRect/>
            </a:stretch>
          </p:blipFill>
          <p:spPr>
            <a:xfrm>
              <a:off x="8612631" y="5131067"/>
              <a:ext cx="738171" cy="780289"/>
            </a:xfrm>
            <a:prstGeom prst="rect">
              <a:avLst/>
            </a:prstGeom>
          </p:spPr>
        </p:pic>
        <p:pic>
          <p:nvPicPr>
            <p:cNvPr id="42" name="Picture 41" descr="A close up of a sign&#10;&#10;Description automatically generated">
              <a:extLst>
                <a:ext uri="{FF2B5EF4-FFF2-40B4-BE49-F238E27FC236}">
                  <a16:creationId xmlns:a16="http://schemas.microsoft.com/office/drawing/2014/main" id="{CEA9805E-7CF1-4C47-91F9-84BCC2349A1B}"/>
                </a:ext>
              </a:extLst>
            </p:cNvPr>
            <p:cNvPicPr>
              <a:picLocks noChangeAspect="1"/>
            </p:cNvPicPr>
            <p:nvPr/>
          </p:nvPicPr>
          <p:blipFill>
            <a:blip r:embed="rId7"/>
            <a:stretch>
              <a:fillRect/>
            </a:stretch>
          </p:blipFill>
          <p:spPr>
            <a:xfrm>
              <a:off x="5727346" y="2939590"/>
              <a:ext cx="780290" cy="780290"/>
            </a:xfrm>
            <a:prstGeom prst="rect">
              <a:avLst/>
            </a:prstGeom>
            <a:solidFill>
              <a:schemeClr val="bg1"/>
            </a:solidFill>
          </p:spPr>
        </p:pic>
        <p:sp>
          <p:nvSpPr>
            <p:cNvPr id="43" name="TextBox 42">
              <a:extLst>
                <a:ext uri="{FF2B5EF4-FFF2-40B4-BE49-F238E27FC236}">
                  <a16:creationId xmlns:a16="http://schemas.microsoft.com/office/drawing/2014/main" id="{97CBD1CC-9800-484C-B4EE-9042FE82102B}"/>
                </a:ext>
              </a:extLst>
            </p:cNvPr>
            <p:cNvSpPr txBox="1"/>
            <p:nvPr/>
          </p:nvSpPr>
          <p:spPr>
            <a:xfrm>
              <a:off x="7600861" y="4275002"/>
              <a:ext cx="1303580" cy="316112"/>
            </a:xfrm>
            <a:prstGeom prst="rect">
              <a:avLst/>
            </a:prstGeom>
            <a:solidFill>
              <a:schemeClr val="bg1"/>
            </a:solidFill>
          </p:spPr>
          <p:txBody>
            <a:bodyPr wrap="none" lIns="45720" tIns="27432" rIns="45720" bIns="27432" rtlCol="0">
              <a:spAutoFit/>
            </a:bodyPr>
            <a:lstStyle/>
            <a:p>
              <a:pPr algn="l"/>
              <a:r>
                <a:rPr lang="en-IN" sz="1400">
                  <a:gradFill>
                    <a:gsLst>
                      <a:gs pos="2917">
                        <a:schemeClr val="tx1"/>
                      </a:gs>
                      <a:gs pos="30000">
                        <a:schemeClr val="tx1"/>
                      </a:gs>
                    </a:gsLst>
                    <a:lin ang="5400000" scaled="0"/>
                  </a:gradFill>
                  <a:latin typeface="+mj-lt"/>
                </a:rPr>
                <a:t>Service Bus</a:t>
              </a:r>
            </a:p>
          </p:txBody>
        </p:sp>
        <p:pic>
          <p:nvPicPr>
            <p:cNvPr id="44" name="Graphic 43" descr="How Azure services interact." title="Integrations">
              <a:extLst>
                <a:ext uri="{FF2B5EF4-FFF2-40B4-BE49-F238E27FC236}">
                  <a16:creationId xmlns:a16="http://schemas.microsoft.com/office/drawing/2014/main" id="{A34D6A7A-10D0-47FA-9571-E4EA5E8D126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37754" y="3356785"/>
              <a:ext cx="770966" cy="770966"/>
            </a:xfrm>
            <a:prstGeom prst="rect">
              <a:avLst/>
            </a:prstGeom>
          </p:spPr>
        </p:pic>
        <p:pic>
          <p:nvPicPr>
            <p:cNvPr id="45" name="Picture 44" title="Background placeholder">
              <a:extLst>
                <a:ext uri="{FF2B5EF4-FFF2-40B4-BE49-F238E27FC236}">
                  <a16:creationId xmlns:a16="http://schemas.microsoft.com/office/drawing/2014/main" id="{39EF280A-21F7-46E2-8A9F-3E401935868F}"/>
                </a:ext>
              </a:extLst>
            </p:cNvPr>
            <p:cNvPicPr>
              <a:picLocks noChangeAspect="1"/>
            </p:cNvPicPr>
            <p:nvPr/>
          </p:nvPicPr>
          <p:blipFill>
            <a:blip r:embed="rId10"/>
            <a:stretch>
              <a:fillRect/>
            </a:stretch>
          </p:blipFill>
          <p:spPr>
            <a:xfrm>
              <a:off x="4199289" y="3217879"/>
              <a:ext cx="788531" cy="788531"/>
            </a:xfrm>
            <a:prstGeom prst="rect">
              <a:avLst/>
            </a:prstGeom>
          </p:spPr>
        </p:pic>
        <p:pic>
          <p:nvPicPr>
            <p:cNvPr id="46" name="Graphic 45" title="Blob icon">
              <a:extLst>
                <a:ext uri="{FF2B5EF4-FFF2-40B4-BE49-F238E27FC236}">
                  <a16:creationId xmlns:a16="http://schemas.microsoft.com/office/drawing/2014/main" id="{C9294952-981E-4521-B3A8-1A1851F3149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273812" y="5201422"/>
              <a:ext cx="768658" cy="768658"/>
            </a:xfrm>
            <a:prstGeom prst="rect">
              <a:avLst/>
            </a:prstGeom>
          </p:spPr>
        </p:pic>
        <p:pic>
          <p:nvPicPr>
            <p:cNvPr id="47" name="Graphic 46" title="Table icon">
              <a:extLst>
                <a:ext uri="{FF2B5EF4-FFF2-40B4-BE49-F238E27FC236}">
                  <a16:creationId xmlns:a16="http://schemas.microsoft.com/office/drawing/2014/main" id="{B7F52945-733C-4920-ABF4-3AFB4E45212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370958" y="5219908"/>
              <a:ext cx="656992" cy="656992"/>
            </a:xfrm>
            <a:prstGeom prst="rect">
              <a:avLst/>
            </a:prstGeom>
          </p:spPr>
        </p:pic>
        <p:pic>
          <p:nvPicPr>
            <p:cNvPr id="48" name="Graphic 47" title="Queue icon">
              <a:extLst>
                <a:ext uri="{FF2B5EF4-FFF2-40B4-BE49-F238E27FC236}">
                  <a16:creationId xmlns:a16="http://schemas.microsoft.com/office/drawing/2014/main" id="{84B01A39-EE1B-47F8-8114-0C5391B6565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58422" y="5156902"/>
              <a:ext cx="728617" cy="728617"/>
            </a:xfrm>
            <a:prstGeom prst="rect">
              <a:avLst/>
            </a:prstGeom>
          </p:spPr>
        </p:pic>
        <p:pic>
          <p:nvPicPr>
            <p:cNvPr id="49" name="Graphic 48" title="Cosmos DB icon">
              <a:extLst>
                <a:ext uri="{FF2B5EF4-FFF2-40B4-BE49-F238E27FC236}">
                  <a16:creationId xmlns:a16="http://schemas.microsoft.com/office/drawing/2014/main" id="{150C5AD9-BAF4-43B8-8529-88D3AF1C2F7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391562" y="1260024"/>
              <a:ext cx="1069375" cy="980261"/>
            </a:xfrm>
            <a:prstGeom prst="rect">
              <a:avLst/>
            </a:prstGeom>
          </p:spPr>
        </p:pic>
        <p:sp>
          <p:nvSpPr>
            <p:cNvPr id="50" name="Oval 49">
              <a:extLst>
                <a:ext uri="{FF2B5EF4-FFF2-40B4-BE49-F238E27FC236}">
                  <a16:creationId xmlns:a16="http://schemas.microsoft.com/office/drawing/2014/main" id="{45F0E4AB-9B19-4738-B2DD-8479A2BAD23D}"/>
                </a:ext>
              </a:extLst>
            </p:cNvPr>
            <p:cNvSpPr/>
            <p:nvPr/>
          </p:nvSpPr>
          <p:spPr bwMode="auto">
            <a:xfrm>
              <a:off x="9181622" y="2553824"/>
              <a:ext cx="742510" cy="742510"/>
            </a:xfrm>
            <a:prstGeom prst="ellipse">
              <a:avLst/>
            </a:prstGeom>
            <a:noFill/>
            <a:ln w="7620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1" name="Oval 50">
              <a:extLst>
                <a:ext uri="{FF2B5EF4-FFF2-40B4-BE49-F238E27FC236}">
                  <a16:creationId xmlns:a16="http://schemas.microsoft.com/office/drawing/2014/main" id="{981188AD-42D3-430A-A605-C5055875D79B}"/>
                </a:ext>
              </a:extLst>
            </p:cNvPr>
            <p:cNvSpPr/>
            <p:nvPr/>
          </p:nvSpPr>
          <p:spPr bwMode="auto">
            <a:xfrm>
              <a:off x="9342290" y="2710975"/>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2" name="Oval 51">
              <a:extLst>
                <a:ext uri="{FF2B5EF4-FFF2-40B4-BE49-F238E27FC236}">
                  <a16:creationId xmlns:a16="http://schemas.microsoft.com/office/drawing/2014/main" id="{620C662A-9E75-4D80-9250-80E2B2F53045}"/>
                </a:ext>
              </a:extLst>
            </p:cNvPr>
            <p:cNvSpPr/>
            <p:nvPr/>
          </p:nvSpPr>
          <p:spPr bwMode="auto">
            <a:xfrm>
              <a:off x="9580415" y="2710975"/>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3" name="Oval 52">
              <a:extLst>
                <a:ext uri="{FF2B5EF4-FFF2-40B4-BE49-F238E27FC236}">
                  <a16:creationId xmlns:a16="http://schemas.microsoft.com/office/drawing/2014/main" id="{F0E3F823-0114-464B-8592-AF1C1463BA7F}"/>
                </a:ext>
              </a:extLst>
            </p:cNvPr>
            <p:cNvSpPr/>
            <p:nvPr/>
          </p:nvSpPr>
          <p:spPr bwMode="auto">
            <a:xfrm>
              <a:off x="9342290" y="2924598"/>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4" name="Oval 53">
              <a:extLst>
                <a:ext uri="{FF2B5EF4-FFF2-40B4-BE49-F238E27FC236}">
                  <a16:creationId xmlns:a16="http://schemas.microsoft.com/office/drawing/2014/main" id="{BD9D54AE-D595-47E2-95EE-41B020E692E6}"/>
                </a:ext>
              </a:extLst>
            </p:cNvPr>
            <p:cNvSpPr/>
            <p:nvPr/>
          </p:nvSpPr>
          <p:spPr bwMode="auto">
            <a:xfrm>
              <a:off x="9580415" y="2924598"/>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cxnSp>
          <p:nvCxnSpPr>
            <p:cNvPr id="55" name="Straight Connector 54">
              <a:extLst>
                <a:ext uri="{FF2B5EF4-FFF2-40B4-BE49-F238E27FC236}">
                  <a16:creationId xmlns:a16="http://schemas.microsoft.com/office/drawing/2014/main" id="{A6308869-FC06-4120-9819-0F3294FA02FB}"/>
                </a:ext>
              </a:extLst>
            </p:cNvPr>
            <p:cNvCxnSpPr>
              <a:cxnSpLocks/>
            </p:cNvCxnSpPr>
            <p:nvPr/>
          </p:nvCxnSpPr>
          <p:spPr>
            <a:xfrm flipV="1">
              <a:off x="6502875" y="2938632"/>
              <a:ext cx="2569652" cy="396693"/>
            </a:xfrm>
            <a:prstGeom prst="line">
              <a:avLst/>
            </a:prstGeom>
            <a:ln w="38100" cap="rnd">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0C7CCAA-0233-418E-B9B4-DD5CEEFA4507}"/>
                </a:ext>
              </a:extLst>
            </p:cNvPr>
            <p:cNvSpPr txBox="1"/>
            <p:nvPr/>
          </p:nvSpPr>
          <p:spPr>
            <a:xfrm>
              <a:off x="8290612" y="2881692"/>
              <a:ext cx="724411" cy="316112"/>
            </a:xfrm>
            <a:prstGeom prst="rect">
              <a:avLst/>
            </a:prstGeom>
            <a:solidFill>
              <a:schemeClr val="bg1"/>
            </a:solidFill>
          </p:spPr>
          <p:txBody>
            <a:bodyPr wrap="none" lIns="45720" tIns="27432" rIns="45720" bIns="27432" rtlCol="0">
              <a:spAutoFit/>
            </a:bodyPr>
            <a:lstStyle/>
            <a:p>
              <a:pPr algn="l"/>
              <a:r>
                <a:rPr lang="en-IN" sz="1400">
                  <a:gradFill>
                    <a:gsLst>
                      <a:gs pos="2917">
                        <a:schemeClr val="tx1"/>
                      </a:gs>
                      <a:gs pos="30000">
                        <a:schemeClr val="tx1"/>
                      </a:gs>
                    </a:gsLst>
                    <a:lin ang="5400000" scaled="0"/>
                  </a:gradFill>
                  <a:latin typeface="+mj-lt"/>
                </a:rPr>
                <a:t>Twilio</a:t>
              </a:r>
            </a:p>
          </p:txBody>
        </p:sp>
        <p:pic>
          <p:nvPicPr>
            <p:cNvPr id="57" name="Graphic 56" title="Event Grid icon">
              <a:extLst>
                <a:ext uri="{FF2B5EF4-FFF2-40B4-BE49-F238E27FC236}">
                  <a16:creationId xmlns:a16="http://schemas.microsoft.com/office/drawing/2014/main" id="{6CCAEC99-6A59-47B3-BA80-4E65FAE50A3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707607" y="1327736"/>
              <a:ext cx="780290" cy="780290"/>
            </a:xfrm>
            <a:prstGeom prst="rect">
              <a:avLst/>
            </a:prstGeom>
          </p:spPr>
        </p:pic>
      </p:grpSp>
      <p:sp>
        <p:nvSpPr>
          <p:cNvPr id="59" name="Rectangle 58">
            <a:extLst>
              <a:ext uri="{FF2B5EF4-FFF2-40B4-BE49-F238E27FC236}">
                <a16:creationId xmlns:a16="http://schemas.microsoft.com/office/drawing/2014/main" id="{3FE17B56-333B-4FDB-8F6E-9060E03632E0}"/>
              </a:ext>
              <a:ext uri="{C183D7F6-B498-43B3-948B-1728B52AA6E4}">
                <adec:decorative xmlns:adec="http://schemas.microsoft.com/office/drawing/2017/decorative" val="1"/>
              </a:ext>
            </a:extLst>
          </p:cNvPr>
          <p:cNvSpPr/>
          <p:nvPr/>
        </p:nvSpPr>
        <p:spPr bwMode="auto">
          <a:xfrm>
            <a:off x="6010506" y="1330330"/>
            <a:ext cx="5998931" cy="489559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97884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3964-4CD6-47C5-BB41-1261E42C5E2E}"/>
              </a:ext>
            </a:extLst>
          </p:cNvPr>
          <p:cNvSpPr>
            <a:spLocks noGrp="1"/>
          </p:cNvSpPr>
          <p:nvPr>
            <p:ph type="title"/>
          </p:nvPr>
        </p:nvSpPr>
        <p:spPr/>
        <p:txBody>
          <a:bodyPr/>
          <a:lstStyle/>
          <a:p>
            <a:r>
              <a:rPr lang="en-US" dirty="0"/>
              <a:t>Azure Functions (2 of 2)</a:t>
            </a:r>
          </a:p>
        </p:txBody>
      </p:sp>
      <p:graphicFrame>
        <p:nvGraphicFramePr>
          <p:cNvPr id="4" name="Table 3">
            <a:extLst>
              <a:ext uri="{FF2B5EF4-FFF2-40B4-BE49-F238E27FC236}">
                <a16:creationId xmlns:a16="http://schemas.microsoft.com/office/drawing/2014/main" id="{CA6430A2-9A02-4D6E-A8BB-542EEC647AD9}"/>
              </a:ext>
            </a:extLst>
          </p:cNvPr>
          <p:cNvGraphicFramePr/>
          <p:nvPr>
            <p:extLst>
              <p:ext uri="{D42A27DB-BD31-4B8C-83A1-F6EECF244321}">
                <p14:modId xmlns:p14="http://schemas.microsoft.com/office/powerpoint/2010/main" val="2470963953"/>
              </p:ext>
            </p:extLst>
          </p:nvPr>
        </p:nvGraphicFramePr>
        <p:xfrm>
          <a:off x="1164896" y="1237784"/>
          <a:ext cx="10341305" cy="3494172"/>
        </p:xfrm>
        <a:graphic>
          <a:graphicData uri="http://schemas.openxmlformats.org/drawingml/2006/table">
            <a:tbl>
              <a:tblPr firstRow="1">
                <a:tableStyleId>{5C22544A-7EE6-4342-B048-85BDC9FD1C3A}</a:tableStyleId>
              </a:tblPr>
              <a:tblGrid>
                <a:gridCol w="2702720">
                  <a:extLst>
                    <a:ext uri="{9D8B030D-6E8A-4147-A177-3AD203B41FA5}">
                      <a16:colId xmlns:a16="http://schemas.microsoft.com/office/drawing/2014/main" val="3702010480"/>
                    </a:ext>
                  </a:extLst>
                </a:gridCol>
                <a:gridCol w="7638585">
                  <a:extLst>
                    <a:ext uri="{9D8B030D-6E8A-4147-A177-3AD203B41FA5}">
                      <a16:colId xmlns:a16="http://schemas.microsoft.com/office/drawing/2014/main" val="3873079370"/>
                    </a:ext>
                  </a:extLst>
                </a:gridCol>
              </a:tblGrid>
              <a:tr h="353793">
                <a:tc>
                  <a:txBody>
                    <a:bodyPr/>
                    <a:lstStyle/>
                    <a:p>
                      <a:pPr algn="ctr" fontAlgn="t">
                        <a:spcBef>
                          <a:spcPts val="0"/>
                        </a:spcBef>
                        <a:spcAft>
                          <a:spcPts val="0"/>
                        </a:spcAft>
                      </a:pPr>
                      <a:r>
                        <a:rPr lang="en-US" sz="1800" u="none" strike="noStrike" dirty="0">
                          <a:solidFill>
                            <a:schemeClr val="bg1"/>
                          </a:solidFill>
                          <a:effectLst/>
                          <a:latin typeface="+mj-lt"/>
                        </a:rPr>
                        <a:t>Service</a:t>
                      </a:r>
                      <a:endParaRPr lang="en-US" sz="1800" b="0" i="0" u="none" strike="noStrike" dirty="0">
                        <a:solidFill>
                          <a:schemeClr val="bg1"/>
                        </a:solidFill>
                        <a:effectLst/>
                        <a:latin typeface="+mj-lt"/>
                      </a:endParaRPr>
                    </a:p>
                  </a:txBody>
                  <a:tcPr marL="29886" marR="29886" marT="14943" marB="14943">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2">
                        <a:lumMod val="50000"/>
                      </a:schemeClr>
                    </a:solidFill>
                  </a:tcPr>
                </a:tc>
                <a:tc>
                  <a:txBody>
                    <a:bodyPr/>
                    <a:lstStyle/>
                    <a:p>
                      <a:pPr algn="ctr" fontAlgn="t">
                        <a:spcBef>
                          <a:spcPts val="0"/>
                        </a:spcBef>
                        <a:spcAft>
                          <a:spcPts val="0"/>
                        </a:spcAft>
                      </a:pPr>
                      <a:r>
                        <a:rPr lang="en-US" sz="1800" u="none" strike="noStrike" dirty="0">
                          <a:solidFill>
                            <a:schemeClr val="bg1"/>
                          </a:solidFill>
                          <a:effectLst/>
                          <a:latin typeface="+mj-lt"/>
                        </a:rPr>
                        <a:t>Trigger description</a:t>
                      </a:r>
                      <a:endParaRPr lang="en-US" sz="1800" b="0" i="0" u="none" strike="noStrike" dirty="0">
                        <a:solidFill>
                          <a:schemeClr val="bg1"/>
                        </a:solidFill>
                        <a:effectLst/>
                        <a:latin typeface="+mj-lt"/>
                      </a:endParaRPr>
                    </a:p>
                  </a:txBody>
                  <a:tcPr marL="29886" marR="29886" marT="14943" marB="14943">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50000"/>
                      </a:schemeClr>
                    </a:solidFill>
                  </a:tcPr>
                </a:tc>
                <a:extLst>
                  <a:ext uri="{0D108BD9-81ED-4DB2-BD59-A6C34878D82A}">
                    <a16:rowId xmlns:a16="http://schemas.microsoft.com/office/drawing/2014/main" val="2398379700"/>
                  </a:ext>
                </a:extLst>
              </a:tr>
              <a:tr h="374875">
                <a:tc>
                  <a:txBody>
                    <a:bodyPr/>
                    <a:lstStyle/>
                    <a:p>
                      <a:pPr algn="l" fontAlgn="t">
                        <a:spcBef>
                          <a:spcPts val="0"/>
                        </a:spcBef>
                        <a:spcAft>
                          <a:spcPts val="0"/>
                        </a:spcAft>
                      </a:pPr>
                      <a:r>
                        <a:rPr lang="en-US" sz="1800" u="none" strike="noStrike" dirty="0">
                          <a:effectLst/>
                        </a:rPr>
                        <a:t>Blob Storage</a:t>
                      </a:r>
                      <a:endParaRPr lang="en-US" sz="1800" b="0" i="0" u="none" strike="noStrike" dirty="0">
                        <a:effectLst/>
                        <a:latin typeface="Arial" panose="020B0604020202020204" pitchFamily="34" charset="0"/>
                      </a:endParaRPr>
                    </a:p>
                  </a:txBody>
                  <a:tcPr marL="29886" marR="29886" marT="14943" marB="14943">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pPr marL="111125" indent="0" algn="l" fontAlgn="t">
                        <a:spcBef>
                          <a:spcPts val="0"/>
                        </a:spcBef>
                        <a:spcAft>
                          <a:spcPts val="0"/>
                        </a:spcAft>
                      </a:pPr>
                      <a:r>
                        <a:rPr lang="en-US" sz="1800" u="none" strike="noStrike" dirty="0">
                          <a:effectLst/>
                        </a:rPr>
                        <a:t>Starts a function when a new or updated blob is detected.</a:t>
                      </a:r>
                      <a:endParaRPr lang="en-US" sz="1800" b="0" i="0" u="none" strike="noStrike" dirty="0">
                        <a:effectLst/>
                        <a:latin typeface="Arial" panose="020B0604020202020204" pitchFamily="34" charset="0"/>
                      </a:endParaRPr>
                    </a:p>
                  </a:txBody>
                  <a:tcPr marL="29886" marR="29886" marT="14943" marB="14943">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24028757"/>
                  </a:ext>
                </a:extLst>
              </a:tr>
              <a:tr h="374875">
                <a:tc>
                  <a:txBody>
                    <a:bodyPr/>
                    <a:lstStyle/>
                    <a:p>
                      <a:pPr algn="l" fontAlgn="t">
                        <a:spcBef>
                          <a:spcPts val="0"/>
                        </a:spcBef>
                        <a:spcAft>
                          <a:spcPts val="0"/>
                        </a:spcAft>
                      </a:pPr>
                      <a:r>
                        <a:rPr lang="en-US" sz="1800" u="none" strike="noStrike" dirty="0">
                          <a:effectLst/>
                        </a:rPr>
                        <a:t>Azure Cosmos DB</a:t>
                      </a:r>
                      <a:endParaRPr lang="en-US" sz="1800" b="0" i="0" u="none" strike="noStrike" dirty="0">
                        <a:effectLst/>
                        <a:latin typeface="Arial" panose="020B0604020202020204" pitchFamily="34" charset="0"/>
                      </a:endParaRPr>
                    </a:p>
                  </a:txBody>
                  <a:tcPr marL="29886" marR="29886" marT="14943" marB="14943">
                    <a:lnL w="12700" cap="flat" cmpd="sng" algn="ctr">
                      <a:solidFill>
                        <a:schemeClr val="tx1"/>
                      </a:solidFill>
                      <a:prstDash val="solid"/>
                      <a:round/>
                      <a:headEnd type="none" w="med" len="med"/>
                      <a:tailEnd type="none" w="med" len="med"/>
                    </a:lnL>
                    <a:noFill/>
                  </a:tcPr>
                </a:tc>
                <a:tc>
                  <a:txBody>
                    <a:bodyPr/>
                    <a:lstStyle/>
                    <a:p>
                      <a:pPr marL="111125" indent="0" algn="l" fontAlgn="t">
                        <a:spcBef>
                          <a:spcPts val="0"/>
                        </a:spcBef>
                        <a:spcAft>
                          <a:spcPts val="0"/>
                        </a:spcAft>
                      </a:pPr>
                      <a:r>
                        <a:rPr lang="en-US" sz="1800" u="none" strike="noStrike" dirty="0">
                          <a:effectLst/>
                        </a:rPr>
                        <a:t>Start a function when inserts and updates are detected.</a:t>
                      </a:r>
                      <a:endParaRPr lang="en-US" sz="1800" b="0" i="0" u="none" strike="noStrike" dirty="0">
                        <a:effectLst/>
                        <a:latin typeface="Arial" panose="020B0604020202020204" pitchFamily="34" charset="0"/>
                      </a:endParaRPr>
                    </a:p>
                  </a:txBody>
                  <a:tcPr marL="29886" marR="29886" marT="14943" marB="14943">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567899367"/>
                  </a:ext>
                </a:extLst>
              </a:tr>
              <a:tr h="374875">
                <a:tc>
                  <a:txBody>
                    <a:bodyPr/>
                    <a:lstStyle/>
                    <a:p>
                      <a:pPr algn="l" fontAlgn="t">
                        <a:spcBef>
                          <a:spcPts val="0"/>
                        </a:spcBef>
                        <a:spcAft>
                          <a:spcPts val="0"/>
                        </a:spcAft>
                      </a:pPr>
                      <a:r>
                        <a:rPr lang="en-US" sz="1800" u="none" strike="noStrike" dirty="0">
                          <a:effectLst/>
                        </a:rPr>
                        <a:t>Event Grid</a:t>
                      </a:r>
                      <a:endParaRPr lang="en-US" sz="1800" b="0" i="0" u="none" strike="noStrike" dirty="0">
                        <a:effectLst/>
                        <a:latin typeface="Arial" panose="020B0604020202020204" pitchFamily="34" charset="0"/>
                      </a:endParaRPr>
                    </a:p>
                  </a:txBody>
                  <a:tcPr marL="29886" marR="29886" marT="14943" marB="14943">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pPr marL="111125" indent="0" algn="l" fontAlgn="t">
                        <a:spcBef>
                          <a:spcPts val="0"/>
                        </a:spcBef>
                        <a:spcAft>
                          <a:spcPts val="0"/>
                        </a:spcAft>
                      </a:pPr>
                      <a:r>
                        <a:rPr lang="en-US" sz="1800" u="none" strike="noStrike" dirty="0">
                          <a:effectLst/>
                        </a:rPr>
                        <a:t>Starts a function when an event is received from Event Grid.</a:t>
                      </a:r>
                      <a:endParaRPr lang="en-US" sz="1800" b="0" i="0" u="none" strike="noStrike" dirty="0">
                        <a:effectLst/>
                        <a:latin typeface="Arial" panose="020B0604020202020204" pitchFamily="34" charset="0"/>
                      </a:endParaRPr>
                    </a:p>
                  </a:txBody>
                  <a:tcPr marL="29886" marR="29886" marT="14943" marB="14943">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998573733"/>
                  </a:ext>
                </a:extLst>
              </a:tr>
              <a:tr h="374875">
                <a:tc>
                  <a:txBody>
                    <a:bodyPr/>
                    <a:lstStyle/>
                    <a:p>
                      <a:pPr algn="l" fontAlgn="t">
                        <a:spcBef>
                          <a:spcPts val="0"/>
                        </a:spcBef>
                        <a:spcAft>
                          <a:spcPts val="0"/>
                        </a:spcAft>
                      </a:pPr>
                      <a:r>
                        <a:rPr lang="en-US" sz="1800" u="none" strike="noStrike" dirty="0">
                          <a:effectLst/>
                        </a:rPr>
                        <a:t>HTTP</a:t>
                      </a:r>
                      <a:endParaRPr lang="en-US" sz="1800" b="0" i="0" u="none" strike="noStrike" dirty="0">
                        <a:effectLst/>
                        <a:latin typeface="Arial" panose="020B0604020202020204" pitchFamily="34" charset="0"/>
                      </a:endParaRPr>
                    </a:p>
                  </a:txBody>
                  <a:tcPr marL="29886" marR="29886" marT="14943" marB="14943">
                    <a:lnL w="12700" cap="flat" cmpd="sng" algn="ctr">
                      <a:solidFill>
                        <a:schemeClr val="tx1"/>
                      </a:solidFill>
                      <a:prstDash val="solid"/>
                      <a:round/>
                      <a:headEnd type="none" w="med" len="med"/>
                      <a:tailEnd type="none" w="med" len="med"/>
                    </a:lnL>
                    <a:noFill/>
                  </a:tcPr>
                </a:tc>
                <a:tc>
                  <a:txBody>
                    <a:bodyPr/>
                    <a:lstStyle/>
                    <a:p>
                      <a:pPr marL="111125" indent="0" algn="l" fontAlgn="t">
                        <a:spcBef>
                          <a:spcPts val="0"/>
                        </a:spcBef>
                        <a:spcAft>
                          <a:spcPts val="0"/>
                        </a:spcAft>
                      </a:pPr>
                      <a:r>
                        <a:rPr lang="en-US" sz="1800" u="none" strike="noStrike" dirty="0">
                          <a:effectLst/>
                        </a:rPr>
                        <a:t>Starts a function with an HTTP request.</a:t>
                      </a:r>
                      <a:endParaRPr lang="en-US" sz="1800" b="0" i="0" u="none" strike="noStrike" dirty="0">
                        <a:effectLst/>
                        <a:latin typeface="Arial" panose="020B0604020202020204" pitchFamily="34" charset="0"/>
                      </a:endParaRPr>
                    </a:p>
                  </a:txBody>
                  <a:tcPr marL="29886" marR="29886" marT="14943" marB="14943">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723828862"/>
                  </a:ext>
                </a:extLst>
              </a:tr>
              <a:tr h="432708">
                <a:tc>
                  <a:txBody>
                    <a:bodyPr/>
                    <a:lstStyle/>
                    <a:p>
                      <a:pPr algn="l" fontAlgn="t">
                        <a:spcBef>
                          <a:spcPts val="0"/>
                        </a:spcBef>
                        <a:spcAft>
                          <a:spcPts val="0"/>
                        </a:spcAft>
                      </a:pPr>
                      <a:r>
                        <a:rPr lang="en-US" sz="1800" u="none" strike="noStrike" dirty="0">
                          <a:effectLst/>
                        </a:rPr>
                        <a:t>Microsoft Graph Events</a:t>
                      </a:r>
                      <a:endParaRPr lang="en-US" sz="1800" b="0" i="0" u="none" strike="noStrike" dirty="0">
                        <a:effectLst/>
                        <a:latin typeface="Arial" panose="020B0604020202020204" pitchFamily="34" charset="0"/>
                      </a:endParaRPr>
                    </a:p>
                  </a:txBody>
                  <a:tcPr marL="29886" marR="29886" marT="14943" marB="14943">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pPr marL="111125" indent="0" algn="l" fontAlgn="t">
                        <a:spcBef>
                          <a:spcPts val="0"/>
                        </a:spcBef>
                        <a:spcAft>
                          <a:spcPts val="0"/>
                        </a:spcAft>
                      </a:pPr>
                      <a:r>
                        <a:rPr lang="en-US" sz="1800" u="none" strike="noStrike" dirty="0">
                          <a:effectLst/>
                        </a:rPr>
                        <a:t>Starts a function for an incoming webhook from Microsoft Graph.</a:t>
                      </a:r>
                      <a:endParaRPr lang="en-US" sz="1800" b="0" i="0" u="none" strike="noStrike" dirty="0">
                        <a:effectLst/>
                        <a:latin typeface="Arial" panose="020B0604020202020204" pitchFamily="34" charset="0"/>
                      </a:endParaRPr>
                    </a:p>
                  </a:txBody>
                  <a:tcPr marL="29886" marR="29886" marT="14943" marB="14943">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3386653983"/>
                  </a:ext>
                </a:extLst>
              </a:tr>
              <a:tr h="479503">
                <a:tc>
                  <a:txBody>
                    <a:bodyPr/>
                    <a:lstStyle/>
                    <a:p>
                      <a:pPr algn="l" fontAlgn="t">
                        <a:spcBef>
                          <a:spcPts val="0"/>
                        </a:spcBef>
                        <a:spcAft>
                          <a:spcPts val="0"/>
                        </a:spcAft>
                      </a:pPr>
                      <a:r>
                        <a:rPr lang="en-US" sz="1800" u="none" strike="noStrike" dirty="0">
                          <a:effectLst/>
                        </a:rPr>
                        <a:t>Queue Storage</a:t>
                      </a:r>
                      <a:endParaRPr lang="en-US" sz="1800" b="0" i="0" u="none" strike="noStrike" dirty="0">
                        <a:effectLst/>
                        <a:latin typeface="Arial" panose="020B0604020202020204" pitchFamily="34" charset="0"/>
                      </a:endParaRPr>
                    </a:p>
                  </a:txBody>
                  <a:tcPr marL="29886" marR="29886" marT="14943" marB="14943">
                    <a:lnL w="12700" cap="flat" cmpd="sng" algn="ctr">
                      <a:solidFill>
                        <a:schemeClr val="tx1"/>
                      </a:solidFill>
                      <a:prstDash val="solid"/>
                      <a:round/>
                      <a:headEnd type="none" w="med" len="med"/>
                      <a:tailEnd type="none" w="med" len="med"/>
                    </a:lnL>
                    <a:noFill/>
                  </a:tcPr>
                </a:tc>
                <a:tc>
                  <a:txBody>
                    <a:bodyPr/>
                    <a:lstStyle/>
                    <a:p>
                      <a:pPr marL="111125" indent="0" algn="l" fontAlgn="t">
                        <a:spcBef>
                          <a:spcPts val="0"/>
                        </a:spcBef>
                        <a:spcAft>
                          <a:spcPts val="0"/>
                        </a:spcAft>
                      </a:pPr>
                      <a:r>
                        <a:rPr lang="en-US" sz="1800" u="none" strike="noStrike" dirty="0">
                          <a:effectLst/>
                        </a:rPr>
                        <a:t>Starts a function when a new item is received on a queue. </a:t>
                      </a:r>
                      <a:endParaRPr lang="en-US" sz="1800" b="0" i="0" u="none" strike="noStrike" dirty="0">
                        <a:effectLst/>
                        <a:latin typeface="Arial" panose="020B0604020202020204" pitchFamily="34" charset="0"/>
                      </a:endParaRPr>
                    </a:p>
                  </a:txBody>
                  <a:tcPr marL="29886" marR="29886" marT="14943" marB="14943">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425372932"/>
                  </a:ext>
                </a:extLst>
              </a:tr>
              <a:tr h="374875">
                <a:tc>
                  <a:txBody>
                    <a:bodyPr/>
                    <a:lstStyle/>
                    <a:p>
                      <a:pPr algn="l" fontAlgn="t">
                        <a:spcBef>
                          <a:spcPts val="0"/>
                        </a:spcBef>
                        <a:spcAft>
                          <a:spcPts val="0"/>
                        </a:spcAft>
                      </a:pPr>
                      <a:r>
                        <a:rPr lang="en-US" sz="1800" u="none" strike="noStrike" dirty="0">
                          <a:effectLst/>
                        </a:rPr>
                        <a:t>Service Bus</a:t>
                      </a:r>
                      <a:endParaRPr lang="en-US" sz="1800" b="0" i="0" u="none" strike="noStrike" dirty="0">
                        <a:effectLst/>
                        <a:latin typeface="Arial" panose="020B0604020202020204" pitchFamily="34" charset="0"/>
                      </a:endParaRPr>
                    </a:p>
                  </a:txBody>
                  <a:tcPr marL="29886" marR="29886" marT="14943" marB="14943">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pPr marL="111125" indent="0" algn="l" fontAlgn="t">
                        <a:spcBef>
                          <a:spcPts val="0"/>
                        </a:spcBef>
                        <a:spcAft>
                          <a:spcPts val="0"/>
                        </a:spcAft>
                      </a:pPr>
                      <a:r>
                        <a:rPr lang="en-US" sz="1800" u="none" strike="noStrike" dirty="0">
                          <a:effectLst/>
                        </a:rPr>
                        <a:t>Starts a function in response to messages from a Service Bus queue.</a:t>
                      </a:r>
                      <a:endParaRPr lang="en-US" sz="1800" b="0" i="0" u="none" strike="noStrike" dirty="0">
                        <a:effectLst/>
                        <a:latin typeface="Arial" panose="020B0604020202020204" pitchFamily="34" charset="0"/>
                      </a:endParaRPr>
                    </a:p>
                  </a:txBody>
                  <a:tcPr marL="29886" marR="29886" marT="14943" marB="14943">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42952648"/>
                  </a:ext>
                </a:extLst>
              </a:tr>
              <a:tr h="353793">
                <a:tc>
                  <a:txBody>
                    <a:bodyPr/>
                    <a:lstStyle/>
                    <a:p>
                      <a:pPr algn="l" fontAlgn="t">
                        <a:spcBef>
                          <a:spcPts val="0"/>
                        </a:spcBef>
                        <a:spcAft>
                          <a:spcPts val="0"/>
                        </a:spcAft>
                      </a:pPr>
                      <a:r>
                        <a:rPr lang="en-US" sz="1800" u="none" strike="noStrike" dirty="0">
                          <a:effectLst/>
                        </a:rPr>
                        <a:t>Timer</a:t>
                      </a:r>
                      <a:endParaRPr lang="en-US" sz="1800" b="0" i="0" u="none" strike="noStrike" dirty="0">
                        <a:effectLst/>
                        <a:latin typeface="Arial" panose="020B0604020202020204" pitchFamily="34" charset="0"/>
                      </a:endParaRPr>
                    </a:p>
                  </a:txBody>
                  <a:tcPr marL="29886" marR="29886" marT="14943" marB="14943">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marL="111125" indent="0" algn="l" fontAlgn="t">
                        <a:spcBef>
                          <a:spcPts val="0"/>
                        </a:spcBef>
                        <a:spcAft>
                          <a:spcPts val="0"/>
                        </a:spcAft>
                      </a:pPr>
                      <a:r>
                        <a:rPr lang="en-US" sz="1800" u="none" strike="noStrike" dirty="0">
                          <a:effectLst/>
                        </a:rPr>
                        <a:t>Starts a function on a schedule.</a:t>
                      </a:r>
                      <a:endParaRPr lang="en-US" sz="1800" b="0" i="0" u="none" strike="noStrike" dirty="0">
                        <a:effectLst/>
                        <a:latin typeface="Arial" panose="020B0604020202020204" pitchFamily="34" charset="0"/>
                      </a:endParaRPr>
                    </a:p>
                  </a:txBody>
                  <a:tcPr marL="29886" marR="29886" marT="14943" marB="14943">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2874278"/>
                  </a:ext>
                </a:extLst>
              </a:tr>
            </a:tbl>
          </a:graphicData>
        </a:graphic>
      </p:graphicFrame>
      <p:sp>
        <p:nvSpPr>
          <p:cNvPr id="3" name="Freeform: Shape 2">
            <a:extLst>
              <a:ext uri="{FF2B5EF4-FFF2-40B4-BE49-F238E27FC236}">
                <a16:creationId xmlns:a16="http://schemas.microsoft.com/office/drawing/2014/main" id="{52E56F5C-1C50-418C-9AD9-4ED651094E8B}"/>
              </a:ext>
            </a:extLst>
          </p:cNvPr>
          <p:cNvSpPr/>
          <p:nvPr/>
        </p:nvSpPr>
        <p:spPr>
          <a:xfrm>
            <a:off x="994254" y="4863250"/>
            <a:ext cx="5134775" cy="1335237"/>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defTabSz="577850">
              <a:spcBef>
                <a:spcPct val="0"/>
              </a:spcBef>
              <a:spcAft>
                <a:spcPct val="35000"/>
              </a:spcAft>
              <a:buNone/>
            </a:pPr>
            <a:r>
              <a:rPr lang="en-US" sz="2000" kern="1200" dirty="0">
                <a:solidFill>
                  <a:schemeClr val="tx1"/>
                </a:solidFill>
              </a:rPr>
              <a:t>Functions are event driven, which means they run in response to an event</a:t>
            </a:r>
          </a:p>
        </p:txBody>
      </p:sp>
      <p:sp>
        <p:nvSpPr>
          <p:cNvPr id="7" name="Freeform: Shape 6">
            <a:extLst>
              <a:ext uri="{FF2B5EF4-FFF2-40B4-BE49-F238E27FC236}">
                <a16:creationId xmlns:a16="http://schemas.microsoft.com/office/drawing/2014/main" id="{354AF10C-16C7-451B-839C-F92DACCE855D}"/>
              </a:ext>
            </a:extLst>
          </p:cNvPr>
          <p:cNvSpPr/>
          <p:nvPr/>
        </p:nvSpPr>
        <p:spPr>
          <a:xfrm>
            <a:off x="6371426" y="4863249"/>
            <a:ext cx="5134775" cy="1335237"/>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Autofit/>
          </a:bodyPr>
          <a:lstStyle/>
          <a:p>
            <a:pPr marL="0" lvl="0" indent="0" defTabSz="577850">
              <a:spcBef>
                <a:spcPct val="0"/>
              </a:spcBef>
              <a:spcAft>
                <a:spcPct val="35000"/>
              </a:spcAft>
              <a:buNone/>
            </a:pPr>
            <a:r>
              <a:rPr lang="en-US" sz="2000" kern="1200" dirty="0">
                <a:solidFill>
                  <a:schemeClr val="tx1"/>
                </a:solidFill>
              </a:rPr>
              <a:t>The type of event that starts the function is called a trigger – you must configure a function with exactly one trigger</a:t>
            </a:r>
          </a:p>
        </p:txBody>
      </p:sp>
    </p:spTree>
    <p:extLst>
      <p:ext uri="{BB962C8B-B14F-4D97-AF65-F5344CB8AC3E}">
        <p14:creationId xmlns:p14="http://schemas.microsoft.com/office/powerpoint/2010/main" val="246662878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5FB6-94F1-4380-B105-2BE171001E25}"/>
              </a:ext>
            </a:extLst>
          </p:cNvPr>
          <p:cNvSpPr>
            <a:spLocks noGrp="1"/>
          </p:cNvSpPr>
          <p:nvPr>
            <p:ph type="title"/>
          </p:nvPr>
        </p:nvSpPr>
        <p:spPr/>
        <p:txBody>
          <a:bodyPr/>
          <a:lstStyle/>
          <a:p>
            <a:r>
              <a:rPr lang="en-US" dirty="0"/>
              <a:t>Demonstration: Create a Function App</a:t>
            </a:r>
          </a:p>
        </p:txBody>
      </p:sp>
      <p:graphicFrame>
        <p:nvGraphicFramePr>
          <p:cNvPr id="5" name="Diagram 4" descr="Three steps create a conditional access policy, configure conditions for MFA, and test MFA. ">
            <a:extLst>
              <a:ext uri="{FF2B5EF4-FFF2-40B4-BE49-F238E27FC236}">
                <a16:creationId xmlns:a16="http://schemas.microsoft.com/office/drawing/2014/main" id="{DACDFB20-0BDE-4FB1-AE2B-A4446BD47894}"/>
              </a:ext>
            </a:extLst>
          </p:cNvPr>
          <p:cNvGraphicFramePr/>
          <p:nvPr>
            <p:extLst>
              <p:ext uri="{D42A27DB-BD31-4B8C-83A1-F6EECF244321}">
                <p14:modId xmlns:p14="http://schemas.microsoft.com/office/powerpoint/2010/main" val="1452496964"/>
              </p:ext>
            </p:extLst>
          </p:nvPr>
        </p:nvGraphicFramePr>
        <p:xfrm>
          <a:off x="880324" y="1494546"/>
          <a:ext cx="9980307" cy="4504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895358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96952" y="2744530"/>
            <a:ext cx="9070923" cy="996940"/>
          </a:xfrm>
        </p:spPr>
        <p:txBody>
          <a:bodyPr/>
          <a:lstStyle/>
          <a:p>
            <a:br>
              <a:rPr lang="en-US" b="1" dirty="0"/>
            </a:br>
            <a:r>
              <a:rPr lang="en-US" b="1" dirty="0"/>
              <a:t>Lesson 07: Implement Logic Apps</a:t>
            </a:r>
          </a:p>
        </p:txBody>
      </p:sp>
      <p:pic>
        <p:nvPicPr>
          <p:cNvPr id="23" name="Graphic 22">
            <a:extLst>
              <a:ext uri="{FF2B5EF4-FFF2-40B4-BE49-F238E27FC236}">
                <a16:creationId xmlns:a16="http://schemas.microsoft.com/office/drawing/2014/main" id="{1EBD985A-830E-46DE-AF80-6AAD579F530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05502" y="2780126"/>
            <a:ext cx="1434272" cy="1434272"/>
          </a:xfrm>
          <a:prstGeom prst="rect">
            <a:avLst/>
          </a:prstGeom>
        </p:spPr>
      </p:pic>
    </p:spTree>
    <p:extLst>
      <p:ext uri="{BB962C8B-B14F-4D97-AF65-F5344CB8AC3E}">
        <p14:creationId xmlns:p14="http://schemas.microsoft.com/office/powerpoint/2010/main" val="351219258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955" y="2881711"/>
            <a:ext cx="2460592" cy="1231106"/>
          </a:xfrm>
        </p:spPr>
        <p:txBody>
          <a:bodyPr/>
          <a:lstStyle/>
          <a:p>
            <a:r>
              <a:rPr lang="en-US" dirty="0"/>
              <a:t>Implement Logic Apps</a:t>
            </a:r>
            <a:br>
              <a:rPr lang="en-US" dirty="0"/>
            </a:br>
            <a:r>
              <a:rPr lang="en-US" dirty="0"/>
              <a:t>Overview</a:t>
            </a:r>
          </a:p>
        </p:txBody>
      </p:sp>
      <p:sp>
        <p:nvSpPr>
          <p:cNvPr id="4" name="TextBox 3">
            <a:extLst>
              <a:ext uri="{FF2B5EF4-FFF2-40B4-BE49-F238E27FC236}">
                <a16:creationId xmlns:a16="http://schemas.microsoft.com/office/drawing/2014/main" id="{FC4C1558-95F6-47E5-B2CC-71FCC1DCBEFC}"/>
              </a:ext>
            </a:extLst>
          </p:cNvPr>
          <p:cNvSpPr txBox="1"/>
          <p:nvPr/>
        </p:nvSpPr>
        <p:spPr>
          <a:xfrm>
            <a:off x="3575356" y="413034"/>
            <a:ext cx="8605317" cy="5197214"/>
          </a:xfrm>
          <a:prstGeom prst="rect">
            <a:avLst/>
          </a:prstGeom>
          <a:noFill/>
        </p:spPr>
        <p:txBody>
          <a:bodyPr wrap="none" lIns="182854" tIns="146283" rIns="182854" bIns="146283" rtlCol="0">
            <a:spAutoFit/>
          </a:bodyPr>
          <a:lstStyle/>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Logic Apps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Build Logic Apps from Triggers and Actions </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Logic Apps Designer</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Demonstration: Create a workflow using Azure Logic Apps</a:t>
            </a: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809115" lvl="1"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9777877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45A2F9-A48E-4378-BFFF-142B342419E6}"/>
              </a:ext>
            </a:extLst>
          </p:cNvPr>
          <p:cNvSpPr>
            <a:spLocks noGrp="1"/>
          </p:cNvSpPr>
          <p:nvPr>
            <p:ph type="title"/>
          </p:nvPr>
        </p:nvSpPr>
        <p:spPr/>
        <p:txBody>
          <a:bodyPr/>
          <a:lstStyle/>
          <a:p>
            <a:r>
              <a:rPr lang="en-US" dirty="0"/>
              <a:t>Azure Logic Apps</a:t>
            </a:r>
          </a:p>
        </p:txBody>
      </p:sp>
      <p:pic>
        <p:nvPicPr>
          <p:cNvPr id="2050" name="Picture 2" descr="flowchart left to right plan, identify, decide, build, and save. ">
            <a:extLst>
              <a:ext uri="{FF2B5EF4-FFF2-40B4-BE49-F238E27FC236}">
                <a16:creationId xmlns:a16="http://schemas.microsoft.com/office/drawing/2014/main" id="{B149FDB3-233A-4FA6-94A3-F2CE6A3E3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013" y="1547117"/>
            <a:ext cx="9941334" cy="2027509"/>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2">
            <a:extLst>
              <a:ext uri="{FF2B5EF4-FFF2-40B4-BE49-F238E27FC236}">
                <a16:creationId xmlns:a16="http://schemas.microsoft.com/office/drawing/2014/main" id="{30686B6A-2A96-49C6-9335-2DAC4FC01603}"/>
              </a:ext>
            </a:extLst>
          </p:cNvPr>
          <p:cNvSpPr txBox="1">
            <a:spLocks/>
          </p:cNvSpPr>
          <p:nvPr/>
        </p:nvSpPr>
        <p:spPr>
          <a:xfrm>
            <a:off x="430102" y="4159405"/>
            <a:ext cx="3880768" cy="1776496"/>
          </a:xfrm>
          <a:prstGeom prst="rect">
            <a:avLst/>
          </a:prstGeom>
          <a:solidFill>
            <a:schemeClr val="bg1">
              <a:lumMod val="95000"/>
            </a:schemeClr>
          </a:solidFill>
        </p:spPr>
        <p:txBody>
          <a:bodyPr vert="horz" wrap="square" lIns="91440" tIns="91440" rIns="91440" bIns="91440" rtlCol="0" anchor="ctr" anchorCtr="0">
            <a:noAutofit/>
          </a:bodyPr>
          <a:lst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pPr>
            <a:r>
              <a:rPr lang="en-GB" sz="2000" dirty="0">
                <a:latin typeface="+mn-lt"/>
              </a:rPr>
              <a:t>A cloud service used to schedule, automate, and orchestrate tasks, business processes, and workflows</a:t>
            </a:r>
            <a:endParaRPr lang="en-GB" sz="1800" dirty="0">
              <a:solidFill>
                <a:schemeClr val="tx1">
                  <a:lumMod val="85000"/>
                  <a:lumOff val="15000"/>
                </a:schemeClr>
              </a:solidFill>
              <a:latin typeface="+mn-lt"/>
            </a:endParaRPr>
          </a:p>
        </p:txBody>
      </p:sp>
      <p:sp>
        <p:nvSpPr>
          <p:cNvPr id="5" name="Text Placeholder 2">
            <a:extLst>
              <a:ext uri="{FF2B5EF4-FFF2-40B4-BE49-F238E27FC236}">
                <a16:creationId xmlns:a16="http://schemas.microsoft.com/office/drawing/2014/main" id="{EF92E7AB-862E-4310-A025-4D372D9BF7E4}"/>
              </a:ext>
            </a:extLst>
          </p:cNvPr>
          <p:cNvSpPr txBox="1">
            <a:spLocks/>
          </p:cNvSpPr>
          <p:nvPr/>
        </p:nvSpPr>
        <p:spPr>
          <a:xfrm>
            <a:off x="4471639" y="4159404"/>
            <a:ext cx="3594978" cy="1776496"/>
          </a:xfrm>
          <a:prstGeom prst="rect">
            <a:avLst/>
          </a:prstGeom>
          <a:solidFill>
            <a:schemeClr val="bg1">
              <a:lumMod val="95000"/>
            </a:schemeClr>
          </a:solidFill>
        </p:spPr>
        <p:txBody>
          <a:bodyPr vert="horz" wrap="square" lIns="91440" tIns="91440" rIns="91440" bIns="91440" rtlCol="0" anchor="ctr" anchorCtr="0">
            <a:noAutofit/>
          </a:bodyPr>
          <a:lst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pPr>
            <a:r>
              <a:rPr lang="en-GB" sz="2000" dirty="0">
                <a:latin typeface="+mn-lt"/>
              </a:rPr>
              <a:t>Used to integrate apps, data, systems, and services across enterprises or organizations</a:t>
            </a:r>
            <a:endParaRPr lang="en-GB" sz="1800" dirty="0">
              <a:solidFill>
                <a:schemeClr val="tx1">
                  <a:lumMod val="85000"/>
                  <a:lumOff val="15000"/>
                </a:schemeClr>
              </a:solidFill>
              <a:latin typeface="+mn-lt"/>
            </a:endParaRPr>
          </a:p>
        </p:txBody>
      </p:sp>
      <p:sp>
        <p:nvSpPr>
          <p:cNvPr id="6" name="Text Placeholder 2">
            <a:extLst>
              <a:ext uri="{FF2B5EF4-FFF2-40B4-BE49-F238E27FC236}">
                <a16:creationId xmlns:a16="http://schemas.microsoft.com/office/drawing/2014/main" id="{4D857553-21CF-423B-A38A-096ACC0317E8}"/>
              </a:ext>
            </a:extLst>
          </p:cNvPr>
          <p:cNvSpPr txBox="1">
            <a:spLocks/>
          </p:cNvSpPr>
          <p:nvPr/>
        </p:nvSpPr>
        <p:spPr>
          <a:xfrm>
            <a:off x="8227386" y="4159404"/>
            <a:ext cx="3737873" cy="1776496"/>
          </a:xfrm>
          <a:prstGeom prst="rect">
            <a:avLst/>
          </a:prstGeom>
          <a:solidFill>
            <a:schemeClr val="bg1">
              <a:lumMod val="95000"/>
            </a:schemeClr>
          </a:solidFill>
        </p:spPr>
        <p:txBody>
          <a:bodyPr vert="horz" wrap="square" lIns="91440" tIns="91440" rIns="91440" bIns="91440" rtlCol="0" anchor="ctr" anchorCtr="0">
            <a:noAutofit/>
          </a:bodyPr>
          <a:lst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pPr>
            <a:r>
              <a:rPr lang="en-GB" sz="2000" dirty="0">
                <a:latin typeface="+mn-lt"/>
              </a:rPr>
              <a:t>Simplifies how you design and build scalable solutions</a:t>
            </a:r>
            <a:endParaRPr lang="en-GB" sz="1800" dirty="0">
              <a:solidFill>
                <a:schemeClr val="tx1">
                  <a:lumMod val="85000"/>
                  <a:lumOff val="15000"/>
                </a:schemeClr>
              </a:solidFill>
              <a:latin typeface="+mn-lt"/>
            </a:endParaRPr>
          </a:p>
        </p:txBody>
      </p:sp>
      <p:sp>
        <p:nvSpPr>
          <p:cNvPr id="7" name="Rectangle 6">
            <a:extLst>
              <a:ext uri="{FF2B5EF4-FFF2-40B4-BE49-F238E27FC236}">
                <a16:creationId xmlns:a16="http://schemas.microsoft.com/office/drawing/2014/main" id="{5F3C62F3-804E-464C-8E2A-77AE9E044914}"/>
              </a:ext>
              <a:ext uri="{C183D7F6-B498-43B3-948B-1728B52AA6E4}">
                <adec:decorative xmlns:adec="http://schemas.microsoft.com/office/drawing/2017/decorative" val="1"/>
              </a:ext>
            </a:extLst>
          </p:cNvPr>
          <p:cNvSpPr/>
          <p:nvPr/>
        </p:nvSpPr>
        <p:spPr bwMode="auto">
          <a:xfrm>
            <a:off x="647198" y="1285725"/>
            <a:ext cx="11318061" cy="255029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3433343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E836-400C-4822-9F38-38D88ECA5EEF}"/>
              </a:ext>
            </a:extLst>
          </p:cNvPr>
          <p:cNvSpPr>
            <a:spLocks noGrp="1"/>
          </p:cNvSpPr>
          <p:nvPr>
            <p:ph type="title"/>
          </p:nvPr>
        </p:nvSpPr>
        <p:spPr/>
        <p:txBody>
          <a:bodyPr/>
          <a:lstStyle/>
          <a:p>
            <a:r>
              <a:rPr lang="en-US" dirty="0"/>
              <a:t>Build Logic Apps from Triggers and Actions </a:t>
            </a:r>
          </a:p>
        </p:txBody>
      </p:sp>
      <p:sp>
        <p:nvSpPr>
          <p:cNvPr id="4" name="TextBox 3">
            <a:extLst>
              <a:ext uri="{FF2B5EF4-FFF2-40B4-BE49-F238E27FC236}">
                <a16:creationId xmlns:a16="http://schemas.microsoft.com/office/drawing/2014/main" id="{CA934821-A1DA-4156-B762-8E1805251C75}"/>
              </a:ext>
            </a:extLst>
          </p:cNvPr>
          <p:cNvSpPr txBox="1"/>
          <p:nvPr/>
        </p:nvSpPr>
        <p:spPr>
          <a:xfrm>
            <a:off x="600059" y="1802252"/>
            <a:ext cx="4459055" cy="1477662"/>
          </a:xfrm>
          <a:prstGeom prst="rect">
            <a:avLst/>
          </a:prstGeom>
          <a:solidFill>
            <a:schemeClr val="bg1">
              <a:lumMod val="95000"/>
            </a:schemeClr>
          </a:solidFill>
        </p:spPr>
        <p:txBody>
          <a:bodyPr wrap="square" anchor="ctr" anchorCtr="0">
            <a:noAutofit/>
          </a:bodyPr>
          <a:lstStyle/>
          <a:p>
            <a:pPr marL="55563" lvl="2">
              <a:spcBef>
                <a:spcPts val="600"/>
              </a:spcBef>
              <a:spcAft>
                <a:spcPts val="600"/>
              </a:spcAft>
            </a:pPr>
            <a:r>
              <a:rPr lang="en-GB" sz="2000" dirty="0">
                <a:solidFill>
                  <a:schemeClr val="tx1">
                    <a:lumMod val="85000"/>
                    <a:lumOff val="15000"/>
                  </a:schemeClr>
                </a:solidFill>
              </a:rPr>
              <a:t>Workflow starts with a trigger, which fires when an event happens, or new data meets specific criteria.</a:t>
            </a:r>
            <a:endParaRPr lang="en-GB" sz="1800" dirty="0">
              <a:solidFill>
                <a:schemeClr val="tx1">
                  <a:lumMod val="85000"/>
                  <a:lumOff val="15000"/>
                </a:schemeClr>
              </a:solidFill>
            </a:endParaRPr>
          </a:p>
        </p:txBody>
      </p:sp>
      <p:sp>
        <p:nvSpPr>
          <p:cNvPr id="6" name="TextBox 5">
            <a:extLst>
              <a:ext uri="{FF2B5EF4-FFF2-40B4-BE49-F238E27FC236}">
                <a16:creationId xmlns:a16="http://schemas.microsoft.com/office/drawing/2014/main" id="{4CC234C8-B8E7-44F7-97ED-9A34DEE4DD89}"/>
              </a:ext>
            </a:extLst>
          </p:cNvPr>
          <p:cNvSpPr txBox="1"/>
          <p:nvPr/>
        </p:nvSpPr>
        <p:spPr>
          <a:xfrm>
            <a:off x="600059" y="3872125"/>
            <a:ext cx="4459055" cy="1376517"/>
          </a:xfrm>
          <a:prstGeom prst="rect">
            <a:avLst/>
          </a:prstGeom>
          <a:solidFill>
            <a:schemeClr val="bg1">
              <a:lumMod val="95000"/>
            </a:schemeClr>
          </a:solidFill>
        </p:spPr>
        <p:txBody>
          <a:bodyPr wrap="square" anchor="ctr" anchorCtr="0">
            <a:noAutofit/>
          </a:bodyPr>
          <a:lstStyle/>
          <a:p>
            <a:pPr marL="55563" lvl="2">
              <a:spcBef>
                <a:spcPts val="600"/>
              </a:spcBef>
              <a:spcAft>
                <a:spcPts val="600"/>
              </a:spcAft>
            </a:pPr>
            <a:r>
              <a:rPr lang="en-GB" sz="2000" dirty="0">
                <a:solidFill>
                  <a:schemeClr val="tx1">
                    <a:lumMod val="85000"/>
                    <a:lumOff val="15000"/>
                  </a:schemeClr>
                </a:solidFill>
              </a:rPr>
              <a:t>When trigger fires, Logic Apps engine creates a logic app instance that runs the actions in the workflow</a:t>
            </a:r>
            <a:endParaRPr lang="en-GB" sz="1800" dirty="0">
              <a:solidFill>
                <a:schemeClr val="tx1">
                  <a:lumMod val="85000"/>
                  <a:lumOff val="15000"/>
                </a:schemeClr>
              </a:solidFill>
            </a:endParaRPr>
          </a:p>
        </p:txBody>
      </p:sp>
      <p:pic>
        <p:nvPicPr>
          <p:cNvPr id="8" name="Picture 7" descr="A social media monitor logic app uses SQL data to post to Twitter, Text Analytics, and Outlook. ">
            <a:extLst>
              <a:ext uri="{FF2B5EF4-FFF2-40B4-BE49-F238E27FC236}">
                <a16:creationId xmlns:a16="http://schemas.microsoft.com/office/drawing/2014/main" id="{E44D8933-F2B4-4CC2-9675-49381EA81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5706" y="2317621"/>
            <a:ext cx="6287514" cy="2931021"/>
          </a:xfrm>
          <a:prstGeom prst="rect">
            <a:avLst/>
          </a:prstGeom>
        </p:spPr>
      </p:pic>
      <p:sp>
        <p:nvSpPr>
          <p:cNvPr id="9" name="Arrow: Down 8">
            <a:extLst>
              <a:ext uri="{FF2B5EF4-FFF2-40B4-BE49-F238E27FC236}">
                <a16:creationId xmlns:a16="http://schemas.microsoft.com/office/drawing/2014/main" id="{93CADD7B-20C3-4FB4-BE3A-78FEBFF6A5C1}"/>
              </a:ext>
              <a:ext uri="{C183D7F6-B498-43B3-948B-1728B52AA6E4}">
                <adec:decorative xmlns:adec="http://schemas.microsoft.com/office/drawing/2017/decorative" val="1"/>
              </a:ext>
            </a:extLst>
          </p:cNvPr>
          <p:cNvSpPr/>
          <p:nvPr/>
        </p:nvSpPr>
        <p:spPr bwMode="auto">
          <a:xfrm>
            <a:off x="2237857" y="3430241"/>
            <a:ext cx="936702" cy="325439"/>
          </a:xfrm>
          <a:prstGeom prst="down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87A181ED-6E62-4FF2-8C7B-BC9F939C8177}"/>
              </a:ext>
              <a:ext uri="{C183D7F6-B498-43B3-948B-1728B52AA6E4}">
                <adec:decorative xmlns:adec="http://schemas.microsoft.com/office/drawing/2017/decorative" val="1"/>
              </a:ext>
            </a:extLst>
          </p:cNvPr>
          <p:cNvSpPr/>
          <p:nvPr/>
        </p:nvSpPr>
        <p:spPr bwMode="auto">
          <a:xfrm>
            <a:off x="5464097" y="1358809"/>
            <a:ext cx="6690732" cy="446830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A806FB6-00F3-4E10-9D8D-1B558E588707}"/>
              </a:ext>
              <a:ext uri="{C183D7F6-B498-43B3-948B-1728B52AA6E4}">
                <adec:decorative xmlns:adec="http://schemas.microsoft.com/office/drawing/2017/decorative" val="1"/>
              </a:ext>
            </a:extLst>
          </p:cNvPr>
          <p:cNvSpPr txBox="1"/>
          <p:nvPr/>
        </p:nvSpPr>
        <p:spPr>
          <a:xfrm>
            <a:off x="10724686" y="1432920"/>
            <a:ext cx="1430143" cy="369332"/>
          </a:xfrm>
          <a:prstGeom prst="rect">
            <a:avLst/>
          </a:prstGeom>
          <a:noFill/>
        </p:spPr>
        <p:txBody>
          <a:bodyPr wrap="square">
            <a:spAutoFit/>
          </a:bodyPr>
          <a:lstStyle/>
          <a:p>
            <a:r>
              <a:rPr lang="en-GB" sz="1800" b="1" dirty="0">
                <a:solidFill>
                  <a:schemeClr val="tx1">
                    <a:lumMod val="85000"/>
                    <a:lumOff val="15000"/>
                  </a:schemeClr>
                </a:solidFill>
              </a:rPr>
              <a:t>Example</a:t>
            </a:r>
            <a:endParaRPr lang="en-US" b="1" dirty="0"/>
          </a:p>
        </p:txBody>
      </p:sp>
    </p:spTree>
    <p:extLst>
      <p:ext uri="{BB962C8B-B14F-4D97-AF65-F5344CB8AC3E}">
        <p14:creationId xmlns:p14="http://schemas.microsoft.com/office/powerpoint/2010/main" val="364689344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76E13A-D1A2-4C27-8496-B3BA6E83CB0C}"/>
              </a:ext>
            </a:extLst>
          </p:cNvPr>
          <p:cNvSpPr>
            <a:spLocks noGrp="1"/>
          </p:cNvSpPr>
          <p:nvPr>
            <p:ph type="title"/>
          </p:nvPr>
        </p:nvSpPr>
        <p:spPr/>
        <p:txBody>
          <a:bodyPr/>
          <a:lstStyle/>
          <a:p>
            <a:r>
              <a:rPr lang="en-US" dirty="0"/>
              <a:t>Logic Apps Designer</a:t>
            </a:r>
          </a:p>
        </p:txBody>
      </p:sp>
      <p:sp>
        <p:nvSpPr>
          <p:cNvPr id="7" name="Text Placeholder 14">
            <a:extLst>
              <a:ext uri="{FF2B5EF4-FFF2-40B4-BE49-F238E27FC236}">
                <a16:creationId xmlns:a16="http://schemas.microsoft.com/office/drawing/2014/main" id="{4E88E4E9-4840-4587-8F6D-37D7AFB7D1DF}"/>
              </a:ext>
            </a:extLst>
          </p:cNvPr>
          <p:cNvSpPr txBox="1">
            <a:spLocks/>
          </p:cNvSpPr>
          <p:nvPr/>
        </p:nvSpPr>
        <p:spPr>
          <a:xfrm>
            <a:off x="600059" y="2912962"/>
            <a:ext cx="3984199" cy="1335653"/>
          </a:xfrm>
          <a:prstGeom prst="rect">
            <a:avLst/>
          </a:prstGeom>
          <a:solidFill>
            <a:schemeClr val="bg1">
              <a:lumMod val="95000"/>
            </a:schemeClr>
          </a:solidFill>
        </p:spPr>
        <p:txBody>
          <a:bodyPr anchor="ctr" anchorCtr="0"/>
          <a:lst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latin typeface="+mn-lt"/>
              </a:rPr>
              <a:t>A graphical tool for creating workflows</a:t>
            </a:r>
          </a:p>
        </p:txBody>
      </p:sp>
      <p:pic>
        <p:nvPicPr>
          <p:cNvPr id="5" name="Picture 4" descr="Logic Apps Designer - example logic app">
            <a:extLst>
              <a:ext uri="{FF2B5EF4-FFF2-40B4-BE49-F238E27FC236}">
                <a16:creationId xmlns:a16="http://schemas.microsoft.com/office/drawing/2014/main" id="{A0800460-5C27-43FA-B702-16CD2AC4726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18297" y="1264516"/>
            <a:ext cx="6507212" cy="4794202"/>
          </a:xfrm>
          <a:prstGeom prst="rect">
            <a:avLst/>
          </a:prstGeom>
          <a:noFill/>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1355828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5FB6-94F1-4380-B105-2BE171001E25}"/>
              </a:ext>
            </a:extLst>
          </p:cNvPr>
          <p:cNvSpPr>
            <a:spLocks noGrp="1"/>
          </p:cNvSpPr>
          <p:nvPr>
            <p:ph type="title"/>
          </p:nvPr>
        </p:nvSpPr>
        <p:spPr/>
        <p:txBody>
          <a:bodyPr/>
          <a:lstStyle/>
          <a:p>
            <a:r>
              <a:rPr lang="en-US" dirty="0"/>
              <a:t>Demonstration: Create a workflow using Azure Logic Apps</a:t>
            </a:r>
          </a:p>
        </p:txBody>
      </p:sp>
      <p:graphicFrame>
        <p:nvGraphicFramePr>
          <p:cNvPr id="5" name="Diagram 4" descr="Three steps create a conditional access policy, configure conditions for MFA, and test MFA. ">
            <a:extLst>
              <a:ext uri="{FF2B5EF4-FFF2-40B4-BE49-F238E27FC236}">
                <a16:creationId xmlns:a16="http://schemas.microsoft.com/office/drawing/2014/main" id="{DACDFB20-0BDE-4FB1-AE2B-A4446BD47894}"/>
              </a:ext>
            </a:extLst>
          </p:cNvPr>
          <p:cNvGraphicFramePr/>
          <p:nvPr>
            <p:extLst>
              <p:ext uri="{D42A27DB-BD31-4B8C-83A1-F6EECF244321}">
                <p14:modId xmlns:p14="http://schemas.microsoft.com/office/powerpoint/2010/main" val="987736818"/>
              </p:ext>
            </p:extLst>
          </p:nvPr>
        </p:nvGraphicFramePr>
        <p:xfrm>
          <a:off x="880324" y="1494546"/>
          <a:ext cx="9980307" cy="4504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614099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ACAB-FABD-4E1C-BC76-A6AE39D1356F}"/>
              </a:ext>
            </a:extLst>
          </p:cNvPr>
          <p:cNvSpPr>
            <a:spLocks noGrp="1"/>
          </p:cNvSpPr>
          <p:nvPr>
            <p:ph type="title"/>
          </p:nvPr>
        </p:nvSpPr>
        <p:spPr>
          <a:xfrm>
            <a:off x="465139" y="2060973"/>
            <a:ext cx="2506662" cy="2872581"/>
          </a:xfrm>
        </p:spPr>
        <p:txBody>
          <a:bodyPr/>
          <a:lstStyle/>
          <a:p>
            <a:r>
              <a:rPr lang="en-US" dirty="0"/>
              <a:t>Lab 14A: Implementing an Azure App Service Web App with a staging slot</a:t>
            </a:r>
            <a:br>
              <a:rPr lang="en-US" dirty="0"/>
            </a:br>
            <a:endParaRPr lang="en-US" dirty="0"/>
          </a:p>
        </p:txBody>
      </p:sp>
      <p:pic>
        <p:nvPicPr>
          <p:cNvPr id="6" name="Picture 5" descr="Lab diagram">
            <a:extLst>
              <a:ext uri="{FF2B5EF4-FFF2-40B4-BE49-F238E27FC236}">
                <a16:creationId xmlns:a16="http://schemas.microsoft.com/office/drawing/2014/main" id="{9E325AE8-C657-41CF-BF1C-42130352AEF8}"/>
              </a:ext>
            </a:extLst>
          </p:cNvPr>
          <p:cNvPicPr>
            <a:picLocks noChangeAspect="1"/>
          </p:cNvPicPr>
          <p:nvPr/>
        </p:nvPicPr>
        <p:blipFill>
          <a:blip r:embed="rId2"/>
          <a:stretch>
            <a:fillRect/>
          </a:stretch>
        </p:blipFill>
        <p:spPr>
          <a:xfrm>
            <a:off x="5121364" y="822021"/>
            <a:ext cx="5810250" cy="5124450"/>
          </a:xfrm>
          <a:prstGeom prst="rect">
            <a:avLst/>
          </a:prstGeom>
        </p:spPr>
      </p:pic>
    </p:spTree>
    <p:extLst>
      <p:ext uri="{BB962C8B-B14F-4D97-AF65-F5344CB8AC3E}">
        <p14:creationId xmlns:p14="http://schemas.microsoft.com/office/powerpoint/2010/main" val="15709650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955" y="2471343"/>
            <a:ext cx="2460592" cy="2051844"/>
          </a:xfrm>
        </p:spPr>
        <p:txBody>
          <a:bodyPr/>
          <a:lstStyle/>
          <a:p>
            <a:r>
              <a:rPr lang="en-US" dirty="0"/>
              <a:t>Create and Configure Azure App Service</a:t>
            </a:r>
            <a:br>
              <a:rPr lang="en-US" dirty="0"/>
            </a:br>
            <a:r>
              <a:rPr lang="en-US" dirty="0"/>
              <a:t>Overview</a:t>
            </a:r>
          </a:p>
        </p:txBody>
      </p:sp>
      <p:sp>
        <p:nvSpPr>
          <p:cNvPr id="4" name="TextBox 3">
            <a:extLst>
              <a:ext uri="{FF2B5EF4-FFF2-40B4-BE49-F238E27FC236}">
                <a16:creationId xmlns:a16="http://schemas.microsoft.com/office/drawing/2014/main" id="{FC4C1558-95F6-47E5-B2CC-71FCC1DCBEFC}"/>
              </a:ext>
            </a:extLst>
          </p:cNvPr>
          <p:cNvSpPr txBox="1"/>
          <p:nvPr/>
        </p:nvSpPr>
        <p:spPr>
          <a:xfrm>
            <a:off x="3575356" y="413034"/>
            <a:ext cx="5443041" cy="1411562"/>
          </a:xfrm>
          <a:prstGeom prst="rect">
            <a:avLst/>
          </a:prstGeom>
          <a:noFill/>
        </p:spPr>
        <p:txBody>
          <a:bodyPr wrap="none" lIns="182854" tIns="146283" rIns="182854" bIns="146283" rtlCol="0">
            <a:spAutoFit/>
          </a:bodyPr>
          <a:lstStyle/>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App Service Overview </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Demonstration: Azure App Service.</a:t>
            </a:r>
          </a:p>
        </p:txBody>
      </p:sp>
    </p:spTree>
    <p:extLst>
      <p:ext uri="{BB962C8B-B14F-4D97-AF65-F5344CB8AC3E}">
        <p14:creationId xmlns:p14="http://schemas.microsoft.com/office/powerpoint/2010/main" val="59804925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5AA0880D-58E0-4C92-934B-19DF3A941B5F}"/>
              </a:ext>
            </a:extLst>
          </p:cNvPr>
          <p:cNvSpPr>
            <a:spLocks noGrp="1"/>
          </p:cNvSpPr>
          <p:nvPr>
            <p:ph type="title"/>
          </p:nvPr>
        </p:nvSpPr>
        <p:spPr>
          <a:xfrm>
            <a:off x="465139" y="2471342"/>
            <a:ext cx="2506662" cy="2051844"/>
          </a:xfrm>
        </p:spPr>
        <p:txBody>
          <a:bodyPr/>
          <a:lstStyle/>
          <a:p>
            <a:r>
              <a:rPr lang="en-US" dirty="0"/>
              <a:t>Lab 14B: Configure a message-based integration architecture</a:t>
            </a:r>
          </a:p>
        </p:txBody>
      </p:sp>
      <p:pic>
        <p:nvPicPr>
          <p:cNvPr id="2" name="Picture 1" descr="Completed lab architecture as described in the lab steps. ">
            <a:extLst>
              <a:ext uri="{FF2B5EF4-FFF2-40B4-BE49-F238E27FC236}">
                <a16:creationId xmlns:a16="http://schemas.microsoft.com/office/drawing/2014/main" id="{FBDE7CFC-C027-4378-A506-A1277049083A}"/>
              </a:ext>
            </a:extLst>
          </p:cNvPr>
          <p:cNvPicPr>
            <a:picLocks noChangeAspect="1"/>
          </p:cNvPicPr>
          <p:nvPr/>
        </p:nvPicPr>
        <p:blipFill>
          <a:blip r:embed="rId2"/>
          <a:stretch>
            <a:fillRect/>
          </a:stretch>
        </p:blipFill>
        <p:spPr>
          <a:xfrm>
            <a:off x="4238029" y="441288"/>
            <a:ext cx="6842259" cy="5846209"/>
          </a:xfrm>
          <a:prstGeom prst="rect">
            <a:avLst/>
          </a:prstGeom>
        </p:spPr>
      </p:pic>
    </p:spTree>
    <p:extLst>
      <p:ext uri="{BB962C8B-B14F-4D97-AF65-F5344CB8AC3E}">
        <p14:creationId xmlns:p14="http://schemas.microsoft.com/office/powerpoint/2010/main" val="339301036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Implement an Application Infrastructure - </a:t>
            </a:r>
            <a:r>
              <a:rPr lang="en-US" dirty="0">
                <a:solidFill>
                  <a:schemeClr val="bg2">
                    <a:lumMod val="10000"/>
                  </a:schemeClr>
                </a:solidFill>
              </a:rPr>
              <a:t>Review</a:t>
            </a:r>
          </a:p>
        </p:txBody>
      </p:sp>
      <p:sp>
        <p:nvSpPr>
          <p:cNvPr id="13" name="Rectangle 12">
            <a:extLst>
              <a:ext uri="{FF2B5EF4-FFF2-40B4-BE49-F238E27FC236}">
                <a16:creationId xmlns:a16="http://schemas.microsoft.com/office/drawing/2014/main" id="{C85B5353-A05B-4F9F-93B3-4523D0B7E89B}"/>
              </a:ext>
            </a:extLst>
          </p:cNvPr>
          <p:cNvSpPr/>
          <p:nvPr/>
        </p:nvSpPr>
        <p:spPr bwMode="auto">
          <a:xfrm>
            <a:off x="4876991" y="1386188"/>
            <a:ext cx="7147526" cy="639989"/>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ctr" anchorCtr="0">
            <a:noAutofit/>
          </a:bodyPr>
          <a:lstStyle/>
          <a:p>
            <a:r>
              <a:rPr lang="en-US" sz="2000">
                <a:latin typeface="+mj-lt"/>
              </a:rPr>
              <a:t>Microsoft Learn Modules (docs.microsoft.com/Learn)</a:t>
            </a:r>
          </a:p>
        </p:txBody>
      </p:sp>
      <p:sp>
        <p:nvSpPr>
          <p:cNvPr id="20" name="Rectangle 19">
            <a:extLst>
              <a:ext uri="{FF2B5EF4-FFF2-40B4-BE49-F238E27FC236}">
                <a16:creationId xmlns:a16="http://schemas.microsoft.com/office/drawing/2014/main" id="{DD85127B-1B17-4C17-BECC-B3D50AE3D904}"/>
              </a:ext>
            </a:extLst>
          </p:cNvPr>
          <p:cNvSpPr/>
          <p:nvPr/>
        </p:nvSpPr>
        <p:spPr>
          <a:xfrm>
            <a:off x="4876991" y="2088597"/>
            <a:ext cx="7131132" cy="54856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24" tIns="106024" rIns="106024" bIns="106024" numCol="1" spcCol="1270" anchor="ctr" anchorCtr="0">
            <a:noAutofit/>
          </a:bodyPr>
          <a:lstStyle/>
          <a:p>
            <a:pPr marL="0" lvl="1">
              <a:spcBef>
                <a:spcPts val="1199"/>
              </a:spcBef>
            </a:pPr>
            <a:r>
              <a:rPr lang="en-US" dirty="0">
                <a:solidFill>
                  <a:schemeClr val="tx1"/>
                </a:solidFill>
              </a:rPr>
              <a:t>Host a web application with Azure App service</a:t>
            </a:r>
          </a:p>
        </p:txBody>
      </p:sp>
      <p:sp>
        <p:nvSpPr>
          <p:cNvPr id="21" name="Rectangle 20">
            <a:extLst>
              <a:ext uri="{FF2B5EF4-FFF2-40B4-BE49-F238E27FC236}">
                <a16:creationId xmlns:a16="http://schemas.microsoft.com/office/drawing/2014/main" id="{797A3BDC-BE70-40E3-BB08-015EBE935830}"/>
              </a:ext>
            </a:extLst>
          </p:cNvPr>
          <p:cNvSpPr/>
          <p:nvPr/>
        </p:nvSpPr>
        <p:spPr>
          <a:xfrm>
            <a:off x="4876991" y="2762000"/>
            <a:ext cx="7131132" cy="54856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24" tIns="106024" rIns="106024" bIns="106024" numCol="1" spcCol="1270" anchor="ctr" anchorCtr="0">
            <a:noAutofit/>
          </a:bodyPr>
          <a:lstStyle/>
          <a:p>
            <a:pPr marL="0" lvl="1">
              <a:spcBef>
                <a:spcPts val="1199"/>
              </a:spcBef>
            </a:pPr>
            <a:r>
              <a:rPr lang="en-US" dirty="0">
                <a:solidFill>
                  <a:schemeClr val="tx1"/>
                </a:solidFill>
              </a:rPr>
              <a:t>Stage a web app deployment for testing and rollback by using App Service deployment slots</a:t>
            </a:r>
          </a:p>
        </p:txBody>
      </p:sp>
      <p:sp>
        <p:nvSpPr>
          <p:cNvPr id="4" name="Rectangle 3">
            <a:extLst>
              <a:ext uri="{FF2B5EF4-FFF2-40B4-BE49-F238E27FC236}">
                <a16:creationId xmlns:a16="http://schemas.microsoft.com/office/drawing/2014/main" id="{B50E61A3-5476-4CF5-BCD0-E707F5CC057D}"/>
              </a:ext>
            </a:extLst>
          </p:cNvPr>
          <p:cNvSpPr/>
          <p:nvPr/>
        </p:nvSpPr>
        <p:spPr>
          <a:xfrm>
            <a:off x="4893385" y="3537866"/>
            <a:ext cx="7131132" cy="54856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24" tIns="106024" rIns="106024" bIns="106024" numCol="1" spcCol="1270" anchor="ctr" anchorCtr="0">
            <a:noAutofit/>
          </a:bodyPr>
          <a:lstStyle/>
          <a:p>
            <a:pPr defTabSz="799946">
              <a:lnSpc>
                <a:spcPct val="90000"/>
              </a:lnSpc>
              <a:spcBef>
                <a:spcPct val="0"/>
              </a:spcBef>
              <a:spcAft>
                <a:spcPct val="35000"/>
              </a:spcAft>
            </a:pPr>
            <a:r>
              <a:rPr lang="en-US" dirty="0">
                <a:solidFill>
                  <a:schemeClr val="tx1"/>
                </a:solidFill>
              </a:rPr>
              <a:t>Scale an App Service web app to efficiently meet demand with App Service scale up and scale out</a:t>
            </a:r>
          </a:p>
        </p:txBody>
      </p:sp>
      <p:sp>
        <p:nvSpPr>
          <p:cNvPr id="29" name="TextBox 28">
            <a:extLst>
              <a:ext uri="{FF2B5EF4-FFF2-40B4-BE49-F238E27FC236}">
                <a16:creationId xmlns:a16="http://schemas.microsoft.com/office/drawing/2014/main" id="{FAFD21A2-D09B-451F-A6B3-CB9D6722DB1F}"/>
              </a:ext>
            </a:extLst>
          </p:cNvPr>
          <p:cNvSpPr txBox="1"/>
          <p:nvPr/>
        </p:nvSpPr>
        <p:spPr>
          <a:xfrm>
            <a:off x="4909779" y="4294945"/>
            <a:ext cx="6216804" cy="369332"/>
          </a:xfrm>
          <a:prstGeom prst="rect">
            <a:avLst/>
          </a:prstGeom>
          <a:noFill/>
        </p:spPr>
        <p:txBody>
          <a:bodyPr wrap="square">
            <a:spAutoFit/>
          </a:bodyPr>
          <a:lstStyle/>
          <a:p>
            <a:r>
              <a:rPr lang="en-US" dirty="0"/>
              <a:t>Create serverless logic with Azure Functions</a:t>
            </a:r>
          </a:p>
        </p:txBody>
      </p:sp>
      <p:sp>
        <p:nvSpPr>
          <p:cNvPr id="27" name="TextBox 26">
            <a:extLst>
              <a:ext uri="{FF2B5EF4-FFF2-40B4-BE49-F238E27FC236}">
                <a16:creationId xmlns:a16="http://schemas.microsoft.com/office/drawing/2014/main" id="{F0B41D1C-D25D-4945-9CD8-902F608DD425}"/>
              </a:ext>
            </a:extLst>
          </p:cNvPr>
          <p:cNvSpPr txBox="1"/>
          <p:nvPr/>
        </p:nvSpPr>
        <p:spPr>
          <a:xfrm>
            <a:off x="4909779" y="5024105"/>
            <a:ext cx="6216804" cy="369332"/>
          </a:xfrm>
          <a:prstGeom prst="rect">
            <a:avLst/>
          </a:prstGeom>
          <a:noFill/>
        </p:spPr>
        <p:txBody>
          <a:bodyPr wrap="square">
            <a:spAutoFit/>
          </a:bodyPr>
          <a:lstStyle/>
          <a:p>
            <a:r>
              <a:rPr lang="en-US" dirty="0"/>
              <a:t>Introduction to Azure Logic Apps</a:t>
            </a:r>
          </a:p>
        </p:txBody>
      </p:sp>
      <p:cxnSp>
        <p:nvCxnSpPr>
          <p:cNvPr id="28" name="Straight Connector 27">
            <a:extLst>
              <a:ext uri="{FF2B5EF4-FFF2-40B4-BE49-F238E27FC236}">
                <a16:creationId xmlns:a16="http://schemas.microsoft.com/office/drawing/2014/main" id="{3AFA1F8C-A0BC-4C3E-8230-2FFAA5369191}"/>
              </a:ext>
              <a:ext uri="{C183D7F6-B498-43B3-948B-1728B52AA6E4}">
                <adec:decorative xmlns:adec="http://schemas.microsoft.com/office/drawing/2017/decorative" val="1"/>
              </a:ext>
            </a:extLst>
          </p:cNvPr>
          <p:cNvCxnSpPr>
            <a:cxnSpLocks/>
          </p:cNvCxnSpPr>
          <p:nvPr/>
        </p:nvCxnSpPr>
        <p:spPr>
          <a:xfrm>
            <a:off x="4876991" y="2699579"/>
            <a:ext cx="71311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2804F6D-1590-44EB-B839-709E184FBF58}"/>
              </a:ext>
              <a:ext uri="{C183D7F6-B498-43B3-948B-1728B52AA6E4}">
                <adec:decorative xmlns:adec="http://schemas.microsoft.com/office/drawing/2017/decorative" val="1"/>
              </a:ext>
            </a:extLst>
          </p:cNvPr>
          <p:cNvCxnSpPr>
            <a:cxnSpLocks/>
          </p:cNvCxnSpPr>
          <p:nvPr/>
        </p:nvCxnSpPr>
        <p:spPr>
          <a:xfrm>
            <a:off x="4893385" y="3395283"/>
            <a:ext cx="71311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6A6500B-AD98-4754-B815-30E4444B4EBD}"/>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2233" y="2794951"/>
            <a:ext cx="1494433" cy="2173398"/>
          </a:xfrm>
          <a:prstGeom prst="rect">
            <a:avLst/>
          </a:prstGeom>
        </p:spPr>
      </p:pic>
      <p:cxnSp>
        <p:nvCxnSpPr>
          <p:cNvPr id="5" name="Straight Connector 4">
            <a:extLst>
              <a:ext uri="{FF2B5EF4-FFF2-40B4-BE49-F238E27FC236}">
                <a16:creationId xmlns:a16="http://schemas.microsoft.com/office/drawing/2014/main" id="{8B14BBB3-730F-4630-AF04-31470ADEB8A9}"/>
              </a:ext>
              <a:ext uri="{C183D7F6-B498-43B3-948B-1728B52AA6E4}">
                <adec:decorative xmlns:adec="http://schemas.microsoft.com/office/drawing/2017/decorative" val="1"/>
              </a:ext>
            </a:extLst>
          </p:cNvPr>
          <p:cNvCxnSpPr>
            <a:cxnSpLocks/>
          </p:cNvCxnSpPr>
          <p:nvPr/>
        </p:nvCxnSpPr>
        <p:spPr>
          <a:xfrm>
            <a:off x="4909779" y="4233121"/>
            <a:ext cx="71311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EC58D9-4C6E-4CD3-A8F0-494CA2064511}"/>
              </a:ext>
              <a:ext uri="{C183D7F6-B498-43B3-948B-1728B52AA6E4}">
                <adec:decorative xmlns:adec="http://schemas.microsoft.com/office/drawing/2017/decorative" val="1"/>
              </a:ext>
            </a:extLst>
          </p:cNvPr>
          <p:cNvCxnSpPr>
            <a:cxnSpLocks/>
          </p:cNvCxnSpPr>
          <p:nvPr/>
        </p:nvCxnSpPr>
        <p:spPr>
          <a:xfrm>
            <a:off x="4990687" y="4821692"/>
            <a:ext cx="71311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7311881-46D1-4EA7-9659-C224E9DC1807}"/>
              </a:ext>
              <a:ext uri="{C183D7F6-B498-43B3-948B-1728B52AA6E4}">
                <adec:decorative xmlns:adec="http://schemas.microsoft.com/office/drawing/2017/decorative" val="1"/>
              </a:ext>
            </a:extLst>
          </p:cNvPr>
          <p:cNvCxnSpPr>
            <a:cxnSpLocks/>
          </p:cNvCxnSpPr>
          <p:nvPr/>
        </p:nvCxnSpPr>
        <p:spPr>
          <a:xfrm>
            <a:off x="5007081" y="5556956"/>
            <a:ext cx="71311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16B814B-5D4E-416F-AE83-E9B3AC11932E}"/>
              </a:ext>
              <a:ext uri="{C183D7F6-B498-43B3-948B-1728B52AA6E4}">
                <adec:decorative xmlns:adec="http://schemas.microsoft.com/office/drawing/2017/decorative" val="1"/>
              </a:ext>
            </a:extLst>
          </p:cNvPr>
          <p:cNvSpPr/>
          <p:nvPr/>
        </p:nvSpPr>
        <p:spPr bwMode="auto">
          <a:xfrm>
            <a:off x="427861" y="1386188"/>
            <a:ext cx="4296753" cy="639989"/>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ctr" anchorCtr="0">
            <a:noAutofit/>
          </a:bodyPr>
          <a:lstStyle/>
          <a:p>
            <a:pPr algn="ctr"/>
            <a:r>
              <a:rPr lang="en-US" sz="2000" dirty="0">
                <a:latin typeface="+mj-lt"/>
              </a:rPr>
              <a:t>Knowledge Check</a:t>
            </a:r>
          </a:p>
        </p:txBody>
      </p:sp>
    </p:spTree>
    <p:extLst>
      <p:ext uri="{BB962C8B-B14F-4D97-AF65-F5344CB8AC3E}">
        <p14:creationId xmlns:p14="http://schemas.microsoft.com/office/powerpoint/2010/main" val="340890649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sz="3199" dirty="0"/>
              <a:t>End of presentation</a:t>
            </a:r>
            <a:endParaRPr lang="en-US" dirty="0">
              <a:solidFill>
                <a:schemeClr val="tx2">
                  <a:lumMod val="40000"/>
                  <a:lumOff val="60000"/>
                </a:schemeClr>
              </a:solidFill>
            </a:endParaRPr>
          </a:p>
        </p:txBody>
      </p:sp>
    </p:spTree>
    <p:extLst>
      <p:ext uri="{BB962C8B-B14F-4D97-AF65-F5344CB8AC3E}">
        <p14:creationId xmlns:p14="http://schemas.microsoft.com/office/powerpoint/2010/main" val="37191098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8B3301-CFAA-45C8-8E07-794F8F5D00A5}"/>
              </a:ext>
            </a:extLst>
          </p:cNvPr>
          <p:cNvSpPr>
            <a:spLocks noGrp="1"/>
          </p:cNvSpPr>
          <p:nvPr>
            <p:ph type="title"/>
          </p:nvPr>
        </p:nvSpPr>
        <p:spPr/>
        <p:txBody>
          <a:bodyPr/>
          <a:lstStyle/>
          <a:p>
            <a:r>
              <a:rPr lang="en-US" dirty="0"/>
              <a:t>Azure App Service Overview (1 of 2)</a:t>
            </a:r>
          </a:p>
        </p:txBody>
      </p:sp>
      <p:sp>
        <p:nvSpPr>
          <p:cNvPr id="5" name="Rectangle 4">
            <a:extLst>
              <a:ext uri="{FF2B5EF4-FFF2-40B4-BE49-F238E27FC236}">
                <a16:creationId xmlns:a16="http://schemas.microsoft.com/office/drawing/2014/main" id="{4F3D6122-86C9-4596-B3F8-A8B677350F9F}"/>
              </a:ext>
              <a:ext uri="{C183D7F6-B498-43B3-948B-1728B52AA6E4}">
                <adec:decorative xmlns:adec="http://schemas.microsoft.com/office/drawing/2017/decorative" val="1"/>
              </a:ext>
            </a:extLst>
          </p:cNvPr>
          <p:cNvSpPr/>
          <p:nvPr/>
        </p:nvSpPr>
        <p:spPr bwMode="auto">
          <a:xfrm>
            <a:off x="427038" y="1192214"/>
            <a:ext cx="11581792" cy="17668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solidFill>
                <a:schemeClr val="tx1"/>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FCBE1860-988B-4823-A402-97F0389975A5}"/>
              </a:ext>
            </a:extLst>
          </p:cNvPr>
          <p:cNvSpPr/>
          <p:nvPr/>
        </p:nvSpPr>
        <p:spPr bwMode="auto">
          <a:xfrm>
            <a:off x="427037" y="3111501"/>
            <a:ext cx="11585448" cy="3250245"/>
          </a:xfrm>
          <a:prstGeom prst="rect">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1200"/>
              </a:spcBef>
              <a:spcAft>
                <a:spcPts val="300"/>
              </a:spcAft>
            </a:pPr>
            <a:r>
              <a:rPr lang="en-US" sz="2000" dirty="0">
                <a:solidFill>
                  <a:schemeClr val="tx1"/>
                </a:solidFill>
                <a:cs typeface="Segoe UI Semilight"/>
              </a:rPr>
              <a:t>Includes Web Apps, API Apps, Mobile Apps, and Function Apps</a:t>
            </a:r>
          </a:p>
          <a:p>
            <a:pPr>
              <a:spcBef>
                <a:spcPts val="1200"/>
              </a:spcBef>
              <a:spcAft>
                <a:spcPts val="300"/>
              </a:spcAft>
            </a:pPr>
            <a:r>
              <a:rPr lang="en-US" sz="2000" dirty="0">
                <a:solidFill>
                  <a:schemeClr val="tx1"/>
                </a:solidFill>
                <a:cs typeface="Segoe UI Semilight"/>
              </a:rPr>
              <a:t>Fully managed environment enabling high productivity development – both Windows and Linux</a:t>
            </a:r>
          </a:p>
          <a:p>
            <a:pPr>
              <a:spcBef>
                <a:spcPts val="1200"/>
              </a:spcBef>
              <a:spcAft>
                <a:spcPts val="300"/>
              </a:spcAft>
            </a:pPr>
            <a:r>
              <a:rPr lang="en-US" sz="2000" dirty="0">
                <a:solidFill>
                  <a:schemeClr val="tx1"/>
                </a:solidFill>
                <a:cs typeface="Segoe UI Semilight"/>
              </a:rPr>
              <a:t>HTTP-based service for hosting web applications, REST APIs, and mobile backends</a:t>
            </a:r>
          </a:p>
          <a:p>
            <a:pPr>
              <a:spcBef>
                <a:spcPts val="1200"/>
              </a:spcBef>
              <a:spcAft>
                <a:spcPts val="300"/>
              </a:spcAft>
            </a:pPr>
            <a:r>
              <a:rPr lang="en-US" sz="2000" dirty="0">
                <a:solidFill>
                  <a:schemeClr val="tx1"/>
                </a:solidFill>
                <a:cs typeface="Segoe UI Semilight"/>
              </a:rPr>
              <a:t>Platform handles infrastructure so developers focus on core web apps and services</a:t>
            </a:r>
          </a:p>
          <a:p>
            <a:pPr>
              <a:spcBef>
                <a:spcPts val="1200"/>
              </a:spcBef>
              <a:spcAft>
                <a:spcPts val="300"/>
              </a:spcAft>
            </a:pPr>
            <a:r>
              <a:rPr lang="en-US" sz="2000" dirty="0">
                <a:solidFill>
                  <a:schemeClr val="tx1"/>
                </a:solidFill>
                <a:cs typeface="Segoe UI Semilight"/>
              </a:rPr>
              <a:t>You can develop in.NET, .NET Core, Java, Ruby, Node.js, PHP, or Python</a:t>
            </a:r>
          </a:p>
          <a:p>
            <a:pPr>
              <a:spcBef>
                <a:spcPts val="1200"/>
              </a:spcBef>
              <a:spcAft>
                <a:spcPts val="300"/>
              </a:spcAft>
            </a:pPr>
            <a:r>
              <a:rPr lang="en-US" sz="2000" dirty="0">
                <a:solidFill>
                  <a:schemeClr val="tx1"/>
                </a:solidFill>
                <a:cs typeface="Segoe UI Semilight"/>
              </a:rPr>
              <a:t>Integrates with Azure DevOps, GitHub, Bitbucket, FTP, or a local Git </a:t>
            </a:r>
          </a:p>
        </p:txBody>
      </p:sp>
      <p:pic>
        <p:nvPicPr>
          <p:cNvPr id="9" name="Picture 8" descr="Development tools : .NET, Node.js, PHP, Java, Python, HTML and Custom Windows or Linux Container">
            <a:extLst>
              <a:ext uri="{FF2B5EF4-FFF2-40B4-BE49-F238E27FC236}">
                <a16:creationId xmlns:a16="http://schemas.microsoft.com/office/drawing/2014/main" id="{C49DA0C0-9A94-48F5-A813-33C749BE4A50}"/>
              </a:ext>
            </a:extLst>
          </p:cNvPr>
          <p:cNvPicPr>
            <a:picLocks noChangeAspect="1"/>
          </p:cNvPicPr>
          <p:nvPr/>
        </p:nvPicPr>
        <p:blipFill>
          <a:blip r:embed="rId2"/>
          <a:stretch>
            <a:fillRect/>
          </a:stretch>
        </p:blipFill>
        <p:spPr>
          <a:xfrm>
            <a:off x="708025" y="1427957"/>
            <a:ext cx="10829925" cy="1295400"/>
          </a:xfrm>
          <a:prstGeom prst="rect">
            <a:avLst/>
          </a:prstGeom>
        </p:spPr>
      </p:pic>
    </p:spTree>
    <p:extLst>
      <p:ext uri="{BB962C8B-B14F-4D97-AF65-F5344CB8AC3E}">
        <p14:creationId xmlns:p14="http://schemas.microsoft.com/office/powerpoint/2010/main" val="17655041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456074-0B04-4BB5-959D-0D23C76FCB88}"/>
              </a:ext>
            </a:extLst>
          </p:cNvPr>
          <p:cNvSpPr>
            <a:spLocks noGrp="1"/>
          </p:cNvSpPr>
          <p:nvPr>
            <p:ph type="title"/>
          </p:nvPr>
        </p:nvSpPr>
        <p:spPr/>
        <p:txBody>
          <a:bodyPr/>
          <a:lstStyle/>
          <a:p>
            <a:r>
              <a:rPr lang="en-US" dirty="0"/>
              <a:t>Azure App Service Overview (2 of 2)</a:t>
            </a:r>
          </a:p>
        </p:txBody>
      </p:sp>
      <p:sp>
        <p:nvSpPr>
          <p:cNvPr id="6" name="Rectangle 5">
            <a:extLst>
              <a:ext uri="{FF2B5EF4-FFF2-40B4-BE49-F238E27FC236}">
                <a16:creationId xmlns:a16="http://schemas.microsoft.com/office/drawing/2014/main" id="{2EA45BF5-1ED1-4759-8D45-6B558851FF1B}"/>
              </a:ext>
            </a:extLst>
          </p:cNvPr>
          <p:cNvSpPr/>
          <p:nvPr/>
        </p:nvSpPr>
        <p:spPr>
          <a:xfrm>
            <a:off x="427038" y="1192215"/>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a:solidFill>
                  <a:schemeClr val="tx1"/>
                </a:solidFill>
              </a:rPr>
              <a:t>Name must be unique</a:t>
            </a:r>
            <a:endParaRPr lang="en-IN" sz="2000" kern="1200">
              <a:solidFill>
                <a:schemeClr val="tx1"/>
              </a:solidFill>
            </a:endParaRPr>
          </a:p>
        </p:txBody>
      </p:sp>
      <p:sp>
        <p:nvSpPr>
          <p:cNvPr id="8" name="Rectangle 7">
            <a:extLst>
              <a:ext uri="{FF2B5EF4-FFF2-40B4-BE49-F238E27FC236}">
                <a16:creationId xmlns:a16="http://schemas.microsoft.com/office/drawing/2014/main" id="{71B63EB7-0088-4AA0-87EE-A6088B924DED}"/>
              </a:ext>
            </a:extLst>
          </p:cNvPr>
          <p:cNvSpPr/>
          <p:nvPr/>
        </p:nvSpPr>
        <p:spPr>
          <a:xfrm>
            <a:off x="427038" y="1904739"/>
            <a:ext cx="5122862" cy="88310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a:solidFill>
                  <a:schemeClr val="tx1"/>
                </a:solidFill>
              </a:rPr>
              <a:t>Access using </a:t>
            </a:r>
            <a:r>
              <a:rPr lang="en-US" sz="2000" i="1" kern="1200">
                <a:solidFill>
                  <a:schemeClr val="tx1"/>
                </a:solidFill>
              </a:rPr>
              <a:t>azurewebsites.net – </a:t>
            </a:r>
            <a:r>
              <a:rPr lang="en-US" sz="2000" kern="1200">
                <a:solidFill>
                  <a:schemeClr val="tx1"/>
                </a:solidFill>
              </a:rPr>
              <a:t>can map to a custom domain</a:t>
            </a:r>
            <a:endParaRPr lang="en-IN" sz="2000" kern="1200">
              <a:solidFill>
                <a:schemeClr val="tx1"/>
              </a:solidFill>
            </a:endParaRPr>
          </a:p>
        </p:txBody>
      </p:sp>
      <p:sp>
        <p:nvSpPr>
          <p:cNvPr id="10" name="Rectangle 9">
            <a:extLst>
              <a:ext uri="{FF2B5EF4-FFF2-40B4-BE49-F238E27FC236}">
                <a16:creationId xmlns:a16="http://schemas.microsoft.com/office/drawing/2014/main" id="{9DBA2BA8-791B-43E7-A0E7-B539CE221AD6}"/>
              </a:ext>
            </a:extLst>
          </p:cNvPr>
          <p:cNvSpPr/>
          <p:nvPr/>
        </p:nvSpPr>
        <p:spPr>
          <a:xfrm>
            <a:off x="427038" y="2970503"/>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a:solidFill>
                  <a:schemeClr val="tx1"/>
                </a:solidFill>
              </a:rPr>
              <a:t>Publish Code (Runtime Stack) </a:t>
            </a:r>
            <a:endParaRPr lang="en-IN" sz="2000" kern="1200">
              <a:solidFill>
                <a:schemeClr val="tx1"/>
              </a:solidFill>
            </a:endParaRPr>
          </a:p>
        </p:txBody>
      </p:sp>
      <p:sp>
        <p:nvSpPr>
          <p:cNvPr id="12" name="Rectangle 11">
            <a:extLst>
              <a:ext uri="{FF2B5EF4-FFF2-40B4-BE49-F238E27FC236}">
                <a16:creationId xmlns:a16="http://schemas.microsoft.com/office/drawing/2014/main" id="{B4DCC19D-A154-4760-8F33-B8766B3ADF57}"/>
              </a:ext>
            </a:extLst>
          </p:cNvPr>
          <p:cNvSpPr/>
          <p:nvPr/>
        </p:nvSpPr>
        <p:spPr>
          <a:xfrm>
            <a:off x="427038" y="3683027"/>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a:solidFill>
                  <a:schemeClr val="tx1"/>
                </a:solidFill>
              </a:rPr>
              <a:t>Publish Docker Container </a:t>
            </a:r>
            <a:endParaRPr lang="en-IN" sz="2000" kern="1200">
              <a:solidFill>
                <a:schemeClr val="tx1"/>
              </a:solidFill>
            </a:endParaRPr>
          </a:p>
        </p:txBody>
      </p:sp>
      <p:sp>
        <p:nvSpPr>
          <p:cNvPr id="14" name="Rectangle 13">
            <a:extLst>
              <a:ext uri="{FF2B5EF4-FFF2-40B4-BE49-F238E27FC236}">
                <a16:creationId xmlns:a16="http://schemas.microsoft.com/office/drawing/2014/main" id="{BD605571-2944-4703-9517-48FB433BCE74}"/>
              </a:ext>
            </a:extLst>
          </p:cNvPr>
          <p:cNvSpPr/>
          <p:nvPr/>
        </p:nvSpPr>
        <p:spPr>
          <a:xfrm>
            <a:off x="427038" y="4395551"/>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a:solidFill>
                  <a:schemeClr val="tx1"/>
                </a:solidFill>
              </a:rPr>
              <a:t>Linux or Windows</a:t>
            </a:r>
            <a:endParaRPr lang="en-IN" sz="2000" kern="1200">
              <a:solidFill>
                <a:schemeClr val="tx1"/>
              </a:solidFill>
            </a:endParaRPr>
          </a:p>
        </p:txBody>
      </p:sp>
      <p:sp>
        <p:nvSpPr>
          <p:cNvPr id="16" name="Rectangle 15">
            <a:extLst>
              <a:ext uri="{FF2B5EF4-FFF2-40B4-BE49-F238E27FC236}">
                <a16:creationId xmlns:a16="http://schemas.microsoft.com/office/drawing/2014/main" id="{D8E04111-1591-411B-A090-90C3B0837AB0}"/>
              </a:ext>
            </a:extLst>
          </p:cNvPr>
          <p:cNvSpPr/>
          <p:nvPr/>
        </p:nvSpPr>
        <p:spPr>
          <a:xfrm>
            <a:off x="427038" y="5108075"/>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a:solidFill>
                  <a:schemeClr val="tx1"/>
                </a:solidFill>
              </a:rPr>
              <a:t>Region closest to your users</a:t>
            </a:r>
            <a:endParaRPr lang="en-IN" sz="2000" kern="1200">
              <a:solidFill>
                <a:schemeClr val="tx1"/>
              </a:solidFill>
            </a:endParaRPr>
          </a:p>
        </p:txBody>
      </p:sp>
      <p:sp>
        <p:nvSpPr>
          <p:cNvPr id="18" name="Rectangle 17">
            <a:extLst>
              <a:ext uri="{FF2B5EF4-FFF2-40B4-BE49-F238E27FC236}">
                <a16:creationId xmlns:a16="http://schemas.microsoft.com/office/drawing/2014/main" id="{D9178366-2ECF-4B5A-8107-433B47F6AB5D}"/>
              </a:ext>
            </a:extLst>
          </p:cNvPr>
          <p:cNvSpPr/>
          <p:nvPr/>
        </p:nvSpPr>
        <p:spPr>
          <a:xfrm>
            <a:off x="427038" y="5820600"/>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a:solidFill>
                  <a:schemeClr val="tx1"/>
                </a:solidFill>
              </a:rPr>
              <a:t>App Service Plan</a:t>
            </a:r>
            <a:endParaRPr lang="en-IN" sz="2000" kern="1200">
              <a:solidFill>
                <a:schemeClr val="tx1"/>
              </a:solidFill>
            </a:endParaRPr>
          </a:p>
        </p:txBody>
      </p:sp>
      <p:sp>
        <p:nvSpPr>
          <p:cNvPr id="20" name="Rectangle 19">
            <a:extLst>
              <a:ext uri="{FF2B5EF4-FFF2-40B4-BE49-F238E27FC236}">
                <a16:creationId xmlns:a16="http://schemas.microsoft.com/office/drawing/2014/main" id="{B85CB684-879A-4B33-85EC-E80A25CE06C0}"/>
              </a:ext>
              <a:ext uri="{C183D7F6-B498-43B3-948B-1728B52AA6E4}">
                <adec:decorative xmlns:adec="http://schemas.microsoft.com/office/drawing/2017/decorative" val="1"/>
              </a:ext>
            </a:extLst>
          </p:cNvPr>
          <p:cNvSpPr/>
          <p:nvPr/>
        </p:nvSpPr>
        <p:spPr bwMode="auto">
          <a:xfrm>
            <a:off x="5705475" y="1192213"/>
            <a:ext cx="6303962"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solidFill>
                <a:schemeClr val="tx1"/>
              </a:solidFill>
              <a:ea typeface="Segoe UI" pitchFamily="34" charset="0"/>
              <a:cs typeface="Segoe UI" pitchFamily="34" charset="0"/>
            </a:endParaRPr>
          </a:p>
        </p:txBody>
      </p:sp>
      <p:pic>
        <p:nvPicPr>
          <p:cNvPr id="22" name="Picture 2" descr="Screenshot of the Create Web App configuration page including the Publish radio button for Code or Docker Image">
            <a:extLst>
              <a:ext uri="{FF2B5EF4-FFF2-40B4-BE49-F238E27FC236}">
                <a16:creationId xmlns:a16="http://schemas.microsoft.com/office/drawing/2014/main" id="{2A0754CC-24CC-417B-AEF6-4FCB2BFF56A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156136" y="1264559"/>
            <a:ext cx="5402640" cy="507047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614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5FB6-94F1-4380-B105-2BE171001E25}"/>
              </a:ext>
            </a:extLst>
          </p:cNvPr>
          <p:cNvSpPr>
            <a:spLocks noGrp="1"/>
          </p:cNvSpPr>
          <p:nvPr>
            <p:ph type="title"/>
          </p:nvPr>
        </p:nvSpPr>
        <p:spPr/>
        <p:txBody>
          <a:bodyPr/>
          <a:lstStyle/>
          <a:p>
            <a:r>
              <a:rPr lang="en-US" dirty="0"/>
              <a:t>Demonstration: Azure App Service</a:t>
            </a:r>
          </a:p>
        </p:txBody>
      </p:sp>
      <p:graphicFrame>
        <p:nvGraphicFramePr>
          <p:cNvPr id="5" name="Diagram 4" descr="Three steps create a conditional access policy, configure conditions for MFA, and test MFA. ">
            <a:extLst>
              <a:ext uri="{FF2B5EF4-FFF2-40B4-BE49-F238E27FC236}">
                <a16:creationId xmlns:a16="http://schemas.microsoft.com/office/drawing/2014/main" id="{DACDFB20-0BDE-4FB1-AE2B-A4446BD47894}"/>
              </a:ext>
            </a:extLst>
          </p:cNvPr>
          <p:cNvGraphicFramePr/>
          <p:nvPr>
            <p:extLst>
              <p:ext uri="{D42A27DB-BD31-4B8C-83A1-F6EECF244321}">
                <p14:modId xmlns:p14="http://schemas.microsoft.com/office/powerpoint/2010/main" val="2630411618"/>
              </p:ext>
            </p:extLst>
          </p:nvPr>
        </p:nvGraphicFramePr>
        <p:xfrm>
          <a:off x="880324" y="1494546"/>
          <a:ext cx="9980307" cy="4504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61052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96952" y="2611087"/>
            <a:ext cx="9070923" cy="1495409"/>
          </a:xfrm>
        </p:spPr>
        <p:txBody>
          <a:bodyPr/>
          <a:lstStyle/>
          <a:p>
            <a:br>
              <a:rPr lang="en-US" b="1" dirty="0"/>
            </a:br>
            <a:r>
              <a:rPr lang="en-US" b="1" dirty="0"/>
              <a:t>Lesson 02: Create an App Service Web App for Containers </a:t>
            </a:r>
          </a:p>
        </p:txBody>
      </p:sp>
      <p:pic>
        <p:nvPicPr>
          <p:cNvPr id="29" name="Graphic 28">
            <a:extLst>
              <a:ext uri="{FF2B5EF4-FFF2-40B4-BE49-F238E27FC236}">
                <a16:creationId xmlns:a16="http://schemas.microsoft.com/office/drawing/2014/main" id="{CC914113-7711-418A-AA1C-CAF7B207DF1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5651" y="2888027"/>
            <a:ext cx="1218469" cy="1218469"/>
          </a:xfrm>
          <a:prstGeom prst="rect">
            <a:avLst/>
          </a:prstGeom>
        </p:spPr>
      </p:pic>
    </p:spTree>
    <p:extLst>
      <p:ext uri="{BB962C8B-B14F-4D97-AF65-F5344CB8AC3E}">
        <p14:creationId xmlns:p14="http://schemas.microsoft.com/office/powerpoint/2010/main" val="378714885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955" y="2471343"/>
            <a:ext cx="2460592" cy="2051844"/>
          </a:xfrm>
        </p:spPr>
        <p:txBody>
          <a:bodyPr/>
          <a:lstStyle/>
          <a:p>
            <a:r>
              <a:rPr lang="en-US" dirty="0"/>
              <a:t>Create an App Service Web App for Containers</a:t>
            </a:r>
            <a:br>
              <a:rPr lang="en-US" dirty="0"/>
            </a:br>
            <a:r>
              <a:rPr lang="en-US" dirty="0"/>
              <a:t>Overview</a:t>
            </a:r>
          </a:p>
        </p:txBody>
      </p:sp>
      <p:sp>
        <p:nvSpPr>
          <p:cNvPr id="4" name="TextBox 3">
            <a:extLst>
              <a:ext uri="{FF2B5EF4-FFF2-40B4-BE49-F238E27FC236}">
                <a16:creationId xmlns:a16="http://schemas.microsoft.com/office/drawing/2014/main" id="{FC4C1558-95F6-47E5-B2CC-71FCC1DCBEFC}"/>
              </a:ext>
            </a:extLst>
          </p:cNvPr>
          <p:cNvSpPr txBox="1"/>
          <p:nvPr/>
        </p:nvSpPr>
        <p:spPr>
          <a:xfrm>
            <a:off x="3575356" y="413034"/>
            <a:ext cx="7018215" cy="3304388"/>
          </a:xfrm>
          <a:prstGeom prst="rect">
            <a:avLst/>
          </a:prstGeom>
          <a:noFill/>
        </p:spPr>
        <p:txBody>
          <a:bodyPr wrap="none" lIns="182854" tIns="146283" rIns="182854" bIns="146283" rtlCol="0">
            <a:spAutoFit/>
          </a:bodyPr>
          <a:lstStyle/>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Container Registry</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Build an Image using Azure Container Registry</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Deploy a Web App from a Docker Image</a:t>
            </a:r>
          </a:p>
          <a:p>
            <a:pPr marL="809115" lvl="1"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81034032"/>
      </p:ext>
    </p:extLst>
  </p:cSld>
  <p:clrMapOvr>
    <a:masterClrMapping/>
  </p:clrMapOvr>
  <p:transition>
    <p:fade/>
  </p:transition>
</p:sld>
</file>

<file path=ppt/theme/theme1.xml><?xml version="1.0" encoding="utf-8"?>
<a:theme xmlns:a="http://schemas.openxmlformats.org/drawingml/2006/main" name="2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2220</Words>
  <Application>Microsoft Office PowerPoint</Application>
  <PresentationFormat>Custom</PresentationFormat>
  <Paragraphs>349</Paragraphs>
  <Slides>42</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Consolas</vt:lpstr>
      <vt:lpstr>Segoe UI</vt:lpstr>
      <vt:lpstr>Segoe UI Light</vt:lpstr>
      <vt:lpstr>Segoe UI Semibold</vt:lpstr>
      <vt:lpstr>Wingdings</vt:lpstr>
      <vt:lpstr>2_Azure 1</vt:lpstr>
      <vt:lpstr>AZ-303: Microsoft Azure Architect Technologies</vt:lpstr>
      <vt:lpstr>Module 14:  Implement an Application Infrastructure</vt:lpstr>
      <vt:lpstr>Lesson 01: Create and Configure Azure App Service</vt:lpstr>
      <vt:lpstr>Create and Configure Azure App Service Overview</vt:lpstr>
      <vt:lpstr>Azure App Service Overview (1 of 2)</vt:lpstr>
      <vt:lpstr>Azure App Service Overview (2 of 2)</vt:lpstr>
      <vt:lpstr>Demonstration: Azure App Service</vt:lpstr>
      <vt:lpstr> Lesson 02: Create an App Service Web App for Containers </vt:lpstr>
      <vt:lpstr>Create an App Service Web App for Containers Overview</vt:lpstr>
      <vt:lpstr>Azure Container Registry</vt:lpstr>
      <vt:lpstr>Build an Image using Azure Container Registry</vt:lpstr>
      <vt:lpstr>Deploy a Web App from a Docker Image</vt:lpstr>
      <vt:lpstr>Lesson 03: Create and Configure an App Service Plan</vt:lpstr>
      <vt:lpstr>Create and Configure an App Service Plan Overview</vt:lpstr>
      <vt:lpstr>Azure App Service Plans </vt:lpstr>
      <vt:lpstr>App Service Plan Pricing Tiers</vt:lpstr>
      <vt:lpstr>App Service Plan Scaling</vt:lpstr>
      <vt:lpstr>Demonstration: Create an App Service Plan</vt:lpstr>
      <vt:lpstr> Lesson 04: Configure Networking for an App Service</vt:lpstr>
      <vt:lpstr>Configure Networking for an App Service Overview</vt:lpstr>
      <vt:lpstr>Integrate an App with Azure Virtual Network</vt:lpstr>
      <vt:lpstr> Lesson 05: Create and Manage Deployment Slots</vt:lpstr>
      <vt:lpstr>Create and Manage Deployment Slots Overview</vt:lpstr>
      <vt:lpstr>Deployment Slots</vt:lpstr>
      <vt:lpstr>Slots and Tiers</vt:lpstr>
      <vt:lpstr>Create a Deployment Slot</vt:lpstr>
      <vt:lpstr>Access a Deployment Slot</vt:lpstr>
      <vt:lpstr> Lesson 06: Implement Azure Functions</vt:lpstr>
      <vt:lpstr>Implement Azure Functions Overview</vt:lpstr>
      <vt:lpstr>Azure Functions (1 of 2)</vt:lpstr>
      <vt:lpstr>Azure Functions (2 of 2)</vt:lpstr>
      <vt:lpstr>Demonstration: Create a Function App</vt:lpstr>
      <vt:lpstr> Lesson 07: Implement Logic Apps</vt:lpstr>
      <vt:lpstr>Implement Logic Apps Overview</vt:lpstr>
      <vt:lpstr>Azure Logic Apps</vt:lpstr>
      <vt:lpstr>Build Logic Apps from Triggers and Actions </vt:lpstr>
      <vt:lpstr>Logic Apps Designer</vt:lpstr>
      <vt:lpstr>Demonstration: Create a workflow using Azure Logic Apps</vt:lpstr>
      <vt:lpstr>Lab 14A: Implementing an Azure App Service Web App with a staging slot </vt:lpstr>
      <vt:lpstr>Lab 14B: Configure a message-based integration architecture</vt:lpstr>
      <vt:lpstr>Implement an Application Infrastructure - Review</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2021-07-16T20:10:06Z</dcterms:created>
  <dcterms:modified xsi:type="dcterms:W3CDTF">2021-07-16T20:10:17Z</dcterms:modified>
</cp:coreProperties>
</file>