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70" r:id="rId1"/>
  </p:sldMasterIdLst>
  <p:notesMasterIdLst>
    <p:notesMasterId r:id="rId69"/>
  </p:notesMasterIdLst>
  <p:handoutMasterIdLst>
    <p:handoutMasterId r:id="rId70"/>
  </p:handoutMasterIdLst>
  <p:sldIdLst>
    <p:sldId id="1842" r:id="rId2"/>
    <p:sldId id="1843" r:id="rId3"/>
    <p:sldId id="1749" r:id="rId4"/>
    <p:sldId id="9057" r:id="rId5"/>
    <p:sldId id="1750" r:id="rId6"/>
    <p:sldId id="9138" r:id="rId7"/>
    <p:sldId id="9141" r:id="rId8"/>
    <p:sldId id="1784" r:id="rId9"/>
    <p:sldId id="9139" r:id="rId10"/>
    <p:sldId id="9140" r:id="rId11"/>
    <p:sldId id="1787" r:id="rId12"/>
    <p:sldId id="9058" r:id="rId13"/>
    <p:sldId id="1788" r:id="rId14"/>
    <p:sldId id="1834" r:id="rId15"/>
    <p:sldId id="9142" r:id="rId16"/>
    <p:sldId id="1790" r:id="rId17"/>
    <p:sldId id="9059" r:id="rId18"/>
    <p:sldId id="1791" r:id="rId19"/>
    <p:sldId id="2116" r:id="rId20"/>
    <p:sldId id="2117" r:id="rId21"/>
    <p:sldId id="9136" r:id="rId22"/>
    <p:sldId id="1794" r:id="rId23"/>
    <p:sldId id="9060" r:id="rId24"/>
    <p:sldId id="1911" r:id="rId25"/>
    <p:sldId id="1912" r:id="rId26"/>
    <p:sldId id="1913" r:id="rId27"/>
    <p:sldId id="1889" r:id="rId28"/>
    <p:sldId id="1918" r:id="rId29"/>
    <p:sldId id="1919" r:id="rId30"/>
    <p:sldId id="1812" r:id="rId31"/>
    <p:sldId id="9061" r:id="rId32"/>
    <p:sldId id="1815" r:id="rId33"/>
    <p:sldId id="1814" r:id="rId34"/>
    <p:sldId id="1816" r:id="rId35"/>
    <p:sldId id="9143" r:id="rId36"/>
    <p:sldId id="1820" r:id="rId37"/>
    <p:sldId id="9137" r:id="rId38"/>
    <p:sldId id="1821" r:id="rId39"/>
    <p:sldId id="1840" r:id="rId40"/>
    <p:sldId id="1841" r:id="rId41"/>
    <p:sldId id="1822" r:id="rId42"/>
    <p:sldId id="1801" r:id="rId43"/>
    <p:sldId id="9062" r:id="rId44"/>
    <p:sldId id="2511" r:id="rId45"/>
    <p:sldId id="2545" r:id="rId46"/>
    <p:sldId id="2512" r:id="rId47"/>
    <p:sldId id="2549" r:id="rId48"/>
    <p:sldId id="1978" r:id="rId49"/>
    <p:sldId id="2550" r:id="rId50"/>
    <p:sldId id="2518" r:id="rId51"/>
    <p:sldId id="2514" r:id="rId52"/>
    <p:sldId id="2546" r:id="rId53"/>
    <p:sldId id="1823" r:id="rId54"/>
    <p:sldId id="9063" r:id="rId55"/>
    <p:sldId id="1826" r:id="rId56"/>
    <p:sldId id="1746" r:id="rId57"/>
    <p:sldId id="1777" r:id="rId58"/>
    <p:sldId id="1780" r:id="rId59"/>
    <p:sldId id="1817" r:id="rId60"/>
    <p:sldId id="9064" r:id="rId61"/>
    <p:sldId id="1818" r:id="rId62"/>
    <p:sldId id="2242" r:id="rId63"/>
    <p:sldId id="2237" r:id="rId64"/>
    <p:sldId id="1838" r:id="rId65"/>
    <p:sldId id="2582" r:id="rId66"/>
    <p:sldId id="9056" r:id="rId67"/>
    <p:sldId id="1783" r:id="rId6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290A1E8-AFB8-3548-8B68-764E854A696A}">
          <p14:sldIdLst>
            <p14:sldId id="1842"/>
            <p14:sldId id="1843"/>
          </p14:sldIdLst>
        </p14:section>
        <p14:section name="Azure Monitor" id="{16CAB6FE-7CA7-4C2C-B1EE-1FE609CE6430}">
          <p14:sldIdLst>
            <p14:sldId id="1749"/>
            <p14:sldId id="9057"/>
            <p14:sldId id="1750"/>
            <p14:sldId id="9138"/>
            <p14:sldId id="9141"/>
            <p14:sldId id="1784"/>
            <p14:sldId id="9139"/>
            <p14:sldId id="9140"/>
          </p14:sldIdLst>
        </p14:section>
        <p14:section name="Workbooks" id="{57D8E379-9C27-46C5-AD76-40D2D2485FA1}">
          <p14:sldIdLst>
            <p14:sldId id="1787"/>
            <p14:sldId id="9058"/>
            <p14:sldId id="1788"/>
            <p14:sldId id="1834"/>
            <p14:sldId id="9142"/>
          </p14:sldIdLst>
        </p14:section>
        <p14:section name="Alerts" id="{F002A5C9-E778-41A7-9031-4088E375CEFC}">
          <p14:sldIdLst>
            <p14:sldId id="1790"/>
            <p14:sldId id="9059"/>
            <p14:sldId id="1791"/>
            <p14:sldId id="2116"/>
            <p14:sldId id="2117"/>
            <p14:sldId id="9136"/>
          </p14:sldIdLst>
        </p14:section>
        <p14:section name="Log Analytics" id="{E7FEFD47-5199-4987-AB2A-F7685D8437D9}">
          <p14:sldIdLst>
            <p14:sldId id="1794"/>
            <p14:sldId id="9060"/>
            <p14:sldId id="1911"/>
            <p14:sldId id="1912"/>
            <p14:sldId id="1913"/>
            <p14:sldId id="1889"/>
            <p14:sldId id="1918"/>
            <p14:sldId id="1919"/>
          </p14:sldIdLst>
        </p14:section>
        <p14:section name="Health Service" id="{3FDCA2A8-C7C3-4D58-B635-60D44A1E3BF5}">
          <p14:sldIdLst>
            <p14:sldId id="1812"/>
            <p14:sldId id="9061"/>
            <p14:sldId id="1815"/>
            <p14:sldId id="1814"/>
            <p14:sldId id="1816"/>
            <p14:sldId id="9143"/>
          </p14:sldIdLst>
        </p14:section>
        <p14:section name="App Insights" id="{573CB1BB-E60D-4078-BBEC-19C6EF101DEE}">
          <p14:sldIdLst>
            <p14:sldId id="1820"/>
            <p14:sldId id="9137"/>
            <p14:sldId id="1821"/>
            <p14:sldId id="1840"/>
            <p14:sldId id="1841"/>
            <p14:sldId id="1822"/>
          </p14:sldIdLst>
        </p14:section>
        <p14:section name="Watcher" id="{488CD957-A034-4C6F-941C-E369491D773E}">
          <p14:sldIdLst>
            <p14:sldId id="1801"/>
            <p14:sldId id="9062"/>
            <p14:sldId id="2511"/>
            <p14:sldId id="2545"/>
            <p14:sldId id="2512"/>
            <p14:sldId id="2549"/>
            <p14:sldId id="1978"/>
            <p14:sldId id="2550"/>
            <p14:sldId id="2518"/>
            <p14:sldId id="2514"/>
            <p14:sldId id="2546"/>
          </p14:sldIdLst>
        </p14:section>
        <p14:section name="Unified Monitoring" id="{DAE9E60F-8231-4226-83AD-582990E1BBB1}">
          <p14:sldIdLst>
            <p14:sldId id="1823"/>
            <p14:sldId id="9063"/>
            <p14:sldId id="1826"/>
            <p14:sldId id="1746"/>
            <p14:sldId id="1777"/>
            <p14:sldId id="1780"/>
          </p14:sldIdLst>
        </p14:section>
        <p14:section name="Monitor Costs" id="{4CF33126-7811-4D2F-81BE-C63B6E425AB1}">
          <p14:sldIdLst>
            <p14:sldId id="1817"/>
            <p14:sldId id="9064"/>
            <p14:sldId id="1818"/>
            <p14:sldId id="2242"/>
            <p14:sldId id="2237"/>
            <p14:sldId id="1838"/>
          </p14:sldIdLst>
        </p14:section>
        <p14:section name="Finish" id="{6E6D3E7B-9609-422D-A80B-839B08F49685}">
          <p14:sldIdLst>
            <p14:sldId id="2582"/>
            <p14:sldId id="9056"/>
            <p14:sldId id="17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EBEBEB"/>
    <a:srgbClr val="FFFFFF"/>
    <a:srgbClr val="FFF100"/>
    <a:srgbClr val="75757A"/>
    <a:srgbClr val="3C3C41"/>
    <a:srgbClr val="30E5D0"/>
    <a:srgbClr val="008272"/>
    <a:srgbClr val="0777D3"/>
    <a:srgbClr val="0000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C6BFEE-C92F-4E7E-A1FC-659F64EC6EF3}" v="217" dt="2021-06-14T16:06:29.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91" autoAdjust="0"/>
    <p:restoredTop sz="88367" autoAdjust="0"/>
  </p:normalViewPr>
  <p:slideViewPr>
    <p:cSldViewPr snapToGrid="0">
      <p:cViewPr varScale="1">
        <p:scale>
          <a:sx n="73" d="100"/>
          <a:sy n="73" d="100"/>
        </p:scale>
        <p:origin x="66" y="51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144"/>
    </p:cViewPr>
  </p:sorterViewPr>
  <p:notesViewPr>
    <p:cSldViewPr snapToGrid="0" showGuides="1">
      <p:cViewPr varScale="1">
        <p:scale>
          <a:sx n="66" d="100"/>
          <a:sy n="66" d="100"/>
        </p:scale>
        <p:origin x="2280"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B8647E0-90EC-4580-A4C7-5F7833105104}">
      <dgm:prSet phldrT="[Text]" phldr="0" custT="1"/>
      <dgm:spPr>
        <a:solidFill>
          <a:schemeClr val="tx2">
            <a:lumMod val="50000"/>
          </a:schemeClr>
        </a:solidFill>
      </dgm:spPr>
      <dgm:t>
        <a:bodyPr/>
        <a:lstStyle/>
        <a:p>
          <a:r>
            <a:rPr lang="en-US" sz="2000" dirty="0">
              <a:solidFill>
                <a:schemeClr val="bg1"/>
              </a:solidFill>
            </a:rPr>
            <a:t>Create an alert rule</a:t>
          </a:r>
        </a:p>
      </dgm:t>
    </dgm:pt>
    <dgm:pt modelId="{C1E496D5-1229-49D4-AB93-BC9024B6EB10}" type="parTrans" cxnId="{907CCD5C-0EF5-4CB4-9E22-1F52BAF7CF54}">
      <dgm:prSet/>
      <dgm:spPr/>
      <dgm:t>
        <a:bodyPr/>
        <a:lstStyle/>
        <a:p>
          <a:endParaRPr lang="en-US"/>
        </a:p>
      </dgm:t>
    </dgm:pt>
    <dgm:pt modelId="{7AE2F0E6-43C8-47EB-8822-8CC5582720C2}" type="sibTrans" cxnId="{907CCD5C-0EF5-4CB4-9E22-1F52BAF7CF54}">
      <dgm:prSet/>
      <dgm:spPr/>
      <dgm:t>
        <a:bodyPr/>
        <a:lstStyle/>
        <a:p>
          <a:endParaRPr lang="en-US"/>
        </a:p>
      </dgm:t>
    </dgm:pt>
    <dgm:pt modelId="{F33862DB-82A4-4E53-892D-E6C635C38715}">
      <dgm:prSet phldrT="[Text]" phldr="0" custT="1"/>
      <dgm:spPr>
        <a:solidFill>
          <a:schemeClr val="tx2">
            <a:lumMod val="50000"/>
          </a:schemeClr>
        </a:solidFill>
      </dgm:spPr>
      <dgm:t>
        <a:bodyPr/>
        <a:lstStyle/>
        <a:p>
          <a:r>
            <a:rPr lang="en-US" sz="2000" dirty="0">
              <a:solidFill>
                <a:schemeClr val="bg1"/>
              </a:solidFill>
              <a:latin typeface="+mn-lt"/>
            </a:rPr>
            <a:t>Explore alert targets</a:t>
          </a:r>
          <a:endParaRPr lang="en-US" sz="2000" dirty="0">
            <a:solidFill>
              <a:schemeClr val="bg1"/>
            </a:solidFill>
          </a:endParaRPr>
        </a:p>
      </dgm:t>
    </dgm:pt>
    <dgm:pt modelId="{8CBAA32A-8B9D-47F5-A211-32E21ADD5728}" type="parTrans" cxnId="{3F5E0199-1F63-41B6-8B3D-21966F8A57FE}">
      <dgm:prSet/>
      <dgm:spPr/>
      <dgm:t>
        <a:bodyPr/>
        <a:lstStyle/>
        <a:p>
          <a:endParaRPr lang="en-US"/>
        </a:p>
      </dgm:t>
    </dgm:pt>
    <dgm:pt modelId="{C4F5593E-E558-4C5E-8B94-0DD95C78B656}" type="sibTrans" cxnId="{3F5E0199-1F63-41B6-8B3D-21966F8A57FE}">
      <dgm:prSet/>
      <dgm:spPr/>
      <dgm:t>
        <a:bodyPr/>
        <a:lstStyle/>
        <a:p>
          <a:endParaRPr lang="en-US"/>
        </a:p>
      </dgm:t>
    </dgm:pt>
    <dgm:pt modelId="{652F9B35-39E1-4A28-811E-83A3126B0E58}">
      <dgm:prSet phldrT="[Text]" phldr="0" custT="1"/>
      <dgm:spPr>
        <a:solidFill>
          <a:schemeClr val="tx2">
            <a:lumMod val="50000"/>
          </a:schemeClr>
        </a:solidFill>
      </dgm:spPr>
      <dgm:t>
        <a:bodyPr/>
        <a:lstStyle/>
        <a:p>
          <a:r>
            <a:rPr lang="en-US" sz="2000" dirty="0">
              <a:solidFill>
                <a:schemeClr val="bg1"/>
              </a:solidFill>
            </a:rPr>
            <a:t>Explore alert conditions</a:t>
          </a:r>
        </a:p>
      </dgm:t>
    </dgm:pt>
    <dgm:pt modelId="{D588D7BB-1873-4A6F-9A50-6EF058919D9B}" type="parTrans" cxnId="{C8E897DA-2068-4EBF-B35A-2B9F7EE1D2B4}">
      <dgm:prSet/>
      <dgm:spPr/>
      <dgm:t>
        <a:bodyPr/>
        <a:lstStyle/>
        <a:p>
          <a:endParaRPr lang="en-US"/>
        </a:p>
      </dgm:t>
    </dgm:pt>
    <dgm:pt modelId="{966B68F1-0E7E-4847-B34F-52BD5803811C}" type="sibTrans" cxnId="{C8E897DA-2068-4EBF-B35A-2B9F7EE1D2B4}">
      <dgm:prSet/>
      <dgm:spPr/>
      <dgm:t>
        <a:bodyPr/>
        <a:lstStyle/>
        <a:p>
          <a:endParaRPr lang="en-US"/>
        </a:p>
      </dgm:t>
    </dgm:pt>
    <dgm:pt modelId="{EDE64526-089E-4D38-B2C4-81D56E47DB35}">
      <dgm:prSet custT="1"/>
      <dgm:spPr>
        <a:solidFill>
          <a:srgbClr val="0078D3">
            <a:lumMod val="50000"/>
          </a:srgbClr>
        </a:solidFill>
        <a:ln w="10795" cap="flat" cmpd="sng" algn="ctr">
          <a:solidFill>
            <a:srgbClr val="FFFFFF">
              <a:hueOff val="0"/>
              <a:satOff val="0"/>
              <a:lumOff val="0"/>
              <a:alphaOff val="0"/>
            </a:srgbClr>
          </a:solidFill>
          <a:prstDash val="solid"/>
        </a:ln>
        <a:effectLst/>
      </dgm:spPr>
      <dgm:t>
        <a:bodyPr spcFirstLastPara="0" vert="horz" wrap="square" lIns="76200" tIns="76200" rIns="76200" bIns="76200" numCol="1" spcCol="1270" anchor="ctr" anchorCtr="0"/>
        <a:lstStyle/>
        <a:p>
          <a:r>
            <a:rPr lang="en-US" sz="2000" kern="1200" dirty="0">
              <a:solidFill>
                <a:srgbClr val="FFFFFF"/>
              </a:solidFill>
              <a:latin typeface="Segoe UI"/>
              <a:ea typeface="+mn-ea"/>
              <a:cs typeface="+mn-cs"/>
            </a:rPr>
            <a:t>Explore alert details</a:t>
          </a:r>
        </a:p>
      </dgm:t>
    </dgm:pt>
    <dgm:pt modelId="{D6499010-2263-4A32-A724-288353A72178}" type="parTrans" cxnId="{B14E4BFD-D7A6-4C8C-93A2-AA058912D6CC}">
      <dgm:prSet/>
      <dgm:spPr/>
      <dgm:t>
        <a:bodyPr/>
        <a:lstStyle/>
        <a:p>
          <a:endParaRPr lang="en-US"/>
        </a:p>
      </dgm:t>
    </dgm:pt>
    <dgm:pt modelId="{655B6BA7-D230-4841-AAE1-268A494C59CC}" type="sibTrans" cxnId="{B14E4BFD-D7A6-4C8C-93A2-AA058912D6CC}">
      <dgm:prSet/>
      <dgm:spPr/>
      <dgm:t>
        <a:bodyPr/>
        <a:lstStyle/>
        <a:p>
          <a:endParaRPr lang="en-US"/>
        </a:p>
      </dgm:t>
    </dgm:pt>
    <dgm:pt modelId="{2D31615B-CE8E-4E55-BFD0-8613B93E9D01}" type="pres">
      <dgm:prSet presAssocID="{6D6F6A12-7C39-465F-9DFA-A7AE34C8C637}" presName="CompostProcess" presStyleCnt="0">
        <dgm:presLayoutVars>
          <dgm:dir/>
          <dgm:resizeHandles val="exact"/>
        </dgm:presLayoutVars>
      </dgm:prSet>
      <dgm:spPr/>
    </dgm:pt>
    <dgm:pt modelId="{787C1741-16DA-4050-9056-093A3AAE0AD8}" type="pres">
      <dgm:prSet presAssocID="{6D6F6A12-7C39-465F-9DFA-A7AE34C8C637}" presName="arrow" presStyleLbl="bgShp" presStyleIdx="0" presStyleCnt="1" custLinFactNeighborX="-316" custLinFactNeighborY="-353"/>
      <dgm:spPr>
        <a:solidFill>
          <a:schemeClr val="bg1">
            <a:lumMod val="95000"/>
          </a:schemeClr>
        </a:solidFill>
      </dgm:spPr>
    </dgm:pt>
    <dgm:pt modelId="{61CFEAC4-9E45-4278-97EF-B448FE0E5574}" type="pres">
      <dgm:prSet presAssocID="{6D6F6A12-7C39-465F-9DFA-A7AE34C8C637}" presName="linearProcess" presStyleCnt="0"/>
      <dgm:spPr/>
    </dgm:pt>
    <dgm:pt modelId="{79B5C179-A66D-4740-9ED7-B816EF65D2CA}" type="pres">
      <dgm:prSet presAssocID="{4B8647E0-90EC-4580-A4C7-5F7833105104}" presName="textNode" presStyleLbl="node1" presStyleIdx="0" presStyleCnt="4" custScaleY="85561">
        <dgm:presLayoutVars>
          <dgm:bulletEnabled val="1"/>
        </dgm:presLayoutVars>
      </dgm:prSet>
      <dgm:spPr/>
    </dgm:pt>
    <dgm:pt modelId="{D0A21BB4-A817-4B9A-AB4A-EDD3B0B1C223}" type="pres">
      <dgm:prSet presAssocID="{7AE2F0E6-43C8-47EB-8822-8CC5582720C2}" presName="sibTrans" presStyleCnt="0"/>
      <dgm:spPr/>
    </dgm:pt>
    <dgm:pt modelId="{7D68A566-4B67-477F-8C6B-13C323222680}" type="pres">
      <dgm:prSet presAssocID="{F33862DB-82A4-4E53-892D-E6C635C38715}" presName="textNode" presStyleLbl="node1" presStyleIdx="1" presStyleCnt="4" custScaleY="85561">
        <dgm:presLayoutVars>
          <dgm:bulletEnabled val="1"/>
        </dgm:presLayoutVars>
      </dgm:prSet>
      <dgm:spPr/>
    </dgm:pt>
    <dgm:pt modelId="{9A44B964-D346-4B36-9A89-85239235EB4A}" type="pres">
      <dgm:prSet presAssocID="{C4F5593E-E558-4C5E-8B94-0DD95C78B656}" presName="sibTrans" presStyleCnt="0"/>
      <dgm:spPr/>
    </dgm:pt>
    <dgm:pt modelId="{1F6EE758-2C4E-450C-ABE9-C9519117E31C}" type="pres">
      <dgm:prSet presAssocID="{652F9B35-39E1-4A28-811E-83A3126B0E58}" presName="textNode" presStyleLbl="node1" presStyleIdx="2" presStyleCnt="4" custScaleY="85561">
        <dgm:presLayoutVars>
          <dgm:bulletEnabled val="1"/>
        </dgm:presLayoutVars>
      </dgm:prSet>
      <dgm:spPr/>
    </dgm:pt>
    <dgm:pt modelId="{F0D62E7E-DC4E-4594-99E7-997E737A1CC3}" type="pres">
      <dgm:prSet presAssocID="{966B68F1-0E7E-4847-B34F-52BD5803811C}" presName="sibTrans" presStyleCnt="0"/>
      <dgm:spPr/>
    </dgm:pt>
    <dgm:pt modelId="{BBBDE496-1F58-427B-A4C7-730C629A2510}" type="pres">
      <dgm:prSet presAssocID="{EDE64526-089E-4D38-B2C4-81D56E47DB35}" presName="textNode" presStyleLbl="node1" presStyleIdx="3" presStyleCnt="4" custScaleY="83646">
        <dgm:presLayoutVars>
          <dgm:bulletEnabled val="1"/>
        </dgm:presLayoutVars>
      </dgm:prSet>
      <dgm:spPr>
        <a:xfrm>
          <a:off x="7585110" y="1351527"/>
          <a:ext cx="2388083" cy="1802037"/>
        </a:xfrm>
        <a:prstGeom prst="roundRect">
          <a:avLst/>
        </a:prstGeom>
      </dgm:spPr>
    </dgm:pt>
  </dgm:ptLst>
  <dgm:cxnLst>
    <dgm:cxn modelId="{F95DF409-ADD5-4D2A-B380-2E8F480C0E27}" type="presOf" srcId="{4B8647E0-90EC-4580-A4C7-5F7833105104}" destId="{79B5C179-A66D-4740-9ED7-B816EF65D2CA}"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3F5E0199-1F63-41B6-8B3D-21966F8A57FE}" srcId="{6D6F6A12-7C39-465F-9DFA-A7AE34C8C637}" destId="{F33862DB-82A4-4E53-892D-E6C635C38715}" srcOrd="1" destOrd="0" parTransId="{8CBAA32A-8B9D-47F5-A211-32E21ADD5728}" sibTransId="{C4F5593E-E558-4C5E-8B94-0DD95C78B656}"/>
    <dgm:cxn modelId="{1969E2A5-5F02-4459-9B7F-71E38A9E0C71}" type="presOf" srcId="{F33862DB-82A4-4E53-892D-E6C635C38715}" destId="{7D68A566-4B67-477F-8C6B-13C323222680}" srcOrd="0" destOrd="0" presId="urn:microsoft.com/office/officeart/2005/8/layout/hProcess9"/>
    <dgm:cxn modelId="{40A325B9-8221-4D43-8E56-99166A2D650C}" type="presOf" srcId="{652F9B35-39E1-4A28-811E-83A3126B0E58}" destId="{1F6EE758-2C4E-450C-ABE9-C9519117E31C}" srcOrd="0" destOrd="0" presId="urn:microsoft.com/office/officeart/2005/8/layout/hProcess9"/>
    <dgm:cxn modelId="{C8E897DA-2068-4EBF-B35A-2B9F7EE1D2B4}" srcId="{6D6F6A12-7C39-465F-9DFA-A7AE34C8C637}" destId="{652F9B35-39E1-4A28-811E-83A3126B0E58}" srcOrd="2" destOrd="0" parTransId="{D588D7BB-1873-4A6F-9A50-6EF058919D9B}" sibTransId="{966B68F1-0E7E-4847-B34F-52BD5803811C}"/>
    <dgm:cxn modelId="{2484AEE8-5EBD-4E07-B44B-44A24C73C19B}" type="presOf" srcId="{EDE64526-089E-4D38-B2C4-81D56E47DB35}" destId="{BBBDE496-1F58-427B-A4C7-730C629A2510}" srcOrd="0" destOrd="0" presId="urn:microsoft.com/office/officeart/2005/8/layout/hProcess9"/>
    <dgm:cxn modelId="{B14E4BFD-D7A6-4C8C-93A2-AA058912D6CC}" srcId="{6D6F6A12-7C39-465F-9DFA-A7AE34C8C637}" destId="{EDE64526-089E-4D38-B2C4-81D56E47DB35}" srcOrd="3" destOrd="0" parTransId="{D6499010-2263-4A32-A724-288353A72178}" sibTransId="{655B6BA7-D230-4841-AAE1-268A494C59CC}"/>
    <dgm:cxn modelId="{4F3711FE-640D-449F-B66C-88320ADEB756}" type="presOf" srcId="{6D6F6A12-7C39-465F-9DFA-A7AE34C8C637}" destId="{2D31615B-CE8E-4E55-BFD0-8613B93E9D01}" srcOrd="0" destOrd="0" presId="urn:microsoft.com/office/officeart/2005/8/layout/hProcess9"/>
    <dgm:cxn modelId="{6AD810B2-1339-49A5-90DF-E6E9C6DEC89D}" type="presParOf" srcId="{2D31615B-CE8E-4E55-BFD0-8613B93E9D01}" destId="{787C1741-16DA-4050-9056-093A3AAE0AD8}" srcOrd="0" destOrd="0" presId="urn:microsoft.com/office/officeart/2005/8/layout/hProcess9"/>
    <dgm:cxn modelId="{BD393947-C162-4B8C-A4C1-7AA2969B4895}" type="presParOf" srcId="{2D31615B-CE8E-4E55-BFD0-8613B93E9D01}" destId="{61CFEAC4-9E45-4278-97EF-B448FE0E5574}" srcOrd="1" destOrd="0" presId="urn:microsoft.com/office/officeart/2005/8/layout/hProcess9"/>
    <dgm:cxn modelId="{080AD2DE-C697-48C3-98AD-ED6B65C23944}" type="presParOf" srcId="{61CFEAC4-9E45-4278-97EF-B448FE0E5574}" destId="{79B5C179-A66D-4740-9ED7-B816EF65D2CA}" srcOrd="0" destOrd="0" presId="urn:microsoft.com/office/officeart/2005/8/layout/hProcess9"/>
    <dgm:cxn modelId="{96FC77FF-B157-45BD-9E28-DC7B7BD6C83D}" type="presParOf" srcId="{61CFEAC4-9E45-4278-97EF-B448FE0E5574}" destId="{D0A21BB4-A817-4B9A-AB4A-EDD3B0B1C223}" srcOrd="1" destOrd="0" presId="urn:microsoft.com/office/officeart/2005/8/layout/hProcess9"/>
    <dgm:cxn modelId="{F828ACBD-6776-4F80-8494-61E9A3078650}" type="presParOf" srcId="{61CFEAC4-9E45-4278-97EF-B448FE0E5574}" destId="{7D68A566-4B67-477F-8C6B-13C323222680}" srcOrd="2" destOrd="0" presId="urn:microsoft.com/office/officeart/2005/8/layout/hProcess9"/>
    <dgm:cxn modelId="{CC3FC3F2-54FD-4E72-A49E-F4B8957A9CE0}" type="presParOf" srcId="{61CFEAC4-9E45-4278-97EF-B448FE0E5574}" destId="{9A44B964-D346-4B36-9A89-85239235EB4A}" srcOrd="3" destOrd="0" presId="urn:microsoft.com/office/officeart/2005/8/layout/hProcess9"/>
    <dgm:cxn modelId="{8E243D6C-C8EF-41F6-9FA4-D3F7899BB493}" type="presParOf" srcId="{61CFEAC4-9E45-4278-97EF-B448FE0E5574}" destId="{1F6EE758-2C4E-450C-ABE9-C9519117E31C}" srcOrd="4" destOrd="0" presId="urn:microsoft.com/office/officeart/2005/8/layout/hProcess9"/>
    <dgm:cxn modelId="{722248EB-D718-4AF8-BB29-230F1519B7B9}" type="presParOf" srcId="{61CFEAC4-9E45-4278-97EF-B448FE0E5574}" destId="{F0D62E7E-DC4E-4594-99E7-997E737A1CC3}" srcOrd="5" destOrd="0" presId="urn:microsoft.com/office/officeart/2005/8/layout/hProcess9"/>
    <dgm:cxn modelId="{0B1B358D-32E4-46DB-80AE-FDCFD9E56A0D}" type="presParOf" srcId="{61CFEAC4-9E45-4278-97EF-B448FE0E5574}" destId="{BBBDE496-1F58-427B-A4C7-730C629A251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F6A12-7C39-465F-9DFA-A7AE34C8C63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4B8647E0-90EC-4580-A4C7-5F7833105104}">
      <dgm:prSet phldrT="[Text]" phldr="0" custT="1"/>
      <dgm:spPr>
        <a:solidFill>
          <a:schemeClr val="tx2">
            <a:lumMod val="50000"/>
          </a:schemeClr>
        </a:solidFill>
      </dgm:spPr>
      <dgm:t>
        <a:bodyPr/>
        <a:lstStyle/>
        <a:p>
          <a:r>
            <a:rPr lang="en-US" sz="2000" dirty="0">
              <a:solidFill>
                <a:schemeClr val="bg1"/>
              </a:solidFill>
            </a:rPr>
            <a:t>Launch the dashboard</a:t>
          </a:r>
        </a:p>
      </dgm:t>
    </dgm:pt>
    <dgm:pt modelId="{C1E496D5-1229-49D4-AB93-BC9024B6EB10}" type="parTrans" cxnId="{907CCD5C-0EF5-4CB4-9E22-1F52BAF7CF54}">
      <dgm:prSet/>
      <dgm:spPr/>
      <dgm:t>
        <a:bodyPr/>
        <a:lstStyle/>
        <a:p>
          <a:endParaRPr lang="en-US"/>
        </a:p>
      </dgm:t>
    </dgm:pt>
    <dgm:pt modelId="{7AE2F0E6-43C8-47EB-8822-8CC5582720C2}" type="sibTrans" cxnId="{907CCD5C-0EF5-4CB4-9E22-1F52BAF7CF54}">
      <dgm:prSet/>
      <dgm:spPr/>
      <dgm:t>
        <a:bodyPr/>
        <a:lstStyle/>
        <a:p>
          <a:endParaRPr lang="en-US"/>
        </a:p>
      </dgm:t>
    </dgm:pt>
    <dgm:pt modelId="{F33862DB-82A4-4E53-892D-E6C635C38715}">
      <dgm:prSet phldrT="[Text]" phldr="0" custT="1"/>
      <dgm:spPr>
        <a:solidFill>
          <a:schemeClr val="tx2">
            <a:lumMod val="50000"/>
          </a:schemeClr>
        </a:solidFill>
      </dgm:spPr>
      <dgm:t>
        <a:bodyPr/>
        <a:lstStyle/>
        <a:p>
          <a:r>
            <a:rPr lang="en-US" sz="2000" dirty="0">
              <a:solidFill>
                <a:schemeClr val="bg1"/>
              </a:solidFill>
              <a:latin typeface="+mn-lt"/>
            </a:rPr>
            <a:t>View current issues</a:t>
          </a:r>
          <a:endParaRPr lang="en-US" sz="2000" dirty="0">
            <a:solidFill>
              <a:schemeClr val="bg1"/>
            </a:solidFill>
          </a:endParaRPr>
        </a:p>
      </dgm:t>
    </dgm:pt>
    <dgm:pt modelId="{8CBAA32A-8B9D-47F5-A211-32E21ADD5728}" type="parTrans" cxnId="{3F5E0199-1F63-41B6-8B3D-21966F8A57FE}">
      <dgm:prSet/>
      <dgm:spPr/>
      <dgm:t>
        <a:bodyPr/>
        <a:lstStyle/>
        <a:p>
          <a:endParaRPr lang="en-US"/>
        </a:p>
      </dgm:t>
    </dgm:pt>
    <dgm:pt modelId="{C4F5593E-E558-4C5E-8B94-0DD95C78B656}" type="sibTrans" cxnId="{3F5E0199-1F63-41B6-8B3D-21966F8A57FE}">
      <dgm:prSet/>
      <dgm:spPr/>
      <dgm:t>
        <a:bodyPr/>
        <a:lstStyle/>
        <a:p>
          <a:endParaRPr lang="en-US"/>
        </a:p>
      </dgm:t>
    </dgm:pt>
    <dgm:pt modelId="{652F9B35-39E1-4A28-811E-83A3126B0E58}">
      <dgm:prSet phldrT="[Text]" phldr="0" custT="1"/>
      <dgm:spPr>
        <a:solidFill>
          <a:schemeClr val="tx2">
            <a:lumMod val="50000"/>
          </a:schemeClr>
        </a:solidFill>
      </dgm:spPr>
      <dgm:t>
        <a:bodyPr/>
        <a:lstStyle/>
        <a:p>
          <a:r>
            <a:rPr lang="en-US" sz="2000" dirty="0">
              <a:solidFill>
                <a:schemeClr val="bg1"/>
              </a:solidFill>
            </a:rPr>
            <a:t>View links and explanations</a:t>
          </a:r>
        </a:p>
      </dgm:t>
    </dgm:pt>
    <dgm:pt modelId="{D588D7BB-1873-4A6F-9A50-6EF058919D9B}" type="parTrans" cxnId="{C8E897DA-2068-4EBF-B35A-2B9F7EE1D2B4}">
      <dgm:prSet/>
      <dgm:spPr/>
      <dgm:t>
        <a:bodyPr/>
        <a:lstStyle/>
        <a:p>
          <a:endParaRPr lang="en-US"/>
        </a:p>
      </dgm:t>
    </dgm:pt>
    <dgm:pt modelId="{966B68F1-0E7E-4847-B34F-52BD5803811C}" type="sibTrans" cxnId="{C8E897DA-2068-4EBF-B35A-2B9F7EE1D2B4}">
      <dgm:prSet/>
      <dgm:spPr/>
      <dgm:t>
        <a:bodyPr/>
        <a:lstStyle/>
        <a:p>
          <a:endParaRPr lang="en-US"/>
        </a:p>
      </dgm:t>
    </dgm:pt>
    <dgm:pt modelId="{EDE64526-089E-4D38-B2C4-81D56E47DB35}">
      <dgm:prSet custT="1"/>
      <dgm:spPr>
        <a:solidFill>
          <a:srgbClr val="0078D3">
            <a:lumMod val="50000"/>
          </a:srgbClr>
        </a:solidFill>
        <a:ln w="10795" cap="flat" cmpd="sng" algn="ctr">
          <a:solidFill>
            <a:srgbClr val="FFFFFF">
              <a:hueOff val="0"/>
              <a:satOff val="0"/>
              <a:lumOff val="0"/>
              <a:alphaOff val="0"/>
            </a:srgbClr>
          </a:solidFill>
          <a:prstDash val="solid"/>
        </a:ln>
        <a:effectLst/>
      </dgm:spPr>
      <dgm:t>
        <a:bodyPr spcFirstLastPara="0" vert="horz" wrap="square" lIns="76200" tIns="76200" rIns="76200" bIns="76200" numCol="1" spcCol="1270" anchor="ctr" anchorCtr="0"/>
        <a:lstStyle/>
        <a:p>
          <a:r>
            <a:rPr lang="en-US" sz="2000" kern="1200" dirty="0">
              <a:solidFill>
                <a:srgbClr val="FFFFFF"/>
              </a:solidFill>
              <a:latin typeface="Segoe UI"/>
              <a:ea typeface="+mn-ea"/>
              <a:cs typeface="+mn-cs"/>
            </a:rPr>
            <a:t>Pin the map to your dashboard</a:t>
          </a:r>
        </a:p>
      </dgm:t>
    </dgm:pt>
    <dgm:pt modelId="{D6499010-2263-4A32-A724-288353A72178}" type="parTrans" cxnId="{B14E4BFD-D7A6-4C8C-93A2-AA058912D6CC}">
      <dgm:prSet/>
      <dgm:spPr/>
      <dgm:t>
        <a:bodyPr/>
        <a:lstStyle/>
        <a:p>
          <a:endParaRPr lang="en-US"/>
        </a:p>
      </dgm:t>
    </dgm:pt>
    <dgm:pt modelId="{655B6BA7-D230-4841-AAE1-268A494C59CC}" type="sibTrans" cxnId="{B14E4BFD-D7A6-4C8C-93A2-AA058912D6CC}">
      <dgm:prSet/>
      <dgm:spPr/>
      <dgm:t>
        <a:bodyPr/>
        <a:lstStyle/>
        <a:p>
          <a:endParaRPr lang="en-US"/>
        </a:p>
      </dgm:t>
    </dgm:pt>
    <dgm:pt modelId="{2D31615B-CE8E-4E55-BFD0-8613B93E9D01}" type="pres">
      <dgm:prSet presAssocID="{6D6F6A12-7C39-465F-9DFA-A7AE34C8C637}" presName="CompostProcess" presStyleCnt="0">
        <dgm:presLayoutVars>
          <dgm:dir/>
          <dgm:resizeHandles val="exact"/>
        </dgm:presLayoutVars>
      </dgm:prSet>
      <dgm:spPr/>
    </dgm:pt>
    <dgm:pt modelId="{787C1741-16DA-4050-9056-093A3AAE0AD8}" type="pres">
      <dgm:prSet presAssocID="{6D6F6A12-7C39-465F-9DFA-A7AE34C8C637}" presName="arrow" presStyleLbl="bgShp" presStyleIdx="0" presStyleCnt="1" custLinFactNeighborX="-316" custLinFactNeighborY="-353"/>
      <dgm:spPr>
        <a:solidFill>
          <a:schemeClr val="bg1">
            <a:lumMod val="95000"/>
          </a:schemeClr>
        </a:solidFill>
      </dgm:spPr>
    </dgm:pt>
    <dgm:pt modelId="{61CFEAC4-9E45-4278-97EF-B448FE0E5574}" type="pres">
      <dgm:prSet presAssocID="{6D6F6A12-7C39-465F-9DFA-A7AE34C8C637}" presName="linearProcess" presStyleCnt="0"/>
      <dgm:spPr/>
    </dgm:pt>
    <dgm:pt modelId="{79B5C179-A66D-4740-9ED7-B816EF65D2CA}" type="pres">
      <dgm:prSet presAssocID="{4B8647E0-90EC-4580-A4C7-5F7833105104}" presName="textNode" presStyleLbl="node1" presStyleIdx="0" presStyleCnt="4" custScaleY="85561">
        <dgm:presLayoutVars>
          <dgm:bulletEnabled val="1"/>
        </dgm:presLayoutVars>
      </dgm:prSet>
      <dgm:spPr/>
    </dgm:pt>
    <dgm:pt modelId="{D0A21BB4-A817-4B9A-AB4A-EDD3B0B1C223}" type="pres">
      <dgm:prSet presAssocID="{7AE2F0E6-43C8-47EB-8822-8CC5582720C2}" presName="sibTrans" presStyleCnt="0"/>
      <dgm:spPr/>
    </dgm:pt>
    <dgm:pt modelId="{7D68A566-4B67-477F-8C6B-13C323222680}" type="pres">
      <dgm:prSet presAssocID="{F33862DB-82A4-4E53-892D-E6C635C38715}" presName="textNode" presStyleLbl="node1" presStyleIdx="1" presStyleCnt="4" custScaleY="85561">
        <dgm:presLayoutVars>
          <dgm:bulletEnabled val="1"/>
        </dgm:presLayoutVars>
      </dgm:prSet>
      <dgm:spPr/>
    </dgm:pt>
    <dgm:pt modelId="{9A44B964-D346-4B36-9A89-85239235EB4A}" type="pres">
      <dgm:prSet presAssocID="{C4F5593E-E558-4C5E-8B94-0DD95C78B656}" presName="sibTrans" presStyleCnt="0"/>
      <dgm:spPr/>
    </dgm:pt>
    <dgm:pt modelId="{1F6EE758-2C4E-450C-ABE9-C9519117E31C}" type="pres">
      <dgm:prSet presAssocID="{652F9B35-39E1-4A28-811E-83A3126B0E58}" presName="textNode" presStyleLbl="node1" presStyleIdx="2" presStyleCnt="4" custScaleY="85561">
        <dgm:presLayoutVars>
          <dgm:bulletEnabled val="1"/>
        </dgm:presLayoutVars>
      </dgm:prSet>
      <dgm:spPr/>
    </dgm:pt>
    <dgm:pt modelId="{F0D62E7E-DC4E-4594-99E7-997E737A1CC3}" type="pres">
      <dgm:prSet presAssocID="{966B68F1-0E7E-4847-B34F-52BD5803811C}" presName="sibTrans" presStyleCnt="0"/>
      <dgm:spPr/>
    </dgm:pt>
    <dgm:pt modelId="{BBBDE496-1F58-427B-A4C7-730C629A2510}" type="pres">
      <dgm:prSet presAssocID="{EDE64526-089E-4D38-B2C4-81D56E47DB35}" presName="textNode" presStyleLbl="node1" presStyleIdx="3" presStyleCnt="4" custScaleY="83646">
        <dgm:presLayoutVars>
          <dgm:bulletEnabled val="1"/>
        </dgm:presLayoutVars>
      </dgm:prSet>
      <dgm:spPr>
        <a:xfrm>
          <a:off x="7585110" y="1351527"/>
          <a:ext cx="2388083" cy="1802037"/>
        </a:xfrm>
        <a:prstGeom prst="roundRect">
          <a:avLst/>
        </a:prstGeom>
      </dgm:spPr>
    </dgm:pt>
  </dgm:ptLst>
  <dgm:cxnLst>
    <dgm:cxn modelId="{F95DF409-ADD5-4D2A-B380-2E8F480C0E27}" type="presOf" srcId="{4B8647E0-90EC-4580-A4C7-5F7833105104}" destId="{79B5C179-A66D-4740-9ED7-B816EF65D2CA}" srcOrd="0" destOrd="0" presId="urn:microsoft.com/office/officeart/2005/8/layout/hProcess9"/>
    <dgm:cxn modelId="{907CCD5C-0EF5-4CB4-9E22-1F52BAF7CF54}" srcId="{6D6F6A12-7C39-465F-9DFA-A7AE34C8C637}" destId="{4B8647E0-90EC-4580-A4C7-5F7833105104}" srcOrd="0" destOrd="0" parTransId="{C1E496D5-1229-49D4-AB93-BC9024B6EB10}" sibTransId="{7AE2F0E6-43C8-47EB-8822-8CC5582720C2}"/>
    <dgm:cxn modelId="{3F5E0199-1F63-41B6-8B3D-21966F8A57FE}" srcId="{6D6F6A12-7C39-465F-9DFA-A7AE34C8C637}" destId="{F33862DB-82A4-4E53-892D-E6C635C38715}" srcOrd="1" destOrd="0" parTransId="{8CBAA32A-8B9D-47F5-A211-32E21ADD5728}" sibTransId="{C4F5593E-E558-4C5E-8B94-0DD95C78B656}"/>
    <dgm:cxn modelId="{1969E2A5-5F02-4459-9B7F-71E38A9E0C71}" type="presOf" srcId="{F33862DB-82A4-4E53-892D-E6C635C38715}" destId="{7D68A566-4B67-477F-8C6B-13C323222680}" srcOrd="0" destOrd="0" presId="urn:microsoft.com/office/officeart/2005/8/layout/hProcess9"/>
    <dgm:cxn modelId="{40A325B9-8221-4D43-8E56-99166A2D650C}" type="presOf" srcId="{652F9B35-39E1-4A28-811E-83A3126B0E58}" destId="{1F6EE758-2C4E-450C-ABE9-C9519117E31C}" srcOrd="0" destOrd="0" presId="urn:microsoft.com/office/officeart/2005/8/layout/hProcess9"/>
    <dgm:cxn modelId="{C8E897DA-2068-4EBF-B35A-2B9F7EE1D2B4}" srcId="{6D6F6A12-7C39-465F-9DFA-A7AE34C8C637}" destId="{652F9B35-39E1-4A28-811E-83A3126B0E58}" srcOrd="2" destOrd="0" parTransId="{D588D7BB-1873-4A6F-9A50-6EF058919D9B}" sibTransId="{966B68F1-0E7E-4847-B34F-52BD5803811C}"/>
    <dgm:cxn modelId="{2484AEE8-5EBD-4E07-B44B-44A24C73C19B}" type="presOf" srcId="{EDE64526-089E-4D38-B2C4-81D56E47DB35}" destId="{BBBDE496-1F58-427B-A4C7-730C629A2510}" srcOrd="0" destOrd="0" presId="urn:microsoft.com/office/officeart/2005/8/layout/hProcess9"/>
    <dgm:cxn modelId="{B14E4BFD-D7A6-4C8C-93A2-AA058912D6CC}" srcId="{6D6F6A12-7C39-465F-9DFA-A7AE34C8C637}" destId="{EDE64526-089E-4D38-B2C4-81D56E47DB35}" srcOrd="3" destOrd="0" parTransId="{D6499010-2263-4A32-A724-288353A72178}" sibTransId="{655B6BA7-D230-4841-AAE1-268A494C59CC}"/>
    <dgm:cxn modelId="{4F3711FE-640D-449F-B66C-88320ADEB756}" type="presOf" srcId="{6D6F6A12-7C39-465F-9DFA-A7AE34C8C637}" destId="{2D31615B-CE8E-4E55-BFD0-8613B93E9D01}" srcOrd="0" destOrd="0" presId="urn:microsoft.com/office/officeart/2005/8/layout/hProcess9"/>
    <dgm:cxn modelId="{6AD810B2-1339-49A5-90DF-E6E9C6DEC89D}" type="presParOf" srcId="{2D31615B-CE8E-4E55-BFD0-8613B93E9D01}" destId="{787C1741-16DA-4050-9056-093A3AAE0AD8}" srcOrd="0" destOrd="0" presId="urn:microsoft.com/office/officeart/2005/8/layout/hProcess9"/>
    <dgm:cxn modelId="{BD393947-C162-4B8C-A4C1-7AA2969B4895}" type="presParOf" srcId="{2D31615B-CE8E-4E55-BFD0-8613B93E9D01}" destId="{61CFEAC4-9E45-4278-97EF-B448FE0E5574}" srcOrd="1" destOrd="0" presId="urn:microsoft.com/office/officeart/2005/8/layout/hProcess9"/>
    <dgm:cxn modelId="{080AD2DE-C697-48C3-98AD-ED6B65C23944}" type="presParOf" srcId="{61CFEAC4-9E45-4278-97EF-B448FE0E5574}" destId="{79B5C179-A66D-4740-9ED7-B816EF65D2CA}" srcOrd="0" destOrd="0" presId="urn:microsoft.com/office/officeart/2005/8/layout/hProcess9"/>
    <dgm:cxn modelId="{96FC77FF-B157-45BD-9E28-DC7B7BD6C83D}" type="presParOf" srcId="{61CFEAC4-9E45-4278-97EF-B448FE0E5574}" destId="{D0A21BB4-A817-4B9A-AB4A-EDD3B0B1C223}" srcOrd="1" destOrd="0" presId="urn:microsoft.com/office/officeart/2005/8/layout/hProcess9"/>
    <dgm:cxn modelId="{F828ACBD-6776-4F80-8494-61E9A3078650}" type="presParOf" srcId="{61CFEAC4-9E45-4278-97EF-B448FE0E5574}" destId="{7D68A566-4B67-477F-8C6B-13C323222680}" srcOrd="2" destOrd="0" presId="urn:microsoft.com/office/officeart/2005/8/layout/hProcess9"/>
    <dgm:cxn modelId="{CC3FC3F2-54FD-4E72-A49E-F4B8957A9CE0}" type="presParOf" srcId="{61CFEAC4-9E45-4278-97EF-B448FE0E5574}" destId="{9A44B964-D346-4B36-9A89-85239235EB4A}" srcOrd="3" destOrd="0" presId="urn:microsoft.com/office/officeart/2005/8/layout/hProcess9"/>
    <dgm:cxn modelId="{8E243D6C-C8EF-41F6-9FA4-D3F7899BB493}" type="presParOf" srcId="{61CFEAC4-9E45-4278-97EF-B448FE0E5574}" destId="{1F6EE758-2C4E-450C-ABE9-C9519117E31C}" srcOrd="4" destOrd="0" presId="urn:microsoft.com/office/officeart/2005/8/layout/hProcess9"/>
    <dgm:cxn modelId="{722248EB-D718-4AF8-BB29-230F1519B7B9}" type="presParOf" srcId="{61CFEAC4-9E45-4278-97EF-B448FE0E5574}" destId="{F0D62E7E-DC4E-4594-99E7-997E737A1CC3}" srcOrd="5" destOrd="0" presId="urn:microsoft.com/office/officeart/2005/8/layout/hProcess9"/>
    <dgm:cxn modelId="{0B1B358D-32E4-46DB-80AE-FDCFD9E56A0D}" type="presParOf" srcId="{61CFEAC4-9E45-4278-97EF-B448FE0E5574}" destId="{BBBDE496-1F58-427B-A4C7-730C629A251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1741-16DA-4050-9056-093A3AAE0AD8}">
      <dsp:nvSpPr>
        <dsp:cNvPr id="0" name=""/>
        <dsp:cNvSpPr/>
      </dsp:nvSpPr>
      <dsp:spPr>
        <a:xfrm>
          <a:off x="721715" y="0"/>
          <a:ext cx="8483260" cy="4504454"/>
        </a:xfrm>
        <a:prstGeom prst="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79B5C179-A66D-4740-9ED7-B816EF65D2CA}">
      <dsp:nvSpPr>
        <dsp:cNvPr id="0" name=""/>
        <dsp:cNvSpPr/>
      </dsp:nvSpPr>
      <dsp:spPr>
        <a:xfrm>
          <a:off x="3411" y="1481415"/>
          <a:ext cx="2216329"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Create an alert rule</a:t>
          </a:r>
        </a:p>
      </dsp:txBody>
      <dsp:txXfrm>
        <a:off x="78667" y="1556671"/>
        <a:ext cx="2065817" cy="1391110"/>
      </dsp:txXfrm>
    </dsp:sp>
    <dsp:sp modelId="{7D68A566-4B67-477F-8C6B-13C323222680}">
      <dsp:nvSpPr>
        <dsp:cNvPr id="0" name=""/>
        <dsp:cNvSpPr/>
      </dsp:nvSpPr>
      <dsp:spPr>
        <a:xfrm>
          <a:off x="2589129" y="1481415"/>
          <a:ext cx="2216329"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mn-lt"/>
            </a:rPr>
            <a:t>Explore alert targets</a:t>
          </a:r>
          <a:endParaRPr lang="en-US" sz="2000" kern="1200" dirty="0">
            <a:solidFill>
              <a:schemeClr val="bg1"/>
            </a:solidFill>
          </a:endParaRPr>
        </a:p>
      </dsp:txBody>
      <dsp:txXfrm>
        <a:off x="2664385" y="1556671"/>
        <a:ext cx="2065817" cy="1391110"/>
      </dsp:txXfrm>
    </dsp:sp>
    <dsp:sp modelId="{1F6EE758-2C4E-450C-ABE9-C9519117E31C}">
      <dsp:nvSpPr>
        <dsp:cNvPr id="0" name=""/>
        <dsp:cNvSpPr/>
      </dsp:nvSpPr>
      <dsp:spPr>
        <a:xfrm>
          <a:off x="5174847" y="1481415"/>
          <a:ext cx="2216329"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Explore alert conditions</a:t>
          </a:r>
        </a:p>
      </dsp:txBody>
      <dsp:txXfrm>
        <a:off x="5250103" y="1556671"/>
        <a:ext cx="2065817" cy="1391110"/>
      </dsp:txXfrm>
    </dsp:sp>
    <dsp:sp modelId="{BBBDE496-1F58-427B-A4C7-730C629A2510}">
      <dsp:nvSpPr>
        <dsp:cNvPr id="0" name=""/>
        <dsp:cNvSpPr/>
      </dsp:nvSpPr>
      <dsp:spPr>
        <a:xfrm>
          <a:off x="7760565" y="1498667"/>
          <a:ext cx="2216329" cy="1507118"/>
        </a:xfrm>
        <a:prstGeom prst="roundRect">
          <a:avLst/>
        </a:prstGeom>
        <a:solidFill>
          <a:srgbClr val="0078D3">
            <a:lumMod val="50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FFFF"/>
              </a:solidFill>
              <a:latin typeface="Segoe UI"/>
              <a:ea typeface="+mn-ea"/>
              <a:cs typeface="+mn-cs"/>
            </a:rPr>
            <a:t>Explore alert details</a:t>
          </a:r>
        </a:p>
      </dsp:txBody>
      <dsp:txXfrm>
        <a:off x="7834136" y="1572238"/>
        <a:ext cx="2069187" cy="1359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C1741-16DA-4050-9056-093A3AAE0AD8}">
      <dsp:nvSpPr>
        <dsp:cNvPr id="0" name=""/>
        <dsp:cNvSpPr/>
      </dsp:nvSpPr>
      <dsp:spPr>
        <a:xfrm>
          <a:off x="721715" y="0"/>
          <a:ext cx="8483260" cy="4504454"/>
        </a:xfrm>
        <a:prstGeom prst="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79B5C179-A66D-4740-9ED7-B816EF65D2CA}">
      <dsp:nvSpPr>
        <dsp:cNvPr id="0" name=""/>
        <dsp:cNvSpPr/>
      </dsp:nvSpPr>
      <dsp:spPr>
        <a:xfrm>
          <a:off x="3411" y="1481415"/>
          <a:ext cx="2216329"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Launch the dashboard</a:t>
          </a:r>
        </a:p>
      </dsp:txBody>
      <dsp:txXfrm>
        <a:off x="78667" y="1556671"/>
        <a:ext cx="2065817" cy="1391110"/>
      </dsp:txXfrm>
    </dsp:sp>
    <dsp:sp modelId="{7D68A566-4B67-477F-8C6B-13C323222680}">
      <dsp:nvSpPr>
        <dsp:cNvPr id="0" name=""/>
        <dsp:cNvSpPr/>
      </dsp:nvSpPr>
      <dsp:spPr>
        <a:xfrm>
          <a:off x="2589129" y="1481415"/>
          <a:ext cx="2216329"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mn-lt"/>
            </a:rPr>
            <a:t>View current issues</a:t>
          </a:r>
          <a:endParaRPr lang="en-US" sz="2000" kern="1200" dirty="0">
            <a:solidFill>
              <a:schemeClr val="bg1"/>
            </a:solidFill>
          </a:endParaRPr>
        </a:p>
      </dsp:txBody>
      <dsp:txXfrm>
        <a:off x="2664385" y="1556671"/>
        <a:ext cx="2065817" cy="1391110"/>
      </dsp:txXfrm>
    </dsp:sp>
    <dsp:sp modelId="{1F6EE758-2C4E-450C-ABE9-C9519117E31C}">
      <dsp:nvSpPr>
        <dsp:cNvPr id="0" name=""/>
        <dsp:cNvSpPr/>
      </dsp:nvSpPr>
      <dsp:spPr>
        <a:xfrm>
          <a:off x="5174847" y="1481415"/>
          <a:ext cx="2216329" cy="1541622"/>
        </a:xfrm>
        <a:prstGeom prst="roundRect">
          <a:avLst/>
        </a:prstGeom>
        <a:solidFill>
          <a:schemeClr val="tx2">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View links and explanations</a:t>
          </a:r>
        </a:p>
      </dsp:txBody>
      <dsp:txXfrm>
        <a:off x="5250103" y="1556671"/>
        <a:ext cx="2065817" cy="1391110"/>
      </dsp:txXfrm>
    </dsp:sp>
    <dsp:sp modelId="{BBBDE496-1F58-427B-A4C7-730C629A2510}">
      <dsp:nvSpPr>
        <dsp:cNvPr id="0" name=""/>
        <dsp:cNvSpPr/>
      </dsp:nvSpPr>
      <dsp:spPr>
        <a:xfrm>
          <a:off x="7760565" y="1498667"/>
          <a:ext cx="2216329" cy="1507118"/>
        </a:xfrm>
        <a:prstGeom prst="roundRect">
          <a:avLst/>
        </a:prstGeom>
        <a:solidFill>
          <a:srgbClr val="0078D3">
            <a:lumMod val="50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FFFF"/>
              </a:solidFill>
              <a:latin typeface="Segoe UI"/>
              <a:ea typeface="+mn-ea"/>
              <a:cs typeface="+mn-cs"/>
            </a:rPr>
            <a:t>Pin the map to your dashboard</a:t>
          </a:r>
        </a:p>
      </dsp:txBody>
      <dsp:txXfrm>
        <a:off x="7834136" y="1572238"/>
        <a:ext cx="2069187" cy="13599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7/16/2021 1:10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7/16/2021 1:10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zure.microsoft.com/en-us/overview/azure-vs-aws/cost-savings/"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Azure Monitor agents - https://docs.microsoft.com/en-us/azure/azure-monitor/platform/agents-overview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Log Analytics workspace in the Azure portal -https://docs.microsoft.com/en-us/azure/azure-monitor/learn/quick-create-workspace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Agent data sources in Azure Monitor - https://docs.microsoft.com/en-us/azure/azure-monitor/platform/agent-data-sources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Overview of log queries in Azure Monitor - https://docs.microsoft.com/en-us/azure/azure-monitor/log-query/log-query-overview</a:t>
            </a:r>
          </a:p>
          <a:p>
            <a:endParaRPr lang="en-US" b="0" i="0" dirty="0">
              <a:solidFill>
                <a:srgbClr val="171717"/>
              </a:solidFill>
              <a:effectLst/>
              <a:latin typeface="Segoe UI" panose="020B0502040204020203" pitchFamily="34" charset="0"/>
            </a:endParaRPr>
          </a:p>
          <a:p>
            <a:r>
              <a:rPr lang="en-US" b="0" i="0" dirty="0">
                <a:effectLst/>
                <a:latin typeface="Segoe UI" panose="020B0502040204020203" pitchFamily="34" charset="0"/>
              </a:rPr>
              <a:t>Get started with log queries in Azure Monitor - https://docs.microsoft.com/en-us/azure/azure-monitor/log-query/get-started-queries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https://docs.microsoft.com/en-us/azure/azure-monitor/log-query/query-language</a:t>
            </a:r>
          </a:p>
          <a:p>
            <a:endParaRPr lang="en-US" dirty="0"/>
          </a:p>
          <a:p>
            <a:r>
              <a:rPr lang="en-US" dirty="0"/>
              <a:t>Azure Monitor log query examples - https://docs.microsoft.com/en-us/azure/azure-monitor/log-query/examples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61045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https://docs.microsoft.com/en-us/learn/modules/monitoring-fundamentals/6-use-azure-service-health</a:t>
            </a:r>
          </a:p>
          <a:p>
            <a:r>
              <a:rPr lang="en-US" dirty="0"/>
              <a:t>https://azure.microsoft.com/en-us/features/service-health/</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061886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266018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8423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 Lesson 01, Azure Infrastructure Security Monitoring, is the Unified Monitoring in Azure lesson.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 content (Network Watcher and Network Watcher Diagnostics) is combined into the first slide.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369729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40533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IP flow verify in Azure Network Watcher - https://docs.microsoft.com/en-us/azure/network-watcher/network-watcher-ip-flow-verify-overview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853492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next hop to diagnose virtual machine routing problems - https://docs.microsoft.com/en-us/azure/network-watcher/network-watcher-next-hop-overview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16620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Effective security rules view in Azure Network Watcher - https://docs.microsoft.com/en-us/azure/network-watcher/network-watcher-security-group-view-overview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461117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resource troubleshooting in Azure Network Watcher - https://docs.microsoft.com/en-us/azure/network-watcher/network-watcher-troubleshoot-overview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58418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variable packet capture in Azure Network Watcher - https://docs.microsoft.com/en-us/azure/network-watcher/network-watcher-packet-capture-overview</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819663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Troubleshoot connections with Azure Network Watcher using the Azure portal - https://docs.microsoft.com/en-us/azure/network-watcher/network-watcher-connectivity-portal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864176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flow logging for network security groups - https://docs.microsoft.com/en-us/azure/network-watcher/network-watcher-nsg-flow-logging-overview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306037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topology of an Azure virtual network - https://docs.microsoft.com/en-us/azure/network-watcher/view-network-topology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48860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0322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420184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777606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201641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savings - https://docs.microsoft.com/en-us/learn/modules/predict-costs-and-optimize-spending/4-save-on-infrastructure-costs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Instructor Note: </a:t>
            </a:r>
            <a:r>
              <a:rPr lang="en-US" b="0" dirty="0"/>
              <a:t>you may want to navigate to the Cost savings page with students </a:t>
            </a:r>
            <a:r>
              <a:rPr lang="en-US" b="1" dirty="0">
                <a:hlinkClick r:id="rId3"/>
              </a:rPr>
              <a:t>https://azure.microsoft.com/en-us/overview/azure-vs-aws/cost-savings/</a:t>
            </a:r>
            <a:endParaRPr lang="en-US" b="1" dirty="0"/>
          </a:p>
          <a:p>
            <a:endParaRPr lang="en-US" b="1" dirty="0"/>
          </a:p>
          <a:p>
            <a:r>
              <a:rPr lang="en-US" b="1" dirty="0"/>
              <a:t>Azure V AWS Cost Savings </a:t>
            </a:r>
          </a:p>
          <a:p>
            <a:pPr marL="171450" indent="-171450">
              <a:buFont typeface="Arial"/>
              <a:buChar char="•"/>
            </a:pPr>
            <a:r>
              <a:rPr lang="en-US" dirty="0"/>
              <a:t>Azure Reservations compares with AWS RI (Reserved Instances) </a:t>
            </a:r>
            <a:endParaRPr lang="en-US" dirty="0">
              <a:cs typeface="Segoe UI Light" pitchFamily="34" charset="0"/>
            </a:endParaRPr>
          </a:p>
          <a:p>
            <a:pPr marL="171450" indent="-171450">
              <a:buFont typeface="Arial"/>
              <a:buChar char="•"/>
            </a:pPr>
            <a:r>
              <a:rPr lang="en-US" dirty="0">
                <a:latin typeface="Segoe UI Light"/>
                <a:cs typeface="Segoe UI Light"/>
              </a:rPr>
              <a:t>Azure Hybrid Benefits – AWS License Manager and BYOL (Bring your own Licenses) </a:t>
            </a:r>
            <a:endParaRPr lang="en-US" dirty="0">
              <a:cs typeface="Segoe UI Light"/>
            </a:endParaRPr>
          </a:p>
          <a:p>
            <a:pPr marL="171450" indent="-171450">
              <a:buFont typeface="Arial"/>
              <a:buChar char="•"/>
            </a:pPr>
            <a:r>
              <a:rPr lang="en-US" dirty="0">
                <a:latin typeface="Segoe UI Light"/>
                <a:cs typeface="Segoe UI Light"/>
              </a:rPr>
              <a:t>Azure Credits is monthly Azure credit for Visual Studio subscribers – no direct comparison </a:t>
            </a:r>
            <a:endParaRPr lang="en-US" dirty="0">
              <a:cs typeface="Segoe UI Light"/>
            </a:endParaRPr>
          </a:p>
          <a:p>
            <a:pPr marL="171450" indent="-171450">
              <a:buFont typeface="Arial"/>
              <a:buChar char="•"/>
            </a:pPr>
            <a:r>
              <a:rPr lang="en-US" dirty="0">
                <a:latin typeface="Segoe UI Light"/>
                <a:cs typeface="Segoe UI Light"/>
              </a:rPr>
              <a:t>Azure Regions compares with AWS Regions – both vary in price by region selected </a:t>
            </a:r>
            <a:endParaRPr lang="en-US" dirty="0">
              <a:cs typeface="Segoe UI Light"/>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63</a:t>
            </a:fld>
            <a:endParaRPr lang="en-US"/>
          </a:p>
        </p:txBody>
      </p:sp>
    </p:spTree>
    <p:extLst>
      <p:ext uri="{BB962C8B-B14F-4D97-AF65-F5344CB8AC3E}">
        <p14:creationId xmlns:p14="http://schemas.microsoft.com/office/powerpoint/2010/main" val="3907436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65</a:t>
            </a:fld>
            <a:endParaRPr lang="en-US"/>
          </a:p>
        </p:txBody>
      </p:sp>
    </p:spTree>
    <p:extLst>
      <p:ext uri="{BB962C8B-B14F-4D97-AF65-F5344CB8AC3E}">
        <p14:creationId xmlns:p14="http://schemas.microsoft.com/office/powerpoint/2010/main" val="1527703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66</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07947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21379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61669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Respond to events with Azure Monitor Alerts - https://docs.microsoft.com/en-us/azure/azure-monitor/learn/tutorial-response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Create, view, and manage metric alerts using Azure Monitor - https://docs.microsoft.com/en-us/azure/azure-monitor/platform/alerts-metric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Create and manage action groups in the Azure portal - https://docs.microsoft.com/en-us/azure/azure-monitor/platform/action-groups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7/16/2021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76627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2442794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9"/>
            <a:ext cx="2506662"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a:t>Title</a:t>
            </a:r>
          </a:p>
        </p:txBody>
      </p:sp>
      <p:sp>
        <p:nvSpPr>
          <p:cNvPr id="3" name="Footer Placeholder 1">
            <a:extLst>
              <a:ext uri="{FF2B5EF4-FFF2-40B4-BE49-F238E27FC236}">
                <a16:creationId xmlns:a16="http://schemas.microsoft.com/office/drawing/2014/main" id="{43F30B39-D760-4B18-A167-D47C32BD5B77}"/>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30104348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243001"/>
            <a:ext cx="9070923" cy="508524"/>
          </a:xfrm>
          <a:noFill/>
        </p:spPr>
        <p:txBody>
          <a:bodyPr wrap="square" lIns="0" tIns="0" rIns="0" bIns="0" anchor="ctr" anchorCtr="0">
            <a:spAutoFit/>
          </a:bodyPr>
          <a:lstStyle>
            <a:lvl1pPr algn="l" defTabSz="951121" rtl="0" eaLnBrk="1" latinLnBrk="0" hangingPunct="1">
              <a:lnSpc>
                <a:spcPct val="90000"/>
              </a:lnSpc>
              <a:spcBef>
                <a:spcPct val="0"/>
              </a:spcBef>
              <a:buNone/>
              <a:defRPr lang="en-US" sz="3599"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1DFB148E-6FF9-4D4C-B7D0-28ACD9A6EB3A}"/>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387717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600059" y="466303"/>
            <a:ext cx="11239464" cy="439465"/>
          </a:xfrm>
        </p:spPr>
        <p:txBody>
          <a:bodyPr/>
          <a:lstStyle>
            <a:lvl1pPr>
              <a:defRPr sz="2856"/>
            </a:lvl1pPr>
          </a:lstStyle>
          <a:p>
            <a:r>
              <a:rPr lang="en-US" dirty="0"/>
              <a:t>Click to add title</a:t>
            </a:r>
          </a:p>
        </p:txBody>
      </p:sp>
      <p:sp>
        <p:nvSpPr>
          <p:cNvPr id="4" name="Footer Placeholder 1">
            <a:extLst>
              <a:ext uri="{FF2B5EF4-FFF2-40B4-BE49-F238E27FC236}">
                <a16:creationId xmlns:a16="http://schemas.microsoft.com/office/drawing/2014/main" id="{B6A0F857-20A5-4142-9470-53BD602C3621}"/>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189181775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632780"/>
            <a:ext cx="11533187" cy="411162"/>
          </a:xfrm>
          <a:prstGeom prst="rect">
            <a:avLst/>
          </a:prstGeom>
        </p:spPr>
        <p:txBody>
          <a:bodyPr wrap="square" lIns="0" tIns="0" rIns="0" bIns="0">
            <a:spAutoFit/>
          </a:bodyPr>
          <a:lstStyle>
            <a:lvl1pPr>
              <a:lnSpc>
                <a:spcPts val="3199"/>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7" y="6583681"/>
            <a:ext cx="11533187" cy="21973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9" y="1960860"/>
            <a:ext cx="9572625" cy="3432536"/>
          </a:xfrm>
          <a:prstGeom prst="rect">
            <a:avLst/>
          </a:prstGeom>
        </p:spPr>
        <p:txBody>
          <a:bodyPr wrap="square" lIns="0" tIns="0" rIns="0" bIns="0">
            <a:spAutoFit/>
          </a:bodyPr>
          <a:lstStyle>
            <a:lvl1pPr marL="342834" marR="0" indent="-342834" algn="l" defTabSz="932563"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557" indent="0">
              <a:buNone/>
              <a:defRPr/>
            </a:lvl2pPr>
            <a:lvl3pPr marL="457112" indent="0">
              <a:buNone/>
              <a:defRPr/>
            </a:lvl3pPr>
            <a:lvl4pPr marL="685669" indent="0">
              <a:buNone/>
              <a:defRPr/>
            </a:lvl4pPr>
            <a:lvl5pPr marL="914224"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834" marR="0" lvl="0" indent="-342834" algn="l" defTabSz="932563"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834" marR="0" lvl="0" indent="-342834" algn="l" defTabSz="932563"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
        <p:nvSpPr>
          <p:cNvPr id="3" name="Footer Placeholder 1">
            <a:extLst>
              <a:ext uri="{FF2B5EF4-FFF2-40B4-BE49-F238E27FC236}">
                <a16:creationId xmlns:a16="http://schemas.microsoft.com/office/drawing/2014/main" id="{B289FE33-8D59-431F-8741-3EE7BDC073FF}"/>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318373276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EECD-9653-4036-BB02-69374531C2E1}"/>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7508D49E-A416-4220-9D9B-1F058C86240B}"/>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6B19B00C-E949-4A7B-A8C0-00F9A364DBE5}"/>
              </a:ext>
            </a:extLst>
          </p:cNvPr>
          <p:cNvSpPr>
            <a:spLocks noGrp="1"/>
          </p:cNvSpPr>
          <p:nvPr>
            <p:ph type="dt" sz="half" idx="10"/>
          </p:nvPr>
        </p:nvSpPr>
        <p:spPr/>
        <p:txBody>
          <a:bodyPr/>
          <a:lstStyle/>
          <a:p>
            <a:fld id="{D7C33755-063C-4751-8161-20349EFCFC3F}" type="datetimeFigureOut">
              <a:rPr lang="en-US" smtClean="0"/>
              <a:t>7/16/2021</a:t>
            </a:fld>
            <a:endParaRPr lang="en-US"/>
          </a:p>
        </p:txBody>
      </p:sp>
      <p:sp>
        <p:nvSpPr>
          <p:cNvPr id="5" name="Footer Placeholder 4">
            <a:extLst>
              <a:ext uri="{FF2B5EF4-FFF2-40B4-BE49-F238E27FC236}">
                <a16:creationId xmlns:a16="http://schemas.microsoft.com/office/drawing/2014/main" id="{3B5B8561-483E-41FE-B0C8-5F3F91725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90463-A576-4DDF-ABD8-0AF5CD9457FC}"/>
              </a:ext>
            </a:extLst>
          </p:cNvPr>
          <p:cNvSpPr>
            <a:spLocks noGrp="1"/>
          </p:cNvSpPr>
          <p:nvPr>
            <p:ph type="sldNum" sz="quarter" idx="12"/>
          </p:nvPr>
        </p:nvSpPr>
        <p:spPr/>
        <p:txBody>
          <a:bodyPr/>
          <a:lstStyle/>
          <a:p>
            <a:fld id="{38F41972-555B-44E2-ACBD-301DC24FF828}" type="slidenum">
              <a:rPr lang="en-US" smtClean="0"/>
              <a:t>‹#›</a:t>
            </a:fld>
            <a:endParaRPr lang="en-US"/>
          </a:p>
        </p:txBody>
      </p:sp>
    </p:spTree>
    <p:extLst>
      <p:ext uri="{BB962C8B-B14F-4D97-AF65-F5344CB8AC3E}">
        <p14:creationId xmlns:p14="http://schemas.microsoft.com/office/powerpoint/2010/main" val="75247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632780"/>
            <a:ext cx="11533187" cy="411162"/>
          </a:xfrm>
          <a:prstGeom prst="rect">
            <a:avLst/>
          </a:prstGeom>
        </p:spPr>
        <p:txBody>
          <a:bodyPr wrap="square" lIns="0" tIns="0" rIns="0" bIns="0">
            <a:spAutoFit/>
          </a:bodyPr>
          <a:lstStyle>
            <a:lvl1pPr>
              <a:lnSpc>
                <a:spcPts val="3199"/>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196440566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11162"/>
          </a:xfrm>
          <a:prstGeom prst="rect">
            <a:avLst/>
          </a:prstGeom>
        </p:spPr>
        <p:txBody>
          <a:bodyPr wrap="square" lIns="0" tIns="0" rIns="0" bIns="0">
            <a:spAutoFit/>
          </a:bodyPr>
          <a:lstStyle>
            <a:lvl1pPr>
              <a:lnSpc>
                <a:spcPts val="3199"/>
              </a:lnSpc>
              <a:defRPr sz="2800" strike="noStrike">
                <a:solidFill>
                  <a:srgbClr val="000000"/>
                </a:solidFill>
              </a:defRPr>
            </a:lvl1pPr>
          </a:lstStyle>
          <a:p>
            <a:r>
              <a:rPr lang="en-US" dirty="0"/>
              <a:t>Title</a:t>
            </a:r>
          </a:p>
        </p:txBody>
      </p:sp>
      <p:sp>
        <p:nvSpPr>
          <p:cNvPr id="4" name="Footer Placeholder 1">
            <a:extLst>
              <a:ext uri="{FF2B5EF4-FFF2-40B4-BE49-F238E27FC236}">
                <a16:creationId xmlns:a16="http://schemas.microsoft.com/office/drawing/2014/main" id="{B48AA0CF-DFAD-4DF5-AF33-6EDC3354EC6F}"/>
              </a:ext>
            </a:extLst>
          </p:cNvPr>
          <p:cNvSpPr txBox="1">
            <a:spLocks/>
          </p:cNvSpPr>
          <p:nvPr userDrawn="1"/>
        </p:nvSpPr>
        <p:spPr>
          <a:xfrm>
            <a:off x="9126320" y="6582360"/>
            <a:ext cx="3310156" cy="14125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00" dirty="0"/>
              <a:t>© Copyright Microsoft Corporation. All rights reserved.</a:t>
            </a:r>
          </a:p>
        </p:txBody>
      </p:sp>
    </p:spTree>
    <p:extLst>
      <p:ext uri="{BB962C8B-B14F-4D97-AF65-F5344CB8AC3E}">
        <p14:creationId xmlns:p14="http://schemas.microsoft.com/office/powerpoint/2010/main" val="306539329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603006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3121301172"/>
      </p:ext>
    </p:extLst>
  </p:cSld>
  <p:clrMap bg1="lt1" tx1="dk1" bg2="lt2" tx2="dk2" accent1="accent1" accent2="accent2" accent3="accent3" accent4="accent4" accent5="accent5" accent6="accent6" hlink="hlink" folHlink="folHlink"/>
  <p:sldLayoutIdLst>
    <p:sldLayoutId id="2147484671" r:id="rId1"/>
    <p:sldLayoutId id="2147484672" r:id="rId2"/>
    <p:sldLayoutId id="2147484673" r:id="rId3"/>
    <p:sldLayoutId id="2147484674" r:id="rId4"/>
    <p:sldLayoutId id="2147484675" r:id="rId5"/>
    <p:sldLayoutId id="2147484676" r:id="rId6"/>
    <p:sldLayoutId id="2147484677" r:id="rId7"/>
    <p:sldLayoutId id="2147484678" r:id="rId8"/>
    <p:sldLayoutId id="2147484680"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5.wmf"/><Relationship Id="rId21" Type="http://schemas.openxmlformats.org/officeDocument/2006/relationships/image" Target="../media/image23.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notesSlide" Target="../notesSlides/notesSlide2.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sv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3.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emf"/><Relationship Id="rId1" Type="http://schemas.openxmlformats.org/officeDocument/2006/relationships/slideLayout" Target="../slideLayouts/slideLayout7.xml"/><Relationship Id="rId6" Type="http://schemas.openxmlformats.org/officeDocument/2006/relationships/image" Target="../media/image73.emf"/><Relationship Id="rId5" Type="http://schemas.openxmlformats.org/officeDocument/2006/relationships/image" Target="../media/image72.emf"/><Relationship Id="rId4" Type="http://schemas.openxmlformats.org/officeDocument/2006/relationships/image" Target="../media/image71.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p:txBody>
          <a:bodyPr/>
          <a:lstStyle/>
          <a:p>
            <a:r>
              <a:rPr lang="en-US" sz="4400" b="1" dirty="0"/>
              <a:t>AZ-303: Microsoft Azure Architect Technologies</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2E93-507A-4C97-89E3-EC7559038F86}"/>
              </a:ext>
            </a:extLst>
          </p:cNvPr>
          <p:cNvSpPr>
            <a:spLocks noGrp="1"/>
          </p:cNvSpPr>
          <p:nvPr>
            <p:ph type="title"/>
          </p:nvPr>
        </p:nvSpPr>
        <p:spPr/>
        <p:txBody>
          <a:bodyPr/>
          <a:lstStyle/>
          <a:p>
            <a:r>
              <a:rPr lang="en-US" dirty="0"/>
              <a:t>Query the Activity Log</a:t>
            </a:r>
          </a:p>
        </p:txBody>
      </p:sp>
      <p:sp>
        <p:nvSpPr>
          <p:cNvPr id="4" name="Rectangle 3">
            <a:extLst>
              <a:ext uri="{FF2B5EF4-FFF2-40B4-BE49-F238E27FC236}">
                <a16:creationId xmlns:a16="http://schemas.microsoft.com/office/drawing/2014/main" id="{EE1E3D47-FE42-4572-91AA-630C8C5461AB}"/>
              </a:ext>
              <a:ext uri="{C183D7F6-B498-43B3-948B-1728B52AA6E4}">
                <adec:decorative xmlns:adec="http://schemas.microsoft.com/office/drawing/2017/decorative" val="1"/>
              </a:ext>
            </a:extLst>
          </p:cNvPr>
          <p:cNvSpPr/>
          <p:nvPr/>
        </p:nvSpPr>
        <p:spPr bwMode="auto">
          <a:xfrm>
            <a:off x="427038" y="1192212"/>
            <a:ext cx="11582400" cy="3862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2" descr="Screenshot of the Activity Log page. Several events are shown">
            <a:extLst>
              <a:ext uri="{FF2B5EF4-FFF2-40B4-BE49-F238E27FC236}">
                <a16:creationId xmlns:a16="http://schemas.microsoft.com/office/drawing/2014/main" id="{8B5D3EC4-CA90-4E75-ADDA-86DCDDCAB69C}"/>
              </a:ext>
            </a:extLst>
          </p:cNvPr>
          <p:cNvPicPr>
            <a:picLocks noChangeAspect="1"/>
          </p:cNvPicPr>
          <p:nvPr/>
        </p:nvPicPr>
        <p:blipFill>
          <a:blip r:embed="rId2"/>
          <a:stretch>
            <a:fillRect/>
          </a:stretch>
        </p:blipFill>
        <p:spPr>
          <a:xfrm>
            <a:off x="1663701" y="1389446"/>
            <a:ext cx="9109076" cy="3467922"/>
          </a:xfrm>
          <a:prstGeom prst="rect">
            <a:avLst/>
          </a:prstGeom>
          <a:ln>
            <a:noFill/>
          </a:ln>
        </p:spPr>
      </p:pic>
      <p:sp>
        <p:nvSpPr>
          <p:cNvPr id="8" name="Freeform: Shape 7">
            <a:extLst>
              <a:ext uri="{FF2B5EF4-FFF2-40B4-BE49-F238E27FC236}">
                <a16:creationId xmlns:a16="http://schemas.microsoft.com/office/drawing/2014/main" id="{3A4F04B9-B061-489B-969D-DC09922A88AA}"/>
              </a:ext>
            </a:extLst>
          </p:cNvPr>
          <p:cNvSpPr/>
          <p:nvPr/>
        </p:nvSpPr>
        <p:spPr>
          <a:xfrm>
            <a:off x="440570"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Filter by Management group, Subscription, Timespan, and Event Severity</a:t>
            </a:r>
          </a:p>
        </p:txBody>
      </p:sp>
      <p:sp>
        <p:nvSpPr>
          <p:cNvPr id="10" name="Freeform: Shape 9">
            <a:extLst>
              <a:ext uri="{FF2B5EF4-FFF2-40B4-BE49-F238E27FC236}">
                <a16:creationId xmlns:a16="http://schemas.microsoft.com/office/drawing/2014/main" id="{9973C705-390C-4296-926C-BE3B6EDB7FCD}"/>
              </a:ext>
            </a:extLst>
          </p:cNvPr>
          <p:cNvSpPr/>
          <p:nvPr/>
        </p:nvSpPr>
        <p:spPr>
          <a:xfrm>
            <a:off x="4344922"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Add a filter, like Event Category (Security, Recommendations, Alerts) </a:t>
            </a:r>
          </a:p>
        </p:txBody>
      </p:sp>
      <p:sp>
        <p:nvSpPr>
          <p:cNvPr id="12" name="Freeform: Shape 11">
            <a:extLst>
              <a:ext uri="{FF2B5EF4-FFF2-40B4-BE49-F238E27FC236}">
                <a16:creationId xmlns:a16="http://schemas.microsoft.com/office/drawing/2014/main" id="{2CB880C7-918A-4A1C-B674-97F1BAC4459A}"/>
              </a:ext>
            </a:extLst>
          </p:cNvPr>
          <p:cNvSpPr/>
          <p:nvPr/>
        </p:nvSpPr>
        <p:spPr>
          <a:xfrm>
            <a:off x="8249273" y="5207000"/>
            <a:ext cx="3749052"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Pin current filters and download as CSV</a:t>
            </a:r>
          </a:p>
        </p:txBody>
      </p:sp>
    </p:spTree>
    <p:extLst>
      <p:ext uri="{BB962C8B-B14F-4D97-AF65-F5344CB8AC3E}">
        <p14:creationId xmlns:p14="http://schemas.microsoft.com/office/powerpoint/2010/main" val="3352526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83889" y="2891932"/>
            <a:ext cx="9070923" cy="996940"/>
          </a:xfrm>
        </p:spPr>
        <p:txBody>
          <a:bodyPr/>
          <a:lstStyle/>
          <a:p>
            <a:br>
              <a:rPr lang="en-US" b="1" dirty="0"/>
            </a:br>
            <a:r>
              <a:rPr lang="en-US" b="1" dirty="0"/>
              <a:t>Lesson 02: Azure Workbooks </a:t>
            </a:r>
          </a:p>
        </p:txBody>
      </p:sp>
      <p:pic>
        <p:nvPicPr>
          <p:cNvPr id="3" name="Graphic 2">
            <a:extLst>
              <a:ext uri="{FF2B5EF4-FFF2-40B4-BE49-F238E27FC236}">
                <a16:creationId xmlns:a16="http://schemas.microsoft.com/office/drawing/2014/main" id="{ACB15159-16B3-4479-AF7D-6F7B4E5E800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8809" y="2891932"/>
            <a:ext cx="1191070" cy="1079993"/>
          </a:xfrm>
          <a:prstGeom prst="rect">
            <a:avLst/>
          </a:prstGeom>
        </p:spPr>
      </p:pic>
    </p:spTree>
    <p:extLst>
      <p:ext uri="{BB962C8B-B14F-4D97-AF65-F5344CB8AC3E}">
        <p14:creationId xmlns:p14="http://schemas.microsoft.com/office/powerpoint/2010/main" val="27321195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881711"/>
            <a:ext cx="2460592" cy="1231106"/>
          </a:xfrm>
        </p:spPr>
        <p:txBody>
          <a:bodyPr/>
          <a:lstStyle/>
          <a:p>
            <a:r>
              <a:rPr lang="en-US" dirty="0"/>
              <a:t>Azure Workbooks</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4472069" cy="2673446"/>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Workbooks Overview</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Using Azure Workbooks</a:t>
            </a: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777374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Azure Workbooks Overview (1 of 2)</a:t>
            </a:r>
          </a:p>
        </p:txBody>
      </p:sp>
      <p:sp>
        <p:nvSpPr>
          <p:cNvPr id="2" name="Rectangle 1">
            <a:extLst>
              <a:ext uri="{FF2B5EF4-FFF2-40B4-BE49-F238E27FC236}">
                <a16:creationId xmlns:a16="http://schemas.microsoft.com/office/drawing/2014/main" id="{D2D82A22-0615-41E7-97B7-273A9418D67E}"/>
              </a:ext>
            </a:extLst>
          </p:cNvPr>
          <p:cNvSpPr/>
          <p:nvPr/>
        </p:nvSpPr>
        <p:spPr bwMode="auto">
          <a:xfrm>
            <a:off x="0" y="1073449"/>
            <a:ext cx="12436475" cy="81391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1313"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Provides a flexible canvas for data analysis and the creation of rich visual reports within the Azure portal</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600059" y="2561345"/>
            <a:ext cx="5024175" cy="2646878"/>
          </a:xfrm>
          <a:solidFill>
            <a:schemeClr val="bg1">
              <a:lumMod val="95000"/>
            </a:schemeClr>
          </a:solidFill>
        </p:spPr>
        <p:txBody>
          <a:bodyPr/>
          <a:lstStyle/>
          <a:p>
            <a:pPr algn="ctr"/>
            <a:r>
              <a:rPr lang="en-US" sz="2000" dirty="0"/>
              <a:t>Data Sources</a:t>
            </a:r>
          </a:p>
          <a:p>
            <a:pPr marL="571500" lvl="1" indent="-342900">
              <a:buFont typeface="Arial" panose="020B0604020202020204" pitchFamily="34" charset="0"/>
              <a:buChar char="•"/>
            </a:pPr>
            <a:r>
              <a:rPr lang="en-US" dirty="0"/>
              <a:t>Logs </a:t>
            </a:r>
          </a:p>
          <a:p>
            <a:pPr marL="571500" lvl="1" indent="-342900">
              <a:buFont typeface="Arial" panose="020B0604020202020204" pitchFamily="34" charset="0"/>
              <a:buChar char="•"/>
            </a:pPr>
            <a:r>
              <a:rPr lang="en-US" dirty="0"/>
              <a:t>Metrics</a:t>
            </a:r>
          </a:p>
          <a:p>
            <a:pPr marL="571500" lvl="1" indent="-342900">
              <a:buFont typeface="Arial" panose="020B0604020202020204" pitchFamily="34" charset="0"/>
              <a:buChar char="•"/>
            </a:pPr>
            <a:r>
              <a:rPr lang="en-US" dirty="0"/>
              <a:t>Azure Resource Graph</a:t>
            </a:r>
          </a:p>
          <a:p>
            <a:pPr marL="571500" lvl="1" indent="-342900">
              <a:buFont typeface="Arial" panose="020B0604020202020204" pitchFamily="34" charset="0"/>
              <a:buChar char="•"/>
            </a:pPr>
            <a:r>
              <a:rPr lang="en-US" dirty="0"/>
              <a:t>Alerts (preview)</a:t>
            </a:r>
          </a:p>
          <a:p>
            <a:pPr marL="571500" lvl="1" indent="-342900">
              <a:buFont typeface="Arial" panose="020B0604020202020204" pitchFamily="34" charset="0"/>
              <a:buChar char="•"/>
            </a:pPr>
            <a:r>
              <a:rPr lang="en-US" dirty="0"/>
              <a:t>Workload health (preview)</a:t>
            </a:r>
          </a:p>
          <a:p>
            <a:pPr marL="571500" lvl="1" indent="-342900">
              <a:buFont typeface="Arial" panose="020B0604020202020204" pitchFamily="34" charset="0"/>
              <a:buChar char="•"/>
            </a:pPr>
            <a:r>
              <a:rPr lang="en-US" dirty="0"/>
              <a:t>Azure Resource Health (preview)</a:t>
            </a:r>
          </a:p>
          <a:p>
            <a:pPr marL="571500" lvl="1" indent="-342900">
              <a:buFont typeface="Arial" panose="020B0604020202020204" pitchFamily="34" charset="0"/>
              <a:buChar char="•"/>
            </a:pPr>
            <a:r>
              <a:rPr lang="en-US" dirty="0"/>
              <a:t>Azure Data Explorer (preview)</a:t>
            </a:r>
          </a:p>
        </p:txBody>
      </p:sp>
      <p:sp>
        <p:nvSpPr>
          <p:cNvPr id="5" name="Text Placeholder 14">
            <a:extLst>
              <a:ext uri="{FF2B5EF4-FFF2-40B4-BE49-F238E27FC236}">
                <a16:creationId xmlns:a16="http://schemas.microsoft.com/office/drawing/2014/main" id="{B87286FF-19CB-4668-A039-217F17AD7578}"/>
              </a:ext>
            </a:extLst>
          </p:cNvPr>
          <p:cNvSpPr txBox="1">
            <a:spLocks/>
          </p:cNvSpPr>
          <p:nvPr/>
        </p:nvSpPr>
        <p:spPr>
          <a:xfrm>
            <a:off x="6466603" y="2565113"/>
            <a:ext cx="5024175" cy="2646878"/>
          </a:xfrm>
          <a:prstGeom prst="rect">
            <a:avLst/>
          </a:prstGeom>
          <a:solidFill>
            <a:schemeClr val="bg1">
              <a:lumMod val="95000"/>
            </a:schemeClr>
          </a:solidFill>
        </p:spPr>
        <p:txBody>
          <a:bodyPr vert="horz" wrap="square" lIns="0" tIns="91440" rIns="146304" bIns="91440" rtlCol="0">
            <a:spAutoFit/>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t>Visualization Types</a:t>
            </a:r>
          </a:p>
          <a:p>
            <a:pPr marL="571500" lvl="1" indent="-342900">
              <a:buFont typeface="Arial" panose="020B0604020202020204" pitchFamily="34" charset="0"/>
              <a:buChar char="•"/>
            </a:pPr>
            <a:r>
              <a:rPr lang="en-US" dirty="0"/>
              <a:t>Text</a:t>
            </a:r>
          </a:p>
          <a:p>
            <a:pPr marL="571500" lvl="1" indent="-342900">
              <a:buFont typeface="Arial" panose="020B0604020202020204" pitchFamily="34" charset="0"/>
              <a:buChar char="•"/>
            </a:pPr>
            <a:r>
              <a:rPr lang="en-US" dirty="0"/>
              <a:t>Charts</a:t>
            </a:r>
          </a:p>
          <a:p>
            <a:pPr marL="571500" lvl="1" indent="-342900">
              <a:buFont typeface="Arial" panose="020B0604020202020204" pitchFamily="34" charset="0"/>
              <a:buChar char="•"/>
            </a:pPr>
            <a:r>
              <a:rPr lang="en-US" dirty="0"/>
              <a:t>Grids</a:t>
            </a:r>
          </a:p>
          <a:p>
            <a:pPr marL="571500" lvl="1" indent="-342900">
              <a:buFont typeface="Arial" panose="020B0604020202020204" pitchFamily="34" charset="0"/>
              <a:buChar char="•"/>
            </a:pPr>
            <a:r>
              <a:rPr lang="en-US" dirty="0"/>
              <a:t>Tiles</a:t>
            </a:r>
          </a:p>
          <a:p>
            <a:pPr marL="571500" lvl="1" indent="-342900">
              <a:buFont typeface="Arial" panose="020B0604020202020204" pitchFamily="34" charset="0"/>
              <a:buChar char="•"/>
            </a:pPr>
            <a:r>
              <a:rPr lang="en-US" dirty="0"/>
              <a:t>Trees</a:t>
            </a:r>
          </a:p>
          <a:p>
            <a:pPr marL="571500" lvl="1" indent="-342900">
              <a:buFont typeface="Arial" panose="020B0604020202020204" pitchFamily="34" charset="0"/>
              <a:buChar char="•"/>
            </a:pPr>
            <a:r>
              <a:rPr lang="en-US" dirty="0"/>
              <a:t>Graphs</a:t>
            </a:r>
          </a:p>
          <a:p>
            <a:endParaRPr lang="en-US" sz="2000" dirty="0">
              <a:latin typeface="+mn-lt"/>
            </a:endParaRPr>
          </a:p>
        </p:txBody>
      </p:sp>
      <p:sp>
        <p:nvSpPr>
          <p:cNvPr id="4" name="Arrow: Right 3">
            <a:extLst>
              <a:ext uri="{FF2B5EF4-FFF2-40B4-BE49-F238E27FC236}">
                <a16:creationId xmlns:a16="http://schemas.microsoft.com/office/drawing/2014/main" id="{A64FE1B8-DD31-46E8-B4AB-580C8DE61745}"/>
              </a:ext>
              <a:ext uri="{C183D7F6-B498-43B3-948B-1728B52AA6E4}">
                <adec:decorative xmlns:adec="http://schemas.microsoft.com/office/drawing/2017/decorative" val="1"/>
              </a:ext>
            </a:extLst>
          </p:cNvPr>
          <p:cNvSpPr/>
          <p:nvPr/>
        </p:nvSpPr>
        <p:spPr bwMode="auto">
          <a:xfrm>
            <a:off x="5815153" y="3461928"/>
            <a:ext cx="313174" cy="813917"/>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200220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Azure Workbooks Overview (2 of 2)</a:t>
            </a:r>
            <a:endParaRPr lang="en-US" dirty="0"/>
          </a:p>
        </p:txBody>
      </p:sp>
      <p:pic>
        <p:nvPicPr>
          <p:cNvPr id="4" name="Picture 3" descr="Various dashboard graphics from Azure Workbooks. ">
            <a:extLst>
              <a:ext uri="{FF2B5EF4-FFF2-40B4-BE49-F238E27FC236}">
                <a16:creationId xmlns:a16="http://schemas.microsoft.com/office/drawing/2014/main" id="{B111029D-1A00-4E7D-AE01-51F29C817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821" y="1248259"/>
            <a:ext cx="7222477" cy="5423939"/>
          </a:xfrm>
          <a:prstGeom prst="rect">
            <a:avLst/>
          </a:prstGeom>
        </p:spPr>
      </p:pic>
    </p:spTree>
    <p:extLst>
      <p:ext uri="{BB962C8B-B14F-4D97-AF65-F5344CB8AC3E}">
        <p14:creationId xmlns:p14="http://schemas.microsoft.com/office/powerpoint/2010/main" val="26038536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DFF4-CBA3-4B5F-9DF8-0DC72696B2B8}"/>
              </a:ext>
            </a:extLst>
          </p:cNvPr>
          <p:cNvSpPr>
            <a:spLocks noGrp="1"/>
          </p:cNvSpPr>
          <p:nvPr>
            <p:ph type="title"/>
          </p:nvPr>
        </p:nvSpPr>
        <p:spPr/>
        <p:txBody>
          <a:bodyPr/>
          <a:lstStyle/>
          <a:p>
            <a:r>
              <a:rPr lang="en-US" dirty="0"/>
              <a:t>Using Azure Workbooks</a:t>
            </a:r>
          </a:p>
        </p:txBody>
      </p:sp>
      <p:pic>
        <p:nvPicPr>
          <p:cNvPr id="4" name="Picture 3" descr="Screenshot of portal with Workbooks blade selected. ">
            <a:extLst>
              <a:ext uri="{FF2B5EF4-FFF2-40B4-BE49-F238E27FC236}">
                <a16:creationId xmlns:a16="http://schemas.microsoft.com/office/drawing/2014/main" id="{680DCC02-99CD-44A1-A9CC-A58B1CE219EA}"/>
              </a:ext>
            </a:extLst>
          </p:cNvPr>
          <p:cNvPicPr>
            <a:picLocks noChangeAspect="1"/>
          </p:cNvPicPr>
          <p:nvPr/>
        </p:nvPicPr>
        <p:blipFill>
          <a:blip r:embed="rId2"/>
          <a:stretch>
            <a:fillRect/>
          </a:stretch>
        </p:blipFill>
        <p:spPr>
          <a:xfrm>
            <a:off x="403097" y="1915304"/>
            <a:ext cx="2005435" cy="2672303"/>
          </a:xfrm>
          <a:prstGeom prst="rect">
            <a:avLst/>
          </a:prstGeom>
          <a:ln>
            <a:solidFill>
              <a:schemeClr val="tx1"/>
            </a:solidFill>
          </a:ln>
        </p:spPr>
      </p:pic>
      <p:pic>
        <p:nvPicPr>
          <p:cNvPr id="6" name="Picture 5" descr="Screenshot of workbook templates. ">
            <a:extLst>
              <a:ext uri="{FF2B5EF4-FFF2-40B4-BE49-F238E27FC236}">
                <a16:creationId xmlns:a16="http://schemas.microsoft.com/office/drawing/2014/main" id="{9D0B097B-AF62-4CD5-A9D1-3B0185245C71}"/>
              </a:ext>
            </a:extLst>
          </p:cNvPr>
          <p:cNvPicPr>
            <a:picLocks noChangeAspect="1"/>
          </p:cNvPicPr>
          <p:nvPr/>
        </p:nvPicPr>
        <p:blipFill>
          <a:blip r:embed="rId3"/>
          <a:stretch>
            <a:fillRect/>
          </a:stretch>
        </p:blipFill>
        <p:spPr>
          <a:xfrm>
            <a:off x="2844060" y="1411183"/>
            <a:ext cx="4171950" cy="4533900"/>
          </a:xfrm>
          <a:prstGeom prst="rect">
            <a:avLst/>
          </a:prstGeom>
          <a:ln>
            <a:solidFill>
              <a:schemeClr val="tx1"/>
            </a:solidFill>
          </a:ln>
        </p:spPr>
      </p:pic>
      <p:grpSp>
        <p:nvGrpSpPr>
          <p:cNvPr id="9" name="Group 8" descr="Screenshot of the workbook gallery. Edit is highlighted. ">
            <a:extLst>
              <a:ext uri="{FF2B5EF4-FFF2-40B4-BE49-F238E27FC236}">
                <a16:creationId xmlns:a16="http://schemas.microsoft.com/office/drawing/2014/main" id="{0AD045F6-A538-4813-AA42-C23048F52539}"/>
              </a:ext>
            </a:extLst>
          </p:cNvPr>
          <p:cNvGrpSpPr/>
          <p:nvPr/>
        </p:nvGrpSpPr>
        <p:grpSpPr>
          <a:xfrm>
            <a:off x="7473755" y="1411183"/>
            <a:ext cx="4600771" cy="4533900"/>
            <a:chOff x="3135854" y="1824552"/>
            <a:chExt cx="6006296" cy="4798834"/>
          </a:xfrm>
        </p:grpSpPr>
        <p:pic>
          <p:nvPicPr>
            <p:cNvPr id="10" name="Picture 9">
              <a:extLst>
                <a:ext uri="{FF2B5EF4-FFF2-40B4-BE49-F238E27FC236}">
                  <a16:creationId xmlns:a16="http://schemas.microsoft.com/office/drawing/2014/main" id="{D270ED12-618E-41E5-A06E-7E09ED11D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6009" y="1824552"/>
              <a:ext cx="3860510" cy="369520"/>
            </a:xfrm>
            <a:prstGeom prst="rect">
              <a:avLst/>
            </a:prstGeom>
            <a:ln>
              <a:solidFill>
                <a:schemeClr val="tx1"/>
              </a:solidFill>
            </a:ln>
          </p:spPr>
        </p:pic>
        <p:pic>
          <p:nvPicPr>
            <p:cNvPr id="11" name="Picture 10">
              <a:extLst>
                <a:ext uri="{FF2B5EF4-FFF2-40B4-BE49-F238E27FC236}">
                  <a16:creationId xmlns:a16="http://schemas.microsoft.com/office/drawing/2014/main" id="{62E7B0CF-2E3C-4158-9446-D1B4C24B5C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5854" y="2328674"/>
              <a:ext cx="6006296" cy="4294712"/>
            </a:xfrm>
            <a:prstGeom prst="rect">
              <a:avLst/>
            </a:prstGeom>
            <a:ln>
              <a:solidFill>
                <a:schemeClr val="tx1"/>
              </a:solidFill>
            </a:ln>
          </p:spPr>
        </p:pic>
      </p:grpSp>
      <p:sp>
        <p:nvSpPr>
          <p:cNvPr id="12" name="Arrow: Right 11">
            <a:extLst>
              <a:ext uri="{FF2B5EF4-FFF2-40B4-BE49-F238E27FC236}">
                <a16:creationId xmlns:a16="http://schemas.microsoft.com/office/drawing/2014/main" id="{DBA2A0A9-69CD-49DA-B41A-32B3378B5EE5}"/>
              </a:ext>
              <a:ext uri="{C183D7F6-B498-43B3-948B-1728B52AA6E4}">
                <adec:decorative xmlns:adec="http://schemas.microsoft.com/office/drawing/2017/decorative" val="1"/>
              </a:ext>
            </a:extLst>
          </p:cNvPr>
          <p:cNvSpPr/>
          <p:nvPr/>
        </p:nvSpPr>
        <p:spPr bwMode="auto">
          <a:xfrm>
            <a:off x="2494011" y="2622637"/>
            <a:ext cx="273848" cy="866796"/>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FBD2F8E3-E916-4599-B65C-4CF5D50B0C35}"/>
              </a:ext>
              <a:ext uri="{C183D7F6-B498-43B3-948B-1728B52AA6E4}">
                <adec:decorative xmlns:adec="http://schemas.microsoft.com/office/drawing/2017/decorative" val="1"/>
              </a:ext>
            </a:extLst>
          </p:cNvPr>
          <p:cNvSpPr/>
          <p:nvPr/>
        </p:nvSpPr>
        <p:spPr bwMode="auto">
          <a:xfrm>
            <a:off x="7123706" y="2521292"/>
            <a:ext cx="273848" cy="866796"/>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56BF7E3D-A6E1-4518-95D1-79309D61910E}"/>
              </a:ext>
              <a:ext uri="{C183D7F6-B498-43B3-948B-1728B52AA6E4}">
                <adec:decorative xmlns:adec="http://schemas.microsoft.com/office/drawing/2017/decorative" val="1"/>
              </a:ext>
            </a:extLst>
          </p:cNvPr>
          <p:cNvSpPr txBox="1"/>
          <p:nvPr/>
        </p:nvSpPr>
        <p:spPr>
          <a:xfrm>
            <a:off x="427039" y="4686395"/>
            <a:ext cx="1822451" cy="369332"/>
          </a:xfrm>
          <a:prstGeom prst="rect">
            <a:avLst/>
          </a:prstGeom>
          <a:noFill/>
        </p:spPr>
        <p:txBody>
          <a:bodyPr wrap="square">
            <a:spAutoFit/>
          </a:bodyPr>
          <a:lstStyle/>
          <a:p>
            <a:pPr>
              <a:spcAft>
                <a:spcPts val="600"/>
              </a:spcAft>
            </a:pPr>
            <a:r>
              <a:rPr lang="en-US" dirty="0">
                <a:latin typeface="+mj-lt"/>
              </a:rPr>
              <a:t>Use the Portal</a:t>
            </a:r>
          </a:p>
        </p:txBody>
      </p:sp>
      <p:sp>
        <p:nvSpPr>
          <p:cNvPr id="18" name="TextBox 17">
            <a:extLst>
              <a:ext uri="{FF2B5EF4-FFF2-40B4-BE49-F238E27FC236}">
                <a16:creationId xmlns:a16="http://schemas.microsoft.com/office/drawing/2014/main" id="{72FD3297-6029-4D10-8603-416DCFDE5CA2}"/>
              </a:ext>
              <a:ext uri="{C183D7F6-B498-43B3-948B-1728B52AA6E4}">
                <adec:decorative xmlns:adec="http://schemas.microsoft.com/office/drawing/2017/decorative" val="1"/>
              </a:ext>
            </a:extLst>
          </p:cNvPr>
          <p:cNvSpPr txBox="1"/>
          <p:nvPr/>
        </p:nvSpPr>
        <p:spPr>
          <a:xfrm>
            <a:off x="2839045" y="5992413"/>
            <a:ext cx="4284661" cy="369332"/>
          </a:xfrm>
          <a:prstGeom prst="rect">
            <a:avLst/>
          </a:prstGeom>
          <a:noFill/>
        </p:spPr>
        <p:txBody>
          <a:bodyPr wrap="square">
            <a:spAutoFit/>
          </a:bodyPr>
          <a:lstStyle/>
          <a:p>
            <a:pPr>
              <a:spcAft>
                <a:spcPts val="600"/>
              </a:spcAft>
            </a:pPr>
            <a:r>
              <a:rPr lang="en-US" dirty="0">
                <a:latin typeface="+mj-lt"/>
              </a:rPr>
              <a:t>Workbooks and Workbook Templates</a:t>
            </a:r>
          </a:p>
        </p:txBody>
      </p:sp>
      <p:sp>
        <p:nvSpPr>
          <p:cNvPr id="20" name="TextBox 19">
            <a:extLst>
              <a:ext uri="{FF2B5EF4-FFF2-40B4-BE49-F238E27FC236}">
                <a16:creationId xmlns:a16="http://schemas.microsoft.com/office/drawing/2014/main" id="{23A42683-00DF-4925-A374-577CBBC7107C}"/>
              </a:ext>
              <a:ext uri="{C183D7F6-B498-43B3-948B-1728B52AA6E4}">
                <adec:decorative xmlns:adec="http://schemas.microsoft.com/office/drawing/2017/decorative" val="1"/>
              </a:ext>
            </a:extLst>
          </p:cNvPr>
          <p:cNvSpPr txBox="1"/>
          <p:nvPr/>
        </p:nvSpPr>
        <p:spPr>
          <a:xfrm>
            <a:off x="8673209" y="5992413"/>
            <a:ext cx="2401191" cy="369332"/>
          </a:xfrm>
          <a:prstGeom prst="rect">
            <a:avLst/>
          </a:prstGeom>
          <a:noFill/>
        </p:spPr>
        <p:txBody>
          <a:bodyPr wrap="square">
            <a:spAutoFit/>
          </a:bodyPr>
          <a:lstStyle/>
          <a:p>
            <a:pPr>
              <a:spcAft>
                <a:spcPts val="600"/>
              </a:spcAft>
            </a:pPr>
            <a:r>
              <a:rPr lang="en-US" dirty="0">
                <a:latin typeface="+mj-lt"/>
              </a:rPr>
              <a:t>Edit and configure</a:t>
            </a:r>
          </a:p>
        </p:txBody>
      </p:sp>
    </p:spTree>
    <p:extLst>
      <p:ext uri="{BB962C8B-B14F-4D97-AF65-F5344CB8AC3E}">
        <p14:creationId xmlns:p14="http://schemas.microsoft.com/office/powerpoint/2010/main" val="6043791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96952" y="3248028"/>
            <a:ext cx="9070923" cy="498470"/>
          </a:xfrm>
        </p:spPr>
        <p:txBody>
          <a:bodyPr/>
          <a:lstStyle/>
          <a:p>
            <a:r>
              <a:rPr lang="en-US" b="1" dirty="0"/>
              <a:t>Lesson 03: Azure Alerts</a:t>
            </a:r>
          </a:p>
        </p:txBody>
      </p:sp>
      <p:pic>
        <p:nvPicPr>
          <p:cNvPr id="3" name="Graphic 2">
            <a:extLst>
              <a:ext uri="{FF2B5EF4-FFF2-40B4-BE49-F238E27FC236}">
                <a16:creationId xmlns:a16="http://schemas.microsoft.com/office/drawing/2014/main" id="{7ACDFB4C-F6BD-4374-A08D-C483560ED35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9899" y="2908083"/>
            <a:ext cx="1299553" cy="1178358"/>
          </a:xfrm>
          <a:prstGeom prst="rect">
            <a:avLst/>
          </a:prstGeom>
        </p:spPr>
      </p:pic>
    </p:spTree>
    <p:extLst>
      <p:ext uri="{BB962C8B-B14F-4D97-AF65-F5344CB8AC3E}">
        <p14:creationId xmlns:p14="http://schemas.microsoft.com/office/powerpoint/2010/main" val="166429737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3086895"/>
            <a:ext cx="2460592" cy="820738"/>
          </a:xfrm>
        </p:spPr>
        <p:txBody>
          <a:bodyPr/>
          <a:lstStyle/>
          <a:p>
            <a:r>
              <a:rPr lang="en-US" dirty="0"/>
              <a:t>Azure Alerts</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3683520" cy="3935330"/>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Monitor Alerts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Creating Alert Rules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Action Groups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Demonstration: Alerts</a:t>
            </a: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762489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Azure Monitor Alerts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427039" y="1629195"/>
            <a:ext cx="4917692" cy="4314404"/>
          </a:xfrm>
          <a:solidFill>
            <a:schemeClr val="bg1">
              <a:lumMod val="95000"/>
            </a:schemeClr>
          </a:solidFill>
        </p:spPr>
        <p:txBody>
          <a:bodyPr lIns="91440" rIns="91440">
            <a:noAutofit/>
          </a:bodyPr>
          <a:lstStyle/>
          <a:p>
            <a:pPr marL="0" indent="0">
              <a:lnSpc>
                <a:spcPct val="150000"/>
              </a:lnSpc>
              <a:buNone/>
            </a:pPr>
            <a:r>
              <a:rPr lang="en-US" sz="2000" b="1" dirty="0">
                <a:latin typeface="+mj-lt"/>
              </a:rPr>
              <a:t>Benefits</a:t>
            </a:r>
            <a:r>
              <a:rPr lang="en-US" b="1" dirty="0">
                <a:latin typeface="+mj-lt"/>
              </a:rPr>
              <a:t>: </a:t>
            </a:r>
          </a:p>
          <a:p>
            <a:pPr marL="571500" lvl="1" indent="-342900">
              <a:lnSpc>
                <a:spcPct val="150000"/>
              </a:lnSpc>
              <a:buFont typeface="Arial" panose="020B0604020202020204" pitchFamily="34" charset="0"/>
              <a:buChar char="•"/>
            </a:pPr>
            <a:r>
              <a:rPr lang="en-US" dirty="0"/>
              <a:t>Better notification system</a:t>
            </a:r>
          </a:p>
          <a:p>
            <a:pPr marL="571500" lvl="1" indent="-342900">
              <a:lnSpc>
                <a:spcPct val="150000"/>
              </a:lnSpc>
              <a:buFont typeface="Arial" panose="020B0604020202020204" pitchFamily="34" charset="0"/>
              <a:buChar char="•"/>
            </a:pPr>
            <a:r>
              <a:rPr lang="en-US" dirty="0"/>
              <a:t>A unified authoring experience</a:t>
            </a:r>
          </a:p>
          <a:p>
            <a:pPr marL="571500" lvl="1" indent="-342900">
              <a:lnSpc>
                <a:spcPct val="150000"/>
              </a:lnSpc>
              <a:buFont typeface="Arial" panose="020B0604020202020204" pitchFamily="34" charset="0"/>
              <a:buChar char="•"/>
            </a:pPr>
            <a:r>
              <a:rPr lang="en-US" dirty="0"/>
              <a:t>View Log analytics in Azure Portal</a:t>
            </a:r>
          </a:p>
          <a:p>
            <a:pPr marL="571500" lvl="1" indent="-342900">
              <a:lnSpc>
                <a:spcPct val="150000"/>
              </a:lnSpc>
              <a:buFont typeface="Arial" panose="020B0604020202020204" pitchFamily="34" charset="0"/>
              <a:buChar char="•"/>
            </a:pPr>
            <a:r>
              <a:rPr lang="en-US" dirty="0"/>
              <a:t>Separation of Fired Alerts and alert rules</a:t>
            </a:r>
          </a:p>
          <a:p>
            <a:pPr marL="571500" lvl="1" indent="-342900">
              <a:lnSpc>
                <a:spcPct val="150000"/>
              </a:lnSpc>
              <a:buFont typeface="Arial" panose="020B0604020202020204" pitchFamily="34" charset="0"/>
              <a:buChar char="•"/>
            </a:pPr>
            <a:r>
              <a:rPr lang="en-US" dirty="0"/>
              <a:t>Better workflow</a:t>
            </a:r>
            <a:endParaRPr lang="en-US" dirty="0">
              <a:latin typeface="+mj-lt"/>
            </a:endParaRPr>
          </a:p>
        </p:txBody>
      </p:sp>
      <p:sp>
        <p:nvSpPr>
          <p:cNvPr id="4" name="Text Placeholder 14">
            <a:extLst>
              <a:ext uri="{FF2B5EF4-FFF2-40B4-BE49-F238E27FC236}">
                <a16:creationId xmlns:a16="http://schemas.microsoft.com/office/drawing/2014/main" id="{E49E2CFD-0424-4DE1-AAA3-E42B4DE3CDA1}"/>
              </a:ext>
            </a:extLst>
          </p:cNvPr>
          <p:cNvSpPr txBox="1">
            <a:spLocks/>
          </p:cNvSpPr>
          <p:nvPr/>
        </p:nvSpPr>
        <p:spPr>
          <a:xfrm>
            <a:off x="6364199" y="1339420"/>
            <a:ext cx="4917692" cy="4893955"/>
          </a:xfrm>
          <a:prstGeom prst="rect">
            <a:avLst/>
          </a:prstGeom>
          <a:solidFill>
            <a:schemeClr val="bg1">
              <a:lumMod val="95000"/>
            </a:schemeClr>
          </a:solidFill>
        </p:spPr>
        <p:txBody>
          <a:bodyPr vert="horz" wrap="square" lIns="91440" tIns="91440" rIns="91440" bIns="91440" rtlCol="0">
            <a:noAutofit/>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b="1" dirty="0"/>
              <a:t>Based on:</a:t>
            </a:r>
          </a:p>
          <a:p>
            <a:pPr marL="571500" lvl="1" indent="-342900">
              <a:spcAft>
                <a:spcPts val="600"/>
              </a:spcAft>
              <a:buFont typeface="Arial" panose="020B0604020202020204" pitchFamily="34" charset="0"/>
              <a:buChar char="•"/>
            </a:pPr>
            <a:r>
              <a:rPr lang="en-US" dirty="0"/>
              <a:t>Metric values</a:t>
            </a:r>
          </a:p>
          <a:p>
            <a:pPr marL="571500" lvl="1" indent="-342900">
              <a:spcAft>
                <a:spcPts val="600"/>
              </a:spcAft>
              <a:buFont typeface="Arial" panose="020B0604020202020204" pitchFamily="34" charset="0"/>
              <a:buChar char="•"/>
            </a:pPr>
            <a:r>
              <a:rPr lang="en-US" dirty="0"/>
              <a:t>Log search queries</a:t>
            </a:r>
          </a:p>
          <a:p>
            <a:pPr marL="571500" lvl="1" indent="-342900">
              <a:spcAft>
                <a:spcPts val="600"/>
              </a:spcAft>
              <a:buFont typeface="Arial" panose="020B0604020202020204" pitchFamily="34" charset="0"/>
              <a:buChar char="•"/>
            </a:pPr>
            <a:r>
              <a:rPr lang="en-US" dirty="0"/>
              <a:t>Activity log events</a:t>
            </a:r>
          </a:p>
          <a:p>
            <a:pPr marL="571500" lvl="1" indent="-342900">
              <a:spcAft>
                <a:spcPts val="600"/>
              </a:spcAft>
              <a:buFont typeface="Arial" panose="020B0604020202020204" pitchFamily="34" charset="0"/>
              <a:buChar char="•"/>
            </a:pPr>
            <a:r>
              <a:rPr lang="en-US" dirty="0"/>
              <a:t>Health of the underlying Azure platform</a:t>
            </a:r>
          </a:p>
          <a:p>
            <a:pPr marL="571500" lvl="1" indent="-342900">
              <a:spcAft>
                <a:spcPts val="600"/>
              </a:spcAft>
              <a:buFont typeface="Arial" panose="020B0604020202020204" pitchFamily="34" charset="0"/>
              <a:buChar char="•"/>
            </a:pPr>
            <a:r>
              <a:rPr lang="en-US" dirty="0"/>
              <a:t>Tests for web site availability</a:t>
            </a:r>
          </a:p>
          <a:p>
            <a:pPr marL="571500" lvl="1" indent="-342900">
              <a:spcAft>
                <a:spcPts val="600"/>
              </a:spcAft>
              <a:buFont typeface="Arial" panose="020B0604020202020204" pitchFamily="34" charset="0"/>
              <a:buChar char="•"/>
            </a:pPr>
            <a:endParaRPr lang="en-US" dirty="0"/>
          </a:p>
          <a:p>
            <a:pPr>
              <a:spcAft>
                <a:spcPts val="600"/>
              </a:spcAft>
            </a:pPr>
            <a:r>
              <a:rPr lang="en-US" sz="2000" b="1" dirty="0"/>
              <a:t>Alert states:</a:t>
            </a:r>
          </a:p>
          <a:p>
            <a:pPr marL="571500" lvl="1" indent="-342900">
              <a:spcAft>
                <a:spcPts val="600"/>
              </a:spcAft>
              <a:buFont typeface="Arial" panose="020B0604020202020204" pitchFamily="34" charset="0"/>
              <a:buChar char="•"/>
            </a:pPr>
            <a:r>
              <a:rPr lang="en-US" dirty="0"/>
              <a:t>New </a:t>
            </a:r>
          </a:p>
          <a:p>
            <a:pPr marL="571500" lvl="1" indent="-342900">
              <a:spcAft>
                <a:spcPts val="600"/>
              </a:spcAft>
              <a:buFont typeface="Arial" panose="020B0604020202020204" pitchFamily="34" charset="0"/>
              <a:buChar char="•"/>
            </a:pPr>
            <a:r>
              <a:rPr lang="en-US" dirty="0"/>
              <a:t>Acknowledged</a:t>
            </a:r>
          </a:p>
          <a:p>
            <a:pPr marL="571500" lvl="1" indent="-342900">
              <a:spcAft>
                <a:spcPts val="600"/>
              </a:spcAft>
              <a:buFont typeface="Arial" panose="020B0604020202020204" pitchFamily="34" charset="0"/>
              <a:buChar char="•"/>
            </a:pPr>
            <a:r>
              <a:rPr lang="en-US" dirty="0"/>
              <a:t>Closed</a:t>
            </a:r>
          </a:p>
          <a:p>
            <a:pPr marL="571500" lvl="1" indent="-342900">
              <a:buFont typeface="Arial" panose="020B0604020202020204" pitchFamily="34" charset="0"/>
              <a:buChar char="•"/>
            </a:pPr>
            <a:endParaRPr lang="en-US" dirty="0"/>
          </a:p>
          <a:p>
            <a:pPr marL="571500" lvl="1" indent="-342900">
              <a:buFont typeface="Arial" panose="020B0604020202020204" pitchFamily="34" charset="0"/>
              <a:buChar char="•"/>
            </a:pPr>
            <a:endParaRPr lang="en-US" dirty="0"/>
          </a:p>
          <a:p>
            <a:pPr marL="571500" lvl="1" indent="-342900">
              <a:buFont typeface="Arial" panose="020B0604020202020204" pitchFamily="34" charset="0"/>
              <a:buChar char="•"/>
            </a:pPr>
            <a:endParaRPr lang="en-US" dirty="0"/>
          </a:p>
        </p:txBody>
      </p:sp>
      <p:sp>
        <p:nvSpPr>
          <p:cNvPr id="6" name="Arrow: Right 5">
            <a:extLst>
              <a:ext uri="{FF2B5EF4-FFF2-40B4-BE49-F238E27FC236}">
                <a16:creationId xmlns:a16="http://schemas.microsoft.com/office/drawing/2014/main" id="{D65043CB-AD54-46C2-879B-196062E03564}"/>
              </a:ext>
              <a:ext uri="{C183D7F6-B498-43B3-948B-1728B52AA6E4}">
                <adec:decorative xmlns:adec="http://schemas.microsoft.com/office/drawing/2017/decorative" val="1"/>
              </a:ext>
            </a:extLst>
          </p:cNvPr>
          <p:cNvSpPr/>
          <p:nvPr/>
        </p:nvSpPr>
        <p:spPr bwMode="auto">
          <a:xfrm>
            <a:off x="5546501" y="3116687"/>
            <a:ext cx="525775" cy="965916"/>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812864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Alert Rules</a:t>
            </a:r>
          </a:p>
        </p:txBody>
      </p:sp>
      <p:sp>
        <p:nvSpPr>
          <p:cNvPr id="5" name="Rectangle 4">
            <a:extLst>
              <a:ext uri="{FF2B5EF4-FFF2-40B4-BE49-F238E27FC236}">
                <a16:creationId xmlns:a16="http://schemas.microsoft.com/office/drawing/2014/main" id="{31FF90C2-D06C-4BCE-A349-7A23B68A5393}"/>
              </a:ext>
              <a:ext uri="{C183D7F6-B498-43B3-948B-1728B52AA6E4}">
                <adec:decorative xmlns:adec="http://schemas.microsoft.com/office/drawing/2017/decorative" val="0"/>
              </a:ext>
            </a:extLst>
          </p:cNvPr>
          <p:cNvSpPr/>
          <p:nvPr/>
        </p:nvSpPr>
        <p:spPr bwMode="auto">
          <a:xfrm>
            <a:off x="427038" y="1192210"/>
            <a:ext cx="4691062" cy="128005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Scope</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Target selection, Alert criteria, and Alert logic</a:t>
            </a:r>
          </a:p>
        </p:txBody>
      </p:sp>
      <p:sp>
        <p:nvSpPr>
          <p:cNvPr id="7" name="Rectangle 6">
            <a:extLst>
              <a:ext uri="{FF2B5EF4-FFF2-40B4-BE49-F238E27FC236}">
                <a16:creationId xmlns:a16="http://schemas.microsoft.com/office/drawing/2014/main" id="{790CD544-9B57-42E2-919B-92BB3129B944}"/>
              </a:ext>
              <a:ext uri="{C183D7F6-B498-43B3-948B-1728B52AA6E4}">
                <adec:decorative xmlns:adec="http://schemas.microsoft.com/office/drawing/2017/decorative" val="0"/>
              </a:ext>
            </a:extLst>
          </p:cNvPr>
          <p:cNvSpPr/>
          <p:nvPr/>
        </p:nvSpPr>
        <p:spPr bwMode="auto">
          <a:xfrm>
            <a:off x="421244" y="2620536"/>
            <a:ext cx="4691062" cy="141543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Alert rule details</a:t>
            </a:r>
            <a:r>
              <a:rPr lang="en-US" sz="2200" dirty="0">
                <a:solidFill>
                  <a:schemeClr val="tx2">
                    <a:lumMod val="50000"/>
                  </a:schemeClr>
                </a:solidFill>
              </a:rPr>
              <a:t>:</a:t>
            </a:r>
            <a:r>
              <a:rPr lang="en-US" sz="2200" dirty="0">
                <a:solidFill>
                  <a:schemeClr val="tx2"/>
                </a:solidFill>
              </a:rPr>
              <a:t> </a:t>
            </a:r>
            <a:r>
              <a:rPr lang="en-US" sz="2200" dirty="0">
                <a:solidFill>
                  <a:schemeClr val="tx1"/>
                </a:solidFill>
              </a:rPr>
              <a:t>name, description, and severity (0 to 4)</a:t>
            </a:r>
          </a:p>
        </p:txBody>
      </p:sp>
      <p:sp>
        <p:nvSpPr>
          <p:cNvPr id="8" name="Rectangle 7">
            <a:extLst>
              <a:ext uri="{FF2B5EF4-FFF2-40B4-BE49-F238E27FC236}">
                <a16:creationId xmlns:a16="http://schemas.microsoft.com/office/drawing/2014/main" id="{18C0A3FD-EA7F-4653-A750-2530A0D88FD9}"/>
              </a:ext>
              <a:ext uri="{C183D7F6-B498-43B3-948B-1728B52AA6E4}">
                <adec:decorative xmlns:adec="http://schemas.microsoft.com/office/drawing/2017/decorative" val="0"/>
              </a:ext>
            </a:extLst>
          </p:cNvPr>
          <p:cNvSpPr/>
          <p:nvPr/>
        </p:nvSpPr>
        <p:spPr bwMode="auto">
          <a:xfrm>
            <a:off x="421244" y="4195674"/>
            <a:ext cx="4691062" cy="21660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2">
                    <a:lumMod val="50000"/>
                  </a:schemeClr>
                </a:solidFill>
                <a:latin typeface="+mj-lt"/>
              </a:rPr>
              <a:t>Action group</a:t>
            </a:r>
            <a:r>
              <a:rPr lang="en-US" sz="2200" dirty="0">
                <a:solidFill>
                  <a:schemeClr val="tx2">
                    <a:lumMod val="50000"/>
                  </a:schemeClr>
                </a:solidFill>
              </a:rPr>
              <a:t>: </a:t>
            </a:r>
            <a:r>
              <a:rPr lang="en-US" sz="2200" dirty="0">
                <a:solidFill>
                  <a:schemeClr val="tx1"/>
                </a:solidFill>
              </a:rPr>
              <a:t>Notify your team</a:t>
            </a:r>
            <a:br>
              <a:rPr lang="en-US" sz="2200" dirty="0">
                <a:solidFill>
                  <a:schemeClr val="tx1"/>
                </a:solidFill>
              </a:rPr>
            </a:br>
            <a:r>
              <a:rPr lang="en-US" sz="2200" dirty="0">
                <a:solidFill>
                  <a:schemeClr val="tx1"/>
                </a:solidFill>
              </a:rPr>
              <a:t>via email and text messages or automate actions using webhooks and runbooks</a:t>
            </a:r>
          </a:p>
        </p:txBody>
      </p:sp>
      <p:sp>
        <p:nvSpPr>
          <p:cNvPr id="9" name="Rectangle 8">
            <a:extLst>
              <a:ext uri="{FF2B5EF4-FFF2-40B4-BE49-F238E27FC236}">
                <a16:creationId xmlns:a16="http://schemas.microsoft.com/office/drawing/2014/main" id="{0A571BA5-99DF-4DD7-BE78-65AB8DA24612}"/>
              </a:ext>
              <a:ext uri="{C183D7F6-B498-43B3-948B-1728B52AA6E4}">
                <adec:decorative xmlns:adec="http://schemas.microsoft.com/office/drawing/2017/decorative" val="1"/>
              </a:ext>
            </a:extLst>
          </p:cNvPr>
          <p:cNvSpPr/>
          <p:nvPr/>
        </p:nvSpPr>
        <p:spPr bwMode="auto">
          <a:xfrm>
            <a:off x="5270500" y="1192211"/>
            <a:ext cx="6738938"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9" name="Picture 18" descr="Screenshot of the Create alert rule page. ">
            <a:extLst>
              <a:ext uri="{FF2B5EF4-FFF2-40B4-BE49-F238E27FC236}">
                <a16:creationId xmlns:a16="http://schemas.microsoft.com/office/drawing/2014/main" id="{F8E20F18-8783-4317-88BD-3F7357E6761E}"/>
              </a:ext>
            </a:extLst>
          </p:cNvPr>
          <p:cNvPicPr>
            <a:picLocks noChangeAspect="1"/>
          </p:cNvPicPr>
          <p:nvPr/>
        </p:nvPicPr>
        <p:blipFill>
          <a:blip r:embed="rId3"/>
          <a:stretch>
            <a:fillRect/>
          </a:stretch>
        </p:blipFill>
        <p:spPr>
          <a:xfrm>
            <a:off x="5586888" y="1369696"/>
            <a:ext cx="6109812" cy="4876443"/>
          </a:xfrm>
          <a:prstGeom prst="rect">
            <a:avLst/>
          </a:prstGeom>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65138" y="2266157"/>
            <a:ext cx="2506662" cy="2462213"/>
          </a:xfrm>
        </p:spPr>
        <p:txBody>
          <a:bodyPr/>
          <a:lstStyle/>
          <a:p>
            <a:r>
              <a:rPr lang="en-US" dirty="0"/>
              <a:t>Module 15: </a:t>
            </a:r>
            <a:br>
              <a:rPr lang="en-US" dirty="0"/>
            </a:br>
            <a:br>
              <a:rPr lang="en-US" dirty="0"/>
            </a:br>
            <a:r>
              <a:rPr lang="en-US" dirty="0"/>
              <a:t>Implement Cloud Infrastructure Monitoring</a:t>
            </a:r>
          </a:p>
        </p:txBody>
      </p:sp>
      <p:sp>
        <p:nvSpPr>
          <p:cNvPr id="2" name="Text Placeholder 5">
            <a:extLst>
              <a:ext uri="{FF2B5EF4-FFF2-40B4-BE49-F238E27FC236}">
                <a16:creationId xmlns:a16="http://schemas.microsoft.com/office/drawing/2014/main" id="{2A28D379-D076-4672-A485-FDC6F7D1E607}"/>
              </a:ext>
            </a:extLst>
          </p:cNvPr>
          <p:cNvSpPr txBox="1">
            <a:spLocks/>
          </p:cNvSpPr>
          <p:nvPr/>
        </p:nvSpPr>
        <p:spPr>
          <a:xfrm>
            <a:off x="4192874" y="507880"/>
            <a:ext cx="7485770" cy="4713213"/>
          </a:xfrm>
          <a:prstGeom prst="rect">
            <a:avLst/>
          </a:prstGeom>
        </p:spPr>
        <p:txBody>
          <a:bodyPr vert="horz" wrap="square" lIns="0" tIns="0" rIns="0" bIns="0" rtlCol="0" anchor="t">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lnSpc>
                <a:spcPct val="150000"/>
              </a:lnSpc>
              <a:spcBef>
                <a:spcPts val="0"/>
              </a:spcBef>
              <a:spcAft>
                <a:spcPts val="600"/>
              </a:spcAft>
              <a:buNone/>
            </a:pPr>
            <a:r>
              <a:rPr lang="en-US" sz="2000" dirty="0">
                <a:latin typeface="+mn-lt"/>
                <a:cs typeface="Segoe UI" panose="020B0502040204020203" pitchFamily="34" charset="0"/>
              </a:rPr>
              <a:t>Lesson 01: Azure Monitor</a:t>
            </a:r>
          </a:p>
          <a:p>
            <a:pPr marL="0" indent="0">
              <a:lnSpc>
                <a:spcPct val="150000"/>
              </a:lnSpc>
              <a:spcBef>
                <a:spcPts val="0"/>
              </a:spcBef>
              <a:spcAft>
                <a:spcPts val="600"/>
              </a:spcAft>
              <a:buNone/>
            </a:pPr>
            <a:r>
              <a:rPr lang="en-US" sz="2000" dirty="0">
                <a:latin typeface="+mn-lt"/>
                <a:cs typeface="Segoe UI" panose="020B0502040204020203" pitchFamily="34" charset="0"/>
              </a:rPr>
              <a:t>Lesson 02: Azure Workbooks</a:t>
            </a:r>
          </a:p>
          <a:p>
            <a:pPr marL="0" indent="0">
              <a:lnSpc>
                <a:spcPct val="150000"/>
              </a:lnSpc>
              <a:spcBef>
                <a:spcPts val="0"/>
              </a:spcBef>
              <a:spcAft>
                <a:spcPts val="600"/>
              </a:spcAft>
              <a:buNone/>
            </a:pPr>
            <a:r>
              <a:rPr lang="en-US" sz="2000" dirty="0">
                <a:latin typeface="+mn-lt"/>
                <a:cs typeface="Segoe UI" panose="020B0502040204020203" pitchFamily="34" charset="0"/>
              </a:rPr>
              <a:t>Lesson 03: Azure Alerts</a:t>
            </a:r>
          </a:p>
          <a:p>
            <a:pPr marL="0" indent="0">
              <a:lnSpc>
                <a:spcPct val="150000"/>
              </a:lnSpc>
              <a:spcBef>
                <a:spcPts val="0"/>
              </a:spcBef>
              <a:spcAft>
                <a:spcPts val="600"/>
              </a:spcAft>
              <a:buNone/>
            </a:pPr>
            <a:r>
              <a:rPr lang="en-US" sz="2000" dirty="0">
                <a:latin typeface="+mn-lt"/>
                <a:cs typeface="Segoe UI" panose="020B0502040204020203" pitchFamily="34" charset="0"/>
              </a:rPr>
              <a:t>Lesson 04: Log Analytics</a:t>
            </a:r>
          </a:p>
          <a:p>
            <a:pPr marL="0" indent="0">
              <a:lnSpc>
                <a:spcPct val="150000"/>
              </a:lnSpc>
              <a:spcBef>
                <a:spcPts val="0"/>
              </a:spcBef>
              <a:spcAft>
                <a:spcPts val="600"/>
              </a:spcAft>
              <a:buNone/>
            </a:pPr>
            <a:r>
              <a:rPr lang="en-US" sz="2000" dirty="0">
                <a:latin typeface="+mn-lt"/>
                <a:cs typeface="Segoe UI" panose="020B0502040204020203" pitchFamily="34" charset="0"/>
              </a:rPr>
              <a:t>Lesson 05: Network Watcher</a:t>
            </a:r>
          </a:p>
          <a:p>
            <a:pPr marL="0" indent="0">
              <a:lnSpc>
                <a:spcPct val="150000"/>
              </a:lnSpc>
              <a:spcBef>
                <a:spcPts val="0"/>
              </a:spcBef>
              <a:spcAft>
                <a:spcPts val="600"/>
              </a:spcAft>
              <a:buNone/>
            </a:pPr>
            <a:r>
              <a:rPr lang="en-US" sz="2000" dirty="0">
                <a:latin typeface="+mn-lt"/>
                <a:cs typeface="Segoe UI" panose="020B0502040204020203" pitchFamily="34" charset="0"/>
              </a:rPr>
              <a:t>Lesson 06: Azure Service Health</a:t>
            </a:r>
          </a:p>
          <a:p>
            <a:pPr marL="0" indent="0">
              <a:lnSpc>
                <a:spcPct val="150000"/>
              </a:lnSpc>
              <a:spcBef>
                <a:spcPts val="0"/>
              </a:spcBef>
              <a:spcAft>
                <a:spcPts val="600"/>
              </a:spcAft>
              <a:buNone/>
            </a:pPr>
            <a:r>
              <a:rPr lang="en-US" sz="2000" dirty="0">
                <a:latin typeface="+mn-lt"/>
                <a:cs typeface="Segoe UI" panose="020B0502040204020203" pitchFamily="34" charset="0"/>
              </a:rPr>
              <a:t>Lesson 07: Azure Application Insights</a:t>
            </a:r>
          </a:p>
          <a:p>
            <a:pPr marL="0" indent="0">
              <a:lnSpc>
                <a:spcPct val="150000"/>
              </a:lnSpc>
              <a:spcBef>
                <a:spcPts val="0"/>
              </a:spcBef>
              <a:spcAft>
                <a:spcPts val="600"/>
              </a:spcAft>
              <a:buNone/>
            </a:pPr>
            <a:r>
              <a:rPr lang="en-US" sz="2000" dirty="0">
                <a:latin typeface="+mn-lt"/>
                <a:cs typeface="Segoe UI" panose="020B0502040204020203" pitchFamily="34" charset="0"/>
              </a:rPr>
              <a:t>Lesson 08: Unified Monitoring in Azure </a:t>
            </a:r>
          </a:p>
          <a:p>
            <a:pPr marL="0" indent="0">
              <a:lnSpc>
                <a:spcPct val="150000"/>
              </a:lnSpc>
              <a:spcBef>
                <a:spcPts val="0"/>
              </a:spcBef>
              <a:spcAft>
                <a:spcPts val="600"/>
              </a:spcAft>
              <a:buNone/>
            </a:pPr>
            <a:r>
              <a:rPr lang="en-US" sz="2000" dirty="0">
                <a:latin typeface="+mn-lt"/>
                <a:cs typeface="Segoe UI" panose="020B0502040204020203" pitchFamily="34" charset="0"/>
              </a:rPr>
              <a:t>Lesson 09: Monitor Azure Costs</a:t>
            </a:r>
          </a:p>
        </p:txBody>
      </p:sp>
      <p:cxnSp>
        <p:nvCxnSpPr>
          <p:cNvPr id="28" name="Straight Connector 27">
            <a:extLst>
              <a:ext uri="{FF2B5EF4-FFF2-40B4-BE49-F238E27FC236}">
                <a16:creationId xmlns:a16="http://schemas.microsoft.com/office/drawing/2014/main" id="{AB1A1489-B572-4759-9790-D301D5D9E634}"/>
              </a:ext>
              <a:ext uri="{C183D7F6-B498-43B3-948B-1728B52AA6E4}">
                <adec:decorative xmlns:adec="http://schemas.microsoft.com/office/drawing/2017/decorative" val="1"/>
              </a:ext>
            </a:extLst>
          </p:cNvPr>
          <p:cNvCxnSpPr>
            <a:cxnSpLocks/>
          </p:cNvCxnSpPr>
          <p:nvPr/>
        </p:nvCxnSpPr>
        <p:spPr>
          <a:xfrm>
            <a:off x="4193287" y="1041227"/>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A6022F-2553-4020-ABC0-ACF7C1E890C2}"/>
              </a:ext>
              <a:ext uri="{C183D7F6-B498-43B3-948B-1728B52AA6E4}">
                <adec:decorative xmlns:adec="http://schemas.microsoft.com/office/drawing/2017/decorative" val="1"/>
              </a:ext>
            </a:extLst>
          </p:cNvPr>
          <p:cNvCxnSpPr>
            <a:cxnSpLocks/>
          </p:cNvCxnSpPr>
          <p:nvPr/>
        </p:nvCxnSpPr>
        <p:spPr>
          <a:xfrm>
            <a:off x="4193286" y="2128418"/>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66CB080-00D9-4C7C-B0F9-198662A97031}"/>
              </a:ext>
              <a:ext uri="{C183D7F6-B498-43B3-948B-1728B52AA6E4}">
                <adec:decorative xmlns:adec="http://schemas.microsoft.com/office/drawing/2017/decorative" val="1"/>
              </a:ext>
            </a:extLst>
          </p:cNvPr>
          <p:cNvCxnSpPr>
            <a:cxnSpLocks/>
          </p:cNvCxnSpPr>
          <p:nvPr/>
        </p:nvCxnSpPr>
        <p:spPr>
          <a:xfrm>
            <a:off x="4193284" y="1552436"/>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B934FDB-984D-4554-B825-DC5F1BF17438}"/>
              </a:ext>
              <a:ext uri="{C183D7F6-B498-43B3-948B-1728B52AA6E4}">
                <adec:decorative xmlns:adec="http://schemas.microsoft.com/office/drawing/2017/decorative" val="1"/>
              </a:ext>
            </a:extLst>
          </p:cNvPr>
          <p:cNvCxnSpPr>
            <a:cxnSpLocks/>
          </p:cNvCxnSpPr>
          <p:nvPr/>
        </p:nvCxnSpPr>
        <p:spPr>
          <a:xfrm>
            <a:off x="4193285" y="2680461"/>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71988D0-CFA2-46AE-9C68-D2CC83473850}"/>
              </a:ext>
              <a:ext uri="{C183D7F6-B498-43B3-948B-1728B52AA6E4}">
                <adec:decorative xmlns:adec="http://schemas.microsoft.com/office/drawing/2017/decorative" val="1"/>
              </a:ext>
            </a:extLst>
          </p:cNvPr>
          <p:cNvCxnSpPr>
            <a:cxnSpLocks/>
          </p:cNvCxnSpPr>
          <p:nvPr/>
        </p:nvCxnSpPr>
        <p:spPr>
          <a:xfrm>
            <a:off x="4193286" y="3184179"/>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734FE1-ED58-4EC6-A9B2-781B3BA76B61}"/>
              </a:ext>
              <a:ext uri="{C183D7F6-B498-43B3-948B-1728B52AA6E4}">
                <adec:decorative xmlns:adec="http://schemas.microsoft.com/office/drawing/2017/decorative" val="1"/>
              </a:ext>
            </a:extLst>
          </p:cNvPr>
          <p:cNvCxnSpPr>
            <a:cxnSpLocks/>
          </p:cNvCxnSpPr>
          <p:nvPr/>
        </p:nvCxnSpPr>
        <p:spPr>
          <a:xfrm>
            <a:off x="4193285" y="4271370"/>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7A14969-B4F1-4A0C-B639-E7C16B992D7B}"/>
              </a:ext>
              <a:ext uri="{C183D7F6-B498-43B3-948B-1728B52AA6E4}">
                <adec:decorative xmlns:adec="http://schemas.microsoft.com/office/drawing/2017/decorative" val="1"/>
              </a:ext>
            </a:extLst>
          </p:cNvPr>
          <p:cNvCxnSpPr>
            <a:cxnSpLocks/>
          </p:cNvCxnSpPr>
          <p:nvPr/>
        </p:nvCxnSpPr>
        <p:spPr>
          <a:xfrm>
            <a:off x="4193283" y="3695388"/>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90B5B1B-AC46-470A-A8A7-4365351BC168}"/>
              </a:ext>
              <a:ext uri="{C183D7F6-B498-43B3-948B-1728B52AA6E4}">
                <adec:decorative xmlns:adec="http://schemas.microsoft.com/office/drawing/2017/decorative" val="1"/>
              </a:ext>
            </a:extLst>
          </p:cNvPr>
          <p:cNvCxnSpPr>
            <a:cxnSpLocks/>
          </p:cNvCxnSpPr>
          <p:nvPr/>
        </p:nvCxnSpPr>
        <p:spPr>
          <a:xfrm>
            <a:off x="4193284" y="4823413"/>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754E76D-5027-43E3-8147-8C7AF956BA9F}"/>
              </a:ext>
              <a:ext uri="{C183D7F6-B498-43B3-948B-1728B52AA6E4}">
                <adec:decorative xmlns:adec="http://schemas.microsoft.com/office/drawing/2017/decorative" val="1"/>
              </a:ext>
            </a:extLst>
          </p:cNvPr>
          <p:cNvCxnSpPr>
            <a:cxnSpLocks/>
          </p:cNvCxnSpPr>
          <p:nvPr/>
        </p:nvCxnSpPr>
        <p:spPr>
          <a:xfrm>
            <a:off x="4193284" y="5421298"/>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42A64856-681E-4A56-B094-362228EC9837}"/>
              </a:ext>
              <a:ext uri="{C183D7F6-B498-43B3-948B-1728B52AA6E4}">
                <adec:decorative xmlns:adec="http://schemas.microsoft.com/office/drawing/2017/decorative" val="1"/>
              </a:ext>
            </a:extLst>
          </p:cNvPr>
          <p:cNvGrpSpPr/>
          <p:nvPr/>
        </p:nvGrpSpPr>
        <p:grpSpPr>
          <a:xfrm>
            <a:off x="3635870" y="526480"/>
            <a:ext cx="466379" cy="4713213"/>
            <a:chOff x="3497649" y="535572"/>
            <a:chExt cx="412259" cy="4839681"/>
          </a:xfrm>
        </p:grpSpPr>
        <p:pic>
          <p:nvPicPr>
            <p:cNvPr id="8" name="Picture 7">
              <a:extLst>
                <a:ext uri="{FF2B5EF4-FFF2-40B4-BE49-F238E27FC236}">
                  <a16:creationId xmlns:a16="http://schemas.microsoft.com/office/drawing/2014/main" id="{85342401-D56C-4D32-925C-F87F52B631C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97649" y="535572"/>
              <a:ext cx="412259" cy="419678"/>
            </a:xfrm>
            <a:prstGeom prst="rect">
              <a:avLst/>
            </a:prstGeom>
          </p:spPr>
        </p:pic>
        <p:pic>
          <p:nvPicPr>
            <p:cNvPr id="10" name="Picture 9">
              <a:extLst>
                <a:ext uri="{FF2B5EF4-FFF2-40B4-BE49-F238E27FC236}">
                  <a16:creationId xmlns:a16="http://schemas.microsoft.com/office/drawing/2014/main" id="{2DABE57D-AAB7-4E2E-8F64-C4EB9FB68D3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97649" y="1041227"/>
              <a:ext cx="412259" cy="419678"/>
            </a:xfrm>
            <a:prstGeom prst="rect">
              <a:avLst/>
            </a:prstGeom>
          </p:spPr>
        </p:pic>
        <p:pic>
          <p:nvPicPr>
            <p:cNvPr id="12" name="Picture 11">
              <a:extLst>
                <a:ext uri="{FF2B5EF4-FFF2-40B4-BE49-F238E27FC236}">
                  <a16:creationId xmlns:a16="http://schemas.microsoft.com/office/drawing/2014/main" id="{9CF27037-8A71-4C8A-AE1C-A6E061FBA4A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97649" y="1630011"/>
              <a:ext cx="412259" cy="419678"/>
            </a:xfrm>
            <a:prstGeom prst="rect">
              <a:avLst/>
            </a:prstGeom>
          </p:spPr>
        </p:pic>
        <p:pic>
          <p:nvPicPr>
            <p:cNvPr id="14" name="Picture 13">
              <a:extLst>
                <a:ext uri="{FF2B5EF4-FFF2-40B4-BE49-F238E27FC236}">
                  <a16:creationId xmlns:a16="http://schemas.microsoft.com/office/drawing/2014/main" id="{173B6595-7B10-482B-AF2A-9AC9A07BB77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97649" y="2187933"/>
              <a:ext cx="412259" cy="419678"/>
            </a:xfrm>
            <a:prstGeom prst="rect">
              <a:avLst/>
            </a:prstGeom>
          </p:spPr>
        </p:pic>
        <p:pic>
          <p:nvPicPr>
            <p:cNvPr id="16" name="Picture 15">
              <a:extLst>
                <a:ext uri="{FF2B5EF4-FFF2-40B4-BE49-F238E27FC236}">
                  <a16:creationId xmlns:a16="http://schemas.microsoft.com/office/drawing/2014/main" id="{5EED7B79-8C81-4C90-8F74-F72ECF38AAB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97649" y="2693588"/>
              <a:ext cx="412259" cy="419678"/>
            </a:xfrm>
            <a:prstGeom prst="rect">
              <a:avLst/>
            </a:prstGeom>
          </p:spPr>
        </p:pic>
        <p:pic>
          <p:nvPicPr>
            <p:cNvPr id="18" name="Picture 17">
              <a:extLst>
                <a:ext uri="{FF2B5EF4-FFF2-40B4-BE49-F238E27FC236}">
                  <a16:creationId xmlns:a16="http://schemas.microsoft.com/office/drawing/2014/main" id="{C3304013-AD69-4D85-86FB-E85567EA06E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97649" y="3282372"/>
              <a:ext cx="412259" cy="419678"/>
            </a:xfrm>
            <a:prstGeom prst="rect">
              <a:avLst/>
            </a:prstGeom>
          </p:spPr>
        </p:pic>
        <p:pic>
          <p:nvPicPr>
            <p:cNvPr id="20" name="Picture 19">
              <a:extLst>
                <a:ext uri="{FF2B5EF4-FFF2-40B4-BE49-F238E27FC236}">
                  <a16:creationId xmlns:a16="http://schemas.microsoft.com/office/drawing/2014/main" id="{0DACB64D-4E1A-4101-A0DC-555CBDA4B19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97649" y="3861136"/>
              <a:ext cx="412259" cy="419678"/>
            </a:xfrm>
            <a:prstGeom prst="rect">
              <a:avLst/>
            </a:prstGeom>
          </p:spPr>
        </p:pic>
        <p:pic>
          <p:nvPicPr>
            <p:cNvPr id="22" name="Picture 21">
              <a:extLst>
                <a:ext uri="{FF2B5EF4-FFF2-40B4-BE49-F238E27FC236}">
                  <a16:creationId xmlns:a16="http://schemas.microsoft.com/office/drawing/2014/main" id="{75F9AD3B-C7A0-4428-BE27-FBFDA94783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97649" y="4366791"/>
              <a:ext cx="412259" cy="419678"/>
            </a:xfrm>
            <a:prstGeom prst="rect">
              <a:avLst/>
            </a:prstGeom>
          </p:spPr>
        </p:pic>
        <p:pic>
          <p:nvPicPr>
            <p:cNvPr id="24" name="Picture 23">
              <a:extLst>
                <a:ext uri="{FF2B5EF4-FFF2-40B4-BE49-F238E27FC236}">
                  <a16:creationId xmlns:a16="http://schemas.microsoft.com/office/drawing/2014/main" id="{110E8E2A-E87E-44F6-AED7-50970EAD4C5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497649" y="4955575"/>
              <a:ext cx="412259" cy="419678"/>
            </a:xfrm>
            <a:prstGeom prst="rect">
              <a:avLst/>
            </a:prstGeom>
          </p:spPr>
        </p:pic>
        <p:pic>
          <p:nvPicPr>
            <p:cNvPr id="52" name="Graphic 51">
              <a:extLst>
                <a:ext uri="{FF2B5EF4-FFF2-40B4-BE49-F238E27FC236}">
                  <a16:creationId xmlns:a16="http://schemas.microsoft.com/office/drawing/2014/main" id="{19C17696-504A-4879-B7A3-F7B06AE646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68121" y="617545"/>
              <a:ext cx="259052" cy="259052"/>
            </a:xfrm>
            <a:prstGeom prst="rect">
              <a:avLst/>
            </a:prstGeom>
          </p:spPr>
        </p:pic>
        <p:pic>
          <p:nvPicPr>
            <p:cNvPr id="54" name="Graphic 53">
              <a:extLst>
                <a:ext uri="{FF2B5EF4-FFF2-40B4-BE49-F238E27FC236}">
                  <a16:creationId xmlns:a16="http://schemas.microsoft.com/office/drawing/2014/main" id="{9634D1A7-1213-4BB5-9A12-E6E65E2BD3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89911" y="1124356"/>
              <a:ext cx="215472" cy="215472"/>
            </a:xfrm>
            <a:prstGeom prst="rect">
              <a:avLst/>
            </a:prstGeom>
          </p:spPr>
        </p:pic>
        <p:pic>
          <p:nvPicPr>
            <p:cNvPr id="56" name="Graphic 55">
              <a:extLst>
                <a:ext uri="{FF2B5EF4-FFF2-40B4-BE49-F238E27FC236}">
                  <a16:creationId xmlns:a16="http://schemas.microsoft.com/office/drawing/2014/main" id="{E5630D39-269A-4498-B430-0315CEC25E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89911" y="2266974"/>
              <a:ext cx="237262" cy="237262"/>
            </a:xfrm>
            <a:prstGeom prst="rect">
              <a:avLst/>
            </a:prstGeom>
          </p:spPr>
        </p:pic>
        <p:pic>
          <p:nvPicPr>
            <p:cNvPr id="58" name="Graphic 57">
              <a:extLst>
                <a:ext uri="{FF2B5EF4-FFF2-40B4-BE49-F238E27FC236}">
                  <a16:creationId xmlns:a16="http://schemas.microsoft.com/office/drawing/2014/main" id="{B00F516E-7731-443F-8226-EDB83454D69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68121" y="1715135"/>
              <a:ext cx="270903" cy="270903"/>
            </a:xfrm>
            <a:prstGeom prst="rect">
              <a:avLst/>
            </a:prstGeom>
          </p:spPr>
        </p:pic>
        <p:pic>
          <p:nvPicPr>
            <p:cNvPr id="60" name="Graphic 59">
              <a:extLst>
                <a:ext uri="{FF2B5EF4-FFF2-40B4-BE49-F238E27FC236}">
                  <a16:creationId xmlns:a16="http://schemas.microsoft.com/office/drawing/2014/main" id="{27D71879-D5D9-43E5-92C2-611DFB028A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58885" y="2766697"/>
              <a:ext cx="277524" cy="277524"/>
            </a:xfrm>
            <a:prstGeom prst="rect">
              <a:avLst/>
            </a:prstGeom>
          </p:spPr>
        </p:pic>
        <p:pic>
          <p:nvPicPr>
            <p:cNvPr id="62" name="Graphic 61">
              <a:extLst>
                <a:ext uri="{FF2B5EF4-FFF2-40B4-BE49-F238E27FC236}">
                  <a16:creationId xmlns:a16="http://schemas.microsoft.com/office/drawing/2014/main" id="{23BFC32C-C55F-4DF2-810A-0874157E527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13581" y="3402619"/>
              <a:ext cx="213592" cy="213592"/>
            </a:xfrm>
            <a:prstGeom prst="rect">
              <a:avLst/>
            </a:prstGeom>
          </p:spPr>
        </p:pic>
        <p:pic>
          <p:nvPicPr>
            <p:cNvPr id="64" name="Graphic 63">
              <a:extLst>
                <a:ext uri="{FF2B5EF4-FFF2-40B4-BE49-F238E27FC236}">
                  <a16:creationId xmlns:a16="http://schemas.microsoft.com/office/drawing/2014/main" id="{5B644304-3698-4D34-97E7-F216DED1E2A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589911" y="3974556"/>
              <a:ext cx="224487" cy="224487"/>
            </a:xfrm>
            <a:prstGeom prst="rect">
              <a:avLst/>
            </a:prstGeom>
          </p:spPr>
        </p:pic>
        <p:pic>
          <p:nvPicPr>
            <p:cNvPr id="66" name="Graphic 65">
              <a:extLst>
                <a:ext uri="{FF2B5EF4-FFF2-40B4-BE49-F238E27FC236}">
                  <a16:creationId xmlns:a16="http://schemas.microsoft.com/office/drawing/2014/main" id="{A27CEC01-A641-42AF-9F52-3FE0FB614FD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577357" y="5032250"/>
              <a:ext cx="259052" cy="259052"/>
            </a:xfrm>
            <a:prstGeom prst="rect">
              <a:avLst/>
            </a:prstGeom>
          </p:spPr>
        </p:pic>
        <p:pic>
          <p:nvPicPr>
            <p:cNvPr id="68" name="Graphic 67" descr="Heart with pulse with solid fill">
              <a:extLst>
                <a:ext uri="{FF2B5EF4-FFF2-40B4-BE49-F238E27FC236}">
                  <a16:creationId xmlns:a16="http://schemas.microsoft.com/office/drawing/2014/main" id="{29737D07-20BD-4C0B-849F-D534B1E30077}"/>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562492" y="4449920"/>
              <a:ext cx="288781" cy="288781"/>
            </a:xfrm>
            <a:prstGeom prst="rect">
              <a:avLst/>
            </a:prstGeom>
          </p:spPr>
        </p:pic>
      </p:grpSp>
    </p:spTree>
    <p:extLst>
      <p:ext uri="{BB962C8B-B14F-4D97-AF65-F5344CB8AC3E}">
        <p14:creationId xmlns:p14="http://schemas.microsoft.com/office/powerpoint/2010/main" val="1825055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Action Groups</a:t>
            </a:r>
          </a:p>
        </p:txBody>
      </p:sp>
      <p:sp>
        <p:nvSpPr>
          <p:cNvPr id="8" name="Rectangle 7">
            <a:extLst>
              <a:ext uri="{FF2B5EF4-FFF2-40B4-BE49-F238E27FC236}">
                <a16:creationId xmlns:a16="http://schemas.microsoft.com/office/drawing/2014/main" id="{84E87EFB-8C40-486A-8EA0-06670498B356}"/>
              </a:ext>
              <a:ext uri="{C183D7F6-B498-43B3-948B-1728B52AA6E4}">
                <adec:decorative xmlns:adec="http://schemas.microsoft.com/office/drawing/2017/decorative" val="0"/>
              </a:ext>
            </a:extLst>
          </p:cNvPr>
          <p:cNvSpPr/>
          <p:nvPr/>
        </p:nvSpPr>
        <p:spPr bwMode="auto">
          <a:xfrm>
            <a:off x="427037" y="1464793"/>
            <a:ext cx="5215250"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users will be notified when the action group triggers</a:t>
            </a:r>
          </a:p>
        </p:txBody>
      </p:sp>
      <p:sp>
        <p:nvSpPr>
          <p:cNvPr id="10" name="Rectangle 9">
            <a:extLst>
              <a:ext uri="{FF2B5EF4-FFF2-40B4-BE49-F238E27FC236}">
                <a16:creationId xmlns:a16="http://schemas.microsoft.com/office/drawing/2014/main" id="{F0EB7391-CEA6-4D08-9675-907CEF06BE36}"/>
              </a:ext>
              <a:ext uri="{C183D7F6-B498-43B3-948B-1728B52AA6E4}">
                <adec:decorative xmlns:adec="http://schemas.microsoft.com/office/drawing/2017/decorative" val="0"/>
              </a:ext>
            </a:extLst>
          </p:cNvPr>
          <p:cNvSpPr/>
          <p:nvPr/>
        </p:nvSpPr>
        <p:spPr bwMode="auto">
          <a:xfrm>
            <a:off x="427038" y="4035071"/>
            <a:ext cx="5215249" cy="173335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Configure the method in which actions are performed when the action group triggers</a:t>
            </a:r>
          </a:p>
        </p:txBody>
      </p:sp>
      <p:pic>
        <p:nvPicPr>
          <p:cNvPr id="15" name="Picture 14" descr="Screenshot of the Portal Action Group Notifications tab. ">
            <a:extLst>
              <a:ext uri="{FF2B5EF4-FFF2-40B4-BE49-F238E27FC236}">
                <a16:creationId xmlns:a16="http://schemas.microsoft.com/office/drawing/2014/main" id="{B7D0BF3F-742A-4D1D-80D7-1A59C7F5CD0C}"/>
              </a:ext>
            </a:extLst>
          </p:cNvPr>
          <p:cNvPicPr>
            <a:picLocks noChangeAspect="1"/>
          </p:cNvPicPr>
          <p:nvPr/>
        </p:nvPicPr>
        <p:blipFill>
          <a:blip r:embed="rId3"/>
          <a:stretch>
            <a:fillRect/>
          </a:stretch>
        </p:blipFill>
        <p:spPr>
          <a:xfrm>
            <a:off x="5921375" y="1245519"/>
            <a:ext cx="6153150" cy="1952625"/>
          </a:xfrm>
          <a:prstGeom prst="rect">
            <a:avLst/>
          </a:prstGeom>
        </p:spPr>
      </p:pic>
      <p:pic>
        <p:nvPicPr>
          <p:cNvPr id="18" name="Picture 17" descr="Screenshot of the Portal Action Group Actions tab. ">
            <a:extLst>
              <a:ext uri="{FF2B5EF4-FFF2-40B4-BE49-F238E27FC236}">
                <a16:creationId xmlns:a16="http://schemas.microsoft.com/office/drawing/2014/main" id="{651CEAA4-92ED-44F6-BECB-D0C7CD8C19C7}"/>
              </a:ext>
            </a:extLst>
          </p:cNvPr>
          <p:cNvPicPr>
            <a:picLocks noChangeAspect="1"/>
          </p:cNvPicPr>
          <p:nvPr/>
        </p:nvPicPr>
        <p:blipFill>
          <a:blip r:embed="rId4"/>
          <a:stretch>
            <a:fillRect/>
          </a:stretch>
        </p:blipFill>
        <p:spPr>
          <a:xfrm>
            <a:off x="6020274" y="3491491"/>
            <a:ext cx="5692776" cy="2820512"/>
          </a:xfrm>
          <a:prstGeom prst="rect">
            <a:avLst/>
          </a:prstGeom>
        </p:spPr>
      </p:pic>
      <p:sp>
        <p:nvSpPr>
          <p:cNvPr id="20" name="Rectangle 19">
            <a:extLst>
              <a:ext uri="{FF2B5EF4-FFF2-40B4-BE49-F238E27FC236}">
                <a16:creationId xmlns:a16="http://schemas.microsoft.com/office/drawing/2014/main" id="{7B2BDFE6-D4A9-4C86-9B69-57AA12FC25F0}"/>
              </a:ext>
              <a:ext uri="{C183D7F6-B498-43B3-948B-1728B52AA6E4}">
                <adec:decorative xmlns:adec="http://schemas.microsoft.com/office/drawing/2017/decorative" val="1"/>
              </a:ext>
            </a:extLst>
          </p:cNvPr>
          <p:cNvSpPr/>
          <p:nvPr/>
        </p:nvSpPr>
        <p:spPr bwMode="auto">
          <a:xfrm>
            <a:off x="5891752" y="3396281"/>
            <a:ext cx="6117685" cy="29157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37B3AB1-C9BA-49FC-9C76-8DFC7F45A7F5}"/>
              </a:ext>
              <a:ext uri="{C183D7F6-B498-43B3-948B-1728B52AA6E4}">
                <adec:decorative xmlns:adec="http://schemas.microsoft.com/office/drawing/2017/decorative" val="1"/>
              </a:ext>
            </a:extLst>
          </p:cNvPr>
          <p:cNvSpPr/>
          <p:nvPr/>
        </p:nvSpPr>
        <p:spPr bwMode="auto">
          <a:xfrm>
            <a:off x="5891752" y="1192214"/>
            <a:ext cx="6117685" cy="20788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FB6-94F1-4380-B105-2BE171001E25}"/>
              </a:ext>
            </a:extLst>
          </p:cNvPr>
          <p:cNvSpPr>
            <a:spLocks noGrp="1"/>
          </p:cNvSpPr>
          <p:nvPr>
            <p:ph type="title"/>
          </p:nvPr>
        </p:nvSpPr>
        <p:spPr/>
        <p:txBody>
          <a:bodyPr/>
          <a:lstStyle/>
          <a:p>
            <a:r>
              <a:rPr lang="en-US" dirty="0"/>
              <a:t>Demonstration: Alerts</a:t>
            </a:r>
          </a:p>
        </p:txBody>
      </p:sp>
      <p:graphicFrame>
        <p:nvGraphicFramePr>
          <p:cNvPr id="5" name="Diagram 4" descr="Three steps create a conditional access policy, configure conditions for MFA, and test MFA. ">
            <a:extLst>
              <a:ext uri="{FF2B5EF4-FFF2-40B4-BE49-F238E27FC236}">
                <a16:creationId xmlns:a16="http://schemas.microsoft.com/office/drawing/2014/main" id="{DACDFB20-0BDE-4FB1-AE2B-A4446BD47894}"/>
              </a:ext>
            </a:extLst>
          </p:cNvPr>
          <p:cNvGraphicFramePr/>
          <p:nvPr>
            <p:extLst>
              <p:ext uri="{D42A27DB-BD31-4B8C-83A1-F6EECF244321}">
                <p14:modId xmlns:p14="http://schemas.microsoft.com/office/powerpoint/2010/main" val="1729853285"/>
              </p:ext>
            </p:extLst>
          </p:nvPr>
        </p:nvGraphicFramePr>
        <p:xfrm>
          <a:off x="880324" y="1494546"/>
          <a:ext cx="9980307" cy="4504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61409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96952" y="3248028"/>
            <a:ext cx="9070923" cy="498470"/>
          </a:xfrm>
        </p:spPr>
        <p:txBody>
          <a:bodyPr/>
          <a:lstStyle/>
          <a:p>
            <a:r>
              <a:rPr lang="en-US" b="1" dirty="0"/>
              <a:t>Lesson 04: Log Analytics</a:t>
            </a:r>
          </a:p>
        </p:txBody>
      </p:sp>
      <p:pic>
        <p:nvPicPr>
          <p:cNvPr id="3" name="Graphic 2">
            <a:extLst>
              <a:ext uri="{FF2B5EF4-FFF2-40B4-BE49-F238E27FC236}">
                <a16:creationId xmlns:a16="http://schemas.microsoft.com/office/drawing/2014/main" id="{2547B3A3-E1E5-4426-A78F-C5901A30ACA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09112" y="2809723"/>
            <a:ext cx="1399792" cy="1269245"/>
          </a:xfrm>
          <a:prstGeom prst="rect">
            <a:avLst/>
          </a:prstGeom>
        </p:spPr>
      </p:pic>
    </p:spTree>
    <p:extLst>
      <p:ext uri="{BB962C8B-B14F-4D97-AF65-F5344CB8AC3E}">
        <p14:creationId xmlns:p14="http://schemas.microsoft.com/office/powerpoint/2010/main" val="39288826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3086895"/>
            <a:ext cx="2460592" cy="820738"/>
          </a:xfrm>
        </p:spPr>
        <p:txBody>
          <a:bodyPr/>
          <a:lstStyle/>
          <a:p>
            <a:r>
              <a:rPr lang="en-US" dirty="0"/>
              <a:t>Log Analytics</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3934807" cy="5197214"/>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Log Analytics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Create a workspace</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Connected Sources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Data Sources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Log Analytics Querying</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Query Language Syntax</a:t>
            </a: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204773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Log Analytics </a:t>
            </a:r>
          </a:p>
        </p:txBody>
      </p:sp>
      <p:sp>
        <p:nvSpPr>
          <p:cNvPr id="6" name="Rectangle 5">
            <a:extLst>
              <a:ext uri="{FF2B5EF4-FFF2-40B4-BE49-F238E27FC236}">
                <a16:creationId xmlns:a16="http://schemas.microsoft.com/office/drawing/2014/main" id="{2B075833-694E-4137-B519-80D51BBB18CE}"/>
              </a:ext>
              <a:ext uri="{C183D7F6-B498-43B3-948B-1728B52AA6E4}">
                <adec:decorative xmlns:adec="http://schemas.microsoft.com/office/drawing/2017/decorative" val="0"/>
              </a:ext>
            </a:extLst>
          </p:cNvPr>
          <p:cNvSpPr/>
          <p:nvPr/>
        </p:nvSpPr>
        <p:spPr bwMode="auto">
          <a:xfrm>
            <a:off x="427039" y="1192212"/>
            <a:ext cx="5059362" cy="15848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service that helps you collect and analyze data generated by resources in your cloud and on-premises environments</a:t>
            </a:r>
          </a:p>
        </p:txBody>
      </p:sp>
      <p:sp>
        <p:nvSpPr>
          <p:cNvPr id="7" name="Rectangle 6">
            <a:extLst>
              <a:ext uri="{FF2B5EF4-FFF2-40B4-BE49-F238E27FC236}">
                <a16:creationId xmlns:a16="http://schemas.microsoft.com/office/drawing/2014/main" id="{7870B128-9604-4F4F-8EAE-0DCC410C5C12}"/>
              </a:ext>
              <a:ext uri="{C183D7F6-B498-43B3-948B-1728B52AA6E4}">
                <adec:decorative xmlns:adec="http://schemas.microsoft.com/office/drawing/2017/decorative" val="0"/>
              </a:ext>
            </a:extLst>
          </p:cNvPr>
          <p:cNvSpPr/>
          <p:nvPr/>
        </p:nvSpPr>
        <p:spPr bwMode="auto">
          <a:xfrm>
            <a:off x="427039" y="2934050"/>
            <a:ext cx="5059362" cy="158485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Write log queries and interactively analyze their results</a:t>
            </a:r>
          </a:p>
        </p:txBody>
      </p:sp>
      <p:sp>
        <p:nvSpPr>
          <p:cNvPr id="8" name="Rectangle 7">
            <a:extLst>
              <a:ext uri="{FF2B5EF4-FFF2-40B4-BE49-F238E27FC236}">
                <a16:creationId xmlns:a16="http://schemas.microsoft.com/office/drawing/2014/main" id="{B7C5506F-CFC3-4B03-9B26-C03B4637B9D1}"/>
              </a:ext>
              <a:ext uri="{C183D7F6-B498-43B3-948B-1728B52AA6E4}">
                <adec:decorative xmlns:adec="http://schemas.microsoft.com/office/drawing/2017/decorative" val="0"/>
              </a:ext>
            </a:extLst>
          </p:cNvPr>
          <p:cNvSpPr/>
          <p:nvPr/>
        </p:nvSpPr>
        <p:spPr bwMode="auto">
          <a:xfrm>
            <a:off x="427037" y="4675889"/>
            <a:ext cx="5059362" cy="16858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Examples include assessing system updates and troubleshooting operational incidents</a:t>
            </a:r>
          </a:p>
        </p:txBody>
      </p:sp>
      <p:sp>
        <p:nvSpPr>
          <p:cNvPr id="9" name="Rectangle 8">
            <a:extLst>
              <a:ext uri="{FF2B5EF4-FFF2-40B4-BE49-F238E27FC236}">
                <a16:creationId xmlns:a16="http://schemas.microsoft.com/office/drawing/2014/main" id="{BCFC8927-B8CA-441B-827F-5F42DB48DB31}"/>
              </a:ext>
              <a:ext uri="{C183D7F6-B498-43B3-948B-1728B52AA6E4}">
                <adec:decorative xmlns:adec="http://schemas.microsoft.com/office/drawing/2017/decorative" val="1"/>
              </a:ext>
            </a:extLst>
          </p:cNvPr>
          <p:cNvSpPr/>
          <p:nvPr/>
        </p:nvSpPr>
        <p:spPr bwMode="auto">
          <a:xfrm>
            <a:off x="5641735" y="1192213"/>
            <a:ext cx="63677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Microsoft Monitor Logs - Logs is being highlighted and on the right New Query One window pops up">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431926" y="1373619"/>
            <a:ext cx="4787319" cy="4988127"/>
          </a:xfrm>
          <a:prstGeom prst="rect">
            <a:avLst/>
          </a:prstGeom>
          <a:ln>
            <a:no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Workspace</a:t>
            </a:r>
          </a:p>
        </p:txBody>
      </p:sp>
      <p:sp>
        <p:nvSpPr>
          <p:cNvPr id="11" name="Rectangle 10">
            <a:extLst>
              <a:ext uri="{FF2B5EF4-FFF2-40B4-BE49-F238E27FC236}">
                <a16:creationId xmlns:a16="http://schemas.microsoft.com/office/drawing/2014/main" id="{B9C68CE0-7F43-433F-9771-4C6305E34249}"/>
              </a:ext>
              <a:ext uri="{C183D7F6-B498-43B3-948B-1728B52AA6E4}">
                <adec:decorative xmlns:adec="http://schemas.microsoft.com/office/drawing/2017/decorative" val="0"/>
              </a:ext>
            </a:extLst>
          </p:cNvPr>
          <p:cNvSpPr/>
          <p:nvPr/>
        </p:nvSpPr>
        <p:spPr bwMode="auto">
          <a:xfrm>
            <a:off x="427039" y="1276883"/>
            <a:ext cx="5059362" cy="148714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is an Azure resource and</a:t>
            </a:r>
            <a:br>
              <a:rPr lang="en-US" sz="2000" dirty="0">
                <a:solidFill>
                  <a:schemeClr val="tx1"/>
                </a:solidFill>
              </a:rPr>
            </a:br>
            <a:r>
              <a:rPr lang="en-US" sz="2000" dirty="0">
                <a:solidFill>
                  <a:schemeClr val="tx1"/>
                </a:solidFill>
              </a:rPr>
              <a:t>is a container where data is collected, aggregated, analyzed, and presented</a:t>
            </a:r>
          </a:p>
        </p:txBody>
      </p:sp>
      <p:sp>
        <p:nvSpPr>
          <p:cNvPr id="12" name="Rectangle 11">
            <a:extLst>
              <a:ext uri="{FF2B5EF4-FFF2-40B4-BE49-F238E27FC236}">
                <a16:creationId xmlns:a16="http://schemas.microsoft.com/office/drawing/2014/main" id="{1A38F902-ECEC-4E53-8663-98AC2B9F3397}"/>
              </a:ext>
              <a:ext uri="{C183D7F6-B498-43B3-948B-1728B52AA6E4}">
                <adec:decorative xmlns:adec="http://schemas.microsoft.com/office/drawing/2017/decorative" val="0"/>
              </a:ext>
            </a:extLst>
          </p:cNvPr>
          <p:cNvSpPr/>
          <p:nvPr/>
        </p:nvSpPr>
        <p:spPr bwMode="auto">
          <a:xfrm>
            <a:off x="427039" y="3033407"/>
            <a:ext cx="5059362" cy="1487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You can have multiple workspaces per Azure subscription, and you can have access to more than one workspace</a:t>
            </a:r>
          </a:p>
        </p:txBody>
      </p:sp>
      <p:sp>
        <p:nvSpPr>
          <p:cNvPr id="13" name="Rectangle 12">
            <a:extLst>
              <a:ext uri="{FF2B5EF4-FFF2-40B4-BE49-F238E27FC236}">
                <a16:creationId xmlns:a16="http://schemas.microsoft.com/office/drawing/2014/main" id="{F7E4931E-7AAE-4F69-B021-33C4D5D91F79}"/>
              </a:ext>
              <a:ext uri="{C183D7F6-B498-43B3-948B-1728B52AA6E4}">
                <adec:decorative xmlns:adec="http://schemas.microsoft.com/office/drawing/2017/decorative" val="0"/>
              </a:ext>
            </a:extLst>
          </p:cNvPr>
          <p:cNvSpPr/>
          <p:nvPr/>
        </p:nvSpPr>
        <p:spPr bwMode="auto">
          <a:xfrm>
            <a:off x="427039" y="4789930"/>
            <a:ext cx="5059362" cy="14871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provides a geographic location, data isolation, and scope</a:t>
            </a:r>
          </a:p>
        </p:txBody>
      </p:sp>
      <p:sp>
        <p:nvSpPr>
          <p:cNvPr id="14" name="Rectangle 13">
            <a:extLst>
              <a:ext uri="{FF2B5EF4-FFF2-40B4-BE49-F238E27FC236}">
                <a16:creationId xmlns:a16="http://schemas.microsoft.com/office/drawing/2014/main" id="{56D4E3F0-4612-475A-8EEC-C5F8926A085D}"/>
              </a:ext>
              <a:ext uri="{C183D7F6-B498-43B3-948B-1728B52AA6E4}">
                <adec:decorative xmlns:adec="http://schemas.microsoft.com/office/drawing/2017/decorative" val="1"/>
              </a:ext>
            </a:extLst>
          </p:cNvPr>
          <p:cNvSpPr/>
          <p:nvPr/>
        </p:nvSpPr>
        <p:spPr bwMode="auto">
          <a:xfrm>
            <a:off x="5641735" y="1192213"/>
            <a:ext cx="6367703"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1" descr="Screenshot that shows how to create a new log analytics workspace">
            <a:extLst>
              <a:ext uri="{FF2B5EF4-FFF2-40B4-BE49-F238E27FC236}">
                <a16:creationId xmlns:a16="http://schemas.microsoft.com/office/drawing/2014/main" id="{815D4964-2165-48D3-9545-B3404C9C24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63458" y="1447125"/>
            <a:ext cx="3924256" cy="4843227"/>
          </a:xfrm>
          <a:prstGeom prst="rect">
            <a:avLst/>
          </a:prstGeom>
          <a:ln>
            <a:noFill/>
          </a:ln>
        </p:spPr>
      </p:pic>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Connected Sources</a:t>
            </a:r>
          </a:p>
        </p:txBody>
      </p:sp>
      <p:sp>
        <p:nvSpPr>
          <p:cNvPr id="5" name="Rectangle 4">
            <a:extLst>
              <a:ext uri="{FF2B5EF4-FFF2-40B4-BE49-F238E27FC236}">
                <a16:creationId xmlns:a16="http://schemas.microsoft.com/office/drawing/2014/main" id="{461CBCF3-9A45-40FB-9008-6B73F2A0A9D0}"/>
              </a:ext>
              <a:ext uri="{C183D7F6-B498-43B3-948B-1728B52AA6E4}">
                <adec:decorative xmlns:adec="http://schemas.microsoft.com/office/drawing/2017/decorative" val="1"/>
              </a:ext>
            </a:extLst>
          </p:cNvPr>
          <p:cNvSpPr/>
          <p:nvPr/>
        </p:nvSpPr>
        <p:spPr bwMode="auto">
          <a:xfrm>
            <a:off x="427038" y="1118077"/>
            <a:ext cx="11582400" cy="3990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7" descr="Screenshot of a connected sources of Clouds and On-Premises providing data to a  workspace">
            <a:extLst>
              <a:ext uri="{FF2B5EF4-FFF2-40B4-BE49-F238E27FC236}">
                <a16:creationId xmlns:a16="http://schemas.microsoft.com/office/drawing/2014/main" id="{50FEACF8-1FF7-4640-B743-FE9E57A624B3}"/>
              </a:ext>
            </a:extLst>
          </p:cNvPr>
          <p:cNvPicPr>
            <a:picLocks noChangeAspect="1"/>
          </p:cNvPicPr>
          <p:nvPr/>
        </p:nvPicPr>
        <p:blipFill>
          <a:blip r:embed="rId3"/>
          <a:stretch>
            <a:fillRect/>
          </a:stretch>
        </p:blipFill>
        <p:spPr>
          <a:xfrm>
            <a:off x="1411708" y="1321383"/>
            <a:ext cx="9459346" cy="3758617"/>
          </a:xfrm>
          <a:prstGeom prst="rect">
            <a:avLst/>
          </a:prstGeom>
        </p:spPr>
      </p:pic>
      <p:sp>
        <p:nvSpPr>
          <p:cNvPr id="6" name="Freeform: Shape 5">
            <a:extLst>
              <a:ext uri="{FF2B5EF4-FFF2-40B4-BE49-F238E27FC236}">
                <a16:creationId xmlns:a16="http://schemas.microsoft.com/office/drawing/2014/main" id="{7CDD32AD-2265-4F4A-B879-B8A2DED65AA8}"/>
              </a:ext>
            </a:extLst>
          </p:cNvPr>
          <p:cNvSpPr/>
          <p:nvPr/>
        </p:nvSpPr>
        <p:spPr>
          <a:xfrm>
            <a:off x="427038" y="5268685"/>
            <a:ext cx="5714343"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400" dirty="0">
                <a:solidFill>
                  <a:schemeClr val="tx1"/>
                </a:solidFill>
              </a:rPr>
              <a:t>Connected Sources generate data collected by Log Analytics</a:t>
            </a:r>
          </a:p>
        </p:txBody>
      </p:sp>
      <p:sp>
        <p:nvSpPr>
          <p:cNvPr id="8" name="Freeform: Shape 7">
            <a:extLst>
              <a:ext uri="{FF2B5EF4-FFF2-40B4-BE49-F238E27FC236}">
                <a16:creationId xmlns:a16="http://schemas.microsoft.com/office/drawing/2014/main" id="{95EB4270-FBDA-41B7-A2A1-7FA348CF5BCD}"/>
              </a:ext>
            </a:extLst>
          </p:cNvPr>
          <p:cNvSpPr/>
          <p:nvPr/>
        </p:nvSpPr>
        <p:spPr>
          <a:xfrm>
            <a:off x="6295095" y="5268685"/>
            <a:ext cx="5714343"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400" dirty="0">
                <a:solidFill>
                  <a:schemeClr val="tx1"/>
                </a:solidFill>
              </a:rPr>
              <a:t>Data can be collected from Windows,</a:t>
            </a:r>
            <a:br>
              <a:rPr lang="en-US" sz="2400" dirty="0">
                <a:solidFill>
                  <a:schemeClr val="tx1"/>
                </a:solidFill>
              </a:rPr>
            </a:br>
            <a:r>
              <a:rPr lang="en-US" sz="2400" dirty="0">
                <a:solidFill>
                  <a:schemeClr val="tx1"/>
                </a:solidFill>
              </a:rPr>
              <a:t>Linux, SCOM and Azure Storage</a:t>
            </a:r>
          </a:p>
        </p:txBody>
      </p:sp>
    </p:spTree>
    <p:extLst>
      <p:ext uri="{BB962C8B-B14F-4D97-AF65-F5344CB8AC3E}">
        <p14:creationId xmlns:p14="http://schemas.microsoft.com/office/powerpoint/2010/main" val="2821883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Data Sources</a:t>
            </a:r>
          </a:p>
        </p:txBody>
      </p:sp>
      <p:sp>
        <p:nvSpPr>
          <p:cNvPr id="9" name="Rectangle 8">
            <a:extLst>
              <a:ext uri="{FF2B5EF4-FFF2-40B4-BE49-F238E27FC236}">
                <a16:creationId xmlns:a16="http://schemas.microsoft.com/office/drawing/2014/main" id="{3482A3A5-BCAB-4AF9-A3F3-4FB2FA1FF18E}"/>
              </a:ext>
              <a:ext uri="{C183D7F6-B498-43B3-948B-1728B52AA6E4}">
                <adec:decorative xmlns:adec="http://schemas.microsoft.com/office/drawing/2017/decorative" val="1"/>
              </a:ext>
            </a:extLst>
          </p:cNvPr>
          <p:cNvSpPr/>
          <p:nvPr/>
        </p:nvSpPr>
        <p:spPr bwMode="auto">
          <a:xfrm>
            <a:off x="427038" y="1118077"/>
            <a:ext cx="11582400" cy="399095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5" descr="Diagram showing how data is collected from various connected sources and stored as a set of records with its own set of properties. The data is then stored in the Repository">
            <a:extLst>
              <a:ext uri="{FF2B5EF4-FFF2-40B4-BE49-F238E27FC236}">
                <a16:creationId xmlns:a16="http://schemas.microsoft.com/office/drawing/2014/main" id="{3A1E031E-F93A-4DB4-B83E-C5C38E0036A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57886" y="1379335"/>
            <a:ext cx="9491676" cy="3526494"/>
          </a:xfrm>
          <a:prstGeom prst="rect">
            <a:avLst/>
          </a:prstGeom>
          <a:ln>
            <a:noFill/>
          </a:ln>
        </p:spPr>
      </p:pic>
      <p:sp>
        <p:nvSpPr>
          <p:cNvPr id="6" name="Freeform: Shape 5">
            <a:extLst>
              <a:ext uri="{FF2B5EF4-FFF2-40B4-BE49-F238E27FC236}">
                <a16:creationId xmlns:a16="http://schemas.microsoft.com/office/drawing/2014/main" id="{24238D67-9ECB-4B11-A50F-246C5C6BA50F}"/>
              </a:ext>
            </a:extLst>
          </p:cNvPr>
          <p:cNvSpPr/>
          <p:nvPr/>
        </p:nvSpPr>
        <p:spPr>
          <a:xfrm>
            <a:off x="427038" y="5268685"/>
            <a:ext cx="6713991"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000" dirty="0">
                <a:solidFill>
                  <a:schemeClr val="tx1"/>
                </a:solidFill>
              </a:rPr>
              <a:t>Data sources include Windows Event Logs, Windows Performance Counters, Linux Performance Counters, IIS Logs, Custom Fields, Custom Logs, and Syslog</a:t>
            </a:r>
          </a:p>
        </p:txBody>
      </p:sp>
      <p:sp>
        <p:nvSpPr>
          <p:cNvPr id="7" name="Freeform: Shape 6">
            <a:extLst>
              <a:ext uri="{FF2B5EF4-FFF2-40B4-BE49-F238E27FC236}">
                <a16:creationId xmlns:a16="http://schemas.microsoft.com/office/drawing/2014/main" id="{45580794-3D44-441E-892C-9C16872A22FA}"/>
              </a:ext>
            </a:extLst>
          </p:cNvPr>
          <p:cNvSpPr/>
          <p:nvPr/>
        </p:nvSpPr>
        <p:spPr>
          <a:xfrm>
            <a:off x="7286171" y="5268685"/>
            <a:ext cx="4723267" cy="109306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000" dirty="0">
                <a:solidFill>
                  <a:schemeClr val="tx1"/>
                </a:solidFill>
              </a:rPr>
              <a:t>Each data source has</a:t>
            </a:r>
            <a:br>
              <a:rPr lang="en-US" sz="2000" dirty="0">
                <a:solidFill>
                  <a:schemeClr val="tx1"/>
                </a:solidFill>
              </a:rPr>
            </a:br>
            <a:r>
              <a:rPr lang="en-US" sz="2000" dirty="0">
                <a:solidFill>
                  <a:schemeClr val="tx1"/>
                </a:solidFill>
              </a:rPr>
              <a:t>additional configuration options</a:t>
            </a:r>
          </a:p>
        </p:txBody>
      </p:sp>
    </p:spTree>
    <p:extLst>
      <p:ext uri="{BB962C8B-B14F-4D97-AF65-F5344CB8AC3E}">
        <p14:creationId xmlns:p14="http://schemas.microsoft.com/office/powerpoint/2010/main" val="152527712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Log Analytics Querying</a:t>
            </a:r>
          </a:p>
        </p:txBody>
      </p:sp>
      <p:sp>
        <p:nvSpPr>
          <p:cNvPr id="6" name="Rectangle 5">
            <a:extLst>
              <a:ext uri="{FF2B5EF4-FFF2-40B4-BE49-F238E27FC236}">
                <a16:creationId xmlns:a16="http://schemas.microsoft.com/office/drawing/2014/main" id="{6BEBBF42-D68B-4CF7-9DA4-88B310D77DED}"/>
              </a:ext>
              <a:ext uri="{C183D7F6-B498-43B3-948B-1728B52AA6E4}">
                <adec:decorative xmlns:adec="http://schemas.microsoft.com/office/drawing/2017/decorative" val="0"/>
              </a:ext>
            </a:extLst>
          </p:cNvPr>
          <p:cNvSpPr/>
          <p:nvPr/>
        </p:nvSpPr>
        <p:spPr bwMode="auto">
          <a:xfrm>
            <a:off x="427037" y="1321653"/>
            <a:ext cx="4613628" cy="10302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Log Analytics provides a query syntax </a:t>
            </a:r>
          </a:p>
        </p:txBody>
      </p:sp>
      <p:sp>
        <p:nvSpPr>
          <p:cNvPr id="7" name="Rectangle 6">
            <a:extLst>
              <a:ext uri="{FF2B5EF4-FFF2-40B4-BE49-F238E27FC236}">
                <a16:creationId xmlns:a16="http://schemas.microsoft.com/office/drawing/2014/main" id="{2A950FB8-3454-424D-92E9-BB69C17E17DD}"/>
              </a:ext>
              <a:ext uri="{C183D7F6-B498-43B3-948B-1728B52AA6E4}">
                <adec:decorative xmlns:adec="http://schemas.microsoft.com/office/drawing/2017/decorative" val="0"/>
              </a:ext>
            </a:extLst>
          </p:cNvPr>
          <p:cNvSpPr/>
          <p:nvPr/>
        </p:nvSpPr>
        <p:spPr bwMode="auto">
          <a:xfrm>
            <a:off x="427038" y="2571965"/>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Quickly retrieve and consolidate data in the repository</a:t>
            </a:r>
          </a:p>
        </p:txBody>
      </p:sp>
      <p:sp>
        <p:nvSpPr>
          <p:cNvPr id="8" name="Rectangle 7">
            <a:extLst>
              <a:ext uri="{FF2B5EF4-FFF2-40B4-BE49-F238E27FC236}">
                <a16:creationId xmlns:a16="http://schemas.microsoft.com/office/drawing/2014/main" id="{DB3D733E-BF55-473B-AA83-8272CBC5521D}"/>
              </a:ext>
              <a:ext uri="{C183D7F6-B498-43B3-948B-1728B52AA6E4}">
                <adec:decorative xmlns:adec="http://schemas.microsoft.com/office/drawing/2017/decorative" val="0"/>
              </a:ext>
            </a:extLst>
          </p:cNvPr>
          <p:cNvSpPr/>
          <p:nvPr/>
        </p:nvSpPr>
        <p:spPr bwMode="auto">
          <a:xfrm>
            <a:off x="427037" y="3879958"/>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Save or have log searches run automatically to create an alert </a:t>
            </a:r>
          </a:p>
        </p:txBody>
      </p:sp>
      <p:sp>
        <p:nvSpPr>
          <p:cNvPr id="9" name="Rectangle 8">
            <a:extLst>
              <a:ext uri="{FF2B5EF4-FFF2-40B4-BE49-F238E27FC236}">
                <a16:creationId xmlns:a16="http://schemas.microsoft.com/office/drawing/2014/main" id="{DC24399E-B6DE-484B-A796-F2ADD18A18DD}"/>
              </a:ext>
              <a:ext uri="{C183D7F6-B498-43B3-948B-1728B52AA6E4}">
                <adec:decorative xmlns:adec="http://schemas.microsoft.com/office/drawing/2017/decorative" val="0"/>
              </a:ext>
            </a:extLst>
          </p:cNvPr>
          <p:cNvSpPr/>
          <p:nvPr/>
        </p:nvSpPr>
        <p:spPr bwMode="auto">
          <a:xfrm>
            <a:off x="427037" y="5187951"/>
            <a:ext cx="4613628" cy="10302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Export the data to Power BI or Excel</a:t>
            </a:r>
          </a:p>
        </p:txBody>
      </p:sp>
      <p:sp>
        <p:nvSpPr>
          <p:cNvPr id="10" name="Rectangle 9">
            <a:extLst>
              <a:ext uri="{FF2B5EF4-FFF2-40B4-BE49-F238E27FC236}">
                <a16:creationId xmlns:a16="http://schemas.microsoft.com/office/drawing/2014/main" id="{5D277103-647B-4282-8542-0EEB126858DD}"/>
              </a:ext>
              <a:ext uri="{C183D7F6-B498-43B3-948B-1728B52AA6E4}">
                <adec:decorative xmlns:adec="http://schemas.microsoft.com/office/drawing/2017/decorative" val="1"/>
              </a:ext>
            </a:extLst>
          </p:cNvPr>
          <p:cNvSpPr/>
          <p:nvPr/>
        </p:nvSpPr>
        <p:spPr bwMode="auto">
          <a:xfrm>
            <a:off x="5196114" y="1192213"/>
            <a:ext cx="6813324"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5" descr="Screenshot of a Log Analytics query. Shows 120 results based on data source with bar chart visualizations of the query results">
            <a:extLst>
              <a:ext uri="{FF2B5EF4-FFF2-40B4-BE49-F238E27FC236}">
                <a16:creationId xmlns:a16="http://schemas.microsoft.com/office/drawing/2014/main" id="{029BF8B2-8D48-4156-B9DB-F0E74AE01CF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8522" y="1266626"/>
            <a:ext cx="4968508" cy="5068658"/>
          </a:xfrm>
          <a:prstGeom prst="rect">
            <a:avLst/>
          </a:prstGeom>
          <a:ln>
            <a:noFill/>
          </a:ln>
        </p:spPr>
      </p:pic>
    </p:spTree>
    <p:extLst>
      <p:ext uri="{BB962C8B-B14F-4D97-AF65-F5344CB8AC3E}">
        <p14:creationId xmlns:p14="http://schemas.microsoft.com/office/powerpoint/2010/main" val="30532484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Query Language Syntax</a:t>
            </a:r>
          </a:p>
        </p:txBody>
      </p:sp>
      <p:sp>
        <p:nvSpPr>
          <p:cNvPr id="7" name="Rectangle 6">
            <a:extLst>
              <a:ext uri="{FF2B5EF4-FFF2-40B4-BE49-F238E27FC236}">
                <a16:creationId xmlns:a16="http://schemas.microsoft.com/office/drawing/2014/main" id="{F9BB3C26-0F43-4938-AAED-0DF2DEC4E9D5}"/>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2068910" y="1270000"/>
            <a:ext cx="8298656" cy="3492500"/>
          </a:xfrm>
          <a:prstGeom prst="rect">
            <a:avLst/>
          </a:prstGeom>
        </p:spPr>
      </p:pic>
      <p:sp>
        <p:nvSpPr>
          <p:cNvPr id="8" name="Freeform: Shape 7">
            <a:extLst>
              <a:ext uri="{FF2B5EF4-FFF2-40B4-BE49-F238E27FC236}">
                <a16:creationId xmlns:a16="http://schemas.microsoft.com/office/drawing/2014/main" id="{D12DF2CC-7C69-4258-A2E0-7472160BA0D3}"/>
              </a:ext>
            </a:extLst>
          </p:cNvPr>
          <p:cNvSpPr/>
          <p:nvPr/>
        </p:nvSpPr>
        <p:spPr>
          <a:xfrm>
            <a:off x="427038" y="4912202"/>
            <a:ext cx="11571287" cy="144954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EBEBEB"/>
          </a:solidFill>
          <a:ln w="6350">
            <a:solidFill>
              <a:srgbClr val="EBEBEB"/>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233149" lvl="1"/>
            <a:r>
              <a:rPr lang="en-US" dirty="0">
                <a:solidFill>
                  <a:schemeClr val="tx1"/>
                </a:solidFill>
                <a:latin typeface="Consolas" panose="020B0609020204030204" pitchFamily="49" charset="0"/>
              </a:rPr>
              <a:t>Event</a:t>
            </a:r>
          </a:p>
          <a:p>
            <a:pPr marL="233149" lvl="1"/>
            <a:r>
              <a:rPr lang="en-US" dirty="0">
                <a:solidFill>
                  <a:schemeClr val="tx1"/>
                </a:solidFill>
                <a:latin typeface="Consolas" panose="020B0609020204030204" pitchFamily="49" charset="0"/>
              </a:rPr>
              <a:t>| where (EventLevelName == "Error")</a:t>
            </a:r>
          </a:p>
          <a:p>
            <a:pPr marL="233149" lvl="1"/>
            <a:r>
              <a:rPr lang="en-US" dirty="0">
                <a:solidFill>
                  <a:schemeClr val="tx1"/>
                </a:solidFill>
                <a:latin typeface="Consolas" panose="020B0609020204030204" pitchFamily="49" charset="0"/>
              </a:rPr>
              <a:t>| where (TimeGenerated &gt; ago(1days))</a:t>
            </a:r>
          </a:p>
          <a:p>
            <a:pPr marL="233149" lvl="1"/>
            <a:r>
              <a:rPr lang="en-US" dirty="0">
                <a:solidFill>
                  <a:schemeClr val="tx1"/>
                </a:solidFill>
                <a:latin typeface="Consolas" panose="020B0609020204030204" pitchFamily="49" charset="0"/>
              </a:rPr>
              <a:t>| summarize ErrorCount = count() by Computer</a:t>
            </a:r>
          </a:p>
          <a:p>
            <a:pPr marL="233149" lvl="1"/>
            <a:r>
              <a:rPr lang="en-US" dirty="0">
                <a:solidFill>
                  <a:schemeClr val="tx1"/>
                </a:solidFill>
                <a:latin typeface="Consolas" panose="020B0609020204030204" pitchFamily="49" charset="0"/>
              </a:rPr>
              <a:t>| top 10 by ErrorCount desc</a:t>
            </a:r>
          </a:p>
        </p:txBody>
      </p:sp>
    </p:spTree>
    <p:extLst>
      <p:ext uri="{BB962C8B-B14F-4D97-AF65-F5344CB8AC3E}">
        <p14:creationId xmlns:p14="http://schemas.microsoft.com/office/powerpoint/2010/main" val="37423362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96952" y="3248028"/>
            <a:ext cx="9070923" cy="498470"/>
          </a:xfrm>
        </p:spPr>
        <p:txBody>
          <a:bodyPr/>
          <a:lstStyle/>
          <a:p>
            <a:r>
              <a:rPr lang="en-US" b="1" dirty="0"/>
              <a:t>Lesson 01: Azure Monitor </a:t>
            </a:r>
          </a:p>
        </p:txBody>
      </p:sp>
      <p:pic>
        <p:nvPicPr>
          <p:cNvPr id="3" name="Graphic 2">
            <a:extLst>
              <a:ext uri="{FF2B5EF4-FFF2-40B4-BE49-F238E27FC236}">
                <a16:creationId xmlns:a16="http://schemas.microsoft.com/office/drawing/2014/main" id="{71F2205A-90B7-481B-8E52-456E9AEADE3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24188" y="2874357"/>
            <a:ext cx="1236711" cy="1121376"/>
          </a:xfrm>
          <a:prstGeom prst="rect">
            <a:avLst/>
          </a:prstGeom>
        </p:spPr>
      </p:pic>
    </p:spTree>
    <p:extLst>
      <p:ext uri="{BB962C8B-B14F-4D97-AF65-F5344CB8AC3E}">
        <p14:creationId xmlns:p14="http://schemas.microsoft.com/office/powerpoint/2010/main" val="378714885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87716" y="2799889"/>
            <a:ext cx="9070923" cy="996940"/>
          </a:xfrm>
        </p:spPr>
        <p:txBody>
          <a:bodyPr/>
          <a:lstStyle/>
          <a:p>
            <a:br>
              <a:rPr lang="en-US" b="1" dirty="0"/>
            </a:br>
            <a:r>
              <a:rPr lang="en-US" b="1" dirty="0"/>
              <a:t>Lesson 05: Azure Service Health</a:t>
            </a:r>
          </a:p>
        </p:txBody>
      </p:sp>
      <p:cxnSp>
        <p:nvCxnSpPr>
          <p:cNvPr id="3" name="Straight Connector 2">
            <a:extLst>
              <a:ext uri="{FF2B5EF4-FFF2-40B4-BE49-F238E27FC236}">
                <a16:creationId xmlns:a16="http://schemas.microsoft.com/office/drawing/2014/main" id="{17E51B8F-5265-45EB-950A-EB86A6CC44AC}"/>
              </a:ext>
              <a:ext uri="{C183D7F6-B498-43B3-948B-1728B52AA6E4}">
                <adec:decorative xmlns:adec="http://schemas.microsoft.com/office/drawing/2017/decorative" val="1"/>
              </a:ext>
            </a:extLst>
          </p:cNvPr>
          <p:cNvCxnSpPr>
            <a:cxnSpLocks/>
          </p:cNvCxnSpPr>
          <p:nvPr/>
        </p:nvCxnSpPr>
        <p:spPr>
          <a:xfrm>
            <a:off x="4044200" y="4271370"/>
            <a:ext cx="7484953" cy="0"/>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5CD07F33-4017-4AFA-AF6A-B25700410CC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68574" y="2792089"/>
            <a:ext cx="1460578" cy="1324362"/>
          </a:xfrm>
          <a:prstGeom prst="rect">
            <a:avLst/>
          </a:prstGeom>
        </p:spPr>
      </p:pic>
    </p:spTree>
    <p:extLst>
      <p:ext uri="{BB962C8B-B14F-4D97-AF65-F5344CB8AC3E}">
        <p14:creationId xmlns:p14="http://schemas.microsoft.com/office/powerpoint/2010/main" val="35734816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881711"/>
            <a:ext cx="2460592" cy="1231106"/>
          </a:xfrm>
        </p:spPr>
        <p:txBody>
          <a:bodyPr/>
          <a:lstStyle/>
          <a:p>
            <a:r>
              <a:rPr lang="en-US" dirty="0"/>
              <a:t>Azure Service Health</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3779828" cy="3935330"/>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Service Health</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Status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Resource Health</a:t>
            </a: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72316843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Azure Service Health</a:t>
            </a:r>
          </a:p>
        </p:txBody>
      </p:sp>
      <p:sp>
        <p:nvSpPr>
          <p:cNvPr id="21" name="Rectangle 20">
            <a:extLst>
              <a:ext uri="{FF2B5EF4-FFF2-40B4-BE49-F238E27FC236}">
                <a16:creationId xmlns:a16="http://schemas.microsoft.com/office/drawing/2014/main" id="{C33D2991-068E-455C-ADF3-E4A281FB6329}"/>
              </a:ext>
            </a:extLst>
          </p:cNvPr>
          <p:cNvSpPr/>
          <p:nvPr/>
        </p:nvSpPr>
        <p:spPr bwMode="auto">
          <a:xfrm>
            <a:off x="-5556" y="1179858"/>
            <a:ext cx="12436475" cy="81391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1313"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View Service issues, Planned maintenance, Health advisories, and Security advisories</a:t>
            </a:r>
          </a:p>
        </p:txBody>
      </p:sp>
      <p:sp>
        <p:nvSpPr>
          <p:cNvPr id="13" name="Rectangle 12">
            <a:extLst>
              <a:ext uri="{FF2B5EF4-FFF2-40B4-BE49-F238E27FC236}">
                <a16:creationId xmlns:a16="http://schemas.microsoft.com/office/drawing/2014/main" id="{2D524927-7474-4E06-83EF-DC6349184802}"/>
              </a:ext>
              <a:ext uri="{C183D7F6-B498-43B3-948B-1728B52AA6E4}">
                <adec:decorative xmlns:adec="http://schemas.microsoft.com/office/drawing/2017/decorative" val="0"/>
              </a:ext>
            </a:extLst>
          </p:cNvPr>
          <p:cNvSpPr/>
          <p:nvPr/>
        </p:nvSpPr>
        <p:spPr bwMode="auto">
          <a:xfrm>
            <a:off x="446034" y="2616609"/>
            <a:ext cx="5490368" cy="707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Pin a personalized health map to your dashboard</a:t>
            </a:r>
          </a:p>
        </p:txBody>
      </p:sp>
      <p:sp>
        <p:nvSpPr>
          <p:cNvPr id="17" name="Rectangle 16">
            <a:extLst>
              <a:ext uri="{FF2B5EF4-FFF2-40B4-BE49-F238E27FC236}">
                <a16:creationId xmlns:a16="http://schemas.microsoft.com/office/drawing/2014/main" id="{B6BE78A3-B657-4D70-9F9F-482179D62576}"/>
              </a:ext>
              <a:ext uri="{C183D7F6-B498-43B3-948B-1728B52AA6E4}">
                <adec:decorative xmlns:adec="http://schemas.microsoft.com/office/drawing/2017/decorative" val="0"/>
              </a:ext>
            </a:extLst>
          </p:cNvPr>
          <p:cNvSpPr/>
          <p:nvPr/>
        </p:nvSpPr>
        <p:spPr bwMode="auto">
          <a:xfrm>
            <a:off x="446034" y="3519287"/>
            <a:ext cx="5490368" cy="707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Configure service health alerts</a:t>
            </a:r>
          </a:p>
        </p:txBody>
      </p:sp>
      <p:sp>
        <p:nvSpPr>
          <p:cNvPr id="9" name="Rectangle 8">
            <a:extLst>
              <a:ext uri="{FF2B5EF4-FFF2-40B4-BE49-F238E27FC236}">
                <a16:creationId xmlns:a16="http://schemas.microsoft.com/office/drawing/2014/main" id="{43695FF1-00BD-44B5-AA02-77D9750F35C2}"/>
              </a:ext>
              <a:ext uri="{C183D7F6-B498-43B3-948B-1728B52AA6E4}">
                <adec:decorative xmlns:adec="http://schemas.microsoft.com/office/drawing/2017/decorative" val="0"/>
              </a:ext>
            </a:extLst>
          </p:cNvPr>
          <p:cNvSpPr/>
          <p:nvPr/>
        </p:nvSpPr>
        <p:spPr bwMode="auto">
          <a:xfrm>
            <a:off x="427039" y="4421965"/>
            <a:ext cx="5490368" cy="707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Get support from Microsoft</a:t>
            </a:r>
          </a:p>
        </p:txBody>
      </p:sp>
      <p:sp>
        <p:nvSpPr>
          <p:cNvPr id="11" name="Rectangle 10">
            <a:extLst>
              <a:ext uri="{FF2B5EF4-FFF2-40B4-BE49-F238E27FC236}">
                <a16:creationId xmlns:a16="http://schemas.microsoft.com/office/drawing/2014/main" id="{66BBAC4C-EECF-4DDE-8AFE-EB52C37FB0EC}"/>
              </a:ext>
              <a:ext uri="{C183D7F6-B498-43B3-948B-1728B52AA6E4}">
                <adec:decorative xmlns:adec="http://schemas.microsoft.com/office/drawing/2017/decorative" val="0"/>
              </a:ext>
            </a:extLst>
          </p:cNvPr>
          <p:cNvSpPr/>
          <p:nvPr/>
        </p:nvSpPr>
        <p:spPr bwMode="auto">
          <a:xfrm>
            <a:off x="446034" y="5319712"/>
            <a:ext cx="5490368" cy="707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Get links and downloadable explanations</a:t>
            </a:r>
          </a:p>
        </p:txBody>
      </p:sp>
      <p:pic>
        <p:nvPicPr>
          <p:cNvPr id="4" name="Picture 3" descr="Screenshot of the Service Health page in the portal. ">
            <a:extLst>
              <a:ext uri="{FF2B5EF4-FFF2-40B4-BE49-F238E27FC236}">
                <a16:creationId xmlns:a16="http://schemas.microsoft.com/office/drawing/2014/main" id="{DADE9759-9C8F-4AE0-9EE0-0F9765179073}"/>
              </a:ext>
            </a:extLst>
          </p:cNvPr>
          <p:cNvPicPr>
            <a:picLocks noChangeAspect="1"/>
          </p:cNvPicPr>
          <p:nvPr/>
        </p:nvPicPr>
        <p:blipFill>
          <a:blip r:embed="rId3"/>
          <a:stretch>
            <a:fillRect/>
          </a:stretch>
        </p:blipFill>
        <p:spPr>
          <a:xfrm>
            <a:off x="6660232" y="2236467"/>
            <a:ext cx="4907207" cy="4171854"/>
          </a:xfrm>
          <a:prstGeom prst="rect">
            <a:avLst/>
          </a:prstGeom>
          <a:ln>
            <a:solidFill>
              <a:schemeClr val="tx1"/>
            </a:solidFill>
          </a:ln>
        </p:spPr>
      </p:pic>
      <p:sp>
        <p:nvSpPr>
          <p:cNvPr id="19" name="Rectangle 18">
            <a:extLst>
              <a:ext uri="{FF2B5EF4-FFF2-40B4-BE49-F238E27FC236}">
                <a16:creationId xmlns:a16="http://schemas.microsoft.com/office/drawing/2014/main" id="{55880E4C-A8E1-4E2D-AE4C-E54AB806363D}"/>
              </a:ext>
              <a:ext uri="{C183D7F6-B498-43B3-948B-1728B52AA6E4}">
                <adec:decorative xmlns:adec="http://schemas.microsoft.com/office/drawing/2017/decorative" val="1"/>
              </a:ext>
            </a:extLst>
          </p:cNvPr>
          <p:cNvSpPr/>
          <p:nvPr/>
        </p:nvSpPr>
        <p:spPr bwMode="auto">
          <a:xfrm>
            <a:off x="6218236" y="2129690"/>
            <a:ext cx="5791201" cy="438540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10009573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Azure Status</a:t>
            </a:r>
          </a:p>
        </p:txBody>
      </p:sp>
      <p:sp>
        <p:nvSpPr>
          <p:cNvPr id="2" name="Rectangle 1">
            <a:extLst>
              <a:ext uri="{FF2B5EF4-FFF2-40B4-BE49-F238E27FC236}">
                <a16:creationId xmlns:a16="http://schemas.microsoft.com/office/drawing/2014/main" id="{FCBF3EA8-4501-43FE-B7BA-7884DB400CDE}"/>
              </a:ext>
              <a:ext uri="{C183D7F6-B498-43B3-948B-1728B52AA6E4}">
                <adec:decorative xmlns:adec="http://schemas.microsoft.com/office/drawing/2017/decorative" val="0"/>
              </a:ext>
            </a:extLst>
          </p:cNvPr>
          <p:cNvSpPr/>
          <p:nvPr/>
        </p:nvSpPr>
        <p:spPr bwMode="auto">
          <a:xfrm>
            <a:off x="370771" y="2590800"/>
            <a:ext cx="4772024" cy="145720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a:spcBef>
                <a:spcPts val="1200"/>
              </a:spcBef>
            </a:pPr>
            <a:r>
              <a:rPr lang="en-US" sz="2000" dirty="0">
                <a:solidFill>
                  <a:schemeClr val="tx1"/>
                </a:solidFill>
              </a:rPr>
              <a:t>Azure status provides a global view of the health of Azure services and regions</a:t>
            </a:r>
          </a:p>
        </p:txBody>
      </p:sp>
      <p:pic>
        <p:nvPicPr>
          <p:cNvPr id="4" name="Picture 3" descr="Screenshot of the Azure status page. ">
            <a:extLst>
              <a:ext uri="{FF2B5EF4-FFF2-40B4-BE49-F238E27FC236}">
                <a16:creationId xmlns:a16="http://schemas.microsoft.com/office/drawing/2014/main" id="{5BD24697-DED4-41D2-9FED-657A3F92C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110" y="1452563"/>
            <a:ext cx="6090107" cy="4377130"/>
          </a:xfrm>
          <a:prstGeom prst="rect">
            <a:avLst/>
          </a:prstGeom>
          <a:ln>
            <a:solidFill>
              <a:schemeClr val="tx1"/>
            </a:solidFill>
          </a:ln>
        </p:spPr>
      </p:pic>
      <p:sp>
        <p:nvSpPr>
          <p:cNvPr id="6" name="Rectangle 5">
            <a:extLst>
              <a:ext uri="{FF2B5EF4-FFF2-40B4-BE49-F238E27FC236}">
                <a16:creationId xmlns:a16="http://schemas.microsoft.com/office/drawing/2014/main" id="{E87B71B8-FE0C-498B-AE8F-68BD0D018F2E}"/>
              </a:ext>
              <a:ext uri="{C183D7F6-B498-43B3-948B-1728B52AA6E4}">
                <adec:decorative xmlns:adec="http://schemas.microsoft.com/office/drawing/2017/decorative" val="1"/>
              </a:ext>
            </a:extLst>
          </p:cNvPr>
          <p:cNvSpPr/>
          <p:nvPr/>
        </p:nvSpPr>
        <p:spPr bwMode="auto">
          <a:xfrm>
            <a:off x="5295900" y="1192212"/>
            <a:ext cx="6713538" cy="49799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85125903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Azure Resource Health</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523074" y="1740498"/>
            <a:ext cx="5191926" cy="2646878"/>
          </a:xfrm>
          <a:solidFill>
            <a:schemeClr val="bg1">
              <a:lumMod val="95000"/>
            </a:schemeClr>
          </a:solidFill>
        </p:spPr>
        <p:txBody>
          <a:bodyPr lIns="91440" rIns="91440"/>
          <a:lstStyle/>
          <a:p>
            <a:pPr>
              <a:spcAft>
                <a:spcPts val="600"/>
              </a:spcAft>
            </a:pPr>
            <a:r>
              <a:rPr lang="en-US" sz="2000" dirty="0">
                <a:latin typeface="+mn-lt"/>
              </a:rPr>
              <a:t>Resource definition and health assessment with status:</a:t>
            </a:r>
          </a:p>
          <a:p>
            <a:pPr marL="571500" lvl="1" indent="-342900">
              <a:spcAft>
                <a:spcPts val="600"/>
              </a:spcAft>
              <a:buFont typeface="Arial" panose="020B0604020202020204" pitchFamily="34" charset="0"/>
              <a:buChar char="•"/>
            </a:pPr>
            <a:r>
              <a:rPr lang="en-US" dirty="0"/>
              <a:t>Available</a:t>
            </a:r>
          </a:p>
          <a:p>
            <a:pPr marL="571500" lvl="1" indent="-342900">
              <a:spcAft>
                <a:spcPts val="600"/>
              </a:spcAft>
              <a:buFont typeface="Arial" panose="020B0604020202020204" pitchFamily="34" charset="0"/>
              <a:buChar char="•"/>
            </a:pPr>
            <a:r>
              <a:rPr lang="en-US" dirty="0"/>
              <a:t>Unavailable (platform events and non-platform events)</a:t>
            </a:r>
          </a:p>
          <a:p>
            <a:pPr marL="571500" lvl="1" indent="-342900">
              <a:spcAft>
                <a:spcPts val="600"/>
              </a:spcAft>
              <a:buFont typeface="Arial" panose="020B0604020202020204" pitchFamily="34" charset="0"/>
              <a:buChar char="•"/>
            </a:pPr>
            <a:r>
              <a:rPr lang="en-US" dirty="0"/>
              <a:t>Unknown</a:t>
            </a:r>
          </a:p>
          <a:p>
            <a:pPr marL="571500" lvl="1" indent="-342900">
              <a:spcAft>
                <a:spcPts val="600"/>
              </a:spcAft>
              <a:buFont typeface="Arial" panose="020B0604020202020204" pitchFamily="34" charset="0"/>
              <a:buChar char="•"/>
            </a:pPr>
            <a:r>
              <a:rPr lang="en-US" dirty="0"/>
              <a:t>Degraded</a:t>
            </a:r>
            <a:endParaRPr lang="en-US" sz="1800" dirty="0"/>
          </a:p>
        </p:txBody>
      </p:sp>
      <p:sp>
        <p:nvSpPr>
          <p:cNvPr id="7" name="Text Placeholder 14">
            <a:extLst>
              <a:ext uri="{FF2B5EF4-FFF2-40B4-BE49-F238E27FC236}">
                <a16:creationId xmlns:a16="http://schemas.microsoft.com/office/drawing/2014/main" id="{D322B524-D6DB-45BB-BB90-62AB8739C408}"/>
              </a:ext>
            </a:extLst>
          </p:cNvPr>
          <p:cNvSpPr txBox="1">
            <a:spLocks/>
          </p:cNvSpPr>
          <p:nvPr/>
        </p:nvSpPr>
        <p:spPr>
          <a:xfrm>
            <a:off x="523074" y="4585768"/>
            <a:ext cx="5191926" cy="800219"/>
          </a:xfrm>
          <a:prstGeom prst="rect">
            <a:avLst/>
          </a:prstGeom>
          <a:solidFill>
            <a:schemeClr val="bg1">
              <a:lumMod val="95000"/>
            </a:schemeClr>
          </a:solidFill>
        </p:spPr>
        <p:txBody>
          <a:bodyPr vert="horz" wrap="square" lIns="91440" tIns="91440" rIns="91440" bIns="91440" rtlCol="0">
            <a:spAutoFit/>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sz="2000" dirty="0">
                <a:latin typeface="+mn-lt"/>
              </a:rPr>
              <a:t>Reporting an incorrect status and history information</a:t>
            </a:r>
            <a:endParaRPr lang="en-US" sz="2000" dirty="0"/>
          </a:p>
        </p:txBody>
      </p:sp>
      <p:pic>
        <p:nvPicPr>
          <p:cNvPr id="4" name="Picture 3" descr="Screenshot of the Resource Health page. ">
            <a:extLst>
              <a:ext uri="{FF2B5EF4-FFF2-40B4-BE49-F238E27FC236}">
                <a16:creationId xmlns:a16="http://schemas.microsoft.com/office/drawing/2014/main" id="{CFBC102B-88FE-4D8F-ACBE-933229ED8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682" y="1740498"/>
            <a:ext cx="5700719" cy="3949470"/>
          </a:xfrm>
          <a:prstGeom prst="rect">
            <a:avLst/>
          </a:prstGeom>
          <a:ln>
            <a:solidFill>
              <a:schemeClr val="tx1"/>
            </a:solidFill>
          </a:ln>
        </p:spPr>
      </p:pic>
      <p:sp>
        <p:nvSpPr>
          <p:cNvPr id="2" name="Rectangle 1">
            <a:extLst>
              <a:ext uri="{FF2B5EF4-FFF2-40B4-BE49-F238E27FC236}">
                <a16:creationId xmlns:a16="http://schemas.microsoft.com/office/drawing/2014/main" id="{F0A7264A-9336-49C7-8317-94C4D0984FFB}"/>
              </a:ext>
              <a:ext uri="{C183D7F6-B498-43B3-948B-1728B52AA6E4}">
                <adec:decorative xmlns:adec="http://schemas.microsoft.com/office/drawing/2017/decorative" val="1"/>
              </a:ext>
            </a:extLst>
          </p:cNvPr>
          <p:cNvSpPr/>
          <p:nvPr/>
        </p:nvSpPr>
        <p:spPr bwMode="auto">
          <a:xfrm>
            <a:off x="6061074" y="1304557"/>
            <a:ext cx="6029326" cy="493114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68897563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FB6-94F1-4380-B105-2BE171001E25}"/>
              </a:ext>
            </a:extLst>
          </p:cNvPr>
          <p:cNvSpPr>
            <a:spLocks noGrp="1"/>
          </p:cNvSpPr>
          <p:nvPr>
            <p:ph type="title"/>
          </p:nvPr>
        </p:nvSpPr>
        <p:spPr/>
        <p:txBody>
          <a:bodyPr/>
          <a:lstStyle/>
          <a:p>
            <a:r>
              <a:rPr lang="en-US" dirty="0"/>
              <a:t>Demonstration: Azure Service Health</a:t>
            </a:r>
          </a:p>
        </p:txBody>
      </p:sp>
      <p:graphicFrame>
        <p:nvGraphicFramePr>
          <p:cNvPr id="5" name="Diagram 4" descr="Three steps create a conditional access policy, configure conditions for MFA, and test MFA. ">
            <a:extLst>
              <a:ext uri="{FF2B5EF4-FFF2-40B4-BE49-F238E27FC236}">
                <a16:creationId xmlns:a16="http://schemas.microsoft.com/office/drawing/2014/main" id="{DACDFB20-0BDE-4FB1-AE2B-A4446BD47894}"/>
              </a:ext>
            </a:extLst>
          </p:cNvPr>
          <p:cNvGraphicFramePr/>
          <p:nvPr>
            <p:extLst>
              <p:ext uri="{D42A27DB-BD31-4B8C-83A1-F6EECF244321}">
                <p14:modId xmlns:p14="http://schemas.microsoft.com/office/powerpoint/2010/main" val="3216206758"/>
              </p:ext>
            </p:extLst>
          </p:nvPr>
        </p:nvGraphicFramePr>
        <p:xfrm>
          <a:off x="880324" y="1494546"/>
          <a:ext cx="9980307" cy="4504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15624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69243" y="2777120"/>
            <a:ext cx="9070923" cy="996940"/>
          </a:xfrm>
        </p:spPr>
        <p:txBody>
          <a:bodyPr/>
          <a:lstStyle/>
          <a:p>
            <a:br>
              <a:rPr lang="en-US" b="1" dirty="0"/>
            </a:br>
            <a:r>
              <a:rPr lang="en-US" b="1" dirty="0"/>
              <a:t>Lesson 06: Azure Application Insights</a:t>
            </a:r>
          </a:p>
        </p:txBody>
      </p:sp>
      <p:pic>
        <p:nvPicPr>
          <p:cNvPr id="3" name="Graphic 2">
            <a:extLst>
              <a:ext uri="{FF2B5EF4-FFF2-40B4-BE49-F238E27FC236}">
                <a16:creationId xmlns:a16="http://schemas.microsoft.com/office/drawing/2014/main" id="{B5D5F9CE-BE45-4D9F-865C-1205AB93BD0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4596" y="2927527"/>
            <a:ext cx="1204674" cy="1092324"/>
          </a:xfrm>
          <a:prstGeom prst="rect">
            <a:avLst/>
          </a:prstGeom>
        </p:spPr>
      </p:pic>
    </p:spTree>
    <p:extLst>
      <p:ext uri="{BB962C8B-B14F-4D97-AF65-F5344CB8AC3E}">
        <p14:creationId xmlns:p14="http://schemas.microsoft.com/office/powerpoint/2010/main" val="131067384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676527"/>
            <a:ext cx="2460592" cy="1641475"/>
          </a:xfrm>
        </p:spPr>
        <p:txBody>
          <a:bodyPr/>
          <a:lstStyle/>
          <a:p>
            <a:r>
              <a:rPr lang="en-US" dirty="0"/>
              <a:t>Azure Application Insights 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5445156" cy="3304388"/>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Integrate Application Insights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Monitor Applications Continuously</a:t>
            </a: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2428257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12333C-7AEA-470B-B8E4-2228EEE7DCA1}"/>
              </a:ext>
            </a:extLst>
          </p:cNvPr>
          <p:cNvSpPr>
            <a:spLocks noGrp="1"/>
          </p:cNvSpPr>
          <p:nvPr>
            <p:ph type="title"/>
          </p:nvPr>
        </p:nvSpPr>
        <p:spPr/>
        <p:txBody>
          <a:bodyPr/>
          <a:lstStyle/>
          <a:p>
            <a:r>
              <a:rPr lang="en-US" b="1" dirty="0"/>
              <a:t>Integrate Application Insights (1 of 3)</a:t>
            </a:r>
          </a:p>
        </p:txBody>
      </p:sp>
      <p:sp>
        <p:nvSpPr>
          <p:cNvPr id="5" name="Rectangle 4">
            <a:extLst>
              <a:ext uri="{FF2B5EF4-FFF2-40B4-BE49-F238E27FC236}">
                <a16:creationId xmlns:a16="http://schemas.microsoft.com/office/drawing/2014/main" id="{17969312-B6FE-4483-AC08-FEA2E775B27D}"/>
              </a:ext>
            </a:extLst>
          </p:cNvPr>
          <p:cNvSpPr/>
          <p:nvPr/>
        </p:nvSpPr>
        <p:spPr bwMode="auto">
          <a:xfrm>
            <a:off x="-5556" y="1179858"/>
            <a:ext cx="12436475" cy="81391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1313"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Monitor your live applications to detect performance anomalies, diagnose issues and understand what users actually do with your app</a:t>
            </a:r>
          </a:p>
        </p:txBody>
      </p:sp>
      <p:pic>
        <p:nvPicPr>
          <p:cNvPr id="3" name="Picture 2" descr="Screenshot of the Application Insights page. The Instrumentation key is highlighted. ">
            <a:extLst>
              <a:ext uri="{FF2B5EF4-FFF2-40B4-BE49-F238E27FC236}">
                <a16:creationId xmlns:a16="http://schemas.microsoft.com/office/drawing/2014/main" id="{986009F9-992B-4886-AB94-F0BDD87FD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64" y="2398807"/>
            <a:ext cx="10756598" cy="2342751"/>
          </a:xfrm>
          <a:prstGeom prst="rect">
            <a:avLst/>
          </a:prstGeom>
        </p:spPr>
      </p:pic>
      <p:sp>
        <p:nvSpPr>
          <p:cNvPr id="2" name="Freeform: Shape 1">
            <a:extLst>
              <a:ext uri="{FF2B5EF4-FFF2-40B4-BE49-F238E27FC236}">
                <a16:creationId xmlns:a16="http://schemas.microsoft.com/office/drawing/2014/main" id="{87C2079F-0073-4495-99AA-A02B8D15379D}"/>
              </a:ext>
            </a:extLst>
          </p:cNvPr>
          <p:cNvSpPr/>
          <p:nvPr/>
        </p:nvSpPr>
        <p:spPr>
          <a:xfrm>
            <a:off x="705665" y="5099679"/>
            <a:ext cx="3227078"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lgn="ctr">
              <a:spcBef>
                <a:spcPts val="1200"/>
              </a:spcBef>
            </a:pPr>
            <a:r>
              <a:rPr lang="en-US" sz="2000" dirty="0">
                <a:solidFill>
                  <a:schemeClr val="tx1"/>
                </a:solidFill>
              </a:rPr>
              <a:t>Set up Application Insights resource</a:t>
            </a:r>
          </a:p>
        </p:txBody>
      </p:sp>
      <p:sp>
        <p:nvSpPr>
          <p:cNvPr id="6" name="Freeform: Shape 5">
            <a:extLst>
              <a:ext uri="{FF2B5EF4-FFF2-40B4-BE49-F238E27FC236}">
                <a16:creationId xmlns:a16="http://schemas.microsoft.com/office/drawing/2014/main" id="{F84FDFA2-0470-49A8-9A8B-EA426A1564F3}"/>
              </a:ext>
            </a:extLst>
          </p:cNvPr>
          <p:cNvSpPr/>
          <p:nvPr/>
        </p:nvSpPr>
        <p:spPr>
          <a:xfrm>
            <a:off x="4549727" y="5099679"/>
            <a:ext cx="7011735"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spcBef>
                <a:spcPts val="1200"/>
              </a:spcBef>
            </a:pPr>
            <a:r>
              <a:rPr lang="en-US" sz="2000" dirty="0">
                <a:solidFill>
                  <a:schemeClr val="tx1"/>
                </a:solidFill>
              </a:rPr>
              <a:t>Install an instrumentation package in your application. The package will monitor your application and send log data to the Log Analytics workspace</a:t>
            </a:r>
          </a:p>
        </p:txBody>
      </p:sp>
      <p:sp>
        <p:nvSpPr>
          <p:cNvPr id="8" name="Arrow: Right 7">
            <a:extLst>
              <a:ext uri="{FF2B5EF4-FFF2-40B4-BE49-F238E27FC236}">
                <a16:creationId xmlns:a16="http://schemas.microsoft.com/office/drawing/2014/main" id="{3F7346F5-745C-463D-9083-E5998142D0CA}"/>
              </a:ext>
              <a:ext uri="{C183D7F6-B498-43B3-948B-1728B52AA6E4}">
                <adec:decorative xmlns:adec="http://schemas.microsoft.com/office/drawing/2017/decorative" val="1"/>
              </a:ext>
            </a:extLst>
          </p:cNvPr>
          <p:cNvSpPr/>
          <p:nvPr/>
        </p:nvSpPr>
        <p:spPr bwMode="auto">
          <a:xfrm>
            <a:off x="4035360" y="5264018"/>
            <a:ext cx="411749" cy="826068"/>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9F38BEEA-EE4E-420B-8228-FDAE225F50B7}"/>
              </a:ext>
              <a:ext uri="{C183D7F6-B498-43B3-948B-1728B52AA6E4}">
                <adec:decorative xmlns:adec="http://schemas.microsoft.com/office/drawing/2017/decorative" val="1"/>
              </a:ext>
            </a:extLst>
          </p:cNvPr>
          <p:cNvSpPr/>
          <p:nvPr/>
        </p:nvSpPr>
        <p:spPr bwMode="auto">
          <a:xfrm>
            <a:off x="507931" y="2142879"/>
            <a:ext cx="11239464" cy="2708765"/>
          </a:xfrm>
          <a:prstGeom prst="rect">
            <a:avLst/>
          </a:prstGeom>
          <a:no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9074791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12333C-7AEA-470B-B8E4-2228EEE7DCA1}"/>
              </a:ext>
            </a:extLst>
          </p:cNvPr>
          <p:cNvSpPr>
            <a:spLocks noGrp="1"/>
          </p:cNvSpPr>
          <p:nvPr>
            <p:ph type="title"/>
          </p:nvPr>
        </p:nvSpPr>
        <p:spPr/>
        <p:txBody>
          <a:bodyPr/>
          <a:lstStyle/>
          <a:p>
            <a:r>
              <a:rPr lang="en-US" b="1" dirty="0"/>
              <a:t>Integrate Application Insights (2 of 3)</a:t>
            </a:r>
          </a:p>
        </p:txBody>
      </p:sp>
      <p:sp>
        <p:nvSpPr>
          <p:cNvPr id="3" name="Freeform: Shape 2">
            <a:extLst>
              <a:ext uri="{FF2B5EF4-FFF2-40B4-BE49-F238E27FC236}">
                <a16:creationId xmlns:a16="http://schemas.microsoft.com/office/drawing/2014/main" id="{4801FD5E-E4B6-4277-85D7-AD2B46F2B117}"/>
              </a:ext>
            </a:extLst>
          </p:cNvPr>
          <p:cNvSpPr/>
          <p:nvPr/>
        </p:nvSpPr>
        <p:spPr>
          <a:xfrm>
            <a:off x="600059" y="1624051"/>
            <a:ext cx="4209614"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spcBef>
                <a:spcPts val="1200"/>
              </a:spcBef>
            </a:pPr>
            <a:r>
              <a:rPr lang="en-US" sz="2000" dirty="0">
                <a:solidFill>
                  <a:schemeClr val="tx1"/>
                </a:solidFill>
              </a:rPr>
              <a:t>For example, in a JavaScript web app, use a Node.js SDK as the instrumentation package</a:t>
            </a:r>
          </a:p>
        </p:txBody>
      </p:sp>
      <p:sp>
        <p:nvSpPr>
          <p:cNvPr id="8" name="Freeform: Shape 7">
            <a:extLst>
              <a:ext uri="{FF2B5EF4-FFF2-40B4-BE49-F238E27FC236}">
                <a16:creationId xmlns:a16="http://schemas.microsoft.com/office/drawing/2014/main" id="{3B2755CD-4505-4BAD-9B5B-F388043791F6}"/>
              </a:ext>
            </a:extLst>
          </p:cNvPr>
          <p:cNvSpPr/>
          <p:nvPr/>
        </p:nvSpPr>
        <p:spPr>
          <a:xfrm>
            <a:off x="600059" y="3016506"/>
            <a:ext cx="4209614"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spcBef>
                <a:spcPts val="1200"/>
              </a:spcBef>
            </a:pPr>
            <a:r>
              <a:rPr lang="en-US" sz="2000" dirty="0">
                <a:solidFill>
                  <a:schemeClr val="tx1"/>
                </a:solidFill>
              </a:rPr>
              <a:t>The SDK automatically gathers data about Node.js runtime during app usage</a:t>
            </a:r>
          </a:p>
        </p:txBody>
      </p:sp>
      <p:sp>
        <p:nvSpPr>
          <p:cNvPr id="10" name="Freeform: Shape 9">
            <a:extLst>
              <a:ext uri="{FF2B5EF4-FFF2-40B4-BE49-F238E27FC236}">
                <a16:creationId xmlns:a16="http://schemas.microsoft.com/office/drawing/2014/main" id="{4F022327-DDE3-4EEB-BF11-4D76B87CF4E3}"/>
              </a:ext>
            </a:extLst>
          </p:cNvPr>
          <p:cNvSpPr/>
          <p:nvPr/>
        </p:nvSpPr>
        <p:spPr>
          <a:xfrm>
            <a:off x="600059" y="4408961"/>
            <a:ext cx="4209614"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spcBef>
                <a:spcPts val="1200"/>
              </a:spcBef>
            </a:pPr>
            <a:r>
              <a:rPr lang="en-US" sz="2000" dirty="0">
                <a:solidFill>
                  <a:schemeClr val="tx1"/>
                </a:solidFill>
              </a:rPr>
              <a:t>You can view this data in the Application Insights dashboard, in the Azure portal. </a:t>
            </a:r>
          </a:p>
        </p:txBody>
      </p:sp>
      <p:pic>
        <p:nvPicPr>
          <p:cNvPr id="5" name="Picture 4" descr="Screenshot of the Application Insights Failures page. ">
            <a:extLst>
              <a:ext uri="{FF2B5EF4-FFF2-40B4-BE49-F238E27FC236}">
                <a16:creationId xmlns:a16="http://schemas.microsoft.com/office/drawing/2014/main" id="{4B3D2FB2-1CC6-40DC-A237-C3F774B70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775" y="1624051"/>
            <a:ext cx="6486862" cy="3746422"/>
          </a:xfrm>
          <a:prstGeom prst="rect">
            <a:avLst/>
          </a:prstGeom>
        </p:spPr>
      </p:pic>
      <p:sp>
        <p:nvSpPr>
          <p:cNvPr id="2" name="Rectangle 1">
            <a:extLst>
              <a:ext uri="{FF2B5EF4-FFF2-40B4-BE49-F238E27FC236}">
                <a16:creationId xmlns:a16="http://schemas.microsoft.com/office/drawing/2014/main" id="{2C03DE97-CC28-441F-8365-A00C43A0333A}"/>
              </a:ext>
              <a:ext uri="{C183D7F6-B498-43B3-948B-1728B52AA6E4}">
                <adec:decorative xmlns:adec="http://schemas.microsoft.com/office/drawing/2017/decorative" val="1"/>
              </a:ext>
            </a:extLst>
          </p:cNvPr>
          <p:cNvSpPr/>
          <p:nvPr/>
        </p:nvSpPr>
        <p:spPr bwMode="auto">
          <a:xfrm>
            <a:off x="5058724" y="1141412"/>
            <a:ext cx="6984964" cy="4711700"/>
          </a:xfrm>
          <a:prstGeom prst="rect">
            <a:avLst/>
          </a:prstGeom>
          <a:no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395543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3086895"/>
            <a:ext cx="2460592" cy="820738"/>
          </a:xfrm>
        </p:spPr>
        <p:txBody>
          <a:bodyPr/>
          <a:lstStyle/>
          <a:p>
            <a:r>
              <a:rPr lang="en-US" dirty="0"/>
              <a:t>Azure Monitor</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5813270" cy="3935330"/>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Monitor Service</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Key Capabilities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Monitoring Data Platform + Log Data</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Advisor</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Activity Log</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Query the Activity Log</a:t>
            </a:r>
          </a:p>
        </p:txBody>
      </p:sp>
    </p:spTree>
    <p:extLst>
      <p:ext uri="{BB962C8B-B14F-4D97-AF65-F5344CB8AC3E}">
        <p14:creationId xmlns:p14="http://schemas.microsoft.com/office/powerpoint/2010/main" val="59804925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12333C-7AEA-470B-B8E4-2228EEE7DCA1}"/>
              </a:ext>
            </a:extLst>
          </p:cNvPr>
          <p:cNvSpPr>
            <a:spLocks noGrp="1"/>
          </p:cNvSpPr>
          <p:nvPr>
            <p:ph type="title"/>
          </p:nvPr>
        </p:nvSpPr>
        <p:spPr/>
        <p:txBody>
          <a:bodyPr/>
          <a:lstStyle/>
          <a:p>
            <a:r>
              <a:rPr lang="en-US" b="1" dirty="0"/>
              <a:t>Integrate Application Insights (3 of 3)</a:t>
            </a:r>
          </a:p>
        </p:txBody>
      </p:sp>
      <p:sp>
        <p:nvSpPr>
          <p:cNvPr id="6" name="Freeform: Shape 5">
            <a:extLst>
              <a:ext uri="{FF2B5EF4-FFF2-40B4-BE49-F238E27FC236}">
                <a16:creationId xmlns:a16="http://schemas.microsoft.com/office/drawing/2014/main" id="{C4B037DA-AB18-4889-BD98-37519BD94943}"/>
              </a:ext>
            </a:extLst>
          </p:cNvPr>
          <p:cNvSpPr/>
          <p:nvPr/>
        </p:nvSpPr>
        <p:spPr>
          <a:xfrm>
            <a:off x="392787" y="1749389"/>
            <a:ext cx="3537206"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spcBef>
                <a:spcPts val="1200"/>
              </a:spcBef>
            </a:pPr>
            <a:r>
              <a:rPr lang="en-US" sz="2000" dirty="0">
                <a:solidFill>
                  <a:schemeClr val="tx1"/>
                </a:solidFill>
              </a:rPr>
              <a:t>The SDK also analyzes your application for a typology </a:t>
            </a:r>
          </a:p>
        </p:txBody>
      </p:sp>
      <p:sp>
        <p:nvSpPr>
          <p:cNvPr id="8" name="Freeform: Shape 7">
            <a:extLst>
              <a:ext uri="{FF2B5EF4-FFF2-40B4-BE49-F238E27FC236}">
                <a16:creationId xmlns:a16="http://schemas.microsoft.com/office/drawing/2014/main" id="{183FE588-9C6E-45BE-B3A3-366B090801D0}"/>
              </a:ext>
            </a:extLst>
          </p:cNvPr>
          <p:cNvSpPr/>
          <p:nvPr/>
        </p:nvSpPr>
        <p:spPr>
          <a:xfrm>
            <a:off x="438149" y="3217064"/>
            <a:ext cx="3491844" cy="11547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spcBef>
                <a:spcPts val="1200"/>
              </a:spcBef>
            </a:pPr>
            <a:r>
              <a:rPr lang="en-US" sz="2000" dirty="0">
                <a:solidFill>
                  <a:schemeClr val="tx1"/>
                </a:solidFill>
              </a:rPr>
              <a:t>You can analyze this typology by reviewing the Application map view</a:t>
            </a:r>
          </a:p>
        </p:txBody>
      </p:sp>
      <p:pic>
        <p:nvPicPr>
          <p:cNvPr id="3" name="Picture 2" descr="Screenshot of the Application Insights typology page. ">
            <a:extLst>
              <a:ext uri="{FF2B5EF4-FFF2-40B4-BE49-F238E27FC236}">
                <a16:creationId xmlns:a16="http://schemas.microsoft.com/office/drawing/2014/main" id="{5E8EDF4A-33C7-4826-BE2A-ECF16DEAB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856" y="1735762"/>
            <a:ext cx="7573470" cy="4117350"/>
          </a:xfrm>
          <a:prstGeom prst="rect">
            <a:avLst/>
          </a:prstGeom>
        </p:spPr>
      </p:pic>
      <p:sp>
        <p:nvSpPr>
          <p:cNvPr id="2" name="Rectangle 1">
            <a:extLst>
              <a:ext uri="{FF2B5EF4-FFF2-40B4-BE49-F238E27FC236}">
                <a16:creationId xmlns:a16="http://schemas.microsoft.com/office/drawing/2014/main" id="{6C914087-2308-4BAA-856D-B7419869FF20}"/>
              </a:ext>
              <a:ext uri="{C183D7F6-B498-43B3-948B-1728B52AA6E4}">
                <adec:decorative xmlns:adec="http://schemas.microsoft.com/office/drawing/2017/decorative" val="1"/>
              </a:ext>
            </a:extLst>
          </p:cNvPr>
          <p:cNvSpPr/>
          <p:nvPr/>
        </p:nvSpPr>
        <p:spPr bwMode="auto">
          <a:xfrm>
            <a:off x="4152900" y="1141413"/>
            <a:ext cx="8068333" cy="4711700"/>
          </a:xfrm>
          <a:prstGeom prst="rect">
            <a:avLst/>
          </a:prstGeom>
          <a:no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893025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75BD67-CF81-4840-A1EB-FD7E58BCE212}"/>
              </a:ext>
            </a:extLst>
          </p:cNvPr>
          <p:cNvSpPr>
            <a:spLocks noGrp="1"/>
          </p:cNvSpPr>
          <p:nvPr>
            <p:ph type="title"/>
          </p:nvPr>
        </p:nvSpPr>
        <p:spPr/>
        <p:txBody>
          <a:bodyPr/>
          <a:lstStyle/>
          <a:p>
            <a:r>
              <a:rPr lang="en-US" b="1" dirty="0"/>
              <a:t>Monitor Applications Continuously</a:t>
            </a:r>
          </a:p>
        </p:txBody>
      </p:sp>
      <p:pic>
        <p:nvPicPr>
          <p:cNvPr id="3" name="Picture 2" descr="Screenshot of the Application alerts page. ">
            <a:extLst>
              <a:ext uri="{FF2B5EF4-FFF2-40B4-BE49-F238E27FC236}">
                <a16:creationId xmlns:a16="http://schemas.microsoft.com/office/drawing/2014/main" id="{CB820D7B-BDE9-4011-96E7-0D32B8CB3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53" y="1403780"/>
            <a:ext cx="3945597" cy="4827554"/>
          </a:xfrm>
          <a:prstGeom prst="rect">
            <a:avLst/>
          </a:prstGeom>
        </p:spPr>
      </p:pic>
      <p:pic>
        <p:nvPicPr>
          <p:cNvPr id="6" name="Picture 5" descr="Screenshot of the alerts dashboard. ">
            <a:extLst>
              <a:ext uri="{FF2B5EF4-FFF2-40B4-BE49-F238E27FC236}">
                <a16:creationId xmlns:a16="http://schemas.microsoft.com/office/drawing/2014/main" id="{C5168DED-E78C-4CFC-8929-69FA7061D5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7141" y="1486377"/>
            <a:ext cx="6609443" cy="2877707"/>
          </a:xfrm>
          <a:prstGeom prst="rect">
            <a:avLst/>
          </a:prstGeom>
        </p:spPr>
      </p:pic>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5247141" y="4787038"/>
            <a:ext cx="6892925" cy="1261884"/>
          </a:xfrm>
        </p:spPr>
        <p:txBody>
          <a:bodyPr/>
          <a:lstStyle/>
          <a:p>
            <a:pPr marL="342900" indent="-342900">
              <a:spcAft>
                <a:spcPts val="1200"/>
              </a:spcAft>
              <a:buFont typeface="Arial" panose="020B0604020202020204" pitchFamily="34" charset="0"/>
              <a:buChar char="•"/>
            </a:pPr>
            <a:r>
              <a:rPr lang="en-US" sz="2000" dirty="0">
                <a:latin typeface="+mn-lt"/>
              </a:rPr>
              <a:t>Application Insights sends automatically generated alerts </a:t>
            </a:r>
          </a:p>
          <a:p>
            <a:pPr marL="342900" indent="-342900">
              <a:spcAft>
                <a:spcPts val="1200"/>
              </a:spcAft>
              <a:buFont typeface="Arial" panose="020B0604020202020204" pitchFamily="34" charset="0"/>
              <a:buChar char="•"/>
            </a:pPr>
            <a:r>
              <a:rPr lang="en-US" sz="2000" dirty="0">
                <a:latin typeface="+mn-lt"/>
              </a:rPr>
              <a:t>You can create availability tests to continuously monitor </a:t>
            </a:r>
            <a:br>
              <a:rPr lang="en-US" sz="2000" dirty="0">
                <a:latin typeface="+mn-lt"/>
              </a:rPr>
            </a:br>
            <a:r>
              <a:rPr lang="en-US" sz="2000" dirty="0">
                <a:latin typeface="+mn-lt"/>
              </a:rPr>
              <a:t>application health</a:t>
            </a:r>
          </a:p>
        </p:txBody>
      </p:sp>
      <p:sp>
        <p:nvSpPr>
          <p:cNvPr id="2" name="Arrow: Right 1">
            <a:extLst>
              <a:ext uri="{FF2B5EF4-FFF2-40B4-BE49-F238E27FC236}">
                <a16:creationId xmlns:a16="http://schemas.microsoft.com/office/drawing/2014/main" id="{33487BF2-E854-460D-BFAA-01295E5AA41E}"/>
              </a:ext>
              <a:ext uri="{C183D7F6-B498-43B3-948B-1728B52AA6E4}">
                <adec:decorative xmlns:adec="http://schemas.microsoft.com/office/drawing/2017/decorative" val="1"/>
              </a:ext>
            </a:extLst>
          </p:cNvPr>
          <p:cNvSpPr/>
          <p:nvPr/>
        </p:nvSpPr>
        <p:spPr bwMode="auto">
          <a:xfrm>
            <a:off x="4651071" y="2188004"/>
            <a:ext cx="411749" cy="826068"/>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7054579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606188" y="2823302"/>
            <a:ext cx="9070923" cy="996940"/>
          </a:xfrm>
        </p:spPr>
        <p:txBody>
          <a:bodyPr/>
          <a:lstStyle/>
          <a:p>
            <a:br>
              <a:rPr lang="en-US" b="1" dirty="0"/>
            </a:br>
            <a:r>
              <a:rPr lang="en-US" b="1" dirty="0"/>
              <a:t>Lesson 07: Network Watcher</a:t>
            </a:r>
          </a:p>
        </p:txBody>
      </p:sp>
      <p:pic>
        <p:nvPicPr>
          <p:cNvPr id="3" name="Graphic 2">
            <a:extLst>
              <a:ext uri="{FF2B5EF4-FFF2-40B4-BE49-F238E27FC236}">
                <a16:creationId xmlns:a16="http://schemas.microsoft.com/office/drawing/2014/main" id="{10A181B2-E645-46F8-9FC0-44068125F3F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78686" y="2846026"/>
            <a:ext cx="1131436" cy="1025919"/>
          </a:xfrm>
          <a:prstGeom prst="rect">
            <a:avLst/>
          </a:prstGeom>
        </p:spPr>
      </p:pic>
    </p:spTree>
    <p:extLst>
      <p:ext uri="{BB962C8B-B14F-4D97-AF65-F5344CB8AC3E}">
        <p14:creationId xmlns:p14="http://schemas.microsoft.com/office/powerpoint/2010/main" val="351219258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881711"/>
            <a:ext cx="2460592" cy="1231106"/>
          </a:xfrm>
        </p:spPr>
        <p:txBody>
          <a:bodyPr/>
          <a:lstStyle/>
          <a:p>
            <a:r>
              <a:rPr lang="en-US" dirty="0"/>
              <a:t>Network Watcher</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49598" y="267713"/>
            <a:ext cx="6033972" cy="4850516"/>
          </a:xfrm>
          <a:prstGeom prst="rect">
            <a:avLst/>
          </a:prstGeom>
          <a:noFill/>
        </p:spPr>
        <p:txBody>
          <a:bodyPr wrap="none" lIns="182854" tIns="146283" rIns="182854" bIns="146283" rtlCol="0">
            <a:spAutoFit/>
          </a:bodyPr>
          <a:lstStyle/>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Network Watcher Features</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Diagnostics – IP Flow Verify</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Diagnostics – Next Hop</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Diagnostics – Effective Security Rules</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Diagnostics – VPN Troubleshoot</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Diagnostics – Packet Capture</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Diagnostics – Connection Troubleshoot</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Logs – NSG Flow Logs</a:t>
            </a:r>
          </a:p>
          <a:p>
            <a:pPr marL="342834" indent="-342834">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Monitoring Topology</a:t>
            </a:r>
          </a:p>
        </p:txBody>
      </p:sp>
    </p:spTree>
    <p:extLst>
      <p:ext uri="{BB962C8B-B14F-4D97-AF65-F5344CB8AC3E}">
        <p14:creationId xmlns:p14="http://schemas.microsoft.com/office/powerpoint/2010/main" val="305670104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Network Watcher Features</a:t>
            </a:r>
          </a:p>
        </p:txBody>
      </p:sp>
      <p:sp>
        <p:nvSpPr>
          <p:cNvPr id="5" name="Rectangle 4">
            <a:extLst>
              <a:ext uri="{FF2B5EF4-FFF2-40B4-BE49-F238E27FC236}">
                <a16:creationId xmlns:a16="http://schemas.microsoft.com/office/drawing/2014/main" id="{D440792F-6DF6-4B61-B4B7-41A0B005648F}"/>
              </a:ext>
              <a:ext uri="{C183D7F6-B498-43B3-948B-1728B52AA6E4}">
                <adec:decorative xmlns:adec="http://schemas.microsoft.com/office/drawing/2017/decorative" val="0"/>
              </a:ext>
            </a:extLst>
          </p:cNvPr>
          <p:cNvSpPr/>
          <p:nvPr/>
        </p:nvSpPr>
        <p:spPr bwMode="auto">
          <a:xfrm>
            <a:off x="491784" y="1654205"/>
            <a:ext cx="5127032" cy="418303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marL="285750" indent="-285750" algn="l" rtl="0" fontAlgn="base">
              <a:spcAft>
                <a:spcPts val="1200"/>
              </a:spcAft>
              <a:buFont typeface="Arial" panose="020B0604020202020204" pitchFamily="34" charset="0"/>
              <a:buChar char="•"/>
            </a:pPr>
            <a:r>
              <a:rPr lang="en-US" sz="2400" dirty="0">
                <a:solidFill>
                  <a:schemeClr val="tx1"/>
                </a:solidFill>
              </a:rPr>
              <a:t>Automate remote network monitoring with packet capture</a:t>
            </a:r>
          </a:p>
          <a:p>
            <a:pPr marL="285750" indent="-285750" algn="l" rtl="0" fontAlgn="base">
              <a:spcAft>
                <a:spcPts val="1200"/>
              </a:spcAft>
              <a:buFont typeface="Arial" panose="020B0604020202020204" pitchFamily="34" charset="0"/>
              <a:buChar char="•"/>
            </a:pPr>
            <a:r>
              <a:rPr lang="en-US" sz="2400" dirty="0">
                <a:solidFill>
                  <a:schemeClr val="tx1"/>
                </a:solidFill>
              </a:rPr>
              <a:t>Gain insight into your network traffic using flow logs</a:t>
            </a:r>
          </a:p>
          <a:p>
            <a:pPr marL="285750" indent="-285750" algn="l" rtl="0" fontAlgn="base">
              <a:lnSpc>
                <a:spcPct val="150000"/>
              </a:lnSpc>
              <a:spcAft>
                <a:spcPts val="1200"/>
              </a:spcAft>
              <a:buFont typeface="Arial" panose="020B0604020202020204" pitchFamily="34" charset="0"/>
              <a:buChar char="•"/>
            </a:pPr>
            <a:r>
              <a:rPr lang="en-US" sz="2400" dirty="0">
                <a:solidFill>
                  <a:schemeClr val="tx1"/>
                </a:solidFill>
              </a:rPr>
              <a:t>Diagnose VPN connectivity issues</a:t>
            </a:r>
          </a:p>
          <a:p>
            <a:pPr marL="285750" indent="-285750" algn="l" rtl="0" fontAlgn="base">
              <a:spcAft>
                <a:spcPts val="1200"/>
              </a:spcAft>
              <a:buFont typeface="Arial" panose="020B0604020202020204" pitchFamily="34" charset="0"/>
              <a:buChar char="•"/>
            </a:pPr>
            <a:r>
              <a:rPr lang="en-US" sz="2400" dirty="0">
                <a:solidFill>
                  <a:schemeClr val="tx1"/>
                </a:solidFill>
              </a:rPr>
              <a:t>Includes Connection Monitor and Network Performance Monitor</a:t>
            </a:r>
          </a:p>
        </p:txBody>
      </p:sp>
      <p:sp>
        <p:nvSpPr>
          <p:cNvPr id="13" name="Rectangle 12">
            <a:extLst>
              <a:ext uri="{FF2B5EF4-FFF2-40B4-BE49-F238E27FC236}">
                <a16:creationId xmlns:a16="http://schemas.microsoft.com/office/drawing/2014/main" id="{A1BB032E-B8ED-45DA-B8D9-D5A79E5BBCBC}"/>
              </a:ext>
              <a:ext uri="{C183D7F6-B498-43B3-948B-1728B52AA6E4}">
                <adec:decorative xmlns:adec="http://schemas.microsoft.com/office/drawing/2017/decorative" val="1"/>
              </a:ext>
            </a:extLst>
          </p:cNvPr>
          <p:cNvSpPr/>
          <p:nvPr/>
        </p:nvSpPr>
        <p:spPr bwMode="auto">
          <a:xfrm>
            <a:off x="5790670" y="1192213"/>
            <a:ext cx="621876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Network Watcher page. Four headings are highlighted: Monitoring, Network Diagnostic Tools, Metrics, and Logs">
            <a:extLst>
              <a:ext uri="{FF2B5EF4-FFF2-40B4-BE49-F238E27FC236}">
                <a16:creationId xmlns:a16="http://schemas.microsoft.com/office/drawing/2014/main" id="{3ADF79BC-3101-48C2-9429-44DE4E195CBE}"/>
              </a:ext>
            </a:extLst>
          </p:cNvPr>
          <p:cNvPicPr>
            <a:picLocks noChangeAspect="1"/>
          </p:cNvPicPr>
          <p:nvPr/>
        </p:nvPicPr>
        <p:blipFill>
          <a:blip r:embed="rId3"/>
          <a:stretch>
            <a:fillRect/>
          </a:stretch>
        </p:blipFill>
        <p:spPr>
          <a:xfrm>
            <a:off x="5909733" y="1900238"/>
            <a:ext cx="5927850" cy="3937000"/>
          </a:xfrm>
          <a:prstGeom prst="rect">
            <a:avLst/>
          </a:prstGeom>
          <a:ln>
            <a:noFill/>
          </a:ln>
        </p:spPr>
      </p:pic>
    </p:spTree>
    <p:extLst>
      <p:ext uri="{BB962C8B-B14F-4D97-AF65-F5344CB8AC3E}">
        <p14:creationId xmlns:p14="http://schemas.microsoft.com/office/powerpoint/2010/main" val="32747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382-A4CE-48F3-A068-9D22C12CFA9C}"/>
              </a:ext>
            </a:extLst>
          </p:cNvPr>
          <p:cNvSpPr>
            <a:spLocks noGrp="1"/>
          </p:cNvSpPr>
          <p:nvPr>
            <p:ph type="title"/>
          </p:nvPr>
        </p:nvSpPr>
        <p:spPr/>
        <p:txBody>
          <a:bodyPr/>
          <a:lstStyle/>
          <a:p>
            <a:r>
              <a:rPr lang="en-US" dirty="0">
                <a:cs typeface="Segoe UI"/>
              </a:rPr>
              <a:t>Diagnostics – IP Flow Verify</a:t>
            </a:r>
            <a:endParaRPr lang="en-US" dirty="0"/>
          </a:p>
        </p:txBody>
      </p:sp>
      <p:sp>
        <p:nvSpPr>
          <p:cNvPr id="6" name="Rectangle 5">
            <a:extLst>
              <a:ext uri="{FF2B5EF4-FFF2-40B4-BE49-F238E27FC236}">
                <a16:creationId xmlns:a16="http://schemas.microsoft.com/office/drawing/2014/main" id="{0B133498-91A5-4247-8FDC-AC8AB06B45B8}"/>
              </a:ext>
              <a:ext uri="{C183D7F6-B498-43B3-948B-1728B52AA6E4}">
                <adec:decorative xmlns:adec="http://schemas.microsoft.com/office/drawing/2017/decorative" val="0"/>
              </a:ext>
            </a:extLst>
          </p:cNvPr>
          <p:cNvSpPr/>
          <p:nvPr/>
        </p:nvSpPr>
        <p:spPr bwMode="auto">
          <a:xfrm>
            <a:off x="427037" y="2697922"/>
            <a:ext cx="3017520" cy="193436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200"/>
              </a:spcBef>
            </a:pPr>
            <a:r>
              <a:rPr lang="en-US" sz="2000" dirty="0">
                <a:solidFill>
                  <a:schemeClr val="tx1"/>
                </a:solidFill>
              </a:rPr>
              <a:t>Helps diagnose connectivity issues from or to the internet and from or to on-premises environments</a:t>
            </a:r>
          </a:p>
        </p:txBody>
      </p:sp>
      <p:sp>
        <p:nvSpPr>
          <p:cNvPr id="7" name="Rectangle 6">
            <a:extLst>
              <a:ext uri="{FF2B5EF4-FFF2-40B4-BE49-F238E27FC236}">
                <a16:creationId xmlns:a16="http://schemas.microsoft.com/office/drawing/2014/main" id="{DA966EFF-E195-408F-AEE9-6F56E2D1C40E}"/>
              </a:ext>
              <a:ext uri="{C183D7F6-B498-43B3-948B-1728B52AA6E4}">
                <adec:decorative xmlns:adec="http://schemas.microsoft.com/office/drawing/2017/decorative" val="1"/>
              </a:ext>
            </a:extLst>
          </p:cNvPr>
          <p:cNvSpPr/>
          <p:nvPr/>
        </p:nvSpPr>
        <p:spPr bwMode="auto">
          <a:xfrm>
            <a:off x="3556000" y="1192213"/>
            <a:ext cx="8453438"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5" descr="A screenshot of IP Flow Verify.  Protocol is TCP. Direction is Inbound. Local IP address is 10.1.1.4. Local port is 3389. Remote IP address is 13.24.35.46. Remote port is 3389. Access is denied due to DenyAllInBound rule">
            <a:extLst>
              <a:ext uri="{FF2B5EF4-FFF2-40B4-BE49-F238E27FC236}">
                <a16:creationId xmlns:a16="http://schemas.microsoft.com/office/drawing/2014/main" id="{D93CDF2D-7131-4F28-878D-8771FFC671D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2999" y="1713833"/>
            <a:ext cx="8201025" cy="4294298"/>
          </a:xfrm>
          <a:prstGeom prst="rect">
            <a:avLst/>
          </a:prstGeom>
          <a:ln>
            <a:noFill/>
          </a:ln>
        </p:spPr>
      </p:pic>
    </p:spTree>
    <p:extLst>
      <p:ext uri="{BB962C8B-B14F-4D97-AF65-F5344CB8AC3E}">
        <p14:creationId xmlns:p14="http://schemas.microsoft.com/office/powerpoint/2010/main" val="419196692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Diagnostics – Next Hop</a:t>
            </a:r>
          </a:p>
        </p:txBody>
      </p:sp>
      <p:sp>
        <p:nvSpPr>
          <p:cNvPr id="9" name="Rectangle 8">
            <a:extLst>
              <a:ext uri="{FF2B5EF4-FFF2-40B4-BE49-F238E27FC236}">
                <a16:creationId xmlns:a16="http://schemas.microsoft.com/office/drawing/2014/main" id="{A0D06B2A-44AD-434C-BB00-D63B1C45AB49}"/>
              </a:ext>
              <a:ext uri="{C183D7F6-B498-43B3-948B-1728B52AA6E4}">
                <adec:decorative xmlns:adec="http://schemas.microsoft.com/office/drawing/2017/decorative" val="0"/>
              </a:ext>
            </a:extLst>
          </p:cNvPr>
          <p:cNvSpPr/>
          <p:nvPr/>
        </p:nvSpPr>
        <p:spPr bwMode="auto">
          <a:xfrm>
            <a:off x="427037" y="2638424"/>
            <a:ext cx="4135438" cy="17295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Helps with determining whether traffic is being directed to the intended destination by showing the next hop</a:t>
            </a:r>
          </a:p>
        </p:txBody>
      </p:sp>
      <p:sp>
        <p:nvSpPr>
          <p:cNvPr id="6" name="Rectangle 5">
            <a:extLst>
              <a:ext uri="{FF2B5EF4-FFF2-40B4-BE49-F238E27FC236}">
                <a16:creationId xmlns:a16="http://schemas.microsoft.com/office/drawing/2014/main" id="{A64E84F9-944B-4000-99FA-6371EC0A13B8}"/>
              </a:ext>
              <a:ext uri="{C183D7F6-B498-43B3-948B-1728B52AA6E4}">
                <adec:decorative xmlns:adec="http://schemas.microsoft.com/office/drawing/2017/decorative" val="1"/>
              </a:ext>
            </a:extLst>
          </p:cNvPr>
          <p:cNvSpPr/>
          <p:nvPr/>
        </p:nvSpPr>
        <p:spPr bwMode="auto">
          <a:xfrm>
            <a:off x="4765200" y="1192211"/>
            <a:ext cx="6950550" cy="516953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3" descr="Screenshot of the Next hop page. The Next hop button is highlighted showing that the next hop is a virtual appliance on IP address 10.1.1.100">
            <a:extLst>
              <a:ext uri="{FF2B5EF4-FFF2-40B4-BE49-F238E27FC236}">
                <a16:creationId xmlns:a16="http://schemas.microsoft.com/office/drawing/2014/main" id="{097391FB-CD7D-481A-ADFC-FEF70E8A45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0244" y="1301462"/>
            <a:ext cx="4965137" cy="4989272"/>
          </a:xfrm>
          <a:prstGeom prst="rect">
            <a:avLst/>
          </a:prstGeom>
          <a:ln>
            <a:noFill/>
          </a:ln>
        </p:spPr>
      </p:pic>
    </p:spTree>
    <p:extLst>
      <p:ext uri="{BB962C8B-B14F-4D97-AF65-F5344CB8AC3E}">
        <p14:creationId xmlns:p14="http://schemas.microsoft.com/office/powerpoint/2010/main" val="3712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Effective Security Rules</a:t>
            </a:r>
            <a:endParaRPr lang="en-US" dirty="0"/>
          </a:p>
        </p:txBody>
      </p:sp>
      <p:sp>
        <p:nvSpPr>
          <p:cNvPr id="5" name="Rectangle 4">
            <a:extLst>
              <a:ext uri="{FF2B5EF4-FFF2-40B4-BE49-F238E27FC236}">
                <a16:creationId xmlns:a16="http://schemas.microsoft.com/office/drawing/2014/main" id="{F4691DA0-8042-4875-B4E8-CB965CFBAB75}"/>
              </a:ext>
              <a:ext uri="{C183D7F6-B498-43B3-948B-1728B52AA6E4}">
                <adec:decorative xmlns:adec="http://schemas.microsoft.com/office/drawing/2017/decorative" val="1"/>
              </a:ext>
            </a:extLst>
          </p:cNvPr>
          <p:cNvSpPr/>
          <p:nvPr/>
        </p:nvSpPr>
        <p:spPr bwMode="auto">
          <a:xfrm>
            <a:off x="427038" y="1192213"/>
            <a:ext cx="11582400" cy="412001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3" descr="A screenshot of the Effective Security Rules of a Virtual Machine">
            <a:extLst>
              <a:ext uri="{FF2B5EF4-FFF2-40B4-BE49-F238E27FC236}">
                <a16:creationId xmlns:a16="http://schemas.microsoft.com/office/drawing/2014/main" id="{A2C0FDDF-9AD2-4137-9874-3F23A79714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9651" y="1319213"/>
            <a:ext cx="11157175" cy="3866014"/>
          </a:xfrm>
          <a:prstGeom prst="rect">
            <a:avLst/>
          </a:prstGeom>
          <a:ln>
            <a:noFill/>
          </a:ln>
        </p:spPr>
      </p:pic>
      <p:sp>
        <p:nvSpPr>
          <p:cNvPr id="6" name="Freeform: Shape 5">
            <a:extLst>
              <a:ext uri="{FF2B5EF4-FFF2-40B4-BE49-F238E27FC236}">
                <a16:creationId xmlns:a16="http://schemas.microsoft.com/office/drawing/2014/main" id="{785C2A34-8939-442F-9FD6-B7846944576A}"/>
              </a:ext>
            </a:extLst>
          </p:cNvPr>
          <p:cNvSpPr/>
          <p:nvPr/>
        </p:nvSpPr>
        <p:spPr>
          <a:xfrm>
            <a:off x="427038" y="5457371"/>
            <a:ext cx="11582400" cy="9043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Details the Effective Security Rules (inbound and outbound) of the Network Interface card of a Virtual Machine</a:t>
            </a:r>
          </a:p>
        </p:txBody>
      </p:sp>
    </p:spTree>
    <p:extLst>
      <p:ext uri="{BB962C8B-B14F-4D97-AF65-F5344CB8AC3E}">
        <p14:creationId xmlns:p14="http://schemas.microsoft.com/office/powerpoint/2010/main" val="143771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VPN Troubleshoot</a:t>
            </a:r>
            <a:endParaRPr lang="en-US" dirty="0"/>
          </a:p>
        </p:txBody>
      </p:sp>
      <p:sp>
        <p:nvSpPr>
          <p:cNvPr id="9" name="Rectangle 8">
            <a:extLst>
              <a:ext uri="{FF2B5EF4-FFF2-40B4-BE49-F238E27FC236}">
                <a16:creationId xmlns:a16="http://schemas.microsoft.com/office/drawing/2014/main" id="{019F372E-C829-4EB2-BA1E-68F620E944AE}"/>
              </a:ext>
              <a:ext uri="{C183D7F6-B498-43B3-948B-1728B52AA6E4}">
                <adec:decorative xmlns:adec="http://schemas.microsoft.com/office/drawing/2017/decorative" val="1"/>
              </a:ext>
            </a:extLst>
          </p:cNvPr>
          <p:cNvSpPr/>
          <p:nvPr/>
        </p:nvSpPr>
        <p:spPr bwMode="auto">
          <a:xfrm>
            <a:off x="427038" y="1192212"/>
            <a:ext cx="11582400" cy="37861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Screenshot of the VPN Troubleshooting page. The Virtual Network Gateway, vng01, is chosen.  The Connection cn01 is chosen">
            <a:extLst>
              <a:ext uri="{FF2B5EF4-FFF2-40B4-BE49-F238E27FC236}">
                <a16:creationId xmlns:a16="http://schemas.microsoft.com/office/drawing/2014/main" id="{052CE820-4920-4AD6-B925-511ED22128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0636" y="1613126"/>
            <a:ext cx="11335204" cy="2944360"/>
          </a:xfrm>
          <a:prstGeom prst="rect">
            <a:avLst/>
          </a:prstGeom>
          <a:ln>
            <a:noFill/>
          </a:ln>
        </p:spPr>
      </p:pic>
      <p:sp>
        <p:nvSpPr>
          <p:cNvPr id="5" name="Freeform: Shape 4">
            <a:extLst>
              <a:ext uri="{FF2B5EF4-FFF2-40B4-BE49-F238E27FC236}">
                <a16:creationId xmlns:a16="http://schemas.microsoft.com/office/drawing/2014/main" id="{155C5A92-3263-4C1B-8FF6-CF0CAF2E40E7}"/>
              </a:ext>
            </a:extLst>
          </p:cNvPr>
          <p:cNvSpPr/>
          <p:nvPr/>
        </p:nvSpPr>
        <p:spPr>
          <a:xfrm>
            <a:off x="440570"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Helps you troubleshoot gateways and connections</a:t>
            </a:r>
          </a:p>
        </p:txBody>
      </p:sp>
      <p:sp>
        <p:nvSpPr>
          <p:cNvPr id="7" name="Freeform: Shape 6">
            <a:extLst>
              <a:ext uri="{FF2B5EF4-FFF2-40B4-BE49-F238E27FC236}">
                <a16:creationId xmlns:a16="http://schemas.microsoft.com/office/drawing/2014/main" id="{0B1102F0-4B5B-4C80-8ADF-5ED794F6E446}"/>
              </a:ext>
            </a:extLst>
          </p:cNvPr>
          <p:cNvSpPr/>
          <p:nvPr/>
        </p:nvSpPr>
        <p:spPr>
          <a:xfrm>
            <a:off x="4344922"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Provides summary information and detailed information</a:t>
            </a:r>
          </a:p>
        </p:txBody>
      </p:sp>
      <p:sp>
        <p:nvSpPr>
          <p:cNvPr id="8" name="Freeform: Shape 7">
            <a:extLst>
              <a:ext uri="{FF2B5EF4-FFF2-40B4-BE49-F238E27FC236}">
                <a16:creationId xmlns:a16="http://schemas.microsoft.com/office/drawing/2014/main" id="{F3638088-B517-4691-A35A-4897DE803674}"/>
              </a:ext>
            </a:extLst>
          </p:cNvPr>
          <p:cNvSpPr/>
          <p:nvPr/>
        </p:nvSpPr>
        <p:spPr>
          <a:xfrm>
            <a:off x="8249273" y="5138057"/>
            <a:ext cx="3749052" cy="1223689"/>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200" dirty="0">
                <a:solidFill>
                  <a:schemeClr val="tx1"/>
                </a:solidFill>
              </a:rPr>
              <a:t>Can troubleshoot multiple gateways or connections simultaneously</a:t>
            </a:r>
          </a:p>
        </p:txBody>
      </p:sp>
    </p:spTree>
    <p:extLst>
      <p:ext uri="{BB962C8B-B14F-4D97-AF65-F5344CB8AC3E}">
        <p14:creationId xmlns:p14="http://schemas.microsoft.com/office/powerpoint/2010/main" val="187748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Packet Capture</a:t>
            </a:r>
            <a:endParaRPr lang="en-US" dirty="0"/>
          </a:p>
        </p:txBody>
      </p:sp>
      <p:sp>
        <p:nvSpPr>
          <p:cNvPr id="5" name="Rectangle 4">
            <a:extLst>
              <a:ext uri="{FF2B5EF4-FFF2-40B4-BE49-F238E27FC236}">
                <a16:creationId xmlns:a16="http://schemas.microsoft.com/office/drawing/2014/main" id="{02F35EF4-0049-4E30-BDF7-E762D1E09A5B}"/>
              </a:ext>
              <a:ext uri="{C183D7F6-B498-43B3-948B-1728B52AA6E4}">
                <adec:decorative xmlns:adec="http://schemas.microsoft.com/office/drawing/2017/decorative" val="0"/>
              </a:ext>
            </a:extLst>
          </p:cNvPr>
          <p:cNvSpPr/>
          <p:nvPr/>
        </p:nvSpPr>
        <p:spPr bwMode="auto">
          <a:xfrm>
            <a:off x="427038" y="1188209"/>
            <a:ext cx="3216048" cy="25198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Captures inbound and outbound traffic from a Virtual Machine</a:t>
            </a:r>
          </a:p>
        </p:txBody>
      </p:sp>
      <p:sp>
        <p:nvSpPr>
          <p:cNvPr id="7" name="Rectangle 6">
            <a:extLst>
              <a:ext uri="{FF2B5EF4-FFF2-40B4-BE49-F238E27FC236}">
                <a16:creationId xmlns:a16="http://schemas.microsoft.com/office/drawing/2014/main" id="{99A4F910-9F0C-4911-A952-44EAD4944180}"/>
              </a:ext>
              <a:ext uri="{C183D7F6-B498-43B3-948B-1728B52AA6E4}">
                <adec:decorative xmlns:adec="http://schemas.microsoft.com/office/drawing/2017/decorative" val="0"/>
              </a:ext>
            </a:extLst>
          </p:cNvPr>
          <p:cNvSpPr/>
          <p:nvPr/>
        </p:nvSpPr>
        <p:spPr bwMode="auto">
          <a:xfrm>
            <a:off x="427038" y="3827039"/>
            <a:ext cx="3216048" cy="25198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Saves data to a storage account, a local file,</a:t>
            </a:r>
            <a:br>
              <a:rPr lang="en-US" sz="2200" dirty="0">
                <a:solidFill>
                  <a:schemeClr val="tx1"/>
                </a:solidFill>
              </a:rPr>
            </a:br>
            <a:r>
              <a:rPr lang="en-US" sz="2200" dirty="0">
                <a:solidFill>
                  <a:schemeClr val="tx1"/>
                </a:solidFill>
              </a:rPr>
              <a:t>or both</a:t>
            </a:r>
          </a:p>
        </p:txBody>
      </p:sp>
      <p:sp>
        <p:nvSpPr>
          <p:cNvPr id="8" name="Rectangle 7">
            <a:extLst>
              <a:ext uri="{FF2B5EF4-FFF2-40B4-BE49-F238E27FC236}">
                <a16:creationId xmlns:a16="http://schemas.microsoft.com/office/drawing/2014/main" id="{8D02F76F-FE53-4350-BFB3-D30A863BFC13}"/>
              </a:ext>
              <a:ext uri="{C183D7F6-B498-43B3-948B-1728B52AA6E4}">
                <adec:decorative xmlns:adec="http://schemas.microsoft.com/office/drawing/2017/decorative" val="1"/>
              </a:ext>
            </a:extLst>
          </p:cNvPr>
          <p:cNvSpPr/>
          <p:nvPr/>
        </p:nvSpPr>
        <p:spPr bwMode="auto">
          <a:xfrm>
            <a:off x="3802743" y="1192213"/>
            <a:ext cx="8206695"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3" descr="A screenshot of adding a packet capture. The target virtual machine is vm01. The packet capture name is capture01. Storage account is selected for capture configuration">
            <a:extLst>
              <a:ext uri="{FF2B5EF4-FFF2-40B4-BE49-F238E27FC236}">
                <a16:creationId xmlns:a16="http://schemas.microsoft.com/office/drawing/2014/main" id="{3F0F5372-46CF-4FA5-BD7C-F1B4DE6B0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7896" y="1238591"/>
            <a:ext cx="5036387" cy="5108328"/>
          </a:xfrm>
          <a:prstGeom prst="rect">
            <a:avLst/>
          </a:prstGeom>
          <a:ln>
            <a:noFill/>
          </a:ln>
        </p:spPr>
      </p:pic>
    </p:spTree>
    <p:extLst>
      <p:ext uri="{BB962C8B-B14F-4D97-AF65-F5344CB8AC3E}">
        <p14:creationId xmlns:p14="http://schemas.microsoft.com/office/powerpoint/2010/main" val="7314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0D5A6-D80C-4AD3-8912-939255220D36}"/>
              </a:ext>
            </a:extLst>
          </p:cNvPr>
          <p:cNvSpPr>
            <a:spLocks noGrp="1"/>
          </p:cNvSpPr>
          <p:nvPr>
            <p:ph type="title"/>
          </p:nvPr>
        </p:nvSpPr>
        <p:spPr/>
        <p:txBody>
          <a:bodyPr/>
          <a:lstStyle/>
          <a:p>
            <a:r>
              <a:rPr lang="en-US" b="1" dirty="0"/>
              <a:t>Azure Monitor Service</a:t>
            </a:r>
          </a:p>
        </p:txBody>
      </p:sp>
      <p:sp>
        <p:nvSpPr>
          <p:cNvPr id="2" name="Rectangle 1">
            <a:extLst>
              <a:ext uri="{FF2B5EF4-FFF2-40B4-BE49-F238E27FC236}">
                <a16:creationId xmlns:a16="http://schemas.microsoft.com/office/drawing/2014/main" id="{EEFADFAD-4D4F-48A9-8AC1-6C318E821F19}"/>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4" descr="Screenshot of an Azure Monitor service showing the flow from Application, Operating system, Azure Resources, Azure Subscription, Azure Tenant and Custom resources to Stores in Azure Monitor that has insights, visualize, analyze, respond, and integrate">
            <a:extLst>
              <a:ext uri="{FF2B5EF4-FFF2-40B4-BE49-F238E27FC236}">
                <a16:creationId xmlns:a16="http://schemas.microsoft.com/office/drawing/2014/main" id="{3132CB59-9A66-46B2-8B38-DA4B5E6EDAB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577160" y="1222792"/>
            <a:ext cx="9271041" cy="5138954"/>
          </a:xfrm>
          <a:prstGeom prst="rect">
            <a:avLst/>
          </a:prstGeom>
          <a:ln>
            <a:noFill/>
          </a:ln>
        </p:spPr>
      </p:pic>
      <p:sp>
        <p:nvSpPr>
          <p:cNvPr id="3" name="TextBox 2">
            <a:extLst>
              <a:ext uri="{FF2B5EF4-FFF2-40B4-BE49-F238E27FC236}">
                <a16:creationId xmlns:a16="http://schemas.microsoft.com/office/drawing/2014/main" id="{272995AD-8DC0-4651-BD15-6F0AD44A15F8}"/>
              </a:ext>
            </a:extLst>
          </p:cNvPr>
          <p:cNvSpPr txBox="1"/>
          <p:nvPr/>
        </p:nvSpPr>
        <p:spPr>
          <a:xfrm>
            <a:off x="1818751" y="1818752"/>
            <a:ext cx="1645130"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mj-lt"/>
              </a:rPr>
              <a:t>Data Types</a:t>
            </a:r>
          </a:p>
        </p:txBody>
      </p:sp>
    </p:spTree>
    <p:extLst>
      <p:ext uri="{BB962C8B-B14F-4D97-AF65-F5344CB8AC3E}">
        <p14:creationId xmlns:p14="http://schemas.microsoft.com/office/powerpoint/2010/main" val="245469689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Connection Troubleshoot</a:t>
            </a:r>
          </a:p>
        </p:txBody>
      </p:sp>
      <p:sp>
        <p:nvSpPr>
          <p:cNvPr id="5" name="Rectangle 4">
            <a:extLst>
              <a:ext uri="{FF2B5EF4-FFF2-40B4-BE49-F238E27FC236}">
                <a16:creationId xmlns:a16="http://schemas.microsoft.com/office/drawing/2014/main" id="{65112921-8AAF-4F42-AC53-DCAD3063E6B9}"/>
              </a:ext>
              <a:ext uri="{C183D7F6-B498-43B3-948B-1728B52AA6E4}">
                <adec:decorative xmlns:adec="http://schemas.microsoft.com/office/drawing/2017/decorative" val="0"/>
              </a:ext>
            </a:extLst>
          </p:cNvPr>
          <p:cNvSpPr/>
          <p:nvPr/>
        </p:nvSpPr>
        <p:spPr bwMode="auto">
          <a:xfrm>
            <a:off x="427038" y="119221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Check connectivity between source VM and destination</a:t>
            </a:r>
          </a:p>
        </p:txBody>
      </p:sp>
      <p:sp>
        <p:nvSpPr>
          <p:cNvPr id="7" name="Rectangle 6">
            <a:extLst>
              <a:ext uri="{FF2B5EF4-FFF2-40B4-BE49-F238E27FC236}">
                <a16:creationId xmlns:a16="http://schemas.microsoft.com/office/drawing/2014/main" id="{9D2A85B5-F050-4C3C-A535-3C39DE1E5AA5}"/>
              </a:ext>
              <a:ext uri="{C183D7F6-B498-43B3-948B-1728B52AA6E4}">
                <adec:decorative xmlns:adec="http://schemas.microsoft.com/office/drawing/2017/decorative" val="0"/>
              </a:ext>
            </a:extLst>
          </p:cNvPr>
          <p:cNvSpPr/>
          <p:nvPr/>
        </p:nvSpPr>
        <p:spPr bwMode="auto">
          <a:xfrm>
            <a:off x="427038" y="226132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Identify configuration issues that are impacting reachability</a:t>
            </a:r>
          </a:p>
        </p:txBody>
      </p:sp>
      <p:sp>
        <p:nvSpPr>
          <p:cNvPr id="8" name="Rectangle 7">
            <a:extLst>
              <a:ext uri="{FF2B5EF4-FFF2-40B4-BE49-F238E27FC236}">
                <a16:creationId xmlns:a16="http://schemas.microsoft.com/office/drawing/2014/main" id="{1AB1D196-042F-40DD-8D83-C26DB1BCA415}"/>
              </a:ext>
              <a:ext uri="{C183D7F6-B498-43B3-948B-1728B52AA6E4}">
                <adec:decorative xmlns:adec="http://schemas.microsoft.com/office/drawing/2017/decorative" val="0"/>
              </a:ext>
            </a:extLst>
          </p:cNvPr>
          <p:cNvSpPr/>
          <p:nvPr/>
        </p:nvSpPr>
        <p:spPr bwMode="auto">
          <a:xfrm>
            <a:off x="427038" y="333043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Provide all possible hop by hop paths from the source to destination</a:t>
            </a:r>
          </a:p>
        </p:txBody>
      </p:sp>
      <p:sp>
        <p:nvSpPr>
          <p:cNvPr id="9" name="Rectangle 8">
            <a:extLst>
              <a:ext uri="{FF2B5EF4-FFF2-40B4-BE49-F238E27FC236}">
                <a16:creationId xmlns:a16="http://schemas.microsoft.com/office/drawing/2014/main" id="{4904C083-959D-4535-B489-B064A2FEC60C}"/>
              </a:ext>
              <a:ext uri="{C183D7F6-B498-43B3-948B-1728B52AA6E4}">
                <adec:decorative xmlns:adec="http://schemas.microsoft.com/office/drawing/2017/decorative" val="0"/>
              </a:ext>
            </a:extLst>
          </p:cNvPr>
          <p:cNvSpPr/>
          <p:nvPr/>
        </p:nvSpPr>
        <p:spPr bwMode="auto">
          <a:xfrm>
            <a:off x="427038" y="439954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Review hop by hop latency – min, max, and average between source and destination</a:t>
            </a:r>
          </a:p>
        </p:txBody>
      </p:sp>
      <p:sp>
        <p:nvSpPr>
          <p:cNvPr id="10" name="Rectangle 9">
            <a:extLst>
              <a:ext uri="{FF2B5EF4-FFF2-40B4-BE49-F238E27FC236}">
                <a16:creationId xmlns:a16="http://schemas.microsoft.com/office/drawing/2014/main" id="{AD7CCC68-F2AC-443F-AA18-411B56DF4927}"/>
              </a:ext>
              <a:ext uri="{C183D7F6-B498-43B3-948B-1728B52AA6E4}">
                <adec:decorative xmlns:adec="http://schemas.microsoft.com/office/drawing/2017/decorative" val="0"/>
              </a:ext>
            </a:extLst>
          </p:cNvPr>
          <p:cNvSpPr/>
          <p:nvPr/>
        </p:nvSpPr>
        <p:spPr bwMode="auto">
          <a:xfrm>
            <a:off x="427038" y="5468653"/>
            <a:ext cx="5857648" cy="8930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View a graphical topology from your source to destination</a:t>
            </a:r>
          </a:p>
        </p:txBody>
      </p:sp>
      <p:sp>
        <p:nvSpPr>
          <p:cNvPr id="11" name="Rectangle 10">
            <a:extLst>
              <a:ext uri="{FF2B5EF4-FFF2-40B4-BE49-F238E27FC236}">
                <a16:creationId xmlns:a16="http://schemas.microsoft.com/office/drawing/2014/main" id="{93AD8586-BF73-4962-8FA2-2525929AEF8C}"/>
              </a:ext>
              <a:ext uri="{C183D7F6-B498-43B3-948B-1728B52AA6E4}">
                <adec:decorative xmlns:adec="http://schemas.microsoft.com/office/drawing/2017/decorative" val="1"/>
              </a:ext>
            </a:extLst>
          </p:cNvPr>
          <p:cNvSpPr/>
          <p:nvPr/>
        </p:nvSpPr>
        <p:spPr bwMode="auto">
          <a:xfrm>
            <a:off x="6418716" y="1008696"/>
            <a:ext cx="5579609" cy="53530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2" descr="A screenshot of the Connection Troubleshoot configuration. Virtual machine is vm01. Destination is specified manually of 13.24.35.46. Protocol is TCP. Destination port is 3389. Source port is 3389">
            <a:extLst>
              <a:ext uri="{FF2B5EF4-FFF2-40B4-BE49-F238E27FC236}">
                <a16:creationId xmlns:a16="http://schemas.microsoft.com/office/drawing/2014/main" id="{E6288604-B5FC-4521-8679-03421DBD59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73302" y="1192213"/>
            <a:ext cx="4470436" cy="5061110"/>
          </a:xfrm>
          <a:prstGeom prst="rect">
            <a:avLst/>
          </a:prstGeom>
          <a:ln>
            <a:noFill/>
          </a:ln>
        </p:spPr>
      </p:pic>
    </p:spTree>
    <p:extLst>
      <p:ext uri="{BB962C8B-B14F-4D97-AF65-F5344CB8AC3E}">
        <p14:creationId xmlns:p14="http://schemas.microsoft.com/office/powerpoint/2010/main" val="315465146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A3CF-F9F3-497D-8EAB-4EC017C36814}"/>
              </a:ext>
            </a:extLst>
          </p:cNvPr>
          <p:cNvSpPr>
            <a:spLocks noGrp="1"/>
          </p:cNvSpPr>
          <p:nvPr>
            <p:ph type="title"/>
          </p:nvPr>
        </p:nvSpPr>
        <p:spPr/>
        <p:txBody>
          <a:bodyPr/>
          <a:lstStyle/>
          <a:p>
            <a:r>
              <a:rPr lang="en-US" b="1" dirty="0">
                <a:cs typeface="Segoe UI"/>
              </a:rPr>
              <a:t>Logs – NSG Flow Logs</a:t>
            </a:r>
            <a:endParaRPr lang="en-US" dirty="0">
              <a:cs typeface="Segoe UI"/>
            </a:endParaRPr>
          </a:p>
        </p:txBody>
      </p:sp>
      <p:sp>
        <p:nvSpPr>
          <p:cNvPr id="10" name="Rectangle 9">
            <a:extLst>
              <a:ext uri="{FF2B5EF4-FFF2-40B4-BE49-F238E27FC236}">
                <a16:creationId xmlns:a16="http://schemas.microsoft.com/office/drawing/2014/main" id="{54E9D76C-5CAD-4EFA-9AFF-90081874E27A}"/>
              </a:ext>
              <a:ext uri="{C183D7F6-B498-43B3-948B-1728B52AA6E4}">
                <adec:decorative xmlns:adec="http://schemas.microsoft.com/office/drawing/2017/decorative" val="1"/>
              </a:ext>
            </a:extLst>
          </p:cNvPr>
          <p:cNvSpPr/>
          <p:nvPr/>
        </p:nvSpPr>
        <p:spPr bwMode="auto">
          <a:xfrm>
            <a:off x="427038" y="1192212"/>
            <a:ext cx="11582400" cy="3633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5" descr="Screenshot of the NSG flow logs page. Several NSGs are shown including Name, Resource Group, Status, and Location">
            <a:extLst>
              <a:ext uri="{FF2B5EF4-FFF2-40B4-BE49-F238E27FC236}">
                <a16:creationId xmlns:a16="http://schemas.microsoft.com/office/drawing/2014/main" id="{827C3DC1-7904-4FA0-9F97-FEB6474D7BB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5476" y="1963149"/>
            <a:ext cx="11185524" cy="2104614"/>
          </a:xfrm>
          <a:prstGeom prst="rect">
            <a:avLst/>
          </a:prstGeom>
          <a:ln>
            <a:noFill/>
          </a:ln>
        </p:spPr>
      </p:pic>
      <p:sp>
        <p:nvSpPr>
          <p:cNvPr id="11" name="Freeform: Shape 10">
            <a:extLst>
              <a:ext uri="{FF2B5EF4-FFF2-40B4-BE49-F238E27FC236}">
                <a16:creationId xmlns:a16="http://schemas.microsoft.com/office/drawing/2014/main" id="{7E44C95F-3A0B-4227-A30D-CCE1CD991E1E}"/>
              </a:ext>
            </a:extLst>
          </p:cNvPr>
          <p:cNvSpPr/>
          <p:nvPr/>
        </p:nvSpPr>
        <p:spPr>
          <a:xfrm>
            <a:off x="440570" y="4978400"/>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information about ingress and egress IP traffic through an NSG</a:t>
            </a:r>
          </a:p>
        </p:txBody>
      </p:sp>
      <p:sp>
        <p:nvSpPr>
          <p:cNvPr id="12" name="Freeform: Shape 11">
            <a:extLst>
              <a:ext uri="{FF2B5EF4-FFF2-40B4-BE49-F238E27FC236}">
                <a16:creationId xmlns:a16="http://schemas.microsoft.com/office/drawing/2014/main" id="{45F57AB5-9645-490E-8A9C-652D8D39E8B9}"/>
              </a:ext>
            </a:extLst>
          </p:cNvPr>
          <p:cNvSpPr/>
          <p:nvPr/>
        </p:nvSpPr>
        <p:spPr>
          <a:xfrm>
            <a:off x="4052958" y="4978400"/>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Flow logs are written in JSON format and show outbound and inbound flows on a per rule basis</a:t>
            </a:r>
          </a:p>
        </p:txBody>
      </p:sp>
      <p:sp>
        <p:nvSpPr>
          <p:cNvPr id="13" name="Freeform: Shape 12">
            <a:extLst>
              <a:ext uri="{FF2B5EF4-FFF2-40B4-BE49-F238E27FC236}">
                <a16:creationId xmlns:a16="http://schemas.microsoft.com/office/drawing/2014/main" id="{2111DE25-605D-4B3D-84B5-182ACA1CC368}"/>
              </a:ext>
            </a:extLst>
          </p:cNvPr>
          <p:cNvSpPr/>
          <p:nvPr/>
        </p:nvSpPr>
        <p:spPr>
          <a:xfrm>
            <a:off x="8231643" y="4978400"/>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JSON format can be visually displayed in </a:t>
            </a:r>
            <a:br>
              <a:rPr lang="en-US" sz="2000" dirty="0">
                <a:solidFill>
                  <a:schemeClr val="tx1"/>
                </a:solidFill>
              </a:rPr>
            </a:br>
            <a:r>
              <a:rPr lang="en-US" sz="2000" dirty="0">
                <a:solidFill>
                  <a:schemeClr val="tx1"/>
                </a:solidFill>
              </a:rPr>
              <a:t>Power BI or third-party tools like Kibana</a:t>
            </a:r>
          </a:p>
        </p:txBody>
      </p:sp>
    </p:spTree>
    <p:extLst>
      <p:ext uri="{BB962C8B-B14F-4D97-AF65-F5344CB8AC3E}">
        <p14:creationId xmlns:p14="http://schemas.microsoft.com/office/powerpoint/2010/main" val="287213854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0B4-10C8-4BEF-B037-F660CEAD1755}"/>
              </a:ext>
            </a:extLst>
          </p:cNvPr>
          <p:cNvSpPr>
            <a:spLocks noGrp="1"/>
          </p:cNvSpPr>
          <p:nvPr>
            <p:ph type="title"/>
          </p:nvPr>
        </p:nvSpPr>
        <p:spPr/>
        <p:txBody>
          <a:bodyPr/>
          <a:lstStyle/>
          <a:p>
            <a:r>
              <a:rPr lang="en-US" dirty="0">
                <a:cs typeface="Segoe UI"/>
              </a:rPr>
              <a:t>Monitoring – Topology</a:t>
            </a:r>
            <a:endParaRPr lang="en-US" dirty="0"/>
          </a:p>
        </p:txBody>
      </p:sp>
      <p:sp>
        <p:nvSpPr>
          <p:cNvPr id="18" name="Rectangle 17">
            <a:extLst>
              <a:ext uri="{FF2B5EF4-FFF2-40B4-BE49-F238E27FC236}">
                <a16:creationId xmlns:a16="http://schemas.microsoft.com/office/drawing/2014/main" id="{E27A98CB-E0AD-4BD9-9845-8D91239B5EDE}"/>
              </a:ext>
              <a:ext uri="{C183D7F6-B498-43B3-948B-1728B52AA6E4}">
                <adec:decorative xmlns:adec="http://schemas.microsoft.com/office/drawing/2017/decorative" val="1"/>
              </a:ext>
            </a:extLst>
          </p:cNvPr>
          <p:cNvSpPr/>
          <p:nvPr/>
        </p:nvSpPr>
        <p:spPr bwMode="auto">
          <a:xfrm>
            <a:off x="427038" y="1192212"/>
            <a:ext cx="11582400" cy="36337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6" descr="Screenshot of the Network Watcher Topology page. The illustration is described in the text">
            <a:extLst>
              <a:ext uri="{FF2B5EF4-FFF2-40B4-BE49-F238E27FC236}">
                <a16:creationId xmlns:a16="http://schemas.microsoft.com/office/drawing/2014/main" id="{58BB9726-D023-44AF-BDA3-43A12BA799D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019" t="1019" r="1019" b="1019"/>
          <a:stretch/>
        </p:blipFill>
        <p:spPr>
          <a:xfrm>
            <a:off x="938945" y="1390649"/>
            <a:ext cx="10558586" cy="3236914"/>
          </a:xfrm>
          <a:prstGeom prst="rect">
            <a:avLst/>
          </a:prstGeom>
          <a:ln>
            <a:noFill/>
          </a:ln>
        </p:spPr>
      </p:pic>
      <p:sp>
        <p:nvSpPr>
          <p:cNvPr id="15" name="Freeform: Shape 14">
            <a:extLst>
              <a:ext uri="{FF2B5EF4-FFF2-40B4-BE49-F238E27FC236}">
                <a16:creationId xmlns:a16="http://schemas.microsoft.com/office/drawing/2014/main" id="{702453A2-FD2F-428B-ABF4-FC73A8C67B76}"/>
              </a:ext>
            </a:extLst>
          </p:cNvPr>
          <p:cNvSpPr/>
          <p:nvPr/>
        </p:nvSpPr>
        <p:spPr>
          <a:xfrm>
            <a:off x="440570" y="4978400"/>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Provides a visual representation of your networking elements</a:t>
            </a:r>
          </a:p>
        </p:txBody>
      </p:sp>
      <p:sp>
        <p:nvSpPr>
          <p:cNvPr id="16" name="Freeform: Shape 15">
            <a:extLst>
              <a:ext uri="{FF2B5EF4-FFF2-40B4-BE49-F238E27FC236}">
                <a16:creationId xmlns:a16="http://schemas.microsoft.com/office/drawing/2014/main" id="{9CB9C76E-0691-4DD0-BB71-879F91A12EA6}"/>
              </a:ext>
            </a:extLst>
          </p:cNvPr>
          <p:cNvSpPr/>
          <p:nvPr/>
        </p:nvSpPr>
        <p:spPr>
          <a:xfrm>
            <a:off x="4052958" y="4978400"/>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all the resources in a virtual network, resource to resource associations, and relationships between the resources</a:t>
            </a:r>
          </a:p>
        </p:txBody>
      </p:sp>
      <p:sp>
        <p:nvSpPr>
          <p:cNvPr id="17" name="Freeform: Shape 16">
            <a:extLst>
              <a:ext uri="{FF2B5EF4-FFF2-40B4-BE49-F238E27FC236}">
                <a16:creationId xmlns:a16="http://schemas.microsoft.com/office/drawing/2014/main" id="{04E1EFB6-FBED-46F1-83AF-77B2409690BA}"/>
              </a:ext>
            </a:extLst>
          </p:cNvPr>
          <p:cNvSpPr/>
          <p:nvPr/>
        </p:nvSpPr>
        <p:spPr>
          <a:xfrm>
            <a:off x="8231643" y="4978400"/>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Network Watcher</a:t>
            </a:r>
            <a:br>
              <a:rPr lang="en-US" sz="2000" dirty="0">
                <a:solidFill>
                  <a:schemeClr val="tx1"/>
                </a:solidFill>
              </a:rPr>
            </a:br>
            <a:r>
              <a:rPr lang="en-US" sz="2000" dirty="0">
                <a:solidFill>
                  <a:schemeClr val="tx1"/>
                </a:solidFill>
              </a:rPr>
              <a:t>instance in the same region as the virtual network</a:t>
            </a:r>
          </a:p>
        </p:txBody>
      </p:sp>
    </p:spTree>
    <p:extLst>
      <p:ext uri="{BB962C8B-B14F-4D97-AF65-F5344CB8AC3E}">
        <p14:creationId xmlns:p14="http://schemas.microsoft.com/office/powerpoint/2010/main" val="196864748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87716" y="2851011"/>
            <a:ext cx="9070923" cy="996940"/>
          </a:xfrm>
        </p:spPr>
        <p:txBody>
          <a:bodyPr/>
          <a:lstStyle/>
          <a:p>
            <a:br>
              <a:rPr lang="en-US" b="1" dirty="0"/>
            </a:br>
            <a:r>
              <a:rPr lang="en-US" b="1" dirty="0"/>
              <a:t>Lesson 08: Unified Monitoring in Azure</a:t>
            </a:r>
          </a:p>
        </p:txBody>
      </p:sp>
      <p:pic>
        <p:nvPicPr>
          <p:cNvPr id="3" name="Graphic 2" descr="Heart with pulse with solid fill">
            <a:extLst>
              <a:ext uri="{FF2B5EF4-FFF2-40B4-BE49-F238E27FC236}">
                <a16:creationId xmlns:a16="http://schemas.microsoft.com/office/drawing/2014/main" id="{82FD331A-70D1-4A65-BC8A-E976E082BA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16260" y="2798444"/>
            <a:ext cx="1352888" cy="1226720"/>
          </a:xfrm>
          <a:prstGeom prst="rect">
            <a:avLst/>
          </a:prstGeom>
        </p:spPr>
      </p:pic>
    </p:spTree>
    <p:extLst>
      <p:ext uri="{BB962C8B-B14F-4D97-AF65-F5344CB8AC3E}">
        <p14:creationId xmlns:p14="http://schemas.microsoft.com/office/powerpoint/2010/main" val="385609037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881711"/>
            <a:ext cx="2460592" cy="1231106"/>
          </a:xfrm>
        </p:spPr>
        <p:txBody>
          <a:bodyPr/>
          <a:lstStyle/>
          <a:p>
            <a:r>
              <a:rPr lang="en-US" dirty="0"/>
              <a:t>Unified Monitoring</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7530535" cy="5828156"/>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Infrastructure Monitoring</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Security Posture</a:t>
            </a:r>
          </a:p>
          <a:p>
            <a:pPr marL="809205" lvl="1"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Strengthened Security Posture</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Azure Security Center</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Protect Against Threats with Azure Security Center</a:t>
            </a: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a:lnSpc>
                <a:spcPct val="150000"/>
              </a:lnSpc>
              <a:spcAft>
                <a:spcPts val="600"/>
              </a:spcAft>
            </a:pP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0418091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C3C474-6CD9-47B3-9791-2A80B04FB20D}"/>
              </a:ext>
            </a:extLst>
          </p:cNvPr>
          <p:cNvSpPr>
            <a:spLocks noGrp="1"/>
          </p:cNvSpPr>
          <p:nvPr>
            <p:ph type="title"/>
          </p:nvPr>
        </p:nvSpPr>
        <p:spPr/>
        <p:txBody>
          <a:bodyPr/>
          <a:lstStyle/>
          <a:p>
            <a:r>
              <a:rPr lang="en-US" b="1" dirty="0"/>
              <a:t>Azure Infrastructure Monitoring</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1808774" y="1269160"/>
            <a:ext cx="8209434" cy="589785"/>
          </a:xfrm>
        </p:spPr>
        <p:txBody>
          <a:bodyPr/>
          <a:lstStyle/>
          <a:p>
            <a:pPr marL="0" indent="0">
              <a:buNone/>
            </a:pPr>
            <a:r>
              <a:rPr lang="en-US" sz="2400" dirty="0">
                <a:latin typeface="+mj-lt"/>
              </a:rPr>
              <a:t>Azure Application Insights and Azure Monitor are integrated</a:t>
            </a:r>
          </a:p>
        </p:txBody>
      </p:sp>
      <p:pic>
        <p:nvPicPr>
          <p:cNvPr id="4" name="Picture 3" descr="A Log Analytics Workspace communicates with an Application Insights application. ">
            <a:extLst>
              <a:ext uri="{FF2B5EF4-FFF2-40B4-BE49-F238E27FC236}">
                <a16:creationId xmlns:a16="http://schemas.microsoft.com/office/drawing/2014/main" id="{8F846E52-792C-4C96-BB62-3237C57B9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92" y="1997750"/>
            <a:ext cx="9733522" cy="4117280"/>
          </a:xfrm>
          <a:prstGeom prst="rect">
            <a:avLst/>
          </a:prstGeom>
        </p:spPr>
      </p:pic>
    </p:spTree>
    <p:extLst>
      <p:ext uri="{BB962C8B-B14F-4D97-AF65-F5344CB8AC3E}">
        <p14:creationId xmlns:p14="http://schemas.microsoft.com/office/powerpoint/2010/main" val="22052796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874760-F7DB-4CCA-BB37-CA6188154890}"/>
              </a:ext>
            </a:extLst>
          </p:cNvPr>
          <p:cNvSpPr>
            <a:spLocks noGrp="1"/>
          </p:cNvSpPr>
          <p:nvPr>
            <p:ph type="title"/>
          </p:nvPr>
        </p:nvSpPr>
        <p:spPr/>
        <p:txBody>
          <a:bodyPr/>
          <a:lstStyle/>
          <a:p>
            <a:pPr>
              <a:spcAft>
                <a:spcPts val="600"/>
              </a:spcAft>
            </a:pPr>
            <a:r>
              <a:rPr lang="en-US" sz="3200" b="1" dirty="0"/>
              <a:t>Security Posture</a:t>
            </a:r>
          </a:p>
        </p:txBody>
      </p:sp>
      <p:sp>
        <p:nvSpPr>
          <p:cNvPr id="4" name="Rectangle 3">
            <a:extLst>
              <a:ext uri="{FF2B5EF4-FFF2-40B4-BE49-F238E27FC236}">
                <a16:creationId xmlns:a16="http://schemas.microsoft.com/office/drawing/2014/main" id="{8995C277-1306-43A0-B715-402BACF1F6C6}"/>
              </a:ext>
            </a:extLst>
          </p:cNvPr>
          <p:cNvSpPr/>
          <p:nvPr/>
        </p:nvSpPr>
        <p:spPr bwMode="auto">
          <a:xfrm>
            <a:off x="-5556" y="1179858"/>
            <a:ext cx="12436475" cy="81391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1313"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Have a proactive strategy that audits your resources to identify systems that do not meet organizational standards or best practices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474812" y="2533675"/>
            <a:ext cx="4410339" cy="3416188"/>
          </a:xfrm>
          <a:solidFill>
            <a:schemeClr val="bg1">
              <a:lumMod val="95000"/>
            </a:schemeClr>
          </a:solidFill>
        </p:spPr>
        <p:txBody>
          <a:bodyPr/>
          <a:lstStyle/>
          <a:p>
            <a:pPr marL="0" indent="0">
              <a:spcAft>
                <a:spcPts val="600"/>
              </a:spcAft>
              <a:buNone/>
            </a:pPr>
            <a:r>
              <a:rPr lang="en-US" sz="2000" dirty="0"/>
              <a:t>View the security state of resources and any issues per resource type:</a:t>
            </a:r>
          </a:p>
          <a:p>
            <a:pPr marL="571500" lvl="1" indent="-342900">
              <a:spcAft>
                <a:spcPts val="600"/>
              </a:spcAft>
              <a:buFont typeface="Arial" panose="020B0604020202020204" pitchFamily="34" charset="0"/>
              <a:buChar char="•"/>
            </a:pPr>
            <a:r>
              <a:rPr lang="en-US" dirty="0"/>
              <a:t>Monitor computer resources and apps</a:t>
            </a:r>
          </a:p>
          <a:p>
            <a:pPr marL="571500" lvl="1" indent="-342900">
              <a:spcAft>
                <a:spcPts val="600"/>
              </a:spcAft>
              <a:buFont typeface="Arial" panose="020B0604020202020204" pitchFamily="34" charset="0"/>
              <a:buChar char="•"/>
            </a:pPr>
            <a:r>
              <a:rPr lang="en-US" dirty="0"/>
              <a:t>Monitor network resources</a:t>
            </a:r>
          </a:p>
          <a:p>
            <a:pPr marL="571500" lvl="1" indent="-342900">
              <a:spcAft>
                <a:spcPts val="600"/>
              </a:spcAft>
              <a:buFont typeface="Arial" panose="020B0604020202020204" pitchFamily="34" charset="0"/>
              <a:buChar char="•"/>
            </a:pPr>
            <a:r>
              <a:rPr lang="en-US" dirty="0"/>
              <a:t>Monitor data and storage resources</a:t>
            </a:r>
          </a:p>
          <a:p>
            <a:pPr marL="571500" lvl="1" indent="-342900">
              <a:spcAft>
                <a:spcPts val="600"/>
              </a:spcAft>
              <a:buFont typeface="Arial" panose="020B0604020202020204" pitchFamily="34" charset="0"/>
              <a:buChar char="•"/>
            </a:pPr>
            <a:r>
              <a:rPr lang="en-US" dirty="0"/>
              <a:t>Monitor your identity and access resources</a:t>
            </a:r>
          </a:p>
        </p:txBody>
      </p:sp>
      <p:pic>
        <p:nvPicPr>
          <p:cNvPr id="20" name="Picture 19" descr="Screenshot of the Secure Score page. ">
            <a:extLst>
              <a:ext uri="{FF2B5EF4-FFF2-40B4-BE49-F238E27FC236}">
                <a16:creationId xmlns:a16="http://schemas.microsoft.com/office/drawing/2014/main" id="{A4C9B1B7-86DD-421C-B00C-3B1AD858F320}"/>
              </a:ext>
            </a:extLst>
          </p:cNvPr>
          <p:cNvPicPr>
            <a:picLocks noChangeAspect="1"/>
          </p:cNvPicPr>
          <p:nvPr/>
        </p:nvPicPr>
        <p:blipFill>
          <a:blip r:embed="rId2"/>
          <a:stretch>
            <a:fillRect/>
          </a:stretch>
        </p:blipFill>
        <p:spPr>
          <a:xfrm>
            <a:off x="5497830" y="2642842"/>
            <a:ext cx="6151376" cy="3171825"/>
          </a:xfrm>
          <a:prstGeom prst="rect">
            <a:avLst/>
          </a:prstGeom>
          <a:ln>
            <a:solidFill>
              <a:schemeClr val="bg1">
                <a:lumMod val="85000"/>
              </a:schemeClr>
            </a:solidFill>
          </a:ln>
        </p:spPr>
      </p:pic>
      <p:sp>
        <p:nvSpPr>
          <p:cNvPr id="10" name="Rectangle 9">
            <a:extLst>
              <a:ext uri="{FF2B5EF4-FFF2-40B4-BE49-F238E27FC236}">
                <a16:creationId xmlns:a16="http://schemas.microsoft.com/office/drawing/2014/main" id="{BC046A90-1473-4155-A040-0EDB0707D411}"/>
              </a:ext>
              <a:ext uri="{C183D7F6-B498-43B3-948B-1728B52AA6E4}">
                <adec:decorative xmlns:adec="http://schemas.microsoft.com/office/drawing/2017/decorative" val="1"/>
              </a:ext>
            </a:extLst>
          </p:cNvPr>
          <p:cNvSpPr/>
          <p:nvPr/>
        </p:nvSpPr>
        <p:spPr bwMode="auto">
          <a:xfrm>
            <a:off x="5210827" y="2392472"/>
            <a:ext cx="6914368" cy="375780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419041238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Azure Security Center</a:t>
            </a:r>
            <a:endParaRPr lang="en-US" dirty="0"/>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465139" y="1171227"/>
            <a:ext cx="5359464" cy="5447645"/>
          </a:xfrm>
          <a:solidFill>
            <a:schemeClr val="bg1">
              <a:lumMod val="95000"/>
            </a:schemeClr>
          </a:solidFill>
        </p:spPr>
        <p:txBody>
          <a:bodyPr lIns="91440" rIns="91440"/>
          <a:lstStyle/>
          <a:p>
            <a:pPr marL="0" indent="0">
              <a:spcAft>
                <a:spcPts val="600"/>
              </a:spcAft>
              <a:buNone/>
            </a:pPr>
            <a:r>
              <a:rPr lang="en-US" sz="2000" dirty="0">
                <a:latin typeface="+mj-lt"/>
              </a:rPr>
              <a:t>Addresses</a:t>
            </a:r>
            <a:r>
              <a:rPr lang="en-US" dirty="0">
                <a:latin typeface="+mj-lt"/>
              </a:rPr>
              <a:t>:</a:t>
            </a:r>
          </a:p>
          <a:p>
            <a:pPr marL="571500" lvl="1" indent="-342900">
              <a:spcAft>
                <a:spcPts val="600"/>
              </a:spcAft>
              <a:buFont typeface="Arial" panose="020B0604020202020204" pitchFamily="34" charset="0"/>
              <a:buChar char="•"/>
            </a:pPr>
            <a:r>
              <a:rPr lang="en-US" dirty="0"/>
              <a:t>Rapidly changing workloads</a:t>
            </a:r>
          </a:p>
          <a:p>
            <a:pPr marL="571500" lvl="1" indent="-342900">
              <a:spcAft>
                <a:spcPts val="600"/>
              </a:spcAft>
              <a:buFont typeface="Arial" panose="020B0604020202020204" pitchFamily="34" charset="0"/>
              <a:buChar char="•"/>
            </a:pPr>
            <a:r>
              <a:rPr lang="en-US" dirty="0"/>
              <a:t>Increasingly sophisticated attacks</a:t>
            </a:r>
          </a:p>
          <a:p>
            <a:pPr marL="0" indent="0">
              <a:spcAft>
                <a:spcPts val="600"/>
              </a:spcAft>
              <a:buNone/>
            </a:pPr>
            <a:r>
              <a:rPr lang="en-US" sz="2000" dirty="0">
                <a:latin typeface="+mj-lt"/>
              </a:rPr>
              <a:t>Provides tools: </a:t>
            </a:r>
          </a:p>
          <a:p>
            <a:pPr marL="571500" lvl="1" indent="-342900">
              <a:spcAft>
                <a:spcPts val="600"/>
              </a:spcAft>
              <a:buFont typeface="Arial" panose="020B0604020202020204" pitchFamily="34" charset="0"/>
              <a:buChar char="•"/>
            </a:pPr>
            <a:r>
              <a:rPr lang="en-US" dirty="0"/>
              <a:t>Strengthen security posture</a:t>
            </a:r>
          </a:p>
          <a:p>
            <a:pPr marL="571500" lvl="1" indent="-342900">
              <a:spcAft>
                <a:spcPts val="600"/>
              </a:spcAft>
              <a:buFont typeface="Arial" panose="020B0604020202020204" pitchFamily="34" charset="0"/>
              <a:buChar char="•"/>
            </a:pPr>
            <a:r>
              <a:rPr lang="en-US" dirty="0"/>
              <a:t>Protect against threats</a:t>
            </a:r>
          </a:p>
          <a:p>
            <a:pPr marL="571500" lvl="1" indent="-342900">
              <a:spcAft>
                <a:spcPts val="600"/>
              </a:spcAft>
              <a:buFont typeface="Arial" panose="020B0604020202020204" pitchFamily="34" charset="0"/>
              <a:buChar char="•"/>
            </a:pPr>
            <a:r>
              <a:rPr lang="en-US" dirty="0"/>
              <a:t>Get secure faster</a:t>
            </a:r>
          </a:p>
          <a:p>
            <a:pPr marL="0" indent="0">
              <a:spcAft>
                <a:spcPts val="600"/>
              </a:spcAft>
              <a:buNone/>
            </a:pPr>
            <a:r>
              <a:rPr lang="en-US" sz="2000" dirty="0">
                <a:latin typeface="+mj-lt"/>
              </a:rPr>
              <a:t>Usage cases: </a:t>
            </a:r>
          </a:p>
          <a:p>
            <a:pPr marL="571500" lvl="1" indent="-342900">
              <a:spcAft>
                <a:spcPts val="600"/>
              </a:spcAft>
              <a:buFont typeface="Arial" panose="020B0604020202020204" pitchFamily="34" charset="0"/>
              <a:buChar char="•"/>
            </a:pPr>
            <a:r>
              <a:rPr lang="en-US" dirty="0"/>
              <a:t>Identify and address risks and threats</a:t>
            </a:r>
          </a:p>
          <a:p>
            <a:pPr marL="571500" lvl="1" indent="-342900">
              <a:spcAft>
                <a:spcPts val="600"/>
              </a:spcAft>
              <a:buFont typeface="Arial" panose="020B0604020202020204" pitchFamily="34" charset="0"/>
              <a:buChar char="•"/>
            </a:pPr>
            <a:r>
              <a:rPr lang="en-US" dirty="0"/>
              <a:t>You don’t have traditional in-house skills to secure an infrastructure</a:t>
            </a:r>
          </a:p>
          <a:p>
            <a:pPr marL="571500" lvl="1" indent="-342900">
              <a:spcAft>
                <a:spcPts val="600"/>
              </a:spcAft>
              <a:buFont typeface="Arial" panose="020B0604020202020204" pitchFamily="34" charset="0"/>
              <a:buChar char="•"/>
            </a:pPr>
            <a:r>
              <a:rPr lang="en-US" dirty="0"/>
              <a:t>Need to secure an infrastructure consisting of on-premises and cloud resources</a:t>
            </a:r>
          </a:p>
        </p:txBody>
      </p:sp>
      <p:pic>
        <p:nvPicPr>
          <p:cNvPr id="5" name="Picture 4" descr="Health of resources and security recommendations">
            <a:extLst>
              <a:ext uri="{FF2B5EF4-FFF2-40B4-BE49-F238E27FC236}">
                <a16:creationId xmlns:a16="http://schemas.microsoft.com/office/drawing/2014/main" id="{6645AF94-0348-4D15-AD3D-7ADD6C9449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1934" y="1395483"/>
            <a:ext cx="5909402" cy="2101779"/>
          </a:xfrm>
          <a:prstGeom prst="rect">
            <a:avLst/>
          </a:prstGeom>
          <a:effectLst>
            <a:outerShdw blurRad="50800" dist="38100" dir="2700000" algn="tl" rotWithShape="0">
              <a:prstClr val="black">
                <a:alpha val="40000"/>
              </a:prstClr>
            </a:outerShdw>
          </a:effectLst>
        </p:spPr>
      </p:pic>
      <p:pic>
        <p:nvPicPr>
          <p:cNvPr id="6" name="Picture 5" descr="Screenshot of Auto Provisioning setting">
            <a:extLst>
              <a:ext uri="{FF2B5EF4-FFF2-40B4-BE49-F238E27FC236}">
                <a16:creationId xmlns:a16="http://schemas.microsoft.com/office/drawing/2014/main" id="{8DA858BE-18CD-4544-A3AF-21DF3D7C8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832" y="3724258"/>
            <a:ext cx="6193605" cy="251222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11863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Protect Against Threats with Azure Security Center</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427039" y="2274169"/>
            <a:ext cx="4946627" cy="1934575"/>
          </a:xfrm>
          <a:solidFill>
            <a:schemeClr val="bg1">
              <a:lumMod val="95000"/>
            </a:schemeClr>
          </a:solidFill>
        </p:spPr>
        <p:txBody>
          <a:bodyPr lIns="91440" rIns="91440" anchor="ctr" anchorCtr="0">
            <a:noAutofit/>
          </a:bodyPr>
          <a:lstStyle/>
          <a:p>
            <a:pPr marL="0" indent="0" algn="ctr">
              <a:buNone/>
            </a:pPr>
            <a:r>
              <a:rPr lang="en-US" sz="2400" dirty="0">
                <a:latin typeface="+mn-lt"/>
              </a:rPr>
              <a:t>Security Center gives a centralized view of all security alerts</a:t>
            </a:r>
          </a:p>
        </p:txBody>
      </p:sp>
      <p:pic>
        <p:nvPicPr>
          <p:cNvPr id="4" name="Picture 3" descr="Screenshot of the Security incidents page. ">
            <a:extLst>
              <a:ext uri="{FF2B5EF4-FFF2-40B4-BE49-F238E27FC236}">
                <a16:creationId xmlns:a16="http://schemas.microsoft.com/office/drawing/2014/main" id="{037D7C91-18FE-4C4F-A382-DA2783C8D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695" y="1563861"/>
            <a:ext cx="5912553" cy="4111476"/>
          </a:xfrm>
          <a:prstGeom prst="rect">
            <a:avLst/>
          </a:prstGeom>
        </p:spPr>
      </p:pic>
    </p:spTree>
    <p:extLst>
      <p:ext uri="{BB962C8B-B14F-4D97-AF65-F5344CB8AC3E}">
        <p14:creationId xmlns:p14="http://schemas.microsoft.com/office/powerpoint/2010/main" val="227904719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578479" y="2777120"/>
            <a:ext cx="9070923" cy="996940"/>
          </a:xfrm>
        </p:spPr>
        <p:txBody>
          <a:bodyPr/>
          <a:lstStyle/>
          <a:p>
            <a:br>
              <a:rPr lang="en-US" b="1" dirty="0"/>
            </a:br>
            <a:r>
              <a:rPr lang="en-US" b="1" dirty="0"/>
              <a:t>Lesson 09: Monitor Azure Costs</a:t>
            </a:r>
          </a:p>
        </p:txBody>
      </p:sp>
      <p:pic>
        <p:nvPicPr>
          <p:cNvPr id="3" name="Graphic 2">
            <a:extLst>
              <a:ext uri="{FF2B5EF4-FFF2-40B4-BE49-F238E27FC236}">
                <a16:creationId xmlns:a16="http://schemas.microsoft.com/office/drawing/2014/main" id="{938C0FF6-BA91-43D3-BB9B-B5A315E240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7823" y="2831673"/>
            <a:ext cx="1185064" cy="1074545"/>
          </a:xfrm>
          <a:prstGeom prst="rect">
            <a:avLst/>
          </a:prstGeom>
        </p:spPr>
      </p:pic>
    </p:spTree>
    <p:extLst>
      <p:ext uri="{BB962C8B-B14F-4D97-AF65-F5344CB8AC3E}">
        <p14:creationId xmlns:p14="http://schemas.microsoft.com/office/powerpoint/2010/main" val="1859180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0430-352B-4584-AE1C-1B4A5138875A}"/>
              </a:ext>
            </a:extLst>
          </p:cNvPr>
          <p:cNvSpPr>
            <a:spLocks noGrp="1"/>
          </p:cNvSpPr>
          <p:nvPr>
            <p:ph type="title"/>
          </p:nvPr>
        </p:nvSpPr>
        <p:spPr/>
        <p:txBody>
          <a:bodyPr/>
          <a:lstStyle/>
          <a:p>
            <a:r>
              <a:rPr lang="en-US" dirty="0"/>
              <a:t>Key Capabilities</a:t>
            </a:r>
          </a:p>
        </p:txBody>
      </p:sp>
      <p:sp>
        <p:nvSpPr>
          <p:cNvPr id="4" name="Rectangle 3">
            <a:extLst>
              <a:ext uri="{FF2B5EF4-FFF2-40B4-BE49-F238E27FC236}">
                <a16:creationId xmlns:a16="http://schemas.microsoft.com/office/drawing/2014/main" id="{1DEEC092-640B-4D05-B5DE-C14D52A6C7D3}"/>
              </a:ext>
              <a:ext uri="{C183D7F6-B498-43B3-948B-1728B52AA6E4}">
                <adec:decorative xmlns:adec="http://schemas.microsoft.com/office/drawing/2017/decorative" val="1"/>
              </a:ext>
            </a:extLst>
          </p:cNvPr>
          <p:cNvSpPr/>
          <p:nvPr/>
        </p:nvSpPr>
        <p:spPr bwMode="auto">
          <a:xfrm>
            <a:off x="427038" y="1192213"/>
            <a:ext cx="11582400" cy="36422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6" name="Picture 5" descr="Diagram listing three key functionalities for which Azure Monitor is used: Monitor &amp; Visualize Metrics; Query &amp; Analyze Logs; Setup Alert &amp; Actions">
            <a:extLst>
              <a:ext uri="{FF2B5EF4-FFF2-40B4-BE49-F238E27FC236}">
                <a16:creationId xmlns:a16="http://schemas.microsoft.com/office/drawing/2014/main" id="{C2386E28-418F-4669-84EC-57EE9CE34E13}"/>
              </a:ext>
            </a:extLst>
          </p:cNvPr>
          <p:cNvPicPr/>
          <p:nvPr/>
        </p:nvPicPr>
        <p:blipFill rotWithShape="1">
          <a:blip r:embed="rId2" cstate="email">
            <a:extLst>
              <a:ext uri="{28A0092B-C50C-407E-A947-70E740481C1C}">
                <a14:useLocalDpi xmlns:a14="http://schemas.microsoft.com/office/drawing/2010/main"/>
              </a:ext>
            </a:extLst>
          </a:blip>
          <a:srcRect t="-1090"/>
          <a:stretch/>
        </p:blipFill>
        <p:spPr bwMode="auto">
          <a:xfrm>
            <a:off x="470698" y="1257300"/>
            <a:ext cx="11495080" cy="3437892"/>
          </a:xfrm>
          <a:prstGeom prst="rect">
            <a:avLst/>
          </a:prstGeom>
        </p:spPr>
      </p:pic>
      <p:sp>
        <p:nvSpPr>
          <p:cNvPr id="8" name="Freeform: Shape 7">
            <a:extLst>
              <a:ext uri="{FF2B5EF4-FFF2-40B4-BE49-F238E27FC236}">
                <a16:creationId xmlns:a16="http://schemas.microsoft.com/office/drawing/2014/main" id="{A1354FE3-7E83-4EB1-89F2-B702A628EDC2}"/>
              </a:ext>
            </a:extLst>
          </p:cNvPr>
          <p:cNvSpPr/>
          <p:nvPr/>
        </p:nvSpPr>
        <p:spPr>
          <a:xfrm>
            <a:off x="440570"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Core monitoring for</a:t>
            </a:r>
            <a:br>
              <a:rPr lang="en-US" sz="2200" dirty="0">
                <a:solidFill>
                  <a:schemeClr val="tx1"/>
                </a:solidFill>
              </a:rPr>
            </a:br>
            <a:r>
              <a:rPr lang="en-US" sz="2200" dirty="0">
                <a:solidFill>
                  <a:schemeClr val="tx1"/>
                </a:solidFill>
              </a:rPr>
              <a:t>Azure services</a:t>
            </a:r>
          </a:p>
        </p:txBody>
      </p:sp>
      <p:sp>
        <p:nvSpPr>
          <p:cNvPr id="10" name="Freeform: Shape 9">
            <a:extLst>
              <a:ext uri="{FF2B5EF4-FFF2-40B4-BE49-F238E27FC236}">
                <a16:creationId xmlns:a16="http://schemas.microsoft.com/office/drawing/2014/main" id="{0F351493-33ED-4556-947D-3A95C9A216A2}"/>
              </a:ext>
            </a:extLst>
          </p:cNvPr>
          <p:cNvSpPr/>
          <p:nvPr/>
        </p:nvSpPr>
        <p:spPr>
          <a:xfrm>
            <a:off x="4344922"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Collects metrics, activity logs, and diagnostic logs</a:t>
            </a:r>
          </a:p>
        </p:txBody>
      </p:sp>
      <p:sp>
        <p:nvSpPr>
          <p:cNvPr id="12" name="Freeform: Shape 11">
            <a:extLst>
              <a:ext uri="{FF2B5EF4-FFF2-40B4-BE49-F238E27FC236}">
                <a16:creationId xmlns:a16="http://schemas.microsoft.com/office/drawing/2014/main" id="{22A32AB1-D7FB-4D1C-AE3C-16AB578C3485}"/>
              </a:ext>
            </a:extLst>
          </p:cNvPr>
          <p:cNvSpPr/>
          <p:nvPr/>
        </p:nvSpPr>
        <p:spPr>
          <a:xfrm>
            <a:off x="8249273" y="4986080"/>
            <a:ext cx="3749052" cy="137566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Use for time critical alerts and notifications</a:t>
            </a:r>
          </a:p>
        </p:txBody>
      </p:sp>
    </p:spTree>
    <p:extLst>
      <p:ext uri="{BB962C8B-B14F-4D97-AF65-F5344CB8AC3E}">
        <p14:creationId xmlns:p14="http://schemas.microsoft.com/office/powerpoint/2010/main" val="277348501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75E2-008C-487E-9EB8-0BAA347A5C0C}"/>
              </a:ext>
            </a:extLst>
          </p:cNvPr>
          <p:cNvSpPr>
            <a:spLocks noGrp="1"/>
          </p:cNvSpPr>
          <p:nvPr>
            <p:ph type="title"/>
          </p:nvPr>
        </p:nvSpPr>
        <p:spPr>
          <a:xfrm>
            <a:off x="465955" y="2881711"/>
            <a:ext cx="2460592" cy="1231106"/>
          </a:xfrm>
        </p:spPr>
        <p:txBody>
          <a:bodyPr/>
          <a:lstStyle/>
          <a:p>
            <a:r>
              <a:rPr lang="en-US" dirty="0"/>
              <a:t>Monitor Azure Costs</a:t>
            </a:r>
            <a:br>
              <a:rPr lang="en-US" dirty="0"/>
            </a:br>
            <a:r>
              <a:rPr lang="en-US" dirty="0"/>
              <a:t>Overview</a:t>
            </a:r>
          </a:p>
        </p:txBody>
      </p:sp>
      <p:sp>
        <p:nvSpPr>
          <p:cNvPr id="4" name="TextBox 3">
            <a:extLst>
              <a:ext uri="{FF2B5EF4-FFF2-40B4-BE49-F238E27FC236}">
                <a16:creationId xmlns:a16="http://schemas.microsoft.com/office/drawing/2014/main" id="{FC4C1558-95F6-47E5-B2CC-71FCC1DCBEFC}"/>
              </a:ext>
            </a:extLst>
          </p:cNvPr>
          <p:cNvSpPr txBox="1"/>
          <p:nvPr/>
        </p:nvSpPr>
        <p:spPr>
          <a:xfrm>
            <a:off x="3575356" y="413034"/>
            <a:ext cx="3926279" cy="2673446"/>
          </a:xfrm>
          <a:prstGeom prst="rect">
            <a:avLst/>
          </a:prstGeom>
          <a:noFill/>
        </p:spPr>
        <p:txBody>
          <a:bodyPr wrap="none" lIns="182854" tIns="146283" rIns="182854" bIns="146283" rtlCol="0">
            <a:spAutoFit/>
          </a:bodyPr>
          <a:lstStyle/>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Monitoring Azure Costs</a:t>
            </a:r>
          </a:p>
          <a:p>
            <a:pPr marL="342834" indent="-342834">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Optimizing Azure Costs</a:t>
            </a:r>
          </a:p>
          <a:p>
            <a:pPr marL="809115" lvl="1"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a:p>
            <a:pPr marL="342834" indent="-342834">
              <a:lnSpc>
                <a:spcPct val="150000"/>
              </a:lnSpc>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7513694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Monitoring Azure Costs (1 of 2)</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635001" y="1892360"/>
            <a:ext cx="4571999" cy="2646878"/>
          </a:xfrm>
          <a:solidFill>
            <a:schemeClr val="bg1">
              <a:lumMod val="95000"/>
            </a:schemeClr>
          </a:solidFill>
          <a:ln>
            <a:solidFill>
              <a:schemeClr val="accent1"/>
            </a:solidFill>
          </a:ln>
        </p:spPr>
        <p:txBody>
          <a:bodyPr lIns="91440" rIns="91440" anchor="ctr" anchorCtr="0">
            <a:noAutofit/>
          </a:bodyPr>
          <a:lstStyle/>
          <a:p>
            <a:pPr marL="342900" indent="-342900">
              <a:spcAft>
                <a:spcPts val="1200"/>
              </a:spcAft>
              <a:buFont typeface="Arial" panose="020B0604020202020204" pitchFamily="34" charset="0"/>
              <a:buChar char="•"/>
            </a:pPr>
            <a:r>
              <a:rPr lang="en-US" sz="2400" dirty="0">
                <a:latin typeface="+mn-lt"/>
              </a:rPr>
              <a:t>Identify stakeholders</a:t>
            </a:r>
          </a:p>
          <a:p>
            <a:pPr marL="342900" indent="-342900">
              <a:spcAft>
                <a:spcPts val="1200"/>
              </a:spcAft>
              <a:buFont typeface="Arial" panose="020B0604020202020204" pitchFamily="34" charset="0"/>
              <a:buChar char="•"/>
            </a:pPr>
            <a:r>
              <a:rPr lang="en-US" sz="2400" dirty="0">
                <a:latin typeface="+mn-lt"/>
              </a:rPr>
              <a:t>Determine frequency</a:t>
            </a:r>
          </a:p>
          <a:p>
            <a:pPr marL="342900" indent="-342900">
              <a:spcAft>
                <a:spcPts val="1200"/>
              </a:spcAft>
              <a:buFont typeface="Arial" panose="020B0604020202020204" pitchFamily="34" charset="0"/>
              <a:buChar char="•"/>
            </a:pPr>
            <a:r>
              <a:rPr lang="en-US" sz="2400" dirty="0">
                <a:latin typeface="+mn-lt"/>
              </a:rPr>
              <a:t>Responding to cost alerts</a:t>
            </a:r>
          </a:p>
          <a:p>
            <a:pPr marL="342900" indent="-342900">
              <a:spcAft>
                <a:spcPts val="1200"/>
              </a:spcAft>
              <a:buFont typeface="Arial" panose="020B0604020202020204" pitchFamily="34" charset="0"/>
              <a:buChar char="•"/>
            </a:pPr>
            <a:r>
              <a:rPr lang="en-US" sz="2400" dirty="0">
                <a:latin typeface="+mn-lt"/>
              </a:rPr>
              <a:t>Define budgets</a:t>
            </a:r>
          </a:p>
          <a:p>
            <a:pPr marL="342900" indent="-342900">
              <a:spcAft>
                <a:spcPts val="1200"/>
              </a:spcAft>
              <a:buFont typeface="Arial" panose="020B0604020202020204" pitchFamily="34" charset="0"/>
              <a:buChar char="•"/>
            </a:pPr>
            <a:r>
              <a:rPr lang="en-US" sz="2400" dirty="0">
                <a:latin typeface="+mn-lt"/>
              </a:rPr>
              <a:t>Gather information</a:t>
            </a:r>
            <a:endParaRPr lang="en-US" dirty="0">
              <a:latin typeface="+mn-lt"/>
            </a:endParaRPr>
          </a:p>
        </p:txBody>
      </p:sp>
      <p:sp>
        <p:nvSpPr>
          <p:cNvPr id="4" name="Text Placeholder 14">
            <a:extLst>
              <a:ext uri="{FF2B5EF4-FFF2-40B4-BE49-F238E27FC236}">
                <a16:creationId xmlns:a16="http://schemas.microsoft.com/office/drawing/2014/main" id="{FDFC3B00-F191-496B-9033-04BFC22D1A77}"/>
              </a:ext>
            </a:extLst>
          </p:cNvPr>
          <p:cNvSpPr txBox="1">
            <a:spLocks/>
          </p:cNvSpPr>
          <p:nvPr/>
        </p:nvSpPr>
        <p:spPr>
          <a:xfrm>
            <a:off x="6045200" y="1485900"/>
            <a:ext cx="5953125" cy="3459798"/>
          </a:xfrm>
          <a:prstGeom prst="rect">
            <a:avLst/>
          </a:prstGeom>
          <a:solidFill>
            <a:schemeClr val="bg1">
              <a:lumMod val="95000"/>
            </a:schemeClr>
          </a:solidFill>
          <a:ln>
            <a:solidFill>
              <a:schemeClr val="accent1"/>
            </a:solidFill>
          </a:ln>
        </p:spPr>
        <p:txBody>
          <a:bodyPr vert="horz" wrap="square" lIns="91440" tIns="91440" rIns="91440" bIns="91440" rtlCol="0" anchor="ctr" anchorCtr="0">
            <a:noAutofit/>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GB" b="1" dirty="0"/>
              <a:t>Azure Advisor Cost Analysis tool </a:t>
            </a:r>
            <a:r>
              <a:rPr lang="en-GB" dirty="0"/>
              <a:t> </a:t>
            </a:r>
            <a:r>
              <a:rPr lang="en-GB" dirty="0">
                <a:latin typeface="+mn-lt"/>
              </a:rPr>
              <a:t>provides a view of spending over a period to help understand trends</a:t>
            </a:r>
            <a:endParaRPr lang="en-GB" dirty="0">
              <a:latin typeface="+mn-lt"/>
              <a:cs typeface="Segoe UI"/>
            </a:endParaRPr>
          </a:p>
          <a:p>
            <a:pPr marL="342900" indent="-342900">
              <a:buFont typeface="Arial" panose="020B0604020202020204" pitchFamily="34" charset="0"/>
              <a:buChar char="•"/>
            </a:pPr>
            <a:r>
              <a:rPr lang="en-GB" b="1" dirty="0"/>
              <a:t>Azure Advisor recommendations</a:t>
            </a:r>
            <a:r>
              <a:rPr lang="en-GB" dirty="0"/>
              <a:t> </a:t>
            </a:r>
            <a:r>
              <a:rPr lang="en-GB" dirty="0">
                <a:latin typeface="+mn-lt"/>
              </a:rPr>
              <a:t>highlights over-provisioned services and recommends ways to lower costs.</a:t>
            </a:r>
            <a:endParaRPr lang="en-US" dirty="0">
              <a:latin typeface="+mn-lt"/>
            </a:endParaRPr>
          </a:p>
        </p:txBody>
      </p:sp>
      <p:sp>
        <p:nvSpPr>
          <p:cNvPr id="2" name="Arrow: Right 1">
            <a:extLst>
              <a:ext uri="{FF2B5EF4-FFF2-40B4-BE49-F238E27FC236}">
                <a16:creationId xmlns:a16="http://schemas.microsoft.com/office/drawing/2014/main" id="{DCD3A422-1AC4-4B62-B43C-F3279D7BAA1A}"/>
              </a:ext>
              <a:ext uri="{C183D7F6-B498-43B3-948B-1728B52AA6E4}">
                <adec:decorative xmlns:adec="http://schemas.microsoft.com/office/drawing/2017/decorative" val="1"/>
              </a:ext>
            </a:extLst>
          </p:cNvPr>
          <p:cNvSpPr/>
          <p:nvPr/>
        </p:nvSpPr>
        <p:spPr bwMode="auto">
          <a:xfrm>
            <a:off x="5397500" y="2565400"/>
            <a:ext cx="457200" cy="931862"/>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398542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1B95C-AA66-49CF-8E70-E53FB2B804B8}"/>
              </a:ext>
            </a:extLst>
          </p:cNvPr>
          <p:cNvSpPr>
            <a:spLocks noGrp="1"/>
          </p:cNvSpPr>
          <p:nvPr>
            <p:ph type="title"/>
          </p:nvPr>
        </p:nvSpPr>
        <p:spPr/>
        <p:txBody>
          <a:bodyPr/>
          <a:lstStyle/>
          <a:p>
            <a:r>
              <a:rPr lang="en-GB" b="1" dirty="0">
                <a:cs typeface="Segoe UI"/>
              </a:rPr>
              <a:t>Monitoring Azure Costs (2 of 2)</a:t>
            </a:r>
          </a:p>
        </p:txBody>
      </p:sp>
      <p:sp>
        <p:nvSpPr>
          <p:cNvPr id="10" name="Rectangle 9">
            <a:extLst>
              <a:ext uri="{FF2B5EF4-FFF2-40B4-BE49-F238E27FC236}">
                <a16:creationId xmlns:a16="http://schemas.microsoft.com/office/drawing/2014/main" id="{B03B9722-A33B-421E-97DC-C61879CE45F7}"/>
              </a:ext>
            </a:extLst>
          </p:cNvPr>
          <p:cNvSpPr/>
          <p:nvPr/>
        </p:nvSpPr>
        <p:spPr bwMode="auto">
          <a:xfrm>
            <a:off x="-5556" y="1179858"/>
            <a:ext cx="12436475" cy="98601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1313" defTabSz="932472" fontAlgn="base">
              <a:lnSpc>
                <a:spcPct val="90000"/>
              </a:lnSpc>
              <a:spcBef>
                <a:spcPct val="0"/>
              </a:spcBef>
              <a:spcAft>
                <a:spcPct val="0"/>
              </a:spcAft>
            </a:pPr>
            <a:r>
              <a:rPr lang="en-US" sz="2400" dirty="0">
                <a:solidFill>
                  <a:schemeClr val="bg1"/>
                </a:solidFill>
                <a:latin typeface="+mj-lt"/>
                <a:ea typeface="Segoe UI" pitchFamily="34" charset="0"/>
                <a:cs typeface="Segoe UI" pitchFamily="34" charset="0"/>
              </a:rPr>
              <a:t>An optimal design is not always a low-cost design. Low cost may add risk. Consider cost optimization with other aspects of design.</a:t>
            </a:r>
          </a:p>
        </p:txBody>
      </p:sp>
      <p:sp>
        <p:nvSpPr>
          <p:cNvPr id="7" name="Text Placeholder 6">
            <a:extLst>
              <a:ext uri="{FF2B5EF4-FFF2-40B4-BE49-F238E27FC236}">
                <a16:creationId xmlns:a16="http://schemas.microsoft.com/office/drawing/2014/main" id="{50D72630-FCFD-42D2-AA37-5FFD83D1C16F}"/>
              </a:ext>
            </a:extLst>
          </p:cNvPr>
          <p:cNvSpPr>
            <a:spLocks noGrp="1"/>
          </p:cNvSpPr>
          <p:nvPr>
            <p:ph type="body" sz="quarter" idx="4294967295"/>
          </p:nvPr>
        </p:nvSpPr>
        <p:spPr>
          <a:xfrm>
            <a:off x="485757" y="2439964"/>
            <a:ext cx="11239468" cy="688071"/>
          </a:xfrm>
          <a:solidFill>
            <a:schemeClr val="bg1">
              <a:lumMod val="95000"/>
            </a:schemeClr>
          </a:solidFill>
        </p:spPr>
        <p:txBody>
          <a:bodyPr vert="horz" wrap="square" lIns="91440" tIns="91440" rIns="91440" bIns="91440" rtlCol="0" anchor="ctr" anchorCtr="0">
            <a:noAutofit/>
          </a:bodyPr>
          <a:lstStyle/>
          <a:p>
            <a:pPr marL="0" indent="0">
              <a:lnSpc>
                <a:spcPct val="100000"/>
              </a:lnSpc>
              <a:buNone/>
            </a:pPr>
            <a:r>
              <a:rPr lang="en-GB" sz="2000" b="1" dirty="0">
                <a:latin typeface="+mn-lt"/>
              </a:rPr>
              <a:t>Cost vs reliability: </a:t>
            </a:r>
            <a:r>
              <a:rPr lang="en-GB" sz="2000" dirty="0">
                <a:latin typeface="+mn-lt"/>
              </a:rPr>
              <a:t>Does the cost of high-availability components exceed the acceptable downtime?</a:t>
            </a:r>
          </a:p>
        </p:txBody>
      </p:sp>
      <p:sp>
        <p:nvSpPr>
          <p:cNvPr id="8" name="Text Placeholder 7">
            <a:extLst>
              <a:ext uri="{FF2B5EF4-FFF2-40B4-BE49-F238E27FC236}">
                <a16:creationId xmlns:a16="http://schemas.microsoft.com/office/drawing/2014/main" id="{69F50AD2-AFF4-490C-BCAE-CBD219501CBE}"/>
              </a:ext>
            </a:extLst>
          </p:cNvPr>
          <p:cNvSpPr>
            <a:spLocks noGrp="1"/>
          </p:cNvSpPr>
          <p:nvPr>
            <p:ph type="body" sz="quarter" idx="4294967295"/>
          </p:nvPr>
        </p:nvSpPr>
        <p:spPr>
          <a:xfrm>
            <a:off x="485755" y="3286454"/>
            <a:ext cx="11239467" cy="688071"/>
          </a:xfrm>
          <a:solidFill>
            <a:schemeClr val="bg1">
              <a:lumMod val="95000"/>
            </a:schemeClr>
          </a:solidFill>
        </p:spPr>
        <p:txBody>
          <a:bodyPr lIns="91440" tIns="91440" rIns="91440" bIns="91440" anchor="ctr" anchorCtr="0">
            <a:noAutofit/>
          </a:bodyPr>
          <a:lstStyle/>
          <a:p>
            <a:pPr marL="0" indent="0">
              <a:lnSpc>
                <a:spcPct val="100000"/>
              </a:lnSpc>
              <a:buNone/>
            </a:pPr>
            <a:r>
              <a:rPr lang="en-GB" sz="2000" b="1" dirty="0">
                <a:latin typeface="+mn-lt"/>
              </a:rPr>
              <a:t>Cost vs. performance efficiency: </a:t>
            </a:r>
            <a:r>
              <a:rPr lang="en-GB" sz="2000" dirty="0">
                <a:latin typeface="+mn-lt"/>
              </a:rPr>
              <a:t>Fixed or consumption-based provisioning (Azure regions, caching, batch or real-time processing)</a:t>
            </a:r>
          </a:p>
        </p:txBody>
      </p:sp>
      <p:sp>
        <p:nvSpPr>
          <p:cNvPr id="13" name="Text Placeholder 8">
            <a:extLst>
              <a:ext uri="{FF2B5EF4-FFF2-40B4-BE49-F238E27FC236}">
                <a16:creationId xmlns:a16="http://schemas.microsoft.com/office/drawing/2014/main" id="{CFD0511F-932F-4DCE-B078-5B854A6C0240}"/>
              </a:ext>
            </a:extLst>
          </p:cNvPr>
          <p:cNvSpPr txBox="1">
            <a:spLocks/>
          </p:cNvSpPr>
          <p:nvPr/>
        </p:nvSpPr>
        <p:spPr>
          <a:xfrm>
            <a:off x="485755" y="4083602"/>
            <a:ext cx="11239468" cy="688071"/>
          </a:xfrm>
          <a:prstGeom prst="rect">
            <a:avLst/>
          </a:prstGeom>
          <a:solidFill>
            <a:schemeClr val="bg1">
              <a:lumMod val="95000"/>
            </a:schemeClr>
          </a:solidFill>
        </p:spPr>
        <p:txBody>
          <a:bodyPr vert="horz" wrap="square" lIns="91440" tIns="91440" rIns="91440" bIns="91440" rtlCol="0" anchor="ctr" anchorCtr="0">
            <a:noAutofit/>
          </a:bodyPr>
          <a:lstStyle>
            <a:lvl1pPr marL="285750" marR="0" indent="-285750" algn="l" defTabSz="932742" rtl="0" eaLnBrk="1" fontAlgn="auto" latinLnBrk="0" hangingPunct="1">
              <a:lnSpc>
                <a:spcPts val="1800"/>
              </a:lnSpc>
              <a:spcBef>
                <a:spcPts val="0"/>
              </a:spcBef>
              <a:spcAft>
                <a:spcPts val="0"/>
              </a:spcAft>
              <a:buClrTx/>
              <a:buSzPct val="90000"/>
              <a:buFont typeface="Arial" panose="020B0604020202020204" pitchFamily="34" charset="0"/>
              <a:buChar char="•"/>
              <a:tabLst/>
              <a:defRPr sz="1400" b="0" i="0" kern="1200" spc="0" baseline="0">
                <a:solidFill>
                  <a:srgbClr val="000000"/>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Tx/>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6858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GB" sz="2000" b="1" dirty="0"/>
              <a:t>Cost vs operation excellence</a:t>
            </a:r>
            <a:r>
              <a:rPr lang="en-GB" sz="2000" dirty="0"/>
              <a:t>: Investing in systems monitoring and automation might increase the cost initially, but over time will reduce cost.</a:t>
            </a:r>
          </a:p>
        </p:txBody>
      </p:sp>
      <p:sp>
        <p:nvSpPr>
          <p:cNvPr id="9" name="Text Placeholder 8">
            <a:extLst>
              <a:ext uri="{FF2B5EF4-FFF2-40B4-BE49-F238E27FC236}">
                <a16:creationId xmlns:a16="http://schemas.microsoft.com/office/drawing/2014/main" id="{1DB69094-E2BB-469F-9C4D-4218C067EF24}"/>
              </a:ext>
            </a:extLst>
          </p:cNvPr>
          <p:cNvSpPr>
            <a:spLocks noGrp="1"/>
          </p:cNvSpPr>
          <p:nvPr>
            <p:ph type="body" sz="quarter" idx="4294967295"/>
          </p:nvPr>
        </p:nvSpPr>
        <p:spPr>
          <a:xfrm>
            <a:off x="485757" y="4996659"/>
            <a:ext cx="11239465" cy="1138291"/>
          </a:xfrm>
          <a:solidFill>
            <a:schemeClr val="bg1">
              <a:lumMod val="95000"/>
            </a:schemeClr>
          </a:solidFill>
        </p:spPr>
        <p:txBody>
          <a:bodyPr lIns="91440" tIns="91440" rIns="91440" bIns="91440" anchor="ctr" anchorCtr="0">
            <a:noAutofit/>
          </a:bodyPr>
          <a:lstStyle/>
          <a:p>
            <a:pPr marL="0" indent="0">
              <a:lnSpc>
                <a:spcPct val="100000"/>
              </a:lnSpc>
              <a:buNone/>
            </a:pPr>
            <a:r>
              <a:rPr lang="en-GB" sz="2000" b="1" dirty="0">
                <a:latin typeface="+mn-lt"/>
              </a:rPr>
              <a:t>Cost vs. security: </a:t>
            </a:r>
            <a:r>
              <a:rPr lang="en-GB" sz="2000" dirty="0">
                <a:latin typeface="+mn-lt"/>
              </a:rPr>
              <a:t>Increasing security of the workload will increase cost. For example, for specific security and compliance requirements, deploying to differentiated regions will be more expensive. Premium security features can also increase the cost.</a:t>
            </a:r>
          </a:p>
        </p:txBody>
      </p:sp>
    </p:spTree>
    <p:extLst>
      <p:ext uri="{BB962C8B-B14F-4D97-AF65-F5344CB8AC3E}">
        <p14:creationId xmlns:p14="http://schemas.microsoft.com/office/powerpoint/2010/main" val="212344633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93AA-4DA8-4B19-9E38-18F12BE14C8A}"/>
              </a:ext>
            </a:extLst>
          </p:cNvPr>
          <p:cNvSpPr>
            <a:spLocks noGrp="1"/>
          </p:cNvSpPr>
          <p:nvPr>
            <p:ph type="title"/>
          </p:nvPr>
        </p:nvSpPr>
        <p:spPr/>
        <p:txBody>
          <a:bodyPr/>
          <a:lstStyle/>
          <a:p>
            <a:r>
              <a:rPr lang="en-US" b="1" dirty="0">
                <a:cs typeface="Segoe UI"/>
              </a:rPr>
              <a:t>Optimizing Cost Savings (1 of 2)</a:t>
            </a:r>
            <a:endParaRPr lang="en-US" b="1" dirty="0"/>
          </a:p>
        </p:txBody>
      </p:sp>
      <p:sp>
        <p:nvSpPr>
          <p:cNvPr id="5" name="Text Placeholder 4">
            <a:extLst>
              <a:ext uri="{FF2B5EF4-FFF2-40B4-BE49-F238E27FC236}">
                <a16:creationId xmlns:a16="http://schemas.microsoft.com/office/drawing/2014/main" id="{B40052B9-F04E-47E0-AF0C-D475CC9B7153}"/>
              </a:ext>
            </a:extLst>
          </p:cNvPr>
          <p:cNvSpPr>
            <a:spLocks noGrp="1"/>
          </p:cNvSpPr>
          <p:nvPr>
            <p:ph type="body" sz="quarter" idx="4294967295"/>
          </p:nvPr>
        </p:nvSpPr>
        <p:spPr>
          <a:xfrm>
            <a:off x="427039" y="1457324"/>
            <a:ext cx="6249333" cy="4431983"/>
          </a:xfrm>
        </p:spPr>
        <p:txBody>
          <a:bodyPr vert="horz" wrap="square" lIns="0" tIns="0" rIns="0" bIns="0" rtlCol="0" anchor="t">
            <a:spAutoFit/>
          </a:bodyPr>
          <a:lstStyle/>
          <a:p>
            <a:pPr marL="342900" indent="-342900">
              <a:buFont typeface="Arial" panose="020B0604020202020204" pitchFamily="34" charset="0"/>
              <a:buChar char="•"/>
            </a:pPr>
            <a:r>
              <a:rPr lang="en-GB" b="1" dirty="0">
                <a:latin typeface="+mn-lt"/>
              </a:rPr>
              <a:t>Azure Reservations</a:t>
            </a:r>
            <a:r>
              <a:rPr lang="en-GB" dirty="0">
                <a:latin typeface="+mn-lt"/>
              </a:rPr>
              <a:t> helps you save money by pre-paying for services.</a:t>
            </a:r>
          </a:p>
          <a:p>
            <a:pPr marL="342900" indent="-342900">
              <a:buFont typeface="Arial" panose="020B0604020202020204" pitchFamily="34" charset="0"/>
              <a:buChar char="•"/>
            </a:pPr>
            <a:endParaRPr lang="en-GB" dirty="0">
              <a:latin typeface="+mn-lt"/>
            </a:endParaRPr>
          </a:p>
          <a:p>
            <a:pPr marL="342900" indent="-342900">
              <a:buFont typeface="Arial" panose="020B0604020202020204" pitchFamily="34" charset="0"/>
              <a:buChar char="•"/>
            </a:pPr>
            <a:r>
              <a:rPr lang="en-GB" b="1" dirty="0">
                <a:latin typeface="+mn-lt"/>
              </a:rPr>
              <a:t>Azure Hybrid Benefits</a:t>
            </a:r>
            <a:r>
              <a:rPr lang="en-GB" dirty="0">
                <a:latin typeface="+mn-lt"/>
              </a:rPr>
              <a:t> use Windows Server and SQL Server on-premises licenses with Software Assurance.</a:t>
            </a:r>
            <a:endParaRPr lang="en-GB" dirty="0">
              <a:latin typeface="+mn-lt"/>
              <a:cs typeface="Segoe UI"/>
            </a:endParaRPr>
          </a:p>
          <a:p>
            <a:pPr marL="342900" indent="-342900">
              <a:buFont typeface="Arial" panose="020B0604020202020204" pitchFamily="34" charset="0"/>
              <a:buChar char="•"/>
            </a:pPr>
            <a:endParaRPr lang="en-GB" dirty="0">
              <a:latin typeface="+mn-lt"/>
            </a:endParaRPr>
          </a:p>
          <a:p>
            <a:pPr marL="342900" indent="-342900">
              <a:buFont typeface="Arial" panose="020B0604020202020204" pitchFamily="34" charset="0"/>
              <a:buChar char="•"/>
            </a:pPr>
            <a:r>
              <a:rPr lang="en-GB" b="1" dirty="0">
                <a:latin typeface="+mn-lt"/>
              </a:rPr>
              <a:t>Azure Credits </a:t>
            </a:r>
            <a:r>
              <a:rPr lang="en-GB" dirty="0">
                <a:latin typeface="+mn-lt"/>
              </a:rPr>
              <a:t>allows you to experiment with, develop, and test new solutions on Azure.</a:t>
            </a:r>
            <a:endParaRPr lang="en-GB" dirty="0">
              <a:latin typeface="+mn-lt"/>
              <a:cs typeface="Segoe UI"/>
            </a:endParaRPr>
          </a:p>
          <a:p>
            <a:pPr marL="342900" indent="-342900">
              <a:buFont typeface="Arial" panose="020B0604020202020204" pitchFamily="34" charset="0"/>
              <a:buChar char="•"/>
            </a:pPr>
            <a:endParaRPr lang="en-GB" dirty="0">
              <a:latin typeface="+mn-lt"/>
            </a:endParaRPr>
          </a:p>
          <a:p>
            <a:pPr marL="342900" indent="-342900">
              <a:buFont typeface="Arial" panose="020B0604020202020204" pitchFamily="34" charset="0"/>
              <a:buChar char="•"/>
            </a:pPr>
            <a:r>
              <a:rPr lang="en-GB" b="1" dirty="0">
                <a:latin typeface="+mn-lt"/>
              </a:rPr>
              <a:t>Azure Regions</a:t>
            </a:r>
            <a:r>
              <a:rPr lang="en-GB" dirty="0">
                <a:latin typeface="+mn-lt"/>
              </a:rPr>
              <a:t> are separately priced - choose low-cost locations</a:t>
            </a:r>
            <a:endParaRPr lang="en-GB" sz="2400" dirty="0">
              <a:latin typeface="+mn-lt"/>
            </a:endParaRPr>
          </a:p>
        </p:txBody>
      </p:sp>
      <p:pic>
        <p:nvPicPr>
          <p:cNvPr id="7" name="Picture 7" descr="Bar chart with three bars. The largest bar is pay-as-you-go. The next bar is 72% savings with Azure reseved instances. The last bar is 80% savings with Azure reserved instances and Azure hybrid benefit.">
            <a:extLst>
              <a:ext uri="{FF2B5EF4-FFF2-40B4-BE49-F238E27FC236}">
                <a16:creationId xmlns:a16="http://schemas.microsoft.com/office/drawing/2014/main" id="{36559633-0BF0-4FF7-BD5F-B5563A55A684}"/>
              </a:ext>
            </a:extLst>
          </p:cNvPr>
          <p:cNvPicPr>
            <a:picLocks noChangeAspect="1"/>
          </p:cNvPicPr>
          <p:nvPr/>
        </p:nvPicPr>
        <p:blipFill>
          <a:blip r:embed="rId3"/>
          <a:stretch>
            <a:fillRect/>
          </a:stretch>
        </p:blipFill>
        <p:spPr>
          <a:xfrm>
            <a:off x="7314376" y="1952116"/>
            <a:ext cx="4620450" cy="3811729"/>
          </a:xfrm>
          <a:prstGeom prst="rect">
            <a:avLst/>
          </a:prstGeom>
        </p:spPr>
      </p:pic>
      <p:sp>
        <p:nvSpPr>
          <p:cNvPr id="3" name="Rectangle 2">
            <a:extLst>
              <a:ext uri="{FF2B5EF4-FFF2-40B4-BE49-F238E27FC236}">
                <a16:creationId xmlns:a16="http://schemas.microsoft.com/office/drawing/2014/main" id="{F196EE58-E451-47E5-AD4A-EA7E40F1E73F}"/>
              </a:ext>
              <a:ext uri="{C183D7F6-B498-43B3-948B-1728B52AA6E4}">
                <adec:decorative xmlns:adec="http://schemas.microsoft.com/office/drawing/2017/decorative" val="1"/>
              </a:ext>
            </a:extLst>
          </p:cNvPr>
          <p:cNvSpPr/>
          <p:nvPr/>
        </p:nvSpPr>
        <p:spPr bwMode="auto">
          <a:xfrm>
            <a:off x="6989523" y="1457324"/>
            <a:ext cx="4945303" cy="480131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25735277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Optimizing Azure Costs (2 of 2)</a:t>
            </a:r>
            <a:endParaRPr lang="en-US" dirty="0"/>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4294967295"/>
          </p:nvPr>
        </p:nvSpPr>
        <p:spPr>
          <a:xfrm>
            <a:off x="538620" y="1591001"/>
            <a:ext cx="7052154" cy="2646878"/>
          </a:xfrm>
          <a:solidFill>
            <a:schemeClr val="bg1"/>
          </a:solidFill>
        </p:spPr>
        <p:txBody>
          <a:bodyPr/>
          <a:lstStyle/>
          <a:p>
            <a:pPr marL="571500" lvl="1" indent="-342900">
              <a:spcAft>
                <a:spcPts val="1200"/>
              </a:spcAft>
              <a:buFont typeface="Arial" panose="020B0604020202020204" pitchFamily="34" charset="0"/>
              <a:buChar char="•"/>
            </a:pPr>
            <a:r>
              <a:rPr lang="en-US" sz="2400" dirty="0"/>
              <a:t>Enterprise agreement</a:t>
            </a:r>
          </a:p>
          <a:p>
            <a:pPr marL="571500" lvl="1" indent="-342900">
              <a:spcAft>
                <a:spcPts val="1200"/>
              </a:spcAft>
              <a:buFont typeface="Arial" panose="020B0604020202020204" pitchFamily="34" charset="0"/>
              <a:buChar char="•"/>
            </a:pPr>
            <a:r>
              <a:rPr lang="en-US" sz="2400" dirty="0"/>
              <a:t>Enterprise Dev Test Subscription</a:t>
            </a:r>
          </a:p>
          <a:p>
            <a:pPr marL="571500" lvl="1" indent="-342900">
              <a:spcAft>
                <a:spcPts val="1200"/>
              </a:spcAft>
              <a:buFont typeface="Arial" panose="020B0604020202020204" pitchFamily="34" charset="0"/>
              <a:buChar char="•"/>
            </a:pPr>
            <a:r>
              <a:rPr lang="en-US" sz="2400" dirty="0"/>
              <a:t>Cloud Service Provider (Partner program)</a:t>
            </a:r>
          </a:p>
          <a:p>
            <a:pPr marL="571500" lvl="1" indent="-342900">
              <a:spcAft>
                <a:spcPts val="1200"/>
              </a:spcAft>
              <a:buFont typeface="Arial" panose="020B0604020202020204" pitchFamily="34" charset="0"/>
              <a:buChar char="•"/>
            </a:pPr>
            <a:r>
              <a:rPr lang="en-US" sz="2400" dirty="0"/>
              <a:t>Azure Hybrid Use Benefit</a:t>
            </a:r>
          </a:p>
          <a:p>
            <a:pPr marL="571500" lvl="1" indent="-342900">
              <a:spcAft>
                <a:spcPts val="1200"/>
              </a:spcAft>
              <a:buFont typeface="Arial" panose="020B0604020202020204" pitchFamily="34" charset="0"/>
              <a:buChar char="•"/>
            </a:pPr>
            <a:r>
              <a:rPr lang="en-US" sz="2400" dirty="0"/>
              <a:t>Azure Reserved Instances </a:t>
            </a:r>
          </a:p>
        </p:txBody>
      </p:sp>
    </p:spTree>
    <p:extLst>
      <p:ext uri="{BB962C8B-B14F-4D97-AF65-F5344CB8AC3E}">
        <p14:creationId xmlns:p14="http://schemas.microsoft.com/office/powerpoint/2010/main" val="3592479121"/>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Implement Cloud Infrastructure Monitoring - </a:t>
            </a:r>
            <a:r>
              <a:rPr lang="en-US" dirty="0">
                <a:solidFill>
                  <a:schemeClr val="bg2">
                    <a:lumMod val="10000"/>
                  </a:schemeClr>
                </a:solidFill>
              </a:rPr>
              <a:t>Review</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861" y="1386188"/>
            <a:ext cx="4296753" cy="63998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991" y="1386188"/>
            <a:ext cx="7147526" cy="639989"/>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ctr" anchorCtr="0">
            <a:noAutofit/>
          </a:bodyPr>
          <a:lstStyle/>
          <a:p>
            <a:r>
              <a:rPr lang="en-US" sz="2000">
                <a:latin typeface="+mj-lt"/>
              </a:rPr>
              <a:t>Microsoft Learn Modules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991" y="2088597"/>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marL="0" lvl="1">
              <a:spcBef>
                <a:spcPts val="1199"/>
              </a:spcBef>
            </a:pPr>
            <a:r>
              <a:rPr lang="en-US" dirty="0">
                <a:solidFill>
                  <a:schemeClr val="tx1"/>
                </a:solidFill>
              </a:rPr>
              <a:t>Design a holistic monitoring strategy on Azure</a:t>
            </a: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67194" y="2655322"/>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97A3BDC-BE70-40E3-BB08-015EBE935830}"/>
              </a:ext>
            </a:extLst>
          </p:cNvPr>
          <p:cNvSpPr/>
          <p:nvPr/>
        </p:nvSpPr>
        <p:spPr>
          <a:xfrm>
            <a:off x="4876991" y="2762000"/>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marL="0" lvl="1">
              <a:spcBef>
                <a:spcPts val="1199"/>
              </a:spcBef>
            </a:pPr>
            <a:r>
              <a:rPr lang="en-US" dirty="0">
                <a:solidFill>
                  <a:schemeClr val="tx1"/>
                </a:solidFill>
              </a:rPr>
              <a:t>Monitor and troubleshoot your end-to-end Azure network infrastructure by using network monitoring tools</a:t>
            </a:r>
          </a:p>
        </p:txBody>
      </p: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991" y="3372981"/>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2233" y="2794951"/>
            <a:ext cx="1494433" cy="2173398"/>
          </a:xfrm>
          <a:prstGeom prst="rect">
            <a:avLst/>
          </a:prstGeom>
        </p:spPr>
      </p:pic>
      <p:sp>
        <p:nvSpPr>
          <p:cNvPr id="4" name="Rectangle 3">
            <a:extLst>
              <a:ext uri="{FF2B5EF4-FFF2-40B4-BE49-F238E27FC236}">
                <a16:creationId xmlns:a16="http://schemas.microsoft.com/office/drawing/2014/main" id="{B50E61A3-5476-4CF5-BCD0-E707F5CC057D}"/>
              </a:ext>
            </a:extLst>
          </p:cNvPr>
          <p:cNvSpPr/>
          <p:nvPr/>
        </p:nvSpPr>
        <p:spPr>
          <a:xfrm>
            <a:off x="4893385" y="3497263"/>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defTabSz="799946">
              <a:lnSpc>
                <a:spcPct val="90000"/>
              </a:lnSpc>
              <a:spcBef>
                <a:spcPct val="0"/>
              </a:spcBef>
              <a:spcAft>
                <a:spcPct val="35000"/>
              </a:spcAft>
            </a:pPr>
            <a:r>
              <a:rPr lang="en-US" dirty="0">
                <a:solidFill>
                  <a:schemeClr val="tx1"/>
                </a:solidFill>
              </a:rPr>
              <a:t>Improve incident response with alerting on Azure</a:t>
            </a:r>
          </a:p>
        </p:txBody>
      </p:sp>
      <p:cxnSp>
        <p:nvCxnSpPr>
          <p:cNvPr id="5" name="Straight Connector 4">
            <a:extLst>
              <a:ext uri="{FF2B5EF4-FFF2-40B4-BE49-F238E27FC236}">
                <a16:creationId xmlns:a16="http://schemas.microsoft.com/office/drawing/2014/main" id="{8B14BBB3-730F-4630-AF04-31470ADEB8A9}"/>
              </a:ext>
              <a:ext uri="{C183D7F6-B498-43B3-948B-1728B52AA6E4}">
                <adec:decorative xmlns:adec="http://schemas.microsoft.com/office/drawing/2017/decorative" val="1"/>
              </a:ext>
            </a:extLst>
          </p:cNvPr>
          <p:cNvCxnSpPr>
            <a:cxnSpLocks/>
          </p:cNvCxnSpPr>
          <p:nvPr/>
        </p:nvCxnSpPr>
        <p:spPr>
          <a:xfrm>
            <a:off x="4893385" y="4108245"/>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6A2D488-65CE-4252-8EF5-CE9ACD044D61}"/>
              </a:ext>
            </a:extLst>
          </p:cNvPr>
          <p:cNvSpPr/>
          <p:nvPr/>
        </p:nvSpPr>
        <p:spPr>
          <a:xfrm>
            <a:off x="4893385" y="4221408"/>
            <a:ext cx="7131132" cy="54856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24" tIns="106024" rIns="106024" bIns="106024" numCol="1" spcCol="1270" anchor="ctr" anchorCtr="0">
            <a:noAutofit/>
          </a:bodyPr>
          <a:lstStyle/>
          <a:p>
            <a:pPr defTabSz="799946">
              <a:lnSpc>
                <a:spcPct val="90000"/>
              </a:lnSpc>
              <a:spcBef>
                <a:spcPct val="0"/>
              </a:spcBef>
              <a:spcAft>
                <a:spcPct val="35000"/>
              </a:spcAft>
            </a:pPr>
            <a:r>
              <a:rPr lang="en-US" dirty="0">
                <a:solidFill>
                  <a:schemeClr val="tx1"/>
                </a:solidFill>
              </a:rPr>
              <a:t>Choose the best monitoring service for visibility, insight, and outage mitigation</a:t>
            </a:r>
          </a:p>
        </p:txBody>
      </p:sp>
      <p:cxnSp>
        <p:nvCxnSpPr>
          <p:cNvPr id="7" name="Straight Connector 6">
            <a:extLst>
              <a:ext uri="{FF2B5EF4-FFF2-40B4-BE49-F238E27FC236}">
                <a16:creationId xmlns:a16="http://schemas.microsoft.com/office/drawing/2014/main" id="{6A62F1DE-A6D1-4470-8B42-4D9D8DEEA762}"/>
              </a:ext>
              <a:ext uri="{C183D7F6-B498-43B3-948B-1728B52AA6E4}">
                <adec:decorative xmlns:adec="http://schemas.microsoft.com/office/drawing/2017/decorative" val="1"/>
              </a:ext>
            </a:extLst>
          </p:cNvPr>
          <p:cNvCxnSpPr>
            <a:cxnSpLocks/>
          </p:cNvCxnSpPr>
          <p:nvPr/>
        </p:nvCxnSpPr>
        <p:spPr>
          <a:xfrm>
            <a:off x="4990687" y="4769970"/>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5497285-30E2-400A-A37F-F3E26AF132B1}"/>
              </a:ext>
            </a:extLst>
          </p:cNvPr>
          <p:cNvSpPr txBox="1"/>
          <p:nvPr/>
        </p:nvSpPr>
        <p:spPr>
          <a:xfrm>
            <a:off x="4893385" y="4899763"/>
            <a:ext cx="6898998" cy="369332"/>
          </a:xfrm>
          <a:prstGeom prst="rect">
            <a:avLst/>
          </a:prstGeom>
          <a:noFill/>
        </p:spPr>
        <p:txBody>
          <a:bodyPr wrap="square">
            <a:spAutoFit/>
          </a:bodyPr>
          <a:lstStyle/>
          <a:p>
            <a:r>
              <a:rPr lang="en-US" dirty="0"/>
              <a:t>Analyze costs and create budgets with Azure Cost Management</a:t>
            </a:r>
          </a:p>
        </p:txBody>
      </p:sp>
      <p:cxnSp>
        <p:nvCxnSpPr>
          <p:cNvPr id="8" name="Straight Connector 7">
            <a:extLst>
              <a:ext uri="{FF2B5EF4-FFF2-40B4-BE49-F238E27FC236}">
                <a16:creationId xmlns:a16="http://schemas.microsoft.com/office/drawing/2014/main" id="{F7DB4F09-B4CE-4836-BDE7-BA23136F573C}"/>
              </a:ext>
              <a:ext uri="{C183D7F6-B498-43B3-948B-1728B52AA6E4}">
                <adec:decorative xmlns:adec="http://schemas.microsoft.com/office/drawing/2017/decorative" val="1"/>
              </a:ext>
            </a:extLst>
          </p:cNvPr>
          <p:cNvCxnSpPr>
            <a:cxnSpLocks/>
          </p:cNvCxnSpPr>
          <p:nvPr/>
        </p:nvCxnSpPr>
        <p:spPr>
          <a:xfrm>
            <a:off x="4990687" y="5398889"/>
            <a:ext cx="71311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90649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586015" y="3203065"/>
            <a:ext cx="8891347" cy="451890"/>
          </a:xfrm>
        </p:spPr>
        <p:txBody>
          <a:bodyPr/>
          <a:lstStyle/>
          <a:p>
            <a:r>
              <a:rPr lang="en-US" sz="3199" dirty="0"/>
              <a:t>End of presentation</a:t>
            </a:r>
            <a:endParaRPr lang="en-US" dirty="0">
              <a:solidFill>
                <a:schemeClr val="tx2">
                  <a:lumMod val="40000"/>
                  <a:lumOff val="60000"/>
                </a:schemeClr>
              </a:solidFill>
            </a:endParaRPr>
          </a:p>
        </p:txBody>
      </p:sp>
    </p:spTree>
    <p:extLst>
      <p:ext uri="{BB962C8B-B14F-4D97-AF65-F5344CB8AC3E}">
        <p14:creationId xmlns:p14="http://schemas.microsoft.com/office/powerpoint/2010/main" val="160093187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Data Types</a:t>
            </a:r>
          </a:p>
        </p:txBody>
      </p:sp>
      <p:pic>
        <p:nvPicPr>
          <p:cNvPr id="43" name="Picture 42">
            <a:extLst>
              <a:ext uri="{FF2B5EF4-FFF2-40B4-BE49-F238E27FC236}">
                <a16:creationId xmlns:a16="http://schemas.microsoft.com/office/drawing/2014/main" id="{594481C3-44E9-40D1-AEEF-58FE0D7B8017}"/>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3389" y="1471707"/>
            <a:ext cx="874616" cy="874616"/>
          </a:xfrm>
          <a:prstGeom prst="rect">
            <a:avLst/>
          </a:prstGeom>
        </p:spPr>
      </p:pic>
      <p:pic>
        <p:nvPicPr>
          <p:cNvPr id="45" name="Picture 44" descr="Icon of a series of bars with a person in front">
            <a:extLst>
              <a:ext uri="{FF2B5EF4-FFF2-40B4-BE49-F238E27FC236}">
                <a16:creationId xmlns:a16="http://schemas.microsoft.com/office/drawing/2014/main" id="{DA7694AC-436A-430C-8B89-CC50D48EC634}"/>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93262" y="1724422"/>
            <a:ext cx="347344" cy="347344"/>
          </a:xfrm>
          <a:prstGeom prst="rect">
            <a:avLst/>
          </a:prstGeom>
        </p:spPr>
      </p:pic>
      <p:sp>
        <p:nvSpPr>
          <p:cNvPr id="47" name="TextBox 46">
            <a:extLst>
              <a:ext uri="{FF2B5EF4-FFF2-40B4-BE49-F238E27FC236}">
                <a16:creationId xmlns:a16="http://schemas.microsoft.com/office/drawing/2014/main" id="{AFDF457F-5BA6-4FD8-92F4-7FF58D5A171A}"/>
              </a:ext>
            </a:extLst>
          </p:cNvPr>
          <p:cNvSpPr txBox="1"/>
          <p:nvPr/>
        </p:nvSpPr>
        <p:spPr>
          <a:xfrm>
            <a:off x="1498601" y="156224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Application monitoring data </a:t>
            </a:r>
            <a:r>
              <a:rPr lang="en-US" dirty="0"/>
              <a:t>– Performance and functionality of the code you have written, regardless of its platform</a:t>
            </a:r>
          </a:p>
        </p:txBody>
      </p:sp>
      <p:cxnSp>
        <p:nvCxnSpPr>
          <p:cNvPr id="49" name="Straight Connector 48">
            <a:extLst>
              <a:ext uri="{FF2B5EF4-FFF2-40B4-BE49-F238E27FC236}">
                <a16:creationId xmlns:a16="http://schemas.microsoft.com/office/drawing/2014/main" id="{9DC7811D-7DDA-4B55-BA1D-843EA2605B55}"/>
              </a:ext>
              <a:ext uri="{C183D7F6-B498-43B3-948B-1728B52AA6E4}">
                <adec:decorative xmlns:adec="http://schemas.microsoft.com/office/drawing/2017/decorative" val="1"/>
              </a:ext>
            </a:extLst>
          </p:cNvPr>
          <p:cNvCxnSpPr>
            <a:cxnSpLocks/>
          </p:cNvCxnSpPr>
          <p:nvPr/>
        </p:nvCxnSpPr>
        <p:spPr>
          <a:xfrm>
            <a:off x="1511300" y="2424720"/>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5654CA5B-5C13-4C88-A111-DC90373A76C8}"/>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3389" y="2503115"/>
            <a:ext cx="874616" cy="874616"/>
          </a:xfrm>
          <a:prstGeom prst="rect">
            <a:avLst/>
          </a:prstGeom>
        </p:spPr>
      </p:pic>
      <p:pic>
        <p:nvPicPr>
          <p:cNvPr id="53" name="Picture 52" descr="Icon of a computer screen">
            <a:extLst>
              <a:ext uri="{FF2B5EF4-FFF2-40B4-BE49-F238E27FC236}">
                <a16:creationId xmlns:a16="http://schemas.microsoft.com/office/drawing/2014/main" id="{8EC4977E-54F2-41EB-A321-54A30CAD27E5}"/>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677043" y="2762102"/>
            <a:ext cx="379462" cy="379462"/>
          </a:xfrm>
          <a:prstGeom prst="rect">
            <a:avLst/>
          </a:prstGeom>
        </p:spPr>
      </p:pic>
      <p:sp>
        <p:nvSpPr>
          <p:cNvPr id="55" name="TextBox 54">
            <a:extLst>
              <a:ext uri="{FF2B5EF4-FFF2-40B4-BE49-F238E27FC236}">
                <a16:creationId xmlns:a16="http://schemas.microsoft.com/office/drawing/2014/main" id="{311C60C3-3606-4BCB-B5E9-018A9019836D}"/>
              </a:ext>
            </a:extLst>
          </p:cNvPr>
          <p:cNvSpPr txBox="1"/>
          <p:nvPr/>
        </p:nvSpPr>
        <p:spPr>
          <a:xfrm>
            <a:off x="1498601" y="2593651"/>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Guest OS monitoring </a:t>
            </a:r>
            <a:r>
              <a:rPr lang="en-US" dirty="0"/>
              <a:t>– Azure, another cloud, or on-premises</a:t>
            </a:r>
          </a:p>
        </p:txBody>
      </p:sp>
      <p:cxnSp>
        <p:nvCxnSpPr>
          <p:cNvPr id="57" name="Straight Connector 56">
            <a:extLst>
              <a:ext uri="{FF2B5EF4-FFF2-40B4-BE49-F238E27FC236}">
                <a16:creationId xmlns:a16="http://schemas.microsoft.com/office/drawing/2014/main" id="{5A34F65B-7548-431C-9CBA-F12243038D5C}"/>
              </a:ext>
              <a:ext uri="{C183D7F6-B498-43B3-948B-1728B52AA6E4}">
                <adec:decorative xmlns:adec="http://schemas.microsoft.com/office/drawing/2017/decorative" val="1"/>
              </a:ext>
            </a:extLst>
          </p:cNvPr>
          <p:cNvCxnSpPr>
            <a:cxnSpLocks/>
          </p:cNvCxnSpPr>
          <p:nvPr/>
        </p:nvCxnSpPr>
        <p:spPr>
          <a:xfrm>
            <a:off x="1511300" y="3456126"/>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6A9553F5-9484-4C9F-9457-F8F098EE402C}"/>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3389" y="3534521"/>
            <a:ext cx="874616" cy="874616"/>
          </a:xfrm>
          <a:prstGeom prst="rect">
            <a:avLst/>
          </a:prstGeom>
        </p:spPr>
      </p:pic>
      <p:pic>
        <p:nvPicPr>
          <p:cNvPr id="61" name="Picture 60" descr="Icon of books stacked together">
            <a:extLst>
              <a:ext uri="{FF2B5EF4-FFF2-40B4-BE49-F238E27FC236}">
                <a16:creationId xmlns:a16="http://schemas.microsoft.com/office/drawing/2014/main" id="{B6DFFF18-E390-4A1D-B05D-7B1CCE8C85A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0880" y="3774733"/>
            <a:ext cx="352108" cy="352690"/>
          </a:xfrm>
          <a:prstGeom prst="rect">
            <a:avLst/>
          </a:prstGeom>
        </p:spPr>
      </p:pic>
      <p:sp>
        <p:nvSpPr>
          <p:cNvPr id="63" name="TextBox 62">
            <a:extLst>
              <a:ext uri="{FF2B5EF4-FFF2-40B4-BE49-F238E27FC236}">
                <a16:creationId xmlns:a16="http://schemas.microsoft.com/office/drawing/2014/main" id="{23B1500D-4276-464D-B413-ED8821BD1282}"/>
              </a:ext>
            </a:extLst>
          </p:cNvPr>
          <p:cNvSpPr txBox="1"/>
          <p:nvPr/>
        </p:nvSpPr>
        <p:spPr>
          <a:xfrm>
            <a:off x="1498601" y="3625057"/>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resource monitoring </a:t>
            </a:r>
          </a:p>
        </p:txBody>
      </p:sp>
      <p:cxnSp>
        <p:nvCxnSpPr>
          <p:cNvPr id="65" name="Straight Connector 64">
            <a:extLst>
              <a:ext uri="{FF2B5EF4-FFF2-40B4-BE49-F238E27FC236}">
                <a16:creationId xmlns:a16="http://schemas.microsoft.com/office/drawing/2014/main" id="{97490AD5-346A-4518-BB22-2C16B21836A6}"/>
              </a:ext>
              <a:ext uri="{C183D7F6-B498-43B3-948B-1728B52AA6E4}">
                <adec:decorative xmlns:adec="http://schemas.microsoft.com/office/drawing/2017/decorative" val="1"/>
              </a:ext>
            </a:extLst>
          </p:cNvPr>
          <p:cNvCxnSpPr>
            <a:cxnSpLocks/>
          </p:cNvCxnSpPr>
          <p:nvPr/>
        </p:nvCxnSpPr>
        <p:spPr>
          <a:xfrm>
            <a:off x="1511300" y="4487532"/>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8011E286-99DB-49C1-AB85-F2BD1EFA596A}"/>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3389" y="4565927"/>
            <a:ext cx="874616" cy="874616"/>
          </a:xfrm>
          <a:prstGeom prst="rect">
            <a:avLst/>
          </a:prstGeom>
        </p:spPr>
      </p:pic>
      <p:pic>
        <p:nvPicPr>
          <p:cNvPr id="69" name="Picture 68" descr="Icon of a whiteboard">
            <a:extLst>
              <a:ext uri="{FF2B5EF4-FFF2-40B4-BE49-F238E27FC236}">
                <a16:creationId xmlns:a16="http://schemas.microsoft.com/office/drawing/2014/main" id="{AD7DA0D6-8343-419A-8722-C179A7246B8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5645" y="4843383"/>
            <a:ext cx="342580" cy="342578"/>
          </a:xfrm>
          <a:prstGeom prst="rect">
            <a:avLst/>
          </a:prstGeom>
        </p:spPr>
      </p:pic>
      <p:sp>
        <p:nvSpPr>
          <p:cNvPr id="71" name="TextBox 70">
            <a:extLst>
              <a:ext uri="{FF2B5EF4-FFF2-40B4-BE49-F238E27FC236}">
                <a16:creationId xmlns:a16="http://schemas.microsoft.com/office/drawing/2014/main" id="{7C454280-2AF5-4367-A930-DAB536F5813D}"/>
              </a:ext>
            </a:extLst>
          </p:cNvPr>
          <p:cNvSpPr txBox="1"/>
          <p:nvPr/>
        </p:nvSpPr>
        <p:spPr>
          <a:xfrm>
            <a:off x="1498601" y="4656463"/>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subscription monitoring </a:t>
            </a:r>
            <a:r>
              <a:rPr lang="en-US" dirty="0"/>
              <a:t>– Operation and management of an Azure subscription, as well as data about the health and operation of Azure itself</a:t>
            </a:r>
          </a:p>
        </p:txBody>
      </p:sp>
      <p:cxnSp>
        <p:nvCxnSpPr>
          <p:cNvPr id="73" name="Straight Connector 72">
            <a:extLst>
              <a:ext uri="{FF2B5EF4-FFF2-40B4-BE49-F238E27FC236}">
                <a16:creationId xmlns:a16="http://schemas.microsoft.com/office/drawing/2014/main" id="{EF34E13F-4431-4E50-8606-840BE261FF36}"/>
              </a:ext>
              <a:ext uri="{C183D7F6-B498-43B3-948B-1728B52AA6E4}">
                <adec:decorative xmlns:adec="http://schemas.microsoft.com/office/drawing/2017/decorative" val="1"/>
              </a:ext>
            </a:extLst>
          </p:cNvPr>
          <p:cNvCxnSpPr>
            <a:cxnSpLocks/>
          </p:cNvCxnSpPr>
          <p:nvPr/>
        </p:nvCxnSpPr>
        <p:spPr>
          <a:xfrm>
            <a:off x="1511300" y="5518938"/>
            <a:ext cx="104444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0C43496B-9B89-405C-866F-FFC04CD0517F}"/>
              </a:ext>
              <a:ext uri="{C183D7F6-B498-43B3-948B-1728B52AA6E4}">
                <adec:decorative xmlns:adec="http://schemas.microsoft.com/office/drawing/2017/decorative" val="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3389" y="5597336"/>
            <a:ext cx="874616" cy="874616"/>
          </a:xfrm>
          <a:prstGeom prst="rect">
            <a:avLst/>
          </a:prstGeom>
        </p:spPr>
      </p:pic>
      <p:pic>
        <p:nvPicPr>
          <p:cNvPr id="77" name="Picture 76" descr="Icon of cloud">
            <a:extLst>
              <a:ext uri="{FF2B5EF4-FFF2-40B4-BE49-F238E27FC236}">
                <a16:creationId xmlns:a16="http://schemas.microsoft.com/office/drawing/2014/main" id="{FDD3916A-991E-4854-9D24-A412A5D0D0C2}"/>
              </a:ext>
            </a:extLst>
          </p:cNvPr>
          <p:cNvPicPr>
            <a:picLocks noChangeAspect="1"/>
          </p:cNvPicPr>
          <p:nvPr/>
        </p:nvPicPr>
        <p:blipFill>
          <a:blip r:embed="rId7" cstate="email">
            <a:extLst>
              <a:ext uri="{28A0092B-C50C-407E-A947-70E740481C1C}">
                <a14:useLocalDpi xmlns:a14="http://schemas.microsoft.com/office/drawing/2010/main"/>
              </a:ext>
            </a:extLst>
          </a:blip>
          <a:srcRect/>
          <a:stretch/>
        </p:blipFill>
        <p:spPr>
          <a:xfrm>
            <a:off x="708066" y="5862101"/>
            <a:ext cx="317736" cy="317736"/>
          </a:xfrm>
          <a:prstGeom prst="rect">
            <a:avLst/>
          </a:prstGeom>
        </p:spPr>
      </p:pic>
      <p:sp>
        <p:nvSpPr>
          <p:cNvPr id="79" name="TextBox 78">
            <a:extLst>
              <a:ext uri="{FF2B5EF4-FFF2-40B4-BE49-F238E27FC236}">
                <a16:creationId xmlns:a16="http://schemas.microsoft.com/office/drawing/2014/main" id="{1C76AA3B-9EB1-4162-86AC-F88422A9758B}"/>
              </a:ext>
            </a:extLst>
          </p:cNvPr>
          <p:cNvSpPr txBox="1"/>
          <p:nvPr/>
        </p:nvSpPr>
        <p:spPr>
          <a:xfrm>
            <a:off x="1498601" y="5687872"/>
            <a:ext cx="10518712" cy="693545"/>
          </a:xfrm>
          <a:prstGeom prst="rect">
            <a:avLst/>
          </a:prstGeom>
          <a:noFill/>
        </p:spPr>
        <p:txBody>
          <a:bodyPr wrap="square" lIns="0" tIns="0" rIns="0" bIns="0" rtlCol="0" anchor="ctr">
            <a:noAutofit/>
          </a:bodyPr>
          <a:lstStyle/>
          <a:p>
            <a:pPr defTabSz="444500">
              <a:spcBef>
                <a:spcPct val="0"/>
              </a:spcBef>
              <a:spcAft>
                <a:spcPct val="35000"/>
              </a:spcAft>
            </a:pPr>
            <a:r>
              <a:rPr lang="en-US" dirty="0">
                <a:latin typeface="+mj-lt"/>
              </a:rPr>
              <a:t>Azure tenant monitoring </a:t>
            </a:r>
            <a:r>
              <a:rPr lang="en-US" dirty="0"/>
              <a:t>– Operation of tenant-level Azure services, such as Azure Active Directory</a:t>
            </a:r>
          </a:p>
        </p:txBody>
      </p:sp>
    </p:spTree>
    <p:extLst>
      <p:ext uri="{BB962C8B-B14F-4D97-AF65-F5344CB8AC3E}">
        <p14:creationId xmlns:p14="http://schemas.microsoft.com/office/powerpoint/2010/main" val="41661579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EE9B-4765-4760-BFA3-6C1C262A1952}"/>
              </a:ext>
            </a:extLst>
          </p:cNvPr>
          <p:cNvSpPr>
            <a:spLocks noGrp="1"/>
          </p:cNvSpPr>
          <p:nvPr>
            <p:ph type="title"/>
          </p:nvPr>
        </p:nvSpPr>
        <p:spPr/>
        <p:txBody>
          <a:bodyPr/>
          <a:lstStyle/>
          <a:p>
            <a:r>
              <a:rPr lang="en-US" dirty="0"/>
              <a:t>Monitoring the Data Platform</a:t>
            </a:r>
          </a:p>
        </p:txBody>
      </p:sp>
      <p:pic>
        <p:nvPicPr>
          <p:cNvPr id="4" name="Picture 3" descr="Metrics are generating charts for analysis. ">
            <a:extLst>
              <a:ext uri="{FF2B5EF4-FFF2-40B4-BE49-F238E27FC236}">
                <a16:creationId xmlns:a16="http://schemas.microsoft.com/office/drawing/2014/main" id="{A8B0BC43-5CF2-4375-BBAF-6E7C677C6002}"/>
              </a:ext>
            </a:extLst>
          </p:cNvPr>
          <p:cNvPicPr>
            <a:picLocks noChangeAspect="1"/>
          </p:cNvPicPr>
          <p:nvPr/>
        </p:nvPicPr>
        <p:blipFill>
          <a:blip r:embed="rId2"/>
          <a:stretch>
            <a:fillRect/>
          </a:stretch>
        </p:blipFill>
        <p:spPr>
          <a:xfrm>
            <a:off x="827287" y="1662970"/>
            <a:ext cx="4944741" cy="1965182"/>
          </a:xfrm>
          <a:prstGeom prst="rect">
            <a:avLst/>
          </a:prstGeom>
        </p:spPr>
      </p:pic>
      <p:pic>
        <p:nvPicPr>
          <p:cNvPr id="6" name="Picture 5" descr="Logs are generating a table for analysis.">
            <a:extLst>
              <a:ext uri="{FF2B5EF4-FFF2-40B4-BE49-F238E27FC236}">
                <a16:creationId xmlns:a16="http://schemas.microsoft.com/office/drawing/2014/main" id="{85A2B9EE-BF19-4CF2-8CF6-F963F0936F49}"/>
              </a:ext>
            </a:extLst>
          </p:cNvPr>
          <p:cNvPicPr>
            <a:picLocks noChangeAspect="1"/>
          </p:cNvPicPr>
          <p:nvPr/>
        </p:nvPicPr>
        <p:blipFill>
          <a:blip r:embed="rId3"/>
          <a:stretch>
            <a:fillRect/>
          </a:stretch>
        </p:blipFill>
        <p:spPr>
          <a:xfrm>
            <a:off x="6319668" y="1662970"/>
            <a:ext cx="5167402" cy="1854965"/>
          </a:xfrm>
          <a:prstGeom prst="rect">
            <a:avLst/>
          </a:prstGeom>
        </p:spPr>
      </p:pic>
      <p:cxnSp>
        <p:nvCxnSpPr>
          <p:cNvPr id="8" name="Straight Connector 7">
            <a:extLst>
              <a:ext uri="{FF2B5EF4-FFF2-40B4-BE49-F238E27FC236}">
                <a16:creationId xmlns:a16="http://schemas.microsoft.com/office/drawing/2014/main" id="{6085C587-4A86-46A3-911C-02980BA57C7B}"/>
              </a:ext>
              <a:ext uri="{C183D7F6-B498-43B3-948B-1728B52AA6E4}">
                <adec:decorative xmlns:adec="http://schemas.microsoft.com/office/drawing/2017/decorative" val="1"/>
              </a:ext>
            </a:extLst>
          </p:cNvPr>
          <p:cNvCxnSpPr>
            <a:cxnSpLocks/>
          </p:cNvCxnSpPr>
          <p:nvPr/>
        </p:nvCxnSpPr>
        <p:spPr>
          <a:xfrm>
            <a:off x="6045847" y="1575011"/>
            <a:ext cx="0" cy="205314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F36633A-CD9F-4E9D-AA93-1E4277418A4C}"/>
              </a:ext>
            </a:extLst>
          </p:cNvPr>
          <p:cNvSpPr/>
          <p:nvPr/>
        </p:nvSpPr>
        <p:spPr>
          <a:xfrm>
            <a:off x="600855" y="4301395"/>
            <a:ext cx="5404682" cy="232199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marL="173038" indent="-17303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Metrics are numerical values that describe some aspect of a system at a point in time </a:t>
            </a:r>
          </a:p>
          <a:p>
            <a:pPr marL="173038" indent="-17303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They are lightweight and capable of supporting near real-time scenarios</a:t>
            </a:r>
          </a:p>
        </p:txBody>
      </p:sp>
      <p:sp>
        <p:nvSpPr>
          <p:cNvPr id="12" name="Rectangle 11">
            <a:extLst>
              <a:ext uri="{FF2B5EF4-FFF2-40B4-BE49-F238E27FC236}">
                <a16:creationId xmlns:a16="http://schemas.microsoft.com/office/drawing/2014/main" id="{B1C151B1-3F6B-43F6-AA48-E514AF589A8A}"/>
              </a:ext>
            </a:extLst>
          </p:cNvPr>
          <p:cNvSpPr/>
          <p:nvPr/>
        </p:nvSpPr>
        <p:spPr>
          <a:xfrm>
            <a:off x="6186433" y="4301395"/>
            <a:ext cx="5404682" cy="232199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marL="230188" indent="-23018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Logs contain different kinds of data organized into records with different sets of properties for each type</a:t>
            </a:r>
          </a:p>
          <a:p>
            <a:pPr marL="230188" indent="-230188" defTabSz="1088029">
              <a:spcBef>
                <a:spcPct val="0"/>
              </a:spcBef>
              <a:spcAft>
                <a:spcPct val="35000"/>
              </a:spcAft>
              <a:buFont typeface="Arial" panose="020B0604020202020204" pitchFamily="34" charset="0"/>
              <a:buChar char="•"/>
              <a:defRPr/>
            </a:pPr>
            <a:r>
              <a:rPr lang="en-US" sz="2040" kern="0" dirty="0">
                <a:solidFill>
                  <a:srgbClr val="1A1A1A"/>
                </a:solidFill>
                <a:latin typeface="Segoe UI"/>
              </a:rPr>
              <a:t>Telemetry (events, traces) and performance data can be combined for analysis</a:t>
            </a:r>
          </a:p>
        </p:txBody>
      </p:sp>
      <p:sp>
        <p:nvSpPr>
          <p:cNvPr id="14" name="Rectangle 13">
            <a:extLst>
              <a:ext uri="{FF2B5EF4-FFF2-40B4-BE49-F238E27FC236}">
                <a16:creationId xmlns:a16="http://schemas.microsoft.com/office/drawing/2014/main" id="{570B38CE-2E89-45DC-86E8-746227434520}"/>
              </a:ext>
              <a:ext uri="{C183D7F6-B498-43B3-948B-1728B52AA6E4}">
                <adec:decorative xmlns:adec="http://schemas.microsoft.com/office/drawing/2017/decorative" val="1"/>
              </a:ext>
            </a:extLst>
          </p:cNvPr>
          <p:cNvSpPr/>
          <p:nvPr/>
        </p:nvSpPr>
        <p:spPr bwMode="auto">
          <a:xfrm>
            <a:off x="600855" y="1176397"/>
            <a:ext cx="11008332" cy="281095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3503268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0B4E61-0460-4EB3-BF0D-2CB62A80DDCE}"/>
              </a:ext>
            </a:extLst>
          </p:cNvPr>
          <p:cNvSpPr>
            <a:spLocks noGrp="1"/>
          </p:cNvSpPr>
          <p:nvPr>
            <p:ph type="title"/>
          </p:nvPr>
        </p:nvSpPr>
        <p:spPr/>
        <p:txBody>
          <a:bodyPr/>
          <a:lstStyle/>
          <a:p>
            <a:r>
              <a:rPr lang="en-US" b="1" dirty="0"/>
              <a:t>Azure Advisor</a:t>
            </a:r>
          </a:p>
        </p:txBody>
      </p:sp>
      <p:pic>
        <p:nvPicPr>
          <p:cNvPr id="4" name="Picture 3" descr="Screenshot of the Azure Advisor page with recommendations, security, performance, operational excellent, and cost. ">
            <a:extLst>
              <a:ext uri="{FF2B5EF4-FFF2-40B4-BE49-F238E27FC236}">
                <a16:creationId xmlns:a16="http://schemas.microsoft.com/office/drawing/2014/main" id="{EBAF8863-9250-40EF-8D99-FFF39675C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808" y="2624007"/>
            <a:ext cx="11164383" cy="2189641"/>
          </a:xfrm>
          <a:prstGeom prst="rect">
            <a:avLst/>
          </a:prstGeom>
        </p:spPr>
      </p:pic>
      <p:sp>
        <p:nvSpPr>
          <p:cNvPr id="2" name="Rectangle 1">
            <a:extLst>
              <a:ext uri="{FF2B5EF4-FFF2-40B4-BE49-F238E27FC236}">
                <a16:creationId xmlns:a16="http://schemas.microsoft.com/office/drawing/2014/main" id="{A7040771-ADB5-4EAC-9A4F-DAEA6AA8639C}"/>
              </a:ext>
            </a:extLst>
          </p:cNvPr>
          <p:cNvSpPr/>
          <p:nvPr/>
        </p:nvSpPr>
        <p:spPr bwMode="auto">
          <a:xfrm>
            <a:off x="0" y="1136822"/>
            <a:ext cx="12436475" cy="626891"/>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indent="284163"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Is a personalized cloud consultant</a:t>
            </a:r>
          </a:p>
        </p:txBody>
      </p:sp>
    </p:spTree>
    <p:extLst>
      <p:ext uri="{BB962C8B-B14F-4D97-AF65-F5344CB8AC3E}">
        <p14:creationId xmlns:p14="http://schemas.microsoft.com/office/powerpoint/2010/main" val="21452578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F85B-3AF1-4F26-88F5-5ED30FC7B669}"/>
              </a:ext>
            </a:extLst>
          </p:cNvPr>
          <p:cNvSpPr>
            <a:spLocks noGrp="1"/>
          </p:cNvSpPr>
          <p:nvPr>
            <p:ph type="title"/>
          </p:nvPr>
        </p:nvSpPr>
        <p:spPr/>
        <p:txBody>
          <a:bodyPr/>
          <a:lstStyle/>
          <a:p>
            <a:r>
              <a:rPr lang="en-US" dirty="0"/>
              <a:t>Activity Log</a:t>
            </a:r>
          </a:p>
        </p:txBody>
      </p:sp>
      <p:sp>
        <p:nvSpPr>
          <p:cNvPr id="4" name="Rectangle 3">
            <a:extLst>
              <a:ext uri="{FF2B5EF4-FFF2-40B4-BE49-F238E27FC236}">
                <a16:creationId xmlns:a16="http://schemas.microsoft.com/office/drawing/2014/main" id="{034F7604-4257-4328-AC91-7F64847E0D8B}"/>
              </a:ext>
              <a:ext uri="{C183D7F6-B498-43B3-948B-1728B52AA6E4}">
                <adec:decorative xmlns:adec="http://schemas.microsoft.com/office/drawing/2017/decorative" val="0"/>
              </a:ext>
            </a:extLst>
          </p:cNvPr>
          <p:cNvSpPr/>
          <p:nvPr/>
        </p:nvSpPr>
        <p:spPr bwMode="auto">
          <a:xfrm>
            <a:off x="427038" y="1319217"/>
            <a:ext cx="4627562" cy="87365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Azure Activity Log is a subscription log that provides insight into subscription-level events that have occurred in Azure</a:t>
            </a:r>
          </a:p>
        </p:txBody>
      </p:sp>
      <p:sp>
        <p:nvSpPr>
          <p:cNvPr id="6" name="Rectangle 5">
            <a:extLst>
              <a:ext uri="{FF2B5EF4-FFF2-40B4-BE49-F238E27FC236}">
                <a16:creationId xmlns:a16="http://schemas.microsoft.com/office/drawing/2014/main" id="{E8D07450-53D3-457C-B307-080D98E6685F}"/>
              </a:ext>
              <a:ext uri="{C183D7F6-B498-43B3-948B-1728B52AA6E4}">
                <adec:decorative xmlns:adec="http://schemas.microsoft.com/office/drawing/2017/decorative" val="0"/>
              </a:ext>
            </a:extLst>
          </p:cNvPr>
          <p:cNvSpPr/>
          <p:nvPr/>
        </p:nvSpPr>
        <p:spPr bwMode="auto">
          <a:xfrm>
            <a:off x="427038" y="2427079"/>
            <a:ext cx="4627562" cy="341643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You can determine:</a:t>
            </a:r>
          </a:p>
          <a:p>
            <a:pPr marL="285750" indent="-285750">
              <a:spcBef>
                <a:spcPts val="1200"/>
              </a:spcBef>
              <a:buFont typeface="Arial" panose="020B0604020202020204" pitchFamily="34" charset="0"/>
              <a:buChar char="•"/>
            </a:pPr>
            <a:r>
              <a:rPr lang="en-US" dirty="0">
                <a:solidFill>
                  <a:schemeClr val="tx1"/>
                </a:solidFill>
              </a:rPr>
              <a:t>What operations (PUT, POST, DELETE) were taken on all resources</a:t>
            </a:r>
          </a:p>
          <a:p>
            <a:pPr marL="285750" indent="-285750">
              <a:spcBef>
                <a:spcPts val="1200"/>
              </a:spcBef>
              <a:buFont typeface="Arial" panose="020B0604020202020204" pitchFamily="34" charset="0"/>
              <a:buChar char="•"/>
            </a:pPr>
            <a:r>
              <a:rPr lang="en-US" dirty="0">
                <a:solidFill>
                  <a:schemeClr val="tx1"/>
                </a:solidFill>
              </a:rPr>
              <a:t>Who started the operation</a:t>
            </a:r>
          </a:p>
          <a:p>
            <a:pPr marL="285750" indent="-285750">
              <a:spcBef>
                <a:spcPts val="1200"/>
              </a:spcBef>
              <a:buFont typeface="Arial" panose="020B0604020202020204" pitchFamily="34" charset="0"/>
              <a:buChar char="•"/>
            </a:pPr>
            <a:r>
              <a:rPr lang="en-US" dirty="0">
                <a:solidFill>
                  <a:schemeClr val="tx1"/>
                </a:solidFill>
              </a:rPr>
              <a:t>When the operation occurred</a:t>
            </a:r>
          </a:p>
          <a:p>
            <a:pPr marL="285750" indent="-285750">
              <a:spcBef>
                <a:spcPts val="1200"/>
              </a:spcBef>
              <a:buFont typeface="Arial" panose="020B0604020202020204" pitchFamily="34" charset="0"/>
              <a:buChar char="•"/>
            </a:pPr>
            <a:r>
              <a:rPr lang="en-US" dirty="0">
                <a:solidFill>
                  <a:schemeClr val="tx1"/>
                </a:solidFill>
              </a:rPr>
              <a:t>The status of the operation</a:t>
            </a:r>
          </a:p>
          <a:p>
            <a:pPr marL="285750" indent="-285750">
              <a:spcBef>
                <a:spcPts val="1200"/>
              </a:spcBef>
              <a:buFont typeface="Arial" panose="020B0604020202020204" pitchFamily="34" charset="0"/>
              <a:buChar char="•"/>
            </a:pPr>
            <a:r>
              <a:rPr lang="en-US" dirty="0">
                <a:solidFill>
                  <a:schemeClr val="tx1"/>
                </a:solidFill>
              </a:rPr>
              <a:t>The values of other properties that might help you research the operation</a:t>
            </a:r>
          </a:p>
        </p:txBody>
      </p:sp>
      <p:sp>
        <p:nvSpPr>
          <p:cNvPr id="14" name="Rectangle 13">
            <a:extLst>
              <a:ext uri="{FF2B5EF4-FFF2-40B4-BE49-F238E27FC236}">
                <a16:creationId xmlns:a16="http://schemas.microsoft.com/office/drawing/2014/main" id="{2BBEF751-B8FC-43C3-A15B-24AD1E6329FE}"/>
              </a:ext>
              <a:ext uri="{C183D7F6-B498-43B3-948B-1728B52AA6E4}">
                <adec:decorative xmlns:adec="http://schemas.microsoft.com/office/drawing/2017/decorative" val="1"/>
              </a:ext>
            </a:extLst>
          </p:cNvPr>
          <p:cNvSpPr/>
          <p:nvPr/>
        </p:nvSpPr>
        <p:spPr bwMode="auto">
          <a:xfrm>
            <a:off x="5210048" y="1192213"/>
            <a:ext cx="6799390"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6" name="Picture 15" descr="Screenshot that shows about Compute resources and Non-compute resources only. Under Compute resources there are Application, Guest OS, Host VM and Azure Infrastructure and in Non-compute there are resource and Azure Infrastucture">
            <a:extLst>
              <a:ext uri="{FF2B5EF4-FFF2-40B4-BE49-F238E27FC236}">
                <a16:creationId xmlns:a16="http://schemas.microsoft.com/office/drawing/2014/main" id="{DB7B98E7-E976-42CC-8B3D-A15C57525751}"/>
              </a:ext>
            </a:extLst>
          </p:cNvPr>
          <p:cNvPicPr>
            <a:picLocks noChangeAspect="1"/>
          </p:cNvPicPr>
          <p:nvPr/>
        </p:nvPicPr>
        <p:blipFill>
          <a:blip r:embed="rId2"/>
          <a:stretch>
            <a:fillRect/>
          </a:stretch>
        </p:blipFill>
        <p:spPr>
          <a:xfrm>
            <a:off x="5611685" y="1292994"/>
            <a:ext cx="5996116" cy="5068752"/>
          </a:xfrm>
          <a:prstGeom prst="rect">
            <a:avLst/>
          </a:prstGeom>
        </p:spPr>
      </p:pic>
    </p:spTree>
    <p:extLst>
      <p:ext uri="{BB962C8B-B14F-4D97-AF65-F5344CB8AC3E}">
        <p14:creationId xmlns:p14="http://schemas.microsoft.com/office/powerpoint/2010/main" val="1490354158"/>
      </p:ext>
    </p:extLst>
  </p:cSld>
  <p:clrMapOvr>
    <a:masterClrMapping/>
  </p:clrMapOvr>
  <p:transition>
    <p:fade/>
  </p:transition>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3192</Words>
  <Application>Microsoft Office PowerPoint</Application>
  <PresentationFormat>Custom</PresentationFormat>
  <Paragraphs>425</Paragraphs>
  <Slides>67</Slides>
  <Notes>35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Consolas</vt:lpstr>
      <vt:lpstr>Segoe UI</vt:lpstr>
      <vt:lpstr>Segoe UI Light</vt:lpstr>
      <vt:lpstr>Segoe UI Semibold</vt:lpstr>
      <vt:lpstr>Wingdings</vt:lpstr>
      <vt:lpstr>1_Azure 1</vt:lpstr>
      <vt:lpstr>AZ-303: Microsoft Azure Architect Technologies</vt:lpstr>
      <vt:lpstr>Module 15:   Implement Cloud Infrastructure Monitoring</vt:lpstr>
      <vt:lpstr>Lesson 01: Azure Monitor </vt:lpstr>
      <vt:lpstr>Azure Monitor Overview</vt:lpstr>
      <vt:lpstr>Azure Monitor Service</vt:lpstr>
      <vt:lpstr>Key Capabilities</vt:lpstr>
      <vt:lpstr>Monitoring the Data Platform</vt:lpstr>
      <vt:lpstr>Azure Advisor</vt:lpstr>
      <vt:lpstr>Activity Log</vt:lpstr>
      <vt:lpstr>Query the Activity Log</vt:lpstr>
      <vt:lpstr> Lesson 02: Azure Workbooks </vt:lpstr>
      <vt:lpstr>Azure Workbooks Overview</vt:lpstr>
      <vt:lpstr>Azure Workbooks Overview (1 of 2)</vt:lpstr>
      <vt:lpstr>Azure Workbooks Overview (2 of 2)</vt:lpstr>
      <vt:lpstr>Using Azure Workbooks</vt:lpstr>
      <vt:lpstr>Lesson 03: Azure Alerts</vt:lpstr>
      <vt:lpstr>Azure Alerts Overview</vt:lpstr>
      <vt:lpstr>Azure Monitor Alerts</vt:lpstr>
      <vt:lpstr>Creating Alert Rules</vt:lpstr>
      <vt:lpstr>Action Groups</vt:lpstr>
      <vt:lpstr>Demonstration: Alerts</vt:lpstr>
      <vt:lpstr>Lesson 04: Log Analytics</vt:lpstr>
      <vt:lpstr>Log Analytics Overview</vt:lpstr>
      <vt:lpstr>Log Analytics </vt:lpstr>
      <vt:lpstr>Create a Workspace</vt:lpstr>
      <vt:lpstr>Connected Sources</vt:lpstr>
      <vt:lpstr>Data Sources</vt:lpstr>
      <vt:lpstr>Log Analytics Querying</vt:lpstr>
      <vt:lpstr>Query Language Syntax</vt:lpstr>
      <vt:lpstr> Lesson 05: Azure Service Health</vt:lpstr>
      <vt:lpstr>Azure Service Health Overview</vt:lpstr>
      <vt:lpstr>Azure Service Health</vt:lpstr>
      <vt:lpstr>Azure Status</vt:lpstr>
      <vt:lpstr>Azure Resource Health</vt:lpstr>
      <vt:lpstr>Demonstration: Azure Service Health</vt:lpstr>
      <vt:lpstr> Lesson 06: Azure Application Insights</vt:lpstr>
      <vt:lpstr>Azure Application Insights Overview</vt:lpstr>
      <vt:lpstr>Integrate Application Insights (1 of 3)</vt:lpstr>
      <vt:lpstr>Integrate Application Insights (2 of 3)</vt:lpstr>
      <vt:lpstr>Integrate Application Insights (3 of 3)</vt:lpstr>
      <vt:lpstr>Monitor Applications Continuously</vt:lpstr>
      <vt:lpstr> Lesson 07: Network Watcher</vt:lpstr>
      <vt:lpstr>Network Watcher Overview</vt:lpstr>
      <vt:lpstr>Network Watcher Features</vt:lpstr>
      <vt:lpstr>Diagnostics – IP Flow Verify</vt:lpstr>
      <vt:lpstr>Diagnostics – Next Hop</vt:lpstr>
      <vt:lpstr>Diagnostics – Effective Security Rules</vt:lpstr>
      <vt:lpstr>Diagnostics – VPN Troubleshoot</vt:lpstr>
      <vt:lpstr>Diagnostics – Packet Capture</vt:lpstr>
      <vt:lpstr>Diagnostics – Connection Troubleshoot</vt:lpstr>
      <vt:lpstr>Logs – NSG Flow Logs</vt:lpstr>
      <vt:lpstr>Monitoring – Topology</vt:lpstr>
      <vt:lpstr> Lesson 08: Unified Monitoring in Azure</vt:lpstr>
      <vt:lpstr>Unified Monitoring Overview</vt:lpstr>
      <vt:lpstr>Azure Infrastructure Monitoring</vt:lpstr>
      <vt:lpstr>Security Posture</vt:lpstr>
      <vt:lpstr>Azure Security Center</vt:lpstr>
      <vt:lpstr>Protect Against Threats with Azure Security Center</vt:lpstr>
      <vt:lpstr> Lesson 09: Monitor Azure Costs</vt:lpstr>
      <vt:lpstr>Monitor Azure Costs Overview</vt:lpstr>
      <vt:lpstr>Monitoring Azure Costs (1 of 2)</vt:lpstr>
      <vt:lpstr>Monitoring Azure Costs (2 of 2)</vt:lpstr>
      <vt:lpstr>Optimizing Cost Savings (1 of 2)</vt:lpstr>
      <vt:lpstr>Optimizing Azure Costs (2 of 2)</vt:lpstr>
      <vt:lpstr>Implement Cloud Infrastructure Monitoring - Review</vt:lpstr>
      <vt:lpstr>End of presentation</vt:lpstr>
      <vt:lpstr>Data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2021-07-16T20:13:43Z</dcterms:created>
  <dcterms:modified xsi:type="dcterms:W3CDTF">2021-07-16T20:13:52Z</dcterms:modified>
</cp:coreProperties>
</file>