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35"/>
  </p:notesMasterIdLst>
  <p:sldIdLst>
    <p:sldId id="1659" r:id="rId2"/>
    <p:sldId id="1901" r:id="rId3"/>
    <p:sldId id="1619" r:id="rId4"/>
    <p:sldId id="1904" r:id="rId5"/>
    <p:sldId id="1684" r:id="rId6"/>
    <p:sldId id="1755" r:id="rId7"/>
    <p:sldId id="1756" r:id="rId8"/>
    <p:sldId id="1757" r:id="rId9"/>
    <p:sldId id="1759" r:id="rId10"/>
    <p:sldId id="1760" r:id="rId11"/>
    <p:sldId id="1754" r:id="rId12"/>
    <p:sldId id="1927" r:id="rId13"/>
    <p:sldId id="1699" r:id="rId14"/>
    <p:sldId id="1762" r:id="rId15"/>
    <p:sldId id="1763" r:id="rId16"/>
    <p:sldId id="1753" r:id="rId17"/>
    <p:sldId id="1765" r:id="rId18"/>
    <p:sldId id="1767" r:id="rId19"/>
    <p:sldId id="1786" r:id="rId20"/>
    <p:sldId id="1787" r:id="rId21"/>
    <p:sldId id="1752" r:id="rId22"/>
    <p:sldId id="1769" r:id="rId23"/>
    <p:sldId id="1770" r:id="rId24"/>
    <p:sldId id="1771" r:id="rId25"/>
    <p:sldId id="1788" r:id="rId26"/>
    <p:sldId id="1789" r:id="rId27"/>
    <p:sldId id="1791" r:id="rId28"/>
    <p:sldId id="1790" r:id="rId29"/>
    <p:sldId id="1792" r:id="rId30"/>
    <p:sldId id="1794" r:id="rId31"/>
    <p:sldId id="1779" r:id="rId32"/>
    <p:sldId id="1925" r:id="rId33"/>
    <p:sldId id="192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0" autoAdjust="0"/>
    <p:restoredTop sz="94614" autoAdjust="0"/>
  </p:normalViewPr>
  <p:slideViewPr>
    <p:cSldViewPr snapToGrid="0">
      <p:cViewPr varScale="1">
        <p:scale>
          <a:sx n="103" d="100"/>
          <a:sy n="103" d="100"/>
        </p:scale>
        <p:origin x="63"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B9AB5-BF58-4054-9171-16E31F120805}" type="datetimeFigureOut">
              <a:rPr lang="en-US" smtClean="0"/>
              <a:t>4/27/2021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47D1D-2973-4C40-8FF4-B8A426715DD7}" type="slidenum">
              <a:rPr lang="en-US" smtClean="0"/>
              <a:t>‹#›</a:t>
            </a:fld>
            <a:endParaRPr lang="en-US" dirty="0"/>
          </a:p>
        </p:txBody>
      </p:sp>
    </p:spTree>
    <p:extLst>
      <p:ext uri="{BB962C8B-B14F-4D97-AF65-F5344CB8AC3E}">
        <p14:creationId xmlns:p14="http://schemas.microsoft.com/office/powerpoint/2010/main" val="310162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virtual-network/virtual-networks-name-resolution-for-vms-and-role-instances#:~:text=Azure%20provided%20name%20resolution%20provides%20only%20basic%20authoritative,names%20or%20the%20life%20cycle%20of%20DNS%20record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https://docs.microsoft.com/en-us/azure/virtual-network/virtual-networks-name-resolution-for-vms-and-role-instances#:~:text=Azure%20provided%20name%20resolution%20provides%20only%20basic%20authoritative,names%20or%20the%20life%20cycle%20of%20DNS%20records.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05286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https://docs.microsoft.com/en-us/azure/virtual-network/virtual-networks-name-resolution-for-vms-and-role-instances#:~:text=Azure%20provided%20name%20resolution%20provides%20only%20basic%20authoritative,names%20or%20the%20life%20cycle%20of%20DNS%20records.</a:t>
            </a:r>
            <a:endParaRPr lang="en-US"/>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05286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a:latin typeface="Segoe UI Light" panose="020B0502040204020203" pitchFamily="34" charset="0"/>
                <a:cs typeface="Segoe UI Light" panose="020B0502040204020203" pitchFamily="34" charset="0"/>
              </a:rPr>
              <a:t>Azure-provided name resolution provides basic authoritative DNS capabilities.</a:t>
            </a:r>
          </a:p>
          <a:p>
            <a:pPr marL="571500" lvl="1" indent="-342900">
              <a:spcAft>
                <a:spcPts val="1200"/>
              </a:spcAft>
              <a:buFont typeface="Arial" panose="020B0604020202020204" pitchFamily="34" charset="0"/>
              <a:buChar char="•"/>
            </a:pPr>
            <a:r>
              <a:rPr lang="en-US">
                <a:latin typeface="Segoe UI Light" panose="020B0502040204020203" pitchFamily="34" charset="0"/>
                <a:cs typeface="Segoe UI Light" panose="020B0502040204020203" pitchFamily="34" charset="0"/>
              </a:rPr>
              <a:t>DNS zone names and records will be automatically managed by Azure—you cannot control the DNS zone names or the life cycle of DNS records. </a:t>
            </a:r>
          </a:p>
          <a:p>
            <a:pPr>
              <a:lnSpc>
                <a:spcPct val="100000"/>
              </a:lnSpc>
              <a:spcAft>
                <a:spcPts val="1200"/>
              </a:spcAft>
            </a:pPr>
            <a:r>
              <a:rPr lang="en-US">
                <a:latin typeface="Segoe UI Light" panose="020B0502040204020203" pitchFamily="34" charset="0"/>
                <a:cs typeface="Segoe UI Light" panose="020B0502040204020203" pitchFamily="34" charset="0"/>
              </a:rPr>
              <a:t>Use Azure DNS private zones or Customer-managed DNS servers for full featured DNS.</a:t>
            </a:r>
          </a:p>
          <a:p>
            <a:pPr>
              <a:lnSpc>
                <a:spcPct val="100000"/>
              </a:lnSpc>
              <a:spcAft>
                <a:spcPts val="1200"/>
              </a:spcAft>
            </a:pPr>
            <a:r>
              <a:rPr lang="en-US">
                <a:latin typeface="Segoe UI Light" panose="020B0502040204020203" pitchFamily="34" charset="0"/>
                <a:cs typeface="Segoe UI Light" panose="020B0502040204020203" pitchFamily="34" charset="0"/>
              </a:rPr>
              <a:t>Azure provides internal name resolution for VMs and role instances in the same virtual network or cloud service. </a:t>
            </a:r>
          </a:p>
          <a:p>
            <a:pPr>
              <a:lnSpc>
                <a:spcPct val="100000"/>
              </a:lnSpc>
              <a:spcAft>
                <a:spcPts val="1200"/>
              </a:spcAft>
            </a:pPr>
            <a:r>
              <a:rPr lang="en-US">
                <a:latin typeface="Segoe UI Light" panose="020B0502040204020203" pitchFamily="34" charset="0"/>
                <a:cs typeface="Segoe UI Light" panose="020B0502040204020203" pitchFamily="34" charset="0"/>
              </a:rPr>
              <a:t>VMs and instances in a cloud service share the same DNS suffix, so the host name alone is sufficient. </a:t>
            </a:r>
          </a:p>
          <a:p>
            <a:pPr>
              <a:lnSpc>
                <a:spcPct val="100000"/>
              </a:lnSpc>
              <a:spcAft>
                <a:spcPts val="1200"/>
              </a:spcAft>
            </a:pPr>
            <a:r>
              <a:rPr lang="en-US">
                <a:latin typeface="Segoe UI Light" panose="020B0502040204020203" pitchFamily="34" charset="0"/>
                <a:cs typeface="Segoe UI Light" panose="020B0502040204020203" pitchFamily="34" charset="0"/>
              </a:rPr>
              <a:t>For virtual networks deployed using the ARM deployment model, the DNS suffix is consistent across all virtual machines within a virtual network—FQDN is not needed. </a:t>
            </a:r>
          </a:p>
          <a:p>
            <a:pPr>
              <a:lnSpc>
                <a:spcPct val="100000"/>
              </a:lnSpc>
              <a:spcAft>
                <a:spcPts val="1200"/>
              </a:spcAft>
            </a:pPr>
            <a:r>
              <a:rPr lang="en-US">
                <a:latin typeface="Segoe UI Light" panose="020B0502040204020203" pitchFamily="34" charset="0"/>
                <a:cs typeface="Segoe UI Light" panose="020B0502040204020203" pitchFamily="34" charset="0"/>
              </a:rPr>
              <a:t>DNS names can be assigned to both VMs and network interfaces.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b="0" i="0">
                <a:solidFill>
                  <a:srgbClr val="171717"/>
                </a:solidFill>
                <a:effectLst/>
                <a:latin typeface="Segoe UI" panose="020B0502040204020203" pitchFamily="34" charset="0"/>
              </a:rPr>
              <a:t>When you are using Azure-provided name resolution, Azure Dynamic Host Configuration Protocol (DHCP) provides an internal DNS suffix (</a:t>
            </a:r>
            <a:r>
              <a:rPr lang="en-US" b="1" i="0">
                <a:solidFill>
                  <a:srgbClr val="171717"/>
                </a:solidFill>
                <a:effectLst/>
                <a:latin typeface="Segoe UI" panose="020B0502040204020203" pitchFamily="34" charset="0"/>
              </a:rPr>
              <a:t>.internal.cloudapp.net</a:t>
            </a:r>
            <a:r>
              <a:rPr lang="en-US" b="0" i="0">
                <a:solidFill>
                  <a:srgbClr val="171717"/>
                </a:solidFill>
                <a:effectLst/>
                <a:latin typeface="Segoe UI" panose="020B0502040204020203" pitchFamily="34" charset="0"/>
              </a:rPr>
              <a:t>) to each VM. This suffix enables host name resolution because the host name records are in the </a:t>
            </a:r>
            <a:r>
              <a:rPr lang="en-US" b="1" i="0">
                <a:solidFill>
                  <a:srgbClr val="171717"/>
                </a:solidFill>
                <a:effectLst/>
                <a:latin typeface="Segoe UI" panose="020B0502040204020203" pitchFamily="34" charset="0"/>
              </a:rPr>
              <a:t>internal.cloudapp.net</a:t>
            </a:r>
            <a:r>
              <a:rPr lang="en-US" b="0" i="0">
                <a:solidFill>
                  <a:srgbClr val="171717"/>
                </a:solidFill>
                <a:effectLst/>
                <a:latin typeface="Segoe UI" panose="020B0502040204020203" pitchFamily="34" charset="0"/>
              </a:rPr>
              <a:t> zone. When you are using your own name resolution solution, this suffix is not supplied to VMs because it interferes with other DNS architectures (like domain-joined scenarios). Instead, Azure provides a non-functioning placeholder (</a:t>
            </a:r>
            <a:r>
              <a:rPr lang="en-US" b="0" i="1">
                <a:solidFill>
                  <a:srgbClr val="171717"/>
                </a:solidFill>
                <a:effectLst/>
                <a:latin typeface="Segoe UI" panose="020B0502040204020203" pitchFamily="34" charset="0"/>
              </a:rPr>
              <a:t>reddog.microsoft.com</a:t>
            </a:r>
            <a:r>
              <a:rPr lang="en-US" b="0" i="0">
                <a:solidFill>
                  <a:srgbClr val="171717"/>
                </a:solidFill>
                <a:effectLst/>
                <a:latin typeface="Segoe UI" panose="020B0502040204020203" pitchFamily="34" charset="0"/>
              </a:rPr>
              <a: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6210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600"/>
              </a:spcAft>
              <a:buNone/>
            </a:pPr>
            <a:r>
              <a:rPr lang="en-US">
                <a:latin typeface="Segoe UI Light" panose="020B0502040204020203" pitchFamily="34" charset="0"/>
                <a:cs typeface="Segoe UI Light" panose="020B0502040204020203" pitchFamily="34" charset="0"/>
              </a:rPr>
              <a:t>A </a:t>
            </a:r>
            <a:r>
              <a:rPr lang="en-US" b="1" i="1">
                <a:latin typeface="Segoe UI Light" panose="020B0502040204020203" pitchFamily="34" charset="0"/>
                <a:cs typeface="Segoe UI Light" panose="020B0502040204020203" pitchFamily="34" charset="0"/>
              </a:rPr>
              <a:t>Circuit</a:t>
            </a:r>
            <a:r>
              <a:rPr lang="en-US">
                <a:latin typeface="Segoe UI Light" panose="020B0502040204020203" pitchFamily="34" charset="0"/>
                <a:cs typeface="Segoe UI Light" panose="020B0502040204020203" pitchFamily="34" charset="0"/>
              </a:rPr>
              <a:t> is an ExpressRoute logical connection between an on-premises network and an Azure network. </a:t>
            </a:r>
          </a:p>
          <a:p>
            <a:pPr>
              <a:lnSpc>
                <a:spcPct val="100000"/>
              </a:lnSpc>
              <a:spcAft>
                <a:spcPts val="600"/>
              </a:spcAft>
            </a:pPr>
            <a:r>
              <a:rPr lang="en-US">
                <a:latin typeface="Segoe UI Light" panose="020B0502040204020203" pitchFamily="34" charset="0"/>
                <a:cs typeface="Segoe UI Light" panose="020B0502040204020203" pitchFamily="34" charset="0"/>
              </a:rPr>
              <a:t>Configure traffic management and routing in ExpressRoute using circuits. </a:t>
            </a:r>
          </a:p>
          <a:p>
            <a:pPr>
              <a:lnSpc>
                <a:spcPct val="100000"/>
              </a:lnSpc>
              <a:spcAft>
                <a:spcPts val="600"/>
              </a:spcAft>
            </a:pPr>
            <a:r>
              <a:rPr lang="en-US">
                <a:latin typeface="Segoe UI Light" panose="020B0502040204020203" pitchFamily="34" charset="0"/>
                <a:cs typeface="Segoe UI Light" panose="020B0502040204020203" pitchFamily="34" charset="0"/>
              </a:rPr>
              <a:t>Multiple circuits can exist across various regions. </a:t>
            </a:r>
          </a:p>
          <a:p>
            <a:pPr>
              <a:lnSpc>
                <a:spcPct val="100000"/>
              </a:lnSpc>
              <a:spcAft>
                <a:spcPts val="600"/>
              </a:spcAft>
            </a:pPr>
            <a:r>
              <a:rPr lang="en-US">
                <a:latin typeface="Segoe UI Light" panose="020B0502040204020203" pitchFamily="34" charset="0"/>
                <a:cs typeface="Segoe UI Light" panose="020B0502040204020203" pitchFamily="34" charset="0"/>
              </a:rPr>
              <a:t>ExpressRoute circuits supports connections using various connectivity providers.</a:t>
            </a:r>
          </a:p>
          <a:p>
            <a:pPr>
              <a:lnSpc>
                <a:spcPct val="100000"/>
              </a:lnSpc>
              <a:spcAft>
                <a:spcPts val="600"/>
              </a:spcAft>
            </a:pPr>
            <a:r>
              <a:rPr lang="en-US">
                <a:latin typeface="Segoe UI Light" panose="020B0502040204020203" pitchFamily="34" charset="0"/>
                <a:cs typeface="Segoe UI Light" panose="020B0502040204020203" pitchFamily="34" charset="0"/>
              </a:rPr>
              <a:t>Each circuit has multiple routing domains and peerings.</a:t>
            </a:r>
          </a:p>
          <a:p>
            <a:pPr>
              <a:lnSpc>
                <a:spcPct val="100000"/>
              </a:lnSpc>
              <a:spcAft>
                <a:spcPts val="600"/>
              </a:spcAft>
            </a:pPr>
            <a:r>
              <a:rPr lang="en-US">
                <a:latin typeface="Segoe UI Light" panose="020B0502040204020203" pitchFamily="34" charset="0"/>
                <a:cs typeface="Segoe UI Light" panose="020B0502040204020203" pitchFamily="34" charset="0"/>
              </a:rPr>
              <a:t>An ExpressRoute circuit does not map to anything physical.</a:t>
            </a:r>
          </a:p>
          <a:p>
            <a:pPr marL="0" indent="0">
              <a:lnSpc>
                <a:spcPct val="100000"/>
              </a:lnSpc>
              <a:spcAft>
                <a:spcPts val="600"/>
              </a:spcAft>
              <a:buNone/>
            </a:pPr>
            <a:r>
              <a:rPr lang="en-US" b="1">
                <a:latin typeface="Segoe UI Light" panose="020B0502040204020203" pitchFamily="34" charset="0"/>
                <a:cs typeface="Segoe UI Light" panose="020B0502040204020203" pitchFamily="34" charset="0"/>
              </a:rPr>
              <a:t>Azure private peering</a:t>
            </a:r>
          </a:p>
          <a:p>
            <a:pPr>
              <a:lnSpc>
                <a:spcPct val="100000"/>
              </a:lnSpc>
              <a:spcAft>
                <a:spcPts val="600"/>
              </a:spcAft>
            </a:pPr>
            <a:r>
              <a:rPr lang="en-US">
                <a:latin typeface="Segoe UI Light" panose="020B0502040204020203" pitchFamily="34" charset="0"/>
                <a:cs typeface="Segoe UI Light" panose="020B0502040204020203" pitchFamily="34" charset="0"/>
              </a:rPr>
              <a:t>Private peering is a trusted extension of a core network in Azure with bidirectional connectivity.</a:t>
            </a:r>
          </a:p>
          <a:p>
            <a:pPr>
              <a:lnSpc>
                <a:spcPct val="100000"/>
              </a:lnSpc>
              <a:spcAft>
                <a:spcPts val="600"/>
              </a:spcAft>
            </a:pPr>
            <a:r>
              <a:rPr lang="en-US">
                <a:latin typeface="Segoe UI Light" panose="020B0502040204020203" pitchFamily="34" charset="0"/>
                <a:cs typeface="Segoe UI Light" panose="020B0502040204020203" pitchFamily="34" charset="0"/>
              </a:rPr>
              <a:t>Connect to virtual machines and cloud services directly using private IP addresses.</a:t>
            </a:r>
          </a:p>
          <a:p>
            <a:pPr marL="0" indent="0">
              <a:lnSpc>
                <a:spcPct val="100000"/>
              </a:lnSpc>
              <a:spcAft>
                <a:spcPts val="600"/>
              </a:spcAft>
              <a:buNone/>
            </a:pPr>
            <a:r>
              <a:rPr lang="en-US" b="1">
                <a:latin typeface="Segoe UI Light" panose="020B0502040204020203" pitchFamily="34" charset="0"/>
                <a:cs typeface="Segoe UI Light" panose="020B0502040204020203" pitchFamily="34" charset="0"/>
              </a:rPr>
              <a:t>Microsoft peering</a:t>
            </a:r>
          </a:p>
          <a:p>
            <a:pPr>
              <a:lnSpc>
                <a:spcPct val="100000"/>
              </a:lnSpc>
              <a:spcAft>
                <a:spcPts val="600"/>
              </a:spcAft>
            </a:pPr>
            <a:r>
              <a:rPr lang="en-US">
                <a:latin typeface="Segoe UI Light" panose="020B0502040204020203" pitchFamily="34" charset="0"/>
                <a:cs typeface="Segoe UI Light" panose="020B0502040204020203" pitchFamily="34" charset="0"/>
              </a:rPr>
              <a:t>Microsoft peering provides connectivity to all Microsoft online services. </a:t>
            </a:r>
          </a:p>
          <a:p>
            <a:pPr>
              <a:lnSpc>
                <a:spcPct val="100000"/>
              </a:lnSpc>
              <a:spcAft>
                <a:spcPts val="600"/>
              </a:spcAft>
            </a:pPr>
            <a:r>
              <a:rPr lang="en-US">
                <a:latin typeface="Segoe UI Light" panose="020B0502040204020203" pitchFamily="34" charset="0"/>
                <a:cs typeface="Segoe UI Light" panose="020B0502040204020203" pitchFamily="34" charset="0"/>
              </a:rPr>
              <a:t>Requires a public IP address.</a:t>
            </a:r>
          </a:p>
          <a:p>
            <a:pPr>
              <a:lnSpc>
                <a:spcPct val="100000"/>
              </a:lnSpc>
              <a:spcAft>
                <a:spcPts val="600"/>
              </a:spcAft>
            </a:pPr>
            <a:r>
              <a:rPr lang="en-US">
                <a:latin typeface="Segoe UI Light" panose="020B0502040204020203" pitchFamily="34" charset="0"/>
                <a:cs typeface="Segoe UI Light" panose="020B0502040204020203" pitchFamily="34" charset="0"/>
              </a:rPr>
              <a:t>Each circuit is assigned a globally unique identifier (GUID), or service key. </a:t>
            </a:r>
          </a:p>
          <a:p>
            <a:pPr marL="0" indent="0">
              <a:lnSpc>
                <a:spcPct val="100000"/>
              </a:lnSpc>
              <a:spcAft>
                <a:spcPts val="600"/>
              </a:spcAft>
              <a:buNone/>
            </a:pPr>
            <a:r>
              <a:rPr lang="en-US" b="1">
                <a:latin typeface="Segoe UI Light" panose="020B0502040204020203" pitchFamily="34" charset="0"/>
                <a:cs typeface="Segoe UI Light" panose="020B0502040204020203" pitchFamily="34" charset="0"/>
              </a:rPr>
              <a:t>Circuit bandwidth</a:t>
            </a:r>
          </a:p>
          <a:p>
            <a:pPr>
              <a:lnSpc>
                <a:spcPct val="100000"/>
              </a:lnSpc>
              <a:spcAft>
                <a:spcPts val="600"/>
              </a:spcAft>
            </a:pPr>
            <a:r>
              <a:rPr lang="en-US">
                <a:latin typeface="Segoe UI Light" panose="020B0502040204020203" pitchFamily="34" charset="0"/>
                <a:cs typeface="Segoe UI Light" panose="020B0502040204020203" pitchFamily="34" charset="0"/>
              </a:rPr>
              <a:t>Have as many circuits as you need to match bandwidth requirements.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Azure virtual network</a:t>
            </a:r>
            <a:r>
              <a:rPr lang="en-US" b="0" i="0" u="none" strike="noStrike">
                <a:effectLst/>
                <a:latin typeface="Segoe UI Light" panose="020B0502040204020203" pitchFamily="34" charset="0"/>
                <a:cs typeface="Segoe UI Light" panose="020B0502040204020203" pitchFamily="34" charset="0"/>
              </a:rPr>
              <a:t> </a:t>
            </a: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Gateway</a:t>
            </a:r>
            <a:r>
              <a:rPr lang="en-US" b="0" i="0" u="none" strike="noStrike">
                <a:effectLst/>
                <a:latin typeface="Segoe UI Light" panose="020B0502040204020203" pitchFamily="34" charset="0"/>
                <a:cs typeface="Segoe UI Light" panose="020B0502040204020203" pitchFamily="34" charset="0"/>
              </a:rPr>
              <a:t>. Providing connectivity between routers located on-premises and the virtual network. The gateway is placed in its own subnet.</a:t>
            </a: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Azure Firewall</a:t>
            </a:r>
            <a:r>
              <a:rPr lang="en-US" b="0" i="0" u="none" strike="noStrike">
                <a:effectLst/>
                <a:latin typeface="Segoe UI Light" panose="020B0502040204020203" pitchFamily="34" charset="0"/>
                <a:cs typeface="Segoe UI Light" panose="020B0502040204020203" pitchFamily="34" charset="0"/>
              </a:rPr>
              <a:t>. The Firewall instance resides within its own subnet.</a:t>
            </a: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Virtual network routes</a:t>
            </a:r>
            <a:r>
              <a:rPr lang="en-US" b="0" i="0" u="none" strike="noStrike">
                <a:effectLst/>
                <a:latin typeface="Segoe UI Light" panose="020B0502040204020203" pitchFamily="34" charset="0"/>
                <a:cs typeface="Segoe UI Light" panose="020B0502040204020203" pitchFamily="34" charset="0"/>
              </a:rPr>
              <a:t>. Virtual network routes define the flow of IP traffic within the Azure virtual network. </a:t>
            </a: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Network security groups</a:t>
            </a:r>
            <a:endParaRPr lang="en-US" b="0" i="0" u="none" strike="noStrike">
              <a:effectLst/>
              <a:latin typeface="Segoe UI Light" panose="020B0502040204020203" pitchFamily="34" charset="0"/>
              <a:cs typeface="Segoe UI Light" panose="020B0502040204020203" pitchFamily="34" charset="0"/>
            </a:endParaRPr>
          </a:p>
          <a:p>
            <a:pPr algn="l">
              <a:spcAft>
                <a:spcPts val="600"/>
              </a:spcAft>
              <a:buFont typeface="Arial" panose="020B0604020202020204" pitchFamily="34" charset="0"/>
              <a:buChar char="•"/>
            </a:pPr>
            <a:r>
              <a:rPr lang="en-US" b="1" i="0" u="none" strike="noStrike">
                <a:effectLst/>
                <a:latin typeface="Segoe UI Light" panose="020B0502040204020203" pitchFamily="34" charset="0"/>
                <a:cs typeface="Segoe UI Light" panose="020B0502040204020203" pitchFamily="34" charset="0"/>
              </a:rPr>
              <a:t>Bastion</a:t>
            </a:r>
            <a:r>
              <a:rPr lang="en-US" b="0" i="0" u="none" strike="noStrike">
                <a:effectLst/>
                <a:latin typeface="Segoe UI Light" panose="020B0502040204020203" pitchFamily="34" charset="0"/>
                <a:cs typeface="Segoe UI Light" panose="020B0502040204020203" pitchFamily="34" charset="0"/>
              </a:rPr>
              <a:t>. Azure Bastion allows logging into VMs located inside the virtual network by  SSH or remote desktop protocol (RDP).</a:t>
            </a:r>
            <a:endParaRPr lang="en-US" sz="105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32</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33</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4/27/2021 3:58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buFont typeface="Arial" panose="020B0604020202020204" pitchFamily="34" charset="0"/>
              <a:buChar char="•"/>
            </a:pPr>
            <a:r>
              <a:rPr lang="en-US" sz="2400" b="1" i="0" u="none" strike="noStrike">
                <a:effectLst/>
                <a:latin typeface="Segoe UI Light" panose="020B0502040204020203" pitchFamily="34" charset="0"/>
                <a:cs typeface="Segoe UI Light" panose="020B0502040204020203" pitchFamily="34" charset="0"/>
              </a:rPr>
              <a:t>Address space</a:t>
            </a:r>
            <a:r>
              <a:rPr lang="en-US" sz="2400" b="0" i="0" u="none" strike="noStrike">
                <a:effectLst/>
                <a:latin typeface="Segoe UI Light" panose="020B0502040204020203" pitchFamily="34" charset="0"/>
                <a:cs typeface="Segoe UI Light" panose="020B0502040204020203" pitchFamily="34" charset="0"/>
              </a:rPr>
              <a:t>: When creating a VNet, custom private IP address space is specified using public and private (RFC 1918) addresses. </a:t>
            </a:r>
          </a:p>
          <a:p>
            <a:pPr lvl="3" indent="-342900">
              <a:spcAft>
                <a:spcPts val="1200"/>
              </a:spcAft>
              <a:buFont typeface="Arial" panose="020B0604020202020204" pitchFamily="34" charset="0"/>
              <a:buChar char="•"/>
            </a:pPr>
            <a:r>
              <a:rPr lang="en-US" sz="2000" b="0" i="0" u="none" strike="noStrike">
                <a:solidFill>
                  <a:srgbClr val="3C3C41"/>
                </a:solidFill>
                <a:effectLst/>
                <a:latin typeface="Segoe UI Light" panose="020B0502040204020203" pitchFamily="34" charset="0"/>
                <a:cs typeface="Segoe UI Light" panose="020B0502040204020203" pitchFamily="34" charset="0"/>
              </a:rPr>
              <a:t>Azure assigns resources in a virtual network a private IP address from the address space that has been given during configuration. </a:t>
            </a:r>
          </a:p>
          <a:p>
            <a:pPr algn="l">
              <a:spcAft>
                <a:spcPts val="1200"/>
              </a:spcAft>
              <a:buFont typeface="Arial" panose="020B0604020202020204" pitchFamily="34" charset="0"/>
              <a:buChar char="•"/>
            </a:pPr>
            <a:r>
              <a:rPr lang="en-US" sz="2400" b="1" i="0" u="none" strike="noStrike">
                <a:effectLst/>
                <a:latin typeface="Segoe UI Light" panose="020B0502040204020203" pitchFamily="34" charset="0"/>
                <a:cs typeface="Segoe UI Light" panose="020B0502040204020203" pitchFamily="34" charset="0"/>
              </a:rPr>
              <a:t>Subnets</a:t>
            </a:r>
            <a:r>
              <a:rPr lang="en-US" sz="2400" b="0" i="0" u="none" strike="noStrike">
                <a:effectLst/>
                <a:latin typeface="Segoe UI Light" panose="020B0502040204020203" pitchFamily="34" charset="0"/>
                <a:cs typeface="Segoe UI Light" panose="020B0502040204020203" pitchFamily="34" charset="0"/>
              </a:rPr>
              <a:t>: Subnets enable segmenting a virtual network into one or more sub-networks and allocating a portion of the virtual network's address space to each subnet. </a:t>
            </a:r>
          </a:p>
          <a:p>
            <a:pPr marL="742950" lvl="2" indent="-285750">
              <a:spcAft>
                <a:spcPts val="1200"/>
              </a:spcAft>
              <a:buFont typeface="Arial" panose="020B0604020202020204" pitchFamily="34" charset="0"/>
              <a:buChar char="•"/>
            </a:pPr>
            <a:r>
              <a:rPr lang="en-US" sz="2000">
                <a:solidFill>
                  <a:srgbClr val="3C3C41"/>
                </a:solidFill>
                <a:latin typeface="Segoe UI Light" panose="020B0502040204020203" pitchFamily="34" charset="0"/>
                <a:cs typeface="Segoe UI Light" panose="020B0502040204020203" pitchFamily="34" charset="0"/>
              </a:rPr>
              <a:t>Azure resources are deployed to a specific subnet that is segmented using the VNet address space.</a:t>
            </a:r>
          </a:p>
          <a:p>
            <a:pPr algn="l">
              <a:spcAft>
                <a:spcPts val="1200"/>
              </a:spcAft>
              <a:buFont typeface="Arial" panose="020B0604020202020204" pitchFamily="34" charset="0"/>
              <a:buChar char="•"/>
            </a:pPr>
            <a:r>
              <a:rPr lang="en-US" sz="2400" b="1" i="0" u="none" strike="noStrike">
                <a:effectLst/>
                <a:latin typeface="Segoe UI Light" panose="020B0502040204020203" pitchFamily="34" charset="0"/>
                <a:cs typeface="Segoe UI Light" panose="020B0502040204020203" pitchFamily="34" charset="0"/>
              </a:rPr>
              <a:t>Regions</a:t>
            </a:r>
            <a:r>
              <a:rPr lang="en-US" sz="2400" b="0" i="0" u="none" strike="noStrike">
                <a:effectLst/>
                <a:latin typeface="Segoe UI Light" panose="020B0502040204020203" pitchFamily="34" charset="0"/>
                <a:cs typeface="Segoe UI Light" panose="020B0502040204020203" pitchFamily="34" charset="0"/>
              </a:rPr>
              <a:t>: VNet is scoped to a single region/location. </a:t>
            </a:r>
          </a:p>
          <a:p>
            <a:pPr marL="628650" lvl="3" indent="-285750">
              <a:spcAft>
                <a:spcPts val="1200"/>
              </a:spcAft>
              <a:buFont typeface="Arial" panose="020B0604020202020204" pitchFamily="34" charset="0"/>
              <a:buChar char="•"/>
            </a:pPr>
            <a:r>
              <a:rPr lang="en-US" sz="2000">
                <a:solidFill>
                  <a:srgbClr val="3C3C41"/>
                </a:solidFill>
                <a:latin typeface="Segoe UI Light" panose="020B0502040204020203" pitchFamily="34" charset="0"/>
                <a:cs typeface="Segoe UI Light" panose="020B0502040204020203" pitchFamily="34" charset="0"/>
              </a:rPr>
              <a:t>Multiple virtual networks from different regions can be connected using Virtual Network Peering.</a:t>
            </a:r>
          </a:p>
          <a:p>
            <a:pPr algn="l">
              <a:spcAft>
                <a:spcPts val="1200"/>
              </a:spcAft>
              <a:buFont typeface="Arial" panose="020B0604020202020204" pitchFamily="34" charset="0"/>
              <a:buChar char="•"/>
            </a:pPr>
            <a:r>
              <a:rPr lang="en-US" sz="2400" b="1" i="0" u="none" strike="noStrike">
                <a:effectLst/>
                <a:latin typeface="Segoe UI Light" panose="020B0502040204020203" pitchFamily="34" charset="0"/>
                <a:cs typeface="Segoe UI Light" panose="020B0502040204020203" pitchFamily="34" charset="0"/>
              </a:rPr>
              <a:t>Subscription</a:t>
            </a:r>
            <a:r>
              <a:rPr lang="en-US" sz="2400" b="0" i="0" u="none" strike="noStrike">
                <a:effectLst/>
                <a:latin typeface="Segoe UI Light" panose="020B0502040204020203" pitchFamily="34" charset="0"/>
                <a:cs typeface="Segoe UI Light" panose="020B0502040204020203" pitchFamily="34" charset="0"/>
              </a:rPr>
              <a:t>: VNet is scoped to a subscription. </a:t>
            </a:r>
          </a:p>
          <a:p>
            <a:pPr marL="628650" lvl="3" indent="-285750">
              <a:spcAft>
                <a:spcPts val="1200"/>
              </a:spcAft>
              <a:buFont typeface="Arial" panose="020B0604020202020204" pitchFamily="34" charset="0"/>
              <a:buChar char="•"/>
            </a:pPr>
            <a:r>
              <a:rPr lang="en-US" sz="2000">
                <a:solidFill>
                  <a:srgbClr val="3C3C41"/>
                </a:solidFill>
                <a:latin typeface="Segoe UI Light" panose="020B0502040204020203" pitchFamily="34" charset="0"/>
                <a:cs typeface="Segoe UI Light" panose="020B0502040204020203" pitchFamily="34" charset="0"/>
              </a:rPr>
              <a:t>Im</a:t>
            </a:r>
            <a:r>
              <a:rPr lang="en-US" sz="2000" b="0" i="0" u="none" strike="noStrike">
                <a:solidFill>
                  <a:srgbClr val="3C3C41"/>
                </a:solidFill>
                <a:effectLst/>
                <a:latin typeface="Segoe UI Light" panose="020B0502040204020203" pitchFamily="34" charset="0"/>
                <a:cs typeface="Segoe UI Light" panose="020B0502040204020203" pitchFamily="34" charset="0"/>
              </a:rPr>
              <a:t>plement multiple virtual networks within each Azure subscription and Azure region.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18838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7691580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68"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681" r:id="rId74"/>
    <p:sldLayoutId id="2147484735" r:id="rId75"/>
    <p:sldLayoutId id="2147484736" r:id="rId76"/>
    <p:sldLayoutId id="2147484738" r:id="rId77"/>
    <p:sldLayoutId id="2147484739" r:id="rId78"/>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5.xml"/><Relationship Id="rId4" Type="http://schemas.openxmlformats.org/officeDocument/2006/relationships/image" Target="../media/image28.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5.xml"/><Relationship Id="rId4" Type="http://schemas.openxmlformats.org/officeDocument/2006/relationships/image" Target="../media/image30.sv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virtual-network/virtual-networks-name-resolution-for-vms-and-role-instances#name-resolution-that-uses-your-own-dns-server" TargetMode="External"/><Relationship Id="rId2" Type="http://schemas.openxmlformats.org/officeDocument/2006/relationships/notesSlide" Target="../notesSlides/notesSlide15.xml"/><Relationship Id="rId1" Type="http://schemas.openxmlformats.org/officeDocument/2006/relationships/slideLayout" Target="../slideLayouts/slideLayout75.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security/fundamentals/network-overview" TargetMode="External"/><Relationship Id="rId2" Type="http://schemas.openxmlformats.org/officeDocument/2006/relationships/notesSlide" Target="../notesSlides/notesSlide17.xml"/><Relationship Id="rId1" Type="http://schemas.openxmlformats.org/officeDocument/2006/relationships/slideLayout" Target="../slideLayouts/slideLayout75.xml"/><Relationship Id="rId6" Type="http://schemas.openxmlformats.org/officeDocument/2006/relationships/hyperlink" Target="https://docs.microsoft.com/en-us/azure/security/fundamentals/network-best-practices?toc=/azure/networking/toc.json" TargetMode="External"/><Relationship Id="rId5" Type="http://schemas.openxmlformats.org/officeDocument/2006/relationships/image" Target="../media/image33.sv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security-center/security-center-intro" TargetMode="External"/><Relationship Id="rId2" Type="http://schemas.openxmlformats.org/officeDocument/2006/relationships/notesSlide" Target="../notesSlides/notesSlide18.xml"/><Relationship Id="rId1" Type="http://schemas.openxmlformats.org/officeDocument/2006/relationships/slideLayout" Target="../slideLayouts/slideLayout75.xml"/><Relationship Id="rId6" Type="http://schemas.openxmlformats.org/officeDocument/2006/relationships/image" Target="../media/image34.png"/><Relationship Id="rId5" Type="http://schemas.openxmlformats.org/officeDocument/2006/relationships/hyperlink" Target="https://docs.microsoft.com/en-us/azure/web-application-firewall/ag/ag-overview" TargetMode="External"/><Relationship Id="rId4" Type="http://schemas.openxmlformats.org/officeDocument/2006/relationships/hyperlink" Target="https://docs.microsoft.com/en-us/azure/application-gateway/overview"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5.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8.sv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expressroute/expressroute-introduction" TargetMode="External"/><Relationship Id="rId2" Type="http://schemas.openxmlformats.org/officeDocument/2006/relationships/notesSlide" Target="../notesSlides/notesSlide20.xml"/><Relationship Id="rId1" Type="http://schemas.openxmlformats.org/officeDocument/2006/relationships/slideLayout" Target="../slideLayouts/slideLayout75.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5.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3.xml"/><Relationship Id="rId1" Type="http://schemas.openxmlformats.org/officeDocument/2006/relationships/slideLayout" Target="../slideLayouts/slideLayout75.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5.xml"/><Relationship Id="rId6" Type="http://schemas.openxmlformats.org/officeDocument/2006/relationships/hyperlink" Target="https://docs.microsoft.com/en-us/azure/architecture/reference-architectures/hybrid-networking/expressroute" TargetMode="Externa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5.xml"/><Relationship Id="rId1" Type="http://schemas.openxmlformats.org/officeDocument/2006/relationships/slideLayout" Target="../slideLayouts/slideLayout75.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75.xml"/><Relationship Id="rId4" Type="http://schemas.openxmlformats.org/officeDocument/2006/relationships/image" Target="../media/image48.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75.xml"/><Relationship Id="rId4" Type="http://schemas.openxmlformats.org/officeDocument/2006/relationships/image" Target="../media/image50.sv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5.xml"/><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32.xml"/><Relationship Id="rId1" Type="http://schemas.openxmlformats.org/officeDocument/2006/relationships/slideLayout" Target="../slideLayouts/slideLayout7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5.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global-infrastructure/global-network/#overview" TargetMode="External"/><Relationship Id="rId2" Type="http://schemas.openxmlformats.org/officeDocument/2006/relationships/notesSlide" Target="../notesSlides/notesSlide7.xml"/><Relationship Id="rId1" Type="http://schemas.openxmlformats.org/officeDocument/2006/relationships/slideLayout" Target="../slideLayouts/slideLayout75.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5.xml"/><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sz="4400" dirty="0">
                <a:latin typeface="Segoe UI Light" panose="020B0502040204020203" pitchFamily="34" charset="0"/>
                <a:cs typeface="Segoe UI Light" panose="020B0502040204020203" pitchFamily="34" charset="0"/>
              </a:rPr>
              <a:t>AZ-304: Microsoft Azure Architect Design</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Permissions and Policy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235329"/>
            <a:ext cx="10393669" cy="5233997"/>
          </a:xfrm>
        </p:spPr>
        <p:txBody>
          <a:bodyPr/>
          <a:lstStyle/>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Permissions are assigned to a </a:t>
            </a:r>
            <a:r>
              <a:rPr lang="en-US" b="1" dirty="0">
                <a:latin typeface="Segoe UI" panose="020B0502040204020203" pitchFamily="34" charset="0"/>
                <a:cs typeface="Segoe UI" panose="020B0502040204020203" pitchFamily="34" charset="0"/>
              </a:rPr>
              <a:t>scope</a:t>
            </a:r>
            <a:r>
              <a:rPr lang="en-US" dirty="0">
                <a:latin typeface="Segoe UI" panose="020B0502040204020203" pitchFamily="34" charset="0"/>
                <a:cs typeface="Segoe UI" panose="020B0502040204020203" pitchFamily="34" charset="0"/>
              </a:rPr>
              <a:t> in the following hierarchy: management group, subscription, resource group, and individual resource</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To work with Azure virtual networks (peering, network security groups, service endpoints) assign members </a:t>
            </a:r>
            <a:r>
              <a:rPr lang="en-US" b="1" dirty="0">
                <a:latin typeface="Segoe UI" panose="020B0502040204020203" pitchFamily="34" charset="0"/>
                <a:cs typeface="Segoe UI" panose="020B0502040204020203" pitchFamily="34" charset="0"/>
              </a:rPr>
              <a:t>built-in</a:t>
            </a:r>
            <a:r>
              <a:rPr lang="en-US" dirty="0">
                <a:latin typeface="Segoe UI" panose="020B0502040204020203" pitchFamily="34" charset="0"/>
                <a:cs typeface="Segoe UI" panose="020B0502040204020203" pitchFamily="34" charset="0"/>
              </a:rPr>
              <a:t> Owner, Contributor, or Network contributor </a:t>
            </a:r>
            <a:r>
              <a:rPr lang="en-US" b="1" dirty="0">
                <a:latin typeface="Segoe UI" panose="020B0502040204020203" pitchFamily="34" charset="0"/>
                <a:cs typeface="Segoe UI" panose="020B0502040204020203" pitchFamily="34" charset="0"/>
              </a:rPr>
              <a:t>roles</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Policy allows for create, assign, and manage </a:t>
            </a:r>
            <a:r>
              <a:rPr lang="en-US" b="1" dirty="0">
                <a:latin typeface="Segoe UI" panose="020B0502040204020203" pitchFamily="34" charset="0"/>
                <a:cs typeface="Segoe UI" panose="020B0502040204020203" pitchFamily="34" charset="0"/>
              </a:rPr>
              <a:t>policy definitions</a:t>
            </a:r>
            <a:r>
              <a:rPr lang="en-US" dirty="0">
                <a:latin typeface="Segoe UI" panose="020B0502040204020203" pitchFamily="34" charset="0"/>
                <a:cs typeface="Segoe UI" panose="020B0502040204020203" pitchFamily="34" charset="0"/>
              </a:rPr>
              <a:t>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Policy runs an evaluation of resources, scanning for resources that are not </a:t>
            </a:r>
            <a:r>
              <a:rPr lang="en-US" b="1" dirty="0">
                <a:latin typeface="Segoe UI" panose="020B0502040204020203" pitchFamily="34" charset="0"/>
                <a:cs typeface="Segoe UI" panose="020B0502040204020203" pitchFamily="34" charset="0"/>
              </a:rPr>
              <a:t>compliant</a:t>
            </a:r>
            <a:r>
              <a:rPr lang="en-US" dirty="0">
                <a:latin typeface="Segoe UI" panose="020B0502040204020203" pitchFamily="34" charset="0"/>
                <a:cs typeface="Segoe UI" panose="020B0502040204020203" pitchFamily="34" charset="0"/>
              </a:rPr>
              <a:t> with the policy definitions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Policies are applied to the following hierarchy: management group, subscription, and resource group</a:t>
            </a:r>
          </a:p>
          <a:p>
            <a:endParaRPr lang="en-US" sz="2745"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EB813C97-7715-485E-A943-8D002D9411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0141" y="5515275"/>
            <a:ext cx="1063595" cy="1063595"/>
          </a:xfrm>
          <a:prstGeom prst="rect">
            <a:avLst/>
          </a:prstGeom>
        </p:spPr>
      </p:pic>
    </p:spTree>
    <p:extLst>
      <p:ext uri="{BB962C8B-B14F-4D97-AF65-F5344CB8AC3E}">
        <p14:creationId xmlns:p14="http://schemas.microsoft.com/office/powerpoint/2010/main" val="3038697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32870" y="2745421"/>
            <a:ext cx="9882274" cy="1367157"/>
          </a:xfrm>
        </p:spPr>
        <p:txBody>
          <a:bodyPr/>
          <a:lstStyle/>
          <a:p>
            <a:r>
              <a:rPr lang="en-US" sz="4000" dirty="0">
                <a:latin typeface="+mn-lt"/>
              </a:rPr>
              <a:t>Recommend a Solution for Network Addressing and Name Resolution</a:t>
            </a:r>
          </a:p>
        </p:txBody>
      </p:sp>
      <p:pic>
        <p:nvPicPr>
          <p:cNvPr id="2" name="Graphic 1">
            <a:extLst>
              <a:ext uri="{FF2B5EF4-FFF2-40B4-BE49-F238E27FC236}">
                <a16:creationId xmlns:a16="http://schemas.microsoft.com/office/drawing/2014/main" id="{0A4CC358-A4DB-4F4B-ACA8-79C07367C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34989725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25366" y="245232"/>
            <a:ext cx="11341268" cy="680196"/>
          </a:xfrm>
        </p:spPr>
        <p:txBody>
          <a:bodyPr/>
          <a:lstStyle/>
          <a:p>
            <a:r>
              <a:rPr lang="en-US" dirty="0">
                <a:latin typeface="+mn-lt"/>
              </a:rPr>
              <a:t>Name Resolution for Resources in Azure Virtual Networks</a:t>
            </a:r>
          </a:p>
        </p:txBody>
      </p:sp>
      <p:graphicFrame>
        <p:nvGraphicFramePr>
          <p:cNvPr id="3" name="Table 12">
            <a:extLst>
              <a:ext uri="{FF2B5EF4-FFF2-40B4-BE49-F238E27FC236}">
                <a16:creationId xmlns:a16="http://schemas.microsoft.com/office/drawing/2014/main" id="{3605E782-67D9-4E4C-9955-AAAEDA996166}"/>
              </a:ext>
            </a:extLst>
          </p:cNvPr>
          <p:cNvGraphicFramePr>
            <a:graphicFrameLocks noGrp="1"/>
          </p:cNvGraphicFramePr>
          <p:nvPr>
            <p:extLst>
              <p:ext uri="{D42A27DB-BD31-4B8C-83A1-F6EECF244321}">
                <p14:modId xmlns:p14="http://schemas.microsoft.com/office/powerpoint/2010/main" val="2715108352"/>
              </p:ext>
            </p:extLst>
          </p:nvPr>
        </p:nvGraphicFramePr>
        <p:xfrm>
          <a:off x="418643" y="1261914"/>
          <a:ext cx="11341267" cy="5077574"/>
        </p:xfrm>
        <a:graphic>
          <a:graphicData uri="http://schemas.openxmlformats.org/drawingml/2006/table">
            <a:tbl>
              <a:tblPr firstRow="1" bandRow="1">
                <a:tableStyleId>{5C22544A-7EE6-4342-B048-85BDC9FD1C3A}</a:tableStyleId>
              </a:tblPr>
              <a:tblGrid>
                <a:gridCol w="2376945">
                  <a:extLst>
                    <a:ext uri="{9D8B030D-6E8A-4147-A177-3AD203B41FA5}">
                      <a16:colId xmlns:a16="http://schemas.microsoft.com/office/drawing/2014/main" val="3419358315"/>
                    </a:ext>
                  </a:extLst>
                </a:gridCol>
                <a:gridCol w="3369556">
                  <a:extLst>
                    <a:ext uri="{9D8B030D-6E8A-4147-A177-3AD203B41FA5}">
                      <a16:colId xmlns:a16="http://schemas.microsoft.com/office/drawing/2014/main" val="2428792440"/>
                    </a:ext>
                  </a:extLst>
                </a:gridCol>
                <a:gridCol w="2797383">
                  <a:extLst>
                    <a:ext uri="{9D8B030D-6E8A-4147-A177-3AD203B41FA5}">
                      <a16:colId xmlns:a16="http://schemas.microsoft.com/office/drawing/2014/main" val="16129369"/>
                    </a:ext>
                  </a:extLst>
                </a:gridCol>
                <a:gridCol w="2797383">
                  <a:extLst>
                    <a:ext uri="{9D8B030D-6E8A-4147-A177-3AD203B41FA5}">
                      <a16:colId xmlns:a16="http://schemas.microsoft.com/office/drawing/2014/main" val="1695194842"/>
                    </a:ext>
                  </a:extLst>
                </a:gridCol>
              </a:tblGrid>
              <a:tr h="478093">
                <a:tc>
                  <a:txBody>
                    <a:bodyPr/>
                    <a:lstStyle/>
                    <a:p>
                      <a:endParaRPr lang="en-US" sz="2000" dirty="0">
                        <a:latin typeface="+mj-lt"/>
                      </a:endParaRPr>
                    </a:p>
                  </a:txBody>
                  <a:tcPr marL="89642" marR="89642" marT="89642" marB="89642">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Scenario</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Solution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DNS Suffix</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a:ln>
                            <a:noFill/>
                          </a:ln>
                          <a:solidFill>
                            <a:srgbClr val="000000"/>
                          </a:solidFill>
                          <a:effectLst/>
                          <a:uLnTx/>
                          <a:uFillTx/>
                          <a:latin typeface="+mj-lt"/>
                          <a:ea typeface="+mn-ea"/>
                          <a:cs typeface="+mn-cs"/>
                        </a:rPr>
                        <a:t>Between VMs in the same Vnet, Cloud Services role instances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Azure DNS Private Zone, Azure-Provided name resolution</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a:txBody>
                    <a:bodyPr/>
                    <a:lstStyle/>
                    <a:p>
                      <a:r>
                        <a:rPr lang="en-US" sz="1700" dirty="0"/>
                        <a:t>Hostname or FQDN</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extLst>
                  <a:ext uri="{0D108BD9-81ED-4DB2-BD59-A6C34878D82A}">
                    <a16:rowId xmlns:a16="http://schemas.microsoft.com/office/drawing/2014/main" val="627020401"/>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Between VMs in different VNet or instances in different cloud services </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Azure DNS Private Zones, Customer-managed DNS forwarding to Azure (DNS Proxy0</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Hostname or FQDN</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From App Service (Web App, Function or Bot) using VNet integration to VM in the same VNet </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Customer-managed DNS forwarding to Azure (DNS Proxy)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a:txBody>
                    <a:bodyPr/>
                    <a:lstStyle/>
                    <a:p>
                      <a:r>
                        <a:rPr lang="en-US" sz="1700" dirty="0"/>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extLst>
                  <a:ext uri="{0D108BD9-81ED-4DB2-BD59-A6C34878D82A}">
                    <a16:rowId xmlns:a16="http://schemas.microsoft.com/office/drawing/2014/main" val="3033554734"/>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From App Service Web App to VMs in the same VNet </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dirty="0"/>
                        <a:t>Customer-managed DNS forwarding to Azure (DNS Proxy)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dirty="0"/>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App Service Web app to VM in different VNet</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dirty="0"/>
                        <a:t>Customer-managed DNS forwarding to Azure (DNS Proxy)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a:txBody>
                    <a:bodyPr/>
                    <a:lstStyle/>
                    <a:p>
                      <a:r>
                        <a:rPr lang="en-US" sz="1700" dirty="0"/>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extLst>
                  <a:ext uri="{0D108BD9-81ED-4DB2-BD59-A6C34878D82A}">
                    <a16:rowId xmlns:a16="http://schemas.microsoft.com/office/drawing/2014/main" val="679037280"/>
                  </a:ext>
                </a:extLst>
              </a:tr>
            </a:tbl>
          </a:graphicData>
        </a:graphic>
      </p:graphicFrame>
    </p:spTree>
    <p:extLst>
      <p:ext uri="{BB962C8B-B14F-4D97-AF65-F5344CB8AC3E}">
        <p14:creationId xmlns:p14="http://schemas.microsoft.com/office/powerpoint/2010/main" val="6627919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25366" y="245232"/>
            <a:ext cx="11341268" cy="680196"/>
          </a:xfrm>
        </p:spPr>
        <p:txBody>
          <a:bodyPr/>
          <a:lstStyle/>
          <a:p>
            <a:r>
              <a:rPr lang="en-US" dirty="0">
                <a:latin typeface="+mn-lt"/>
              </a:rPr>
              <a:t>Name Resolution for Resources in Azure Virtual Networks (Cont.)</a:t>
            </a:r>
          </a:p>
        </p:txBody>
      </p:sp>
      <p:graphicFrame>
        <p:nvGraphicFramePr>
          <p:cNvPr id="3" name="Table 12">
            <a:extLst>
              <a:ext uri="{FF2B5EF4-FFF2-40B4-BE49-F238E27FC236}">
                <a16:creationId xmlns:a16="http://schemas.microsoft.com/office/drawing/2014/main" id="{3605E782-67D9-4E4C-9955-AAAEDA996166}"/>
              </a:ext>
            </a:extLst>
          </p:cNvPr>
          <p:cNvGraphicFramePr>
            <a:graphicFrameLocks noGrp="1"/>
          </p:cNvGraphicFramePr>
          <p:nvPr>
            <p:extLst>
              <p:ext uri="{D42A27DB-BD31-4B8C-83A1-F6EECF244321}">
                <p14:modId xmlns:p14="http://schemas.microsoft.com/office/powerpoint/2010/main" val="3305933907"/>
              </p:ext>
            </p:extLst>
          </p:nvPr>
        </p:nvGraphicFramePr>
        <p:xfrm>
          <a:off x="418643" y="1261914"/>
          <a:ext cx="11341267" cy="4588096"/>
        </p:xfrm>
        <a:graphic>
          <a:graphicData uri="http://schemas.openxmlformats.org/drawingml/2006/table">
            <a:tbl>
              <a:tblPr firstRow="1" bandRow="1">
                <a:tableStyleId>{5C22544A-7EE6-4342-B048-85BDC9FD1C3A}</a:tableStyleId>
              </a:tblPr>
              <a:tblGrid>
                <a:gridCol w="2376945">
                  <a:extLst>
                    <a:ext uri="{9D8B030D-6E8A-4147-A177-3AD203B41FA5}">
                      <a16:colId xmlns:a16="http://schemas.microsoft.com/office/drawing/2014/main" val="3419358315"/>
                    </a:ext>
                  </a:extLst>
                </a:gridCol>
                <a:gridCol w="3369556">
                  <a:extLst>
                    <a:ext uri="{9D8B030D-6E8A-4147-A177-3AD203B41FA5}">
                      <a16:colId xmlns:a16="http://schemas.microsoft.com/office/drawing/2014/main" val="2428792440"/>
                    </a:ext>
                  </a:extLst>
                </a:gridCol>
                <a:gridCol w="2733412">
                  <a:extLst>
                    <a:ext uri="{9D8B030D-6E8A-4147-A177-3AD203B41FA5}">
                      <a16:colId xmlns:a16="http://schemas.microsoft.com/office/drawing/2014/main" val="16129369"/>
                    </a:ext>
                  </a:extLst>
                </a:gridCol>
                <a:gridCol w="2861354">
                  <a:extLst>
                    <a:ext uri="{9D8B030D-6E8A-4147-A177-3AD203B41FA5}">
                      <a16:colId xmlns:a16="http://schemas.microsoft.com/office/drawing/2014/main" val="1695194842"/>
                    </a:ext>
                  </a:extLst>
                </a:gridCol>
              </a:tblGrid>
              <a:tr h="478093">
                <a:tc>
                  <a:txBody>
                    <a:bodyPr/>
                    <a:lstStyle/>
                    <a:p>
                      <a:endParaRPr lang="en-US" sz="2000" dirty="0">
                        <a:latin typeface="+mj-lt"/>
                      </a:endParaRPr>
                    </a:p>
                  </a:txBody>
                  <a:tcPr marL="89642" marR="89642" marT="89642" marB="89642">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Scenario</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Solution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DNS Suffix</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gridSpan="2">
                  <a:txBody>
                    <a:bodyPr/>
                    <a:lstStyle/>
                    <a:p>
                      <a:r>
                        <a:rPr lang="en-US" sz="1800" dirty="0">
                          <a:latin typeface="Segoe UI Semibold (Headings)"/>
                        </a:rPr>
                        <a:t>On-prem computer and service name from VMs or role instances in Azure</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Customer Managed DNS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a:txBody>
                    <a:bodyPr/>
                    <a:lstStyle/>
                    <a:p>
                      <a:r>
                        <a:rPr lang="en-US" sz="1800" dirty="0">
                          <a:latin typeface="Segoe UI Semibold (Headings)"/>
                        </a:rPr>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extLst>
                  <a:ext uri="{0D108BD9-81ED-4DB2-BD59-A6C34878D82A}">
                    <a16:rowId xmlns:a16="http://schemas.microsoft.com/office/drawing/2014/main" val="627020401"/>
                  </a:ext>
                </a:extLst>
              </a:tr>
              <a:tr h="448212">
                <a:tc gridSpan="2">
                  <a:txBody>
                    <a:bodyPr/>
                    <a:lstStyle/>
                    <a:p>
                      <a:r>
                        <a:rPr lang="en-US" sz="1800" dirty="0">
                          <a:latin typeface="Segoe UI Semibold (Headings)"/>
                        </a:rPr>
                        <a:t>Azure hostnames from on-prem computers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Forward queries to a customer Managed DNS proxy server in the corresponding VNet.</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FQDN only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gridSpan="2">
                  <a:txBody>
                    <a:bodyPr/>
                    <a:lstStyle/>
                    <a:p>
                      <a:r>
                        <a:rPr lang="en-US" sz="1800" dirty="0">
                          <a:latin typeface="Segoe UI Semibold (Headings)"/>
                        </a:rPr>
                        <a:t>Reverse DNS for Internal IP</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Azure DNS private zones or Azure-provided name resolution or Customer own DNS </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a:txBody>
                    <a:bodyPr/>
                    <a:lstStyle/>
                    <a:p>
                      <a:r>
                        <a:rPr lang="en-US" sz="1800" dirty="0">
                          <a:latin typeface="Segoe UI Semibold (Headings)"/>
                        </a:rPr>
                        <a:t>Not applicable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extLst>
                  <a:ext uri="{0D108BD9-81ED-4DB2-BD59-A6C34878D82A}">
                    <a16:rowId xmlns:a16="http://schemas.microsoft.com/office/drawing/2014/main" val="3033554734"/>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latin typeface="Segoe UI Semibold (Headings)"/>
                        </a:rPr>
                        <a:t>Between VMs in different cloud services, not in Virtual Networks</a:t>
                      </a:r>
                      <a:r>
                        <a:rPr kumimoji="0" lang="en-US" sz="1800" b="0" i="0" u="none" strike="noStrike" kern="1200" cap="none" spc="0" normalizeH="0" baseline="0" noProof="0" dirty="0">
                          <a:ln>
                            <a:noFill/>
                          </a:ln>
                          <a:solidFill>
                            <a:srgbClr val="000000"/>
                          </a:solidFill>
                          <a:effectLst/>
                          <a:uLnTx/>
                          <a:uFillTx/>
                          <a:latin typeface="Segoe UI Semibold (Headings)"/>
                          <a:ea typeface="+mn-ea"/>
                          <a:cs typeface="+mn-cs"/>
                        </a:rPr>
                        <a:t> </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latin typeface="Segoe UI Semibold (Headings)"/>
                        </a:rPr>
                        <a:t>Not supported</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latin typeface="Segoe UI Semibold (Headings)"/>
                        </a:rPr>
                        <a:t>Not supported</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bl>
          </a:graphicData>
        </a:graphic>
      </p:graphicFrame>
    </p:spTree>
    <p:extLst>
      <p:ext uri="{BB962C8B-B14F-4D97-AF65-F5344CB8AC3E}">
        <p14:creationId xmlns:p14="http://schemas.microsoft.com/office/powerpoint/2010/main" val="14375451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u="none" strike="noStrike" dirty="0">
                <a:effectLst/>
                <a:latin typeface="Segoe UI" panose="020B0502040204020203" pitchFamily="34" charset="0"/>
              </a:rPr>
              <a:t>Azure-Provided Name Resolution</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074274"/>
            <a:ext cx="10383925" cy="5601533"/>
          </a:xfrm>
        </p:spPr>
        <p:txBody>
          <a:bodyPr/>
          <a:lstStyle/>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Azure-provided name resolution provides basic authoritative DNS capabilities</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Use Azure DNS private zones or Customer-managed DNS servers for full-featured DNS</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Internal name resolution for VMs and role instances in the same virtual network or cloud service</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VMs and instances in a cloud service share the same DNS suffix - host name alone is sufficient </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For virtual networks deployed using the ARM deployment model, the DNS suffix is consistent across all virtual machines within a virtual network</a:t>
            </a:r>
          </a:p>
          <a:p>
            <a:pPr marL="685800" lvl="2" indent="-342900">
              <a:spcBef>
                <a:spcPts val="0"/>
              </a:spcBef>
              <a:spcAft>
                <a:spcPts val="1200"/>
              </a:spcAft>
            </a:pPr>
            <a:r>
              <a:rPr lang="en-US" sz="2400" dirty="0">
                <a:latin typeface="Segoe UI" panose="020B0502040204020203" pitchFamily="34" charset="0"/>
                <a:cs typeface="Segoe UI" panose="020B0502040204020203" pitchFamily="34" charset="0"/>
              </a:rPr>
              <a:t> FQDN is not needed </a:t>
            </a:r>
          </a:p>
          <a:p>
            <a:pPr marL="342900" indent="-342900">
              <a:spcBef>
                <a:spcPts val="0"/>
              </a:spcBef>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DNS names can be assigned to both VMs and network interfaces</a:t>
            </a:r>
          </a:p>
        </p:txBody>
      </p:sp>
      <p:pic>
        <p:nvPicPr>
          <p:cNvPr id="3" name="Graphic 2">
            <a:extLst>
              <a:ext uri="{FF2B5EF4-FFF2-40B4-BE49-F238E27FC236}">
                <a16:creationId xmlns:a16="http://schemas.microsoft.com/office/drawing/2014/main" id="{D73062C2-A140-404D-8CA8-2E3F073DA3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8512" y="5766179"/>
            <a:ext cx="831399" cy="831399"/>
          </a:xfrm>
          <a:prstGeom prst="rect">
            <a:avLst/>
          </a:prstGeom>
        </p:spPr>
      </p:pic>
    </p:spTree>
    <p:extLst>
      <p:ext uri="{BB962C8B-B14F-4D97-AF65-F5344CB8AC3E}">
        <p14:creationId xmlns:p14="http://schemas.microsoft.com/office/powerpoint/2010/main" val="4010260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u="none" strike="noStrike" dirty="0">
                <a:effectLst/>
                <a:latin typeface="Segoe UI" panose="020B0502040204020203" pitchFamily="34" charset="0"/>
              </a:rPr>
              <a:t>Name Resolution using Customer-</a:t>
            </a:r>
            <a:r>
              <a:rPr lang="en-US" dirty="0">
                <a:latin typeface="Segoe UI" panose="020B0502040204020203" pitchFamily="34" charset="0"/>
              </a:rPr>
              <a:t>Provided </a:t>
            </a:r>
            <a:r>
              <a:rPr lang="en-US" i="0" u="none" strike="noStrike" dirty="0">
                <a:effectLst/>
                <a:latin typeface="Segoe UI" panose="020B0502040204020203" pitchFamily="34" charset="0"/>
              </a:rPr>
              <a:t>DNS Server</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04122" y="1442718"/>
            <a:ext cx="5194034" cy="4349909"/>
          </a:xfrm>
        </p:spPr>
        <p:txBody>
          <a:bodyPr/>
          <a:lstStyle/>
          <a:p>
            <a:pPr marL="342900" indent="-342900">
              <a:spcAft>
                <a:spcPts val="18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DNS forwarding enables DNS resolution between virtual networks  allowing on-premises machines to resolve Azure-provided host names </a:t>
            </a:r>
          </a:p>
          <a:p>
            <a:pPr marL="342900" indent="-342900">
              <a:spcAft>
                <a:spcPts val="18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To resolve a VM's host name, the DNS server VM must reside in the same virtual network and be configured to forward host name queries to Azure</a:t>
            </a:r>
          </a:p>
          <a:p>
            <a:pPr marL="342900" indent="-342900">
              <a:spcAft>
                <a:spcPts val="18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Because the DNS suffix is different in each virtual network, use conditional forwarding rules to send DNS queries to the correct virtual network for resolution</a:t>
            </a:r>
          </a:p>
        </p:txBody>
      </p:sp>
      <p:sp>
        <p:nvSpPr>
          <p:cNvPr id="3" name="AutoShape 2" descr="Flowchart of two virtual networks and an on-premises network doing DNS resolution between virtual networks.">
            <a:extLst>
              <a:ext uri="{FF2B5EF4-FFF2-40B4-BE49-F238E27FC236}">
                <a16:creationId xmlns:a16="http://schemas.microsoft.com/office/drawing/2014/main" id="{6732FB97-F2AC-4A60-98A5-51CC9000CB99}"/>
              </a:ext>
            </a:extLst>
          </p:cNvPr>
          <p:cNvSpPr>
            <a:spLocks noChangeAspect="1" noChangeArrowheads="1"/>
          </p:cNvSpPr>
          <p:nvPr/>
        </p:nvSpPr>
        <p:spPr bwMode="auto">
          <a:xfrm>
            <a:off x="5946597" y="3279597"/>
            <a:ext cx="298808" cy="2988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p>
        </p:txBody>
      </p:sp>
      <p:pic>
        <p:nvPicPr>
          <p:cNvPr id="5" name="Picture 4">
            <a:hlinkClick r:id="rId3"/>
            <a:extLst>
              <a:ext uri="{FF2B5EF4-FFF2-40B4-BE49-F238E27FC236}">
                <a16:creationId xmlns:a16="http://schemas.microsoft.com/office/drawing/2014/main" id="{E2532CFB-CC7A-4C25-A855-2B4948DFB55B}"/>
              </a:ext>
            </a:extLst>
          </p:cNvPr>
          <p:cNvPicPr>
            <a:picLocks noChangeAspect="1"/>
          </p:cNvPicPr>
          <p:nvPr/>
        </p:nvPicPr>
        <p:blipFill>
          <a:blip r:embed="rId4"/>
          <a:stretch>
            <a:fillRect/>
          </a:stretch>
        </p:blipFill>
        <p:spPr>
          <a:xfrm>
            <a:off x="6047913" y="1442718"/>
            <a:ext cx="6043102" cy="4411465"/>
          </a:xfrm>
          <a:prstGeom prst="rect">
            <a:avLst/>
          </a:prstGeom>
        </p:spPr>
      </p:pic>
      <p:sp>
        <p:nvSpPr>
          <p:cNvPr id="7" name="TextBox 6">
            <a:extLst>
              <a:ext uri="{FF2B5EF4-FFF2-40B4-BE49-F238E27FC236}">
                <a16:creationId xmlns:a16="http://schemas.microsoft.com/office/drawing/2014/main" id="{6981E6DD-9B2E-4553-A2BC-A6CA6D379A25}"/>
              </a:ext>
            </a:extLst>
          </p:cNvPr>
          <p:cNvSpPr txBox="1"/>
          <p:nvPr/>
        </p:nvSpPr>
        <p:spPr>
          <a:xfrm>
            <a:off x="1025799" y="6108833"/>
            <a:ext cx="9932141" cy="400110"/>
          </a:xfrm>
          <a:prstGeom prst="rect">
            <a:avLst/>
          </a:prstGeom>
          <a:noFill/>
        </p:spPr>
        <p:txBody>
          <a:bodyPr wrap="square">
            <a:spAutoFit/>
          </a:bodyPr>
          <a:lstStyle/>
          <a:p>
            <a:pPr lvl="1"/>
            <a:r>
              <a:rPr lang="en-US" dirty="0">
                <a:latin typeface="Consolas" panose="020B0609020204030204" pitchFamily="49" charset="0"/>
              </a:rPr>
              <a:t> </a:t>
            </a:r>
            <a:r>
              <a:rPr lang="en-US" sz="2000" dirty="0">
                <a:latin typeface="Consolas" panose="020B0609020204030204" pitchFamily="49" charset="0"/>
              </a:rPr>
              <a:t>az network nic show --resource-group &lt;rg_name&gt; --name &lt;nickname&gt;</a:t>
            </a:r>
            <a:endParaRPr lang="en-US" dirty="0">
              <a:latin typeface="Consolas" panose="020B0609020204030204" pitchFamily="49" charset="0"/>
            </a:endParaRPr>
          </a:p>
        </p:txBody>
      </p:sp>
    </p:spTree>
    <p:extLst>
      <p:ext uri="{BB962C8B-B14F-4D97-AF65-F5344CB8AC3E}">
        <p14:creationId xmlns:p14="http://schemas.microsoft.com/office/powerpoint/2010/main" val="1100608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724170" y="2761622"/>
            <a:ext cx="10065879" cy="1334756"/>
          </a:xfrm>
        </p:spPr>
        <p:txBody>
          <a:bodyPr/>
          <a:lstStyle/>
          <a:p>
            <a:r>
              <a:rPr lang="en-US" sz="4000" dirty="0">
                <a:latin typeface="+mn-lt"/>
              </a:rPr>
              <a:t>Recommend Solutions for Network Security</a:t>
            </a:r>
          </a:p>
        </p:txBody>
      </p:sp>
      <p:pic>
        <p:nvPicPr>
          <p:cNvPr id="2" name="Graphic 1">
            <a:extLst>
              <a:ext uri="{FF2B5EF4-FFF2-40B4-BE49-F238E27FC236}">
                <a16:creationId xmlns:a16="http://schemas.microsoft.com/office/drawing/2014/main" id="{136E2A43-1F0E-4014-ACA1-8EE512ED1F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4115106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2840" y="466941"/>
            <a:ext cx="11306469" cy="403079"/>
          </a:xfrm>
        </p:spPr>
        <p:txBody>
          <a:bodyPr/>
          <a:lstStyle/>
          <a:p>
            <a:r>
              <a:rPr lang="en-US" dirty="0">
                <a:latin typeface="Segoe UI" panose="020B0502040204020203" pitchFamily="34" charset="0"/>
              </a:rPr>
              <a:t>Network Security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09849" y="1164184"/>
            <a:ext cx="11025344" cy="4457631"/>
          </a:xfrm>
        </p:spPr>
        <p:txBody>
          <a:bodyPr/>
          <a:lstStyle/>
          <a:p>
            <a:pPr>
              <a:spcAft>
                <a:spcPts val="1600"/>
              </a:spcAft>
            </a:pPr>
            <a:r>
              <a:rPr lang="en-US" dirty="0">
                <a:latin typeface="Segoe UI" panose="020B0502040204020203" pitchFamily="34" charset="0"/>
                <a:cs typeface="Segoe UI" panose="020B0502040204020203" pitchFamily="34" charset="0"/>
                <a:hlinkClick r:id="rId3"/>
              </a:rPr>
              <a:t>Network security </a:t>
            </a:r>
            <a:r>
              <a:rPr lang="en-US" dirty="0">
                <a:latin typeface="Segoe UI" panose="020B0502040204020203" pitchFamily="34" charset="0"/>
                <a:cs typeface="Segoe UI" panose="020B0502040204020203" pitchFamily="34" charset="0"/>
              </a:rPr>
              <a:t>focuses on the following areas:</a:t>
            </a:r>
          </a:p>
          <a:p>
            <a:pPr marL="560241" lvl="1" indent="-336145">
              <a:spcAft>
                <a:spcPts val="1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Securing traffic flow </a:t>
            </a:r>
            <a:r>
              <a:rPr lang="en-US" sz="2400" b="1" dirty="0">
                <a:latin typeface="Segoe UI" panose="020B0502040204020203" pitchFamily="34" charset="0"/>
                <a:cs typeface="Segoe UI" panose="020B0502040204020203" pitchFamily="34" charset="0"/>
              </a:rPr>
              <a:t>between applications and the internet</a:t>
            </a:r>
          </a:p>
          <a:p>
            <a:pPr marL="560241" lvl="1" indent="-336145">
              <a:spcAft>
                <a:spcPts val="1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Securing traffic flow </a:t>
            </a:r>
            <a:r>
              <a:rPr lang="en-US" sz="2400" b="1" dirty="0">
                <a:latin typeface="Segoe UI" panose="020B0502040204020203" pitchFamily="34" charset="0"/>
                <a:cs typeface="Segoe UI" panose="020B0502040204020203" pitchFamily="34" charset="0"/>
              </a:rPr>
              <a:t>amongst applications</a:t>
            </a:r>
          </a:p>
          <a:p>
            <a:pPr marL="560241" lvl="1" indent="-336145">
              <a:spcAft>
                <a:spcPts val="1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Securing traffic flow </a:t>
            </a:r>
            <a:r>
              <a:rPr lang="en-US" sz="2400" b="1" dirty="0">
                <a:latin typeface="Segoe UI" panose="020B0502040204020203" pitchFamily="34" charset="0"/>
                <a:cs typeface="Segoe UI" panose="020B0502040204020203" pitchFamily="34" charset="0"/>
              </a:rPr>
              <a:t>between users and the application</a:t>
            </a:r>
          </a:p>
          <a:p>
            <a:pPr>
              <a:spcAft>
                <a:spcPts val="1600"/>
              </a:spcAft>
            </a:pPr>
            <a:r>
              <a:rPr lang="en-US" dirty="0">
                <a:latin typeface="Segoe UI" panose="020B0502040204020203" pitchFamily="34" charset="0"/>
                <a:cs typeface="Segoe UI" panose="020B0502040204020203" pitchFamily="34" charset="0"/>
              </a:rPr>
              <a:t>Securing traffic between applications and the internet limits exposure outside your network </a:t>
            </a:r>
          </a:p>
          <a:p>
            <a:pPr>
              <a:spcAft>
                <a:spcPts val="1600"/>
              </a:spcAft>
            </a:pPr>
            <a:r>
              <a:rPr lang="en-US" dirty="0">
                <a:latin typeface="Segoe UI" panose="020B0502040204020203" pitchFamily="34" charset="0"/>
                <a:cs typeface="Segoe UI" panose="020B0502040204020203" pitchFamily="34" charset="0"/>
              </a:rPr>
              <a:t>Secure flow between applications and their tiers, environments, and services within a network </a:t>
            </a:r>
          </a:p>
        </p:txBody>
      </p:sp>
      <p:pic>
        <p:nvPicPr>
          <p:cNvPr id="2" name="Graphic 1">
            <a:extLst>
              <a:ext uri="{FF2B5EF4-FFF2-40B4-BE49-F238E27FC236}">
                <a16:creationId xmlns:a16="http://schemas.microsoft.com/office/drawing/2014/main" id="{07E1DE1F-F6E3-4908-A941-C276CDE82F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6561" y="4957970"/>
            <a:ext cx="1900030" cy="1900030"/>
          </a:xfrm>
          <a:prstGeom prst="rect">
            <a:avLst/>
          </a:prstGeom>
        </p:spPr>
      </p:pic>
      <p:sp>
        <p:nvSpPr>
          <p:cNvPr id="3" name="TextBox 2">
            <a:hlinkClick r:id="rId6"/>
            <a:extLst>
              <a:ext uri="{FF2B5EF4-FFF2-40B4-BE49-F238E27FC236}">
                <a16:creationId xmlns:a16="http://schemas.microsoft.com/office/drawing/2014/main" id="{7B2DC3F6-0DCD-4737-AFD7-18ABAA4191C7}"/>
              </a:ext>
            </a:extLst>
          </p:cNvPr>
          <p:cNvSpPr txBox="1"/>
          <p:nvPr/>
        </p:nvSpPr>
        <p:spPr>
          <a:xfrm>
            <a:off x="3076724" y="5471107"/>
            <a:ext cx="5376574" cy="615522"/>
          </a:xfrm>
          <a:prstGeom prst="rect">
            <a:avLst/>
          </a:prstGeom>
          <a:solidFill>
            <a:schemeClr val="tx2">
              <a:lumMod val="75000"/>
            </a:schemeClr>
          </a:solidFill>
          <a:effectLst/>
        </p:spPr>
        <p:txBody>
          <a:bodyPr wrap="none" lIns="179285" tIns="143428" rIns="179285" bIns="143428" rtlCol="0">
            <a:spAutoFit/>
          </a:bodyPr>
          <a:lstStyle/>
          <a:p>
            <a:pPr>
              <a:lnSpc>
                <a:spcPct val="90000"/>
              </a:lnSpc>
              <a:spcAft>
                <a:spcPts val="588"/>
              </a:spcAft>
            </a:pPr>
            <a:r>
              <a:rPr lang="en-US" sz="2353" dirty="0">
                <a:solidFill>
                  <a:schemeClr val="bg1"/>
                </a:solidFill>
              </a:rPr>
              <a:t>Azure Network Security Best Practices</a:t>
            </a:r>
          </a:p>
        </p:txBody>
      </p:sp>
    </p:spTree>
    <p:extLst>
      <p:ext uri="{BB962C8B-B14F-4D97-AF65-F5344CB8AC3E}">
        <p14:creationId xmlns:p14="http://schemas.microsoft.com/office/powerpoint/2010/main" val="25478604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Internet Protection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26705" y="1477404"/>
            <a:ext cx="4052789" cy="4042132"/>
          </a:xfrm>
        </p:spPr>
        <p:txBody>
          <a:bodyPr/>
          <a:lstStyle/>
          <a:p>
            <a:pPr>
              <a:lnSpc>
                <a:spcPct val="100000"/>
              </a:lnSpc>
              <a:spcAft>
                <a:spcPts val="1800"/>
              </a:spcAft>
            </a:pPr>
            <a:r>
              <a:rPr lang="en-US" sz="2000" dirty="0">
                <a:latin typeface="Segoe UI" panose="020B0502040204020203" pitchFamily="34" charset="0"/>
                <a:cs typeface="Segoe UI" panose="020B0502040204020203" pitchFamily="34" charset="0"/>
              </a:rPr>
              <a:t>Identify resources that are allowing inbound network traffic and ensure they are restricted to the required </a:t>
            </a:r>
            <a:r>
              <a:rPr lang="en-US" sz="2000" b="1" dirty="0">
                <a:latin typeface="Segoe UI" panose="020B0502040204020203" pitchFamily="34" charset="0"/>
                <a:cs typeface="Segoe UI" panose="020B0502040204020203" pitchFamily="34" charset="0"/>
              </a:rPr>
              <a:t>ports/protocols</a:t>
            </a:r>
            <a:endParaRPr lang="en-US" sz="2000" dirty="0">
              <a:latin typeface="Segoe UI" panose="020B0502040204020203" pitchFamily="34" charset="0"/>
              <a:cs typeface="Segoe UI" panose="020B0502040204020203" pitchFamily="34" charset="0"/>
            </a:endParaRPr>
          </a:p>
          <a:p>
            <a:pPr>
              <a:lnSpc>
                <a:spcPct val="100000"/>
              </a:lnSpc>
              <a:spcAft>
                <a:spcPts val="1800"/>
              </a:spcAft>
            </a:pPr>
            <a:r>
              <a:rPr lang="en-US" sz="2000" b="1" dirty="0">
                <a:latin typeface="Segoe UI" panose="020B0502040204020203" pitchFamily="34" charset="0"/>
                <a:cs typeface="Segoe UI" panose="020B0502040204020203" pitchFamily="34" charset="0"/>
                <a:hlinkClick r:id="rId3"/>
              </a:rPr>
              <a:t>Azure Security Center </a:t>
            </a:r>
            <a:r>
              <a:rPr lang="en-US" sz="2000" dirty="0">
                <a:latin typeface="Segoe UI" panose="020B0502040204020203" pitchFamily="34" charset="0"/>
                <a:cs typeface="Segoe UI" panose="020B0502040204020203" pitchFamily="34" charset="0"/>
              </a:rPr>
              <a:t>identifies internet-facing resources that aren’t assigned network security groups</a:t>
            </a:r>
          </a:p>
          <a:p>
            <a:pPr>
              <a:lnSpc>
                <a:spcPct val="100000"/>
              </a:lnSpc>
              <a:spcAft>
                <a:spcPts val="1800"/>
              </a:spcAft>
            </a:pPr>
            <a:r>
              <a:rPr lang="en-US" sz="2000" b="1" dirty="0">
                <a:latin typeface="Segoe UI" panose="020B0502040204020203" pitchFamily="34" charset="0"/>
                <a:cs typeface="Segoe UI" panose="020B0502040204020203" pitchFamily="34" charset="0"/>
                <a:hlinkClick r:id="rId4"/>
              </a:rPr>
              <a:t>Application Gateway </a:t>
            </a:r>
            <a:r>
              <a:rPr lang="en-US" sz="2000" dirty="0">
                <a:latin typeface="Segoe UI" panose="020B0502040204020203" pitchFamily="34" charset="0"/>
                <a:cs typeface="Segoe UI" panose="020B0502040204020203" pitchFamily="34" charset="0"/>
              </a:rPr>
              <a:t>is a Layer 7 load balancer with a Web Application Firewall (WAF) for securing HTTP-based services </a:t>
            </a:r>
          </a:p>
        </p:txBody>
      </p:sp>
      <p:pic>
        <p:nvPicPr>
          <p:cNvPr id="3" name="Picture 2">
            <a:hlinkClick r:id="rId5"/>
            <a:extLst>
              <a:ext uri="{FF2B5EF4-FFF2-40B4-BE49-F238E27FC236}">
                <a16:creationId xmlns:a16="http://schemas.microsoft.com/office/drawing/2014/main" id="{F11BE6DA-1630-4094-B2FD-64CAE43291C7}"/>
              </a:ext>
            </a:extLst>
          </p:cNvPr>
          <p:cNvPicPr>
            <a:picLocks noChangeAspect="1"/>
          </p:cNvPicPr>
          <p:nvPr/>
        </p:nvPicPr>
        <p:blipFill>
          <a:blip r:embed="rId6"/>
          <a:stretch>
            <a:fillRect/>
          </a:stretch>
        </p:blipFill>
        <p:spPr>
          <a:xfrm>
            <a:off x="4357669" y="1338464"/>
            <a:ext cx="7553204" cy="4103907"/>
          </a:xfrm>
          <a:prstGeom prst="rect">
            <a:avLst/>
          </a:prstGeom>
        </p:spPr>
      </p:pic>
    </p:spTree>
    <p:extLst>
      <p:ext uri="{BB962C8B-B14F-4D97-AF65-F5344CB8AC3E}">
        <p14:creationId xmlns:p14="http://schemas.microsoft.com/office/powerpoint/2010/main" val="32495402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Virtual Network Security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393412"/>
            <a:ext cx="5853083" cy="4632037"/>
          </a:xfrm>
        </p:spPr>
        <p:txBody>
          <a:bodyPr/>
          <a:lstStyle/>
          <a:p>
            <a:pPr>
              <a:spcAft>
                <a:spcPts val="1800"/>
              </a:spcAft>
            </a:pPr>
            <a:r>
              <a:rPr lang="en-US" b="1" dirty="0">
                <a:latin typeface="Segoe UI" panose="020B0502040204020203" pitchFamily="34" charset="0"/>
                <a:cs typeface="Segoe UI" panose="020B0502040204020203" pitchFamily="34" charset="0"/>
              </a:rPr>
              <a:t>Network security groups </a:t>
            </a:r>
            <a:r>
              <a:rPr lang="en-US" dirty="0">
                <a:latin typeface="Segoe UI" panose="020B0502040204020203" pitchFamily="34" charset="0"/>
                <a:cs typeface="Segoe UI" panose="020B0502040204020203" pitchFamily="34" charset="0"/>
              </a:rPr>
              <a:t>operate in layers 3 &amp; 4 allowing communication between network interfaces </a:t>
            </a:r>
          </a:p>
          <a:p>
            <a:pPr>
              <a:spcAft>
                <a:spcPts val="1800"/>
              </a:spcAft>
            </a:pPr>
            <a:r>
              <a:rPr lang="en-US" dirty="0">
                <a:latin typeface="Segoe UI" panose="020B0502040204020203" pitchFamily="34" charset="0"/>
                <a:cs typeface="Segoe UI" panose="020B0502040204020203" pitchFamily="34" charset="0"/>
              </a:rPr>
              <a:t>NSGs </a:t>
            </a:r>
            <a:r>
              <a:rPr lang="en-US" b="1" dirty="0">
                <a:latin typeface="Segoe UI" panose="020B0502040204020203" pitchFamily="34" charset="0"/>
                <a:cs typeface="Segoe UI" panose="020B0502040204020203" pitchFamily="34" charset="0"/>
              </a:rPr>
              <a:t>lock</a:t>
            </a:r>
            <a:r>
              <a:rPr lang="en-US" dirty="0">
                <a:latin typeface="Segoe UI" panose="020B0502040204020203" pitchFamily="34" charset="0"/>
                <a:cs typeface="Segoe UI" panose="020B0502040204020203" pitchFamily="34" charset="0"/>
              </a:rPr>
              <a:t> down network communication between virtual machines </a:t>
            </a:r>
          </a:p>
          <a:p>
            <a:pPr>
              <a:spcAft>
                <a:spcPts val="1800"/>
              </a:spcAft>
            </a:pPr>
            <a:r>
              <a:rPr lang="en-US" dirty="0">
                <a:latin typeface="Segoe UI" panose="020B0502040204020203" pitchFamily="34" charset="0"/>
                <a:cs typeface="Segoe UI" panose="020B0502040204020203" pitchFamily="34" charset="0"/>
              </a:rPr>
              <a:t>NSGs to </a:t>
            </a:r>
            <a:r>
              <a:rPr lang="en-US" b="1" dirty="0">
                <a:latin typeface="Segoe UI" panose="020B0502040204020203" pitchFamily="34" charset="0"/>
                <a:cs typeface="Segoe UI" panose="020B0502040204020203" pitchFamily="34" charset="0"/>
              </a:rPr>
              <a:t>isolate</a:t>
            </a:r>
            <a:r>
              <a:rPr lang="en-US" dirty="0">
                <a:latin typeface="Segoe UI" panose="020B0502040204020203" pitchFamily="34" charset="0"/>
                <a:cs typeface="Segoe UI" panose="020B0502040204020203" pitchFamily="34" charset="0"/>
              </a:rPr>
              <a:t> applications between environments, tiers, and services</a:t>
            </a:r>
          </a:p>
          <a:p>
            <a:pPr>
              <a:spcAft>
                <a:spcPts val="1800"/>
              </a:spcAft>
            </a:pPr>
            <a:r>
              <a:rPr lang="en-US" dirty="0">
                <a:latin typeface="Segoe UI" panose="020B0502040204020203" pitchFamily="34" charset="0"/>
                <a:cs typeface="Segoe UI" panose="020B0502040204020203" pitchFamily="34" charset="0"/>
              </a:rPr>
              <a:t>Use virtual network service endpoints to isolate services, enabling communication between virtual networks</a:t>
            </a:r>
          </a:p>
        </p:txBody>
      </p:sp>
      <p:pic>
        <p:nvPicPr>
          <p:cNvPr id="4" name="Picture 3">
            <a:extLst>
              <a:ext uri="{FF2B5EF4-FFF2-40B4-BE49-F238E27FC236}">
                <a16:creationId xmlns:a16="http://schemas.microsoft.com/office/drawing/2014/main" id="{C43D59F1-494B-4B68-AA6D-DB5EB6A9DBD3}"/>
              </a:ext>
            </a:extLst>
          </p:cNvPr>
          <p:cNvPicPr>
            <a:picLocks noChangeAspect="1"/>
          </p:cNvPicPr>
          <p:nvPr/>
        </p:nvPicPr>
        <p:blipFill>
          <a:blip r:embed="rId3"/>
          <a:stretch>
            <a:fillRect/>
          </a:stretch>
        </p:blipFill>
        <p:spPr>
          <a:xfrm>
            <a:off x="6811005" y="620827"/>
            <a:ext cx="5154443" cy="5247820"/>
          </a:xfrm>
          <a:prstGeom prst="rect">
            <a:avLst/>
          </a:prstGeom>
        </p:spPr>
      </p:pic>
    </p:spTree>
    <p:extLst>
      <p:ext uri="{BB962C8B-B14F-4D97-AF65-F5344CB8AC3E}">
        <p14:creationId xmlns:p14="http://schemas.microsoft.com/office/powerpoint/2010/main" val="2314107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756983" y="1297792"/>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Network Integration</a:t>
            </a:r>
          </a:p>
        </p:txBody>
      </p:sp>
      <p:pic>
        <p:nvPicPr>
          <p:cNvPr id="5" name="Picture 4">
            <a:hlinkClick r:id="rId3"/>
            <a:extLst>
              <a:ext uri="{FF2B5EF4-FFF2-40B4-BE49-F238E27FC236}">
                <a16:creationId xmlns:a16="http://schemas.microsoft.com/office/drawing/2014/main" id="{FED6F78B-2F70-4F0A-BCAD-6281A1F76F8D}"/>
              </a:ext>
            </a:extLst>
          </p:cNvPr>
          <p:cNvPicPr>
            <a:picLocks noChangeAspect="1"/>
          </p:cNvPicPr>
          <p:nvPr/>
        </p:nvPicPr>
        <p:blipFill>
          <a:blip r:embed="rId4"/>
          <a:stretch>
            <a:fillRect/>
          </a:stretch>
        </p:blipFill>
        <p:spPr>
          <a:xfrm>
            <a:off x="391036" y="1416510"/>
            <a:ext cx="11205310" cy="4239342"/>
          </a:xfrm>
          <a:prstGeom prst="rect">
            <a:avLst/>
          </a:prstGeom>
        </p:spPr>
      </p:pic>
    </p:spTree>
    <p:extLst>
      <p:ext uri="{BB962C8B-B14F-4D97-AF65-F5344CB8AC3E}">
        <p14:creationId xmlns:p14="http://schemas.microsoft.com/office/powerpoint/2010/main" val="41249736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27119" y="3008670"/>
            <a:ext cx="10992323" cy="913545"/>
          </a:xfrm>
        </p:spPr>
        <p:txBody>
          <a:bodyPr/>
          <a:lstStyle/>
          <a:p>
            <a:r>
              <a:rPr lang="en-US" sz="3600" dirty="0">
                <a:latin typeface="+mn-lt"/>
              </a:rPr>
              <a:t>Recommendation for Hybrid Networks</a:t>
            </a:r>
          </a:p>
        </p:txBody>
      </p:sp>
      <p:pic>
        <p:nvPicPr>
          <p:cNvPr id="2" name="Graphic 1">
            <a:extLst>
              <a:ext uri="{FF2B5EF4-FFF2-40B4-BE49-F238E27FC236}">
                <a16:creationId xmlns:a16="http://schemas.microsoft.com/office/drawing/2014/main" id="{8F966236-D515-4C7C-8348-3C48C87C94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5122178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47890" y="235048"/>
            <a:ext cx="11306469" cy="403079"/>
          </a:xfrm>
        </p:spPr>
        <p:txBody>
          <a:bodyPr/>
          <a:lstStyle/>
          <a:p>
            <a:r>
              <a:rPr lang="en-US" dirty="0">
                <a:latin typeface="Segoe UI" panose="020B0502040204020203" pitchFamily="34" charset="0"/>
              </a:rPr>
              <a:t>Azure ExpressRoute for Hybrid Networks</a:t>
            </a:r>
          </a:p>
        </p:txBody>
      </p:sp>
      <p:pic>
        <p:nvPicPr>
          <p:cNvPr id="3" name="Picture 2">
            <a:extLst>
              <a:ext uri="{FF2B5EF4-FFF2-40B4-BE49-F238E27FC236}">
                <a16:creationId xmlns:a16="http://schemas.microsoft.com/office/drawing/2014/main" id="{3B5AE030-336E-477D-B5BC-2A9FFF79A4FF}"/>
              </a:ext>
            </a:extLst>
          </p:cNvPr>
          <p:cNvPicPr>
            <a:picLocks noChangeAspect="1"/>
          </p:cNvPicPr>
          <p:nvPr/>
        </p:nvPicPr>
        <p:blipFill>
          <a:blip r:embed="rId3"/>
          <a:stretch>
            <a:fillRect/>
          </a:stretch>
        </p:blipFill>
        <p:spPr>
          <a:xfrm>
            <a:off x="647890" y="1009698"/>
            <a:ext cx="3200400" cy="5200650"/>
          </a:xfrm>
          <a:prstGeom prst="rect">
            <a:avLst/>
          </a:prstGeom>
        </p:spPr>
      </p:pic>
      <p:pic>
        <p:nvPicPr>
          <p:cNvPr id="6" name="Picture 5">
            <a:extLst>
              <a:ext uri="{FF2B5EF4-FFF2-40B4-BE49-F238E27FC236}">
                <a16:creationId xmlns:a16="http://schemas.microsoft.com/office/drawing/2014/main" id="{BFA72388-1485-4812-8B7C-984A9829C693}"/>
              </a:ext>
            </a:extLst>
          </p:cNvPr>
          <p:cNvPicPr>
            <a:picLocks noChangeAspect="1"/>
          </p:cNvPicPr>
          <p:nvPr/>
        </p:nvPicPr>
        <p:blipFill>
          <a:blip r:embed="rId4"/>
          <a:stretch>
            <a:fillRect/>
          </a:stretch>
        </p:blipFill>
        <p:spPr>
          <a:xfrm>
            <a:off x="4161363" y="1009698"/>
            <a:ext cx="3219450" cy="5210175"/>
          </a:xfrm>
          <a:prstGeom prst="rect">
            <a:avLst/>
          </a:prstGeom>
        </p:spPr>
      </p:pic>
      <p:pic>
        <p:nvPicPr>
          <p:cNvPr id="8" name="Picture 7">
            <a:extLst>
              <a:ext uri="{FF2B5EF4-FFF2-40B4-BE49-F238E27FC236}">
                <a16:creationId xmlns:a16="http://schemas.microsoft.com/office/drawing/2014/main" id="{D708E74D-E52A-4E02-BABB-F32CFC2C877E}"/>
              </a:ext>
            </a:extLst>
          </p:cNvPr>
          <p:cNvPicPr>
            <a:picLocks noChangeAspect="1"/>
          </p:cNvPicPr>
          <p:nvPr/>
        </p:nvPicPr>
        <p:blipFill>
          <a:blip r:embed="rId5"/>
          <a:stretch>
            <a:fillRect/>
          </a:stretch>
        </p:blipFill>
        <p:spPr>
          <a:xfrm>
            <a:off x="7786110" y="990648"/>
            <a:ext cx="3248025" cy="5219700"/>
          </a:xfrm>
          <a:prstGeom prst="rect">
            <a:avLst/>
          </a:prstGeom>
        </p:spPr>
      </p:pic>
    </p:spTree>
    <p:extLst>
      <p:ext uri="{BB962C8B-B14F-4D97-AF65-F5344CB8AC3E}">
        <p14:creationId xmlns:p14="http://schemas.microsoft.com/office/powerpoint/2010/main" val="3883993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282448" y="132066"/>
            <a:ext cx="11306469" cy="403079"/>
          </a:xfrm>
        </p:spPr>
        <p:txBody>
          <a:bodyPr/>
          <a:lstStyle/>
          <a:p>
            <a:r>
              <a:rPr lang="en-US" dirty="0">
                <a:latin typeface="Segoe UI" panose="020B0502040204020203" pitchFamily="34" charset="0"/>
              </a:rPr>
              <a:t>ExpressRoute Circuits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90768" y="708086"/>
            <a:ext cx="11587278" cy="5786199"/>
          </a:xfrm>
        </p:spPr>
        <p:txBody>
          <a:bodyPr/>
          <a:lstStyle/>
          <a:p>
            <a:pPr>
              <a:spcBef>
                <a:spcPts val="200"/>
              </a:spcBef>
              <a:spcAft>
                <a:spcPts val="400"/>
              </a:spcAft>
            </a:pPr>
            <a:r>
              <a:rPr lang="en-US" sz="2000" dirty="0">
                <a:latin typeface="Segoe UI" panose="020B0502040204020203" pitchFamily="34" charset="0"/>
                <a:cs typeface="Segoe UI" panose="020B0502040204020203" pitchFamily="34" charset="0"/>
              </a:rPr>
              <a:t>A </a:t>
            </a:r>
            <a:r>
              <a:rPr lang="en-US" sz="2000" b="1" i="1" dirty="0">
                <a:latin typeface="Segoe UI" panose="020B0502040204020203" pitchFamily="34" charset="0"/>
                <a:cs typeface="Segoe UI" panose="020B0502040204020203" pitchFamily="34" charset="0"/>
              </a:rPr>
              <a:t>Circuit</a:t>
            </a:r>
            <a:r>
              <a:rPr lang="en-US" sz="2000" dirty="0">
                <a:latin typeface="Segoe UI" panose="020B0502040204020203" pitchFamily="34" charset="0"/>
                <a:cs typeface="Segoe UI" panose="020B0502040204020203" pitchFamily="34" charset="0"/>
              </a:rPr>
              <a:t> is an ExpressRoute logical connection between an on-premises network and an Azure network </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Configure traffic management and routing in ExpressRoute using circuits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Multiple circuits can exist across various regions </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ExpressRoute circuits supports connections using various connectivity providers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Each circuit has multiple routing domains and peerings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An ExpressRoute circuit does not map to anything physical</a:t>
            </a:r>
          </a:p>
          <a:p>
            <a:pPr>
              <a:spcBef>
                <a:spcPts val="200"/>
              </a:spcBef>
              <a:spcAft>
                <a:spcPts val="400"/>
              </a:spcAft>
            </a:pPr>
            <a:r>
              <a:rPr lang="en-US" sz="2000" b="1" dirty="0">
                <a:latin typeface="Segoe UI" panose="020B0502040204020203" pitchFamily="34" charset="0"/>
                <a:cs typeface="Segoe UI" panose="020B0502040204020203" pitchFamily="34" charset="0"/>
              </a:rPr>
              <a:t>Azure private peering</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Private peering is a trusted extension of a core network in Azure with bidirectional connectivity</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Connect to virtual machines and cloud services directly using private IP addresses</a:t>
            </a:r>
          </a:p>
          <a:p>
            <a:pPr>
              <a:spcBef>
                <a:spcPts val="200"/>
              </a:spcBef>
              <a:spcAft>
                <a:spcPts val="400"/>
              </a:spcAft>
            </a:pPr>
            <a:r>
              <a:rPr lang="en-US" sz="2000" b="1" dirty="0">
                <a:latin typeface="Segoe UI" panose="020B0502040204020203" pitchFamily="34" charset="0"/>
                <a:cs typeface="Segoe UI" panose="020B0502040204020203" pitchFamily="34" charset="0"/>
              </a:rPr>
              <a:t>Microsoft peering</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Microsoft peering provides connectivity to all Microsoft online services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Requires a public IP address</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Each circuit is assigned a globally unique identifier (GUID), or service key </a:t>
            </a:r>
          </a:p>
          <a:p>
            <a:pPr>
              <a:spcBef>
                <a:spcPts val="200"/>
              </a:spcBef>
              <a:spcAft>
                <a:spcPts val="400"/>
              </a:spcAft>
            </a:pPr>
            <a:r>
              <a:rPr lang="en-US" sz="2000" b="1" dirty="0">
                <a:latin typeface="Segoe UI" panose="020B0502040204020203" pitchFamily="34" charset="0"/>
                <a:cs typeface="Segoe UI" panose="020B0502040204020203" pitchFamily="34" charset="0"/>
              </a:rPr>
              <a:t>Circuit bandwidth</a:t>
            </a:r>
          </a:p>
          <a:p>
            <a:pPr marL="342900" indent="-342900">
              <a:spcBef>
                <a:spcPts val="200"/>
              </a:spcBef>
              <a:spcAft>
                <a:spcPts val="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Have as many circuits as you need to match bandwidth requirements</a:t>
            </a:r>
          </a:p>
        </p:txBody>
      </p:sp>
      <p:grpSp>
        <p:nvGrpSpPr>
          <p:cNvPr id="5" name="Group 4" descr="Icon of a cloud with multiples lines extending from it">
            <a:extLst>
              <a:ext uri="{FF2B5EF4-FFF2-40B4-BE49-F238E27FC236}">
                <a16:creationId xmlns:a16="http://schemas.microsoft.com/office/drawing/2014/main" id="{294BF687-0FCF-46C1-9231-35D52BD0015E}"/>
              </a:ext>
            </a:extLst>
          </p:cNvPr>
          <p:cNvGrpSpPr/>
          <p:nvPr/>
        </p:nvGrpSpPr>
        <p:grpSpPr>
          <a:xfrm>
            <a:off x="10570961" y="5363460"/>
            <a:ext cx="1061170" cy="1071028"/>
            <a:chOff x="2981441" y="1825878"/>
            <a:chExt cx="780288" cy="781812"/>
          </a:xfrm>
        </p:grpSpPr>
        <p:pic>
          <p:nvPicPr>
            <p:cNvPr id="6" name="Picture 5">
              <a:extLst>
                <a:ext uri="{FF2B5EF4-FFF2-40B4-BE49-F238E27FC236}">
                  <a16:creationId xmlns:a16="http://schemas.microsoft.com/office/drawing/2014/main" id="{BC1ED021-E9B5-4F94-BB32-03657024F461}"/>
                </a:ext>
              </a:extLst>
            </p:cNvPr>
            <p:cNvPicPr>
              <a:picLocks noChangeAspect="1"/>
            </p:cNvPicPr>
            <p:nvPr/>
          </p:nvPicPr>
          <p:blipFill>
            <a:blip r:embed="rId3"/>
            <a:stretch>
              <a:fillRect/>
            </a:stretch>
          </p:blipFill>
          <p:spPr>
            <a:xfrm>
              <a:off x="2981441" y="1825878"/>
              <a:ext cx="780288" cy="781812"/>
            </a:xfrm>
            <a:prstGeom prst="rect">
              <a:avLst/>
            </a:prstGeom>
          </p:spPr>
        </p:pic>
        <p:pic>
          <p:nvPicPr>
            <p:cNvPr id="7" name="Picture 6" descr="Icon of a wave connected by circles and lines at both end">
              <a:extLst>
                <a:ext uri="{FF2B5EF4-FFF2-40B4-BE49-F238E27FC236}">
                  <a16:creationId xmlns:a16="http://schemas.microsoft.com/office/drawing/2014/main" id="{5B59F0AE-7358-4222-AA70-B6B6A580AF7E}"/>
                </a:ext>
              </a:extLst>
            </p:cNvPr>
            <p:cNvPicPr>
              <a:picLocks noChangeAspect="1"/>
            </p:cNvPicPr>
            <p:nvPr/>
          </p:nvPicPr>
          <p:blipFill>
            <a:blip r:embed="rId4">
              <a:clrChange>
                <a:clrFrom>
                  <a:srgbClr val="FFFFFF"/>
                </a:clrFrom>
                <a:clrTo>
                  <a:srgbClr val="FFFFFF">
                    <a:alpha val="0"/>
                  </a:srgbClr>
                </a:clrTo>
              </a:clrChange>
            </a:blip>
            <a:srcRect/>
            <a:stretch/>
          </p:blipFill>
          <p:spPr>
            <a:xfrm>
              <a:off x="3142985" y="1988184"/>
              <a:ext cx="457200" cy="457200"/>
            </a:xfrm>
            <a:prstGeom prst="rect">
              <a:avLst/>
            </a:prstGeom>
          </p:spPr>
        </p:pic>
      </p:grpSp>
    </p:spTree>
    <p:extLst>
      <p:ext uri="{BB962C8B-B14F-4D97-AF65-F5344CB8AC3E}">
        <p14:creationId xmlns:p14="http://schemas.microsoft.com/office/powerpoint/2010/main" val="3401785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4040E46-1C52-41F1-A027-EAD5AF15155A}"/>
              </a:ext>
            </a:extLst>
          </p:cNvPr>
          <p:cNvPicPr>
            <a:picLocks noChangeAspect="1"/>
          </p:cNvPicPr>
          <p:nvPr/>
        </p:nvPicPr>
        <p:blipFill>
          <a:blip r:embed="rId3"/>
          <a:stretch>
            <a:fillRect/>
          </a:stretch>
        </p:blipFill>
        <p:spPr>
          <a:xfrm>
            <a:off x="6724287" y="682706"/>
            <a:ext cx="4257675" cy="6096000"/>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725356" y="199976"/>
            <a:ext cx="6687319" cy="680196"/>
          </a:xfrm>
        </p:spPr>
        <p:txBody>
          <a:bodyPr/>
          <a:lstStyle/>
          <a:p>
            <a:r>
              <a:rPr lang="en-US" dirty="0">
                <a:latin typeface="Segoe UI" panose="020B0502040204020203" pitchFamily="34" charset="0"/>
              </a:rPr>
              <a:t>ExpressRoute Reference Architecture</a:t>
            </a:r>
          </a:p>
        </p:txBody>
      </p:sp>
      <p:pic>
        <p:nvPicPr>
          <p:cNvPr id="24" name="Picture 23">
            <a:extLst>
              <a:ext uri="{FF2B5EF4-FFF2-40B4-BE49-F238E27FC236}">
                <a16:creationId xmlns:a16="http://schemas.microsoft.com/office/drawing/2014/main" id="{D372E617-4E44-4B24-97B4-360D2F7E3BA4}"/>
              </a:ext>
            </a:extLst>
          </p:cNvPr>
          <p:cNvPicPr>
            <a:picLocks noChangeAspect="1"/>
          </p:cNvPicPr>
          <p:nvPr/>
        </p:nvPicPr>
        <p:blipFill>
          <a:blip r:embed="rId4"/>
          <a:stretch>
            <a:fillRect/>
          </a:stretch>
        </p:blipFill>
        <p:spPr>
          <a:xfrm>
            <a:off x="3926403" y="1357457"/>
            <a:ext cx="2714625" cy="1571625"/>
          </a:xfrm>
          <a:prstGeom prst="rect">
            <a:avLst/>
          </a:prstGeom>
        </p:spPr>
      </p:pic>
      <p:pic>
        <p:nvPicPr>
          <p:cNvPr id="26" name="Picture 25">
            <a:extLst>
              <a:ext uri="{FF2B5EF4-FFF2-40B4-BE49-F238E27FC236}">
                <a16:creationId xmlns:a16="http://schemas.microsoft.com/office/drawing/2014/main" id="{290EB930-C331-4A80-B619-361A22D9E686}"/>
              </a:ext>
            </a:extLst>
          </p:cNvPr>
          <p:cNvPicPr>
            <a:picLocks noChangeAspect="1"/>
          </p:cNvPicPr>
          <p:nvPr/>
        </p:nvPicPr>
        <p:blipFill>
          <a:blip r:embed="rId5"/>
          <a:stretch>
            <a:fillRect/>
          </a:stretch>
        </p:blipFill>
        <p:spPr>
          <a:xfrm>
            <a:off x="1604769" y="1402423"/>
            <a:ext cx="2238375" cy="1685925"/>
          </a:xfrm>
          <a:prstGeom prst="rect">
            <a:avLst/>
          </a:prstGeom>
        </p:spPr>
      </p:pic>
      <p:sp>
        <p:nvSpPr>
          <p:cNvPr id="7" name="TextBox 6">
            <a:extLst>
              <a:ext uri="{FF2B5EF4-FFF2-40B4-BE49-F238E27FC236}">
                <a16:creationId xmlns:a16="http://schemas.microsoft.com/office/drawing/2014/main" id="{0FF13599-2BC7-40ED-9122-00BEF2F65E1E}"/>
              </a:ext>
            </a:extLst>
          </p:cNvPr>
          <p:cNvSpPr txBox="1"/>
          <p:nvPr/>
        </p:nvSpPr>
        <p:spPr>
          <a:xfrm>
            <a:off x="1399450" y="5924461"/>
            <a:ext cx="6558614" cy="369332"/>
          </a:xfrm>
          <a:prstGeom prst="rect">
            <a:avLst/>
          </a:prstGeom>
          <a:noFill/>
        </p:spPr>
        <p:txBody>
          <a:bodyPr wrap="square">
            <a:spAutoFit/>
          </a:bodyPr>
          <a:lstStyle/>
          <a:p>
            <a:r>
              <a:rPr lang="en-US" dirty="0"/>
              <a:t>See: </a:t>
            </a:r>
            <a:r>
              <a:rPr lang="en-US" dirty="0">
                <a:hlinkClick r:id="rId6"/>
              </a:rPr>
              <a:t>Azure Architecture Center</a:t>
            </a:r>
            <a:endParaRPr lang="en-US" dirty="0"/>
          </a:p>
        </p:txBody>
      </p:sp>
    </p:spTree>
    <p:extLst>
      <p:ext uri="{BB962C8B-B14F-4D97-AF65-F5344CB8AC3E}">
        <p14:creationId xmlns:p14="http://schemas.microsoft.com/office/powerpoint/2010/main" val="3740433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401993"/>
            <a:ext cx="11341268" cy="680196"/>
          </a:xfrm>
        </p:spPr>
        <p:txBody>
          <a:bodyPr/>
          <a:lstStyle/>
          <a:p>
            <a:r>
              <a:rPr lang="en-US" dirty="0">
                <a:latin typeface="Segoe UI" panose="020B0502040204020203" pitchFamily="34" charset="0"/>
              </a:rPr>
              <a:t>ExpressRoute Consideration</a:t>
            </a:r>
            <a:r>
              <a:rPr lang="en-US" b="1" dirty="0">
                <a:latin typeface="Segoe UI Light" panose="020B0502040204020203" pitchFamily="34" charset="0"/>
                <a:cs typeface="Segoe UI Light" panose="020B0502040204020203" pitchFamily="34" charset="0"/>
              </a:rPr>
              <a: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25366" y="1131292"/>
            <a:ext cx="11052760" cy="5016758"/>
          </a:xfrm>
        </p:spPr>
        <p:txBody>
          <a:bodyPr/>
          <a:lstStyle/>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Requires working with </a:t>
            </a:r>
            <a:r>
              <a:rPr lang="en-US" b="1" dirty="0">
                <a:latin typeface="Segoe UI" panose="020B0502040204020203" pitchFamily="34" charset="0"/>
                <a:cs typeface="Segoe UI" panose="020B0502040204020203" pitchFamily="34" charset="0"/>
              </a:rPr>
              <a:t>connectivity providers</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Requires </a:t>
            </a:r>
            <a:r>
              <a:rPr lang="en-US" b="1" dirty="0">
                <a:latin typeface="Segoe UI" panose="020B0502040204020203" pitchFamily="34" charset="0"/>
                <a:cs typeface="Segoe UI" panose="020B0502040204020203" pitchFamily="34" charset="0"/>
              </a:rPr>
              <a:t>on-premises high-bandwidth routers</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Circuit is </a:t>
            </a:r>
            <a:r>
              <a:rPr lang="en-US" b="1" dirty="0">
                <a:latin typeface="Segoe UI" panose="020B0502040204020203" pitchFamily="34" charset="0"/>
                <a:cs typeface="Segoe UI" panose="020B0502040204020203" pitchFamily="34" charset="0"/>
              </a:rPr>
              <a:t>managed by the connectivity provider</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b="1" dirty="0">
                <a:latin typeface="Segoe UI" panose="020B0502040204020203" pitchFamily="34" charset="0"/>
                <a:cs typeface="Segoe UI" panose="020B0502040204020203" pitchFamily="34" charset="0"/>
              </a:rPr>
              <a:t>No support for Hot Standby Router Protocol (HSRP), </a:t>
            </a:r>
            <a:r>
              <a:rPr lang="en-US" dirty="0">
                <a:latin typeface="Segoe UI" panose="020B0502040204020203" pitchFamily="34" charset="0"/>
                <a:cs typeface="Segoe UI" panose="020B0502040204020203" pitchFamily="34" charset="0"/>
              </a:rPr>
              <a:t>enable a Border Gateway Protocol (BGP) configuration</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Operates at </a:t>
            </a:r>
            <a:r>
              <a:rPr lang="en-US" b="1" dirty="0">
                <a:latin typeface="Segoe UI" panose="020B0502040204020203" pitchFamily="34" charset="0"/>
                <a:cs typeface="Segoe UI" panose="020B0502040204020203" pitchFamily="34" charset="0"/>
              </a:rPr>
              <a:t>layer 3</a:t>
            </a:r>
            <a:r>
              <a:rPr lang="en-US" dirty="0">
                <a:latin typeface="Segoe UI" panose="020B0502040204020203" pitchFamily="34" charset="0"/>
                <a:cs typeface="Segoe UI" panose="020B0502040204020203" pitchFamily="34" charset="0"/>
              </a:rPr>
              <a:t> and requires a network security appliance to manage threats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Use </a:t>
            </a:r>
            <a:r>
              <a:rPr lang="en-US" b="1" dirty="0">
                <a:latin typeface="Segoe UI" panose="020B0502040204020203" pitchFamily="34" charset="0"/>
                <a:cs typeface="Segoe UI" panose="020B0502040204020203" pitchFamily="34" charset="0"/>
              </a:rPr>
              <a:t>Azure Connectivity Toolkit  </a:t>
            </a:r>
            <a:r>
              <a:rPr lang="en-US" dirty="0">
                <a:latin typeface="Segoe UI" panose="020B0502040204020203" pitchFamily="34" charset="0"/>
                <a:cs typeface="Segoe UI" panose="020B0502040204020203" pitchFamily="34" charset="0"/>
              </a:rPr>
              <a:t>to monitoring the connectivity between on-premises networks and Azure</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Requires </a:t>
            </a:r>
            <a:r>
              <a:rPr lang="en-US" b="1" dirty="0">
                <a:latin typeface="Segoe UI" panose="020B0502040204020203" pitchFamily="34" charset="0"/>
                <a:cs typeface="Segoe UI" panose="020B0502040204020203" pitchFamily="34" charset="0"/>
              </a:rPr>
              <a:t>network security appliances </a:t>
            </a:r>
            <a:r>
              <a:rPr lang="en-US" dirty="0">
                <a:latin typeface="Segoe UI" panose="020B0502040204020203" pitchFamily="34" charset="0"/>
                <a:cs typeface="Segoe UI" panose="020B0502040204020203" pitchFamily="34" charset="0"/>
              </a:rPr>
              <a:t>between the provider's edge routers and on-premises networks</a:t>
            </a:r>
          </a:p>
        </p:txBody>
      </p:sp>
      <p:grpSp>
        <p:nvGrpSpPr>
          <p:cNvPr id="5" name="Group 4" descr="Icon of a cloud with multiples lines extending from it">
            <a:extLst>
              <a:ext uri="{FF2B5EF4-FFF2-40B4-BE49-F238E27FC236}">
                <a16:creationId xmlns:a16="http://schemas.microsoft.com/office/drawing/2014/main" id="{5177DAAF-0B45-472F-A6A4-F461D85CCF9D}"/>
              </a:ext>
            </a:extLst>
          </p:cNvPr>
          <p:cNvGrpSpPr/>
          <p:nvPr/>
        </p:nvGrpSpPr>
        <p:grpSpPr>
          <a:xfrm>
            <a:off x="11121991" y="5895150"/>
            <a:ext cx="712270" cy="707780"/>
            <a:chOff x="2981441" y="1825878"/>
            <a:chExt cx="780288" cy="781812"/>
          </a:xfrm>
        </p:grpSpPr>
        <p:pic>
          <p:nvPicPr>
            <p:cNvPr id="6" name="Picture 5">
              <a:extLst>
                <a:ext uri="{FF2B5EF4-FFF2-40B4-BE49-F238E27FC236}">
                  <a16:creationId xmlns:a16="http://schemas.microsoft.com/office/drawing/2014/main" id="{43F3C347-5C2B-4A2C-8786-B5F6E01B2C1A}"/>
                </a:ext>
              </a:extLst>
            </p:cNvPr>
            <p:cNvPicPr>
              <a:picLocks noChangeAspect="1"/>
            </p:cNvPicPr>
            <p:nvPr/>
          </p:nvPicPr>
          <p:blipFill>
            <a:blip r:embed="rId3"/>
            <a:stretch>
              <a:fillRect/>
            </a:stretch>
          </p:blipFill>
          <p:spPr>
            <a:xfrm>
              <a:off x="2981441" y="1825878"/>
              <a:ext cx="780288" cy="781812"/>
            </a:xfrm>
            <a:prstGeom prst="rect">
              <a:avLst/>
            </a:prstGeom>
          </p:spPr>
        </p:pic>
        <p:pic>
          <p:nvPicPr>
            <p:cNvPr id="7" name="Picture 6" descr="Icon of a wave connected by circles and lines at both end">
              <a:extLst>
                <a:ext uri="{FF2B5EF4-FFF2-40B4-BE49-F238E27FC236}">
                  <a16:creationId xmlns:a16="http://schemas.microsoft.com/office/drawing/2014/main" id="{D079964D-1437-4CFF-A4F6-BA413BA20E4E}"/>
                </a:ext>
              </a:extLst>
            </p:cNvPr>
            <p:cNvPicPr>
              <a:picLocks noChangeAspect="1"/>
            </p:cNvPicPr>
            <p:nvPr/>
          </p:nvPicPr>
          <p:blipFill>
            <a:blip r:embed="rId4">
              <a:clrChange>
                <a:clrFrom>
                  <a:srgbClr val="FFFFFF"/>
                </a:clrFrom>
                <a:clrTo>
                  <a:srgbClr val="FFFFFF">
                    <a:alpha val="0"/>
                  </a:srgbClr>
                </a:clrTo>
              </a:clrChange>
            </a:blip>
            <a:srcRect/>
            <a:stretch/>
          </p:blipFill>
          <p:spPr>
            <a:xfrm>
              <a:off x="3142985" y="1988184"/>
              <a:ext cx="457200" cy="457200"/>
            </a:xfrm>
            <a:prstGeom prst="rect">
              <a:avLst/>
            </a:prstGeom>
          </p:spPr>
        </p:pic>
      </p:grpSp>
    </p:spTree>
    <p:extLst>
      <p:ext uri="{BB962C8B-B14F-4D97-AF65-F5344CB8AC3E}">
        <p14:creationId xmlns:p14="http://schemas.microsoft.com/office/powerpoint/2010/main" val="2825958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61604" y="2792276"/>
            <a:ext cx="10098278" cy="1442759"/>
          </a:xfrm>
        </p:spPr>
        <p:txBody>
          <a:bodyPr/>
          <a:lstStyle/>
          <a:p>
            <a:r>
              <a:rPr lang="en-US" sz="4000" dirty="0">
                <a:latin typeface="+mn-lt"/>
              </a:rPr>
              <a:t>Implement a Secure Hybrid Network</a:t>
            </a:r>
          </a:p>
        </p:txBody>
      </p:sp>
      <p:pic>
        <p:nvPicPr>
          <p:cNvPr id="2" name="Graphic 1">
            <a:extLst>
              <a:ext uri="{FF2B5EF4-FFF2-40B4-BE49-F238E27FC236}">
                <a16:creationId xmlns:a16="http://schemas.microsoft.com/office/drawing/2014/main" id="{E15F719D-640C-47E9-BC55-06A22A1C09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42841313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Implement a Perimeter Network to On-Premises Datacenter</a:t>
            </a:r>
          </a:p>
        </p:txBody>
      </p:sp>
      <p:pic>
        <p:nvPicPr>
          <p:cNvPr id="5" name="Picture 4">
            <a:extLst>
              <a:ext uri="{FF2B5EF4-FFF2-40B4-BE49-F238E27FC236}">
                <a16:creationId xmlns:a16="http://schemas.microsoft.com/office/drawing/2014/main" id="{0B5FFEBA-3E70-44FB-ACC8-25F01D1BC067}"/>
              </a:ext>
            </a:extLst>
          </p:cNvPr>
          <p:cNvPicPr>
            <a:picLocks noChangeAspect="1"/>
          </p:cNvPicPr>
          <p:nvPr/>
        </p:nvPicPr>
        <p:blipFill>
          <a:blip r:embed="rId3"/>
          <a:stretch>
            <a:fillRect/>
          </a:stretch>
        </p:blipFill>
        <p:spPr>
          <a:xfrm>
            <a:off x="654619" y="1018972"/>
            <a:ext cx="9620267" cy="3851978"/>
          </a:xfrm>
          <a:prstGeom prst="rect">
            <a:avLst/>
          </a:prstGeom>
        </p:spPr>
      </p:pic>
      <p:sp>
        <p:nvSpPr>
          <p:cNvPr id="9" name="TextBox 8">
            <a:extLst>
              <a:ext uri="{FF2B5EF4-FFF2-40B4-BE49-F238E27FC236}">
                <a16:creationId xmlns:a16="http://schemas.microsoft.com/office/drawing/2014/main" id="{BF8C1C0A-62C6-4975-A4A4-933C8D14996C}"/>
              </a:ext>
            </a:extLst>
          </p:cNvPr>
          <p:cNvSpPr txBox="1"/>
          <p:nvPr/>
        </p:nvSpPr>
        <p:spPr>
          <a:xfrm>
            <a:off x="591156" y="5126104"/>
            <a:ext cx="10843657" cy="1092607"/>
          </a:xfrm>
          <a:prstGeom prst="rect">
            <a:avLst/>
          </a:prstGeom>
          <a:noFill/>
        </p:spPr>
        <p:txBody>
          <a:bodyPr wrap="square">
            <a:spAutoFit/>
          </a:bodyPr>
          <a:lstStyle/>
          <a:p>
            <a:pPr marL="280121" indent="-280121">
              <a:spcAft>
                <a:spcPts val="600"/>
              </a:spcAft>
              <a:buFont typeface="Arial" panose="020B0604020202020204" pitchFamily="34" charset="0"/>
              <a:buChar char="•"/>
            </a:pPr>
            <a:r>
              <a:rPr lang="en-US" sz="2000" b="1" dirty="0">
                <a:latin typeface="Segoe UI" panose="020B0502040204020203" pitchFamily="34" charset="0"/>
                <a:cs typeface="Segoe UI" panose="020B0502040204020203" pitchFamily="34" charset="0"/>
              </a:rPr>
              <a:t>Gateway subnet:</a:t>
            </a:r>
            <a:r>
              <a:rPr lang="en-US" sz="2000" dirty="0">
                <a:latin typeface="Segoe UI" panose="020B0502040204020203" pitchFamily="34" charset="0"/>
                <a:cs typeface="Segoe UI" panose="020B0502040204020203" pitchFamily="34" charset="0"/>
              </a:rPr>
              <a:t> traffic sent to the web-tier subnet (10.0.1.0/24) is routed through the Azure Firewall instance</a:t>
            </a:r>
          </a:p>
          <a:p>
            <a:pPr marL="280121" indent="-280121">
              <a:spcAft>
                <a:spcPts val="600"/>
              </a:spcAft>
              <a:buFont typeface="Arial" panose="020B0604020202020204" pitchFamily="34" charset="0"/>
              <a:buChar char="•"/>
            </a:pPr>
            <a:r>
              <a:rPr lang="en-US" sz="2000" b="1" dirty="0">
                <a:latin typeface="Segoe UI" panose="020B0502040204020203" pitchFamily="34" charset="0"/>
                <a:cs typeface="Segoe UI" panose="020B0502040204020203" pitchFamily="34" charset="0"/>
              </a:rPr>
              <a:t>Web tier subnet:</a:t>
            </a:r>
            <a:r>
              <a:rPr lang="en-US" sz="2000" dirty="0">
                <a:latin typeface="Segoe UI" panose="020B0502040204020203" pitchFamily="34" charset="0"/>
                <a:cs typeface="Segoe UI" panose="020B0502040204020203" pitchFamily="34" charset="0"/>
              </a:rPr>
              <a:t> Web tier instances communicate directly without an Azure Firewall</a:t>
            </a:r>
          </a:p>
        </p:txBody>
      </p:sp>
    </p:spTree>
    <p:extLst>
      <p:ext uri="{BB962C8B-B14F-4D97-AF65-F5344CB8AC3E}">
        <p14:creationId xmlns:p14="http://schemas.microsoft.com/office/powerpoint/2010/main" val="175028005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6" y="523389"/>
            <a:ext cx="11306469" cy="403079"/>
          </a:xfrm>
        </p:spPr>
        <p:txBody>
          <a:bodyPr/>
          <a:lstStyle/>
          <a:p>
            <a:r>
              <a:rPr lang="en-US" sz="3137" dirty="0">
                <a:latin typeface="Segoe UI" panose="020B0502040204020203" pitchFamily="34" charset="0"/>
              </a:rPr>
              <a:t>Architecture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6" y="1491148"/>
            <a:ext cx="5171865" cy="4483856"/>
          </a:xfrm>
        </p:spPr>
        <p:txBody>
          <a:bodyPr/>
          <a:lstStyle/>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virtual network</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Gateway</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Firewall</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Virtual network routes</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Network security groups</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Bastion</a:t>
            </a:r>
          </a:p>
          <a:p>
            <a:pPr>
              <a:buFont typeface="Arial" panose="020B0604020202020204" pitchFamily="34" charset="0"/>
              <a:buChar char="•"/>
            </a:pPr>
            <a:endParaRPr lang="en-US" sz="3137"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D3B50875-8FE7-4AA8-8ADC-AEE30F2AF35D}"/>
              </a:ext>
            </a:extLst>
          </p:cNvPr>
          <p:cNvPicPr>
            <a:picLocks noChangeAspect="1"/>
          </p:cNvPicPr>
          <p:nvPr/>
        </p:nvPicPr>
        <p:blipFill>
          <a:blip r:embed="rId3"/>
          <a:stretch>
            <a:fillRect/>
          </a:stretch>
        </p:blipFill>
        <p:spPr>
          <a:xfrm>
            <a:off x="4637321" y="1247775"/>
            <a:ext cx="7229475" cy="4362450"/>
          </a:xfrm>
          <a:prstGeom prst="rect">
            <a:avLst/>
          </a:prstGeom>
        </p:spPr>
      </p:pic>
    </p:spTree>
    <p:extLst>
      <p:ext uri="{BB962C8B-B14F-4D97-AF65-F5344CB8AC3E}">
        <p14:creationId xmlns:p14="http://schemas.microsoft.com/office/powerpoint/2010/main" val="23081396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25099" y="284401"/>
            <a:ext cx="11306469" cy="403079"/>
          </a:xfrm>
        </p:spPr>
        <p:txBody>
          <a:bodyPr/>
          <a:lstStyle/>
          <a:p>
            <a:r>
              <a:rPr lang="en-US" dirty="0">
                <a:latin typeface="Segoe UI" panose="020B0502040204020203" pitchFamily="34" charset="0"/>
              </a:rPr>
              <a:t>Recommendations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25099" y="905246"/>
            <a:ext cx="11132203" cy="6555641"/>
          </a:xfrm>
        </p:spPr>
        <p:txBody>
          <a:bodyPr/>
          <a:lstStyle/>
          <a:p>
            <a:r>
              <a:rPr lang="en-US" sz="2000" b="1" dirty="0">
                <a:latin typeface="Segoe UI" panose="020B0502040204020203" pitchFamily="34" charset="0"/>
                <a:cs typeface="Segoe UI" panose="020B0502040204020203" pitchFamily="34" charset="0"/>
              </a:rPr>
              <a:t>Access control recommendations</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Use </a:t>
            </a:r>
            <a:r>
              <a:rPr lang="en-US" sz="2000" b="1" dirty="0">
                <a:latin typeface="Segoe UI" panose="020B0502040204020203" pitchFamily="34" charset="0"/>
                <a:cs typeface="Segoe UI" panose="020B0502040204020203" pitchFamily="34" charset="0"/>
              </a:rPr>
              <a:t>role-based access control (RBAC) </a:t>
            </a:r>
            <a:r>
              <a:rPr lang="en-US" sz="2000" dirty="0">
                <a:latin typeface="Segoe UI" panose="020B0502040204020203" pitchFamily="34" charset="0"/>
                <a:cs typeface="Segoe UI" panose="020B0502040204020203" pitchFamily="34" charset="0"/>
              </a:rPr>
              <a:t>to manage the resources in your application</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Create </a:t>
            </a:r>
            <a:r>
              <a:rPr lang="en-US" sz="2000" b="1" dirty="0">
                <a:latin typeface="Segoe UI" panose="020B0502040204020203" pitchFamily="34" charset="0"/>
                <a:cs typeface="Segoe UI" panose="020B0502040204020203" pitchFamily="34" charset="0"/>
              </a:rPr>
              <a:t>roles</a:t>
            </a:r>
            <a:r>
              <a:rPr lang="en-US" sz="2000" dirty="0">
                <a:latin typeface="Segoe UI" panose="020B0502040204020203" pitchFamily="34" charset="0"/>
                <a:cs typeface="Segoe UI" panose="020B0502040204020203" pitchFamily="34" charset="0"/>
              </a:rPr>
              <a:t>: DevOps role, centralized IT administrator role, and security IT administrator role</a:t>
            </a:r>
          </a:p>
          <a:p>
            <a:r>
              <a:rPr lang="en-US" sz="2000" b="1" dirty="0">
                <a:latin typeface="Segoe UI" panose="020B0502040204020203" pitchFamily="34" charset="0"/>
                <a:cs typeface="Segoe UI" panose="020B0502040204020203" pitchFamily="34" charset="0"/>
              </a:rPr>
              <a:t>Resource group recommendations</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Assign RBAC roles to each resource group to restrict access</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Create a resource group containing VMs, NSGs, and gateways and assign the centralized </a:t>
            </a:r>
            <a:r>
              <a:rPr lang="en-US" sz="2000" b="1" dirty="0">
                <a:latin typeface="Segoe UI" panose="020B0502040204020203" pitchFamily="34" charset="0"/>
                <a:cs typeface="Segoe UI" panose="020B0502040204020203" pitchFamily="34" charset="0"/>
              </a:rPr>
              <a:t>IT administrator </a:t>
            </a:r>
            <a:r>
              <a:rPr lang="en-US" sz="2000" dirty="0">
                <a:latin typeface="Segoe UI" panose="020B0502040204020203" pitchFamily="34" charset="0"/>
                <a:cs typeface="Segoe UI" panose="020B0502040204020203" pitchFamily="34" charset="0"/>
              </a:rPr>
              <a:t>role to it</a:t>
            </a:r>
            <a:endParaRPr lang="en-US" sz="2000" b="1"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Create a resource group containing the VMs for the Azure Firewall instance and gateway subnet routes and assign the </a:t>
            </a:r>
            <a:r>
              <a:rPr lang="en-US" sz="2000" b="1" dirty="0">
                <a:latin typeface="Segoe UI" panose="020B0502040204020203" pitchFamily="34" charset="0"/>
                <a:cs typeface="Segoe UI" panose="020B0502040204020203" pitchFamily="34" charset="0"/>
              </a:rPr>
              <a:t>security IT administrator </a:t>
            </a:r>
            <a:r>
              <a:rPr lang="en-US" sz="2000" dirty="0">
                <a:latin typeface="Segoe UI" panose="020B0502040204020203" pitchFamily="34" charset="0"/>
                <a:cs typeface="Segoe UI" panose="020B0502040204020203" pitchFamily="34" charset="0"/>
              </a:rPr>
              <a:t>role to it</a:t>
            </a:r>
          </a:p>
          <a:p>
            <a:pPr marL="342900" indent="-342900">
              <a:buFont typeface="Arial" panose="020B0604020202020204" pitchFamily="34" charset="0"/>
              <a:buChar char="•"/>
            </a:pPr>
            <a:r>
              <a:rPr lang="en-US" sz="2000" b="1" dirty="0">
                <a:latin typeface="Segoe UI" panose="020B0502040204020203" pitchFamily="34" charset="0"/>
                <a:cs typeface="Segoe UI" panose="020B0502040204020203" pitchFamily="34" charset="0"/>
              </a:rPr>
              <a:t>Separate resource groups </a:t>
            </a:r>
            <a:r>
              <a:rPr lang="en-US" sz="2000" dirty="0">
                <a:latin typeface="Segoe UI" panose="020B0502040204020203" pitchFamily="34" charset="0"/>
                <a:cs typeface="Segoe UI" panose="020B0502040204020203" pitchFamily="34" charset="0"/>
              </a:rPr>
              <a:t>for each application tier that contain the load balancer and VMs and assign the DevOps role to it</a:t>
            </a:r>
          </a:p>
          <a:p>
            <a:r>
              <a:rPr lang="en-US" sz="2000" b="1" dirty="0">
                <a:latin typeface="Segoe UI" panose="020B0502040204020203" pitchFamily="34" charset="0"/>
                <a:cs typeface="Segoe UI" panose="020B0502040204020203" pitchFamily="34" charset="0"/>
              </a:rPr>
              <a:t>Networking recommendations</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Destination address = Public IP address of the firewall instance</a:t>
            </a: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Translated address = Private IP address within the virtual network</a:t>
            </a:r>
          </a:p>
          <a:p>
            <a:endParaRPr lang="en-US" sz="2000" dirty="0">
              <a:latin typeface="Segoe UI Light" panose="020B0502040204020203" pitchFamily="34" charset="0"/>
              <a:cs typeface="Segoe UI Light" panose="020B0502040204020203" pitchFamily="34" charset="0"/>
            </a:endParaRPr>
          </a:p>
          <a:p>
            <a:endParaRPr lang="en-US" sz="2000"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811FCFE5-1465-477F-965C-1617FFAC21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58136" y="5716617"/>
            <a:ext cx="989871" cy="989871"/>
          </a:xfrm>
          <a:prstGeom prst="rect">
            <a:avLst/>
          </a:prstGeom>
        </p:spPr>
      </p:pic>
    </p:spTree>
    <p:extLst>
      <p:ext uri="{BB962C8B-B14F-4D97-AF65-F5344CB8AC3E}">
        <p14:creationId xmlns:p14="http://schemas.microsoft.com/office/powerpoint/2010/main" val="14241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2: Design a Network Solution</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Virtual Networks, Network Security, and Hybrid Networks</a:t>
            </a:r>
          </a:p>
        </p:txBody>
      </p:sp>
    </p:spTree>
    <p:extLst>
      <p:ext uri="{BB962C8B-B14F-4D97-AF65-F5344CB8AC3E}">
        <p14:creationId xmlns:p14="http://schemas.microsoft.com/office/powerpoint/2010/main" val="182505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264531"/>
            <a:ext cx="11306469" cy="550502"/>
          </a:xfrm>
        </p:spPr>
        <p:txBody>
          <a:bodyPr/>
          <a:lstStyle/>
          <a:p>
            <a:r>
              <a:rPr lang="en-US" sz="3137" dirty="0">
                <a:latin typeface="Segoe UI" panose="020B0502040204020203" pitchFamily="34" charset="0"/>
              </a:rPr>
              <a:t>Security Considerations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8760" y="932339"/>
            <a:ext cx="11445994" cy="5798254"/>
          </a:xfrm>
        </p:spPr>
        <p:txBody>
          <a:bodyPr/>
          <a:lstStyle/>
          <a:p>
            <a:pPr>
              <a:spcBef>
                <a:spcPts val="0"/>
              </a:spcBef>
              <a:spcAft>
                <a:spcPts val="1200"/>
              </a:spcAft>
            </a:pPr>
            <a:r>
              <a:rPr lang="en-US" sz="2000" b="1" dirty="0">
                <a:latin typeface="Segoe UI" panose="020B0502040204020203" pitchFamily="34" charset="0"/>
                <a:cs typeface="Segoe UI" panose="020B0502040204020203" pitchFamily="34" charset="0"/>
              </a:rPr>
              <a:t>Route on-premises user requests through Azure Firewall</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The </a:t>
            </a:r>
            <a:r>
              <a:rPr lang="en-US" sz="2000" b="1" dirty="0">
                <a:latin typeface="Segoe UI" panose="020B0502040204020203" pitchFamily="34" charset="0"/>
                <a:cs typeface="Segoe UI" panose="020B0502040204020203" pitchFamily="34" charset="0"/>
              </a:rPr>
              <a:t>user-defined route </a:t>
            </a:r>
            <a:r>
              <a:rPr lang="en-US" sz="2000" dirty="0">
                <a:latin typeface="Segoe UI" panose="020B0502040204020203" pitchFamily="34" charset="0"/>
                <a:cs typeface="Segoe UI" panose="020B0502040204020203" pitchFamily="34" charset="0"/>
              </a:rPr>
              <a:t>in the gateway subnet blocks all user requests other than those received from on-premises</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The route passes allowed requests to the firewall… these requests are passed to the application based on firewall rules</a:t>
            </a:r>
          </a:p>
          <a:p>
            <a:pPr>
              <a:spcBef>
                <a:spcPts val="0"/>
              </a:spcBef>
              <a:spcAft>
                <a:spcPts val="1200"/>
              </a:spcAft>
            </a:pPr>
            <a:r>
              <a:rPr lang="en-US" sz="2000" b="1" dirty="0">
                <a:latin typeface="Segoe UI" panose="020B0502040204020203" pitchFamily="34" charset="0"/>
                <a:cs typeface="Segoe UI" panose="020B0502040204020203" pitchFamily="34" charset="0"/>
              </a:rPr>
              <a:t>Use NSGs to block/pass traffic between application tiers</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Traffic between tiers is restricted by using NSGs </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The business tier blocks all traffic that doesn't originate in the web tier</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The data tier blocks all traffic that doesn't originate in the business tier</a:t>
            </a:r>
          </a:p>
          <a:p>
            <a:pPr>
              <a:spcBef>
                <a:spcPts val="0"/>
              </a:spcBef>
              <a:spcAft>
                <a:spcPts val="1200"/>
              </a:spcAft>
            </a:pPr>
            <a:r>
              <a:rPr lang="en-US" sz="2000" b="1" dirty="0">
                <a:latin typeface="Segoe UI" panose="020B0502040204020203" pitchFamily="34" charset="0"/>
                <a:cs typeface="Segoe UI" panose="020B0502040204020203" pitchFamily="34" charset="0"/>
              </a:rPr>
              <a:t>Assign DevOps access</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Use RBAC to restrict the operations that DevOps can perform on each tier</a:t>
            </a:r>
          </a:p>
          <a:p>
            <a:pPr marL="342900" indent="-342900">
              <a:spcBef>
                <a:spcPts val="0"/>
              </a:spcBef>
              <a:spcAft>
                <a:spcPts val="12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 When granting permissions, use the principle of least privilege </a:t>
            </a:r>
          </a:p>
          <a:p>
            <a:endParaRPr lang="en-US" sz="2745" dirty="0">
              <a:latin typeface="Segoe UI Light" panose="020B0502040204020203" pitchFamily="34" charset="0"/>
              <a:cs typeface="Segoe UI Light" panose="020B0502040204020203" pitchFamily="34" charset="0"/>
            </a:endParaRPr>
          </a:p>
        </p:txBody>
      </p:sp>
      <p:pic>
        <p:nvPicPr>
          <p:cNvPr id="3" name="Graphic 2">
            <a:extLst>
              <a:ext uri="{FF2B5EF4-FFF2-40B4-BE49-F238E27FC236}">
                <a16:creationId xmlns:a16="http://schemas.microsoft.com/office/drawing/2014/main" id="{F86DAB10-1626-4C0D-B85A-BAE1E8A0A9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9405" y="5191183"/>
            <a:ext cx="976946" cy="976946"/>
          </a:xfrm>
          <a:prstGeom prst="rect">
            <a:avLst/>
          </a:prstGeom>
        </p:spPr>
      </p:pic>
    </p:spTree>
    <p:extLst>
      <p:ext uri="{BB962C8B-B14F-4D97-AF65-F5344CB8AC3E}">
        <p14:creationId xmlns:p14="http://schemas.microsoft.com/office/powerpoint/2010/main" val="3158176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04043" y="3023766"/>
            <a:ext cx="10033576" cy="561614"/>
          </a:xfrm>
        </p:spPr>
        <p:txBody>
          <a:bodyPr/>
          <a:lstStyle/>
          <a:p>
            <a:r>
              <a:rPr lang="en-US" sz="4000" dirty="0">
                <a:latin typeface="+mn-lt"/>
              </a:rPr>
              <a:t>Module 2 Review Questions</a:t>
            </a:r>
          </a:p>
        </p:txBody>
      </p:sp>
      <p:pic>
        <p:nvPicPr>
          <p:cNvPr id="2" name="Graphic 1">
            <a:extLst>
              <a:ext uri="{FF2B5EF4-FFF2-40B4-BE49-F238E27FC236}">
                <a16:creationId xmlns:a16="http://schemas.microsoft.com/office/drawing/2014/main" id="{1901AB03-A16F-48C3-8214-9B5F1B5E01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17850469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455995" y="1845501"/>
            <a:ext cx="9504281" cy="1473188"/>
          </a:xfrm>
        </p:spPr>
        <p:txBody>
          <a:bodyPr/>
          <a:lstStyle/>
          <a:p>
            <a:r>
              <a:rPr lang="en-US" sz="3137" dirty="0"/>
              <a:t>Online Role-based training resources:</a:t>
            </a:r>
            <a:br>
              <a:rPr lang="en-US" sz="1029" dirty="0"/>
            </a:br>
            <a:br>
              <a:rPr lang="en-US" sz="1029" dirty="0"/>
            </a:br>
            <a:r>
              <a:rPr lang="en-US" dirty="0"/>
              <a:t>Microsoft Learn</a:t>
            </a:r>
            <a:br>
              <a:rPr lang="en-US" dirty="0"/>
            </a:b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419375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536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6" name="Text Placeholder 5"/>
          <p:cNvSpPr>
            <a:spLocks noGrp="1"/>
          </p:cNvSpPr>
          <p:nvPr>
            <p:ph type="body" sz="quarter" idx="11"/>
          </p:nvPr>
        </p:nvSpPr>
        <p:spPr>
          <a:xfrm>
            <a:off x="4008942" y="890908"/>
            <a:ext cx="7695070" cy="741783"/>
          </a:xfrm>
        </p:spPr>
        <p:txBody>
          <a:bodyPr/>
          <a:lstStyle/>
          <a:p>
            <a:pPr lvl="1"/>
            <a:r>
              <a:rPr lang="en-US" dirty="0"/>
              <a:t>Plan Virtual Networks</a:t>
            </a:r>
          </a:p>
        </p:txBody>
      </p:sp>
      <p:sp>
        <p:nvSpPr>
          <p:cNvPr id="2" name="Text Placeholder 1"/>
          <p:cNvSpPr>
            <a:spLocks noGrp="1"/>
          </p:cNvSpPr>
          <p:nvPr>
            <p:ph type="body" sz="quarter" idx="15"/>
          </p:nvPr>
        </p:nvSpPr>
        <p:spPr>
          <a:xfrm>
            <a:off x="4008942" y="1755967"/>
            <a:ext cx="7695070" cy="741783"/>
          </a:xfrm>
        </p:spPr>
        <p:txBody>
          <a:bodyPr/>
          <a:lstStyle/>
          <a:p>
            <a:pPr lvl="1"/>
            <a:r>
              <a:rPr lang="en-US" dirty="0"/>
              <a:t>Recommend a Solution for Network Addressing and Name Resolution</a:t>
            </a:r>
          </a:p>
        </p:txBody>
      </p:sp>
      <p:sp>
        <p:nvSpPr>
          <p:cNvPr id="3" name="Text Placeholder 2"/>
          <p:cNvSpPr>
            <a:spLocks noGrp="1"/>
          </p:cNvSpPr>
          <p:nvPr>
            <p:ph type="body" sz="quarter" idx="17"/>
          </p:nvPr>
        </p:nvSpPr>
        <p:spPr>
          <a:xfrm>
            <a:off x="4008942" y="2621026"/>
            <a:ext cx="7695070" cy="741783"/>
          </a:xfrm>
        </p:spPr>
        <p:txBody>
          <a:bodyPr/>
          <a:lstStyle/>
          <a:p>
            <a:pPr lvl="1"/>
            <a:r>
              <a:rPr lang="en-US" dirty="0"/>
              <a:t>Recommend Solutions for Network Security</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08597" y="3486085"/>
            <a:ext cx="7695070" cy="741783"/>
          </a:xfrm>
        </p:spPr>
        <p:txBody>
          <a:bodyPr/>
          <a:lstStyle/>
          <a:p>
            <a:pPr lvl="1"/>
            <a:r>
              <a:rPr lang="en-US" dirty="0"/>
              <a:t>Recommendation for Hybrid Networks</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78288" y="5183275"/>
            <a:ext cx="7695070" cy="741783"/>
          </a:xfrm>
        </p:spPr>
        <p:txBody>
          <a:bodyPr/>
          <a:lstStyle/>
          <a:p>
            <a:pPr lvl="1"/>
            <a:r>
              <a:rPr lang="en-US" dirty="0"/>
              <a:t>Module Review Questions</a:t>
            </a:r>
          </a:p>
        </p:txBody>
      </p:sp>
      <p:grpSp>
        <p:nvGrpSpPr>
          <p:cNvPr id="22" name="Group 21">
            <a:extLst>
              <a:ext uri="{FF2B5EF4-FFF2-40B4-BE49-F238E27FC236}">
                <a16:creationId xmlns:a16="http://schemas.microsoft.com/office/drawing/2014/main" id="{956A674C-9210-4DA3-8A39-EFF8D9FBC50A}"/>
              </a:ext>
            </a:extLst>
          </p:cNvPr>
          <p:cNvGrpSpPr/>
          <p:nvPr/>
        </p:nvGrpSpPr>
        <p:grpSpPr>
          <a:xfrm>
            <a:off x="2983382" y="905341"/>
            <a:ext cx="702132" cy="702232"/>
            <a:chOff x="3031668" y="462996"/>
            <a:chExt cx="702132" cy="702232"/>
          </a:xfrm>
        </p:grpSpPr>
        <p:grpSp>
          <p:nvGrpSpPr>
            <p:cNvPr id="15" name="Group 14">
              <a:extLst>
                <a:ext uri="{FF2B5EF4-FFF2-40B4-BE49-F238E27FC236}">
                  <a16:creationId xmlns:a16="http://schemas.microsoft.com/office/drawing/2014/main" id="{CE1DF5A4-7E58-4418-9BF8-71C7E9AAB953}"/>
                </a:ext>
              </a:extLst>
            </p:cNvPr>
            <p:cNvGrpSpPr/>
            <p:nvPr/>
          </p:nvGrpSpPr>
          <p:grpSpPr>
            <a:xfrm>
              <a:off x="3031668" y="462996"/>
              <a:ext cx="702132" cy="702232"/>
              <a:chOff x="3031668" y="462996"/>
              <a:chExt cx="702132" cy="702232"/>
            </a:xfrm>
          </p:grpSpPr>
          <p:sp>
            <p:nvSpPr>
              <p:cNvPr id="101" name="Freeform 5">
                <a:extLst>
                  <a:ext uri="{FF2B5EF4-FFF2-40B4-BE49-F238E27FC236}">
                    <a16:creationId xmlns:a16="http://schemas.microsoft.com/office/drawing/2014/main" id="{06FDFE74-2BC5-48A3-8F67-15571A6CF9A6}"/>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76CDA170-DF50-4E3E-9369-327E91DFDBA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8" name="Picture 7" descr="Icon of three concentric arcs">
              <a:extLst>
                <a:ext uri="{FF2B5EF4-FFF2-40B4-BE49-F238E27FC236}">
                  <a16:creationId xmlns:a16="http://schemas.microsoft.com/office/drawing/2014/main" id="{4520AC09-56A6-4EC9-B6DE-ED9987913F21}"/>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26" name="Group 25">
            <a:extLst>
              <a:ext uri="{FF2B5EF4-FFF2-40B4-BE49-F238E27FC236}">
                <a16:creationId xmlns:a16="http://schemas.microsoft.com/office/drawing/2014/main" id="{1658902A-7888-4D5A-BBDF-6314A9706F60}"/>
              </a:ext>
            </a:extLst>
          </p:cNvPr>
          <p:cNvGrpSpPr/>
          <p:nvPr/>
        </p:nvGrpSpPr>
        <p:grpSpPr>
          <a:xfrm>
            <a:off x="3031668" y="5200866"/>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4"/>
            <a:stretch>
              <a:fillRect/>
            </a:stretch>
          </p:blipFill>
          <p:spPr>
            <a:xfrm>
              <a:off x="3199854" y="4149132"/>
              <a:ext cx="365760" cy="274470"/>
            </a:xfrm>
            <a:prstGeom prst="rect">
              <a:avLst/>
            </a:prstGeom>
          </p:spPr>
        </p:pic>
      </p:grpSp>
      <p:grpSp>
        <p:nvGrpSpPr>
          <p:cNvPr id="40" name="Group 39">
            <a:extLst>
              <a:ext uri="{FF2B5EF4-FFF2-40B4-BE49-F238E27FC236}">
                <a16:creationId xmlns:a16="http://schemas.microsoft.com/office/drawing/2014/main" id="{71E5A86E-6FF6-493D-8428-A1BBB9F271E6}"/>
              </a:ext>
            </a:extLst>
          </p:cNvPr>
          <p:cNvGrpSpPr/>
          <p:nvPr/>
        </p:nvGrpSpPr>
        <p:grpSpPr>
          <a:xfrm>
            <a:off x="2983382" y="1769000"/>
            <a:ext cx="702132" cy="702232"/>
            <a:chOff x="3031668" y="462996"/>
            <a:chExt cx="702132" cy="702232"/>
          </a:xfrm>
        </p:grpSpPr>
        <p:grpSp>
          <p:nvGrpSpPr>
            <p:cNvPr id="41" name="Group 40">
              <a:extLst>
                <a:ext uri="{FF2B5EF4-FFF2-40B4-BE49-F238E27FC236}">
                  <a16:creationId xmlns:a16="http://schemas.microsoft.com/office/drawing/2014/main" id="{31751C14-634A-4E06-B29F-BC9336BDAF2D}"/>
                </a:ext>
              </a:extLst>
            </p:cNvPr>
            <p:cNvGrpSpPr/>
            <p:nvPr/>
          </p:nvGrpSpPr>
          <p:grpSpPr>
            <a:xfrm>
              <a:off x="3031668" y="462996"/>
              <a:ext cx="702132" cy="702232"/>
              <a:chOff x="3031668" y="462996"/>
              <a:chExt cx="702132" cy="702232"/>
            </a:xfrm>
          </p:grpSpPr>
          <p:sp>
            <p:nvSpPr>
              <p:cNvPr id="43" name="Freeform 5">
                <a:extLst>
                  <a:ext uri="{FF2B5EF4-FFF2-40B4-BE49-F238E27FC236}">
                    <a16:creationId xmlns:a16="http://schemas.microsoft.com/office/drawing/2014/main" id="{9212C8A8-2EB4-4FE2-B147-573768D239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4" name="Freeform 6">
                <a:extLst>
                  <a:ext uri="{FF2B5EF4-FFF2-40B4-BE49-F238E27FC236}">
                    <a16:creationId xmlns:a16="http://schemas.microsoft.com/office/drawing/2014/main" id="{3363CA47-6E4A-4F41-8310-B02C9488240E}"/>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2" name="Picture 41" descr="Icon of three concentric arcs">
              <a:extLst>
                <a:ext uri="{FF2B5EF4-FFF2-40B4-BE49-F238E27FC236}">
                  <a16:creationId xmlns:a16="http://schemas.microsoft.com/office/drawing/2014/main" id="{A0402420-55E9-4D0B-8763-AAA5881B5D9C}"/>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2983382" y="2631617"/>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2983382" y="3505860"/>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3"/>
            <a:stretch>
              <a:fillRect/>
            </a:stretch>
          </p:blipFill>
          <p:spPr>
            <a:xfrm>
              <a:off x="3196572" y="627950"/>
              <a:ext cx="372325" cy="372325"/>
            </a:xfrm>
            <a:prstGeom prst="rect">
              <a:avLst/>
            </a:prstGeom>
          </p:spPr>
        </p:pic>
      </p:grpSp>
      <p:sp>
        <p:nvSpPr>
          <p:cNvPr id="33" name="Text Placeholder 3">
            <a:extLst>
              <a:ext uri="{FF2B5EF4-FFF2-40B4-BE49-F238E27FC236}">
                <a16:creationId xmlns:a16="http://schemas.microsoft.com/office/drawing/2014/main" id="{1BF9D02C-1F1A-4470-B695-709CF3042F34}"/>
              </a:ext>
            </a:extLst>
          </p:cNvPr>
          <p:cNvSpPr txBox="1">
            <a:spLocks/>
          </p:cNvSpPr>
          <p:nvPr/>
        </p:nvSpPr>
        <p:spPr>
          <a:xfrm>
            <a:off x="4056883" y="4315997"/>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Implement a Secure Hybrid Network</a:t>
            </a:r>
          </a:p>
        </p:txBody>
      </p:sp>
      <p:grpSp>
        <p:nvGrpSpPr>
          <p:cNvPr id="34" name="Group 33">
            <a:extLst>
              <a:ext uri="{FF2B5EF4-FFF2-40B4-BE49-F238E27FC236}">
                <a16:creationId xmlns:a16="http://schemas.microsoft.com/office/drawing/2014/main" id="{7E7E93FE-0486-4BBC-B314-B1CC82D3386C}"/>
              </a:ext>
            </a:extLst>
          </p:cNvPr>
          <p:cNvGrpSpPr/>
          <p:nvPr/>
        </p:nvGrpSpPr>
        <p:grpSpPr>
          <a:xfrm>
            <a:off x="3031668" y="4335772"/>
            <a:ext cx="702132" cy="702232"/>
            <a:chOff x="3031668" y="462996"/>
            <a:chExt cx="702132" cy="702232"/>
          </a:xfrm>
        </p:grpSpPr>
        <p:grpSp>
          <p:nvGrpSpPr>
            <p:cNvPr id="35" name="Group 34">
              <a:extLst>
                <a:ext uri="{FF2B5EF4-FFF2-40B4-BE49-F238E27FC236}">
                  <a16:creationId xmlns:a16="http://schemas.microsoft.com/office/drawing/2014/main" id="{B07A7027-971C-405E-B05C-11665A99FF21}"/>
                </a:ext>
              </a:extLst>
            </p:cNvPr>
            <p:cNvGrpSpPr/>
            <p:nvPr/>
          </p:nvGrpSpPr>
          <p:grpSpPr>
            <a:xfrm>
              <a:off x="3031668" y="462996"/>
              <a:ext cx="702132" cy="702232"/>
              <a:chOff x="3031668" y="462996"/>
              <a:chExt cx="702132" cy="702232"/>
            </a:xfrm>
          </p:grpSpPr>
          <p:sp>
            <p:nvSpPr>
              <p:cNvPr id="37" name="Freeform 5">
                <a:extLst>
                  <a:ext uri="{FF2B5EF4-FFF2-40B4-BE49-F238E27FC236}">
                    <a16:creationId xmlns:a16="http://schemas.microsoft.com/office/drawing/2014/main" id="{6317B2AA-E589-4A62-81A6-7A56B2877042}"/>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5" name="Freeform 6">
                <a:extLst>
                  <a:ext uri="{FF2B5EF4-FFF2-40B4-BE49-F238E27FC236}">
                    <a16:creationId xmlns:a16="http://schemas.microsoft.com/office/drawing/2014/main" id="{145457A5-2126-48F6-85B6-574D71BB1FC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36" name="Picture 35" descr="Icon of three concentric arcs">
              <a:extLst>
                <a:ext uri="{FF2B5EF4-FFF2-40B4-BE49-F238E27FC236}">
                  <a16:creationId xmlns:a16="http://schemas.microsoft.com/office/drawing/2014/main" id="{7CB3D027-F644-4657-9B87-38435B7884BE}"/>
                </a:ext>
              </a:extLst>
            </p:cNvPr>
            <p:cNvPicPr>
              <a:picLocks noChangeAspect="1"/>
            </p:cNvPicPr>
            <p:nvPr/>
          </p:nvPicPr>
          <p:blipFill>
            <a:blip r:embed="rId3"/>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73466" y="2807405"/>
            <a:ext cx="7454643" cy="974021"/>
          </a:xfrm>
        </p:spPr>
        <p:txBody>
          <a:bodyPr/>
          <a:lstStyle/>
          <a:p>
            <a:r>
              <a:rPr lang="en-US" sz="4000" dirty="0">
                <a:latin typeface="+mn-lt"/>
              </a:rPr>
              <a:t>Planning for Virtual Networks</a:t>
            </a:r>
          </a:p>
        </p:txBody>
      </p:sp>
      <p:pic>
        <p:nvPicPr>
          <p:cNvPr id="2" name="Graphic 1">
            <a:extLst>
              <a:ext uri="{FF2B5EF4-FFF2-40B4-BE49-F238E27FC236}">
                <a16:creationId xmlns:a16="http://schemas.microsoft.com/office/drawing/2014/main" id="{6BFE905B-697B-403B-918B-9BAF2E3F08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04967" y="421080"/>
            <a:ext cx="11306469" cy="403079"/>
          </a:xfrm>
        </p:spPr>
        <p:txBody>
          <a:bodyPr/>
          <a:lstStyle/>
          <a:p>
            <a:r>
              <a:rPr lang="en-US" dirty="0">
                <a:latin typeface="+mn-lt"/>
                <a:cs typeface="Segoe UI Light" panose="020B0502040204020203" pitchFamily="34" charset="0"/>
              </a:rPr>
              <a:t>Planning for Virtual Networks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65503" y="1312275"/>
            <a:ext cx="11012397" cy="5052922"/>
          </a:xfrm>
        </p:spPr>
        <p:txBody>
          <a:bodyPr/>
          <a:lstStyle/>
          <a:p>
            <a:pPr marL="457200" indent="-457200">
              <a:spcAft>
                <a:spcPts val="1176"/>
              </a:spcAft>
              <a:buFont typeface="Arial" panose="020B0604020202020204" pitchFamily="34" charset="0"/>
              <a:buChar char="•"/>
            </a:pPr>
            <a:r>
              <a:rPr lang="en-US" sz="2745" b="1" dirty="0">
                <a:latin typeface="Segoe UI Light" panose="020B0502040204020203" pitchFamily="34" charset="0"/>
                <a:cs typeface="Segoe UI Light" panose="020B0502040204020203" pitchFamily="34" charset="0"/>
              </a:rPr>
              <a:t>Address space</a:t>
            </a:r>
            <a:r>
              <a:rPr lang="en-US" sz="2745" dirty="0">
                <a:latin typeface="Segoe UI Light" panose="020B0502040204020203" pitchFamily="34" charset="0"/>
                <a:cs typeface="Segoe UI Light" panose="020B0502040204020203" pitchFamily="34" charset="0"/>
              </a:rPr>
              <a:t> </a:t>
            </a:r>
            <a:r>
              <a:rPr lang="en-US" sz="1765" dirty="0">
                <a:latin typeface="Segoe UI Light" panose="020B0502040204020203" pitchFamily="34" charset="0"/>
                <a:cs typeface="Segoe UI Light" panose="020B0502040204020203" pitchFamily="34" charset="0"/>
              </a:rPr>
              <a:t>– (RFC 1918) </a:t>
            </a:r>
            <a:endParaRPr lang="en-US" sz="1765" dirty="0">
              <a:solidFill>
                <a:schemeClr val="tx2"/>
              </a:solidFill>
              <a:latin typeface="Segoe UI Light" panose="020B0502040204020203" pitchFamily="34" charset="0"/>
              <a:cs typeface="Segoe UI Light" panose="020B0502040204020203" pitchFamily="34" charset="0"/>
            </a:endParaRPr>
          </a:p>
          <a:p>
            <a:pPr marL="336145" lvl="3">
              <a:spcAft>
                <a:spcPts val="1176"/>
              </a:spcAft>
            </a:pPr>
            <a:r>
              <a:rPr lang="en-US" sz="1961" b="1" dirty="0">
                <a:solidFill>
                  <a:schemeClr val="tx2"/>
                </a:solidFill>
                <a:latin typeface="Segoe UI Light" panose="020B0502040204020203" pitchFamily="34" charset="0"/>
                <a:cs typeface="Segoe UI Light" panose="020B0502040204020203" pitchFamily="34" charset="0"/>
              </a:rPr>
              <a:t>Addresses assigned from selected address space</a:t>
            </a:r>
          </a:p>
          <a:p>
            <a:pPr marL="457200" indent="-457200">
              <a:spcAft>
                <a:spcPts val="1176"/>
              </a:spcAft>
              <a:buFont typeface="Arial" panose="020B0604020202020204" pitchFamily="34" charset="0"/>
              <a:buChar char="•"/>
            </a:pPr>
            <a:r>
              <a:rPr lang="en-US" sz="2745" b="1" dirty="0">
                <a:latin typeface="Segoe UI Light" panose="020B0502040204020203" pitchFamily="34" charset="0"/>
                <a:cs typeface="Segoe UI Light" panose="020B0502040204020203" pitchFamily="34" charset="0"/>
              </a:rPr>
              <a:t>Subnets</a:t>
            </a:r>
            <a:r>
              <a:rPr lang="en-US" sz="2745" dirty="0">
                <a:latin typeface="Segoe UI Light" panose="020B0502040204020203" pitchFamily="34" charset="0"/>
                <a:cs typeface="Segoe UI Light" panose="020B0502040204020203" pitchFamily="34" charset="0"/>
              </a:rPr>
              <a:t> – Used to segment Vnet</a:t>
            </a:r>
          </a:p>
          <a:p>
            <a:pPr marL="336145" lvl="3">
              <a:spcAft>
                <a:spcPts val="1176"/>
              </a:spcAft>
            </a:pPr>
            <a:r>
              <a:rPr lang="en-US" sz="1961" b="1" dirty="0">
                <a:solidFill>
                  <a:schemeClr val="tx2"/>
                </a:solidFill>
                <a:latin typeface="Segoe UI Light" panose="020B0502040204020203" pitchFamily="34" charset="0"/>
                <a:cs typeface="Segoe UI Light" panose="020B0502040204020203" pitchFamily="34" charset="0"/>
              </a:rPr>
              <a:t>Resources will be assigned address within the subnet range (excluding reserved Ips)</a:t>
            </a:r>
          </a:p>
          <a:p>
            <a:pPr marL="457200" indent="-457200">
              <a:spcAft>
                <a:spcPts val="1176"/>
              </a:spcAft>
              <a:buFont typeface="Arial" panose="020B0604020202020204" pitchFamily="34" charset="0"/>
              <a:buChar char="•"/>
            </a:pPr>
            <a:r>
              <a:rPr lang="en-US" sz="2745" b="1" dirty="0">
                <a:latin typeface="Segoe UI Light" panose="020B0502040204020203" pitchFamily="34" charset="0"/>
                <a:cs typeface="Segoe UI Light" panose="020B0502040204020203" pitchFamily="34" charset="0"/>
              </a:rPr>
              <a:t>Regions</a:t>
            </a:r>
            <a:r>
              <a:rPr lang="en-US" sz="2745" dirty="0">
                <a:latin typeface="Segoe UI Light" panose="020B0502040204020203" pitchFamily="34" charset="0"/>
                <a:cs typeface="Segoe UI Light" panose="020B0502040204020203" pitchFamily="34" charset="0"/>
              </a:rPr>
              <a:t>: VNet is scoped to a single region/location</a:t>
            </a:r>
          </a:p>
          <a:p>
            <a:pPr marL="336145" lvl="3">
              <a:spcAft>
                <a:spcPts val="1176"/>
              </a:spcAft>
            </a:pPr>
            <a:r>
              <a:rPr lang="en-US" sz="1961" b="1" dirty="0">
                <a:solidFill>
                  <a:schemeClr val="tx2"/>
                </a:solidFill>
                <a:latin typeface="Segoe UI Light" panose="020B0502040204020203" pitchFamily="34" charset="0"/>
                <a:cs typeface="Segoe UI Light" panose="020B0502040204020203" pitchFamily="34" charset="0"/>
              </a:rPr>
              <a:t>Use Vnet Peering</a:t>
            </a:r>
          </a:p>
          <a:p>
            <a:pPr marL="457200" indent="-457200">
              <a:spcAft>
                <a:spcPts val="1176"/>
              </a:spcAft>
              <a:buFont typeface="Arial" panose="020B0604020202020204" pitchFamily="34" charset="0"/>
              <a:buChar char="•"/>
            </a:pPr>
            <a:r>
              <a:rPr lang="en-US" sz="2745" b="1" dirty="0">
                <a:latin typeface="Segoe UI Light" panose="020B0502040204020203" pitchFamily="34" charset="0"/>
                <a:cs typeface="Segoe UI Light" panose="020B0502040204020203" pitchFamily="34" charset="0"/>
              </a:rPr>
              <a:t>Subscription</a:t>
            </a:r>
            <a:r>
              <a:rPr lang="en-US" sz="2745" dirty="0">
                <a:latin typeface="Segoe UI Light" panose="020B0502040204020203" pitchFamily="34" charset="0"/>
                <a:cs typeface="Segoe UI Light" panose="020B0502040204020203" pitchFamily="34" charset="0"/>
              </a:rPr>
              <a:t>: VNet is scoped to a subscription </a:t>
            </a:r>
          </a:p>
          <a:p>
            <a:pPr marL="336145" lvl="3">
              <a:spcAft>
                <a:spcPts val="1176"/>
              </a:spcAft>
            </a:pPr>
            <a:r>
              <a:rPr lang="en-US" sz="1961" b="1" dirty="0">
                <a:solidFill>
                  <a:schemeClr val="tx2"/>
                </a:solidFill>
                <a:latin typeface="Segoe UI Light" panose="020B0502040204020203" pitchFamily="34" charset="0"/>
                <a:cs typeface="Segoe UI Light" panose="020B0502040204020203" pitchFamily="34" charset="0"/>
              </a:rPr>
              <a:t>Multiple VNets can be assigned to a single subscription</a:t>
            </a:r>
          </a:p>
          <a:p>
            <a:pPr>
              <a:spcAft>
                <a:spcPts val="1176"/>
              </a:spcAft>
            </a:pPr>
            <a:endParaRPr lang="en-US" sz="2745"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1AE0C11C-0584-45CC-A805-9ED423AD04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07761" y="5719187"/>
            <a:ext cx="902177" cy="902177"/>
          </a:xfrm>
          <a:prstGeom prst="rect">
            <a:avLst/>
          </a:prstGeom>
        </p:spPr>
      </p:pic>
    </p:spTree>
    <p:extLst>
      <p:ext uri="{BB962C8B-B14F-4D97-AF65-F5344CB8AC3E}">
        <p14:creationId xmlns:p14="http://schemas.microsoft.com/office/powerpoint/2010/main" val="28242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56079" y="262427"/>
            <a:ext cx="11341268" cy="680196"/>
          </a:xfrm>
        </p:spPr>
        <p:txBody>
          <a:bodyPr/>
          <a:lstStyle/>
          <a:p>
            <a:r>
              <a:rPr lang="en-US" dirty="0">
                <a:latin typeface="Segoe UI" panose="020B0502040204020203" pitchFamily="34" charset="0"/>
              </a:rPr>
              <a:t>Naming and Regions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6079" y="1094464"/>
            <a:ext cx="10958802" cy="2195473"/>
          </a:xfrm>
        </p:spPr>
        <p:txBody>
          <a:bodyPr/>
          <a:lstStyle/>
          <a:p>
            <a:pPr>
              <a:spcAft>
                <a:spcPts val="1176"/>
              </a:spcAft>
            </a:pPr>
            <a:r>
              <a:rPr lang="en-US" sz="2200" dirty="0">
                <a:latin typeface="Segoe UI" panose="020B0502040204020203" pitchFamily="34" charset="0"/>
                <a:cs typeface="Segoe UI" panose="020B0502040204020203" pitchFamily="34" charset="0"/>
              </a:rPr>
              <a:t>All Azure resources are created in an Azure </a:t>
            </a:r>
            <a:r>
              <a:rPr lang="en-US" sz="2200" b="1" dirty="0">
                <a:latin typeface="Segoe UI" panose="020B0502040204020203" pitchFamily="34" charset="0"/>
                <a:cs typeface="Segoe UI" panose="020B0502040204020203" pitchFamily="34" charset="0"/>
              </a:rPr>
              <a:t>region and subscription</a:t>
            </a:r>
            <a:r>
              <a:rPr lang="en-US" sz="2200" dirty="0">
                <a:latin typeface="Segoe UI" panose="020B0502040204020203" pitchFamily="34" charset="0"/>
                <a:cs typeface="Segoe UI" panose="020B0502040204020203" pitchFamily="34" charset="0"/>
              </a:rPr>
              <a:t> </a:t>
            </a:r>
          </a:p>
          <a:p>
            <a:pPr>
              <a:spcAft>
                <a:spcPts val="1176"/>
              </a:spcAft>
            </a:pPr>
            <a:r>
              <a:rPr lang="en-US" sz="2200" dirty="0">
                <a:latin typeface="Segoe UI" panose="020B0502040204020203" pitchFamily="34" charset="0"/>
                <a:cs typeface="Segoe UI" panose="020B0502040204020203" pitchFamily="34" charset="0"/>
              </a:rPr>
              <a:t>A resource can only be created in a virtual network that exists in the </a:t>
            </a:r>
            <a:r>
              <a:rPr lang="en-US" sz="2200" b="1" dirty="0">
                <a:latin typeface="Segoe UI" panose="020B0502040204020203" pitchFamily="34" charset="0"/>
                <a:cs typeface="Segoe UI" panose="020B0502040204020203" pitchFamily="34" charset="0"/>
              </a:rPr>
              <a:t>same region and subscription </a:t>
            </a:r>
            <a:r>
              <a:rPr lang="en-US" sz="2200" dirty="0">
                <a:latin typeface="Segoe UI" panose="020B0502040204020203" pitchFamily="34" charset="0"/>
                <a:cs typeface="Segoe UI" panose="020B0502040204020203" pitchFamily="34" charset="0"/>
              </a:rPr>
              <a:t>as the resource.</a:t>
            </a:r>
          </a:p>
          <a:p>
            <a:pPr>
              <a:spcAft>
                <a:spcPts val="1176"/>
              </a:spcAft>
            </a:pPr>
            <a:r>
              <a:rPr lang="en-US" sz="2200" dirty="0">
                <a:latin typeface="Segoe UI" panose="020B0502040204020203" pitchFamily="34" charset="0"/>
                <a:cs typeface="Segoe UI" panose="020B0502040204020203" pitchFamily="34" charset="0"/>
              </a:rPr>
              <a:t>When deciding which region(s) to deploy resources in, consider where </a:t>
            </a:r>
            <a:r>
              <a:rPr lang="en-US" sz="2200" b="1" dirty="0">
                <a:latin typeface="Segoe UI" panose="020B0502040204020203" pitchFamily="34" charset="0"/>
                <a:cs typeface="Segoe UI" panose="020B0502040204020203" pitchFamily="34" charset="0"/>
              </a:rPr>
              <a:t>consumers</a:t>
            </a:r>
            <a:r>
              <a:rPr lang="en-US" sz="2200" dirty="0">
                <a:latin typeface="Segoe UI" panose="020B0502040204020203" pitchFamily="34" charset="0"/>
                <a:cs typeface="Segoe UI" panose="020B0502040204020203" pitchFamily="34" charset="0"/>
              </a:rPr>
              <a:t> of the resources are </a:t>
            </a:r>
            <a:r>
              <a:rPr lang="en-US" sz="2200" b="1" dirty="0">
                <a:latin typeface="Segoe UI" panose="020B0502040204020203" pitchFamily="34" charset="0"/>
                <a:cs typeface="Segoe UI" panose="020B0502040204020203" pitchFamily="34" charset="0"/>
              </a:rPr>
              <a:t>physically located</a:t>
            </a:r>
            <a:r>
              <a:rPr lang="en-US" sz="2200" dirty="0">
                <a:latin typeface="Segoe UI" panose="020B0502040204020203" pitchFamily="34" charset="0"/>
                <a:cs typeface="Segoe UI" panose="020B0502040204020203" pitchFamily="34" charset="0"/>
              </a:rPr>
              <a:t>:</a:t>
            </a:r>
          </a:p>
        </p:txBody>
      </p:sp>
      <p:pic>
        <p:nvPicPr>
          <p:cNvPr id="3" name="Picture 2">
            <a:hlinkClick r:id="rId3"/>
            <a:extLst>
              <a:ext uri="{FF2B5EF4-FFF2-40B4-BE49-F238E27FC236}">
                <a16:creationId xmlns:a16="http://schemas.microsoft.com/office/drawing/2014/main" id="{817AED94-2797-4852-BF50-7F08A3BDA44B}"/>
              </a:ext>
            </a:extLst>
          </p:cNvPr>
          <p:cNvPicPr>
            <a:picLocks noChangeAspect="1"/>
          </p:cNvPicPr>
          <p:nvPr/>
        </p:nvPicPr>
        <p:blipFill>
          <a:blip r:embed="rId4"/>
          <a:stretch>
            <a:fillRect/>
          </a:stretch>
        </p:blipFill>
        <p:spPr>
          <a:xfrm>
            <a:off x="7927924" y="3730277"/>
            <a:ext cx="4152857" cy="1991942"/>
          </a:xfrm>
          <a:prstGeom prst="rect">
            <a:avLst/>
          </a:prstGeom>
        </p:spPr>
      </p:pic>
      <p:sp>
        <p:nvSpPr>
          <p:cNvPr id="5" name="Text Placeholder 14">
            <a:extLst>
              <a:ext uri="{FF2B5EF4-FFF2-40B4-BE49-F238E27FC236}">
                <a16:creationId xmlns:a16="http://schemas.microsoft.com/office/drawing/2014/main" id="{80C9E5D1-929B-42BB-8998-033AA8BF0BD2}"/>
              </a:ext>
            </a:extLst>
          </p:cNvPr>
          <p:cNvSpPr txBox="1">
            <a:spLocks/>
          </p:cNvSpPr>
          <p:nvPr/>
        </p:nvSpPr>
        <p:spPr>
          <a:xfrm>
            <a:off x="570162" y="3599579"/>
            <a:ext cx="7387829" cy="2657138"/>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2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Users want the lowest network latency to their resources</a:t>
            </a:r>
          </a:p>
          <a:p>
            <a:pPr marL="342900" indent="-342900">
              <a:spcAft>
                <a:spcPts val="2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Choose a region that aligns to the requirements—data residency, sovereignty, compliance, or resiliency requirements</a:t>
            </a:r>
          </a:p>
          <a:p>
            <a:pPr marL="342900" indent="-342900">
              <a:spcAft>
                <a:spcPts val="24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Deploy resources to different availability zones within the same virtual network for resiliency across Azure Availability Zones within the same Azure region</a:t>
            </a:r>
          </a:p>
        </p:txBody>
      </p:sp>
    </p:spTree>
    <p:extLst>
      <p:ext uri="{BB962C8B-B14F-4D97-AF65-F5344CB8AC3E}">
        <p14:creationId xmlns:p14="http://schemas.microsoft.com/office/powerpoint/2010/main" val="776760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C5A75475-ED38-42C0-920B-AC6E204ED3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1203" y="5322771"/>
            <a:ext cx="1224260" cy="1224260"/>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86511" y="503902"/>
            <a:ext cx="11306469" cy="403079"/>
          </a:xfrm>
        </p:spPr>
        <p:txBody>
          <a:bodyPr/>
          <a:lstStyle/>
          <a:p>
            <a:r>
              <a:rPr lang="en-US" dirty="0">
                <a:latin typeface="Segoe UI" panose="020B0502040204020203" pitchFamily="34" charset="0"/>
              </a:rPr>
              <a:t>Segmentation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86511" y="1113831"/>
            <a:ext cx="10855212" cy="4826962"/>
          </a:xfrm>
        </p:spPr>
        <p:txBody>
          <a:bodyPr/>
          <a:lstStyle/>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Create </a:t>
            </a:r>
            <a:r>
              <a:rPr lang="en-US" b="1" dirty="0">
                <a:latin typeface="Segoe UI" panose="020B0502040204020203" pitchFamily="34" charset="0"/>
                <a:cs typeface="Segoe UI" panose="020B0502040204020203" pitchFamily="34" charset="0"/>
              </a:rPr>
              <a:t>multiple virtual networks </a:t>
            </a:r>
            <a:r>
              <a:rPr lang="en-US" dirty="0">
                <a:latin typeface="Segoe UI" panose="020B0502040204020203" pitchFamily="34" charset="0"/>
                <a:cs typeface="Segoe UI" panose="020B0502040204020203" pitchFamily="34" charset="0"/>
              </a:rPr>
              <a:t>per subscription and per region</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Create multiple subnets within each virtual network </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Each subnet must have a unique address range, specified in CIDR format, within the address space of the virtual network</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routes network traffic between all subnets in a virtual network</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You can override Azure's </a:t>
            </a:r>
            <a:r>
              <a:rPr lang="en-US" b="1" dirty="0">
                <a:latin typeface="Segoe UI" panose="020B0502040204020203" pitchFamily="34" charset="0"/>
                <a:cs typeface="Segoe UI" panose="020B0502040204020203" pitchFamily="34" charset="0"/>
              </a:rPr>
              <a:t>default routing </a:t>
            </a:r>
            <a:r>
              <a:rPr lang="en-US" dirty="0">
                <a:latin typeface="Segoe UI" panose="020B0502040204020203" pitchFamily="34" charset="0"/>
                <a:cs typeface="Segoe UI" panose="020B0502040204020203" pitchFamily="34" charset="0"/>
              </a:rPr>
              <a:t>to prevent Azure routing between subnets, or to route traffic between subnets through a network virtual appliance</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Each </a:t>
            </a:r>
            <a:r>
              <a:rPr lang="en-US" b="1" dirty="0">
                <a:latin typeface="Segoe UI" panose="020B0502040204020203" pitchFamily="34" charset="0"/>
                <a:cs typeface="Segoe UI" panose="020B0502040204020203" pitchFamily="34" charset="0"/>
              </a:rPr>
              <a:t>network security group </a:t>
            </a:r>
            <a:r>
              <a:rPr lang="en-US" dirty="0">
                <a:latin typeface="Segoe UI" panose="020B0502040204020203" pitchFamily="34" charset="0"/>
                <a:cs typeface="Segoe UI" panose="020B0502040204020203" pitchFamily="34" charset="0"/>
              </a:rPr>
              <a:t>contains rules, which allow or deny traffic to and from sources and destinations</a:t>
            </a:r>
          </a:p>
        </p:txBody>
      </p:sp>
    </p:spTree>
    <p:extLst>
      <p:ext uri="{BB962C8B-B14F-4D97-AF65-F5344CB8AC3E}">
        <p14:creationId xmlns:p14="http://schemas.microsoft.com/office/powerpoint/2010/main" val="1718518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289658" y="262024"/>
            <a:ext cx="11306469" cy="403079"/>
          </a:xfrm>
        </p:spPr>
        <p:txBody>
          <a:bodyPr/>
          <a:lstStyle/>
          <a:p>
            <a:r>
              <a:rPr lang="en-US" dirty="0">
                <a:latin typeface="Segoe UI" panose="020B0502040204020203" pitchFamily="34" charset="0"/>
              </a:rPr>
              <a:t>Connectivity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29512" y="914797"/>
            <a:ext cx="11226759" cy="6290696"/>
          </a:xfrm>
        </p:spPr>
        <p:txBody>
          <a:bodyPr/>
          <a:lstStyle/>
          <a:p>
            <a:r>
              <a:rPr lang="en-US" b="1" i="0" u="none" strike="noStrike" dirty="0">
                <a:effectLst/>
                <a:latin typeface="Segoe UI" panose="020B0502040204020203" pitchFamily="34" charset="0"/>
                <a:cs typeface="Segoe UI" panose="020B0502040204020203" pitchFamily="34" charset="0"/>
              </a:rPr>
              <a:t>Peering: </a:t>
            </a:r>
          </a:p>
          <a:p>
            <a:pPr marL="342900" indent="-342900">
              <a:spcAft>
                <a:spcPts val="600"/>
              </a:spcAft>
              <a:buFont typeface="Arial" panose="020B0604020202020204" pitchFamily="34" charset="0"/>
              <a:buChar char="•"/>
            </a:pPr>
            <a:r>
              <a:rPr lang="en-US" sz="2000" i="0" u="none" strike="noStrike" dirty="0">
                <a:effectLst/>
                <a:latin typeface="Segoe UI" panose="020B0502040204020203" pitchFamily="34" charset="0"/>
                <a:cs typeface="Segoe UI" panose="020B0502040204020203" pitchFamily="34" charset="0"/>
              </a:rPr>
              <a:t>V</a:t>
            </a:r>
            <a:r>
              <a:rPr lang="en-US" sz="2000" b="0" i="0" u="none" strike="noStrike" dirty="0">
                <a:effectLst/>
                <a:latin typeface="Segoe UI" panose="020B0502040204020203" pitchFamily="34" charset="0"/>
                <a:cs typeface="Segoe UI" panose="020B0502040204020203" pitchFamily="34" charset="0"/>
              </a:rPr>
              <a:t>irtual networks can be in the </a:t>
            </a:r>
            <a:r>
              <a:rPr lang="en-US" sz="2000" b="1" i="0" u="none" strike="noStrike" dirty="0">
                <a:effectLst/>
                <a:latin typeface="Segoe UI" panose="020B0502040204020203" pitchFamily="34" charset="0"/>
                <a:cs typeface="Segoe UI" panose="020B0502040204020203" pitchFamily="34" charset="0"/>
              </a:rPr>
              <a:t>same, or different, supported Azure regions </a:t>
            </a:r>
            <a:endParaRPr lang="en-US" sz="2000" b="1" dirty="0">
              <a:latin typeface="Segoe UI" panose="020B0502040204020203" pitchFamily="34" charset="0"/>
              <a:cs typeface="Segoe UI" panose="020B0502040204020203" pitchFamily="34" charset="0"/>
            </a:endParaRPr>
          </a:p>
          <a:p>
            <a:pPr marL="342900" indent="-342900">
              <a:spcAft>
                <a:spcPts val="6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V</a:t>
            </a:r>
            <a:r>
              <a:rPr lang="en-US" sz="2000" b="0" i="0" u="none" strike="noStrike" dirty="0">
                <a:effectLst/>
                <a:latin typeface="Segoe UI" panose="020B0502040204020203" pitchFamily="34" charset="0"/>
                <a:cs typeface="Segoe UI" panose="020B0502040204020203" pitchFamily="34" charset="0"/>
              </a:rPr>
              <a:t>irtual networks can be in the </a:t>
            </a:r>
            <a:r>
              <a:rPr lang="en-US" sz="2000" b="1" i="0" u="none" strike="noStrike" dirty="0">
                <a:effectLst/>
                <a:latin typeface="Segoe UI" panose="020B0502040204020203" pitchFamily="34" charset="0"/>
                <a:cs typeface="Segoe UI" panose="020B0502040204020203" pitchFamily="34" charset="0"/>
              </a:rPr>
              <a:t>same or different Azure subscriptions</a:t>
            </a:r>
            <a:endParaRPr lang="en-US" sz="2000" b="0" i="0" u="none" strike="noStrike" dirty="0">
              <a:effectLst/>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VPN gateway</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Azure VPN Gateway connects a virtual network to on-premises network </a:t>
            </a:r>
            <a:r>
              <a:rPr lang="en-US" sz="2000" b="1" i="0" u="none" strike="noStrike" dirty="0">
                <a:effectLst/>
                <a:latin typeface="Segoe UI" panose="020B0502040204020203" pitchFamily="34" charset="0"/>
                <a:cs typeface="Segoe UI" panose="020B0502040204020203" pitchFamily="34" charset="0"/>
              </a:rPr>
              <a:t>using site-to-site VPN </a:t>
            </a:r>
            <a:r>
              <a:rPr lang="en-US" sz="2000" b="0" i="0" u="none" strike="noStrike" dirty="0">
                <a:effectLst/>
                <a:latin typeface="Segoe UI" panose="020B0502040204020203" pitchFamily="34" charset="0"/>
                <a:cs typeface="Segoe UI" panose="020B0502040204020203" pitchFamily="34" charset="0"/>
              </a:rPr>
              <a:t>or</a:t>
            </a:r>
            <a:r>
              <a:rPr lang="en-US" sz="2000" b="1" i="0" u="none" strike="noStrike" dirty="0">
                <a:effectLst/>
                <a:latin typeface="Segoe UI" panose="020B0502040204020203" pitchFamily="34" charset="0"/>
                <a:cs typeface="Segoe UI" panose="020B0502040204020203" pitchFamily="34" charset="0"/>
              </a:rPr>
              <a:t> Azure ExpressRoute</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Combine peering and a VPN gateway to create </a:t>
            </a:r>
            <a:r>
              <a:rPr lang="en-US" sz="2000" b="1" i="0" u="none" strike="noStrike" dirty="0">
                <a:effectLst/>
                <a:latin typeface="Segoe UI" panose="020B0502040204020203" pitchFamily="34" charset="0"/>
                <a:cs typeface="Segoe UI" panose="020B0502040204020203" pitchFamily="34" charset="0"/>
              </a:rPr>
              <a:t>hub and spoke </a:t>
            </a:r>
            <a:r>
              <a:rPr lang="en-US" sz="2000" b="0" i="0" u="none" strike="noStrike" dirty="0">
                <a:effectLst/>
                <a:latin typeface="Segoe UI" panose="020B0502040204020203" pitchFamily="34" charset="0"/>
                <a:cs typeface="Segoe UI" panose="020B0502040204020203" pitchFamily="34" charset="0"/>
              </a:rPr>
              <a:t>networks</a:t>
            </a:r>
          </a:p>
          <a:p>
            <a:r>
              <a:rPr lang="en-US" b="1" i="0" u="none" strike="noStrike" dirty="0">
                <a:effectLst/>
                <a:latin typeface="Segoe UI" panose="020B0502040204020203" pitchFamily="34" charset="0"/>
                <a:cs typeface="Segoe UI" panose="020B0502040204020203" pitchFamily="34" charset="0"/>
              </a:rPr>
              <a:t>Name resolution</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Resources in one virtual network cannot resolve the names of resources in a </a:t>
            </a:r>
            <a:r>
              <a:rPr lang="en-US" sz="2000" b="1" i="0" u="none" strike="noStrike" dirty="0">
                <a:effectLst/>
                <a:latin typeface="Segoe UI" panose="020B0502040204020203" pitchFamily="34" charset="0"/>
                <a:cs typeface="Segoe UI" panose="020B0502040204020203" pitchFamily="34" charset="0"/>
              </a:rPr>
              <a:t>peered virtual network </a:t>
            </a:r>
            <a:r>
              <a:rPr lang="en-US" sz="2000" b="0" i="0" u="none" strike="noStrike" dirty="0">
                <a:effectLst/>
                <a:latin typeface="Segoe UI" panose="020B0502040204020203" pitchFamily="34" charset="0"/>
                <a:cs typeface="Segoe UI" panose="020B0502040204020203" pitchFamily="34" charset="0"/>
              </a:rPr>
              <a:t>with Azure's built-in DNS</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To resolve names in a peered virtual network, deploy </a:t>
            </a:r>
            <a:r>
              <a:rPr lang="en-US" sz="2000" dirty="0">
                <a:latin typeface="Segoe UI" panose="020B0502040204020203" pitchFamily="34" charset="0"/>
                <a:cs typeface="Segoe UI" panose="020B0502040204020203" pitchFamily="34" charset="0"/>
              </a:rPr>
              <a:t>a </a:t>
            </a:r>
            <a:r>
              <a:rPr lang="en-US" sz="2000" b="1" i="0" u="none" strike="noStrike" dirty="0">
                <a:effectLst/>
                <a:latin typeface="Segoe UI" panose="020B0502040204020203" pitchFamily="34" charset="0"/>
                <a:cs typeface="Segoe UI" panose="020B0502040204020203" pitchFamily="34" charset="0"/>
              </a:rPr>
              <a:t>DNS server, or use Azure DNS private domains</a:t>
            </a:r>
            <a:r>
              <a:rPr lang="en-US" sz="2000" b="0" i="0" u="none" strike="noStrike" dirty="0">
                <a:effectLst/>
                <a:latin typeface="Segoe UI" panose="020B0502040204020203" pitchFamily="34" charset="0"/>
                <a:cs typeface="Segoe UI" panose="020B0502040204020203" pitchFamily="34" charset="0"/>
              </a:rPr>
              <a:t> </a:t>
            </a:r>
          </a:p>
          <a:p>
            <a:pPr marL="342900" indent="-342900">
              <a:spcAft>
                <a:spcPts val="600"/>
              </a:spcAft>
              <a:buFont typeface="Arial" panose="020B0604020202020204" pitchFamily="34" charset="0"/>
              <a:buChar char="•"/>
            </a:pPr>
            <a:r>
              <a:rPr lang="en-US" sz="2000" b="0" i="0" u="none" strike="noStrike" dirty="0">
                <a:effectLst/>
                <a:latin typeface="Segoe UI" panose="020B0502040204020203" pitchFamily="34" charset="0"/>
                <a:cs typeface="Segoe UI" panose="020B0502040204020203" pitchFamily="34" charset="0"/>
              </a:rPr>
              <a:t>Resolving names between resources in a virtual network and on-premises networks requires deploying of your </a:t>
            </a:r>
            <a:r>
              <a:rPr lang="en-US" sz="2000" b="1" i="0" u="none" strike="noStrike" dirty="0">
                <a:effectLst/>
                <a:latin typeface="Segoe UI" panose="020B0502040204020203" pitchFamily="34" charset="0"/>
                <a:cs typeface="Segoe UI" panose="020B0502040204020203" pitchFamily="34" charset="0"/>
              </a:rPr>
              <a:t>own DNS server</a:t>
            </a:r>
          </a:p>
          <a:p>
            <a:endParaRPr lang="en-US" sz="2745"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1BF6D315-E47B-454D-A4DF-9B95C22A46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6725" y="5902185"/>
            <a:ext cx="919092" cy="919092"/>
          </a:xfrm>
          <a:prstGeom prst="rect">
            <a:avLst/>
          </a:prstGeom>
        </p:spPr>
      </p:pic>
    </p:spTree>
    <p:extLst>
      <p:ext uri="{BB962C8B-B14F-4D97-AF65-F5344CB8AC3E}">
        <p14:creationId xmlns:p14="http://schemas.microsoft.com/office/powerpoint/2010/main" val="3129127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 dur="500"/>
                                        <p:tgtEl>
                                          <p:spTgt spid="1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10" dur="500"/>
                                        <p:tgtEl>
                                          <p:spTgt spid="1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13" dur="500"/>
                                        <p:tgtEl>
                                          <p:spTgt spid="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randombar(horizontal)">
                                      <p:cBhvr>
                                        <p:cTn id="18" dur="500"/>
                                        <p:tgtEl>
                                          <p:spTgt spid="15">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21" dur="500"/>
                                        <p:tgtEl>
                                          <p:spTgt spid="15">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5">
                                            <p:txEl>
                                              <p:pRg st="5" end="5"/>
                                            </p:txEl>
                                          </p:spTgt>
                                        </p:tgtEl>
                                        <p:attrNameLst>
                                          <p:attrName>style.visibility</p:attrName>
                                        </p:attrNameLst>
                                      </p:cBhvr>
                                      <p:to>
                                        <p:strVal val="visible"/>
                                      </p:to>
                                    </p:set>
                                    <p:animEffect transition="in" filter="randombar(horizontal)">
                                      <p:cBhvr>
                                        <p:cTn id="24" dur="500"/>
                                        <p:tgtEl>
                                          <p:spTgt spid="1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Effect transition="in" filter="randombar(horizontal)">
                                      <p:cBhvr>
                                        <p:cTn id="29" dur="500"/>
                                        <p:tgtEl>
                                          <p:spTgt spid="15">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randombar(horizontal)">
                                      <p:cBhvr>
                                        <p:cTn id="32" dur="500"/>
                                        <p:tgtEl>
                                          <p:spTgt spid="15">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animEffect transition="in" filter="randombar(horizontal)">
                                      <p:cBhvr>
                                        <p:cTn id="35" dur="500"/>
                                        <p:tgtEl>
                                          <p:spTgt spid="15">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15">
                                            <p:txEl>
                                              <p:pRg st="9" end="9"/>
                                            </p:txEl>
                                          </p:spTgt>
                                        </p:tgtEl>
                                        <p:attrNameLst>
                                          <p:attrName>style.visibility</p:attrName>
                                        </p:attrNameLst>
                                      </p:cBhvr>
                                      <p:to>
                                        <p:strVal val="visible"/>
                                      </p:to>
                                    </p:set>
                                    <p:animEffect transition="in" filter="randombar(horizontal)">
                                      <p:cBhvr>
                                        <p:cTn id="38"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2662</Words>
  <Application>Microsoft Office PowerPoint</Application>
  <PresentationFormat>Widescreen</PresentationFormat>
  <Paragraphs>304</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Semibold</vt:lpstr>
      <vt:lpstr>Segoe UI Semibold (Headings)</vt:lpstr>
      <vt:lpstr>Wingdings</vt:lpstr>
      <vt:lpstr>Microsoft Azure Template</vt:lpstr>
      <vt:lpstr>AZ-304: Microsoft Azure Architect Design</vt:lpstr>
      <vt:lpstr>PowerPoint Presentation</vt:lpstr>
      <vt:lpstr>Module 2: Design a Network Solution</vt:lpstr>
      <vt:lpstr>Learning Objectives</vt:lpstr>
      <vt:lpstr>Planning for Virtual Networks</vt:lpstr>
      <vt:lpstr>Planning for Virtual Networks</vt:lpstr>
      <vt:lpstr>Naming and Regions</vt:lpstr>
      <vt:lpstr>Segmentation</vt:lpstr>
      <vt:lpstr>Connectivity</vt:lpstr>
      <vt:lpstr>Permissions and Policy</vt:lpstr>
      <vt:lpstr>Recommend a Solution for Network Addressing and Name Resolution</vt:lpstr>
      <vt:lpstr>Name Resolution for Resources in Azure Virtual Networks</vt:lpstr>
      <vt:lpstr>Name Resolution for Resources in Azure Virtual Networks (Cont.)</vt:lpstr>
      <vt:lpstr>Azure-Provided Name Resolution</vt:lpstr>
      <vt:lpstr>Name Resolution using Customer-Provided DNS Server</vt:lpstr>
      <vt:lpstr>Recommend Solutions for Network Security</vt:lpstr>
      <vt:lpstr>Network Security</vt:lpstr>
      <vt:lpstr>Internet Protection</vt:lpstr>
      <vt:lpstr>Virtual Network Security</vt:lpstr>
      <vt:lpstr>Network Integration</vt:lpstr>
      <vt:lpstr>Recommendation for Hybrid Networks</vt:lpstr>
      <vt:lpstr>Azure ExpressRoute for Hybrid Networks</vt:lpstr>
      <vt:lpstr>ExpressRoute Circuits</vt:lpstr>
      <vt:lpstr>ExpressRoute Reference Architecture</vt:lpstr>
      <vt:lpstr>ExpressRoute Considerations</vt:lpstr>
      <vt:lpstr>Implement a Secure Hybrid Network</vt:lpstr>
      <vt:lpstr>Implement a Perimeter Network to On-Premises Datacenter</vt:lpstr>
      <vt:lpstr>Architecture</vt:lpstr>
      <vt:lpstr>Recommendations</vt:lpstr>
      <vt:lpstr>Security Considerations</vt:lpstr>
      <vt:lpstr>Module 2 Review Questions</vt:lpstr>
      <vt:lpstr>Online Role-based training resources:  Microsoft Learn https://docs.microsoft.com/en-us/learn/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2020-10-16T01:22:14Z</dcterms:created>
  <dcterms:modified xsi:type="dcterms:W3CDTF">2021-04-27T23:01:04Z</dcterms:modified>
</cp:coreProperties>
</file>