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551" r:id="rId1"/>
  </p:sldMasterIdLst>
  <p:notesMasterIdLst>
    <p:notesMasterId r:id="rId27"/>
  </p:notesMasterIdLst>
  <p:sldIdLst>
    <p:sldId id="1901" r:id="rId2"/>
    <p:sldId id="1659" r:id="rId3"/>
    <p:sldId id="1619" r:id="rId4"/>
    <p:sldId id="1904" r:id="rId5"/>
    <p:sldId id="1818" r:id="rId6"/>
    <p:sldId id="1822" r:id="rId7"/>
    <p:sldId id="1814" r:id="rId8"/>
    <p:sldId id="1820" r:id="rId9"/>
    <p:sldId id="1684" r:id="rId10"/>
    <p:sldId id="1755" r:id="rId11"/>
    <p:sldId id="1757" r:id="rId12"/>
    <p:sldId id="1829" r:id="rId13"/>
    <p:sldId id="1925" r:id="rId14"/>
    <p:sldId id="1823" r:id="rId15"/>
    <p:sldId id="1824" r:id="rId16"/>
    <p:sldId id="1825" r:id="rId17"/>
    <p:sldId id="1826" r:id="rId18"/>
    <p:sldId id="1827" r:id="rId19"/>
    <p:sldId id="1754" r:id="rId20"/>
    <p:sldId id="1761" r:id="rId21"/>
    <p:sldId id="1762" r:id="rId22"/>
    <p:sldId id="1828" r:id="rId23"/>
    <p:sldId id="1779" r:id="rId24"/>
    <p:sldId id="1926" r:id="rId25"/>
    <p:sldId id="192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F8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5BDD4B-F868-471E-8CC9-B2F11F821850}" v="144" dt="2020-10-16T12:52:11.7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84" autoAdjust="0"/>
    <p:restoredTop sz="86300" autoAdjust="0"/>
  </p:normalViewPr>
  <p:slideViewPr>
    <p:cSldViewPr snapToGrid="0">
      <p:cViewPr varScale="1">
        <p:scale>
          <a:sx n="98" d="100"/>
          <a:sy n="98" d="100"/>
        </p:scale>
        <p:origin x="222"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846C56-7833-41FB-90A3-AEA8AF1C4A75}" type="datetimeFigureOut">
              <a:rPr lang="en-US" smtClean="0"/>
              <a:t>10/16/2020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99BA8-66DC-45FC-AD54-ACC21756A2FD}" type="slidenum">
              <a:rPr lang="en-US" smtClean="0"/>
              <a:t>‹#›</a:t>
            </a:fld>
            <a:endParaRPr lang="en-US"/>
          </a:p>
        </p:txBody>
      </p:sp>
    </p:spTree>
    <p:extLst>
      <p:ext uri="{BB962C8B-B14F-4D97-AF65-F5344CB8AC3E}">
        <p14:creationId xmlns:p14="http://schemas.microsoft.com/office/powerpoint/2010/main" val="1498233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595962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spcAft>
                <a:spcPts val="1200"/>
              </a:spcAft>
              <a:buNone/>
            </a:pPr>
            <a:r>
              <a:rPr lang="en-US" sz="900" b="1" i="0" u="none" strike="noStrike" dirty="0">
                <a:effectLst/>
                <a:latin typeface="Segoe UI Light" panose="020B0502040204020203" pitchFamily="34" charset="0"/>
                <a:cs typeface="Segoe UI Light" panose="020B0502040204020203" pitchFamily="34" charset="0"/>
              </a:rPr>
              <a:t>Azure Policy</a:t>
            </a:r>
            <a:r>
              <a:rPr lang="en-US" sz="900" b="0" i="0" u="none" strike="noStrike" dirty="0">
                <a:effectLst/>
                <a:latin typeface="Segoe UI Light" panose="020B0502040204020203" pitchFamily="34" charset="0"/>
                <a:cs typeface="Segoe UI Light" panose="020B0502040204020203" pitchFamily="34" charset="0"/>
              </a:rPr>
              <a:t> is an Azure service you use to create, assign and, manage policies.</a:t>
            </a:r>
          </a:p>
          <a:p>
            <a:pPr algn="l">
              <a:spcAft>
                <a:spcPts val="1200"/>
              </a:spcAft>
            </a:pPr>
            <a:r>
              <a:rPr lang="en-US" sz="900" dirty="0">
                <a:latin typeface="Segoe UI Light" panose="020B0502040204020203" pitchFamily="34" charset="0"/>
                <a:cs typeface="Segoe UI Light" panose="020B0502040204020203" pitchFamily="34" charset="0"/>
              </a:rPr>
              <a:t>P</a:t>
            </a:r>
            <a:r>
              <a:rPr lang="en-US" sz="900" b="0" i="0" u="none" strike="noStrike" dirty="0">
                <a:effectLst/>
                <a:latin typeface="Segoe UI Light" panose="020B0502040204020203" pitchFamily="34" charset="0"/>
                <a:cs typeface="Segoe UI Light" panose="020B0502040204020203" pitchFamily="34" charset="0"/>
              </a:rPr>
              <a:t>olicies enforce rules on resources, so they remain compliant with corporate standards and SLAs. </a:t>
            </a:r>
          </a:p>
          <a:p>
            <a:pPr algn="l">
              <a:spcAft>
                <a:spcPts val="1200"/>
              </a:spcAft>
            </a:pPr>
            <a:r>
              <a:rPr lang="en-US" sz="900" b="0" i="0" u="none" strike="noStrike" dirty="0">
                <a:effectLst/>
                <a:latin typeface="Segoe UI Light" panose="020B0502040204020203" pitchFamily="34" charset="0"/>
                <a:cs typeface="Segoe UI Light" panose="020B0502040204020203" pitchFamily="34" charset="0"/>
              </a:rPr>
              <a:t>Azure Policy evaluates resources for noncompliance with assigned policies. </a:t>
            </a:r>
          </a:p>
          <a:p>
            <a:pPr algn="l">
              <a:spcAft>
                <a:spcPts val="1200"/>
              </a:spcAft>
            </a:pPr>
            <a:r>
              <a:rPr lang="en-US" sz="900" b="0" i="0" u="none" strike="noStrike" dirty="0">
                <a:effectLst/>
                <a:latin typeface="Segoe UI Light" panose="020B0502040204020203" pitchFamily="34" charset="0"/>
                <a:cs typeface="Segoe UI Light" panose="020B0502040204020203" pitchFamily="34" charset="0"/>
              </a:rPr>
              <a:t>After a policy is implemented, new and existing resources are evaluated for compliance. </a:t>
            </a:r>
          </a:p>
          <a:p>
            <a:pPr algn="l">
              <a:spcAft>
                <a:spcPts val="1200"/>
              </a:spcAft>
            </a:pPr>
            <a:r>
              <a:rPr lang="en-US" sz="900" b="0" i="0" u="none" strike="noStrike" dirty="0">
                <a:effectLst/>
                <a:latin typeface="Segoe UI Light" panose="020B0502040204020203" pitchFamily="34" charset="0"/>
                <a:cs typeface="Segoe UI Light" panose="020B0502040204020203" pitchFamily="34" charset="0"/>
              </a:rPr>
              <a:t>Azure Policy will audit all the existing VMs in an organization to ensure the policy is enforced.</a:t>
            </a:r>
          </a:p>
          <a:p>
            <a:pPr algn="l">
              <a:spcAft>
                <a:spcPts val="1200"/>
              </a:spcAft>
            </a:pPr>
            <a:r>
              <a:rPr lang="en-US" sz="900" b="0" i="0" u="none" strike="noStrike" dirty="0">
                <a:effectLst/>
                <a:latin typeface="Segoe UI Light" panose="020B0502040204020203" pitchFamily="34" charset="0"/>
                <a:cs typeface="Segoe UI Light" panose="020B0502040204020203" pitchFamily="34" charset="0"/>
              </a:rPr>
              <a:t>Integrate Azure Policy with Azure DevOps for continuous integration and delivery pipeline policies for pre-deployment and post-deployment of applications.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spcAft>
                <a:spcPts val="1800"/>
              </a:spcAft>
              <a:buNone/>
            </a:pPr>
            <a:r>
              <a:rPr lang="en-US" sz="1000" b="1" i="0" u="none" strike="noStrike" dirty="0">
                <a:effectLst/>
                <a:latin typeface="Segoe UI Light" panose="020B0502040204020203" pitchFamily="34" charset="0"/>
                <a:cs typeface="Segoe UI Light" panose="020B0502040204020203" pitchFamily="34" charset="0"/>
              </a:rPr>
              <a:t>Policy definition</a:t>
            </a:r>
            <a:r>
              <a:rPr lang="en-US" sz="1000" b="0" i="0" u="none" strike="noStrike" dirty="0">
                <a:effectLst/>
                <a:latin typeface="Segoe UI Light" panose="020B0502040204020203" pitchFamily="34" charset="0"/>
                <a:cs typeface="Segoe UI Light" panose="020B0502040204020203" pitchFamily="34" charset="0"/>
              </a:rPr>
              <a:t> are the conditions which you want controlled. </a:t>
            </a:r>
          </a:p>
          <a:p>
            <a:pPr algn="l">
              <a:spcAft>
                <a:spcPts val="1800"/>
              </a:spcAft>
              <a:buFont typeface="Arial" panose="020B0604020202020204" pitchFamily="34" charset="0"/>
              <a:buChar char="•"/>
            </a:pPr>
            <a:r>
              <a:rPr lang="en-US" b="0" i="0" u="none" strike="noStrike" dirty="0">
                <a:effectLst/>
                <a:latin typeface="Segoe UI Light" panose="020B0502040204020203" pitchFamily="34" charset="0"/>
                <a:cs typeface="Segoe UI Light" panose="020B0502040204020203" pitchFamily="34" charset="0"/>
              </a:rPr>
              <a:t>There are built in definitions such as controlling what type of resources can be deployed to enforcing the use of tags on all resources.</a:t>
            </a:r>
          </a:p>
          <a:p>
            <a:pPr marL="0" indent="0" algn="l">
              <a:spcAft>
                <a:spcPts val="1800"/>
              </a:spcAft>
              <a:buNone/>
            </a:pPr>
            <a:r>
              <a:rPr lang="en-US" sz="1000" b="1" i="0" u="none" strike="noStrike" dirty="0">
                <a:effectLst/>
                <a:latin typeface="Segoe UI Light" panose="020B0502040204020203" pitchFamily="34" charset="0"/>
                <a:cs typeface="Segoe UI Light" panose="020B0502040204020203" pitchFamily="34" charset="0"/>
              </a:rPr>
              <a:t>Policy assignment</a:t>
            </a:r>
            <a:r>
              <a:rPr lang="en-US" sz="1000" b="0" i="0" u="none" strike="noStrike" dirty="0">
                <a:effectLst/>
                <a:latin typeface="Segoe UI Light" panose="020B0502040204020203" pitchFamily="34" charset="0"/>
                <a:cs typeface="Segoe UI Light" panose="020B0502040204020203" pitchFamily="34" charset="0"/>
              </a:rPr>
              <a:t> is the scope of what the policy definition can take effect around. </a:t>
            </a:r>
          </a:p>
          <a:p>
            <a:pPr algn="l">
              <a:spcAft>
                <a:spcPts val="1800"/>
              </a:spcAft>
              <a:buFont typeface="Arial" panose="020B0604020202020204" pitchFamily="34" charset="0"/>
              <a:buChar char="•"/>
            </a:pPr>
            <a:r>
              <a:rPr lang="en-US" b="0" i="0" u="none" strike="noStrike" dirty="0">
                <a:effectLst/>
                <a:latin typeface="Segoe UI Light" panose="020B0502040204020203" pitchFamily="34" charset="0"/>
                <a:cs typeface="Segoe UI Light" panose="020B0502040204020203" pitchFamily="34" charset="0"/>
              </a:rPr>
              <a:t>Scope of assignment can be assigned to a individual, resource, resource group or management group. Policy assignments are inherited by all child resources.</a:t>
            </a:r>
          </a:p>
          <a:p>
            <a:pPr marL="0" indent="0" algn="l">
              <a:spcAft>
                <a:spcPts val="1800"/>
              </a:spcAft>
              <a:buNone/>
            </a:pPr>
            <a:r>
              <a:rPr lang="en-US" sz="1000" b="1" i="0" u="none" strike="noStrike" dirty="0">
                <a:effectLst/>
                <a:latin typeface="Segoe UI Light" panose="020B0502040204020203" pitchFamily="34" charset="0"/>
                <a:cs typeface="Segoe UI Light" panose="020B0502040204020203" pitchFamily="34" charset="0"/>
              </a:rPr>
              <a:t>Policy parameters</a:t>
            </a:r>
            <a:r>
              <a:rPr lang="en-US" sz="1000" b="0" i="0" u="none" strike="noStrike" dirty="0">
                <a:effectLst/>
                <a:latin typeface="Segoe UI Light" panose="020B0502040204020203" pitchFamily="34" charset="0"/>
                <a:cs typeface="Segoe UI Light" panose="020B0502040204020203" pitchFamily="34" charset="0"/>
              </a:rPr>
              <a:t> are used by reducing the number of policy definitions you must create. </a:t>
            </a:r>
          </a:p>
          <a:p>
            <a:pPr algn="l">
              <a:spcAft>
                <a:spcPts val="1800"/>
              </a:spcAft>
              <a:buFont typeface="Arial" panose="020B0604020202020204" pitchFamily="34" charset="0"/>
              <a:buChar char="•"/>
            </a:pPr>
            <a:r>
              <a:rPr lang="en-US" b="0" i="0" u="none" strike="noStrike" dirty="0">
                <a:effectLst/>
                <a:latin typeface="Segoe UI Light" panose="020B0502040204020203" pitchFamily="34" charset="0"/>
                <a:cs typeface="Segoe UI Light" panose="020B0502040204020203" pitchFamily="34" charset="0"/>
              </a:rPr>
              <a:t>Parameters would be used to define which type of VM SKUs to deploy or defining a specific location.</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1200"/>
              </a:spcAft>
            </a:pPr>
            <a:r>
              <a:rPr lang="en-US" dirty="0">
                <a:latin typeface="Segoe UI Light" panose="020B0502040204020203" pitchFamily="34" charset="0"/>
                <a:cs typeface="Segoe UI Light" panose="020B0502040204020203" pitchFamily="34" charset="0"/>
              </a:rPr>
              <a:t>Requests to create or update a resource through Azure Resource Manager are evaluated by Azure Policy first. </a:t>
            </a:r>
          </a:p>
          <a:p>
            <a:pPr>
              <a:lnSpc>
                <a:spcPct val="100000"/>
              </a:lnSpc>
              <a:spcAft>
                <a:spcPts val="1200"/>
              </a:spcAft>
            </a:pPr>
            <a:r>
              <a:rPr lang="en-US" dirty="0">
                <a:latin typeface="Segoe UI Light" panose="020B0502040204020203" pitchFamily="34" charset="0"/>
                <a:cs typeface="Segoe UI Light" panose="020B0502040204020203" pitchFamily="34" charset="0"/>
              </a:rPr>
              <a:t>Policy creates a list of all assignments that apply to the resource and then evaluates the resource against each definition. </a:t>
            </a:r>
          </a:p>
          <a:p>
            <a:pPr>
              <a:lnSpc>
                <a:spcPct val="100000"/>
              </a:lnSpc>
              <a:spcAft>
                <a:spcPts val="1200"/>
              </a:spcAft>
            </a:pPr>
            <a:r>
              <a:rPr lang="en-US" dirty="0">
                <a:latin typeface="Segoe UI Light" panose="020B0502040204020203" pitchFamily="34" charset="0"/>
                <a:cs typeface="Segoe UI Light" panose="020B0502040204020203" pitchFamily="34" charset="0"/>
              </a:rPr>
              <a:t>Policy processes several of the effects before handing the request to the appropriate Resource Provider to avoid any unnecessary processing if the resource violates policy.</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7116200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en-US" b="0" i="0" u="none" strike="noStrike" dirty="0">
                <a:effectLst/>
                <a:latin typeface="&amp;quot"/>
              </a:rPr>
            </a:br>
            <a:endParaRPr lang="en-US" b="0" i="0" u="none" strike="noStrike" dirty="0">
              <a:effectLst/>
              <a:latin typeface="&amp;quot"/>
            </a:endParaRPr>
          </a:p>
          <a:p>
            <a:pPr algn="l"/>
            <a:r>
              <a:rPr lang="en-US" b="0" i="0" u="none" strike="noStrike" dirty="0">
                <a:effectLst/>
                <a:latin typeface="&amp;quot"/>
              </a:rPr>
              <a:t>For Example:</a:t>
            </a:r>
          </a:p>
          <a:p>
            <a:pPr algn="l"/>
            <a:r>
              <a:rPr lang="en-US" b="0" i="0" u="none" strike="noStrike" dirty="0">
                <a:solidFill>
                  <a:srgbClr val="171717"/>
                </a:solidFill>
                <a:effectLst/>
                <a:latin typeface="&amp;quot"/>
              </a:rPr>
              <a:t>Just as a blueprint allows an engineer or an architect to sketch a project's design parameters, Azure Blueprints enables the definition of a repeatable set of Azure resources that implements and adheres to an organization's standards, patterns, and requirements. </a:t>
            </a:r>
            <a:br>
              <a:rPr lang="en-US" b="0" i="0" u="none" strike="noStrike" dirty="0">
                <a:effectLst/>
                <a:latin typeface="&amp;quot"/>
              </a:rPr>
            </a:br>
            <a:endParaRPr lang="en-US" b="0" i="0" u="none" strike="noStrike" dirty="0">
              <a:effectLst/>
              <a:latin typeface="&amp;quot"/>
            </a:endParaRPr>
          </a:p>
          <a:p>
            <a:pPr algn="l"/>
            <a:r>
              <a:rPr lang="en-US" b="0" i="0" u="none" strike="noStrike" dirty="0">
                <a:solidFill>
                  <a:srgbClr val="171717"/>
                </a:solidFill>
                <a:effectLst/>
                <a:latin typeface="&amp;quot"/>
              </a:rPr>
              <a:t>Azure Blueprints allow for the rapid build of new environments with trust they're building within organizational compliance.</a:t>
            </a:r>
          </a:p>
          <a:p>
            <a:pPr algn="l"/>
            <a:r>
              <a:rPr lang="en-US" b="0" i="0" u="none" strike="noStrike" dirty="0">
                <a:solidFill>
                  <a:srgbClr val="171717"/>
                </a:solidFill>
                <a:effectLst/>
                <a:latin typeface="&amp;quot"/>
              </a:rPr>
              <a:t>Blueprints are a declarative way to orchestrate the deployment of various resource templates and other artifacts such as:</a:t>
            </a:r>
          </a:p>
          <a:p>
            <a:pPr algn="l">
              <a:buFont typeface="Arial" panose="020B0604020202020204" pitchFamily="34" charset="0"/>
              <a:buChar char="•"/>
            </a:pPr>
            <a:r>
              <a:rPr lang="en-US" b="0" i="0" u="none" strike="noStrike" dirty="0">
                <a:effectLst/>
                <a:latin typeface="&amp;quot"/>
              </a:rPr>
              <a:t>Role Assignments</a:t>
            </a:r>
            <a:br>
              <a:rPr lang="en-US" b="0" i="0" u="none" strike="noStrike" dirty="0">
                <a:effectLst/>
                <a:latin typeface="&amp;quot"/>
              </a:rPr>
            </a:br>
            <a:endParaRPr lang="en-US" b="0" i="0" u="none" strike="noStrike" dirty="0">
              <a:effectLst/>
              <a:latin typeface="&amp;quot"/>
            </a:endParaRPr>
          </a:p>
          <a:p>
            <a:pPr algn="l">
              <a:buFont typeface="Arial" panose="020B0604020202020204" pitchFamily="34" charset="0"/>
              <a:buChar char="•"/>
            </a:pPr>
            <a:r>
              <a:rPr lang="en-US" b="0" i="0" u="none" strike="noStrike" dirty="0">
                <a:effectLst/>
                <a:latin typeface="&amp;quot"/>
              </a:rPr>
              <a:t>Policy Assignments</a:t>
            </a:r>
            <a:br>
              <a:rPr lang="en-US" b="0" i="0" u="none" strike="noStrike" dirty="0">
                <a:effectLst/>
                <a:latin typeface="&amp;quot"/>
              </a:rPr>
            </a:br>
            <a:endParaRPr lang="en-US" b="0" i="0" u="none" strike="noStrike" dirty="0">
              <a:effectLst/>
              <a:latin typeface="&amp;quot"/>
            </a:endParaRPr>
          </a:p>
          <a:p>
            <a:pPr algn="l">
              <a:buFont typeface="Arial" panose="020B0604020202020204" pitchFamily="34" charset="0"/>
              <a:buChar char="•"/>
            </a:pPr>
            <a:r>
              <a:rPr lang="en-US" b="0" i="0" u="none" strike="noStrike" dirty="0">
                <a:effectLst/>
                <a:latin typeface="&amp;quot"/>
              </a:rPr>
              <a:t>Azure Resource Manager templates (ARM templates)</a:t>
            </a:r>
            <a:br>
              <a:rPr lang="en-US" b="0" i="0" u="none" strike="noStrike" dirty="0">
                <a:effectLst/>
                <a:latin typeface="&amp;quot"/>
              </a:rPr>
            </a:br>
            <a:endParaRPr lang="en-US" b="0" i="0" u="none" strike="noStrike" dirty="0">
              <a:effectLst/>
              <a:latin typeface="&amp;quot"/>
            </a:endParaRPr>
          </a:p>
          <a:p>
            <a:pPr algn="l">
              <a:buFont typeface="Arial" panose="020B0604020202020204" pitchFamily="34" charset="0"/>
              <a:buChar char="•"/>
            </a:pPr>
            <a:r>
              <a:rPr lang="en-US" b="0" i="0" u="none" strike="noStrike" dirty="0">
                <a:effectLst/>
                <a:latin typeface="&amp;quot"/>
              </a:rPr>
              <a:t>Resource Groups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spcAft>
                <a:spcPts val="1200"/>
              </a:spcAft>
              <a:buNone/>
            </a:pPr>
            <a:r>
              <a:rPr lang="en-US" b="0" i="0" u="none" strike="noStrike" dirty="0">
                <a:effectLst/>
                <a:latin typeface="Segoe UI Light" panose="020B0502040204020203" pitchFamily="34" charset="0"/>
                <a:cs typeface="Segoe UI Light" panose="020B0502040204020203" pitchFamily="34" charset="0"/>
              </a:rPr>
              <a:t>The Azure Blueprints service is designed to help with environment types—a  set of resource groups, policies, role assignments, and Resource Manager template deployments. </a:t>
            </a:r>
          </a:p>
          <a:p>
            <a:pPr algn="l">
              <a:spcAft>
                <a:spcPts val="1200"/>
              </a:spcAft>
            </a:pPr>
            <a:r>
              <a:rPr lang="en-US" b="0" i="0" u="none" strike="noStrike" dirty="0">
                <a:effectLst/>
                <a:latin typeface="Segoe UI Light" panose="020B0502040204020203" pitchFamily="34" charset="0"/>
                <a:cs typeface="Segoe UI Light" panose="020B0502040204020203" pitchFamily="34" charset="0"/>
              </a:rPr>
              <a:t>A blueprint is a package of these types brought together to compose and version.</a:t>
            </a:r>
          </a:p>
          <a:p>
            <a:pPr algn="l">
              <a:spcAft>
                <a:spcPts val="1200"/>
              </a:spcAft>
            </a:pPr>
            <a:r>
              <a:rPr lang="en-US" b="1" i="0" u="none" strike="noStrike" dirty="0">
                <a:effectLst/>
                <a:latin typeface="Segoe UI Light" panose="020B0502040204020203" pitchFamily="34" charset="0"/>
                <a:cs typeface="Segoe UI Light" panose="020B0502040204020203" pitchFamily="34" charset="0"/>
              </a:rPr>
              <a:t>Note</a:t>
            </a:r>
            <a:r>
              <a:rPr lang="en-US" b="0" i="0" u="none" strike="noStrike" dirty="0">
                <a:effectLst/>
                <a:latin typeface="Segoe UI Light" panose="020B0502040204020203" pitchFamily="34" charset="0"/>
                <a:cs typeface="Segoe UI Light" panose="020B0502040204020203" pitchFamily="34" charset="0"/>
              </a:rPr>
              <a:t>: Resource Manager templates are documents that are stored locally or in source control. </a:t>
            </a:r>
          </a:p>
          <a:p>
            <a:pPr marL="800100" lvl="2" indent="-342900">
              <a:spcAft>
                <a:spcPts val="1200"/>
              </a:spcAft>
              <a:buFont typeface="Arial" panose="020B0604020202020204" pitchFamily="34" charset="0"/>
              <a:buChar char="•"/>
            </a:pPr>
            <a:r>
              <a:rPr lang="en-US" sz="2000" b="0" i="0" u="none" strike="noStrike" dirty="0">
                <a:solidFill>
                  <a:schemeClr val="tx1">
                    <a:lumMod val="95000"/>
                    <a:lumOff val="5000"/>
                  </a:schemeClr>
                </a:solidFill>
                <a:effectLst/>
                <a:latin typeface="Segoe UI Light" panose="020B0502040204020203" pitchFamily="34" charset="0"/>
                <a:cs typeface="Segoe UI Light" panose="020B0502040204020203" pitchFamily="34" charset="0"/>
              </a:rPr>
              <a:t>The template gets used for deployments of one or more Azure resources—once those resources deploy there's no active connection or relationship to the template.</a:t>
            </a:r>
          </a:p>
          <a:p>
            <a:pPr algn="l">
              <a:spcAft>
                <a:spcPts val="1200"/>
              </a:spcAft>
            </a:pPr>
            <a:r>
              <a:rPr lang="en-US" b="0" i="0" u="none" strike="noStrike" dirty="0">
                <a:effectLst/>
                <a:latin typeface="Segoe UI Light" panose="020B0502040204020203" pitchFamily="34" charset="0"/>
                <a:cs typeface="Segoe UI Light" panose="020B0502040204020203" pitchFamily="34" charset="0"/>
              </a:rPr>
              <a:t>With Blueprints, the relationship between the blueprint definition (what should be deployed) and the blueprint assignment (what was deployed) is preserved. </a:t>
            </a:r>
          </a:p>
          <a:p>
            <a:pPr algn="l">
              <a:spcAft>
                <a:spcPts val="1200"/>
              </a:spcAft>
            </a:pPr>
            <a:r>
              <a:rPr lang="en-US" b="0" i="0" u="none" strike="noStrike" dirty="0">
                <a:effectLst/>
                <a:latin typeface="Segoe UI Light" panose="020B0502040204020203" pitchFamily="34" charset="0"/>
                <a:cs typeface="Segoe UI Light" panose="020B0502040204020203" pitchFamily="34" charset="0"/>
              </a:rPr>
              <a:t>Blueprints can upgrade multiple subscriptions that governed by the same blueprint at once.</a:t>
            </a:r>
          </a:p>
          <a:p>
            <a:pPr algn="l">
              <a:spcAft>
                <a:spcPts val="1200"/>
              </a:spcAft>
            </a:pPr>
            <a:r>
              <a:rPr lang="en-US" b="0" i="0" u="none" strike="noStrike" dirty="0">
                <a:effectLst/>
                <a:latin typeface="Segoe UI Light" panose="020B0502040204020203" pitchFamily="34" charset="0"/>
                <a:cs typeface="Segoe UI Light" panose="020B0502040204020203" pitchFamily="34" charset="0"/>
              </a:rPr>
              <a:t>Each blueprint can consist of zero or more Resource Manager template artifacts. </a:t>
            </a:r>
          </a:p>
          <a:p>
            <a:pPr algn="l">
              <a:spcAft>
                <a:spcPts val="1200"/>
              </a:spcAft>
            </a:pPr>
            <a:r>
              <a:rPr lang="en-US" b="0" i="0" u="none" strike="noStrike" dirty="0">
                <a:effectLst/>
                <a:latin typeface="Segoe UI Light" panose="020B0502040204020203" pitchFamily="34" charset="0"/>
                <a:cs typeface="Segoe UI Light" panose="020B0502040204020203" pitchFamily="34" charset="0"/>
              </a:rPr>
              <a:t>Resource Manager templates are reusable in Blueprints.</a:t>
            </a:r>
          </a:p>
          <a:p>
            <a:endParaRPr lang="en-US" dirty="0"/>
          </a:p>
          <a:p>
            <a:pPr algn="l"/>
            <a:r>
              <a:rPr lang="en-US" b="1" i="0" u="none" strike="noStrike" dirty="0">
                <a:effectLst/>
                <a:latin typeface="&amp;quot"/>
              </a:rPr>
              <a:t>Azure Resource Manager (ARM) Template</a:t>
            </a:r>
            <a:endParaRPr lang="en-US" b="0" i="0" u="none" strike="noStrike" dirty="0">
              <a:effectLst/>
              <a:latin typeface="&amp;quot"/>
            </a:endParaRPr>
          </a:p>
          <a:p>
            <a:pPr algn="l">
              <a:buFont typeface="Arial" panose="020B0604020202020204" pitchFamily="34" charset="0"/>
              <a:buChar char="•"/>
            </a:pPr>
            <a:r>
              <a:rPr lang="en-US" b="0" i="0" u="none" strike="noStrike" dirty="0">
                <a:effectLst/>
                <a:latin typeface="&amp;quot"/>
              </a:rPr>
              <a:t>are stored locally or in source code</a:t>
            </a:r>
            <a:br>
              <a:rPr lang="en-US" b="0" i="0" u="none" strike="noStrike" dirty="0">
                <a:effectLst/>
                <a:latin typeface="&amp;quot"/>
              </a:rPr>
            </a:br>
            <a:endParaRPr lang="en-US" b="0" i="0" u="none" strike="noStrike" dirty="0">
              <a:effectLst/>
              <a:latin typeface="&amp;quot"/>
            </a:endParaRPr>
          </a:p>
          <a:p>
            <a:pPr algn="l">
              <a:buFont typeface="Arial" panose="020B0604020202020204" pitchFamily="34" charset="0"/>
              <a:buChar char="•"/>
            </a:pPr>
            <a:r>
              <a:rPr lang="en-US" b="0" i="0" u="none" strike="noStrike" dirty="0">
                <a:effectLst/>
                <a:latin typeface="&amp;quot"/>
              </a:rPr>
              <a:t>once run they are no longer related to the object(s) they create </a:t>
            </a:r>
            <a:br>
              <a:rPr lang="en-US" b="0" i="0" u="none" strike="noStrike" dirty="0">
                <a:effectLst/>
                <a:latin typeface="&amp;quot"/>
              </a:rPr>
            </a:br>
            <a:endParaRPr lang="en-US" b="0" i="0" u="none" strike="noStrike" dirty="0">
              <a:effectLst/>
              <a:latin typeface="&amp;quot"/>
            </a:endParaRPr>
          </a:p>
          <a:p>
            <a:pPr algn="l">
              <a:buFont typeface="Arial" panose="020B0604020202020204" pitchFamily="34" charset="0"/>
              <a:buChar char="•"/>
            </a:pPr>
            <a:r>
              <a:rPr lang="en-US" b="0" i="0" u="none" strike="noStrike" dirty="0">
                <a:effectLst/>
                <a:latin typeface="&amp;quot"/>
              </a:rPr>
              <a:t>changes to a template will not impact objects created with the original template</a:t>
            </a:r>
            <a:br>
              <a:rPr lang="en-US" b="0" i="0" u="none" strike="noStrike" dirty="0">
                <a:effectLst/>
                <a:latin typeface="&amp;quot"/>
              </a:rPr>
            </a:br>
            <a:endParaRPr lang="en-US" b="0" i="0" u="none" strike="noStrike" dirty="0">
              <a:effectLst/>
              <a:latin typeface="&amp;quot"/>
            </a:endParaRPr>
          </a:p>
          <a:p>
            <a:pPr algn="l">
              <a:buFont typeface="Arial" panose="020B0604020202020204" pitchFamily="34" charset="0"/>
              <a:buChar char="•"/>
            </a:pPr>
            <a:r>
              <a:rPr lang="en-US" b="0" i="0" u="none" strike="noStrike" dirty="0">
                <a:effectLst/>
                <a:latin typeface="&amp;quot"/>
              </a:rPr>
              <a:t>can appear in zero or more Blueprints</a:t>
            </a:r>
            <a:br>
              <a:rPr lang="en-US" b="0" i="0" u="none" strike="noStrike" dirty="0">
                <a:effectLst/>
                <a:latin typeface="&amp;quot"/>
              </a:rPr>
            </a:br>
            <a:endParaRPr lang="en-US" b="0" i="0" u="none" strike="noStrike" dirty="0">
              <a:effectLst/>
              <a:latin typeface="&amp;quot"/>
            </a:endParaRPr>
          </a:p>
          <a:p>
            <a:pPr algn="l"/>
            <a:br>
              <a:rPr lang="en-US" b="0" i="0" u="none" strike="noStrike" dirty="0">
                <a:effectLst/>
                <a:latin typeface="&amp;quot"/>
              </a:rPr>
            </a:br>
            <a:endParaRPr lang="en-US" b="0" i="0" u="none" strike="noStrike" dirty="0">
              <a:effectLst/>
              <a:latin typeface="&amp;quot"/>
            </a:endParaRPr>
          </a:p>
          <a:p>
            <a:pPr algn="l"/>
            <a:r>
              <a:rPr lang="en-US" b="1" i="0" u="none" strike="noStrike" dirty="0">
                <a:effectLst/>
                <a:latin typeface="&amp;quot"/>
              </a:rPr>
              <a:t>Azure Blueprint</a:t>
            </a:r>
            <a:endParaRPr lang="en-US" b="0" i="0" u="none" strike="noStrike" dirty="0">
              <a:effectLst/>
              <a:latin typeface="&amp;quot"/>
            </a:endParaRPr>
          </a:p>
          <a:p>
            <a:pPr algn="l">
              <a:buFont typeface="Arial" panose="020B0604020202020204" pitchFamily="34" charset="0"/>
              <a:buChar char="•"/>
            </a:pPr>
            <a:r>
              <a:rPr lang="en-US" b="0" i="0" u="none" strike="noStrike" dirty="0">
                <a:effectLst/>
                <a:latin typeface="&amp;quot"/>
              </a:rPr>
              <a:t>are created and stored within Azure</a:t>
            </a:r>
            <a:br>
              <a:rPr lang="en-US" b="0" i="0" u="none" strike="noStrike" dirty="0">
                <a:effectLst/>
                <a:latin typeface="&amp;quot"/>
              </a:rPr>
            </a:br>
            <a:endParaRPr lang="en-US" b="0" i="0" u="none" strike="noStrike" dirty="0">
              <a:effectLst/>
              <a:latin typeface="&amp;quot"/>
            </a:endParaRPr>
          </a:p>
          <a:p>
            <a:pPr algn="l">
              <a:buFont typeface="Arial" panose="020B0604020202020204" pitchFamily="34" charset="0"/>
              <a:buChar char="•"/>
            </a:pPr>
            <a:r>
              <a:rPr lang="en-US" b="0" i="0" u="none" strike="noStrike" dirty="0">
                <a:effectLst/>
                <a:latin typeface="&amp;quot"/>
              </a:rPr>
              <a:t>changes to a Blueprint will enact the change on the objects that were originally deployed by the Blueprint</a:t>
            </a:r>
            <a:br>
              <a:rPr lang="en-US" b="0" i="0" u="none" strike="noStrike" dirty="0">
                <a:effectLst/>
                <a:latin typeface="&amp;quot"/>
              </a:rPr>
            </a:br>
            <a:endParaRPr lang="en-US" b="0" i="0" u="none" strike="noStrike" dirty="0">
              <a:effectLst/>
              <a:latin typeface="&amp;quot"/>
            </a:endParaRPr>
          </a:p>
          <a:p>
            <a:pPr algn="l">
              <a:buFont typeface="Arial" panose="020B0604020202020204" pitchFamily="34" charset="0"/>
              <a:buChar char="•"/>
            </a:pPr>
            <a:r>
              <a:rPr lang="en-US" b="0" i="0" u="none" strike="noStrike" dirty="0">
                <a:effectLst/>
                <a:latin typeface="&amp;quot"/>
              </a:rPr>
              <a:t>consist of zero or more ARM Templates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Aft>
                <a:spcPts val="1200"/>
              </a:spcAft>
              <a:buNone/>
            </a:pPr>
            <a:r>
              <a:rPr lang="en-US" sz="900" b="0" i="0" u="none" strike="noStrike" dirty="0">
                <a:effectLst/>
                <a:latin typeface="Segoe UI Light" panose="020B0502040204020203" pitchFamily="34" charset="0"/>
                <a:cs typeface="Segoe UI Light" panose="020B0502040204020203" pitchFamily="34" charset="0"/>
              </a:rPr>
              <a:t>A blueprint is a package composing focus-specific sets of standards, patterns, and requirements related to the implementation of Azure cloud services</a:t>
            </a:r>
            <a:r>
              <a:rPr lang="en-US" sz="900" dirty="0">
                <a:latin typeface="Segoe UI Light" panose="020B0502040204020203" pitchFamily="34" charset="0"/>
                <a:cs typeface="Segoe UI Light" panose="020B0502040204020203" pitchFamily="34" charset="0"/>
              </a:rPr>
              <a:t>. </a:t>
            </a:r>
            <a:endParaRPr lang="en-US" sz="900" b="0" i="0" u="none" strike="noStrike" dirty="0">
              <a:effectLst/>
              <a:latin typeface="Segoe UI Light" panose="020B0502040204020203" pitchFamily="34" charset="0"/>
              <a:cs typeface="Segoe UI Light" panose="020B0502040204020203" pitchFamily="34" charset="0"/>
            </a:endParaRPr>
          </a:p>
          <a:p>
            <a:pPr algn="l">
              <a:spcAft>
                <a:spcPts val="1200"/>
              </a:spcAft>
            </a:pPr>
            <a:r>
              <a:rPr lang="en-US" sz="900" b="0" i="0" u="none" strike="noStrike" dirty="0">
                <a:effectLst/>
                <a:latin typeface="Segoe UI Light" panose="020B0502040204020203" pitchFamily="34" charset="0"/>
                <a:cs typeface="Segoe UI Light" panose="020B0502040204020203" pitchFamily="34" charset="0"/>
              </a:rPr>
              <a:t>A policy is a default-allow and explicit-deny system focused on resource properties during deployment and for already existing resources. </a:t>
            </a:r>
          </a:p>
          <a:p>
            <a:pPr algn="l">
              <a:spcAft>
                <a:spcPts val="1200"/>
              </a:spcAft>
            </a:pPr>
            <a:r>
              <a:rPr lang="en-US" sz="900" b="0" i="0" u="none" strike="noStrike" dirty="0">
                <a:effectLst/>
                <a:latin typeface="Segoe UI Light" panose="020B0502040204020203" pitchFamily="34" charset="0"/>
                <a:cs typeface="Segoe UI Light" panose="020B0502040204020203" pitchFamily="34" charset="0"/>
              </a:rPr>
              <a:t>Including a policy in a blueprint enables the creation of the right pattern or design during assignment of the blueprint. </a:t>
            </a:r>
          </a:p>
          <a:p>
            <a:pPr algn="l">
              <a:spcAft>
                <a:spcPts val="1200"/>
              </a:spcAft>
            </a:pPr>
            <a:r>
              <a:rPr lang="en-US" sz="900" b="0" i="0" u="none" strike="noStrike" dirty="0">
                <a:effectLst/>
                <a:latin typeface="Segoe UI Light" panose="020B0502040204020203" pitchFamily="34" charset="0"/>
                <a:cs typeface="Segoe UI Light" panose="020B0502040204020203" pitchFamily="34" charset="0"/>
              </a:rPr>
              <a:t>The policy inclusion makes sure that only approved or expected changes can be made to the environment to protect ongoing compliance to the intent of the blueprint.</a:t>
            </a:r>
          </a:p>
          <a:p>
            <a:pPr algn="l">
              <a:spcAft>
                <a:spcPts val="1200"/>
              </a:spcAft>
            </a:pPr>
            <a:r>
              <a:rPr lang="en-US" sz="900" b="0" i="0" u="none" strike="noStrike" dirty="0">
                <a:effectLst/>
                <a:latin typeface="Segoe UI Light" panose="020B0502040204020203" pitchFamily="34" charset="0"/>
                <a:cs typeface="Segoe UI Light" panose="020B0502040204020203" pitchFamily="34" charset="0"/>
              </a:rPr>
              <a:t>A policy can be included as one of many artifacts in a blueprint definition.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4595962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24</a:t>
            </a:fld>
            <a:endParaRPr lang="en-US" dirty="0"/>
          </a:p>
        </p:txBody>
      </p:sp>
    </p:spTree>
    <p:extLst>
      <p:ext uri="{BB962C8B-B14F-4D97-AF65-F5344CB8AC3E}">
        <p14:creationId xmlns:p14="http://schemas.microsoft.com/office/powerpoint/2010/main" val="9879401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25</a:t>
            </a:fld>
            <a:endParaRPr lang="en-US" dirty="0"/>
          </a:p>
        </p:txBody>
      </p:sp>
    </p:spTree>
    <p:extLst>
      <p:ext uri="{BB962C8B-B14F-4D97-AF65-F5344CB8AC3E}">
        <p14:creationId xmlns:p14="http://schemas.microsoft.com/office/powerpoint/2010/main" val="1917197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202236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10/16/2020 5:44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2187594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10/16/2020 5:44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518081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1200"/>
              </a:spcAft>
            </a:pPr>
            <a:r>
              <a:rPr lang="en-US" sz="900" b="0" i="0" u="none" strike="noStrike" dirty="0">
                <a:effectLst/>
                <a:latin typeface="Segoe UI Light" panose="020B0502040204020203" pitchFamily="34" charset="0"/>
                <a:cs typeface="Segoe UI Light" panose="020B0502040204020203" pitchFamily="34" charset="0"/>
              </a:rPr>
              <a:t>Ensure that the security team is auditing the environment to report on compliance with the security policy of the organization. </a:t>
            </a:r>
          </a:p>
          <a:p>
            <a:pPr algn="l">
              <a:spcAft>
                <a:spcPts val="1200"/>
              </a:spcAft>
            </a:pPr>
            <a:r>
              <a:rPr lang="en-US" sz="900" b="0" i="0" u="none" strike="noStrike" dirty="0">
                <a:effectLst/>
                <a:latin typeface="Segoe UI Light" panose="020B0502040204020203" pitchFamily="34" charset="0"/>
                <a:cs typeface="Segoe UI Light" panose="020B0502040204020203" pitchFamily="34" charset="0"/>
              </a:rPr>
              <a:t>Policy monitoring is critical to check that initial configurations are correct and that it continues to be compliant over time.</a:t>
            </a:r>
          </a:p>
          <a:p>
            <a:pPr algn="l">
              <a:spcAft>
                <a:spcPts val="1200"/>
              </a:spcAft>
            </a:pPr>
            <a:r>
              <a:rPr lang="en-US" sz="900" dirty="0">
                <a:latin typeface="Segoe UI Light" panose="020B0502040204020203" pitchFamily="34" charset="0"/>
                <a:cs typeface="Segoe UI Light" panose="020B0502040204020203" pitchFamily="34" charset="0"/>
              </a:rPr>
              <a:t>Use</a:t>
            </a:r>
            <a:r>
              <a:rPr lang="en-US" sz="900" b="0" i="0" u="none" strike="noStrike" dirty="0">
                <a:effectLst/>
                <a:latin typeface="Segoe UI Light" panose="020B0502040204020203" pitchFamily="34" charset="0"/>
                <a:cs typeface="Segoe UI Light" panose="020B0502040204020203" pitchFamily="34" charset="0"/>
              </a:rPr>
              <a:t> Azure Policy to create and manage policies that enforce compliance. </a:t>
            </a:r>
          </a:p>
          <a:p>
            <a:pPr algn="l">
              <a:spcAft>
                <a:spcPts val="1200"/>
              </a:spcAft>
            </a:pPr>
            <a:r>
              <a:rPr lang="en-US" sz="900" b="0" i="0" u="none" strike="noStrike" dirty="0">
                <a:effectLst/>
                <a:latin typeface="Segoe UI Light" panose="020B0502040204020203" pitchFamily="34" charset="0"/>
                <a:cs typeface="Segoe UI Light" panose="020B0502040204020203" pitchFamily="34" charset="0"/>
              </a:rPr>
              <a:t>Azure Policies are built on the underlying Azure Resource Manager capabilities in the Azure platform (and Azure Policy can also be assigned via Azure Blueprints).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2098689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userDrawn="1"/>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spTree>
    <p:extLst>
      <p:ext uri="{BB962C8B-B14F-4D97-AF65-F5344CB8AC3E}">
        <p14:creationId xmlns:p14="http://schemas.microsoft.com/office/powerpoint/2010/main" val="803926403"/>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2099581"/>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Title Slide 6">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705" strike="noStrike" spc="-49"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635559"/>
          </a:xfrm>
          <a:prstGeom prst="rect">
            <a:avLst/>
          </a:prstGeom>
        </p:spPr>
        <p:txBody>
          <a:bodyPr/>
          <a:lstStyle>
            <a:lvl1pPr>
              <a:defRPr sz="1765">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8" name="Picture 7">
            <a:extLst>
              <a:ext uri="{FF2B5EF4-FFF2-40B4-BE49-F238E27FC236}">
                <a16:creationId xmlns:a16="http://schemas.microsoft.com/office/drawing/2014/main" id="{67DB9C92-5B22-1645-98AA-DEA153351D4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45182" y="321589"/>
            <a:ext cx="5413537" cy="6214821"/>
          </a:xfrm>
          <a:prstGeom prst="rect">
            <a:avLst/>
          </a:prstGeom>
        </p:spPr>
      </p:pic>
    </p:spTree>
    <p:extLst>
      <p:ext uri="{BB962C8B-B14F-4D97-AF65-F5344CB8AC3E}">
        <p14:creationId xmlns:p14="http://schemas.microsoft.com/office/powerpoint/2010/main" val="3317662995"/>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dirty="0"/>
              <a:t>Section title</a:t>
            </a:r>
          </a:p>
        </p:txBody>
      </p:sp>
    </p:spTree>
    <p:extLst>
      <p:ext uri="{BB962C8B-B14F-4D97-AF65-F5344CB8AC3E}">
        <p14:creationId xmlns:p14="http://schemas.microsoft.com/office/powerpoint/2010/main" val="1808264239"/>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Closing slide 1">
    <p:bg>
      <p:bgPr>
        <a:solidFill>
          <a:schemeClr val="tx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1845277"/>
            <a:ext cx="7454644" cy="1473396"/>
          </a:xfrm>
          <a:prstGeom prst="rect">
            <a:avLst/>
          </a:prstGeom>
          <a:noFill/>
        </p:spPr>
        <p:txBody>
          <a:bodyPr lIns="0" tIns="0" rIns="0" bIns="0" anchor="t" anchorCtr="0"/>
          <a:lstStyle>
            <a:lvl1pPr>
              <a:lnSpc>
                <a:spcPct val="100000"/>
              </a:lnSpc>
              <a:spcAft>
                <a:spcPts val="1274"/>
              </a:spcAft>
              <a:defRPr sz="2549" spc="-49" baseline="0">
                <a:solidFill>
                  <a:schemeClr val="bg1"/>
                </a:solidFill>
              </a:defRPr>
            </a:lvl1pPr>
          </a:lstStyle>
          <a:p>
            <a:r>
              <a:rPr lang="en-US" dirty="0"/>
              <a:t>Azure Technical Trainer Role Based Training</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170" y="439310"/>
            <a:ext cx="1335673" cy="190278"/>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6188384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a:solidFill>
                  <a:schemeClr val="bg1">
                    <a:lumMod val="75000"/>
                  </a:schemeClr>
                </a:solidFill>
              </a:rPr>
              <a:t>Closed captioning</a:t>
            </a:r>
            <a:br>
              <a:rPr lang="en-US" sz="700">
                <a:solidFill>
                  <a:schemeClr val="bg1">
                    <a:lumMod val="75000"/>
                  </a:schemeClr>
                </a:solidFill>
              </a:rPr>
            </a:br>
            <a:r>
              <a:rPr lang="en-US" sz="70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 id="2147484681" r:id="rId73"/>
    <p:sldLayoutId id="2147484735" r:id="rId74"/>
    <p:sldLayoutId id="2147484736" r:id="rId75"/>
    <p:sldLayoutId id="2147484737" r:id="rId76"/>
    <p:sldLayoutId id="2147484738" r:id="rId77"/>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74.xml"/><Relationship Id="rId5" Type="http://schemas.openxmlformats.org/officeDocument/2006/relationships/hyperlink" Target="https://docs.microsoft.com/en-us/learn/certifications/exams/az-304" TargetMode="External"/><Relationship Id="rId4" Type="http://schemas.openxmlformats.org/officeDocument/2006/relationships/image" Target="../media/image18.svg"/></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azure/governance/policy/overview" TargetMode="External"/><Relationship Id="rId2" Type="http://schemas.openxmlformats.org/officeDocument/2006/relationships/notesSlide" Target="../notesSlides/notesSlide10.xml"/><Relationship Id="rId1" Type="http://schemas.openxmlformats.org/officeDocument/2006/relationships/slideLayout" Target="../slideLayouts/slideLayout74.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74.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74.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74.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74.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74.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74.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74.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74.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76.xml"/><Relationship Id="rId4" Type="http://schemas.openxmlformats.org/officeDocument/2006/relationships/image" Target="../media/image22.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5.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74.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74.xml"/><Relationship Id="rId4" Type="http://schemas.openxmlformats.org/officeDocument/2006/relationships/image" Target="../media/image31.sv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74.xml"/><Relationship Id="rId4" Type="http://schemas.openxmlformats.org/officeDocument/2006/relationships/image" Target="../media/image31.sv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74.xml"/><Relationship Id="rId4" Type="http://schemas.openxmlformats.org/officeDocument/2006/relationships/image" Target="../media/image22.svg"/></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en-us/learn/" TargetMode="External"/><Relationship Id="rId2" Type="http://schemas.openxmlformats.org/officeDocument/2006/relationships/notesSlide" Target="../notesSlides/notesSlide24.xml"/><Relationship Id="rId1" Type="http://schemas.openxmlformats.org/officeDocument/2006/relationships/slideLayout" Target="../slideLayouts/slideLayout7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20.emf"/></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76.xml"/><Relationship Id="rId4" Type="http://schemas.openxmlformats.org/officeDocument/2006/relationships/image" Target="../media/image22.sv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74.xml"/><Relationship Id="rId5" Type="http://schemas.openxmlformats.org/officeDocument/2006/relationships/hyperlink" Target="https://docs.microsoft.com/en-us/azure/architecture/framework/security/governance" TargetMode="External"/><Relationship Id="rId4" Type="http://schemas.openxmlformats.org/officeDocument/2006/relationships/image" Target="../media/image22.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74.xml"/><Relationship Id="rId5" Type="http://schemas.openxmlformats.org/officeDocument/2006/relationships/hyperlink" Target="https://docs.microsoft.com/en-us/azure/architecture/framework/security/governance" TargetMode="External"/><Relationship Id="rId4" Type="http://schemas.openxmlformats.org/officeDocument/2006/relationships/image" Target="../media/image22.sv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76.xml"/><Relationship Id="rId4"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1630325C-28B4-4416-911C-ACE19971F4CB}"/>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36079" y="5720420"/>
            <a:ext cx="1631009" cy="971845"/>
          </a:xfrm>
          <a:prstGeom prst="rect">
            <a:avLst/>
          </a:prstGeom>
        </p:spPr>
      </p:pic>
      <p:sp>
        <p:nvSpPr>
          <p:cNvPr id="7" name="Title 1">
            <a:extLst>
              <a:ext uri="{FF2B5EF4-FFF2-40B4-BE49-F238E27FC236}">
                <a16:creationId xmlns:a16="http://schemas.microsoft.com/office/drawing/2014/main" id="{B3D5C3E4-9026-44E9-B108-941775F628D6}"/>
              </a:ext>
            </a:extLst>
          </p:cNvPr>
          <p:cNvSpPr txBox="1">
            <a:spLocks/>
          </p:cNvSpPr>
          <p:nvPr/>
        </p:nvSpPr>
        <p:spPr>
          <a:xfrm>
            <a:off x="498888" y="302872"/>
            <a:ext cx="11016957" cy="397489"/>
          </a:xfrm>
          <a:prstGeom prst="rect">
            <a:avLst/>
          </a:prstGeom>
        </p:spPr>
        <p:txBody>
          <a:bodyPr vert="horz" wrap="square" lIns="0" tIns="0" rIns="0" bIns="0" rtlCol="0" anchor="t">
            <a:spAutoFit/>
          </a:bodyPr>
          <a:lstStyle>
            <a:lvl1pPr algn="l" defTabSz="914367" rtl="0" eaLnBrk="1" latinLnBrk="0" hangingPunct="1">
              <a:lnSpc>
                <a:spcPts val="3137"/>
              </a:lnSpc>
              <a:spcBef>
                <a:spcPct val="0"/>
              </a:spcBef>
              <a:buNone/>
              <a:defRPr lang="en-US" sz="2745" b="0" kern="1200" cap="none" spc="-49" baseline="0">
                <a:ln w="3175">
                  <a:noFill/>
                </a:ln>
                <a:solidFill>
                  <a:srgbClr val="000000"/>
                </a:solidFill>
                <a:effectLst/>
                <a:latin typeface="+mj-lt"/>
                <a:ea typeface="+mn-ea"/>
                <a:cs typeface="Segoe UI" pitchFamily="34" charset="0"/>
              </a:defRPr>
            </a:lvl1pPr>
          </a:lstStyle>
          <a:p>
            <a:r>
              <a:rPr lang="en-US" b="1" dirty="0">
                <a:latin typeface="Segoe UI Light" panose="020B0502040204020203" pitchFamily="34" charset="0"/>
                <a:cs typeface="Segoe UI Light" panose="020B0502040204020203" pitchFamily="34" charset="0"/>
              </a:rPr>
              <a:t>Course Outline</a:t>
            </a:r>
          </a:p>
        </p:txBody>
      </p:sp>
      <p:sp>
        <p:nvSpPr>
          <p:cNvPr id="8" name="Content Placeholder 2">
            <a:extLst>
              <a:ext uri="{FF2B5EF4-FFF2-40B4-BE49-F238E27FC236}">
                <a16:creationId xmlns:a16="http://schemas.microsoft.com/office/drawing/2014/main" id="{3CF61920-9234-499C-9BCF-E3852EBF28EE}"/>
              </a:ext>
            </a:extLst>
          </p:cNvPr>
          <p:cNvSpPr txBox="1">
            <a:spLocks/>
          </p:cNvSpPr>
          <p:nvPr/>
        </p:nvSpPr>
        <p:spPr>
          <a:xfrm>
            <a:off x="498889" y="1331009"/>
            <a:ext cx="10073596" cy="4920553"/>
          </a:xfrm>
          <a:prstGeom prst="rect">
            <a:avLst/>
          </a:prstGeom>
        </p:spPr>
        <p:txBody>
          <a:bodyPr numCol="2" spcCol="457200"/>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7000"/>
              </a:lnSpc>
              <a:buNone/>
            </a:pPr>
            <a:endParaRPr lang="en-US" sz="1800" dirty="0">
              <a:latin typeface="Segoe UI Light" panose="020B0502040204020203" pitchFamily="34" charset="0"/>
              <a:cs typeface="Segoe UI Light" panose="020B0502040204020203" pitchFamily="34" charset="0"/>
            </a:endParaRPr>
          </a:p>
        </p:txBody>
      </p:sp>
      <p:sp>
        <p:nvSpPr>
          <p:cNvPr id="6" name="Text Placeholder 2">
            <a:extLst>
              <a:ext uri="{FF2B5EF4-FFF2-40B4-BE49-F238E27FC236}">
                <a16:creationId xmlns:a16="http://schemas.microsoft.com/office/drawing/2014/main" id="{33DB11DB-9283-43CE-A4AB-99E9ED53D2E0}"/>
              </a:ext>
            </a:extLst>
          </p:cNvPr>
          <p:cNvSpPr>
            <a:spLocks noGrp="1"/>
          </p:cNvSpPr>
          <p:nvPr>
            <p:ph type="body" sz="quarter" idx="10"/>
          </p:nvPr>
        </p:nvSpPr>
        <p:spPr>
          <a:xfrm>
            <a:off x="551572" y="980842"/>
            <a:ext cx="7319164" cy="4614084"/>
          </a:xfrm>
        </p:spPr>
        <p:txBody>
          <a:bodyPr vert="horz" wrap="square" lIns="0" tIns="0" rIns="0" bIns="0" rtlCol="0" anchor="t">
            <a:spAutoFit/>
          </a:bodyPr>
          <a:lstStyle/>
          <a:p>
            <a:pPr marL="733802" lvl="2" indent="-285695">
              <a:spcAft>
                <a:spcPts val="300"/>
              </a:spcAft>
            </a:pPr>
            <a:r>
              <a:rPr lang="en-US" sz="1600" dirty="0">
                <a:solidFill>
                  <a:srgbClr val="00B050"/>
                </a:solidFill>
                <a:cs typeface="Arial" panose="020B0604020202020204" pitchFamily="34" charset="0"/>
              </a:rPr>
              <a:t>Module 1: Design a Compute Solution</a:t>
            </a:r>
          </a:p>
          <a:p>
            <a:pPr marL="733802" lvl="2" indent="-285695">
              <a:spcAft>
                <a:spcPts val="300"/>
              </a:spcAft>
            </a:pPr>
            <a:r>
              <a:rPr lang="en-US" sz="1600" dirty="0">
                <a:solidFill>
                  <a:srgbClr val="00B050"/>
                </a:solidFill>
                <a:cs typeface="Arial" panose="020B0604020202020204" pitchFamily="34" charset="0"/>
              </a:rPr>
              <a:t>Module 2: Design a Network Solution</a:t>
            </a:r>
          </a:p>
          <a:p>
            <a:pPr marL="733802" lvl="2" indent="-285695">
              <a:spcAft>
                <a:spcPts val="300"/>
              </a:spcAft>
            </a:pPr>
            <a:r>
              <a:rPr lang="en-US" sz="1600" dirty="0">
                <a:solidFill>
                  <a:srgbClr val="00B050"/>
                </a:solidFill>
                <a:cs typeface="Arial" panose="020B0604020202020204" pitchFamily="34" charset="0"/>
              </a:rPr>
              <a:t>Module 3: Design for Migration</a:t>
            </a:r>
          </a:p>
          <a:p>
            <a:pPr marL="733802" lvl="2" indent="-285695">
              <a:spcAft>
                <a:spcPts val="300"/>
              </a:spcAft>
            </a:pPr>
            <a:r>
              <a:rPr lang="en-US" sz="1600" dirty="0">
                <a:solidFill>
                  <a:srgbClr val="00B050"/>
                </a:solidFill>
                <a:cs typeface="Arial" panose="020B0604020202020204" pitchFamily="34" charset="0"/>
              </a:rPr>
              <a:t>Module 4: Design Authentication and Authorization</a:t>
            </a:r>
          </a:p>
          <a:p>
            <a:pPr marL="733802" lvl="2" indent="-285695">
              <a:spcAft>
                <a:spcPts val="300"/>
              </a:spcAft>
            </a:pPr>
            <a:r>
              <a:rPr lang="en-US" sz="1600" dirty="0">
                <a:solidFill>
                  <a:srgbClr val="0078D4"/>
                </a:solidFill>
                <a:cs typeface="Arial" panose="020B0604020202020204" pitchFamily="34" charset="0"/>
              </a:rPr>
              <a:t>Module 5: Design Governance</a:t>
            </a:r>
          </a:p>
          <a:p>
            <a:pPr marL="733802" lvl="2" indent="-285695">
              <a:spcAft>
                <a:spcPts val="300"/>
              </a:spcAft>
            </a:pPr>
            <a:r>
              <a:rPr lang="en-US" sz="1600" dirty="0">
                <a:solidFill>
                  <a:srgbClr val="0078D4"/>
                </a:solidFill>
                <a:cs typeface="Arial" panose="020B0604020202020204" pitchFamily="34" charset="0"/>
              </a:rPr>
              <a:t>Module 6: Design a Solution for Databases</a:t>
            </a:r>
          </a:p>
          <a:p>
            <a:pPr marL="733802" lvl="2" indent="-285695">
              <a:spcAft>
                <a:spcPts val="300"/>
              </a:spcAft>
            </a:pPr>
            <a:r>
              <a:rPr lang="en-US" sz="1600" dirty="0">
                <a:solidFill>
                  <a:srgbClr val="0078D4"/>
                </a:solidFill>
                <a:cs typeface="Arial" panose="020B0604020202020204" pitchFamily="34" charset="0"/>
              </a:rPr>
              <a:t>Module 7: Select an Appropriate Storage Account</a:t>
            </a:r>
          </a:p>
          <a:p>
            <a:pPr marL="733802" lvl="2" indent="-285695">
              <a:spcAft>
                <a:spcPts val="300"/>
              </a:spcAft>
            </a:pPr>
            <a:r>
              <a:rPr lang="en-US" sz="1600" dirty="0">
                <a:solidFill>
                  <a:schemeClr val="accent4">
                    <a:lumMod val="75000"/>
                  </a:schemeClr>
                </a:solidFill>
                <a:cs typeface="Arial" panose="020B0604020202020204" pitchFamily="34" charset="0"/>
              </a:rPr>
              <a:t>Module 8: Design Data Integration</a:t>
            </a:r>
          </a:p>
          <a:p>
            <a:pPr marL="733802" lvl="2" indent="-285695">
              <a:spcAft>
                <a:spcPts val="300"/>
              </a:spcAft>
            </a:pPr>
            <a:r>
              <a:rPr lang="en-US" sz="1600" dirty="0">
                <a:solidFill>
                  <a:schemeClr val="accent4">
                    <a:lumMod val="75000"/>
                  </a:schemeClr>
                </a:solidFill>
                <a:cs typeface="Arial" panose="020B0604020202020204" pitchFamily="34" charset="0"/>
              </a:rPr>
              <a:t>Module 9: Design a Solution for Logging and Monitoring</a:t>
            </a:r>
          </a:p>
          <a:p>
            <a:pPr marL="733802" lvl="2" indent="-285695">
              <a:spcAft>
                <a:spcPts val="300"/>
              </a:spcAft>
            </a:pPr>
            <a:r>
              <a:rPr lang="en-US" sz="1600" dirty="0">
                <a:solidFill>
                  <a:schemeClr val="accent4">
                    <a:lumMod val="75000"/>
                  </a:schemeClr>
                </a:solidFill>
                <a:cs typeface="Arial" panose="020B0604020202020204" pitchFamily="34" charset="0"/>
              </a:rPr>
              <a:t>Module 10: Design a Solution for Backup and Recovery</a:t>
            </a:r>
          </a:p>
          <a:p>
            <a:pPr marL="733802" lvl="2" indent="-285695">
              <a:spcAft>
                <a:spcPts val="300"/>
              </a:spcAft>
            </a:pPr>
            <a:r>
              <a:rPr lang="en-US" sz="1600" dirty="0">
                <a:solidFill>
                  <a:schemeClr val="accent4">
                    <a:lumMod val="75000"/>
                  </a:schemeClr>
                </a:solidFill>
                <a:cs typeface="Arial" panose="020B0604020202020204" pitchFamily="34" charset="0"/>
              </a:rPr>
              <a:t>Module 11: Design for High Availability</a:t>
            </a:r>
          </a:p>
          <a:p>
            <a:pPr marL="733802" lvl="2" indent="-285695">
              <a:spcAft>
                <a:spcPts val="300"/>
              </a:spcAft>
            </a:pPr>
            <a:r>
              <a:rPr lang="en-US" sz="1600" dirty="0">
                <a:cs typeface="Arial" panose="020B0604020202020204" pitchFamily="34" charset="0"/>
              </a:rPr>
              <a:t>Module 12: Design for Cost Optimization</a:t>
            </a:r>
          </a:p>
          <a:p>
            <a:pPr marL="733802" lvl="2" indent="-285695">
              <a:spcAft>
                <a:spcPts val="300"/>
              </a:spcAft>
            </a:pPr>
            <a:r>
              <a:rPr lang="en-US" sz="1600" dirty="0">
                <a:cs typeface="Arial" panose="020B0604020202020204" pitchFamily="34" charset="0"/>
              </a:rPr>
              <a:t>Module 13: Design an Application Architecture</a:t>
            </a:r>
          </a:p>
          <a:p>
            <a:pPr marL="733802" lvl="2" indent="-285695">
              <a:spcAft>
                <a:spcPts val="300"/>
              </a:spcAft>
            </a:pPr>
            <a:r>
              <a:rPr lang="en-US" sz="1600" dirty="0">
                <a:cs typeface="Arial" panose="020B0604020202020204" pitchFamily="34" charset="0"/>
              </a:rPr>
              <a:t>Module 14: Design Security for Applications</a:t>
            </a:r>
          </a:p>
        </p:txBody>
      </p:sp>
      <p:sp>
        <p:nvSpPr>
          <p:cNvPr id="9" name="TextBox 8">
            <a:extLst>
              <a:ext uri="{FF2B5EF4-FFF2-40B4-BE49-F238E27FC236}">
                <a16:creationId xmlns:a16="http://schemas.microsoft.com/office/drawing/2014/main" id="{08D2CE1E-028A-4C5A-AE04-10AA752324E5}"/>
              </a:ext>
            </a:extLst>
          </p:cNvPr>
          <p:cNvSpPr txBox="1"/>
          <p:nvPr/>
        </p:nvSpPr>
        <p:spPr>
          <a:xfrm>
            <a:off x="645948" y="6284779"/>
            <a:ext cx="9779478" cy="275200"/>
          </a:xfrm>
          <a:prstGeom prst="rect">
            <a:avLst/>
          </a:prstGeom>
          <a:noFill/>
        </p:spPr>
        <p:txBody>
          <a:bodyPr wrap="square">
            <a:spAutoFit/>
          </a:bodyPr>
          <a:lstStyle/>
          <a:p>
            <a:r>
              <a:rPr lang="en-US" sz="1200" b="1" dirty="0">
                <a:latin typeface="Segoe UI Light" panose="020B0502040204020203" pitchFamily="34" charset="0"/>
                <a:cs typeface="Segoe UI Light" panose="020B0502040204020203" pitchFamily="34" charset="0"/>
              </a:rPr>
              <a:t>NOTE</a:t>
            </a:r>
            <a:r>
              <a:rPr lang="en-US" sz="1200" dirty="0">
                <a:latin typeface="Segoe UI Light" panose="020B0502040204020203" pitchFamily="34" charset="0"/>
                <a:cs typeface="Segoe UI Light" panose="020B0502040204020203" pitchFamily="34" charset="0"/>
              </a:rPr>
              <a:t>: The module order listed above aligns with the learning objectives described on the </a:t>
            </a:r>
            <a:r>
              <a:rPr lang="en-US" sz="1200" dirty="0">
                <a:latin typeface="Segoe UI Light" panose="020B0502040204020203" pitchFamily="34" charset="0"/>
                <a:cs typeface="Segoe UI Light" panose="020B0502040204020203" pitchFamily="34" charset="0"/>
                <a:hlinkClick r:id="rId5"/>
              </a:rPr>
              <a:t>AZ-304: Microsoft Azure Architect Design certification</a:t>
            </a:r>
            <a:r>
              <a:rPr lang="en-US" sz="1200" dirty="0">
                <a:latin typeface="Segoe UI Light" panose="020B0502040204020203" pitchFamily="34" charset="0"/>
                <a:cs typeface="Segoe UI Light" panose="020B0502040204020203" pitchFamily="34" charset="0"/>
              </a:rPr>
              <a:t> page.</a:t>
            </a:r>
          </a:p>
        </p:txBody>
      </p:sp>
      <p:sp>
        <p:nvSpPr>
          <p:cNvPr id="2" name="Rectangle 1">
            <a:extLst>
              <a:ext uri="{FF2B5EF4-FFF2-40B4-BE49-F238E27FC236}">
                <a16:creationId xmlns:a16="http://schemas.microsoft.com/office/drawing/2014/main" id="{9D514FD7-A1A3-48E9-A884-73576B83EDB8}"/>
              </a:ext>
            </a:extLst>
          </p:cNvPr>
          <p:cNvSpPr/>
          <p:nvPr/>
        </p:nvSpPr>
        <p:spPr bwMode="auto">
          <a:xfrm>
            <a:off x="790320" y="2282764"/>
            <a:ext cx="6975641" cy="318566"/>
          </a:xfrm>
          <a:prstGeom prst="rect">
            <a:avLst/>
          </a:prstGeom>
          <a:noFill/>
          <a:ln>
            <a:solidFill>
              <a:srgbClr val="0777D3"/>
            </a:solidFill>
            <a:headEnd type="none" w="med" len="med"/>
            <a:tailEnd type="none" w="med" len="med"/>
          </a:ln>
          <a:effectLst>
            <a:glow rad="63500">
              <a:schemeClr val="accent4">
                <a:satMod val="175000"/>
                <a:alpha val="40000"/>
              </a:schemeClr>
            </a:glo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219167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Segoe UI" panose="020B0502040204020203" pitchFamily="34" charset="0"/>
              </a:rPr>
              <a:t>Compliance with Azure Policy</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507807" y="1641187"/>
            <a:ext cx="10895472" cy="3375283"/>
          </a:xfrm>
        </p:spPr>
        <p:txBody>
          <a:bodyPr/>
          <a:lstStyle/>
          <a:p>
            <a:pPr marL="342900" indent="-342900">
              <a:spcAft>
                <a:spcPts val="2400"/>
              </a:spcAft>
              <a:buFont typeface="Arial" panose="020B0604020202020204" pitchFamily="34" charset="0"/>
              <a:buChar char="•"/>
            </a:pPr>
            <a:r>
              <a:rPr lang="en-US" dirty="0">
                <a:latin typeface="+mn-lt"/>
                <a:cs typeface="Segoe UI Light" panose="020B0502040204020203" pitchFamily="34" charset="0"/>
                <a:hlinkClick r:id="rId3"/>
              </a:rPr>
              <a:t>Azure Policy </a:t>
            </a:r>
            <a:r>
              <a:rPr lang="en-US" dirty="0">
                <a:latin typeface="+mn-lt"/>
                <a:cs typeface="Segoe UI Light" panose="020B0502040204020203" pitchFamily="34" charset="0"/>
              </a:rPr>
              <a:t>is an Azure service you use to create, assign and, manage policies</a:t>
            </a:r>
          </a:p>
          <a:p>
            <a:pPr marL="342900" indent="-342900">
              <a:spcAft>
                <a:spcPts val="2400"/>
              </a:spcAft>
              <a:buFont typeface="Arial" panose="020B0604020202020204" pitchFamily="34" charset="0"/>
              <a:buChar char="•"/>
            </a:pPr>
            <a:r>
              <a:rPr lang="en-US" dirty="0">
                <a:latin typeface="+mn-lt"/>
                <a:cs typeface="Segoe UI Light" panose="020B0502040204020203" pitchFamily="34" charset="0"/>
              </a:rPr>
              <a:t>Enforce rules</a:t>
            </a:r>
          </a:p>
          <a:p>
            <a:pPr marL="342900" indent="-342900">
              <a:spcAft>
                <a:spcPts val="2400"/>
              </a:spcAft>
              <a:buFont typeface="Arial" panose="020B0604020202020204" pitchFamily="34" charset="0"/>
              <a:buChar char="•"/>
            </a:pPr>
            <a:r>
              <a:rPr lang="en-US" dirty="0">
                <a:latin typeface="+mn-lt"/>
                <a:cs typeface="Segoe UI Light" panose="020B0502040204020203" pitchFamily="34" charset="0"/>
              </a:rPr>
              <a:t>Evaluate Noncompliance </a:t>
            </a:r>
          </a:p>
          <a:p>
            <a:pPr marL="342900" indent="-342900">
              <a:spcAft>
                <a:spcPts val="2400"/>
              </a:spcAft>
              <a:buFont typeface="Arial" panose="020B0604020202020204" pitchFamily="34" charset="0"/>
              <a:buChar char="•"/>
            </a:pPr>
            <a:r>
              <a:rPr lang="en-US" dirty="0">
                <a:latin typeface="+mn-lt"/>
                <a:cs typeface="Segoe UI Light" panose="020B0502040204020203" pitchFamily="34" charset="0"/>
              </a:rPr>
              <a:t>Audit Policies</a:t>
            </a:r>
          </a:p>
          <a:p>
            <a:pPr marL="342900" indent="-342900">
              <a:spcAft>
                <a:spcPts val="2400"/>
              </a:spcAft>
              <a:buFont typeface="Arial" panose="020B0604020202020204" pitchFamily="34" charset="0"/>
              <a:buChar char="•"/>
            </a:pPr>
            <a:r>
              <a:rPr lang="en-US" dirty="0">
                <a:latin typeface="+mn-lt"/>
                <a:cs typeface="Segoe UI Light" panose="020B0502040204020203" pitchFamily="34" charset="0"/>
              </a:rPr>
              <a:t>Integrate with Azure DevOps</a:t>
            </a:r>
          </a:p>
        </p:txBody>
      </p:sp>
      <p:pic>
        <p:nvPicPr>
          <p:cNvPr id="3" name="Picture 2">
            <a:extLst>
              <a:ext uri="{FF2B5EF4-FFF2-40B4-BE49-F238E27FC236}">
                <a16:creationId xmlns:a16="http://schemas.microsoft.com/office/drawing/2014/main" id="{6EA18A9B-801D-445D-967C-C7BB2FE41ABD}"/>
              </a:ext>
            </a:extLst>
          </p:cNvPr>
          <p:cNvPicPr>
            <a:picLocks noChangeAspect="1"/>
          </p:cNvPicPr>
          <p:nvPr/>
        </p:nvPicPr>
        <p:blipFill>
          <a:blip r:embed="rId4"/>
          <a:stretch>
            <a:fillRect/>
          </a:stretch>
        </p:blipFill>
        <p:spPr>
          <a:xfrm>
            <a:off x="10836249" y="5456987"/>
            <a:ext cx="1021960" cy="940203"/>
          </a:xfrm>
          <a:prstGeom prst="rect">
            <a:avLst/>
          </a:prstGeom>
        </p:spPr>
      </p:pic>
    </p:spTree>
    <p:extLst>
      <p:ext uri="{BB962C8B-B14F-4D97-AF65-F5344CB8AC3E}">
        <p14:creationId xmlns:p14="http://schemas.microsoft.com/office/powerpoint/2010/main" val="160042579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69346" y="421080"/>
            <a:ext cx="11306469" cy="403079"/>
          </a:xfrm>
        </p:spPr>
        <p:txBody>
          <a:bodyPr/>
          <a:lstStyle/>
          <a:p>
            <a:r>
              <a:rPr lang="en-US" dirty="0">
                <a:latin typeface="Segoe UI" panose="020B0502040204020203" pitchFamily="34" charset="0"/>
              </a:rPr>
              <a:t>Azure Policy Initiatives or Azure Policies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40480" y="1794050"/>
            <a:ext cx="10447260" cy="2569934"/>
          </a:xfrm>
        </p:spPr>
        <p:txBody>
          <a:bodyPr/>
          <a:lstStyle/>
          <a:p>
            <a:pPr>
              <a:spcAft>
                <a:spcPts val="1765"/>
              </a:spcAft>
            </a:pPr>
            <a:r>
              <a:rPr lang="en-US" dirty="0">
                <a:latin typeface="+mn-lt"/>
                <a:cs typeface="Segoe UI Light" panose="020B0502040204020203" pitchFamily="34" charset="0"/>
              </a:rPr>
              <a:t>Azure Policy is three components:</a:t>
            </a:r>
          </a:p>
          <a:p>
            <a:pPr marL="457200" indent="-457200">
              <a:spcAft>
                <a:spcPts val="2400"/>
              </a:spcAft>
              <a:buFont typeface="Arial" panose="020B0604020202020204" pitchFamily="34" charset="0"/>
              <a:buChar char="•"/>
            </a:pPr>
            <a:r>
              <a:rPr lang="en-US" b="1" dirty="0">
                <a:latin typeface="+mn-lt"/>
                <a:cs typeface="Segoe UI Light" panose="020B0502040204020203" pitchFamily="34" charset="0"/>
              </a:rPr>
              <a:t>Policy definition</a:t>
            </a:r>
            <a:r>
              <a:rPr lang="en-US" dirty="0">
                <a:latin typeface="+mn-lt"/>
                <a:cs typeface="Segoe UI Light" panose="020B0502040204020203" pitchFamily="34" charset="0"/>
              </a:rPr>
              <a:t> - conditions which you want controlled</a:t>
            </a:r>
          </a:p>
          <a:p>
            <a:pPr marL="457200" indent="-457200">
              <a:spcAft>
                <a:spcPts val="2400"/>
              </a:spcAft>
              <a:buFont typeface="Arial" panose="020B0604020202020204" pitchFamily="34" charset="0"/>
              <a:buChar char="•"/>
            </a:pPr>
            <a:r>
              <a:rPr lang="en-US" b="1" dirty="0">
                <a:latin typeface="+mn-lt"/>
                <a:cs typeface="Segoe UI Light" panose="020B0502040204020203" pitchFamily="34" charset="0"/>
              </a:rPr>
              <a:t>Policy assignment</a:t>
            </a:r>
            <a:r>
              <a:rPr lang="en-US" dirty="0">
                <a:latin typeface="+mn-lt"/>
                <a:cs typeface="Segoe UI Light" panose="020B0502040204020203" pitchFamily="34" charset="0"/>
              </a:rPr>
              <a:t> - scope of what the policy definition </a:t>
            </a:r>
          </a:p>
          <a:p>
            <a:pPr marL="457200" indent="-457200">
              <a:spcAft>
                <a:spcPts val="2400"/>
              </a:spcAft>
              <a:buFont typeface="Arial" panose="020B0604020202020204" pitchFamily="34" charset="0"/>
              <a:buChar char="•"/>
            </a:pPr>
            <a:r>
              <a:rPr lang="en-US" b="1" dirty="0">
                <a:solidFill>
                  <a:schemeClr val="tx1"/>
                </a:solidFill>
                <a:latin typeface="+mn-lt"/>
                <a:cs typeface="Segoe UI Light" panose="020B0502040204020203" pitchFamily="34" charset="0"/>
              </a:rPr>
              <a:t>Policy parameters - </a:t>
            </a:r>
            <a:r>
              <a:rPr lang="en-US" dirty="0">
                <a:solidFill>
                  <a:schemeClr val="tx1"/>
                </a:solidFill>
                <a:latin typeface="+mn-lt"/>
                <a:cs typeface="Segoe UI Light" panose="020B0502040204020203" pitchFamily="34" charset="0"/>
              </a:rPr>
              <a:t>characteristics and values of the policy</a:t>
            </a:r>
          </a:p>
        </p:txBody>
      </p:sp>
      <p:pic>
        <p:nvPicPr>
          <p:cNvPr id="2" name="Picture 1">
            <a:extLst>
              <a:ext uri="{FF2B5EF4-FFF2-40B4-BE49-F238E27FC236}">
                <a16:creationId xmlns:a16="http://schemas.microsoft.com/office/drawing/2014/main" id="{CDAE1E3B-BCCF-4DC3-BC6C-15AF3DD8FCEB}"/>
              </a:ext>
            </a:extLst>
          </p:cNvPr>
          <p:cNvPicPr>
            <a:picLocks noChangeAspect="1"/>
          </p:cNvPicPr>
          <p:nvPr/>
        </p:nvPicPr>
        <p:blipFill>
          <a:blip r:embed="rId3"/>
          <a:stretch>
            <a:fillRect/>
          </a:stretch>
        </p:blipFill>
        <p:spPr>
          <a:xfrm>
            <a:off x="10836249" y="5456987"/>
            <a:ext cx="1021960" cy="940203"/>
          </a:xfrm>
          <a:prstGeom prst="rect">
            <a:avLst/>
          </a:prstGeom>
        </p:spPr>
      </p:pic>
    </p:spTree>
    <p:extLst>
      <p:ext uri="{BB962C8B-B14F-4D97-AF65-F5344CB8AC3E}">
        <p14:creationId xmlns:p14="http://schemas.microsoft.com/office/powerpoint/2010/main" val="171851871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00235" y="394498"/>
            <a:ext cx="11306469" cy="403079"/>
          </a:xfrm>
        </p:spPr>
        <p:txBody>
          <a:bodyPr/>
          <a:lstStyle/>
          <a:p>
            <a:r>
              <a:rPr lang="en-US" dirty="0">
                <a:latin typeface="+mn-lt"/>
                <a:cs typeface="Segoe UI Light" panose="020B0502040204020203" pitchFamily="34" charset="0"/>
              </a:rPr>
              <a:t>Creating a Policy</a:t>
            </a:r>
          </a:p>
        </p:txBody>
      </p:sp>
      <p:sp>
        <p:nvSpPr>
          <p:cNvPr id="6" name="TextBox 5">
            <a:extLst>
              <a:ext uri="{FF2B5EF4-FFF2-40B4-BE49-F238E27FC236}">
                <a16:creationId xmlns:a16="http://schemas.microsoft.com/office/drawing/2014/main" id="{A4C1F2D4-1699-493C-96A4-4C3ACE69129E}"/>
              </a:ext>
            </a:extLst>
          </p:cNvPr>
          <p:cNvSpPr txBox="1"/>
          <p:nvPr/>
        </p:nvSpPr>
        <p:spPr>
          <a:xfrm>
            <a:off x="373651" y="988394"/>
            <a:ext cx="10579275" cy="2400657"/>
          </a:xfrm>
          <a:prstGeom prst="rect">
            <a:avLst/>
          </a:prstGeom>
          <a:noFill/>
        </p:spPr>
        <p:txBody>
          <a:bodyPr wrap="square">
            <a:spAutoFit/>
          </a:bodyPr>
          <a:lstStyle/>
          <a:p>
            <a:pPr>
              <a:spcAft>
                <a:spcPts val="1800"/>
              </a:spcAft>
            </a:pPr>
            <a:r>
              <a:rPr lang="en-US" sz="2400" dirty="0">
                <a:latin typeface="Segoe UI" panose="020B0502040204020203" pitchFamily="34" charset="0"/>
                <a:cs typeface="Segoe UI" panose="020B0502040204020203" pitchFamily="34" charset="0"/>
              </a:rPr>
              <a:t>Creating an Azure Policy begins with creating a </a:t>
            </a:r>
            <a:r>
              <a:rPr lang="en-US" sz="2400" i="1" dirty="0">
                <a:latin typeface="Segoe UI" panose="020B0502040204020203" pitchFamily="34" charset="0"/>
                <a:cs typeface="Segoe UI" panose="020B0502040204020203" pitchFamily="34" charset="0"/>
              </a:rPr>
              <a:t>policy definition</a:t>
            </a:r>
            <a:r>
              <a:rPr lang="en-US" sz="2400" dirty="0">
                <a:latin typeface="Segoe UI" panose="020B0502040204020203" pitchFamily="34" charset="0"/>
                <a:cs typeface="Segoe UI" panose="020B0502040204020203" pitchFamily="34" charset="0"/>
              </a:rPr>
              <a:t>. </a:t>
            </a:r>
          </a:p>
          <a:p>
            <a:pPr>
              <a:spcAft>
                <a:spcPts val="600"/>
              </a:spcAft>
            </a:pPr>
            <a:r>
              <a:rPr lang="en-US" sz="2400" dirty="0">
                <a:latin typeface="Segoe UI" panose="020B0502040204020203" pitchFamily="34" charset="0"/>
                <a:cs typeface="Segoe UI" panose="020B0502040204020203" pitchFamily="34" charset="0"/>
              </a:rPr>
              <a:t>To apply a policy:</a:t>
            </a:r>
          </a:p>
          <a:p>
            <a:pPr marL="457200" indent="-457200">
              <a:spcAft>
                <a:spcPts val="600"/>
              </a:spcAft>
              <a:buFont typeface="+mj-lt"/>
              <a:buAutoNum type="arabicPeriod"/>
            </a:pPr>
            <a:r>
              <a:rPr lang="en-US" sz="2400" dirty="0">
                <a:latin typeface="Segoe UI" panose="020B0502040204020203" pitchFamily="34" charset="0"/>
                <a:cs typeface="Segoe UI" panose="020B0502040204020203" pitchFamily="34" charset="0"/>
              </a:rPr>
              <a:t> Create a policy definition</a:t>
            </a:r>
          </a:p>
          <a:p>
            <a:pPr marL="457200" indent="-457200">
              <a:spcAft>
                <a:spcPts val="600"/>
              </a:spcAft>
              <a:buFont typeface="+mj-lt"/>
              <a:buAutoNum type="arabicPeriod"/>
            </a:pPr>
            <a:r>
              <a:rPr lang="en-US" sz="2400" dirty="0">
                <a:latin typeface="Segoe UI" panose="020B0502040204020203" pitchFamily="34" charset="0"/>
                <a:cs typeface="Segoe UI" panose="020B0502040204020203" pitchFamily="34" charset="0"/>
              </a:rPr>
              <a:t> Assign a definition to a scope of resources</a:t>
            </a:r>
          </a:p>
          <a:p>
            <a:pPr marL="457200" indent="-457200">
              <a:spcAft>
                <a:spcPts val="600"/>
              </a:spcAft>
              <a:buFont typeface="+mj-lt"/>
              <a:buAutoNum type="arabicPeriod"/>
            </a:pPr>
            <a:r>
              <a:rPr lang="en-US" sz="2400" dirty="0">
                <a:latin typeface="Segoe UI" panose="020B0502040204020203" pitchFamily="34" charset="0"/>
                <a:cs typeface="Segoe UI" panose="020B0502040204020203" pitchFamily="34" charset="0"/>
              </a:rPr>
              <a:t> View policy evaluation results</a:t>
            </a:r>
          </a:p>
        </p:txBody>
      </p:sp>
      <p:pic>
        <p:nvPicPr>
          <p:cNvPr id="5" name="Picture 4">
            <a:extLst>
              <a:ext uri="{FF2B5EF4-FFF2-40B4-BE49-F238E27FC236}">
                <a16:creationId xmlns:a16="http://schemas.microsoft.com/office/drawing/2014/main" id="{AF57176C-8919-4817-8D95-A41FB190323E}"/>
              </a:ext>
            </a:extLst>
          </p:cNvPr>
          <p:cNvPicPr>
            <a:picLocks noChangeAspect="1"/>
          </p:cNvPicPr>
          <p:nvPr/>
        </p:nvPicPr>
        <p:blipFill>
          <a:blip r:embed="rId3"/>
          <a:stretch>
            <a:fillRect/>
          </a:stretch>
        </p:blipFill>
        <p:spPr>
          <a:xfrm>
            <a:off x="335083" y="3468950"/>
            <a:ext cx="11247412" cy="3261548"/>
          </a:xfrm>
          <a:prstGeom prst="rect">
            <a:avLst/>
          </a:prstGeom>
        </p:spPr>
      </p:pic>
    </p:spTree>
    <p:extLst>
      <p:ext uri="{BB962C8B-B14F-4D97-AF65-F5344CB8AC3E}">
        <p14:creationId xmlns:p14="http://schemas.microsoft.com/office/powerpoint/2010/main" val="81076012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cs typeface="Segoe UI Light" panose="020B0502040204020203" pitchFamily="34" charset="0"/>
              </a:rPr>
              <a:t>Applying Azure Policy</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323897" y="1355709"/>
            <a:ext cx="11378477" cy="800219"/>
          </a:xfrm>
        </p:spPr>
        <p:txBody>
          <a:bodyPr/>
          <a:lstStyle/>
          <a:p>
            <a:r>
              <a:rPr lang="en-US" sz="2200" dirty="0">
                <a:latin typeface="+mn-lt"/>
                <a:cs typeface="Segoe UI Light" panose="020B0502040204020203" pitchFamily="34" charset="0"/>
              </a:rPr>
              <a:t>To apply a policy with Azure PowerShell by adding the</a:t>
            </a:r>
            <a:r>
              <a:rPr lang="en-US" dirty="0">
                <a:latin typeface="+mn-lt"/>
                <a:cs typeface="Segoe UI Light" panose="020B0502040204020203" pitchFamily="34" charset="0"/>
              </a:rPr>
              <a:t> </a:t>
            </a:r>
            <a:r>
              <a:rPr lang="en-US" sz="2000" dirty="0" err="1">
                <a:latin typeface="Consolas" panose="020B0609020204030204" pitchFamily="49" charset="0"/>
                <a:cs typeface="Segoe UI Light" panose="020B0502040204020203" pitchFamily="34" charset="0"/>
              </a:rPr>
              <a:t>Microsoft.PolicyInsights</a:t>
            </a:r>
            <a:r>
              <a:rPr lang="en-US" sz="1800" dirty="0">
                <a:latin typeface="+mn-lt"/>
                <a:cs typeface="Segoe UI Light" panose="020B0502040204020203" pitchFamily="34" charset="0"/>
              </a:rPr>
              <a:t> </a:t>
            </a:r>
            <a:r>
              <a:rPr lang="en-US" sz="2200" dirty="0">
                <a:latin typeface="+mn-lt"/>
                <a:cs typeface="Segoe UI Light" panose="020B0502040204020203" pitchFamily="34" charset="0"/>
              </a:rPr>
              <a:t>extension:</a:t>
            </a:r>
          </a:p>
        </p:txBody>
      </p:sp>
      <p:pic>
        <p:nvPicPr>
          <p:cNvPr id="8" name="Picture 7">
            <a:extLst>
              <a:ext uri="{FF2B5EF4-FFF2-40B4-BE49-F238E27FC236}">
                <a16:creationId xmlns:a16="http://schemas.microsoft.com/office/drawing/2014/main" id="{F5E8A56D-F99C-4360-9E62-15839A24A961}"/>
              </a:ext>
            </a:extLst>
          </p:cNvPr>
          <p:cNvPicPr>
            <a:picLocks noChangeAspect="1"/>
          </p:cNvPicPr>
          <p:nvPr/>
        </p:nvPicPr>
        <p:blipFill>
          <a:blip r:embed="rId3"/>
          <a:stretch>
            <a:fillRect/>
          </a:stretch>
        </p:blipFill>
        <p:spPr>
          <a:xfrm>
            <a:off x="11038930" y="5913850"/>
            <a:ext cx="720981" cy="663302"/>
          </a:xfrm>
          <a:prstGeom prst="rect">
            <a:avLst/>
          </a:prstGeom>
        </p:spPr>
      </p:pic>
      <p:sp>
        <p:nvSpPr>
          <p:cNvPr id="17" name="TextBox 16">
            <a:extLst>
              <a:ext uri="{FF2B5EF4-FFF2-40B4-BE49-F238E27FC236}">
                <a16:creationId xmlns:a16="http://schemas.microsoft.com/office/drawing/2014/main" id="{3C9EFF18-CBDA-4D30-B6A6-EF93882B0987}"/>
              </a:ext>
            </a:extLst>
          </p:cNvPr>
          <p:cNvSpPr txBox="1"/>
          <p:nvPr/>
        </p:nvSpPr>
        <p:spPr>
          <a:xfrm>
            <a:off x="302630" y="3035808"/>
            <a:ext cx="10824397" cy="769441"/>
          </a:xfrm>
          <a:prstGeom prst="rect">
            <a:avLst/>
          </a:prstGeom>
          <a:noFill/>
        </p:spPr>
        <p:txBody>
          <a:bodyPr wrap="square">
            <a:spAutoFit/>
          </a:bodyPr>
          <a:lstStyle/>
          <a:p>
            <a:r>
              <a:rPr lang="en-US" sz="2200" dirty="0">
                <a:cs typeface="Segoe UI Light" panose="020B0502040204020203" pitchFamily="34" charset="0"/>
              </a:rPr>
              <a:t>Example of a policy definition that identifies virtual machines not using managed disks.</a:t>
            </a:r>
          </a:p>
        </p:txBody>
      </p:sp>
      <p:sp>
        <p:nvSpPr>
          <p:cNvPr id="10" name="TextBox 9">
            <a:extLst>
              <a:ext uri="{FF2B5EF4-FFF2-40B4-BE49-F238E27FC236}">
                <a16:creationId xmlns:a16="http://schemas.microsoft.com/office/drawing/2014/main" id="{7EC3300C-8134-40F2-A17A-65BC298CD482}"/>
              </a:ext>
            </a:extLst>
          </p:cNvPr>
          <p:cNvSpPr txBox="1"/>
          <p:nvPr/>
        </p:nvSpPr>
        <p:spPr>
          <a:xfrm>
            <a:off x="418643" y="3862961"/>
            <a:ext cx="11059204" cy="2554545"/>
          </a:xfrm>
          <a:prstGeom prst="rect">
            <a:avLst/>
          </a:prstGeom>
          <a:noFill/>
        </p:spPr>
        <p:txBody>
          <a:bodyPr wrap="square">
            <a:spAutoFit/>
          </a:bodyPr>
          <a:lstStyle/>
          <a:p>
            <a:r>
              <a:rPr lang="en-US" sz="1600" dirty="0">
                <a:solidFill>
                  <a:srgbClr val="00B050"/>
                </a:solidFill>
                <a:latin typeface="Consolas" panose="020B0609020204030204" pitchFamily="49" charset="0"/>
                <a:cs typeface="Arial" panose="020B0604020202020204" pitchFamily="34" charset="0"/>
              </a:rPr>
              <a:t># Get a reference to the resource group that will be the scope of the assignment</a:t>
            </a:r>
          </a:p>
          <a:p>
            <a:r>
              <a:rPr lang="en-US" sz="1600" dirty="0">
                <a:latin typeface="Consolas" panose="020B0609020204030204" pitchFamily="49" charset="0"/>
                <a:cs typeface="Arial" panose="020B0604020202020204" pitchFamily="34" charset="0"/>
              </a:rPr>
              <a:t>$rg = GetAzREsourceGroup –name ‘</a:t>
            </a:r>
            <a:r>
              <a:rPr lang="en-US" sz="1600" dirty="0">
                <a:solidFill>
                  <a:srgbClr val="FF0000"/>
                </a:solidFill>
                <a:latin typeface="Consolas" panose="020B0609020204030204" pitchFamily="49" charset="0"/>
                <a:cs typeface="Arial" panose="020B0604020202020204" pitchFamily="34" charset="0"/>
              </a:rPr>
              <a:t>&lt;resourceGroupName&gt;</a:t>
            </a:r>
            <a:r>
              <a:rPr lang="en-US" sz="1600" dirty="0">
                <a:latin typeface="Consolas" panose="020B0609020204030204" pitchFamily="49" charset="0"/>
                <a:cs typeface="Arial" panose="020B0604020202020204" pitchFamily="34" charset="0"/>
              </a:rPr>
              <a:t>’</a:t>
            </a:r>
          </a:p>
          <a:p>
            <a:endParaRPr lang="en-US" sz="1600" dirty="0">
              <a:latin typeface="Consolas" panose="020B0609020204030204" pitchFamily="49" charset="0"/>
              <a:cs typeface="Arial" panose="020B0604020202020204" pitchFamily="34" charset="0"/>
            </a:endParaRPr>
          </a:p>
          <a:p>
            <a:r>
              <a:rPr lang="en-US" sz="1600" dirty="0">
                <a:solidFill>
                  <a:srgbClr val="00B050"/>
                </a:solidFill>
                <a:latin typeface="Consolas" panose="020B0609020204030204" pitchFamily="49" charset="0"/>
                <a:cs typeface="Arial" panose="020B0604020202020204" pitchFamily="34" charset="0"/>
              </a:rPr>
              <a:t># Get a reference to the built-in policy definition that will be assigned </a:t>
            </a:r>
          </a:p>
          <a:p>
            <a:r>
              <a:rPr lang="en-US" sz="1600" dirty="0">
                <a:latin typeface="Consolas" panose="020B0609020204030204" pitchFamily="49" charset="0"/>
                <a:cs typeface="Arial" panose="020B0604020202020204" pitchFamily="34" charset="0"/>
              </a:rPr>
              <a:t>$definition = Get-AzPolicyDefinition | </a:t>
            </a:r>
            <a:r>
              <a:rPr lang="en-US" sz="1600" dirty="0">
                <a:solidFill>
                  <a:srgbClr val="59B4D9"/>
                </a:solidFill>
                <a:latin typeface="Consolas" panose="020B0609020204030204" pitchFamily="49" charset="0"/>
                <a:cs typeface="Arial" panose="020B0604020202020204" pitchFamily="34" charset="0"/>
              </a:rPr>
              <a:t>Where-Object</a:t>
            </a:r>
            <a:r>
              <a:rPr lang="en-US" sz="1600" dirty="0">
                <a:latin typeface="Consolas" panose="020B0609020204030204" pitchFamily="49" charset="0"/>
                <a:cs typeface="Arial" panose="020B0604020202020204" pitchFamily="34" charset="0"/>
              </a:rPr>
              <a:t> { $_.Properties.DisplayName –eq ‘</a:t>
            </a:r>
            <a:r>
              <a:rPr lang="en-US" sz="1600" dirty="0">
                <a:solidFill>
                  <a:srgbClr val="FF0000"/>
                </a:solidFill>
                <a:latin typeface="Consolas" panose="020B0609020204030204" pitchFamily="49" charset="0"/>
                <a:cs typeface="Arial" panose="020B0604020202020204" pitchFamily="34" charset="0"/>
              </a:rPr>
              <a:t>Audit VMs that do not use managed disks</a:t>
            </a:r>
            <a:r>
              <a:rPr lang="en-US" sz="1600" dirty="0">
                <a:latin typeface="Consolas" panose="020B0609020204030204" pitchFamily="49" charset="0"/>
                <a:cs typeface="Arial" panose="020B0604020202020204" pitchFamily="34" charset="0"/>
              </a:rPr>
              <a:t>’ }</a:t>
            </a:r>
          </a:p>
          <a:p>
            <a:endParaRPr lang="en-US" sz="1600" dirty="0">
              <a:latin typeface="Consolas" panose="020B0609020204030204" pitchFamily="49" charset="0"/>
              <a:cs typeface="Arial" panose="020B0604020202020204" pitchFamily="34" charset="0"/>
            </a:endParaRPr>
          </a:p>
          <a:p>
            <a:r>
              <a:rPr lang="en-US" sz="1600" dirty="0">
                <a:solidFill>
                  <a:srgbClr val="00B050"/>
                </a:solidFill>
                <a:latin typeface="Consolas" panose="020B0609020204030204" pitchFamily="49" charset="0"/>
                <a:cs typeface="Arial" panose="020B0604020202020204" pitchFamily="34" charset="0"/>
              </a:rPr>
              <a:t># Create the policy assignment with the built-in definition against your resource group</a:t>
            </a:r>
          </a:p>
          <a:p>
            <a:r>
              <a:rPr lang="en-US" sz="1600" dirty="0">
                <a:latin typeface="Consolas" panose="020B0609020204030204" pitchFamily="49" charset="0"/>
                <a:cs typeface="Arial" panose="020B0604020202020204" pitchFamily="34" charset="0"/>
              </a:rPr>
              <a:t>New-AzPolicyAssignment –Name ‘</a:t>
            </a:r>
            <a:r>
              <a:rPr lang="en-US" sz="1600" dirty="0">
                <a:solidFill>
                  <a:srgbClr val="FF0000"/>
                </a:solidFill>
                <a:latin typeface="Consolas" panose="020B0609020204030204" pitchFamily="49" charset="0"/>
                <a:cs typeface="Arial" panose="020B0604020202020204" pitchFamily="34" charset="0"/>
              </a:rPr>
              <a:t>audit-vm-manageddisks</a:t>
            </a:r>
            <a:r>
              <a:rPr lang="en-US" sz="1600" dirty="0">
                <a:latin typeface="Consolas" panose="020B0609020204030204" pitchFamily="49" charset="0"/>
                <a:cs typeface="Arial" panose="020B0604020202020204" pitchFamily="34" charset="0"/>
              </a:rPr>
              <a:t>’ –Displayzname ‘</a:t>
            </a:r>
            <a:r>
              <a:rPr lang="en-US" sz="1600" dirty="0">
                <a:solidFill>
                  <a:srgbClr val="FF0000"/>
                </a:solidFill>
                <a:latin typeface="Consolas" panose="020B0609020204030204" pitchFamily="49" charset="0"/>
                <a:cs typeface="Arial" panose="020B0604020202020204" pitchFamily="34" charset="0"/>
              </a:rPr>
              <a:t>Audit VMs without managed disks Assignment</a:t>
            </a:r>
            <a:r>
              <a:rPr lang="en-US" sz="1600" dirty="0">
                <a:latin typeface="Consolas" panose="020B0609020204030204" pitchFamily="49" charset="0"/>
                <a:cs typeface="Arial" panose="020B0604020202020204" pitchFamily="34" charset="0"/>
              </a:rPr>
              <a:t>’ –Scope $rgResourceId –PolicyDefiniton $definiton</a:t>
            </a:r>
          </a:p>
        </p:txBody>
      </p:sp>
      <p:sp>
        <p:nvSpPr>
          <p:cNvPr id="11" name="TextBox 10">
            <a:extLst>
              <a:ext uri="{FF2B5EF4-FFF2-40B4-BE49-F238E27FC236}">
                <a16:creationId xmlns:a16="http://schemas.microsoft.com/office/drawing/2014/main" id="{F4C5193E-7AC4-4E55-BEA3-2854375B8FB2}"/>
              </a:ext>
            </a:extLst>
          </p:cNvPr>
          <p:cNvSpPr txBox="1"/>
          <p:nvPr/>
        </p:nvSpPr>
        <p:spPr>
          <a:xfrm>
            <a:off x="361109" y="1907050"/>
            <a:ext cx="9573478" cy="584775"/>
          </a:xfrm>
          <a:prstGeom prst="rect">
            <a:avLst/>
          </a:prstGeom>
          <a:noFill/>
        </p:spPr>
        <p:txBody>
          <a:bodyPr wrap="square">
            <a:spAutoFit/>
          </a:bodyPr>
          <a:lstStyle/>
          <a:p>
            <a:r>
              <a:rPr lang="en-US" sz="1600" dirty="0">
                <a:solidFill>
                  <a:srgbClr val="00B050"/>
                </a:solidFill>
                <a:latin typeface="Consolas" panose="020B0609020204030204" pitchFamily="49" charset="0"/>
                <a:cs typeface="Arial" panose="020B0604020202020204" pitchFamily="34" charset="0"/>
              </a:rPr>
              <a:t># Register the resource provider if it’s not already registered</a:t>
            </a:r>
          </a:p>
          <a:p>
            <a:r>
              <a:rPr lang="en-US" sz="1600" dirty="0">
                <a:latin typeface="Consolas" panose="020B0609020204030204" pitchFamily="49" charset="0"/>
                <a:cs typeface="Arial" panose="020B0604020202020204" pitchFamily="34" charset="0"/>
              </a:rPr>
              <a:t>Register –AzResourceProvider –ProviderNamespace ‘</a:t>
            </a:r>
            <a:r>
              <a:rPr lang="en-US" sz="1600" dirty="0">
                <a:solidFill>
                  <a:srgbClr val="FF0000"/>
                </a:solidFill>
                <a:latin typeface="Consolas" panose="020B0609020204030204" pitchFamily="49" charset="0"/>
                <a:cs typeface="Arial" panose="020B0604020202020204" pitchFamily="34" charset="0"/>
              </a:rPr>
              <a:t>Microsoft.PolicyInsights</a:t>
            </a:r>
            <a:r>
              <a:rPr lang="en-US" sz="1600" dirty="0">
                <a:latin typeface="Consolas" panose="020B0609020204030204" pitchFamily="49" charset="0"/>
                <a:cs typeface="Arial" panose="020B0604020202020204" pitchFamily="34" charset="0"/>
              </a:rPr>
              <a:t>’</a:t>
            </a:r>
          </a:p>
        </p:txBody>
      </p:sp>
    </p:spTree>
    <p:extLst>
      <p:ext uri="{BB962C8B-B14F-4D97-AF65-F5344CB8AC3E}">
        <p14:creationId xmlns:p14="http://schemas.microsoft.com/office/powerpoint/2010/main" val="185104886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Segoe UI" panose="020B0502040204020203" pitchFamily="34" charset="0"/>
              </a:rPr>
              <a:t>Identifying Non-Compliant Resources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372408" y="1288826"/>
            <a:ext cx="11027012" cy="830997"/>
          </a:xfrm>
        </p:spPr>
        <p:txBody>
          <a:bodyPr/>
          <a:lstStyle/>
          <a:p>
            <a:r>
              <a:rPr lang="en-US" dirty="0">
                <a:latin typeface="+mn-lt"/>
                <a:cs typeface="Segoe UI Light" panose="020B0502040204020203" pitchFamily="34" charset="0"/>
              </a:rPr>
              <a:t>Use the applied policy definition to identify resources that aren't compliant with the policy assignment using the Azure portal</a:t>
            </a:r>
          </a:p>
        </p:txBody>
      </p:sp>
      <p:pic>
        <p:nvPicPr>
          <p:cNvPr id="5" name="Picture 4">
            <a:extLst>
              <a:ext uri="{FF2B5EF4-FFF2-40B4-BE49-F238E27FC236}">
                <a16:creationId xmlns:a16="http://schemas.microsoft.com/office/drawing/2014/main" id="{EBB30BC0-EB69-4B75-87F4-9AD87F25F6CB}"/>
              </a:ext>
            </a:extLst>
          </p:cNvPr>
          <p:cNvPicPr>
            <a:picLocks noChangeAspect="1"/>
          </p:cNvPicPr>
          <p:nvPr/>
        </p:nvPicPr>
        <p:blipFill>
          <a:blip r:embed="rId3"/>
          <a:stretch>
            <a:fillRect/>
          </a:stretch>
        </p:blipFill>
        <p:spPr>
          <a:xfrm>
            <a:off x="469017" y="2544875"/>
            <a:ext cx="10496588" cy="3373342"/>
          </a:xfrm>
          <a:prstGeom prst="rect">
            <a:avLst/>
          </a:prstGeom>
        </p:spPr>
      </p:pic>
      <p:pic>
        <p:nvPicPr>
          <p:cNvPr id="6" name="Picture 5">
            <a:extLst>
              <a:ext uri="{FF2B5EF4-FFF2-40B4-BE49-F238E27FC236}">
                <a16:creationId xmlns:a16="http://schemas.microsoft.com/office/drawing/2014/main" id="{E44F1669-1AEC-494D-8611-CD5FF9757BD8}"/>
              </a:ext>
            </a:extLst>
          </p:cNvPr>
          <p:cNvPicPr>
            <a:picLocks noChangeAspect="1"/>
          </p:cNvPicPr>
          <p:nvPr/>
        </p:nvPicPr>
        <p:blipFill>
          <a:blip r:embed="rId4"/>
          <a:stretch>
            <a:fillRect/>
          </a:stretch>
        </p:blipFill>
        <p:spPr>
          <a:xfrm>
            <a:off x="11038930" y="6046757"/>
            <a:ext cx="720981" cy="663302"/>
          </a:xfrm>
          <a:prstGeom prst="rect">
            <a:avLst/>
          </a:prstGeom>
        </p:spPr>
      </p:pic>
    </p:spTree>
    <p:extLst>
      <p:ext uri="{BB962C8B-B14F-4D97-AF65-F5344CB8AC3E}">
        <p14:creationId xmlns:p14="http://schemas.microsoft.com/office/powerpoint/2010/main" val="268336338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Segoe UI" panose="020B0502040204020203" pitchFamily="34" charset="0"/>
              </a:rPr>
              <a:t>Policy Effects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18643" y="3994174"/>
            <a:ext cx="10096483" cy="2349361"/>
          </a:xfrm>
        </p:spPr>
        <p:txBody>
          <a:bodyPr/>
          <a:lstStyle/>
          <a:p>
            <a:pPr marL="342900" indent="-342900">
              <a:spcAft>
                <a:spcPts val="1176"/>
              </a:spcAft>
              <a:buFont typeface="Arial" panose="020B0604020202020204" pitchFamily="34" charset="0"/>
              <a:buChar char="•"/>
            </a:pPr>
            <a:r>
              <a:rPr lang="en-US" sz="2000" dirty="0">
                <a:latin typeface="+mn-lt"/>
                <a:cs typeface="Segoe UI Light" panose="020B0502040204020203" pitchFamily="34" charset="0"/>
              </a:rPr>
              <a:t>Requests to create or update a resource through Azure Resource Manager are evaluated by Azure Policy first</a:t>
            </a:r>
          </a:p>
          <a:p>
            <a:pPr marL="342900" indent="-342900">
              <a:spcAft>
                <a:spcPts val="1176"/>
              </a:spcAft>
              <a:buFont typeface="Arial" panose="020B0604020202020204" pitchFamily="34" charset="0"/>
              <a:buChar char="•"/>
            </a:pPr>
            <a:r>
              <a:rPr lang="en-US" sz="2000" dirty="0">
                <a:latin typeface="+mn-lt"/>
                <a:cs typeface="Segoe UI Light" panose="020B0502040204020203" pitchFamily="34" charset="0"/>
              </a:rPr>
              <a:t>Policy creates a list of all assignments that apply to the resource and then evaluates the resource against each definition </a:t>
            </a:r>
          </a:p>
          <a:p>
            <a:pPr marL="342900" indent="-342900">
              <a:spcAft>
                <a:spcPts val="1176"/>
              </a:spcAft>
              <a:buFont typeface="Arial" panose="020B0604020202020204" pitchFamily="34" charset="0"/>
              <a:buChar char="•"/>
            </a:pPr>
            <a:r>
              <a:rPr lang="en-US" sz="2000" dirty="0">
                <a:latin typeface="+mn-lt"/>
                <a:cs typeface="Segoe UI Light" panose="020B0502040204020203" pitchFamily="34" charset="0"/>
              </a:rPr>
              <a:t>Policy processes several of the effects before handing the request to the appropriate Resource Provider to avoid any unnecessary processing if the resource violates policy</a:t>
            </a:r>
          </a:p>
        </p:txBody>
      </p:sp>
      <p:pic>
        <p:nvPicPr>
          <p:cNvPr id="2" name="Picture 1">
            <a:extLst>
              <a:ext uri="{FF2B5EF4-FFF2-40B4-BE49-F238E27FC236}">
                <a16:creationId xmlns:a16="http://schemas.microsoft.com/office/drawing/2014/main" id="{202E8DD1-7EFD-43FB-A8DE-BDA59053AC15}"/>
              </a:ext>
            </a:extLst>
          </p:cNvPr>
          <p:cNvPicPr>
            <a:picLocks noChangeAspect="1"/>
          </p:cNvPicPr>
          <p:nvPr/>
        </p:nvPicPr>
        <p:blipFill>
          <a:blip r:embed="rId3"/>
          <a:stretch>
            <a:fillRect/>
          </a:stretch>
        </p:blipFill>
        <p:spPr>
          <a:xfrm>
            <a:off x="10836249" y="5456987"/>
            <a:ext cx="1021960" cy="940203"/>
          </a:xfrm>
          <a:prstGeom prst="rect">
            <a:avLst/>
          </a:prstGeom>
        </p:spPr>
      </p:pic>
      <p:pic>
        <p:nvPicPr>
          <p:cNvPr id="5" name="Picture 4">
            <a:extLst>
              <a:ext uri="{FF2B5EF4-FFF2-40B4-BE49-F238E27FC236}">
                <a16:creationId xmlns:a16="http://schemas.microsoft.com/office/drawing/2014/main" id="{6239E169-D191-4DDC-B93B-9B429EAEDB68}"/>
              </a:ext>
            </a:extLst>
          </p:cNvPr>
          <p:cNvPicPr>
            <a:picLocks noChangeAspect="1"/>
          </p:cNvPicPr>
          <p:nvPr/>
        </p:nvPicPr>
        <p:blipFill>
          <a:blip r:embed="rId4"/>
          <a:stretch>
            <a:fillRect/>
          </a:stretch>
        </p:blipFill>
        <p:spPr>
          <a:xfrm>
            <a:off x="418643" y="1120690"/>
            <a:ext cx="11200723" cy="2820024"/>
          </a:xfrm>
          <a:prstGeom prst="rect">
            <a:avLst/>
          </a:prstGeom>
        </p:spPr>
      </p:pic>
    </p:spTree>
    <p:extLst>
      <p:ext uri="{BB962C8B-B14F-4D97-AF65-F5344CB8AC3E}">
        <p14:creationId xmlns:p14="http://schemas.microsoft.com/office/powerpoint/2010/main" val="16076607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42766" y="469799"/>
            <a:ext cx="11306469" cy="403079"/>
          </a:xfrm>
        </p:spPr>
        <p:txBody>
          <a:bodyPr/>
          <a:lstStyle/>
          <a:p>
            <a:r>
              <a:rPr lang="en-US" dirty="0">
                <a:latin typeface="Segoe UI" panose="020B0502040204020203" pitchFamily="34" charset="0"/>
              </a:rPr>
              <a:t>View Policy Evaluation Results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55995" y="1922800"/>
            <a:ext cx="9384447" cy="514756"/>
          </a:xfrm>
        </p:spPr>
        <p:txBody>
          <a:bodyPr/>
          <a:lstStyle/>
          <a:p>
            <a:pPr>
              <a:lnSpc>
                <a:spcPct val="100000"/>
              </a:lnSpc>
            </a:pPr>
            <a:r>
              <a:rPr lang="en-US" sz="2745" dirty="0">
                <a:latin typeface="Segoe UI Light" panose="020B0502040204020203" pitchFamily="34" charset="0"/>
                <a:cs typeface="Segoe UI Light" panose="020B0502040204020203" pitchFamily="34" charset="0"/>
              </a:rPr>
              <a:t>Lorem</a:t>
            </a:r>
          </a:p>
        </p:txBody>
      </p:sp>
      <p:pic>
        <p:nvPicPr>
          <p:cNvPr id="5" name="Picture 4">
            <a:extLst>
              <a:ext uri="{FF2B5EF4-FFF2-40B4-BE49-F238E27FC236}">
                <a16:creationId xmlns:a16="http://schemas.microsoft.com/office/drawing/2014/main" id="{BFDB063E-B624-4C1C-93C8-508CA4D6E983}"/>
              </a:ext>
            </a:extLst>
          </p:cNvPr>
          <p:cNvPicPr>
            <a:picLocks noChangeAspect="1"/>
          </p:cNvPicPr>
          <p:nvPr/>
        </p:nvPicPr>
        <p:blipFill>
          <a:blip r:embed="rId3"/>
          <a:stretch>
            <a:fillRect/>
          </a:stretch>
        </p:blipFill>
        <p:spPr>
          <a:xfrm>
            <a:off x="313018" y="1249325"/>
            <a:ext cx="11348997" cy="4830122"/>
          </a:xfrm>
          <a:prstGeom prst="rect">
            <a:avLst/>
          </a:prstGeom>
        </p:spPr>
      </p:pic>
    </p:spTree>
    <p:extLst>
      <p:ext uri="{BB962C8B-B14F-4D97-AF65-F5344CB8AC3E}">
        <p14:creationId xmlns:p14="http://schemas.microsoft.com/office/powerpoint/2010/main" val="15943423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Segoe UI" panose="020B0502040204020203" pitchFamily="34" charset="0"/>
              </a:rPr>
              <a:t>Organize Policy with Initiatives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381429" y="1781172"/>
            <a:ext cx="10665799" cy="830997"/>
          </a:xfrm>
        </p:spPr>
        <p:txBody>
          <a:bodyPr/>
          <a:lstStyle/>
          <a:p>
            <a:r>
              <a:rPr lang="en-US" dirty="0">
                <a:latin typeface="+mn-lt"/>
                <a:cs typeface="Segoe UI Light" panose="020B0502040204020203" pitchFamily="34" charset="0"/>
              </a:rPr>
              <a:t>Initiative definitions simplify the process of managing and assigning policy definitions by grouping a set of policies into a single item</a:t>
            </a:r>
          </a:p>
        </p:txBody>
      </p:sp>
      <p:pic>
        <p:nvPicPr>
          <p:cNvPr id="2" name="Picture 1">
            <a:extLst>
              <a:ext uri="{FF2B5EF4-FFF2-40B4-BE49-F238E27FC236}">
                <a16:creationId xmlns:a16="http://schemas.microsoft.com/office/drawing/2014/main" id="{793A537D-421E-408C-AF69-74C8A62EE9EF}"/>
              </a:ext>
            </a:extLst>
          </p:cNvPr>
          <p:cNvPicPr>
            <a:picLocks noChangeAspect="1"/>
          </p:cNvPicPr>
          <p:nvPr/>
        </p:nvPicPr>
        <p:blipFill>
          <a:blip r:embed="rId3"/>
          <a:stretch>
            <a:fillRect/>
          </a:stretch>
        </p:blipFill>
        <p:spPr>
          <a:xfrm>
            <a:off x="10836249" y="5456987"/>
            <a:ext cx="1021960" cy="940203"/>
          </a:xfrm>
          <a:prstGeom prst="rect">
            <a:avLst/>
          </a:prstGeom>
        </p:spPr>
      </p:pic>
      <p:pic>
        <p:nvPicPr>
          <p:cNvPr id="5" name="Picture 4">
            <a:extLst>
              <a:ext uri="{FF2B5EF4-FFF2-40B4-BE49-F238E27FC236}">
                <a16:creationId xmlns:a16="http://schemas.microsoft.com/office/drawing/2014/main" id="{BCB1CA5F-E0EE-44B2-8DF4-B4DFFA817EFD}"/>
              </a:ext>
            </a:extLst>
          </p:cNvPr>
          <p:cNvPicPr>
            <a:picLocks noChangeAspect="1"/>
          </p:cNvPicPr>
          <p:nvPr/>
        </p:nvPicPr>
        <p:blipFill>
          <a:blip r:embed="rId4"/>
          <a:stretch>
            <a:fillRect/>
          </a:stretch>
        </p:blipFill>
        <p:spPr>
          <a:xfrm>
            <a:off x="418643" y="3611072"/>
            <a:ext cx="10285428" cy="2043574"/>
          </a:xfrm>
          <a:prstGeom prst="rect">
            <a:avLst/>
          </a:prstGeom>
        </p:spPr>
      </p:pic>
    </p:spTree>
    <p:extLst>
      <p:ext uri="{BB962C8B-B14F-4D97-AF65-F5344CB8AC3E}">
        <p14:creationId xmlns:p14="http://schemas.microsoft.com/office/powerpoint/2010/main" val="134089557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42765" y="672590"/>
            <a:ext cx="11306469" cy="403079"/>
          </a:xfrm>
        </p:spPr>
        <p:txBody>
          <a:bodyPr/>
          <a:lstStyle/>
          <a:p>
            <a:r>
              <a:rPr lang="en-US" dirty="0">
                <a:latin typeface="+mn-lt"/>
                <a:cs typeface="Segoe UI Light" panose="020B0502040204020203" pitchFamily="34" charset="0"/>
              </a:rPr>
              <a:t>Demonstration - Manage Tag Governance with Azure Policy</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378970" y="1602570"/>
            <a:ext cx="10861369" cy="3703578"/>
          </a:xfrm>
        </p:spPr>
        <p:txBody>
          <a:bodyPr/>
          <a:lstStyle/>
          <a:p>
            <a:pPr>
              <a:spcAft>
                <a:spcPts val="1176"/>
              </a:spcAft>
            </a:pPr>
            <a:r>
              <a:rPr lang="en-US" dirty="0">
                <a:latin typeface="+mn-lt"/>
                <a:cs typeface="Segoe UI Light" panose="020B0502040204020203" pitchFamily="34" charset="0"/>
              </a:rPr>
              <a:t>Azure Policy's </a:t>
            </a:r>
            <a:r>
              <a:rPr lang="en-US" b="1" dirty="0">
                <a:latin typeface="+mn-lt"/>
                <a:cs typeface="Segoe UI Light" panose="020B0502040204020203" pitchFamily="34" charset="0"/>
              </a:rPr>
              <a:t>Modify</a:t>
            </a:r>
            <a:r>
              <a:rPr lang="en-US" dirty="0">
                <a:latin typeface="+mn-lt"/>
                <a:cs typeface="Segoe UI Light" panose="020B0502040204020203" pitchFamily="34" charset="0"/>
              </a:rPr>
              <a:t> effect is designed to aid in the governance of tags no matter what stage of resource governance you are in. </a:t>
            </a:r>
          </a:p>
          <a:p>
            <a:pPr>
              <a:spcAft>
                <a:spcPts val="1176"/>
              </a:spcAft>
            </a:pPr>
            <a:endParaRPr lang="en-US" dirty="0">
              <a:latin typeface="+mn-lt"/>
              <a:cs typeface="Segoe UI Light" panose="020B0502040204020203" pitchFamily="34" charset="0"/>
            </a:endParaRPr>
          </a:p>
          <a:p>
            <a:pPr>
              <a:spcAft>
                <a:spcPts val="1176"/>
              </a:spcAft>
            </a:pPr>
            <a:r>
              <a:rPr lang="en-US" dirty="0">
                <a:latin typeface="+mn-lt"/>
                <a:cs typeface="Segoe UI Light" panose="020B0502040204020203" pitchFamily="34" charset="0"/>
              </a:rPr>
              <a:t>You’ll view the following tasks:</a:t>
            </a:r>
          </a:p>
          <a:p>
            <a:pPr marL="342900" indent="-342900">
              <a:spcAft>
                <a:spcPts val="1176"/>
              </a:spcAft>
              <a:buFont typeface="Arial" panose="020B0604020202020204" pitchFamily="34" charset="0"/>
              <a:buChar char="•"/>
            </a:pPr>
            <a:r>
              <a:rPr lang="en-US" dirty="0">
                <a:latin typeface="+mn-lt"/>
                <a:cs typeface="Segoe UI Light" panose="020B0502040204020203" pitchFamily="34" charset="0"/>
              </a:rPr>
              <a:t>Identify your business requirements</a:t>
            </a:r>
          </a:p>
          <a:p>
            <a:pPr marL="342900" indent="-342900">
              <a:spcAft>
                <a:spcPts val="1176"/>
              </a:spcAft>
              <a:buFont typeface="Arial" panose="020B0604020202020204" pitchFamily="34" charset="0"/>
              <a:buChar char="•"/>
            </a:pPr>
            <a:r>
              <a:rPr lang="en-US" dirty="0">
                <a:latin typeface="+mn-lt"/>
                <a:cs typeface="Segoe UI Light" panose="020B0502040204020203" pitchFamily="34" charset="0"/>
              </a:rPr>
              <a:t>Map each requirement to a policy definition</a:t>
            </a:r>
          </a:p>
          <a:p>
            <a:pPr marL="342900" indent="-342900">
              <a:spcAft>
                <a:spcPts val="1176"/>
              </a:spcAft>
              <a:buFont typeface="Arial" panose="020B0604020202020204" pitchFamily="34" charset="0"/>
              <a:buChar char="•"/>
            </a:pPr>
            <a:r>
              <a:rPr lang="en-US" dirty="0">
                <a:latin typeface="+mn-lt"/>
                <a:cs typeface="Segoe UI Light" panose="020B0502040204020203" pitchFamily="34" charset="0"/>
              </a:rPr>
              <a:t>Group the tag policies into an initiative</a:t>
            </a:r>
          </a:p>
        </p:txBody>
      </p:sp>
      <p:pic>
        <p:nvPicPr>
          <p:cNvPr id="2" name="Picture 1">
            <a:extLst>
              <a:ext uri="{FF2B5EF4-FFF2-40B4-BE49-F238E27FC236}">
                <a16:creationId xmlns:a16="http://schemas.microsoft.com/office/drawing/2014/main" id="{413707A7-BB3E-4102-A90A-6FD0D86E6B62}"/>
              </a:ext>
            </a:extLst>
          </p:cNvPr>
          <p:cNvPicPr>
            <a:picLocks noChangeAspect="1"/>
          </p:cNvPicPr>
          <p:nvPr/>
        </p:nvPicPr>
        <p:blipFill>
          <a:blip r:embed="rId3"/>
          <a:stretch>
            <a:fillRect/>
          </a:stretch>
        </p:blipFill>
        <p:spPr>
          <a:xfrm>
            <a:off x="10836249" y="5456987"/>
            <a:ext cx="1021960" cy="940203"/>
          </a:xfrm>
          <a:prstGeom prst="rect">
            <a:avLst/>
          </a:prstGeom>
        </p:spPr>
      </p:pic>
    </p:spTree>
    <p:extLst>
      <p:ext uri="{BB962C8B-B14F-4D97-AF65-F5344CB8AC3E}">
        <p14:creationId xmlns:p14="http://schemas.microsoft.com/office/powerpoint/2010/main" val="210957234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455993" y="2785126"/>
            <a:ext cx="10549053" cy="1549619"/>
          </a:xfrm>
        </p:spPr>
        <p:txBody>
          <a:bodyPr/>
          <a:lstStyle/>
          <a:p>
            <a:r>
              <a:rPr lang="en-US" sz="4000" dirty="0">
                <a:latin typeface="Segoe UI" panose="020B0502040204020203" pitchFamily="34" charset="0"/>
              </a:rPr>
              <a:t>Recommend a Solution for using Azure Blueprint</a:t>
            </a:r>
          </a:p>
        </p:txBody>
      </p:sp>
      <p:pic>
        <p:nvPicPr>
          <p:cNvPr id="2" name="Graphic 1">
            <a:extLst>
              <a:ext uri="{FF2B5EF4-FFF2-40B4-BE49-F238E27FC236}">
                <a16:creationId xmlns:a16="http://schemas.microsoft.com/office/drawing/2014/main" id="{E44A5F30-71F2-40FE-B08A-FB9452D721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41197" y="4988405"/>
            <a:ext cx="1402335" cy="1402335"/>
          </a:xfrm>
          <a:prstGeom prst="rect">
            <a:avLst/>
          </a:prstGeom>
        </p:spPr>
      </p:pic>
    </p:spTree>
    <p:extLst>
      <p:ext uri="{BB962C8B-B14F-4D97-AF65-F5344CB8AC3E}">
        <p14:creationId xmlns:p14="http://schemas.microsoft.com/office/powerpoint/2010/main" val="349897259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704CF6A-EDE4-3945-86E3-F2046FE39782}"/>
              </a:ext>
            </a:extLst>
          </p:cNvPr>
          <p:cNvSpPr>
            <a:spLocks noGrp="1"/>
          </p:cNvSpPr>
          <p:nvPr>
            <p:ph type="title"/>
          </p:nvPr>
        </p:nvSpPr>
        <p:spPr>
          <a:xfrm>
            <a:off x="428682" y="2054794"/>
            <a:ext cx="5428936" cy="2270631"/>
          </a:xfrm>
        </p:spPr>
        <p:txBody>
          <a:bodyPr/>
          <a:lstStyle/>
          <a:p>
            <a:r>
              <a:rPr lang="en-US" b="1" dirty="0">
                <a:latin typeface="Segoe UI Light" panose="020B0502040204020203" pitchFamily="34" charset="0"/>
                <a:cs typeface="Segoe UI Light" panose="020B0502040204020203" pitchFamily="34" charset="0"/>
              </a:rPr>
              <a:t>AZ-304: Microsoft Azure Architect Design</a:t>
            </a:r>
          </a:p>
        </p:txBody>
      </p:sp>
      <p:sp>
        <p:nvSpPr>
          <p:cNvPr id="7" name="Text Placeholder 6">
            <a:extLst>
              <a:ext uri="{FF2B5EF4-FFF2-40B4-BE49-F238E27FC236}">
                <a16:creationId xmlns:a16="http://schemas.microsoft.com/office/drawing/2014/main" id="{E83EBFB8-F688-5E4A-84CD-EE6F0D0B6E77}"/>
              </a:ext>
            </a:extLst>
          </p:cNvPr>
          <p:cNvSpPr>
            <a:spLocks noGrp="1"/>
          </p:cNvSpPr>
          <p:nvPr>
            <p:ph type="body" sz="quarter" idx="15"/>
          </p:nvPr>
        </p:nvSpPr>
        <p:spPr>
          <a:xfrm>
            <a:off x="442466" y="4349984"/>
            <a:ext cx="5413394" cy="363946"/>
          </a:xfrm>
        </p:spPr>
        <p:txBody>
          <a:bodyPr/>
          <a:lstStyle/>
          <a:p>
            <a:r>
              <a:rPr lang="en-US" dirty="0"/>
              <a:t>Presenter, MCT</a:t>
            </a:r>
          </a:p>
        </p:txBody>
      </p:sp>
    </p:spTree>
    <p:extLst>
      <p:ext uri="{BB962C8B-B14F-4D97-AF65-F5344CB8AC3E}">
        <p14:creationId xmlns:p14="http://schemas.microsoft.com/office/powerpoint/2010/main" val="363223488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mn-lt"/>
                <a:cs typeface="Segoe UI Light" panose="020B0502040204020203" pitchFamily="34" charset="0"/>
              </a:rPr>
              <a:t>Azure Blueprints</a:t>
            </a:r>
          </a:p>
        </p:txBody>
      </p:sp>
      <p:sp>
        <p:nvSpPr>
          <p:cNvPr id="6" name="TextBox 5">
            <a:extLst>
              <a:ext uri="{FF2B5EF4-FFF2-40B4-BE49-F238E27FC236}">
                <a16:creationId xmlns:a16="http://schemas.microsoft.com/office/drawing/2014/main" id="{BBBA37DF-AB10-48D5-8B71-AF0AE8A098D5}"/>
              </a:ext>
            </a:extLst>
          </p:cNvPr>
          <p:cNvSpPr txBox="1"/>
          <p:nvPr/>
        </p:nvSpPr>
        <p:spPr>
          <a:xfrm>
            <a:off x="335467" y="1094110"/>
            <a:ext cx="11207407" cy="2246769"/>
          </a:xfrm>
          <a:prstGeom prst="rect">
            <a:avLst/>
          </a:prstGeom>
          <a:noFill/>
        </p:spPr>
        <p:txBody>
          <a:bodyPr wrap="square">
            <a:spAutoFit/>
          </a:bodyPr>
          <a:lstStyle/>
          <a:p>
            <a:pPr algn="l">
              <a:spcAft>
                <a:spcPts val="600"/>
              </a:spcAft>
            </a:pPr>
            <a:r>
              <a:rPr lang="en-US" sz="2000" dirty="0">
                <a:solidFill>
                  <a:srgbClr val="171717"/>
                </a:solidFill>
                <a:cs typeface="Segoe UI Light" panose="020B0502040204020203" pitchFamily="34" charset="0"/>
              </a:rPr>
              <a:t>Blueprints are a declarative way to orchestrate the deployment of various resource templates and other artifacts such as:</a:t>
            </a:r>
          </a:p>
          <a:p>
            <a:pPr marL="280121" indent="-280121">
              <a:spcAft>
                <a:spcPts val="600"/>
              </a:spcAft>
              <a:buFont typeface="Arial" panose="020B0604020202020204" pitchFamily="34" charset="0"/>
              <a:buChar char="•"/>
            </a:pPr>
            <a:r>
              <a:rPr lang="en-US" sz="2000" dirty="0">
                <a:cs typeface="Segoe UI Light" panose="020B0502040204020203" pitchFamily="34" charset="0"/>
              </a:rPr>
              <a:t>Role Assignments</a:t>
            </a:r>
          </a:p>
          <a:p>
            <a:pPr marL="280121" indent="-280121">
              <a:spcAft>
                <a:spcPts val="600"/>
              </a:spcAft>
              <a:buFont typeface="Arial" panose="020B0604020202020204" pitchFamily="34" charset="0"/>
              <a:buChar char="•"/>
            </a:pPr>
            <a:r>
              <a:rPr lang="en-US" sz="2000" dirty="0">
                <a:cs typeface="Segoe UI Light" panose="020B0502040204020203" pitchFamily="34" charset="0"/>
              </a:rPr>
              <a:t>Policy Assignments</a:t>
            </a:r>
          </a:p>
          <a:p>
            <a:pPr marL="280121" indent="-280121">
              <a:spcAft>
                <a:spcPts val="600"/>
              </a:spcAft>
              <a:buFont typeface="Arial" panose="020B0604020202020204" pitchFamily="34" charset="0"/>
              <a:buChar char="•"/>
            </a:pPr>
            <a:r>
              <a:rPr lang="en-US" sz="2000" dirty="0">
                <a:cs typeface="Segoe UI Light" panose="020B0502040204020203" pitchFamily="34" charset="0"/>
              </a:rPr>
              <a:t>Azure Resource Manager templates (ARM templates)</a:t>
            </a:r>
          </a:p>
          <a:p>
            <a:pPr marL="280121" indent="-280121">
              <a:spcAft>
                <a:spcPts val="600"/>
              </a:spcAft>
              <a:buFont typeface="Arial" panose="020B0604020202020204" pitchFamily="34" charset="0"/>
              <a:buChar char="•"/>
            </a:pPr>
            <a:r>
              <a:rPr lang="en-US" sz="2000" dirty="0">
                <a:cs typeface="Segoe UI Light" panose="020B0502040204020203" pitchFamily="34" charset="0"/>
              </a:rPr>
              <a:t>Resource Groups</a:t>
            </a:r>
          </a:p>
        </p:txBody>
      </p:sp>
      <p:pic>
        <p:nvPicPr>
          <p:cNvPr id="3" name="Picture 2">
            <a:extLst>
              <a:ext uri="{FF2B5EF4-FFF2-40B4-BE49-F238E27FC236}">
                <a16:creationId xmlns:a16="http://schemas.microsoft.com/office/drawing/2014/main" id="{326C21FA-E483-4581-BE2E-5DAB91CFBFD1}"/>
              </a:ext>
            </a:extLst>
          </p:cNvPr>
          <p:cNvPicPr>
            <a:picLocks noChangeAspect="1"/>
          </p:cNvPicPr>
          <p:nvPr/>
        </p:nvPicPr>
        <p:blipFill>
          <a:blip r:embed="rId3"/>
          <a:stretch>
            <a:fillRect/>
          </a:stretch>
        </p:blipFill>
        <p:spPr>
          <a:xfrm>
            <a:off x="728331" y="3494102"/>
            <a:ext cx="10623698" cy="3240176"/>
          </a:xfrm>
          <a:prstGeom prst="rect">
            <a:avLst/>
          </a:prstGeom>
        </p:spPr>
      </p:pic>
    </p:spTree>
    <p:extLst>
      <p:ext uri="{BB962C8B-B14F-4D97-AF65-F5344CB8AC3E}">
        <p14:creationId xmlns:p14="http://schemas.microsoft.com/office/powerpoint/2010/main" val="424512076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538608" y="469356"/>
            <a:ext cx="11306469" cy="403079"/>
          </a:xfrm>
        </p:spPr>
        <p:txBody>
          <a:bodyPr/>
          <a:lstStyle/>
          <a:p>
            <a:r>
              <a:rPr lang="en-US" dirty="0">
                <a:latin typeface="Segoe UI" panose="020B0502040204020203" pitchFamily="34" charset="0"/>
              </a:rPr>
              <a:t>How Blueprints Differ from Resource Manager Templates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501138" y="1384850"/>
            <a:ext cx="11609346" cy="4088299"/>
          </a:xfrm>
        </p:spPr>
        <p:txBody>
          <a:bodyPr/>
          <a:lstStyle/>
          <a:p>
            <a:pPr>
              <a:spcAft>
                <a:spcPts val="1800"/>
              </a:spcAft>
            </a:pPr>
            <a:r>
              <a:rPr lang="en-US" dirty="0">
                <a:solidFill>
                  <a:schemeClr val="tx1">
                    <a:lumMod val="95000"/>
                    <a:lumOff val="5000"/>
                  </a:schemeClr>
                </a:solidFill>
                <a:latin typeface="+mn-lt"/>
                <a:cs typeface="Segoe UI Light" panose="020B0502040204020203" pitchFamily="34" charset="0"/>
              </a:rPr>
              <a:t>Blueprints are designed for environment setup</a:t>
            </a:r>
          </a:p>
          <a:p>
            <a:pPr>
              <a:spcAft>
                <a:spcPts val="1800"/>
              </a:spcAft>
            </a:pPr>
            <a:r>
              <a:rPr lang="en-US" dirty="0">
                <a:solidFill>
                  <a:schemeClr val="tx1">
                    <a:lumMod val="95000"/>
                    <a:lumOff val="5000"/>
                  </a:schemeClr>
                </a:solidFill>
                <a:latin typeface="+mn-lt"/>
                <a:cs typeface="Segoe UI Light" panose="020B0502040204020203" pitchFamily="34" charset="0"/>
              </a:rPr>
              <a:t>Template are used for deployments – no active connection post deployment.</a:t>
            </a:r>
          </a:p>
          <a:p>
            <a:pPr>
              <a:spcAft>
                <a:spcPts val="1800"/>
              </a:spcAft>
            </a:pPr>
            <a:r>
              <a:rPr lang="en-US" dirty="0">
                <a:latin typeface="+mn-lt"/>
                <a:cs typeface="Segoe UI Light" panose="020B0502040204020203" pitchFamily="34" charset="0"/>
              </a:rPr>
              <a:t>Blueprints preserves relationship between the </a:t>
            </a:r>
            <a:r>
              <a:rPr lang="en-US" dirty="0">
                <a:solidFill>
                  <a:schemeClr val="tx2"/>
                </a:solidFill>
                <a:latin typeface="+mn-lt"/>
                <a:cs typeface="Segoe UI Light" panose="020B0502040204020203" pitchFamily="34" charset="0"/>
              </a:rPr>
              <a:t>blueprint definition (what should be deployed) </a:t>
            </a:r>
            <a:r>
              <a:rPr lang="en-US" dirty="0">
                <a:latin typeface="+mn-lt"/>
                <a:cs typeface="Segoe UI Light" panose="020B0502040204020203" pitchFamily="34" charset="0"/>
              </a:rPr>
              <a:t>and the </a:t>
            </a:r>
            <a:r>
              <a:rPr lang="en-US" dirty="0">
                <a:solidFill>
                  <a:schemeClr val="tx2"/>
                </a:solidFill>
                <a:latin typeface="+mn-lt"/>
                <a:cs typeface="Segoe UI Light" panose="020B0502040204020203" pitchFamily="34" charset="0"/>
              </a:rPr>
              <a:t>blueprint assignment (what was deployed)</a:t>
            </a:r>
          </a:p>
          <a:p>
            <a:pPr>
              <a:spcAft>
                <a:spcPts val="1800"/>
              </a:spcAft>
            </a:pPr>
            <a:r>
              <a:rPr lang="en-US" dirty="0">
                <a:latin typeface="+mn-lt"/>
                <a:cs typeface="Segoe UI Light" panose="020B0502040204020203" pitchFamily="34" charset="0"/>
              </a:rPr>
              <a:t>Blueprints can upgrade </a:t>
            </a:r>
            <a:r>
              <a:rPr lang="en-US" dirty="0">
                <a:solidFill>
                  <a:schemeClr val="tx2"/>
                </a:solidFill>
                <a:latin typeface="+mn-lt"/>
                <a:cs typeface="Segoe UI Light" panose="020B0502040204020203" pitchFamily="34" charset="0"/>
              </a:rPr>
              <a:t>multiple subscriptions at once</a:t>
            </a:r>
          </a:p>
          <a:p>
            <a:pPr>
              <a:spcAft>
                <a:spcPts val="1800"/>
              </a:spcAft>
            </a:pPr>
            <a:r>
              <a:rPr lang="en-US" dirty="0">
                <a:latin typeface="+mn-lt"/>
                <a:cs typeface="Segoe UI Light" panose="020B0502040204020203" pitchFamily="34" charset="0"/>
              </a:rPr>
              <a:t>Blueprints consist of</a:t>
            </a:r>
            <a:r>
              <a:rPr lang="en-US" dirty="0">
                <a:solidFill>
                  <a:schemeClr val="tx2"/>
                </a:solidFill>
                <a:latin typeface="+mn-lt"/>
                <a:cs typeface="Segoe UI Light" panose="020B0502040204020203" pitchFamily="34" charset="0"/>
              </a:rPr>
              <a:t> zero or more templates</a:t>
            </a:r>
          </a:p>
          <a:p>
            <a:pPr>
              <a:spcAft>
                <a:spcPts val="1800"/>
              </a:spcAft>
            </a:pPr>
            <a:r>
              <a:rPr lang="en-US" dirty="0">
                <a:latin typeface="+mn-lt"/>
                <a:cs typeface="Segoe UI Light" panose="020B0502040204020203" pitchFamily="34" charset="0"/>
              </a:rPr>
              <a:t>Templates are </a:t>
            </a:r>
            <a:r>
              <a:rPr lang="en-US" dirty="0">
                <a:solidFill>
                  <a:schemeClr val="tx2"/>
                </a:solidFill>
                <a:latin typeface="+mn-lt"/>
                <a:cs typeface="Segoe UI Light" panose="020B0502040204020203" pitchFamily="34" charset="0"/>
              </a:rPr>
              <a:t>reusable in Blueprints</a:t>
            </a:r>
          </a:p>
        </p:txBody>
      </p:sp>
      <p:pic>
        <p:nvPicPr>
          <p:cNvPr id="2" name="Graphic 1">
            <a:extLst>
              <a:ext uri="{FF2B5EF4-FFF2-40B4-BE49-F238E27FC236}">
                <a16:creationId xmlns:a16="http://schemas.microsoft.com/office/drawing/2014/main" id="{29079BF4-6E30-421D-8B39-5204121DCF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99649" y="5378845"/>
            <a:ext cx="858329" cy="858329"/>
          </a:xfrm>
          <a:prstGeom prst="rect">
            <a:avLst/>
          </a:prstGeom>
        </p:spPr>
      </p:pic>
    </p:spTree>
    <p:extLst>
      <p:ext uri="{BB962C8B-B14F-4D97-AF65-F5344CB8AC3E}">
        <p14:creationId xmlns:p14="http://schemas.microsoft.com/office/powerpoint/2010/main" val="40102606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Segoe UI" panose="020B0502040204020203" pitchFamily="34" charset="0"/>
              </a:rPr>
              <a:t>How Blueprints Differ from Azure Policy</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18643" y="1632798"/>
            <a:ext cx="10814655" cy="3271152"/>
          </a:xfrm>
        </p:spPr>
        <p:txBody>
          <a:bodyPr/>
          <a:lstStyle/>
          <a:p>
            <a:pPr marL="342900" indent="-342900">
              <a:spcAft>
                <a:spcPts val="3000"/>
              </a:spcAft>
              <a:buFont typeface="Arial" panose="020B0604020202020204" pitchFamily="34" charset="0"/>
              <a:buChar char="•"/>
            </a:pPr>
            <a:r>
              <a:rPr lang="en-US" dirty="0">
                <a:latin typeface="+mn-lt"/>
                <a:cs typeface="Segoe UI Light" panose="020B0502040204020203" pitchFamily="34" charset="0"/>
              </a:rPr>
              <a:t>Blueprints are packages with sets of standards, patterns, and requirements related to the implementation of Azure cloud services</a:t>
            </a:r>
          </a:p>
          <a:p>
            <a:pPr marL="342900" indent="-342900">
              <a:spcAft>
                <a:spcPts val="3000"/>
              </a:spcAft>
              <a:buFont typeface="Arial" panose="020B0604020202020204" pitchFamily="34" charset="0"/>
              <a:buChar char="•"/>
            </a:pPr>
            <a:r>
              <a:rPr lang="en-US" dirty="0">
                <a:latin typeface="+mn-lt"/>
                <a:cs typeface="Segoe UI Light" panose="020B0502040204020203" pitchFamily="34" charset="0"/>
              </a:rPr>
              <a:t>A policy focused on resource properties</a:t>
            </a:r>
          </a:p>
          <a:p>
            <a:pPr marL="342900" indent="-342900">
              <a:spcAft>
                <a:spcPts val="3000"/>
              </a:spcAft>
              <a:buFont typeface="Arial" panose="020B0604020202020204" pitchFamily="34" charset="0"/>
              <a:buChar char="•"/>
            </a:pPr>
            <a:r>
              <a:rPr lang="en-US" dirty="0">
                <a:latin typeface="+mn-lt"/>
                <a:cs typeface="Segoe UI Light" panose="020B0502040204020203" pitchFamily="34" charset="0"/>
              </a:rPr>
              <a:t>A policy can be included as one of many artifacts in a blueprint definition</a:t>
            </a:r>
          </a:p>
          <a:p>
            <a:pPr>
              <a:spcAft>
                <a:spcPts val="1176"/>
              </a:spcAft>
            </a:pPr>
            <a:endParaRPr lang="en-US" sz="2745" dirty="0">
              <a:latin typeface="Segoe UI Light" panose="020B0502040204020203" pitchFamily="34" charset="0"/>
              <a:cs typeface="Segoe UI Light" panose="020B0502040204020203" pitchFamily="34" charset="0"/>
            </a:endParaRPr>
          </a:p>
        </p:txBody>
      </p:sp>
      <p:pic>
        <p:nvPicPr>
          <p:cNvPr id="3" name="Graphic 2">
            <a:extLst>
              <a:ext uri="{FF2B5EF4-FFF2-40B4-BE49-F238E27FC236}">
                <a16:creationId xmlns:a16="http://schemas.microsoft.com/office/drawing/2014/main" id="{BB512C9A-0AF4-4A34-B87C-FDF2BB9D17B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30267" y="5416059"/>
            <a:ext cx="858329" cy="858329"/>
          </a:xfrm>
          <a:prstGeom prst="rect">
            <a:avLst/>
          </a:prstGeom>
        </p:spPr>
      </p:pic>
    </p:spTree>
    <p:extLst>
      <p:ext uri="{BB962C8B-B14F-4D97-AF65-F5344CB8AC3E}">
        <p14:creationId xmlns:p14="http://schemas.microsoft.com/office/powerpoint/2010/main" val="89292471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42766" y="3402419"/>
            <a:ext cx="11306469" cy="886888"/>
          </a:xfrm>
        </p:spPr>
        <p:txBody>
          <a:bodyPr/>
          <a:lstStyle/>
          <a:p>
            <a:r>
              <a:rPr lang="en-US" sz="4000" dirty="0">
                <a:latin typeface="Segoe UI" panose="020B0502040204020203" pitchFamily="34" charset="0"/>
              </a:rPr>
              <a:t>Module 5 Review Questions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42766" y="1197954"/>
            <a:ext cx="9384447" cy="1313949"/>
          </a:xfrm>
        </p:spPr>
        <p:txBody>
          <a:bodyPr/>
          <a:lstStyle/>
          <a:p>
            <a:endParaRPr lang="en-US" dirty="0"/>
          </a:p>
          <a:p>
            <a:pPr lvl="1"/>
            <a:endParaRPr lang="en-US" sz="4705" spc="-49" dirty="0">
              <a:ln w="3175">
                <a:noFill/>
              </a:ln>
              <a:cs typeface="Segoe UI" pitchFamily="34" charset="0"/>
            </a:endParaRPr>
          </a:p>
        </p:txBody>
      </p:sp>
      <p:pic>
        <p:nvPicPr>
          <p:cNvPr id="2" name="Graphic 1">
            <a:extLst>
              <a:ext uri="{FF2B5EF4-FFF2-40B4-BE49-F238E27FC236}">
                <a16:creationId xmlns:a16="http://schemas.microsoft.com/office/drawing/2014/main" id="{A13E242F-4755-4C58-BB87-33934C32E71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41197" y="4988405"/>
            <a:ext cx="1402335" cy="1402335"/>
          </a:xfrm>
          <a:prstGeom prst="rect">
            <a:avLst/>
          </a:prstGeom>
        </p:spPr>
      </p:pic>
    </p:spTree>
    <p:extLst>
      <p:ext uri="{BB962C8B-B14F-4D97-AF65-F5344CB8AC3E}">
        <p14:creationId xmlns:p14="http://schemas.microsoft.com/office/powerpoint/2010/main" val="380410759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AD5E1-A6F1-47DC-90FE-80EB7ABB4789}"/>
              </a:ext>
            </a:extLst>
          </p:cNvPr>
          <p:cNvSpPr>
            <a:spLocks noGrp="1"/>
          </p:cNvSpPr>
          <p:nvPr>
            <p:ph type="title"/>
          </p:nvPr>
        </p:nvSpPr>
        <p:spPr>
          <a:xfrm>
            <a:off x="455995" y="1845501"/>
            <a:ext cx="9504281" cy="1473188"/>
          </a:xfrm>
        </p:spPr>
        <p:txBody>
          <a:bodyPr/>
          <a:lstStyle/>
          <a:p>
            <a:r>
              <a:rPr lang="en-US" sz="3137" dirty="0"/>
              <a:t>Online Role-based training resources:</a:t>
            </a:r>
            <a:br>
              <a:rPr lang="en-US" sz="1029" dirty="0"/>
            </a:br>
            <a:br>
              <a:rPr lang="en-US" sz="1029" dirty="0"/>
            </a:br>
            <a:r>
              <a:rPr lang="en-US" dirty="0"/>
              <a:t>Microsoft Learn</a:t>
            </a:r>
            <a:br>
              <a:rPr lang="en-US" dirty="0"/>
            </a:br>
            <a:r>
              <a:rPr lang="en-US" dirty="0">
                <a:solidFill>
                  <a:schemeClr val="tx2">
                    <a:lumMod val="40000"/>
                    <a:lumOff val="60000"/>
                  </a:schemeClr>
                </a:solidFill>
                <a:hlinkClick r:id="rId3">
                  <a:extLst>
                    <a:ext uri="{A12FA001-AC4F-418D-AE19-62706E023703}">
                      <ahyp:hlinkClr xmlns:ahyp="http://schemas.microsoft.com/office/drawing/2018/hyperlinkcolor" val="tx"/>
                    </a:ext>
                  </a:extLst>
                </a:hlinkClick>
              </a:rPr>
              <a:t>https://docs.microsoft.com/en-us/learn/</a:t>
            </a:r>
            <a:endParaRPr lang="en-US" dirty="0">
              <a:solidFill>
                <a:schemeClr val="tx2">
                  <a:lumMod val="40000"/>
                  <a:lumOff val="60000"/>
                </a:schemeClr>
              </a:solidFill>
            </a:endParaRPr>
          </a:p>
        </p:txBody>
      </p:sp>
    </p:spTree>
    <p:extLst>
      <p:ext uri="{BB962C8B-B14F-4D97-AF65-F5344CB8AC3E}">
        <p14:creationId xmlns:p14="http://schemas.microsoft.com/office/powerpoint/2010/main" val="419375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AD5E1-A6F1-47DC-90FE-80EB7ABB4789}"/>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653626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5F48DF-C78C-45AC-838F-E5D49C209BAB}"/>
              </a:ext>
            </a:extLst>
          </p:cNvPr>
          <p:cNvSpPr>
            <a:spLocks noGrp="1"/>
          </p:cNvSpPr>
          <p:nvPr>
            <p:ph type="title"/>
          </p:nvPr>
        </p:nvSpPr>
        <p:spPr>
          <a:xfrm>
            <a:off x="428681" y="2532575"/>
            <a:ext cx="11561001" cy="1792850"/>
          </a:xfrm>
        </p:spPr>
        <p:txBody>
          <a:bodyPr/>
          <a:lstStyle/>
          <a:p>
            <a:r>
              <a:rPr lang="en-US" dirty="0"/>
              <a:t>Module 5: Design Governance</a:t>
            </a:r>
          </a:p>
        </p:txBody>
      </p:sp>
      <p:sp>
        <p:nvSpPr>
          <p:cNvPr id="5" name="Text Placeholder 4">
            <a:extLst>
              <a:ext uri="{FF2B5EF4-FFF2-40B4-BE49-F238E27FC236}">
                <a16:creationId xmlns:a16="http://schemas.microsoft.com/office/drawing/2014/main" id="{A8B16814-71FE-4B3F-9047-77C867331668}"/>
              </a:ext>
            </a:extLst>
          </p:cNvPr>
          <p:cNvSpPr>
            <a:spLocks noGrp="1"/>
          </p:cNvSpPr>
          <p:nvPr>
            <p:ph type="body" sz="quarter" idx="15"/>
          </p:nvPr>
        </p:nvSpPr>
        <p:spPr>
          <a:xfrm>
            <a:off x="442466" y="4349983"/>
            <a:ext cx="9602819" cy="394082"/>
          </a:xfrm>
        </p:spPr>
        <p:txBody>
          <a:bodyPr/>
          <a:lstStyle/>
          <a:p>
            <a:r>
              <a:rPr lang="en-US" sz="1961" dirty="0"/>
              <a:t>Azure Policy, Azure Blueprints</a:t>
            </a:r>
          </a:p>
        </p:txBody>
      </p:sp>
    </p:spTree>
    <p:extLst>
      <p:ext uri="{BB962C8B-B14F-4D97-AF65-F5344CB8AC3E}">
        <p14:creationId xmlns:p14="http://schemas.microsoft.com/office/powerpoint/2010/main" val="1825055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2" y="3088902"/>
            <a:ext cx="2030479" cy="680196"/>
          </a:xfrm>
        </p:spPr>
        <p:txBody>
          <a:bodyPr/>
          <a:lstStyle/>
          <a:p>
            <a:r>
              <a:rPr lang="en-US" dirty="0"/>
              <a:t>Learning Objectives</a:t>
            </a:r>
          </a:p>
        </p:txBody>
      </p:sp>
      <p:sp>
        <p:nvSpPr>
          <p:cNvPr id="6" name="Text Placeholder 5"/>
          <p:cNvSpPr>
            <a:spLocks noGrp="1"/>
          </p:cNvSpPr>
          <p:nvPr>
            <p:ph type="body" sz="quarter" idx="11"/>
          </p:nvPr>
        </p:nvSpPr>
        <p:spPr>
          <a:xfrm>
            <a:off x="4130671" y="1791020"/>
            <a:ext cx="7695070" cy="741783"/>
          </a:xfrm>
        </p:spPr>
        <p:txBody>
          <a:bodyPr/>
          <a:lstStyle/>
          <a:p>
            <a:pPr lvl="1"/>
            <a:r>
              <a:rPr lang="en-US" dirty="0"/>
              <a:t>Governance</a:t>
            </a:r>
          </a:p>
        </p:txBody>
      </p:sp>
      <p:sp>
        <p:nvSpPr>
          <p:cNvPr id="2" name="Text Placeholder 1"/>
          <p:cNvSpPr>
            <a:spLocks noGrp="1"/>
          </p:cNvSpPr>
          <p:nvPr>
            <p:ph type="body" sz="quarter" idx="15"/>
          </p:nvPr>
        </p:nvSpPr>
        <p:spPr>
          <a:xfrm>
            <a:off x="4164011" y="2656079"/>
            <a:ext cx="7695070" cy="741783"/>
          </a:xfrm>
        </p:spPr>
        <p:txBody>
          <a:bodyPr/>
          <a:lstStyle/>
          <a:p>
            <a:pPr lvl="1"/>
            <a:r>
              <a:rPr lang="en-US" dirty="0"/>
              <a:t>Recommend a Solution for using Azure Policy</a:t>
            </a:r>
          </a:p>
        </p:txBody>
      </p:sp>
      <p:sp>
        <p:nvSpPr>
          <p:cNvPr id="3" name="Text Placeholder 2"/>
          <p:cNvSpPr>
            <a:spLocks noGrp="1"/>
          </p:cNvSpPr>
          <p:nvPr>
            <p:ph type="body" sz="quarter" idx="17"/>
          </p:nvPr>
        </p:nvSpPr>
        <p:spPr>
          <a:xfrm>
            <a:off x="4168774" y="3521138"/>
            <a:ext cx="7695070" cy="741783"/>
          </a:xfrm>
        </p:spPr>
        <p:txBody>
          <a:bodyPr/>
          <a:lstStyle/>
          <a:p>
            <a:pPr lvl="1"/>
            <a:r>
              <a:rPr lang="en-US" dirty="0"/>
              <a:t>Recommend a Solution for using Azure Blueprint</a:t>
            </a:r>
          </a:p>
        </p:txBody>
      </p:sp>
      <p:sp>
        <p:nvSpPr>
          <p:cNvPr id="5" name="Text Placeholder 4">
            <a:extLst>
              <a:ext uri="{FF2B5EF4-FFF2-40B4-BE49-F238E27FC236}">
                <a16:creationId xmlns:a16="http://schemas.microsoft.com/office/drawing/2014/main" id="{857B8CDE-A7E2-4EAD-9A8D-54940A9C743F}"/>
              </a:ext>
            </a:extLst>
          </p:cNvPr>
          <p:cNvSpPr>
            <a:spLocks noGrp="1"/>
          </p:cNvSpPr>
          <p:nvPr>
            <p:ph type="body" sz="quarter" idx="21"/>
          </p:nvPr>
        </p:nvSpPr>
        <p:spPr>
          <a:xfrm>
            <a:off x="4168774" y="4350126"/>
            <a:ext cx="7695070" cy="741783"/>
          </a:xfrm>
        </p:spPr>
        <p:txBody>
          <a:bodyPr/>
          <a:lstStyle/>
          <a:p>
            <a:pPr lvl="1"/>
            <a:r>
              <a:rPr lang="en-US" dirty="0"/>
              <a:t>Module Review Questions</a:t>
            </a:r>
          </a:p>
        </p:txBody>
      </p:sp>
      <p:grpSp>
        <p:nvGrpSpPr>
          <p:cNvPr id="22" name="Group 21">
            <a:extLst>
              <a:ext uri="{FF2B5EF4-FFF2-40B4-BE49-F238E27FC236}">
                <a16:creationId xmlns:a16="http://schemas.microsoft.com/office/drawing/2014/main" id="{956A674C-9210-4DA3-8A39-EFF8D9FBC50A}"/>
              </a:ext>
            </a:extLst>
          </p:cNvPr>
          <p:cNvGrpSpPr/>
          <p:nvPr/>
        </p:nvGrpSpPr>
        <p:grpSpPr>
          <a:xfrm>
            <a:off x="3157503" y="1795927"/>
            <a:ext cx="702132" cy="702232"/>
            <a:chOff x="3031668" y="462996"/>
            <a:chExt cx="702132" cy="702232"/>
          </a:xfrm>
        </p:grpSpPr>
        <p:grpSp>
          <p:nvGrpSpPr>
            <p:cNvPr id="15" name="Group 14">
              <a:extLst>
                <a:ext uri="{FF2B5EF4-FFF2-40B4-BE49-F238E27FC236}">
                  <a16:creationId xmlns:a16="http://schemas.microsoft.com/office/drawing/2014/main" id="{CE1DF5A4-7E58-4418-9BF8-71C7E9AAB953}"/>
                </a:ext>
              </a:extLst>
            </p:cNvPr>
            <p:cNvGrpSpPr/>
            <p:nvPr/>
          </p:nvGrpSpPr>
          <p:grpSpPr>
            <a:xfrm>
              <a:off x="3031668" y="462996"/>
              <a:ext cx="702132" cy="702232"/>
              <a:chOff x="3031668" y="462996"/>
              <a:chExt cx="702132" cy="702232"/>
            </a:xfrm>
          </p:grpSpPr>
          <p:sp>
            <p:nvSpPr>
              <p:cNvPr id="101" name="Freeform 5">
                <a:extLst>
                  <a:ext uri="{FF2B5EF4-FFF2-40B4-BE49-F238E27FC236}">
                    <a16:creationId xmlns:a16="http://schemas.microsoft.com/office/drawing/2014/main" id="{06FDFE74-2BC5-48A3-8F67-15571A6CF9A6}"/>
                  </a:ext>
                </a:extLst>
              </p:cNvPr>
              <p:cNvSpPr>
                <a:spLocks/>
              </p:cNvSpPr>
              <p:nvPr/>
            </p:nvSpPr>
            <p:spPr bwMode="auto">
              <a:xfrm>
                <a:off x="3031668" y="462996"/>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02" name="Freeform 6">
                <a:extLst>
                  <a:ext uri="{FF2B5EF4-FFF2-40B4-BE49-F238E27FC236}">
                    <a16:creationId xmlns:a16="http://schemas.microsoft.com/office/drawing/2014/main" id="{76CDA170-DF50-4E3E-9369-327E91DFDBA8}"/>
                  </a:ext>
                </a:extLst>
              </p:cNvPr>
              <p:cNvSpPr>
                <a:spLocks noEditPoints="1"/>
              </p:cNvSpPr>
              <p:nvPr/>
            </p:nvSpPr>
            <p:spPr bwMode="auto">
              <a:xfrm>
                <a:off x="3079954" y="511857"/>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8" name="Picture 7" descr="Icon of three concentric arcs">
              <a:extLst>
                <a:ext uri="{FF2B5EF4-FFF2-40B4-BE49-F238E27FC236}">
                  <a16:creationId xmlns:a16="http://schemas.microsoft.com/office/drawing/2014/main" id="{4520AC09-56A6-4EC9-B6DE-ED9987913F21}"/>
                </a:ext>
              </a:extLst>
            </p:cNvPr>
            <p:cNvPicPr>
              <a:picLocks noChangeAspect="1"/>
            </p:cNvPicPr>
            <p:nvPr/>
          </p:nvPicPr>
          <p:blipFill>
            <a:blip r:embed="rId3"/>
            <a:stretch>
              <a:fillRect/>
            </a:stretch>
          </p:blipFill>
          <p:spPr>
            <a:xfrm>
              <a:off x="3196572" y="627950"/>
              <a:ext cx="372325" cy="372325"/>
            </a:xfrm>
            <a:prstGeom prst="rect">
              <a:avLst/>
            </a:prstGeom>
          </p:spPr>
        </p:pic>
      </p:grpSp>
      <p:grpSp>
        <p:nvGrpSpPr>
          <p:cNvPr id="26" name="Group 25">
            <a:extLst>
              <a:ext uri="{FF2B5EF4-FFF2-40B4-BE49-F238E27FC236}">
                <a16:creationId xmlns:a16="http://schemas.microsoft.com/office/drawing/2014/main" id="{1658902A-7888-4D5A-BBDF-6314A9706F60}"/>
              </a:ext>
            </a:extLst>
          </p:cNvPr>
          <p:cNvGrpSpPr/>
          <p:nvPr/>
        </p:nvGrpSpPr>
        <p:grpSpPr>
          <a:xfrm>
            <a:off x="3188832" y="4440145"/>
            <a:ext cx="702132" cy="702232"/>
            <a:chOff x="3031668" y="3935251"/>
            <a:chExt cx="702132" cy="702232"/>
          </a:xfrm>
        </p:grpSpPr>
        <p:grpSp>
          <p:nvGrpSpPr>
            <p:cNvPr id="20" name="Group 19">
              <a:extLst>
                <a:ext uri="{FF2B5EF4-FFF2-40B4-BE49-F238E27FC236}">
                  <a16:creationId xmlns:a16="http://schemas.microsoft.com/office/drawing/2014/main" id="{11F7575F-FFA8-4B8C-A359-DF2580906502}"/>
                </a:ext>
              </a:extLst>
            </p:cNvPr>
            <p:cNvGrpSpPr/>
            <p:nvPr/>
          </p:nvGrpSpPr>
          <p:grpSpPr>
            <a:xfrm>
              <a:off x="3031668" y="3935251"/>
              <a:ext cx="702132" cy="702232"/>
              <a:chOff x="3031668" y="3935251"/>
              <a:chExt cx="702132" cy="702232"/>
            </a:xfrm>
          </p:grpSpPr>
          <p:sp>
            <p:nvSpPr>
              <p:cNvPr id="38" name="Freeform 5">
                <a:extLst>
                  <a:ext uri="{FF2B5EF4-FFF2-40B4-BE49-F238E27FC236}">
                    <a16:creationId xmlns:a16="http://schemas.microsoft.com/office/drawing/2014/main" id="{56F065CE-177B-490A-A251-D0F4169A5766}"/>
                  </a:ext>
                </a:extLst>
              </p:cNvPr>
              <p:cNvSpPr>
                <a:spLocks/>
              </p:cNvSpPr>
              <p:nvPr/>
            </p:nvSpPr>
            <p:spPr bwMode="auto">
              <a:xfrm>
                <a:off x="3031668" y="3935251"/>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9" name="Freeform 6">
                <a:extLst>
                  <a:ext uri="{FF2B5EF4-FFF2-40B4-BE49-F238E27FC236}">
                    <a16:creationId xmlns:a16="http://schemas.microsoft.com/office/drawing/2014/main" id="{4A37F30B-0F4B-440C-B966-1CE9DD6EF9B7}"/>
                  </a:ext>
                </a:extLst>
              </p:cNvPr>
              <p:cNvSpPr>
                <a:spLocks noEditPoints="1"/>
              </p:cNvSpPr>
              <p:nvPr/>
            </p:nvSpPr>
            <p:spPr bwMode="auto">
              <a:xfrm>
                <a:off x="3079954" y="3984112"/>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2" name="Picture 11" descr="Icon of a screen with dots">
              <a:extLst>
                <a:ext uri="{FF2B5EF4-FFF2-40B4-BE49-F238E27FC236}">
                  <a16:creationId xmlns:a16="http://schemas.microsoft.com/office/drawing/2014/main" id="{AC05A14D-F3EA-4968-AB36-81AA9F213EF0}"/>
                </a:ext>
              </a:extLst>
            </p:cNvPr>
            <p:cNvPicPr>
              <a:picLocks noChangeAspect="1"/>
            </p:cNvPicPr>
            <p:nvPr/>
          </p:nvPicPr>
          <p:blipFill>
            <a:blip r:embed="rId4"/>
            <a:stretch>
              <a:fillRect/>
            </a:stretch>
          </p:blipFill>
          <p:spPr>
            <a:xfrm>
              <a:off x="3199854" y="4149132"/>
              <a:ext cx="365760" cy="274470"/>
            </a:xfrm>
            <a:prstGeom prst="rect">
              <a:avLst/>
            </a:prstGeom>
          </p:spPr>
        </p:pic>
      </p:grpSp>
      <p:grpSp>
        <p:nvGrpSpPr>
          <p:cNvPr id="40" name="Group 39">
            <a:extLst>
              <a:ext uri="{FF2B5EF4-FFF2-40B4-BE49-F238E27FC236}">
                <a16:creationId xmlns:a16="http://schemas.microsoft.com/office/drawing/2014/main" id="{71E5A86E-6FF6-493D-8428-A1BBB9F271E6}"/>
              </a:ext>
            </a:extLst>
          </p:cNvPr>
          <p:cNvGrpSpPr/>
          <p:nvPr/>
        </p:nvGrpSpPr>
        <p:grpSpPr>
          <a:xfrm>
            <a:off x="3157503" y="2669112"/>
            <a:ext cx="702132" cy="702232"/>
            <a:chOff x="3031668" y="462996"/>
            <a:chExt cx="702132" cy="702232"/>
          </a:xfrm>
        </p:grpSpPr>
        <p:grpSp>
          <p:nvGrpSpPr>
            <p:cNvPr id="41" name="Group 40">
              <a:extLst>
                <a:ext uri="{FF2B5EF4-FFF2-40B4-BE49-F238E27FC236}">
                  <a16:creationId xmlns:a16="http://schemas.microsoft.com/office/drawing/2014/main" id="{31751C14-634A-4E06-B29F-BC9336BDAF2D}"/>
                </a:ext>
              </a:extLst>
            </p:cNvPr>
            <p:cNvGrpSpPr/>
            <p:nvPr/>
          </p:nvGrpSpPr>
          <p:grpSpPr>
            <a:xfrm>
              <a:off x="3031668" y="462996"/>
              <a:ext cx="702132" cy="702232"/>
              <a:chOff x="3031668" y="462996"/>
              <a:chExt cx="702132" cy="702232"/>
            </a:xfrm>
          </p:grpSpPr>
          <p:sp>
            <p:nvSpPr>
              <p:cNvPr id="43" name="Freeform 5">
                <a:extLst>
                  <a:ext uri="{FF2B5EF4-FFF2-40B4-BE49-F238E27FC236}">
                    <a16:creationId xmlns:a16="http://schemas.microsoft.com/office/drawing/2014/main" id="{9212C8A8-2EB4-4FE2-B147-573768D2393B}"/>
                  </a:ext>
                </a:extLst>
              </p:cNvPr>
              <p:cNvSpPr>
                <a:spLocks/>
              </p:cNvSpPr>
              <p:nvPr/>
            </p:nvSpPr>
            <p:spPr bwMode="auto">
              <a:xfrm>
                <a:off x="3031668" y="462996"/>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4" name="Freeform 6">
                <a:extLst>
                  <a:ext uri="{FF2B5EF4-FFF2-40B4-BE49-F238E27FC236}">
                    <a16:creationId xmlns:a16="http://schemas.microsoft.com/office/drawing/2014/main" id="{3363CA47-6E4A-4F41-8310-B02C9488240E}"/>
                  </a:ext>
                </a:extLst>
              </p:cNvPr>
              <p:cNvSpPr>
                <a:spLocks noEditPoints="1"/>
              </p:cNvSpPr>
              <p:nvPr/>
            </p:nvSpPr>
            <p:spPr bwMode="auto">
              <a:xfrm>
                <a:off x="3079954" y="511857"/>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2" name="Picture 41" descr="Icon of three concentric arcs">
              <a:extLst>
                <a:ext uri="{FF2B5EF4-FFF2-40B4-BE49-F238E27FC236}">
                  <a16:creationId xmlns:a16="http://schemas.microsoft.com/office/drawing/2014/main" id="{A0402420-55E9-4D0B-8763-AAA5881B5D9C}"/>
                </a:ext>
              </a:extLst>
            </p:cNvPr>
            <p:cNvPicPr>
              <a:picLocks noChangeAspect="1"/>
            </p:cNvPicPr>
            <p:nvPr/>
          </p:nvPicPr>
          <p:blipFill>
            <a:blip r:embed="rId3"/>
            <a:stretch>
              <a:fillRect/>
            </a:stretch>
          </p:blipFill>
          <p:spPr>
            <a:xfrm>
              <a:off x="3196572" y="627950"/>
              <a:ext cx="372325" cy="372325"/>
            </a:xfrm>
            <a:prstGeom prst="rect">
              <a:avLst/>
            </a:prstGeom>
          </p:spPr>
        </p:pic>
      </p:grpSp>
      <p:grpSp>
        <p:nvGrpSpPr>
          <p:cNvPr id="45" name="Group 44">
            <a:extLst>
              <a:ext uri="{FF2B5EF4-FFF2-40B4-BE49-F238E27FC236}">
                <a16:creationId xmlns:a16="http://schemas.microsoft.com/office/drawing/2014/main" id="{14BB4BCD-65F3-4CB3-8E77-770B3089854B}"/>
              </a:ext>
            </a:extLst>
          </p:cNvPr>
          <p:cNvGrpSpPr/>
          <p:nvPr/>
        </p:nvGrpSpPr>
        <p:grpSpPr>
          <a:xfrm>
            <a:off x="3157503" y="3531729"/>
            <a:ext cx="702132" cy="702232"/>
            <a:chOff x="3031668" y="462996"/>
            <a:chExt cx="702132" cy="702232"/>
          </a:xfrm>
        </p:grpSpPr>
        <p:grpSp>
          <p:nvGrpSpPr>
            <p:cNvPr id="46" name="Group 45">
              <a:extLst>
                <a:ext uri="{FF2B5EF4-FFF2-40B4-BE49-F238E27FC236}">
                  <a16:creationId xmlns:a16="http://schemas.microsoft.com/office/drawing/2014/main" id="{3CC50EE3-D909-4B5F-A22F-9251652A99C1}"/>
                </a:ext>
              </a:extLst>
            </p:cNvPr>
            <p:cNvGrpSpPr/>
            <p:nvPr/>
          </p:nvGrpSpPr>
          <p:grpSpPr>
            <a:xfrm>
              <a:off x="3031668" y="462996"/>
              <a:ext cx="702132" cy="702232"/>
              <a:chOff x="3031668" y="462996"/>
              <a:chExt cx="702132" cy="702232"/>
            </a:xfrm>
          </p:grpSpPr>
          <p:sp>
            <p:nvSpPr>
              <p:cNvPr id="48" name="Freeform 5">
                <a:extLst>
                  <a:ext uri="{FF2B5EF4-FFF2-40B4-BE49-F238E27FC236}">
                    <a16:creationId xmlns:a16="http://schemas.microsoft.com/office/drawing/2014/main" id="{662DFAC0-82E2-4685-B0EA-9B94B9895254}"/>
                  </a:ext>
                </a:extLst>
              </p:cNvPr>
              <p:cNvSpPr>
                <a:spLocks/>
              </p:cNvSpPr>
              <p:nvPr/>
            </p:nvSpPr>
            <p:spPr bwMode="auto">
              <a:xfrm>
                <a:off x="3031668" y="462996"/>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9" name="Freeform 6">
                <a:extLst>
                  <a:ext uri="{FF2B5EF4-FFF2-40B4-BE49-F238E27FC236}">
                    <a16:creationId xmlns:a16="http://schemas.microsoft.com/office/drawing/2014/main" id="{59E50ED3-17DC-4841-8696-4B60EC9B453F}"/>
                  </a:ext>
                </a:extLst>
              </p:cNvPr>
              <p:cNvSpPr>
                <a:spLocks noEditPoints="1"/>
              </p:cNvSpPr>
              <p:nvPr/>
            </p:nvSpPr>
            <p:spPr bwMode="auto">
              <a:xfrm>
                <a:off x="3079954" y="511857"/>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7" name="Picture 46" descr="Icon of three concentric arcs">
              <a:extLst>
                <a:ext uri="{FF2B5EF4-FFF2-40B4-BE49-F238E27FC236}">
                  <a16:creationId xmlns:a16="http://schemas.microsoft.com/office/drawing/2014/main" id="{4C9647D4-F63C-42EE-B67D-22BD134E767B}"/>
                </a:ext>
              </a:extLst>
            </p:cNvPr>
            <p:cNvPicPr>
              <a:picLocks noChangeAspect="1"/>
            </p:cNvPicPr>
            <p:nvPr/>
          </p:nvPicPr>
          <p:blipFill>
            <a:blip r:embed="rId3"/>
            <a:stretch>
              <a:fillRect/>
            </a:stretch>
          </p:blipFill>
          <p:spPr>
            <a:xfrm>
              <a:off x="3196572" y="627950"/>
              <a:ext cx="372325" cy="372325"/>
            </a:xfrm>
            <a:prstGeom prst="rect">
              <a:avLst/>
            </a:prstGeom>
          </p:spPr>
        </p:pic>
      </p:grpSp>
    </p:spTree>
    <p:extLst>
      <p:ext uri="{BB962C8B-B14F-4D97-AF65-F5344CB8AC3E}">
        <p14:creationId xmlns:p14="http://schemas.microsoft.com/office/powerpoint/2010/main" val="2283819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455994" y="3500358"/>
            <a:ext cx="10444150" cy="999372"/>
          </a:xfrm>
        </p:spPr>
        <p:txBody>
          <a:bodyPr/>
          <a:lstStyle/>
          <a:p>
            <a:r>
              <a:rPr lang="en-US" sz="4400" dirty="0">
                <a:latin typeface="Segoe UI" panose="020B0502040204020203" pitchFamily="34" charset="0"/>
              </a:rPr>
              <a:t>Governance</a:t>
            </a:r>
          </a:p>
        </p:txBody>
      </p:sp>
      <p:pic>
        <p:nvPicPr>
          <p:cNvPr id="2" name="Graphic 1">
            <a:extLst>
              <a:ext uri="{FF2B5EF4-FFF2-40B4-BE49-F238E27FC236}">
                <a16:creationId xmlns:a16="http://schemas.microsoft.com/office/drawing/2014/main" id="{7DB623F2-75FE-43DC-B645-3C014794BA6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41197" y="4988405"/>
            <a:ext cx="1402335" cy="1402335"/>
          </a:xfrm>
          <a:prstGeom prst="rect">
            <a:avLst/>
          </a:prstGeom>
        </p:spPr>
      </p:pic>
    </p:spTree>
    <p:extLst>
      <p:ext uri="{BB962C8B-B14F-4D97-AF65-F5344CB8AC3E}">
        <p14:creationId xmlns:p14="http://schemas.microsoft.com/office/powerpoint/2010/main" val="175390047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07277" y="404546"/>
            <a:ext cx="11306469" cy="403079"/>
          </a:xfrm>
        </p:spPr>
        <p:txBody>
          <a:bodyPr/>
          <a:lstStyle/>
          <a:p>
            <a:r>
              <a:rPr lang="en-US" b="1" dirty="0">
                <a:latin typeface="Segoe UI Light" panose="020B0502040204020203" pitchFamily="34" charset="0"/>
                <a:cs typeface="Segoe UI Light" panose="020B0502040204020203" pitchFamily="34" charset="0"/>
              </a:rPr>
              <a:t>Governance</a:t>
            </a:r>
          </a:p>
        </p:txBody>
      </p:sp>
      <p:sp>
        <p:nvSpPr>
          <p:cNvPr id="2" name="TextBox 1">
            <a:extLst>
              <a:ext uri="{FF2B5EF4-FFF2-40B4-BE49-F238E27FC236}">
                <a16:creationId xmlns:a16="http://schemas.microsoft.com/office/drawing/2014/main" id="{1A74BA66-1BE9-4458-9227-815A4C198A6A}"/>
              </a:ext>
            </a:extLst>
          </p:cNvPr>
          <p:cNvSpPr txBox="1"/>
          <p:nvPr/>
        </p:nvSpPr>
        <p:spPr>
          <a:xfrm>
            <a:off x="407277" y="1021756"/>
            <a:ext cx="11031885" cy="5016758"/>
          </a:xfrm>
          <a:prstGeom prst="rect">
            <a:avLst/>
          </a:prstGeom>
          <a:noFill/>
        </p:spPr>
        <p:txBody>
          <a:bodyPr wrap="square">
            <a:spAutoFit/>
          </a:bodyPr>
          <a:lstStyle/>
          <a:p>
            <a:pPr>
              <a:spcAft>
                <a:spcPts val="588"/>
              </a:spcAft>
            </a:pPr>
            <a:r>
              <a:rPr lang="en-US" b="1" dirty="0">
                <a:cs typeface="Segoe UI Light" panose="020B0502040204020203" pitchFamily="34" charset="0"/>
              </a:rPr>
              <a:t>Governance:</a:t>
            </a:r>
          </a:p>
          <a:p>
            <a:pPr marL="336145" indent="-336145">
              <a:spcAft>
                <a:spcPts val="588"/>
              </a:spcAft>
              <a:buFont typeface="Arial" panose="020B0604020202020204" pitchFamily="34" charset="0"/>
              <a:buChar char="•"/>
            </a:pPr>
            <a:r>
              <a:rPr lang="en-US" dirty="0">
                <a:cs typeface="Segoe UI Light" panose="020B0502040204020203" pitchFamily="34" charset="0"/>
              </a:rPr>
              <a:t>How is the organization’s security going to be monitored, audited, and reported? </a:t>
            </a:r>
          </a:p>
          <a:p>
            <a:pPr marL="336145" indent="-336145">
              <a:spcAft>
                <a:spcPts val="588"/>
              </a:spcAft>
              <a:buFont typeface="Arial" panose="020B0604020202020204" pitchFamily="34" charset="0"/>
              <a:buChar char="•"/>
            </a:pPr>
            <a:r>
              <a:rPr lang="en-US" dirty="0">
                <a:cs typeface="Segoe UI Light" panose="020B0502040204020203" pitchFamily="34" charset="0"/>
              </a:rPr>
              <a:t>How does the organization know that things are </a:t>
            </a:r>
            <a:r>
              <a:rPr lang="en-US" i="1" dirty="0">
                <a:cs typeface="Segoe UI Light" panose="020B0502040204020203" pitchFamily="34" charset="0"/>
              </a:rPr>
              <a:t>actually</a:t>
            </a:r>
            <a:r>
              <a:rPr lang="en-US" dirty="0">
                <a:cs typeface="Segoe UI Light" panose="020B0502040204020203" pitchFamily="34" charset="0"/>
              </a:rPr>
              <a:t> working? </a:t>
            </a:r>
          </a:p>
          <a:p>
            <a:pPr marL="336145" indent="-336145">
              <a:spcAft>
                <a:spcPts val="588"/>
              </a:spcAft>
              <a:buFont typeface="Arial" panose="020B0604020202020204" pitchFamily="34" charset="0"/>
              <a:buChar char="•"/>
            </a:pPr>
            <a:r>
              <a:rPr lang="en-US" dirty="0">
                <a:cs typeface="Segoe UI Light" panose="020B0502040204020203" pitchFamily="34" charset="0"/>
              </a:rPr>
              <a:t>Are there new requirements? </a:t>
            </a:r>
          </a:p>
          <a:p>
            <a:pPr marL="336145" indent="-336145">
              <a:spcAft>
                <a:spcPts val="588"/>
              </a:spcAft>
              <a:buFont typeface="Arial" panose="020B0604020202020204" pitchFamily="34" charset="0"/>
              <a:buChar char="•"/>
            </a:pPr>
            <a:r>
              <a:rPr lang="en-US" dirty="0">
                <a:cs typeface="Segoe UI Light" panose="020B0502040204020203" pitchFamily="34" charset="0"/>
              </a:rPr>
              <a:t>Is there mandatory reporting? </a:t>
            </a:r>
          </a:p>
          <a:p>
            <a:pPr>
              <a:spcAft>
                <a:spcPts val="588"/>
              </a:spcAft>
            </a:pPr>
            <a:r>
              <a:rPr lang="en-US" b="1" dirty="0">
                <a:cs typeface="Segoe UI Light" panose="020B0502040204020203" pitchFamily="34" charset="0"/>
              </a:rPr>
              <a:t>Risk</a:t>
            </a:r>
            <a:r>
              <a:rPr lang="en-US" dirty="0">
                <a:cs typeface="Segoe UI Light" panose="020B0502040204020203" pitchFamily="34" charset="0"/>
              </a:rPr>
              <a:t>: </a:t>
            </a:r>
          </a:p>
          <a:p>
            <a:pPr marL="336145" indent="-336145">
              <a:spcAft>
                <a:spcPts val="588"/>
              </a:spcAft>
              <a:buFont typeface="Arial" panose="020B0604020202020204" pitchFamily="34" charset="0"/>
              <a:buChar char="•"/>
            </a:pPr>
            <a:r>
              <a:rPr lang="en-US" dirty="0">
                <a:cs typeface="Segoe UI Light" panose="020B0502040204020203" pitchFamily="34" charset="0"/>
              </a:rPr>
              <a:t>What types of risks does the organization face while trying to protect identifiable information, Intellectual Property (IP), financial information? </a:t>
            </a:r>
          </a:p>
          <a:p>
            <a:pPr marL="336145" indent="-336145">
              <a:spcAft>
                <a:spcPts val="588"/>
              </a:spcAft>
              <a:buFont typeface="Arial" panose="020B0604020202020204" pitchFamily="34" charset="0"/>
              <a:buChar char="•"/>
            </a:pPr>
            <a:r>
              <a:rPr lang="en-US" dirty="0">
                <a:cs typeface="Segoe UI Light" panose="020B0502040204020203" pitchFamily="34" charset="0"/>
              </a:rPr>
              <a:t>Who may be interested or could use this information if stolen, including external and internal threats as well as unintentional or malicious? </a:t>
            </a:r>
          </a:p>
          <a:p>
            <a:pPr marL="336145" indent="-336145">
              <a:spcAft>
                <a:spcPts val="588"/>
              </a:spcAft>
              <a:buFont typeface="Arial" panose="020B0604020202020204" pitchFamily="34" charset="0"/>
              <a:buChar char="•"/>
            </a:pPr>
            <a:r>
              <a:rPr lang="en-US" dirty="0">
                <a:cs typeface="Segoe UI Light" panose="020B0502040204020203" pitchFamily="34" charset="0"/>
              </a:rPr>
              <a:t>A commonly forgotten but extremely important consideration within risk is addressing Disaster Recovery and Business Continuity.</a:t>
            </a:r>
          </a:p>
          <a:p>
            <a:pPr>
              <a:spcAft>
                <a:spcPts val="588"/>
              </a:spcAft>
            </a:pPr>
            <a:r>
              <a:rPr lang="en-US" b="1" dirty="0">
                <a:cs typeface="Segoe UI Light" panose="020B0502040204020203" pitchFamily="34" charset="0"/>
              </a:rPr>
              <a:t>Compliance</a:t>
            </a:r>
            <a:r>
              <a:rPr lang="en-US" dirty="0">
                <a:cs typeface="Segoe UI Light" panose="020B0502040204020203" pitchFamily="34" charset="0"/>
              </a:rPr>
              <a:t>: </a:t>
            </a:r>
          </a:p>
          <a:p>
            <a:pPr marL="336145" indent="-336145">
              <a:spcAft>
                <a:spcPts val="588"/>
              </a:spcAft>
              <a:buFont typeface="Arial" panose="020B0604020202020204" pitchFamily="34" charset="0"/>
              <a:buChar char="•"/>
            </a:pPr>
            <a:r>
              <a:rPr lang="en-US" dirty="0">
                <a:cs typeface="Segoe UI Light" panose="020B0502040204020203" pitchFamily="34" charset="0"/>
              </a:rPr>
              <a:t>Are there specific industry, government, or regulatory requirements that dictate or provide recommendations on criteria that your organization’s security controls must meet? </a:t>
            </a:r>
          </a:p>
        </p:txBody>
      </p:sp>
      <p:pic>
        <p:nvPicPr>
          <p:cNvPr id="6" name="Graphic 5">
            <a:extLst>
              <a:ext uri="{FF2B5EF4-FFF2-40B4-BE49-F238E27FC236}">
                <a16:creationId xmlns:a16="http://schemas.microsoft.com/office/drawing/2014/main" id="{B641BEA5-C186-41A7-8749-E103C6443DC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60550" y="5635690"/>
            <a:ext cx="953196" cy="953196"/>
          </a:xfrm>
          <a:prstGeom prst="rect">
            <a:avLst/>
          </a:prstGeom>
        </p:spPr>
      </p:pic>
      <p:sp>
        <p:nvSpPr>
          <p:cNvPr id="3" name="TextBox 2">
            <a:extLst>
              <a:ext uri="{FF2B5EF4-FFF2-40B4-BE49-F238E27FC236}">
                <a16:creationId xmlns:a16="http://schemas.microsoft.com/office/drawing/2014/main" id="{9315DB02-3DD7-4F8A-97F0-5C36D767B35D}"/>
              </a:ext>
            </a:extLst>
          </p:cNvPr>
          <p:cNvSpPr txBox="1"/>
          <p:nvPr/>
        </p:nvSpPr>
        <p:spPr>
          <a:xfrm>
            <a:off x="323850" y="6154027"/>
            <a:ext cx="5424488"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See:  </a:t>
            </a:r>
            <a:r>
              <a:rPr lang="en-US" sz="1600" dirty="0">
                <a:gradFill>
                  <a:gsLst>
                    <a:gs pos="2917">
                      <a:schemeClr val="tx1"/>
                    </a:gs>
                    <a:gs pos="30000">
                      <a:schemeClr val="tx1"/>
                    </a:gs>
                  </a:gsLst>
                  <a:lin ang="5400000" scaled="0"/>
                </a:gradFill>
                <a:hlinkClick r:id="rId5"/>
              </a:rPr>
              <a:t>Governance, risk, and compliance</a:t>
            </a:r>
            <a:endParaRPr lang="en-US" sz="1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1902728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latin typeface="Segoe UI" panose="020B0502040204020203" pitchFamily="34" charset="0"/>
              </a:rPr>
              <a:t>Clear Lines Of Responsibility</a:t>
            </a:r>
          </a:p>
        </p:txBody>
      </p:sp>
      <p:sp>
        <p:nvSpPr>
          <p:cNvPr id="3" name="Text Placeholder 2"/>
          <p:cNvSpPr>
            <a:spLocks noGrp="1"/>
          </p:cNvSpPr>
          <p:nvPr>
            <p:ph type="body" sz="quarter" idx="20"/>
          </p:nvPr>
        </p:nvSpPr>
        <p:spPr>
          <a:xfrm>
            <a:off x="449213" y="1528095"/>
            <a:ext cx="11328812" cy="369332"/>
          </a:xfrm>
        </p:spPr>
        <p:txBody>
          <a:bodyPr/>
          <a:lstStyle/>
          <a:p>
            <a:r>
              <a:rPr lang="en-US" dirty="0">
                <a:latin typeface="+mn-lt"/>
                <a:cs typeface="Segoe UI Light" panose="020B0502040204020203" pitchFamily="34" charset="0"/>
              </a:rPr>
              <a:t>Designate groups (or individual roles) that will be responsible for these key functions:</a:t>
            </a:r>
          </a:p>
        </p:txBody>
      </p:sp>
      <p:sp>
        <p:nvSpPr>
          <p:cNvPr id="6" name="Text Placeholder 5"/>
          <p:cNvSpPr>
            <a:spLocks noGrp="1"/>
          </p:cNvSpPr>
          <p:nvPr>
            <p:ph type="body" sz="quarter" idx="11"/>
          </p:nvPr>
        </p:nvSpPr>
        <p:spPr/>
        <p:txBody>
          <a:bodyPr/>
          <a:lstStyle/>
          <a:p>
            <a:r>
              <a:rPr lang="en-US" dirty="0"/>
              <a:t>Network Security</a:t>
            </a:r>
          </a:p>
          <a:p>
            <a:pPr lvl="1"/>
            <a:r>
              <a:rPr lang="en-US" dirty="0"/>
              <a:t>Typically existing network security team. Configuration and maintenance of Azure Firewall, Network Virtual Appliances (and associated routing), WAFs, NFGs, ASGs, etc.</a:t>
            </a:r>
          </a:p>
        </p:txBody>
      </p:sp>
      <p:sp>
        <p:nvSpPr>
          <p:cNvPr id="2" name="Text Placeholder 1"/>
          <p:cNvSpPr>
            <a:spLocks noGrp="1"/>
          </p:cNvSpPr>
          <p:nvPr>
            <p:ph type="body" sz="quarter" idx="15"/>
          </p:nvPr>
        </p:nvSpPr>
        <p:spPr/>
        <p:txBody>
          <a:bodyPr/>
          <a:lstStyle/>
          <a:p>
            <a:r>
              <a:rPr lang="en-US" dirty="0"/>
              <a:t>Network Management</a:t>
            </a:r>
          </a:p>
          <a:p>
            <a:pPr lvl="1"/>
            <a:r>
              <a:rPr lang="en-US" dirty="0"/>
              <a:t>Typically existing network operations team. Enterprise-wide virtual network and subnet allocation</a:t>
            </a:r>
          </a:p>
        </p:txBody>
      </p:sp>
      <p:sp>
        <p:nvSpPr>
          <p:cNvPr id="4" name="Text Placeholder 3"/>
          <p:cNvSpPr>
            <a:spLocks noGrp="1"/>
          </p:cNvSpPr>
          <p:nvPr>
            <p:ph type="body" sz="quarter" idx="21"/>
          </p:nvPr>
        </p:nvSpPr>
        <p:spPr/>
        <p:txBody>
          <a:bodyPr/>
          <a:lstStyle/>
          <a:p>
            <a:pPr lvl="0"/>
            <a:r>
              <a:rPr lang="en-US" sz="1400" dirty="0"/>
              <a:t>Server Endpoint Security</a:t>
            </a:r>
          </a:p>
          <a:p>
            <a:pPr lvl="1"/>
            <a:r>
              <a:rPr lang="en-US" dirty="0"/>
              <a:t>Typically IT operations, security, or jointly. Monitor and remediate server security (patching, configuration, endpoint security, etc.)</a:t>
            </a:r>
          </a:p>
        </p:txBody>
      </p:sp>
      <p:sp>
        <p:nvSpPr>
          <p:cNvPr id="15" name="Text Placeholder 14">
            <a:extLst>
              <a:ext uri="{FF2B5EF4-FFF2-40B4-BE49-F238E27FC236}">
                <a16:creationId xmlns:a16="http://schemas.microsoft.com/office/drawing/2014/main" id="{4A805780-17C7-4E6C-B7E6-9F8CF15C0F0D}"/>
              </a:ext>
            </a:extLst>
          </p:cNvPr>
          <p:cNvSpPr>
            <a:spLocks noGrp="1"/>
          </p:cNvSpPr>
          <p:nvPr>
            <p:ph type="body" sz="quarter" idx="22"/>
          </p:nvPr>
        </p:nvSpPr>
        <p:spPr/>
        <p:txBody>
          <a:bodyPr/>
          <a:lstStyle/>
          <a:p>
            <a:pPr lvl="0"/>
            <a:r>
              <a:rPr lang="en-US" sz="1400" dirty="0"/>
              <a:t>Incident Monitoring and Response</a:t>
            </a:r>
          </a:p>
          <a:p>
            <a:pPr lvl="1"/>
            <a:r>
              <a:rPr lang="en-US" dirty="0"/>
              <a:t>Typically security operations team. Investigate and remediate security incidents In Security Information and Event Management (SIEM) or source console</a:t>
            </a:r>
          </a:p>
        </p:txBody>
      </p:sp>
      <p:sp>
        <p:nvSpPr>
          <p:cNvPr id="20" name="Text Placeholder 19">
            <a:extLst>
              <a:ext uri="{FF2B5EF4-FFF2-40B4-BE49-F238E27FC236}">
                <a16:creationId xmlns:a16="http://schemas.microsoft.com/office/drawing/2014/main" id="{D9FB8E23-A361-4487-943D-756F888B55CC}"/>
              </a:ext>
            </a:extLst>
          </p:cNvPr>
          <p:cNvSpPr>
            <a:spLocks noGrp="1"/>
          </p:cNvSpPr>
          <p:nvPr>
            <p:ph type="body" sz="quarter" idx="23"/>
          </p:nvPr>
        </p:nvSpPr>
        <p:spPr/>
        <p:txBody>
          <a:bodyPr/>
          <a:lstStyle/>
          <a:p>
            <a:pPr lvl="0"/>
            <a:r>
              <a:rPr lang="en-US" sz="1400" dirty="0"/>
              <a:t>Policy Management </a:t>
            </a:r>
          </a:p>
          <a:p>
            <a:pPr lvl="1"/>
            <a:r>
              <a:rPr lang="en-US" dirty="0"/>
              <a:t>Typically GRC team + Architecture. Set Direction for use of Role Based Access Control (RBAC), Azure Security Center, Administrator protection strategy, and Azure Policy to govern Azure resources</a:t>
            </a:r>
          </a:p>
        </p:txBody>
      </p:sp>
      <p:sp>
        <p:nvSpPr>
          <p:cNvPr id="21" name="Text Placeholder 20">
            <a:extLst>
              <a:ext uri="{FF2B5EF4-FFF2-40B4-BE49-F238E27FC236}">
                <a16:creationId xmlns:a16="http://schemas.microsoft.com/office/drawing/2014/main" id="{B4667319-955C-48E3-A50E-D52AC477B3FD}"/>
              </a:ext>
            </a:extLst>
          </p:cNvPr>
          <p:cNvSpPr>
            <a:spLocks noGrp="1"/>
          </p:cNvSpPr>
          <p:nvPr>
            <p:ph type="body" sz="quarter" idx="24"/>
          </p:nvPr>
        </p:nvSpPr>
        <p:spPr/>
        <p:txBody>
          <a:bodyPr/>
          <a:lstStyle/>
          <a:p>
            <a:pPr lvl="0"/>
            <a:r>
              <a:rPr lang="en-US" sz="1400" dirty="0"/>
              <a:t>Identity Security and Standards</a:t>
            </a:r>
          </a:p>
          <a:p>
            <a:pPr lvl="1"/>
            <a:r>
              <a:rPr lang="en-US" dirty="0"/>
              <a:t>Typically Security Team + Identity Team jointly. Set direction for Azure AD directories, PIM/PAM usage, MFA, password/synchronization configuration, Application Identity Standards</a:t>
            </a:r>
          </a:p>
        </p:txBody>
      </p:sp>
    </p:spTree>
    <p:extLst>
      <p:ext uri="{BB962C8B-B14F-4D97-AF65-F5344CB8AC3E}">
        <p14:creationId xmlns:p14="http://schemas.microsoft.com/office/powerpoint/2010/main" val="2556662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latin typeface="Segoe UI" panose="020B0502040204020203" pitchFamily="34" charset="0"/>
              </a:rPr>
              <a:t>Audit and Enforce Policy Compliance</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18643" y="1890081"/>
            <a:ext cx="11124110" cy="1918474"/>
          </a:xfrm>
        </p:spPr>
        <p:txBody>
          <a:bodyPr/>
          <a:lstStyle/>
          <a:p>
            <a:pPr marL="457200" indent="-457200">
              <a:spcAft>
                <a:spcPts val="2400"/>
              </a:spcAft>
              <a:buFont typeface="Arial" panose="020B0604020202020204" pitchFamily="34" charset="0"/>
              <a:buChar char="•"/>
            </a:pPr>
            <a:r>
              <a:rPr lang="en-US" dirty="0">
                <a:latin typeface="+mn-lt"/>
                <a:cs typeface="Segoe UI Light" panose="020B0502040204020203" pitchFamily="34" charset="0"/>
              </a:rPr>
              <a:t>Audit environment</a:t>
            </a:r>
          </a:p>
          <a:p>
            <a:pPr marL="457200" indent="-457200">
              <a:spcAft>
                <a:spcPts val="2400"/>
              </a:spcAft>
              <a:buFont typeface="Arial" panose="020B0604020202020204" pitchFamily="34" charset="0"/>
              <a:buChar char="•"/>
            </a:pPr>
            <a:r>
              <a:rPr lang="en-US" dirty="0">
                <a:latin typeface="+mn-lt"/>
                <a:cs typeface="Segoe UI Light" panose="020B0502040204020203" pitchFamily="34" charset="0"/>
              </a:rPr>
              <a:t>Policy monitoring </a:t>
            </a:r>
          </a:p>
          <a:p>
            <a:pPr marL="457200" indent="-457200">
              <a:spcAft>
                <a:spcPts val="2400"/>
              </a:spcAft>
              <a:buFont typeface="Arial" panose="020B0604020202020204" pitchFamily="34" charset="0"/>
              <a:buChar char="•"/>
            </a:pPr>
            <a:r>
              <a:rPr lang="en-US" dirty="0">
                <a:latin typeface="+mn-lt"/>
                <a:cs typeface="Segoe UI Light" panose="020B0502040204020203" pitchFamily="34" charset="0"/>
              </a:rPr>
              <a:t>Use Azure Policy to create and manage policies that enforce compliance </a:t>
            </a:r>
            <a:endParaRPr lang="en-US" sz="2800" dirty="0">
              <a:latin typeface="+mn-lt"/>
              <a:cs typeface="Segoe UI Light" panose="020B0502040204020203" pitchFamily="34" charset="0"/>
            </a:endParaRPr>
          </a:p>
        </p:txBody>
      </p:sp>
      <p:pic>
        <p:nvPicPr>
          <p:cNvPr id="2" name="Graphic 1">
            <a:extLst>
              <a:ext uri="{FF2B5EF4-FFF2-40B4-BE49-F238E27FC236}">
                <a16:creationId xmlns:a16="http://schemas.microsoft.com/office/drawing/2014/main" id="{D2FDAAD5-0C9F-4285-9BBA-0F6BE4F7CA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51311" y="5393518"/>
            <a:ext cx="953196" cy="953196"/>
          </a:xfrm>
          <a:prstGeom prst="rect">
            <a:avLst/>
          </a:prstGeom>
        </p:spPr>
      </p:pic>
      <p:sp>
        <p:nvSpPr>
          <p:cNvPr id="3" name="TextBox 2">
            <a:extLst>
              <a:ext uri="{FF2B5EF4-FFF2-40B4-BE49-F238E27FC236}">
                <a16:creationId xmlns:a16="http://schemas.microsoft.com/office/drawing/2014/main" id="{064F5C11-78A7-483C-BC94-34B0704AC285}"/>
              </a:ext>
            </a:extLst>
          </p:cNvPr>
          <p:cNvSpPr txBox="1"/>
          <p:nvPr/>
        </p:nvSpPr>
        <p:spPr>
          <a:xfrm>
            <a:off x="728663" y="5757863"/>
            <a:ext cx="4714875"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See: </a:t>
            </a:r>
            <a:r>
              <a:rPr lang="en-US" sz="1600" dirty="0">
                <a:gradFill>
                  <a:gsLst>
                    <a:gs pos="2917">
                      <a:schemeClr val="tx1"/>
                    </a:gs>
                    <a:gs pos="30000">
                      <a:schemeClr val="tx1"/>
                    </a:gs>
                  </a:gsLst>
                  <a:lin ang="5400000" scaled="0"/>
                </a:gradFill>
                <a:hlinkClick r:id="rId5"/>
              </a:rPr>
              <a:t>Audit and enforce policy compliance</a:t>
            </a:r>
            <a:endParaRPr lang="en-US" sz="1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74067450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455994" y="2832808"/>
            <a:ext cx="11292893" cy="1666923"/>
          </a:xfrm>
        </p:spPr>
        <p:txBody>
          <a:bodyPr/>
          <a:lstStyle/>
          <a:p>
            <a:r>
              <a:rPr lang="en-US" sz="4000" dirty="0">
                <a:latin typeface="Segoe UI" panose="020B0502040204020203" pitchFamily="34" charset="0"/>
              </a:rPr>
              <a:t>Recommend a Solution for using Azure Policy</a:t>
            </a:r>
          </a:p>
        </p:txBody>
      </p:sp>
      <p:pic>
        <p:nvPicPr>
          <p:cNvPr id="9" name="Graphic 8">
            <a:extLst>
              <a:ext uri="{FF2B5EF4-FFF2-40B4-BE49-F238E27FC236}">
                <a16:creationId xmlns:a16="http://schemas.microsoft.com/office/drawing/2014/main" id="{FB290B1F-A778-4A42-8729-51DE633BD6A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41197" y="4988405"/>
            <a:ext cx="1402335" cy="1402335"/>
          </a:xfrm>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2086</Words>
  <Application>Microsoft Office PowerPoint</Application>
  <PresentationFormat>Widescreen</PresentationFormat>
  <Paragraphs>229</Paragraphs>
  <Slides>25</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&amp;quot</vt:lpstr>
      <vt:lpstr>Arial</vt:lpstr>
      <vt:lpstr>Calibri</vt:lpstr>
      <vt:lpstr>Consolas</vt:lpstr>
      <vt:lpstr>Segoe UI</vt:lpstr>
      <vt:lpstr>Segoe UI Light</vt:lpstr>
      <vt:lpstr>Segoe UI Semibold</vt:lpstr>
      <vt:lpstr>Wingdings</vt:lpstr>
      <vt:lpstr>Microsoft Azure Template</vt:lpstr>
      <vt:lpstr>PowerPoint Presentation</vt:lpstr>
      <vt:lpstr>AZ-304: Microsoft Azure Architect Design</vt:lpstr>
      <vt:lpstr>Module 5: Design Governance</vt:lpstr>
      <vt:lpstr>Learning Objectives</vt:lpstr>
      <vt:lpstr>Governance</vt:lpstr>
      <vt:lpstr>Governance</vt:lpstr>
      <vt:lpstr>Clear Lines Of Responsibility</vt:lpstr>
      <vt:lpstr>Audit and Enforce Policy Compliance</vt:lpstr>
      <vt:lpstr>Recommend a Solution for using Azure Policy</vt:lpstr>
      <vt:lpstr>Compliance with Azure Policy</vt:lpstr>
      <vt:lpstr>Azure Policy Initiatives or Azure Policies</vt:lpstr>
      <vt:lpstr>Creating a Policy</vt:lpstr>
      <vt:lpstr>Applying Azure Policy</vt:lpstr>
      <vt:lpstr>Identifying Non-Compliant Resources</vt:lpstr>
      <vt:lpstr>Policy Effects</vt:lpstr>
      <vt:lpstr>View Policy Evaluation Results</vt:lpstr>
      <vt:lpstr>Organize Policy with Initiatives</vt:lpstr>
      <vt:lpstr>Demonstration - Manage Tag Governance with Azure Policy</vt:lpstr>
      <vt:lpstr>Recommend a Solution for using Azure Blueprint</vt:lpstr>
      <vt:lpstr>Azure Blueprints</vt:lpstr>
      <vt:lpstr>How Blueprints Differ from Resource Manager Templates</vt:lpstr>
      <vt:lpstr>How Blueprints Differ from Azure Policy</vt:lpstr>
      <vt:lpstr>Module 5 Review Questions</vt:lpstr>
      <vt:lpstr>Online Role-based training resources:  Microsoft Learn https://docs.microsoft.com/en-us/learn/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2020-10-16T12:52:11Z</dcterms:created>
  <dcterms:modified xsi:type="dcterms:W3CDTF">2020-10-16T12:52:25Z</dcterms:modified>
</cp:coreProperties>
</file>