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45"/>
  </p:notesMasterIdLst>
  <p:sldIdLst>
    <p:sldId id="1901" r:id="rId2"/>
    <p:sldId id="1659" r:id="rId3"/>
    <p:sldId id="1929" r:id="rId4"/>
    <p:sldId id="1904" r:id="rId5"/>
    <p:sldId id="1818" r:id="rId6"/>
    <p:sldId id="1822" r:id="rId7"/>
    <p:sldId id="1819" r:id="rId8"/>
    <p:sldId id="1820" r:id="rId9"/>
    <p:sldId id="1821" r:id="rId10"/>
    <p:sldId id="1840" r:id="rId11"/>
    <p:sldId id="1684" r:id="rId12"/>
    <p:sldId id="1755" r:id="rId13"/>
    <p:sldId id="1931" r:id="rId14"/>
    <p:sldId id="1757" r:id="rId15"/>
    <p:sldId id="1756" r:id="rId16"/>
    <p:sldId id="1823" r:id="rId17"/>
    <p:sldId id="1824" r:id="rId18"/>
    <p:sldId id="1825" r:id="rId19"/>
    <p:sldId id="1826" r:id="rId20"/>
    <p:sldId id="1851" r:id="rId21"/>
    <p:sldId id="1827" r:id="rId22"/>
    <p:sldId id="1754" r:id="rId23"/>
    <p:sldId id="1761" r:id="rId24"/>
    <p:sldId id="1762" r:id="rId25"/>
    <p:sldId id="1828" r:id="rId26"/>
    <p:sldId id="1844" r:id="rId27"/>
    <p:sldId id="1830" r:id="rId28"/>
    <p:sldId id="1831" r:id="rId29"/>
    <p:sldId id="1832" r:id="rId30"/>
    <p:sldId id="1834" r:id="rId31"/>
    <p:sldId id="1835" r:id="rId32"/>
    <p:sldId id="1836" r:id="rId33"/>
    <p:sldId id="1845" r:id="rId34"/>
    <p:sldId id="1930" r:id="rId35"/>
    <p:sldId id="1847" r:id="rId36"/>
    <p:sldId id="1848" r:id="rId37"/>
    <p:sldId id="1849" r:id="rId38"/>
    <p:sldId id="1850" r:id="rId39"/>
    <p:sldId id="1837" r:id="rId40"/>
    <p:sldId id="1839" r:id="rId41"/>
    <p:sldId id="1838" r:id="rId42"/>
    <p:sldId id="1928" r:id="rId43"/>
    <p:sldId id="192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90340" autoAdjust="0"/>
  </p:normalViewPr>
  <p:slideViewPr>
    <p:cSldViewPr snapToGrid="0">
      <p:cViewPr varScale="1">
        <p:scale>
          <a:sx n="100" d="100"/>
          <a:sy n="100" d="100"/>
        </p:scale>
        <p:origin x="39"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microsoft.com/en-us/azure/azure-sql/database/logical-servers" TargetMode="External"/><Relationship Id="rId3" Type="http://schemas.openxmlformats.org/officeDocument/2006/relationships/hyperlink" Target="https://docs.microsoft.com/en-us/azure/azure-sql/database/logins-create-manage" TargetMode="External"/><Relationship Id="rId7" Type="http://schemas.openxmlformats.org/officeDocument/2006/relationships/hyperlink" Target="https://docs.microsoft.com/en-us/azure/azure-sql/database/auto-failover-group-overview"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microsoft.com/en-us/azure/azure-sql/database/threat-detection-configure" TargetMode="External"/><Relationship Id="rId5" Type="http://schemas.openxmlformats.org/officeDocument/2006/relationships/hyperlink" Target="https://docs.microsoft.com/en-us/azure/azure-sql/database/auditing-overview" TargetMode="External"/><Relationship Id="rId4" Type="http://schemas.openxmlformats.org/officeDocument/2006/relationships/hyperlink" Target="https://docs.microsoft.com/en-us/azure/azure-sql/database/firewall-configur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docs.microsoft.com/en-us/azure/azure-sql/database/logical-servers" TargetMode="External"/><Relationship Id="rId3" Type="http://schemas.openxmlformats.org/officeDocument/2006/relationships/hyperlink" Target="https://docs.microsoft.com/en-us/azure/azure-sql/database/logins-create-manage" TargetMode="External"/><Relationship Id="rId7" Type="http://schemas.openxmlformats.org/officeDocument/2006/relationships/hyperlink" Target="https://docs.microsoft.com/en-us/azure/azure-sql/database/auto-failover-group-overview"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ocs.microsoft.com/en-us/azure/azure-sql/database/threat-detection-configure" TargetMode="External"/><Relationship Id="rId5" Type="http://schemas.openxmlformats.org/officeDocument/2006/relationships/hyperlink" Target="https://docs.microsoft.com/en-us/azure/azure-sql/database/auditing-overview" TargetMode="External"/><Relationship Id="rId4" Type="http://schemas.openxmlformats.org/officeDocument/2006/relationships/hyperlink" Target="https://docs.microsoft.com/en-us/azure/azure-sql/database/firewall-configur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azure/security/fundamentals/azure-disk-encryption-vms-vms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azure/azure-sql/database/transparent-data-encryption-tde-overview?tabs=azure-porta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The purpose of a graph database is to allow an application to efficiently perform queries that traverse the network of nodes and edge and analyze relationships between entities.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b="0" i="0" u="none" strike="noStrike" dirty="0">
                <a:effectLst/>
                <a:latin typeface="Segoe UI" panose="020B0502040204020203" pitchFamily="34" charset="0"/>
              </a:rPr>
              <a:t>Azure SQL Database is a fully managed platform as a service (PaaS) database engine </a:t>
            </a:r>
            <a:r>
              <a:rPr lang="en-US" dirty="0">
                <a:latin typeface="Segoe UI Light" panose="020B0502040204020203" pitchFamily="34" charset="0"/>
                <a:cs typeface="Segoe UI Light" panose="020B0502040204020203" pitchFamily="34" charset="0"/>
              </a:rPr>
              <a:t>based on the latest stable version of the Microsoft SQL Server database engine. </a:t>
            </a:r>
          </a:p>
          <a:p>
            <a:pPr>
              <a:spcAft>
                <a:spcPts val="1200"/>
              </a:spcAft>
            </a:pPr>
            <a:r>
              <a:rPr lang="en-US" dirty="0">
                <a:latin typeface="Segoe UI Light" panose="020B0502040204020203" pitchFamily="34" charset="0"/>
                <a:cs typeface="Segoe UI Light" panose="020B0502040204020203" pitchFamily="34" charset="0"/>
              </a:rPr>
              <a:t>High-performance, reliable, fully managed and secure database. </a:t>
            </a:r>
          </a:p>
          <a:p>
            <a:pPr>
              <a:spcAft>
                <a:spcPts val="1200"/>
              </a:spcAft>
            </a:pPr>
            <a:r>
              <a:rPr lang="en-US" dirty="0">
                <a:latin typeface="Segoe UI Light" panose="020B0502040204020203" pitchFamily="34" charset="0"/>
                <a:cs typeface="Segoe UI Light" panose="020B0502040204020203" pitchFamily="34" charset="0"/>
              </a:rPr>
              <a:t>Multiple programming languages of your choice without needing to manage infrastructure.</a:t>
            </a:r>
          </a:p>
          <a:p>
            <a:pPr>
              <a:spcAft>
                <a:spcPts val="1200"/>
              </a:spcAft>
            </a:pPr>
            <a:r>
              <a:rPr lang="en-US" dirty="0">
                <a:latin typeface="Segoe UI Light" panose="020B0502040204020203" pitchFamily="34" charset="0"/>
                <a:cs typeface="Segoe UI Light" panose="020B0502040204020203" pitchFamily="34" charset="0"/>
              </a:rPr>
              <a:t>Migrate your existing SQL Server databases using the Azure Database Migration Service. </a:t>
            </a:r>
          </a:p>
          <a:p>
            <a:pPr>
              <a:spcAft>
                <a:spcPts val="1200"/>
              </a:spcAft>
            </a:pPr>
            <a:r>
              <a:rPr lang="en-US" dirty="0">
                <a:latin typeface="Segoe UI Light" panose="020B0502040204020203" pitchFamily="34" charset="0"/>
                <a:cs typeface="Segoe UI Light" panose="020B0502040204020203" pitchFamily="34" charset="0"/>
              </a:rPr>
              <a:t>Uses the Microsoft Data Migration Assistant to generate assessment reports that provide recommendations and changes prior to a migration. </a:t>
            </a:r>
          </a:p>
          <a:p>
            <a:pPr>
              <a:spcAft>
                <a:spcPts val="1200"/>
              </a:spcAft>
            </a:pPr>
            <a:endParaRPr lang="en-US" dirty="0">
              <a:latin typeface="Segoe UI Light" panose="020B0502040204020203" pitchFamily="34" charset="0"/>
              <a:cs typeface="Segoe UI Light" panose="020B0502040204020203" pitchFamily="34" charset="0"/>
            </a:endParaRPr>
          </a:p>
          <a:p>
            <a:pPr algn="l"/>
            <a:r>
              <a:rPr lang="en-US" b="0" i="0" u="none" strike="noStrike" dirty="0">
                <a:effectLst/>
                <a:latin typeface="&amp;quot"/>
              </a:rPr>
              <a:t>Azure SQL Database provides the following deployment options for a database:</a:t>
            </a:r>
          </a:p>
          <a:p>
            <a:pPr algn="l">
              <a:buFont typeface="Arial" panose="020B0604020202020204" pitchFamily="34" charset="0"/>
              <a:buChar char="•"/>
            </a:pPr>
            <a:r>
              <a:rPr lang="en-US" b="1" i="0" u="none" strike="noStrike" dirty="0">
                <a:effectLst/>
                <a:latin typeface="&amp;quot"/>
              </a:rPr>
              <a:t>Single database</a:t>
            </a:r>
            <a:r>
              <a:rPr lang="en-US" b="0" i="0" u="none" strike="noStrike" dirty="0">
                <a:effectLst/>
                <a:latin typeface="&amp;quot"/>
              </a:rPr>
              <a:t> represents a fully managed, isolated database. You might use this option if you have modern cloud applications and microservices that need a single reliable data source. A single database is similar to a contained database in the SQL Server database engine.</a:t>
            </a:r>
          </a:p>
          <a:p>
            <a:pPr algn="l">
              <a:buFont typeface="Arial" panose="020B0604020202020204" pitchFamily="34" charset="0"/>
              <a:buChar char="•"/>
            </a:pPr>
            <a:r>
              <a:rPr lang="en-US" b="1" i="0" u="none" strike="noStrike" dirty="0">
                <a:effectLst/>
                <a:latin typeface="&amp;quot"/>
              </a:rPr>
              <a:t>Elastic pool</a:t>
            </a:r>
            <a:r>
              <a:rPr lang="en-US" b="0" i="0" u="none" strike="noStrike" dirty="0">
                <a:effectLst/>
                <a:latin typeface="&amp;quot"/>
              </a:rPr>
              <a:t> is a collection of single databases with a shared set of resources, such as CPU or memory. Single databases can be moved into and out of an elastic pool.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offers a number of managed data storage solutions, each providing different features and capabilities. </a:t>
            </a:r>
          </a:p>
          <a:p>
            <a:pPr algn="l"/>
            <a:r>
              <a:rPr lang="en-US" b="0" i="0" dirty="0">
                <a:solidFill>
                  <a:srgbClr val="171717"/>
                </a:solidFill>
                <a:effectLst/>
                <a:latin typeface="Segoe UI" panose="020B0502040204020203" pitchFamily="34" charset="0"/>
              </a:rPr>
              <a:t>If your application consists of multiple workloads, evaluate each workload separately. A complete solution may incorporate multiple data stores.</a:t>
            </a:r>
          </a:p>
          <a:p>
            <a:pPr algn="l"/>
            <a:r>
              <a:rPr lang="en-US" b="0" i="0" dirty="0">
                <a:solidFill>
                  <a:srgbClr val="171717"/>
                </a:solidFill>
                <a:effectLst/>
                <a:latin typeface="Segoe UI" panose="020B0502040204020203" pitchFamily="34" charset="0"/>
              </a:rPr>
              <a:t>Use the following flowchart to select a candidate data store.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Azure Blob Storage is unstructured with no restrictions on the kinds of data it can hold.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Blobs are highly scalable and apps work with blobs similar to files on a disk: reading and writing data.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Manage thousands of simultaneous uploads, massive amounts of video data, constantly growing log files, reached from anywhere with an internet connection.</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Azure Blob storage allows streaming large video/audio files directly to browsers from anywhere in the world.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sz="900" dirty="0">
                <a:latin typeface="Segoe UI Light" panose="020B0502040204020203" pitchFamily="34" charset="0"/>
                <a:cs typeface="Segoe UI Light" panose="020B0502040204020203" pitchFamily="34" charset="0"/>
              </a:rPr>
              <a:t>Data Lake is a large repository that stores both structured and unstructured data.</a:t>
            </a:r>
          </a:p>
          <a:p>
            <a:pPr>
              <a:lnSpc>
                <a:spcPct val="100000"/>
              </a:lnSpc>
              <a:spcAft>
                <a:spcPts val="600"/>
              </a:spcAft>
            </a:pPr>
            <a:r>
              <a:rPr lang="en-US" sz="900" dirty="0">
                <a:latin typeface="Segoe UI Light" panose="020B0502040204020203" pitchFamily="34" charset="0"/>
                <a:cs typeface="Segoe UI Light" panose="020B0502040204020203" pitchFamily="34" charset="0"/>
              </a:rPr>
              <a:t>An enterprise-wide hyperscale repository for big data analytic workloads.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Does not impose limits on account sizes, file sizes, or the amount of data that can be stored.</a:t>
            </a:r>
          </a:p>
          <a:p>
            <a:pPr>
              <a:lnSpc>
                <a:spcPct val="100000"/>
              </a:lnSpc>
              <a:spcAft>
                <a:spcPts val="600"/>
              </a:spcAft>
            </a:pPr>
            <a:r>
              <a:rPr lang="en-US" sz="900" dirty="0">
                <a:latin typeface="Segoe UI Light" panose="020B0502040204020203" pitchFamily="34" charset="0"/>
                <a:cs typeface="Segoe UI Light" panose="020B0502040204020203" pitchFamily="34" charset="0"/>
              </a:rPr>
              <a:t>Can be accessed from Hadoop (available through HDInsight) using the </a:t>
            </a:r>
            <a:r>
              <a:rPr lang="en-US" sz="900" dirty="0" err="1">
                <a:latin typeface="Segoe UI Light" panose="020B0502040204020203" pitchFamily="34" charset="0"/>
                <a:cs typeface="Segoe UI Light" panose="020B0502040204020203" pitchFamily="34" charset="0"/>
              </a:rPr>
              <a:t>WebHDFS</a:t>
            </a:r>
            <a:r>
              <a:rPr lang="en-US" sz="900" dirty="0">
                <a:latin typeface="Segoe UI Light" panose="020B0502040204020203" pitchFamily="34" charset="0"/>
                <a:cs typeface="Segoe UI Light" panose="020B0502040204020203" pitchFamily="34" charset="0"/>
              </a:rPr>
              <a:t>-compatible REST APIs.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nSpc>
                <a:spcPct val="107000"/>
              </a:lnSpc>
              <a:spcBef>
                <a:spcPts val="0"/>
              </a:spcBef>
              <a:spcAft>
                <a:spcPts val="800"/>
              </a:spcAft>
              <a:buFont typeface="Arial" panose="020B0604020202020204" pitchFamily="34" charset="0"/>
              <a:buChar char="•"/>
            </a:pPr>
            <a:r>
              <a:rPr lang="en-US" sz="900" dirty="0">
                <a:effectLst/>
                <a:latin typeface="Segoe UI Light" panose="020B0502040204020203" pitchFamily="34" charset="0"/>
                <a:ea typeface="Calibri" panose="020F0502020204030204" pitchFamily="34" charset="0"/>
                <a:cs typeface="Segoe UI Light" panose="020B0502040204020203" pitchFamily="34" charset="0"/>
              </a:rPr>
              <a:t>Azure Files are fully managed file shares accessible via the industry standard Server Message Block (SMB) protocol. </a:t>
            </a:r>
          </a:p>
          <a:p>
            <a:pPr marL="285750" marR="0" indent="-285750">
              <a:lnSpc>
                <a:spcPct val="107000"/>
              </a:lnSpc>
              <a:spcBef>
                <a:spcPts val="0"/>
              </a:spcBef>
              <a:spcAft>
                <a:spcPts val="800"/>
              </a:spcAft>
              <a:buFont typeface="Arial" panose="020B0604020202020204" pitchFamily="34" charset="0"/>
              <a:buChar char="•"/>
            </a:pPr>
            <a:r>
              <a:rPr lang="en-US" sz="900" dirty="0">
                <a:effectLst/>
                <a:latin typeface="Segoe UI Light" panose="020B0502040204020203" pitchFamily="34" charset="0"/>
                <a:ea typeface="Calibri" panose="020F0502020204030204" pitchFamily="34" charset="0"/>
                <a:cs typeface="Segoe UI Light" panose="020B0502040204020203" pitchFamily="34" charset="0"/>
              </a:rPr>
              <a:t>Can be mounted concurrently by cloud or on-premises deployments of Windows, Linux, and macOS. </a:t>
            </a:r>
          </a:p>
          <a:p>
            <a:pPr marL="285750" marR="0" indent="-285750">
              <a:lnSpc>
                <a:spcPct val="107000"/>
              </a:lnSpc>
              <a:spcBef>
                <a:spcPts val="0"/>
              </a:spcBef>
              <a:spcAft>
                <a:spcPts val="800"/>
              </a:spcAft>
              <a:buFont typeface="Arial" panose="020B0604020202020204" pitchFamily="34" charset="0"/>
              <a:buChar char="•"/>
            </a:pPr>
            <a:r>
              <a:rPr lang="en-US" sz="900" dirty="0">
                <a:effectLst/>
                <a:latin typeface="Segoe UI Light" panose="020B0502040204020203" pitchFamily="34" charset="0"/>
                <a:ea typeface="Calibri" panose="020F0502020204030204" pitchFamily="34" charset="0"/>
                <a:cs typeface="Segoe UI Light" panose="020B0502040204020203" pitchFamily="34" charset="0"/>
              </a:rPr>
              <a:t>Applications running in Azure VMs or cloud services can mount a file storage share to access file data.</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Azure Queue storage is a service for storing large numbers of messages that can be accessed from anywhere in the world.</a:t>
            </a:r>
          </a:p>
          <a:p>
            <a:pPr marL="342900"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Queue storage provides asynchronous message queueing for communication between application components… running in the cloud, desktop, on-premises, or mobile devices.</a:t>
            </a:r>
          </a:p>
          <a:p>
            <a:pPr marL="342900"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Use queue storage to:</a:t>
            </a:r>
          </a:p>
          <a:p>
            <a:pPr marL="809271" lvl="1"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Create a backlog of work and to pass messages between different Azure web servers.</a:t>
            </a:r>
          </a:p>
          <a:p>
            <a:pPr marL="809271" lvl="1"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Distribute load among different web servers/infrastructure and to manage traffic bursts.</a:t>
            </a:r>
          </a:p>
          <a:p>
            <a:pPr marL="809271" lvl="1"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Build resilience against component failure when multiple users access your data at the same time.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Disk storage provides disks for virtual machines, applications, and other services to access and use.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Allows data to be persistently stored and accessed from an attached virtual hard disk.</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Disks can be managed or unmanaged by Azure.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Solid-state drives (SSDs) and hard disk drives (HDDs) with varying performance.</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Can use standard SSD and HDD disks for less critical workloads</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Premium SSD disks for mission-critical production applications.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sz="900" dirty="0">
                <a:latin typeface="Segoe UI Light" panose="020B0502040204020203" pitchFamily="34" charset="0"/>
                <a:cs typeface="Segoe UI Light" panose="020B0502040204020203" pitchFamily="34" charset="0"/>
              </a:rPr>
              <a:t>Two service tiers are used by Azure SQL Database and Azure SQL Managed Instance, each with a different architectural model.</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General purpose</a:t>
            </a:r>
            <a:r>
              <a:rPr lang="en-US" sz="900" dirty="0">
                <a:latin typeface="Segoe UI Light" panose="020B0502040204020203" pitchFamily="34" charset="0"/>
                <a:cs typeface="Segoe UI Light" panose="020B0502040204020203" pitchFamily="34" charset="0"/>
              </a:rPr>
              <a:t>, which is designed for budget-oriented workloads.</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Business critical</a:t>
            </a:r>
            <a:r>
              <a:rPr lang="en-US" sz="900" dirty="0">
                <a:latin typeface="Segoe UI Light" panose="020B0502040204020203" pitchFamily="34" charset="0"/>
                <a:cs typeface="Segoe UI Light" panose="020B0502040204020203" pitchFamily="34" charset="0"/>
              </a:rPr>
              <a:t>, which is designed for low-latency workloads with high resiliency to failures and fast failovers.</a:t>
            </a:r>
          </a:p>
          <a:p>
            <a:pPr marL="0" indent="0">
              <a:lnSpc>
                <a:spcPct val="100000"/>
              </a:lnSpc>
              <a:spcAft>
                <a:spcPts val="1200"/>
              </a:spcAft>
              <a:buNone/>
            </a:pPr>
            <a:r>
              <a:rPr lang="en-US" sz="900" dirty="0">
                <a:latin typeface="Segoe UI Light" panose="020B0502040204020203" pitchFamily="34" charset="0"/>
                <a:cs typeface="Segoe UI Light" panose="020B0502040204020203" pitchFamily="34" charset="0"/>
              </a:rPr>
              <a:t>Azure SQL Database has an additional service tier:</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Hyperscale</a:t>
            </a:r>
            <a:r>
              <a:rPr lang="en-US" sz="900" dirty="0">
                <a:latin typeface="Segoe UI Light" panose="020B0502040204020203" pitchFamily="34" charset="0"/>
                <a:cs typeface="Segoe UI Light" panose="020B0502040204020203" pitchFamily="34" charset="0"/>
              </a:rPr>
              <a:t>, which is designed for most business workloads, providing highly scalable storage, read scale-out, and fast database restore capabilities.</a:t>
            </a:r>
          </a:p>
          <a:p>
            <a:pPr>
              <a:lnSpc>
                <a:spcPct val="100000"/>
              </a:lnSpc>
              <a:spcAft>
                <a:spcPts val="1200"/>
              </a:spcAft>
            </a:pPr>
            <a:endParaRPr lang="en-US" sz="900" dirty="0">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panose="020B0502040204020203" pitchFamily="34" charset="0"/>
              </a:rPr>
              <a:t>When to choose this service tier</a:t>
            </a:r>
          </a:p>
          <a:p>
            <a:pPr algn="l"/>
            <a:r>
              <a:rPr lang="en-US" b="0" i="0" dirty="0">
                <a:solidFill>
                  <a:srgbClr val="171717"/>
                </a:solidFill>
                <a:effectLst/>
                <a:latin typeface="Segoe UI" panose="020B0502040204020203" pitchFamily="34" charset="0"/>
              </a:rPr>
              <a:t>The General Purpose service tier is a default service tier in Azure SQL Database and Azure SQL Managed Instance that is designed for most of generic workloads. If you need a fully managed database engine with 99.99% SLA with storage latency between 5 and 10 </a:t>
            </a:r>
            <a:r>
              <a:rPr lang="en-US" b="0" i="0" dirty="0" err="1">
                <a:solidFill>
                  <a:srgbClr val="171717"/>
                </a:solidFill>
                <a:effectLst/>
                <a:latin typeface="Segoe UI" panose="020B0502040204020203" pitchFamily="34" charset="0"/>
              </a:rPr>
              <a:t>ms</a:t>
            </a:r>
            <a:r>
              <a:rPr lang="en-US" b="0" i="0" dirty="0">
                <a:solidFill>
                  <a:srgbClr val="171717"/>
                </a:solidFill>
                <a:effectLst/>
                <a:latin typeface="Segoe UI" panose="020B0502040204020203" pitchFamily="34" charset="0"/>
              </a:rPr>
              <a:t> that match SQL Server on an Azure virtual machine in most of the cases, the General Purpose tier is the option for you.</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SQL Logical Server: </a:t>
            </a:r>
          </a:p>
          <a:p>
            <a:pPr algn="l"/>
            <a:r>
              <a:rPr lang="en-US" b="0" i="0" dirty="0">
                <a:solidFill>
                  <a:srgbClr val="171717"/>
                </a:solidFill>
                <a:effectLst/>
                <a:latin typeface="Segoe UI" panose="020B0502040204020203" pitchFamily="34" charset="0"/>
              </a:rPr>
              <a:t>In Azure SQL Database and Azure Synapse Analytics, a server is a </a:t>
            </a:r>
            <a:r>
              <a:rPr lang="en-US" b="1" i="0" dirty="0">
                <a:solidFill>
                  <a:srgbClr val="171717"/>
                </a:solidFill>
                <a:effectLst/>
                <a:latin typeface="Segoe UI" panose="020B0502040204020203" pitchFamily="34" charset="0"/>
              </a:rPr>
              <a:t>logical construct </a:t>
            </a:r>
            <a:r>
              <a:rPr lang="en-US" b="0" i="0" dirty="0">
                <a:solidFill>
                  <a:srgbClr val="171717"/>
                </a:solidFill>
                <a:effectLst/>
                <a:latin typeface="Segoe UI" panose="020B0502040204020203" pitchFamily="34" charset="0"/>
              </a:rPr>
              <a:t>that acts as a </a:t>
            </a:r>
            <a:r>
              <a:rPr lang="en-US" b="1" i="0" dirty="0">
                <a:solidFill>
                  <a:srgbClr val="171717"/>
                </a:solidFill>
                <a:effectLst/>
                <a:latin typeface="Segoe UI" panose="020B0502040204020203" pitchFamily="34" charset="0"/>
              </a:rPr>
              <a:t>central administrative point </a:t>
            </a:r>
            <a:r>
              <a:rPr lang="en-US" b="0" i="0" dirty="0">
                <a:solidFill>
                  <a:srgbClr val="171717"/>
                </a:solidFill>
                <a:effectLst/>
                <a:latin typeface="Segoe UI" panose="020B0502040204020203" pitchFamily="34" charset="0"/>
              </a:rPr>
              <a:t>for a collection of databases. At the server level, you can administer </a:t>
            </a:r>
            <a:r>
              <a:rPr lang="en-US" b="0" i="0" u="none" strike="noStrike" dirty="0">
                <a:effectLst/>
                <a:latin typeface="Segoe UI" panose="020B0502040204020203" pitchFamily="34" charset="0"/>
                <a:hlinkClick r:id="rId3"/>
              </a:rPr>
              <a:t>logins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4"/>
              </a:rPr>
              <a:t>firewall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5"/>
              </a:rPr>
              <a:t>auditing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threat detection policies</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7"/>
              </a:rPr>
              <a:t>auto-failover groups</a:t>
            </a:r>
            <a:r>
              <a:rPr lang="en-US" b="0" i="0" dirty="0">
                <a:solidFill>
                  <a:srgbClr val="171717"/>
                </a:solidFill>
                <a:effectLst/>
                <a:latin typeface="Segoe UI" panose="020B0502040204020203" pitchFamily="34" charset="0"/>
              </a:rPr>
              <a:t>.</a:t>
            </a:r>
          </a:p>
          <a:p>
            <a:pPr>
              <a:lnSpc>
                <a:spcPct val="100000"/>
              </a:lnSpc>
              <a:spcAft>
                <a:spcPts val="1200"/>
              </a:spcAft>
            </a:pPr>
            <a:endParaRPr lang="en-US" sz="900" dirty="0">
              <a:latin typeface="Segoe UI Light" panose="020B0502040204020203" pitchFamily="34" charset="0"/>
              <a:cs typeface="Segoe UI Light" panose="020B0502040204020203" pitchFamily="34" charset="0"/>
            </a:endParaRPr>
          </a:p>
          <a:p>
            <a:pPr>
              <a:lnSpc>
                <a:spcPct val="100000"/>
              </a:lnSpc>
              <a:spcAft>
                <a:spcPts val="1200"/>
              </a:spcAft>
            </a:pPr>
            <a:r>
              <a:rPr lang="en-US" dirty="0">
                <a:hlinkClick r:id="rId8"/>
              </a:rPr>
              <a:t>https://docs.microsoft.com/en-us/azure/azure-sql/database/logical-servers</a:t>
            </a:r>
            <a:endParaRPr lang="en-US" sz="90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6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General-purpose service: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A stateless compute layer</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 that is running the sqlservr.exe process and contains only transient and cached data.</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A stateful data layer</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 with database files (.</a:t>
            </a:r>
            <a:r>
              <a:rPr lang="en-US" sz="900" dirty="0" err="1">
                <a:effectLst/>
                <a:latin typeface="Segoe UI Light" panose="020B0502040204020203" pitchFamily="34" charset="0"/>
                <a:ea typeface="Times New Roman" panose="02020603050405020304" pitchFamily="18" charset="0"/>
                <a:cs typeface="Segoe UI Light" panose="020B0502040204020203" pitchFamily="34" charset="0"/>
              </a:rPr>
              <a:t>mdf</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a:t>
            </a:r>
            <a:r>
              <a:rPr lang="en-US" sz="900" dirty="0" err="1">
                <a:effectLst/>
                <a:latin typeface="Segoe UI Light" panose="020B0502040204020203" pitchFamily="34" charset="0"/>
                <a:ea typeface="Times New Roman" panose="02020603050405020304" pitchFamily="18" charset="0"/>
                <a:cs typeface="Segoe UI Light" panose="020B0502040204020203" pitchFamily="34" charset="0"/>
              </a:rPr>
              <a:t>ldf</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 that are stored in Azure Blob storage.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Premium/Business Critical service tier is based on a cluster of database engine processes.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Premium availability is enabled in Premium and Business Critical service tiers for intensive workloads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Compute and storage is integrated on the single node in the premium model.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45778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https://docs.microsoft.com/en-us/azure/azure-sql/database/features-comparison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SQL Logical Server: </a:t>
            </a:r>
          </a:p>
          <a:p>
            <a:pPr algn="l"/>
            <a:r>
              <a:rPr lang="en-US" b="0" i="0" dirty="0">
                <a:solidFill>
                  <a:srgbClr val="171717"/>
                </a:solidFill>
                <a:effectLst/>
                <a:latin typeface="Segoe UI" panose="020B0502040204020203" pitchFamily="34" charset="0"/>
              </a:rPr>
              <a:t>In Azure SQL Database and Azure Synapse Analytics, a server is a </a:t>
            </a:r>
            <a:r>
              <a:rPr lang="en-US" b="1" i="0" dirty="0">
                <a:solidFill>
                  <a:srgbClr val="171717"/>
                </a:solidFill>
                <a:effectLst/>
                <a:latin typeface="Segoe UI" panose="020B0502040204020203" pitchFamily="34" charset="0"/>
              </a:rPr>
              <a:t>logical construct </a:t>
            </a:r>
            <a:r>
              <a:rPr lang="en-US" b="0" i="0" dirty="0">
                <a:solidFill>
                  <a:srgbClr val="171717"/>
                </a:solidFill>
                <a:effectLst/>
                <a:latin typeface="Segoe UI" panose="020B0502040204020203" pitchFamily="34" charset="0"/>
              </a:rPr>
              <a:t>that acts as a </a:t>
            </a:r>
            <a:r>
              <a:rPr lang="en-US" b="1" i="0" dirty="0">
                <a:solidFill>
                  <a:srgbClr val="171717"/>
                </a:solidFill>
                <a:effectLst/>
                <a:latin typeface="Segoe UI" panose="020B0502040204020203" pitchFamily="34" charset="0"/>
              </a:rPr>
              <a:t>central administrative point </a:t>
            </a:r>
            <a:r>
              <a:rPr lang="en-US" b="0" i="0" dirty="0">
                <a:solidFill>
                  <a:srgbClr val="171717"/>
                </a:solidFill>
                <a:effectLst/>
                <a:latin typeface="Segoe UI" panose="020B0502040204020203" pitchFamily="34" charset="0"/>
              </a:rPr>
              <a:t>for a collection of databases. At the server level, you can administer </a:t>
            </a:r>
            <a:r>
              <a:rPr lang="en-US" b="0" i="0" u="none" strike="noStrike" dirty="0">
                <a:effectLst/>
                <a:latin typeface="Segoe UI" panose="020B0502040204020203" pitchFamily="34" charset="0"/>
                <a:hlinkClick r:id="rId3"/>
              </a:rPr>
              <a:t>logins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4"/>
              </a:rPr>
              <a:t>firewall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5"/>
              </a:rPr>
              <a:t>auditing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threat detection policies</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7"/>
              </a:rPr>
              <a:t>auto-failover groups</a:t>
            </a:r>
            <a:r>
              <a:rPr lang="en-US" b="0" i="0" dirty="0">
                <a:solidFill>
                  <a:srgbClr val="171717"/>
                </a:solidFill>
                <a:effectLst/>
                <a:latin typeface="Segoe UI" panose="020B0502040204020203" pitchFamily="34" charset="0"/>
              </a:rPr>
              <a:t>.</a:t>
            </a:r>
          </a:p>
          <a:p>
            <a:pPr>
              <a:lnSpc>
                <a:spcPct val="100000"/>
              </a:lnSpc>
              <a:spcAft>
                <a:spcPts val="1200"/>
              </a:spcAft>
            </a:pPr>
            <a:endParaRPr lang="en-US" sz="900" dirty="0">
              <a:latin typeface="Segoe UI Light" panose="020B0502040204020203" pitchFamily="34" charset="0"/>
              <a:cs typeface="Segoe UI Light" panose="020B0502040204020203" pitchFamily="34" charset="0"/>
            </a:endParaRPr>
          </a:p>
          <a:p>
            <a:pPr>
              <a:lnSpc>
                <a:spcPct val="100000"/>
              </a:lnSpc>
              <a:spcAft>
                <a:spcPts val="1200"/>
              </a:spcAft>
            </a:pPr>
            <a:r>
              <a:rPr lang="en-US" dirty="0">
                <a:hlinkClick r:id="rId8"/>
              </a:rPr>
              <a:t>https://docs.microsoft.com/en-us/azure/azure-sql/database/logical-servers</a:t>
            </a:r>
            <a:endParaRPr lang="en-US" sz="90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dirty="0">
                <a:latin typeface="Segoe UI Light" panose="020B0502040204020203" pitchFamily="34" charset="0"/>
                <a:cs typeface="Segoe UI Light" panose="020B0502040204020203" pitchFamily="34" charset="0"/>
              </a:rPr>
              <a:t>Data at rest is the data that has been stored on a physical medium. </a:t>
            </a:r>
          </a:p>
          <a:p>
            <a:pPr>
              <a:lnSpc>
                <a:spcPct val="100000"/>
              </a:lnSpc>
              <a:spcAft>
                <a:spcPts val="1200"/>
              </a:spcAft>
            </a:pPr>
            <a:r>
              <a:rPr lang="en-US" dirty="0">
                <a:latin typeface="Segoe UI Light" panose="020B0502040204020203" pitchFamily="34" charset="0"/>
                <a:cs typeface="Segoe UI Light" panose="020B0502040204020203" pitchFamily="34" charset="0"/>
              </a:rPr>
              <a:t>Data at rest is data stored on the disk of a server, database, or in a storage account. </a:t>
            </a:r>
          </a:p>
          <a:p>
            <a:pPr>
              <a:lnSpc>
                <a:spcPct val="100000"/>
              </a:lnSpc>
              <a:spcAft>
                <a:spcPts val="1200"/>
              </a:spcAft>
            </a:pPr>
            <a:r>
              <a:rPr lang="en-US" dirty="0">
                <a:latin typeface="Segoe UI Light" panose="020B0502040204020203" pitchFamily="34" charset="0"/>
                <a:cs typeface="Segoe UI Light" panose="020B0502040204020203" pitchFamily="34" charset="0"/>
              </a:rPr>
              <a:t>Ensures that stored data is unreadable without the keys and secrets required to decrypt it. </a:t>
            </a:r>
          </a:p>
          <a:p>
            <a:pPr>
              <a:lnSpc>
                <a:spcPct val="100000"/>
              </a:lnSpc>
              <a:spcAft>
                <a:spcPts val="1200"/>
              </a:spcAft>
            </a:pPr>
            <a:r>
              <a:rPr lang="en-US" dirty="0">
                <a:latin typeface="Segoe UI Light" panose="020B0502040204020203" pitchFamily="34" charset="0"/>
                <a:cs typeface="Segoe UI Light" panose="020B0502040204020203" pitchFamily="34" charset="0"/>
              </a:rPr>
              <a:t>Azure Disk Encryption uses Windows BitLocker feature and the Linux </a:t>
            </a:r>
            <a:r>
              <a:rPr lang="en-US" dirty="0">
                <a:latin typeface="Consolas" panose="020B0609020204030204" pitchFamily="49" charset="0"/>
                <a:cs typeface="Segoe UI Light" panose="020B0502040204020203" pitchFamily="34" charset="0"/>
              </a:rPr>
              <a:t>dm-crypt</a:t>
            </a:r>
            <a:r>
              <a:rPr lang="en-US" dirty="0">
                <a:latin typeface="Segoe UI Light" panose="020B0502040204020203" pitchFamily="34" charset="0"/>
                <a:cs typeface="Segoe UI Light" panose="020B0502040204020203" pitchFamily="34" charset="0"/>
              </a:rPr>
              <a:t> feature for volume encryption for OS and the data disks.</a:t>
            </a:r>
          </a:p>
          <a:p>
            <a:pPr>
              <a:lnSpc>
                <a:spcPct val="100000"/>
              </a:lnSpc>
              <a:spcAft>
                <a:spcPts val="1200"/>
              </a:spcAft>
            </a:pPr>
            <a:r>
              <a:rPr lang="en-US" dirty="0">
                <a:latin typeface="Segoe UI Light" panose="020B0502040204020203" pitchFamily="34" charset="0"/>
                <a:cs typeface="Segoe UI Light" panose="020B0502040204020203" pitchFamily="34" charset="0"/>
              </a:rPr>
              <a:t>Azure Storage and Azure SQL Database encrypt data at rest by default. </a:t>
            </a:r>
          </a:p>
          <a:p>
            <a:pPr>
              <a:lnSpc>
                <a:spcPct val="100000"/>
              </a:lnSpc>
              <a:spcAft>
                <a:spcPts val="1200"/>
              </a:spcAft>
            </a:pPr>
            <a:r>
              <a:rPr lang="en-US" dirty="0">
                <a:latin typeface="Segoe UI Light" panose="020B0502040204020203" pitchFamily="34" charset="0"/>
                <a:cs typeface="Segoe UI Light" panose="020B0502040204020203" pitchFamily="34" charset="0"/>
              </a:rPr>
              <a:t>Use Azure Key Vault to maintain control of keys that access and encrypt data. </a:t>
            </a:r>
          </a:p>
          <a:p>
            <a:pPr>
              <a:lnSpc>
                <a:spcPct val="100000"/>
              </a:lnSpc>
              <a:spcAft>
                <a:spcPts val="1200"/>
              </a:spcAft>
            </a:pPr>
            <a:r>
              <a:rPr lang="en-US" dirty="0">
                <a:latin typeface="Segoe UI Light" panose="020B0502040204020203" pitchFamily="34" charset="0"/>
                <a:cs typeface="Segoe UI Light" panose="020B0502040204020203" pitchFamily="34" charset="0"/>
              </a:rPr>
              <a:t>Encrypt drives before you write sensitive data to them.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sz="900" dirty="0">
                <a:latin typeface="Segoe UI Light" panose="020B0502040204020203" pitchFamily="34" charset="0"/>
                <a:cs typeface="Segoe UI Light" panose="020B0502040204020203" pitchFamily="34" charset="0"/>
              </a:rPr>
              <a:t>Encrypting data in transit protects the data from outside observers and provides a mechanism to transmit data while limiting risk of exposure.</a:t>
            </a:r>
          </a:p>
          <a:p>
            <a:pPr>
              <a:lnSpc>
                <a:spcPct val="100000"/>
              </a:lnSpc>
              <a:spcAft>
                <a:spcPts val="600"/>
              </a:spcAft>
            </a:pPr>
            <a:r>
              <a:rPr lang="en-US" sz="900" dirty="0">
                <a:latin typeface="Segoe UI Light" panose="020B0502040204020203" pitchFamily="34" charset="0"/>
                <a:cs typeface="Segoe UI Light" panose="020B0502040204020203" pitchFamily="34" charset="0"/>
              </a:rPr>
              <a:t>Microsoft uses the Transport Layer Security (TLS) protocol to protect data when it’s traveling between the cloud services and customers.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Microsoft datacenters negotiate a TLS connection with client systems that connect to Azure services.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dirty="0">
                <a:latin typeface="Segoe UI Light" panose="020B0502040204020203" pitchFamily="34" charset="0"/>
                <a:cs typeface="Segoe UI Light" panose="020B0502040204020203" pitchFamily="34" charset="0"/>
              </a:rPr>
              <a:t>Azure Storage Service Encryption (SSE) for data at rest protects data to meet your organizational security and compliance commitments. </a:t>
            </a:r>
          </a:p>
          <a:p>
            <a:pPr>
              <a:lnSpc>
                <a:spcPct val="100000"/>
              </a:lnSpc>
              <a:spcAft>
                <a:spcPts val="1200"/>
              </a:spcAft>
            </a:pPr>
            <a:r>
              <a:rPr lang="en-US" dirty="0">
                <a:latin typeface="Segoe UI Light" panose="020B0502040204020203" pitchFamily="34" charset="0"/>
                <a:cs typeface="Segoe UI Light" panose="020B0502040204020203" pitchFamily="34" charset="0"/>
              </a:rPr>
              <a:t>The Azure storage platform automatically encrypts data with 256-bit Advanced Encryption Standard (AES) encryption before persisting it to disk and decrypts the data during retrieval. </a:t>
            </a:r>
          </a:p>
          <a:p>
            <a:pPr>
              <a:lnSpc>
                <a:spcPct val="100000"/>
              </a:lnSpc>
              <a:spcAft>
                <a:spcPts val="1200"/>
              </a:spcAft>
            </a:pPr>
            <a:r>
              <a:rPr lang="en-US" dirty="0">
                <a:latin typeface="Segoe UI Light" panose="020B0502040204020203" pitchFamily="34" charset="0"/>
                <a:cs typeface="Segoe UI Light" panose="020B0502040204020203" pitchFamily="34" charset="0"/>
              </a:rPr>
              <a:t>Encryption, encryption at rest, decryption, and key management in SSE is transparent to applications using the services – no need to add code or enable features.</a:t>
            </a:r>
          </a:p>
          <a:p>
            <a:pPr>
              <a:lnSpc>
                <a:spcPct val="100000"/>
              </a:lnSpc>
              <a:spcAft>
                <a:spcPts val="1200"/>
              </a:spcAft>
            </a:pPr>
            <a:endParaRPr lang="en-US" dirty="0">
              <a:latin typeface="Segoe UI Light" panose="020B0502040204020203" pitchFamily="34" charset="0"/>
              <a:cs typeface="Segoe UI Light" panose="020B0502040204020203" pitchFamily="34" charset="0"/>
            </a:endParaRPr>
          </a:p>
          <a:p>
            <a:pPr>
              <a:spcAft>
                <a:spcPts val="1200"/>
              </a:spcAft>
            </a:pPr>
            <a:r>
              <a:rPr lang="en-US" sz="900" dirty="0">
                <a:latin typeface="Segoe UI Light" panose="020B0502040204020203" pitchFamily="34" charset="0"/>
                <a:cs typeface="Segoe UI Light" panose="020B0502040204020203" pitchFamily="34" charset="0"/>
              </a:rPr>
              <a:t>SSE automatically encrypts data in:</a:t>
            </a:r>
          </a:p>
          <a:p>
            <a:pPr marL="342900" indent="-342900">
              <a:spcAft>
                <a:spcPts val="1200"/>
              </a:spcAft>
              <a:buFont typeface="Arial" panose="020B0604020202020204" pitchFamily="34" charset="0"/>
              <a:buChar char="•"/>
            </a:pPr>
            <a:r>
              <a:rPr lang="en-US" sz="900" dirty="0">
                <a:solidFill>
                  <a:srgbClr val="000000"/>
                </a:solidFill>
                <a:latin typeface="Segoe UI Light" panose="020B0502040204020203" pitchFamily="34" charset="0"/>
                <a:cs typeface="Segoe UI Light" panose="020B0502040204020203" pitchFamily="34" charset="0"/>
              </a:rPr>
              <a:t>All Azure Storage services including Azure Managed Disks, Azure Blob storage, Azure Files, Azure Queue storage, and Azure Table storage</a:t>
            </a:r>
          </a:p>
          <a:p>
            <a:pPr marL="342900" indent="-342900">
              <a:spcAft>
                <a:spcPts val="1200"/>
              </a:spcAft>
              <a:buFont typeface="Arial" panose="020B0604020202020204" pitchFamily="34" charset="0"/>
              <a:buChar char="•"/>
            </a:pPr>
            <a:r>
              <a:rPr lang="en-US" sz="900" dirty="0">
                <a:solidFill>
                  <a:srgbClr val="000000"/>
                </a:solidFill>
                <a:latin typeface="Segoe UI Light" panose="020B0502040204020203" pitchFamily="34" charset="0"/>
                <a:cs typeface="Segoe UI Light" panose="020B0502040204020203" pitchFamily="34" charset="0"/>
              </a:rPr>
              <a:t>Both performance tiers (Standard and Premium)</a:t>
            </a:r>
          </a:p>
          <a:p>
            <a:pPr marL="342900" indent="-342900">
              <a:spcAft>
                <a:spcPts val="1200"/>
              </a:spcAft>
              <a:buFont typeface="Arial" panose="020B0604020202020204" pitchFamily="34" charset="0"/>
              <a:buChar char="•"/>
            </a:pPr>
            <a:r>
              <a:rPr lang="en-US" sz="900" dirty="0">
                <a:solidFill>
                  <a:srgbClr val="000000"/>
                </a:solidFill>
                <a:latin typeface="Segoe UI Light" panose="020B0502040204020203" pitchFamily="34" charset="0"/>
                <a:cs typeface="Segoe UI Light" panose="020B0502040204020203" pitchFamily="34" charset="0"/>
              </a:rPr>
              <a:t>Both deployment models (Resource Manager and classic)</a:t>
            </a:r>
          </a:p>
          <a:p>
            <a:pPr>
              <a:lnSpc>
                <a:spcPct val="100000"/>
              </a:lnSpc>
              <a:spcAft>
                <a:spcPts val="1200"/>
              </a:spcAft>
            </a:pPr>
            <a:endParaRPr lang="en-US"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dirty="0">
                <a:latin typeface="Segoe UI Light" panose="020B0502040204020203" pitchFamily="34" charset="0"/>
                <a:cs typeface="Segoe UI Light" panose="020B0502040204020203" pitchFamily="34" charset="0"/>
                <a:hlinkClick r:id="rId3"/>
              </a:rPr>
              <a:t>Azure Disk Encryption (ADE) </a:t>
            </a:r>
            <a:r>
              <a:rPr lang="en-US" dirty="0">
                <a:latin typeface="Segoe UI Light" panose="020B0502040204020203" pitchFamily="34" charset="0"/>
                <a:cs typeface="Segoe UI Light" panose="020B0502040204020203" pitchFamily="34" charset="0"/>
              </a:rPr>
              <a:t>encrypts Windows and Linux IaaS virtual machine disks. </a:t>
            </a:r>
          </a:p>
          <a:p>
            <a:pPr>
              <a:lnSpc>
                <a:spcPct val="100000"/>
              </a:lnSpc>
              <a:spcAft>
                <a:spcPts val="600"/>
              </a:spcAft>
            </a:pPr>
            <a:r>
              <a:rPr lang="en-US" dirty="0">
                <a:latin typeface="Segoe UI Light" panose="020B0502040204020203" pitchFamily="34" charset="0"/>
                <a:cs typeface="Segoe UI Light" panose="020B0502040204020203" pitchFamily="34" charset="0"/>
              </a:rPr>
              <a:t>ADE use BitLocker on Windows and the </a:t>
            </a:r>
            <a:r>
              <a:rPr lang="en-US" dirty="0">
                <a:latin typeface="Consolas" panose="020B0609020204030204" pitchFamily="49" charset="0"/>
                <a:cs typeface="Segoe UI Light" panose="020B0502040204020203" pitchFamily="34" charset="0"/>
              </a:rPr>
              <a:t>DM-Crypt</a:t>
            </a:r>
            <a:r>
              <a:rPr lang="en-US" dirty="0">
                <a:latin typeface="Segoe UI Light" panose="020B0502040204020203" pitchFamily="34" charset="0"/>
                <a:cs typeface="Segoe UI Light" panose="020B0502040204020203" pitchFamily="34" charset="0"/>
              </a:rPr>
              <a:t> feature of Linux to provide volume encryption for the OS and data disks. </a:t>
            </a:r>
          </a:p>
          <a:p>
            <a:pPr>
              <a:lnSpc>
                <a:spcPct val="100000"/>
              </a:lnSpc>
              <a:spcAft>
                <a:spcPts val="600"/>
              </a:spcAft>
            </a:pPr>
            <a:r>
              <a:rPr lang="en-US" dirty="0">
                <a:latin typeface="Segoe UI Light" panose="020B0502040204020203" pitchFamily="34" charset="0"/>
                <a:cs typeface="Segoe UI Light" panose="020B0502040204020203" pitchFamily="34" charset="0"/>
              </a:rPr>
              <a:t>ADE is integrated with Azure Key Vault to control and manage the disk-encryption keys and secrets.</a:t>
            </a:r>
          </a:p>
          <a:p>
            <a:pPr>
              <a:lnSpc>
                <a:spcPct val="100000"/>
              </a:lnSpc>
              <a:spcAft>
                <a:spcPts val="600"/>
              </a:spcAft>
            </a:pPr>
            <a:r>
              <a:rPr lang="en-US" dirty="0">
                <a:latin typeface="Segoe UI Light" panose="020B0502040204020203" pitchFamily="34" charset="0"/>
                <a:cs typeface="Segoe UI Light" panose="020B0502040204020203" pitchFamily="34" charset="0"/>
              </a:rPr>
              <a:t>Disk Encryption for Windows IaaS and Linux VMs is in General Availability in all Azure public regions and Azure Government regions for Standard VMs and VMs with Azure Premium Storage. </a:t>
            </a:r>
          </a:p>
          <a:p>
            <a:pPr>
              <a:lnSpc>
                <a:spcPct val="100000"/>
              </a:lnSpc>
              <a:spcAft>
                <a:spcPts val="600"/>
              </a:spcAft>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Disk Encryption management fulfills the following:</a:t>
            </a:r>
          </a:p>
          <a:p>
            <a:pPr>
              <a:lnSpc>
                <a:spcPct val="100000"/>
              </a:lnSpc>
              <a:spcAft>
                <a:spcPts val="600"/>
              </a:spcAft>
            </a:pPr>
            <a:r>
              <a:rPr lang="en-US" dirty="0">
                <a:latin typeface="Segoe UI Light" panose="020B0502040204020203" pitchFamily="34" charset="0"/>
                <a:cs typeface="Segoe UI Light" panose="020B0502040204020203" pitchFamily="34" charset="0"/>
              </a:rPr>
              <a:t>IaaS VMs are secured at rest by using industry-standard encryption technology to address organizational security and compliance requirements.</a:t>
            </a:r>
          </a:p>
          <a:p>
            <a:pPr>
              <a:lnSpc>
                <a:spcPct val="100000"/>
              </a:lnSpc>
              <a:spcAft>
                <a:spcPts val="600"/>
              </a:spcAft>
            </a:pPr>
            <a:r>
              <a:rPr lang="en-US" dirty="0">
                <a:latin typeface="Segoe UI Light" panose="020B0502040204020203" pitchFamily="34" charset="0"/>
                <a:cs typeface="Segoe UI Light" panose="020B0502040204020203" pitchFamily="34" charset="0"/>
              </a:rPr>
              <a:t>IaaS VMs boot under customer-controlled keys and policies. </a:t>
            </a:r>
          </a:p>
          <a:p>
            <a:pPr marL="571500" lvl="1" indent="-342900">
              <a:spcAft>
                <a:spcPts val="6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You can audit their usage in your key vault.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dirty="0">
                <a:latin typeface="Segoe UI Light" panose="020B0502040204020203" pitchFamily="34" charset="0"/>
                <a:cs typeface="Segoe UI Light" panose="020B0502040204020203" pitchFamily="34" charset="0"/>
                <a:hlinkClick r:id="rId3"/>
              </a:rPr>
              <a:t>Transparent data encryption (TDE) </a:t>
            </a:r>
            <a:r>
              <a:rPr lang="en-US" dirty="0">
                <a:latin typeface="Segoe UI Light" panose="020B0502040204020203" pitchFamily="34" charset="0"/>
                <a:cs typeface="Segoe UI Light" panose="020B0502040204020203" pitchFamily="34" charset="0"/>
              </a:rPr>
              <a:t>helps protect Azure SQL Database and Azure Data Warehouse</a:t>
            </a:r>
          </a:p>
          <a:p>
            <a:pPr>
              <a:lnSpc>
                <a:spcPct val="100000"/>
              </a:lnSpc>
              <a:spcAft>
                <a:spcPts val="1200"/>
              </a:spcAft>
            </a:pPr>
            <a:r>
              <a:rPr lang="en-US" dirty="0">
                <a:latin typeface="Segoe UI Light" panose="020B0502040204020203" pitchFamily="34" charset="0"/>
                <a:cs typeface="Segoe UI Light" panose="020B0502040204020203" pitchFamily="34" charset="0"/>
              </a:rPr>
              <a:t>Real-time encryption and decryption of the database, associated backups, and transaction log files at rest without requiring to the app. </a:t>
            </a:r>
          </a:p>
          <a:p>
            <a:pPr>
              <a:lnSpc>
                <a:spcPct val="100000"/>
              </a:lnSpc>
              <a:spcAft>
                <a:spcPts val="1200"/>
              </a:spcAft>
            </a:pPr>
            <a:r>
              <a:rPr lang="en-US" dirty="0">
                <a:latin typeface="Segoe UI Light" panose="020B0502040204020203" pitchFamily="34" charset="0"/>
                <a:cs typeface="Segoe UI Light" panose="020B0502040204020203" pitchFamily="34" charset="0"/>
              </a:rPr>
              <a:t>By default, TDE is enabled for all newly deployed Azure SQL Databases.</a:t>
            </a:r>
          </a:p>
          <a:p>
            <a:pPr>
              <a:lnSpc>
                <a:spcPct val="100000"/>
              </a:lnSpc>
              <a:spcAft>
                <a:spcPts val="1200"/>
              </a:spcAft>
            </a:pPr>
            <a:r>
              <a:rPr lang="en-US" dirty="0">
                <a:latin typeface="Segoe UI Light" panose="020B0502040204020203" pitchFamily="34" charset="0"/>
                <a:cs typeface="Segoe UI Light" panose="020B0502040204020203" pitchFamily="34" charset="0"/>
              </a:rPr>
              <a:t>TDE encrypts the storage of an entire database by using a symmetric key called the database encryption key. </a:t>
            </a:r>
          </a:p>
          <a:p>
            <a:pPr>
              <a:lnSpc>
                <a:spcPct val="100000"/>
              </a:lnSpc>
              <a:spcAft>
                <a:spcPts val="1200"/>
              </a:spcAft>
            </a:pPr>
            <a:r>
              <a:rPr lang="en-US" dirty="0">
                <a:latin typeface="Segoe UI Light" panose="020B0502040204020203" pitchFamily="34" charset="0"/>
                <a:cs typeface="Segoe UI Light" panose="020B0502040204020203" pitchFamily="34" charset="0"/>
              </a:rPr>
              <a:t>By default, Azure provides a unique encryption key per logical SQL Server and handles all the details. Bring-your-own-key is also supported with keys stored in Azure Key Vault.</a:t>
            </a:r>
          </a:p>
          <a:p>
            <a:pPr>
              <a:lnSpc>
                <a:spcPct val="100000"/>
              </a:lnSpc>
              <a:spcAft>
                <a:spcPts val="1200"/>
              </a:spcAft>
            </a:pPr>
            <a:r>
              <a:rPr lang="en-US" dirty="0">
                <a:latin typeface="Segoe UI Light" panose="020B0502040204020203" pitchFamily="34" charset="0"/>
                <a:cs typeface="Segoe UI Light" panose="020B0502040204020203" pitchFamily="34" charset="0"/>
              </a:rPr>
              <a:t>Since TDE is enabled by default, your organization can be confident they have the proper protections in place for data stored in their databases.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4/27/2021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87594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42</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43</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1200"/>
              </a:spcAft>
              <a:buNone/>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 key/value store is a large hash table. </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Associate each data value with a unique key… the key/value store uses this key to store the data by a hashing function. </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Most key/value stores only support simple query, insert, and delete operations.</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An application can store arbitrary data as a set of values, although some key/value stores impose limits on the maximum size of values.</a:t>
            </a:r>
            <a:r>
              <a:rPr lang="en-US" sz="800" dirty="0">
                <a:effectLst/>
                <a:latin typeface="Segoe UI Light" panose="020B0502040204020203" pitchFamily="34" charset="0"/>
                <a:ea typeface="Times New Roman" panose="02020603050405020304" pitchFamily="18" charset="0"/>
                <a:cs typeface="Segoe UI Light" panose="020B0502040204020203" pitchFamily="34" charset="0"/>
              </a:rPr>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1200"/>
              </a:spcAft>
              <a:buNone/>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 document database is conceptually like a key/value store, except that it stores a </a:t>
            </a:r>
            <a:r>
              <a:rPr lang="en-US" b="1" dirty="0">
                <a:effectLst/>
                <a:latin typeface="Segoe UI Light" panose="020B0502040204020203" pitchFamily="34" charset="0"/>
                <a:ea typeface="Times New Roman" panose="02020603050405020304" pitchFamily="18" charset="0"/>
                <a:cs typeface="Segoe UI Light" panose="020B0502040204020203" pitchFamily="34" charset="0"/>
              </a:rPr>
              <a:t>collection</a:t>
            </a:r>
            <a:r>
              <a:rPr lang="en-US" dirty="0">
                <a:effectLst/>
                <a:latin typeface="Segoe UI Light" panose="020B0502040204020203" pitchFamily="34" charset="0"/>
                <a:ea typeface="Times New Roman" panose="02020603050405020304" pitchFamily="18" charset="0"/>
                <a:cs typeface="Segoe UI Light" panose="020B0502040204020203" pitchFamily="34" charset="0"/>
              </a:rPr>
              <a:t> of named fields and data.</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Data fields of a document can be encoded, including XML, YAML, JSON, BSON.</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Fields in documents are exposed to the storage management system, enabling an application to query and filter data by using the values in these fields.</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 document store does not require that all documents have the same structure. </a:t>
            </a:r>
            <a:endParaRPr lang="en-US"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8913391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8" r:id="rId76"/>
    <p:sldLayoutId id="2147484739" r:id="rId7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osmos-db/graph-introduction#features-of-azure-cosmos-dbs-gremlin-api" TargetMode="External"/><Relationship Id="rId2" Type="http://schemas.openxmlformats.org/officeDocument/2006/relationships/notesSlide" Target="../notesSlides/notesSlide10.xml"/><Relationship Id="rId1" Type="http://schemas.openxmlformats.org/officeDocument/2006/relationships/slideLayout" Target="../slideLayouts/slideLayout7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cosmos-db/introduction" TargetMode="External"/><Relationship Id="rId2" Type="http://schemas.openxmlformats.org/officeDocument/2006/relationships/notesSlide" Target="../notesSlides/notesSlide14.xml"/><Relationship Id="rId1" Type="http://schemas.openxmlformats.org/officeDocument/2006/relationships/slideLayout" Target="../slideLayouts/slideLayout7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torage/blobs/data-lake-storage-introduction" TargetMode="External"/><Relationship Id="rId2" Type="http://schemas.openxmlformats.org/officeDocument/2006/relationships/notesSlide" Target="../notesSlides/notesSlide16.xml"/><Relationship Id="rId1" Type="http://schemas.openxmlformats.org/officeDocument/2006/relationships/slideLayout" Target="../slideLayouts/slideLayout74.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develop/authentication-scenarios" TargetMode="External"/><Relationship Id="rId7" Type="http://schemas.openxmlformats.org/officeDocument/2006/relationships/hyperlink" Target="https://docs.microsoft.com/en-us/azure/storage/common/storage-redundancy" TargetMode="External"/><Relationship Id="rId2" Type="http://schemas.openxmlformats.org/officeDocument/2006/relationships/notesSlide" Target="../notesSlides/notesSlide17.xml"/><Relationship Id="rId1" Type="http://schemas.openxmlformats.org/officeDocument/2006/relationships/slideLayout" Target="../slideLayouts/slideLayout74.xml"/><Relationship Id="rId6" Type="http://schemas.openxmlformats.org/officeDocument/2006/relationships/hyperlink" Target="https://docs.microsoft.com/en-us/azure/data-lake-store/data-lake-store-diagnostic-logs" TargetMode="External"/><Relationship Id="rId5" Type="http://schemas.openxmlformats.org/officeDocument/2006/relationships/hyperlink" Target="https://docs.microsoft.com/en-us/azure/storage/common/storage-dotnet-shared-access-signature-part-1" TargetMode="External"/><Relationship Id="rId4" Type="http://schemas.openxmlformats.org/officeDocument/2006/relationships/hyperlink" Target="https://docs.microsoft.com/en-us/azure/storage/common/storage-account-keys-man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torage/queues/storage-queues-introduction" TargetMode="External"/><Relationship Id="rId2" Type="http://schemas.openxmlformats.org/officeDocument/2006/relationships/notesSlide" Target="../notesSlides/notesSlide19.xml"/><Relationship Id="rId1" Type="http://schemas.openxmlformats.org/officeDocument/2006/relationships/slideLayout" Target="../slideLayouts/slideLayout7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4.xml"/><Relationship Id="rId4" Type="http://schemas.openxmlformats.org/officeDocument/2006/relationships/image" Target="../media/image37.sv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4.xml"/><Relationship Id="rId5" Type="http://schemas.openxmlformats.org/officeDocument/2006/relationships/hyperlink" Target="https://docs.microsoft.com/en-us/azure/azure-sql/database/service-tiers-general-purpose-business-critical" TargetMode="External"/><Relationship Id="rId4" Type="http://schemas.openxmlformats.org/officeDocument/2006/relationships/image" Target="../media/image39.sv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sql/database/service-tier-general-purpose" TargetMode="External"/><Relationship Id="rId2" Type="http://schemas.openxmlformats.org/officeDocument/2006/relationships/notesSlide" Target="../notesSlides/notesSlide24.xml"/><Relationship Id="rId1" Type="http://schemas.openxmlformats.org/officeDocument/2006/relationships/slideLayout" Target="../slideLayouts/slideLayout74.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sql/database/service-tier-business-critical" TargetMode="External"/><Relationship Id="rId2" Type="http://schemas.openxmlformats.org/officeDocument/2006/relationships/notesSlide" Target="../notesSlides/notesSlide25.xml"/><Relationship Id="rId1" Type="http://schemas.openxmlformats.org/officeDocument/2006/relationships/slideLayout" Target="../slideLayouts/slideLayout74.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zure-sql/database/features-comparison" TargetMode="External"/><Relationship Id="rId2" Type="http://schemas.openxmlformats.org/officeDocument/2006/relationships/notesSlide" Target="../notesSlides/notesSlide26.xml"/><Relationship Id="rId1" Type="http://schemas.openxmlformats.org/officeDocument/2006/relationships/slideLayout" Target="../slideLayouts/slideLayout74.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sql/database/service-tiers-dtu" TargetMode="External"/><Relationship Id="rId7"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4.xml"/><Relationship Id="rId6" Type="http://schemas.openxmlformats.org/officeDocument/2006/relationships/hyperlink" Target="https://docs.microsoft.com/en-us/azure/azure-sql/database/service-tiers-vcore?tabs=azure-portal#service-tiers" TargetMode="External"/><Relationship Id="rId5" Type="http://schemas.openxmlformats.org/officeDocument/2006/relationships/hyperlink" Target="https://docs.microsoft.com/en-us/azure/azure-sql/database/service-tiers-dtu#compare-the-dtu-based-service-tiers" TargetMode="External"/><Relationship Id="rId4" Type="http://schemas.openxmlformats.org/officeDocument/2006/relationships/hyperlink" Target="https://docs.microsoft.com/en-us/azure/azure-sql/database/service-tiers-vcore?tabs=azure-porta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sql/database/single-database-scale" TargetMode="External"/><Relationship Id="rId2" Type="http://schemas.openxmlformats.org/officeDocument/2006/relationships/notesSlide" Target="../notesSlides/notesSlide29.xml"/><Relationship Id="rId1" Type="http://schemas.openxmlformats.org/officeDocument/2006/relationships/slideLayout" Target="../slideLayouts/slideLayout74.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4.xml"/><Relationship Id="rId4" Type="http://schemas.openxmlformats.org/officeDocument/2006/relationships/hyperlink" Target="https://docs.microsoft.com/en-us/azure/security/fundamentals/encryption-overview"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4.xml"/><Relationship Id="rId4" Type="http://schemas.openxmlformats.org/officeDocument/2006/relationships/hyperlink" Target="https://docs.microsoft.com/en-us/azure/security/fundamentals/encryption-overview"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74.xml"/><Relationship Id="rId5" Type="http://schemas.openxmlformats.org/officeDocument/2006/relationships/hyperlink" Target="https://docs.microsoft.com/en-us/azure/security/fundamentals/encryption-overview" TargetMode="External"/><Relationship Id="rId4" Type="http://schemas.openxmlformats.org/officeDocument/2006/relationships/hyperlink" Target="https://docs.microsoft.com/en-us/azure/security/fundamentals/encryption-overview#tls-encryption-in-azure"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ecurity/fundamentals/encryption-overview#azure-storage-service-encryption" TargetMode="External"/><Relationship Id="rId2" Type="http://schemas.openxmlformats.org/officeDocument/2006/relationships/notesSlide" Target="../notesSlides/notesSlide35.xml"/><Relationship Id="rId1" Type="http://schemas.openxmlformats.org/officeDocument/2006/relationships/slideLayout" Target="../slideLayouts/slideLayout74.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security/fundamentals/azure-disk-encryption-vms-vmss" TargetMode="External"/><Relationship Id="rId2" Type="http://schemas.openxmlformats.org/officeDocument/2006/relationships/notesSlide" Target="../notesSlides/notesSlide36.xml"/><Relationship Id="rId1" Type="http://schemas.openxmlformats.org/officeDocument/2006/relationships/slideLayout" Target="../slideLayouts/slideLayout74.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sql/database/transparent-data-encryption-tde-overview?tabs=azure-portal" TargetMode="External"/><Relationship Id="rId2" Type="http://schemas.openxmlformats.org/officeDocument/2006/relationships/notesSlide" Target="../notesSlides/notesSlide37.xml"/><Relationship Id="rId1" Type="http://schemas.openxmlformats.org/officeDocument/2006/relationships/slideLayout" Target="../slideLayouts/slideLayout74.xml"/><Relationship Id="rId5" Type="http://schemas.openxmlformats.org/officeDocument/2006/relationships/image" Target="../media/image48.png"/><Relationship Id="rId4" Type="http://schemas.openxmlformats.org/officeDocument/2006/relationships/hyperlink" Target="https://microsoft-my.sharepoint.com/personal/elesteva_microsoft_com/Documents/Training/AZ-304/Allfiles"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74.xml"/><Relationship Id="rId4" Type="http://schemas.openxmlformats.org/officeDocument/2006/relationships/hyperlink" Target="https://docs.microsoft.com/en-us/azure/key-vault/general/overview"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4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0.xml"/><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74.xml"/><Relationship Id="rId4" Type="http://schemas.openxmlformats.org/officeDocument/2006/relationships/image" Target="../media/image22.svg"/></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42.xml"/><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4.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4.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645948" y="2618688"/>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8019167E-75A2-402B-9410-E5BB0BF20CD5}"/>
              </a:ext>
            </a:extLst>
          </p:cNvPr>
          <p:cNvPicPr>
            <a:picLocks noChangeAspect="1"/>
          </p:cNvPicPr>
          <p:nvPr/>
        </p:nvPicPr>
        <p:blipFill>
          <a:blip r:embed="rId4"/>
          <a:stretch>
            <a:fillRect/>
          </a:stretch>
        </p:blipFill>
        <p:spPr>
          <a:xfrm>
            <a:off x="7324717" y="1550045"/>
            <a:ext cx="4767601" cy="334685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94970" y="314032"/>
            <a:ext cx="11306469" cy="403079"/>
          </a:xfrm>
        </p:spPr>
        <p:txBody>
          <a:bodyPr/>
          <a:lstStyle/>
          <a:p>
            <a:r>
              <a:rPr lang="en-US" dirty="0">
                <a:latin typeface="+mn-lt"/>
                <a:cs typeface="Segoe UI Light" panose="020B0502040204020203" pitchFamily="34" charset="0"/>
              </a:rPr>
              <a:t>Graph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31175" y="960623"/>
            <a:ext cx="6710532" cy="5447645"/>
          </a:xfrm>
        </p:spPr>
        <p:txBody>
          <a:bodyPr/>
          <a:lstStyle/>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A graph database stores two types of information, </a:t>
            </a:r>
            <a:r>
              <a:rPr lang="en-US" b="1" dirty="0">
                <a:latin typeface="+mn-lt"/>
                <a:ea typeface="Times New Roman" panose="02020603050405020304" pitchFamily="18" charset="0"/>
                <a:cs typeface="Segoe UI Light" panose="020B0502040204020203" pitchFamily="34" charset="0"/>
              </a:rPr>
              <a:t>nodes and edges </a:t>
            </a:r>
          </a:p>
          <a:p>
            <a:pPr marL="342900" indent="-342900">
              <a:spcBef>
                <a:spcPts val="0"/>
              </a:spcBef>
              <a:spcAft>
                <a:spcPts val="1176"/>
              </a:spcAft>
              <a:buFont typeface="Arial" panose="020B0604020202020204" pitchFamily="34" charset="0"/>
              <a:buChar char="•"/>
            </a:pPr>
            <a:r>
              <a:rPr lang="en-US" b="1" dirty="0">
                <a:latin typeface="+mn-lt"/>
                <a:ea typeface="Times New Roman" panose="02020603050405020304" pitchFamily="18" charset="0"/>
                <a:cs typeface="Segoe UI Light" panose="020B0502040204020203" pitchFamily="34" charset="0"/>
              </a:rPr>
              <a:t>Nodes</a:t>
            </a:r>
            <a:r>
              <a:rPr lang="en-US" dirty="0">
                <a:latin typeface="+mn-lt"/>
                <a:ea typeface="Times New Roman" panose="02020603050405020304" pitchFamily="18" charset="0"/>
                <a:cs typeface="Segoe UI Light" panose="020B0502040204020203" pitchFamily="34" charset="0"/>
              </a:rPr>
              <a:t> are </a:t>
            </a:r>
            <a:r>
              <a:rPr lang="en-US" b="1" dirty="0">
                <a:latin typeface="+mn-lt"/>
                <a:ea typeface="Times New Roman" panose="02020603050405020304" pitchFamily="18" charset="0"/>
                <a:cs typeface="Segoe UI Light" panose="020B0502040204020203" pitchFamily="34" charset="0"/>
              </a:rPr>
              <a:t>entities</a:t>
            </a:r>
            <a:r>
              <a:rPr lang="en-US" dirty="0">
                <a:latin typeface="+mn-lt"/>
                <a:ea typeface="Times New Roman" panose="02020603050405020304" pitchFamily="18" charset="0"/>
                <a:cs typeface="Segoe UI Light" panose="020B0502040204020203" pitchFamily="34" charset="0"/>
              </a:rPr>
              <a:t> </a:t>
            </a:r>
          </a:p>
          <a:p>
            <a:pPr marL="342900" indent="-342900">
              <a:spcBef>
                <a:spcPts val="0"/>
              </a:spcBef>
              <a:spcAft>
                <a:spcPts val="1176"/>
              </a:spcAft>
              <a:buFont typeface="Arial" panose="020B0604020202020204" pitchFamily="34" charset="0"/>
              <a:buChar char="•"/>
            </a:pPr>
            <a:r>
              <a:rPr lang="en-US" b="1" dirty="0">
                <a:latin typeface="+mn-lt"/>
                <a:ea typeface="Times New Roman" panose="02020603050405020304" pitchFamily="18" charset="0"/>
                <a:cs typeface="Segoe UI Light" panose="020B0502040204020203" pitchFamily="34" charset="0"/>
              </a:rPr>
              <a:t>Edges</a:t>
            </a:r>
            <a:r>
              <a:rPr lang="en-US" dirty="0">
                <a:latin typeface="+mn-lt"/>
                <a:ea typeface="Times New Roman" panose="02020603050405020304" pitchFamily="18" charset="0"/>
                <a:cs typeface="Segoe UI Light" panose="020B0502040204020203" pitchFamily="34" charset="0"/>
              </a:rPr>
              <a:t> which specify the </a:t>
            </a:r>
            <a:r>
              <a:rPr lang="en-US" b="1" dirty="0">
                <a:latin typeface="+mn-lt"/>
                <a:ea typeface="Times New Roman" panose="02020603050405020304" pitchFamily="18" charset="0"/>
                <a:cs typeface="Segoe UI Light" panose="020B0502040204020203" pitchFamily="34" charset="0"/>
              </a:rPr>
              <a:t>relationships</a:t>
            </a:r>
            <a:r>
              <a:rPr lang="en-US" dirty="0">
                <a:latin typeface="+mn-lt"/>
                <a:ea typeface="Times New Roman" panose="02020603050405020304" pitchFamily="18" charset="0"/>
                <a:cs typeface="Segoe UI Light" panose="020B0502040204020203" pitchFamily="34" charset="0"/>
              </a:rPr>
              <a:t> between nodes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Both nodes and edges can have </a:t>
            </a:r>
            <a:r>
              <a:rPr lang="en-US" b="1" dirty="0">
                <a:latin typeface="+mn-lt"/>
                <a:ea typeface="Times New Roman" panose="02020603050405020304" pitchFamily="18" charset="0"/>
                <a:cs typeface="Segoe UI Light" panose="020B0502040204020203" pitchFamily="34" charset="0"/>
              </a:rPr>
              <a:t>properties</a:t>
            </a:r>
            <a:r>
              <a:rPr lang="en-US" dirty="0">
                <a:latin typeface="+mn-lt"/>
                <a:ea typeface="Times New Roman" panose="02020603050405020304" pitchFamily="18" charset="0"/>
                <a:cs typeface="Segoe UI Light" panose="020B0502040204020203" pitchFamily="34" charset="0"/>
              </a:rPr>
              <a:t> that provide information about that node or edge, like columns in a table </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Edges can also have a </a:t>
            </a:r>
            <a:r>
              <a:rPr lang="en-US" b="1" dirty="0">
                <a:latin typeface="+mn-lt"/>
                <a:ea typeface="Times New Roman" panose="02020603050405020304" pitchFamily="18" charset="0"/>
                <a:cs typeface="Segoe UI Light" panose="020B0502040204020203" pitchFamily="34" charset="0"/>
              </a:rPr>
              <a:t>direction</a:t>
            </a:r>
            <a:r>
              <a:rPr lang="en-US" dirty="0">
                <a:latin typeface="+mn-lt"/>
                <a:ea typeface="Times New Roman" panose="02020603050405020304" pitchFamily="18" charset="0"/>
                <a:cs typeface="Segoe UI Light" panose="020B0502040204020203" pitchFamily="34" charset="0"/>
              </a:rPr>
              <a:t> indicating the nature of the relationship</a:t>
            </a:r>
          </a:p>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Relevant Azure services: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Cosmos DB</a:t>
            </a:r>
          </a:p>
        </p:txBody>
      </p:sp>
    </p:spTree>
    <p:extLst>
      <p:ext uri="{BB962C8B-B14F-4D97-AF65-F5344CB8AC3E}">
        <p14:creationId xmlns:p14="http://schemas.microsoft.com/office/powerpoint/2010/main" val="373698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70174" y="3083442"/>
            <a:ext cx="8554925" cy="1070731"/>
          </a:xfrm>
        </p:spPr>
        <p:txBody>
          <a:bodyPr/>
          <a:lstStyle/>
          <a:p>
            <a:r>
              <a:rPr lang="en-US" sz="4000" dirty="0">
                <a:latin typeface="+mn-lt"/>
              </a:rPr>
              <a:t>Overview of Azure Data Storage</a:t>
            </a:r>
          </a:p>
        </p:txBody>
      </p:sp>
      <p:pic>
        <p:nvPicPr>
          <p:cNvPr id="11" name="Graphic 10">
            <a:extLst>
              <a:ext uri="{FF2B5EF4-FFF2-40B4-BE49-F238E27FC236}">
                <a16:creationId xmlns:a16="http://schemas.microsoft.com/office/drawing/2014/main" id="{10E7A307-1FC3-40C8-9D51-A78B15D46C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SQL Database (slide 1 of 2)</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4847" y="1183392"/>
            <a:ext cx="11162828" cy="3758465"/>
          </a:xfrm>
        </p:spPr>
        <p:txBody>
          <a:bodyPr/>
          <a:lstStyle/>
          <a:p>
            <a:pPr>
              <a:spcAft>
                <a:spcPts val="1176"/>
              </a:spcAft>
            </a:pPr>
            <a:r>
              <a:rPr lang="en-US" dirty="0">
                <a:latin typeface="+mn-lt"/>
                <a:cs typeface="Segoe UI Light" panose="020B0502040204020203" pitchFamily="34" charset="0"/>
              </a:rPr>
              <a:t>Azure SQL Database is a fully managed platform as a service (PaaS) database engine) </a:t>
            </a:r>
          </a:p>
          <a:p>
            <a:pPr>
              <a:spcAft>
                <a:spcPts val="1176"/>
              </a:spcAft>
            </a:pPr>
            <a:r>
              <a:rPr lang="en-US" dirty="0">
                <a:latin typeface="+mn-lt"/>
                <a:cs typeface="Segoe UI Light" panose="020B0502040204020203" pitchFamily="34" charset="0"/>
              </a:rPr>
              <a:t>High-performance, reliable, fully managed and secure </a:t>
            </a:r>
          </a:p>
          <a:p>
            <a:pPr>
              <a:spcAft>
                <a:spcPts val="1176"/>
              </a:spcAft>
            </a:pPr>
            <a:r>
              <a:rPr lang="en-US" dirty="0">
                <a:latin typeface="+mn-lt"/>
                <a:cs typeface="Segoe UI Light" panose="020B0502040204020203" pitchFamily="34" charset="0"/>
              </a:rPr>
              <a:t>Multiple programming languages</a:t>
            </a:r>
          </a:p>
          <a:p>
            <a:pPr>
              <a:spcAft>
                <a:spcPts val="1176"/>
              </a:spcAft>
            </a:pPr>
            <a:r>
              <a:rPr lang="en-US" dirty="0">
                <a:latin typeface="+mn-lt"/>
                <a:cs typeface="Segoe UI Light" panose="020B0502040204020203" pitchFamily="34" charset="0"/>
              </a:rPr>
              <a:t>Migrate your existing SQL Server databases using the Azure Database Migration Service</a:t>
            </a:r>
          </a:p>
          <a:p>
            <a:pPr>
              <a:spcBef>
                <a:spcPts val="0"/>
              </a:spcBef>
              <a:spcAft>
                <a:spcPts val="1176"/>
              </a:spcAft>
            </a:pPr>
            <a:endParaRPr lang="en-US" sz="2353" dirty="0">
              <a:latin typeface="Times New Roman" panose="02020603050405020304" pitchFamily="18" charset="0"/>
              <a:ea typeface="Times New Roman" panose="02020603050405020304" pitchFamily="18" charset="0"/>
            </a:endParaRPr>
          </a:p>
          <a:p>
            <a:endParaRPr lang="en-US" sz="3137"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F4A7C631-5A78-4107-AF5A-60B25A96923A}"/>
              </a:ext>
            </a:extLst>
          </p:cNvPr>
          <p:cNvSpPr txBox="1"/>
          <p:nvPr/>
        </p:nvSpPr>
        <p:spPr>
          <a:xfrm>
            <a:off x="386745" y="4014191"/>
            <a:ext cx="11130930" cy="1877437"/>
          </a:xfrm>
          <a:prstGeom prst="rect">
            <a:avLst/>
          </a:prstGeom>
          <a:noFill/>
        </p:spPr>
        <p:txBody>
          <a:bodyPr wrap="square">
            <a:spAutoFit/>
          </a:bodyPr>
          <a:lstStyle/>
          <a:p>
            <a:pPr algn="l">
              <a:spcAft>
                <a:spcPts val="1200"/>
              </a:spcAft>
            </a:pPr>
            <a:r>
              <a:rPr lang="en-US" sz="2400" dirty="0">
                <a:solidFill>
                  <a:srgbClr val="000000"/>
                </a:solidFill>
                <a:cs typeface="Segoe UI Light" panose="020B0502040204020203" pitchFamily="34" charset="0"/>
              </a:rPr>
              <a:t>Azure SQL Database deployment options for a database:</a:t>
            </a:r>
          </a:p>
          <a:p>
            <a:pPr marL="342900" indent="-342900" algn="l">
              <a:spcAft>
                <a:spcPts val="1200"/>
              </a:spcAft>
              <a:buFont typeface="Arial" panose="020B0604020202020204" pitchFamily="34" charset="0"/>
              <a:buChar char="•"/>
            </a:pPr>
            <a:r>
              <a:rPr lang="en-US" sz="2400" dirty="0">
                <a:solidFill>
                  <a:srgbClr val="000000"/>
                </a:solidFill>
                <a:cs typeface="Segoe UI Light" panose="020B0502040204020203" pitchFamily="34" charset="0"/>
              </a:rPr>
              <a:t> Single database represents a fully managed, isolated database </a:t>
            </a:r>
          </a:p>
          <a:p>
            <a:pPr marL="342900" indent="-342900" algn="l">
              <a:spcAft>
                <a:spcPts val="1200"/>
              </a:spcAft>
              <a:buFont typeface="Arial" panose="020B0604020202020204" pitchFamily="34" charset="0"/>
              <a:buChar char="•"/>
            </a:pPr>
            <a:r>
              <a:rPr lang="en-US" sz="2400" dirty="0">
                <a:solidFill>
                  <a:srgbClr val="000000"/>
                </a:solidFill>
                <a:cs typeface="Segoe UI Light" panose="020B0502040204020203" pitchFamily="34" charset="0"/>
              </a:rPr>
              <a:t> Elastic pool is a collection of single databases with a shared set of resources, such as CPU or memory</a:t>
            </a:r>
          </a:p>
        </p:txBody>
      </p:sp>
    </p:spTree>
    <p:extLst>
      <p:ext uri="{BB962C8B-B14F-4D97-AF65-F5344CB8AC3E}">
        <p14:creationId xmlns:p14="http://schemas.microsoft.com/office/powerpoint/2010/main" val="3363041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SQL Database (slide 2 of 2)</a:t>
            </a:r>
          </a:p>
        </p:txBody>
      </p:sp>
      <p:pic>
        <p:nvPicPr>
          <p:cNvPr id="5" name="Picture 4">
            <a:extLst>
              <a:ext uri="{FF2B5EF4-FFF2-40B4-BE49-F238E27FC236}">
                <a16:creationId xmlns:a16="http://schemas.microsoft.com/office/drawing/2014/main" id="{71FE3BFB-3376-41B7-B23A-AAB9A19E2165}"/>
              </a:ext>
            </a:extLst>
          </p:cNvPr>
          <p:cNvPicPr>
            <a:picLocks noChangeAspect="1"/>
          </p:cNvPicPr>
          <p:nvPr/>
        </p:nvPicPr>
        <p:blipFill>
          <a:blip r:embed="rId3"/>
          <a:stretch>
            <a:fillRect/>
          </a:stretch>
        </p:blipFill>
        <p:spPr>
          <a:xfrm>
            <a:off x="6698932" y="278643"/>
            <a:ext cx="4469843" cy="6138863"/>
          </a:xfrm>
          <a:prstGeom prst="rect">
            <a:avLst/>
          </a:prstGeom>
        </p:spPr>
      </p:pic>
      <p:sp>
        <p:nvSpPr>
          <p:cNvPr id="10" name="TextBox 9">
            <a:extLst>
              <a:ext uri="{FF2B5EF4-FFF2-40B4-BE49-F238E27FC236}">
                <a16:creationId xmlns:a16="http://schemas.microsoft.com/office/drawing/2014/main" id="{F070005E-3443-4947-A633-ECD4B31D7B35}"/>
              </a:ext>
            </a:extLst>
          </p:cNvPr>
          <p:cNvSpPr txBox="1"/>
          <p:nvPr/>
        </p:nvSpPr>
        <p:spPr>
          <a:xfrm>
            <a:off x="636510" y="2878550"/>
            <a:ext cx="4856559" cy="2831544"/>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171717"/>
                </a:solidFill>
                <a:effectLst/>
                <a:latin typeface="Segoe UI" panose="020B0502040204020203" pitchFamily="34" charset="0"/>
              </a:rPr>
              <a:t>Azure offers a number of managed data storage solutions, each providing different features and capabilities. </a:t>
            </a:r>
          </a:p>
          <a:p>
            <a:pPr marL="342900" indent="-342900" algn="l">
              <a:buFont typeface="Arial" panose="020B0604020202020204" pitchFamily="34" charset="0"/>
              <a:buChar char="•"/>
            </a:pPr>
            <a:endParaRPr lang="en-US" sz="2000" b="0" i="0" dirty="0">
              <a:solidFill>
                <a:srgbClr val="171717"/>
              </a:solidFill>
              <a:effectLst/>
              <a:latin typeface="Segoe UI" panose="020B0502040204020203" pitchFamily="34" charset="0"/>
            </a:endParaRPr>
          </a:p>
          <a:p>
            <a:pPr marL="342900" indent="-342900" algn="l">
              <a:buFont typeface="Arial" panose="020B0604020202020204" pitchFamily="34" charset="0"/>
              <a:buChar char="•"/>
            </a:pPr>
            <a:r>
              <a:rPr lang="en-US" sz="2000" b="0" i="0" dirty="0">
                <a:solidFill>
                  <a:srgbClr val="171717"/>
                </a:solidFill>
                <a:effectLst/>
                <a:latin typeface="Segoe UI" panose="020B0502040204020203" pitchFamily="34" charset="0"/>
              </a:rPr>
              <a:t>If your application consists of multiple workloads, evaluate each workload separately. A complete solution may incorporate multiple data stores.</a:t>
            </a:r>
          </a:p>
          <a:p>
            <a:pPr algn="l"/>
            <a:endParaRPr lang="en-US" b="0" i="0" dirty="0">
              <a:solidFill>
                <a:srgbClr val="171717"/>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3540726A-D26C-4072-B478-04B30B33E93C}"/>
              </a:ext>
            </a:extLst>
          </p:cNvPr>
          <p:cNvSpPr txBox="1"/>
          <p:nvPr/>
        </p:nvSpPr>
        <p:spPr>
          <a:xfrm>
            <a:off x="376248" y="1082486"/>
            <a:ext cx="5826798" cy="400110"/>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Use the flowchart to select a candidate data store.</a:t>
            </a:r>
          </a:p>
        </p:txBody>
      </p:sp>
    </p:spTree>
    <p:extLst>
      <p:ext uri="{BB962C8B-B14F-4D97-AF65-F5344CB8AC3E}">
        <p14:creationId xmlns:p14="http://schemas.microsoft.com/office/powerpoint/2010/main" val="9733468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Cosmos DB</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965829"/>
            <a:ext cx="5216474" cy="3129062"/>
          </a:xfrm>
        </p:spPr>
        <p:txBody>
          <a:bodyPr/>
          <a:lstStyle/>
          <a:p>
            <a:pPr>
              <a:spcAft>
                <a:spcPts val="1176"/>
              </a:spcAft>
            </a:pPr>
            <a:r>
              <a:rPr lang="en-US" dirty="0">
                <a:latin typeface="+mn-lt"/>
                <a:cs typeface="Segoe UI Light" panose="020B0502040204020203" pitchFamily="34" charset="0"/>
              </a:rPr>
              <a:t>Azure Cosmos DB features: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Geo-replication</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Elastic scaling of throughput and storage worldwide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Five well-defined consistency levels</a:t>
            </a:r>
          </a:p>
          <a:p>
            <a:endParaRPr lang="en-US" dirty="0">
              <a:latin typeface="Segoe UI Light" panose="020B0502040204020203" pitchFamily="34" charset="0"/>
              <a:cs typeface="Segoe UI Light" panose="020B0502040204020203" pitchFamily="34" charset="0"/>
            </a:endParaRPr>
          </a:p>
        </p:txBody>
      </p:sp>
      <p:pic>
        <p:nvPicPr>
          <p:cNvPr id="3" name="Picture 2">
            <a:hlinkClick r:id="rId3"/>
            <a:extLst>
              <a:ext uri="{FF2B5EF4-FFF2-40B4-BE49-F238E27FC236}">
                <a16:creationId xmlns:a16="http://schemas.microsoft.com/office/drawing/2014/main" id="{E2E8C42F-4ADF-4150-B593-663EF793FB44}"/>
              </a:ext>
            </a:extLst>
          </p:cNvPr>
          <p:cNvPicPr>
            <a:picLocks noChangeAspect="1"/>
          </p:cNvPicPr>
          <p:nvPr/>
        </p:nvPicPr>
        <p:blipFill>
          <a:blip r:embed="rId4"/>
          <a:stretch>
            <a:fillRect/>
          </a:stretch>
        </p:blipFill>
        <p:spPr>
          <a:xfrm>
            <a:off x="6220491" y="1836868"/>
            <a:ext cx="5552866" cy="2953099"/>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445865"/>
            <a:ext cx="10879808" cy="2646878"/>
          </a:xfrm>
        </p:spPr>
        <p:txBody>
          <a:bodyPr/>
          <a:lstStyle/>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Azure Blob Storage is unstructured </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Highly scalable</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Thousands of simultaneous uploads</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Anywhere in the world</a:t>
            </a:r>
          </a:p>
        </p:txBody>
      </p:sp>
      <p:pic>
        <p:nvPicPr>
          <p:cNvPr id="3" name="Picture 2">
            <a:extLst>
              <a:ext uri="{FF2B5EF4-FFF2-40B4-BE49-F238E27FC236}">
                <a16:creationId xmlns:a16="http://schemas.microsoft.com/office/drawing/2014/main" id="{6C383828-1659-487E-9CD8-BA19023B94EC}"/>
              </a:ext>
            </a:extLst>
          </p:cNvPr>
          <p:cNvPicPr>
            <a:picLocks noChangeAspect="1"/>
          </p:cNvPicPr>
          <p:nvPr/>
        </p:nvPicPr>
        <p:blipFill>
          <a:blip r:embed="rId3"/>
          <a:stretch>
            <a:fillRect/>
          </a:stretch>
        </p:blipFill>
        <p:spPr>
          <a:xfrm>
            <a:off x="3540642" y="4678457"/>
            <a:ext cx="4917306" cy="1220963"/>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Data Lake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9668" y="1345304"/>
            <a:ext cx="4126639" cy="4632037"/>
          </a:xfrm>
        </p:spPr>
        <p:txBody>
          <a:bodyPr/>
          <a:lstStyle/>
          <a:p>
            <a:pPr>
              <a:spcAft>
                <a:spcPts val="1800"/>
              </a:spcAft>
            </a:pPr>
            <a:r>
              <a:rPr lang="en-US" dirty="0">
                <a:latin typeface="+mn-lt"/>
                <a:cs typeface="Segoe UI Light" panose="020B0502040204020203" pitchFamily="34" charset="0"/>
              </a:rPr>
              <a:t>Structured and unstructured data</a:t>
            </a:r>
          </a:p>
          <a:p>
            <a:pPr>
              <a:spcAft>
                <a:spcPts val="1800"/>
              </a:spcAft>
            </a:pPr>
            <a:r>
              <a:rPr lang="en-US" dirty="0">
                <a:latin typeface="+mn-lt"/>
                <a:cs typeface="Segoe UI Light" panose="020B0502040204020203" pitchFamily="34" charset="0"/>
              </a:rPr>
              <a:t>Hyperscale repository for big data analytic workloads</a:t>
            </a:r>
          </a:p>
          <a:p>
            <a:pPr>
              <a:spcAft>
                <a:spcPts val="1800"/>
              </a:spcAft>
            </a:pPr>
            <a:r>
              <a:rPr lang="en-US" dirty="0">
                <a:latin typeface="+mn-lt"/>
                <a:cs typeface="Segoe UI Light" panose="020B0502040204020203" pitchFamily="34" charset="0"/>
              </a:rPr>
              <a:t>No limits on account sizes, file sizes, or the amount of data</a:t>
            </a:r>
          </a:p>
          <a:p>
            <a:pPr>
              <a:spcAft>
                <a:spcPts val="1800"/>
              </a:spcAft>
            </a:pPr>
            <a:r>
              <a:rPr lang="en-US" dirty="0">
                <a:latin typeface="+mn-lt"/>
                <a:cs typeface="Segoe UI Light" panose="020B0502040204020203" pitchFamily="34" charset="0"/>
              </a:rPr>
              <a:t>Hadoop accessed (available through HDInsight) using </a:t>
            </a:r>
            <a:r>
              <a:rPr lang="en-US" dirty="0" err="1">
                <a:latin typeface="+mn-lt"/>
                <a:cs typeface="Segoe UI Light" panose="020B0502040204020203" pitchFamily="34" charset="0"/>
              </a:rPr>
              <a:t>WebHDFS</a:t>
            </a:r>
            <a:r>
              <a:rPr lang="en-US" dirty="0">
                <a:latin typeface="+mn-lt"/>
                <a:cs typeface="Segoe UI Light" panose="020B0502040204020203" pitchFamily="34" charset="0"/>
              </a:rPr>
              <a:t>-compatible REST APIs</a:t>
            </a:r>
          </a:p>
        </p:txBody>
      </p:sp>
      <p:pic>
        <p:nvPicPr>
          <p:cNvPr id="3" name="Picture 2">
            <a:hlinkClick r:id="rId3"/>
            <a:extLst>
              <a:ext uri="{FF2B5EF4-FFF2-40B4-BE49-F238E27FC236}">
                <a16:creationId xmlns:a16="http://schemas.microsoft.com/office/drawing/2014/main" id="{056BE4B8-B170-4CC0-8B29-72E83435DDC1}"/>
              </a:ext>
            </a:extLst>
          </p:cNvPr>
          <p:cNvPicPr>
            <a:picLocks noChangeAspect="1"/>
          </p:cNvPicPr>
          <p:nvPr/>
        </p:nvPicPr>
        <p:blipFill>
          <a:blip r:embed="rId4"/>
          <a:stretch>
            <a:fillRect/>
          </a:stretch>
        </p:blipFill>
        <p:spPr>
          <a:xfrm>
            <a:off x="4553793" y="1791586"/>
            <a:ext cx="7436851" cy="3667019"/>
          </a:xfrm>
          <a:prstGeom prst="rect">
            <a:avLst/>
          </a:prstGeom>
        </p:spPr>
      </p:pic>
    </p:spTree>
    <p:extLst>
      <p:ext uri="{BB962C8B-B14F-4D97-AF65-F5344CB8AC3E}">
        <p14:creationId xmlns:p14="http://schemas.microsoft.com/office/powerpoint/2010/main" val="2683363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285161" y="212416"/>
            <a:ext cx="12835415" cy="804604"/>
          </a:xfrm>
        </p:spPr>
        <p:txBody>
          <a:bodyPr/>
          <a:lstStyle/>
          <a:p>
            <a:r>
              <a:rPr lang="en-US" sz="2800" dirty="0">
                <a:latin typeface="+mn-lt"/>
                <a:cs typeface="Segoe UI Light" panose="020B0502040204020203" pitchFamily="34" charset="0"/>
              </a:rPr>
              <a:t>Comparison - Azure Data Lake Store and Azure Blob Storage Containers</a:t>
            </a:r>
          </a:p>
        </p:txBody>
      </p:sp>
      <p:graphicFrame>
        <p:nvGraphicFramePr>
          <p:cNvPr id="2" name="Table 2">
            <a:extLst>
              <a:ext uri="{FF2B5EF4-FFF2-40B4-BE49-F238E27FC236}">
                <a16:creationId xmlns:a16="http://schemas.microsoft.com/office/drawing/2014/main" id="{0C9B98A7-AA8A-454D-A045-65C9E8C27EF4}"/>
              </a:ext>
            </a:extLst>
          </p:cNvPr>
          <p:cNvGraphicFramePr>
            <a:graphicFrameLocks noGrp="1"/>
          </p:cNvGraphicFramePr>
          <p:nvPr>
            <p:extLst>
              <p:ext uri="{D42A27DB-BD31-4B8C-83A1-F6EECF244321}">
                <p14:modId xmlns:p14="http://schemas.microsoft.com/office/powerpoint/2010/main" val="1099990988"/>
              </p:ext>
            </p:extLst>
          </p:nvPr>
        </p:nvGraphicFramePr>
        <p:xfrm>
          <a:off x="343786" y="976202"/>
          <a:ext cx="11504428" cy="5411972"/>
        </p:xfrm>
        <a:graphic>
          <a:graphicData uri="http://schemas.openxmlformats.org/drawingml/2006/table">
            <a:tbl>
              <a:tblPr firstRow="1" bandRow="1">
                <a:tableStyleId>{00A15C55-8517-42AA-B614-E9B94910E393}</a:tableStyleId>
              </a:tblPr>
              <a:tblGrid>
                <a:gridCol w="1927865">
                  <a:extLst>
                    <a:ext uri="{9D8B030D-6E8A-4147-A177-3AD203B41FA5}">
                      <a16:colId xmlns:a16="http://schemas.microsoft.com/office/drawing/2014/main" val="3942080903"/>
                    </a:ext>
                  </a:extLst>
                </a:gridCol>
                <a:gridCol w="4367102">
                  <a:extLst>
                    <a:ext uri="{9D8B030D-6E8A-4147-A177-3AD203B41FA5}">
                      <a16:colId xmlns:a16="http://schemas.microsoft.com/office/drawing/2014/main" val="1658458424"/>
                    </a:ext>
                  </a:extLst>
                </a:gridCol>
                <a:gridCol w="5209461">
                  <a:extLst>
                    <a:ext uri="{9D8B030D-6E8A-4147-A177-3AD203B41FA5}">
                      <a16:colId xmlns:a16="http://schemas.microsoft.com/office/drawing/2014/main" val="2563389283"/>
                    </a:ext>
                  </a:extLst>
                </a:gridCol>
              </a:tblGrid>
              <a:tr h="288983">
                <a:tc>
                  <a:txBody>
                    <a:bodyPr/>
                    <a:lstStyle/>
                    <a:p>
                      <a:pPr lvl="0" algn="l" fontAlgn="t"/>
                      <a:r>
                        <a:rPr lang="en-US" sz="1200" b="1" u="none" strike="noStrike" dirty="0">
                          <a:solidFill>
                            <a:schemeClr val="tx1">
                              <a:lumMod val="85000"/>
                              <a:lumOff val="15000"/>
                            </a:schemeClr>
                          </a:solidFill>
                          <a:effectLst/>
                          <a:latin typeface="+mn-lt"/>
                          <a:cs typeface="Segoe UI Light" panose="020B0502040204020203" pitchFamily="34" charset="0"/>
                        </a:rPr>
                        <a:t>Category</a:t>
                      </a:r>
                      <a:endParaRPr lang="en-US" sz="1200" b="1" i="0" u="none" strike="noStrike" dirty="0">
                        <a:solidFill>
                          <a:schemeClr val="tx1">
                            <a:lumMod val="85000"/>
                            <a:lumOff val="15000"/>
                          </a:schemeClr>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l" fontAlgn="t"/>
                      <a:r>
                        <a:rPr lang="en-US" sz="1200" b="1" u="none" strike="noStrike" dirty="0">
                          <a:solidFill>
                            <a:schemeClr val="tx1">
                              <a:lumMod val="85000"/>
                              <a:lumOff val="15000"/>
                            </a:schemeClr>
                          </a:solidFill>
                          <a:effectLst/>
                          <a:latin typeface="+mn-lt"/>
                          <a:cs typeface="Segoe UI Light" panose="020B0502040204020203" pitchFamily="34" charset="0"/>
                        </a:rPr>
                        <a:t>Azure Data Lake Storage Gen1</a:t>
                      </a:r>
                      <a:endParaRPr lang="en-US" sz="1200" b="1" i="0" u="none" strike="noStrike" dirty="0">
                        <a:solidFill>
                          <a:schemeClr val="tx1">
                            <a:lumMod val="85000"/>
                            <a:lumOff val="15000"/>
                          </a:schemeClr>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l" fontAlgn="t"/>
                      <a:r>
                        <a:rPr lang="en-US" sz="1200" b="1" u="none" strike="noStrike" dirty="0">
                          <a:solidFill>
                            <a:schemeClr val="tx1">
                              <a:lumMod val="85000"/>
                              <a:lumOff val="15000"/>
                            </a:schemeClr>
                          </a:solidFill>
                          <a:effectLst/>
                          <a:latin typeface="+mn-lt"/>
                          <a:cs typeface="Segoe UI Light" panose="020B0502040204020203" pitchFamily="34" charset="0"/>
                        </a:rPr>
                        <a:t>Azure Blob Storage</a:t>
                      </a:r>
                      <a:endParaRPr lang="en-US" sz="1200" b="1" i="0" u="none" strike="noStrike" dirty="0">
                        <a:solidFill>
                          <a:schemeClr val="tx1">
                            <a:lumMod val="85000"/>
                            <a:lumOff val="15000"/>
                          </a:schemeClr>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3094701"/>
                  </a:ext>
                </a:extLst>
              </a:tr>
              <a:tr h="387697">
                <a:tc>
                  <a:txBody>
                    <a:bodyPr/>
                    <a:lstStyle/>
                    <a:p>
                      <a:pPr lvl="0" algn="l" fontAlgn="t"/>
                      <a:r>
                        <a:rPr lang="en-US" sz="1200" b="1" u="none" strike="noStrike" dirty="0">
                          <a:solidFill>
                            <a:srgbClr val="171717"/>
                          </a:solidFill>
                          <a:effectLst/>
                          <a:latin typeface="+mn-lt"/>
                          <a:cs typeface="Segoe UI Light" panose="020B0502040204020203" pitchFamily="34" charset="0"/>
                        </a:rPr>
                        <a:t>Purpose</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Optimized storage for big data analytics workloads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General purpose object store for a wide variety of storage scenarios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3203169"/>
                  </a:ext>
                </a:extLst>
              </a:tr>
              <a:tr h="579863">
                <a:tc>
                  <a:txBody>
                    <a:bodyPr/>
                    <a:lstStyle/>
                    <a:p>
                      <a:pPr lvl="0" algn="l" fontAlgn="t"/>
                      <a:r>
                        <a:rPr lang="en-US" sz="1200" b="1" u="none" strike="noStrike" dirty="0">
                          <a:solidFill>
                            <a:srgbClr val="171717"/>
                          </a:solidFill>
                          <a:effectLst/>
                          <a:latin typeface="+mn-lt"/>
                          <a:cs typeface="Segoe UI Light" panose="020B0502040204020203" pitchFamily="34" charset="0"/>
                        </a:rPr>
                        <a:t>Use Cases</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Batch, interactive, streaming analytics and machine learning data such as log files, IoT data, click streams, large datasets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Any type of text or binary data, such as application back end, backup data, media storage for streaming and general-purpose data</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844122"/>
                  </a:ext>
                </a:extLst>
              </a:tr>
              <a:tr h="288983">
                <a:tc>
                  <a:txBody>
                    <a:bodyPr/>
                    <a:lstStyle/>
                    <a:p>
                      <a:pPr lvl="0" algn="l" fontAlgn="t"/>
                      <a:r>
                        <a:rPr lang="en-US" sz="1200" b="1" u="none" strike="noStrike">
                          <a:solidFill>
                            <a:srgbClr val="171717"/>
                          </a:solidFill>
                          <a:effectLst/>
                          <a:latin typeface="+mn-lt"/>
                          <a:cs typeface="Segoe UI Light" panose="020B0502040204020203" pitchFamily="34" charset="0"/>
                        </a:rPr>
                        <a:t>Structure</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Hierarchical file system</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Object store with flat namespace</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7997416"/>
                  </a:ext>
                </a:extLst>
              </a:tr>
              <a:tr h="387697">
                <a:tc>
                  <a:txBody>
                    <a:bodyPr/>
                    <a:lstStyle/>
                    <a:p>
                      <a:pPr lvl="0" algn="l" fontAlgn="t"/>
                      <a:r>
                        <a:rPr lang="en-US" sz="1200" b="1" u="none" strike="noStrike">
                          <a:solidFill>
                            <a:srgbClr val="171717"/>
                          </a:solidFill>
                          <a:effectLst/>
                          <a:latin typeface="+mn-lt"/>
                          <a:cs typeface="Segoe UI Light" panose="020B0502040204020203" pitchFamily="34" charset="0"/>
                        </a:rPr>
                        <a:t>Authentication</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3"/>
                        </a:rPr>
                        <a:t>Based on Azure Active Directory Identities</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Based on shared secrets - Account Access Keys and Shared Access Signature Keys.</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5043440"/>
                  </a:ext>
                </a:extLst>
              </a:tr>
              <a:tr h="579863">
                <a:tc>
                  <a:txBody>
                    <a:bodyPr/>
                    <a:lstStyle/>
                    <a:p>
                      <a:pPr lvl="0" algn="l" fontAlgn="t"/>
                      <a:r>
                        <a:rPr lang="en-US" sz="1200" b="1" u="none" strike="noStrike">
                          <a:solidFill>
                            <a:srgbClr val="171717"/>
                          </a:solidFill>
                          <a:effectLst/>
                          <a:latin typeface="+mn-lt"/>
                          <a:cs typeface="Segoe UI Light" panose="020B0502040204020203" pitchFamily="34" charset="0"/>
                        </a:rPr>
                        <a:t>Authentication Protocol</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OAuth 2.0. Calls must contain a valid JWT (JSON Web Token) issued by Azure Active Directory</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Hash-based Message Authentication Code (HMAC). Calls must contain a Base64-encoded SHA-256 hash over a part of the HTTP request.</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357365"/>
                  </a:ext>
                </a:extLst>
              </a:tr>
              <a:tr h="288983">
                <a:tc rowSpan="2">
                  <a:txBody>
                    <a:bodyPr/>
                    <a:lstStyle/>
                    <a:p>
                      <a:pPr lvl="0" algn="l" fontAlgn="t"/>
                      <a:r>
                        <a:rPr lang="en-US" sz="1200" b="1" u="none" strike="noStrike">
                          <a:solidFill>
                            <a:srgbClr val="171717"/>
                          </a:solidFill>
                          <a:effectLst/>
                          <a:latin typeface="+mn-lt"/>
                          <a:cs typeface="Segoe UI Light" panose="020B0502040204020203" pitchFamily="34" charset="0"/>
                        </a:rPr>
                        <a:t>Authorization</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pPr lvl="0" algn="l" fontAlgn="t"/>
                      <a:r>
                        <a:rPr lang="en-US" sz="1200" b="0" u="none" strike="noStrike" dirty="0">
                          <a:solidFill>
                            <a:srgbClr val="171717"/>
                          </a:solidFill>
                          <a:effectLst/>
                          <a:latin typeface="+mn-lt"/>
                          <a:cs typeface="Segoe UI Light" panose="020B0502040204020203" pitchFamily="34" charset="0"/>
                        </a:rPr>
                        <a:t>POSIX Access Control Lists (ACLs). ACLs based on Azure Active Directory Identities can be set at the file and folder level.</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4"/>
                        </a:rPr>
                        <a:t>For account-level authorization – Use Account Access Keys</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0704137"/>
                  </a:ext>
                </a:extLst>
              </a:tr>
              <a:tr h="387697">
                <a:tc vMerge="1">
                  <a:txBody>
                    <a:bodyPr/>
                    <a:lstStyle/>
                    <a:p>
                      <a:endParaRPr lang="en-US"/>
                    </a:p>
                  </a:txBody>
                  <a:tcPr/>
                </a:tc>
                <a:tc vMerge="1">
                  <a:txBody>
                    <a:bodyPr/>
                    <a:lstStyle/>
                    <a:p>
                      <a:endParaRPr lang="en-US"/>
                    </a:p>
                  </a:txBody>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5"/>
                        </a:rPr>
                        <a:t>For account, container, or blob authorization - Use Shared Access Signature Keys</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2777541"/>
                  </a:ext>
                </a:extLst>
              </a:tr>
              <a:tr h="288983">
                <a:tc>
                  <a:txBody>
                    <a:bodyPr/>
                    <a:lstStyle/>
                    <a:p>
                      <a:pPr lvl="0" algn="l" fontAlgn="t"/>
                      <a:r>
                        <a:rPr lang="en-US" sz="1200" b="1" u="none" strike="noStrike" dirty="0">
                          <a:solidFill>
                            <a:srgbClr val="171717"/>
                          </a:solidFill>
                          <a:effectLst/>
                          <a:latin typeface="+mn-lt"/>
                          <a:cs typeface="Segoe UI Light" panose="020B0502040204020203" pitchFamily="34" charset="0"/>
                        </a:rPr>
                        <a:t>Auditing</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6"/>
                        </a:rPr>
                        <a:t>Available.</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Available</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9213375"/>
                  </a:ext>
                </a:extLst>
              </a:tr>
              <a:tr h="288983">
                <a:tc>
                  <a:txBody>
                    <a:bodyPr/>
                    <a:lstStyle/>
                    <a:p>
                      <a:pPr lvl="0" algn="l" fontAlgn="t"/>
                      <a:r>
                        <a:rPr lang="en-US" sz="1200" b="1" u="none" strike="noStrike">
                          <a:solidFill>
                            <a:srgbClr val="171717"/>
                          </a:solidFill>
                          <a:effectLst/>
                          <a:latin typeface="+mn-lt"/>
                          <a:cs typeface="Segoe UI Light" panose="020B0502040204020203" pitchFamily="34" charset="0"/>
                        </a:rPr>
                        <a:t>Encryption data at rest</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ctr"/>
                      <a:r>
                        <a:rPr lang="en-US" sz="1200" b="0" u="none" strike="noStrike" kern="1200">
                          <a:solidFill>
                            <a:srgbClr val="171717"/>
                          </a:solidFill>
                          <a:effectLst/>
                          <a:latin typeface="+mn-lt"/>
                          <a:ea typeface="+mn-ea"/>
                          <a:cs typeface="Segoe UI Light" panose="020B0502040204020203" pitchFamily="34" charset="0"/>
                        </a:rPr>
                        <a:t>Transparent, Server side</a:t>
                      </a:r>
                    </a:p>
                  </a:txBody>
                  <a:tcPr marL="89642" marR="3735" marT="373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ctr"/>
                      <a:r>
                        <a:rPr lang="en-US" sz="1200" b="0" u="none" strike="noStrike" kern="1200" dirty="0">
                          <a:solidFill>
                            <a:srgbClr val="171717"/>
                          </a:solidFill>
                          <a:effectLst/>
                          <a:latin typeface="+mn-lt"/>
                          <a:ea typeface="+mn-ea"/>
                          <a:cs typeface="Segoe UI Light" panose="020B0502040204020203" pitchFamily="34" charset="0"/>
                        </a:rPr>
                        <a:t>Transparent, Server side / Client-Side encryption</a:t>
                      </a:r>
                    </a:p>
                  </a:txBody>
                  <a:tcPr marL="89642"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310438"/>
                  </a:ext>
                </a:extLst>
              </a:tr>
              <a:tr h="288983">
                <a:tc>
                  <a:txBody>
                    <a:bodyPr/>
                    <a:lstStyle/>
                    <a:p>
                      <a:pPr lvl="0" algn="l" fontAlgn="t"/>
                      <a:r>
                        <a:rPr lang="en-US" sz="1200" b="1" u="none" strike="noStrike">
                          <a:solidFill>
                            <a:srgbClr val="171717"/>
                          </a:solidFill>
                          <a:effectLst/>
                          <a:latin typeface="+mn-lt"/>
                          <a:cs typeface="Segoe UI Light" panose="020B0502040204020203" pitchFamily="34" charset="0"/>
                        </a:rPr>
                        <a:t>Developer SDKs</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fi-FI" sz="1200" b="0" u="none" strike="noStrike">
                          <a:solidFill>
                            <a:srgbClr val="171717"/>
                          </a:solidFill>
                          <a:effectLst/>
                          <a:latin typeface="+mn-lt"/>
                          <a:cs typeface="Segoe UI Light" panose="020B0502040204020203" pitchFamily="34" charset="0"/>
                        </a:rPr>
                        <a:t>.NET, Java, Python, Node.js</a:t>
                      </a:r>
                      <a:endParaRPr lang="fi-FI"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.NET, Java, Python, Node.js, C++, Ruby, PHP, Go, Android, iOS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2609784"/>
                  </a:ext>
                </a:extLst>
              </a:tr>
              <a:tr h="387697">
                <a:tc>
                  <a:txBody>
                    <a:bodyPr/>
                    <a:lstStyle/>
                    <a:p>
                      <a:pPr lvl="0" algn="l" fontAlgn="t"/>
                      <a:r>
                        <a:rPr lang="en-US" sz="1200" b="1" u="none" strike="noStrike">
                          <a:solidFill>
                            <a:srgbClr val="171717"/>
                          </a:solidFill>
                          <a:effectLst/>
                          <a:latin typeface="+mn-lt"/>
                          <a:cs typeface="Segoe UI Light" panose="020B0502040204020203" pitchFamily="34" charset="0"/>
                        </a:rPr>
                        <a:t>Analytics Workload Performance</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Optimized performance for parallel analytics workloads. High Throughput and IOPS.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Optimized performance for parallel analytics workloads.</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870394"/>
                  </a:ext>
                </a:extLst>
              </a:tr>
              <a:tr h="387697">
                <a:tc>
                  <a:txBody>
                    <a:bodyPr/>
                    <a:lstStyle/>
                    <a:p>
                      <a:pPr lvl="0" algn="l" fontAlgn="t"/>
                      <a:r>
                        <a:rPr lang="en-US" sz="1200" b="1" u="none" strike="noStrike">
                          <a:solidFill>
                            <a:srgbClr val="171717"/>
                          </a:solidFill>
                          <a:effectLst/>
                          <a:latin typeface="+mn-lt"/>
                          <a:cs typeface="Segoe UI Light" panose="020B0502040204020203" pitchFamily="34" charset="0"/>
                        </a:rPr>
                        <a:t>Size limits</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No limits on account sizes, file sizes, or number of files</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For specific limits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9353011"/>
                  </a:ext>
                </a:extLst>
              </a:tr>
              <a:tr h="579863">
                <a:tc>
                  <a:txBody>
                    <a:bodyPr/>
                    <a:lstStyle/>
                    <a:p>
                      <a:pPr lvl="0" algn="l" fontAlgn="t"/>
                      <a:r>
                        <a:rPr lang="en-US" sz="1200" b="1" u="none" strike="noStrike" dirty="0">
                          <a:solidFill>
                            <a:srgbClr val="171717"/>
                          </a:solidFill>
                          <a:effectLst/>
                          <a:latin typeface="+mn-lt"/>
                          <a:cs typeface="Segoe UI Light" panose="020B0502040204020203" pitchFamily="34" charset="0"/>
                        </a:rPr>
                        <a:t>Geo-redundancy</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Locally redundant (multiple copies of data in one Azure region)</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dirty="0">
                          <a:solidFill>
                            <a:srgbClr val="0563C1"/>
                          </a:solidFill>
                          <a:effectLst/>
                          <a:latin typeface="+mn-lt"/>
                          <a:cs typeface="Segoe UI Light" panose="020B0502040204020203" pitchFamily="34" charset="0"/>
                          <a:hlinkClick r:id="rId7"/>
                        </a:rPr>
                        <a:t>Locally redundant (LRS), zone redundant (ZRS), globally redundant (GRS), read-access globally redundant (RA-GRS). See here for more information</a:t>
                      </a:r>
                      <a:endParaRPr lang="en-US" sz="1200" b="0" i="0" u="sng" strike="noStrike" dirty="0">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9999064"/>
                  </a:ext>
                </a:extLst>
              </a:tr>
            </a:tbl>
          </a:graphicData>
        </a:graphic>
      </p:graphicFrame>
    </p:spTree>
    <p:extLst>
      <p:ext uri="{BB962C8B-B14F-4D97-AF65-F5344CB8AC3E}">
        <p14:creationId xmlns:p14="http://schemas.microsoft.com/office/powerpoint/2010/main" val="16076607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73823" y="464307"/>
            <a:ext cx="11341268" cy="680196"/>
          </a:xfrm>
        </p:spPr>
        <p:txBody>
          <a:bodyPr/>
          <a:lstStyle/>
          <a:p>
            <a:r>
              <a:rPr lang="en-US" dirty="0">
                <a:latin typeface="+mn-lt"/>
                <a:cs typeface="Segoe UI Light" panose="020B0502040204020203" pitchFamily="34" charset="0"/>
              </a:rPr>
              <a:t>Azure Files</a:t>
            </a:r>
          </a:p>
        </p:txBody>
      </p:sp>
      <p:sp>
        <p:nvSpPr>
          <p:cNvPr id="9" name="TextBox 8">
            <a:extLst>
              <a:ext uri="{FF2B5EF4-FFF2-40B4-BE49-F238E27FC236}">
                <a16:creationId xmlns:a16="http://schemas.microsoft.com/office/drawing/2014/main" id="{9C13DF96-ED44-4ACE-83B9-100F55799689}"/>
              </a:ext>
            </a:extLst>
          </p:cNvPr>
          <p:cNvSpPr txBox="1"/>
          <p:nvPr/>
        </p:nvSpPr>
        <p:spPr>
          <a:xfrm>
            <a:off x="942518" y="1720018"/>
            <a:ext cx="5115604" cy="3598934"/>
          </a:xfrm>
          <a:prstGeom prst="rect">
            <a:avLst/>
          </a:prstGeom>
          <a:noFill/>
        </p:spPr>
        <p:txBody>
          <a:bodyPr wrap="square">
            <a:spAutoFit/>
          </a:bodyPr>
          <a:lstStyle/>
          <a:p>
            <a:pPr marL="342900" indent="-342900">
              <a:lnSpc>
                <a:spcPct val="107000"/>
              </a:lnSpc>
              <a:spcAft>
                <a:spcPts val="3000"/>
              </a:spcAft>
              <a:buFont typeface="Arial" panose="020B0604020202020204" pitchFamily="34" charset="0"/>
              <a:buChar char="•"/>
            </a:pPr>
            <a:r>
              <a:rPr lang="en-US" sz="2400" dirty="0">
                <a:ea typeface="Calibri" panose="020F0502020204030204" pitchFamily="34" charset="0"/>
                <a:cs typeface="Segoe UI Light" panose="020B0502040204020203" pitchFamily="34" charset="0"/>
              </a:rPr>
              <a:t>Azure Files are fully managed file shares accessible </a:t>
            </a:r>
            <a:r>
              <a:rPr lang="en-US" sz="2400">
                <a:ea typeface="Calibri" panose="020F0502020204030204" pitchFamily="34" charset="0"/>
                <a:cs typeface="Segoe UI Light" panose="020B0502040204020203" pitchFamily="34" charset="0"/>
              </a:rPr>
              <a:t>via SMB </a:t>
            </a:r>
            <a:r>
              <a:rPr lang="en-US" sz="2400" dirty="0">
                <a:ea typeface="Calibri" panose="020F0502020204030204" pitchFamily="34" charset="0"/>
                <a:cs typeface="Segoe UI Light" panose="020B0502040204020203" pitchFamily="34" charset="0"/>
              </a:rPr>
              <a:t>protocol or Network File System (NFS</a:t>
            </a:r>
            <a:r>
              <a:rPr lang="en-US" sz="2400">
                <a:ea typeface="Calibri" panose="020F0502020204030204" pitchFamily="34" charset="0"/>
                <a:cs typeface="Segoe UI Light" panose="020B0502040204020203" pitchFamily="34" charset="0"/>
              </a:rPr>
              <a:t>) protocol</a:t>
            </a:r>
            <a:endParaRPr lang="en-US" sz="2400" dirty="0">
              <a:ea typeface="Calibri" panose="020F0502020204030204" pitchFamily="34" charset="0"/>
              <a:cs typeface="Segoe UI Light" panose="020B0502040204020203" pitchFamily="34" charset="0"/>
            </a:endParaRPr>
          </a:p>
          <a:p>
            <a:pPr marL="342900" indent="-342900">
              <a:lnSpc>
                <a:spcPct val="107000"/>
              </a:lnSpc>
              <a:spcAft>
                <a:spcPts val="3000"/>
              </a:spcAft>
              <a:buFont typeface="Arial" panose="020B0604020202020204" pitchFamily="34" charset="0"/>
              <a:buChar char="•"/>
            </a:pPr>
            <a:r>
              <a:rPr lang="en-US" sz="2400" dirty="0">
                <a:ea typeface="Calibri" panose="020F0502020204030204" pitchFamily="34" charset="0"/>
                <a:cs typeface="Segoe UI Light" panose="020B0502040204020203" pitchFamily="34" charset="0"/>
              </a:rPr>
              <a:t>Can be mounted concurrently by cloud or on-premises resources </a:t>
            </a:r>
          </a:p>
          <a:p>
            <a:pPr marL="342900" indent="-342900">
              <a:lnSpc>
                <a:spcPct val="107000"/>
              </a:lnSpc>
              <a:spcAft>
                <a:spcPts val="3000"/>
              </a:spcAft>
              <a:buFont typeface="Arial" panose="020B0604020202020204" pitchFamily="34" charset="0"/>
              <a:buChar char="•"/>
            </a:pPr>
            <a:r>
              <a:rPr lang="en-US" sz="2400" dirty="0">
                <a:ea typeface="Calibri" panose="020F0502020204030204" pitchFamily="34" charset="0"/>
                <a:cs typeface="Segoe UI Light" panose="020B0502040204020203" pitchFamily="34" charset="0"/>
              </a:rPr>
              <a:t>VM mountable</a:t>
            </a:r>
          </a:p>
        </p:txBody>
      </p:sp>
    </p:spTree>
    <p:extLst>
      <p:ext uri="{BB962C8B-B14F-4D97-AF65-F5344CB8AC3E}">
        <p14:creationId xmlns:p14="http://schemas.microsoft.com/office/powerpoint/2010/main" val="1594342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Queues</a:t>
            </a:r>
          </a:p>
        </p:txBody>
      </p:sp>
      <p:pic>
        <p:nvPicPr>
          <p:cNvPr id="3" name="Picture 2">
            <a:hlinkClick r:id="rId3"/>
            <a:extLst>
              <a:ext uri="{FF2B5EF4-FFF2-40B4-BE49-F238E27FC236}">
                <a16:creationId xmlns:a16="http://schemas.microsoft.com/office/drawing/2014/main" id="{95E1B8BB-2A30-47ED-A886-CB67EC833D06}"/>
              </a:ext>
            </a:extLst>
          </p:cNvPr>
          <p:cNvPicPr>
            <a:picLocks noChangeAspect="1"/>
          </p:cNvPicPr>
          <p:nvPr/>
        </p:nvPicPr>
        <p:blipFill>
          <a:blip r:embed="rId4"/>
          <a:stretch>
            <a:fillRect/>
          </a:stretch>
        </p:blipFill>
        <p:spPr>
          <a:xfrm>
            <a:off x="6495041" y="2636874"/>
            <a:ext cx="5516797" cy="1695586"/>
          </a:xfrm>
          <a:prstGeom prst="rect">
            <a:avLst/>
          </a:prstGeom>
        </p:spPr>
      </p:pic>
      <p:sp>
        <p:nvSpPr>
          <p:cNvPr id="9" name="TextBox 8">
            <a:extLst>
              <a:ext uri="{FF2B5EF4-FFF2-40B4-BE49-F238E27FC236}">
                <a16:creationId xmlns:a16="http://schemas.microsoft.com/office/drawing/2014/main" id="{9BAD0708-D07B-44C6-89A2-66D6532A59AE}"/>
              </a:ext>
            </a:extLst>
          </p:cNvPr>
          <p:cNvSpPr txBox="1"/>
          <p:nvPr/>
        </p:nvSpPr>
        <p:spPr>
          <a:xfrm>
            <a:off x="358088" y="1120690"/>
            <a:ext cx="5992650" cy="5093702"/>
          </a:xfrm>
          <a:prstGeom prst="rect">
            <a:avLst/>
          </a:prstGeom>
          <a:noFill/>
        </p:spPr>
        <p:txBody>
          <a:bodyPr wrap="square">
            <a:spAutoFit/>
          </a:bodyPr>
          <a:lstStyle/>
          <a:p>
            <a:pPr marL="342900" indent="-342900">
              <a:spcAft>
                <a:spcPts val="1176"/>
              </a:spcAft>
              <a:buFont typeface="Arial" panose="020B0604020202020204" pitchFamily="34" charset="0"/>
              <a:buChar char="•"/>
            </a:pPr>
            <a:r>
              <a:rPr lang="en-US" sz="2400" dirty="0">
                <a:cs typeface="Segoe UI Light" panose="020B0502040204020203" pitchFamily="34" charset="0"/>
              </a:rPr>
              <a:t>Storing large numbers of messages</a:t>
            </a:r>
          </a:p>
          <a:p>
            <a:pPr marL="342900" indent="-342900">
              <a:spcAft>
                <a:spcPts val="1176"/>
              </a:spcAft>
              <a:buFont typeface="Arial" panose="020B0604020202020204" pitchFamily="34" charset="0"/>
              <a:buChar char="•"/>
            </a:pPr>
            <a:r>
              <a:rPr lang="en-US" sz="2400" dirty="0">
                <a:cs typeface="Segoe UI Light" panose="020B0502040204020203" pitchFamily="34" charset="0"/>
              </a:rPr>
              <a:t>Accessed from anywhere in the world</a:t>
            </a:r>
          </a:p>
          <a:p>
            <a:pPr marL="342900" indent="-342900">
              <a:spcAft>
                <a:spcPts val="3000"/>
              </a:spcAft>
              <a:buFont typeface="Arial" panose="020B0604020202020204" pitchFamily="34" charset="0"/>
              <a:buChar char="•"/>
            </a:pPr>
            <a:r>
              <a:rPr lang="en-US" sz="2400" dirty="0">
                <a:cs typeface="Segoe UI Light" panose="020B0502040204020203" pitchFamily="34" charset="0"/>
              </a:rPr>
              <a:t>Provides asynchronous message queueing </a:t>
            </a:r>
          </a:p>
          <a:p>
            <a:pPr>
              <a:spcAft>
                <a:spcPts val="1176"/>
              </a:spcAft>
            </a:pPr>
            <a:r>
              <a:rPr lang="en-US" sz="2400" b="1" dirty="0">
                <a:cs typeface="Segoe UI Light" panose="020B0502040204020203" pitchFamily="34" charset="0"/>
              </a:rPr>
              <a:t>Use queue storage to:</a:t>
            </a:r>
          </a:p>
          <a:p>
            <a:pPr marL="342900" indent="-342900">
              <a:spcAft>
                <a:spcPts val="1176"/>
              </a:spcAft>
              <a:buFont typeface="Arial" panose="020B0604020202020204" pitchFamily="34" charset="0"/>
              <a:buChar char="•"/>
            </a:pPr>
            <a:r>
              <a:rPr lang="en-US" sz="2400" dirty="0">
                <a:cs typeface="Segoe UI Light" panose="020B0502040204020203" pitchFamily="34" charset="0"/>
              </a:rPr>
              <a:t>Create a backlog of work</a:t>
            </a:r>
          </a:p>
          <a:p>
            <a:pPr marL="342900" indent="-342900">
              <a:spcAft>
                <a:spcPts val="1176"/>
              </a:spcAft>
              <a:buFont typeface="Arial" panose="020B0604020202020204" pitchFamily="34" charset="0"/>
              <a:buChar char="•"/>
            </a:pPr>
            <a:r>
              <a:rPr lang="en-US" sz="2400" dirty="0">
                <a:cs typeface="Segoe UI Light" panose="020B0502040204020203" pitchFamily="34" charset="0"/>
              </a:rPr>
              <a:t>Pass messages between services</a:t>
            </a:r>
          </a:p>
          <a:p>
            <a:pPr marL="342900" indent="-342900">
              <a:spcAft>
                <a:spcPts val="1176"/>
              </a:spcAft>
              <a:buFont typeface="Arial" panose="020B0604020202020204" pitchFamily="34" charset="0"/>
              <a:buChar char="•"/>
            </a:pPr>
            <a:r>
              <a:rPr lang="en-US" sz="2400" dirty="0">
                <a:cs typeface="Segoe UI Light" panose="020B0502040204020203" pitchFamily="34" charset="0"/>
              </a:rPr>
              <a:t>Distribute load</a:t>
            </a:r>
          </a:p>
          <a:p>
            <a:pPr marL="342900" indent="-342900">
              <a:spcAft>
                <a:spcPts val="1176"/>
              </a:spcAft>
              <a:buFont typeface="Arial" panose="020B0604020202020204" pitchFamily="34" charset="0"/>
              <a:buChar char="•"/>
            </a:pPr>
            <a:r>
              <a:rPr lang="en-US" sz="2400" dirty="0">
                <a:cs typeface="Segoe UI Light" panose="020B0502040204020203" pitchFamily="34" charset="0"/>
              </a:rPr>
              <a:t>Build resilience against component failures</a:t>
            </a:r>
          </a:p>
        </p:txBody>
      </p:sp>
    </p:spTree>
    <p:extLst>
      <p:ext uri="{BB962C8B-B14F-4D97-AF65-F5344CB8AC3E}">
        <p14:creationId xmlns:p14="http://schemas.microsoft.com/office/powerpoint/2010/main" val="1340895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Segoe UI Light" panose="020B0502040204020203" pitchFamily="34" charset="0"/>
                <a:cs typeface="Segoe UI Light" panose="020B0502040204020203" pitchFamily="34" charset="0"/>
              </a:rPr>
              <a:t>AZ-304: Microsoft Azure Architect Design</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857" y="419229"/>
            <a:ext cx="11341268" cy="680196"/>
          </a:xfrm>
        </p:spPr>
        <p:txBody>
          <a:bodyPr/>
          <a:lstStyle/>
          <a:p>
            <a:r>
              <a:rPr lang="en-US" dirty="0">
                <a:latin typeface="+mn-lt"/>
                <a:cs typeface="Segoe UI Light" panose="020B0502040204020203" pitchFamily="34" charset="0"/>
              </a:rPr>
              <a:t>Disk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857" y="1385929"/>
            <a:ext cx="6997566" cy="4585871"/>
          </a:xfrm>
        </p:spPr>
        <p:txBody>
          <a:bodyPr/>
          <a:lstStyle/>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Provides disks for virtual machines, applications, and other services</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Persistent virtual hard disk storage</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Disks can be managed or unmanaged</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Solid-state drives (SSDs) and hard disk drives (HDDs) </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Standard SSD and HDD disks</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Premium SSD for mission-critical applications</a:t>
            </a:r>
          </a:p>
        </p:txBody>
      </p:sp>
      <p:pic>
        <p:nvPicPr>
          <p:cNvPr id="4" name="Picture 3">
            <a:hlinkClick r:id="rId3"/>
            <a:extLst>
              <a:ext uri="{FF2B5EF4-FFF2-40B4-BE49-F238E27FC236}">
                <a16:creationId xmlns:a16="http://schemas.microsoft.com/office/drawing/2014/main" id="{7DA4A43A-FB06-403C-AE18-DBAC713A5D97}"/>
              </a:ext>
            </a:extLst>
          </p:cNvPr>
          <p:cNvPicPr>
            <a:picLocks noChangeAspect="1"/>
          </p:cNvPicPr>
          <p:nvPr/>
        </p:nvPicPr>
        <p:blipFill>
          <a:blip r:embed="rId4"/>
          <a:stretch>
            <a:fillRect/>
          </a:stretch>
        </p:blipFill>
        <p:spPr>
          <a:xfrm>
            <a:off x="8739145" y="2418906"/>
            <a:ext cx="2747393" cy="2272535"/>
          </a:xfrm>
          <a:prstGeom prst="rect">
            <a:avLst/>
          </a:prstGeom>
        </p:spPr>
      </p:pic>
    </p:spTree>
    <p:extLst>
      <p:ext uri="{BB962C8B-B14F-4D97-AF65-F5344CB8AC3E}">
        <p14:creationId xmlns:p14="http://schemas.microsoft.com/office/powerpoint/2010/main" val="29931118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77122" y="415529"/>
            <a:ext cx="11341268" cy="680196"/>
          </a:xfrm>
        </p:spPr>
        <p:txBody>
          <a:bodyPr/>
          <a:lstStyle/>
          <a:p>
            <a:r>
              <a:rPr lang="en-US" dirty="0">
                <a:latin typeface="+mn-lt"/>
                <a:cs typeface="Segoe UI Light" panose="020B0502040204020203" pitchFamily="34" charset="0"/>
              </a:rPr>
              <a:t>Walk-Through: Working with Azure Storage Queues in .NET Core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7122" y="1464845"/>
            <a:ext cx="5809236" cy="5110886"/>
          </a:xfrm>
        </p:spPr>
        <p:txBody>
          <a:bodyPr/>
          <a:lstStyle/>
          <a:p>
            <a:pPr>
              <a:spcAft>
                <a:spcPts val="1176"/>
              </a:spcAft>
            </a:pPr>
            <a:r>
              <a:rPr lang="en-US" dirty="0">
                <a:latin typeface="+mn-lt"/>
                <a:cs typeface="Segoe UI Light" panose="020B0502040204020203" pitchFamily="34" charset="0"/>
              </a:rPr>
              <a:t>You will see how to:</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Create an Azure storage account</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Create the app</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Add the Azure client libraries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Add support for asynchronous code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Create a queue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Insert messages into a queue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Dequeue messages</a:t>
            </a:r>
          </a:p>
          <a:p>
            <a:endParaRPr lang="en-US" sz="2800" dirty="0">
              <a:latin typeface="Segoe UI Light" panose="020B0502040204020203" pitchFamily="34" charset="0"/>
              <a:cs typeface="Segoe UI Light" panose="020B0502040204020203" pitchFamily="34" charset="0"/>
            </a:endParaRPr>
          </a:p>
        </p:txBody>
      </p:sp>
      <p:pic>
        <p:nvPicPr>
          <p:cNvPr id="4" name="Graphic 3">
            <a:extLst>
              <a:ext uri="{FF2B5EF4-FFF2-40B4-BE49-F238E27FC236}">
                <a16:creationId xmlns:a16="http://schemas.microsoft.com/office/drawing/2014/main" id="{6C54B013-DB9E-4D4C-A3F4-D8E8CAED87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56733" y="5358668"/>
            <a:ext cx="743705" cy="743705"/>
          </a:xfrm>
          <a:prstGeom prst="rect">
            <a:avLst/>
          </a:prstGeom>
        </p:spPr>
      </p:pic>
    </p:spTree>
    <p:extLst>
      <p:ext uri="{BB962C8B-B14F-4D97-AF65-F5344CB8AC3E}">
        <p14:creationId xmlns:p14="http://schemas.microsoft.com/office/powerpoint/2010/main" val="21095723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17790" y="1789970"/>
            <a:ext cx="10478523" cy="3557686"/>
          </a:xfrm>
        </p:spPr>
        <p:txBody>
          <a:bodyPr anchor="ctr"/>
          <a:lstStyle/>
          <a:p>
            <a:r>
              <a:rPr lang="en-US" sz="4000" dirty="0">
                <a:latin typeface="+mn-lt"/>
              </a:rPr>
              <a:t>Recommend Database Service Tier Sizing</a:t>
            </a:r>
          </a:p>
        </p:txBody>
      </p:sp>
      <p:pic>
        <p:nvPicPr>
          <p:cNvPr id="3" name="Graphic 2">
            <a:extLst>
              <a:ext uri="{FF2B5EF4-FFF2-40B4-BE49-F238E27FC236}">
                <a16:creationId xmlns:a16="http://schemas.microsoft.com/office/drawing/2014/main" id="{245347B5-D839-482F-8A23-F3DAC91E0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00627" y="4711069"/>
            <a:ext cx="2391373" cy="1847879"/>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89358"/>
            <a:ext cx="11773357" cy="680196"/>
          </a:xfrm>
        </p:spPr>
        <p:txBody>
          <a:bodyPr/>
          <a:lstStyle/>
          <a:p>
            <a:r>
              <a:rPr lang="en-US" sz="3100" dirty="0">
                <a:latin typeface="+mn-lt"/>
                <a:cs typeface="Segoe UI Light" panose="020B0502040204020203" pitchFamily="34" charset="0"/>
              </a:rPr>
              <a:t>Azure SQL Database and Azure SQL Managed Instance Service Tiers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4732" y="1367749"/>
            <a:ext cx="11165529" cy="2657138"/>
          </a:xfrm>
        </p:spPr>
        <p:txBody>
          <a:bodyPr/>
          <a:lstStyle/>
          <a:p>
            <a:pPr>
              <a:spcAft>
                <a:spcPts val="2400"/>
              </a:spcAft>
            </a:pPr>
            <a:r>
              <a:rPr lang="en-US" b="1" dirty="0">
                <a:latin typeface="+mn-lt"/>
                <a:cs typeface="Segoe UI Light" panose="020B0502040204020203" pitchFamily="34" charset="0"/>
              </a:rPr>
              <a:t>General purpose - </a:t>
            </a:r>
            <a:r>
              <a:rPr lang="en-US" dirty="0">
                <a:latin typeface="+mn-lt"/>
                <a:cs typeface="Segoe UI Light" panose="020B0502040204020203" pitchFamily="34" charset="0"/>
              </a:rPr>
              <a:t>budget-oriented workloads</a:t>
            </a:r>
          </a:p>
          <a:p>
            <a:pPr>
              <a:spcAft>
                <a:spcPts val="2400"/>
              </a:spcAft>
            </a:pPr>
            <a:r>
              <a:rPr lang="en-US" b="1" dirty="0">
                <a:latin typeface="+mn-lt"/>
                <a:cs typeface="Segoe UI Light" panose="020B0502040204020203" pitchFamily="34" charset="0"/>
              </a:rPr>
              <a:t>Business critical - </a:t>
            </a:r>
            <a:r>
              <a:rPr lang="en-US" dirty="0">
                <a:latin typeface="+mn-lt"/>
                <a:cs typeface="Segoe UI Light" panose="020B0502040204020203" pitchFamily="34" charset="0"/>
              </a:rPr>
              <a:t>low-latency workloads with high resiliency to failures and fast failovers</a:t>
            </a:r>
          </a:p>
          <a:p>
            <a:pPr>
              <a:spcAft>
                <a:spcPts val="2400"/>
              </a:spcAft>
            </a:pPr>
            <a:r>
              <a:rPr lang="en-US" b="1" dirty="0">
                <a:latin typeface="+mn-lt"/>
                <a:cs typeface="Segoe UI Light" panose="020B0502040204020203" pitchFamily="34" charset="0"/>
              </a:rPr>
              <a:t>Hyperscale</a:t>
            </a:r>
            <a:r>
              <a:rPr lang="en-US" dirty="0">
                <a:latin typeface="+mn-lt"/>
                <a:cs typeface="Segoe UI Light" panose="020B0502040204020203" pitchFamily="34" charset="0"/>
              </a:rPr>
              <a:t>, (Azure SQL)  - most business workloads, providing highly scalable storage, read scale-out, and fast database restore capabilities</a:t>
            </a:r>
          </a:p>
        </p:txBody>
      </p:sp>
      <p:pic>
        <p:nvPicPr>
          <p:cNvPr id="2" name="Graphic 1">
            <a:extLst>
              <a:ext uri="{FF2B5EF4-FFF2-40B4-BE49-F238E27FC236}">
                <a16:creationId xmlns:a16="http://schemas.microsoft.com/office/drawing/2014/main" id="{0081B473-3F6C-4F2B-8E7F-80E2B97801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05475" y="5605556"/>
            <a:ext cx="909349" cy="909349"/>
          </a:xfrm>
          <a:prstGeom prst="rect">
            <a:avLst/>
          </a:prstGeom>
        </p:spPr>
      </p:pic>
      <p:sp>
        <p:nvSpPr>
          <p:cNvPr id="6" name="TextBox 5">
            <a:extLst>
              <a:ext uri="{FF2B5EF4-FFF2-40B4-BE49-F238E27FC236}">
                <a16:creationId xmlns:a16="http://schemas.microsoft.com/office/drawing/2014/main" id="{3A1A522E-EFE0-4A33-9622-3F55D1FA66D2}"/>
              </a:ext>
            </a:extLst>
          </p:cNvPr>
          <p:cNvSpPr txBox="1"/>
          <p:nvPr/>
        </p:nvSpPr>
        <p:spPr>
          <a:xfrm>
            <a:off x="418643" y="4326870"/>
            <a:ext cx="10920643" cy="1415772"/>
          </a:xfrm>
          <a:prstGeom prst="rect">
            <a:avLst/>
          </a:prstGeom>
        </p:spPr>
        <p:txBody>
          <a:bodyPr vert="horz" wrap="square" lIns="0" tIns="0" rIns="0" bIns="0" rtlCol="0">
            <a:spAutoFit/>
          </a:bodyPr>
          <a:lstStyle>
            <a:lvl1pPr marL="342900" marR="0" indent="-342900" fontAlgn="auto">
              <a:lnSpc>
                <a:spcPct val="100000"/>
              </a:lnSpc>
              <a:spcBef>
                <a:spcPts val="0"/>
              </a:spcBef>
              <a:spcAft>
                <a:spcPts val="1200"/>
              </a:spcAft>
              <a:buClrTx/>
              <a:buSzPct val="90000"/>
              <a:buFont typeface="Arial" panose="020B0604020202020204" pitchFamily="34" charset="0"/>
              <a:buChar char="•"/>
              <a:tabLst/>
              <a:defRPr lang="en-US" sz="2400" b="1" spc="0" baseline="0" dirty="0">
                <a:solidFill>
                  <a:srgbClr val="000000"/>
                </a:solidFill>
                <a:latin typeface="Segoe UI Light" panose="020B0502040204020203" pitchFamily="34" charset="0"/>
                <a:cs typeface="Segoe UI Light" panose="020B0502040204020203" pitchFamily="34" charset="0"/>
              </a:defRPr>
            </a:lvl1pPr>
            <a:lvl2pPr marL="228600" marR="0" indent="0" fontAlgn="auto">
              <a:lnSpc>
                <a:spcPct val="100000"/>
              </a:lnSpc>
              <a:spcBef>
                <a:spcPts val="0"/>
              </a:spcBef>
              <a:spcAft>
                <a:spcPts val="0"/>
              </a:spcAft>
              <a:buClrTx/>
              <a:buSzPct val="90000"/>
              <a:buFontTx/>
              <a:buNone/>
              <a:tabLst/>
              <a:defRPr sz="2000" spc="0" baseline="0">
                <a:solidFill>
                  <a:srgbClr val="000000"/>
                </a:solidFill>
              </a:defRPr>
            </a:lvl2pPr>
            <a:lvl3pPr marL="45720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chemeClr val="tx2"/>
                </a:solidFill>
                <a:latin typeface="+mj-lt"/>
              </a:defRPr>
            </a:lvl3pPr>
            <a:lvl4pPr marL="68580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rgbClr val="000000"/>
                </a:solidFill>
              </a:defRPr>
            </a:lvl4pPr>
            <a:lvl5pPr marL="914400" marR="0" indent="0" fontAlgn="auto">
              <a:lnSpc>
                <a:spcPct val="100000"/>
              </a:lnSpc>
              <a:spcBef>
                <a:spcPts val="0"/>
              </a:spcBef>
              <a:spcAft>
                <a:spcPts val="0"/>
              </a:spcAft>
              <a:buClrTx/>
              <a:buSzPct val="90000"/>
              <a:buFont typeface="Wingdings" panose="05000000000000000000" pitchFamily="2" charset="2"/>
              <a:buNone/>
              <a:tabLst/>
              <a:defRPr sz="1000" b="1" spc="0" baseline="0">
                <a:solidFill>
                  <a:srgbClr val="000000"/>
                </a:solidFill>
              </a:defRPr>
            </a:lvl5pPr>
            <a:lvl6pPr marL="2331854" indent="0">
              <a:spcBef>
                <a:spcPct val="20000"/>
              </a:spcBef>
              <a:buFont typeface="Arial" pitchFamily="34" charset="0"/>
              <a:buNone/>
              <a:defRPr sz="2000"/>
            </a:lvl6pPr>
            <a:lvl7pPr marL="0" indent="0">
              <a:lnSpc>
                <a:spcPct val="100000"/>
              </a:lnSpc>
              <a:spcBef>
                <a:spcPts val="0"/>
              </a:spcBef>
              <a:spcAft>
                <a:spcPts val="0"/>
              </a:spcAft>
              <a:buFont typeface="Arial" pitchFamily="34" charset="0"/>
              <a:buNone/>
              <a:defRPr sz="1000">
                <a:solidFill>
                  <a:srgbClr val="000000"/>
                </a:solidFill>
              </a:defRPr>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spcAft>
                <a:spcPts val="2400"/>
              </a:spcAft>
              <a:buNone/>
            </a:pPr>
            <a:r>
              <a:rPr lang="en-US" dirty="0">
                <a:latin typeface="+mn-lt"/>
              </a:rPr>
              <a:t>When to choose this service tier</a:t>
            </a:r>
          </a:p>
          <a:p>
            <a:pPr>
              <a:spcAft>
                <a:spcPts val="2400"/>
              </a:spcAft>
            </a:pPr>
            <a:r>
              <a:rPr lang="en-US" b="0" dirty="0">
                <a:latin typeface="+mn-lt"/>
              </a:rPr>
              <a:t>The default service tier in Azure SQL Database and Azure SQL Managed Instance</a:t>
            </a:r>
            <a:r>
              <a:rPr lang="en-US" dirty="0"/>
              <a:t> </a:t>
            </a:r>
          </a:p>
        </p:txBody>
      </p:sp>
      <p:sp>
        <p:nvSpPr>
          <p:cNvPr id="3" name="TextBox 2">
            <a:extLst>
              <a:ext uri="{FF2B5EF4-FFF2-40B4-BE49-F238E27FC236}">
                <a16:creationId xmlns:a16="http://schemas.microsoft.com/office/drawing/2014/main" id="{7934635B-8B97-45D7-8462-3EE367070F09}"/>
              </a:ext>
            </a:extLst>
          </p:cNvPr>
          <p:cNvSpPr txBox="1"/>
          <p:nvPr/>
        </p:nvSpPr>
        <p:spPr>
          <a:xfrm>
            <a:off x="326550" y="5866467"/>
            <a:ext cx="1039450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See: </a:t>
            </a:r>
            <a:r>
              <a:rPr lang="en-US" sz="1600" dirty="0">
                <a:gradFill>
                  <a:gsLst>
                    <a:gs pos="2917">
                      <a:schemeClr val="tx1"/>
                    </a:gs>
                    <a:gs pos="30000">
                      <a:schemeClr val="tx1"/>
                    </a:gs>
                  </a:gsLst>
                  <a:lin ang="5400000" scaled="0"/>
                </a:gradFill>
                <a:hlinkClick r:id="rId5"/>
              </a:rPr>
              <a:t>Azure SQL Database and Azure SQL Managed Instance Service Tiers</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45120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683A7DF1-777B-452D-B92A-76475CF72219}"/>
              </a:ext>
            </a:extLst>
          </p:cNvPr>
          <p:cNvPicPr>
            <a:picLocks noChangeAspect="1"/>
          </p:cNvPicPr>
          <p:nvPr/>
        </p:nvPicPr>
        <p:blipFill>
          <a:blip r:embed="rId4"/>
          <a:stretch>
            <a:fillRect/>
          </a:stretch>
        </p:blipFill>
        <p:spPr>
          <a:xfrm>
            <a:off x="5941291" y="1216489"/>
            <a:ext cx="5807943" cy="378677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79614"/>
            <a:ext cx="11306469" cy="402302"/>
          </a:xfrm>
        </p:spPr>
        <p:txBody>
          <a:bodyPr/>
          <a:lstStyle/>
          <a:p>
            <a:r>
              <a:rPr lang="en-US" dirty="0">
                <a:latin typeface="+mn-lt"/>
                <a:cs typeface="Segoe UI Light" panose="020B0502040204020203" pitchFamily="34" charset="0"/>
              </a:rPr>
              <a:t>General Purpose Service Tier for Azure SQL Database &amp; SQL Managed Instance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94918" y="1854732"/>
            <a:ext cx="4947942" cy="2503249"/>
          </a:xfrm>
        </p:spPr>
        <p:txBody>
          <a:bodyPr/>
          <a:lstStyle/>
          <a:p>
            <a:pPr marL="342900" indent="-342900">
              <a:spcAft>
                <a:spcPts val="18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99.99% availability</a:t>
            </a:r>
          </a:p>
          <a:p>
            <a:pPr marL="342900" indent="-342900">
              <a:spcAft>
                <a:spcPts val="18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Separation of compute and storage (general purpose)</a:t>
            </a:r>
          </a:p>
          <a:p>
            <a:pPr marL="342900" indent="-342900">
              <a:spcAft>
                <a:spcPts val="18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Use Azure Blob storage to replicate database files</a:t>
            </a:r>
          </a:p>
        </p:txBody>
      </p:sp>
      <p:sp>
        <p:nvSpPr>
          <p:cNvPr id="11" name="TextBox 10">
            <a:extLst>
              <a:ext uri="{FF2B5EF4-FFF2-40B4-BE49-F238E27FC236}">
                <a16:creationId xmlns:a16="http://schemas.microsoft.com/office/drawing/2014/main" id="{0674CC09-40DB-4F00-826A-BFBB696C5422}"/>
              </a:ext>
            </a:extLst>
          </p:cNvPr>
          <p:cNvSpPr txBox="1"/>
          <p:nvPr/>
        </p:nvSpPr>
        <p:spPr>
          <a:xfrm>
            <a:off x="394918" y="5003268"/>
            <a:ext cx="11703769" cy="1482650"/>
          </a:xfrm>
          <a:prstGeom prst="rect">
            <a:avLst/>
          </a:prstGeom>
          <a:noFill/>
        </p:spPr>
        <p:txBody>
          <a:bodyPr wrap="square">
            <a:spAutoFit/>
          </a:bodyPr>
          <a:lstStyle/>
          <a:p>
            <a:pPr>
              <a:lnSpc>
                <a:spcPct val="107000"/>
              </a:lnSpc>
              <a:spcAft>
                <a:spcPts val="600"/>
              </a:spcAft>
            </a:pPr>
            <a:r>
              <a:rPr lang="en-US" sz="2400" dirty="0">
                <a:latin typeface="Segoe UI Light" panose="020B0502040204020203" pitchFamily="34" charset="0"/>
                <a:ea typeface="Times New Roman" panose="02020603050405020304" pitchFamily="18" charset="0"/>
                <a:cs typeface="Segoe UI Light" panose="020B0502040204020203" pitchFamily="34" charset="0"/>
              </a:rPr>
              <a:t>General-purpose service:</a:t>
            </a:r>
            <a:endParaRPr lang="en-US" sz="24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defTabSz="914367">
              <a:spcBef>
                <a:spcPts val="392"/>
              </a:spcBef>
              <a:spcAft>
                <a:spcPts val="600"/>
              </a:spcAft>
              <a:buSzPct val="90000"/>
              <a:buFont typeface="Arial" panose="020B0604020202020204" pitchFamily="34" charset="0"/>
              <a:buChar char="•"/>
            </a:pPr>
            <a:r>
              <a:rPr lang="en-US" sz="2400" spc="-49" dirty="0">
                <a:solidFill>
                  <a:srgbClr val="000000"/>
                </a:solidFill>
                <a:latin typeface="Segoe UI Light" panose="020B0502040204020203" pitchFamily="34" charset="0"/>
                <a:cs typeface="Segoe UI Light" panose="020B0502040204020203" pitchFamily="34" charset="0"/>
              </a:rPr>
              <a:t>A stateless compute layer - contains only transient and cached data</a:t>
            </a:r>
          </a:p>
          <a:p>
            <a:pPr marL="342900" indent="-342900" defTabSz="914367">
              <a:spcBef>
                <a:spcPts val="392"/>
              </a:spcBef>
              <a:spcAft>
                <a:spcPts val="600"/>
              </a:spcAft>
              <a:buSzPct val="90000"/>
              <a:buFont typeface="Arial" panose="020B0604020202020204" pitchFamily="34" charset="0"/>
              <a:buChar char="•"/>
            </a:pPr>
            <a:r>
              <a:rPr lang="en-US" sz="2400" spc="-49" dirty="0">
                <a:solidFill>
                  <a:srgbClr val="000000"/>
                </a:solidFill>
                <a:latin typeface="Segoe UI Light" panose="020B0502040204020203" pitchFamily="34" charset="0"/>
                <a:cs typeface="Segoe UI Light" panose="020B0502040204020203" pitchFamily="34" charset="0"/>
              </a:rPr>
              <a:t>A stateful data layer - files (.</a:t>
            </a:r>
            <a:r>
              <a:rPr lang="en-US" sz="2400" spc="-49" dirty="0" err="1">
                <a:solidFill>
                  <a:srgbClr val="000000"/>
                </a:solidFill>
                <a:latin typeface="Segoe UI Light" panose="020B0502040204020203" pitchFamily="34" charset="0"/>
                <a:cs typeface="Segoe UI Light" panose="020B0502040204020203" pitchFamily="34" charset="0"/>
              </a:rPr>
              <a:t>mdf</a:t>
            </a:r>
            <a:r>
              <a:rPr lang="en-US" sz="2400" spc="-49" dirty="0">
                <a:solidFill>
                  <a:srgbClr val="000000"/>
                </a:solidFill>
                <a:latin typeface="Segoe UI Light" panose="020B0502040204020203" pitchFamily="34" charset="0"/>
                <a:cs typeface="Segoe UI Light" panose="020B0502040204020203" pitchFamily="34" charset="0"/>
              </a:rPr>
              <a:t>/.</a:t>
            </a:r>
            <a:r>
              <a:rPr lang="en-US" sz="2400" spc="-49" dirty="0" err="1">
                <a:solidFill>
                  <a:srgbClr val="000000"/>
                </a:solidFill>
                <a:latin typeface="Segoe UI Light" panose="020B0502040204020203" pitchFamily="34" charset="0"/>
                <a:cs typeface="Segoe UI Light" panose="020B0502040204020203" pitchFamily="34" charset="0"/>
              </a:rPr>
              <a:t>ldf</a:t>
            </a:r>
            <a:r>
              <a:rPr lang="en-US" sz="2400" spc="-49" dirty="0">
                <a:solidFill>
                  <a:srgbClr val="000000"/>
                </a:solidFill>
                <a:latin typeface="Segoe UI Light" panose="020B0502040204020203" pitchFamily="34" charset="0"/>
                <a:cs typeface="Segoe UI Light" panose="020B0502040204020203" pitchFamily="34" charset="0"/>
              </a:rPr>
              <a:t>) stored in Azure Blob storage</a:t>
            </a:r>
          </a:p>
        </p:txBody>
      </p:sp>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Business Critical Tier for Azure SQL Database &amp; SQL Managed Instance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2058877"/>
            <a:ext cx="6185000" cy="4358629"/>
          </a:xfrm>
        </p:spPr>
        <p:txBody>
          <a:bodyPr/>
          <a:lstStyle/>
          <a:p>
            <a:pPr>
              <a:spcAft>
                <a:spcPts val="2400"/>
              </a:spcAft>
            </a:pPr>
            <a:r>
              <a:rPr lang="en-US" dirty="0">
                <a:latin typeface="+mn-lt"/>
                <a:cs typeface="Segoe UI Light" panose="020B0502040204020203" pitchFamily="34" charset="0"/>
              </a:rPr>
              <a:t>Premium/Business Critical service tier is based on a </a:t>
            </a:r>
            <a:r>
              <a:rPr lang="en-US" b="1" dirty="0">
                <a:latin typeface="+mn-lt"/>
                <a:cs typeface="Segoe UI Light" panose="020B0502040204020203" pitchFamily="34" charset="0"/>
              </a:rPr>
              <a:t>cluster of database engine processes</a:t>
            </a:r>
          </a:p>
          <a:p>
            <a:pPr>
              <a:spcAft>
                <a:spcPts val="2400"/>
              </a:spcAft>
            </a:pPr>
            <a:r>
              <a:rPr lang="en-US" b="1" dirty="0">
                <a:latin typeface="+mn-lt"/>
                <a:cs typeface="Segoe UI Light" panose="020B0502040204020203" pitchFamily="34" charset="0"/>
              </a:rPr>
              <a:t>Premium availability </a:t>
            </a:r>
            <a:r>
              <a:rPr lang="en-US" dirty="0">
                <a:latin typeface="+mn-lt"/>
                <a:cs typeface="Segoe UI Light" panose="020B0502040204020203" pitchFamily="34" charset="0"/>
              </a:rPr>
              <a:t>is enabled in Premium and Business Critical service tiers</a:t>
            </a:r>
          </a:p>
          <a:p>
            <a:pPr>
              <a:spcAft>
                <a:spcPts val="2400"/>
              </a:spcAft>
            </a:pPr>
            <a:r>
              <a:rPr lang="en-US" dirty="0">
                <a:latin typeface="+mn-lt"/>
                <a:cs typeface="Segoe UI Light" panose="020B0502040204020203" pitchFamily="34" charset="0"/>
              </a:rPr>
              <a:t>Compute and storage is integrated on the </a:t>
            </a:r>
            <a:r>
              <a:rPr lang="en-US" b="1" dirty="0">
                <a:latin typeface="+mn-lt"/>
                <a:cs typeface="Segoe UI Light" panose="020B0502040204020203" pitchFamily="34" charset="0"/>
              </a:rPr>
              <a:t>single node </a:t>
            </a:r>
            <a:r>
              <a:rPr lang="en-US" dirty="0">
                <a:latin typeface="+mn-lt"/>
                <a:cs typeface="Segoe UI Light" panose="020B0502040204020203" pitchFamily="34" charset="0"/>
              </a:rPr>
              <a:t>in the premium model</a:t>
            </a:r>
          </a:p>
          <a:p>
            <a:pPr>
              <a:lnSpc>
                <a:spcPct val="100000"/>
              </a:lnSpc>
            </a:pPr>
            <a:endParaRPr lang="en-US" sz="2745" dirty="0">
              <a:latin typeface="Segoe UI Light" panose="020B0502040204020203" pitchFamily="34" charset="0"/>
              <a:cs typeface="Segoe UI Light" panose="020B0502040204020203" pitchFamily="34" charset="0"/>
            </a:endParaRPr>
          </a:p>
          <a:p>
            <a:pPr>
              <a:lnSpc>
                <a:spcPct val="100000"/>
              </a:lnSpc>
            </a:pPr>
            <a:endParaRPr lang="en-US" sz="2745" dirty="0">
              <a:latin typeface="Segoe UI Light" panose="020B0502040204020203" pitchFamily="34" charset="0"/>
              <a:cs typeface="Segoe UI Light" panose="020B0502040204020203" pitchFamily="34" charset="0"/>
            </a:endParaRPr>
          </a:p>
        </p:txBody>
      </p:sp>
      <p:pic>
        <p:nvPicPr>
          <p:cNvPr id="1026" name="Picture 2" descr="Cluster of database engine nodes">
            <a:hlinkClick r:id="rId3"/>
            <a:extLst>
              <a:ext uri="{FF2B5EF4-FFF2-40B4-BE49-F238E27FC236}">
                <a16:creationId xmlns:a16="http://schemas.microsoft.com/office/drawing/2014/main" id="{B0BA2758-F715-4478-B5B8-3DFFF561B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7379" y="1334386"/>
            <a:ext cx="5089672" cy="468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247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74128" y="274036"/>
            <a:ext cx="11832522" cy="403079"/>
          </a:xfrm>
        </p:spPr>
        <p:txBody>
          <a:bodyPr/>
          <a:lstStyle/>
          <a:p>
            <a:r>
              <a:rPr lang="en-US" dirty="0">
                <a:latin typeface="+mn-lt"/>
                <a:cs typeface="Segoe UI Light" panose="020B0502040204020203" pitchFamily="34" charset="0"/>
              </a:rPr>
              <a:t>Service Tier Comparison (Azure SQL and SQL Managed Instance)</a:t>
            </a:r>
          </a:p>
        </p:txBody>
      </p:sp>
      <p:pic>
        <p:nvPicPr>
          <p:cNvPr id="5" name="Picture 4">
            <a:hlinkClick r:id="rId3"/>
            <a:extLst>
              <a:ext uri="{FF2B5EF4-FFF2-40B4-BE49-F238E27FC236}">
                <a16:creationId xmlns:a16="http://schemas.microsoft.com/office/drawing/2014/main" id="{528C0110-E6EB-48D9-A360-36966C5A8C9A}"/>
              </a:ext>
            </a:extLst>
          </p:cNvPr>
          <p:cNvPicPr>
            <a:picLocks noChangeAspect="1"/>
          </p:cNvPicPr>
          <p:nvPr/>
        </p:nvPicPr>
        <p:blipFill>
          <a:blip r:embed="rId4"/>
          <a:stretch>
            <a:fillRect/>
          </a:stretch>
        </p:blipFill>
        <p:spPr>
          <a:xfrm>
            <a:off x="229239" y="802758"/>
            <a:ext cx="11616164" cy="5921443"/>
          </a:xfrm>
          <a:prstGeom prst="rect">
            <a:avLst/>
          </a:prstGeom>
        </p:spPr>
      </p:pic>
    </p:spTree>
    <p:extLst>
      <p:ext uri="{BB962C8B-B14F-4D97-AF65-F5344CB8AC3E}">
        <p14:creationId xmlns:p14="http://schemas.microsoft.com/office/powerpoint/2010/main" val="17238200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57918" y="1821095"/>
            <a:ext cx="10504588" cy="3557686"/>
          </a:xfrm>
        </p:spPr>
        <p:txBody>
          <a:bodyPr anchor="ctr"/>
          <a:lstStyle/>
          <a:p>
            <a:r>
              <a:rPr lang="en-US" sz="4000" dirty="0">
                <a:latin typeface="+mn-lt"/>
              </a:rPr>
              <a:t>Dynamically Scale Azure SQL Database and Azure SQL Managed Instances</a:t>
            </a:r>
          </a:p>
        </p:txBody>
      </p:sp>
      <p:pic>
        <p:nvPicPr>
          <p:cNvPr id="3" name="Graphic 2">
            <a:extLst>
              <a:ext uri="{FF2B5EF4-FFF2-40B4-BE49-F238E27FC236}">
                <a16:creationId xmlns:a16="http://schemas.microsoft.com/office/drawing/2014/main" id="{245347B5-D839-482F-8A23-F3DAC91E0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21907927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4578" y="498499"/>
            <a:ext cx="10858841" cy="403079"/>
          </a:xfrm>
        </p:spPr>
        <p:txBody>
          <a:bodyPr/>
          <a:lstStyle/>
          <a:p>
            <a:r>
              <a:rPr lang="en-US" dirty="0">
                <a:latin typeface="+mn-lt"/>
                <a:cs typeface="Segoe UI Light" panose="020B0502040204020203" pitchFamily="34" charset="0"/>
              </a:rPr>
              <a:t>Dynamically Scale Azure SQL Database and Azure SQL Managed Instance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97682" y="2176527"/>
            <a:ext cx="7148078" cy="3154710"/>
          </a:xfrm>
        </p:spPr>
        <p:txBody>
          <a:bodyPr/>
          <a:lstStyle/>
          <a:p>
            <a:pPr>
              <a:spcAft>
                <a:spcPts val="1800"/>
              </a:spcAft>
            </a:pPr>
            <a:r>
              <a:rPr lang="en-US" b="1" dirty="0">
                <a:latin typeface="+mn-lt"/>
                <a:cs typeface="Segoe UI Light" panose="020B0502040204020203" pitchFamily="34" charset="0"/>
              </a:rPr>
              <a:t>Azure SQL Database – </a:t>
            </a:r>
            <a:r>
              <a:rPr lang="en-US" dirty="0">
                <a:latin typeface="+mn-lt"/>
                <a:cs typeface="Segoe UI Light" panose="020B0502040204020203" pitchFamily="34" charset="0"/>
                <a:hlinkClick r:id="rId3"/>
              </a:rPr>
              <a:t>DTU</a:t>
            </a:r>
            <a:r>
              <a:rPr lang="en-US" dirty="0">
                <a:latin typeface="+mn-lt"/>
                <a:cs typeface="Segoe UI Light" panose="020B0502040204020203" pitchFamily="34" charset="0"/>
              </a:rPr>
              <a:t> / </a:t>
            </a:r>
            <a:r>
              <a:rPr lang="en-US" dirty="0">
                <a:latin typeface="+mn-lt"/>
                <a:cs typeface="Segoe UI Light" panose="020B0502040204020203" pitchFamily="34" charset="0"/>
                <a:hlinkClick r:id="rId4"/>
              </a:rPr>
              <a:t>vCore</a:t>
            </a:r>
            <a:r>
              <a:rPr lang="en-US" b="1" dirty="0">
                <a:latin typeface="+mn-lt"/>
                <a:cs typeface="Segoe UI Light" panose="020B0502040204020203" pitchFamily="34" charset="0"/>
              </a:rPr>
              <a:t> </a:t>
            </a:r>
            <a:endParaRPr lang="en-US" dirty="0">
              <a:latin typeface="+mn-lt"/>
              <a:cs typeface="Segoe UI Light" panose="020B0502040204020203" pitchFamily="34" charset="0"/>
            </a:endParaRPr>
          </a:p>
          <a:p>
            <a:pPr>
              <a:spcAft>
                <a:spcPts val="1800"/>
              </a:spcAft>
            </a:pPr>
            <a:r>
              <a:rPr lang="en-US" b="1" dirty="0">
                <a:latin typeface="+mn-lt"/>
                <a:cs typeface="Segoe UI Light" panose="020B0502040204020203" pitchFamily="34" charset="0"/>
              </a:rPr>
              <a:t>Azure SQL Managed Instance - </a:t>
            </a:r>
            <a:r>
              <a:rPr lang="en-US" dirty="0">
                <a:latin typeface="+mn-lt"/>
                <a:cs typeface="Segoe UI Light" panose="020B0502040204020203" pitchFamily="34" charset="0"/>
              </a:rPr>
              <a:t>vCore</a:t>
            </a:r>
          </a:p>
          <a:p>
            <a:pPr>
              <a:spcAft>
                <a:spcPts val="1800"/>
              </a:spcAft>
            </a:pPr>
            <a:r>
              <a:rPr lang="en-US" b="1" dirty="0">
                <a:latin typeface="+mn-lt"/>
                <a:cs typeface="Segoe UI Light" panose="020B0502040204020203" pitchFamily="34" charset="0"/>
                <a:hlinkClick r:id="rId5"/>
              </a:rPr>
              <a:t>DTU-based purchasing model </a:t>
            </a:r>
            <a:r>
              <a:rPr lang="en-US" b="1" dirty="0">
                <a:latin typeface="+mn-lt"/>
                <a:cs typeface="Segoe UI Light" panose="020B0502040204020203" pitchFamily="34" charset="0"/>
              </a:rPr>
              <a:t>- </a:t>
            </a:r>
            <a:r>
              <a:rPr lang="en-US" dirty="0">
                <a:latin typeface="+mn-lt"/>
                <a:cs typeface="Segoe UI Light" panose="020B0502040204020203" pitchFamily="34" charset="0"/>
              </a:rPr>
              <a:t>Basic, Standard, and Premium.</a:t>
            </a:r>
          </a:p>
          <a:p>
            <a:pPr>
              <a:spcAft>
                <a:spcPts val="1800"/>
              </a:spcAft>
            </a:pPr>
            <a:r>
              <a:rPr lang="en-US" b="1" dirty="0">
                <a:latin typeface="+mn-lt"/>
                <a:cs typeface="Segoe UI Light" panose="020B0502040204020203" pitchFamily="34" charset="0"/>
                <a:hlinkClick r:id="rId6"/>
              </a:rPr>
              <a:t>vCore-based purchasing </a:t>
            </a:r>
            <a:r>
              <a:rPr lang="en-US" b="1" dirty="0">
                <a:latin typeface="+mn-lt"/>
                <a:cs typeface="Segoe UI Light" panose="020B0502040204020203" pitchFamily="34" charset="0"/>
              </a:rPr>
              <a:t>- </a:t>
            </a:r>
            <a:r>
              <a:rPr lang="en-US" dirty="0">
                <a:latin typeface="+mn-lt"/>
                <a:cs typeface="Segoe UI Light" panose="020B0502040204020203" pitchFamily="34" charset="0"/>
              </a:rPr>
              <a:t>General Purpose, Business Critical, and Hyperscale</a:t>
            </a:r>
          </a:p>
        </p:txBody>
      </p:sp>
      <p:pic>
        <p:nvPicPr>
          <p:cNvPr id="3" name="Picture 2">
            <a:extLst>
              <a:ext uri="{FF2B5EF4-FFF2-40B4-BE49-F238E27FC236}">
                <a16:creationId xmlns:a16="http://schemas.microsoft.com/office/drawing/2014/main" id="{607EBB77-6F8F-432E-B79F-0E066F294911}"/>
              </a:ext>
            </a:extLst>
          </p:cNvPr>
          <p:cNvPicPr>
            <a:picLocks noChangeAspect="1"/>
          </p:cNvPicPr>
          <p:nvPr/>
        </p:nvPicPr>
        <p:blipFill>
          <a:blip r:embed="rId7"/>
          <a:stretch>
            <a:fillRect/>
          </a:stretch>
        </p:blipFill>
        <p:spPr>
          <a:xfrm>
            <a:off x="8058380" y="2255277"/>
            <a:ext cx="3731570" cy="3530066"/>
          </a:xfrm>
          <a:prstGeom prst="rect">
            <a:avLst/>
          </a:prstGeom>
        </p:spPr>
      </p:pic>
    </p:spTree>
    <p:extLst>
      <p:ext uri="{BB962C8B-B14F-4D97-AF65-F5344CB8AC3E}">
        <p14:creationId xmlns:p14="http://schemas.microsoft.com/office/powerpoint/2010/main" val="2417981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A6AA3B03-9374-4158-A526-A12CCFD7728F}"/>
              </a:ext>
            </a:extLst>
          </p:cNvPr>
          <p:cNvPicPr>
            <a:picLocks noChangeAspect="1"/>
          </p:cNvPicPr>
          <p:nvPr/>
        </p:nvPicPr>
        <p:blipFill>
          <a:blip r:embed="rId4"/>
          <a:stretch>
            <a:fillRect/>
          </a:stretch>
        </p:blipFill>
        <p:spPr>
          <a:xfrm>
            <a:off x="5126821" y="1697537"/>
            <a:ext cx="6436086" cy="3745802"/>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it-IT" dirty="0">
                <a:latin typeface="+mn-lt"/>
                <a:cs typeface="Segoe UI Light" panose="020B0502040204020203" pitchFamily="34" charset="0"/>
              </a:rPr>
              <a:t>Scale Single Databases in Azure SQL Database</a:t>
            </a:r>
            <a:endParaRPr lang="en-US" dirty="0">
              <a:latin typeface="+mn-lt"/>
              <a:cs typeface="Segoe UI Light"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902566"/>
            <a:ext cx="4366009" cy="3911776"/>
          </a:xfrm>
        </p:spPr>
        <p:txBody>
          <a:bodyPr/>
          <a:lstStyle/>
          <a:p>
            <a:pPr>
              <a:spcAft>
                <a:spcPts val="3000"/>
              </a:spcAft>
            </a:pPr>
            <a:r>
              <a:rPr lang="en-US" dirty="0">
                <a:latin typeface="+mn-lt"/>
                <a:cs typeface="Segoe UI Light" panose="020B0502040204020203" pitchFamily="34" charset="0"/>
              </a:rPr>
              <a:t>Single databases in Azure SQL Database support manual dynamic scalability</a:t>
            </a:r>
          </a:p>
          <a:p>
            <a:pPr>
              <a:spcAft>
                <a:spcPts val="3000"/>
              </a:spcAft>
            </a:pPr>
            <a:r>
              <a:rPr lang="en-US" dirty="0">
                <a:latin typeface="+mn-lt"/>
                <a:cs typeface="Segoe UI Light" panose="020B0502040204020203" pitchFamily="34" charset="0"/>
              </a:rPr>
              <a:t>You can change DTU service tiers or vCore characteristics at any time with minimal downtime</a:t>
            </a:r>
          </a:p>
          <a:p>
            <a:pPr>
              <a:spcAft>
                <a:spcPts val="1176"/>
              </a:spcAft>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02581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6: </a:t>
            </a:r>
            <a:r>
              <a:rPr lang="en-US" b="1" dirty="0"/>
              <a:t>Design a Solution for Databases</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using Azure Data Storage, Dynamic Scale, and Encrypting Data</a:t>
            </a:r>
          </a:p>
        </p:txBody>
      </p:sp>
    </p:spTree>
    <p:extLst>
      <p:ext uri="{BB962C8B-B14F-4D97-AF65-F5344CB8AC3E}">
        <p14:creationId xmlns:p14="http://schemas.microsoft.com/office/powerpoint/2010/main" val="361534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9829" y="3122417"/>
            <a:ext cx="9993868" cy="1090054"/>
          </a:xfrm>
        </p:spPr>
        <p:txBody>
          <a:bodyPr/>
          <a:lstStyle/>
          <a:p>
            <a:r>
              <a:rPr lang="en-US" sz="4000" dirty="0">
                <a:latin typeface="+mn-lt"/>
                <a:cs typeface="Segoe UI Light" panose="020B0502040204020203" pitchFamily="34" charset="0"/>
              </a:rPr>
              <a:t>Recommend a Solution for Encrypting Data at Rest, Transmission, and in Use</a:t>
            </a:r>
          </a:p>
        </p:txBody>
      </p:sp>
      <p:pic>
        <p:nvPicPr>
          <p:cNvPr id="3" name="Graphic 2">
            <a:extLst>
              <a:ext uri="{FF2B5EF4-FFF2-40B4-BE49-F238E27FC236}">
                <a16:creationId xmlns:a16="http://schemas.microsoft.com/office/drawing/2014/main" id="{245347B5-D839-482F-8A23-F3DAC91E0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22455992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Data Encryption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7234" y="1341543"/>
            <a:ext cx="10947562" cy="4088299"/>
          </a:xfrm>
        </p:spPr>
        <p:txBody>
          <a:bodyPr/>
          <a:lstStyle/>
          <a:p>
            <a:pPr>
              <a:spcAft>
                <a:spcPts val="1800"/>
              </a:spcAft>
            </a:pPr>
            <a:r>
              <a:rPr lang="en-US" dirty="0">
                <a:latin typeface="+mn-lt"/>
                <a:cs typeface="Segoe UI Light" panose="020B0502040204020203" pitchFamily="34" charset="0"/>
              </a:rPr>
              <a:t>There are two top-level types of encryption: </a:t>
            </a:r>
            <a:r>
              <a:rPr lang="en-US" b="1" dirty="0">
                <a:latin typeface="+mn-lt"/>
                <a:cs typeface="Segoe UI Light" panose="020B0502040204020203" pitchFamily="34" charset="0"/>
              </a:rPr>
              <a:t>symmetric</a:t>
            </a:r>
            <a:r>
              <a:rPr lang="en-US" dirty="0">
                <a:latin typeface="+mn-lt"/>
                <a:cs typeface="Segoe UI Light" panose="020B0502040204020203" pitchFamily="34" charset="0"/>
              </a:rPr>
              <a:t> and </a:t>
            </a:r>
            <a:r>
              <a:rPr lang="en-US" b="1" dirty="0">
                <a:latin typeface="+mn-lt"/>
                <a:cs typeface="Segoe UI Light" panose="020B0502040204020203" pitchFamily="34" charset="0"/>
              </a:rPr>
              <a:t>asymmetric</a:t>
            </a:r>
            <a:endParaRPr lang="en-US" dirty="0">
              <a:latin typeface="+mn-lt"/>
              <a:cs typeface="Segoe UI Light" panose="020B0502040204020203" pitchFamily="34" charset="0"/>
            </a:endParaRPr>
          </a:p>
          <a:p>
            <a:pPr>
              <a:spcAft>
                <a:spcPts val="1800"/>
              </a:spcAft>
            </a:pPr>
            <a:r>
              <a:rPr lang="en-US" b="1" dirty="0">
                <a:latin typeface="+mn-lt"/>
                <a:cs typeface="Segoe UI Light" panose="020B0502040204020203" pitchFamily="34" charset="0"/>
              </a:rPr>
              <a:t>Symmetric encryption</a:t>
            </a:r>
            <a:r>
              <a:rPr lang="en-US" dirty="0">
                <a:latin typeface="+mn-lt"/>
                <a:cs typeface="Segoe UI Light" panose="020B0502040204020203" pitchFamily="34" charset="0"/>
              </a:rPr>
              <a:t> uses the same key to encrypt and decrypt the data</a:t>
            </a:r>
          </a:p>
          <a:p>
            <a:pPr>
              <a:spcAft>
                <a:spcPts val="1800"/>
              </a:spcAft>
            </a:pPr>
            <a:r>
              <a:rPr lang="en-US" b="1" dirty="0">
                <a:latin typeface="+mn-lt"/>
                <a:cs typeface="Segoe UI Light" panose="020B0502040204020203" pitchFamily="34" charset="0"/>
              </a:rPr>
              <a:t>Asymmetric encryption</a:t>
            </a:r>
            <a:r>
              <a:rPr lang="en-US" dirty="0">
                <a:latin typeface="+mn-lt"/>
                <a:cs typeface="Segoe UI Light" panose="020B0502040204020203" pitchFamily="34" charset="0"/>
              </a:rPr>
              <a:t> uses a public key and private key pair </a:t>
            </a:r>
          </a:p>
          <a:p>
            <a:pPr>
              <a:spcAft>
                <a:spcPts val="1800"/>
              </a:spcAft>
            </a:pPr>
            <a:r>
              <a:rPr lang="en-US" dirty="0">
                <a:latin typeface="+mn-lt"/>
                <a:cs typeface="Segoe UI Light" panose="020B0502040204020203" pitchFamily="34" charset="0"/>
              </a:rPr>
              <a:t>Either key can encrypt but cannot decrypt its own encrypted data</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To decrypt, you need the paired key</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Asymmetric encryption is used for things like TLS (used in https), and data signing</a:t>
            </a:r>
          </a:p>
        </p:txBody>
      </p:sp>
      <p:pic>
        <p:nvPicPr>
          <p:cNvPr id="3" name="Picture 2" descr="A picture containing building, clock, train, drawing&#10;&#10;Description automatically generated">
            <a:extLst>
              <a:ext uri="{FF2B5EF4-FFF2-40B4-BE49-F238E27FC236}">
                <a16:creationId xmlns:a16="http://schemas.microsoft.com/office/drawing/2014/main" id="{65D1FFD2-AB62-41C0-9D38-79C113EBC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917" y="5344933"/>
            <a:ext cx="1098472" cy="1098472"/>
          </a:xfrm>
          <a:prstGeom prst="rect">
            <a:avLst/>
          </a:prstGeom>
        </p:spPr>
      </p:pic>
      <p:sp>
        <p:nvSpPr>
          <p:cNvPr id="2" name="TextBox 1">
            <a:extLst>
              <a:ext uri="{FF2B5EF4-FFF2-40B4-BE49-F238E27FC236}">
                <a16:creationId xmlns:a16="http://schemas.microsoft.com/office/drawing/2014/main" id="{BDCC63A3-2998-4767-8692-7EB21942200D}"/>
              </a:ext>
            </a:extLst>
          </p:cNvPr>
          <p:cNvSpPr txBox="1"/>
          <p:nvPr/>
        </p:nvSpPr>
        <p:spPr>
          <a:xfrm>
            <a:off x="249865" y="5725632"/>
            <a:ext cx="5247167"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4"/>
              </a:rPr>
              <a:t>Azure encryption overview</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0549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40494"/>
            <a:ext cx="11341268" cy="680196"/>
          </a:xfrm>
        </p:spPr>
        <p:txBody>
          <a:bodyPr/>
          <a:lstStyle/>
          <a:p>
            <a:r>
              <a:rPr lang="en-US" sz="3137" dirty="0">
                <a:latin typeface="+mn-lt"/>
                <a:cs typeface="Segoe UI Light" panose="020B0502040204020203" pitchFamily="34" charset="0"/>
              </a:rPr>
              <a:t>Encryption at Rest</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25282" y="1292688"/>
            <a:ext cx="9680987" cy="4103688"/>
          </a:xfrm>
        </p:spPr>
        <p:txBody>
          <a:bodyPr/>
          <a:lstStyle/>
          <a:p>
            <a:pPr>
              <a:spcAft>
                <a:spcPts val="2400"/>
              </a:spcAft>
            </a:pPr>
            <a:r>
              <a:rPr lang="en-US" dirty="0">
                <a:latin typeface="+mn-lt"/>
                <a:cs typeface="Segoe UI Light" panose="020B0502040204020203" pitchFamily="34" charset="0"/>
              </a:rPr>
              <a:t>Data at rest is the data that has been stored on a physical medium</a:t>
            </a:r>
          </a:p>
          <a:p>
            <a:pPr>
              <a:spcAft>
                <a:spcPts val="2400"/>
              </a:spcAft>
            </a:pPr>
            <a:r>
              <a:rPr lang="en-US" dirty="0">
                <a:latin typeface="+mn-lt"/>
                <a:cs typeface="Segoe UI Light" panose="020B0502040204020203" pitchFamily="34" charset="0"/>
              </a:rPr>
              <a:t>Unreadable without the keys and secrets</a:t>
            </a:r>
          </a:p>
          <a:p>
            <a:pPr>
              <a:spcAft>
                <a:spcPts val="2400"/>
              </a:spcAft>
            </a:pPr>
            <a:r>
              <a:rPr lang="en-US" dirty="0">
                <a:latin typeface="+mn-lt"/>
                <a:cs typeface="Segoe UI Light" panose="020B0502040204020203" pitchFamily="34" charset="0"/>
              </a:rPr>
              <a:t>Azure Disk Encryption uses Windows BitLocker, Linux dm-crypt</a:t>
            </a:r>
          </a:p>
          <a:p>
            <a:pPr>
              <a:spcAft>
                <a:spcPts val="2400"/>
              </a:spcAft>
            </a:pPr>
            <a:r>
              <a:rPr lang="en-US" dirty="0">
                <a:latin typeface="+mn-lt"/>
                <a:cs typeface="Segoe UI Light" panose="020B0502040204020203" pitchFamily="34" charset="0"/>
              </a:rPr>
              <a:t>Azure Storage and Azure SQL Database encrypt data at rest by default</a:t>
            </a:r>
          </a:p>
          <a:p>
            <a:pPr>
              <a:spcAft>
                <a:spcPts val="2400"/>
              </a:spcAft>
            </a:pPr>
            <a:r>
              <a:rPr lang="en-US" dirty="0">
                <a:latin typeface="+mn-lt"/>
                <a:cs typeface="Segoe UI Light" panose="020B0502040204020203" pitchFamily="34" charset="0"/>
              </a:rPr>
              <a:t>Use Azure Key Vault to maintain control of keys</a:t>
            </a:r>
          </a:p>
          <a:p>
            <a:pPr>
              <a:spcAft>
                <a:spcPts val="2400"/>
              </a:spcAft>
            </a:pPr>
            <a:r>
              <a:rPr lang="en-US" dirty="0">
                <a:latin typeface="+mn-lt"/>
                <a:cs typeface="Segoe UI Light" panose="020B0502040204020203" pitchFamily="34" charset="0"/>
              </a:rPr>
              <a:t>Encrypt drives before you write sensitive data</a:t>
            </a:r>
          </a:p>
        </p:txBody>
      </p:sp>
      <p:pic>
        <p:nvPicPr>
          <p:cNvPr id="5" name="Picture 4">
            <a:extLst>
              <a:ext uri="{FF2B5EF4-FFF2-40B4-BE49-F238E27FC236}">
                <a16:creationId xmlns:a16="http://schemas.microsoft.com/office/drawing/2014/main" id="{6B34B53E-2B5B-4368-9C85-FA81290BCF9B}"/>
              </a:ext>
            </a:extLst>
          </p:cNvPr>
          <p:cNvPicPr>
            <a:picLocks noChangeAspect="1"/>
          </p:cNvPicPr>
          <p:nvPr/>
        </p:nvPicPr>
        <p:blipFill>
          <a:blip r:embed="rId3"/>
          <a:stretch>
            <a:fillRect/>
          </a:stretch>
        </p:blipFill>
        <p:spPr>
          <a:xfrm>
            <a:off x="6847368" y="4448401"/>
            <a:ext cx="5010061" cy="1799479"/>
          </a:xfrm>
          <a:prstGeom prst="rect">
            <a:avLst/>
          </a:prstGeom>
        </p:spPr>
      </p:pic>
      <p:sp>
        <p:nvSpPr>
          <p:cNvPr id="2" name="TextBox 1">
            <a:extLst>
              <a:ext uri="{FF2B5EF4-FFF2-40B4-BE49-F238E27FC236}">
                <a16:creationId xmlns:a16="http://schemas.microsoft.com/office/drawing/2014/main" id="{54989ACC-B863-46B2-8058-D56FC82145CD}"/>
              </a:ext>
            </a:extLst>
          </p:cNvPr>
          <p:cNvSpPr txBox="1"/>
          <p:nvPr/>
        </p:nvSpPr>
        <p:spPr>
          <a:xfrm>
            <a:off x="265814" y="5975497"/>
            <a:ext cx="3418368"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4"/>
              </a:rPr>
              <a:t>Encryption of data at rest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32383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down)">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wipe(down)">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wipe(down)">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wipe(down)">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wipe(down)">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6C043-7C5C-47ED-A865-C6E20C695DBC}"/>
              </a:ext>
            </a:extLst>
          </p:cNvPr>
          <p:cNvPicPr>
            <a:picLocks noChangeAspect="1"/>
          </p:cNvPicPr>
          <p:nvPr/>
        </p:nvPicPr>
        <p:blipFill>
          <a:blip r:embed="rId3"/>
          <a:stretch>
            <a:fillRect/>
          </a:stretch>
        </p:blipFill>
        <p:spPr>
          <a:xfrm>
            <a:off x="6980533" y="1194720"/>
            <a:ext cx="5046288" cy="446855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995" y="620827"/>
            <a:ext cx="11306469" cy="402302"/>
          </a:xfrm>
        </p:spPr>
        <p:txBody>
          <a:bodyPr/>
          <a:lstStyle/>
          <a:p>
            <a:r>
              <a:rPr lang="en-US" dirty="0">
                <a:latin typeface="+mn-lt"/>
                <a:cs typeface="Segoe UI Light" panose="020B0502040204020203" pitchFamily="34" charset="0"/>
              </a:rPr>
              <a:t>Encryption in Transit</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0874" y="1734535"/>
            <a:ext cx="6226568" cy="3026470"/>
          </a:xfrm>
        </p:spPr>
        <p:txBody>
          <a:bodyPr/>
          <a:lstStyle/>
          <a:p>
            <a:pPr>
              <a:spcAft>
                <a:spcPts val="2400"/>
              </a:spcAft>
            </a:pPr>
            <a:r>
              <a:rPr lang="en-US" dirty="0">
                <a:latin typeface="+mn-lt"/>
                <a:cs typeface="Segoe UI Light" panose="020B0502040204020203" pitchFamily="34" charset="0"/>
              </a:rPr>
              <a:t>Encrypting data in transit protects the data from outside observers </a:t>
            </a:r>
          </a:p>
          <a:p>
            <a:pPr>
              <a:spcAft>
                <a:spcPts val="2400"/>
              </a:spcAft>
            </a:pPr>
            <a:r>
              <a:rPr lang="en-US" dirty="0">
                <a:latin typeface="+mn-lt"/>
                <a:cs typeface="Segoe UI Light" panose="020B0502040204020203" pitchFamily="34" charset="0"/>
              </a:rPr>
              <a:t>Microsoft uses the </a:t>
            </a:r>
            <a:r>
              <a:rPr lang="en-US" dirty="0">
                <a:latin typeface="+mn-lt"/>
                <a:cs typeface="Segoe UI Light" panose="020B0502040204020203" pitchFamily="34" charset="0"/>
                <a:hlinkClick r:id="rId4"/>
              </a:rPr>
              <a:t>Transport Layer Security (TLS)</a:t>
            </a:r>
            <a:endParaRPr lang="en-US" dirty="0">
              <a:latin typeface="+mn-lt"/>
              <a:cs typeface="Segoe UI Light" panose="020B0502040204020203" pitchFamily="34" charset="0"/>
            </a:endParaRPr>
          </a:p>
          <a:p>
            <a:pPr>
              <a:spcAft>
                <a:spcPts val="2400"/>
              </a:spcAft>
            </a:pPr>
            <a:r>
              <a:rPr lang="en-US" dirty="0">
                <a:latin typeface="+mn-lt"/>
                <a:cs typeface="Segoe UI Light" panose="020B0502040204020203" pitchFamily="34" charset="0"/>
              </a:rPr>
              <a:t>Microsoft datacenters negotiate a TLS connection with client systems </a:t>
            </a:r>
          </a:p>
        </p:txBody>
      </p:sp>
      <p:sp>
        <p:nvSpPr>
          <p:cNvPr id="2" name="TextBox 1">
            <a:extLst>
              <a:ext uri="{FF2B5EF4-FFF2-40B4-BE49-F238E27FC236}">
                <a16:creationId xmlns:a16="http://schemas.microsoft.com/office/drawing/2014/main" id="{E71D5FB3-3EBA-4D7D-B8C1-15DEF3A91A1A}"/>
              </a:ext>
            </a:extLst>
          </p:cNvPr>
          <p:cNvSpPr txBox="1"/>
          <p:nvPr/>
        </p:nvSpPr>
        <p:spPr>
          <a:xfrm>
            <a:off x="350874" y="5821325"/>
            <a:ext cx="5039480"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5"/>
              </a:rPr>
              <a:t>Encryption of data in transit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7833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25366" y="245232"/>
            <a:ext cx="11341268" cy="680196"/>
          </a:xfrm>
        </p:spPr>
        <p:txBody>
          <a:bodyPr/>
          <a:lstStyle/>
          <a:p>
            <a:r>
              <a:rPr lang="en-US" dirty="0">
                <a:latin typeface="+mn-lt"/>
                <a:cs typeface="Segoe UI Light" panose="020B0502040204020203" pitchFamily="34" charset="0"/>
              </a:rPr>
              <a:t>Identify and Classify Data</a:t>
            </a:r>
            <a:endParaRPr lang="en-US" dirty="0">
              <a:latin typeface="+mn-lt"/>
            </a:endParaRP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2967428368"/>
              </p:ext>
            </p:extLst>
          </p:nvPr>
        </p:nvGraphicFramePr>
        <p:xfrm>
          <a:off x="483781" y="1238935"/>
          <a:ext cx="10664456" cy="4380130"/>
        </p:xfrm>
        <a:graphic>
          <a:graphicData uri="http://schemas.openxmlformats.org/drawingml/2006/table">
            <a:tbl>
              <a:tblPr firstRow="1" bandRow="1">
                <a:tableStyleId>{5C22544A-7EE6-4342-B048-85BDC9FD1C3A}</a:tableStyleId>
              </a:tblPr>
              <a:tblGrid>
                <a:gridCol w="1174897">
                  <a:extLst>
                    <a:ext uri="{9D8B030D-6E8A-4147-A177-3AD203B41FA5}">
                      <a16:colId xmlns:a16="http://schemas.microsoft.com/office/drawing/2014/main" val="3419358315"/>
                    </a:ext>
                  </a:extLst>
                </a:gridCol>
                <a:gridCol w="2589028">
                  <a:extLst>
                    <a:ext uri="{9D8B030D-6E8A-4147-A177-3AD203B41FA5}">
                      <a16:colId xmlns:a16="http://schemas.microsoft.com/office/drawing/2014/main" val="2428792440"/>
                    </a:ext>
                  </a:extLst>
                </a:gridCol>
                <a:gridCol w="4256139">
                  <a:extLst>
                    <a:ext uri="{9D8B030D-6E8A-4147-A177-3AD203B41FA5}">
                      <a16:colId xmlns:a16="http://schemas.microsoft.com/office/drawing/2014/main" val="16129369"/>
                    </a:ext>
                  </a:extLst>
                </a:gridCol>
                <a:gridCol w="2644392">
                  <a:extLst>
                    <a:ext uri="{9D8B030D-6E8A-4147-A177-3AD203B41FA5}">
                      <a16:colId xmlns:a16="http://schemas.microsoft.com/office/drawing/2014/main" val="1695194842"/>
                    </a:ext>
                  </a:extLst>
                </a:gridCol>
              </a:tblGrid>
              <a:tr h="478093">
                <a:tc>
                  <a:txBody>
                    <a:bodyPr/>
                    <a:lstStyle/>
                    <a:p>
                      <a:endParaRPr lang="en-US" sz="2000">
                        <a:latin typeface="+mj-lt"/>
                      </a:endParaRP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Data Classification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Explanation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Example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srgbClr val="000000"/>
                          </a:solidFill>
                          <a:effectLst/>
                          <a:uLnTx/>
                          <a:uFillTx/>
                          <a:latin typeface="+mj-lt"/>
                          <a:ea typeface="+mn-ea"/>
                          <a:cs typeface="+mn-cs"/>
                        </a:rPr>
                        <a:t>Restricted</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Data Classified as restricted poses significant risk if exposed, altered, or deleted. Strong levels of protection are required for this data.</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a:txBody>
                    <a:bodyPr/>
                    <a:lstStyle/>
                    <a:p>
                      <a:r>
                        <a:rPr lang="en-US" sz="1700" dirty="0"/>
                        <a:t>Data containing SS numbers, CC numbers personal health records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extLst>
                  <a:ext uri="{0D108BD9-81ED-4DB2-BD59-A6C34878D82A}">
                    <a16:rowId xmlns:a16="http://schemas.microsoft.com/office/drawing/2014/main" val="627020401"/>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a:ln>
                            <a:noFill/>
                          </a:ln>
                          <a:solidFill>
                            <a:srgbClr val="000000"/>
                          </a:solidFill>
                          <a:effectLst/>
                          <a:uLnTx/>
                          <a:uFillTx/>
                          <a:latin typeface="+mj-lt"/>
                          <a:ea typeface="+mn-ea"/>
                          <a:cs typeface="+mn-cs"/>
                        </a:rPr>
                        <a:t>Private</a:t>
                      </a:r>
                      <a:endParaRPr kumimoji="0" lang="en-US" sz="1800" b="0" i="0" u="none" strike="noStrike" kern="1200" cap="none" spc="0" normalizeH="0" baseline="0" noProof="0" dirty="0">
                        <a:ln>
                          <a:noFill/>
                        </a:ln>
                        <a:solidFill>
                          <a:srgbClr val="000000"/>
                        </a:solidFill>
                        <a:effectLst/>
                        <a:uLnTx/>
                        <a:uFillTx/>
                        <a:latin typeface="+mj-lt"/>
                        <a:ea typeface="+mn-ea"/>
                        <a:cs typeface="+mn-cs"/>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Data classified as private poses moderate risk if exposed, altered, or deleted. Reasonable levels of protection are required for this data. Data that is not classified as restricted or public will be classified as private.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Personal records containing information such as address, phone numbers, personal health records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Public</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Data classified as public poses no risk if exposed, altered, or deleted. No protection is required for this data.</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700" dirty="0"/>
                        <a:t>Public financial reports, public policies, product documentation for customers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24079799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Encrypting Raw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20690"/>
            <a:ext cx="10724278" cy="5211683"/>
          </a:xfrm>
        </p:spPr>
        <p:txBody>
          <a:bodyPr/>
          <a:lstStyle/>
          <a:p>
            <a:pPr>
              <a:spcAft>
                <a:spcPts val="2400"/>
              </a:spcAft>
            </a:pPr>
            <a:r>
              <a:rPr lang="en-US" dirty="0">
                <a:latin typeface="+mn-lt"/>
                <a:cs typeface="Segoe UI Light" panose="020B0502040204020203" pitchFamily="34" charset="0"/>
                <a:hlinkClick r:id="rId3"/>
              </a:rPr>
              <a:t>Azure Storage Service Encryption (SSE) </a:t>
            </a:r>
            <a:r>
              <a:rPr lang="en-US" dirty="0">
                <a:latin typeface="+mn-lt"/>
                <a:cs typeface="Segoe UI Light" panose="020B0502040204020203" pitchFamily="34" charset="0"/>
              </a:rPr>
              <a:t>for data at rest protects data to meet organizational security and compliance commitments</a:t>
            </a:r>
          </a:p>
          <a:p>
            <a:pPr>
              <a:spcAft>
                <a:spcPts val="2400"/>
              </a:spcAft>
            </a:pPr>
            <a:r>
              <a:rPr lang="en-US" dirty="0">
                <a:latin typeface="+mn-lt"/>
                <a:cs typeface="Segoe UI Light" panose="020B0502040204020203" pitchFamily="34" charset="0"/>
              </a:rPr>
              <a:t>The Azure storage platform automatically encrypts data with 256-bit Advanced Encryption Standard (AES) </a:t>
            </a:r>
          </a:p>
          <a:p>
            <a:pPr>
              <a:spcAft>
                <a:spcPts val="2400"/>
              </a:spcAft>
            </a:pPr>
            <a:r>
              <a:rPr lang="en-US" dirty="0">
                <a:latin typeface="+mn-lt"/>
                <a:cs typeface="Segoe UI Light" panose="020B0502040204020203" pitchFamily="34" charset="0"/>
              </a:rPr>
              <a:t>All Azure Storage services including Azure Managed Disks, Azure Blob storage, Azure Files, Azure Queue storage, and Azure Table storage</a:t>
            </a:r>
          </a:p>
          <a:p>
            <a:pPr>
              <a:spcAft>
                <a:spcPts val="2400"/>
              </a:spcAft>
            </a:pPr>
            <a:r>
              <a:rPr lang="en-US" dirty="0">
                <a:latin typeface="+mn-lt"/>
                <a:cs typeface="Segoe UI Light" panose="020B0502040204020203" pitchFamily="34" charset="0"/>
              </a:rPr>
              <a:t>Both performance tiers (</a:t>
            </a:r>
            <a:r>
              <a:rPr lang="en-US" b="1" dirty="0">
                <a:latin typeface="+mn-lt"/>
                <a:cs typeface="Segoe UI Light" panose="020B0502040204020203" pitchFamily="34" charset="0"/>
              </a:rPr>
              <a:t>Standard and Premium</a:t>
            </a:r>
            <a:r>
              <a:rPr lang="en-US" dirty="0">
                <a:latin typeface="+mn-lt"/>
                <a:cs typeface="Segoe UI Light" panose="020B0502040204020203" pitchFamily="34" charset="0"/>
              </a:rPr>
              <a:t>)</a:t>
            </a:r>
          </a:p>
          <a:p>
            <a:pPr>
              <a:spcAft>
                <a:spcPts val="2400"/>
              </a:spcAft>
            </a:pPr>
            <a:r>
              <a:rPr lang="en-US" dirty="0">
                <a:latin typeface="+mn-lt"/>
                <a:cs typeface="Segoe UI Light" panose="020B0502040204020203" pitchFamily="34" charset="0"/>
              </a:rPr>
              <a:t>Both deployment models (Resource Manager and classic)</a:t>
            </a:r>
          </a:p>
          <a:p>
            <a:pPr>
              <a:spcAft>
                <a:spcPts val="1176"/>
              </a:spcAft>
            </a:pPr>
            <a:endParaRPr lang="en-US" dirty="0">
              <a:latin typeface="Segoe UI Light" panose="020B0502040204020203" pitchFamily="34" charset="0"/>
              <a:cs typeface="Segoe UI Light" panose="020B0502040204020203" pitchFamily="34" charset="0"/>
            </a:endParaRPr>
          </a:p>
        </p:txBody>
      </p:sp>
      <p:pic>
        <p:nvPicPr>
          <p:cNvPr id="2" name="Picture 1" descr="A picture containing building, clock, train, drawing&#10;&#10;Description automatically generated">
            <a:extLst>
              <a:ext uri="{FF2B5EF4-FFF2-40B4-BE49-F238E27FC236}">
                <a16:creationId xmlns:a16="http://schemas.microsoft.com/office/drawing/2014/main" id="{BB9F6AD9-E6B3-4E60-9E5C-4783D952F0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054" y="5504421"/>
            <a:ext cx="1098472" cy="1098472"/>
          </a:xfrm>
          <a:prstGeom prst="rect">
            <a:avLst/>
          </a:prstGeom>
        </p:spPr>
      </p:pic>
    </p:spTree>
    <p:extLst>
      <p:ext uri="{BB962C8B-B14F-4D97-AF65-F5344CB8AC3E}">
        <p14:creationId xmlns:p14="http://schemas.microsoft.com/office/powerpoint/2010/main" val="1598036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down)">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wipe(down)">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wipe(down)">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wipe(down)">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Encrypting Virtual Machines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0934" y="1340831"/>
            <a:ext cx="11148809" cy="4103688"/>
          </a:xfrm>
        </p:spPr>
        <p:txBody>
          <a:bodyPr/>
          <a:lstStyle/>
          <a:p>
            <a:pPr>
              <a:spcAft>
                <a:spcPts val="2400"/>
              </a:spcAft>
            </a:pPr>
            <a:r>
              <a:rPr lang="en-US" dirty="0">
                <a:latin typeface="+mn-lt"/>
                <a:cs typeface="Segoe UI Light" panose="020B0502040204020203" pitchFamily="34" charset="0"/>
                <a:hlinkClick r:id="rId3"/>
              </a:rPr>
              <a:t>Azure Disk Encryption (ADE) </a:t>
            </a:r>
            <a:r>
              <a:rPr lang="en-US" dirty="0">
                <a:latin typeface="+mn-lt"/>
                <a:cs typeface="Segoe UI Light" panose="020B0502040204020203" pitchFamily="34" charset="0"/>
              </a:rPr>
              <a:t>encrypts Windows and Linux IaaS virtual machine disks </a:t>
            </a:r>
          </a:p>
          <a:p>
            <a:pPr>
              <a:spcAft>
                <a:spcPts val="2400"/>
              </a:spcAft>
            </a:pPr>
            <a:r>
              <a:rPr lang="en-US" dirty="0">
                <a:latin typeface="+mn-lt"/>
                <a:cs typeface="Segoe UI Light" panose="020B0502040204020203" pitchFamily="34" charset="0"/>
              </a:rPr>
              <a:t>ADE use BitLocker on Windows and the DM-Crypt feature of Linux</a:t>
            </a:r>
          </a:p>
          <a:p>
            <a:pPr>
              <a:spcAft>
                <a:spcPts val="2400"/>
              </a:spcAft>
            </a:pPr>
            <a:r>
              <a:rPr lang="en-US" dirty="0">
                <a:latin typeface="+mn-lt"/>
                <a:cs typeface="Segoe UI Light" panose="020B0502040204020203" pitchFamily="34" charset="0"/>
              </a:rPr>
              <a:t>ADE is integrated with Azure Key Vault</a:t>
            </a:r>
          </a:p>
          <a:p>
            <a:pPr>
              <a:spcAft>
                <a:spcPts val="2400"/>
              </a:spcAft>
            </a:pPr>
            <a:r>
              <a:rPr lang="en-US" dirty="0">
                <a:latin typeface="+mn-lt"/>
                <a:cs typeface="Segoe UI Light" panose="020B0502040204020203" pitchFamily="34" charset="0"/>
              </a:rPr>
              <a:t>IaaS VMs are secured at rest by using industry-standard encryption</a:t>
            </a:r>
          </a:p>
          <a:p>
            <a:pPr>
              <a:spcAft>
                <a:spcPts val="2400"/>
              </a:spcAft>
            </a:pPr>
            <a:r>
              <a:rPr lang="en-US" dirty="0">
                <a:latin typeface="+mn-lt"/>
                <a:cs typeface="Segoe UI Light" panose="020B0502040204020203" pitchFamily="34" charset="0"/>
              </a:rPr>
              <a:t>IaaS VMs boot under customer-controlled keys and policies</a:t>
            </a:r>
          </a:p>
          <a:p>
            <a:pPr>
              <a:spcAft>
                <a:spcPts val="2400"/>
              </a:spcAft>
            </a:pPr>
            <a:r>
              <a:rPr lang="en-US" dirty="0">
                <a:latin typeface="+mn-lt"/>
                <a:cs typeface="Segoe UI Light" panose="020B0502040204020203" pitchFamily="34" charset="0"/>
              </a:rPr>
              <a:t>Can be audit in </a:t>
            </a:r>
            <a:r>
              <a:rPr lang="en-US" dirty="0" err="1">
                <a:latin typeface="+mn-lt"/>
                <a:cs typeface="Segoe UI Light" panose="020B0502040204020203" pitchFamily="34" charset="0"/>
              </a:rPr>
              <a:t>KeyVault</a:t>
            </a:r>
            <a:endParaRPr lang="en-US" dirty="0">
              <a:latin typeface="+mn-lt"/>
              <a:cs typeface="Segoe UI Light" panose="020B0502040204020203" pitchFamily="34" charset="0"/>
            </a:endParaRPr>
          </a:p>
        </p:txBody>
      </p:sp>
      <p:pic>
        <p:nvPicPr>
          <p:cNvPr id="2" name="Picture 1" descr="A picture containing building, clock, train, drawing&#10;&#10;Description automatically generated">
            <a:extLst>
              <a:ext uri="{FF2B5EF4-FFF2-40B4-BE49-F238E27FC236}">
                <a16:creationId xmlns:a16="http://schemas.microsoft.com/office/drawing/2014/main" id="{B5D3BFD2-D573-4F6D-B63B-13D31B1F27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1168" y="5517169"/>
            <a:ext cx="1098472" cy="1098472"/>
          </a:xfrm>
          <a:prstGeom prst="rect">
            <a:avLst/>
          </a:prstGeom>
        </p:spPr>
      </p:pic>
    </p:spTree>
    <p:extLst>
      <p:ext uri="{BB962C8B-B14F-4D97-AF65-F5344CB8AC3E}">
        <p14:creationId xmlns:p14="http://schemas.microsoft.com/office/powerpoint/2010/main" val="1872557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4583976" cy="680196"/>
          </a:xfrm>
        </p:spPr>
        <p:txBody>
          <a:bodyPr/>
          <a:lstStyle/>
          <a:p>
            <a:r>
              <a:rPr lang="en-US" sz="3137" dirty="0">
                <a:latin typeface="+mn-lt"/>
                <a:cs typeface="Segoe UI Light" panose="020B0502040204020203" pitchFamily="34" charset="0"/>
              </a:rPr>
              <a:t>Encrypting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4353" y="1173580"/>
            <a:ext cx="5389442" cy="5101205"/>
          </a:xfrm>
        </p:spPr>
        <p:txBody>
          <a:bodyPr/>
          <a:lstStyle/>
          <a:p>
            <a:pPr>
              <a:spcAft>
                <a:spcPts val="1176"/>
              </a:spcAft>
            </a:pPr>
            <a:r>
              <a:rPr lang="en-US" sz="2353" dirty="0">
                <a:latin typeface="+mn-lt"/>
                <a:cs typeface="Segoe UI Light" panose="020B0502040204020203" pitchFamily="34" charset="0"/>
                <a:hlinkClick r:id="rId3"/>
              </a:rPr>
              <a:t>Transparent data encryption (TDE) </a:t>
            </a:r>
            <a:r>
              <a:rPr lang="en-US" sz="2353" dirty="0">
                <a:latin typeface="+mn-lt"/>
                <a:cs typeface="Segoe UI Light" panose="020B0502040204020203" pitchFamily="34" charset="0"/>
              </a:rPr>
              <a:t>helps protect Azure SQL Database and Azure Data Warehouse</a:t>
            </a:r>
          </a:p>
          <a:p>
            <a:pPr>
              <a:spcAft>
                <a:spcPts val="1176"/>
              </a:spcAft>
            </a:pPr>
            <a:r>
              <a:rPr lang="en-US" sz="2353" dirty="0">
                <a:latin typeface="+mn-lt"/>
                <a:cs typeface="Segoe UI Light" panose="020B0502040204020203" pitchFamily="34" charset="0"/>
              </a:rPr>
              <a:t>Real-time encryption and decryption </a:t>
            </a:r>
          </a:p>
          <a:p>
            <a:pPr>
              <a:spcAft>
                <a:spcPts val="1176"/>
              </a:spcAft>
            </a:pPr>
            <a:r>
              <a:rPr lang="en-US" sz="2353" dirty="0">
                <a:latin typeface="+mn-lt"/>
                <a:cs typeface="Segoe UI Light" panose="020B0502040204020203" pitchFamily="34" charset="0"/>
              </a:rPr>
              <a:t>Enabled by default</a:t>
            </a:r>
          </a:p>
          <a:p>
            <a:pPr>
              <a:spcAft>
                <a:spcPts val="1176"/>
              </a:spcAft>
            </a:pPr>
            <a:r>
              <a:rPr lang="en-US" sz="2353" dirty="0">
                <a:latin typeface="+mn-lt"/>
                <a:cs typeface="Segoe UI Light" panose="020B0502040204020203" pitchFamily="34" charset="0"/>
              </a:rPr>
              <a:t>Uses symmetric key called the database encryption key </a:t>
            </a:r>
          </a:p>
          <a:p>
            <a:pPr>
              <a:spcAft>
                <a:spcPts val="1176"/>
              </a:spcAft>
            </a:pPr>
            <a:r>
              <a:rPr lang="en-US" sz="2353" dirty="0">
                <a:latin typeface="+mn-lt"/>
                <a:cs typeface="Segoe UI Light" panose="020B0502040204020203" pitchFamily="34" charset="0"/>
              </a:rPr>
              <a:t>Unique encryption key per logical SQL Server </a:t>
            </a:r>
          </a:p>
          <a:p>
            <a:pPr>
              <a:spcAft>
                <a:spcPts val="1176"/>
              </a:spcAft>
            </a:pPr>
            <a:r>
              <a:rPr lang="en-US" sz="2353" dirty="0">
                <a:latin typeface="+mn-lt"/>
                <a:cs typeface="Segoe UI Light" panose="020B0502040204020203" pitchFamily="34" charset="0"/>
              </a:rPr>
              <a:t>Bring-your-own-key is also supported with keys stored in Azure Key Vault</a:t>
            </a:r>
          </a:p>
        </p:txBody>
      </p:sp>
      <p:pic>
        <p:nvPicPr>
          <p:cNvPr id="4" name="Picture 3">
            <a:hlinkClick r:id="rId4"/>
            <a:extLst>
              <a:ext uri="{FF2B5EF4-FFF2-40B4-BE49-F238E27FC236}">
                <a16:creationId xmlns:a16="http://schemas.microsoft.com/office/drawing/2014/main" id="{ADC4B66D-5DBD-4B08-9D54-5B8A9C038FD9}"/>
              </a:ext>
            </a:extLst>
          </p:cNvPr>
          <p:cNvPicPr>
            <a:picLocks noChangeAspect="1"/>
          </p:cNvPicPr>
          <p:nvPr/>
        </p:nvPicPr>
        <p:blipFill>
          <a:blip r:embed="rId5"/>
          <a:stretch>
            <a:fillRect/>
          </a:stretch>
        </p:blipFill>
        <p:spPr>
          <a:xfrm>
            <a:off x="6746564" y="478465"/>
            <a:ext cx="5202767" cy="5605362"/>
          </a:xfrm>
          <a:prstGeom prst="rect">
            <a:avLst/>
          </a:prstGeom>
        </p:spPr>
      </p:pic>
    </p:spTree>
    <p:extLst>
      <p:ext uri="{BB962C8B-B14F-4D97-AF65-F5344CB8AC3E}">
        <p14:creationId xmlns:p14="http://schemas.microsoft.com/office/powerpoint/2010/main" val="2296574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6234" y="496579"/>
            <a:ext cx="11341268" cy="680196"/>
          </a:xfrm>
        </p:spPr>
        <p:txBody>
          <a:bodyPr/>
          <a:lstStyle/>
          <a:p>
            <a:r>
              <a:rPr lang="en-US" dirty="0">
                <a:latin typeface="+mn-lt"/>
                <a:cs typeface="Segoe UI Light" panose="020B0502040204020203" pitchFamily="34" charset="0"/>
              </a:rPr>
              <a:t>Encrypting Secrets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4090" y="1464296"/>
            <a:ext cx="11243819" cy="3375283"/>
          </a:xfrm>
        </p:spPr>
        <p:txBody>
          <a:bodyPr/>
          <a:lstStyle/>
          <a:p>
            <a:pPr>
              <a:spcAft>
                <a:spcPts val="2400"/>
              </a:spcAft>
            </a:pPr>
            <a:r>
              <a:rPr lang="en-US" dirty="0">
                <a:latin typeface="+mn-lt"/>
                <a:cs typeface="Segoe UI Light" panose="020B0502040204020203" pitchFamily="34" charset="0"/>
              </a:rPr>
              <a:t>Vaults are backed by hardware security modules (</a:t>
            </a:r>
            <a:r>
              <a:rPr lang="en-US" b="1" dirty="0">
                <a:latin typeface="+mn-lt"/>
                <a:cs typeface="Segoe UI Light" panose="020B0502040204020203" pitchFamily="34" charset="0"/>
              </a:rPr>
              <a:t>HSMs</a:t>
            </a:r>
            <a:r>
              <a:rPr lang="en-US" dirty="0">
                <a:latin typeface="+mn-lt"/>
                <a:cs typeface="Segoe UI Light" panose="020B0502040204020203" pitchFamily="34" charset="0"/>
              </a:rPr>
              <a:t>) </a:t>
            </a:r>
          </a:p>
          <a:p>
            <a:pPr>
              <a:spcAft>
                <a:spcPts val="2400"/>
              </a:spcAft>
            </a:pPr>
            <a:r>
              <a:rPr lang="en-US" dirty="0">
                <a:latin typeface="+mn-lt"/>
                <a:cs typeface="Segoe UI Light" panose="020B0502040204020203" pitchFamily="34" charset="0"/>
              </a:rPr>
              <a:t>Helps reduce the chances of accidental loss of security information </a:t>
            </a:r>
          </a:p>
          <a:p>
            <a:pPr>
              <a:spcAft>
                <a:spcPts val="2400"/>
              </a:spcAft>
            </a:pPr>
            <a:r>
              <a:rPr lang="en-US" dirty="0">
                <a:latin typeface="+mn-lt"/>
                <a:cs typeface="Segoe UI Light" panose="020B0502040204020203" pitchFamily="34" charset="0"/>
              </a:rPr>
              <a:t>Key Vaults control and log all access </a:t>
            </a:r>
          </a:p>
          <a:p>
            <a:pPr>
              <a:spcAft>
                <a:spcPts val="2400"/>
              </a:spcAft>
            </a:pPr>
            <a:r>
              <a:rPr lang="en-US" dirty="0">
                <a:latin typeface="+mn-lt"/>
                <a:cs typeface="Segoe UI Light" panose="020B0502040204020203" pitchFamily="34" charset="0"/>
              </a:rPr>
              <a:t>Can handle requesting and renewing Transport Layer Security (TLS) certificates</a:t>
            </a:r>
          </a:p>
          <a:p>
            <a:pPr>
              <a:spcAft>
                <a:spcPts val="2400"/>
              </a:spcAft>
            </a:pPr>
            <a:r>
              <a:rPr lang="en-US" dirty="0">
                <a:latin typeface="+mn-lt"/>
                <a:cs typeface="Segoe UI Light" panose="020B0502040204020203" pitchFamily="34" charset="0"/>
              </a:rPr>
              <a:t>Supports passwords, database credentials, API keys and, certificates</a:t>
            </a:r>
          </a:p>
        </p:txBody>
      </p:sp>
      <p:pic>
        <p:nvPicPr>
          <p:cNvPr id="2" name="Picture 1" descr="A picture containing building, clock, train, drawing&#10;&#10;Description automatically generated">
            <a:extLst>
              <a:ext uri="{FF2B5EF4-FFF2-40B4-BE49-F238E27FC236}">
                <a16:creationId xmlns:a16="http://schemas.microsoft.com/office/drawing/2014/main" id="{29A4692E-473D-4F2E-9E03-AFF3C17EC3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96" y="5485992"/>
            <a:ext cx="1098472" cy="1098472"/>
          </a:xfrm>
          <a:prstGeom prst="rect">
            <a:avLst/>
          </a:prstGeom>
        </p:spPr>
      </p:pic>
      <p:sp>
        <p:nvSpPr>
          <p:cNvPr id="4" name="TextBox 3">
            <a:extLst>
              <a:ext uri="{FF2B5EF4-FFF2-40B4-BE49-F238E27FC236}">
                <a16:creationId xmlns:a16="http://schemas.microsoft.com/office/drawing/2014/main" id="{42AE6C11-7905-4F8E-9A8A-47F6F9803DB6}"/>
              </a:ext>
            </a:extLst>
          </p:cNvPr>
          <p:cNvSpPr txBox="1"/>
          <p:nvPr/>
        </p:nvSpPr>
        <p:spPr>
          <a:xfrm>
            <a:off x="334926" y="5762846"/>
            <a:ext cx="476870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4"/>
              </a:rPr>
              <a:t>About Azure Key Vault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38545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10072" y="2952679"/>
            <a:ext cx="11006703" cy="1323439"/>
          </a:xfrm>
        </p:spPr>
        <p:txBody>
          <a:bodyPr/>
          <a:lstStyle/>
          <a:p>
            <a:r>
              <a:rPr lang="en-US" sz="4000" dirty="0">
                <a:latin typeface="+mn-lt"/>
                <a:cs typeface="Segoe UI Light" panose="020B0502040204020203" pitchFamily="34" charset="0"/>
              </a:rPr>
              <a:t>Lab: Implementing Azure SQL Database-Based Applications</a:t>
            </a:r>
          </a:p>
        </p:txBody>
      </p:sp>
      <p:pic>
        <p:nvPicPr>
          <p:cNvPr id="2" name="Graphic 1">
            <a:extLst>
              <a:ext uri="{FF2B5EF4-FFF2-40B4-BE49-F238E27FC236}">
                <a16:creationId xmlns:a16="http://schemas.microsoft.com/office/drawing/2014/main" id="{97CB504C-87CE-41A3-BE15-178BB85194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34488302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148179" y="2147146"/>
            <a:ext cx="6195607" cy="741783"/>
          </a:xfrm>
        </p:spPr>
        <p:txBody>
          <a:bodyPr/>
          <a:lstStyle/>
          <a:p>
            <a:pPr lvl="1"/>
            <a:r>
              <a:rPr lang="en-US" dirty="0"/>
              <a:t>Recommend Database Service Tier Sizing</a:t>
            </a:r>
          </a:p>
        </p:txBody>
      </p:sp>
      <p:sp>
        <p:nvSpPr>
          <p:cNvPr id="2" name="Text Placeholder 1"/>
          <p:cNvSpPr>
            <a:spLocks noGrp="1"/>
          </p:cNvSpPr>
          <p:nvPr>
            <p:ph type="body" sz="quarter" idx="15"/>
          </p:nvPr>
        </p:nvSpPr>
        <p:spPr>
          <a:xfrm>
            <a:off x="4148179" y="3012205"/>
            <a:ext cx="7511877" cy="741783"/>
          </a:xfrm>
        </p:spPr>
        <p:txBody>
          <a:bodyPr/>
          <a:lstStyle/>
          <a:p>
            <a:pPr lvl="1"/>
            <a:r>
              <a:rPr lang="en-US" dirty="0"/>
              <a:t>Dynamically Scale Azure SQL Database and Azure SQL Managed Instances</a:t>
            </a:r>
          </a:p>
        </p:txBody>
      </p:sp>
      <p:sp>
        <p:nvSpPr>
          <p:cNvPr id="3" name="Text Placeholder 2"/>
          <p:cNvSpPr>
            <a:spLocks noGrp="1"/>
          </p:cNvSpPr>
          <p:nvPr>
            <p:ph type="body" sz="quarter" idx="17"/>
          </p:nvPr>
        </p:nvSpPr>
        <p:spPr>
          <a:xfrm>
            <a:off x="4148179" y="3877264"/>
            <a:ext cx="7695070" cy="741783"/>
          </a:xfrm>
        </p:spPr>
        <p:txBody>
          <a:bodyPr/>
          <a:lstStyle/>
          <a:p>
            <a:pPr lvl="1"/>
            <a:r>
              <a:rPr lang="en-US" dirty="0"/>
              <a:t>Recommend a Solution for Encrypting Data at Rest, Transmission, and In Use</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148179" y="4742323"/>
            <a:ext cx="7695070" cy="741783"/>
          </a:xfrm>
        </p:spPr>
        <p:txBody>
          <a:bodyPr/>
          <a:lstStyle/>
          <a:p>
            <a:pPr lvl="1"/>
            <a:r>
              <a:rPr lang="en-US" dirty="0"/>
              <a:t>Lab: Implementing Azure SQL Database-Based Applications</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148179" y="5607382"/>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122619" y="2161579"/>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101559" y="5624973"/>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122619" y="3025238"/>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122619" y="3887855"/>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122964" y="4762098"/>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33" name="Text Placeholder 5">
            <a:extLst>
              <a:ext uri="{FF2B5EF4-FFF2-40B4-BE49-F238E27FC236}">
                <a16:creationId xmlns:a16="http://schemas.microsoft.com/office/drawing/2014/main" id="{6C70A39E-F50B-4FBF-A5C0-A0F4FD880FEA}"/>
              </a:ext>
            </a:extLst>
          </p:cNvPr>
          <p:cNvSpPr txBox="1">
            <a:spLocks/>
          </p:cNvSpPr>
          <p:nvPr/>
        </p:nvSpPr>
        <p:spPr>
          <a:xfrm>
            <a:off x="4148179" y="455289"/>
            <a:ext cx="7424514"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dirty="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Selecting an Appropriate Data Platform Based on Requirements</a:t>
            </a:r>
          </a:p>
        </p:txBody>
      </p:sp>
      <p:sp>
        <p:nvSpPr>
          <p:cNvPr id="34" name="Text Placeholder 1">
            <a:extLst>
              <a:ext uri="{FF2B5EF4-FFF2-40B4-BE49-F238E27FC236}">
                <a16:creationId xmlns:a16="http://schemas.microsoft.com/office/drawing/2014/main" id="{E46153CA-FB66-4BD1-A23B-463D91B0ECFF}"/>
              </a:ext>
            </a:extLst>
          </p:cNvPr>
          <p:cNvSpPr txBox="1">
            <a:spLocks/>
          </p:cNvSpPr>
          <p:nvPr/>
        </p:nvSpPr>
        <p:spPr>
          <a:xfrm>
            <a:off x="4148179" y="1302876"/>
            <a:ext cx="6195607"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Overview of Azure Data Storage</a:t>
            </a:r>
          </a:p>
        </p:txBody>
      </p:sp>
      <p:grpSp>
        <p:nvGrpSpPr>
          <p:cNvPr id="35" name="Group 34">
            <a:extLst>
              <a:ext uri="{FF2B5EF4-FFF2-40B4-BE49-F238E27FC236}">
                <a16:creationId xmlns:a16="http://schemas.microsoft.com/office/drawing/2014/main" id="{0B5A060B-9D20-4BF2-8875-351D832F9447}"/>
              </a:ext>
            </a:extLst>
          </p:cNvPr>
          <p:cNvGrpSpPr/>
          <p:nvPr/>
        </p:nvGrpSpPr>
        <p:grpSpPr>
          <a:xfrm>
            <a:off x="3122619" y="469722"/>
            <a:ext cx="702132" cy="702232"/>
            <a:chOff x="3031668" y="462996"/>
            <a:chExt cx="702132" cy="702232"/>
          </a:xfrm>
        </p:grpSpPr>
        <p:grpSp>
          <p:nvGrpSpPr>
            <p:cNvPr id="36" name="Group 35">
              <a:extLst>
                <a:ext uri="{FF2B5EF4-FFF2-40B4-BE49-F238E27FC236}">
                  <a16:creationId xmlns:a16="http://schemas.microsoft.com/office/drawing/2014/main" id="{B6D0719B-A857-4BFB-8206-6BD3C602DC27}"/>
                </a:ext>
              </a:extLst>
            </p:cNvPr>
            <p:cNvGrpSpPr/>
            <p:nvPr/>
          </p:nvGrpSpPr>
          <p:grpSpPr>
            <a:xfrm>
              <a:off x="3031668" y="462996"/>
              <a:ext cx="702132" cy="702232"/>
              <a:chOff x="3031668" y="462996"/>
              <a:chExt cx="702132" cy="702232"/>
            </a:xfrm>
          </p:grpSpPr>
          <p:sp>
            <p:nvSpPr>
              <p:cNvPr id="55" name="Freeform 5">
                <a:extLst>
                  <a:ext uri="{FF2B5EF4-FFF2-40B4-BE49-F238E27FC236}">
                    <a16:creationId xmlns:a16="http://schemas.microsoft.com/office/drawing/2014/main" id="{B6FFC7F8-2A71-41D2-A575-AD6991B090A8}"/>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E1E9091D-1566-4CA9-89F5-8D92086AA184}"/>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7" name="Picture 36" descr="Icon of three concentric arcs">
              <a:extLst>
                <a:ext uri="{FF2B5EF4-FFF2-40B4-BE49-F238E27FC236}">
                  <a16:creationId xmlns:a16="http://schemas.microsoft.com/office/drawing/2014/main" id="{DD62B258-4259-4197-9674-C048F4C98CF6}"/>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7" name="Group 56">
            <a:extLst>
              <a:ext uri="{FF2B5EF4-FFF2-40B4-BE49-F238E27FC236}">
                <a16:creationId xmlns:a16="http://schemas.microsoft.com/office/drawing/2014/main" id="{876D1A25-3A2E-4295-8FAE-51D2A7D372DC}"/>
              </a:ext>
            </a:extLst>
          </p:cNvPr>
          <p:cNvGrpSpPr/>
          <p:nvPr/>
        </p:nvGrpSpPr>
        <p:grpSpPr>
          <a:xfrm>
            <a:off x="3122619" y="1315909"/>
            <a:ext cx="702132" cy="702232"/>
            <a:chOff x="3031668" y="462996"/>
            <a:chExt cx="702132" cy="702232"/>
          </a:xfrm>
        </p:grpSpPr>
        <p:grpSp>
          <p:nvGrpSpPr>
            <p:cNvPr id="58" name="Group 57">
              <a:extLst>
                <a:ext uri="{FF2B5EF4-FFF2-40B4-BE49-F238E27FC236}">
                  <a16:creationId xmlns:a16="http://schemas.microsoft.com/office/drawing/2014/main" id="{330D781E-0792-487C-A3E2-E4036E86D5F2}"/>
                </a:ext>
              </a:extLst>
            </p:cNvPr>
            <p:cNvGrpSpPr/>
            <p:nvPr/>
          </p:nvGrpSpPr>
          <p:grpSpPr>
            <a:xfrm>
              <a:off x="3031668" y="462996"/>
              <a:ext cx="702132" cy="702232"/>
              <a:chOff x="3031668" y="462996"/>
              <a:chExt cx="702132" cy="702232"/>
            </a:xfrm>
          </p:grpSpPr>
          <p:sp>
            <p:nvSpPr>
              <p:cNvPr id="60" name="Freeform 5">
                <a:extLst>
                  <a:ext uri="{FF2B5EF4-FFF2-40B4-BE49-F238E27FC236}">
                    <a16:creationId xmlns:a16="http://schemas.microsoft.com/office/drawing/2014/main" id="{8A2C5516-BB11-4279-812C-4E65F4F995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BA3BBC47-3265-4D62-9600-6EA1D08882D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9" name="Picture 58" descr="Icon of three concentric arcs">
              <a:extLst>
                <a:ext uri="{FF2B5EF4-FFF2-40B4-BE49-F238E27FC236}">
                  <a16:creationId xmlns:a16="http://schemas.microsoft.com/office/drawing/2014/main" id="{84B28F97-361E-4B11-AB7A-AF80D9DAEF6E}"/>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98387" y="653146"/>
            <a:ext cx="11341268" cy="680196"/>
          </a:xfrm>
        </p:spPr>
        <p:txBody>
          <a:bodyPr/>
          <a:lstStyle/>
          <a:p>
            <a:r>
              <a:rPr lang="en-US" dirty="0">
                <a:latin typeface="+mn-lt"/>
                <a:cs typeface="Segoe UI Light" panose="020B0502040204020203" pitchFamily="34" charset="0"/>
              </a:rPr>
              <a:t>Lab: Implementing Azure SQL Database-Based Applications</a:t>
            </a:r>
          </a:p>
        </p:txBody>
      </p:sp>
      <p:sp>
        <p:nvSpPr>
          <p:cNvPr id="5" name="TextBox 4">
            <a:extLst>
              <a:ext uri="{FF2B5EF4-FFF2-40B4-BE49-F238E27FC236}">
                <a16:creationId xmlns:a16="http://schemas.microsoft.com/office/drawing/2014/main" id="{23412C86-1240-422E-8CD6-A1E7238AED00}"/>
              </a:ext>
            </a:extLst>
          </p:cNvPr>
          <p:cNvSpPr txBox="1"/>
          <p:nvPr/>
        </p:nvSpPr>
        <p:spPr>
          <a:xfrm>
            <a:off x="443539" y="1945399"/>
            <a:ext cx="10126026" cy="2031325"/>
          </a:xfrm>
          <a:prstGeom prst="rect">
            <a:avLst/>
          </a:prstGeom>
          <a:noFill/>
        </p:spPr>
        <p:txBody>
          <a:bodyPr wrap="square">
            <a:spAutoFit/>
          </a:bodyPr>
          <a:lstStyle/>
          <a:p>
            <a:pPr>
              <a:spcAft>
                <a:spcPts val="1800"/>
              </a:spcAft>
            </a:pPr>
            <a:r>
              <a:rPr lang="en-US" sz="2400" dirty="0">
                <a:cs typeface="Segoe UI Light" panose="020B0502040204020203" pitchFamily="34" charset="0"/>
              </a:rPr>
              <a:t>After completing this lab, you will be able to:</a:t>
            </a:r>
          </a:p>
          <a:p>
            <a:pPr marL="342900" indent="-342900">
              <a:spcAft>
                <a:spcPts val="1800"/>
              </a:spcAft>
              <a:buFont typeface="Arial" panose="020B0604020202020204" pitchFamily="34" charset="0"/>
              <a:buChar char="•"/>
            </a:pPr>
            <a:r>
              <a:rPr lang="en-US" sz="2400" dirty="0">
                <a:cs typeface="Segoe UI Light" panose="020B0502040204020203" pitchFamily="34" charset="0"/>
              </a:rPr>
              <a:t>Implement serverless tier of Azure SQL Database</a:t>
            </a:r>
          </a:p>
          <a:p>
            <a:pPr marL="342900" indent="-342900">
              <a:spcAft>
                <a:spcPts val="1800"/>
              </a:spcAft>
              <a:buFont typeface="Arial" panose="020B0604020202020204" pitchFamily="34" charset="0"/>
              <a:buChar char="•"/>
            </a:pPr>
            <a:r>
              <a:rPr lang="en-US" sz="2400" dirty="0">
                <a:cs typeface="Segoe UI Light" panose="020B0502040204020203" pitchFamily="34" charset="0"/>
              </a:rPr>
              <a:t>Configure .NET Core-based console apps that use Azure SQL Database as their data store</a:t>
            </a:r>
          </a:p>
        </p:txBody>
      </p:sp>
      <p:pic>
        <p:nvPicPr>
          <p:cNvPr id="3" name="Picture 2">
            <a:extLst>
              <a:ext uri="{FF2B5EF4-FFF2-40B4-BE49-F238E27FC236}">
                <a16:creationId xmlns:a16="http://schemas.microsoft.com/office/drawing/2014/main" id="{9570F244-D60E-4BA4-945B-61F3D9F9F6C3}"/>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41836315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30758" y="1337274"/>
            <a:ext cx="11306469" cy="4882160"/>
          </a:xfrm>
        </p:spPr>
        <p:txBody>
          <a:bodyPr anchor="ctr"/>
          <a:lstStyle/>
          <a:p>
            <a:r>
              <a:rPr lang="en-US" sz="4000" dirty="0">
                <a:latin typeface="Segoe UI" panose="020B0502040204020203" pitchFamily="34" charset="0"/>
              </a:rPr>
              <a:t>Module 6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197954"/>
            <a:ext cx="9384447" cy="1313949"/>
          </a:xfrm>
        </p:spPr>
        <p:txBody>
          <a:bodyPr/>
          <a:lstStyle/>
          <a:p>
            <a:endParaRPr lang="en-US" dirty="0"/>
          </a:p>
          <a:p>
            <a:pPr lvl="1"/>
            <a:endParaRPr lang="en-US" sz="4705" spc="-49" dirty="0">
              <a:ln w="3175">
                <a:noFill/>
              </a:ln>
              <a:cs typeface="Segoe UI" pitchFamily="34" charset="0"/>
            </a:endParaRPr>
          </a:p>
        </p:txBody>
      </p:sp>
      <p:pic>
        <p:nvPicPr>
          <p:cNvPr id="2" name="Graphic 1">
            <a:extLst>
              <a:ext uri="{FF2B5EF4-FFF2-40B4-BE49-F238E27FC236}">
                <a16:creationId xmlns:a16="http://schemas.microsoft.com/office/drawing/2014/main" id="{592C19C4-212F-414E-9018-9C03BF51D4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153903488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945883"/>
            <a:ext cx="11378088" cy="1553848"/>
          </a:xfrm>
        </p:spPr>
        <p:txBody>
          <a:bodyPr/>
          <a:lstStyle/>
          <a:p>
            <a:r>
              <a:rPr lang="en-US" sz="4000" dirty="0">
                <a:latin typeface="+mn-lt"/>
              </a:rPr>
              <a:t>Select an Appropriate Data Platform Based on Requirements</a:t>
            </a:r>
          </a:p>
        </p:txBody>
      </p:sp>
      <p:pic>
        <p:nvPicPr>
          <p:cNvPr id="3" name="Graphic 2">
            <a:extLst>
              <a:ext uri="{FF2B5EF4-FFF2-40B4-BE49-F238E27FC236}">
                <a16:creationId xmlns:a16="http://schemas.microsoft.com/office/drawing/2014/main" id="{CF0628AB-CF82-473C-9747-6200D503E6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21640" y="677037"/>
            <a:ext cx="11306469" cy="403079"/>
          </a:xfrm>
        </p:spPr>
        <p:txBody>
          <a:bodyPr/>
          <a:lstStyle/>
          <a:p>
            <a:r>
              <a:rPr lang="en-US" dirty="0">
                <a:latin typeface="+mn-lt"/>
                <a:cs typeface="Segoe UI Light" panose="020B0502040204020203" pitchFamily="34" charset="0"/>
              </a:rPr>
              <a:t>Recommending the Right Data Store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88302" y="1469810"/>
            <a:ext cx="9384447" cy="3961854"/>
          </a:xfrm>
        </p:spPr>
        <p:txBody>
          <a:bodyPr/>
          <a:lstStyle/>
          <a:p>
            <a:pPr>
              <a:spcAft>
                <a:spcPts val="1176"/>
              </a:spcAft>
            </a:pPr>
            <a:r>
              <a:rPr lang="en-US" dirty="0">
                <a:latin typeface="+mn-lt"/>
                <a:cs typeface="Segoe UI Light" panose="020B0502040204020203" pitchFamily="34" charset="0"/>
              </a:rPr>
              <a:t>This lesson provides an overview of the following database systems: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Relational database management systems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Key/Value stores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Document databases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Graph databases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Data analytics</a:t>
            </a:r>
          </a:p>
          <a:p>
            <a:pPr>
              <a:spcAft>
                <a:spcPts val="1176"/>
              </a:spcAft>
            </a:pPr>
            <a:endParaRPr lang="en-US" sz="2800"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BCFA9C85-ABCB-4506-B954-5C5F046363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4293" y="4277308"/>
            <a:ext cx="2987743" cy="2308711"/>
          </a:xfrm>
          <a:prstGeom prst="rect">
            <a:avLst/>
          </a:prstGeom>
        </p:spPr>
      </p:pic>
    </p:spTree>
    <p:extLst>
      <p:ext uri="{BB962C8B-B14F-4D97-AF65-F5344CB8AC3E}">
        <p14:creationId xmlns:p14="http://schemas.microsoft.com/office/powerpoint/2010/main" val="1190272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Relational Database Management Systems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0573" y="1295068"/>
            <a:ext cx="11250324" cy="5180905"/>
          </a:xfrm>
        </p:spPr>
        <p:txBody>
          <a:bodyPr/>
          <a:lstStyle/>
          <a:p>
            <a:pPr>
              <a:spcBef>
                <a:spcPts val="0"/>
              </a:spcBef>
              <a:spcAft>
                <a:spcPts val="600"/>
              </a:spcAft>
            </a:pPr>
            <a:r>
              <a:rPr lang="en-US" b="1" dirty="0">
                <a:latin typeface="+mn-lt"/>
                <a:ea typeface="Times New Roman" panose="02020603050405020304" pitchFamily="18" charset="0"/>
                <a:cs typeface="Segoe UI Light" panose="020B0502040204020203" pitchFamily="34" charset="0"/>
              </a:rPr>
              <a:t>Relational databases</a:t>
            </a:r>
            <a:r>
              <a:rPr lang="en-US" dirty="0">
                <a:latin typeface="+mn-lt"/>
                <a:ea typeface="Times New Roman" panose="02020603050405020304" pitchFamily="18" charset="0"/>
                <a:cs typeface="Segoe UI Light" panose="020B0502040204020203" pitchFamily="34" charset="0"/>
              </a:rPr>
              <a:t> organize data as a series of two-dimensional tables with rows and columns </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Each table has its own columns, and every row in a table has the same set of columns</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Based on Structured Query Language (SQL)</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RDBMS implements a transactionally consistent mechanism that conforms to the ACID (Atomic, Consistent, Isolated, Durable) model for </a:t>
            </a:r>
            <a:r>
              <a:rPr lang="en-US">
                <a:latin typeface="+mn-lt"/>
                <a:ea typeface="Times New Roman" panose="02020603050405020304" pitchFamily="18" charset="0"/>
                <a:cs typeface="Segoe UI Light" panose="020B0502040204020203" pitchFamily="34" charset="0"/>
              </a:rPr>
              <a:t>updating information</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An RDBMS is useful when strong consistency guarantees are important</a:t>
            </a:r>
            <a:endParaRPr lang="en-US" dirty="0">
              <a:latin typeface="+mn-lt"/>
              <a:ea typeface="Calibri" panose="020F0502020204030204" pitchFamily="34" charset="0"/>
              <a:cs typeface="Segoe UI Light" panose="020B0502040204020203" pitchFamily="34" charset="0"/>
            </a:endParaRPr>
          </a:p>
          <a:p>
            <a:pPr>
              <a:spcBef>
                <a:spcPts val="3000"/>
              </a:spcBef>
              <a:spcAft>
                <a:spcPts val="600"/>
              </a:spcAft>
            </a:pPr>
            <a:r>
              <a:rPr lang="en-US" dirty="0">
                <a:latin typeface="+mn-lt"/>
                <a:cs typeface="Segoe UI Light" panose="020B0502040204020203" pitchFamily="34" charset="0"/>
              </a:rPr>
              <a:t>Relevant Azure services:</a:t>
            </a:r>
          </a:p>
          <a:p>
            <a:pPr marL="342900" indent="-342900">
              <a:spcAft>
                <a:spcPts val="600"/>
              </a:spcAft>
              <a:buFont typeface="Arial" panose="020B0604020202020204" pitchFamily="34" charset="0"/>
              <a:buChar char="•"/>
            </a:pPr>
            <a:r>
              <a:rPr lang="en-US" dirty="0">
                <a:latin typeface="+mn-lt"/>
                <a:cs typeface="Segoe UI Light" panose="020B0502040204020203" pitchFamily="34" charset="0"/>
              </a:rPr>
              <a:t>Azure SQL Database</a:t>
            </a:r>
          </a:p>
          <a:p>
            <a:pPr marL="342900" indent="-342900">
              <a:spcAft>
                <a:spcPts val="600"/>
              </a:spcAft>
              <a:buFont typeface="Arial" panose="020B0604020202020204" pitchFamily="34" charset="0"/>
              <a:buChar char="•"/>
            </a:pPr>
            <a:r>
              <a:rPr lang="en-US" dirty="0">
                <a:latin typeface="+mn-lt"/>
                <a:cs typeface="Segoe UI Light" panose="020B0502040204020203" pitchFamily="34" charset="0"/>
              </a:rPr>
              <a:t>Azure Database for MySQL</a:t>
            </a:r>
          </a:p>
        </p:txBody>
      </p:sp>
      <p:pic>
        <p:nvPicPr>
          <p:cNvPr id="2" name="Graphic 1">
            <a:extLst>
              <a:ext uri="{FF2B5EF4-FFF2-40B4-BE49-F238E27FC236}">
                <a16:creationId xmlns:a16="http://schemas.microsoft.com/office/drawing/2014/main" id="{04C20A7D-BE5A-4CCB-ACEE-CE8BE187B1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3189" y="5209557"/>
            <a:ext cx="1055506" cy="1055506"/>
          </a:xfrm>
          <a:prstGeom prst="rect">
            <a:avLst/>
          </a:prstGeom>
        </p:spPr>
      </p:pic>
    </p:spTree>
    <p:extLst>
      <p:ext uri="{BB962C8B-B14F-4D97-AF65-F5344CB8AC3E}">
        <p14:creationId xmlns:p14="http://schemas.microsoft.com/office/powerpoint/2010/main" val="2614688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Key/Value Stores</a:t>
            </a:r>
          </a:p>
        </p:txBody>
      </p:sp>
      <p:pic>
        <p:nvPicPr>
          <p:cNvPr id="3" name="Picture 2">
            <a:extLst>
              <a:ext uri="{FF2B5EF4-FFF2-40B4-BE49-F238E27FC236}">
                <a16:creationId xmlns:a16="http://schemas.microsoft.com/office/drawing/2014/main" id="{2242E82D-7F65-472F-852B-FECF87E386DD}"/>
              </a:ext>
            </a:extLst>
          </p:cNvPr>
          <p:cNvPicPr>
            <a:picLocks noChangeAspect="1"/>
          </p:cNvPicPr>
          <p:nvPr/>
        </p:nvPicPr>
        <p:blipFill>
          <a:blip r:embed="rId3"/>
          <a:stretch>
            <a:fillRect/>
          </a:stretch>
        </p:blipFill>
        <p:spPr>
          <a:xfrm>
            <a:off x="6215554" y="3576387"/>
            <a:ext cx="5869559" cy="2609442"/>
          </a:xfrm>
          <a:prstGeom prst="rect">
            <a:avLst/>
          </a:prstGeom>
        </p:spPr>
      </p:pic>
      <p:sp>
        <p:nvSpPr>
          <p:cNvPr id="9" name="TextBox 8">
            <a:extLst>
              <a:ext uri="{FF2B5EF4-FFF2-40B4-BE49-F238E27FC236}">
                <a16:creationId xmlns:a16="http://schemas.microsoft.com/office/drawing/2014/main" id="{4EA60194-FF0D-4D55-A319-2D3A6F106E90}"/>
              </a:ext>
            </a:extLst>
          </p:cNvPr>
          <p:cNvSpPr txBox="1"/>
          <p:nvPr/>
        </p:nvSpPr>
        <p:spPr>
          <a:xfrm>
            <a:off x="455995" y="4501495"/>
            <a:ext cx="6718314" cy="1785104"/>
          </a:xfrm>
          <a:prstGeom prst="rect">
            <a:avLst/>
          </a:prstGeom>
          <a:noFill/>
        </p:spPr>
        <p:txBody>
          <a:bodyPr wrap="square">
            <a:spAutoFit/>
          </a:bodyPr>
          <a:lstStyle/>
          <a:p>
            <a:pPr defTabSz="914367">
              <a:lnSpc>
                <a:spcPts val="2353"/>
              </a:lnSpc>
              <a:spcAft>
                <a:spcPts val="1176"/>
              </a:spcAft>
              <a:buSzPct val="90000"/>
              <a:defRPr/>
            </a:pPr>
            <a:r>
              <a:rPr lang="en-US" sz="2400" dirty="0">
                <a:solidFill>
                  <a:srgbClr val="000000"/>
                </a:solidFill>
                <a:cs typeface="Segoe UI Light" panose="020B0502040204020203" pitchFamily="34" charset="0"/>
              </a:rPr>
              <a:t>Relevant Azure services:</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Cosmos DB</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Azure Cache for Redis</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Azure Tables</a:t>
            </a:r>
          </a:p>
        </p:txBody>
      </p:sp>
      <p:sp>
        <p:nvSpPr>
          <p:cNvPr id="8" name="Text Placeholder 7">
            <a:extLst>
              <a:ext uri="{FF2B5EF4-FFF2-40B4-BE49-F238E27FC236}">
                <a16:creationId xmlns:a16="http://schemas.microsoft.com/office/drawing/2014/main" id="{7B1A528D-1212-49BB-8E35-51F1B5B18AB5}"/>
              </a:ext>
            </a:extLst>
          </p:cNvPr>
          <p:cNvSpPr>
            <a:spLocks noGrp="1"/>
          </p:cNvSpPr>
          <p:nvPr>
            <p:ph type="body" sz="quarter" idx="10"/>
          </p:nvPr>
        </p:nvSpPr>
        <p:spPr>
          <a:xfrm>
            <a:off x="381567" y="1207112"/>
            <a:ext cx="9384447" cy="2923877"/>
          </a:xfrm>
        </p:spPr>
        <p:txBody>
          <a:bodyPr/>
          <a:lstStyle/>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A key/value store is a large hash table</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Associate each data value with a unique key</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Most key/value stores only support simple query, insert, and delete operations.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An application can store arbitrary data as a set of values, </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Some key/value stores impose limits on the maximum size of values</a:t>
            </a:r>
            <a:r>
              <a:rPr lang="en-US" dirty="0">
                <a:effectLst/>
                <a:latin typeface="Segoe UI Light" panose="020B0502040204020203" pitchFamily="34" charset="0"/>
                <a:ea typeface="Times New Roman" panose="02020603050405020304" pitchFamily="18" charset="0"/>
                <a:cs typeface="Segoe UI Light" panose="020B0502040204020203" pitchFamily="34" charset="0"/>
              </a:rPr>
              <a:t> </a:t>
            </a:r>
          </a:p>
        </p:txBody>
      </p:sp>
    </p:spTree>
    <p:extLst>
      <p:ext uri="{BB962C8B-B14F-4D97-AF65-F5344CB8AC3E}">
        <p14:creationId xmlns:p14="http://schemas.microsoft.com/office/powerpoint/2010/main" val="2740674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B563A-06A1-4370-A9A0-C984889044EC}"/>
              </a:ext>
            </a:extLst>
          </p:cNvPr>
          <p:cNvPicPr>
            <a:picLocks noChangeAspect="1"/>
          </p:cNvPicPr>
          <p:nvPr/>
        </p:nvPicPr>
        <p:blipFill>
          <a:blip r:embed="rId3"/>
          <a:stretch>
            <a:fillRect/>
          </a:stretch>
        </p:blipFill>
        <p:spPr>
          <a:xfrm>
            <a:off x="8975831" y="1545101"/>
            <a:ext cx="3092801" cy="435775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Document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48471"/>
            <a:ext cx="8369598" cy="3877985"/>
          </a:xfrm>
        </p:spPr>
        <p:txBody>
          <a:bodyPr/>
          <a:lstStyle/>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A document database is conceptually like a key/value store, except that it stores a </a:t>
            </a:r>
            <a:r>
              <a:rPr lang="en-US" b="1" dirty="0">
                <a:latin typeface="+mn-lt"/>
                <a:ea typeface="Times New Roman" panose="02020603050405020304" pitchFamily="18" charset="0"/>
                <a:cs typeface="Segoe UI Light" panose="020B0502040204020203" pitchFamily="34" charset="0"/>
              </a:rPr>
              <a:t>collection</a:t>
            </a:r>
            <a:r>
              <a:rPr lang="en-US" dirty="0">
                <a:latin typeface="+mn-lt"/>
                <a:ea typeface="Times New Roman" panose="02020603050405020304" pitchFamily="18" charset="0"/>
                <a:cs typeface="Segoe UI Light" panose="020B0502040204020203" pitchFamily="34" charset="0"/>
              </a:rPr>
              <a:t> of named fields and data</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Data fields of a document can be encoded, including XML, YAML, JSON, BSON</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Fields in documents are exposed to the storage management system, enabling an application to query and filter data by using the values in these fields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 document store does not require that all documents have the same structure</a:t>
            </a:r>
            <a:endParaRPr lang="en-US" sz="3600" dirty="0">
              <a:latin typeface="+mn-lt"/>
              <a:cs typeface="Segoe UI Light" panose="020B0502040204020203" pitchFamily="34" charset="0"/>
            </a:endParaRPr>
          </a:p>
        </p:txBody>
      </p:sp>
      <p:sp>
        <p:nvSpPr>
          <p:cNvPr id="9" name="TextBox 8">
            <a:extLst>
              <a:ext uri="{FF2B5EF4-FFF2-40B4-BE49-F238E27FC236}">
                <a16:creationId xmlns:a16="http://schemas.microsoft.com/office/drawing/2014/main" id="{3709F324-6228-4CCB-BB09-0DB007FEF942}"/>
              </a:ext>
            </a:extLst>
          </p:cNvPr>
          <p:cNvSpPr txBox="1"/>
          <p:nvPr/>
        </p:nvSpPr>
        <p:spPr>
          <a:xfrm>
            <a:off x="512540" y="5347925"/>
            <a:ext cx="6718314" cy="861774"/>
          </a:xfrm>
          <a:prstGeom prst="rect">
            <a:avLst/>
          </a:prstGeom>
          <a:noFill/>
        </p:spPr>
        <p:txBody>
          <a:bodyPr wrap="square">
            <a:spAutoFit/>
          </a:bodyPr>
          <a:lstStyle/>
          <a:p>
            <a:pPr defTabSz="914367">
              <a:lnSpc>
                <a:spcPts val="2353"/>
              </a:lnSpc>
              <a:spcAft>
                <a:spcPts val="1176"/>
              </a:spcAft>
              <a:buSzPct val="90000"/>
              <a:defRPr/>
            </a:pPr>
            <a:r>
              <a:rPr lang="en-US" sz="2400" dirty="0">
                <a:solidFill>
                  <a:srgbClr val="000000"/>
                </a:solidFill>
                <a:cs typeface="Segoe UI Light" panose="020B0502040204020203" pitchFamily="34" charset="0"/>
              </a:rPr>
              <a:t>Relevant Azure services:</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Cosmos DB</a:t>
            </a:r>
          </a:p>
        </p:txBody>
      </p:sp>
    </p:spTree>
    <p:extLst>
      <p:ext uri="{BB962C8B-B14F-4D97-AF65-F5344CB8AC3E}">
        <p14:creationId xmlns:p14="http://schemas.microsoft.com/office/powerpoint/2010/main" val="1130091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4193</Words>
  <Application>Microsoft Office PowerPoint</Application>
  <PresentationFormat>Widescreen</PresentationFormat>
  <Paragraphs>453</Paragraphs>
  <Slides>43</Slides>
  <Notes>43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&amp;quot</vt:lpstr>
      <vt:lpstr>Arial</vt:lpstr>
      <vt:lpstr>Calibri</vt:lpstr>
      <vt:lpstr>Consolas</vt:lpstr>
      <vt:lpstr>Segoe UI</vt:lpstr>
      <vt:lpstr>Segoe UI Light</vt:lpstr>
      <vt:lpstr>Segoe UI Semibold</vt:lpstr>
      <vt:lpstr>Symbol</vt:lpstr>
      <vt:lpstr>Times New Roman</vt:lpstr>
      <vt:lpstr>Wingdings</vt:lpstr>
      <vt:lpstr>Microsoft Azure Template</vt:lpstr>
      <vt:lpstr>PowerPoint Presentation</vt:lpstr>
      <vt:lpstr>AZ-304: Microsoft Azure Architect Design</vt:lpstr>
      <vt:lpstr>Module 6: Design a Solution for Databases</vt:lpstr>
      <vt:lpstr>Learning Objectives</vt:lpstr>
      <vt:lpstr>Select an Appropriate Data Platform Based on Requirements</vt:lpstr>
      <vt:lpstr>Recommending the Right Data Store</vt:lpstr>
      <vt:lpstr>Relational Database Management Systems</vt:lpstr>
      <vt:lpstr>Key/Value Stores</vt:lpstr>
      <vt:lpstr>Document Databases</vt:lpstr>
      <vt:lpstr>Graph Databases</vt:lpstr>
      <vt:lpstr>Overview of Azure Data Storage</vt:lpstr>
      <vt:lpstr>Azure SQL Database (slide 1 of 2)</vt:lpstr>
      <vt:lpstr>Azure SQL Database (slide 2 of 2)</vt:lpstr>
      <vt:lpstr>Azure Cosmos DB</vt:lpstr>
      <vt:lpstr>Azure Blob Storage</vt:lpstr>
      <vt:lpstr>Azure Data Lake Storage</vt:lpstr>
      <vt:lpstr>Comparison - Azure Data Lake Store and Azure Blob Storage Containers</vt:lpstr>
      <vt:lpstr>Azure Files</vt:lpstr>
      <vt:lpstr>Azure Queues</vt:lpstr>
      <vt:lpstr>Disk Storage</vt:lpstr>
      <vt:lpstr>Walk-Through: Working with Azure Storage Queues in .NET Core</vt:lpstr>
      <vt:lpstr>Recommend Database Service Tier Sizing</vt:lpstr>
      <vt:lpstr>Azure SQL Database and Azure SQL Managed Instance Service Tiers</vt:lpstr>
      <vt:lpstr>General Purpose Service Tier for Azure SQL Database &amp; SQL Managed Instance</vt:lpstr>
      <vt:lpstr>Business Critical Tier for Azure SQL Database &amp; SQL Managed Instance</vt:lpstr>
      <vt:lpstr>Service Tier Comparison (Azure SQL and SQL Managed Instance)</vt:lpstr>
      <vt:lpstr>Dynamically Scale Azure SQL Database and Azure SQL Managed Instances</vt:lpstr>
      <vt:lpstr>Dynamically Scale Azure SQL Database and Azure SQL Managed Instance</vt:lpstr>
      <vt:lpstr>Scale Single Databases in Azure SQL Database</vt:lpstr>
      <vt:lpstr>Recommend a Solution for Encrypting Data at Rest, Transmission, and in Use</vt:lpstr>
      <vt:lpstr>Data Encryption</vt:lpstr>
      <vt:lpstr>Encryption at Rest</vt:lpstr>
      <vt:lpstr>Encryption in Transit</vt:lpstr>
      <vt:lpstr>Identify and Classify Data</vt:lpstr>
      <vt:lpstr>Encrypting Raw Storage</vt:lpstr>
      <vt:lpstr>Encrypting Virtual Machines</vt:lpstr>
      <vt:lpstr>Encrypting Databases</vt:lpstr>
      <vt:lpstr>Encrypting Secrets</vt:lpstr>
      <vt:lpstr>PowerPoint Presentation</vt:lpstr>
      <vt:lpstr>Lab: Implementing Azure SQL Database-Based Applications</vt:lpstr>
      <vt:lpstr>Module 6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2020-10-16T13:09:29Z</dcterms:created>
  <dcterms:modified xsi:type="dcterms:W3CDTF">2021-04-27T22:46:19Z</dcterms:modified>
</cp:coreProperties>
</file>