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16"/>
  </p:notesMasterIdLst>
  <p:sldIdLst>
    <p:sldId id="1901" r:id="rId2"/>
    <p:sldId id="1659" r:id="rId3"/>
    <p:sldId id="1851" r:id="rId4"/>
    <p:sldId id="1904" r:id="rId5"/>
    <p:sldId id="1818" r:id="rId6"/>
    <p:sldId id="1822" r:id="rId7"/>
    <p:sldId id="1819" r:id="rId8"/>
    <p:sldId id="1820" r:id="rId9"/>
    <p:sldId id="1684" r:id="rId10"/>
    <p:sldId id="1891" r:id="rId11"/>
    <p:sldId id="1757" r:id="rId12"/>
    <p:sldId id="1838" r:id="rId13"/>
    <p:sldId id="1928" r:id="rId14"/>
    <p:sldId id="19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83197" autoAdjust="0"/>
  </p:normalViewPr>
  <p:slideViewPr>
    <p:cSldViewPr snapToGrid="0">
      <p:cViewPr varScale="1">
        <p:scale>
          <a:sx n="94" d="100"/>
          <a:sy n="94" d="100"/>
        </p:scale>
        <p:origin x="21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13</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Azure storage offers different access tiers, which allow you to store blob object data in the most cost-effective manner.</a:t>
            </a:r>
          </a:p>
          <a:p>
            <a:pPr>
              <a:lnSpc>
                <a:spcPct val="100000"/>
              </a:lnSpc>
              <a:spcAft>
                <a:spcPts val="1200"/>
              </a:spcAft>
            </a:pPr>
            <a:r>
              <a:rPr lang="en-US" dirty="0">
                <a:latin typeface="Segoe UI Light" panose="020B0502040204020203" pitchFamily="34" charset="0"/>
                <a:cs typeface="Segoe UI Light" panose="020B0502040204020203" pitchFamily="34" charset="0"/>
              </a:rPr>
              <a:t>Only the </a:t>
            </a: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tiers can be set at the account level. The archive access tier isn't available at the account level.</a:t>
            </a:r>
          </a:p>
          <a:p>
            <a:pPr>
              <a:lnSpc>
                <a:spcPct val="100000"/>
              </a:lnSpc>
              <a:spcAft>
                <a:spcPts val="1200"/>
              </a:spcAft>
            </a:pP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tiers can be set at the blob level during upload or after upload.</a:t>
            </a:r>
          </a:p>
          <a:p>
            <a:pPr>
              <a:lnSpc>
                <a:spcPct val="100000"/>
              </a:lnSpc>
              <a:spcAft>
                <a:spcPts val="1200"/>
              </a:spcAft>
            </a:pPr>
            <a:r>
              <a:rPr lang="en-US" dirty="0">
                <a:latin typeface="Segoe UI Light" panose="020B0502040204020203" pitchFamily="34" charset="0"/>
                <a:cs typeface="Segoe UI Light" panose="020B0502040204020203" pitchFamily="34" charset="0"/>
              </a:rPr>
              <a:t>Data in the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 can tolerate slightly lower availability, but still requires high durability, retrieval latency, and throughput characteristics like hot data. </a:t>
            </a:r>
          </a:p>
          <a:p>
            <a:pPr marL="571500" lvl="1" indent="-342900">
              <a:spcAft>
                <a:spcPts val="12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For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data, a slightly lower availability service-level agreement (SLA) and higher access costs compared to hot data are acceptable trade-offs for lower storage costs.</a:t>
            </a:r>
          </a:p>
          <a:p>
            <a:pPr>
              <a:lnSpc>
                <a:spcPct val="100000"/>
              </a:lnSpc>
              <a:spcAft>
                <a:spcPts val="1200"/>
              </a:spcAft>
            </a:pP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storage stores data offline and offers the lowest storage costs but also the highest data rehydrate and access costs.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Data that's in active use or expected to be accessed (read from and written to) frequently.</a:t>
            </a:r>
          </a:p>
          <a:p>
            <a:pPr>
              <a:lnSpc>
                <a:spcPct val="100000"/>
              </a:lnSpc>
              <a:spcAft>
                <a:spcPts val="600"/>
              </a:spcAft>
            </a:pPr>
            <a:r>
              <a:rPr lang="en-US" dirty="0">
                <a:latin typeface="Segoe UI Light" panose="020B0502040204020203" pitchFamily="34" charset="0"/>
                <a:cs typeface="Segoe UI Light" panose="020B0502040204020203" pitchFamily="34" charset="0"/>
              </a:rPr>
              <a:t>Data that's staged for processing and eventual migration to the cool access tier.</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Short-term backup and disaster recovery datasets.</a:t>
            </a:r>
          </a:p>
          <a:p>
            <a:pPr>
              <a:lnSpc>
                <a:spcPct val="100000"/>
              </a:lnSpc>
              <a:spcAft>
                <a:spcPts val="600"/>
              </a:spcAft>
            </a:pPr>
            <a:r>
              <a:rPr lang="en-US" dirty="0">
                <a:latin typeface="Segoe UI Light" panose="020B0502040204020203" pitchFamily="34" charset="0"/>
                <a:cs typeface="Segoe UI Light" panose="020B0502040204020203" pitchFamily="34" charset="0"/>
              </a:rPr>
              <a:t>Older media content not viewed frequently anymore but is expected to be available immediately.</a:t>
            </a:r>
          </a:p>
          <a:p>
            <a:pPr>
              <a:lnSpc>
                <a:spcPct val="100000"/>
              </a:lnSpc>
              <a:spcAft>
                <a:spcPts val="600"/>
              </a:spcAft>
            </a:pPr>
            <a:r>
              <a:rPr lang="en-US" dirty="0">
                <a:latin typeface="Segoe UI Light" panose="020B0502040204020203" pitchFamily="34" charset="0"/>
                <a:cs typeface="Segoe UI Light" panose="020B0502040204020203" pitchFamily="34" charset="0"/>
              </a:rPr>
              <a:t>Large data sets that need to be stored cost effectively while more data is being gathered for future processing.</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Long-term backup, secondary backup, and archival datasets.</a:t>
            </a:r>
          </a:p>
          <a:p>
            <a:pPr>
              <a:lnSpc>
                <a:spcPct val="100000"/>
              </a:lnSpc>
              <a:spcAft>
                <a:spcPts val="600"/>
              </a:spcAft>
            </a:pPr>
            <a:r>
              <a:rPr lang="en-US" dirty="0">
                <a:latin typeface="Segoe UI Light" panose="020B0502040204020203" pitchFamily="34" charset="0"/>
                <a:cs typeface="Segoe UI Light" panose="020B0502040204020203" pitchFamily="34" charset="0"/>
              </a:rPr>
              <a:t>Original (raw) data that must be preserved, even after it has been processed into final usable form.</a:t>
            </a:r>
          </a:p>
          <a:p>
            <a:pPr>
              <a:lnSpc>
                <a:spcPct val="100000"/>
              </a:lnSpc>
              <a:spcAft>
                <a:spcPts val="600"/>
              </a:spcAft>
            </a:pPr>
            <a:r>
              <a:rPr lang="en-US" dirty="0">
                <a:latin typeface="Segoe UI Light" panose="020B0502040204020203" pitchFamily="34" charset="0"/>
                <a:cs typeface="Segoe UI Light" panose="020B0502040204020203" pitchFamily="34" charset="0"/>
              </a:rPr>
              <a:t>Compliance and archival data that needs to be stored for a long time and is seldom accessed.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Should I use Blob storage or GPv2 accounts if I want to tier my data?</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Use GPv2 instead of Blob storage accounts for tiering.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store objects in all three (hot, cool, and archive) access tiers in the same account?</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Yes. The Access Tier attribute set at the account level is the default account tier that applies to all objects in that account.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change the default access tier of my Blob or GPv2 storage account?</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Yes, you can change the default account tier by setting the Access tier attribute on the storage account.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set my default account access tier to archive?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No. Only hot and cool access tiers may be set as the default account access tier.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Do the blobs in the cool access tier behave differently than the ones in the hot access tier?</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Blobs in the hot access tier have the same latency as blobs in GPv1, GPv2, and Blob storage accounts. Blobs in the cool access tier have a similar latency as blobs in GPv1, GPv2, and Blob storage accounts.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Are the operations among the hot, cool, and archive tiers the same?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All operations between hot and cool are 100% consistent.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9579989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8" r:id="rId76"/>
    <p:sldLayoutId id="2147484739" r:id="rId7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hyperlink" Target="https://snapcraft.io/docs/installing-snapd"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6" Type="http://schemas.openxmlformats.org/officeDocument/2006/relationships/hyperlink" Target="https://snapcraft.io/storage-explorer" TargetMode="External"/><Relationship Id="rId5" Type="http://schemas.openxmlformats.org/officeDocument/2006/relationships/image" Target="../media/image2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torage/blobs/storage-samples-blobs-powershell" TargetMode="External"/><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29.png"/><Relationship Id="rId5" Type="http://schemas.openxmlformats.org/officeDocument/2006/relationships/hyperlink" Target="https://docs.microsoft.com/en-us/azure/storage/blobs/storage-samples-blobs-cli" TargetMode="Externa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2.xml"/><Relationship Id="rId1" Type="http://schemas.openxmlformats.org/officeDocument/2006/relationships/slideLayout" Target="../slideLayouts/slideLayout74.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77.x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storage/blobs/storage-blob-storage-tiers?tabs=azure-portal" TargetMode="External"/><Relationship Id="rId7" Type="http://schemas.openxmlformats.org/officeDocument/2006/relationships/hyperlink" Target="https://docs.microsoft.com/en-us/azure/storage/blobs/storage-blobs-introduction" TargetMode="External"/><Relationship Id="rId2" Type="http://schemas.openxmlformats.org/officeDocument/2006/relationships/notesSlide" Target="../notesSlides/notesSlide6.xml"/><Relationship Id="rId1" Type="http://schemas.openxmlformats.org/officeDocument/2006/relationships/slideLayout" Target="../slideLayouts/slideLayout7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hyperlink" Target="https://docs.microsoft.com/en-us/azure/storage/blobs/storage-blob-rehydration?tabs=azure-port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4.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77.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32510" y="2944217"/>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71544" y="399854"/>
            <a:ext cx="11341268" cy="680196"/>
          </a:xfrm>
        </p:spPr>
        <p:txBody>
          <a:bodyPr/>
          <a:lstStyle/>
          <a:p>
            <a:r>
              <a:rPr lang="en-US" dirty="0">
                <a:latin typeface="+mn-lt"/>
                <a:cs typeface="Segoe UI Light" panose="020B0502040204020203" pitchFamily="34" charset="0"/>
              </a:rPr>
              <a:t>Tools for Working with Azure Storage</a:t>
            </a:r>
          </a:p>
        </p:txBody>
      </p:sp>
      <p:pic>
        <p:nvPicPr>
          <p:cNvPr id="2" name="Graphic 1">
            <a:extLst>
              <a:ext uri="{FF2B5EF4-FFF2-40B4-BE49-F238E27FC236}">
                <a16:creationId xmlns:a16="http://schemas.microsoft.com/office/drawing/2014/main" id="{49276DB4-ABBB-4FFD-BA22-7F3E7AD825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3397" y="5615191"/>
            <a:ext cx="659415" cy="659415"/>
          </a:xfrm>
          <a:prstGeom prst="rect">
            <a:avLst/>
          </a:prstGeom>
        </p:spPr>
      </p:pic>
      <p:pic>
        <p:nvPicPr>
          <p:cNvPr id="6" name="Picture 5">
            <a:extLst>
              <a:ext uri="{FF2B5EF4-FFF2-40B4-BE49-F238E27FC236}">
                <a16:creationId xmlns:a16="http://schemas.microsoft.com/office/drawing/2014/main" id="{BA18AFD6-96E6-44B8-ABAB-BC02BB9041B6}"/>
              </a:ext>
            </a:extLst>
          </p:cNvPr>
          <p:cNvPicPr>
            <a:picLocks noChangeAspect="1"/>
          </p:cNvPicPr>
          <p:nvPr/>
        </p:nvPicPr>
        <p:blipFill>
          <a:blip r:embed="rId5"/>
          <a:stretch>
            <a:fillRect/>
          </a:stretch>
        </p:blipFill>
        <p:spPr>
          <a:xfrm>
            <a:off x="306468" y="1505384"/>
            <a:ext cx="10883059" cy="2656926"/>
          </a:xfrm>
          <a:prstGeom prst="rect">
            <a:avLst/>
          </a:prstGeom>
        </p:spPr>
      </p:pic>
      <p:sp>
        <p:nvSpPr>
          <p:cNvPr id="7" name="TextBox 6">
            <a:extLst>
              <a:ext uri="{FF2B5EF4-FFF2-40B4-BE49-F238E27FC236}">
                <a16:creationId xmlns:a16="http://schemas.microsoft.com/office/drawing/2014/main" id="{4FD81C34-B144-4D2F-982B-F6793C38BE14}"/>
              </a:ext>
            </a:extLst>
          </p:cNvPr>
          <p:cNvSpPr txBox="1"/>
          <p:nvPr/>
        </p:nvSpPr>
        <p:spPr>
          <a:xfrm>
            <a:off x="306468" y="4663180"/>
            <a:ext cx="10331052" cy="1754326"/>
          </a:xfrm>
          <a:prstGeom prst="rect">
            <a:avLst/>
          </a:prstGeom>
          <a:noFill/>
        </p:spPr>
        <p:txBody>
          <a:bodyPr wrap="square">
            <a:spAutoFit/>
          </a:bodyPr>
          <a:lstStyle/>
          <a:p>
            <a:pPr algn="l"/>
            <a:r>
              <a:rPr lang="en-US" b="1" i="0" dirty="0">
                <a:effectLst/>
                <a:latin typeface="+mj-lt"/>
              </a:rPr>
              <a:t>Linux</a:t>
            </a:r>
          </a:p>
          <a:p>
            <a:pPr algn="l"/>
            <a:r>
              <a:rPr lang="en-US" b="0" i="0" dirty="0">
                <a:effectLst/>
              </a:rPr>
              <a:t>Storage Explorer is available in the </a:t>
            </a:r>
            <a:r>
              <a:rPr lang="en-US" b="0" i="0" u="none" strike="noStrike" dirty="0">
                <a:effectLst/>
                <a:hlinkClick r:id="rId6"/>
              </a:rPr>
              <a:t>Snap Store</a:t>
            </a:r>
            <a:r>
              <a:rPr lang="en-US" b="0" i="0" dirty="0">
                <a:effectLst/>
              </a:rPr>
              <a:t>  for most common distributions of Linux. We recommend Snap Store for this installation. The Storage Explorer snap installs all of its dependencies and updates when new versions are published to the Snap Store.</a:t>
            </a:r>
          </a:p>
          <a:p>
            <a:pPr algn="l"/>
            <a:endParaRPr lang="en-US" b="0" i="0" dirty="0">
              <a:effectLst/>
            </a:endParaRPr>
          </a:p>
          <a:p>
            <a:pPr algn="l"/>
            <a:r>
              <a:rPr lang="en-US" b="0" i="0" dirty="0">
                <a:effectLst/>
              </a:rPr>
              <a:t>For supported distributions, see the </a:t>
            </a:r>
            <a:r>
              <a:rPr lang="en-US" b="0" i="0" u="none" strike="noStrike" dirty="0" err="1">
                <a:effectLst/>
                <a:hlinkClick r:id="rId7"/>
              </a:rPr>
              <a:t>snapd</a:t>
            </a:r>
            <a:r>
              <a:rPr lang="en-US" b="0" i="0" u="none" strike="noStrike" dirty="0">
                <a:effectLst/>
                <a:hlinkClick r:id="rId7"/>
              </a:rPr>
              <a:t> installation page</a:t>
            </a:r>
            <a:r>
              <a:rPr lang="en-US" b="0" i="0" dirty="0">
                <a:effectLst/>
              </a:rPr>
              <a:t>.</a:t>
            </a:r>
          </a:p>
        </p:txBody>
      </p:sp>
    </p:spTree>
    <p:extLst>
      <p:ext uri="{BB962C8B-B14F-4D97-AF65-F5344CB8AC3E}">
        <p14:creationId xmlns:p14="http://schemas.microsoft.com/office/powerpoint/2010/main" val="14325969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Demonstration - Manage Tiered Storage using Azure Tools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81289" y="1120690"/>
            <a:ext cx="10898720" cy="3946465"/>
          </a:xfrm>
        </p:spPr>
        <p:txBody>
          <a:bodyPr/>
          <a:lstStyle/>
          <a:p>
            <a:pPr>
              <a:spcAft>
                <a:spcPts val="1176"/>
              </a:spcAft>
            </a:pPr>
            <a:r>
              <a:rPr lang="en-US" dirty="0">
                <a:latin typeface="Segoe UI Light" panose="020B0502040204020203" pitchFamily="34" charset="0"/>
                <a:cs typeface="Segoe UI Light" panose="020B0502040204020203" pitchFamily="34" charset="0"/>
              </a:rPr>
              <a:t>In this demonstration, you'll compare the methods for configuring and managing storage tiers using Azure tools.</a:t>
            </a:r>
          </a:p>
          <a:p>
            <a:r>
              <a:rPr lang="en-US" dirty="0">
                <a:latin typeface="Segoe UI Light" panose="020B0502040204020203" pitchFamily="34" charset="0"/>
                <a:cs typeface="Segoe UI Light" panose="020B0502040204020203" pitchFamily="34" charset="0"/>
              </a:rPr>
              <a:t>There are several tools available to manage Azure Storage:</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portal</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Storage Explorer</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CLI</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PowerShell</a:t>
            </a:r>
          </a:p>
          <a:p>
            <a:endParaRPr lang="en-US" sz="2800" dirty="0">
              <a:latin typeface="Segoe UI Light" panose="020B0502040204020203" pitchFamily="34" charset="0"/>
              <a:cs typeface="Segoe UI Light" panose="020B0502040204020203" pitchFamily="34" charset="0"/>
            </a:endParaRPr>
          </a:p>
        </p:txBody>
      </p:sp>
      <p:pic>
        <p:nvPicPr>
          <p:cNvPr id="9" name="Picture 8">
            <a:hlinkClick r:id="rId3"/>
            <a:extLst>
              <a:ext uri="{FF2B5EF4-FFF2-40B4-BE49-F238E27FC236}">
                <a16:creationId xmlns:a16="http://schemas.microsoft.com/office/drawing/2014/main" id="{1D537037-466F-458F-B9ED-08889626897C}"/>
              </a:ext>
            </a:extLst>
          </p:cNvPr>
          <p:cNvPicPr>
            <a:picLocks noChangeAspect="1"/>
          </p:cNvPicPr>
          <p:nvPr/>
        </p:nvPicPr>
        <p:blipFill>
          <a:blip r:embed="rId4"/>
          <a:stretch>
            <a:fillRect/>
          </a:stretch>
        </p:blipFill>
        <p:spPr>
          <a:xfrm>
            <a:off x="1188719" y="4963223"/>
            <a:ext cx="5796381" cy="1322825"/>
          </a:xfrm>
          <a:prstGeom prst="rect">
            <a:avLst/>
          </a:prstGeom>
        </p:spPr>
      </p:pic>
      <p:pic>
        <p:nvPicPr>
          <p:cNvPr id="11" name="Picture 10">
            <a:hlinkClick r:id="rId5"/>
            <a:extLst>
              <a:ext uri="{FF2B5EF4-FFF2-40B4-BE49-F238E27FC236}">
                <a16:creationId xmlns:a16="http://schemas.microsoft.com/office/drawing/2014/main" id="{F310561F-4430-423F-A307-03DBF04192B5}"/>
              </a:ext>
            </a:extLst>
          </p:cNvPr>
          <p:cNvPicPr>
            <a:picLocks noChangeAspect="1"/>
          </p:cNvPicPr>
          <p:nvPr/>
        </p:nvPicPr>
        <p:blipFill>
          <a:blip r:embed="rId6"/>
          <a:stretch>
            <a:fillRect/>
          </a:stretch>
        </p:blipFill>
        <p:spPr>
          <a:xfrm>
            <a:off x="5257800" y="3511180"/>
            <a:ext cx="5811868" cy="1196792"/>
          </a:xfrm>
          <a:prstGeom prst="rect">
            <a:avLst/>
          </a:prstGeom>
        </p:spPr>
      </p:pic>
      <p:pic>
        <p:nvPicPr>
          <p:cNvPr id="7" name="Picture 6">
            <a:extLst>
              <a:ext uri="{FF2B5EF4-FFF2-40B4-BE49-F238E27FC236}">
                <a16:creationId xmlns:a16="http://schemas.microsoft.com/office/drawing/2014/main" id="{643B9F38-8C83-4774-A707-B401D880352A}"/>
              </a:ext>
            </a:extLst>
          </p:cNvPr>
          <p:cNvPicPr>
            <a:picLocks noChangeAspect="1"/>
          </p:cNvPicPr>
          <p:nvPr/>
        </p:nvPicPr>
        <p:blipFill>
          <a:blip r:embed="rId7"/>
          <a:stretch>
            <a:fillRect/>
          </a:stretch>
        </p:blipFill>
        <p:spPr>
          <a:xfrm>
            <a:off x="8473629" y="2953699"/>
            <a:ext cx="3523974" cy="2819179"/>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35465" y="3176751"/>
            <a:ext cx="8079411" cy="920984"/>
          </a:xfrm>
        </p:spPr>
        <p:txBody>
          <a:bodyPr/>
          <a:lstStyle/>
          <a:p>
            <a:r>
              <a:rPr lang="en-US" sz="4000" dirty="0">
                <a:latin typeface="Segoe UI" panose="020B0502040204020203" pitchFamily="34" charset="0"/>
              </a:rPr>
              <a:t>Module 7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1695305" y="3027643"/>
            <a:ext cx="9384447" cy="1313949"/>
          </a:xfrm>
        </p:spPr>
        <p:txBody>
          <a:bodyPr/>
          <a:lstStyle/>
          <a:p>
            <a:endParaRPr lang="en-US" dirty="0"/>
          </a:p>
          <a:p>
            <a:pPr lvl="1"/>
            <a:endParaRPr lang="en-US" sz="4705" spc="-49" dirty="0">
              <a:ln w="3175">
                <a:noFill/>
              </a:ln>
              <a:cs typeface="Segoe UI" pitchFamily="34" charset="0"/>
            </a:endParaRPr>
          </a:p>
        </p:txBody>
      </p:sp>
      <p:grpSp>
        <p:nvGrpSpPr>
          <p:cNvPr id="5" name="Group 4" descr="Icon of four servers">
            <a:extLst>
              <a:ext uri="{FF2B5EF4-FFF2-40B4-BE49-F238E27FC236}">
                <a16:creationId xmlns:a16="http://schemas.microsoft.com/office/drawing/2014/main" id="{D8338CCA-26CB-4D12-8E32-E6747633F6B2}"/>
              </a:ext>
            </a:extLst>
          </p:cNvPr>
          <p:cNvGrpSpPr/>
          <p:nvPr/>
        </p:nvGrpSpPr>
        <p:grpSpPr>
          <a:xfrm>
            <a:off x="10593400" y="5374524"/>
            <a:ext cx="1176959" cy="1138035"/>
            <a:chOff x="4202761" y="1833765"/>
            <a:chExt cx="780288" cy="781812"/>
          </a:xfrm>
        </p:grpSpPr>
        <p:pic>
          <p:nvPicPr>
            <p:cNvPr id="6" name="Picture 5">
              <a:extLst>
                <a:ext uri="{FF2B5EF4-FFF2-40B4-BE49-F238E27FC236}">
                  <a16:creationId xmlns:a16="http://schemas.microsoft.com/office/drawing/2014/main" id="{3A176C40-A4FE-4695-B22A-F3FAB7395646}"/>
                </a:ext>
              </a:extLst>
            </p:cNvPr>
            <p:cNvPicPr>
              <a:picLocks noChangeAspect="1"/>
            </p:cNvPicPr>
            <p:nvPr/>
          </p:nvPicPr>
          <p:blipFill>
            <a:blip r:embed="rId3"/>
            <a:stretch>
              <a:fillRect/>
            </a:stretch>
          </p:blipFill>
          <p:spPr>
            <a:xfrm>
              <a:off x="4202761" y="1833765"/>
              <a:ext cx="780288" cy="781812"/>
            </a:xfrm>
            <a:prstGeom prst="rect">
              <a:avLst/>
            </a:prstGeom>
          </p:spPr>
        </p:pic>
        <p:pic>
          <p:nvPicPr>
            <p:cNvPr id="7" name="Picture 6" descr="Icon of four servers">
              <a:extLst>
                <a:ext uri="{FF2B5EF4-FFF2-40B4-BE49-F238E27FC236}">
                  <a16:creationId xmlns:a16="http://schemas.microsoft.com/office/drawing/2014/main" id="{A3D9B902-683E-4C50-85E3-AFD053E1F603}"/>
                </a:ext>
              </a:extLst>
            </p:cNvPr>
            <p:cNvPicPr>
              <a:picLocks noChangeAspect="1"/>
            </p:cNvPicPr>
            <p:nvPr/>
          </p:nvPicPr>
          <p:blipFill>
            <a:blip r:embed="rId4"/>
            <a:stretch>
              <a:fillRect/>
            </a:stretch>
          </p:blipFill>
          <p:spPr>
            <a:xfrm>
              <a:off x="4398112" y="2041791"/>
              <a:ext cx="389587" cy="365760"/>
            </a:xfrm>
            <a:prstGeom prst="rect">
              <a:avLst/>
            </a:prstGeom>
          </p:spPr>
        </p:pic>
      </p:grpSp>
    </p:spTree>
    <p:extLst>
      <p:ext uri="{BB962C8B-B14F-4D97-AF65-F5344CB8AC3E}">
        <p14:creationId xmlns:p14="http://schemas.microsoft.com/office/powerpoint/2010/main" val="15390348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Segoe UI Light" panose="020B0502040204020203" pitchFamily="34" charset="0"/>
                <a:cs typeface="Segoe UI Light" panose="020B0502040204020203" pitchFamily="34" charset="0"/>
              </a:rPr>
              <a:t>AZ-304: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7: Select an Appropriate Storage Account</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using Storage Tiers and Storage Management Tools</a:t>
            </a:r>
          </a:p>
        </p:txBody>
      </p:sp>
    </p:spTree>
    <p:extLst>
      <p:ext uri="{BB962C8B-B14F-4D97-AF65-F5344CB8AC3E}">
        <p14:creationId xmlns:p14="http://schemas.microsoft.com/office/powerpoint/2010/main" val="176518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78288" y="2244788"/>
            <a:ext cx="7695070" cy="741783"/>
          </a:xfrm>
        </p:spPr>
        <p:txBody>
          <a:bodyPr/>
          <a:lstStyle/>
          <a:p>
            <a:pPr lvl="1"/>
            <a:r>
              <a:rPr lang="en-US" dirty="0"/>
              <a:t>Recommend Storage Management Tools</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78288" y="3109847"/>
            <a:ext cx="7695070" cy="741783"/>
          </a:xfrm>
        </p:spPr>
        <p:txBody>
          <a:bodyPr/>
          <a:lstStyle/>
          <a:p>
            <a:pPr lvl="1"/>
            <a:r>
              <a:rPr lang="en-US" dirty="0"/>
              <a:t>Provisioning Solutions for Azure Compute Infrastructure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3974906"/>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050720" y="400202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52728" y="2255379"/>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53073" y="3129622"/>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27406" y="3219286"/>
            <a:ext cx="11001053" cy="1232819"/>
          </a:xfrm>
        </p:spPr>
        <p:txBody>
          <a:bodyPr/>
          <a:lstStyle/>
          <a:p>
            <a:r>
              <a:rPr lang="en-US" sz="4000" dirty="0">
                <a:latin typeface="+mn-lt"/>
              </a:rPr>
              <a:t>Choose Between Storage Tiers</a:t>
            </a:r>
          </a:p>
        </p:txBody>
      </p:sp>
      <p:grpSp>
        <p:nvGrpSpPr>
          <p:cNvPr id="4" name="Group 3" descr="Icon of four servers">
            <a:extLst>
              <a:ext uri="{FF2B5EF4-FFF2-40B4-BE49-F238E27FC236}">
                <a16:creationId xmlns:a16="http://schemas.microsoft.com/office/drawing/2014/main" id="{6B957B83-AB75-4E2E-876A-512FD321671A}"/>
              </a:ext>
            </a:extLst>
          </p:cNvPr>
          <p:cNvGrpSpPr/>
          <p:nvPr/>
        </p:nvGrpSpPr>
        <p:grpSpPr>
          <a:xfrm>
            <a:off x="10593400" y="5374524"/>
            <a:ext cx="1176959" cy="1138035"/>
            <a:chOff x="4202761" y="1833765"/>
            <a:chExt cx="780288" cy="781812"/>
          </a:xfrm>
        </p:grpSpPr>
        <p:pic>
          <p:nvPicPr>
            <p:cNvPr id="7" name="Picture 6">
              <a:extLst>
                <a:ext uri="{FF2B5EF4-FFF2-40B4-BE49-F238E27FC236}">
                  <a16:creationId xmlns:a16="http://schemas.microsoft.com/office/drawing/2014/main" id="{BAF0CFE3-0624-4ECB-A1F5-7346772CAD45}"/>
                </a:ext>
              </a:extLst>
            </p:cNvPr>
            <p:cNvPicPr>
              <a:picLocks noChangeAspect="1"/>
            </p:cNvPicPr>
            <p:nvPr/>
          </p:nvPicPr>
          <p:blipFill>
            <a:blip r:embed="rId3"/>
            <a:stretch>
              <a:fillRect/>
            </a:stretch>
          </p:blipFill>
          <p:spPr>
            <a:xfrm>
              <a:off x="4202761" y="1833765"/>
              <a:ext cx="780288" cy="781812"/>
            </a:xfrm>
            <a:prstGeom prst="rect">
              <a:avLst/>
            </a:prstGeom>
          </p:spPr>
        </p:pic>
        <p:pic>
          <p:nvPicPr>
            <p:cNvPr id="8" name="Picture 7" descr="Icon of four servers">
              <a:extLst>
                <a:ext uri="{FF2B5EF4-FFF2-40B4-BE49-F238E27FC236}">
                  <a16:creationId xmlns:a16="http://schemas.microsoft.com/office/drawing/2014/main" id="{C3A769D4-2ECB-4B95-A506-E5DF5CDDA0FB}"/>
                </a:ext>
              </a:extLst>
            </p:cNvPr>
            <p:cNvPicPr>
              <a:picLocks noChangeAspect="1"/>
            </p:cNvPicPr>
            <p:nvPr/>
          </p:nvPicPr>
          <p:blipFill>
            <a:blip r:embed="rId4"/>
            <a:stretch>
              <a:fillRect/>
            </a:stretch>
          </p:blipFill>
          <p:spPr>
            <a:xfrm>
              <a:off x="4398112" y="2041791"/>
              <a:ext cx="389587" cy="365760"/>
            </a:xfrm>
            <a:prstGeom prst="rect">
              <a:avLst/>
            </a:prstGeom>
          </p:spPr>
        </p:pic>
      </p:grpSp>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Design for Azure Blob Storage Access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48692"/>
            <a:ext cx="10089048" cy="3067506"/>
          </a:xfrm>
        </p:spPr>
        <p:txBody>
          <a:bodyPr/>
          <a:lstStyle/>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hlinkClick r:id="rId3"/>
              </a:rPr>
              <a:t>Hot</a:t>
            </a:r>
            <a:r>
              <a:rPr lang="en-US" dirty="0">
                <a:latin typeface="+mn-lt"/>
                <a:cs typeface="Segoe UI Light" panose="020B0502040204020203" pitchFamily="34" charset="0"/>
                <a:hlinkClick r:id="rId3"/>
              </a:rPr>
              <a:t> and </a:t>
            </a:r>
            <a:r>
              <a:rPr lang="en-US" b="1" dirty="0">
                <a:latin typeface="+mn-lt"/>
                <a:cs typeface="Segoe UI Light" panose="020B0502040204020203" pitchFamily="34" charset="0"/>
                <a:hlinkClick r:id="rId3"/>
              </a:rPr>
              <a:t>cool access tiers </a:t>
            </a:r>
            <a:r>
              <a:rPr lang="en-US" b="1" dirty="0">
                <a:latin typeface="+mn-lt"/>
                <a:cs typeface="Segoe UI Light" panose="020B0502040204020203" pitchFamily="34" charset="0"/>
              </a:rPr>
              <a:t>- </a:t>
            </a:r>
            <a:r>
              <a:rPr lang="en-US" dirty="0">
                <a:latin typeface="+mn-lt"/>
                <a:cs typeface="Segoe UI Light" panose="020B0502040204020203" pitchFamily="34" charset="0"/>
              </a:rPr>
              <a:t>Account level - Blob level during upload</a:t>
            </a:r>
          </a:p>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rPr>
              <a:t>Hot</a:t>
            </a:r>
            <a:r>
              <a:rPr lang="en-US" dirty="0">
                <a:latin typeface="+mn-lt"/>
                <a:cs typeface="Segoe UI Light" panose="020B0502040204020203" pitchFamily="34" charset="0"/>
              </a:rPr>
              <a:t>, </a:t>
            </a:r>
            <a:r>
              <a:rPr lang="en-US" b="1" dirty="0">
                <a:latin typeface="+mn-lt"/>
                <a:cs typeface="Segoe UI Light" panose="020B0502040204020203" pitchFamily="34" charset="0"/>
              </a:rPr>
              <a:t>cool</a:t>
            </a:r>
            <a:r>
              <a:rPr lang="en-US" dirty="0">
                <a:latin typeface="+mn-lt"/>
                <a:cs typeface="Segoe UI Light" panose="020B0502040204020203" pitchFamily="34" charset="0"/>
              </a:rPr>
              <a:t>, and </a:t>
            </a:r>
            <a:r>
              <a:rPr lang="en-US" b="1" dirty="0">
                <a:latin typeface="+mn-lt"/>
                <a:cs typeface="Segoe UI Light" panose="020B0502040204020203" pitchFamily="34" charset="0"/>
              </a:rPr>
              <a:t>archive</a:t>
            </a:r>
            <a:r>
              <a:rPr lang="en-US" dirty="0">
                <a:latin typeface="+mn-lt"/>
                <a:cs typeface="Segoe UI Light" panose="020B0502040204020203" pitchFamily="34" charset="0"/>
              </a:rPr>
              <a:t> tiers - Blob level during upload or after upload.</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Data in the </a:t>
            </a:r>
            <a:r>
              <a:rPr lang="en-US" b="1" dirty="0">
                <a:latin typeface="+mn-lt"/>
                <a:cs typeface="Segoe UI Light" panose="020B0502040204020203" pitchFamily="34" charset="0"/>
              </a:rPr>
              <a:t>cool </a:t>
            </a:r>
            <a:r>
              <a:rPr lang="en-US" dirty="0">
                <a:latin typeface="+mn-lt"/>
                <a:cs typeface="Segoe UI Light" panose="020B0502040204020203" pitchFamily="34" charset="0"/>
              </a:rPr>
              <a:t>tier</a:t>
            </a:r>
            <a:r>
              <a:rPr lang="en-US" b="1" dirty="0">
                <a:latin typeface="+mn-lt"/>
                <a:cs typeface="Segoe UI Light" panose="020B0502040204020203" pitchFamily="34" charset="0"/>
              </a:rPr>
              <a:t> - </a:t>
            </a:r>
            <a:r>
              <a:rPr lang="en-US" dirty="0">
                <a:latin typeface="+mn-lt"/>
                <a:cs typeface="Segoe UI Light" panose="020B0502040204020203" pitchFamily="34" charset="0"/>
              </a:rPr>
              <a:t>high durability, retrieval latency, throughput</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For </a:t>
            </a:r>
            <a:r>
              <a:rPr lang="en-US" b="1" dirty="0">
                <a:latin typeface="+mn-lt"/>
                <a:cs typeface="Segoe UI Light" panose="020B0502040204020203" pitchFamily="34" charset="0"/>
              </a:rPr>
              <a:t>cool</a:t>
            </a:r>
            <a:r>
              <a:rPr lang="en-US" dirty="0">
                <a:latin typeface="+mn-lt"/>
                <a:cs typeface="Segoe UI Light" panose="020B0502040204020203" pitchFamily="34" charset="0"/>
              </a:rPr>
              <a:t> data – SLA, availability, cost</a:t>
            </a:r>
          </a:p>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hlinkClick r:id="rId4"/>
              </a:rPr>
              <a:t>Archive</a:t>
            </a:r>
            <a:r>
              <a:rPr lang="en-US" b="1" dirty="0">
                <a:latin typeface="+mn-lt"/>
                <a:cs typeface="Segoe UI Light" panose="020B0502040204020203" pitchFamily="34" charset="0"/>
              </a:rPr>
              <a:t> – Off-line</a:t>
            </a:r>
            <a:endParaRPr lang="en-US" dirty="0">
              <a:latin typeface="+mn-lt"/>
              <a:cs typeface="Segoe UI Light" panose="020B0502040204020203" pitchFamily="34" charset="0"/>
            </a:endParaRPr>
          </a:p>
        </p:txBody>
      </p:sp>
      <p:pic>
        <p:nvPicPr>
          <p:cNvPr id="2" name="Graphic 1">
            <a:extLst>
              <a:ext uri="{FF2B5EF4-FFF2-40B4-BE49-F238E27FC236}">
                <a16:creationId xmlns:a16="http://schemas.microsoft.com/office/drawing/2014/main" id="{123BAF0F-CE52-43E7-A5BF-BC433A6627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3397" y="5682665"/>
            <a:ext cx="817002" cy="817002"/>
          </a:xfrm>
          <a:prstGeom prst="rect">
            <a:avLst/>
          </a:prstGeom>
        </p:spPr>
      </p:pic>
      <p:sp>
        <p:nvSpPr>
          <p:cNvPr id="3" name="TextBox 2">
            <a:extLst>
              <a:ext uri="{FF2B5EF4-FFF2-40B4-BE49-F238E27FC236}">
                <a16:creationId xmlns:a16="http://schemas.microsoft.com/office/drawing/2014/main" id="{0D7A4A7A-15BC-4B78-8E47-8FA48F841781}"/>
              </a:ext>
            </a:extLst>
          </p:cNvPr>
          <p:cNvSpPr txBox="1"/>
          <p:nvPr/>
        </p:nvSpPr>
        <p:spPr>
          <a:xfrm>
            <a:off x="259080" y="5832633"/>
            <a:ext cx="6048375"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7"/>
              </a:rPr>
              <a:t>Introduction to Azure Blob storage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027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61784"/>
            <a:ext cx="11306469" cy="403079"/>
          </a:xfrm>
        </p:spPr>
        <p:txBody>
          <a:bodyPr/>
          <a:lstStyle/>
          <a:p>
            <a:r>
              <a:rPr lang="en-US" dirty="0">
                <a:latin typeface="+mn-lt"/>
                <a:cs typeface="Segoe UI Light" panose="020B0502040204020203" pitchFamily="34" charset="0"/>
              </a:rPr>
              <a:t>Support Tiering for Storage Accounts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5" y="1133930"/>
            <a:ext cx="10786984" cy="4939814"/>
          </a:xfrm>
        </p:spPr>
        <p:txBody>
          <a:bodyPr/>
          <a:lstStyle/>
          <a:p>
            <a:r>
              <a:rPr lang="en-US" b="1" dirty="0">
                <a:latin typeface="+mn-lt"/>
                <a:cs typeface="Segoe UI Light" panose="020B0502040204020203" pitchFamily="34" charset="0"/>
              </a:rPr>
              <a:t>Hot:</a:t>
            </a:r>
          </a:p>
          <a:p>
            <a:r>
              <a:rPr lang="en-US" dirty="0">
                <a:latin typeface="+mn-lt"/>
                <a:cs typeface="Segoe UI Light" panose="020B0502040204020203" pitchFamily="34" charset="0"/>
              </a:rPr>
              <a:t>Active, frequent read-write</a:t>
            </a:r>
          </a:p>
          <a:p>
            <a:endParaRPr lang="en-US" dirty="0">
              <a:latin typeface="+mn-lt"/>
              <a:cs typeface="Segoe UI Light" panose="020B0502040204020203" pitchFamily="34" charset="0"/>
            </a:endParaRPr>
          </a:p>
          <a:p>
            <a:r>
              <a:rPr lang="en-US" b="1" dirty="0">
                <a:latin typeface="+mn-lt"/>
                <a:cs typeface="Segoe UI Light" panose="020B0502040204020203" pitchFamily="34" charset="0"/>
              </a:rPr>
              <a:t>Cool:</a:t>
            </a:r>
          </a:p>
          <a:p>
            <a:r>
              <a:rPr lang="en-US" dirty="0">
                <a:latin typeface="+mn-lt"/>
                <a:cs typeface="Segoe UI Light" panose="020B0502040204020203" pitchFamily="34" charset="0"/>
              </a:rPr>
              <a:t>Short-term backup and disaster recovery</a:t>
            </a:r>
          </a:p>
          <a:p>
            <a:r>
              <a:rPr lang="en-US" dirty="0">
                <a:latin typeface="+mn-lt"/>
                <a:cs typeface="Segoe UI Light" panose="020B0502040204020203" pitchFamily="34" charset="0"/>
              </a:rPr>
              <a:t>Older content not viewed frequently</a:t>
            </a:r>
          </a:p>
          <a:p>
            <a:r>
              <a:rPr lang="en-US" dirty="0">
                <a:latin typeface="+mn-lt"/>
                <a:cs typeface="Segoe UI Light" panose="020B0502040204020203" pitchFamily="34" charset="0"/>
              </a:rPr>
              <a:t>Large data sets stored cost effectively</a:t>
            </a:r>
          </a:p>
          <a:p>
            <a:endParaRPr lang="en-US" b="1" dirty="0">
              <a:latin typeface="+mn-lt"/>
              <a:cs typeface="Segoe UI Light" panose="020B0502040204020203" pitchFamily="34" charset="0"/>
            </a:endParaRPr>
          </a:p>
          <a:p>
            <a:r>
              <a:rPr lang="en-US" b="1" dirty="0">
                <a:latin typeface="+mn-lt"/>
                <a:cs typeface="Segoe UI Light" panose="020B0502040204020203" pitchFamily="34" charset="0"/>
              </a:rPr>
              <a:t>Archive:</a:t>
            </a:r>
          </a:p>
          <a:p>
            <a:r>
              <a:rPr lang="en-US" dirty="0">
                <a:latin typeface="+mn-lt"/>
                <a:cs typeface="Segoe UI Light" panose="020B0502040204020203" pitchFamily="34" charset="0"/>
              </a:rPr>
              <a:t>Long-term backup, secondary backup, and archival</a:t>
            </a:r>
          </a:p>
        </p:txBody>
      </p:sp>
      <p:pic>
        <p:nvPicPr>
          <p:cNvPr id="2" name="Graphic 1">
            <a:extLst>
              <a:ext uri="{FF2B5EF4-FFF2-40B4-BE49-F238E27FC236}">
                <a16:creationId xmlns:a16="http://schemas.microsoft.com/office/drawing/2014/main" id="{497DB620-F3D1-4446-937A-54286E417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33018" y="5709874"/>
            <a:ext cx="727740" cy="727740"/>
          </a:xfrm>
          <a:prstGeom prst="rect">
            <a:avLst/>
          </a:prstGeom>
        </p:spPr>
      </p:pic>
    </p:spTree>
    <p:extLst>
      <p:ext uri="{BB962C8B-B14F-4D97-AF65-F5344CB8AC3E}">
        <p14:creationId xmlns:p14="http://schemas.microsoft.com/office/powerpoint/2010/main" val="2614688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fade">
                                      <p:cBhvr>
                                        <p:cTn id="15" dur="500"/>
                                        <p:tgtEl>
                                          <p:spTgt spid="1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500"/>
                                        <p:tgtEl>
                                          <p:spTgt spid="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5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500"/>
                                        <p:tgtEl>
                                          <p:spTgt spid="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animEffect transition="in" filter="fade">
                                      <p:cBhvr>
                                        <p:cTn id="29" dur="500"/>
                                        <p:tgtEl>
                                          <p:spTgt spid="1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xEl>
                                              <p:pRg st="9" end="9"/>
                                            </p:txEl>
                                          </p:spTgt>
                                        </p:tgtEl>
                                        <p:attrNameLst>
                                          <p:attrName>style.visibility</p:attrName>
                                        </p:attrNameLst>
                                      </p:cBhvr>
                                      <p:to>
                                        <p:strVal val="visible"/>
                                      </p:to>
                                    </p:set>
                                    <p:animEffect transition="in" filter="fade">
                                      <p:cBhvr>
                                        <p:cTn id="3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Common Questions - Storage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2923" y="1241654"/>
            <a:ext cx="11077249" cy="4763548"/>
          </a:xfrm>
        </p:spPr>
        <p:txBody>
          <a:bodyPr/>
          <a:lstStyle/>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Should I use Blob storage or GPv2 accounts if I want to tier my data?</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store objects in all three (hot, cool, and archive) access tiers in the same account?</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change the default access tier of my Blob or GPv2 storage account?</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set my default account access tier to archive?</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Do the blobs in the cool access tier behave differently than the ones in the hot access tier?</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Are the operations among the hot, cool, and archive tiers the same?</a:t>
            </a:r>
            <a:endParaRPr lang="en-US" dirty="0">
              <a:latin typeface="+mn-lt"/>
              <a:ea typeface="Calibri" panose="020F0502020204030204"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828E0878-D202-4F0C-A504-7572A5EF0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5462" y="5528442"/>
            <a:ext cx="817002" cy="817002"/>
          </a:xfrm>
          <a:prstGeom prst="rect">
            <a:avLst/>
          </a:prstGeom>
        </p:spPr>
      </p:pic>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5" y="3176840"/>
            <a:ext cx="10448461" cy="1622611"/>
          </a:xfrm>
        </p:spPr>
        <p:txBody>
          <a:bodyPr/>
          <a:lstStyle/>
          <a:p>
            <a:r>
              <a:rPr lang="en-US" sz="4000" dirty="0">
                <a:latin typeface="+mn-lt"/>
              </a:rPr>
              <a:t>Recommend Storage Management Tools</a:t>
            </a:r>
          </a:p>
        </p:txBody>
      </p:sp>
      <p:grpSp>
        <p:nvGrpSpPr>
          <p:cNvPr id="4" name="Group 3" descr="Icon of four servers">
            <a:extLst>
              <a:ext uri="{FF2B5EF4-FFF2-40B4-BE49-F238E27FC236}">
                <a16:creationId xmlns:a16="http://schemas.microsoft.com/office/drawing/2014/main" id="{783784BA-FE30-4AF3-83A8-08D667519985}"/>
              </a:ext>
            </a:extLst>
          </p:cNvPr>
          <p:cNvGrpSpPr/>
          <p:nvPr/>
        </p:nvGrpSpPr>
        <p:grpSpPr>
          <a:xfrm>
            <a:off x="10593400" y="5374524"/>
            <a:ext cx="1176959" cy="1138035"/>
            <a:chOff x="4202761" y="1833765"/>
            <a:chExt cx="780288" cy="781812"/>
          </a:xfrm>
        </p:grpSpPr>
        <p:pic>
          <p:nvPicPr>
            <p:cNvPr id="6" name="Picture 5">
              <a:extLst>
                <a:ext uri="{FF2B5EF4-FFF2-40B4-BE49-F238E27FC236}">
                  <a16:creationId xmlns:a16="http://schemas.microsoft.com/office/drawing/2014/main" id="{351EE49A-2313-448B-8ADE-9CC37DF9ADA6}"/>
                </a:ext>
              </a:extLst>
            </p:cNvPr>
            <p:cNvPicPr>
              <a:picLocks noChangeAspect="1"/>
            </p:cNvPicPr>
            <p:nvPr/>
          </p:nvPicPr>
          <p:blipFill>
            <a:blip r:embed="rId3"/>
            <a:stretch>
              <a:fillRect/>
            </a:stretch>
          </p:blipFill>
          <p:spPr>
            <a:xfrm>
              <a:off x="4202761" y="1833765"/>
              <a:ext cx="780288" cy="781812"/>
            </a:xfrm>
            <a:prstGeom prst="rect">
              <a:avLst/>
            </a:prstGeom>
          </p:spPr>
        </p:pic>
        <p:pic>
          <p:nvPicPr>
            <p:cNvPr id="7" name="Picture 6" descr="Icon of four servers">
              <a:extLst>
                <a:ext uri="{FF2B5EF4-FFF2-40B4-BE49-F238E27FC236}">
                  <a16:creationId xmlns:a16="http://schemas.microsoft.com/office/drawing/2014/main" id="{4CEB1826-7C85-4054-A234-A60BB34B87B9}"/>
                </a:ext>
              </a:extLst>
            </p:cNvPr>
            <p:cNvPicPr>
              <a:picLocks noChangeAspect="1"/>
            </p:cNvPicPr>
            <p:nvPr/>
          </p:nvPicPr>
          <p:blipFill>
            <a:blip r:embed="rId4"/>
            <a:stretch>
              <a:fillRect/>
            </a:stretch>
          </p:blipFill>
          <p:spPr>
            <a:xfrm>
              <a:off x="4398112" y="2041791"/>
              <a:ext cx="389587" cy="365760"/>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Widescreen</PresentationFormat>
  <Paragraphs>123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Segoe UI Semibold</vt:lpstr>
      <vt:lpstr>Wingdings</vt:lpstr>
      <vt:lpstr>Microsoft Azure Template</vt:lpstr>
      <vt:lpstr>PowerPoint Presentation</vt:lpstr>
      <vt:lpstr>AZ-304: Microsoft Azure Architect Design</vt:lpstr>
      <vt:lpstr>Module 7: Select an Appropriate Storage Account</vt:lpstr>
      <vt:lpstr>Learning Objectives</vt:lpstr>
      <vt:lpstr>Choose Between Storage Tiers</vt:lpstr>
      <vt:lpstr>Design for Azure Blob Storage Access Tiers</vt:lpstr>
      <vt:lpstr>Support Tiering for Storage Accounts</vt:lpstr>
      <vt:lpstr>Common Questions - Storage Tiers</vt:lpstr>
      <vt:lpstr>Recommend Storage Management Tools</vt:lpstr>
      <vt:lpstr>Tools for Working with Azure Storage</vt:lpstr>
      <vt:lpstr>Demonstration - Manage Tiered Storage using Azure Tools</vt:lpstr>
      <vt:lpstr>Module 7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2020-10-16T13:11:46Z</dcterms:created>
  <dcterms:modified xsi:type="dcterms:W3CDTF">2021-04-27T22:19:54Z</dcterms:modified>
</cp:coreProperties>
</file>