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18"/>
  </p:notesMasterIdLst>
  <p:handoutMasterIdLst>
    <p:handoutMasterId r:id="rId19"/>
  </p:handoutMasterIdLst>
  <p:sldIdLst>
    <p:sldId id="1746" r:id="rId2"/>
    <p:sldId id="1886" r:id="rId3"/>
    <p:sldId id="1750" r:id="rId4"/>
    <p:sldId id="1751" r:id="rId5"/>
    <p:sldId id="1889" r:id="rId6"/>
    <p:sldId id="1754" r:id="rId7"/>
    <p:sldId id="1888" r:id="rId8"/>
    <p:sldId id="1873" r:id="rId9"/>
    <p:sldId id="1885" r:id="rId10"/>
    <p:sldId id="1894" r:id="rId11"/>
    <p:sldId id="1901" r:id="rId12"/>
    <p:sldId id="1896" r:id="rId13"/>
    <p:sldId id="1882" r:id="rId14"/>
    <p:sldId id="2076138153" r:id="rId15"/>
    <p:sldId id="2076138156" r:id="rId16"/>
    <p:sldId id="1891" r:id="rId1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0000"/>
    <a:srgbClr val="243A5E"/>
    <a:srgbClr val="EBEBEB"/>
    <a:srgbClr val="0078D4"/>
    <a:srgbClr val="59B4D9"/>
    <a:srgbClr val="FFFFFF"/>
    <a:srgbClr val="FFF100"/>
    <a:srgbClr val="75757A"/>
    <a:srgbClr val="3C3C41"/>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28978F-9CCC-451C-A1F9-5426D854E392}" v="2903" dt="2021-11-09T23:44:35.8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10" autoAdjust="0"/>
    <p:restoredTop sz="84970" autoAdjust="0"/>
  </p:normalViewPr>
  <p:slideViewPr>
    <p:cSldViewPr snapToGrid="0">
      <p:cViewPr varScale="1">
        <p:scale>
          <a:sx n="88" d="100"/>
          <a:sy n="88" d="100"/>
        </p:scale>
        <p:origin x="816" y="96"/>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11/13/2021 5:24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11/13/2021 5:24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257945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this in only feedback for the Learn content. Discuss how to provide more general course feedback. Consider adding another slide for how general course feedback should be provided.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520747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AZ-305 Case Study GitHub - https://github.com/MicrosoftLearning/AZ-305-DesigningMicrosoftAzureInfrastructureSolutions</a:t>
            </a:r>
          </a:p>
          <a:p>
            <a:endParaRPr lang="en-US" dirty="0"/>
          </a:p>
          <a:p>
            <a:r>
              <a:rPr lang="en-US" dirty="0"/>
              <a:t>Be prepared to discuss how students should approach the case studies. How will they participate? Will they be expected to present a solution? What tools are available to them to draw architectures or answer questions? </a:t>
            </a:r>
          </a:p>
          <a:p>
            <a:endParaRPr lang="en-US" dirty="0"/>
          </a:p>
          <a:p>
            <a:r>
              <a:rPr lang="en-US" dirty="0"/>
              <a:t>Use this slide and the next two slides to give students areas to explore and use in class.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11/13/2021 5:24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944228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Consider talking about landing zones specifically. Use this link to review before class https://docs.microsoft.com/azure/cloud-adoption-framework/ready/landing-zone/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cloud adoption journey - https://azure.microsoft.com/cloud-adoption-framework/#cloud-adoption-journey</a:t>
            </a:r>
          </a:p>
          <a:p>
            <a:r>
              <a:rPr lang="en-US" b="0" dirty="0">
                <a:solidFill>
                  <a:srgbClr val="000000"/>
                </a:solidFill>
                <a:effectLst/>
                <a:latin typeface="Consolas" panose="020B0609020204030204" pitchFamily="49" charset="0"/>
              </a:rPr>
              <a:t>Azure migration guide overview</a:t>
            </a:r>
            <a:r>
              <a:rPr lang="en-US" b="0" dirty="0">
                <a:solidFill>
                  <a:srgbClr val="A31515"/>
                </a:solidFill>
                <a:effectLst/>
                <a:latin typeface="Consolas" panose="020B0609020204030204" pitchFamily="49" charset="0"/>
              </a:rPr>
              <a:t> - https://docs.microsoft.com/azure/cloud-adoption-framework/migrate/azure-migration-guide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Azure cloud migration best practices checklist</a:t>
            </a:r>
            <a:r>
              <a:rPr lang="en-US" b="0" dirty="0">
                <a:solidFill>
                  <a:srgbClr val="A31515"/>
                </a:solidFill>
                <a:effectLst/>
                <a:latin typeface="Consolas" panose="020B0609020204030204" pitchFamily="49" charset="0"/>
              </a:rPr>
              <a:t> - https://docs.microsoft.com/azure/cloud-adoption-framework/migrate/azure-best-practices</a:t>
            </a:r>
          </a:p>
          <a:p>
            <a:r>
              <a:rPr lang="en-US" b="0" dirty="0">
                <a:solidFill>
                  <a:srgbClr val="A31515"/>
                </a:solidFill>
                <a:effectLst/>
                <a:latin typeface="Consolas" panose="020B0609020204030204" pitchFamily="49" charset="0"/>
              </a:rPr>
              <a:t>Microsoft Cloud Adoption Framework for Azure - https://docs.microsoft.com/learn/modules/microsoft-cloud-adoption-framework-for-azure/</a:t>
            </a:r>
          </a:p>
          <a:p>
            <a:endParaRPr lang="en-US" b="0" dirty="0">
              <a:solidFill>
                <a:srgbClr val="A31515"/>
              </a:solidFill>
              <a:effectLst/>
              <a:latin typeface="Consolas" panose="020B0609020204030204" pitchFamily="49" charset="0"/>
            </a:endParaRPr>
          </a:p>
          <a:p>
            <a:pPr marL="171450" indent="-171450">
              <a:buFont typeface="Arial" panose="020B0604020202020204" pitchFamily="34" charset="0"/>
              <a:buChar char="•"/>
            </a:pPr>
            <a:r>
              <a:rPr lang="en-US" b="0" dirty="0">
                <a:solidFill>
                  <a:srgbClr val="A31515"/>
                </a:solidFill>
                <a:effectLst/>
                <a:latin typeface="Consolas" panose="020B0609020204030204" pitchFamily="49" charset="0"/>
              </a:rPr>
              <a:t>Strategy – Define business justification and expected outcomes of adoption</a:t>
            </a:r>
          </a:p>
          <a:p>
            <a:pPr marL="171450" indent="-171450">
              <a:buFont typeface="Arial" panose="020B0604020202020204" pitchFamily="34" charset="0"/>
              <a:buChar char="•"/>
            </a:pPr>
            <a:r>
              <a:rPr lang="en-US" b="0" dirty="0">
                <a:solidFill>
                  <a:srgbClr val="A31515"/>
                </a:solidFill>
                <a:effectLst/>
                <a:latin typeface="Consolas" panose="020B0609020204030204" pitchFamily="49" charset="0"/>
              </a:rPr>
              <a:t>Plan – Align actionable adoption plans to business outcomes</a:t>
            </a:r>
          </a:p>
          <a:p>
            <a:pPr marL="171450" indent="-171450">
              <a:buFont typeface="Arial" panose="020B0604020202020204" pitchFamily="34" charset="0"/>
              <a:buChar char="•"/>
            </a:pPr>
            <a:r>
              <a:rPr lang="en-US" b="0" dirty="0">
                <a:solidFill>
                  <a:srgbClr val="A31515"/>
                </a:solidFill>
                <a:effectLst/>
                <a:latin typeface="Consolas" panose="020B0609020204030204" pitchFamily="49" charset="0"/>
              </a:rPr>
              <a:t>Ready – Prepare the cloud environment for the planned changes</a:t>
            </a:r>
          </a:p>
          <a:p>
            <a:pPr marL="171450" indent="-171450">
              <a:buFont typeface="Arial" panose="020B0604020202020204" pitchFamily="34" charset="0"/>
              <a:buChar char="•"/>
            </a:pPr>
            <a:r>
              <a:rPr lang="en-US" b="0" dirty="0">
                <a:solidFill>
                  <a:srgbClr val="A31515"/>
                </a:solidFill>
                <a:effectLst/>
                <a:latin typeface="Consolas" panose="020B0609020204030204" pitchFamily="49" charset="0"/>
              </a:rPr>
              <a:t>Adopt (Migrate/Innovate) – Migrate and modernize existing workloads / Develop new cloud-native or hybrid solutions</a:t>
            </a:r>
          </a:p>
          <a:p>
            <a:pPr marL="171450" indent="-171450">
              <a:buFont typeface="Arial" panose="020B0604020202020204" pitchFamily="34" charset="0"/>
              <a:buChar char="•"/>
            </a:pPr>
            <a:r>
              <a:rPr lang="en-US" b="0" dirty="0">
                <a:solidFill>
                  <a:srgbClr val="A31515"/>
                </a:solidFill>
                <a:effectLst/>
                <a:latin typeface="Consolas" panose="020B0609020204030204" pitchFamily="49" charset="0"/>
              </a:rPr>
              <a:t>Govern – Govern the environment and workloads</a:t>
            </a:r>
          </a:p>
          <a:p>
            <a:pPr marL="171450" indent="-171450">
              <a:buFont typeface="Arial" panose="020B0604020202020204" pitchFamily="34" charset="0"/>
              <a:buChar char="•"/>
            </a:pPr>
            <a:r>
              <a:rPr lang="en-US" b="0" dirty="0">
                <a:solidFill>
                  <a:srgbClr val="A31515"/>
                </a:solidFill>
                <a:effectLst/>
                <a:latin typeface="Consolas" panose="020B0609020204030204" pitchFamily="49" charset="0"/>
              </a:rPr>
              <a:t>Manage – Operations management for cloud and hybrid solutions</a:t>
            </a:r>
          </a:p>
          <a:p>
            <a:pPr marL="171450" indent="-171450">
              <a:buFont typeface="Arial" panose="020B0604020202020204" pitchFamily="34" charset="0"/>
              <a:buChar char="•"/>
            </a:pPr>
            <a:r>
              <a:rPr lang="en-US" b="0" dirty="0">
                <a:solidFill>
                  <a:srgbClr val="A31515"/>
                </a:solidFill>
                <a:effectLst/>
                <a:latin typeface="Consolas" panose="020B0609020204030204" pitchFamily="49" charset="0"/>
              </a:rPr>
              <a:t>Organize – Align the teams and roles supporting your organization’s cloud adoption efforts</a:t>
            </a:r>
          </a:p>
          <a:p>
            <a:endParaRPr lang="en-US" b="0" dirty="0">
              <a:solidFill>
                <a:srgbClr val="A31515"/>
              </a:solidFill>
              <a:effectLst/>
              <a:latin typeface="Consolas" panose="020B0609020204030204" pitchFamily="49" charset="0"/>
            </a:endParaRPr>
          </a:p>
          <a:p>
            <a:endParaRPr lang="en-US" b="0" dirty="0">
              <a:solidFill>
                <a:srgbClr val="A31515"/>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79ED9CA1-4A12-4327-B19F-AF8FAAE8140B}" type="slidenum">
              <a:rPr lang="en-US" smtClean="0"/>
              <a:t>14</a:t>
            </a:fld>
            <a:endParaRPr lang="en-US"/>
          </a:p>
        </p:txBody>
      </p:sp>
    </p:spTree>
    <p:extLst>
      <p:ext uri="{BB962C8B-B14F-4D97-AF65-F5344CB8AC3E}">
        <p14:creationId xmlns:p14="http://schemas.microsoft.com/office/powerpoint/2010/main" val="2720659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Segoe UI" panose="020B0502040204020203" pitchFamily="34" charset="0"/>
              </a:rPr>
              <a:t>US Partner Community Blog: Well-Architected Framework: https://www.microsoft.com/us-partner-blog/tag/well-architected-framework/</a:t>
            </a:r>
          </a:p>
          <a:p>
            <a:r>
              <a:rPr lang="en-US" dirty="0"/>
              <a:t>Microsoft Azure Well-Architected Framework - https://docs.microsoft.com/azure/cloud-adoption-framework/</a:t>
            </a:r>
          </a:p>
          <a:p>
            <a:r>
              <a:rPr lang="en-US" dirty="0"/>
              <a:t>Build great solutions with the Microsoft Azure Well-Architected Framework - https://docs.microsoft.com/learn/paths/azure-well-architected-framework/</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000000"/>
                </a:solidFill>
                <a:effectLst/>
                <a:latin typeface="Segoe UI" panose="020B0502040204020203" pitchFamily="34" charset="0"/>
              </a:rPr>
              <a:t>Azure’s Well-Architected Framework targets a specific workload, and the Cloud Adoption Framework picks them up from the point of migration to the cloud.</a:t>
            </a:r>
            <a:endParaRPr lang="en-US" dirty="0"/>
          </a:p>
          <a:p>
            <a:r>
              <a:rPr lang="en-US" dirty="0"/>
              <a:t>Well Architected Assessment repo - https://github.com/Azure/WellArchitected-Assessment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758025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906886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 the virtual classroom remove the items that aren’t appropriate. Demo the virtual experience including asking a question, chat, video ..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991139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sure to ask your students about their level of experience. Have they taken AZ-104 (Admin) or another Microsoft course? </a:t>
            </a:r>
          </a:p>
          <a:p>
            <a:r>
              <a:rPr lang="en-US" dirty="0"/>
              <a:t>Microsoft Learn has a series of Fundamental modules for Azure, networking, and security. More modules are added every day and can help students ramp up on Azure basics. https://docs.microsoft.com/learn/browse/?term=fundamentals&amp;terms=fundamentals&amp;products=azure</a:t>
            </a:r>
          </a:p>
          <a:p>
            <a:endParaRPr lang="en-US" dirty="0"/>
          </a:p>
          <a:p>
            <a:r>
              <a:rPr lang="en-US" dirty="0"/>
              <a:t>There is also an AZ-104: Prerequisites for Azure administrators learning path - https://docs.microsoft.com/learn/paths/az-104-administrator-prerequisites/.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500194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Use this slide to introduce the different exam levels – Fundamentals, Associate, and Expert. Also, the difference between exams and certifications. Some certifications require you to pass more than one exam. </a:t>
            </a:r>
          </a:p>
        </p:txBody>
      </p:sp>
      <p:sp>
        <p:nvSpPr>
          <p:cNvPr id="4" name="Slide Number Placeholder 3"/>
          <p:cNvSpPr>
            <a:spLocks noGrp="1"/>
          </p:cNvSpPr>
          <p:nvPr>
            <p:ph type="sldNum" sz="quarter" idx="5"/>
          </p:nvPr>
        </p:nvSpPr>
        <p:spPr/>
        <p:txBody>
          <a:bodyPr/>
          <a:lstStyle/>
          <a:p>
            <a:fld id="{14FEC80D-91D6-4A7B-B9BD-16D88774DDB2}" type="slidenum">
              <a:rPr lang="en-US" smtClean="0"/>
              <a:t>7</a:t>
            </a:fld>
            <a:endParaRPr lang="en-US"/>
          </a:p>
        </p:txBody>
      </p:sp>
    </p:spTree>
    <p:extLst>
      <p:ext uri="{BB962C8B-B14F-4D97-AF65-F5344CB8AC3E}">
        <p14:creationId xmlns:p14="http://schemas.microsoft.com/office/powerpoint/2010/main" val="1955691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Reimagining the Azure Solutions Architect Expert certification - https://techcommunity.microsoft.com/t5/microsoft-learn-blog/reimagining-the-azure-solutions-architect-expert-certification/ba-p/2813695</a:t>
            </a:r>
          </a:p>
          <a:p>
            <a:r>
              <a:rPr lang="en-US" i="0" dirty="0"/>
              <a:t>Exam AZ-305: Designing Microsoft Azure Infrastructure Solutions - https://docs.microsoft.com/learn/certifications/exams/az-305</a:t>
            </a:r>
          </a:p>
          <a:p>
            <a:endParaRPr lang="en-US" i="0"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11/13/2021 5:24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381700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Adjust this slide to your teaching schedule. If you are running behind, consider using the last daily case study as homework. Also, consider using the Module Review questions to recap the day before or after breaks to refocus the class. Some instructors like to complete the case study then use the lecture material for review. Lecture is estimated at 60 – 90 minutes. Case studies are estimated at 60-120 minutes. There is an optional case study suggested for Day 3 that brings together the previous content. Modules that do not have a formal case study will have a small decision scenario at the end. Be sure to read more about the course and strategy in the Instructor Prep Guide.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11/13/2021 5:24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643730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students' access Skillpipe. Demonstrate and how to navigate the features of the product. Under Menu </a:t>
            </a:r>
            <a:r>
              <a:rPr lang="en-US" dirty="0">
                <a:sym typeface="Wingdings" panose="05000000000000000000" pitchFamily="2" charset="2"/>
              </a:rPr>
              <a:t> FAQ there is a short video on how to use the product. </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526363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rPr>
              <a:t>Learn Collection - https://aka.ms/AZ-305StudentMaterials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solidFill>
                <a:srgbClr val="000000"/>
              </a:solidFill>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rPr>
              <a:t>A Learn Collection has been created for the course. Feel free to share the link with your students. This link provides direct access to the exam page, student content, the GitHub labs.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solidFill>
                <a:srgbClr val="000000"/>
              </a:solidFill>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rPr>
              <a:t>You can also view this content from the exam page or by searching the Learn content. This is only a small set of content that is available for Solutions Architects on Learn.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solidFill>
                <a:srgbClr val="000000"/>
              </a:solidFill>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t>The course materials include a curated list of modules we think would be most helpful. These modules are listed on the last page, Summary and Resources. Students can search and find other modules. It is important to point out that additional study is needed for students to pass the exam.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solidFill>
                <a:srgbClr val="000000"/>
              </a:solidFill>
              <a:effectLst/>
              <a:latin typeface="Calibri" panose="020F0502020204030204" pitchFamily="34" charset="0"/>
              <a:ea typeface="Calibri" panose="020F0502020204030204" pitchFamily="34"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0472637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3"/>
            <a:ext cx="5537797" cy="1828800"/>
          </a:xfrm>
          <a:prstGeom prst="rect">
            <a:avLst/>
          </a:prstGeom>
          <a:noFill/>
        </p:spPr>
        <p:txBody>
          <a:bodyPr lIns="0" tIns="0" rIns="0" bIns="182880" anchor="b" anchorCtr="0"/>
          <a:lstStyle>
            <a:lvl1pPr>
              <a:defRPr sz="4896" strike="noStrike" spc="-50"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53369"/>
          </a:xfrm>
          <a:prstGeom prst="rect">
            <a:avLst/>
          </a:prstGeom>
        </p:spPr>
        <p:txBody>
          <a:bodyPr/>
          <a:lstStyle>
            <a:lvl1pPr>
              <a:defRPr sz="1836">
                <a:solidFill>
                  <a:schemeClr val="tx1"/>
                </a:solidFill>
              </a:defRPr>
            </a:lvl1pPr>
            <a:lvl2pPr>
              <a:defRPr sz="1800">
                <a:solidFill>
                  <a:srgbClr val="000000"/>
                </a:solidFill>
              </a:defRPr>
            </a:lvl2pPr>
            <a:lvl3pPr>
              <a:defRPr sz="1399"/>
            </a:lvl3pPr>
            <a:lvl4pPr>
              <a:defRPr sz="1399"/>
            </a:lvl4pPr>
            <a:lvl5pPr>
              <a:defRPr sz="104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511132" y="601150"/>
            <a:ext cx="5785713" cy="5792226"/>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9630" y="162871"/>
            <a:ext cx="2688089" cy="889107"/>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733309" y="876893"/>
            <a:ext cx="5251828" cy="5240740"/>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64"/>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64"/>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64"/>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64"/>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64"/>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64"/>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64"/>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64"/>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64"/>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64"/>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64"/>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64"/>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64"/>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64"/>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64"/>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64"/>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64"/>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64"/>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64"/>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64"/>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64"/>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64"/>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64"/>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64"/>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 name="Footer Placeholder 1">
            <a:extLst>
              <a:ext uri="{FF2B5EF4-FFF2-40B4-BE49-F238E27FC236}">
                <a16:creationId xmlns:a16="http://schemas.microsoft.com/office/drawing/2014/main" id="{7D45B4C5-1926-4314-A8FC-C5E424DC8249}"/>
              </a:ext>
            </a:extLst>
          </p:cNvPr>
          <p:cNvSpPr txBox="1">
            <a:spLocks/>
          </p:cNvSpPr>
          <p:nvPr userDrawn="1"/>
        </p:nvSpPr>
        <p:spPr>
          <a:xfrm>
            <a:off x="8095982" y="6668010"/>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5278613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465138" y="1961079"/>
            <a:ext cx="11533187" cy="307777"/>
          </a:xfrm>
          <a:prstGeom prst="rect">
            <a:avLst/>
          </a:prstGeom>
        </p:spPr>
        <p:txBody>
          <a:bodyPr wrap="square" lIns="0" tIns="0" rIns="0" bIns="0">
            <a:spAutoFit/>
          </a:bodyPr>
          <a:lstStyle>
            <a:lvl1pPr marL="0" indent="0">
              <a:lnSpc>
                <a:spcPts val="2400"/>
              </a:lnSpc>
              <a:buNone/>
              <a:defRPr sz="2000" b="0" i="0" spc="0">
                <a:solidFill>
                  <a:srgbClr val="000000"/>
                </a:solidFill>
                <a:latin typeface="+mj-lt"/>
              </a:defRPr>
            </a:lvl1pPr>
            <a:lvl2pPr marL="0" indent="0">
              <a:lnSpc>
                <a:spcPts val="2400"/>
              </a:lnSpc>
              <a:buNone/>
              <a:defRPr spc="0">
                <a:solidFill>
                  <a:srgbClr val="000000"/>
                </a:solidFill>
                <a:latin typeface="+mn-lt"/>
              </a:defRPr>
            </a:lvl2pPr>
            <a:lvl3pPr marL="457200" indent="0">
              <a:buNone/>
              <a:defRPr/>
            </a:lvl3pPr>
            <a:lvl4pPr marL="685800" indent="0">
              <a:buNone/>
              <a:defRPr/>
            </a:lvl4pPr>
            <a:lvl5pPr marL="914400" indent="0">
              <a:buNone/>
              <a:defRPr/>
            </a:lvl5pPr>
          </a:lstStyle>
          <a:p>
            <a:pPr lvl="1"/>
            <a:r>
              <a:rPr lang="en-US"/>
              <a:t>Large: subhead Segoe UI Regular 20/24</a:t>
            </a:r>
          </a:p>
        </p:txBody>
      </p:sp>
      <p:sp>
        <p:nvSpPr>
          <p:cNvPr id="5" name="Text Placeholder 4"/>
          <p:cNvSpPr>
            <a:spLocks noGrp="1"/>
          </p:cNvSpPr>
          <p:nvPr>
            <p:ph type="body" sz="quarter" idx="11" hasCustomPrompt="1"/>
          </p:nvPr>
        </p:nvSpPr>
        <p:spPr>
          <a:xfrm>
            <a:off x="465138" y="3075739"/>
            <a:ext cx="11533187" cy="220510"/>
          </a:xfrm>
          <a:prstGeom prst="rect">
            <a:avLst/>
          </a:prstGeom>
        </p:spPr>
        <p:txBody>
          <a:bodyPr lIns="0" tIns="0" rIns="0" bIns="0"/>
          <a:lstStyle>
            <a:lvl1pPr marL="0" indent="0">
              <a:lnSpc>
                <a:spcPts val="1800"/>
              </a:lnSpc>
              <a:spcBef>
                <a:spcPts val="0"/>
              </a:spcBef>
              <a:buNone/>
              <a:defRPr sz="1400" b="0" spc="0">
                <a:solidFill>
                  <a:schemeClr val="tx2"/>
                </a:solidFill>
                <a:latin typeface="+mj-lt"/>
              </a:defRPr>
            </a:lvl1pPr>
            <a:lvl2pPr marL="0" indent="0">
              <a:lnSpc>
                <a:spcPts val="1800"/>
              </a:lnSpc>
              <a:spcBef>
                <a:spcPts val="0"/>
              </a:spcBef>
              <a:buNone/>
              <a:defRPr sz="1400" spc="0">
                <a:solidFill>
                  <a:srgbClr val="000000"/>
                </a:solidFill>
              </a:defRPr>
            </a:lvl2pPr>
            <a:lvl3pPr marL="457200" indent="0">
              <a:buNone/>
              <a:defRPr/>
            </a:lvl3pPr>
            <a:lvl4pPr marL="685800" indent="0">
              <a:buNone/>
              <a:defRPr/>
            </a:lvl4pPr>
            <a:lvl5pPr marL="914400" indent="0">
              <a:buNone/>
              <a:defRPr/>
            </a:lvl5pPr>
          </a:lstStyle>
          <a:p>
            <a:pPr lvl="0"/>
            <a:r>
              <a:rPr lang="en-US"/>
              <a:t>Medium: paragraph heading Segoe UI </a:t>
            </a:r>
            <a:r>
              <a:rPr lang="en-US" err="1"/>
              <a:t>Semibold</a:t>
            </a:r>
            <a:r>
              <a:rPr lang="en-US"/>
              <a:t> 14/18</a:t>
            </a:r>
          </a:p>
        </p:txBody>
      </p:sp>
      <p:sp>
        <p:nvSpPr>
          <p:cNvPr id="10" name="Text Placeholder 6">
            <a:extLst>
              <a:ext uri="{FF2B5EF4-FFF2-40B4-BE49-F238E27FC236}">
                <a16:creationId xmlns:a16="http://schemas.microsoft.com/office/drawing/2014/main" id="{76E35749-090F-0542-9B4B-BF37EFC334BC}"/>
              </a:ext>
            </a:extLst>
          </p:cNvPr>
          <p:cNvSpPr>
            <a:spLocks noGrp="1"/>
          </p:cNvSpPr>
          <p:nvPr>
            <p:ph type="body" sz="quarter" idx="14" hasCustomPrompt="1"/>
          </p:nvPr>
        </p:nvSpPr>
        <p:spPr>
          <a:xfrm>
            <a:off x="465138" y="4593491"/>
            <a:ext cx="11533187" cy="153888"/>
          </a:xfrm>
          <a:prstGeom prst="rect">
            <a:avLst/>
          </a:prstGeom>
        </p:spPr>
        <p:txBody>
          <a:bodyPr lIns="0" tIns="0" rIns="0" bIns="0"/>
          <a:lstStyle>
            <a:lvl1pPr marL="0" indent="0">
              <a:lnSpc>
                <a:spcPts val="1200"/>
              </a:lnSpc>
              <a:spcBef>
                <a:spcPts val="0"/>
              </a:spcBef>
              <a:buNone/>
              <a:defRPr sz="1000" spc="0">
                <a:solidFill>
                  <a:schemeClr val="tx1"/>
                </a:solidFill>
              </a:defRPr>
            </a:lvl1pPr>
            <a:lvl2pPr marL="0" indent="0">
              <a:lnSpc>
                <a:spcPct val="100000"/>
              </a:lnSpc>
              <a:spcBef>
                <a:spcPts val="0"/>
              </a:spcBef>
              <a:buNone/>
              <a:defRPr sz="1000" spc="0">
                <a:solidFill>
                  <a:srgbClr val="000000"/>
                </a:solidFill>
              </a:defRPr>
            </a:lvl2pPr>
            <a:lvl3pPr marL="457200" indent="0">
              <a:buNone/>
              <a:defRPr/>
            </a:lvl3pPr>
            <a:lvl4pPr marL="685800" indent="0">
              <a:buNone/>
              <a:defRPr/>
            </a:lvl4pPr>
            <a:lvl5pPr marL="0" indent="0">
              <a:lnSpc>
                <a:spcPct val="100000"/>
              </a:lnSpc>
              <a:buNone/>
              <a:defRPr>
                <a:solidFill>
                  <a:srgbClr val="000000"/>
                </a:solidFill>
              </a:defRPr>
            </a:lvl5pPr>
          </a:lstStyle>
          <a:p>
            <a:pPr lvl="1"/>
            <a:r>
              <a:rPr lang="en-US"/>
              <a:t>Small: caption body copy Segoe Regular 10/12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
        <p:nvSpPr>
          <p:cNvPr id="19" name="Text Placeholder 3">
            <a:extLst>
              <a:ext uri="{FF2B5EF4-FFF2-40B4-BE49-F238E27FC236}">
                <a16:creationId xmlns:a16="http://schemas.microsoft.com/office/drawing/2014/main" id="{68F32AD9-0E33-284C-8468-E63BF69AF2EB}"/>
              </a:ext>
            </a:extLst>
          </p:cNvPr>
          <p:cNvSpPr>
            <a:spLocks noGrp="1"/>
          </p:cNvSpPr>
          <p:nvPr>
            <p:ph type="body" sz="quarter" idx="24" hasCustomPrompt="1"/>
          </p:nvPr>
        </p:nvSpPr>
        <p:spPr>
          <a:xfrm>
            <a:off x="463276" y="4385524"/>
            <a:ext cx="11533187" cy="207967"/>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a:t>Small: caption title Segoe UI Bold 10/12. </a:t>
            </a:r>
          </a:p>
        </p:txBody>
      </p:sp>
      <p:sp>
        <p:nvSpPr>
          <p:cNvPr id="21" name="Text Placeholder 4">
            <a:extLst>
              <a:ext uri="{FF2B5EF4-FFF2-40B4-BE49-F238E27FC236}">
                <a16:creationId xmlns:a16="http://schemas.microsoft.com/office/drawing/2014/main" id="{BA46FDB1-D336-7C45-BF92-D58B6C550364}"/>
              </a:ext>
            </a:extLst>
          </p:cNvPr>
          <p:cNvSpPr>
            <a:spLocks noGrp="1"/>
          </p:cNvSpPr>
          <p:nvPr>
            <p:ph type="body" sz="quarter" idx="18" hasCustomPrompt="1"/>
          </p:nvPr>
        </p:nvSpPr>
        <p:spPr>
          <a:xfrm>
            <a:off x="463276" y="3323870"/>
            <a:ext cx="11533187" cy="22044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Medium: body copy Segoe UI Regular 14/18</a:t>
            </a:r>
          </a:p>
        </p:txBody>
      </p:sp>
      <p:sp>
        <p:nvSpPr>
          <p:cNvPr id="3" name="Footer Placeholder 1">
            <a:extLst>
              <a:ext uri="{FF2B5EF4-FFF2-40B4-BE49-F238E27FC236}">
                <a16:creationId xmlns:a16="http://schemas.microsoft.com/office/drawing/2014/main" id="{EED5993D-9CC1-47E1-95B4-810E313D4AC3}"/>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208845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Heading Segoe UI </a:t>
            </a:r>
            <a:r>
              <a:rPr lang="en-US" err="1"/>
              <a:t>Semibold</a:t>
            </a:r>
            <a:r>
              <a:rPr lang="en-US"/>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960860"/>
            <a:ext cx="9572625" cy="3385542"/>
          </a:xfrm>
          <a:prstGeom prst="rect">
            <a:avLst/>
          </a:prstGeom>
        </p:spPr>
        <p:txBody>
          <a:bodyPr wrap="square" lIns="0" tIns="0" rIns="0" bIns="0">
            <a:sp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endParaRPr lang="en-US"/>
          </a:p>
          <a:p>
            <a:pPr lvl="0"/>
            <a:endParaRPr lang="en-US"/>
          </a:p>
          <a:p>
            <a:pPr lvl="0"/>
            <a:endParaRPr lang="en-US"/>
          </a:p>
          <a:p>
            <a:pPr lvl="0"/>
            <a:endParaRPr lang="en-US"/>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1643" y="448141"/>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3" name="Footer Placeholder 1">
            <a:extLst>
              <a:ext uri="{FF2B5EF4-FFF2-40B4-BE49-F238E27FC236}">
                <a16:creationId xmlns:a16="http://schemas.microsoft.com/office/drawing/2014/main" id="{321C5BC6-3576-4A3E-899B-09DB91CBC4C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1"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CAC636FD-8B7A-4800-AB08-3D6AA6585803}"/>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2471224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15" r:id="rId1"/>
    <p:sldLayoutId id="2147484557" r:id="rId2"/>
    <p:sldLayoutId id="2147484610" r:id="rId3"/>
    <p:sldLayoutId id="2147484562" r:id="rId4"/>
    <p:sldLayoutId id="2147484614" r:id="rId5"/>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7.w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6.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28.wmf"/><Relationship Id="rId5" Type="http://schemas.openxmlformats.org/officeDocument/2006/relationships/oleObject" Target="../embeddings/oleObject3.bin"/><Relationship Id="rId4" Type="http://schemas.openxmlformats.org/officeDocument/2006/relationships/hyperlink" Target="https://aka.ms/AZ-305StudentMaterial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azure/architecture/"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31.png"/><Relationship Id="rId4" Type="http://schemas.openxmlformats.org/officeDocument/2006/relationships/hyperlink" Target="https://azurecharts.com/"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azure/cloud-adoption-framework/"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azure/architecture/framework/resiliency/business-metrics"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6.emf"/><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image" Target="../media/image18.wmf"/><Relationship Id="rId3" Type="http://schemas.openxmlformats.org/officeDocument/2006/relationships/image" Target="../media/image8.wmf"/><Relationship Id="rId7" Type="http://schemas.openxmlformats.org/officeDocument/2006/relationships/image" Target="../media/image12.wmf"/><Relationship Id="rId12" Type="http://schemas.openxmlformats.org/officeDocument/2006/relationships/image" Target="../media/image17.wmf"/><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1.wmf"/><Relationship Id="rId11" Type="http://schemas.openxmlformats.org/officeDocument/2006/relationships/image" Target="../media/image16.wmf"/><Relationship Id="rId5" Type="http://schemas.openxmlformats.org/officeDocument/2006/relationships/image" Target="../media/image10.wmf"/><Relationship Id="rId10" Type="http://schemas.openxmlformats.org/officeDocument/2006/relationships/image" Target="../media/image15.wmf"/><Relationship Id="rId4" Type="http://schemas.openxmlformats.org/officeDocument/2006/relationships/image" Target="../media/image9.wmf"/><Relationship Id="rId9" Type="http://schemas.openxmlformats.org/officeDocument/2006/relationships/image" Target="../media/image14.wmf"/></Relationships>
</file>

<file path=ppt/slides/_rels/slide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s>
</file>

<file path=ppt/slides/_rels/slide7.xml.rels><?xml version="1.0" encoding="UTF-8" standalone="yes"?>
<Relationships xmlns="http://schemas.openxmlformats.org/package/2006/relationships"><Relationship Id="rId8" Type="http://schemas.openxmlformats.org/officeDocument/2006/relationships/hyperlink" Target="https://docs.microsoft.com/learn/certifications/azure-solutions-architect/" TargetMode="External"/><Relationship Id="rId3" Type="http://schemas.openxmlformats.org/officeDocument/2006/relationships/image" Target="../media/image23.emf"/><Relationship Id="rId7" Type="http://schemas.openxmlformats.org/officeDocument/2006/relationships/image" Target="../media/image25.emf"/><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hyperlink" Target="https://docs.microsoft.com/learn/certifications/exams/az-104" TargetMode="External"/><Relationship Id="rId5" Type="http://schemas.openxmlformats.org/officeDocument/2006/relationships/image" Target="../media/image24.emf"/><Relationship Id="rId4" Type="http://schemas.openxmlformats.org/officeDocument/2006/relationships/hyperlink" Target="https://docs.microsoft.com/learn/certifications/exams/az-90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aka.ms/AZ-305ExamPage"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C7C3CA-ED0D-43F4-B388-221F872F5C1D}"/>
              </a:ext>
            </a:extLst>
          </p:cNvPr>
          <p:cNvSpPr>
            <a:spLocks noGrp="1"/>
          </p:cNvSpPr>
          <p:nvPr>
            <p:ph type="title"/>
          </p:nvPr>
        </p:nvSpPr>
        <p:spPr>
          <a:xfrm>
            <a:off x="569466" y="2042941"/>
            <a:ext cx="5392923" cy="2699595"/>
          </a:xfrm>
        </p:spPr>
        <p:txBody>
          <a:bodyPr/>
          <a:lstStyle/>
          <a:p>
            <a:r>
              <a:rPr lang="fr-FR" sz="4400" dirty="0">
                <a:solidFill>
                  <a:schemeClr val="tx1"/>
                </a:solidFill>
              </a:rPr>
              <a:t>AZ-305T00A</a:t>
            </a:r>
            <a:br>
              <a:rPr lang="fr-FR" sz="4400" dirty="0">
                <a:solidFill>
                  <a:schemeClr val="tx1"/>
                </a:solidFill>
              </a:rPr>
            </a:br>
            <a:r>
              <a:rPr lang="en-US" sz="4400" dirty="0">
                <a:solidFill>
                  <a:schemeClr val="tx1"/>
                </a:solidFill>
              </a:rPr>
              <a:t>Designing</a:t>
            </a:r>
            <a:r>
              <a:rPr lang="fr-FR" sz="4400" dirty="0">
                <a:solidFill>
                  <a:schemeClr val="tx1"/>
                </a:solidFill>
              </a:rPr>
              <a:t> Microsoft Azure Infrastructure Solutions</a:t>
            </a:r>
            <a:endParaRPr lang="en-US" sz="4800" dirty="0"/>
          </a:p>
        </p:txBody>
      </p:sp>
    </p:spTree>
    <p:extLst>
      <p:ext uri="{BB962C8B-B14F-4D97-AF65-F5344CB8AC3E}">
        <p14:creationId xmlns:p14="http://schemas.microsoft.com/office/powerpoint/2010/main" val="28110734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E2E3E-E694-465D-83A5-722B92F71599}"/>
              </a:ext>
            </a:extLst>
          </p:cNvPr>
          <p:cNvSpPr>
            <a:spLocks noGrp="1"/>
          </p:cNvSpPr>
          <p:nvPr>
            <p:ph type="title"/>
          </p:nvPr>
        </p:nvSpPr>
        <p:spPr/>
        <p:txBody>
          <a:bodyPr/>
          <a:lstStyle/>
          <a:p>
            <a:r>
              <a:rPr lang="en-US" dirty="0"/>
              <a:t>Student materials on Skillpipe </a:t>
            </a:r>
            <a:r>
              <a:rPr lang="en-US" dirty="0">
                <a:solidFill>
                  <a:srgbClr val="9E0000"/>
                </a:solidFill>
              </a:rPr>
              <a:t>(optional)</a:t>
            </a:r>
          </a:p>
        </p:txBody>
      </p:sp>
      <p:graphicFrame>
        <p:nvGraphicFramePr>
          <p:cNvPr id="3" name="Object 2">
            <a:extLst>
              <a:ext uri="{FF2B5EF4-FFF2-40B4-BE49-F238E27FC236}">
                <a16:creationId xmlns:a16="http://schemas.microsoft.com/office/drawing/2014/main" id="{C76F5E62-3FD0-4D3F-A735-8827CD4E6D69}"/>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401137764"/>
              </p:ext>
            </p:extLst>
          </p:nvPr>
        </p:nvGraphicFramePr>
        <p:xfrm>
          <a:off x="4129107" y="2052020"/>
          <a:ext cx="5857875" cy="3448050"/>
        </p:xfrm>
        <a:graphic>
          <a:graphicData uri="http://schemas.openxmlformats.org/presentationml/2006/ole">
            <mc:AlternateContent xmlns:mc="http://schemas.openxmlformats.org/markup-compatibility/2006">
              <mc:Choice xmlns:v="urn:schemas-microsoft-com:vml" Requires="v">
                <p:oleObj spid="_x0000_s1030" name="Bitmap Image" r:id="rId4" imgW="5857920" imgH="3448080" progId="Paint.Picture">
                  <p:embed/>
                </p:oleObj>
              </mc:Choice>
              <mc:Fallback>
                <p:oleObj name="Bitmap Image" r:id="rId4" imgW="5857920" imgH="3448080" progId="Paint.Picture">
                  <p:embed/>
                  <p:pic>
                    <p:nvPicPr>
                      <p:cNvPr id="0" name=""/>
                      <p:cNvPicPr/>
                      <p:nvPr/>
                    </p:nvPicPr>
                    <p:blipFill>
                      <a:blip r:embed="rId5"/>
                      <a:stretch>
                        <a:fillRect/>
                      </a:stretch>
                    </p:blipFill>
                    <p:spPr>
                      <a:xfrm>
                        <a:off x="4129107" y="2052020"/>
                        <a:ext cx="5857875" cy="3448050"/>
                      </a:xfrm>
                      <a:prstGeom prst="rect">
                        <a:avLst/>
                      </a:prstGeom>
                      <a:ln>
                        <a:solidFill>
                          <a:schemeClr val="tx1">
                            <a:lumMod val="50000"/>
                            <a:lumOff val="50000"/>
                          </a:schemeClr>
                        </a:solidFill>
                      </a:ln>
                    </p:spPr>
                  </p:pic>
                </p:oleObj>
              </mc:Fallback>
            </mc:AlternateContent>
          </a:graphicData>
        </a:graphic>
      </p:graphicFrame>
      <p:graphicFrame>
        <p:nvGraphicFramePr>
          <p:cNvPr id="9" name="Object 8" descr="Screenshot of the Skillpipe menu. ">
            <a:extLst>
              <a:ext uri="{FF2B5EF4-FFF2-40B4-BE49-F238E27FC236}">
                <a16:creationId xmlns:a16="http://schemas.microsoft.com/office/drawing/2014/main" id="{8898DBE6-729E-403F-ADC2-ECF8288D83C2}"/>
              </a:ext>
            </a:extLst>
          </p:cNvPr>
          <p:cNvGraphicFramePr>
            <a:graphicFrameLocks noChangeAspect="1"/>
          </p:cNvGraphicFramePr>
          <p:nvPr>
            <p:extLst>
              <p:ext uri="{D42A27DB-BD31-4B8C-83A1-F6EECF244321}">
                <p14:modId xmlns:p14="http://schemas.microsoft.com/office/powerpoint/2010/main" val="2141078028"/>
              </p:ext>
            </p:extLst>
          </p:nvPr>
        </p:nvGraphicFramePr>
        <p:xfrm>
          <a:off x="1885554" y="1116942"/>
          <a:ext cx="1127804" cy="5328463"/>
        </p:xfrm>
        <a:graphic>
          <a:graphicData uri="http://schemas.openxmlformats.org/presentationml/2006/ole">
            <mc:AlternateContent xmlns:mc="http://schemas.openxmlformats.org/markup-compatibility/2006">
              <mc:Choice xmlns:v="urn:schemas-microsoft-com:vml" Requires="v">
                <p:oleObj spid="_x0000_s1031" name="Bitmap Image" r:id="rId6" imgW="1314360" imgH="6210360" progId="Paint.Picture">
                  <p:embed/>
                </p:oleObj>
              </mc:Choice>
              <mc:Fallback>
                <p:oleObj name="Bitmap Image" r:id="rId6" imgW="1314360" imgH="6210360" progId="Paint.Picture">
                  <p:embed/>
                  <p:pic>
                    <p:nvPicPr>
                      <p:cNvPr id="0" name=""/>
                      <p:cNvPicPr/>
                      <p:nvPr/>
                    </p:nvPicPr>
                    <p:blipFill>
                      <a:blip r:embed="rId7"/>
                      <a:stretch>
                        <a:fillRect/>
                      </a:stretch>
                    </p:blipFill>
                    <p:spPr>
                      <a:xfrm>
                        <a:off x="1885554" y="1116942"/>
                        <a:ext cx="1127804" cy="5328463"/>
                      </a:xfrm>
                      <a:prstGeom prst="rect">
                        <a:avLst/>
                      </a:prstGeom>
                      <a:ln>
                        <a:solidFill>
                          <a:schemeClr val="tx1">
                            <a:lumMod val="50000"/>
                            <a:lumOff val="50000"/>
                          </a:schemeClr>
                        </a:solidFill>
                      </a:ln>
                    </p:spPr>
                  </p:pic>
                </p:oleObj>
              </mc:Fallback>
            </mc:AlternateContent>
          </a:graphicData>
        </a:graphic>
      </p:graphicFrame>
      <p:cxnSp>
        <p:nvCxnSpPr>
          <p:cNvPr id="11" name="Straight Arrow Connector 10">
            <a:extLst>
              <a:ext uri="{FF2B5EF4-FFF2-40B4-BE49-F238E27FC236}">
                <a16:creationId xmlns:a16="http://schemas.microsoft.com/office/drawing/2014/main" id="{04B6BAE3-CC09-4B59-AAC6-E84DCD6B2C5F}"/>
              </a:ext>
              <a:ext uri="{C183D7F6-B498-43B3-948B-1728B52AA6E4}">
                <adec:decorative xmlns:adec="http://schemas.microsoft.com/office/drawing/2017/decorative" val="1"/>
              </a:ext>
            </a:extLst>
          </p:cNvPr>
          <p:cNvCxnSpPr>
            <a:cxnSpLocks/>
            <a:stCxn id="9" idx="3"/>
            <a:endCxn id="3" idx="1"/>
          </p:cNvCxnSpPr>
          <p:nvPr/>
        </p:nvCxnSpPr>
        <p:spPr>
          <a:xfrm flipV="1">
            <a:off x="3013358" y="3776045"/>
            <a:ext cx="1115749" cy="512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932987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0308-D707-4FA9-814D-CFE397427579}"/>
              </a:ext>
            </a:extLst>
          </p:cNvPr>
          <p:cNvSpPr>
            <a:spLocks noGrp="1"/>
          </p:cNvSpPr>
          <p:nvPr>
            <p:ph type="title"/>
          </p:nvPr>
        </p:nvSpPr>
        <p:spPr/>
        <p:txBody>
          <a:bodyPr/>
          <a:lstStyle/>
          <a:p>
            <a:r>
              <a:rPr lang="en-US" dirty="0">
                <a:solidFill>
                  <a:schemeClr val="tx2">
                    <a:lumMod val="50000"/>
                  </a:schemeClr>
                </a:solidFill>
                <a:hlinkClick r:id="rId4">
                  <a:extLst>
                    <a:ext uri="{A12FA001-AC4F-418D-AE19-62706E023703}">
                      <ahyp:hlinkClr xmlns:ahyp="http://schemas.microsoft.com/office/drawing/2018/hyperlinkcolor" val="tx"/>
                    </a:ext>
                  </a:extLst>
                </a:hlinkClick>
              </a:rPr>
              <a:t>Student materials on Learn </a:t>
            </a:r>
            <a:r>
              <a:rPr lang="en-US" dirty="0"/>
              <a:t>(</a:t>
            </a:r>
            <a:r>
              <a:rPr lang="en-US" dirty="0">
                <a:solidFill>
                  <a:srgbClr val="C00000"/>
                </a:solidFill>
              </a:rPr>
              <a:t>optional</a:t>
            </a:r>
            <a:r>
              <a:rPr lang="en-US" dirty="0"/>
              <a:t>)</a:t>
            </a:r>
          </a:p>
        </p:txBody>
      </p:sp>
      <p:sp>
        <p:nvSpPr>
          <p:cNvPr id="15" name="TextBox 14">
            <a:extLst>
              <a:ext uri="{FF2B5EF4-FFF2-40B4-BE49-F238E27FC236}">
                <a16:creationId xmlns:a16="http://schemas.microsoft.com/office/drawing/2014/main" id="{5E1C035C-2F7C-47EE-AAEF-42EA3CA1788D}"/>
              </a:ext>
            </a:extLst>
          </p:cNvPr>
          <p:cNvSpPr txBox="1"/>
          <p:nvPr/>
        </p:nvSpPr>
        <p:spPr>
          <a:xfrm>
            <a:off x="637269" y="2145195"/>
            <a:ext cx="3979785" cy="2400657"/>
          </a:xfrm>
          <a:prstGeom prst="rect">
            <a:avLst/>
          </a:prstGeom>
          <a:noFill/>
        </p:spPr>
        <p:txBody>
          <a:bodyPr wrap="square">
            <a:spAutoFit/>
          </a:bodyPr>
          <a:lstStyle/>
          <a:p>
            <a:pPr marL="342900" indent="-342900" algn="l">
              <a:spcAft>
                <a:spcPts val="1200"/>
              </a:spcAft>
              <a:buFont typeface="Arial" panose="020B0604020202020204" pitchFamily="34" charset="0"/>
              <a:buChar char="•"/>
            </a:pPr>
            <a:r>
              <a:rPr lang="en-US" sz="2000" b="0" i="0" dirty="0">
                <a:solidFill>
                  <a:srgbClr val="171717"/>
                </a:solidFill>
                <a:effectLst/>
                <a:latin typeface="Segoe UI" panose="020B0502040204020203" pitchFamily="34" charset="0"/>
              </a:rPr>
              <a:t>Design identity, governance, and monitoring solutions </a:t>
            </a:r>
          </a:p>
          <a:p>
            <a:pPr marL="342900" indent="-342900" algn="l">
              <a:spcAft>
                <a:spcPts val="1200"/>
              </a:spcAft>
              <a:buFont typeface="Arial" panose="020B0604020202020204" pitchFamily="34" charset="0"/>
              <a:buChar char="•"/>
            </a:pPr>
            <a:r>
              <a:rPr lang="en-US" sz="2000" b="0" i="0" dirty="0">
                <a:solidFill>
                  <a:srgbClr val="171717"/>
                </a:solidFill>
                <a:effectLst/>
                <a:latin typeface="Segoe UI" panose="020B0502040204020203" pitchFamily="34" charset="0"/>
              </a:rPr>
              <a:t>Design data storage solutions</a:t>
            </a:r>
          </a:p>
          <a:p>
            <a:pPr marL="342900" indent="-342900" algn="l">
              <a:spcAft>
                <a:spcPts val="1200"/>
              </a:spcAft>
              <a:buFont typeface="Arial" panose="020B0604020202020204" pitchFamily="34" charset="0"/>
              <a:buChar char="•"/>
            </a:pPr>
            <a:r>
              <a:rPr lang="en-US" sz="2000" b="0" i="0" dirty="0">
                <a:solidFill>
                  <a:srgbClr val="171717"/>
                </a:solidFill>
                <a:effectLst/>
                <a:latin typeface="Segoe UI" panose="020B0502040204020203" pitchFamily="34" charset="0"/>
              </a:rPr>
              <a:t>Design business continuity solutions </a:t>
            </a:r>
          </a:p>
          <a:p>
            <a:pPr marL="342900" indent="-342900" algn="l">
              <a:spcAft>
                <a:spcPts val="1200"/>
              </a:spcAft>
              <a:buFont typeface="Arial" panose="020B0604020202020204" pitchFamily="34" charset="0"/>
              <a:buChar char="•"/>
            </a:pPr>
            <a:r>
              <a:rPr lang="en-US" sz="2000" b="0" i="0" dirty="0">
                <a:solidFill>
                  <a:srgbClr val="171717"/>
                </a:solidFill>
                <a:effectLst/>
                <a:latin typeface="Segoe UI" panose="020B0502040204020203" pitchFamily="34" charset="0"/>
              </a:rPr>
              <a:t>Design infrastructure solutions</a:t>
            </a:r>
          </a:p>
        </p:txBody>
      </p:sp>
      <p:sp>
        <p:nvSpPr>
          <p:cNvPr id="6" name="TextBox 5">
            <a:extLst>
              <a:ext uri="{FF2B5EF4-FFF2-40B4-BE49-F238E27FC236}">
                <a16:creationId xmlns:a16="http://schemas.microsoft.com/office/drawing/2014/main" id="{F93DE422-9956-4281-9C31-2B305E9047B2}"/>
              </a:ext>
            </a:extLst>
          </p:cNvPr>
          <p:cNvSpPr txBox="1"/>
          <p:nvPr/>
        </p:nvSpPr>
        <p:spPr>
          <a:xfrm>
            <a:off x="6417518" y="957542"/>
            <a:ext cx="4841025" cy="369332"/>
          </a:xfrm>
          <a:prstGeom prst="rect">
            <a:avLst/>
          </a:prstGeom>
          <a:noFill/>
        </p:spPr>
        <p:txBody>
          <a:bodyPr wrap="square">
            <a:spAutoFit/>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2000" dirty="0">
                <a:solidFill>
                  <a:srgbClr val="000000"/>
                </a:solidFill>
                <a:effectLst/>
                <a:highlight>
                  <a:srgbClr val="FFFF00"/>
                </a:highlight>
                <a:latin typeface="Calibri" panose="020F0502020204030204" pitchFamily="34" charset="0"/>
                <a:ea typeface="Calibri" panose="020F0502020204030204" pitchFamily="34" charset="0"/>
              </a:rPr>
              <a:t>https://aka.ms/AZ-305StudentMaterials</a:t>
            </a:r>
          </a:p>
        </p:txBody>
      </p:sp>
      <p:graphicFrame>
        <p:nvGraphicFramePr>
          <p:cNvPr id="3" name="Object 2" descr="Screenshot of the AZ-305 collection. ">
            <a:extLst>
              <a:ext uri="{FF2B5EF4-FFF2-40B4-BE49-F238E27FC236}">
                <a16:creationId xmlns:a16="http://schemas.microsoft.com/office/drawing/2014/main" id="{C82D1298-6361-4DBA-9E07-866299FA62DC}"/>
              </a:ext>
            </a:extLst>
          </p:cNvPr>
          <p:cNvGraphicFramePr>
            <a:graphicFrameLocks noChangeAspect="1"/>
          </p:cNvGraphicFramePr>
          <p:nvPr>
            <p:extLst>
              <p:ext uri="{D42A27DB-BD31-4B8C-83A1-F6EECF244321}">
                <p14:modId xmlns:p14="http://schemas.microsoft.com/office/powerpoint/2010/main" val="2988988698"/>
              </p:ext>
            </p:extLst>
          </p:nvPr>
        </p:nvGraphicFramePr>
        <p:xfrm>
          <a:off x="6002699" y="1426421"/>
          <a:ext cx="5255844" cy="4381018"/>
        </p:xfrm>
        <a:graphic>
          <a:graphicData uri="http://schemas.openxmlformats.org/presentationml/2006/ole">
            <mc:AlternateContent xmlns:mc="http://schemas.openxmlformats.org/markup-compatibility/2006">
              <mc:Choice xmlns:v="urn:schemas-microsoft-com:vml" Requires="v">
                <p:oleObj spid="_x0000_s2052" name="Bitmap Image" r:id="rId5" imgW="7267680" imgH="6058080" progId="Paint.Picture">
                  <p:embed/>
                </p:oleObj>
              </mc:Choice>
              <mc:Fallback>
                <p:oleObj name="Bitmap Image" r:id="rId5" imgW="7267680" imgH="6058080" progId="Paint.Picture">
                  <p:embed/>
                  <p:pic>
                    <p:nvPicPr>
                      <p:cNvPr id="3" name="Object 2">
                        <a:extLst>
                          <a:ext uri="{FF2B5EF4-FFF2-40B4-BE49-F238E27FC236}">
                            <a16:creationId xmlns:a16="http://schemas.microsoft.com/office/drawing/2014/main" id="{C82D1298-6361-4DBA-9E07-866299FA62DC}"/>
                          </a:ext>
                        </a:extLst>
                      </p:cNvPr>
                      <p:cNvPicPr/>
                      <p:nvPr/>
                    </p:nvPicPr>
                    <p:blipFill>
                      <a:blip r:embed="rId6"/>
                      <a:stretch>
                        <a:fillRect/>
                      </a:stretch>
                    </p:blipFill>
                    <p:spPr>
                      <a:xfrm>
                        <a:off x="6002699" y="1426421"/>
                        <a:ext cx="5255844" cy="4381018"/>
                      </a:xfrm>
                      <a:prstGeom prst="rect">
                        <a:avLst/>
                      </a:prstGeom>
                      <a:ln>
                        <a:solidFill>
                          <a:schemeClr val="tx1"/>
                        </a:solidFill>
                      </a:ln>
                    </p:spPr>
                  </p:pic>
                </p:oleObj>
              </mc:Fallback>
            </mc:AlternateContent>
          </a:graphicData>
        </a:graphic>
      </p:graphicFrame>
      <p:sp>
        <p:nvSpPr>
          <p:cNvPr id="19" name="Arrow: Right 18">
            <a:extLst>
              <a:ext uri="{FF2B5EF4-FFF2-40B4-BE49-F238E27FC236}">
                <a16:creationId xmlns:a16="http://schemas.microsoft.com/office/drawing/2014/main" id="{5D888496-7931-42DB-9725-3440C8F5D62C}"/>
              </a:ext>
              <a:ext uri="{C183D7F6-B498-43B3-948B-1728B52AA6E4}">
                <adec:decorative xmlns:adec="http://schemas.microsoft.com/office/drawing/2017/decorative" val="1"/>
              </a:ext>
            </a:extLst>
          </p:cNvPr>
          <p:cNvSpPr/>
          <p:nvPr/>
        </p:nvSpPr>
        <p:spPr bwMode="auto">
          <a:xfrm>
            <a:off x="5097756" y="3057590"/>
            <a:ext cx="457622" cy="1118681"/>
          </a:xfrm>
          <a:prstGeom prst="rightArrow">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81471D19-7972-4E46-8AAD-8DB478D14047}"/>
              </a:ext>
              <a:ext uri="{C183D7F6-B498-43B3-948B-1728B52AA6E4}">
                <adec:decorative xmlns:adec="http://schemas.microsoft.com/office/drawing/2017/decorative" val="1"/>
              </a:ext>
            </a:extLst>
          </p:cNvPr>
          <p:cNvSpPr txBox="1"/>
          <p:nvPr/>
        </p:nvSpPr>
        <p:spPr>
          <a:xfrm>
            <a:off x="1846556" y="1589114"/>
            <a:ext cx="2044724" cy="369332"/>
          </a:xfrm>
          <a:prstGeom prst="rect">
            <a:avLst/>
          </a:prstGeom>
          <a:noFill/>
        </p:spPr>
        <p:txBody>
          <a:bodyPr wrap="square">
            <a:spAutoFit/>
          </a:bodyPr>
          <a:lstStyle/>
          <a:p>
            <a:r>
              <a:rPr lang="en-US" sz="1800" b="1" i="0" dirty="0">
                <a:solidFill>
                  <a:srgbClr val="171717"/>
                </a:solidFill>
                <a:effectLst/>
                <a:latin typeface="Segoe UI" panose="020B0502040204020203" pitchFamily="34" charset="0"/>
              </a:rPr>
              <a:t>Learning Paths</a:t>
            </a:r>
            <a:endParaRPr lang="en-US" b="1" dirty="0"/>
          </a:p>
        </p:txBody>
      </p:sp>
    </p:spTree>
    <p:extLst>
      <p:ext uri="{BB962C8B-B14F-4D97-AF65-F5344CB8AC3E}">
        <p14:creationId xmlns:p14="http://schemas.microsoft.com/office/powerpoint/2010/main" val="291350820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FC581-F09E-4C47-B32F-CD31DF4EB636}"/>
              </a:ext>
            </a:extLst>
          </p:cNvPr>
          <p:cNvSpPr>
            <a:spLocks noGrp="1"/>
          </p:cNvSpPr>
          <p:nvPr>
            <p:ph type="title"/>
          </p:nvPr>
        </p:nvSpPr>
        <p:spPr/>
        <p:txBody>
          <a:bodyPr/>
          <a:lstStyle/>
          <a:p>
            <a:r>
              <a:rPr lang="en-US" dirty="0"/>
              <a:t>Student content feedback on Learn (</a:t>
            </a:r>
            <a:r>
              <a:rPr lang="en-US" dirty="0">
                <a:solidFill>
                  <a:srgbClr val="C00000"/>
                </a:solidFill>
              </a:rPr>
              <a:t>optional</a:t>
            </a:r>
            <a:r>
              <a:rPr lang="en-US" dirty="0"/>
              <a:t>)</a:t>
            </a:r>
          </a:p>
        </p:txBody>
      </p:sp>
      <p:pic>
        <p:nvPicPr>
          <p:cNvPr id="21" name="Picture 20" descr="Screenshot of the Learn report feedback page. ">
            <a:extLst>
              <a:ext uri="{FF2B5EF4-FFF2-40B4-BE49-F238E27FC236}">
                <a16:creationId xmlns:a16="http://schemas.microsoft.com/office/drawing/2014/main" id="{0CF3BF1D-ECD8-4053-9755-2D3FF1288CE7}"/>
              </a:ext>
            </a:extLst>
          </p:cNvPr>
          <p:cNvPicPr>
            <a:picLocks noChangeAspect="1"/>
          </p:cNvPicPr>
          <p:nvPr/>
        </p:nvPicPr>
        <p:blipFill>
          <a:blip r:embed="rId3"/>
          <a:stretch>
            <a:fillRect/>
          </a:stretch>
        </p:blipFill>
        <p:spPr>
          <a:xfrm>
            <a:off x="1301310" y="2746829"/>
            <a:ext cx="9639300" cy="3238500"/>
          </a:xfrm>
          <a:prstGeom prst="rect">
            <a:avLst/>
          </a:prstGeom>
          <a:ln>
            <a:solidFill>
              <a:schemeClr val="tx1"/>
            </a:solidFill>
          </a:ln>
        </p:spPr>
      </p:pic>
      <p:pic>
        <p:nvPicPr>
          <p:cNvPr id="23" name="Picture 22">
            <a:extLst>
              <a:ext uri="{FF2B5EF4-FFF2-40B4-BE49-F238E27FC236}">
                <a16:creationId xmlns:a16="http://schemas.microsoft.com/office/drawing/2014/main" id="{011E0DBA-D2B0-402E-92A6-68EE2ED3E0B4}"/>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1643" y="1612316"/>
            <a:ext cx="7724775" cy="438150"/>
          </a:xfrm>
          <a:prstGeom prst="rect">
            <a:avLst/>
          </a:prstGeom>
        </p:spPr>
      </p:pic>
      <p:sp>
        <p:nvSpPr>
          <p:cNvPr id="24" name="Rectangle 23">
            <a:extLst>
              <a:ext uri="{FF2B5EF4-FFF2-40B4-BE49-F238E27FC236}">
                <a16:creationId xmlns:a16="http://schemas.microsoft.com/office/drawing/2014/main" id="{3A381DA5-115A-4191-BD7A-D920E37C8B84}"/>
              </a:ext>
              <a:ext uri="{C183D7F6-B498-43B3-948B-1728B52AA6E4}">
                <adec:decorative xmlns:adec="http://schemas.microsoft.com/office/drawing/2017/decorative" val="1"/>
              </a:ext>
            </a:extLst>
          </p:cNvPr>
          <p:cNvSpPr/>
          <p:nvPr/>
        </p:nvSpPr>
        <p:spPr bwMode="auto">
          <a:xfrm>
            <a:off x="6381345" y="1712070"/>
            <a:ext cx="1507787" cy="338396"/>
          </a:xfrm>
          <a:prstGeom prst="rect">
            <a:avLst/>
          </a:prstGeom>
          <a:noFill/>
          <a:ln w="1905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6" name="Connector: Elbow 25">
            <a:extLst>
              <a:ext uri="{FF2B5EF4-FFF2-40B4-BE49-F238E27FC236}">
                <a16:creationId xmlns:a16="http://schemas.microsoft.com/office/drawing/2014/main" id="{7721055F-CA20-4E95-A7B7-3045AE8C40AA}"/>
              </a:ext>
              <a:ext uri="{C183D7F6-B498-43B3-948B-1728B52AA6E4}">
                <adec:decorative xmlns:adec="http://schemas.microsoft.com/office/drawing/2017/decorative" val="1"/>
              </a:ext>
            </a:extLst>
          </p:cNvPr>
          <p:cNvCxnSpPr>
            <a:cxnSpLocks/>
            <a:stCxn id="24" idx="2"/>
            <a:endCxn id="21" idx="0"/>
          </p:cNvCxnSpPr>
          <p:nvPr/>
        </p:nvCxnSpPr>
        <p:spPr>
          <a:xfrm rot="5400000">
            <a:off x="6279919" y="1891508"/>
            <a:ext cx="696363" cy="1014279"/>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10C6A27-20A5-4A2B-9FB3-9D158ABE86B6}"/>
              </a:ext>
            </a:extLst>
          </p:cNvPr>
          <p:cNvSpPr txBox="1"/>
          <p:nvPr/>
        </p:nvSpPr>
        <p:spPr>
          <a:xfrm>
            <a:off x="309023" y="1041648"/>
            <a:ext cx="4263475" cy="544765"/>
          </a:xfrm>
          <a:prstGeom prst="rect">
            <a:avLst/>
          </a:prstGeom>
          <a:noFill/>
        </p:spPr>
        <p:txBody>
          <a:bodyPr wrap="none" lIns="182880" tIns="146304" rIns="182880" bIns="146304" rtlCol="0">
            <a:spAutoFit/>
          </a:bodyPr>
          <a:lstStyle/>
          <a:p>
            <a:pPr>
              <a:lnSpc>
                <a:spcPct val="90000"/>
              </a:lnSpc>
              <a:spcAft>
                <a:spcPts val="600"/>
              </a:spcAft>
            </a:pPr>
            <a:r>
              <a:rPr lang="en-US" i="1" dirty="0">
                <a:gradFill>
                  <a:gsLst>
                    <a:gs pos="2917">
                      <a:schemeClr val="tx1"/>
                    </a:gs>
                    <a:gs pos="30000">
                      <a:schemeClr val="tx1"/>
                    </a:gs>
                  </a:gsLst>
                  <a:lin ang="5400000" scaled="0"/>
                </a:gradFill>
                <a:highlight>
                  <a:srgbClr val="FFFF00"/>
                </a:highlight>
              </a:rPr>
              <a:t>Scroll to the bottom of the online page </a:t>
            </a:r>
          </a:p>
        </p:txBody>
      </p:sp>
    </p:spTree>
    <p:extLst>
      <p:ext uri="{BB962C8B-B14F-4D97-AF65-F5344CB8AC3E}">
        <p14:creationId xmlns:p14="http://schemas.microsoft.com/office/powerpoint/2010/main" val="325437139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2835D-35B0-41C7-876E-D14281CC1CC6}"/>
              </a:ext>
            </a:extLst>
          </p:cNvPr>
          <p:cNvSpPr>
            <a:spLocks noGrp="1"/>
          </p:cNvSpPr>
          <p:nvPr>
            <p:ph type="title"/>
          </p:nvPr>
        </p:nvSpPr>
        <p:spPr/>
        <p:txBody>
          <a:bodyPr/>
          <a:lstStyle/>
          <a:p>
            <a:r>
              <a:rPr lang="en-US" dirty="0"/>
              <a:t>Case studies</a:t>
            </a:r>
            <a:endParaRPr lang="en-US" dirty="0">
              <a:solidFill>
                <a:srgbClr val="C00000"/>
              </a:solidFill>
            </a:endParaRPr>
          </a:p>
        </p:txBody>
      </p:sp>
      <p:sp>
        <p:nvSpPr>
          <p:cNvPr id="9" name="Rectangle 8">
            <a:extLst>
              <a:ext uri="{FF2B5EF4-FFF2-40B4-BE49-F238E27FC236}">
                <a16:creationId xmlns:a16="http://schemas.microsoft.com/office/drawing/2014/main" id="{C27CCAD6-BD5D-4784-9ADD-DB78B753C3BE}"/>
              </a:ext>
            </a:extLst>
          </p:cNvPr>
          <p:cNvSpPr/>
          <p:nvPr/>
        </p:nvSpPr>
        <p:spPr bwMode="auto">
          <a:xfrm>
            <a:off x="451643" y="1355799"/>
            <a:ext cx="6760525" cy="48303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42900" indent="-342900">
              <a:spcAft>
                <a:spcPts val="1200"/>
              </a:spcAft>
              <a:buFont typeface="Arial" panose="020B0604020202020204" pitchFamily="34" charset="0"/>
              <a:buChar char="•"/>
            </a:pPr>
            <a:r>
              <a:rPr lang="en-US" sz="2000" dirty="0">
                <a:solidFill>
                  <a:schemeClr val="tx1"/>
                </a:solidFill>
              </a:rPr>
              <a:t>Tailwind Traders is modernizing its infrastructure and moving to the cloud</a:t>
            </a:r>
          </a:p>
          <a:p>
            <a:pPr marL="342900" indent="-342900">
              <a:spcAft>
                <a:spcPts val="1200"/>
              </a:spcAft>
              <a:buFont typeface="Arial" panose="020B0604020202020204" pitchFamily="34" charset="0"/>
              <a:buChar char="•"/>
            </a:pPr>
            <a:r>
              <a:rPr lang="en-US" sz="2000" dirty="0">
                <a:solidFill>
                  <a:schemeClr val="tx1"/>
                </a:solidFill>
              </a:rPr>
              <a:t>You have been asked to recommend and suggest new cloud architectures</a:t>
            </a:r>
          </a:p>
          <a:p>
            <a:pPr marL="342900" indent="-342900">
              <a:spcAft>
                <a:spcPts val="1200"/>
              </a:spcAft>
              <a:buFont typeface="Arial" panose="020B0604020202020204" pitchFamily="34" charset="0"/>
              <a:buChar char="•"/>
            </a:pPr>
            <a:r>
              <a:rPr lang="en-US" sz="2000" dirty="0">
                <a:solidFill>
                  <a:schemeClr val="tx1"/>
                </a:solidFill>
              </a:rPr>
              <a:t>Requirements and tasks are provided in case studies</a:t>
            </a:r>
          </a:p>
          <a:p>
            <a:pPr marL="342900" indent="-342900">
              <a:spcAft>
                <a:spcPts val="1200"/>
              </a:spcAft>
              <a:buFont typeface="Arial" panose="020B0604020202020204" pitchFamily="34" charset="0"/>
              <a:buChar char="•"/>
            </a:pPr>
            <a:r>
              <a:rPr lang="en-US" sz="2000" dirty="0">
                <a:solidFill>
                  <a:srgbClr val="242424"/>
                </a:solidFill>
                <a:latin typeface="Segoe UI" panose="020B0502040204020203" pitchFamily="34" charset="0"/>
              </a:rPr>
              <a:t>Make sure to actively participate </a:t>
            </a:r>
            <a:r>
              <a:rPr lang="en-US" sz="2000" b="0" i="0" dirty="0">
                <a:solidFill>
                  <a:srgbClr val="242424"/>
                </a:solidFill>
                <a:effectLst/>
                <a:latin typeface="Segoe UI" panose="020B0502040204020203" pitchFamily="34" charset="0"/>
              </a:rPr>
              <a:t>in small groups or individually</a:t>
            </a:r>
          </a:p>
          <a:p>
            <a:pPr marL="342900" indent="-342900">
              <a:spcAft>
                <a:spcPts val="1200"/>
              </a:spcAft>
              <a:buFont typeface="Arial" panose="020B0604020202020204" pitchFamily="34" charset="0"/>
              <a:buChar char="•"/>
            </a:pPr>
            <a:r>
              <a:rPr lang="en-US" sz="2000" dirty="0">
                <a:solidFill>
                  <a:srgbClr val="242424"/>
                </a:solidFill>
                <a:latin typeface="Segoe UI" panose="020B0502040204020203" pitchFamily="34" charset="0"/>
              </a:rPr>
              <a:t>Become familiar with the </a:t>
            </a:r>
            <a:r>
              <a:rPr lang="en-US" sz="2000" b="0" i="0" dirty="0">
                <a:solidFill>
                  <a:srgbClr val="242424"/>
                </a:solidFill>
                <a:effectLst/>
                <a:latin typeface="Segoe UI" panose="020B0502040204020203" pitchFamily="34" charset="0"/>
              </a:rPr>
              <a:t> </a:t>
            </a:r>
            <a:r>
              <a:rPr lang="en-US" sz="2000" b="0" i="0" dirty="0">
                <a:solidFill>
                  <a:schemeClr val="tx2">
                    <a:lumMod val="50000"/>
                  </a:schemeClr>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Azure Architecture Center</a:t>
            </a:r>
            <a:r>
              <a:rPr lang="en-US" sz="2000" b="0" i="0" dirty="0">
                <a:solidFill>
                  <a:srgbClr val="242424"/>
                </a:solidFill>
                <a:effectLst/>
                <a:latin typeface="Segoe UI" panose="020B0502040204020203" pitchFamily="34" charset="0"/>
              </a:rPr>
              <a:t>, </a:t>
            </a:r>
            <a:r>
              <a:rPr lang="en-US" sz="2000" b="0" i="0" dirty="0">
                <a:solidFill>
                  <a:schemeClr val="tx2">
                    <a:lumMod val="50000"/>
                  </a:schemeClr>
                </a:solidFill>
                <a:effectLst/>
                <a:latin typeface="Segoe UI" panose="020B0502040204020203" pitchFamily="34" charset="0"/>
                <a:hlinkClick r:id="rId4">
                  <a:extLst>
                    <a:ext uri="{A12FA001-AC4F-418D-AE19-62706E023703}">
                      <ahyp:hlinkClr xmlns:ahyp="http://schemas.microsoft.com/office/drawing/2018/hyperlinkcolor" val="tx"/>
                    </a:ext>
                  </a:extLst>
                </a:hlinkClick>
              </a:rPr>
              <a:t>Azure Charts</a:t>
            </a:r>
            <a:r>
              <a:rPr lang="en-US" sz="2000" b="0" i="0" dirty="0">
                <a:solidFill>
                  <a:srgbClr val="242424"/>
                </a:solidFill>
                <a:effectLst/>
                <a:latin typeface="Segoe UI" panose="020B0502040204020203" pitchFamily="34" charset="0"/>
              </a:rPr>
              <a:t>, and the </a:t>
            </a:r>
            <a:r>
              <a:rPr lang="en-US" sz="2000" b="0" i="0" dirty="0">
                <a:solidFill>
                  <a:schemeClr val="tx2">
                    <a:lumMod val="50000"/>
                  </a:schemeClr>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Azure Documentation</a:t>
            </a:r>
            <a:r>
              <a:rPr lang="en-US" sz="2000" b="0" i="0" dirty="0">
                <a:solidFill>
                  <a:srgbClr val="242424"/>
                </a:solidFill>
                <a:effectLst/>
                <a:latin typeface="Segoe UI" panose="020B0502040204020203" pitchFamily="34" charset="0"/>
              </a:rPr>
              <a:t>. </a:t>
            </a:r>
          </a:p>
          <a:p>
            <a:pPr marL="342900" indent="-342900">
              <a:spcAft>
                <a:spcPts val="1200"/>
              </a:spcAft>
              <a:buFont typeface="Arial" panose="020B0604020202020204" pitchFamily="34" charset="0"/>
              <a:buChar char="•"/>
            </a:pPr>
            <a:r>
              <a:rPr lang="en-US" sz="2000" dirty="0">
                <a:solidFill>
                  <a:srgbClr val="242424"/>
                </a:solidFill>
                <a:latin typeface="Segoe UI" panose="020B0502040204020203" pitchFamily="34" charset="0"/>
              </a:rPr>
              <a:t>Consider the Cloud Adoption Framework and Well Architected Framework as you design your case study solutions (next slides)</a:t>
            </a:r>
          </a:p>
          <a:p>
            <a:pPr algn="l">
              <a:spcAft>
                <a:spcPts val="1200"/>
              </a:spcAft>
            </a:pPr>
            <a:endParaRPr lang="en-US" sz="2000" dirty="0">
              <a:solidFill>
                <a:schemeClr val="tx1"/>
              </a:solidFill>
            </a:endParaRPr>
          </a:p>
        </p:txBody>
      </p:sp>
      <p:pic>
        <p:nvPicPr>
          <p:cNvPr id="4" name="Picture 3" descr="Tailwind Traders logo. ">
            <a:extLst>
              <a:ext uri="{FF2B5EF4-FFF2-40B4-BE49-F238E27FC236}">
                <a16:creationId xmlns:a16="http://schemas.microsoft.com/office/drawing/2014/main" id="{D2B064EF-8F10-454D-9C3E-C941D300E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5457" y="2980062"/>
            <a:ext cx="3510955" cy="932418"/>
          </a:xfrm>
          <a:prstGeom prst="rect">
            <a:avLst/>
          </a:prstGeom>
        </p:spPr>
      </p:pic>
    </p:spTree>
    <p:extLst>
      <p:ext uri="{BB962C8B-B14F-4D97-AF65-F5344CB8AC3E}">
        <p14:creationId xmlns:p14="http://schemas.microsoft.com/office/powerpoint/2010/main" val="48119188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0621-45C5-446B-90F9-27A87E219E76}"/>
              </a:ext>
            </a:extLst>
          </p:cNvPr>
          <p:cNvSpPr>
            <a:spLocks noGrp="1"/>
          </p:cNvSpPr>
          <p:nvPr>
            <p:ph type="title"/>
          </p:nvPr>
        </p:nvSpPr>
        <p:spPr>
          <a:xfrm>
            <a:off x="451643" y="448141"/>
            <a:ext cx="11533187" cy="411162"/>
          </a:xfrm>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Microsoft’s Cloud Adoption Framework </a:t>
            </a:r>
            <a:endParaRPr lang="en-US" dirty="0">
              <a:solidFill>
                <a:schemeClr val="tx2">
                  <a:lumMod val="50000"/>
                </a:schemeClr>
              </a:solidFill>
            </a:endParaRPr>
          </a:p>
        </p:txBody>
      </p:sp>
      <p:pic>
        <p:nvPicPr>
          <p:cNvPr id="11" name="Picture 10" descr="Cloud adoption framework with strategy, plan, ready, adopt, govern, and manage.">
            <a:extLst>
              <a:ext uri="{FF2B5EF4-FFF2-40B4-BE49-F238E27FC236}">
                <a16:creationId xmlns:a16="http://schemas.microsoft.com/office/drawing/2014/main" id="{8C501E38-5ACF-460B-A135-C8D94923B911}"/>
              </a:ext>
            </a:extLst>
          </p:cNvPr>
          <p:cNvPicPr>
            <a:picLocks noChangeAspect="1"/>
          </p:cNvPicPr>
          <p:nvPr/>
        </p:nvPicPr>
        <p:blipFill>
          <a:blip r:embed="rId4"/>
          <a:stretch>
            <a:fillRect/>
          </a:stretch>
        </p:blipFill>
        <p:spPr>
          <a:xfrm>
            <a:off x="678457" y="1516597"/>
            <a:ext cx="10774900" cy="4489542"/>
          </a:xfrm>
          <a:prstGeom prst="rect">
            <a:avLst/>
          </a:prstGeom>
        </p:spPr>
      </p:pic>
      <p:sp>
        <p:nvSpPr>
          <p:cNvPr id="3" name="Rectangle 2">
            <a:extLst>
              <a:ext uri="{FF2B5EF4-FFF2-40B4-BE49-F238E27FC236}">
                <a16:creationId xmlns:a16="http://schemas.microsoft.com/office/drawing/2014/main" id="{7F5B90DD-4FDE-4A75-8F6C-E0968BAB9761}"/>
              </a:ext>
              <a:ext uri="{C183D7F6-B498-43B3-948B-1728B52AA6E4}">
                <adec:decorative xmlns:adec="http://schemas.microsoft.com/office/drawing/2017/decorative" val="1"/>
              </a:ext>
            </a:extLst>
          </p:cNvPr>
          <p:cNvSpPr/>
          <p:nvPr/>
        </p:nvSpPr>
        <p:spPr bwMode="auto">
          <a:xfrm>
            <a:off x="427859" y="1178564"/>
            <a:ext cx="11686618" cy="5001214"/>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4373474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7DA42-D01A-4628-AAE1-7ADE1F23E01F}"/>
              </a:ext>
            </a:extLst>
          </p:cNvPr>
          <p:cNvSpPr>
            <a:spLocks noGrp="1"/>
          </p:cNvSpPr>
          <p:nvPr>
            <p:ph type="title"/>
          </p:nvPr>
        </p:nvSpPr>
        <p:spPr>
          <a:xfrm>
            <a:off x="451643" y="448141"/>
            <a:ext cx="11533187" cy="411162"/>
          </a:xfrm>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Microsoft Azure Well-Architected Framework</a:t>
            </a:r>
            <a:endParaRPr lang="en-US" dirty="0">
              <a:solidFill>
                <a:schemeClr val="tx2">
                  <a:lumMod val="50000"/>
                </a:schemeClr>
              </a:solidFill>
            </a:endParaRPr>
          </a:p>
        </p:txBody>
      </p:sp>
      <p:sp>
        <p:nvSpPr>
          <p:cNvPr id="4" name="TextBox 3">
            <a:extLst>
              <a:ext uri="{FF2B5EF4-FFF2-40B4-BE49-F238E27FC236}">
                <a16:creationId xmlns:a16="http://schemas.microsoft.com/office/drawing/2014/main" id="{6697F0EF-8F5C-4C22-A954-CAE5EA7EF5FA}"/>
              </a:ext>
            </a:extLst>
          </p:cNvPr>
          <p:cNvSpPr txBox="1"/>
          <p:nvPr/>
        </p:nvSpPr>
        <p:spPr>
          <a:xfrm>
            <a:off x="336627" y="1382247"/>
            <a:ext cx="5420758" cy="4093428"/>
          </a:xfrm>
          <a:prstGeom prst="rect">
            <a:avLst/>
          </a:prstGeom>
          <a:noFill/>
        </p:spPr>
        <p:txBody>
          <a:bodyPr wrap="square">
            <a:spAutoFit/>
          </a:bodyPr>
          <a:lstStyle/>
          <a:p>
            <a:pPr marL="285750" indent="-285750" algn="l">
              <a:spcAft>
                <a:spcPts val="1200"/>
              </a:spcAft>
              <a:buFont typeface="Arial" panose="020B0604020202020204" pitchFamily="34" charset="0"/>
              <a:buChar char="•"/>
            </a:pPr>
            <a:r>
              <a:rPr lang="en-US" sz="2000" b="1" i="0" dirty="0">
                <a:solidFill>
                  <a:srgbClr val="000000"/>
                </a:solidFill>
                <a:effectLst/>
                <a:latin typeface="Segoe UI" panose="020B0502040204020203" pitchFamily="34" charset="0"/>
              </a:rPr>
              <a:t>Cost Optimization </a:t>
            </a:r>
            <a:r>
              <a:rPr lang="en-US" sz="2000" b="0" i="0" dirty="0">
                <a:solidFill>
                  <a:srgbClr val="000000"/>
                </a:solidFill>
                <a:effectLst/>
                <a:latin typeface="Segoe UI" panose="020B0502040204020203" pitchFamily="34" charset="0"/>
              </a:rPr>
              <a:t>– Managing costs to maximize the value delivered</a:t>
            </a:r>
          </a:p>
          <a:p>
            <a:pPr marL="285750" indent="-285750" algn="l">
              <a:spcAft>
                <a:spcPts val="1200"/>
              </a:spcAft>
              <a:buFont typeface="Arial" panose="020B0604020202020204" pitchFamily="34" charset="0"/>
              <a:buChar char="•"/>
            </a:pPr>
            <a:r>
              <a:rPr lang="en-US" sz="2000" b="1" i="0" dirty="0">
                <a:solidFill>
                  <a:srgbClr val="000000"/>
                </a:solidFill>
                <a:effectLst/>
                <a:latin typeface="Segoe UI" panose="020B0502040204020203" pitchFamily="34" charset="0"/>
              </a:rPr>
              <a:t>Operational Excellence </a:t>
            </a:r>
            <a:r>
              <a:rPr lang="en-US" sz="2000" b="0" i="0" dirty="0">
                <a:solidFill>
                  <a:srgbClr val="000000"/>
                </a:solidFill>
                <a:effectLst/>
                <a:latin typeface="Segoe UI" panose="020B0502040204020203" pitchFamily="34" charset="0"/>
              </a:rPr>
              <a:t>– Operations processes that keep a system running in production</a:t>
            </a:r>
          </a:p>
          <a:p>
            <a:pPr marL="285750" indent="-285750" algn="l">
              <a:spcAft>
                <a:spcPts val="1200"/>
              </a:spcAft>
              <a:buFont typeface="Arial" panose="020B0604020202020204" pitchFamily="34" charset="0"/>
              <a:buChar char="•"/>
            </a:pPr>
            <a:r>
              <a:rPr lang="en-US" sz="2000" b="1" i="0" dirty="0">
                <a:solidFill>
                  <a:srgbClr val="000000"/>
                </a:solidFill>
                <a:effectLst/>
                <a:latin typeface="Segoe UI" panose="020B0502040204020203" pitchFamily="34" charset="0"/>
              </a:rPr>
              <a:t>Performance Efficiency </a:t>
            </a:r>
            <a:r>
              <a:rPr lang="en-US" sz="2000" b="0" i="0" dirty="0">
                <a:solidFill>
                  <a:srgbClr val="000000"/>
                </a:solidFill>
                <a:effectLst/>
                <a:latin typeface="Segoe UI" panose="020B0502040204020203" pitchFamily="34" charset="0"/>
              </a:rPr>
              <a:t>– Ability of a system to adapt to changes in load</a:t>
            </a:r>
          </a:p>
          <a:p>
            <a:pPr marL="285750" indent="-285750" algn="l">
              <a:spcAft>
                <a:spcPts val="1200"/>
              </a:spcAft>
              <a:buFont typeface="Arial" panose="020B0604020202020204" pitchFamily="34" charset="0"/>
              <a:buChar char="•"/>
            </a:pPr>
            <a:r>
              <a:rPr lang="en-US" sz="2000" b="1" i="0" dirty="0">
                <a:solidFill>
                  <a:srgbClr val="000000"/>
                </a:solidFill>
                <a:effectLst/>
                <a:latin typeface="Segoe UI" panose="020B0502040204020203" pitchFamily="34" charset="0"/>
              </a:rPr>
              <a:t>Reliability</a:t>
            </a:r>
            <a:r>
              <a:rPr lang="en-US" sz="2000" b="0" i="0" dirty="0">
                <a:solidFill>
                  <a:srgbClr val="000000"/>
                </a:solidFill>
                <a:effectLst/>
                <a:latin typeface="Segoe UI" panose="020B0502040204020203" pitchFamily="34" charset="0"/>
              </a:rPr>
              <a:t> – Ability of a system to recover from failures and continue to function</a:t>
            </a:r>
          </a:p>
          <a:p>
            <a:pPr marL="285750" indent="-285750" algn="l">
              <a:spcAft>
                <a:spcPts val="1200"/>
              </a:spcAft>
              <a:buFont typeface="Arial" panose="020B0604020202020204" pitchFamily="34" charset="0"/>
              <a:buChar char="•"/>
            </a:pPr>
            <a:r>
              <a:rPr lang="en-US" sz="2000" b="1" i="0" dirty="0">
                <a:solidFill>
                  <a:srgbClr val="000000"/>
                </a:solidFill>
                <a:effectLst/>
                <a:latin typeface="Segoe UI" panose="020B0502040204020203" pitchFamily="34" charset="0"/>
              </a:rPr>
              <a:t>Security</a:t>
            </a:r>
            <a:r>
              <a:rPr lang="en-US" sz="2000" b="0" i="0" dirty="0">
                <a:solidFill>
                  <a:srgbClr val="000000"/>
                </a:solidFill>
                <a:effectLst/>
                <a:latin typeface="Segoe UI" panose="020B0502040204020203" pitchFamily="34" charset="0"/>
              </a:rPr>
              <a:t> – Protecting applications and data from threats</a:t>
            </a:r>
          </a:p>
        </p:txBody>
      </p:sp>
      <p:pic>
        <p:nvPicPr>
          <p:cNvPr id="1026" name="Picture 2" descr="WAF pillars. &#10;">
            <a:extLst>
              <a:ext uri="{FF2B5EF4-FFF2-40B4-BE49-F238E27FC236}">
                <a16:creationId xmlns:a16="http://schemas.microsoft.com/office/drawing/2014/main" id="{655796FB-A1AE-40CD-9A30-2C8A470B07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2060" y="1235943"/>
            <a:ext cx="5564607" cy="441816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299681B-92A6-4EAF-B1C8-8C4714F00DB9}"/>
              </a:ext>
              <a:ext uri="{C183D7F6-B498-43B3-948B-1728B52AA6E4}">
                <adec:decorative xmlns:adec="http://schemas.microsoft.com/office/drawing/2017/decorative" val="1"/>
              </a:ext>
            </a:extLst>
          </p:cNvPr>
          <p:cNvSpPr/>
          <p:nvPr/>
        </p:nvSpPr>
        <p:spPr bwMode="auto">
          <a:xfrm>
            <a:off x="5896557" y="1178564"/>
            <a:ext cx="6217920" cy="5001214"/>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674530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4" name="Graphic 3">
            <a:extLst>
              <a:ext uri="{FF2B5EF4-FFF2-40B4-BE49-F238E27FC236}">
                <a16:creationId xmlns:a16="http://schemas.microsoft.com/office/drawing/2014/main" id="{87F7B4AF-514F-4BBC-9334-8A29D228AF4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04460" y="2779973"/>
            <a:ext cx="1267919" cy="1267919"/>
          </a:xfrm>
          <a:prstGeom prst="rect">
            <a:avLst/>
          </a:prstGeom>
        </p:spPr>
      </p:pic>
    </p:spTree>
    <p:extLst>
      <p:ext uri="{BB962C8B-B14F-4D97-AF65-F5344CB8AC3E}">
        <p14:creationId xmlns:p14="http://schemas.microsoft.com/office/powerpoint/2010/main" val="10439834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CACCE5-EE3E-4CAF-B118-E7F6481C5D8D}"/>
              </a:ext>
            </a:extLst>
          </p:cNvPr>
          <p:cNvSpPr>
            <a:spLocks noGrp="1"/>
          </p:cNvSpPr>
          <p:nvPr>
            <p:ph type="title"/>
          </p:nvPr>
        </p:nvSpPr>
        <p:spPr/>
        <p:txBody>
          <a:bodyPr/>
          <a:lstStyle/>
          <a:p>
            <a:r>
              <a:rPr lang="en-US"/>
              <a:t>Welcome</a:t>
            </a:r>
          </a:p>
        </p:txBody>
      </p:sp>
      <p:sp>
        <p:nvSpPr>
          <p:cNvPr id="7" name="Text Placeholder 9">
            <a:extLst>
              <a:ext uri="{FF2B5EF4-FFF2-40B4-BE49-F238E27FC236}">
                <a16:creationId xmlns:a16="http://schemas.microsoft.com/office/drawing/2014/main" id="{6FBD00D0-15B8-476A-A75A-6918D89F8AA5}"/>
              </a:ext>
            </a:extLst>
          </p:cNvPr>
          <p:cNvSpPr txBox="1">
            <a:spLocks/>
          </p:cNvSpPr>
          <p:nvPr/>
        </p:nvSpPr>
        <p:spPr>
          <a:xfrm>
            <a:off x="1" y="1105148"/>
            <a:ext cx="12436474" cy="587537"/>
          </a:xfrm>
          <a:prstGeom prst="rect">
            <a:avLst/>
          </a:prstGeom>
          <a:solidFill>
            <a:srgbClr val="243A5E"/>
          </a:solidFill>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9575"/>
            <a:r>
              <a:rPr lang="en-US" sz="2000">
                <a:solidFill>
                  <a:schemeClr val="bg1"/>
                </a:solidFill>
              </a:rPr>
              <a:t>Thank you for joining us today </a:t>
            </a:r>
          </a:p>
        </p:txBody>
      </p:sp>
      <p:sp>
        <p:nvSpPr>
          <p:cNvPr id="8" name="Text Placeholder 8">
            <a:extLst>
              <a:ext uri="{FF2B5EF4-FFF2-40B4-BE49-F238E27FC236}">
                <a16:creationId xmlns:a16="http://schemas.microsoft.com/office/drawing/2014/main" id="{3E4E8B15-8431-4159-9945-2306026BEB9C}"/>
              </a:ext>
            </a:extLst>
          </p:cNvPr>
          <p:cNvSpPr txBox="1">
            <a:spLocks/>
          </p:cNvSpPr>
          <p:nvPr/>
        </p:nvSpPr>
        <p:spPr>
          <a:xfrm>
            <a:off x="432260" y="1702239"/>
            <a:ext cx="10946940" cy="1015663"/>
          </a:xfrm>
          <a:prstGeom prst="rect">
            <a:avLst/>
          </a:prstGeom>
        </p:spPr>
        <p:txBody>
          <a:bodyPr vert="horz" wrap="square" lIns="0" tIns="91440" rIns="146304" bIns="91440" rtlCol="0" anchor="ctr">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1"/>
                </a:solidFill>
                <a:latin typeface="+mn-lt"/>
              </a:rPr>
              <a:t>We’ve worked together with the Microsoft Partner Network and Microsoft IT Academies to bring you a world-class learning experience. At the end of class, please complete an evaluation of today’s experience. We value your feedback! </a:t>
            </a:r>
          </a:p>
        </p:txBody>
      </p:sp>
      <p:pic>
        <p:nvPicPr>
          <p:cNvPr id="18" name="Picture 17" descr="Icon of a checkmark inside a badge">
            <a:extLst>
              <a:ext uri="{FF2B5EF4-FFF2-40B4-BE49-F238E27FC236}">
                <a16:creationId xmlns:a16="http://schemas.microsoft.com/office/drawing/2014/main" id="{A23F78E2-FC03-4C2D-AC40-6B1455FA7A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818" y="2807713"/>
            <a:ext cx="787908" cy="787908"/>
          </a:xfrm>
          <a:prstGeom prst="rect">
            <a:avLst/>
          </a:prstGeom>
        </p:spPr>
      </p:pic>
      <p:sp>
        <p:nvSpPr>
          <p:cNvPr id="21" name="Text Placeholder 8">
            <a:extLst>
              <a:ext uri="{FF2B5EF4-FFF2-40B4-BE49-F238E27FC236}">
                <a16:creationId xmlns:a16="http://schemas.microsoft.com/office/drawing/2014/main" id="{B70E347B-36C7-48CD-8E2F-6F9763284868}"/>
              </a:ext>
            </a:extLst>
          </p:cNvPr>
          <p:cNvSpPr txBox="1">
            <a:spLocks/>
          </p:cNvSpPr>
          <p:nvPr/>
        </p:nvSpPr>
        <p:spPr>
          <a:xfrm>
            <a:off x="1381325" y="2757854"/>
            <a:ext cx="2428676"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2"/>
                </a:solidFill>
              </a:rPr>
              <a:t>Microsoft Certified Trainers + Instructors</a:t>
            </a:r>
          </a:p>
        </p:txBody>
      </p:sp>
      <p:sp>
        <p:nvSpPr>
          <p:cNvPr id="24" name="Text Placeholder 8">
            <a:extLst>
              <a:ext uri="{FF2B5EF4-FFF2-40B4-BE49-F238E27FC236}">
                <a16:creationId xmlns:a16="http://schemas.microsoft.com/office/drawing/2014/main" id="{9DDAAB3E-4CEF-4A38-BFC4-0601F6379DFD}"/>
              </a:ext>
            </a:extLst>
          </p:cNvPr>
          <p:cNvSpPr txBox="1">
            <a:spLocks/>
          </p:cNvSpPr>
          <p:nvPr/>
        </p:nvSpPr>
        <p:spPr>
          <a:xfrm>
            <a:off x="4038600" y="2757854"/>
            <a:ext cx="7970838"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a:solidFill>
                  <a:schemeClr val="tx1"/>
                </a:solidFill>
                <a:latin typeface="+mn-lt"/>
              </a:rPr>
              <a:t>Your instructor is a premier technical and instructional expert who meets ongoing certification requirements</a:t>
            </a:r>
          </a:p>
        </p:txBody>
      </p:sp>
      <p:cxnSp>
        <p:nvCxnSpPr>
          <p:cNvPr id="19" name="Straight Connector 18">
            <a:extLst>
              <a:ext uri="{FF2B5EF4-FFF2-40B4-BE49-F238E27FC236}">
                <a16:creationId xmlns:a16="http://schemas.microsoft.com/office/drawing/2014/main" id="{260F2520-1EEC-4F16-8BC0-3B587F7C9FD4}"/>
              </a:ext>
              <a:ext uri="{C183D7F6-B498-43B3-948B-1728B52AA6E4}">
                <adec:decorative xmlns:adec="http://schemas.microsoft.com/office/drawing/2017/decorative" val="1"/>
              </a:ext>
            </a:extLst>
          </p:cNvPr>
          <p:cNvCxnSpPr>
            <a:cxnSpLocks/>
          </p:cNvCxnSpPr>
          <p:nvPr/>
        </p:nvCxnSpPr>
        <p:spPr>
          <a:xfrm>
            <a:off x="1411514" y="3708845"/>
            <a:ext cx="1051922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descr="Icon of a person">
            <a:extLst>
              <a:ext uri="{FF2B5EF4-FFF2-40B4-BE49-F238E27FC236}">
                <a16:creationId xmlns:a16="http://schemas.microsoft.com/office/drawing/2014/main" id="{EE6E7DCA-7DDA-4511-9495-802011EE645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8099" y="3832930"/>
            <a:ext cx="787908" cy="787908"/>
          </a:xfrm>
          <a:prstGeom prst="rect">
            <a:avLst/>
          </a:prstGeom>
        </p:spPr>
      </p:pic>
      <p:sp>
        <p:nvSpPr>
          <p:cNvPr id="22" name="Text Placeholder 8">
            <a:extLst>
              <a:ext uri="{FF2B5EF4-FFF2-40B4-BE49-F238E27FC236}">
                <a16:creationId xmlns:a16="http://schemas.microsoft.com/office/drawing/2014/main" id="{BE7B9B6C-FA65-43A6-8E9B-F2D2563CC71B}"/>
              </a:ext>
            </a:extLst>
          </p:cNvPr>
          <p:cNvSpPr txBox="1">
            <a:spLocks/>
          </p:cNvSpPr>
          <p:nvPr/>
        </p:nvSpPr>
        <p:spPr>
          <a:xfrm>
            <a:off x="1381325" y="3801737"/>
            <a:ext cx="2428676"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2"/>
                </a:solidFill>
              </a:rPr>
              <a:t>Customer Satisfaction Guarantee</a:t>
            </a:r>
          </a:p>
        </p:txBody>
      </p:sp>
      <p:sp>
        <p:nvSpPr>
          <p:cNvPr id="25" name="Text Placeholder 8">
            <a:extLst>
              <a:ext uri="{FF2B5EF4-FFF2-40B4-BE49-F238E27FC236}">
                <a16:creationId xmlns:a16="http://schemas.microsoft.com/office/drawing/2014/main" id="{AC5A5D00-CF92-431B-9D14-A361B648BA82}"/>
              </a:ext>
            </a:extLst>
          </p:cNvPr>
          <p:cNvSpPr txBox="1">
            <a:spLocks/>
          </p:cNvSpPr>
          <p:nvPr/>
        </p:nvSpPr>
        <p:spPr>
          <a:xfrm>
            <a:off x="4038600" y="3801737"/>
            <a:ext cx="7970838"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rPr>
              <a:t>Our partners offer a satisfaction guarantee, and we hold them accountable for it </a:t>
            </a:r>
          </a:p>
        </p:txBody>
      </p:sp>
      <p:cxnSp>
        <p:nvCxnSpPr>
          <p:cNvPr id="35" name="Straight Connector 34">
            <a:extLst>
              <a:ext uri="{FF2B5EF4-FFF2-40B4-BE49-F238E27FC236}">
                <a16:creationId xmlns:a16="http://schemas.microsoft.com/office/drawing/2014/main" id="{31FD7881-3357-4EF0-9269-0B073F8505A0}"/>
              </a:ext>
              <a:ext uri="{C183D7F6-B498-43B3-948B-1728B52AA6E4}">
                <adec:decorative xmlns:adec="http://schemas.microsoft.com/office/drawing/2017/decorative" val="1"/>
              </a:ext>
            </a:extLst>
          </p:cNvPr>
          <p:cNvCxnSpPr>
            <a:cxnSpLocks/>
          </p:cNvCxnSpPr>
          <p:nvPr/>
        </p:nvCxnSpPr>
        <p:spPr>
          <a:xfrm>
            <a:off x="1411514" y="4743602"/>
            <a:ext cx="1051922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3" name="Picture 72" descr="Icon of check mark enclosed by an arc">
            <a:extLst>
              <a:ext uri="{FF2B5EF4-FFF2-40B4-BE49-F238E27FC236}">
                <a16:creationId xmlns:a16="http://schemas.microsoft.com/office/drawing/2014/main" id="{3C5F836B-635F-4F74-A3FB-08FD554D968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8099" y="4867686"/>
            <a:ext cx="787908" cy="787908"/>
          </a:xfrm>
          <a:prstGeom prst="rect">
            <a:avLst/>
          </a:prstGeom>
        </p:spPr>
      </p:pic>
      <p:sp>
        <p:nvSpPr>
          <p:cNvPr id="23" name="Text Placeholder 8">
            <a:extLst>
              <a:ext uri="{FF2B5EF4-FFF2-40B4-BE49-F238E27FC236}">
                <a16:creationId xmlns:a16="http://schemas.microsoft.com/office/drawing/2014/main" id="{8017221B-3B34-4519-816D-131618EEC890}"/>
              </a:ext>
            </a:extLst>
          </p:cNvPr>
          <p:cNvSpPr txBox="1">
            <a:spLocks/>
          </p:cNvSpPr>
          <p:nvPr/>
        </p:nvSpPr>
        <p:spPr>
          <a:xfrm>
            <a:off x="1381325" y="4845620"/>
            <a:ext cx="2428676"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2"/>
                </a:solidFill>
              </a:rPr>
              <a:t>Certification Exam Benefits</a:t>
            </a:r>
          </a:p>
        </p:txBody>
      </p:sp>
      <p:sp>
        <p:nvSpPr>
          <p:cNvPr id="26" name="Text Placeholder 8">
            <a:extLst>
              <a:ext uri="{FF2B5EF4-FFF2-40B4-BE49-F238E27FC236}">
                <a16:creationId xmlns:a16="http://schemas.microsoft.com/office/drawing/2014/main" id="{F7C6FFA4-CA06-4DD1-9B21-E7D2E2685A98}"/>
              </a:ext>
            </a:extLst>
          </p:cNvPr>
          <p:cNvSpPr txBox="1">
            <a:spLocks/>
          </p:cNvSpPr>
          <p:nvPr/>
        </p:nvSpPr>
        <p:spPr>
          <a:xfrm>
            <a:off x="4038600" y="4845620"/>
            <a:ext cx="7970838"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a:solidFill>
                  <a:schemeClr val="tx1"/>
                </a:solidFill>
                <a:latin typeface="+mn-lt"/>
              </a:rPr>
              <a:t>After training, consider pursuing a Microsoft Certification to help distinguish your technical expertise and experience. Ask your instructor about available exam promotions and discounts</a:t>
            </a:r>
          </a:p>
        </p:txBody>
      </p:sp>
      <p:sp>
        <p:nvSpPr>
          <p:cNvPr id="27" name="Text Placeholder 9">
            <a:extLst>
              <a:ext uri="{FF2B5EF4-FFF2-40B4-BE49-F238E27FC236}">
                <a16:creationId xmlns:a16="http://schemas.microsoft.com/office/drawing/2014/main" id="{9F28C92E-1E3E-4718-9E02-9D4AC91E4EF5}"/>
              </a:ext>
            </a:extLst>
          </p:cNvPr>
          <p:cNvSpPr txBox="1">
            <a:spLocks/>
          </p:cNvSpPr>
          <p:nvPr/>
        </p:nvSpPr>
        <p:spPr>
          <a:xfrm>
            <a:off x="0" y="6055977"/>
            <a:ext cx="12436474" cy="485451"/>
          </a:xfrm>
          <a:prstGeom prst="rect">
            <a:avLst/>
          </a:prstGeom>
          <a:solidFill>
            <a:schemeClr val="bg1">
              <a:lumMod val="95000"/>
            </a:schemeClr>
          </a:solidFill>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9575"/>
            <a:r>
              <a:rPr lang="en-US" sz="1800" spc="0">
                <a:solidFill>
                  <a:schemeClr val="tx1"/>
                </a:solidFill>
              </a:rPr>
              <a:t>We wish you a great learning experience and ongoing career success!</a:t>
            </a:r>
          </a:p>
        </p:txBody>
      </p:sp>
    </p:spTree>
    <p:extLst>
      <p:ext uri="{BB962C8B-B14F-4D97-AF65-F5344CB8AC3E}">
        <p14:creationId xmlns:p14="http://schemas.microsoft.com/office/powerpoint/2010/main" val="408697955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02E7D22-F34B-4859-852F-1B6C51D80AD5}"/>
              </a:ext>
            </a:extLst>
          </p:cNvPr>
          <p:cNvSpPr>
            <a:spLocks noGrp="1"/>
          </p:cNvSpPr>
          <p:nvPr>
            <p:ph type="title"/>
          </p:nvPr>
        </p:nvSpPr>
        <p:spPr/>
        <p:txBody>
          <a:bodyPr/>
          <a:lstStyle/>
          <a:p>
            <a:r>
              <a:rPr lang="en-US" dirty="0"/>
              <a:t>Hello! Instructor Introduction</a:t>
            </a:r>
          </a:p>
        </p:txBody>
      </p:sp>
      <p:sp>
        <p:nvSpPr>
          <p:cNvPr id="7" name="Rectangle 6">
            <a:extLst>
              <a:ext uri="{FF2B5EF4-FFF2-40B4-BE49-F238E27FC236}">
                <a16:creationId xmlns:a16="http://schemas.microsoft.com/office/drawing/2014/main" id="{CA8EA4D7-F0F2-4C36-8465-AADFA18DD1F4}"/>
              </a:ext>
              <a:ext uri="{C183D7F6-B498-43B3-948B-1728B52AA6E4}">
                <adec:decorative xmlns:adec="http://schemas.microsoft.com/office/drawing/2017/decorative" val="0"/>
              </a:ext>
            </a:extLst>
          </p:cNvPr>
          <p:cNvSpPr/>
          <p:nvPr/>
        </p:nvSpPr>
        <p:spPr bwMode="auto">
          <a:xfrm>
            <a:off x="434921" y="1549082"/>
            <a:ext cx="5458968" cy="4699318"/>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pPr>
              <a:spcBef>
                <a:spcPts val="1200"/>
              </a:spcBef>
            </a:pPr>
            <a:r>
              <a:rPr lang="en-US" sz="2600" dirty="0">
                <a:solidFill>
                  <a:schemeClr val="tx1"/>
                </a:solidFill>
                <a:latin typeface="+mj-lt"/>
              </a:rPr>
              <a:t>Instructor:</a:t>
            </a:r>
            <a:r>
              <a:rPr lang="en-US" sz="2600" dirty="0">
                <a:solidFill>
                  <a:schemeClr val="tx1"/>
                </a:solidFill>
              </a:rPr>
              <a:t> &lt;Name&gt;</a:t>
            </a:r>
          </a:p>
          <a:p>
            <a:pPr>
              <a:spcBef>
                <a:spcPts val="1200"/>
              </a:spcBef>
            </a:pPr>
            <a:r>
              <a:rPr lang="en-US" sz="2600" dirty="0">
                <a:solidFill>
                  <a:schemeClr val="tx1"/>
                </a:solidFill>
              </a:rPr>
              <a:t>&lt;Title or other credentials,</a:t>
            </a:r>
            <a:br>
              <a:rPr lang="en-US" sz="2600" dirty="0">
                <a:solidFill>
                  <a:schemeClr val="tx1"/>
                </a:solidFill>
              </a:rPr>
            </a:br>
            <a:r>
              <a:rPr lang="en-US" sz="2600" dirty="0">
                <a:solidFill>
                  <a:schemeClr val="tx1"/>
                </a:solidFill>
              </a:rPr>
              <a:t>e.g., Microsoft Certified Trainer&gt;</a:t>
            </a:r>
          </a:p>
          <a:p>
            <a:pPr>
              <a:spcBef>
                <a:spcPts val="1200"/>
              </a:spcBef>
            </a:pPr>
            <a:r>
              <a:rPr lang="en-US" sz="2600" dirty="0">
                <a:solidFill>
                  <a:schemeClr val="tx1"/>
                </a:solidFill>
              </a:rPr>
              <a:t>&lt;Affiliation/Company&gt;</a:t>
            </a:r>
          </a:p>
          <a:p>
            <a:pPr>
              <a:spcBef>
                <a:spcPts val="1200"/>
              </a:spcBef>
            </a:pPr>
            <a:r>
              <a:rPr lang="en-US" sz="2600" dirty="0">
                <a:solidFill>
                  <a:schemeClr val="tx1"/>
                </a:solidFill>
              </a:rPr>
              <a:t>&lt;A few words about my technical and professional experience&gt;</a:t>
            </a:r>
          </a:p>
        </p:txBody>
      </p:sp>
      <p:sp>
        <p:nvSpPr>
          <p:cNvPr id="6" name="Rectangle 5">
            <a:extLst>
              <a:ext uri="{FF2B5EF4-FFF2-40B4-BE49-F238E27FC236}">
                <a16:creationId xmlns:a16="http://schemas.microsoft.com/office/drawing/2014/main" id="{2F605BB6-25B9-45ED-948D-F0C22682897D}"/>
              </a:ext>
              <a:ext uri="{C183D7F6-B498-43B3-948B-1728B52AA6E4}">
                <adec:decorative xmlns:adec="http://schemas.microsoft.com/office/drawing/2017/decorative" val="1"/>
              </a:ext>
            </a:extLst>
          </p:cNvPr>
          <p:cNvSpPr/>
          <p:nvPr/>
        </p:nvSpPr>
        <p:spPr bwMode="auto">
          <a:xfrm>
            <a:off x="6037943" y="1549081"/>
            <a:ext cx="5971495" cy="4699318"/>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Name tag with the word hello">
            <a:extLst>
              <a:ext uri="{FF2B5EF4-FFF2-40B4-BE49-F238E27FC236}">
                <a16:creationId xmlns:a16="http://schemas.microsoft.com/office/drawing/2014/main" id="{48413A4B-AD8D-4973-9CF4-C8D8F6C434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0210" y="2277064"/>
            <a:ext cx="4986960" cy="3243353"/>
          </a:xfrm>
          <a:prstGeom prst="rect">
            <a:avLst/>
          </a:prstGeom>
        </p:spPr>
      </p:pic>
    </p:spTree>
    <p:extLst>
      <p:ext uri="{BB962C8B-B14F-4D97-AF65-F5344CB8AC3E}">
        <p14:creationId xmlns:p14="http://schemas.microsoft.com/office/powerpoint/2010/main" val="27624524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E3F70-8B6D-4789-B751-3C77D08AB7FE}"/>
              </a:ext>
            </a:extLst>
          </p:cNvPr>
          <p:cNvSpPr>
            <a:spLocks noGrp="1"/>
          </p:cNvSpPr>
          <p:nvPr>
            <p:ph type="title"/>
          </p:nvPr>
        </p:nvSpPr>
        <p:spPr/>
        <p:txBody>
          <a:bodyPr/>
          <a:lstStyle/>
          <a:p>
            <a:r>
              <a:rPr lang="en-US" dirty="0"/>
              <a:t>Hello! Student Introductions</a:t>
            </a:r>
          </a:p>
        </p:txBody>
      </p:sp>
      <p:sp>
        <p:nvSpPr>
          <p:cNvPr id="10" name="Rectangle 9">
            <a:extLst>
              <a:ext uri="{FF2B5EF4-FFF2-40B4-BE49-F238E27FC236}">
                <a16:creationId xmlns:a16="http://schemas.microsoft.com/office/drawing/2014/main" id="{ECBA931F-6787-412A-BECF-EC5DA6AF2032}"/>
              </a:ext>
              <a:ext uri="{C183D7F6-B498-43B3-948B-1728B52AA6E4}">
                <adec:decorative xmlns:adec="http://schemas.microsoft.com/office/drawing/2017/decorative" val="0"/>
              </a:ext>
            </a:extLst>
          </p:cNvPr>
          <p:cNvSpPr/>
          <p:nvPr/>
        </p:nvSpPr>
        <p:spPr bwMode="auto">
          <a:xfrm>
            <a:off x="434921" y="1393434"/>
            <a:ext cx="5458968" cy="4699318"/>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600"/>
              </a:spcBef>
              <a:spcAft>
                <a:spcPts val="1200"/>
              </a:spcAft>
            </a:pPr>
            <a:r>
              <a:rPr lang="en-US" sz="2800" dirty="0">
                <a:solidFill>
                  <a:schemeClr val="tx1"/>
                </a:solidFill>
              </a:rPr>
              <a:t>Your name</a:t>
            </a:r>
          </a:p>
          <a:p>
            <a:pPr>
              <a:spcBef>
                <a:spcPts val="600"/>
              </a:spcBef>
              <a:spcAft>
                <a:spcPts val="1200"/>
              </a:spcAft>
            </a:pPr>
            <a:r>
              <a:rPr lang="en-US" sz="2800" dirty="0">
                <a:solidFill>
                  <a:schemeClr val="tx1"/>
                </a:solidFill>
              </a:rPr>
              <a:t>Company affiliation</a:t>
            </a:r>
          </a:p>
          <a:p>
            <a:pPr>
              <a:spcBef>
                <a:spcPts val="600"/>
              </a:spcBef>
              <a:spcAft>
                <a:spcPts val="1200"/>
              </a:spcAft>
            </a:pPr>
            <a:r>
              <a:rPr lang="en-US" sz="2800" dirty="0">
                <a:solidFill>
                  <a:schemeClr val="tx1"/>
                </a:solidFill>
              </a:rPr>
              <a:t>Title/function</a:t>
            </a:r>
          </a:p>
          <a:p>
            <a:pPr>
              <a:spcBef>
                <a:spcPts val="600"/>
              </a:spcBef>
              <a:spcAft>
                <a:spcPts val="1200"/>
              </a:spcAft>
            </a:pPr>
            <a:r>
              <a:rPr lang="en-US" sz="2800" dirty="0">
                <a:solidFill>
                  <a:schemeClr val="tx1"/>
                </a:solidFill>
              </a:rPr>
              <a:t>Microsoft Azure experience</a:t>
            </a:r>
          </a:p>
          <a:p>
            <a:pPr>
              <a:spcBef>
                <a:spcPts val="600"/>
              </a:spcBef>
              <a:spcAft>
                <a:spcPts val="1200"/>
              </a:spcAft>
            </a:pPr>
            <a:r>
              <a:rPr lang="en-US" sz="2800" dirty="0">
                <a:solidFill>
                  <a:schemeClr val="tx1"/>
                </a:solidFill>
              </a:rPr>
              <a:t>Your expectations for the course</a:t>
            </a:r>
          </a:p>
        </p:txBody>
      </p:sp>
      <p:sp>
        <p:nvSpPr>
          <p:cNvPr id="9" name="Rectangle 8">
            <a:extLst>
              <a:ext uri="{FF2B5EF4-FFF2-40B4-BE49-F238E27FC236}">
                <a16:creationId xmlns:a16="http://schemas.microsoft.com/office/drawing/2014/main" id="{3A360786-6A15-405E-946F-CB9E24063B27}"/>
              </a:ext>
              <a:ext uri="{C183D7F6-B498-43B3-948B-1728B52AA6E4}">
                <adec:decorative xmlns:adec="http://schemas.microsoft.com/office/drawing/2017/decorative" val="1"/>
              </a:ext>
            </a:extLst>
          </p:cNvPr>
          <p:cNvSpPr/>
          <p:nvPr/>
        </p:nvSpPr>
        <p:spPr bwMode="auto">
          <a:xfrm>
            <a:off x="6037943" y="1393433"/>
            <a:ext cx="5971495" cy="4699318"/>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descr="Name tag with the word hello">
            <a:extLst>
              <a:ext uri="{FF2B5EF4-FFF2-40B4-BE49-F238E27FC236}">
                <a16:creationId xmlns:a16="http://schemas.microsoft.com/office/drawing/2014/main" id="{34018849-F290-4CFD-82DD-DD47B93F4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0210" y="2121416"/>
            <a:ext cx="4986960" cy="3243353"/>
          </a:xfrm>
          <a:prstGeom prst="rect">
            <a:avLst/>
          </a:prstGeom>
        </p:spPr>
      </p:pic>
    </p:spTree>
    <p:extLst>
      <p:ext uri="{BB962C8B-B14F-4D97-AF65-F5344CB8AC3E}">
        <p14:creationId xmlns:p14="http://schemas.microsoft.com/office/powerpoint/2010/main" val="36410158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E41BE-3F1A-4819-A406-26BDC1FFBDB5}"/>
              </a:ext>
            </a:extLst>
          </p:cNvPr>
          <p:cNvSpPr>
            <a:spLocks noGrp="1"/>
          </p:cNvSpPr>
          <p:nvPr>
            <p:ph type="title"/>
          </p:nvPr>
        </p:nvSpPr>
        <p:spPr/>
        <p:txBody>
          <a:bodyPr/>
          <a:lstStyle/>
          <a:p>
            <a:r>
              <a:rPr lang="en-US" dirty="0"/>
              <a:t>Classroom experience (</a:t>
            </a:r>
            <a:r>
              <a:rPr lang="en-US" dirty="0">
                <a:solidFill>
                  <a:srgbClr val="9E0000"/>
                </a:solidFill>
              </a:rPr>
              <a:t>optional – adjust as needed</a:t>
            </a:r>
            <a:r>
              <a:rPr lang="en-US" dirty="0"/>
              <a:t>)</a:t>
            </a:r>
          </a:p>
        </p:txBody>
      </p:sp>
      <p:pic>
        <p:nvPicPr>
          <p:cNvPr id="60" name="Picture 59" descr="Icon of a person sitting behind a table">
            <a:extLst>
              <a:ext uri="{FF2B5EF4-FFF2-40B4-BE49-F238E27FC236}">
                <a16:creationId xmlns:a16="http://schemas.microsoft.com/office/drawing/2014/main" id="{9ED55E8E-DC35-482A-A669-B52FB8AAE0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584" y="1154811"/>
            <a:ext cx="746760" cy="746760"/>
          </a:xfrm>
          <a:prstGeom prst="rect">
            <a:avLst/>
          </a:prstGeom>
        </p:spPr>
      </p:pic>
      <p:sp>
        <p:nvSpPr>
          <p:cNvPr id="186" name="TextBox 185">
            <a:extLst>
              <a:ext uri="{FF2B5EF4-FFF2-40B4-BE49-F238E27FC236}">
                <a16:creationId xmlns:a16="http://schemas.microsoft.com/office/drawing/2014/main" id="{D656F44B-2617-405B-BDB8-929B67E699A6}"/>
              </a:ext>
            </a:extLst>
          </p:cNvPr>
          <p:cNvSpPr txBox="1"/>
          <p:nvPr/>
        </p:nvSpPr>
        <p:spPr>
          <a:xfrm>
            <a:off x="1334536" y="1381998"/>
            <a:ext cx="4480560" cy="274320"/>
          </a:xfrm>
          <a:prstGeom prst="rect">
            <a:avLst/>
          </a:prstGeom>
          <a:noFill/>
        </p:spPr>
        <p:txBody>
          <a:bodyPr wrap="none" lIns="0" tIns="0" rIns="0" bIns="0" rtlCol="0" anchor="ctr">
            <a:noAutofit/>
          </a:bodyPr>
          <a:lstStyle/>
          <a:p>
            <a:pPr>
              <a:spcAft>
                <a:spcPts val="600"/>
              </a:spcAft>
            </a:pPr>
            <a:r>
              <a:rPr lang="en-US" sz="2000"/>
              <a:t>Class hours</a:t>
            </a:r>
          </a:p>
        </p:txBody>
      </p:sp>
      <p:cxnSp>
        <p:nvCxnSpPr>
          <p:cNvPr id="218" name="Straight Connector 217">
            <a:extLst>
              <a:ext uri="{FF2B5EF4-FFF2-40B4-BE49-F238E27FC236}">
                <a16:creationId xmlns:a16="http://schemas.microsoft.com/office/drawing/2014/main" id="{B1B80FB9-24B1-48F1-AFD9-E9D66F90CBE5}"/>
              </a:ext>
              <a:ext uri="{C183D7F6-B498-43B3-948B-1728B52AA6E4}">
                <adec:decorative xmlns:adec="http://schemas.microsoft.com/office/drawing/2017/decorative" val="1"/>
              </a:ext>
            </a:extLst>
          </p:cNvPr>
          <p:cNvCxnSpPr>
            <a:cxnSpLocks/>
          </p:cNvCxnSpPr>
          <p:nvPr/>
        </p:nvCxnSpPr>
        <p:spPr>
          <a:xfrm>
            <a:off x="1324428" y="1949491"/>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70" name="Picture 269" descr="Icon of an apartment">
            <a:extLst>
              <a:ext uri="{FF2B5EF4-FFF2-40B4-BE49-F238E27FC236}">
                <a16:creationId xmlns:a16="http://schemas.microsoft.com/office/drawing/2014/main" id="{3FA2F31F-BDCA-48AB-A81C-82DA0C9597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3584" y="1999406"/>
            <a:ext cx="746760" cy="746760"/>
          </a:xfrm>
          <a:prstGeom prst="rect">
            <a:avLst/>
          </a:prstGeom>
        </p:spPr>
      </p:pic>
      <p:sp>
        <p:nvSpPr>
          <p:cNvPr id="279" name="TextBox 278">
            <a:extLst>
              <a:ext uri="{FF2B5EF4-FFF2-40B4-BE49-F238E27FC236}">
                <a16:creationId xmlns:a16="http://schemas.microsoft.com/office/drawing/2014/main" id="{31DF1651-6515-422D-8BF2-C2BF49F1BE86}"/>
              </a:ext>
            </a:extLst>
          </p:cNvPr>
          <p:cNvSpPr txBox="1"/>
          <p:nvPr/>
        </p:nvSpPr>
        <p:spPr>
          <a:xfrm>
            <a:off x="1334536" y="2226154"/>
            <a:ext cx="4480560" cy="274320"/>
          </a:xfrm>
          <a:prstGeom prst="rect">
            <a:avLst/>
          </a:prstGeom>
          <a:noFill/>
        </p:spPr>
        <p:txBody>
          <a:bodyPr wrap="none" lIns="0" tIns="0" rIns="0" bIns="0" rtlCol="0" anchor="ctr">
            <a:noAutofit/>
          </a:bodyPr>
          <a:lstStyle/>
          <a:p>
            <a:pPr>
              <a:spcAft>
                <a:spcPts val="600"/>
              </a:spcAft>
            </a:pPr>
            <a:r>
              <a:rPr lang="en-US" sz="2000" dirty="0"/>
              <a:t>Virtual access</a:t>
            </a:r>
          </a:p>
        </p:txBody>
      </p:sp>
      <p:cxnSp>
        <p:nvCxnSpPr>
          <p:cNvPr id="308" name="Straight Connector 307">
            <a:extLst>
              <a:ext uri="{FF2B5EF4-FFF2-40B4-BE49-F238E27FC236}">
                <a16:creationId xmlns:a16="http://schemas.microsoft.com/office/drawing/2014/main" id="{D3116143-F74D-427E-9707-2C61DE6E60B8}"/>
              </a:ext>
              <a:ext uri="{C183D7F6-B498-43B3-948B-1728B52AA6E4}">
                <adec:decorative xmlns:adec="http://schemas.microsoft.com/office/drawing/2017/decorative" val="1"/>
              </a:ext>
            </a:extLst>
          </p:cNvPr>
          <p:cNvCxnSpPr>
            <a:cxnSpLocks/>
          </p:cNvCxnSpPr>
          <p:nvPr/>
        </p:nvCxnSpPr>
        <p:spPr>
          <a:xfrm>
            <a:off x="1324428" y="2794086"/>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5" name="Picture 24" descr="Icon of a car">
            <a:extLst>
              <a:ext uri="{FF2B5EF4-FFF2-40B4-BE49-F238E27FC236}">
                <a16:creationId xmlns:a16="http://schemas.microsoft.com/office/drawing/2014/main" id="{98328ACA-4A81-43AF-A68B-DE31A7B53DD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838" t="838" r="838" b="838"/>
          <a:stretch/>
        </p:blipFill>
        <p:spPr>
          <a:xfrm>
            <a:off x="408752" y="2854703"/>
            <a:ext cx="734248" cy="734248"/>
          </a:xfrm>
          <a:prstGeom prst="ellipse">
            <a:avLst/>
          </a:prstGeom>
        </p:spPr>
      </p:pic>
      <p:sp>
        <p:nvSpPr>
          <p:cNvPr id="672" name="TextBox 671">
            <a:extLst>
              <a:ext uri="{FF2B5EF4-FFF2-40B4-BE49-F238E27FC236}">
                <a16:creationId xmlns:a16="http://schemas.microsoft.com/office/drawing/2014/main" id="{83C73FEB-5EB5-42E9-83AC-121259957DF8}"/>
              </a:ext>
            </a:extLst>
          </p:cNvPr>
          <p:cNvSpPr txBox="1"/>
          <p:nvPr/>
        </p:nvSpPr>
        <p:spPr>
          <a:xfrm>
            <a:off x="1334536" y="3070310"/>
            <a:ext cx="4480560" cy="274320"/>
          </a:xfrm>
          <a:prstGeom prst="rect">
            <a:avLst/>
          </a:prstGeom>
          <a:noFill/>
        </p:spPr>
        <p:txBody>
          <a:bodyPr wrap="none" lIns="0" tIns="0" rIns="0" bIns="0" rtlCol="0" anchor="ctr">
            <a:noAutofit/>
          </a:bodyPr>
          <a:lstStyle/>
          <a:p>
            <a:pPr>
              <a:spcAft>
                <a:spcPts val="600"/>
              </a:spcAft>
            </a:pPr>
            <a:r>
              <a:rPr lang="en-US" sz="2000"/>
              <a:t>Parking</a:t>
            </a:r>
          </a:p>
        </p:txBody>
      </p:sp>
      <p:cxnSp>
        <p:nvCxnSpPr>
          <p:cNvPr id="673" name="Straight Connector 672">
            <a:extLst>
              <a:ext uri="{FF2B5EF4-FFF2-40B4-BE49-F238E27FC236}">
                <a16:creationId xmlns:a16="http://schemas.microsoft.com/office/drawing/2014/main" id="{1C2C293C-FE77-432A-A239-C7CF1FADAE68}"/>
              </a:ext>
              <a:ext uri="{C183D7F6-B498-43B3-948B-1728B52AA6E4}">
                <adec:decorative xmlns:adec="http://schemas.microsoft.com/office/drawing/2017/decorative" val="1"/>
              </a:ext>
            </a:extLst>
          </p:cNvPr>
          <p:cNvCxnSpPr>
            <a:cxnSpLocks/>
          </p:cNvCxnSpPr>
          <p:nvPr/>
        </p:nvCxnSpPr>
        <p:spPr>
          <a:xfrm>
            <a:off x="1324428" y="3638681"/>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95" name="Picture 694" descr="Icon of a building">
            <a:extLst>
              <a:ext uri="{FF2B5EF4-FFF2-40B4-BE49-F238E27FC236}">
                <a16:creationId xmlns:a16="http://schemas.microsoft.com/office/drawing/2014/main" id="{F5B5E4B7-D243-40D8-BE31-26DF59DC75FA}"/>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717" t="717" r="717" b="717"/>
          <a:stretch/>
        </p:blipFill>
        <p:spPr>
          <a:xfrm>
            <a:off x="414103" y="3691952"/>
            <a:ext cx="736058" cy="736058"/>
          </a:xfrm>
          <a:prstGeom prst="ellipse">
            <a:avLst/>
          </a:prstGeom>
        </p:spPr>
      </p:pic>
      <p:sp>
        <p:nvSpPr>
          <p:cNvPr id="696" name="TextBox 695">
            <a:extLst>
              <a:ext uri="{FF2B5EF4-FFF2-40B4-BE49-F238E27FC236}">
                <a16:creationId xmlns:a16="http://schemas.microsoft.com/office/drawing/2014/main" id="{D9A490EE-AEB2-43A1-846C-F16F736B415B}"/>
              </a:ext>
            </a:extLst>
          </p:cNvPr>
          <p:cNvSpPr txBox="1"/>
          <p:nvPr/>
        </p:nvSpPr>
        <p:spPr>
          <a:xfrm>
            <a:off x="1334536" y="3914466"/>
            <a:ext cx="4480560" cy="274320"/>
          </a:xfrm>
          <a:prstGeom prst="rect">
            <a:avLst/>
          </a:prstGeom>
          <a:noFill/>
        </p:spPr>
        <p:txBody>
          <a:bodyPr wrap="none" lIns="0" tIns="0" rIns="0" bIns="0" rtlCol="0" anchor="ctr">
            <a:noAutofit/>
          </a:bodyPr>
          <a:lstStyle/>
          <a:p>
            <a:pPr>
              <a:spcAft>
                <a:spcPts val="600"/>
              </a:spcAft>
            </a:pPr>
            <a:r>
              <a:rPr lang="en-US" sz="2000"/>
              <a:t>Restrooms</a:t>
            </a:r>
          </a:p>
        </p:txBody>
      </p:sp>
      <p:cxnSp>
        <p:nvCxnSpPr>
          <p:cNvPr id="697" name="Straight Connector 696">
            <a:extLst>
              <a:ext uri="{FF2B5EF4-FFF2-40B4-BE49-F238E27FC236}">
                <a16:creationId xmlns:a16="http://schemas.microsoft.com/office/drawing/2014/main" id="{AB619015-25B3-4A9C-9E46-3705A06356AE}"/>
              </a:ext>
              <a:ext uri="{C183D7F6-B498-43B3-948B-1728B52AA6E4}">
                <adec:decorative xmlns:adec="http://schemas.microsoft.com/office/drawing/2017/decorative" val="1"/>
              </a:ext>
            </a:extLst>
          </p:cNvPr>
          <p:cNvCxnSpPr>
            <a:cxnSpLocks/>
          </p:cNvCxnSpPr>
          <p:nvPr/>
        </p:nvCxnSpPr>
        <p:spPr>
          <a:xfrm>
            <a:off x="1324428" y="4483276"/>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98" name="Picture 697" descr="Icon of heart">
            <a:extLst>
              <a:ext uri="{FF2B5EF4-FFF2-40B4-BE49-F238E27FC236}">
                <a16:creationId xmlns:a16="http://schemas.microsoft.com/office/drawing/2014/main" id="{9D4C7EF8-4EBD-4F0C-9AA8-7856A95122C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584" y="4532720"/>
            <a:ext cx="746760" cy="745236"/>
          </a:xfrm>
          <a:prstGeom prst="rect">
            <a:avLst/>
          </a:prstGeom>
        </p:spPr>
      </p:pic>
      <p:sp>
        <p:nvSpPr>
          <p:cNvPr id="699" name="TextBox 698">
            <a:extLst>
              <a:ext uri="{FF2B5EF4-FFF2-40B4-BE49-F238E27FC236}">
                <a16:creationId xmlns:a16="http://schemas.microsoft.com/office/drawing/2014/main" id="{33516423-180A-473E-BCE0-8504BB826DA2}"/>
              </a:ext>
            </a:extLst>
          </p:cNvPr>
          <p:cNvSpPr txBox="1"/>
          <p:nvPr/>
        </p:nvSpPr>
        <p:spPr>
          <a:xfrm>
            <a:off x="1334536" y="4758622"/>
            <a:ext cx="4480560" cy="274320"/>
          </a:xfrm>
          <a:prstGeom prst="rect">
            <a:avLst/>
          </a:prstGeom>
          <a:noFill/>
        </p:spPr>
        <p:txBody>
          <a:bodyPr wrap="none" lIns="0" tIns="0" rIns="0" bIns="0" rtlCol="0" anchor="ctr">
            <a:noAutofit/>
          </a:bodyPr>
          <a:lstStyle/>
          <a:p>
            <a:pPr>
              <a:spcAft>
                <a:spcPts val="600"/>
              </a:spcAft>
            </a:pPr>
            <a:r>
              <a:rPr lang="en-US" sz="2000"/>
              <a:t>Meals</a:t>
            </a:r>
          </a:p>
        </p:txBody>
      </p:sp>
      <p:cxnSp>
        <p:nvCxnSpPr>
          <p:cNvPr id="700" name="Straight Connector 699">
            <a:extLst>
              <a:ext uri="{FF2B5EF4-FFF2-40B4-BE49-F238E27FC236}">
                <a16:creationId xmlns:a16="http://schemas.microsoft.com/office/drawing/2014/main" id="{B3B128B5-C7F5-4BBC-A85E-C7A12892C9A3}"/>
              </a:ext>
              <a:ext uri="{C183D7F6-B498-43B3-948B-1728B52AA6E4}">
                <adec:decorative xmlns:adec="http://schemas.microsoft.com/office/drawing/2017/decorative" val="1"/>
              </a:ext>
            </a:extLst>
          </p:cNvPr>
          <p:cNvCxnSpPr>
            <a:cxnSpLocks/>
          </p:cNvCxnSpPr>
          <p:nvPr/>
        </p:nvCxnSpPr>
        <p:spPr>
          <a:xfrm>
            <a:off x="1324428" y="5327871"/>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01" name="Picture 700" descr="Icon of smartphone">
            <a:extLst>
              <a:ext uri="{FF2B5EF4-FFF2-40B4-BE49-F238E27FC236}">
                <a16:creationId xmlns:a16="http://schemas.microsoft.com/office/drawing/2014/main" id="{F5F7679A-25AA-4F93-9217-DC702D49A25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3584" y="5375792"/>
            <a:ext cx="746760" cy="746760"/>
          </a:xfrm>
          <a:prstGeom prst="rect">
            <a:avLst/>
          </a:prstGeom>
        </p:spPr>
      </p:pic>
      <p:sp>
        <p:nvSpPr>
          <p:cNvPr id="702" name="TextBox 701">
            <a:extLst>
              <a:ext uri="{FF2B5EF4-FFF2-40B4-BE49-F238E27FC236}">
                <a16:creationId xmlns:a16="http://schemas.microsoft.com/office/drawing/2014/main" id="{2A6A50DE-20B4-4200-BF0A-BAE5280DA456}"/>
              </a:ext>
            </a:extLst>
          </p:cNvPr>
          <p:cNvSpPr txBox="1"/>
          <p:nvPr/>
        </p:nvSpPr>
        <p:spPr>
          <a:xfrm>
            <a:off x="1334536" y="5602781"/>
            <a:ext cx="4480560" cy="274320"/>
          </a:xfrm>
          <a:prstGeom prst="rect">
            <a:avLst/>
          </a:prstGeom>
          <a:noFill/>
        </p:spPr>
        <p:txBody>
          <a:bodyPr wrap="none" lIns="0" tIns="0" rIns="0" bIns="0" rtlCol="0" anchor="ctr">
            <a:noAutofit/>
          </a:bodyPr>
          <a:lstStyle/>
          <a:p>
            <a:pPr>
              <a:spcAft>
                <a:spcPts val="600"/>
              </a:spcAft>
            </a:pPr>
            <a:r>
              <a:rPr lang="en-US" sz="2000"/>
              <a:t>Phones</a:t>
            </a:r>
          </a:p>
        </p:txBody>
      </p:sp>
      <p:pic>
        <p:nvPicPr>
          <p:cNvPr id="703" name="Picture 702" descr="Icon of chat message pop up">
            <a:extLst>
              <a:ext uri="{FF2B5EF4-FFF2-40B4-BE49-F238E27FC236}">
                <a16:creationId xmlns:a16="http://schemas.microsoft.com/office/drawing/2014/main" id="{D9BA42D6-74A4-4A1A-97D0-AB2BD4472B7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384680" y="1154811"/>
            <a:ext cx="745236" cy="746760"/>
          </a:xfrm>
          <a:prstGeom prst="rect">
            <a:avLst/>
          </a:prstGeom>
        </p:spPr>
      </p:pic>
      <p:sp>
        <p:nvSpPr>
          <p:cNvPr id="704" name="TextBox 703">
            <a:extLst>
              <a:ext uri="{FF2B5EF4-FFF2-40B4-BE49-F238E27FC236}">
                <a16:creationId xmlns:a16="http://schemas.microsoft.com/office/drawing/2014/main" id="{BF1D1D93-8677-46AC-8935-9C6A11D9FF66}"/>
              </a:ext>
            </a:extLst>
          </p:cNvPr>
          <p:cNvSpPr txBox="1"/>
          <p:nvPr/>
        </p:nvSpPr>
        <p:spPr>
          <a:xfrm>
            <a:off x="7310759" y="1381998"/>
            <a:ext cx="4480560" cy="274320"/>
          </a:xfrm>
          <a:prstGeom prst="rect">
            <a:avLst/>
          </a:prstGeom>
          <a:noFill/>
        </p:spPr>
        <p:txBody>
          <a:bodyPr wrap="none" lIns="0" tIns="0" rIns="0" bIns="0" rtlCol="0" anchor="ctr">
            <a:noAutofit/>
          </a:bodyPr>
          <a:lstStyle/>
          <a:p>
            <a:pPr>
              <a:spcAft>
                <a:spcPts val="600"/>
              </a:spcAft>
            </a:pPr>
            <a:r>
              <a:rPr lang="en-US" sz="2000"/>
              <a:t>Messages</a:t>
            </a:r>
          </a:p>
        </p:txBody>
      </p:sp>
      <p:cxnSp>
        <p:nvCxnSpPr>
          <p:cNvPr id="705" name="Straight Connector 704">
            <a:extLst>
              <a:ext uri="{FF2B5EF4-FFF2-40B4-BE49-F238E27FC236}">
                <a16:creationId xmlns:a16="http://schemas.microsoft.com/office/drawing/2014/main" id="{CDC58383-3396-4D7A-AB5E-92C85786E4B2}"/>
              </a:ext>
              <a:ext uri="{C183D7F6-B498-43B3-948B-1728B52AA6E4}">
                <adec:decorative xmlns:adec="http://schemas.microsoft.com/office/drawing/2017/decorative" val="1"/>
              </a:ext>
            </a:extLst>
          </p:cNvPr>
          <p:cNvCxnSpPr>
            <a:cxnSpLocks/>
          </p:cNvCxnSpPr>
          <p:nvPr/>
        </p:nvCxnSpPr>
        <p:spPr>
          <a:xfrm>
            <a:off x="7285037" y="1926305"/>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06" name="Picture 705" descr="Icon of two people">
            <a:extLst>
              <a:ext uri="{FF2B5EF4-FFF2-40B4-BE49-F238E27FC236}">
                <a16:creationId xmlns:a16="http://schemas.microsoft.com/office/drawing/2014/main" id="{1D990C8D-8803-468D-95F4-2A7EA3A9DDC9}"/>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84680" y="1999406"/>
            <a:ext cx="745236" cy="746760"/>
          </a:xfrm>
          <a:prstGeom prst="rect">
            <a:avLst/>
          </a:prstGeom>
        </p:spPr>
      </p:pic>
      <p:sp>
        <p:nvSpPr>
          <p:cNvPr id="707" name="TextBox 706">
            <a:extLst>
              <a:ext uri="{FF2B5EF4-FFF2-40B4-BE49-F238E27FC236}">
                <a16:creationId xmlns:a16="http://schemas.microsoft.com/office/drawing/2014/main" id="{1CA56D8F-BAC2-4C3B-9F52-FCD4A424B9CE}"/>
              </a:ext>
            </a:extLst>
          </p:cNvPr>
          <p:cNvSpPr txBox="1"/>
          <p:nvPr/>
        </p:nvSpPr>
        <p:spPr>
          <a:xfrm>
            <a:off x="7310759" y="2226156"/>
            <a:ext cx="4480560" cy="274320"/>
          </a:xfrm>
          <a:prstGeom prst="rect">
            <a:avLst/>
          </a:prstGeom>
          <a:noFill/>
        </p:spPr>
        <p:txBody>
          <a:bodyPr wrap="none" lIns="0" tIns="0" rIns="0" bIns="0" rtlCol="0" anchor="ctr">
            <a:noAutofit/>
          </a:bodyPr>
          <a:lstStyle/>
          <a:p>
            <a:pPr>
              <a:spcAft>
                <a:spcPts val="600"/>
              </a:spcAft>
            </a:pPr>
            <a:r>
              <a:rPr lang="en-US" sz="2000"/>
              <a:t>Smoking</a:t>
            </a:r>
          </a:p>
        </p:txBody>
      </p:sp>
      <p:cxnSp>
        <p:nvCxnSpPr>
          <p:cNvPr id="708" name="Straight Connector 707">
            <a:extLst>
              <a:ext uri="{FF2B5EF4-FFF2-40B4-BE49-F238E27FC236}">
                <a16:creationId xmlns:a16="http://schemas.microsoft.com/office/drawing/2014/main" id="{1E391118-C8E3-4549-88AE-3BC0E80F7BCB}"/>
              </a:ext>
              <a:ext uri="{C183D7F6-B498-43B3-948B-1728B52AA6E4}">
                <adec:decorative xmlns:adec="http://schemas.microsoft.com/office/drawing/2017/decorative" val="1"/>
              </a:ext>
            </a:extLst>
          </p:cNvPr>
          <p:cNvCxnSpPr>
            <a:cxnSpLocks/>
          </p:cNvCxnSpPr>
          <p:nvPr/>
        </p:nvCxnSpPr>
        <p:spPr>
          <a:xfrm>
            <a:off x="7285037" y="2794086"/>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09" name="Picture 708" descr="Icon of gear with arrow">
            <a:extLst>
              <a:ext uri="{FF2B5EF4-FFF2-40B4-BE49-F238E27FC236}">
                <a16:creationId xmlns:a16="http://schemas.microsoft.com/office/drawing/2014/main" id="{EA765C36-0E9A-4A2B-98A2-60CB64DED0B7}"/>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595" t="595" r="595" b="595"/>
          <a:stretch/>
        </p:blipFill>
        <p:spPr>
          <a:xfrm>
            <a:off x="6389117" y="2848447"/>
            <a:ext cx="736362" cy="737868"/>
          </a:xfrm>
          <a:prstGeom prst="ellipse">
            <a:avLst/>
          </a:prstGeom>
        </p:spPr>
      </p:pic>
      <p:sp>
        <p:nvSpPr>
          <p:cNvPr id="710" name="TextBox 709">
            <a:extLst>
              <a:ext uri="{FF2B5EF4-FFF2-40B4-BE49-F238E27FC236}">
                <a16:creationId xmlns:a16="http://schemas.microsoft.com/office/drawing/2014/main" id="{E6E96485-9B78-4B67-804B-E31F048C4980}"/>
              </a:ext>
            </a:extLst>
          </p:cNvPr>
          <p:cNvSpPr txBox="1"/>
          <p:nvPr/>
        </p:nvSpPr>
        <p:spPr>
          <a:xfrm>
            <a:off x="7310759" y="3070314"/>
            <a:ext cx="4480560" cy="274320"/>
          </a:xfrm>
          <a:prstGeom prst="rect">
            <a:avLst/>
          </a:prstGeom>
          <a:noFill/>
        </p:spPr>
        <p:txBody>
          <a:bodyPr wrap="none" lIns="0" tIns="0" rIns="0" bIns="0" rtlCol="0" anchor="ctr">
            <a:noAutofit/>
          </a:bodyPr>
          <a:lstStyle/>
          <a:p>
            <a:pPr>
              <a:spcAft>
                <a:spcPts val="600"/>
              </a:spcAft>
            </a:pPr>
            <a:r>
              <a:rPr lang="en-US" sz="2000"/>
              <a:t>Internet access</a:t>
            </a:r>
          </a:p>
        </p:txBody>
      </p:sp>
      <p:cxnSp>
        <p:nvCxnSpPr>
          <p:cNvPr id="711" name="Straight Connector 710">
            <a:extLst>
              <a:ext uri="{FF2B5EF4-FFF2-40B4-BE49-F238E27FC236}">
                <a16:creationId xmlns:a16="http://schemas.microsoft.com/office/drawing/2014/main" id="{B9544AB6-1379-4E34-8508-9C254ACB04DB}"/>
              </a:ext>
              <a:ext uri="{C183D7F6-B498-43B3-948B-1728B52AA6E4}">
                <adec:decorative xmlns:adec="http://schemas.microsoft.com/office/drawing/2017/decorative" val="1"/>
              </a:ext>
            </a:extLst>
          </p:cNvPr>
          <p:cNvCxnSpPr>
            <a:cxnSpLocks/>
          </p:cNvCxnSpPr>
          <p:nvPr/>
        </p:nvCxnSpPr>
        <p:spPr>
          <a:xfrm>
            <a:off x="7285037" y="3638681"/>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12" name="Picture 711" descr="Icon of circle like arrow with timer inside">
            <a:extLst>
              <a:ext uri="{FF2B5EF4-FFF2-40B4-BE49-F238E27FC236}">
                <a16:creationId xmlns:a16="http://schemas.microsoft.com/office/drawing/2014/main" id="{3E80030A-F357-4079-AAEF-A659BC0C8D0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383156" y="3686601"/>
            <a:ext cx="746760" cy="746760"/>
          </a:xfrm>
          <a:prstGeom prst="rect">
            <a:avLst/>
          </a:prstGeom>
        </p:spPr>
      </p:pic>
      <p:sp>
        <p:nvSpPr>
          <p:cNvPr id="713" name="TextBox 712">
            <a:extLst>
              <a:ext uri="{FF2B5EF4-FFF2-40B4-BE49-F238E27FC236}">
                <a16:creationId xmlns:a16="http://schemas.microsoft.com/office/drawing/2014/main" id="{481BB8B4-7F22-490F-AF8D-FBC359357181}"/>
              </a:ext>
            </a:extLst>
          </p:cNvPr>
          <p:cNvSpPr txBox="1"/>
          <p:nvPr/>
        </p:nvSpPr>
        <p:spPr>
          <a:xfrm>
            <a:off x="7310759" y="3914472"/>
            <a:ext cx="4480560" cy="274320"/>
          </a:xfrm>
          <a:prstGeom prst="rect">
            <a:avLst/>
          </a:prstGeom>
          <a:noFill/>
        </p:spPr>
        <p:txBody>
          <a:bodyPr wrap="none" lIns="0" tIns="0" rIns="0" bIns="0" rtlCol="0" anchor="ctr">
            <a:noAutofit/>
          </a:bodyPr>
          <a:lstStyle/>
          <a:p>
            <a:pPr>
              <a:spcAft>
                <a:spcPts val="600"/>
              </a:spcAft>
            </a:pPr>
            <a:r>
              <a:rPr lang="en-US" sz="2000"/>
              <a:t>Recycling</a:t>
            </a:r>
          </a:p>
        </p:txBody>
      </p:sp>
      <p:cxnSp>
        <p:nvCxnSpPr>
          <p:cNvPr id="714" name="Straight Connector 713">
            <a:extLst>
              <a:ext uri="{FF2B5EF4-FFF2-40B4-BE49-F238E27FC236}">
                <a16:creationId xmlns:a16="http://schemas.microsoft.com/office/drawing/2014/main" id="{B41742C7-2E1D-4E29-8621-3AEECD1DD1A9}"/>
              </a:ext>
              <a:ext uri="{C183D7F6-B498-43B3-948B-1728B52AA6E4}">
                <adec:decorative xmlns:adec="http://schemas.microsoft.com/office/drawing/2017/decorative" val="1"/>
              </a:ext>
            </a:extLst>
          </p:cNvPr>
          <p:cNvCxnSpPr>
            <a:cxnSpLocks/>
          </p:cNvCxnSpPr>
          <p:nvPr/>
        </p:nvCxnSpPr>
        <p:spPr>
          <a:xfrm>
            <a:off x="7285037" y="4483276"/>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15" name="Picture 714" descr="Icon of a person  taking medical treatment">
            <a:extLst>
              <a:ext uri="{FF2B5EF4-FFF2-40B4-BE49-F238E27FC236}">
                <a16:creationId xmlns:a16="http://schemas.microsoft.com/office/drawing/2014/main" id="{32C4B546-3EFB-45DB-A0D3-AE7AD3E1E89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385151" y="4533191"/>
            <a:ext cx="745236" cy="745236"/>
          </a:xfrm>
          <a:prstGeom prst="rect">
            <a:avLst/>
          </a:prstGeom>
        </p:spPr>
      </p:pic>
      <p:sp>
        <p:nvSpPr>
          <p:cNvPr id="716" name="TextBox 715">
            <a:extLst>
              <a:ext uri="{FF2B5EF4-FFF2-40B4-BE49-F238E27FC236}">
                <a16:creationId xmlns:a16="http://schemas.microsoft.com/office/drawing/2014/main" id="{59004B0C-440E-46BD-A1B5-976A07685EC8}"/>
              </a:ext>
            </a:extLst>
          </p:cNvPr>
          <p:cNvSpPr txBox="1"/>
          <p:nvPr/>
        </p:nvSpPr>
        <p:spPr>
          <a:xfrm>
            <a:off x="7310759" y="4758626"/>
            <a:ext cx="4480560" cy="274320"/>
          </a:xfrm>
          <a:prstGeom prst="rect">
            <a:avLst/>
          </a:prstGeom>
          <a:noFill/>
        </p:spPr>
        <p:txBody>
          <a:bodyPr wrap="none" lIns="0" tIns="0" rIns="0" bIns="0" rtlCol="0" anchor="ctr">
            <a:noAutofit/>
          </a:bodyPr>
          <a:lstStyle/>
          <a:p>
            <a:pPr>
              <a:spcAft>
                <a:spcPts val="600"/>
              </a:spcAft>
            </a:pPr>
            <a:r>
              <a:rPr lang="en-US" sz="2000"/>
              <a:t>Emergency procedures</a:t>
            </a:r>
          </a:p>
        </p:txBody>
      </p:sp>
    </p:spTree>
    <p:extLst>
      <p:ext uri="{BB962C8B-B14F-4D97-AF65-F5344CB8AC3E}">
        <p14:creationId xmlns:p14="http://schemas.microsoft.com/office/powerpoint/2010/main" val="36240581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0E2B6-AFAA-4E5C-8F2F-83B5B23513F7}"/>
              </a:ext>
            </a:extLst>
          </p:cNvPr>
          <p:cNvSpPr>
            <a:spLocks noGrp="1"/>
          </p:cNvSpPr>
          <p:nvPr>
            <p:ph type="title"/>
          </p:nvPr>
        </p:nvSpPr>
        <p:spPr/>
        <p:txBody>
          <a:bodyPr/>
          <a:lstStyle/>
          <a:p>
            <a:r>
              <a:rPr lang="en-US" dirty="0"/>
              <a:t>Azure Solution Architects</a:t>
            </a:r>
          </a:p>
        </p:txBody>
      </p:sp>
      <p:sp>
        <p:nvSpPr>
          <p:cNvPr id="39" name="Text Placeholder 3">
            <a:extLst>
              <a:ext uri="{FF2B5EF4-FFF2-40B4-BE49-F238E27FC236}">
                <a16:creationId xmlns:a16="http://schemas.microsoft.com/office/drawing/2014/main" id="{DE6F20BE-DC76-4473-8AF9-18624C288E8D}"/>
              </a:ext>
            </a:extLst>
          </p:cNvPr>
          <p:cNvSpPr txBox="1">
            <a:spLocks/>
          </p:cNvSpPr>
          <p:nvPr/>
        </p:nvSpPr>
        <p:spPr>
          <a:xfrm>
            <a:off x="0" y="1075476"/>
            <a:ext cx="12436475" cy="914400"/>
          </a:xfrm>
          <a:prstGeom prst="rect">
            <a:avLst/>
          </a:prstGeom>
          <a:solidFill>
            <a:srgbClr val="243A5E"/>
          </a:solidFill>
        </p:spPr>
        <p:txBody>
          <a:bodyPr lIns="91440" tIns="45720" rIns="91440" bIns="4572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a:r>
              <a:rPr lang="en-US" sz="2000" spc="0" dirty="0">
                <a:solidFill>
                  <a:schemeClr val="bg1"/>
                </a:solidFill>
                <a:latin typeface="+mn-lt"/>
              </a:rPr>
              <a:t>Azure Solution Architects have subject matter expertise in designing cloud and hybrid solutions that include compute, networking, storage, application services, data solutions, monitoring and security.</a:t>
            </a:r>
          </a:p>
        </p:txBody>
      </p:sp>
      <p:pic>
        <p:nvPicPr>
          <p:cNvPr id="11" name="Picture 10" descr="Icon of building with cloud on top">
            <a:extLst>
              <a:ext uri="{FF2B5EF4-FFF2-40B4-BE49-F238E27FC236}">
                <a16:creationId xmlns:a16="http://schemas.microsoft.com/office/drawing/2014/main" id="{B708224C-4737-4DA4-B000-5BFA14F0C9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429" y="2278120"/>
            <a:ext cx="873252" cy="873252"/>
          </a:xfrm>
          <a:prstGeom prst="rect">
            <a:avLst/>
          </a:prstGeom>
        </p:spPr>
      </p:pic>
      <p:sp>
        <p:nvSpPr>
          <p:cNvPr id="85" name="TextBox 84">
            <a:extLst>
              <a:ext uri="{FF2B5EF4-FFF2-40B4-BE49-F238E27FC236}">
                <a16:creationId xmlns:a16="http://schemas.microsoft.com/office/drawing/2014/main" id="{90F9132E-0A49-4D9C-86E6-04F0279A8574}"/>
              </a:ext>
            </a:extLst>
          </p:cNvPr>
          <p:cNvSpPr txBox="1"/>
          <p:nvPr/>
        </p:nvSpPr>
        <p:spPr>
          <a:xfrm>
            <a:off x="1533390" y="2347788"/>
            <a:ext cx="10463246" cy="731520"/>
          </a:xfrm>
          <a:prstGeom prst="rect">
            <a:avLst/>
          </a:prstGeom>
          <a:noFill/>
        </p:spPr>
        <p:txBody>
          <a:bodyPr wrap="square" lIns="0" tIns="0" rIns="0" bIns="0" rtlCol="0" anchor="ctr">
            <a:noAutofit/>
          </a:bodyPr>
          <a:lstStyle/>
          <a:p>
            <a:pPr>
              <a:spcBef>
                <a:spcPts val="600"/>
              </a:spcBef>
            </a:pPr>
            <a:r>
              <a:rPr lang="en-US" dirty="0"/>
              <a:t>Working knowledge of networking technologies including connectivity services, application delivery services, and network architectures.  </a:t>
            </a:r>
          </a:p>
        </p:txBody>
      </p:sp>
      <p:cxnSp>
        <p:nvCxnSpPr>
          <p:cNvPr id="15" name="Straight Connector 14">
            <a:extLst>
              <a:ext uri="{FF2B5EF4-FFF2-40B4-BE49-F238E27FC236}">
                <a16:creationId xmlns:a16="http://schemas.microsoft.com/office/drawing/2014/main" id="{8904B8D0-FD4B-4FDA-B00E-867477790211}"/>
              </a:ext>
              <a:ext uri="{C183D7F6-B498-43B3-948B-1728B52AA6E4}">
                <adec:decorative xmlns:adec="http://schemas.microsoft.com/office/drawing/2017/decorative" val="1"/>
              </a:ext>
            </a:extLst>
          </p:cNvPr>
          <p:cNvCxnSpPr>
            <a:cxnSpLocks/>
          </p:cNvCxnSpPr>
          <p:nvPr/>
        </p:nvCxnSpPr>
        <p:spPr>
          <a:xfrm>
            <a:off x="1527627" y="3250464"/>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wrench">
            <a:extLst>
              <a:ext uri="{FF2B5EF4-FFF2-40B4-BE49-F238E27FC236}">
                <a16:creationId xmlns:a16="http://schemas.microsoft.com/office/drawing/2014/main" id="{0D6B678E-E69D-43AF-A9F2-472A43CC80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429" y="3351951"/>
            <a:ext cx="873252" cy="871728"/>
          </a:xfrm>
          <a:prstGeom prst="rect">
            <a:avLst/>
          </a:prstGeom>
        </p:spPr>
      </p:pic>
      <p:sp>
        <p:nvSpPr>
          <p:cNvPr id="86" name="TextBox 85">
            <a:extLst>
              <a:ext uri="{FF2B5EF4-FFF2-40B4-BE49-F238E27FC236}">
                <a16:creationId xmlns:a16="http://schemas.microsoft.com/office/drawing/2014/main" id="{8D7DB9CF-1D4D-41B7-98A0-E462CDE5F8A2}"/>
              </a:ext>
            </a:extLst>
          </p:cNvPr>
          <p:cNvSpPr txBox="1"/>
          <p:nvPr/>
        </p:nvSpPr>
        <p:spPr>
          <a:xfrm>
            <a:off x="1533390" y="3421619"/>
            <a:ext cx="10463246" cy="731520"/>
          </a:xfrm>
          <a:prstGeom prst="rect">
            <a:avLst/>
          </a:prstGeom>
          <a:noFill/>
        </p:spPr>
        <p:txBody>
          <a:bodyPr wrap="square" lIns="0" tIns="0" rIns="0" bIns="0" rtlCol="0" anchor="ctr">
            <a:noAutofit/>
          </a:bodyPr>
          <a:lstStyle/>
          <a:p>
            <a:pPr>
              <a:spcBef>
                <a:spcPts val="600"/>
              </a:spcBef>
            </a:pPr>
            <a:r>
              <a:rPr lang="en-US" dirty="0"/>
              <a:t>Working knowledge of compute technologies including virtual machines, containers, and PaaS compute solutions.   </a:t>
            </a:r>
          </a:p>
        </p:txBody>
      </p:sp>
      <p:cxnSp>
        <p:nvCxnSpPr>
          <p:cNvPr id="19" name="Straight Connector 18">
            <a:extLst>
              <a:ext uri="{FF2B5EF4-FFF2-40B4-BE49-F238E27FC236}">
                <a16:creationId xmlns:a16="http://schemas.microsoft.com/office/drawing/2014/main" id="{2DD9C5AE-96CB-464C-881B-5D613571FCE2}"/>
              </a:ext>
              <a:ext uri="{C183D7F6-B498-43B3-948B-1728B52AA6E4}">
                <adec:decorative xmlns:adec="http://schemas.microsoft.com/office/drawing/2017/decorative" val="1"/>
              </a:ext>
            </a:extLst>
          </p:cNvPr>
          <p:cNvCxnSpPr>
            <a:cxnSpLocks/>
          </p:cNvCxnSpPr>
          <p:nvPr/>
        </p:nvCxnSpPr>
        <p:spPr>
          <a:xfrm>
            <a:off x="1527627" y="4324295"/>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4 small squares inside a big square shape">
            <a:extLst>
              <a:ext uri="{FF2B5EF4-FFF2-40B4-BE49-F238E27FC236}">
                <a16:creationId xmlns:a16="http://schemas.microsoft.com/office/drawing/2014/main" id="{07A46136-5868-4BD4-B414-F620DA3264F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5429" y="4425782"/>
            <a:ext cx="873252" cy="871728"/>
          </a:xfrm>
          <a:prstGeom prst="rect">
            <a:avLst/>
          </a:prstGeom>
        </p:spPr>
      </p:pic>
      <p:sp>
        <p:nvSpPr>
          <p:cNvPr id="87" name="TextBox 86">
            <a:extLst>
              <a:ext uri="{FF2B5EF4-FFF2-40B4-BE49-F238E27FC236}">
                <a16:creationId xmlns:a16="http://schemas.microsoft.com/office/drawing/2014/main" id="{8A8E17CE-5527-4D8A-A0DC-968DF750B3B9}"/>
              </a:ext>
            </a:extLst>
          </p:cNvPr>
          <p:cNvSpPr txBox="1"/>
          <p:nvPr/>
        </p:nvSpPr>
        <p:spPr>
          <a:xfrm>
            <a:off x="1533390" y="4495450"/>
            <a:ext cx="10463246" cy="731520"/>
          </a:xfrm>
          <a:prstGeom prst="rect">
            <a:avLst/>
          </a:prstGeom>
          <a:noFill/>
        </p:spPr>
        <p:txBody>
          <a:bodyPr wrap="square" lIns="0" tIns="0" rIns="0" bIns="0" rtlCol="0" anchor="ctr">
            <a:noAutofit/>
          </a:bodyPr>
          <a:lstStyle/>
          <a:p>
            <a:pPr>
              <a:spcBef>
                <a:spcPts val="600"/>
              </a:spcBef>
            </a:pPr>
            <a:r>
              <a:rPr lang="en-US" dirty="0"/>
              <a:t>Working knowledge of storage technologies including relational and non-relational data solutions. </a:t>
            </a:r>
          </a:p>
        </p:txBody>
      </p:sp>
      <p:cxnSp>
        <p:nvCxnSpPr>
          <p:cNvPr id="20" name="Straight Connector 19">
            <a:extLst>
              <a:ext uri="{FF2B5EF4-FFF2-40B4-BE49-F238E27FC236}">
                <a16:creationId xmlns:a16="http://schemas.microsoft.com/office/drawing/2014/main" id="{3D518490-0795-4C84-A01C-6179E52C667E}"/>
              </a:ext>
              <a:ext uri="{C183D7F6-B498-43B3-948B-1728B52AA6E4}">
                <adec:decorative xmlns:adec="http://schemas.microsoft.com/office/drawing/2017/decorative" val="1"/>
              </a:ext>
            </a:extLst>
          </p:cNvPr>
          <p:cNvCxnSpPr>
            <a:cxnSpLocks/>
          </p:cNvCxnSpPr>
          <p:nvPr/>
        </p:nvCxnSpPr>
        <p:spPr>
          <a:xfrm>
            <a:off x="1527627" y="5398126"/>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cloud inside a rounded arrow">
            <a:extLst>
              <a:ext uri="{FF2B5EF4-FFF2-40B4-BE49-F238E27FC236}">
                <a16:creationId xmlns:a16="http://schemas.microsoft.com/office/drawing/2014/main" id="{95D0DBEA-179D-42EE-A980-D6D3A84C8B3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5429" y="5616348"/>
            <a:ext cx="873252" cy="873252"/>
          </a:xfrm>
          <a:prstGeom prst="rect">
            <a:avLst/>
          </a:prstGeom>
        </p:spPr>
      </p:pic>
      <p:sp>
        <p:nvSpPr>
          <p:cNvPr id="88" name="TextBox 87">
            <a:extLst>
              <a:ext uri="{FF2B5EF4-FFF2-40B4-BE49-F238E27FC236}">
                <a16:creationId xmlns:a16="http://schemas.microsoft.com/office/drawing/2014/main" id="{E106E04C-5033-4F19-92EA-A1E3F9355DFD}"/>
              </a:ext>
            </a:extLst>
          </p:cNvPr>
          <p:cNvSpPr txBox="1"/>
          <p:nvPr/>
        </p:nvSpPr>
        <p:spPr>
          <a:xfrm>
            <a:off x="1533390" y="5569280"/>
            <a:ext cx="10463246" cy="731520"/>
          </a:xfrm>
          <a:prstGeom prst="rect">
            <a:avLst/>
          </a:prstGeom>
          <a:noFill/>
        </p:spPr>
        <p:txBody>
          <a:bodyPr wrap="square" lIns="0" tIns="0" rIns="0" bIns="0" rtlCol="0" anchor="ctr">
            <a:noAutofit/>
          </a:bodyPr>
          <a:lstStyle/>
          <a:p>
            <a:pPr>
              <a:spcBef>
                <a:spcPts val="600"/>
              </a:spcBef>
            </a:pPr>
            <a:r>
              <a:rPr lang="en-US" dirty="0"/>
              <a:t>Experience architecting solutions including security, migration, and business continuity. </a:t>
            </a:r>
          </a:p>
        </p:txBody>
      </p:sp>
    </p:spTree>
    <p:extLst>
      <p:ext uri="{BB962C8B-B14F-4D97-AF65-F5344CB8AC3E}">
        <p14:creationId xmlns:p14="http://schemas.microsoft.com/office/powerpoint/2010/main" val="299106778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D72E36-A855-44E9-9231-67CF285354DB}"/>
              </a:ext>
            </a:extLst>
          </p:cNvPr>
          <p:cNvSpPr>
            <a:spLocks noGrp="1"/>
          </p:cNvSpPr>
          <p:nvPr>
            <p:ph type="title"/>
          </p:nvPr>
        </p:nvSpPr>
        <p:spPr/>
        <p:txBody>
          <a:bodyPr/>
          <a:lstStyle/>
          <a:p>
            <a:r>
              <a:rPr lang="en-US" dirty="0"/>
              <a:t>Microsoft Certifications</a:t>
            </a:r>
            <a:endParaRPr lang="en-US" dirty="0">
              <a:solidFill>
                <a:srgbClr val="9E0000"/>
              </a:solidFill>
            </a:endParaRPr>
          </a:p>
        </p:txBody>
      </p:sp>
      <p:sp>
        <p:nvSpPr>
          <p:cNvPr id="25" name="Text Placeholder 3">
            <a:extLst>
              <a:ext uri="{FF2B5EF4-FFF2-40B4-BE49-F238E27FC236}">
                <a16:creationId xmlns:a16="http://schemas.microsoft.com/office/drawing/2014/main" id="{9B3A1C4F-ED80-4D99-8864-4A7B389C8598}"/>
              </a:ext>
            </a:extLst>
          </p:cNvPr>
          <p:cNvSpPr txBox="1">
            <a:spLocks/>
          </p:cNvSpPr>
          <p:nvPr/>
        </p:nvSpPr>
        <p:spPr>
          <a:xfrm>
            <a:off x="0" y="1192212"/>
            <a:ext cx="12436475" cy="914400"/>
          </a:xfrm>
          <a:prstGeom prst="rect">
            <a:avLst/>
          </a:prstGeom>
          <a:solidFill>
            <a:srgbClr val="243A5E"/>
          </a:solidFill>
        </p:spPr>
        <p:txBody>
          <a:bodyPr lIns="91440" tIns="45720" rIns="91440" bIns="4572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a:r>
              <a:rPr lang="en-US" sz="2000" spc="0">
                <a:solidFill>
                  <a:schemeClr val="bg1"/>
                </a:solidFill>
                <a:latin typeface="+mn-lt"/>
              </a:rPr>
              <a:t>Certifications give you a professional edge by providing globally recognized industry endorsed evidence of skills mastery, demonstrating your abilities and willingness to embrace new technologies</a:t>
            </a:r>
          </a:p>
        </p:txBody>
      </p:sp>
      <p:pic>
        <p:nvPicPr>
          <p:cNvPr id="7" name="Picture 6" descr="Azure Fundamentals badge">
            <a:extLst>
              <a:ext uri="{FF2B5EF4-FFF2-40B4-BE49-F238E27FC236}">
                <a16:creationId xmlns:a16="http://schemas.microsoft.com/office/drawing/2014/main" id="{BDC6FF16-980E-4E20-BD05-138A5E7E58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3308" y="2621734"/>
            <a:ext cx="873252" cy="871728"/>
          </a:xfrm>
          <a:prstGeom prst="rect">
            <a:avLst/>
          </a:prstGeom>
        </p:spPr>
      </p:pic>
      <p:sp>
        <p:nvSpPr>
          <p:cNvPr id="28" name="Rectangle 27">
            <a:extLst>
              <a:ext uri="{FF2B5EF4-FFF2-40B4-BE49-F238E27FC236}">
                <a16:creationId xmlns:a16="http://schemas.microsoft.com/office/drawing/2014/main" id="{6ACE96FD-21F9-46DE-9A48-E0A651AF6E90}"/>
              </a:ext>
            </a:extLst>
          </p:cNvPr>
          <p:cNvSpPr/>
          <p:nvPr/>
        </p:nvSpPr>
        <p:spPr>
          <a:xfrm>
            <a:off x="427038" y="3547768"/>
            <a:ext cx="3140609" cy="824075"/>
          </a:xfrm>
          <a:prstGeom prst="rect">
            <a:avLst/>
          </a:prstGeom>
        </p:spPr>
        <p:txBody>
          <a:bodyPr wrap="square" lIns="0" tIns="0" rIns="0" bIns="0" anchor="ctr">
            <a:noAutofit/>
          </a:bodyPr>
          <a:lstStyle/>
          <a:p>
            <a:r>
              <a:rPr lang="pt-BR" sz="2000" dirty="0">
                <a:solidFill>
                  <a:schemeClr val="tx2">
                    <a:lumMod val="50000"/>
                  </a:schemeClr>
                </a:solidFill>
                <a:latin typeface="+mj-lt"/>
                <a:hlinkClick r:id="rId4">
                  <a:extLst>
                    <a:ext uri="{A12FA001-AC4F-418D-AE19-62706E023703}">
                      <ahyp:hlinkClr xmlns:ahyp="http://schemas.microsoft.com/office/drawing/2018/hyperlinkcolor" val="tx"/>
                    </a:ext>
                  </a:extLst>
                </a:hlinkClick>
              </a:rPr>
              <a:t>Exam AZ-900: Microsoft Azure Fundamentals</a:t>
            </a:r>
            <a:endParaRPr lang="en-US" sz="2000" dirty="0">
              <a:solidFill>
                <a:schemeClr val="tx2">
                  <a:lumMod val="50000"/>
                </a:schemeClr>
              </a:solidFill>
              <a:latin typeface="+mj-lt"/>
            </a:endParaRPr>
          </a:p>
        </p:txBody>
      </p:sp>
      <p:sp>
        <p:nvSpPr>
          <p:cNvPr id="27" name="Rectangle 26">
            <a:extLst>
              <a:ext uri="{FF2B5EF4-FFF2-40B4-BE49-F238E27FC236}">
                <a16:creationId xmlns:a16="http://schemas.microsoft.com/office/drawing/2014/main" id="{90BE9F8E-5036-4CB9-A6E2-23B2F289C5AC}"/>
              </a:ext>
            </a:extLst>
          </p:cNvPr>
          <p:cNvSpPr/>
          <p:nvPr/>
        </p:nvSpPr>
        <p:spPr>
          <a:xfrm>
            <a:off x="427038" y="4371841"/>
            <a:ext cx="3140609" cy="1451610"/>
          </a:xfrm>
          <a:prstGeom prst="rect">
            <a:avLst/>
          </a:prstGeom>
        </p:spPr>
        <p:txBody>
          <a:bodyPr wrap="square" lIns="0" tIns="0" rIns="0" bIns="0">
            <a:noAutofit/>
          </a:bodyPr>
          <a:lstStyle/>
          <a:p>
            <a:r>
              <a:rPr lang="en-US"/>
              <a:t>Designed for candidates looking to demonstrate foundational level knowledge of cloud services and how those services are provided</a:t>
            </a:r>
          </a:p>
        </p:txBody>
      </p:sp>
      <p:sp>
        <p:nvSpPr>
          <p:cNvPr id="43" name="arrow_15" descr="Arrow pointing right">
            <a:extLst>
              <a:ext uri="{FF2B5EF4-FFF2-40B4-BE49-F238E27FC236}">
                <a16:creationId xmlns:a16="http://schemas.microsoft.com/office/drawing/2014/main" id="{2C48E4AE-231E-491F-A5CB-6DAF220151F2}"/>
              </a:ext>
            </a:extLst>
          </p:cNvPr>
          <p:cNvSpPr>
            <a:spLocks noChangeAspect="1" noEditPoints="1"/>
          </p:cNvSpPr>
          <p:nvPr/>
        </p:nvSpPr>
        <p:spPr bwMode="auto">
          <a:xfrm>
            <a:off x="3740360" y="3776923"/>
            <a:ext cx="367430" cy="365760"/>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pic>
        <p:nvPicPr>
          <p:cNvPr id="8" name="Picture 7" descr="Azure Administrator Associate badge ">
            <a:extLst>
              <a:ext uri="{FF2B5EF4-FFF2-40B4-BE49-F238E27FC236}">
                <a16:creationId xmlns:a16="http://schemas.microsoft.com/office/drawing/2014/main" id="{76EA0364-30C5-43A7-9D79-DB11A64AA8B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80062" y="2636979"/>
            <a:ext cx="873252" cy="871728"/>
          </a:xfrm>
          <a:prstGeom prst="rect">
            <a:avLst/>
          </a:prstGeom>
        </p:spPr>
      </p:pic>
      <p:sp>
        <p:nvSpPr>
          <p:cNvPr id="46" name="Rectangle 45">
            <a:extLst>
              <a:ext uri="{FF2B5EF4-FFF2-40B4-BE49-F238E27FC236}">
                <a16:creationId xmlns:a16="http://schemas.microsoft.com/office/drawing/2014/main" id="{B45E7F53-E297-4518-A96A-AFEC1000A803}"/>
              </a:ext>
            </a:extLst>
          </p:cNvPr>
          <p:cNvSpPr/>
          <p:nvPr/>
        </p:nvSpPr>
        <p:spPr>
          <a:xfrm>
            <a:off x="4647934" y="3547766"/>
            <a:ext cx="3140609" cy="824075"/>
          </a:xfrm>
          <a:prstGeom prst="rect">
            <a:avLst/>
          </a:prstGeom>
        </p:spPr>
        <p:txBody>
          <a:bodyPr wrap="square" lIns="0" tIns="0" rIns="0" bIns="0" anchor="ctr">
            <a:noAutofit/>
          </a:bodyPr>
          <a:lstStyle/>
          <a:p>
            <a:r>
              <a:rPr lang="en-US" sz="2000" dirty="0">
                <a:solidFill>
                  <a:schemeClr val="tx2">
                    <a:lumMod val="50000"/>
                  </a:schemeClr>
                </a:solidFill>
                <a:latin typeface="+mj-lt"/>
                <a:hlinkClick r:id="rId6">
                  <a:extLst>
                    <a:ext uri="{A12FA001-AC4F-418D-AE19-62706E023703}">
                      <ahyp:hlinkClr xmlns:ahyp="http://schemas.microsoft.com/office/drawing/2018/hyperlinkcolor" val="tx"/>
                    </a:ext>
                  </a:extLst>
                </a:hlinkClick>
              </a:rPr>
              <a:t>Microsoft Certified: Azure Administrator Associate</a:t>
            </a:r>
            <a:endParaRPr lang="en-US" sz="2000" dirty="0">
              <a:solidFill>
                <a:schemeClr val="tx2">
                  <a:lumMod val="50000"/>
                </a:schemeClr>
              </a:solidFill>
              <a:latin typeface="+mj-lt"/>
            </a:endParaRPr>
          </a:p>
        </p:txBody>
      </p:sp>
      <p:sp>
        <p:nvSpPr>
          <p:cNvPr id="45" name="Rectangle 44">
            <a:extLst>
              <a:ext uri="{FF2B5EF4-FFF2-40B4-BE49-F238E27FC236}">
                <a16:creationId xmlns:a16="http://schemas.microsoft.com/office/drawing/2014/main" id="{5BA384C6-50FC-45A3-8931-D6A4BD2C1578}"/>
              </a:ext>
            </a:extLst>
          </p:cNvPr>
          <p:cNvSpPr/>
          <p:nvPr/>
        </p:nvSpPr>
        <p:spPr>
          <a:xfrm>
            <a:off x="4647934" y="4371841"/>
            <a:ext cx="3140609" cy="1451610"/>
          </a:xfrm>
          <a:prstGeom prst="rect">
            <a:avLst/>
          </a:prstGeom>
        </p:spPr>
        <p:txBody>
          <a:bodyPr wrap="square" lIns="0" tIns="0" rIns="0" bIns="0">
            <a:noAutofit/>
          </a:bodyPr>
          <a:lstStyle/>
          <a:p>
            <a:r>
              <a:rPr lang="en-US"/>
              <a:t>Designed for Azure Administrators who implement, monitor, and maintain compute, storage, network, and security</a:t>
            </a:r>
          </a:p>
        </p:txBody>
      </p:sp>
      <p:sp>
        <p:nvSpPr>
          <p:cNvPr id="47" name="arrow_15" descr="Arrow pointing right">
            <a:extLst>
              <a:ext uri="{FF2B5EF4-FFF2-40B4-BE49-F238E27FC236}">
                <a16:creationId xmlns:a16="http://schemas.microsoft.com/office/drawing/2014/main" id="{5AEACCE0-BC74-4AD8-ABF2-312D6B86E670}"/>
              </a:ext>
            </a:extLst>
          </p:cNvPr>
          <p:cNvSpPr>
            <a:spLocks noChangeAspect="1" noEditPoints="1"/>
          </p:cNvSpPr>
          <p:nvPr/>
        </p:nvSpPr>
        <p:spPr bwMode="auto">
          <a:xfrm>
            <a:off x="8144971" y="3776923"/>
            <a:ext cx="367430" cy="365760"/>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pic>
        <p:nvPicPr>
          <p:cNvPr id="9" name="Picture 8" descr="Azure Architect Expert badge">
            <a:extLst>
              <a:ext uri="{FF2B5EF4-FFF2-40B4-BE49-F238E27FC236}">
                <a16:creationId xmlns:a16="http://schemas.microsoft.com/office/drawing/2014/main" id="{96306D17-C37C-48E7-9E8B-1348F171493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86723" y="2661811"/>
            <a:ext cx="873252" cy="871728"/>
          </a:xfrm>
          <a:prstGeom prst="rect">
            <a:avLst/>
          </a:prstGeom>
        </p:spPr>
      </p:pic>
      <p:sp>
        <p:nvSpPr>
          <p:cNvPr id="49" name="Rectangle 48" descr="Microsoft Certified: Azure Solutions Architect Expert&#10;">
            <a:extLst>
              <a:ext uri="{FF2B5EF4-FFF2-40B4-BE49-F238E27FC236}">
                <a16:creationId xmlns:a16="http://schemas.microsoft.com/office/drawing/2014/main" id="{73983C21-C006-4FF3-A573-3FCEF025AC61}"/>
              </a:ext>
            </a:extLst>
          </p:cNvPr>
          <p:cNvSpPr/>
          <p:nvPr/>
        </p:nvSpPr>
        <p:spPr>
          <a:xfrm>
            <a:off x="8868829" y="3547768"/>
            <a:ext cx="3140609" cy="824075"/>
          </a:xfrm>
          <a:prstGeom prst="rect">
            <a:avLst/>
          </a:prstGeom>
        </p:spPr>
        <p:txBody>
          <a:bodyPr wrap="square" lIns="0" tIns="0" rIns="0" bIns="0" anchor="ctr">
            <a:noAutofit/>
          </a:bodyPr>
          <a:lstStyle/>
          <a:p>
            <a:r>
              <a:rPr lang="en-US" sz="2000" dirty="0">
                <a:solidFill>
                  <a:schemeClr val="tx2">
                    <a:lumMod val="50000"/>
                  </a:schemeClr>
                </a:solidFill>
                <a:latin typeface="+mj-lt"/>
                <a:hlinkClick r:id="rId8">
                  <a:extLst>
                    <a:ext uri="{A12FA001-AC4F-418D-AE19-62706E023703}">
                      <ahyp:hlinkClr xmlns:ahyp="http://schemas.microsoft.com/office/drawing/2018/hyperlinkcolor" val="tx"/>
                    </a:ext>
                  </a:extLst>
                </a:hlinkClick>
              </a:rPr>
              <a:t>Microsoft Certified: Azure Solutions Architect Expert</a:t>
            </a:r>
            <a:endParaRPr lang="en-US" sz="2000" dirty="0">
              <a:solidFill>
                <a:schemeClr val="tx2">
                  <a:lumMod val="50000"/>
                </a:schemeClr>
              </a:solidFill>
              <a:latin typeface="+mj-lt"/>
            </a:endParaRPr>
          </a:p>
        </p:txBody>
      </p:sp>
      <p:sp>
        <p:nvSpPr>
          <p:cNvPr id="50" name="Rectangle 49">
            <a:extLst>
              <a:ext uri="{FF2B5EF4-FFF2-40B4-BE49-F238E27FC236}">
                <a16:creationId xmlns:a16="http://schemas.microsoft.com/office/drawing/2014/main" id="{9F9671E6-D149-4B6E-82A4-7FDE984847A2}"/>
              </a:ext>
            </a:extLst>
          </p:cNvPr>
          <p:cNvSpPr/>
          <p:nvPr/>
        </p:nvSpPr>
        <p:spPr>
          <a:xfrm>
            <a:off x="8868829" y="4371841"/>
            <a:ext cx="3140609" cy="1451610"/>
          </a:xfrm>
          <a:prstGeom prst="rect">
            <a:avLst/>
          </a:prstGeom>
        </p:spPr>
        <p:txBody>
          <a:bodyPr wrap="square" lIns="0" tIns="0" rIns="0" bIns="0">
            <a:noAutofit/>
          </a:bodyPr>
          <a:lstStyle/>
          <a:p>
            <a:r>
              <a:rPr lang="en-US"/>
              <a:t>Designed for Azure Solutions Architects who create solutions for compute, network, storage, and security</a:t>
            </a:r>
          </a:p>
        </p:txBody>
      </p:sp>
    </p:spTree>
    <p:extLst>
      <p:ext uri="{BB962C8B-B14F-4D97-AF65-F5344CB8AC3E}">
        <p14:creationId xmlns:p14="http://schemas.microsoft.com/office/powerpoint/2010/main" val="179451585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E612-0557-4697-BDA6-FA91E09ED0E8}"/>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AZ-305 certification areas </a:t>
            </a:r>
            <a:endParaRPr lang="en-US" dirty="0">
              <a:solidFill>
                <a:schemeClr val="tx2">
                  <a:lumMod val="50000"/>
                </a:schemeClr>
              </a:solidFill>
            </a:endParaRPr>
          </a:p>
        </p:txBody>
      </p:sp>
      <p:graphicFrame>
        <p:nvGraphicFramePr>
          <p:cNvPr id="10" name="Table 9">
            <a:extLst>
              <a:ext uri="{FF2B5EF4-FFF2-40B4-BE49-F238E27FC236}">
                <a16:creationId xmlns:a16="http://schemas.microsoft.com/office/drawing/2014/main" id="{D24406BE-7C0C-4B0B-A9AB-6397860C3576}"/>
              </a:ext>
            </a:extLst>
          </p:cNvPr>
          <p:cNvGraphicFramePr>
            <a:graphicFrameLocks noGrp="1"/>
          </p:cNvGraphicFramePr>
          <p:nvPr>
            <p:extLst>
              <p:ext uri="{D42A27DB-BD31-4B8C-83A1-F6EECF244321}">
                <p14:modId xmlns:p14="http://schemas.microsoft.com/office/powerpoint/2010/main" val="3926160700"/>
              </p:ext>
            </p:extLst>
          </p:nvPr>
        </p:nvGraphicFramePr>
        <p:xfrm>
          <a:off x="413359" y="1258867"/>
          <a:ext cx="11596079" cy="2697480"/>
        </p:xfrm>
        <a:graphic>
          <a:graphicData uri="http://schemas.openxmlformats.org/drawingml/2006/table">
            <a:tbl>
              <a:tblPr firstRow="1" firstCol="1" bandRow="1">
                <a:tableStyleId>{B301B821-A1FF-4177-AEE7-76D212191A09}</a:tableStyleId>
              </a:tblPr>
              <a:tblGrid>
                <a:gridCol w="7252570">
                  <a:extLst>
                    <a:ext uri="{9D8B030D-6E8A-4147-A177-3AD203B41FA5}">
                      <a16:colId xmlns:a16="http://schemas.microsoft.com/office/drawing/2014/main" val="1345882144"/>
                    </a:ext>
                  </a:extLst>
                </a:gridCol>
                <a:gridCol w="4343509">
                  <a:extLst>
                    <a:ext uri="{9D8B030D-6E8A-4147-A177-3AD203B41FA5}">
                      <a16:colId xmlns:a16="http://schemas.microsoft.com/office/drawing/2014/main" val="1086091707"/>
                    </a:ext>
                  </a:extLst>
                </a:gridCol>
              </a:tblGrid>
              <a:tr h="0">
                <a:tc>
                  <a:txBody>
                    <a:bodyPr/>
                    <a:lstStyle/>
                    <a:p>
                      <a:pPr marL="0" marR="0" algn="ctr">
                        <a:lnSpc>
                          <a:spcPct val="100000"/>
                        </a:lnSpc>
                        <a:spcBef>
                          <a:spcPts val="0"/>
                        </a:spcBef>
                        <a:spcAft>
                          <a:spcPts val="0"/>
                        </a:spcAft>
                      </a:pPr>
                      <a:r>
                        <a:rPr lang="en-US" sz="2200" b="0" dirty="0">
                          <a:solidFill>
                            <a:schemeClr val="bg1"/>
                          </a:solidFill>
                          <a:effectLst/>
                          <a:latin typeface="+mj-lt"/>
                          <a:cs typeface="Segoe UI Semilight"/>
                        </a:rPr>
                        <a:t>Study Areas</a:t>
                      </a:r>
                      <a:endParaRPr lang="en-US" sz="2200" b="0" dirty="0">
                        <a:solidFill>
                          <a:schemeClr val="bg1"/>
                        </a:solidFill>
                        <a:effectLst/>
                        <a:latin typeface="+mj-lt"/>
                        <a:ea typeface="Calibri" panose="020F0502020204030204" pitchFamily="34" charset="0"/>
                        <a:cs typeface="Segoe UI Semilight"/>
                      </a:endParaRPr>
                    </a:p>
                  </a:txBody>
                  <a:tcPr marL="137160" marR="137160" marT="137160" marB="9144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algn="ctr">
                        <a:lnSpc>
                          <a:spcPct val="100000"/>
                        </a:lnSpc>
                        <a:spcBef>
                          <a:spcPts val="0"/>
                        </a:spcBef>
                        <a:spcAft>
                          <a:spcPts val="0"/>
                        </a:spcAft>
                      </a:pPr>
                      <a:r>
                        <a:rPr lang="en-US" sz="2200" b="0" dirty="0">
                          <a:solidFill>
                            <a:schemeClr val="bg1"/>
                          </a:solidFill>
                          <a:effectLst/>
                          <a:latin typeface="+mj-lt"/>
                          <a:cs typeface="Segoe UI Semilight"/>
                        </a:rPr>
                        <a:t>Weights</a:t>
                      </a:r>
                      <a:endParaRPr lang="en-US" sz="2200" b="0" dirty="0">
                        <a:solidFill>
                          <a:schemeClr val="bg1"/>
                        </a:solidFill>
                        <a:effectLst/>
                        <a:latin typeface="+mj-lt"/>
                        <a:ea typeface="Calibri" panose="020F0502020204030204" pitchFamily="34" charset="0"/>
                        <a:cs typeface="Segoe UI Semilight"/>
                      </a:endParaRPr>
                    </a:p>
                  </a:txBody>
                  <a:tcPr marL="182880" marR="137160" marT="137160" marB="9144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389416738"/>
                  </a:ext>
                </a:extLst>
              </a:tr>
              <a:tr h="0">
                <a:tc>
                  <a:txBody>
                    <a:bodyPr/>
                    <a:lstStyle/>
                    <a:p>
                      <a:pPr algn="l">
                        <a:buFont typeface="Arial" panose="020B0604020202020204" pitchFamily="34" charset="0"/>
                        <a:buNone/>
                      </a:pPr>
                      <a:r>
                        <a:rPr lang="en-US" sz="2000" b="0" i="0" dirty="0">
                          <a:solidFill>
                            <a:srgbClr val="171717"/>
                          </a:solidFill>
                          <a:effectLst/>
                          <a:latin typeface="Segoe UI" panose="020B0502040204020203" pitchFamily="34" charset="0"/>
                        </a:rPr>
                        <a:t>Design identity, governance, and monitoring solutions</a:t>
                      </a:r>
                    </a:p>
                  </a:txBody>
                  <a:tcPr marL="137160" marR="137160" marT="137160" marB="9144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effectLst/>
                        </a:rPr>
                        <a:t>25-30%</a:t>
                      </a:r>
                    </a:p>
                  </a:txBody>
                  <a:tcPr marL="182880" marR="137160" marT="137160" marB="9144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186577190"/>
                  </a:ext>
                </a:extLst>
              </a:tr>
              <a:tr h="0">
                <a:tc>
                  <a:txBody>
                    <a:bodyPr/>
                    <a:lstStyle/>
                    <a:p>
                      <a:pPr algn="l">
                        <a:buFont typeface="Arial" panose="020B0604020202020204" pitchFamily="34" charset="0"/>
                        <a:buNone/>
                      </a:pPr>
                      <a:r>
                        <a:rPr lang="en-US" sz="2000" b="0" i="0" dirty="0">
                          <a:solidFill>
                            <a:srgbClr val="171717"/>
                          </a:solidFill>
                          <a:effectLst/>
                          <a:latin typeface="Segoe UI" panose="020B0502040204020203" pitchFamily="34" charset="0"/>
                        </a:rPr>
                        <a:t>Design data storage solutions</a:t>
                      </a:r>
                    </a:p>
                  </a:txBody>
                  <a:tcPr marL="137160" marR="137160" marT="137160" marB="9144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25-30%</a:t>
                      </a:r>
                    </a:p>
                  </a:txBody>
                  <a:tcPr marL="182880" marR="137160" marT="137160" marB="9144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35524992"/>
                  </a:ext>
                </a:extLst>
              </a:tr>
              <a:tr h="0">
                <a:tc>
                  <a:txBody>
                    <a:bodyPr/>
                    <a:lstStyle/>
                    <a:p>
                      <a:pPr algn="l">
                        <a:buFont typeface="Arial" panose="020B0604020202020204" pitchFamily="34" charset="0"/>
                        <a:buNone/>
                      </a:pPr>
                      <a:r>
                        <a:rPr lang="en-US" sz="2000" b="0" i="0" dirty="0">
                          <a:solidFill>
                            <a:srgbClr val="171717"/>
                          </a:solidFill>
                          <a:effectLst/>
                          <a:latin typeface="Segoe UI" panose="020B0502040204020203" pitchFamily="34" charset="0"/>
                        </a:rPr>
                        <a:t>Design business continuity solutions </a:t>
                      </a:r>
                    </a:p>
                  </a:txBody>
                  <a:tcPr marL="137160" marR="137160" marT="137160" marB="9144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effectLst/>
                        </a:rPr>
                        <a:t>10-15%</a:t>
                      </a:r>
                    </a:p>
                  </a:txBody>
                  <a:tcPr marL="182880" marR="137160" marT="137160" marB="9144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98150387"/>
                  </a:ext>
                </a:extLst>
              </a:tr>
              <a:tr h="0">
                <a:tc>
                  <a:txBody>
                    <a:bodyPr/>
                    <a:lstStyle/>
                    <a:p>
                      <a:pPr algn="l">
                        <a:buFont typeface="Arial" panose="020B0604020202020204" pitchFamily="34" charset="0"/>
                        <a:buNone/>
                      </a:pPr>
                      <a:r>
                        <a:rPr lang="en-US" sz="2000" b="0" i="0" dirty="0">
                          <a:solidFill>
                            <a:srgbClr val="171717"/>
                          </a:solidFill>
                          <a:effectLst/>
                          <a:latin typeface="Segoe UI" panose="020B0502040204020203" pitchFamily="34" charset="0"/>
                        </a:rPr>
                        <a:t>Design infrastructure solutions</a:t>
                      </a:r>
                    </a:p>
                  </a:txBody>
                  <a:tcPr marL="137160" marR="137160" marT="137160" marB="9144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25-30%</a:t>
                      </a:r>
                    </a:p>
                  </a:txBody>
                  <a:tcPr marL="182880" marR="137160" marT="137160" marB="9144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4613303"/>
                  </a:ext>
                </a:extLst>
              </a:tr>
            </a:tbl>
          </a:graphicData>
        </a:graphic>
      </p:graphicFrame>
      <p:sp>
        <p:nvSpPr>
          <p:cNvPr id="6" name="Text Placeholder 2">
            <a:extLst>
              <a:ext uri="{FF2B5EF4-FFF2-40B4-BE49-F238E27FC236}">
                <a16:creationId xmlns:a16="http://schemas.microsoft.com/office/drawing/2014/main" id="{2DE0C923-3A47-492D-9738-E45068B137DF}"/>
              </a:ext>
            </a:extLst>
          </p:cNvPr>
          <p:cNvSpPr txBox="1">
            <a:spLocks/>
          </p:cNvSpPr>
          <p:nvPr/>
        </p:nvSpPr>
        <p:spPr>
          <a:xfrm>
            <a:off x="349487" y="4355911"/>
            <a:ext cx="5720490" cy="1168740"/>
          </a:xfrm>
          <a:prstGeom prst="rect">
            <a:avLst/>
          </a:prstGeom>
          <a:solidFill>
            <a:schemeClr val="bg1">
              <a:lumMod val="95000"/>
            </a:schemeClr>
          </a:solidFill>
          <a:ln>
            <a:noFill/>
          </a:ln>
        </p:spPr>
        <p:txBody>
          <a:bodyPr vert="horz" wrap="square" lIns="182880" tIns="45720" rIns="182880" bIns="4572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1200"/>
              </a:spcBef>
            </a:pPr>
            <a:r>
              <a:rPr lang="en-US" altLang="en-US" sz="2000" spc="0">
                <a:solidFill>
                  <a:schemeClr val="tx1"/>
                </a:solidFill>
                <a:latin typeface="+mn-lt"/>
              </a:rPr>
              <a:t>Percentages indicate the relative</a:t>
            </a:r>
            <a:br>
              <a:rPr lang="en-US" altLang="en-US" sz="2000" spc="0">
                <a:solidFill>
                  <a:schemeClr val="tx1"/>
                </a:solidFill>
                <a:latin typeface="+mn-lt"/>
              </a:rPr>
            </a:br>
            <a:r>
              <a:rPr lang="en-US" altLang="en-US" sz="2000" spc="0">
                <a:solidFill>
                  <a:schemeClr val="tx1"/>
                </a:solidFill>
                <a:latin typeface="+mn-lt"/>
              </a:rPr>
              <a:t>weight of each area on the exam</a:t>
            </a:r>
          </a:p>
        </p:txBody>
      </p:sp>
      <p:sp>
        <p:nvSpPr>
          <p:cNvPr id="7" name="Text Placeholder 2">
            <a:extLst>
              <a:ext uri="{FF2B5EF4-FFF2-40B4-BE49-F238E27FC236}">
                <a16:creationId xmlns:a16="http://schemas.microsoft.com/office/drawing/2014/main" id="{1768AD20-C249-45DF-A678-28310EAAC8EF}"/>
              </a:ext>
            </a:extLst>
          </p:cNvPr>
          <p:cNvSpPr txBox="1">
            <a:spLocks/>
          </p:cNvSpPr>
          <p:nvPr/>
        </p:nvSpPr>
        <p:spPr>
          <a:xfrm>
            <a:off x="6211398" y="4355911"/>
            <a:ext cx="5720490" cy="1168740"/>
          </a:xfrm>
          <a:prstGeom prst="rect">
            <a:avLst/>
          </a:prstGeom>
          <a:solidFill>
            <a:schemeClr val="bg1">
              <a:lumMod val="95000"/>
            </a:schemeClr>
          </a:solidFill>
          <a:ln>
            <a:noFill/>
          </a:ln>
        </p:spPr>
        <p:txBody>
          <a:bodyPr vert="horz" wrap="square" lIns="182880" tIns="45720" rIns="182880" bIns="4572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1200"/>
              </a:spcBef>
            </a:pPr>
            <a:r>
              <a:rPr lang="en-US" altLang="en-US" sz="2000" spc="0">
                <a:solidFill>
                  <a:schemeClr val="tx1"/>
                </a:solidFill>
                <a:latin typeface="+mn-lt"/>
              </a:rPr>
              <a:t>The higher the percentage, the more questions you are likely to see in that area</a:t>
            </a:r>
          </a:p>
        </p:txBody>
      </p:sp>
    </p:spTree>
    <p:extLst>
      <p:ext uri="{BB962C8B-B14F-4D97-AF65-F5344CB8AC3E}">
        <p14:creationId xmlns:p14="http://schemas.microsoft.com/office/powerpoint/2010/main" val="217631505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1CD2A-1218-42D0-BA18-760E21D2792E}"/>
              </a:ext>
            </a:extLst>
          </p:cNvPr>
          <p:cNvSpPr>
            <a:spLocks noGrp="1"/>
          </p:cNvSpPr>
          <p:nvPr>
            <p:ph type="title"/>
          </p:nvPr>
        </p:nvSpPr>
        <p:spPr/>
        <p:txBody>
          <a:bodyPr/>
          <a:lstStyle/>
          <a:p>
            <a:r>
              <a:rPr lang="en-US" dirty="0"/>
              <a:t>Course schedule </a:t>
            </a:r>
            <a:r>
              <a:rPr lang="en-US" dirty="0">
                <a:solidFill>
                  <a:srgbClr val="9E0000"/>
                </a:solidFill>
              </a:rPr>
              <a:t>(adjust as needed)</a:t>
            </a:r>
          </a:p>
        </p:txBody>
      </p:sp>
      <p:grpSp>
        <p:nvGrpSpPr>
          <p:cNvPr id="7" name="Group 6" descr="Course schedule every module is a day. ">
            <a:extLst>
              <a:ext uri="{FF2B5EF4-FFF2-40B4-BE49-F238E27FC236}">
                <a16:creationId xmlns:a16="http://schemas.microsoft.com/office/drawing/2014/main" id="{DBEFA082-1F16-4C04-9E8B-34FA2794B565}"/>
              </a:ext>
            </a:extLst>
          </p:cNvPr>
          <p:cNvGrpSpPr/>
          <p:nvPr/>
        </p:nvGrpSpPr>
        <p:grpSpPr>
          <a:xfrm>
            <a:off x="415543" y="1611607"/>
            <a:ext cx="11569287" cy="4655378"/>
            <a:chOff x="415543" y="1611607"/>
            <a:chExt cx="11569287" cy="4022296"/>
          </a:xfrm>
        </p:grpSpPr>
        <p:sp>
          <p:nvSpPr>
            <p:cNvPr id="53" name="TextBox 52">
              <a:extLst>
                <a:ext uri="{FF2B5EF4-FFF2-40B4-BE49-F238E27FC236}">
                  <a16:creationId xmlns:a16="http://schemas.microsoft.com/office/drawing/2014/main" id="{9F205561-4B35-47F1-95AC-41820425BB8B}"/>
                </a:ext>
              </a:extLst>
            </p:cNvPr>
            <p:cNvSpPr txBox="1"/>
            <p:nvPr/>
          </p:nvSpPr>
          <p:spPr>
            <a:xfrm>
              <a:off x="1489818" y="1616606"/>
              <a:ext cx="624168" cy="277265"/>
            </a:xfrm>
            <a:prstGeom prst="rect">
              <a:avLst/>
            </a:prstGeom>
            <a:noFill/>
            <a:ln>
              <a:noFill/>
            </a:ln>
          </p:spPr>
          <p:txBody>
            <a:bodyPr wrap="none" lIns="0" tIns="0" rIns="0" bIns="0">
              <a:noAutofit/>
            </a:bodyPr>
            <a:lstStyle/>
            <a:p>
              <a:r>
                <a:rPr lang="en-US">
                  <a:latin typeface="+mj-lt"/>
                  <a:ea typeface="Segoe UI" pitchFamily="34" charset="0"/>
                  <a:cs typeface="Segoe UI" pitchFamily="34" charset="0"/>
                </a:rPr>
                <a:t>Day 1 </a:t>
              </a:r>
              <a:endParaRPr lang="en-US">
                <a:latin typeface="+mj-lt"/>
              </a:endParaRPr>
            </a:p>
          </p:txBody>
        </p:sp>
        <p:sp>
          <p:nvSpPr>
            <p:cNvPr id="45" name="Rectangle 44">
              <a:extLst>
                <a:ext uri="{FF2B5EF4-FFF2-40B4-BE49-F238E27FC236}">
                  <a16:creationId xmlns:a16="http://schemas.microsoft.com/office/drawing/2014/main" id="{52DA6A3D-3C01-41BA-8C4D-15BBEF176411}"/>
                </a:ext>
                <a:ext uri="{C183D7F6-B498-43B3-948B-1728B52AA6E4}">
                  <adec:decorative xmlns:adec="http://schemas.microsoft.com/office/drawing/2017/decorative" val="1"/>
                </a:ext>
              </a:extLst>
            </p:cNvPr>
            <p:cNvSpPr/>
            <p:nvPr/>
          </p:nvSpPr>
          <p:spPr bwMode="auto">
            <a:xfrm>
              <a:off x="415543" y="2037803"/>
              <a:ext cx="2772716" cy="2918911"/>
            </a:xfrm>
            <a:prstGeom prst="rect">
              <a:avLst/>
            </a:prstGeom>
            <a:solidFill>
              <a:schemeClr val="bg1">
                <a:lumMod val="95000"/>
              </a:schemeClr>
            </a:solidFill>
            <a:ln w="6350">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err="1">
                <a:solidFill>
                  <a:schemeClr val="bg1"/>
                </a:soli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64A8DB42-C0E7-4A3D-A9D3-1F5FECE91299}"/>
                </a:ext>
              </a:extLst>
            </p:cNvPr>
            <p:cNvSpPr/>
            <p:nvPr/>
          </p:nvSpPr>
          <p:spPr bwMode="auto">
            <a:xfrm>
              <a:off x="566276" y="2183870"/>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0 – Welcome</a:t>
              </a:r>
            </a:p>
          </p:txBody>
        </p:sp>
        <p:sp>
          <p:nvSpPr>
            <p:cNvPr id="24" name="Rectangle 23">
              <a:extLst>
                <a:ext uri="{FF2B5EF4-FFF2-40B4-BE49-F238E27FC236}">
                  <a16:creationId xmlns:a16="http://schemas.microsoft.com/office/drawing/2014/main" id="{EBA9DD96-150C-475F-B2F4-1E52D79ADC81}"/>
                </a:ext>
              </a:extLst>
            </p:cNvPr>
            <p:cNvSpPr/>
            <p:nvPr/>
          </p:nvSpPr>
          <p:spPr bwMode="auto">
            <a:xfrm>
              <a:off x="566276" y="3108515"/>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1 – Governance*</a:t>
              </a:r>
            </a:p>
          </p:txBody>
        </p:sp>
        <p:sp>
          <p:nvSpPr>
            <p:cNvPr id="4" name="Rectangle 3">
              <a:extLst>
                <a:ext uri="{FF2B5EF4-FFF2-40B4-BE49-F238E27FC236}">
                  <a16:creationId xmlns:a16="http://schemas.microsoft.com/office/drawing/2014/main" id="{C4FA4748-5347-476E-B2EB-16DB0252FBD5}"/>
                </a:ext>
              </a:extLst>
            </p:cNvPr>
            <p:cNvSpPr/>
            <p:nvPr/>
          </p:nvSpPr>
          <p:spPr bwMode="auto">
            <a:xfrm>
              <a:off x="579388" y="4019003"/>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2 – Compute*</a:t>
              </a:r>
            </a:p>
          </p:txBody>
        </p:sp>
        <p:sp>
          <p:nvSpPr>
            <p:cNvPr id="55" name="TextBox 54">
              <a:extLst>
                <a:ext uri="{FF2B5EF4-FFF2-40B4-BE49-F238E27FC236}">
                  <a16:creationId xmlns:a16="http://schemas.microsoft.com/office/drawing/2014/main" id="{0C3382B9-A022-4CB4-9793-5505A046F631}"/>
                </a:ext>
              </a:extLst>
            </p:cNvPr>
            <p:cNvSpPr txBox="1"/>
            <p:nvPr/>
          </p:nvSpPr>
          <p:spPr>
            <a:xfrm>
              <a:off x="4292820" y="1630757"/>
              <a:ext cx="659468" cy="277265"/>
            </a:xfrm>
            <a:prstGeom prst="rect">
              <a:avLst/>
            </a:prstGeom>
            <a:noFill/>
            <a:ln>
              <a:noFill/>
            </a:ln>
          </p:spPr>
          <p:txBody>
            <a:bodyPr wrap="none" lIns="0" tIns="0" rIns="0" bIns="0">
              <a:noAutofit/>
            </a:bodyPr>
            <a:lstStyle/>
            <a:p>
              <a:r>
                <a:rPr lang="en-US" dirty="0">
                  <a:latin typeface="+mj-lt"/>
                  <a:ea typeface="Segoe UI" pitchFamily="34" charset="0"/>
                  <a:cs typeface="Segoe UI" pitchFamily="34" charset="0"/>
                </a:rPr>
                <a:t>Day 2 </a:t>
              </a:r>
              <a:endParaRPr lang="en-US" dirty="0">
                <a:latin typeface="+mj-lt"/>
              </a:endParaRPr>
            </a:p>
          </p:txBody>
        </p:sp>
        <p:sp>
          <p:nvSpPr>
            <p:cNvPr id="47" name="Rectangle 46">
              <a:extLst>
                <a:ext uri="{FF2B5EF4-FFF2-40B4-BE49-F238E27FC236}">
                  <a16:creationId xmlns:a16="http://schemas.microsoft.com/office/drawing/2014/main" id="{52AC8ED7-BFC8-4CD7-88EA-5714BEE26DD3}"/>
                </a:ext>
                <a:ext uri="{C183D7F6-B498-43B3-948B-1728B52AA6E4}">
                  <adec:decorative xmlns:adec="http://schemas.microsoft.com/office/drawing/2017/decorative" val="1"/>
                </a:ext>
              </a:extLst>
            </p:cNvPr>
            <p:cNvSpPr/>
            <p:nvPr/>
          </p:nvSpPr>
          <p:spPr bwMode="auto">
            <a:xfrm>
              <a:off x="3338992" y="2037805"/>
              <a:ext cx="2772716" cy="2918911"/>
            </a:xfrm>
            <a:prstGeom prst="rect">
              <a:avLst/>
            </a:prstGeom>
            <a:solidFill>
              <a:schemeClr val="bg1">
                <a:lumMod val="95000"/>
              </a:schemeClr>
            </a:solidFill>
            <a:ln w="6350">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err="1">
                <a:solidFill>
                  <a:schemeClr val="bg1"/>
                </a:solidFill>
                <a:ea typeface="Segoe UI" pitchFamily="34" charset="0"/>
                <a:cs typeface="Segoe UI" pitchFamily="34" charset="0"/>
              </a:endParaRPr>
            </a:p>
          </p:txBody>
        </p:sp>
        <p:sp>
          <p:nvSpPr>
            <p:cNvPr id="8" name="Rectangle 7">
              <a:extLst>
                <a:ext uri="{FF2B5EF4-FFF2-40B4-BE49-F238E27FC236}">
                  <a16:creationId xmlns:a16="http://schemas.microsoft.com/office/drawing/2014/main" id="{3AC0B99E-AC60-4ADE-A0DD-2D519549D257}"/>
                </a:ext>
              </a:extLst>
            </p:cNvPr>
            <p:cNvSpPr/>
            <p:nvPr/>
          </p:nvSpPr>
          <p:spPr bwMode="auto">
            <a:xfrm>
              <a:off x="3476609" y="2195934"/>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3 – Storage (non-relational)*</a:t>
              </a:r>
            </a:p>
          </p:txBody>
        </p:sp>
        <p:sp>
          <p:nvSpPr>
            <p:cNvPr id="10" name="Rectangle 9">
              <a:extLst>
                <a:ext uri="{FF2B5EF4-FFF2-40B4-BE49-F238E27FC236}">
                  <a16:creationId xmlns:a16="http://schemas.microsoft.com/office/drawing/2014/main" id="{B55D23FA-AB86-4A74-9822-F53C49C88752}"/>
                </a:ext>
              </a:extLst>
            </p:cNvPr>
            <p:cNvSpPr/>
            <p:nvPr/>
          </p:nvSpPr>
          <p:spPr bwMode="auto">
            <a:xfrm>
              <a:off x="3476607" y="3108515"/>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4 – Storage (relational)*</a:t>
              </a:r>
            </a:p>
          </p:txBody>
        </p:sp>
        <p:sp>
          <p:nvSpPr>
            <p:cNvPr id="57" name="TextBox 56">
              <a:extLst>
                <a:ext uri="{FF2B5EF4-FFF2-40B4-BE49-F238E27FC236}">
                  <a16:creationId xmlns:a16="http://schemas.microsoft.com/office/drawing/2014/main" id="{E6D3B166-3EC0-470E-8181-2075044FBDF4}"/>
                </a:ext>
              </a:extLst>
            </p:cNvPr>
            <p:cNvSpPr txBox="1"/>
            <p:nvPr/>
          </p:nvSpPr>
          <p:spPr>
            <a:xfrm>
              <a:off x="7284240" y="1611607"/>
              <a:ext cx="659468" cy="277265"/>
            </a:xfrm>
            <a:prstGeom prst="rect">
              <a:avLst/>
            </a:prstGeom>
            <a:noFill/>
            <a:ln>
              <a:noFill/>
            </a:ln>
          </p:spPr>
          <p:txBody>
            <a:bodyPr wrap="none" lIns="0" tIns="0" rIns="0" bIns="0">
              <a:noAutofit/>
            </a:bodyPr>
            <a:lstStyle/>
            <a:p>
              <a:r>
                <a:rPr lang="en-US" dirty="0">
                  <a:latin typeface="+mj-lt"/>
                  <a:ea typeface="Segoe UI" pitchFamily="34" charset="0"/>
                  <a:cs typeface="Segoe UI" pitchFamily="34" charset="0"/>
                </a:rPr>
                <a:t>Day 3 </a:t>
              </a:r>
              <a:endParaRPr lang="en-US" dirty="0">
                <a:latin typeface="+mj-lt"/>
              </a:endParaRPr>
            </a:p>
          </p:txBody>
        </p:sp>
        <p:sp>
          <p:nvSpPr>
            <p:cNvPr id="49" name="Rectangle 48">
              <a:extLst>
                <a:ext uri="{FF2B5EF4-FFF2-40B4-BE49-F238E27FC236}">
                  <a16:creationId xmlns:a16="http://schemas.microsoft.com/office/drawing/2014/main" id="{5AFD53F0-2EED-4801-B13E-FEEDB2789EE7}"/>
                </a:ext>
                <a:ext uri="{C183D7F6-B498-43B3-948B-1728B52AA6E4}">
                  <adec:decorative xmlns:adec="http://schemas.microsoft.com/office/drawing/2017/decorative" val="1"/>
                </a:ext>
              </a:extLst>
            </p:cNvPr>
            <p:cNvSpPr/>
            <p:nvPr/>
          </p:nvSpPr>
          <p:spPr bwMode="auto">
            <a:xfrm>
              <a:off x="6262438" y="2037806"/>
              <a:ext cx="2772716" cy="2918912"/>
            </a:xfrm>
            <a:prstGeom prst="rect">
              <a:avLst/>
            </a:prstGeom>
            <a:solidFill>
              <a:schemeClr val="bg1">
                <a:lumMod val="95000"/>
              </a:schemeClr>
            </a:solidFill>
            <a:ln w="6350">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err="1">
                <a:solidFill>
                  <a:schemeClr val="bg1"/>
                </a:soli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7AF6A21F-01A4-4C35-ACCC-137B31FEDD22}"/>
                </a:ext>
              </a:extLst>
            </p:cNvPr>
            <p:cNvSpPr/>
            <p:nvPr/>
          </p:nvSpPr>
          <p:spPr bwMode="auto">
            <a:xfrm>
              <a:off x="6426286" y="3108515"/>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7 – Authentication and Authorization*</a:t>
              </a:r>
            </a:p>
          </p:txBody>
        </p:sp>
        <p:sp>
          <p:nvSpPr>
            <p:cNvPr id="59" name="TextBox 58">
              <a:extLst>
                <a:ext uri="{FF2B5EF4-FFF2-40B4-BE49-F238E27FC236}">
                  <a16:creationId xmlns:a16="http://schemas.microsoft.com/office/drawing/2014/main" id="{B647C72F-FCA7-4C41-A690-D697540E1143}"/>
                </a:ext>
              </a:extLst>
            </p:cNvPr>
            <p:cNvSpPr txBox="1"/>
            <p:nvPr/>
          </p:nvSpPr>
          <p:spPr>
            <a:xfrm>
              <a:off x="10266329" y="1663000"/>
              <a:ext cx="664280" cy="277265"/>
            </a:xfrm>
            <a:prstGeom prst="rect">
              <a:avLst/>
            </a:prstGeom>
            <a:noFill/>
            <a:ln>
              <a:noFill/>
            </a:ln>
          </p:spPr>
          <p:txBody>
            <a:bodyPr wrap="none" lIns="0" tIns="0" rIns="0" bIns="0">
              <a:noAutofit/>
            </a:bodyPr>
            <a:lstStyle/>
            <a:p>
              <a:r>
                <a:rPr lang="en-US" dirty="0">
                  <a:latin typeface="+mj-lt"/>
                  <a:ea typeface="Segoe UI" pitchFamily="34" charset="0"/>
                  <a:cs typeface="Segoe UI" pitchFamily="34" charset="0"/>
                </a:rPr>
                <a:t>Day 4 </a:t>
              </a:r>
              <a:endParaRPr lang="en-US" dirty="0">
                <a:latin typeface="+mj-lt"/>
              </a:endParaRPr>
            </a:p>
          </p:txBody>
        </p:sp>
        <p:sp>
          <p:nvSpPr>
            <p:cNvPr id="51" name="Rectangle 50">
              <a:extLst>
                <a:ext uri="{FF2B5EF4-FFF2-40B4-BE49-F238E27FC236}">
                  <a16:creationId xmlns:a16="http://schemas.microsoft.com/office/drawing/2014/main" id="{FC076A0C-3678-4CFB-9441-C0889DEF9330}"/>
                </a:ext>
                <a:ext uri="{C183D7F6-B498-43B3-948B-1728B52AA6E4}">
                  <adec:decorative xmlns:adec="http://schemas.microsoft.com/office/drawing/2017/decorative" val="1"/>
                </a:ext>
              </a:extLst>
            </p:cNvPr>
            <p:cNvSpPr/>
            <p:nvPr/>
          </p:nvSpPr>
          <p:spPr bwMode="auto">
            <a:xfrm>
              <a:off x="9212114" y="2037804"/>
              <a:ext cx="2772716" cy="2918912"/>
            </a:xfrm>
            <a:prstGeom prst="rect">
              <a:avLst/>
            </a:prstGeom>
            <a:solidFill>
              <a:schemeClr val="bg1">
                <a:lumMod val="95000"/>
              </a:schemeClr>
            </a:solidFill>
            <a:ln w="6350">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err="1">
                <a:solidFill>
                  <a:schemeClr val="bg1"/>
                </a:solidFill>
                <a:ea typeface="Segoe UI" pitchFamily="34" charset="0"/>
                <a:cs typeface="Segoe UI" pitchFamily="34" charset="0"/>
              </a:endParaRPr>
            </a:p>
          </p:txBody>
        </p:sp>
        <p:sp>
          <p:nvSpPr>
            <p:cNvPr id="43" name="Rectangle 42">
              <a:extLst>
                <a:ext uri="{FF2B5EF4-FFF2-40B4-BE49-F238E27FC236}">
                  <a16:creationId xmlns:a16="http://schemas.microsoft.com/office/drawing/2014/main" id="{0E12251C-50A4-4E2A-8D0D-3B45DB44AC59}"/>
                </a:ext>
              </a:extLst>
            </p:cNvPr>
            <p:cNvSpPr/>
            <p:nvPr/>
          </p:nvSpPr>
          <p:spPr bwMode="auto">
            <a:xfrm>
              <a:off x="9326271" y="3108515"/>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10 – BCDR</a:t>
              </a:r>
            </a:p>
          </p:txBody>
        </p:sp>
        <p:sp>
          <p:nvSpPr>
            <p:cNvPr id="22" name="Rectangle 21">
              <a:extLst>
                <a:ext uri="{FF2B5EF4-FFF2-40B4-BE49-F238E27FC236}">
                  <a16:creationId xmlns:a16="http://schemas.microsoft.com/office/drawing/2014/main" id="{CE01DD8D-5AA9-42F8-BD3D-489C50946AA3}"/>
                </a:ext>
              </a:extLst>
            </p:cNvPr>
            <p:cNvSpPr/>
            <p:nvPr/>
          </p:nvSpPr>
          <p:spPr bwMode="auto">
            <a:xfrm>
              <a:off x="9326271" y="4032295"/>
              <a:ext cx="2471251" cy="77917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11 – Migrations</a:t>
              </a:r>
            </a:p>
          </p:txBody>
        </p:sp>
        <p:sp>
          <p:nvSpPr>
            <p:cNvPr id="3" name="Rectangle 2">
              <a:extLst>
                <a:ext uri="{FF2B5EF4-FFF2-40B4-BE49-F238E27FC236}">
                  <a16:creationId xmlns:a16="http://schemas.microsoft.com/office/drawing/2014/main" id="{C0EC107D-0952-4635-807C-0C3241458175}"/>
                </a:ext>
              </a:extLst>
            </p:cNvPr>
            <p:cNvSpPr/>
            <p:nvPr/>
          </p:nvSpPr>
          <p:spPr bwMode="auto">
            <a:xfrm>
              <a:off x="6413169" y="4035303"/>
              <a:ext cx="2471251" cy="7731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8 – Monitoring</a:t>
              </a:r>
            </a:p>
          </p:txBody>
        </p:sp>
        <p:sp>
          <p:nvSpPr>
            <p:cNvPr id="12" name="Rectangle 11">
              <a:extLst>
                <a:ext uri="{FF2B5EF4-FFF2-40B4-BE49-F238E27FC236}">
                  <a16:creationId xmlns:a16="http://schemas.microsoft.com/office/drawing/2014/main" id="{1F93CF59-41DA-407B-83FC-C44EE863036C}"/>
                </a:ext>
              </a:extLst>
            </p:cNvPr>
            <p:cNvSpPr/>
            <p:nvPr/>
          </p:nvSpPr>
          <p:spPr bwMode="auto">
            <a:xfrm>
              <a:off x="3476608" y="4032295"/>
              <a:ext cx="2471251" cy="77917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5 – Data Integration</a:t>
              </a:r>
            </a:p>
          </p:txBody>
        </p:sp>
        <p:sp>
          <p:nvSpPr>
            <p:cNvPr id="6" name="Rectangle 5">
              <a:extLst>
                <a:ext uri="{FF2B5EF4-FFF2-40B4-BE49-F238E27FC236}">
                  <a16:creationId xmlns:a16="http://schemas.microsoft.com/office/drawing/2014/main" id="{B102D359-4A28-492E-A2AF-A45D61C4C9FC}"/>
                </a:ext>
              </a:extLst>
            </p:cNvPr>
            <p:cNvSpPr/>
            <p:nvPr/>
          </p:nvSpPr>
          <p:spPr bwMode="auto">
            <a:xfrm>
              <a:off x="6413170" y="2195934"/>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6 – App Architecture*</a:t>
              </a:r>
            </a:p>
          </p:txBody>
        </p:sp>
        <p:sp>
          <p:nvSpPr>
            <p:cNvPr id="5" name="Rectangle 4">
              <a:extLst>
                <a:ext uri="{FF2B5EF4-FFF2-40B4-BE49-F238E27FC236}">
                  <a16:creationId xmlns:a16="http://schemas.microsoft.com/office/drawing/2014/main" id="{E50BEB77-6CBC-443F-B246-854F6B9DA504}"/>
                </a:ext>
              </a:extLst>
            </p:cNvPr>
            <p:cNvSpPr/>
            <p:nvPr/>
          </p:nvSpPr>
          <p:spPr bwMode="auto">
            <a:xfrm>
              <a:off x="9326272" y="2195934"/>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9 – Networks*</a:t>
              </a:r>
            </a:p>
          </p:txBody>
        </p:sp>
        <p:sp>
          <p:nvSpPr>
            <p:cNvPr id="9" name="TextBox 8">
              <a:extLst>
                <a:ext uri="{FF2B5EF4-FFF2-40B4-BE49-F238E27FC236}">
                  <a16:creationId xmlns:a16="http://schemas.microsoft.com/office/drawing/2014/main" id="{A0CEE8A4-1AF5-4E09-BD5A-A561A2826FE5}"/>
                </a:ext>
              </a:extLst>
            </p:cNvPr>
            <p:cNvSpPr txBox="1"/>
            <p:nvPr/>
          </p:nvSpPr>
          <p:spPr>
            <a:xfrm>
              <a:off x="415543" y="5061439"/>
              <a:ext cx="1765548"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 Case study</a:t>
              </a:r>
            </a:p>
          </p:txBody>
        </p:sp>
      </p:grpSp>
    </p:spTree>
    <p:extLst>
      <p:ext uri="{BB962C8B-B14F-4D97-AF65-F5344CB8AC3E}">
        <p14:creationId xmlns:p14="http://schemas.microsoft.com/office/powerpoint/2010/main" val="3210352547"/>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1768</Words>
  <Application>Microsoft Office PowerPoint</Application>
  <PresentationFormat>Custom</PresentationFormat>
  <Paragraphs>176</Paragraphs>
  <Slides>16</Slides>
  <Notes>13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16</vt:i4>
      </vt:variant>
    </vt:vector>
  </HeadingPairs>
  <TitlesOfParts>
    <vt:vector size="26" baseType="lpstr">
      <vt:lpstr>Arial</vt:lpstr>
      <vt:lpstr>Calibri</vt:lpstr>
      <vt:lpstr>Consolas</vt:lpstr>
      <vt:lpstr>Segoe UI</vt:lpstr>
      <vt:lpstr>Segoe UI Light</vt:lpstr>
      <vt:lpstr>Segoe UI Semibold</vt:lpstr>
      <vt:lpstr>Wingdings</vt:lpstr>
      <vt:lpstr>Azure 1</vt:lpstr>
      <vt:lpstr>Bitmap Image</vt:lpstr>
      <vt:lpstr>Paintbrush Picture</vt:lpstr>
      <vt:lpstr>AZ-305T00A Designing Microsoft Azure Infrastructure Solutions</vt:lpstr>
      <vt:lpstr>Welcome</vt:lpstr>
      <vt:lpstr>Hello! Instructor Introduction</vt:lpstr>
      <vt:lpstr>Hello! Student Introductions</vt:lpstr>
      <vt:lpstr>Classroom experience (optional – adjust as needed)</vt:lpstr>
      <vt:lpstr>Azure Solution Architects</vt:lpstr>
      <vt:lpstr>Microsoft Certifications</vt:lpstr>
      <vt:lpstr>AZ-305 certification areas </vt:lpstr>
      <vt:lpstr>Course schedule (adjust as needed)</vt:lpstr>
      <vt:lpstr>Student materials on Skillpipe (optional)</vt:lpstr>
      <vt:lpstr>Student materials on Learn (optional)</vt:lpstr>
      <vt:lpstr>Student content feedback on Learn (optional)</vt:lpstr>
      <vt:lpstr>Case studies</vt:lpstr>
      <vt:lpstr>Microsoft’s Cloud Adoption Framework </vt:lpstr>
      <vt:lpstr>Microsoft Azure Well-Architected Framework</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2021-11-13T13:50:31Z</dcterms:created>
  <dcterms:modified xsi:type="dcterms:W3CDTF">2021-11-13T13:55:56Z</dcterms:modified>
</cp:coreProperties>
</file>