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0"/>
  </p:notesMasterIdLst>
  <p:handoutMasterIdLst>
    <p:handoutMasterId r:id="rId41"/>
  </p:handoutMasterIdLst>
  <p:sldIdLst>
    <p:sldId id="1627" r:id="rId2"/>
    <p:sldId id="1798" r:id="rId3"/>
    <p:sldId id="1801" r:id="rId4"/>
    <p:sldId id="2076138175" r:id="rId5"/>
    <p:sldId id="1851" r:id="rId6"/>
    <p:sldId id="2076138158" r:id="rId7"/>
    <p:sldId id="2076138170" r:id="rId8"/>
    <p:sldId id="1853" r:id="rId9"/>
    <p:sldId id="2076138159" r:id="rId10"/>
    <p:sldId id="1818" r:id="rId11"/>
    <p:sldId id="2076138160" r:id="rId12"/>
    <p:sldId id="1817" r:id="rId13"/>
    <p:sldId id="1819" r:id="rId14"/>
    <p:sldId id="2076138164" r:id="rId15"/>
    <p:sldId id="1834" r:id="rId16"/>
    <p:sldId id="2076138166" r:id="rId17"/>
    <p:sldId id="2501" r:id="rId18"/>
    <p:sldId id="2076138163" r:id="rId19"/>
    <p:sldId id="2076138173" r:id="rId20"/>
    <p:sldId id="1830" r:id="rId21"/>
    <p:sldId id="2076138167" r:id="rId22"/>
    <p:sldId id="1840" r:id="rId23"/>
    <p:sldId id="1820" r:id="rId24"/>
    <p:sldId id="2076138161" r:id="rId25"/>
    <p:sldId id="1821" r:id="rId26"/>
    <p:sldId id="1824" r:id="rId27"/>
    <p:sldId id="2076138162" r:id="rId28"/>
    <p:sldId id="1829" r:id="rId29"/>
    <p:sldId id="1826" r:id="rId30"/>
    <p:sldId id="9190" r:id="rId31"/>
    <p:sldId id="2076138168" r:id="rId32"/>
    <p:sldId id="2076138149" r:id="rId33"/>
    <p:sldId id="1891" r:id="rId34"/>
    <p:sldId id="2076138176" r:id="rId35"/>
    <p:sldId id="2076138177" r:id="rId36"/>
    <p:sldId id="2076138179" r:id="rId37"/>
    <p:sldId id="2076138180" r:id="rId38"/>
    <p:sldId id="2076138181"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4BCBEE"/>
    <a:srgbClr val="1392B4"/>
    <a:srgbClr val="0B556A"/>
    <a:srgbClr val="59B4D9"/>
    <a:srgbClr val="EBEBEB"/>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3B4A4-8D1D-44A4-9914-3BFAA80ED759}" v="2" dt="2021-11-10T18:29:56.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83879" autoAdjust="0"/>
  </p:normalViewPr>
  <p:slideViewPr>
    <p:cSldViewPr snapToGrid="0">
      <p:cViewPr varScale="1">
        <p:scale>
          <a:sx n="89" d="100"/>
          <a:sy n="89" d="100"/>
        </p:scale>
        <p:origin x="97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11/14/2021 6:28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11/14/2021 6:28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Best practices - Azure Batch | Microsoft Docs.- https://docs.microsoft.com/azure/batch/best-practices</a:t>
            </a:r>
            <a:endParaRPr lang="en-US" sz="900" b="0" dirty="0">
              <a:latin typeface="Segoe UI Light" panose="020B0502040204020203" pitchFamily="34"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endParaRPr lang="en-US" dirty="0"/>
          </a:p>
          <a:p>
            <a:r>
              <a:rPr lang="en-US" dirty="0"/>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8724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Important</a:t>
            </a:r>
            <a:r>
              <a:rPr lang="en-US" dirty="0"/>
              <a:t>: Azure App Service is platform as a service (PaaS) environment. You focus on the website development and API logic. Azure handles the infrastructure to run and scale your web applications.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6813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https://docs.microsoft.com/virtualization/windowscontainers/about/containers-vs-vm</a:t>
            </a:r>
          </a:p>
          <a:p>
            <a:endParaRPr lang="en-US" dirty="0"/>
          </a:p>
          <a:p>
            <a:r>
              <a:rPr lang="en-US" dirty="0"/>
              <a:t>Navigate back to decision tree to show how the student would end up choosing App Services with containers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76845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Container Instances - https://docs.microsoft.com/azure/container-instances/container-instances-overview</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Security considerations for container instances - https://docs.microsoft.com/azure/container-instances/container-instances-image-security</a:t>
            </a:r>
          </a:p>
          <a:p>
            <a:endParaRPr lang="en-US" dirty="0"/>
          </a:p>
          <a:p>
            <a:r>
              <a:rPr lang="en-US" dirty="0"/>
              <a:t>Return to the first flow chart and discuss how to get to the container instances decision.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0748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Azure Kubernetes Service - https://docs.microsoft.com/learn/modules/intro-to-kubernetes/2-what-is-kubernetes</a:t>
            </a:r>
          </a:p>
          <a:p>
            <a:r>
              <a:rPr lang="en-US" dirty="0"/>
              <a:t>What is AKS - https://docs.microsoft.com/azure/aks/intro-kubernetes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Customer story - Mercedes-Benz R&amp;D creates 'container-driven cars' powered by Microsoft Azure - https://customers.microsoft.com/story/784791-mercedes-benz-r-and-d-creates-container-driven-cars-powered-by-microsoft-azure</a:t>
            </a:r>
            <a:endParaRPr lang="en-US" sz="880" b="0" dirty="0">
              <a:latin typeface="Segoe UI Light" panose="020B0502040204020203" pitchFamily="34" charset="0"/>
              <a:cs typeface="Segoe UI Light" panose="020B0502040204020203" pitchFamily="34" charset="0"/>
            </a:endParaRPr>
          </a:p>
          <a:p>
            <a:r>
              <a:rPr lang="en-US" dirty="0"/>
              <a:t>Cluster operator and developer best practices to build and manage applications on Azure Kubernetes Service (AKS) - https://docs.microsoft.com/azure/aks/best-practices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135430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000000"/>
                </a:solidFill>
                <a:effectLst/>
                <a:latin typeface="Calibri" panose="020F0502020204030204" pitchFamily="34" charset="0"/>
                <a:ea typeface="Times New Roman" panose="02020603050405020304" pitchFamily="18" charset="0"/>
              </a:rPr>
              <a:t>NOTE</a:t>
            </a:r>
            <a:r>
              <a:rPr lang="en-US" altLang="zh-CN" sz="1800" dirty="0">
                <a:solidFill>
                  <a:srgbClr val="000000"/>
                </a:solidFill>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Persistent volumes follow pods even if the pods are moved to a different node inside the same cluster.</a:t>
            </a:r>
          </a:p>
          <a:p>
            <a:r>
              <a:rPr lang="en-US" sz="1800" dirty="0">
                <a:solidFill>
                  <a:srgbClr val="000000"/>
                </a:solidFill>
                <a:effectLst/>
                <a:latin typeface="Calibri" panose="020F0502020204030204" pitchFamily="34" charset="0"/>
                <a:ea typeface="Times New Roman" panose="02020603050405020304" pitchFamily="18" charset="0"/>
              </a:rPr>
              <a:t>https://docs.microsoft.com/azure/aks/operator-best-practices-multi-region#infrastructure-based-asynchronous-replication</a:t>
            </a:r>
          </a:p>
          <a:p>
            <a:endParaRPr lang="en-US" sz="1800" dirty="0">
              <a:solidFill>
                <a:srgbClr val="000000"/>
              </a:solidFill>
              <a:effectLst/>
              <a:latin typeface="Calibri" panose="020F0502020204030204" pitchFamily="34"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Typically, you provide a common storage point where apps write their data. This data is then replicated across regions and accessed locally, as displayed in the graphic.</a:t>
            </a:r>
          </a:p>
          <a:p>
            <a:r>
              <a:rPr lang="en-US" sz="1800" b="1" dirty="0"/>
              <a:t>TIP</a:t>
            </a:r>
            <a:r>
              <a:rPr lang="en-US" sz="1800" dirty="0"/>
              <a:t>: When you deploy multiple AKS clusters, choose regions where AKS is available. Always use paired regions.</a:t>
            </a:r>
          </a:p>
          <a:p>
            <a:endParaRPr lang="en-US" sz="1800" dirty="0"/>
          </a:p>
          <a:p>
            <a:r>
              <a:rPr lang="en-US" sz="1800" b="1" dirty="0"/>
              <a:t>Consider multiple region availability</a:t>
            </a:r>
          </a:p>
          <a:p>
            <a:r>
              <a:rPr lang="en-US" sz="1800" dirty="0"/>
              <a:t>When planning to implement AKS clusters across multiple region deployments, consider the following:</a:t>
            </a:r>
          </a:p>
          <a:p>
            <a:pPr marL="171450" indent="-171450">
              <a:buFont typeface="Arial" panose="020B0604020202020204" pitchFamily="34" charset="0"/>
              <a:buChar char="•"/>
            </a:pPr>
            <a:r>
              <a:rPr lang="en-US" sz="1800" b="1" dirty="0"/>
              <a:t>AKS region availability</a:t>
            </a:r>
            <a:r>
              <a:rPr lang="en-US" sz="1800" dirty="0"/>
              <a:t>. Choose regions that are close to your users. Keep in mind that AKS is continually expanding into new regions.</a:t>
            </a:r>
          </a:p>
          <a:p>
            <a:pPr marL="171450" indent="-171450">
              <a:buFont typeface="Arial" panose="020B0604020202020204" pitchFamily="34" charset="0"/>
              <a:buChar char="•"/>
            </a:pPr>
            <a:r>
              <a:rPr lang="en-US" sz="1800" b="1" dirty="0"/>
              <a:t>Azure paired regions</a:t>
            </a:r>
            <a:r>
              <a:rPr lang="en-US" sz="1800" dirty="0"/>
              <a:t>. For your geographic area, choose two regions paired together. Also consider that:</a:t>
            </a:r>
          </a:p>
          <a:p>
            <a:pPr marL="360000" indent="-171450">
              <a:buFont typeface="Courier New" panose="02070309020205020404" pitchFamily="49" charset="0"/>
              <a:buChar char="o"/>
            </a:pPr>
            <a:r>
              <a:rPr lang="en-US" sz="1800" dirty="0"/>
              <a:t>AKS platform updates (planned maintenance) are serialized with a delay of at least 24 hours between paired regions.</a:t>
            </a:r>
          </a:p>
          <a:p>
            <a:pPr marL="360000" indent="-171450">
              <a:buFont typeface="Courier New" panose="02070309020205020404" pitchFamily="49" charset="0"/>
              <a:buChar char="o"/>
            </a:pPr>
            <a:r>
              <a:rPr lang="en-US" sz="1800" dirty="0"/>
              <a:t>Recovery efforts for paired regions are prioritized where needed.</a:t>
            </a:r>
          </a:p>
          <a:p>
            <a:pPr marL="171450" indent="-171450">
              <a:buFont typeface="Arial" panose="020B0604020202020204" pitchFamily="34" charset="0"/>
              <a:buChar char="•"/>
            </a:pPr>
            <a:r>
              <a:rPr lang="en-US" sz="1800" b="1" dirty="0"/>
              <a:t>Service availability</a:t>
            </a:r>
            <a:r>
              <a:rPr lang="en-US" sz="1800" dirty="0"/>
              <a:t>. Decide whether your paired regions should be hot/hot, hot/warm, or hot/cold. In other words, do you want to run both regions at the same time, with one region ready to start serving traffic? Or do you want to give one region time to get ready to serve traffic?</a:t>
            </a:r>
          </a:p>
          <a:p>
            <a:endParaRPr lang="en-US" sz="1800" dirty="0">
              <a:effectLst/>
              <a:latin typeface="Times New Roman" panose="02020603050405020304" pitchFamily="18" charset="0"/>
              <a:ea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7691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Functions</a:t>
            </a:r>
            <a:r>
              <a:rPr lang="en-US" b="0" dirty="0">
                <a:solidFill>
                  <a:srgbClr val="A31515"/>
                </a:solidFill>
                <a:effectLst/>
                <a:latin typeface="Consolas" panose="020B0609020204030204" pitchFamily="49" charset="0"/>
              </a:rPr>
              <a:t> - https://docs.microsoft.com/azure/azure-functions/functions-overview</a:t>
            </a:r>
          </a:p>
          <a:p>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Functions code samples</a:t>
            </a:r>
            <a:r>
              <a:rPr lang="en-US" b="0" dirty="0">
                <a:solidFill>
                  <a:srgbClr val="A31515"/>
                </a:solidFill>
                <a:effectLst/>
                <a:latin typeface="Consolas" panose="020B0609020204030204" pitchFamily="49" charset="0"/>
              </a:rPr>
              <a:t> - https://docs.microsoft.com/samples/browse/?expanded=azure&amp;languages=csharp&amp;products=azure-functions</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Durable functions</a:t>
            </a:r>
            <a:r>
              <a:rPr lang="en-US" b="0" dirty="0">
                <a:solidFill>
                  <a:srgbClr val="A31515"/>
                </a:solidFill>
                <a:effectLst/>
                <a:latin typeface="Consolas" panose="020B0609020204030204" pitchFamily="49" charset="0"/>
              </a:rPr>
              <a:t> - https://docs.microsoft.com/azure/azure-functions/durable/durable-functions-overview?tabs=csharp</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957335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nSpc>
                <a:spcPct val="107000"/>
              </a:lnSpc>
              <a:spcAft>
                <a:spcPts val="8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Best practices for reliable Azure Functions - https://docs.microsoft.com/azure/azure-functions/functions-best-practices</a:t>
            </a:r>
          </a:p>
          <a:p>
            <a:pPr marL="0">
              <a:lnSpc>
                <a:spcPct val="107000"/>
              </a:lnSpc>
              <a:spcAft>
                <a:spcPts val="8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Relativity, an e-discovery company, is using Azure functions to identify and resolve performance issues - https://customers.microsoft.com/story/relativity-partner-professional-services-azure</a:t>
            </a:r>
            <a:endParaRPr lang="en-US" dirty="0"/>
          </a:p>
          <a:p>
            <a:pPr>
              <a:lnSpc>
                <a:spcPct val="107000"/>
              </a:lnSpc>
              <a:spcAft>
                <a:spcPts val="800"/>
              </a:spcAft>
            </a:pPr>
            <a:endParaRPr lang="en-US" sz="880" b="1"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43386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000000"/>
                </a:solidFill>
                <a:effectLst/>
                <a:latin typeface="Consolas" panose="020B0609020204030204" pitchFamily="49" charset="0"/>
              </a:rPr>
              <a:t>Azure Logic App - </a:t>
            </a:r>
            <a:r>
              <a:rPr lang="en-US" b="0" dirty="0">
                <a:solidFill>
                  <a:srgbClr val="A31515"/>
                </a:solidFill>
                <a:effectLst/>
                <a:latin typeface="Consolas" panose="020B0609020204030204" pitchFamily="49" charset="0"/>
              </a:rPr>
              <a:t>https://azure.microsoft.com/services/logic-apps</a:t>
            </a: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000000"/>
                </a:solidFill>
                <a:effectLst/>
                <a:latin typeface="Consolas" panose="020B0609020204030204" pitchFamily="49" charset="0"/>
              </a:rPr>
              <a:t>Azure Integration Services - </a:t>
            </a:r>
            <a:r>
              <a:rPr lang="en-US" b="0" dirty="0">
                <a:solidFill>
                  <a:srgbClr val="A31515"/>
                </a:solidFill>
                <a:effectLst/>
                <a:latin typeface="Consolas" panose="020B0609020204030204" pitchFamily="49" charset="0"/>
              </a:rPr>
              <a:t>https://azure.microsoft.com/product-categories/integration/</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000000"/>
                </a:solidFill>
                <a:effectLst/>
                <a:latin typeface="Consolas" panose="020B0609020204030204" pitchFamily="49" charset="0"/>
              </a:rPr>
              <a:t>Built-in binding types - </a:t>
            </a:r>
            <a:r>
              <a:rPr lang="en-US" b="0" dirty="0">
                <a:solidFill>
                  <a:srgbClr val="A31515"/>
                </a:solidFill>
                <a:effectLst/>
                <a:latin typeface="Consolas" panose="020B0609020204030204" pitchFamily="49" charset="0"/>
              </a:rPr>
              <a:t>https://docs.microsoft.com/azure/azure-functions/functions-triggers-bindings</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err="1">
                <a:solidFill>
                  <a:srgbClr val="000000"/>
                </a:solidFill>
                <a:effectLst/>
                <a:latin typeface="Consolas" panose="020B0609020204030204" pitchFamily="49" charset="0"/>
              </a:rPr>
              <a:t>Cramo</a:t>
            </a:r>
            <a:r>
              <a:rPr lang="en-US" b="0" dirty="0">
                <a:solidFill>
                  <a:srgbClr val="000000"/>
                </a:solidFill>
                <a:effectLst/>
                <a:latin typeface="Consolas" panose="020B0609020204030204" pitchFamily="49" charset="0"/>
              </a:rPr>
              <a:t> is using Logic Apps</a:t>
            </a:r>
            <a:r>
              <a:rPr lang="en-US" b="0" dirty="0">
                <a:solidFill>
                  <a:srgbClr val="A31515"/>
                </a:solidFill>
                <a:effectLst/>
                <a:latin typeface="Consolas" panose="020B0609020204030204" pitchFamily="49" charset="0"/>
              </a:rPr>
              <a:t> - https://customers.microsoft.com/story/cramo-professional-services-azure </a:t>
            </a: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A31515"/>
                </a:solidFill>
                <a:effectLst/>
                <a:latin typeface="Consolas" panose="020B0609020204030204" pitchFamily="49" charset="0"/>
              </a:rPr>
              <a:t>You need multiple applications and systems to work together. You need to scale your apps automatically. You need to build complex and nested conditionals with business rules. You need a built-in connector for your integration. </a:t>
            </a:r>
            <a:endParaRPr lang="en-US" b="0" dirty="0">
              <a:solidFill>
                <a:srgbClr val="000000"/>
              </a:solidFill>
              <a:effectLst/>
              <a:latin typeface="Consolas" panose="020B0609020204030204" pitchFamily="49" charset="0"/>
            </a:endParaRPr>
          </a:p>
          <a:p>
            <a:pPr>
              <a:lnSpc>
                <a:spcPct val="107000"/>
              </a:lnSpc>
              <a:spcAft>
                <a:spcPts val="800"/>
              </a:spcAft>
            </a:pPr>
            <a:endParaRPr lang="en-US" sz="880" b="1"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691857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Choose the right integration and automation services in Azure - https://docs.microsoft.com/azure/azure-functions/functions-compare-logic-apps-ms-flow-webjobs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b="1"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TIP: </a:t>
            </a:r>
            <a:r>
              <a:rPr lang="en-US" sz="88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You can mix and match services when you build an orchestration. You can call functions from logic apps and call logic apps from functions. Build each orchestration based on the services' capabilities or your personal preference. </a:t>
            </a:r>
            <a:endParaRPr lang="en-US" sz="880" dirty="0">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66354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87170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separate Instructor slide to discuss this case study. Use the Instructor solution.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051087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r>
              <a:rPr lang="en-US" dirty="0"/>
              <a:t>Choose the best Azure service to automate your business processes - Learn | Microsoft Docs - https://docs.microsoft.com/learn/modules/choose-azure-service-to-integrate-and-automate-business-processes/</a:t>
            </a:r>
          </a:p>
          <a:p>
            <a:r>
              <a:rPr lang="en-US" dirty="0"/>
              <a:t>Align requirements with cloud types and service models in Azure - Learn | Microsoft Docs - https://docs.microsoft.com/learn/modules/align-requirements-in-azure/</a:t>
            </a:r>
          </a:p>
          <a:p>
            <a:r>
              <a:rPr lang="en-US" dirty="0"/>
              <a:t>Introduction to Azure virtual machines - Learn | Microsoft Docs - https://docs.microsoft.com/learn/modules/intro-to-azure-virtual-machines/</a:t>
            </a:r>
          </a:p>
          <a:p>
            <a:r>
              <a:rPr lang="en-US" dirty="0"/>
              <a:t>Create an Azure Batch account by using the Azure portal - Learn | Microsoft Docs - https://docs.microsoft.com/learn/modules/create-batch-account-using-azure-portal/</a:t>
            </a:r>
          </a:p>
          <a:p>
            <a:r>
              <a:rPr lang="en-US" dirty="0"/>
              <a:t>Create serverless logic with Azure Functions - Learn | Microsoft Docs - https://docs.microsoft.com/learn/modules/create-serverless-logic-with-azure-functions/</a:t>
            </a:r>
          </a:p>
          <a:p>
            <a:r>
              <a:rPr lang="en-US" dirty="0"/>
              <a:t>Introduction to Azure Logic Apps - Learn | Microsoft Docs - https://docs.microsoft.com/learn/modules/intro-to-logic-apps/</a:t>
            </a:r>
          </a:p>
          <a:p>
            <a:r>
              <a:rPr lang="en-US" dirty="0"/>
              <a:t>Host a web application with Azure App Service - Learn | Microsoft Docs - https://docs.microsoft.com/learn/modules/host-a-web-app-with-azure-app-service/</a:t>
            </a:r>
          </a:p>
          <a:p>
            <a:endParaRPr lang="en-US" dirty="0"/>
          </a:p>
          <a:p>
            <a:r>
              <a:rPr lang="en-US" dirty="0"/>
              <a:t>Introduction to Azure Kubernetes Service - Learn | Microsoft Docs - https://docs.microsoft.com/learn/modules/intro-to-azure-kubernetes-service/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There is a simple Linux and VM architecture. </a:t>
            </a:r>
          </a:p>
          <a:p>
            <a:r>
              <a:rPr lang="en-US" dirty="0"/>
              <a:t>Run a Windows VM on Azure - https://docs.microsoft.com/azure/architecture/reference-architectures/n-tier/windows-vm</a:t>
            </a:r>
          </a:p>
          <a:p>
            <a:r>
              <a:rPr lang="en-US" dirty="0"/>
              <a:t>Run a Linux VM on Azure - https://docs.microsoft.com/azure/architecture/reference-architectures/n-tier/linux-vm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546373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shows a workflow that uses Azure Batch.</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computer-aided engineering service - https://docs.microsoft.com/azure/architecture/example-scenario/infrastructure/video-rendering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952158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shows a basic App Service plan and App Service web app. Focus on the components in this module.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Basic web application - https://docs.microsoft.com/azure/architecture/reference-architectures/app-service-web-app/basic-web-app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621247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shows a pipeline with different components. Focus on the container parts.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Pipeline for container-based workloads - https://docs.microsoft.com/azure/architecture/example-scenario/apps/devops-with-aks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782436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combines App Service Plan with Function App. It also address high availability. Front Door will be covered in Networking.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Sharing location in real time using low-cost serverless Azure services - https://docs.microsoft.com/azure/architecture/example-scenario/signalr/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766835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Exam page - https://docs.microsoft.com/learn/certifications/exams/az-305</a:t>
            </a:r>
          </a:p>
          <a:p>
            <a:endParaRPr lang="en-US" b="0" dirty="0"/>
          </a:p>
          <a:p>
            <a:r>
              <a:rPr lang="en-US" b="1" dirty="0"/>
              <a:t>Prerequisites</a:t>
            </a:r>
          </a:p>
          <a:p>
            <a:pPr marL="171450" indent="-171450">
              <a:buFont typeface="Arial" panose="020B0604020202020204" pitchFamily="34" charset="0"/>
              <a:buChar char="•"/>
            </a:pPr>
            <a:r>
              <a:rPr lang="en-US" dirty="0"/>
              <a:t>Conceptual knowledge of Azure compute solutions. </a:t>
            </a:r>
          </a:p>
          <a:p>
            <a:pPr marL="171450" indent="-171450">
              <a:buFont typeface="Arial" panose="020B0604020202020204" pitchFamily="34" charset="0"/>
              <a:buChar char="•"/>
            </a:pPr>
            <a:r>
              <a:rPr lang="en-US" dirty="0"/>
              <a:t>Working experience with virtual machines, containers, and app service.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93262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an Azure compute service for your application - https://docs.microsoft.com/azure/architecture/guide/technology-choices/compute-decision-tree</a:t>
            </a:r>
          </a:p>
          <a:p>
            <a:endParaRPr lang="en-US" dirty="0"/>
          </a:p>
          <a:p>
            <a:r>
              <a:rPr lang="en-US" dirty="0"/>
              <a:t>On the diagram, cover the starting choices. Each area will be discussed later so keep the discussion high level.  The classroom diagram is different, focusing just on the solutions covered in class. </a:t>
            </a:r>
          </a:p>
          <a:p>
            <a:endParaRPr lang="en-US" dirty="0"/>
          </a:p>
          <a:p>
            <a:r>
              <a:rPr lang="en-US" dirty="0"/>
              <a:t>Cloud optimized is a strategy for migrating to the cloud . Cloud optimized refactors an application to take advantage of cloud-native features and capabilities. A lift and shift strategy migrates workloads without redesigning the application or making code changes. Lift-and-shift lets organizations keep running their applications with minimal changes and disruption.</a:t>
            </a:r>
          </a:p>
          <a:p>
            <a:endParaRPr lang="en-US" dirty="0"/>
          </a:p>
          <a:p>
            <a:r>
              <a:rPr lang="en-US" b="1" dirty="0"/>
              <a:t>TIP</a:t>
            </a:r>
            <a:r>
              <a:rPr lang="en-US" dirty="0"/>
              <a:t>: The output from this flowchart is a starting point for consideration. You’ll need to do a more detailed evaluation of the service to see if it meets your needs. The next sections will help with this analysis.</a:t>
            </a:r>
          </a:p>
          <a:p>
            <a:endParaRPr lang="en-US" dirty="0"/>
          </a:p>
          <a:p>
            <a:pPr algn="l">
              <a:buFont typeface="Arial" panose="020B0604020202020204" pitchFamily="34" charset="0"/>
              <a:buNone/>
            </a:pPr>
            <a:r>
              <a:rPr lang="en-US" b="0" i="0" dirty="0">
                <a:solidFill>
                  <a:srgbClr val="24292F"/>
                </a:solidFill>
                <a:effectLst/>
                <a:latin typeface="-apple-system"/>
              </a:rPr>
              <a:t>Key Concepts:</a:t>
            </a:r>
          </a:p>
          <a:p>
            <a:pPr marL="742950" lvl="1" indent="-285750" algn="l">
              <a:buFont typeface="Arial" panose="020B0604020202020204" pitchFamily="34" charset="0"/>
              <a:buChar char="•"/>
            </a:pPr>
            <a:r>
              <a:rPr lang="en-US" b="0" i="0" dirty="0">
                <a:solidFill>
                  <a:srgbClr val="24292F"/>
                </a:solidFill>
                <a:effectLst/>
                <a:latin typeface="-apple-system"/>
              </a:rPr>
              <a:t>VM, VMSS, Azure Functions, Batch, Kubernetes</a:t>
            </a:r>
          </a:p>
          <a:p>
            <a:pPr algn="l">
              <a:buFont typeface="Arial" panose="020B0604020202020204" pitchFamily="34" charset="0"/>
              <a:buNone/>
            </a:pPr>
            <a:r>
              <a:rPr lang="en-US" b="0" i="0" dirty="0">
                <a:solidFill>
                  <a:srgbClr val="24292F"/>
                </a:solidFill>
                <a:effectLst/>
                <a:latin typeface="-apple-system"/>
              </a:rPr>
              <a:t>Questions:</a:t>
            </a:r>
          </a:p>
          <a:p>
            <a:pPr marL="742950" lvl="1" indent="-285750" algn="l">
              <a:buFont typeface="Arial" panose="020B0604020202020204" pitchFamily="34" charset="0"/>
              <a:buChar char="•"/>
            </a:pPr>
            <a:r>
              <a:rPr lang="en-US" b="0" i="0" dirty="0">
                <a:solidFill>
                  <a:srgbClr val="24292F"/>
                </a:solidFill>
                <a:effectLst/>
                <a:latin typeface="-apple-system"/>
              </a:rPr>
              <a:t>Will the system run in containers and/or Kubernetes?</a:t>
            </a:r>
          </a:p>
          <a:p>
            <a:pPr marL="742950" lvl="1" indent="-285750" algn="l">
              <a:buFont typeface="Arial" panose="020B0604020202020204" pitchFamily="34" charset="0"/>
              <a:buChar char="•"/>
            </a:pPr>
            <a:r>
              <a:rPr lang="en-US" b="0" i="0" dirty="0">
                <a:solidFill>
                  <a:srgbClr val="24292F"/>
                </a:solidFill>
                <a:effectLst/>
                <a:latin typeface="-apple-system"/>
              </a:rPr>
              <a:t>What are the application bottlenecks? (CPU, Memory, etc.)</a:t>
            </a:r>
          </a:p>
          <a:p>
            <a:pPr marL="742950" lvl="1" indent="-285750" algn="l">
              <a:buFont typeface="Arial" panose="020B0604020202020204" pitchFamily="34" charset="0"/>
              <a:buChar char="•"/>
            </a:pPr>
            <a:r>
              <a:rPr lang="en-US" b="0" i="0" dirty="0">
                <a:solidFill>
                  <a:srgbClr val="24292F"/>
                </a:solidFill>
                <a:effectLst/>
                <a:latin typeface="-apple-system"/>
              </a:rPr>
              <a:t>What are the solution's scaling requirements? (Scale up specific microservice as part of "follow-the-sun" model)</a:t>
            </a:r>
          </a:p>
          <a:p>
            <a:pPr marL="742950" lvl="1" indent="-285750" algn="l">
              <a:buFont typeface="Arial" panose="020B0604020202020204" pitchFamily="34" charset="0"/>
              <a:buChar char="•"/>
            </a:pPr>
            <a:r>
              <a:rPr lang="en-US" b="0" i="0" dirty="0">
                <a:solidFill>
                  <a:srgbClr val="24292F"/>
                </a:solidFill>
                <a:effectLst/>
                <a:latin typeface="-apple-system"/>
              </a:rPr>
              <a:t>What should trigger a scaling event? </a:t>
            </a:r>
            <a:r>
              <a:rPr lang="en-US" b="0" i="0">
                <a:solidFill>
                  <a:srgbClr val="24292F"/>
                </a:solidFill>
                <a:effectLst/>
                <a:latin typeface="-apple-system"/>
              </a:rPr>
              <a:t>(CPU </a:t>
            </a:r>
            <a:r>
              <a:rPr lang="en-US" b="0" i="0" dirty="0">
                <a:solidFill>
                  <a:srgbClr val="24292F"/>
                </a:solidFill>
                <a:effectLst/>
                <a:latin typeface="-apple-system"/>
              </a:rPr>
              <a:t>hits 70%)</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94077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Virtual Machines in Azure - https://docs.microsoft.com/azure/virtual-machines/windows/overview</a:t>
            </a:r>
          </a:p>
          <a:p>
            <a:endParaRPr lang="en-US" dirty="0"/>
          </a:p>
          <a:p>
            <a:pPr algn="l">
              <a:buFont typeface="Arial" panose="020B0604020202020204" pitchFamily="34" charset="0"/>
              <a:buNone/>
            </a:pPr>
            <a:r>
              <a:rPr lang="en-US" dirty="0"/>
              <a:t>Discussion: Just as important as knowing when to use virtual machines is when not use virtual machines. </a:t>
            </a:r>
            <a:r>
              <a:rPr lang="en-US" b="0" i="0" dirty="0">
                <a:solidFill>
                  <a:srgbClr val="202124"/>
                </a:solidFill>
                <a:effectLst/>
                <a:latin typeface="Roboto" panose="02000000000000000000" pitchFamily="2" charset="0"/>
              </a:rPr>
              <a:t>For example, licensing restrictions, specialty hardware, and time synchronization issues.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5868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to highlight how large </a:t>
            </a:r>
            <a:r>
              <a:rPr lang="en-US"/>
              <a:t>the </a:t>
            </a:r>
            <a:r>
              <a:rPr lang="en-US" dirty="0"/>
              <a:t>responsibilities are when using VMs versus other more cloud </a:t>
            </a:r>
            <a:r>
              <a:rPr lang="en-US"/>
              <a:t>native solutions</a:t>
            </a:r>
          </a:p>
          <a:p>
            <a:endParaRPr lang="en-US" dirty="0"/>
          </a:p>
          <a:p>
            <a:r>
              <a:rPr lang="en-US" dirty="0"/>
              <a:t>Windows virtual machines in Azure - https://docs.microsoft.com/azure/virtual-machines/windows/overview</a:t>
            </a:r>
          </a:p>
          <a:p>
            <a:r>
              <a:rPr lang="en-US" dirty="0"/>
              <a:t>Windows virtual machines in Azure - https://docs.microsoft.com/azure/virtual-machines/linux/overview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2949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Sizes for virtual machines in Azure - https://docs.microsoft.com/azure/virtual-machines/sizes</a:t>
            </a:r>
          </a:p>
          <a:p>
            <a:r>
              <a:rPr lang="en-US" dirty="0"/>
              <a:t>There is a VM selector tool - https://aka.ms/vm-selector</a:t>
            </a:r>
          </a:p>
          <a:p>
            <a:endParaRPr lang="en-US" dirty="0"/>
          </a:p>
          <a:p>
            <a:pPr marL="0" algn="l" rtl="0" eaLnBrk="1" fontAlgn="ctr" latinLnBrk="0" hangingPunct="1">
              <a:spcBef>
                <a:spcPts val="0"/>
              </a:spcBef>
              <a:spcAft>
                <a:spcPts val="0"/>
              </a:spcAft>
            </a:pPr>
            <a:r>
              <a:rPr lang="en-US" sz="1800" b="1" i="0" u="none" strike="noStrike" kern="1200" dirty="0">
                <a:solidFill>
                  <a:srgbClr val="FFFFFF"/>
                </a:solidFill>
                <a:effectLst/>
                <a:latin typeface="Segoe UI" panose="020B0502040204020203" pitchFamily="34" charset="0"/>
              </a:rPr>
              <a:t>General purpose</a:t>
            </a:r>
            <a:r>
              <a:rPr lang="en-US" sz="1800" b="0" i="0" u="none" strike="noStrike" kern="1200" dirty="0">
                <a:solidFill>
                  <a:schemeClr val="tx1"/>
                </a:solidFill>
                <a:effectLst/>
                <a:latin typeface="Arial" panose="020B0604020202020204" pitchFamily="34" charset="0"/>
              </a:rPr>
              <a:t> - </a:t>
            </a:r>
            <a:r>
              <a:rPr lang="en-US" sz="1800" b="0" i="0" u="none" strike="noStrike" kern="1200" dirty="0">
                <a:solidFill>
                  <a:srgbClr val="FFFFFF"/>
                </a:solidFill>
                <a:effectLst/>
                <a:latin typeface="Segoe UI" panose="020B0502040204020203" pitchFamily="34" charset="0"/>
              </a:rPr>
              <a:t>Balanced CPU-to-memory ratio. Ideal for testing and development, small to medium databases, and low to medium traffic web servers.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Compute optimized</a:t>
            </a:r>
            <a:r>
              <a:rPr lang="en-US" sz="1800" b="1" i="0" u="none" strike="noStrike" kern="1200" dirty="0">
                <a:solidFill>
                  <a:schemeClr val="tx1"/>
                </a:solidFill>
                <a:effectLst/>
                <a:latin typeface="Arial" panose="020B0604020202020204" pitchFamily="34" charset="0"/>
              </a:rPr>
              <a:t> </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000000"/>
                </a:solidFill>
                <a:effectLst/>
                <a:latin typeface="Segoe UI" panose="020B0502040204020203" pitchFamily="34" charset="0"/>
              </a:rPr>
              <a:t>Compute optimized designed for high CPU-to-memory ratio. Suitable for medium traffic web servers, network appliances, batch processes, and application servers.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Memory optimized</a:t>
            </a:r>
            <a:r>
              <a:rPr lang="en-US" sz="1800" b="0" i="0" u="none" strike="noStrike" kern="1200" dirty="0">
                <a:solidFill>
                  <a:schemeClr val="tx1"/>
                </a:solidFill>
                <a:effectLst/>
                <a:latin typeface="Arial" panose="020B0604020202020204" pitchFamily="34" charset="0"/>
              </a:rPr>
              <a:t> - </a:t>
            </a:r>
            <a:r>
              <a:rPr lang="en-US" sz="1800" b="0" i="0" u="none" strike="noStrike" kern="1200" dirty="0">
                <a:solidFill>
                  <a:srgbClr val="000000"/>
                </a:solidFill>
                <a:effectLst/>
                <a:latin typeface="Segoe UI" panose="020B0502040204020203" pitchFamily="34" charset="0"/>
              </a:rPr>
              <a:t>Designed for high memory-to-CPU ratio. Great for relational database servers, medium to large caches, and in-memory analytics.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Storage optimized</a:t>
            </a:r>
            <a:r>
              <a:rPr lang="en-US" sz="1800" b="1" i="0" u="none" strike="noStrike" kern="1200" dirty="0">
                <a:solidFill>
                  <a:schemeClr val="tx1"/>
                </a:solidFill>
                <a:effectLst/>
                <a:latin typeface="Arial" panose="020B0604020202020204" pitchFamily="34" charset="0"/>
              </a:rPr>
              <a:t> </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000000"/>
                </a:solidFill>
                <a:effectLst/>
                <a:latin typeface="Segoe UI" panose="020B0502040204020203" pitchFamily="34" charset="0"/>
              </a:rPr>
              <a:t>Designed to have high disk throughput and IO. Ideal for VMs running databases.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GPU</a:t>
            </a:r>
            <a:r>
              <a:rPr lang="en-US" sz="1800" b="0" i="0" u="none" strike="noStrike" kern="1200" dirty="0">
                <a:solidFill>
                  <a:schemeClr val="tx1"/>
                </a:solidFill>
                <a:effectLst/>
                <a:latin typeface="Arial" panose="020B0604020202020204" pitchFamily="34" charset="0"/>
              </a:rPr>
              <a:t> - </a:t>
            </a:r>
            <a:r>
              <a:rPr lang="en-US" sz="1800" b="0" i="0" u="none" strike="noStrike" kern="1200" dirty="0">
                <a:solidFill>
                  <a:srgbClr val="000000"/>
                </a:solidFill>
                <a:effectLst/>
                <a:latin typeface="Segoe UI" panose="020B0502040204020203" pitchFamily="34" charset="0"/>
              </a:rPr>
              <a:t>Specialized for heavy graphics rendering and video editing. Ideal for model training and inferencing with deep learning.</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High performance compute</a:t>
            </a:r>
            <a:r>
              <a:rPr lang="en-US" sz="1800" b="1" i="0" u="none" strike="noStrike" kern="1200" dirty="0">
                <a:solidFill>
                  <a:schemeClr val="tx1"/>
                </a:solidFill>
                <a:effectLst/>
                <a:latin typeface="Arial" panose="020B0604020202020204" pitchFamily="34" charset="0"/>
              </a:rPr>
              <a:t> </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000000"/>
                </a:solidFill>
                <a:effectLst/>
                <a:latin typeface="Segoe UI" panose="020B0502040204020203" pitchFamily="34" charset="0"/>
              </a:rPr>
              <a:t>The fastest and most powerful CPU virtual machines with optional high-throughput network interfaces.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09657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table outlines the benefits of scale sets compared to manually managing multiple VM instances.</a:t>
            </a:r>
          </a:p>
          <a:p>
            <a:r>
              <a:rPr lang="en-US" dirty="0"/>
              <a:t>Add note about application compatibility with VMSS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578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Batch? https://docs.microsoft.com/azure/batch/batch-technical-overview</a:t>
            </a:r>
          </a:p>
          <a:p>
            <a:endParaRPr lang="en-US" dirty="0"/>
          </a:p>
          <a:p>
            <a:r>
              <a:rPr lang="en-US" dirty="0"/>
              <a:t>Review use cases in documentation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62648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2ED7A742-91D1-41B7-B4D3-4E875E9A7557}"/>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4084409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54388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9279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0C60ECE4-487F-4EF9-A4BC-9EACC0D539C6}"/>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0B138A43-0005-4BCD-8FBC-A5E8773DEF7B}"/>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CA4B3748-782C-4D51-8AA3-611430648D78}"/>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F5C13A0B-5B15-4986-BA64-802EC41A2EED}"/>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426089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704" r:id="rId1"/>
    <p:sldLayoutId id="2147484562" r:id="rId2"/>
    <p:sldLayoutId id="2147484680" r:id="rId3"/>
    <p:sldLayoutId id="2147484610" r:id="rId4"/>
    <p:sldLayoutId id="2147484677" r:id="rId5"/>
    <p:sldLayoutId id="2147484580" r:id="rId6"/>
    <p:sldLayoutId id="2147484705" r:id="rId7"/>
    <p:sldLayoutId id="2147484668" r:id="rId8"/>
    <p:sldLayoutId id="2147484702" r:id="rId9"/>
    <p:sldLayoutId id="2147484701" r:id="rId10"/>
    <p:sldLayoutId id="2147484699" r:id="rId11"/>
    <p:sldLayoutId id="2147484700" r:id="rId12"/>
    <p:sldLayoutId id="2147484706" r:id="rId1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4.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3.emf"/><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microsoftlearning.github.io/AZ-305-DesigningMicrosoftAzureInfrastructureSolutions/Instructions/CaseStudy/02-Comput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azure/architecture/reference-architectures/n-tier/windows-v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azure/architecture/example-scenario/infrastructure/video-renderin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azure/architecture/reference-architectures/app-service-web-app/basic-web-app"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azure/architecture/example-scenario/apps/devops-with-ak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azure/architecture/example-scenario/signalr/"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architecture/guide/technology-choices/compute-decision-tre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azure/virtual-machines/sizes" TargetMode="External"/><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7080" y="1573161"/>
            <a:ext cx="5428936" cy="3612633"/>
          </a:xfrm>
        </p:spPr>
        <p:txBody>
          <a:bodyPr/>
          <a:lstStyle/>
          <a:p>
            <a:r>
              <a:rPr lang="fr-FR" dirty="0"/>
              <a:t>AZ-305T00A</a:t>
            </a:r>
            <a:br>
              <a:rPr lang="fr-FR" dirty="0"/>
            </a:br>
            <a:r>
              <a:rPr lang="en-US" dirty="0"/>
              <a:t>Designing</a:t>
            </a:r>
            <a:r>
              <a:rPr lang="fr-FR" dirty="0"/>
              <a:t> Microsoft Azure Infrastructure Solutions </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When to select virtual machine scale sets </a:t>
            </a:r>
          </a:p>
        </p:txBody>
      </p:sp>
      <p:sp>
        <p:nvSpPr>
          <p:cNvPr id="2" name="Text Placeholder 1">
            <a:extLst>
              <a:ext uri="{FF2B5EF4-FFF2-40B4-BE49-F238E27FC236}">
                <a16:creationId xmlns:a16="http://schemas.microsoft.com/office/drawing/2014/main" id="{1B4C44AE-D6D0-499A-816F-245F4942DD93}"/>
              </a:ext>
            </a:extLst>
          </p:cNvPr>
          <p:cNvSpPr>
            <a:spLocks noGrp="1"/>
          </p:cNvSpPr>
          <p:nvPr>
            <p:ph type="body" sz="quarter" idx="10"/>
          </p:nvPr>
        </p:nvSpPr>
        <p:spPr>
          <a:xfrm>
            <a:off x="432089" y="1083334"/>
            <a:ext cx="11341268" cy="769441"/>
          </a:xfrm>
        </p:spPr>
        <p:txBody>
          <a:bodyPr/>
          <a:lstStyle/>
          <a:p>
            <a:r>
              <a:rPr lang="en-US" dirty="0"/>
              <a:t>Scale sets are built from virtual machines. With scale sets, the management and automation layers are provided to run and scale your applications. </a:t>
            </a:r>
          </a:p>
        </p:txBody>
      </p:sp>
      <p:graphicFrame>
        <p:nvGraphicFramePr>
          <p:cNvPr id="3" name="Table 12">
            <a:extLst>
              <a:ext uri="{FF2B5EF4-FFF2-40B4-BE49-F238E27FC236}">
                <a16:creationId xmlns:a16="http://schemas.microsoft.com/office/drawing/2014/main" id="{B1EC277A-8AC8-4D22-BAAF-A379CF5BDD33}"/>
              </a:ext>
            </a:extLst>
          </p:cNvPr>
          <p:cNvGraphicFramePr>
            <a:graphicFrameLocks noGrp="1"/>
          </p:cNvGraphicFramePr>
          <p:nvPr>
            <p:extLst>
              <p:ext uri="{D42A27DB-BD31-4B8C-83A1-F6EECF244321}">
                <p14:modId xmlns:p14="http://schemas.microsoft.com/office/powerpoint/2010/main" val="2612872080"/>
              </p:ext>
            </p:extLst>
          </p:nvPr>
        </p:nvGraphicFramePr>
        <p:xfrm>
          <a:off x="418643" y="2328439"/>
          <a:ext cx="11341267" cy="3017040"/>
        </p:xfrm>
        <a:graphic>
          <a:graphicData uri="http://schemas.openxmlformats.org/drawingml/2006/table">
            <a:tbl>
              <a:tblPr firstRow="1" bandRow="1">
                <a:tableStyleId>{5C22544A-7EE6-4342-B048-85BDC9FD1C3A}</a:tableStyleId>
              </a:tblPr>
              <a:tblGrid>
                <a:gridCol w="3063859">
                  <a:extLst>
                    <a:ext uri="{9D8B030D-6E8A-4147-A177-3AD203B41FA5}">
                      <a16:colId xmlns:a16="http://schemas.microsoft.com/office/drawing/2014/main" val="3419358315"/>
                    </a:ext>
                  </a:extLst>
                </a:gridCol>
                <a:gridCol w="4124528">
                  <a:extLst>
                    <a:ext uri="{9D8B030D-6E8A-4147-A177-3AD203B41FA5}">
                      <a16:colId xmlns:a16="http://schemas.microsoft.com/office/drawing/2014/main" val="2428792440"/>
                    </a:ext>
                  </a:extLst>
                </a:gridCol>
                <a:gridCol w="4152880">
                  <a:extLst>
                    <a:ext uri="{9D8B030D-6E8A-4147-A177-3AD203B41FA5}">
                      <a16:colId xmlns:a16="http://schemas.microsoft.com/office/drawing/2014/main" val="1177160537"/>
                    </a:ext>
                  </a:extLst>
                </a:gridCol>
              </a:tblGrid>
              <a:tr h="468000">
                <a:tc>
                  <a:txBody>
                    <a:bodyPr/>
                    <a:lstStyle/>
                    <a:p>
                      <a:r>
                        <a:rPr lang="en-US" sz="1800" dirty="0">
                          <a:solidFill>
                            <a:schemeClr val="tx1"/>
                          </a:solidFill>
                          <a:latin typeface="+mj-lt"/>
                        </a:rPr>
                        <a:t>Scenario</a:t>
                      </a:r>
                    </a:p>
                  </a:txBody>
                  <a:tcPr marL="89642" marR="89642" marT="108000" marB="108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Group of virtual machines</a:t>
                      </a:r>
                    </a:p>
                  </a:txBody>
                  <a:tcPr marL="89642" marR="89642" marT="108000" marB="108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Virtual machine scale sets*</a:t>
                      </a:r>
                    </a:p>
                  </a:txBody>
                  <a:tcPr marL="89642" marR="89642" marT="108000" marB="108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396000">
                <a:tc>
                  <a:txBody>
                    <a:bodyPr/>
                    <a:lstStyle/>
                    <a:p>
                      <a:r>
                        <a:rPr lang="en-US" sz="1600" dirty="0">
                          <a:solidFill>
                            <a:schemeClr val="tx1"/>
                          </a:solidFill>
                          <a:latin typeface="+mj-lt"/>
                        </a:rPr>
                        <a:t>You need to add VM instances for changing workload</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 process to create, configure, and ensure compliance</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Automatically create from central configuration</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96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You need to balance and distribute workloads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 process to create and configure Azure load balancer or Application Gateway</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Can automatically create and integrate with Azure load balancer or Application Gateway</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396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You need high availability and redundancy</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Manually create Availability Set or distribute and track VMs across Availability Zones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Automatic distribution of VM instances across Availability Zones or Availability Sets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396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You need to monitor and then scale virtual machines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 monitoring and Azure Automation</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err="1">
                          <a:solidFill>
                            <a:schemeClr val="tx1"/>
                          </a:solidFill>
                        </a:rPr>
                        <a:t>Autoscale</a:t>
                      </a:r>
                      <a:r>
                        <a:rPr lang="en-US" sz="1600" dirty="0">
                          <a:solidFill>
                            <a:schemeClr val="tx1"/>
                          </a:solidFill>
                        </a:rPr>
                        <a:t> based on host metrics, in-guest metrics, Application Insights, or schedule</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8333241"/>
                  </a:ext>
                </a:extLst>
              </a:tr>
            </a:tbl>
          </a:graphicData>
        </a:graphic>
      </p:graphicFrame>
      <p:sp>
        <p:nvSpPr>
          <p:cNvPr id="6" name="TextBox 5">
            <a:extLst>
              <a:ext uri="{FF2B5EF4-FFF2-40B4-BE49-F238E27FC236}">
                <a16:creationId xmlns:a16="http://schemas.microsoft.com/office/drawing/2014/main" id="{8CAC69B0-31FA-4E52-8F6E-76439919128F}"/>
              </a:ext>
            </a:extLst>
          </p:cNvPr>
          <p:cNvSpPr txBox="1"/>
          <p:nvPr/>
        </p:nvSpPr>
        <p:spPr>
          <a:xfrm>
            <a:off x="418643" y="5774666"/>
            <a:ext cx="6271708" cy="363946"/>
          </a:xfrm>
          <a:prstGeom prst="rect">
            <a:avLst/>
          </a:prstGeom>
          <a:noFill/>
        </p:spPr>
        <p:txBody>
          <a:bodyPr wrap="square">
            <a:spAutoFit/>
          </a:bodyPr>
          <a:lstStyle/>
          <a:p>
            <a:r>
              <a:rPr lang="en-US" dirty="0">
                <a:solidFill>
                  <a:schemeClr val="tx1"/>
                </a:solidFill>
              </a:rPr>
              <a:t>* Ensure application supports VMSS</a:t>
            </a:r>
          </a:p>
        </p:txBody>
      </p:sp>
    </p:spTree>
    <p:extLst>
      <p:ext uri="{BB962C8B-B14F-4D97-AF65-F5344CB8AC3E}">
        <p14:creationId xmlns:p14="http://schemas.microsoft.com/office/powerpoint/2010/main" val="1833301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063DA8-D74E-4336-A1CD-579FFB4D7437}"/>
              </a:ext>
            </a:extLst>
          </p:cNvPr>
          <p:cNvSpPr>
            <a:spLocks noGrp="1"/>
          </p:cNvSpPr>
          <p:nvPr>
            <p:ph type="title"/>
          </p:nvPr>
        </p:nvSpPr>
        <p:spPr/>
        <p:txBody>
          <a:bodyPr/>
          <a:lstStyle/>
          <a:p>
            <a:r>
              <a:rPr lang="en-US" dirty="0"/>
              <a:t>Design for Azure Batch solutions</a:t>
            </a:r>
          </a:p>
        </p:txBody>
      </p:sp>
      <p:pic>
        <p:nvPicPr>
          <p:cNvPr id="5" name="Picture Placeholder 4">
            <a:extLst>
              <a:ext uri="{FF2B5EF4-FFF2-40B4-BE49-F238E27FC236}">
                <a16:creationId xmlns:a16="http://schemas.microsoft.com/office/drawing/2014/main" id="{93876AF3-9E2F-4467-9948-9B0E58A68C9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1701403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When to use Azure Batch</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1800" y="992188"/>
            <a:ext cx="11341100" cy="431800"/>
          </a:xfrm>
          <a:noFill/>
        </p:spPr>
        <p:txBody>
          <a:bodyPr lIns="0" tIns="0" rIns="0" bIns="0"/>
          <a:lstStyle/>
          <a:p>
            <a:r>
              <a:rPr lang="en-US" dirty="0"/>
              <a:t>Azure Batch enables large-scale parallel and HPC batch jobs</a:t>
            </a:r>
          </a:p>
        </p:txBody>
      </p:sp>
      <p:pic>
        <p:nvPicPr>
          <p:cNvPr id="7" name="Picture 6" descr="Flowchart for selecting Azure batch">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402496" y="1608294"/>
            <a:ext cx="6805761" cy="2784701"/>
          </a:xfrm>
          <a:prstGeom prst="rect">
            <a:avLst/>
          </a:prstGeom>
        </p:spPr>
      </p:pic>
      <p:sp>
        <p:nvSpPr>
          <p:cNvPr id="8" name="TextBox 7">
            <a:extLst>
              <a:ext uri="{FF2B5EF4-FFF2-40B4-BE49-F238E27FC236}">
                <a16:creationId xmlns:a16="http://schemas.microsoft.com/office/drawing/2014/main" id="{723F9D8D-DB73-4B10-907D-75DCB1B5CD6C}"/>
              </a:ext>
            </a:extLst>
          </p:cNvPr>
          <p:cNvSpPr txBox="1"/>
          <p:nvPr/>
        </p:nvSpPr>
        <p:spPr>
          <a:xfrm>
            <a:off x="590955" y="4286669"/>
            <a:ext cx="10690189" cy="193899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latin typeface="+mn-lt"/>
              </a:rPr>
              <a:t>Compute-intensive tasks and dynamically adjust resources for your solution without managing infrastructure</a:t>
            </a:r>
          </a:p>
          <a:p>
            <a:pPr marL="342900" indent="-342900">
              <a:spcAft>
                <a:spcPts val="1200"/>
              </a:spcAft>
              <a:buFont typeface="Arial" panose="020B0604020202020204" pitchFamily="34" charset="0"/>
              <a:buChar char="•"/>
            </a:pPr>
            <a:r>
              <a:rPr lang="en-US" sz="2000" dirty="0">
                <a:latin typeface="+mn-lt"/>
              </a:rPr>
              <a:t>Create and manage jobs in a pool of compute nodes (virtual machines)</a:t>
            </a:r>
          </a:p>
          <a:p>
            <a:pPr marL="342900" indent="-342900">
              <a:spcAft>
                <a:spcPts val="1200"/>
              </a:spcAft>
              <a:buFont typeface="Arial" panose="020B0604020202020204" pitchFamily="34" charset="0"/>
              <a:buChar char="•"/>
            </a:pPr>
            <a:r>
              <a:rPr lang="en-US" sz="2000" dirty="0">
                <a:latin typeface="+mn-lt"/>
              </a:rPr>
              <a:t>Azure Batch can also install the application that you want to run, and schedule jobs to run on the compute nodes</a:t>
            </a:r>
          </a:p>
        </p:txBody>
      </p:sp>
      <p:sp>
        <p:nvSpPr>
          <p:cNvPr id="2" name="Rectangle 1">
            <a:extLst>
              <a:ext uri="{FF2B5EF4-FFF2-40B4-BE49-F238E27FC236}">
                <a16:creationId xmlns:a16="http://schemas.microsoft.com/office/drawing/2014/main" id="{394E23BC-83D6-44FF-8564-4BF2B4EA64BB}"/>
              </a:ext>
              <a:ext uri="{C183D7F6-B498-43B3-948B-1728B52AA6E4}">
                <adec:decorative xmlns:adec="http://schemas.microsoft.com/office/drawing/2017/decorative" val="1"/>
              </a:ext>
            </a:extLst>
          </p:cNvPr>
          <p:cNvSpPr/>
          <p:nvPr/>
        </p:nvSpPr>
        <p:spPr bwMode="auto">
          <a:xfrm>
            <a:off x="754911" y="1499190"/>
            <a:ext cx="10526233" cy="278470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3951507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How Azure Batch works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318977" y="1237993"/>
            <a:ext cx="5676900" cy="4616648"/>
          </a:xfrm>
          <a:noFill/>
        </p:spPr>
        <p:txBody>
          <a:bodyPr lIns="0" tIns="0" rIns="0" bIns="0"/>
          <a:lstStyle/>
          <a:p>
            <a:pPr>
              <a:spcAft>
                <a:spcPts val="1200"/>
              </a:spcAft>
            </a:pPr>
            <a:r>
              <a:rPr lang="en-US" sz="2000" dirty="0">
                <a:latin typeface="+mn-lt"/>
              </a:rPr>
              <a:t>Think of the diagram in two parts:</a:t>
            </a:r>
          </a:p>
          <a:p>
            <a:pPr marL="342900" indent="-342900">
              <a:spcAft>
                <a:spcPts val="1200"/>
              </a:spcAft>
              <a:buFont typeface="Arial" panose="020B0604020202020204" pitchFamily="34" charset="0"/>
              <a:buChar char="•"/>
            </a:pPr>
            <a:r>
              <a:rPr lang="en-US" sz="2000" b="1" dirty="0">
                <a:latin typeface="+mn-lt"/>
              </a:rPr>
              <a:t>Your service</a:t>
            </a:r>
            <a:r>
              <a:rPr lang="en-US" sz="2000" dirty="0">
                <a:latin typeface="+mn-lt"/>
              </a:rPr>
              <a:t> that uses Azure as the platform</a:t>
            </a:r>
          </a:p>
          <a:p>
            <a:pPr marL="342900" indent="-342900">
              <a:spcAft>
                <a:spcPts val="1200"/>
              </a:spcAft>
              <a:buFont typeface="Arial" panose="020B0604020202020204" pitchFamily="34" charset="0"/>
              <a:buChar char="•"/>
            </a:pPr>
            <a:r>
              <a:rPr lang="en-US" sz="2000" b="1" dirty="0">
                <a:latin typeface="+mn-lt"/>
              </a:rPr>
              <a:t>Batch as the compute platform behind your service</a:t>
            </a:r>
            <a:r>
              <a:rPr lang="en-US" sz="2000" dirty="0">
                <a:latin typeface="+mn-lt"/>
              </a:rPr>
              <a:t>. Batch uses Azure Storage to fetch applications or data needed to complete a task.</a:t>
            </a:r>
          </a:p>
          <a:p>
            <a:pPr>
              <a:spcAft>
                <a:spcPts val="1200"/>
              </a:spcAft>
            </a:pPr>
            <a:r>
              <a:rPr lang="en-US" sz="2000" dirty="0">
                <a:latin typeface="+mn-lt"/>
              </a:rPr>
              <a:t>Considerations</a:t>
            </a:r>
          </a:p>
          <a:p>
            <a:pPr marL="342900" indent="-342900">
              <a:spcAft>
                <a:spcPts val="1200"/>
              </a:spcAft>
              <a:buFont typeface="Arial" panose="020B0604020202020204" pitchFamily="34" charset="0"/>
              <a:buChar char="•"/>
            </a:pPr>
            <a:r>
              <a:rPr lang="en-US" sz="2000" dirty="0">
                <a:latin typeface="+mn-lt"/>
              </a:rPr>
              <a:t>Pools – dynamically allocate jobs, right size the pools</a:t>
            </a:r>
          </a:p>
          <a:p>
            <a:pPr marL="342900" indent="-342900">
              <a:spcAft>
                <a:spcPts val="1200"/>
              </a:spcAft>
              <a:buFont typeface="Arial" panose="020B0604020202020204" pitchFamily="34" charset="0"/>
              <a:buChar char="•"/>
            </a:pPr>
            <a:r>
              <a:rPr lang="en-US" sz="2000" dirty="0">
                <a:latin typeface="+mn-lt"/>
              </a:rPr>
              <a:t>Nodes – use multiple nodes in the pool, right size the machines</a:t>
            </a:r>
          </a:p>
          <a:p>
            <a:pPr marL="342900" indent="-342900">
              <a:spcAft>
                <a:spcPts val="1200"/>
              </a:spcAft>
              <a:buFont typeface="Arial" panose="020B0604020202020204" pitchFamily="34" charset="0"/>
              <a:buChar char="•"/>
            </a:pPr>
            <a:r>
              <a:rPr lang="en-US" sz="2000" dirty="0">
                <a:latin typeface="+mn-lt"/>
              </a:rPr>
              <a:t>Jobs – uniquely name the jobs,  monitor and log activity</a:t>
            </a:r>
          </a:p>
        </p:txBody>
      </p:sp>
      <p:pic>
        <p:nvPicPr>
          <p:cNvPr id="7" name="Picture 6" descr="Azure Batch uploads, downloads, creates, and monitors task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6192435" y="1368283"/>
            <a:ext cx="5672756" cy="4121434"/>
          </a:xfrm>
          <a:prstGeom prst="rect">
            <a:avLst/>
          </a:prstGeom>
        </p:spPr>
      </p:pic>
      <p:sp>
        <p:nvSpPr>
          <p:cNvPr id="4" name="Rectangle 3">
            <a:extLst>
              <a:ext uri="{FF2B5EF4-FFF2-40B4-BE49-F238E27FC236}">
                <a16:creationId xmlns:a16="http://schemas.microsoft.com/office/drawing/2014/main" id="{B870FD7A-20EE-4A4B-A458-6DFB1BAAC01E}"/>
              </a:ext>
              <a:ext uri="{C183D7F6-B498-43B3-948B-1728B52AA6E4}">
                <adec:decorative xmlns:adec="http://schemas.microsoft.com/office/drawing/2017/decorative" val="1"/>
              </a:ext>
            </a:extLst>
          </p:cNvPr>
          <p:cNvSpPr/>
          <p:nvPr/>
        </p:nvSpPr>
        <p:spPr bwMode="auto">
          <a:xfrm>
            <a:off x="6096000" y="1237993"/>
            <a:ext cx="5865627" cy="44251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969228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8BA77A-BCA2-4C80-AA47-48D283B494B9}"/>
              </a:ext>
            </a:extLst>
          </p:cNvPr>
          <p:cNvSpPr>
            <a:spLocks noGrp="1"/>
          </p:cNvSpPr>
          <p:nvPr>
            <p:ph type="title"/>
          </p:nvPr>
        </p:nvSpPr>
        <p:spPr/>
        <p:txBody>
          <a:bodyPr/>
          <a:lstStyle/>
          <a:p>
            <a:r>
              <a:rPr lang="en-US" dirty="0"/>
              <a:t>Design for Azure App Services solutions</a:t>
            </a:r>
          </a:p>
        </p:txBody>
      </p:sp>
      <p:pic>
        <p:nvPicPr>
          <p:cNvPr id="6" name="Picture Placeholder 5">
            <a:extLst>
              <a:ext uri="{FF2B5EF4-FFF2-40B4-BE49-F238E27FC236}">
                <a16:creationId xmlns:a16="http://schemas.microsoft.com/office/drawing/2014/main" id="{F8A32073-2DCB-44E7-88EA-7B19F58C2C0E}"/>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982836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When to use Azure App Services Web Apps </a:t>
            </a:r>
          </a:p>
        </p:txBody>
      </p:sp>
      <p:sp>
        <p:nvSpPr>
          <p:cNvPr id="9" name="Content Placeholder 2">
            <a:extLst>
              <a:ext uri="{FF2B5EF4-FFF2-40B4-BE49-F238E27FC236}">
                <a16:creationId xmlns:a16="http://schemas.microsoft.com/office/drawing/2014/main" id="{692E3FF8-FDCF-4323-92C9-6651D96160DF}"/>
              </a:ext>
            </a:extLst>
          </p:cNvPr>
          <p:cNvSpPr>
            <a:spLocks noGrp="1"/>
          </p:cNvSpPr>
          <p:nvPr>
            <p:ph type="body" sz="quarter" idx="10"/>
          </p:nvPr>
        </p:nvSpPr>
        <p:spPr>
          <a:xfrm>
            <a:off x="432089" y="992799"/>
            <a:ext cx="11341268" cy="430887"/>
          </a:xfrm>
          <a:noFill/>
        </p:spPr>
        <p:txBody>
          <a:bodyPr lIns="0" tIns="0" rIns="0" bIns="0"/>
          <a:lstStyle/>
          <a:p>
            <a:r>
              <a:rPr lang="en-US" dirty="0"/>
              <a:t>Azure App Service is an HTTP-based service that lets you build and host apps</a:t>
            </a:r>
          </a:p>
        </p:txBody>
      </p:sp>
      <p:sp>
        <p:nvSpPr>
          <p:cNvPr id="6" name="TextBox 5">
            <a:extLst>
              <a:ext uri="{FF2B5EF4-FFF2-40B4-BE49-F238E27FC236}">
                <a16:creationId xmlns:a16="http://schemas.microsoft.com/office/drawing/2014/main" id="{0BE12204-896C-49B3-93EF-E505F82B4610}"/>
              </a:ext>
            </a:extLst>
          </p:cNvPr>
          <p:cNvSpPr txBox="1"/>
          <p:nvPr/>
        </p:nvSpPr>
        <p:spPr>
          <a:xfrm>
            <a:off x="295979" y="2074783"/>
            <a:ext cx="5759133"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W</a:t>
            </a:r>
            <a:r>
              <a:rPr lang="en-US" sz="2000" dirty="0">
                <a:latin typeface="+mn-lt"/>
              </a:rPr>
              <a:t>eb apps, background jobs, mobile backends, and RESTful APIs.</a:t>
            </a:r>
          </a:p>
          <a:p>
            <a:pPr marL="342900" indent="-342900">
              <a:spcAft>
                <a:spcPts val="1200"/>
              </a:spcAft>
              <a:buFont typeface="Arial" panose="020B0604020202020204" pitchFamily="34" charset="0"/>
              <a:buChar char="•"/>
            </a:pPr>
            <a:r>
              <a:rPr lang="en-US" sz="2000" dirty="0"/>
              <a:t>U</a:t>
            </a:r>
            <a:r>
              <a:rPr lang="en-US" sz="2000" dirty="0">
                <a:latin typeface="+mn-lt"/>
              </a:rPr>
              <a:t>se the programming language of your choice</a:t>
            </a:r>
          </a:p>
          <a:p>
            <a:pPr marL="342900" indent="-342900">
              <a:spcAft>
                <a:spcPts val="1200"/>
              </a:spcAft>
              <a:buFont typeface="Arial" panose="020B0604020202020204" pitchFamily="34" charset="0"/>
              <a:buChar char="•"/>
            </a:pPr>
            <a:r>
              <a:rPr lang="en-US" sz="2000" dirty="0">
                <a:latin typeface="+mn-lt"/>
              </a:rPr>
              <a:t>Automatic scaling and high availability</a:t>
            </a:r>
          </a:p>
          <a:p>
            <a:pPr marL="342900" indent="-342900">
              <a:spcAft>
                <a:spcPts val="1200"/>
              </a:spcAft>
              <a:buFont typeface="Arial" panose="020B0604020202020204" pitchFamily="34" charset="0"/>
              <a:buChar char="•"/>
            </a:pPr>
            <a:r>
              <a:rPr lang="en-US" sz="2000" dirty="0">
                <a:latin typeface="+mn-lt"/>
              </a:rPr>
              <a:t>App Service enables automated deployments from GitHub, Azure DevOps, or other source control services</a:t>
            </a:r>
            <a:endParaRPr lang="en-US" sz="1800" dirty="0"/>
          </a:p>
        </p:txBody>
      </p:sp>
      <p:pic>
        <p:nvPicPr>
          <p:cNvPr id="10" name="Picture 9" descr="Flowchart to select Azure App Services">
            <a:extLst>
              <a:ext uri="{FF2B5EF4-FFF2-40B4-BE49-F238E27FC236}">
                <a16:creationId xmlns:a16="http://schemas.microsoft.com/office/drawing/2014/main" id="{E10EF9A0-1BFC-4C1D-B7F9-59B91D560D89}"/>
              </a:ext>
            </a:extLst>
          </p:cNvPr>
          <p:cNvPicPr>
            <a:picLocks noChangeAspect="1"/>
          </p:cNvPicPr>
          <p:nvPr/>
        </p:nvPicPr>
        <p:blipFill>
          <a:blip r:embed="rId3"/>
          <a:stretch>
            <a:fillRect/>
          </a:stretch>
        </p:blipFill>
        <p:spPr>
          <a:xfrm>
            <a:off x="6177776" y="2290673"/>
            <a:ext cx="5313254" cy="2681737"/>
          </a:xfrm>
          <a:prstGeom prst="rect">
            <a:avLst/>
          </a:prstGeom>
        </p:spPr>
      </p:pic>
      <p:sp>
        <p:nvSpPr>
          <p:cNvPr id="3" name="Rectangle 2">
            <a:extLst>
              <a:ext uri="{FF2B5EF4-FFF2-40B4-BE49-F238E27FC236}">
                <a16:creationId xmlns:a16="http://schemas.microsoft.com/office/drawing/2014/main" id="{852BE573-5755-41BC-A4A3-BA90E67A7B61}"/>
              </a:ext>
              <a:ext uri="{C183D7F6-B498-43B3-948B-1728B52AA6E4}">
                <adec:decorative xmlns:adec="http://schemas.microsoft.com/office/drawing/2017/decorative" val="1"/>
              </a:ext>
            </a:extLst>
          </p:cNvPr>
          <p:cNvSpPr/>
          <p:nvPr/>
        </p:nvSpPr>
        <p:spPr bwMode="auto">
          <a:xfrm>
            <a:off x="6096000" y="1635638"/>
            <a:ext cx="5759302" cy="43079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17573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F4AB-4175-4465-8816-AD52BAD7A6C6}"/>
              </a:ext>
            </a:extLst>
          </p:cNvPr>
          <p:cNvSpPr>
            <a:spLocks noGrp="1"/>
          </p:cNvSpPr>
          <p:nvPr>
            <p:ph type="title"/>
          </p:nvPr>
        </p:nvSpPr>
        <p:spPr/>
        <p:txBody>
          <a:bodyPr/>
          <a:lstStyle/>
          <a:p>
            <a:r>
              <a:rPr lang="en-US" dirty="0"/>
              <a:t>Considerations for App Service Web Apps</a:t>
            </a:r>
          </a:p>
        </p:txBody>
      </p:sp>
      <p:sp>
        <p:nvSpPr>
          <p:cNvPr id="5" name="TextBox 4">
            <a:extLst>
              <a:ext uri="{FF2B5EF4-FFF2-40B4-BE49-F238E27FC236}">
                <a16:creationId xmlns:a16="http://schemas.microsoft.com/office/drawing/2014/main" id="{582A38D9-C12E-4CBD-B19A-5B6A29D6E3D7}"/>
              </a:ext>
            </a:extLst>
          </p:cNvPr>
          <p:cNvSpPr txBox="1"/>
          <p:nvPr/>
        </p:nvSpPr>
        <p:spPr>
          <a:xfrm>
            <a:off x="1340373" y="1639441"/>
            <a:ext cx="4748904" cy="1092607"/>
          </a:xfrm>
          <a:prstGeom prst="rect">
            <a:avLst/>
          </a:prstGeom>
          <a:noFill/>
        </p:spPr>
        <p:txBody>
          <a:bodyPr wrap="square">
            <a:spAutoFit/>
          </a:bodyPr>
          <a:lstStyle/>
          <a:p>
            <a:pPr marL="0" lvl="1">
              <a:spcBef>
                <a:spcPts val="600"/>
              </a:spcBef>
              <a:spcAft>
                <a:spcPts val="0"/>
              </a:spcAft>
            </a:pPr>
            <a:r>
              <a:rPr lang="en-US" sz="2000" dirty="0"/>
              <a:t>Determine the appropriate app service plan – determines cost and scaling</a:t>
            </a:r>
          </a:p>
          <a:p>
            <a:pPr marL="0" lvl="1">
              <a:spcBef>
                <a:spcPts val="600"/>
              </a:spcBef>
              <a:spcAft>
                <a:spcPts val="0"/>
              </a:spcAft>
            </a:pPr>
            <a:endParaRPr lang="en-US" sz="2000" dirty="0"/>
          </a:p>
        </p:txBody>
      </p:sp>
      <p:sp>
        <p:nvSpPr>
          <p:cNvPr id="29" name="TextBox 28">
            <a:extLst>
              <a:ext uri="{FF2B5EF4-FFF2-40B4-BE49-F238E27FC236}">
                <a16:creationId xmlns:a16="http://schemas.microsoft.com/office/drawing/2014/main" id="{26E582BD-561E-45A6-B893-1FDAA0EB055F}"/>
              </a:ext>
            </a:extLst>
          </p:cNvPr>
          <p:cNvSpPr txBox="1"/>
          <p:nvPr/>
        </p:nvSpPr>
        <p:spPr>
          <a:xfrm>
            <a:off x="7513048" y="1552929"/>
            <a:ext cx="4748904" cy="707886"/>
          </a:xfrm>
          <a:prstGeom prst="rect">
            <a:avLst/>
          </a:prstGeom>
          <a:noFill/>
        </p:spPr>
        <p:txBody>
          <a:bodyPr wrap="square">
            <a:spAutoFit/>
          </a:bodyPr>
          <a:lstStyle/>
          <a:p>
            <a:pPr marL="0" lvl="1">
              <a:spcBef>
                <a:spcPts val="600"/>
              </a:spcBef>
              <a:spcAft>
                <a:spcPts val="0"/>
              </a:spcAft>
            </a:pPr>
            <a:r>
              <a:rPr lang="en-US" sz="2000" dirty="0"/>
              <a:t>Use built-in authentication and authorization capabilities </a:t>
            </a:r>
          </a:p>
        </p:txBody>
      </p:sp>
      <p:sp>
        <p:nvSpPr>
          <p:cNvPr id="27" name="TextBox 26">
            <a:extLst>
              <a:ext uri="{FF2B5EF4-FFF2-40B4-BE49-F238E27FC236}">
                <a16:creationId xmlns:a16="http://schemas.microsoft.com/office/drawing/2014/main" id="{2913F314-8B49-4157-BA52-631E62171364}"/>
              </a:ext>
            </a:extLst>
          </p:cNvPr>
          <p:cNvSpPr txBox="1"/>
          <p:nvPr/>
        </p:nvSpPr>
        <p:spPr>
          <a:xfrm>
            <a:off x="1365280" y="2897724"/>
            <a:ext cx="4748904" cy="1092607"/>
          </a:xfrm>
          <a:prstGeom prst="rect">
            <a:avLst/>
          </a:prstGeom>
          <a:noFill/>
        </p:spPr>
        <p:txBody>
          <a:bodyPr wrap="square">
            <a:spAutoFit/>
          </a:bodyPr>
          <a:lstStyle/>
          <a:p>
            <a:pPr marL="0" lvl="1">
              <a:spcBef>
                <a:spcPts val="600"/>
              </a:spcBef>
              <a:spcAft>
                <a:spcPts val="0"/>
              </a:spcAft>
            </a:pPr>
            <a:r>
              <a:rPr lang="en-US" sz="2000" dirty="0"/>
              <a:t>Use App Services deployment slots for continuous deployment</a:t>
            </a:r>
          </a:p>
          <a:p>
            <a:pPr marL="0" lvl="1">
              <a:spcBef>
                <a:spcPts val="600"/>
              </a:spcBef>
              <a:spcAft>
                <a:spcPts val="0"/>
              </a:spcAft>
            </a:pPr>
            <a:endParaRPr lang="en-US" sz="2000" dirty="0"/>
          </a:p>
        </p:txBody>
      </p:sp>
      <p:sp>
        <p:nvSpPr>
          <p:cNvPr id="31" name="TextBox 30">
            <a:extLst>
              <a:ext uri="{FF2B5EF4-FFF2-40B4-BE49-F238E27FC236}">
                <a16:creationId xmlns:a16="http://schemas.microsoft.com/office/drawing/2014/main" id="{3602358A-BB83-45EC-BF81-53FA5F85BD07}"/>
              </a:ext>
            </a:extLst>
          </p:cNvPr>
          <p:cNvSpPr txBox="1"/>
          <p:nvPr/>
        </p:nvSpPr>
        <p:spPr>
          <a:xfrm>
            <a:off x="7513048" y="2866663"/>
            <a:ext cx="3790015" cy="707886"/>
          </a:xfrm>
          <a:prstGeom prst="rect">
            <a:avLst/>
          </a:prstGeom>
          <a:noFill/>
        </p:spPr>
        <p:txBody>
          <a:bodyPr wrap="square">
            <a:spAutoFit/>
          </a:bodyPr>
          <a:lstStyle/>
          <a:p>
            <a:r>
              <a:rPr lang="en-US" sz="2000" dirty="0"/>
              <a:t>Build REST-based web apps with the API</a:t>
            </a:r>
          </a:p>
        </p:txBody>
      </p:sp>
      <p:sp>
        <p:nvSpPr>
          <p:cNvPr id="33" name="Text Placeholder 30">
            <a:extLst>
              <a:ext uri="{FF2B5EF4-FFF2-40B4-BE49-F238E27FC236}">
                <a16:creationId xmlns:a16="http://schemas.microsoft.com/office/drawing/2014/main" id="{7977C22B-FFE3-40D0-9641-54CEF272C8F6}"/>
              </a:ext>
            </a:extLst>
          </p:cNvPr>
          <p:cNvSpPr txBox="1">
            <a:spLocks/>
          </p:cNvSpPr>
          <p:nvPr/>
        </p:nvSpPr>
        <p:spPr>
          <a:xfrm>
            <a:off x="1365280" y="4156007"/>
            <a:ext cx="4279125" cy="80021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Use the Mobile Apps to build a back end for iOS and Android apps.</a:t>
            </a:r>
          </a:p>
        </p:txBody>
      </p:sp>
      <p:sp>
        <p:nvSpPr>
          <p:cNvPr id="32" name="Text Placeholder 29">
            <a:extLst>
              <a:ext uri="{FF2B5EF4-FFF2-40B4-BE49-F238E27FC236}">
                <a16:creationId xmlns:a16="http://schemas.microsoft.com/office/drawing/2014/main" id="{E882C32F-A4C7-4EFC-B6FC-C8917290BBCE}"/>
              </a:ext>
            </a:extLst>
          </p:cNvPr>
          <p:cNvSpPr txBox="1">
            <a:spLocks/>
          </p:cNvSpPr>
          <p:nvPr/>
        </p:nvSpPr>
        <p:spPr>
          <a:xfrm>
            <a:off x="7533449" y="3990331"/>
            <a:ext cx="4167480" cy="80021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Use WebJobs to run a program or script</a:t>
            </a:r>
          </a:p>
        </p:txBody>
      </p:sp>
      <p:grpSp>
        <p:nvGrpSpPr>
          <p:cNvPr id="47" name="Group 46">
            <a:extLst>
              <a:ext uri="{FF2B5EF4-FFF2-40B4-BE49-F238E27FC236}">
                <a16:creationId xmlns:a16="http://schemas.microsoft.com/office/drawing/2014/main" id="{6974D09F-D5E5-45AC-B8C8-F7A26227A3E1}"/>
              </a:ext>
              <a:ext uri="{C183D7F6-B498-43B3-948B-1728B52AA6E4}">
                <adec:decorative xmlns:adec="http://schemas.microsoft.com/office/drawing/2017/decorative" val="1"/>
              </a:ext>
            </a:extLst>
          </p:cNvPr>
          <p:cNvGrpSpPr/>
          <p:nvPr/>
        </p:nvGrpSpPr>
        <p:grpSpPr>
          <a:xfrm>
            <a:off x="6466779" y="1477824"/>
            <a:ext cx="897869" cy="3439930"/>
            <a:chOff x="6466779" y="1477824"/>
            <a:chExt cx="897869" cy="3439930"/>
          </a:xfrm>
        </p:grpSpPr>
        <p:grpSp>
          <p:nvGrpSpPr>
            <p:cNvPr id="11" name="Group 10">
              <a:extLst>
                <a:ext uri="{FF2B5EF4-FFF2-40B4-BE49-F238E27FC236}">
                  <a16:creationId xmlns:a16="http://schemas.microsoft.com/office/drawing/2014/main" id="{6711065A-1C4A-4C8A-833A-107C75104CAD}"/>
                </a:ext>
                <a:ext uri="{C183D7F6-B498-43B3-948B-1728B52AA6E4}">
                  <adec:decorative xmlns:adec="http://schemas.microsoft.com/office/drawing/2017/decorative" val="1"/>
                </a:ext>
              </a:extLst>
            </p:cNvPr>
            <p:cNvGrpSpPr/>
            <p:nvPr/>
          </p:nvGrpSpPr>
          <p:grpSpPr>
            <a:xfrm>
              <a:off x="6466781" y="1477824"/>
              <a:ext cx="897867" cy="877815"/>
              <a:chOff x="3031669" y="2473749"/>
              <a:chExt cx="702132" cy="702231"/>
            </a:xfrm>
          </p:grpSpPr>
          <p:grpSp>
            <p:nvGrpSpPr>
              <p:cNvPr id="12" name="Group 11">
                <a:extLst>
                  <a:ext uri="{FF2B5EF4-FFF2-40B4-BE49-F238E27FC236}">
                    <a16:creationId xmlns:a16="http://schemas.microsoft.com/office/drawing/2014/main" id="{6005A13F-2CF8-457D-B6D0-281EE2A2A75F}"/>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14" name="Freeform 5">
                  <a:extLst>
                    <a:ext uri="{FF2B5EF4-FFF2-40B4-BE49-F238E27FC236}">
                      <a16:creationId xmlns:a16="http://schemas.microsoft.com/office/drawing/2014/main" id="{E61BEAD7-24AA-4EAD-9CB5-C403F4E5835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15" name="Freeform 6">
                  <a:extLst>
                    <a:ext uri="{FF2B5EF4-FFF2-40B4-BE49-F238E27FC236}">
                      <a16:creationId xmlns:a16="http://schemas.microsoft.com/office/drawing/2014/main" id="{651FBF90-A927-4651-A41F-B8735745BE7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13" name="Picture 12" descr="Icon of a arrow in a circular path with a timer inside the circle">
                <a:extLst>
                  <a:ext uri="{FF2B5EF4-FFF2-40B4-BE49-F238E27FC236}">
                    <a16:creationId xmlns:a16="http://schemas.microsoft.com/office/drawing/2014/main" id="{5FFACEF6-A163-4BFB-A982-03D3412A9508}"/>
                  </a:ext>
                </a:extLst>
              </p:cNvPr>
              <p:cNvPicPr>
                <a:picLocks noChangeAspect="1"/>
              </p:cNvPicPr>
              <p:nvPr/>
            </p:nvPicPr>
            <p:blipFill>
              <a:blip r:embed="rId2"/>
              <a:stretch>
                <a:fillRect/>
              </a:stretch>
            </p:blipFill>
            <p:spPr>
              <a:xfrm>
                <a:off x="3196572" y="2638702"/>
                <a:ext cx="372325" cy="372325"/>
              </a:xfrm>
              <a:prstGeom prst="rect">
                <a:avLst/>
              </a:prstGeom>
            </p:spPr>
          </p:pic>
        </p:grpSp>
        <p:grpSp>
          <p:nvGrpSpPr>
            <p:cNvPr id="21" name="Group 20">
              <a:extLst>
                <a:ext uri="{FF2B5EF4-FFF2-40B4-BE49-F238E27FC236}">
                  <a16:creationId xmlns:a16="http://schemas.microsoft.com/office/drawing/2014/main" id="{42FD934C-6C02-4F91-BF8E-10167D6D36F8}"/>
                </a:ext>
                <a:ext uri="{C183D7F6-B498-43B3-948B-1728B52AA6E4}">
                  <adec:decorative xmlns:adec="http://schemas.microsoft.com/office/drawing/2017/decorative" val="1"/>
                </a:ext>
              </a:extLst>
            </p:cNvPr>
            <p:cNvGrpSpPr/>
            <p:nvPr/>
          </p:nvGrpSpPr>
          <p:grpSpPr>
            <a:xfrm>
              <a:off x="6466779" y="2732048"/>
              <a:ext cx="897867" cy="877815"/>
              <a:chOff x="3031669" y="4181240"/>
              <a:chExt cx="702132" cy="702231"/>
            </a:xfrm>
          </p:grpSpPr>
          <p:grpSp>
            <p:nvGrpSpPr>
              <p:cNvPr id="22" name="Group 21">
                <a:extLst>
                  <a:ext uri="{FF2B5EF4-FFF2-40B4-BE49-F238E27FC236}">
                    <a16:creationId xmlns:a16="http://schemas.microsoft.com/office/drawing/2014/main" id="{E08C190D-15B4-4D5C-A12C-308DDEA7FE98}"/>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4" name="Freeform 5">
                  <a:extLst>
                    <a:ext uri="{FF2B5EF4-FFF2-40B4-BE49-F238E27FC236}">
                      <a16:creationId xmlns:a16="http://schemas.microsoft.com/office/drawing/2014/main" id="{2DBF899F-8EAD-43A0-8777-FC1D4E43E77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5" name="Freeform 6">
                  <a:extLst>
                    <a:ext uri="{FF2B5EF4-FFF2-40B4-BE49-F238E27FC236}">
                      <a16:creationId xmlns:a16="http://schemas.microsoft.com/office/drawing/2014/main" id="{CC19457C-936B-4B40-914B-2DD46407796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23" name="Picture 22" descr="Icon of a bulb">
                <a:extLst>
                  <a:ext uri="{FF2B5EF4-FFF2-40B4-BE49-F238E27FC236}">
                    <a16:creationId xmlns:a16="http://schemas.microsoft.com/office/drawing/2014/main" id="{6ACA7827-139B-401F-A648-A109C5D7090A}"/>
                  </a:ext>
                </a:extLst>
              </p:cNvPr>
              <p:cNvPicPr>
                <a:picLocks noChangeAspect="1"/>
              </p:cNvPicPr>
              <p:nvPr/>
            </p:nvPicPr>
            <p:blipFill>
              <a:blip r:embed="rId3"/>
              <a:stretch>
                <a:fillRect/>
              </a:stretch>
            </p:blipFill>
            <p:spPr>
              <a:xfrm>
                <a:off x="3248883" y="4346193"/>
                <a:ext cx="267705" cy="372325"/>
              </a:xfrm>
              <a:prstGeom prst="rect">
                <a:avLst/>
              </a:prstGeom>
            </p:spPr>
          </p:pic>
        </p:grpSp>
        <p:sp>
          <p:nvSpPr>
            <p:cNvPr id="39" name="Freeform 5">
              <a:extLst>
                <a:ext uri="{FF2B5EF4-FFF2-40B4-BE49-F238E27FC236}">
                  <a16:creationId xmlns:a16="http://schemas.microsoft.com/office/drawing/2014/main" id="{6AE7627D-764F-4605-AF05-DEA68AD6BC67}"/>
                </a:ext>
                <a:ext uri="{C183D7F6-B498-43B3-948B-1728B52AA6E4}">
                  <adec:decorative xmlns:adec="http://schemas.microsoft.com/office/drawing/2017/decorative" val="1"/>
                </a:ext>
              </a:extLst>
            </p:cNvPr>
            <p:cNvSpPr>
              <a:spLocks/>
            </p:cNvSpPr>
            <p:nvPr/>
          </p:nvSpPr>
          <p:spPr bwMode="auto">
            <a:xfrm>
              <a:off x="6466779" y="4039939"/>
              <a:ext cx="897867" cy="87781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Freeform 6">
              <a:extLst>
                <a:ext uri="{FF2B5EF4-FFF2-40B4-BE49-F238E27FC236}">
                  <a16:creationId xmlns:a16="http://schemas.microsoft.com/office/drawing/2014/main" id="{64101DA5-5F39-4E70-BEE9-29163705E3F3}"/>
                </a:ext>
                <a:ext uri="{C183D7F6-B498-43B3-948B-1728B52AA6E4}">
                  <adec:decorative xmlns:adec="http://schemas.microsoft.com/office/drawing/2017/decorative" val="1"/>
                </a:ext>
              </a:extLst>
            </p:cNvPr>
            <p:cNvSpPr>
              <a:spLocks noEditPoints="1"/>
            </p:cNvSpPr>
            <p:nvPr/>
          </p:nvSpPr>
          <p:spPr bwMode="auto">
            <a:xfrm>
              <a:off x="6539971" y="4117535"/>
              <a:ext cx="774374" cy="75565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pic>
          <p:nvPicPr>
            <p:cNvPr id="43" name="Picture 42">
              <a:extLst>
                <a:ext uri="{FF2B5EF4-FFF2-40B4-BE49-F238E27FC236}">
                  <a16:creationId xmlns:a16="http://schemas.microsoft.com/office/drawing/2014/main" id="{2342252F-7D87-43D8-BC27-AFF85A71ACBA}"/>
                </a:ext>
                <a:ext uri="{C183D7F6-B498-43B3-948B-1728B52AA6E4}">
                  <adec:decorative xmlns:adec="http://schemas.microsoft.com/office/drawing/2017/decorative" val="1"/>
                </a:ext>
              </a:extLst>
            </p:cNvPr>
            <p:cNvPicPr>
              <a:picLocks noChangeAspect="1"/>
            </p:cNvPicPr>
            <p:nvPr/>
          </p:nvPicPr>
          <p:blipFill>
            <a:blip r:embed="rId4">
              <a:duotone>
                <a:prstClr val="black"/>
                <a:schemeClr val="tx2">
                  <a:tint val="45000"/>
                  <a:satMod val="400000"/>
                </a:schemeClr>
              </a:duotone>
            </a:blip>
            <a:stretch>
              <a:fillRect/>
            </a:stretch>
          </p:blipFill>
          <p:spPr>
            <a:xfrm>
              <a:off x="6529252" y="4096380"/>
              <a:ext cx="815286" cy="815286"/>
            </a:xfrm>
            <a:prstGeom prst="rect">
              <a:avLst/>
            </a:prstGeom>
          </p:spPr>
        </p:pic>
      </p:grpSp>
      <p:grpSp>
        <p:nvGrpSpPr>
          <p:cNvPr id="46" name="Group 45">
            <a:extLst>
              <a:ext uri="{FF2B5EF4-FFF2-40B4-BE49-F238E27FC236}">
                <a16:creationId xmlns:a16="http://schemas.microsoft.com/office/drawing/2014/main" id="{63B63F6A-DD44-48D3-8061-A62DEF337924}"/>
              </a:ext>
              <a:ext uri="{C183D7F6-B498-43B3-948B-1728B52AA6E4}">
                <adec:decorative xmlns:adec="http://schemas.microsoft.com/office/drawing/2017/decorative" val="1"/>
              </a:ext>
            </a:extLst>
          </p:cNvPr>
          <p:cNvGrpSpPr/>
          <p:nvPr/>
        </p:nvGrpSpPr>
        <p:grpSpPr>
          <a:xfrm>
            <a:off x="380033" y="1477824"/>
            <a:ext cx="897867" cy="3478402"/>
            <a:chOff x="380033" y="1477824"/>
            <a:chExt cx="897867" cy="3478402"/>
          </a:xfrm>
        </p:grpSpPr>
        <p:grpSp>
          <p:nvGrpSpPr>
            <p:cNvPr id="6" name="Group 5">
              <a:extLst>
                <a:ext uri="{FF2B5EF4-FFF2-40B4-BE49-F238E27FC236}">
                  <a16:creationId xmlns:a16="http://schemas.microsoft.com/office/drawing/2014/main" id="{E39583E4-5245-448C-919D-D25BB8D81E2D}"/>
                </a:ext>
                <a:ext uri="{C183D7F6-B498-43B3-948B-1728B52AA6E4}">
                  <adec:decorative xmlns:adec="http://schemas.microsoft.com/office/drawing/2017/decorative" val="1"/>
                </a:ext>
              </a:extLst>
            </p:cNvPr>
            <p:cNvGrpSpPr/>
            <p:nvPr/>
          </p:nvGrpSpPr>
          <p:grpSpPr>
            <a:xfrm>
              <a:off x="380033" y="1477824"/>
              <a:ext cx="897867" cy="877815"/>
              <a:chOff x="3031669" y="1620003"/>
              <a:chExt cx="702132" cy="702231"/>
            </a:xfrm>
          </p:grpSpPr>
          <p:grpSp>
            <p:nvGrpSpPr>
              <p:cNvPr id="7" name="Group 6">
                <a:extLst>
                  <a:ext uri="{FF2B5EF4-FFF2-40B4-BE49-F238E27FC236}">
                    <a16:creationId xmlns:a16="http://schemas.microsoft.com/office/drawing/2014/main" id="{48A3AD9F-A1B1-4A74-B653-50BFA2A6A407}"/>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9" name="Freeform 5">
                  <a:extLst>
                    <a:ext uri="{FF2B5EF4-FFF2-40B4-BE49-F238E27FC236}">
                      <a16:creationId xmlns:a16="http://schemas.microsoft.com/office/drawing/2014/main" id="{80E81083-7ABC-4B37-B8A7-E6CC87AE4BF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10" name="Freeform 6">
                  <a:extLst>
                    <a:ext uri="{FF2B5EF4-FFF2-40B4-BE49-F238E27FC236}">
                      <a16:creationId xmlns:a16="http://schemas.microsoft.com/office/drawing/2014/main" id="{A423F677-41CA-4DA5-A959-10B30773C6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8" name="Picture 7" descr="Icon of three concentric arcs">
                <a:extLst>
                  <a:ext uri="{FF2B5EF4-FFF2-40B4-BE49-F238E27FC236}">
                    <a16:creationId xmlns:a16="http://schemas.microsoft.com/office/drawing/2014/main" id="{7DA58B1E-864B-4C79-8D3B-EEF1E6A470C8}"/>
                  </a:ext>
                </a:extLst>
              </p:cNvPr>
              <p:cNvPicPr>
                <a:picLocks noChangeAspect="1"/>
              </p:cNvPicPr>
              <p:nvPr/>
            </p:nvPicPr>
            <p:blipFill>
              <a:blip r:embed="rId5"/>
              <a:stretch>
                <a:fillRect/>
              </a:stretch>
            </p:blipFill>
            <p:spPr>
              <a:xfrm>
                <a:off x="3196572" y="1784956"/>
                <a:ext cx="372325" cy="372325"/>
              </a:xfrm>
              <a:prstGeom prst="rect">
                <a:avLst/>
              </a:prstGeom>
            </p:spPr>
          </p:pic>
        </p:grpSp>
        <p:grpSp>
          <p:nvGrpSpPr>
            <p:cNvPr id="16" name="Group 15">
              <a:extLst>
                <a:ext uri="{FF2B5EF4-FFF2-40B4-BE49-F238E27FC236}">
                  <a16:creationId xmlns:a16="http://schemas.microsoft.com/office/drawing/2014/main" id="{EC4E15CF-464F-40A7-B6A6-48BCC73468C4}"/>
                </a:ext>
                <a:ext uri="{C183D7F6-B498-43B3-948B-1728B52AA6E4}">
                  <adec:decorative xmlns:adec="http://schemas.microsoft.com/office/drawing/2017/decorative" val="1"/>
                </a:ext>
              </a:extLst>
            </p:cNvPr>
            <p:cNvGrpSpPr/>
            <p:nvPr/>
          </p:nvGrpSpPr>
          <p:grpSpPr>
            <a:xfrm>
              <a:off x="380033" y="2843961"/>
              <a:ext cx="897867" cy="877815"/>
              <a:chOff x="3031669" y="3327494"/>
              <a:chExt cx="702132" cy="702231"/>
            </a:xfrm>
          </p:grpSpPr>
          <p:grpSp>
            <p:nvGrpSpPr>
              <p:cNvPr id="17" name="Group 16">
                <a:extLst>
                  <a:ext uri="{FF2B5EF4-FFF2-40B4-BE49-F238E27FC236}">
                    <a16:creationId xmlns:a16="http://schemas.microsoft.com/office/drawing/2014/main" id="{42F9669F-D49E-4E82-8B2C-1A75E72F60E4}"/>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19" name="Freeform 5">
                  <a:extLst>
                    <a:ext uri="{FF2B5EF4-FFF2-40B4-BE49-F238E27FC236}">
                      <a16:creationId xmlns:a16="http://schemas.microsoft.com/office/drawing/2014/main" id="{C61A129D-D579-4654-B23C-F5A56798CC3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0" name="Freeform 6">
                  <a:extLst>
                    <a:ext uri="{FF2B5EF4-FFF2-40B4-BE49-F238E27FC236}">
                      <a16:creationId xmlns:a16="http://schemas.microsoft.com/office/drawing/2014/main" id="{2B96561F-C5C8-4272-B17B-04108A8ED01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18" name="Picture 17" descr="Icon of a gear inside a circle">
                <a:extLst>
                  <a:ext uri="{FF2B5EF4-FFF2-40B4-BE49-F238E27FC236}">
                    <a16:creationId xmlns:a16="http://schemas.microsoft.com/office/drawing/2014/main" id="{F77DC14C-C03D-4CAB-B7DE-AC790FD3078E}"/>
                  </a:ext>
                </a:extLst>
              </p:cNvPr>
              <p:cNvPicPr>
                <a:picLocks noChangeAspect="1"/>
              </p:cNvPicPr>
              <p:nvPr/>
            </p:nvPicPr>
            <p:blipFill>
              <a:blip r:embed="rId6"/>
              <a:stretch>
                <a:fillRect/>
              </a:stretch>
            </p:blipFill>
            <p:spPr>
              <a:xfrm>
                <a:off x="3196572" y="3492375"/>
                <a:ext cx="372325" cy="372325"/>
              </a:xfrm>
              <a:prstGeom prst="rect">
                <a:avLst/>
              </a:prstGeom>
            </p:spPr>
          </p:pic>
        </p:grpSp>
        <p:sp>
          <p:nvSpPr>
            <p:cNvPr id="35" name="Freeform 5">
              <a:extLst>
                <a:ext uri="{FF2B5EF4-FFF2-40B4-BE49-F238E27FC236}">
                  <a16:creationId xmlns:a16="http://schemas.microsoft.com/office/drawing/2014/main" id="{EC478BD3-2C2E-4496-AEEA-1FDF6089E2AA}"/>
                </a:ext>
                <a:ext uri="{C183D7F6-B498-43B3-948B-1728B52AA6E4}">
                  <adec:decorative xmlns:adec="http://schemas.microsoft.com/office/drawing/2017/decorative" val="1"/>
                </a:ext>
              </a:extLst>
            </p:cNvPr>
            <p:cNvSpPr>
              <a:spLocks/>
            </p:cNvSpPr>
            <p:nvPr/>
          </p:nvSpPr>
          <p:spPr bwMode="auto">
            <a:xfrm>
              <a:off x="380033" y="4078411"/>
              <a:ext cx="897867" cy="87781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 name="Freeform 6">
              <a:extLst>
                <a:ext uri="{FF2B5EF4-FFF2-40B4-BE49-F238E27FC236}">
                  <a16:creationId xmlns:a16="http://schemas.microsoft.com/office/drawing/2014/main" id="{67790111-E8AA-4EA6-AB62-16B95F83B6FD}"/>
                </a:ext>
                <a:ext uri="{C183D7F6-B498-43B3-948B-1728B52AA6E4}">
                  <adec:decorative xmlns:adec="http://schemas.microsoft.com/office/drawing/2017/decorative" val="1"/>
                </a:ext>
              </a:extLst>
            </p:cNvPr>
            <p:cNvSpPr>
              <a:spLocks noEditPoints="1"/>
            </p:cNvSpPr>
            <p:nvPr/>
          </p:nvSpPr>
          <p:spPr bwMode="auto">
            <a:xfrm>
              <a:off x="453225" y="4156007"/>
              <a:ext cx="774374" cy="75565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pic>
          <p:nvPicPr>
            <p:cNvPr id="45" name="Picture 4">
              <a:extLst>
                <a:ext uri="{FF2B5EF4-FFF2-40B4-BE49-F238E27FC236}">
                  <a16:creationId xmlns:a16="http://schemas.microsoft.com/office/drawing/2014/main" id="{0F1E347F-1A42-4045-B99E-B3823CD04CCB}"/>
                </a:ext>
                <a:ext uri="{C183D7F6-B498-43B3-948B-1728B52AA6E4}">
                  <adec:decorative xmlns:adec="http://schemas.microsoft.com/office/drawing/2017/decorative" val="1"/>
                </a:ext>
              </a:extLst>
            </p:cNvPr>
            <p:cNvPicPr>
              <a:picLocks noChangeAspect="1" noChangeArrowheads="1"/>
            </p:cNvPicPr>
            <p:nvPr/>
          </p:nvPicPr>
          <p:blipFill>
            <a:blip r:embed="rId7" cstate="print">
              <a:biLevel thresh="75000"/>
            </a:blip>
            <a:srcRect/>
            <a:stretch>
              <a:fillRect/>
            </a:stretch>
          </p:blipFill>
          <p:spPr bwMode="auto">
            <a:xfrm>
              <a:off x="518107" y="4195097"/>
              <a:ext cx="644610" cy="644442"/>
            </a:xfrm>
            <a:prstGeom prst="rect">
              <a:avLst/>
            </a:prstGeom>
            <a:noFill/>
          </p:spPr>
        </p:pic>
      </p:grpSp>
    </p:spTree>
    <p:extLst>
      <p:ext uri="{BB962C8B-B14F-4D97-AF65-F5344CB8AC3E}">
        <p14:creationId xmlns:p14="http://schemas.microsoft.com/office/powerpoint/2010/main" val="27925589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p:txBody>
          <a:bodyPr/>
          <a:lstStyle/>
          <a:p>
            <a:pPr>
              <a:lnSpc>
                <a:spcPct val="100000"/>
              </a:lnSpc>
            </a:pPr>
            <a:r>
              <a:rPr lang="en-US" spc="0">
                <a:solidFill>
                  <a:schemeClr val="tx1"/>
                </a:solidFill>
              </a:rPr>
              <a:t>Compare containers to virtual machines</a:t>
            </a:r>
          </a:p>
        </p:txBody>
      </p:sp>
      <p:sp>
        <p:nvSpPr>
          <p:cNvPr id="4" name="Text Placeholder 3">
            <a:extLst>
              <a:ext uri="{FF2B5EF4-FFF2-40B4-BE49-F238E27FC236}">
                <a16:creationId xmlns:a16="http://schemas.microsoft.com/office/drawing/2014/main" id="{BA363156-12C9-4E97-A26C-C037CB93E9E6}"/>
              </a:ext>
            </a:extLst>
          </p:cNvPr>
          <p:cNvSpPr>
            <a:spLocks noGrp="1"/>
          </p:cNvSpPr>
          <p:nvPr>
            <p:ph type="body" sz="quarter" idx="10"/>
          </p:nvPr>
        </p:nvSpPr>
        <p:spPr/>
        <p:txBody>
          <a:bodyPr/>
          <a:lstStyle/>
          <a:p>
            <a:r>
              <a:rPr lang="en-US" dirty="0"/>
              <a:t>App Services can also run containers </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extLst>
              <p:ext uri="{D42A27DB-BD31-4B8C-83A1-F6EECF244321}">
                <p14:modId xmlns:p14="http://schemas.microsoft.com/office/powerpoint/2010/main" val="4209250218"/>
              </p:ext>
            </p:extLst>
          </p:nvPr>
        </p:nvGraphicFramePr>
        <p:xfrm>
          <a:off x="432089" y="1856824"/>
          <a:ext cx="11354715" cy="4183488"/>
        </p:xfrm>
        <a:graphic>
          <a:graphicData uri="http://schemas.openxmlformats.org/drawingml/2006/table">
            <a:tbl>
              <a:tblPr firstRow="1" bandRow="1">
                <a:tableStyleId>{5C22544A-7EE6-4342-B048-85BDC9FD1C3A}</a:tableStyleId>
              </a:tblPr>
              <a:tblGrid>
                <a:gridCol w="2311111">
                  <a:extLst>
                    <a:ext uri="{9D8B030D-6E8A-4147-A177-3AD203B41FA5}">
                      <a16:colId xmlns:a16="http://schemas.microsoft.com/office/drawing/2014/main" val="1289156279"/>
                    </a:ext>
                  </a:extLst>
                </a:gridCol>
                <a:gridCol w="4672361">
                  <a:extLst>
                    <a:ext uri="{9D8B030D-6E8A-4147-A177-3AD203B41FA5}">
                      <a16:colId xmlns:a16="http://schemas.microsoft.com/office/drawing/2014/main" val="2759990731"/>
                    </a:ext>
                  </a:extLst>
                </a:gridCol>
                <a:gridCol w="4371243">
                  <a:extLst>
                    <a:ext uri="{9D8B030D-6E8A-4147-A177-3AD203B41FA5}">
                      <a16:colId xmlns:a16="http://schemas.microsoft.com/office/drawing/2014/main" val="4259266004"/>
                    </a:ext>
                  </a:extLst>
                </a:gridCol>
              </a:tblGrid>
              <a:tr h="312384">
                <a:tc>
                  <a:txBody>
                    <a:bodyPr/>
                    <a:lstStyle/>
                    <a:p>
                      <a:pPr algn="ctr"/>
                      <a:r>
                        <a:rPr lang="en-US" sz="1600" b="0">
                          <a:solidFill>
                            <a:schemeClr val="bg1"/>
                          </a:solidFill>
                          <a:effectLst/>
                          <a:latin typeface="+mn-lt"/>
                        </a:rPr>
                        <a:t>Feature</a:t>
                      </a:r>
                    </a:p>
                  </a:txBody>
                  <a:tcPr marL="107571" marR="107571" marT="62750" marB="6275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1600" b="0">
                          <a:solidFill>
                            <a:schemeClr val="bg1"/>
                          </a:solidFill>
                          <a:effectLst/>
                          <a:latin typeface="+mn-lt"/>
                        </a:rPr>
                        <a:t>Containers</a:t>
                      </a:r>
                    </a:p>
                  </a:txBody>
                  <a:tcPr marL="107571" marR="107571" marT="62750" marB="6275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1600" b="0">
                          <a:solidFill>
                            <a:schemeClr val="bg1"/>
                          </a:solidFill>
                          <a:effectLst/>
                          <a:latin typeface="+mn-lt"/>
                        </a:rPr>
                        <a:t>Virtual Machines</a:t>
                      </a:r>
                    </a:p>
                  </a:txBody>
                  <a:tcPr marL="107571" marR="107571" marT="62750" marB="6275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6899">
                <a:tc>
                  <a:txBody>
                    <a:bodyPr/>
                    <a:lstStyle/>
                    <a:p>
                      <a:pPr algn="l"/>
                      <a:r>
                        <a:rPr lang="en-US" sz="1600" dirty="0">
                          <a:solidFill>
                            <a:schemeClr val="tx1"/>
                          </a:solidFill>
                          <a:effectLst/>
                          <a:latin typeface="+mn-lt"/>
                        </a:rPr>
                        <a:t>Isolation</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Lightweight isolation from the host and other container.</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Complete isolation, strong security boundary,  from the host and other VMs.</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88139117"/>
                  </a:ext>
                </a:extLst>
              </a:tr>
              <a:tr h="843602">
                <a:tc>
                  <a:txBody>
                    <a:bodyPr/>
                    <a:lstStyle/>
                    <a:p>
                      <a:pPr algn="l"/>
                      <a:r>
                        <a:rPr lang="en-US" sz="1600" dirty="0">
                          <a:solidFill>
                            <a:schemeClr val="tx1"/>
                          </a:solidFill>
                          <a:effectLst/>
                          <a:latin typeface="+mn-lt"/>
                        </a:rPr>
                        <a:t>Operating system</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buNone/>
                      </a:pPr>
                      <a:r>
                        <a:rPr lang="en-US" sz="1600" b="0" i="0" u="none" strike="noStrike" noProof="0" dirty="0">
                          <a:solidFill>
                            <a:schemeClr val="tx1"/>
                          </a:solidFill>
                          <a:effectLst/>
                          <a:latin typeface="+mn-lt"/>
                        </a:rPr>
                        <a:t>Runs the user mode portion of an operating system</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Runs a complete operating system</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843602">
                <a:tc>
                  <a:txBody>
                    <a:bodyPr/>
                    <a:lstStyle/>
                    <a:p>
                      <a:pPr algn="l"/>
                      <a:r>
                        <a:rPr lang="en-US" sz="1600" dirty="0">
                          <a:solidFill>
                            <a:schemeClr val="tx1"/>
                          </a:solidFill>
                          <a:effectLst/>
                          <a:latin typeface="+mn-lt"/>
                        </a:rPr>
                        <a:t>Deployment</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Deploy using Docker – orchestration with Azure Kubernetes Service</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Deploy in the cloud or on-premises – portal, PowerShell, CLI, templates, automation .. </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8512727"/>
                  </a:ext>
                </a:extLst>
              </a:tr>
              <a:tr h="656744">
                <a:tc>
                  <a:txBody>
                    <a:bodyPr/>
                    <a:lstStyle/>
                    <a:p>
                      <a:pPr algn="l"/>
                      <a:r>
                        <a:rPr lang="en-US" sz="1600">
                          <a:solidFill>
                            <a:schemeClr val="tx1"/>
                          </a:solidFill>
                          <a:effectLst/>
                          <a:latin typeface="+mn-lt"/>
                        </a:rPr>
                        <a:t>Persistent storage</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buNone/>
                      </a:pPr>
                      <a:r>
                        <a:rPr lang="en-US" sz="1600" b="0" i="0" u="none" strike="noStrike" noProof="0" dirty="0">
                          <a:solidFill>
                            <a:schemeClr val="tx1"/>
                          </a:solidFill>
                          <a:effectLst/>
                          <a:latin typeface="+mn-lt"/>
                        </a:rPr>
                        <a:t>Azure disks or file share</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Virtual hard disk (VHD)or a file share </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24859">
                <a:tc>
                  <a:txBody>
                    <a:bodyPr/>
                    <a:lstStyle/>
                    <a:p>
                      <a:pPr algn="l"/>
                      <a:r>
                        <a:rPr lang="en-US" sz="1600" dirty="0">
                          <a:solidFill>
                            <a:schemeClr val="tx1"/>
                          </a:solidFill>
                          <a:effectLst/>
                          <a:latin typeface="+mn-lt"/>
                        </a:rPr>
                        <a:t>Fault tolerance</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1600" dirty="0">
                        <a:solidFill>
                          <a:schemeClr val="tx1"/>
                        </a:solidFill>
                        <a:latin typeface="+mn-lt"/>
                      </a:endParaRP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9529C9-93F9-49CD-A3BA-F68054C5FC29}"/>
              </a:ext>
            </a:extLst>
          </p:cNvPr>
          <p:cNvSpPr>
            <a:spLocks noGrp="1"/>
          </p:cNvSpPr>
          <p:nvPr>
            <p:ph type="title"/>
          </p:nvPr>
        </p:nvSpPr>
        <p:spPr/>
        <p:txBody>
          <a:bodyPr/>
          <a:lstStyle/>
          <a:p>
            <a:r>
              <a:rPr lang="en-US" dirty="0"/>
              <a:t>Design for Azure Container Instances solutions</a:t>
            </a:r>
          </a:p>
        </p:txBody>
      </p:sp>
      <p:pic>
        <p:nvPicPr>
          <p:cNvPr id="7" name="Picture Placeholder 6">
            <a:extLst>
              <a:ext uri="{FF2B5EF4-FFF2-40B4-BE49-F238E27FC236}">
                <a16:creationId xmlns:a16="http://schemas.microsoft.com/office/drawing/2014/main" id="{9556FA94-3686-437E-A351-F66BD187445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9785676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FB6AF-B4E9-4BDB-97F2-9506F90A9E78}"/>
              </a:ext>
            </a:extLst>
          </p:cNvPr>
          <p:cNvSpPr>
            <a:spLocks noGrp="1"/>
          </p:cNvSpPr>
          <p:nvPr>
            <p:ph type="title"/>
          </p:nvPr>
        </p:nvSpPr>
        <p:spPr/>
        <p:txBody>
          <a:bodyPr/>
          <a:lstStyle/>
          <a:p>
            <a:r>
              <a:rPr lang="en-US" dirty="0"/>
              <a:t>What is Azure Container Instance </a:t>
            </a:r>
          </a:p>
        </p:txBody>
      </p:sp>
      <p:sp>
        <p:nvSpPr>
          <p:cNvPr id="5" name="Text Placeholder 4">
            <a:extLst>
              <a:ext uri="{FF2B5EF4-FFF2-40B4-BE49-F238E27FC236}">
                <a16:creationId xmlns:a16="http://schemas.microsoft.com/office/drawing/2014/main" id="{4F84F699-FB7C-48F2-AB11-69D3CBE29885}"/>
              </a:ext>
            </a:extLst>
          </p:cNvPr>
          <p:cNvSpPr>
            <a:spLocks noGrp="1"/>
          </p:cNvSpPr>
          <p:nvPr>
            <p:ph type="body" sz="quarter" idx="10"/>
          </p:nvPr>
        </p:nvSpPr>
        <p:spPr>
          <a:xfrm>
            <a:off x="432089" y="992799"/>
            <a:ext cx="11341268" cy="1107996"/>
          </a:xfrm>
        </p:spPr>
        <p:txBody>
          <a:bodyPr/>
          <a:lstStyle/>
          <a:p>
            <a:r>
              <a:rPr lang="en-US" dirty="0"/>
              <a:t>Azure Container Instances offers the fastest and simplest way to run a container in Azure, without having to manage any virtual machines and without having to adopt a higher-level service.</a:t>
            </a:r>
          </a:p>
        </p:txBody>
      </p:sp>
      <p:sp>
        <p:nvSpPr>
          <p:cNvPr id="7" name="TextBox 6">
            <a:extLst>
              <a:ext uri="{FF2B5EF4-FFF2-40B4-BE49-F238E27FC236}">
                <a16:creationId xmlns:a16="http://schemas.microsoft.com/office/drawing/2014/main" id="{3FDCD61A-409C-4EBE-AB8C-5C5A2FC5FD0B}"/>
              </a:ext>
            </a:extLst>
          </p:cNvPr>
          <p:cNvSpPr txBox="1"/>
          <p:nvPr/>
        </p:nvSpPr>
        <p:spPr>
          <a:xfrm>
            <a:off x="577645" y="2653100"/>
            <a:ext cx="3920464" cy="193899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Ensure the integrity of images throughout the lifecycle</a:t>
            </a:r>
          </a:p>
          <a:p>
            <a:pPr marL="342900" indent="-342900">
              <a:spcAft>
                <a:spcPts val="1200"/>
              </a:spcAft>
              <a:buFont typeface="Arial" panose="020B0604020202020204" pitchFamily="34" charset="0"/>
              <a:buChar char="•"/>
            </a:pPr>
            <a:r>
              <a:rPr lang="en-US" sz="2000" dirty="0"/>
              <a:t>Monitor container resource activity</a:t>
            </a:r>
          </a:p>
          <a:p>
            <a:pPr marL="342900" indent="-342900">
              <a:spcAft>
                <a:spcPts val="1200"/>
              </a:spcAft>
              <a:buFont typeface="Arial" panose="020B0604020202020204" pitchFamily="34" charset="0"/>
              <a:buChar char="•"/>
            </a:pPr>
            <a:r>
              <a:rPr lang="en-US" sz="2000" dirty="0"/>
              <a:t>Consider container groups</a:t>
            </a:r>
          </a:p>
        </p:txBody>
      </p:sp>
      <p:pic>
        <p:nvPicPr>
          <p:cNvPr id="9" name="Picture 8" descr="Flow chart to Azure App Service Containers and Azure Container Instances. ">
            <a:extLst>
              <a:ext uri="{FF2B5EF4-FFF2-40B4-BE49-F238E27FC236}">
                <a16:creationId xmlns:a16="http://schemas.microsoft.com/office/drawing/2014/main" id="{D92484B8-D903-4015-A3FC-1E2321664DEC}"/>
              </a:ext>
            </a:extLst>
          </p:cNvPr>
          <p:cNvPicPr>
            <a:picLocks noChangeAspect="1"/>
          </p:cNvPicPr>
          <p:nvPr/>
        </p:nvPicPr>
        <p:blipFill>
          <a:blip r:embed="rId2"/>
          <a:stretch>
            <a:fillRect/>
          </a:stretch>
        </p:blipFill>
        <p:spPr>
          <a:xfrm>
            <a:off x="5074197" y="1974108"/>
            <a:ext cx="6685714" cy="4295238"/>
          </a:xfrm>
          <a:prstGeom prst="rect">
            <a:avLst/>
          </a:prstGeom>
        </p:spPr>
      </p:pic>
      <p:sp>
        <p:nvSpPr>
          <p:cNvPr id="11" name="Rectangle 10">
            <a:extLst>
              <a:ext uri="{FF2B5EF4-FFF2-40B4-BE49-F238E27FC236}">
                <a16:creationId xmlns:a16="http://schemas.microsoft.com/office/drawing/2014/main" id="{B6609C0A-753B-41CF-8485-BD428987AD78}"/>
              </a:ext>
              <a:ext uri="{C183D7F6-B498-43B3-948B-1728B52AA6E4}">
                <adec:decorative xmlns:adec="http://schemas.microsoft.com/office/drawing/2017/decorative" val="1"/>
              </a:ext>
            </a:extLst>
          </p:cNvPr>
          <p:cNvSpPr/>
          <p:nvPr/>
        </p:nvSpPr>
        <p:spPr bwMode="auto">
          <a:xfrm>
            <a:off x="4996873" y="1810326"/>
            <a:ext cx="6858429" cy="46071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Rectangle 1">
            <a:extLst>
              <a:ext uri="{FF2B5EF4-FFF2-40B4-BE49-F238E27FC236}">
                <a16:creationId xmlns:a16="http://schemas.microsoft.com/office/drawing/2014/main" id="{984601E7-5E0F-4E44-BAB6-0389F1BBBEEE}"/>
              </a:ext>
              <a:ext uri="{C183D7F6-B498-43B3-948B-1728B52AA6E4}">
                <adec:decorative xmlns:adec="http://schemas.microsoft.com/office/drawing/2017/decorative" val="1"/>
              </a:ext>
            </a:extLst>
          </p:cNvPr>
          <p:cNvSpPr/>
          <p:nvPr/>
        </p:nvSpPr>
        <p:spPr bwMode="auto">
          <a:xfrm>
            <a:off x="10672513" y="4484001"/>
            <a:ext cx="1135094" cy="546410"/>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D7CFF0F0-1F17-44C2-9CB8-57C2F21A3F52}"/>
              </a:ext>
              <a:ext uri="{C183D7F6-B498-43B3-948B-1728B52AA6E4}">
                <adec:decorative xmlns:adec="http://schemas.microsoft.com/office/drawing/2017/decorative" val="1"/>
              </a:ext>
            </a:extLst>
          </p:cNvPr>
          <p:cNvSpPr/>
          <p:nvPr/>
        </p:nvSpPr>
        <p:spPr bwMode="auto">
          <a:xfrm>
            <a:off x="7515922" y="5318790"/>
            <a:ext cx="858644" cy="950555"/>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494123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02</a:t>
            </a:r>
            <a:r>
              <a:rPr lang="fr-FR" dirty="0"/>
              <a:t>: </a:t>
            </a:r>
            <a:r>
              <a:rPr lang="en-US" dirty="0"/>
              <a:t>Design a compute solution</a:t>
            </a:r>
          </a:p>
        </p:txBody>
      </p:sp>
      <p:pic>
        <p:nvPicPr>
          <p:cNvPr id="2" name="Picture 1" descr="Icon of three concentric arcs">
            <a:extLst>
              <a:ext uri="{FF2B5EF4-FFF2-40B4-BE49-F238E27FC236}">
                <a16:creationId xmlns:a16="http://schemas.microsoft.com/office/drawing/2014/main" id="{73E53E4E-B9DF-4CBF-AE8E-79CD560C8A60}"/>
              </a:ext>
            </a:extLst>
          </p:cNvPr>
          <p:cNvPicPr>
            <a:picLocks noChangeAspect="1"/>
          </p:cNvPicPr>
          <p:nvPr/>
        </p:nvPicPr>
        <p:blipFill>
          <a:blip r:embed="rId3"/>
          <a:stretch>
            <a:fillRect/>
          </a:stretch>
        </p:blipFill>
        <p:spPr>
          <a:xfrm>
            <a:off x="10126712" y="2788200"/>
            <a:ext cx="1281600" cy="1281600"/>
          </a:xfrm>
          <a:prstGeom prst="rect">
            <a:avLst/>
          </a:prstGeom>
        </p:spPr>
      </p:pic>
    </p:spTree>
    <p:extLst>
      <p:ext uri="{BB962C8B-B14F-4D97-AF65-F5344CB8AC3E}">
        <p14:creationId xmlns:p14="http://schemas.microsoft.com/office/powerpoint/2010/main" val="39519437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When to use Azure Container Instances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992799"/>
            <a:ext cx="11341268" cy="430887"/>
          </a:xfrm>
          <a:noFill/>
        </p:spPr>
        <p:txBody>
          <a:bodyPr lIns="0" tIns="0" rIns="0" bIns="0"/>
          <a:lstStyle/>
          <a:p>
            <a:r>
              <a:rPr lang="en-US" dirty="0"/>
              <a:t>Azure Container Instances are a fast and simple way to run a container on Azure.</a:t>
            </a:r>
          </a:p>
        </p:txBody>
      </p:sp>
      <p:sp>
        <p:nvSpPr>
          <p:cNvPr id="8" name="TextBox 7">
            <a:extLst>
              <a:ext uri="{FF2B5EF4-FFF2-40B4-BE49-F238E27FC236}">
                <a16:creationId xmlns:a16="http://schemas.microsoft.com/office/drawing/2014/main" id="{C2E81B19-3684-42B2-9513-B8EA9BCCB81C}"/>
              </a:ext>
            </a:extLst>
          </p:cNvPr>
          <p:cNvSpPr txBox="1"/>
          <p:nvPr/>
        </p:nvSpPr>
        <p:spPr>
          <a:xfrm>
            <a:off x="500249" y="1748163"/>
            <a:ext cx="5201742" cy="3631763"/>
          </a:xfrm>
          <a:prstGeom prst="rect">
            <a:avLst/>
          </a:prstGeom>
          <a:noFill/>
        </p:spPr>
        <p:txBody>
          <a:bodyPr wrap="square">
            <a:spAutoFit/>
          </a:bodyPr>
          <a:lstStyle/>
          <a:p>
            <a:pPr>
              <a:spcAft>
                <a:spcPts val="1200"/>
              </a:spcAft>
            </a:pPr>
            <a:r>
              <a:rPr lang="en-US" sz="2000" dirty="0">
                <a:solidFill>
                  <a:schemeClr val="tx2">
                    <a:lumMod val="50000"/>
                  </a:schemeClr>
                </a:solidFill>
                <a:latin typeface="+mj-lt"/>
              </a:rPr>
              <a:t>Pros: </a:t>
            </a:r>
          </a:p>
          <a:p>
            <a:pPr marL="342900" indent="-342900">
              <a:spcAft>
                <a:spcPts val="1200"/>
              </a:spcAft>
              <a:buFont typeface="Arial" panose="020B0604020202020204" pitchFamily="34" charset="0"/>
              <a:buChar char="•"/>
            </a:pPr>
            <a:r>
              <a:rPr lang="en-US" sz="2000" dirty="0"/>
              <a:t>Fast and Easy</a:t>
            </a:r>
          </a:p>
          <a:p>
            <a:pPr marL="342900" indent="-342900">
              <a:spcAft>
                <a:spcPts val="1200"/>
              </a:spcAft>
              <a:buFont typeface="Arial" panose="020B0604020202020204" pitchFamily="34" charset="0"/>
              <a:buChar char="•"/>
            </a:pPr>
            <a:r>
              <a:rPr lang="en-US" sz="2000" dirty="0"/>
              <a:t>Used for testing and development. </a:t>
            </a:r>
          </a:p>
          <a:p>
            <a:pPr marL="342900" indent="-342900">
              <a:spcAft>
                <a:spcPts val="1200"/>
              </a:spcAft>
              <a:buFont typeface="Arial" panose="020B0604020202020204" pitchFamily="34" charset="0"/>
              <a:buChar char="•"/>
            </a:pPr>
            <a:r>
              <a:rPr lang="en-US" sz="2000" dirty="0"/>
              <a:t>Used for short-lived processes. </a:t>
            </a:r>
          </a:p>
          <a:p>
            <a:pPr marL="342900" indent="-342900">
              <a:spcAft>
                <a:spcPts val="1200"/>
              </a:spcAft>
              <a:buFont typeface="Arial" panose="020B0604020202020204" pitchFamily="34" charset="0"/>
              <a:buChar char="•"/>
            </a:pPr>
            <a:r>
              <a:rPr lang="en-US" sz="2000" dirty="0"/>
              <a:t>Can be used for ASK overflow </a:t>
            </a:r>
          </a:p>
          <a:p>
            <a:pPr>
              <a:spcAft>
                <a:spcPts val="1200"/>
              </a:spcAft>
            </a:pPr>
            <a:r>
              <a:rPr lang="en-US" sz="2000" dirty="0">
                <a:solidFill>
                  <a:schemeClr val="tx2">
                    <a:lumMod val="50000"/>
                  </a:schemeClr>
                </a:solidFill>
                <a:latin typeface="+mj-lt"/>
              </a:rPr>
              <a:t>Cons</a:t>
            </a:r>
            <a:r>
              <a:rPr lang="en-US" sz="2000" dirty="0">
                <a:latin typeface="+mj-lt"/>
              </a:rPr>
              <a:t>: </a:t>
            </a:r>
          </a:p>
          <a:p>
            <a:pPr marL="342900" indent="-342900">
              <a:spcAft>
                <a:spcPts val="1200"/>
              </a:spcAft>
              <a:buFont typeface="Arial" panose="020B0604020202020204" pitchFamily="34" charset="0"/>
              <a:buChar char="•"/>
            </a:pPr>
            <a:r>
              <a:rPr lang="en-US" sz="2000" dirty="0"/>
              <a:t>Doesn’t scale</a:t>
            </a:r>
          </a:p>
          <a:p>
            <a:pPr marL="342900" indent="-342900">
              <a:spcAft>
                <a:spcPts val="1200"/>
              </a:spcAft>
              <a:buFont typeface="Arial" panose="020B0604020202020204" pitchFamily="34" charset="0"/>
              <a:buChar char="•"/>
            </a:pPr>
            <a:r>
              <a:rPr lang="en-US" sz="2000" dirty="0"/>
              <a:t>Not designed for microservices </a:t>
            </a:r>
          </a:p>
        </p:txBody>
      </p:sp>
      <p:pic>
        <p:nvPicPr>
          <p:cNvPr id="11" name="Graphic 10">
            <a:extLst>
              <a:ext uri="{FF2B5EF4-FFF2-40B4-BE49-F238E27FC236}">
                <a16:creationId xmlns:a16="http://schemas.microsoft.com/office/drawing/2014/main" id="{181F8F0F-D283-4316-90B5-8307253DF8B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4211" y="2633970"/>
            <a:ext cx="1590060" cy="1590060"/>
          </a:xfrm>
          <a:prstGeom prst="rect">
            <a:avLst/>
          </a:prstGeom>
        </p:spPr>
      </p:pic>
    </p:spTree>
    <p:extLst>
      <p:ext uri="{BB962C8B-B14F-4D97-AF65-F5344CB8AC3E}">
        <p14:creationId xmlns:p14="http://schemas.microsoft.com/office/powerpoint/2010/main" val="34050309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78C4-C90B-4306-B58C-987225E1EEAA}"/>
              </a:ext>
            </a:extLst>
          </p:cNvPr>
          <p:cNvSpPr>
            <a:spLocks noGrp="1"/>
          </p:cNvSpPr>
          <p:nvPr>
            <p:ph type="title"/>
          </p:nvPr>
        </p:nvSpPr>
        <p:spPr/>
        <p:txBody>
          <a:bodyPr/>
          <a:lstStyle/>
          <a:p>
            <a:r>
              <a:rPr lang="en-US" dirty="0"/>
              <a:t>Design for Azure Kubernetes Service solutions</a:t>
            </a:r>
          </a:p>
        </p:txBody>
      </p:sp>
      <p:pic>
        <p:nvPicPr>
          <p:cNvPr id="5" name="Picture Placeholder 4">
            <a:extLst>
              <a:ext uri="{FF2B5EF4-FFF2-40B4-BE49-F238E27FC236}">
                <a16:creationId xmlns:a16="http://schemas.microsoft.com/office/drawing/2014/main" id="{575651A9-0F50-4799-8DAA-89E53F72A22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3556557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Considerations for Azure Kubernetes Services</a:t>
            </a:r>
          </a:p>
        </p:txBody>
      </p:sp>
      <p:sp>
        <p:nvSpPr>
          <p:cNvPr id="9" name="Content Placeholder 2">
            <a:extLst>
              <a:ext uri="{FF2B5EF4-FFF2-40B4-BE49-F238E27FC236}">
                <a16:creationId xmlns:a16="http://schemas.microsoft.com/office/drawing/2014/main" id="{692E3FF8-FDCF-4323-92C9-6651D96160DF}"/>
              </a:ext>
            </a:extLst>
          </p:cNvPr>
          <p:cNvSpPr>
            <a:spLocks noGrp="1"/>
          </p:cNvSpPr>
          <p:nvPr>
            <p:ph type="body" sz="quarter" idx="10"/>
          </p:nvPr>
        </p:nvSpPr>
        <p:spPr>
          <a:xfrm>
            <a:off x="432089" y="992799"/>
            <a:ext cx="11341268" cy="430887"/>
          </a:xfrm>
          <a:noFill/>
        </p:spPr>
        <p:txBody>
          <a:bodyPr lIns="0" tIns="0" rIns="0" bIns="0"/>
          <a:lstStyle/>
          <a:p>
            <a:r>
              <a:rPr lang="en-US" dirty="0"/>
              <a:t>Azure Kubernetes Service (AKS) orchestrates your containerized applications </a:t>
            </a:r>
          </a:p>
        </p:txBody>
      </p:sp>
      <p:sp>
        <p:nvSpPr>
          <p:cNvPr id="2" name="Content Placeholder 2">
            <a:extLst>
              <a:ext uri="{FF2B5EF4-FFF2-40B4-BE49-F238E27FC236}">
                <a16:creationId xmlns:a16="http://schemas.microsoft.com/office/drawing/2014/main" id="{F0BA097B-B004-4F99-B571-91CE3FC53178}"/>
              </a:ext>
            </a:extLst>
          </p:cNvPr>
          <p:cNvSpPr txBox="1">
            <a:spLocks/>
          </p:cNvSpPr>
          <p:nvPr/>
        </p:nvSpPr>
        <p:spPr>
          <a:xfrm>
            <a:off x="343146" y="1852881"/>
            <a:ext cx="5543785" cy="4012320"/>
          </a:xfrm>
          <a:prstGeom prst="rect">
            <a:avLst/>
          </a:prstGeom>
          <a:noFill/>
        </p:spPr>
        <p:txBody>
          <a:bodyPr tIns="108000" bIns="10800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en-US" sz="2000" dirty="0">
                <a:latin typeface="+mn-lt"/>
              </a:rPr>
              <a:t>Enterprise scalability </a:t>
            </a:r>
          </a:p>
          <a:p>
            <a:pPr marL="342900" indent="-342900">
              <a:spcBef>
                <a:spcPts val="600"/>
              </a:spcBef>
              <a:buFont typeface="Arial" panose="020B0604020202020204" pitchFamily="34" charset="0"/>
              <a:buChar char="•"/>
            </a:pPr>
            <a:r>
              <a:rPr lang="en-US" sz="2000" dirty="0">
                <a:latin typeface="+mn-lt"/>
              </a:rPr>
              <a:t>Automatic cluster node and pod scaling</a:t>
            </a:r>
          </a:p>
          <a:p>
            <a:pPr marL="342900" indent="-342900">
              <a:spcBef>
                <a:spcPts val="600"/>
              </a:spcBef>
              <a:buFont typeface="Arial" panose="020B0604020202020204" pitchFamily="34" charset="0"/>
              <a:buChar char="•"/>
            </a:pPr>
            <a:r>
              <a:rPr lang="en-US" sz="2000" dirty="0">
                <a:latin typeface="+mn-lt"/>
              </a:rPr>
              <a:t>Granular network control </a:t>
            </a:r>
          </a:p>
          <a:p>
            <a:pPr marL="342900" indent="-342900">
              <a:spcBef>
                <a:spcPts val="600"/>
              </a:spcBef>
              <a:buFont typeface="Arial" panose="020B0604020202020204" pitchFamily="34" charset="0"/>
              <a:buChar char="•"/>
            </a:pPr>
            <a:r>
              <a:rPr lang="en-US" sz="2000" dirty="0">
                <a:latin typeface="+mn-lt"/>
              </a:rPr>
              <a:t>Cluster node upgrades</a:t>
            </a:r>
          </a:p>
          <a:p>
            <a:pPr marL="342900" indent="-342900">
              <a:spcBef>
                <a:spcPts val="600"/>
              </a:spcBef>
              <a:buFont typeface="Arial" panose="020B0604020202020204" pitchFamily="34" charset="0"/>
              <a:buChar char="•"/>
            </a:pPr>
            <a:r>
              <a:rPr lang="en-US" sz="2000" dirty="0">
                <a:latin typeface="+mn-lt"/>
              </a:rPr>
              <a:t>Storage volume support</a:t>
            </a:r>
          </a:p>
          <a:p>
            <a:pPr marL="342900" indent="-342900">
              <a:spcBef>
                <a:spcPts val="600"/>
              </a:spcBef>
              <a:buFont typeface="Arial" panose="020B0604020202020204" pitchFamily="34" charset="0"/>
              <a:buChar char="•"/>
            </a:pPr>
            <a:r>
              <a:rPr lang="en-US" sz="2000" dirty="0">
                <a:latin typeface="+mn-lt"/>
              </a:rPr>
              <a:t>Ingress with HTTP application routing support</a:t>
            </a:r>
          </a:p>
          <a:p>
            <a:pPr marL="342900" indent="-342900">
              <a:spcBef>
                <a:spcPts val="600"/>
              </a:spcBef>
              <a:buFont typeface="Arial" panose="020B0604020202020204" pitchFamily="34" charset="0"/>
              <a:buChar char="•"/>
            </a:pPr>
            <a:r>
              <a:rPr lang="en-US" sz="2000" dirty="0">
                <a:latin typeface="+mn-lt"/>
              </a:rPr>
              <a:t>Private container registry support </a:t>
            </a:r>
          </a:p>
          <a:p>
            <a:pPr marL="342900" indent="-342900">
              <a:spcBef>
                <a:spcPts val="600"/>
              </a:spcBef>
              <a:buFont typeface="Arial" panose="020B0604020202020204" pitchFamily="34" charset="0"/>
              <a:buChar char="•"/>
            </a:pPr>
            <a:endParaRPr lang="en-US" sz="2000" dirty="0">
              <a:latin typeface="+mn-lt"/>
            </a:endParaRPr>
          </a:p>
        </p:txBody>
      </p:sp>
      <p:pic>
        <p:nvPicPr>
          <p:cNvPr id="12" name="Picture 11" descr="Self-healing, dynamic scaling, and rolling updates">
            <a:extLst>
              <a:ext uri="{FF2B5EF4-FFF2-40B4-BE49-F238E27FC236}">
                <a16:creationId xmlns:a16="http://schemas.microsoft.com/office/drawing/2014/main" id="{AE9C50CD-DC0D-4A2E-AE24-662466AA61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6640435" y="2122693"/>
            <a:ext cx="4545350" cy="1438077"/>
          </a:xfrm>
          <a:prstGeom prst="rect">
            <a:avLst/>
          </a:prstGeom>
        </p:spPr>
      </p:pic>
      <p:pic>
        <p:nvPicPr>
          <p:cNvPr id="10" name="Picture 9" descr="Dynamically or automatically adjust container instances">
            <a:extLst>
              <a:ext uri="{FF2B5EF4-FFF2-40B4-BE49-F238E27FC236}">
                <a16:creationId xmlns:a16="http://schemas.microsoft.com/office/drawing/2014/main" id="{E10EF9A0-1BFC-4C1D-B7F9-59B91D560D89}"/>
              </a:ext>
              <a:ext uri="{C183D7F6-B498-43B3-948B-1728B52AA6E4}">
                <adec:decorative xmlns:adec="http://schemas.microsoft.com/office/drawing/2017/decorative" val="0"/>
              </a:ext>
            </a:extLst>
          </p:cNvPr>
          <p:cNvPicPr>
            <a:picLocks noChangeAspect="1"/>
          </p:cNvPicPr>
          <p:nvPr/>
        </p:nvPicPr>
        <p:blipFill>
          <a:blip r:embed="rId4"/>
          <a:srcRect/>
          <a:stretch/>
        </p:blipFill>
        <p:spPr>
          <a:xfrm>
            <a:off x="6344973" y="4239599"/>
            <a:ext cx="5313254" cy="1325743"/>
          </a:xfrm>
          <a:prstGeom prst="rect">
            <a:avLst/>
          </a:prstGeom>
        </p:spPr>
      </p:pic>
      <p:sp>
        <p:nvSpPr>
          <p:cNvPr id="8" name="Rectangle 7">
            <a:extLst>
              <a:ext uri="{FF2B5EF4-FFF2-40B4-BE49-F238E27FC236}">
                <a16:creationId xmlns:a16="http://schemas.microsoft.com/office/drawing/2014/main" id="{B0F45CE7-8B6E-4002-AC40-03A2A52BC004}"/>
              </a:ext>
              <a:ext uri="{C183D7F6-B498-43B3-948B-1728B52AA6E4}">
                <adec:decorative xmlns:adec="http://schemas.microsoft.com/office/drawing/2017/decorative" val="1"/>
              </a:ext>
            </a:extLst>
          </p:cNvPr>
          <p:cNvSpPr/>
          <p:nvPr/>
        </p:nvSpPr>
        <p:spPr bwMode="auto">
          <a:xfrm>
            <a:off x="6229843" y="1730477"/>
            <a:ext cx="5543514" cy="42607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605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Design a highly available container solution </a:t>
            </a:r>
          </a:p>
        </p:txBody>
      </p:sp>
      <p:sp>
        <p:nvSpPr>
          <p:cNvPr id="2" name="Text Placeholder 1">
            <a:extLst>
              <a:ext uri="{FF2B5EF4-FFF2-40B4-BE49-F238E27FC236}">
                <a16:creationId xmlns:a16="http://schemas.microsoft.com/office/drawing/2014/main" id="{713E4AC7-E0BB-4844-8729-9624EC9BC5F7}"/>
              </a:ext>
            </a:extLst>
          </p:cNvPr>
          <p:cNvSpPr>
            <a:spLocks noGrp="1"/>
          </p:cNvSpPr>
          <p:nvPr>
            <p:ph type="body" sz="quarter" idx="10"/>
          </p:nvPr>
        </p:nvSpPr>
        <p:spPr>
          <a:xfrm>
            <a:off x="432089" y="992799"/>
            <a:ext cx="11341268" cy="430887"/>
          </a:xfrm>
        </p:spPr>
        <p:txBody>
          <a:bodyPr/>
          <a:lstStyle/>
          <a:p>
            <a:r>
              <a:rPr lang="en-US" dirty="0"/>
              <a:t>AKS provides high availability using multiple nodes in a virtual machine scale set. </a:t>
            </a:r>
          </a:p>
        </p:txBody>
      </p:sp>
      <p:sp>
        <p:nvSpPr>
          <p:cNvPr id="5" name="Text Placeholder 3">
            <a:extLst>
              <a:ext uri="{FF2B5EF4-FFF2-40B4-BE49-F238E27FC236}">
                <a16:creationId xmlns:a16="http://schemas.microsoft.com/office/drawing/2014/main" id="{F53F2CD6-4541-4DB2-B056-21FE2FB61708}"/>
              </a:ext>
            </a:extLst>
          </p:cNvPr>
          <p:cNvSpPr txBox="1">
            <a:spLocks/>
          </p:cNvSpPr>
          <p:nvPr/>
        </p:nvSpPr>
        <p:spPr>
          <a:xfrm>
            <a:off x="418643" y="2076628"/>
            <a:ext cx="5451753" cy="2077492"/>
          </a:xfrm>
          <a:prstGeom prst="rect">
            <a:avLst/>
          </a:prstGeom>
        </p:spPr>
        <p:txBody>
          <a:bodyPr wrap="square" lIns="0" tIns="0" rIns="0" bIns="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600"/>
              </a:spcBef>
              <a:spcAft>
                <a:spcPts val="0"/>
              </a:spcAft>
            </a:pPr>
            <a:r>
              <a:rPr lang="en-US" dirty="0"/>
              <a:t>When planning to implement AKS clusters across multiple region deployments, consider the following:</a:t>
            </a:r>
          </a:p>
          <a:p>
            <a:pPr marL="566996" lvl="2" indent="-342900">
              <a:spcBef>
                <a:spcPts val="600"/>
              </a:spcBef>
              <a:spcAft>
                <a:spcPts val="0"/>
              </a:spcAft>
              <a:buFont typeface="Arial" panose="020B0604020202020204" pitchFamily="34" charset="0"/>
              <a:buChar char="•"/>
            </a:pPr>
            <a:r>
              <a:rPr lang="en-US" sz="2000" dirty="0">
                <a:latin typeface="+mn-lt"/>
              </a:rPr>
              <a:t>AKS region availability</a:t>
            </a:r>
          </a:p>
          <a:p>
            <a:pPr marL="566996" lvl="2" indent="-342900">
              <a:spcBef>
                <a:spcPts val="600"/>
              </a:spcBef>
              <a:spcAft>
                <a:spcPts val="0"/>
              </a:spcAft>
              <a:buFont typeface="Arial" panose="020B0604020202020204" pitchFamily="34" charset="0"/>
              <a:buChar char="•"/>
            </a:pPr>
            <a:r>
              <a:rPr lang="en-US" sz="2000" dirty="0">
                <a:latin typeface="+mn-lt"/>
              </a:rPr>
              <a:t>Azure paired regions</a:t>
            </a:r>
          </a:p>
          <a:p>
            <a:pPr marL="566996" lvl="2" indent="-342900">
              <a:spcBef>
                <a:spcPts val="600"/>
              </a:spcBef>
              <a:spcAft>
                <a:spcPts val="0"/>
              </a:spcAft>
              <a:buFont typeface="Arial" panose="020B0604020202020204" pitchFamily="34" charset="0"/>
              <a:buChar char="•"/>
            </a:pPr>
            <a:r>
              <a:rPr lang="en-US" sz="2000" dirty="0">
                <a:latin typeface="+mn-lt"/>
              </a:rPr>
              <a:t>Service availability</a:t>
            </a:r>
          </a:p>
        </p:txBody>
      </p:sp>
      <p:sp>
        <p:nvSpPr>
          <p:cNvPr id="19" name="Text Placeholder 3">
            <a:extLst>
              <a:ext uri="{FF2B5EF4-FFF2-40B4-BE49-F238E27FC236}">
                <a16:creationId xmlns:a16="http://schemas.microsoft.com/office/drawing/2014/main" id="{324497FF-62DA-42BA-A7FD-DE4A7D25C0C2}"/>
              </a:ext>
            </a:extLst>
          </p:cNvPr>
          <p:cNvSpPr txBox="1">
            <a:spLocks/>
          </p:cNvSpPr>
          <p:nvPr/>
        </p:nvSpPr>
        <p:spPr>
          <a:xfrm>
            <a:off x="534806" y="4503364"/>
            <a:ext cx="5451753" cy="1384995"/>
          </a:xfrm>
          <a:prstGeom prst="rect">
            <a:avLst/>
          </a:prstGeom>
        </p:spPr>
        <p:txBody>
          <a:bodyPr wrap="square" lIns="0" tIns="0" rIns="0" bIns="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pPr>
            <a:r>
              <a:rPr lang="en-US" sz="2000" dirty="0">
                <a:latin typeface="+mn-lt"/>
              </a:rPr>
              <a:t>T</a:t>
            </a:r>
            <a:r>
              <a:rPr lang="en-US" altLang="zh-CN" sz="2000" dirty="0">
                <a:latin typeface="+mn-lt"/>
              </a:rPr>
              <a:t>wo</a:t>
            </a:r>
            <a:r>
              <a:rPr lang="en-US" sz="2000" dirty="0">
                <a:latin typeface="+mn-lt"/>
              </a:rPr>
              <a:t> ways to synchronize storage.</a:t>
            </a:r>
          </a:p>
          <a:p>
            <a:pPr marL="342900" indent="-342900">
              <a:spcBef>
                <a:spcPts val="600"/>
              </a:spcBef>
              <a:buFont typeface="Arial" panose="020B0604020202020204" pitchFamily="34" charset="0"/>
              <a:buChar char="•"/>
            </a:pPr>
            <a:r>
              <a:rPr lang="en-US" sz="2000" dirty="0">
                <a:latin typeface="+mn-lt"/>
              </a:rPr>
              <a:t>Infrastructure-based asynchronous replication</a:t>
            </a:r>
          </a:p>
          <a:p>
            <a:pPr marL="342900" indent="-342900">
              <a:spcBef>
                <a:spcPts val="600"/>
              </a:spcBef>
              <a:buFont typeface="Arial" panose="020B0604020202020204" pitchFamily="34" charset="0"/>
              <a:buChar char="•"/>
            </a:pPr>
            <a:r>
              <a:rPr lang="en-US" sz="2000" dirty="0">
                <a:latin typeface="+mn-lt"/>
              </a:rPr>
              <a:t>Application-based asynchronous replication</a:t>
            </a:r>
          </a:p>
        </p:txBody>
      </p:sp>
      <p:pic>
        <p:nvPicPr>
          <p:cNvPr id="6" name="Picture 5" descr="Kubernetes replicates clusters to storage.">
            <a:extLst>
              <a:ext uri="{FF2B5EF4-FFF2-40B4-BE49-F238E27FC236}">
                <a16:creationId xmlns:a16="http://schemas.microsoft.com/office/drawing/2014/main" id="{BDC892DA-C301-412C-A34E-EB1EC908B32D}"/>
              </a:ext>
            </a:extLst>
          </p:cNvPr>
          <p:cNvPicPr>
            <a:picLocks noChangeAspect="1"/>
          </p:cNvPicPr>
          <p:nvPr/>
        </p:nvPicPr>
        <p:blipFill>
          <a:blip r:embed="rId3"/>
          <a:srcRect/>
          <a:stretch/>
        </p:blipFill>
        <p:spPr>
          <a:xfrm>
            <a:off x="7115125" y="2094841"/>
            <a:ext cx="3724150" cy="3874840"/>
          </a:xfrm>
          <a:prstGeom prst="rect">
            <a:avLst/>
          </a:prstGeom>
        </p:spPr>
      </p:pic>
      <p:sp>
        <p:nvSpPr>
          <p:cNvPr id="4" name="Rectangle 3">
            <a:extLst>
              <a:ext uri="{FF2B5EF4-FFF2-40B4-BE49-F238E27FC236}">
                <a16:creationId xmlns:a16="http://schemas.microsoft.com/office/drawing/2014/main" id="{D622BDB7-13C7-42E0-B840-BDFD3A8C9148}"/>
              </a:ext>
              <a:ext uri="{C183D7F6-B498-43B3-948B-1728B52AA6E4}">
                <adec:decorative xmlns:adec="http://schemas.microsoft.com/office/drawing/2017/decorative" val="1"/>
              </a:ext>
            </a:extLst>
          </p:cNvPr>
          <p:cNvSpPr/>
          <p:nvPr/>
        </p:nvSpPr>
        <p:spPr bwMode="auto">
          <a:xfrm>
            <a:off x="6321605" y="1869480"/>
            <a:ext cx="5427351" cy="43139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199024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D4C970-8AA1-4DAD-90B5-D010629E5CD1}"/>
              </a:ext>
            </a:extLst>
          </p:cNvPr>
          <p:cNvSpPr>
            <a:spLocks noGrp="1"/>
          </p:cNvSpPr>
          <p:nvPr>
            <p:ph type="title"/>
          </p:nvPr>
        </p:nvSpPr>
        <p:spPr/>
        <p:txBody>
          <a:bodyPr/>
          <a:lstStyle/>
          <a:p>
            <a:r>
              <a:rPr lang="en-US" dirty="0"/>
              <a:t>Design for Azure Functions</a:t>
            </a:r>
          </a:p>
        </p:txBody>
      </p:sp>
      <p:pic>
        <p:nvPicPr>
          <p:cNvPr id="5" name="Picture Placeholder 4">
            <a:extLst>
              <a:ext uri="{FF2B5EF4-FFF2-40B4-BE49-F238E27FC236}">
                <a16:creationId xmlns:a16="http://schemas.microsoft.com/office/drawing/2014/main" id="{BB0CE38F-1836-456F-8499-CCB01D89CF7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1470897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When to use Azure Functions</a:t>
            </a:r>
          </a:p>
        </p:txBody>
      </p:sp>
      <p:sp>
        <p:nvSpPr>
          <p:cNvPr id="3" name="Text Placeholder 2">
            <a:extLst>
              <a:ext uri="{FF2B5EF4-FFF2-40B4-BE49-F238E27FC236}">
                <a16:creationId xmlns:a16="http://schemas.microsoft.com/office/drawing/2014/main" id="{72CDD22F-86EA-4D59-85F2-85713874234A}"/>
              </a:ext>
            </a:extLst>
          </p:cNvPr>
          <p:cNvSpPr>
            <a:spLocks noGrp="1"/>
          </p:cNvSpPr>
          <p:nvPr>
            <p:ph type="body" sz="quarter" idx="10"/>
          </p:nvPr>
        </p:nvSpPr>
        <p:spPr/>
        <p:txBody>
          <a:bodyPr/>
          <a:lstStyle/>
          <a:p>
            <a:r>
              <a:rPr lang="en-US" dirty="0"/>
              <a:t>Azure Functions is a serverless application platform for compute-on-demand</a:t>
            </a:r>
          </a:p>
        </p:txBody>
      </p:sp>
      <p:sp>
        <p:nvSpPr>
          <p:cNvPr id="11" name="Content Placeholder 2">
            <a:extLst>
              <a:ext uri="{FF2B5EF4-FFF2-40B4-BE49-F238E27FC236}">
                <a16:creationId xmlns:a16="http://schemas.microsoft.com/office/drawing/2014/main" id="{0F95000F-C335-4FF6-B1C1-3D0013F8373B}"/>
              </a:ext>
            </a:extLst>
          </p:cNvPr>
          <p:cNvSpPr txBox="1">
            <a:spLocks/>
          </p:cNvSpPr>
          <p:nvPr/>
        </p:nvSpPr>
        <p:spPr>
          <a:xfrm>
            <a:off x="418643" y="1975991"/>
            <a:ext cx="5063893" cy="2923877"/>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dirty="0">
                <a:latin typeface="+mn-lt"/>
              </a:rPr>
              <a:t>Implement your system's logic into readily available blocks of code</a:t>
            </a:r>
          </a:p>
          <a:p>
            <a:pPr marL="342900" indent="-342900">
              <a:spcAft>
                <a:spcPts val="1200"/>
              </a:spcAft>
              <a:buFont typeface="Arial" panose="020B0604020202020204" pitchFamily="34" charset="0"/>
              <a:buChar char="•"/>
            </a:pPr>
            <a:r>
              <a:rPr lang="en-US" dirty="0">
                <a:latin typeface="+mn-lt"/>
              </a:rPr>
              <a:t>Supports a microservice design</a:t>
            </a:r>
          </a:p>
          <a:p>
            <a:pPr marL="342900" indent="-342900">
              <a:spcAft>
                <a:spcPts val="1200"/>
              </a:spcAft>
              <a:buFont typeface="Arial" panose="020B0604020202020204" pitchFamily="34" charset="0"/>
              <a:buChar char="•"/>
            </a:pPr>
            <a:r>
              <a:rPr lang="en-US" dirty="0">
                <a:latin typeface="+mn-lt"/>
              </a:rPr>
              <a:t>Promotes code reuse </a:t>
            </a:r>
          </a:p>
          <a:p>
            <a:pPr marL="342900" indent="-342900">
              <a:spcAft>
                <a:spcPts val="1200"/>
              </a:spcAft>
              <a:buFont typeface="Arial" panose="020B0604020202020204" pitchFamily="34" charset="0"/>
              <a:buChar char="•"/>
            </a:pPr>
            <a:r>
              <a:rPr lang="en-US" dirty="0">
                <a:latin typeface="+mn-lt"/>
              </a:rPr>
              <a:t>Scales easily </a:t>
            </a:r>
          </a:p>
          <a:p>
            <a:pPr marL="342900" indent="-342900">
              <a:spcAft>
                <a:spcPts val="1200"/>
              </a:spcAft>
              <a:buFont typeface="Arial" panose="020B0604020202020204" pitchFamily="34" charset="0"/>
              <a:buChar char="•"/>
            </a:pPr>
            <a:r>
              <a:rPr lang="en-US" dirty="0">
                <a:latin typeface="+mn-lt"/>
              </a:rPr>
              <a:t>Event-driven </a:t>
            </a:r>
          </a:p>
          <a:p>
            <a:pPr>
              <a:spcAft>
                <a:spcPts val="1200"/>
              </a:spcAft>
            </a:pPr>
            <a:endParaRPr lang="en-US" dirty="0">
              <a:latin typeface="+mn-lt"/>
            </a:endParaRPr>
          </a:p>
        </p:txBody>
      </p:sp>
      <p:pic>
        <p:nvPicPr>
          <p:cNvPr id="7" name="Picture 6" descr="Flowchart for selecting Azure function solution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901731" y="1896986"/>
            <a:ext cx="5838083" cy="3453878"/>
          </a:xfrm>
          <a:prstGeom prst="rect">
            <a:avLst/>
          </a:prstGeom>
        </p:spPr>
      </p:pic>
      <p:sp>
        <p:nvSpPr>
          <p:cNvPr id="4" name="Rectangle 3">
            <a:extLst>
              <a:ext uri="{FF2B5EF4-FFF2-40B4-BE49-F238E27FC236}">
                <a16:creationId xmlns:a16="http://schemas.microsoft.com/office/drawing/2014/main" id="{8B982637-85EB-472B-92F0-CABB7298B293}"/>
              </a:ext>
              <a:ext uri="{C183D7F6-B498-43B3-948B-1728B52AA6E4}">
                <adec:decorative xmlns:adec="http://schemas.microsoft.com/office/drawing/2017/decorative" val="1"/>
              </a:ext>
            </a:extLst>
          </p:cNvPr>
          <p:cNvSpPr/>
          <p:nvPr/>
        </p:nvSpPr>
        <p:spPr bwMode="auto">
          <a:xfrm>
            <a:off x="5762847" y="1499190"/>
            <a:ext cx="6092455" cy="444441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0457769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Considerations for Azure Functions</a:t>
            </a:r>
          </a:p>
        </p:txBody>
      </p:sp>
      <p:sp>
        <p:nvSpPr>
          <p:cNvPr id="3" name="Text Placeholder 2">
            <a:extLst>
              <a:ext uri="{FF2B5EF4-FFF2-40B4-BE49-F238E27FC236}">
                <a16:creationId xmlns:a16="http://schemas.microsoft.com/office/drawing/2014/main" id="{23250ADF-F662-4EA2-A0BE-34428428C617}"/>
              </a:ext>
            </a:extLst>
          </p:cNvPr>
          <p:cNvSpPr>
            <a:spLocks noGrp="1"/>
          </p:cNvSpPr>
          <p:nvPr>
            <p:ph type="body" sz="quarter" idx="10"/>
          </p:nvPr>
        </p:nvSpPr>
        <p:spPr>
          <a:xfrm>
            <a:off x="432089" y="992799"/>
            <a:ext cx="11341268" cy="430887"/>
          </a:xfrm>
        </p:spPr>
        <p:txBody>
          <a:bodyPr/>
          <a:lstStyle/>
          <a:p>
            <a:r>
              <a:rPr lang="en-US" dirty="0"/>
              <a:t>Azure Functions are best when handling specific definable actions triggered by an event.</a:t>
            </a:r>
          </a:p>
        </p:txBody>
      </p:sp>
      <p:sp>
        <p:nvSpPr>
          <p:cNvPr id="11" name="Content Placeholder 2">
            <a:extLst>
              <a:ext uri="{FF2B5EF4-FFF2-40B4-BE49-F238E27FC236}">
                <a16:creationId xmlns:a16="http://schemas.microsoft.com/office/drawing/2014/main" id="{107A6F13-6964-4006-9ECF-A12B06650307}"/>
              </a:ext>
            </a:extLst>
          </p:cNvPr>
          <p:cNvSpPr txBox="1">
            <a:spLocks/>
          </p:cNvSpPr>
          <p:nvPr/>
        </p:nvSpPr>
        <p:spPr>
          <a:xfrm>
            <a:off x="418643" y="1961948"/>
            <a:ext cx="4195887" cy="2308324"/>
          </a:xfrm>
          <a:prstGeom prst="rect">
            <a:avLst/>
          </a:prstGeom>
          <a:noFill/>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49" baseline="0">
                <a:solidFill>
                  <a:schemeClr val="tx2">
                    <a:lumMod val="50000"/>
                  </a:schemeClr>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solidFill>
                  <a:schemeClr val="tx1"/>
                </a:solidFill>
                <a:latin typeface="+mn-lt"/>
              </a:rPr>
              <a:t>Avoid long running functions</a:t>
            </a:r>
          </a:p>
          <a:p>
            <a:pPr marL="342900" indent="-342900">
              <a:spcAft>
                <a:spcPts val="1200"/>
              </a:spcAft>
              <a:buFont typeface="Arial" panose="020B0604020202020204" pitchFamily="34" charset="0"/>
              <a:buChar char="•"/>
            </a:pPr>
            <a:r>
              <a:rPr lang="en-US" sz="2000" dirty="0">
                <a:solidFill>
                  <a:schemeClr val="tx1"/>
                </a:solidFill>
                <a:latin typeface="+mn-lt"/>
              </a:rPr>
              <a:t>Know when to use durable functions</a:t>
            </a:r>
          </a:p>
          <a:p>
            <a:pPr marL="342900" indent="-342900">
              <a:spcAft>
                <a:spcPts val="1200"/>
              </a:spcAft>
              <a:buFont typeface="Arial" panose="020B0604020202020204" pitchFamily="34" charset="0"/>
              <a:buChar char="•"/>
            </a:pPr>
            <a:r>
              <a:rPr lang="en-US" sz="2000" dirty="0">
                <a:solidFill>
                  <a:schemeClr val="tx1"/>
                </a:solidFill>
                <a:latin typeface="+mn-lt"/>
              </a:rPr>
              <a:t>Organize functions for performance and scaling</a:t>
            </a:r>
          </a:p>
          <a:p>
            <a:pPr marL="342900" indent="-342900">
              <a:spcAft>
                <a:spcPts val="1200"/>
              </a:spcAft>
              <a:buFont typeface="Arial" panose="020B0604020202020204" pitchFamily="34" charset="0"/>
              <a:buChar char="•"/>
            </a:pPr>
            <a:r>
              <a:rPr lang="en-US" sz="2000" dirty="0">
                <a:solidFill>
                  <a:schemeClr val="tx1"/>
                </a:solidFill>
                <a:latin typeface="+mn-lt"/>
              </a:rPr>
              <a:t>Write defensive functions</a:t>
            </a:r>
          </a:p>
        </p:txBody>
      </p:sp>
      <p:pic>
        <p:nvPicPr>
          <p:cNvPr id="7" name="Picture 6" descr="Azure functions handle API calls and output data to notifications hub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607116" y="2813569"/>
            <a:ext cx="5967980" cy="2177159"/>
          </a:xfrm>
          <a:prstGeom prst="rect">
            <a:avLst/>
          </a:prstGeom>
        </p:spPr>
      </p:pic>
      <p:sp>
        <p:nvSpPr>
          <p:cNvPr id="5" name="Rectangle 4">
            <a:extLst>
              <a:ext uri="{FF2B5EF4-FFF2-40B4-BE49-F238E27FC236}">
                <a16:creationId xmlns:a16="http://schemas.microsoft.com/office/drawing/2014/main" id="{9214B1B5-B6B4-47B8-817F-86FE2F095EBB}"/>
              </a:ext>
              <a:ext uri="{C183D7F6-B498-43B3-948B-1728B52AA6E4}">
                <adec:decorative xmlns:adec="http://schemas.microsoft.com/office/drawing/2017/decorative" val="1"/>
              </a:ext>
            </a:extLst>
          </p:cNvPr>
          <p:cNvSpPr/>
          <p:nvPr/>
        </p:nvSpPr>
        <p:spPr bwMode="auto">
          <a:xfrm>
            <a:off x="5326911" y="1635638"/>
            <a:ext cx="6528391" cy="43079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043695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6C79F-B7DC-41E7-8446-E3CFFEF1E671}"/>
              </a:ext>
            </a:extLst>
          </p:cNvPr>
          <p:cNvSpPr>
            <a:spLocks noGrp="1"/>
          </p:cNvSpPr>
          <p:nvPr>
            <p:ph type="title"/>
          </p:nvPr>
        </p:nvSpPr>
        <p:spPr/>
        <p:txBody>
          <a:bodyPr/>
          <a:lstStyle/>
          <a:p>
            <a:r>
              <a:rPr lang="en-US" dirty="0"/>
              <a:t>Design for Azure Logic App solutions</a:t>
            </a:r>
          </a:p>
        </p:txBody>
      </p:sp>
      <p:pic>
        <p:nvPicPr>
          <p:cNvPr id="7" name="Picture Placeholder 6">
            <a:extLst>
              <a:ext uri="{FF2B5EF4-FFF2-40B4-BE49-F238E27FC236}">
                <a16:creationId xmlns:a16="http://schemas.microsoft.com/office/drawing/2014/main" id="{0F415323-A9A2-4D30-8EA2-768CAAD3408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8584424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When to use Azure Logic Apps</a:t>
            </a:r>
          </a:p>
        </p:txBody>
      </p:sp>
      <p:sp>
        <p:nvSpPr>
          <p:cNvPr id="6" name="Text Placeholder 5">
            <a:extLst>
              <a:ext uri="{FF2B5EF4-FFF2-40B4-BE49-F238E27FC236}">
                <a16:creationId xmlns:a16="http://schemas.microsoft.com/office/drawing/2014/main" id="{8BD2EA8E-8331-49B9-A61F-73335DBD3F18}"/>
              </a:ext>
            </a:extLst>
          </p:cNvPr>
          <p:cNvSpPr>
            <a:spLocks noGrp="1"/>
          </p:cNvSpPr>
          <p:nvPr>
            <p:ph type="body" sz="quarter" idx="10"/>
          </p:nvPr>
        </p:nvSpPr>
        <p:spPr/>
        <p:txBody>
          <a:bodyPr/>
          <a:lstStyle/>
          <a:p>
            <a:r>
              <a:rPr lang="en-US" dirty="0"/>
              <a:t>Azure Logic Apps is a cloud-based platform creating and running workflows.</a:t>
            </a:r>
          </a:p>
        </p:txBody>
      </p:sp>
      <p:sp>
        <p:nvSpPr>
          <p:cNvPr id="12" name="TextBox 11">
            <a:extLst>
              <a:ext uri="{FF2B5EF4-FFF2-40B4-BE49-F238E27FC236}">
                <a16:creationId xmlns:a16="http://schemas.microsoft.com/office/drawing/2014/main" id="{197C50AA-7E7D-4A3A-93C7-6B3EAF3EFDFA}"/>
              </a:ext>
            </a:extLst>
          </p:cNvPr>
          <p:cNvSpPr txBox="1"/>
          <p:nvPr/>
        </p:nvSpPr>
        <p:spPr>
          <a:xfrm>
            <a:off x="432089" y="1925302"/>
            <a:ext cx="4668960" cy="4093428"/>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Send email notifications using Office 365 when a specific event happens</a:t>
            </a:r>
          </a:p>
          <a:p>
            <a:pPr marL="342900" indent="-342900">
              <a:spcAft>
                <a:spcPts val="1200"/>
              </a:spcAft>
              <a:buFont typeface="Arial" panose="020B0604020202020204" pitchFamily="34" charset="0"/>
              <a:buChar char="•"/>
            </a:pPr>
            <a:r>
              <a:rPr lang="en-US" sz="2000" dirty="0"/>
              <a:t>Route and process customer orders across on-premises systems and cloud services.</a:t>
            </a:r>
          </a:p>
          <a:p>
            <a:pPr marL="342900" indent="-342900">
              <a:spcAft>
                <a:spcPts val="1200"/>
              </a:spcAft>
              <a:buFont typeface="Arial" panose="020B0604020202020204" pitchFamily="34" charset="0"/>
              <a:buChar char="•"/>
            </a:pPr>
            <a:r>
              <a:rPr lang="en-US" sz="2000" dirty="0"/>
              <a:t>Move uploaded files from an FTP server to Azure Storage.</a:t>
            </a:r>
          </a:p>
          <a:p>
            <a:pPr marL="342900" indent="-342900">
              <a:spcAft>
                <a:spcPts val="1200"/>
              </a:spcAft>
              <a:buFont typeface="Arial" panose="020B0604020202020204" pitchFamily="34" charset="0"/>
              <a:buChar char="•"/>
            </a:pPr>
            <a:r>
              <a:rPr lang="en-US" sz="2000" dirty="0"/>
              <a:t>Monitor tweets, analyze the sentiment, and create alerts or tasks for items that need review.</a:t>
            </a:r>
          </a:p>
          <a:p>
            <a:pPr marL="342900" indent="-342900">
              <a:spcAft>
                <a:spcPts val="1200"/>
              </a:spcAft>
              <a:buFont typeface="Arial" panose="020B0604020202020204" pitchFamily="34" charset="0"/>
              <a:buChar char="•"/>
            </a:pPr>
            <a:endParaRPr lang="en-US" sz="2000" dirty="0"/>
          </a:p>
        </p:txBody>
      </p:sp>
      <p:pic>
        <p:nvPicPr>
          <p:cNvPr id="7" name="Picture 6" descr="Flowchart to select Azure Logic App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574155" y="1632817"/>
            <a:ext cx="6033901" cy="4660860"/>
          </a:xfrm>
          <a:prstGeom prst="rect">
            <a:avLst/>
          </a:prstGeom>
        </p:spPr>
      </p:pic>
      <p:sp>
        <p:nvSpPr>
          <p:cNvPr id="8" name="Rectangle 7">
            <a:extLst>
              <a:ext uri="{FF2B5EF4-FFF2-40B4-BE49-F238E27FC236}">
                <a16:creationId xmlns:a16="http://schemas.microsoft.com/office/drawing/2014/main" id="{AA49CE73-52DD-40AA-9926-A34BE7F04CF5}"/>
              </a:ext>
              <a:ext uri="{C183D7F6-B498-43B3-948B-1728B52AA6E4}">
                <adec:decorative xmlns:adec="http://schemas.microsoft.com/office/drawing/2017/decorative" val="1"/>
              </a:ext>
            </a:extLst>
          </p:cNvPr>
          <p:cNvSpPr/>
          <p:nvPr/>
        </p:nvSpPr>
        <p:spPr bwMode="auto">
          <a:xfrm>
            <a:off x="5326911" y="1499190"/>
            <a:ext cx="6528391" cy="481655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62296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How are Logic Apps different from Functions?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992799"/>
            <a:ext cx="11341268" cy="338554"/>
          </a:xfrm>
          <a:noFill/>
        </p:spPr>
        <p:txBody>
          <a:bodyPr lIns="0" tIns="0" rIns="0" bIns="0"/>
          <a:lstStyle/>
          <a:p>
            <a:r>
              <a:rPr lang="en-US" dirty="0"/>
              <a:t>Code-first vs designer-first</a:t>
            </a:r>
          </a:p>
        </p:txBody>
      </p:sp>
      <p:pic>
        <p:nvPicPr>
          <p:cNvPr id="7" name="Picture 6" descr="Flowchart comparing Azure function and Azure Logic Apps solution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432089" y="2209831"/>
            <a:ext cx="3938517" cy="3465255"/>
          </a:xfrm>
          <a:prstGeom prst="rect">
            <a:avLst/>
          </a:prstGeom>
        </p:spPr>
      </p:pic>
      <p:graphicFrame>
        <p:nvGraphicFramePr>
          <p:cNvPr id="5" name="Table 4">
            <a:extLst>
              <a:ext uri="{FF2B5EF4-FFF2-40B4-BE49-F238E27FC236}">
                <a16:creationId xmlns:a16="http://schemas.microsoft.com/office/drawing/2014/main" id="{4EA9C728-08E8-464E-9393-967B198013E4}"/>
              </a:ext>
            </a:extLst>
          </p:cNvPr>
          <p:cNvGraphicFramePr/>
          <p:nvPr>
            <p:extLst>
              <p:ext uri="{D42A27DB-BD31-4B8C-83A1-F6EECF244321}">
                <p14:modId xmlns:p14="http://schemas.microsoft.com/office/powerpoint/2010/main" val="2050123860"/>
              </p:ext>
            </p:extLst>
          </p:nvPr>
        </p:nvGraphicFramePr>
        <p:xfrm>
          <a:off x="4703336" y="1750698"/>
          <a:ext cx="7272752" cy="4383519"/>
        </p:xfrm>
        <a:graphic>
          <a:graphicData uri="http://schemas.openxmlformats.org/drawingml/2006/table">
            <a:tbl>
              <a:tblPr firstRow="1">
                <a:tableStyleId>{5C22544A-7EE6-4342-B048-85BDC9FD1C3A}</a:tableStyleId>
              </a:tblPr>
              <a:tblGrid>
                <a:gridCol w="1712380">
                  <a:extLst>
                    <a:ext uri="{9D8B030D-6E8A-4147-A177-3AD203B41FA5}">
                      <a16:colId xmlns:a16="http://schemas.microsoft.com/office/drawing/2014/main" val="3533442533"/>
                    </a:ext>
                  </a:extLst>
                </a:gridCol>
                <a:gridCol w="2780186">
                  <a:extLst>
                    <a:ext uri="{9D8B030D-6E8A-4147-A177-3AD203B41FA5}">
                      <a16:colId xmlns:a16="http://schemas.microsoft.com/office/drawing/2014/main" val="1072620064"/>
                    </a:ext>
                  </a:extLst>
                </a:gridCol>
                <a:gridCol w="2780186">
                  <a:extLst>
                    <a:ext uri="{9D8B030D-6E8A-4147-A177-3AD203B41FA5}">
                      <a16:colId xmlns:a16="http://schemas.microsoft.com/office/drawing/2014/main" val="3407051535"/>
                    </a:ext>
                  </a:extLst>
                </a:gridCol>
              </a:tblGrid>
              <a:tr h="571901">
                <a:tc>
                  <a:txBody>
                    <a:bodyPr/>
                    <a:lstStyle/>
                    <a:p>
                      <a:pPr algn="ctr" fontAlgn="ctr">
                        <a:spcBef>
                          <a:spcPts val="0"/>
                        </a:spcBef>
                        <a:spcAft>
                          <a:spcPts val="0"/>
                        </a:spcAft>
                      </a:pPr>
                      <a:r>
                        <a:rPr lang="en-US" sz="1800" u="none" strike="noStrike" dirty="0">
                          <a:solidFill>
                            <a:schemeClr val="bg1"/>
                          </a:solidFill>
                          <a:effectLst/>
                          <a:latin typeface="+mn-lt"/>
                        </a:rPr>
                        <a:t>Comparison</a:t>
                      </a:r>
                      <a:endParaRPr lang="en-US" sz="1800" b="0" i="0" u="none" strike="noStrike" dirty="0">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dirty="0">
                          <a:solidFill>
                            <a:schemeClr val="bg1"/>
                          </a:solidFill>
                          <a:effectLst/>
                          <a:latin typeface="+mn-lt"/>
                        </a:rPr>
                        <a:t>Logic Apps</a:t>
                      </a:r>
                      <a:endParaRPr lang="en-US" sz="1800" b="0" i="0" u="none" strike="noStrike" dirty="0">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dirty="0">
                          <a:solidFill>
                            <a:schemeClr val="bg1"/>
                          </a:solidFill>
                          <a:effectLst/>
                          <a:latin typeface="+mn-lt"/>
                        </a:rPr>
                        <a:t>Durable Functions</a:t>
                      </a:r>
                      <a:endParaRPr lang="en-US" sz="1800" b="0" i="0" u="none" strike="noStrike" dirty="0">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4084868943"/>
                  </a:ext>
                </a:extLst>
              </a:tr>
              <a:tr h="542605">
                <a:tc>
                  <a:txBody>
                    <a:bodyPr/>
                    <a:lstStyle/>
                    <a:p>
                      <a:pPr algn="l" fontAlgn="ctr">
                        <a:spcBef>
                          <a:spcPts val="0"/>
                        </a:spcBef>
                        <a:spcAft>
                          <a:spcPts val="0"/>
                        </a:spcAft>
                      </a:pPr>
                      <a:r>
                        <a:rPr lang="en-US" sz="1800" u="none" strike="noStrike" dirty="0">
                          <a:effectLst/>
                          <a:latin typeface="+mn-lt"/>
                        </a:rPr>
                        <a:t>Development</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effectLst/>
                          <a:latin typeface="+mn-lt"/>
                        </a:rPr>
                        <a:t>Designer-first</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effectLst/>
                          <a:latin typeface="+mn-lt"/>
                        </a:rPr>
                        <a:t>Code-first</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84838322"/>
                  </a:ext>
                </a:extLst>
              </a:tr>
              <a:tr h="765083">
                <a:tc>
                  <a:txBody>
                    <a:bodyPr/>
                    <a:lstStyle/>
                    <a:p>
                      <a:pPr algn="l" fontAlgn="ctr">
                        <a:spcBef>
                          <a:spcPts val="0"/>
                        </a:spcBef>
                        <a:spcAft>
                          <a:spcPts val="0"/>
                        </a:spcAft>
                      </a:pPr>
                      <a:r>
                        <a:rPr lang="en-US" sz="1800" u="none" strike="noStrike" dirty="0">
                          <a:effectLst/>
                          <a:latin typeface="+mn-lt"/>
                        </a:rPr>
                        <a:t>Method</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Create orchestrations by using a GUI or editing configuration files</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Write code and use the durable functions extension</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6474388"/>
                  </a:ext>
                </a:extLst>
              </a:tr>
              <a:tr h="987561">
                <a:tc>
                  <a:txBody>
                    <a:bodyPr/>
                    <a:lstStyle/>
                    <a:p>
                      <a:pPr algn="l" fontAlgn="ctr">
                        <a:spcBef>
                          <a:spcPts val="0"/>
                        </a:spcBef>
                        <a:spcAft>
                          <a:spcPts val="0"/>
                        </a:spcAft>
                      </a:pPr>
                      <a:r>
                        <a:rPr lang="en-US" sz="1800" u="none" strike="noStrike" dirty="0">
                          <a:effectLst/>
                          <a:latin typeface="+mn-lt"/>
                        </a:rPr>
                        <a:t>Connectivity</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effectLst/>
                          <a:latin typeface="+mn-lt"/>
                        </a:rPr>
                        <a:t>Large collection of connectors , B2B pack, custom connectors </a:t>
                      </a: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b="0" i="0" u="none" strike="noStrike" dirty="0">
                          <a:effectLst/>
                          <a:latin typeface="+mn-lt"/>
                        </a:rPr>
                        <a:t>Large selection of built-in binding types, write code for custom bindings</a:t>
                      </a: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049559"/>
                  </a:ext>
                </a:extLst>
              </a:tr>
              <a:tr h="542605">
                <a:tc>
                  <a:txBody>
                    <a:bodyPr/>
                    <a:lstStyle/>
                    <a:p>
                      <a:pPr algn="l" fontAlgn="ctr">
                        <a:spcBef>
                          <a:spcPts val="0"/>
                        </a:spcBef>
                        <a:spcAft>
                          <a:spcPts val="0"/>
                        </a:spcAft>
                      </a:pPr>
                      <a:r>
                        <a:rPr lang="en-US" sz="1800" u="none" strike="noStrike" dirty="0">
                          <a:effectLst/>
                          <a:latin typeface="+mn-lt"/>
                        </a:rPr>
                        <a:t>Monitoring</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Azure portal, Azure Monitor logs</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Azure Application Insights</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0811385"/>
                  </a:ext>
                </a:extLst>
              </a:tr>
              <a:tr h="542605">
                <a:tc>
                  <a:txBody>
                    <a:bodyPr/>
                    <a:lstStyle/>
                    <a:p>
                      <a:pPr algn="l" fontAlgn="ctr">
                        <a:spcBef>
                          <a:spcPts val="0"/>
                        </a:spcBef>
                        <a:spcAft>
                          <a:spcPts val="0"/>
                        </a:spcAft>
                      </a:pPr>
                      <a:r>
                        <a:rPr lang="en-US" sz="1800" u="none" strike="noStrike">
                          <a:effectLst/>
                          <a:latin typeface="+mn-lt"/>
                        </a:rPr>
                        <a:t>Execution context</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800" u="none" strike="noStrike" dirty="0">
                          <a:effectLst/>
                          <a:latin typeface="+mn-lt"/>
                        </a:rPr>
                        <a:t>Runs only in the cloud</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800" u="none" strike="noStrike" dirty="0">
                          <a:effectLst/>
                          <a:latin typeface="+mn-lt"/>
                        </a:rPr>
                        <a:t>Can be run locally or in the cloud</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819271427"/>
                  </a:ext>
                </a:extLst>
              </a:tr>
            </a:tbl>
          </a:graphicData>
        </a:graphic>
      </p:graphicFrame>
      <p:sp>
        <p:nvSpPr>
          <p:cNvPr id="4" name="Rectangle 3">
            <a:extLst>
              <a:ext uri="{FF2B5EF4-FFF2-40B4-BE49-F238E27FC236}">
                <a16:creationId xmlns:a16="http://schemas.microsoft.com/office/drawing/2014/main" id="{40465961-3AE0-4E58-8999-11888635D757}"/>
              </a:ext>
              <a:ext uri="{C183D7F6-B498-43B3-948B-1728B52AA6E4}">
                <adec:decorative xmlns:adec="http://schemas.microsoft.com/office/drawing/2017/decorative" val="1"/>
              </a:ext>
            </a:extLst>
          </p:cNvPr>
          <p:cNvSpPr/>
          <p:nvPr/>
        </p:nvSpPr>
        <p:spPr bwMode="auto">
          <a:xfrm>
            <a:off x="327424" y="1635638"/>
            <a:ext cx="4131688" cy="461364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1427266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C180B1F0-2F89-4748-A8DE-56076C31C0AA}"/>
              </a:ext>
            </a:extLst>
          </p:cNvPr>
          <p:cNvSpPr txBox="1">
            <a:spLocks/>
          </p:cNvSpPr>
          <p:nvPr/>
        </p:nvSpPr>
        <p:spPr>
          <a:xfrm>
            <a:off x="386358" y="1414506"/>
            <a:ext cx="5540087" cy="4200482"/>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600"/>
              </a:spcBef>
              <a:spcAft>
                <a:spcPts val="0"/>
              </a:spcAft>
              <a:buFont typeface="Arial" panose="020B0604020202020204" pitchFamily="34" charset="0"/>
              <a:buChar char="•"/>
            </a:pPr>
            <a:r>
              <a:rPr lang="en-US" dirty="0"/>
              <a:t>Choose a compute service</a:t>
            </a:r>
          </a:p>
          <a:p>
            <a:pPr marL="342900" lvl="1" indent="-342900">
              <a:spcBef>
                <a:spcPts val="600"/>
              </a:spcBef>
              <a:spcAft>
                <a:spcPts val="0"/>
              </a:spcAft>
              <a:buFont typeface="Arial" panose="020B0604020202020204" pitchFamily="34" charset="0"/>
              <a:buChar char="•"/>
            </a:pPr>
            <a:r>
              <a:rPr lang="en-US" dirty="0"/>
              <a:t>Design for Azure virtual machine solutions</a:t>
            </a:r>
          </a:p>
          <a:p>
            <a:pPr marL="342900" lvl="1" indent="-342900">
              <a:spcBef>
                <a:spcPts val="600"/>
              </a:spcBef>
              <a:spcAft>
                <a:spcPts val="0"/>
              </a:spcAft>
              <a:buFont typeface="Arial" panose="020B0604020202020204" pitchFamily="34" charset="0"/>
              <a:buChar char="•"/>
            </a:pPr>
            <a:r>
              <a:rPr lang="en-US" dirty="0"/>
              <a:t>Design for Azure Batch solutions</a:t>
            </a:r>
          </a:p>
          <a:p>
            <a:pPr marL="342900" lvl="1" indent="-342900">
              <a:spcBef>
                <a:spcPts val="600"/>
              </a:spcBef>
              <a:spcAft>
                <a:spcPts val="0"/>
              </a:spcAft>
              <a:buFont typeface="Arial" panose="020B0604020202020204" pitchFamily="34" charset="0"/>
              <a:buChar char="•"/>
            </a:pPr>
            <a:r>
              <a:rPr lang="en-US" dirty="0"/>
              <a:t>Design for Azure App Services solutions</a:t>
            </a:r>
          </a:p>
          <a:p>
            <a:pPr marL="342900" lvl="1" indent="-342900">
              <a:spcBef>
                <a:spcPts val="600"/>
              </a:spcBef>
              <a:spcAft>
                <a:spcPts val="0"/>
              </a:spcAft>
              <a:buFont typeface="Arial" panose="020B0604020202020204" pitchFamily="34" charset="0"/>
              <a:buChar char="•"/>
            </a:pPr>
            <a:r>
              <a:rPr lang="en-US" dirty="0"/>
              <a:t>Design for Azure Container Instances solutions</a:t>
            </a:r>
          </a:p>
          <a:p>
            <a:pPr marL="342900" lvl="1" indent="-342900">
              <a:spcBef>
                <a:spcPts val="600"/>
              </a:spcBef>
              <a:spcAft>
                <a:spcPts val="0"/>
              </a:spcAft>
              <a:buFont typeface="Arial" panose="020B0604020202020204" pitchFamily="34" charset="0"/>
              <a:buChar char="•"/>
            </a:pPr>
            <a:r>
              <a:rPr lang="en-US" dirty="0"/>
              <a:t>Design for Azure Kubernetes Service solutions</a:t>
            </a:r>
          </a:p>
          <a:p>
            <a:pPr marL="342900" lvl="1" indent="-342900">
              <a:spcBef>
                <a:spcPts val="600"/>
              </a:spcBef>
              <a:spcAft>
                <a:spcPts val="0"/>
              </a:spcAft>
              <a:buFont typeface="Arial" panose="020B0604020202020204" pitchFamily="34" charset="0"/>
              <a:buChar char="•"/>
            </a:pPr>
            <a:r>
              <a:rPr lang="en-US" dirty="0"/>
              <a:t>Design for Azure Function solutions</a:t>
            </a:r>
          </a:p>
          <a:p>
            <a:pPr marL="342900" lvl="1" indent="-342900">
              <a:spcBef>
                <a:spcPts val="600"/>
              </a:spcBef>
              <a:spcAft>
                <a:spcPts val="0"/>
              </a:spcAft>
              <a:buFont typeface="Arial" panose="020B0604020202020204" pitchFamily="34" charset="0"/>
              <a:buChar char="•"/>
            </a:pPr>
            <a:r>
              <a:rPr lang="en-US" dirty="0"/>
              <a:t>Design for Azure Logic App solutions</a:t>
            </a:r>
          </a:p>
          <a:p>
            <a:pPr marL="342900" lvl="1" indent="-342900">
              <a:spcBef>
                <a:spcPts val="600"/>
              </a:spcBef>
              <a:spcAft>
                <a:spcPts val="0"/>
              </a:spcAft>
              <a:buFont typeface="Arial" panose="020B0604020202020204" pitchFamily="34" charset="0"/>
              <a:buChar char="•"/>
            </a:pPr>
            <a:r>
              <a:rPr lang="en-US" dirty="0"/>
              <a:t>Case study</a:t>
            </a:r>
          </a:p>
          <a:p>
            <a:pPr marL="342900" lvl="1" indent="-342900">
              <a:spcBef>
                <a:spcPts val="600"/>
              </a:spcBef>
              <a:spcAft>
                <a:spcPts val="0"/>
              </a:spcAft>
              <a:buFont typeface="Arial" panose="020B0604020202020204" pitchFamily="34" charset="0"/>
              <a:buChar char="•"/>
            </a:pPr>
            <a:r>
              <a:rPr lang="en-US" dirty="0"/>
              <a:t>Summary and resources</a:t>
            </a:r>
          </a:p>
          <a:p>
            <a:pPr marL="342900" lvl="1" indent="-342900">
              <a:spcBef>
                <a:spcPts val="600"/>
              </a:spcBef>
              <a:spcAft>
                <a:spcPts val="0"/>
              </a:spcAft>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3D17827B-6ACB-4778-B143-5B560E3007A4}"/>
              </a:ext>
            </a:extLst>
          </p:cNvPr>
          <p:cNvSpPr txBox="1"/>
          <p:nvPr/>
        </p:nvSpPr>
        <p:spPr>
          <a:xfrm>
            <a:off x="6341960" y="1414506"/>
            <a:ext cx="5463682" cy="3369769"/>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for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an appropriately sized compute solution based on workload requirements.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Container-based compute solution.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Serverless-based compute solution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Virtual Machine-based compute solution</a:t>
            </a:r>
          </a:p>
        </p:txBody>
      </p:sp>
    </p:spTree>
    <p:extLst>
      <p:ext uri="{BB962C8B-B14F-4D97-AF65-F5344CB8AC3E}">
        <p14:creationId xmlns:p14="http://schemas.microsoft.com/office/powerpoint/2010/main" val="18077953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EEBD-ECD4-4924-A622-6471AF8939D0}"/>
              </a:ext>
            </a:extLst>
          </p:cNvPr>
          <p:cNvSpPr>
            <a:spLocks noGrp="1"/>
          </p:cNvSpPr>
          <p:nvPr>
            <p:ph type="title"/>
          </p:nvPr>
        </p:nvSpPr>
        <p:spPr>
          <a:xfrm>
            <a:off x="418643" y="440494"/>
            <a:ext cx="11341268" cy="680196"/>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Compute solutions</a:t>
            </a:r>
            <a:endParaRPr lang="en-US" dirty="0">
              <a:solidFill>
                <a:schemeClr val="tx2">
                  <a:lumMod val="50000"/>
                </a:schemeClr>
              </a:solidFill>
            </a:endParaRPr>
          </a:p>
        </p:txBody>
      </p:sp>
      <p:sp>
        <p:nvSpPr>
          <p:cNvPr id="5" name="TextBox 4">
            <a:extLst>
              <a:ext uri="{FF2B5EF4-FFF2-40B4-BE49-F238E27FC236}">
                <a16:creationId xmlns:a16="http://schemas.microsoft.com/office/drawing/2014/main" id="{4B052DFD-773B-41FC-B4C1-95B56B27AAD0}"/>
              </a:ext>
            </a:extLst>
          </p:cNvPr>
          <p:cNvSpPr txBox="1"/>
          <p:nvPr/>
        </p:nvSpPr>
        <p:spPr>
          <a:xfrm>
            <a:off x="340624" y="1749968"/>
            <a:ext cx="3693809" cy="4204228"/>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Which Azure compute service would you recommend for the front-end tier? Address both the workload hosting and the web application. </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Which Azure compute service would you recommend for the middle tier application? Diagram what you decide and explain your solution. </a:t>
            </a:r>
          </a:p>
          <a:p>
            <a:pPr marL="342900" indent="-342900">
              <a:lnSpc>
                <a:spcPct val="90000"/>
              </a:lnSpc>
              <a:spcAft>
                <a:spcPts val="1200"/>
              </a:spcAft>
              <a:buFont typeface="Arial" panose="020B0604020202020204" pitchFamily="34" charset="0"/>
              <a:buChar char="•"/>
            </a:pPr>
            <a:endParaRPr lang="en-US" sz="2000" dirty="0" err="1">
              <a:gradFill>
                <a:gsLst>
                  <a:gs pos="2917">
                    <a:schemeClr val="tx1"/>
                  </a:gs>
                  <a:gs pos="30000">
                    <a:schemeClr val="tx1"/>
                  </a:gs>
                </a:gsLst>
                <a:lin ang="5400000" scaled="0"/>
              </a:gradFill>
            </a:endParaRPr>
          </a:p>
        </p:txBody>
      </p:sp>
      <p:grpSp>
        <p:nvGrpSpPr>
          <p:cNvPr id="4" name="Group 3" descr="Diagram of BI enterprise application architecture ">
            <a:extLst>
              <a:ext uri="{FF2B5EF4-FFF2-40B4-BE49-F238E27FC236}">
                <a16:creationId xmlns:a16="http://schemas.microsoft.com/office/drawing/2014/main" id="{98734B7A-1D47-4F1E-8050-91BA3308DBC4}"/>
              </a:ext>
            </a:extLst>
          </p:cNvPr>
          <p:cNvGrpSpPr/>
          <p:nvPr/>
        </p:nvGrpSpPr>
        <p:grpSpPr>
          <a:xfrm>
            <a:off x="4518837" y="1493648"/>
            <a:ext cx="7474687" cy="4182814"/>
            <a:chOff x="1254434" y="1255224"/>
            <a:chExt cx="9419713" cy="4930565"/>
          </a:xfrm>
        </p:grpSpPr>
        <p:sp>
          <p:nvSpPr>
            <p:cNvPr id="9" name="TextBox 8">
              <a:extLst>
                <a:ext uri="{FF2B5EF4-FFF2-40B4-BE49-F238E27FC236}">
                  <a16:creationId xmlns:a16="http://schemas.microsoft.com/office/drawing/2014/main" id="{58E93BA6-7CD1-47A2-9FA5-E19C6519EA9B}"/>
                </a:ext>
              </a:extLst>
            </p:cNvPr>
            <p:cNvSpPr txBox="1"/>
            <p:nvPr/>
          </p:nvSpPr>
          <p:spPr>
            <a:xfrm>
              <a:off x="2906850" y="4146871"/>
              <a:ext cx="2543908" cy="1901056"/>
            </a:xfrm>
            <a:prstGeom prst="rect">
              <a:avLst/>
            </a:prstGeom>
            <a:noFill/>
          </p:spPr>
          <p:txBody>
            <a:bodyPr wrap="square" lIns="182880" tIns="146304" rIns="182880" bIns="146304" rtlCol="0">
              <a:spAutoFit/>
            </a:bodyPr>
            <a:lstStyle/>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Heavy demand</a:t>
              </a:r>
            </a:p>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Servers reach their performance limits during the day</a:t>
              </a:r>
            </a:p>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Servers sit idle during off hours</a:t>
              </a:r>
            </a:p>
          </p:txBody>
        </p:sp>
        <p:sp>
          <p:nvSpPr>
            <p:cNvPr id="10" name="TextBox 9">
              <a:extLst>
                <a:ext uri="{FF2B5EF4-FFF2-40B4-BE49-F238E27FC236}">
                  <a16:creationId xmlns:a16="http://schemas.microsoft.com/office/drawing/2014/main" id="{5FEEBA96-891D-4DCB-820D-616179E61337}"/>
                </a:ext>
              </a:extLst>
            </p:cNvPr>
            <p:cNvSpPr txBox="1"/>
            <p:nvPr/>
          </p:nvSpPr>
          <p:spPr>
            <a:xfrm>
              <a:off x="5413076" y="4146871"/>
              <a:ext cx="2543908" cy="2038918"/>
            </a:xfrm>
            <a:prstGeom prst="rect">
              <a:avLst/>
            </a:prstGeom>
            <a:noFill/>
          </p:spPr>
          <p:txBody>
            <a:bodyPr wrap="square" lIns="182880" tIns="146304" rIns="182880" bIns="146304" rtlCol="0">
              <a:spAutoFit/>
            </a:bodyPr>
            <a:lstStyle/>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Rest API call from the front-end tier</a:t>
              </a:r>
            </a:p>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400" kern="0" dirty="0">
                  <a:gradFill>
                    <a:gsLst>
                      <a:gs pos="2917">
                        <a:srgbClr val="000000"/>
                      </a:gs>
                      <a:gs pos="30000">
                        <a:srgbClr val="000000"/>
                      </a:gs>
                    </a:gsLst>
                    <a:lin ang="5400000" scaled="0"/>
                  </a:gradFill>
                </a:rPr>
                <a:t>Request demand changes from day to day</a:t>
              </a: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 </a:t>
              </a:r>
            </a:p>
          </p:txBody>
        </p:sp>
        <p:sp>
          <p:nvSpPr>
            <p:cNvPr id="11" name="TextBox 10">
              <a:extLst>
                <a:ext uri="{FF2B5EF4-FFF2-40B4-BE49-F238E27FC236}">
                  <a16:creationId xmlns:a16="http://schemas.microsoft.com/office/drawing/2014/main" id="{3688585A-EA5F-4F1C-BB10-F29C659C0834}"/>
                </a:ext>
              </a:extLst>
            </p:cNvPr>
            <p:cNvSpPr txBox="1"/>
            <p:nvPr/>
          </p:nvSpPr>
          <p:spPr>
            <a:xfrm>
              <a:off x="8124040" y="4098787"/>
              <a:ext cx="2183842" cy="1110158"/>
            </a:xfrm>
            <a:prstGeom prst="rect">
              <a:avLst/>
            </a:prstGeom>
            <a:noFill/>
          </p:spPr>
          <p:txBody>
            <a:bodyPr wrap="square" lIns="182880" tIns="146304" rIns="182880" bIns="146304"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rPr>
                <a:t>Uses all-flash enterprise SAN storage</a:t>
              </a:r>
            </a:p>
          </p:txBody>
        </p:sp>
        <p:sp>
          <p:nvSpPr>
            <p:cNvPr id="13" name="TextBox 12">
              <a:extLst>
                <a:ext uri="{FF2B5EF4-FFF2-40B4-BE49-F238E27FC236}">
                  <a16:creationId xmlns:a16="http://schemas.microsoft.com/office/drawing/2014/main" id="{3A6D6B75-EE39-4BE2-90BD-11180E3E38C3}"/>
                </a:ext>
              </a:extLst>
            </p:cNvPr>
            <p:cNvSpPr txBox="1"/>
            <p:nvPr/>
          </p:nvSpPr>
          <p:spPr>
            <a:xfrm>
              <a:off x="9647379" y="3746846"/>
              <a:ext cx="1026768" cy="576847"/>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rPr>
                <a:t>&lt;</a:t>
              </a:r>
              <a:r>
                <a:rPr kumimoji="0" lang="en-US" sz="1400" b="0" i="0" u="none" strike="noStrike" kern="0" cap="none" spc="0" normalizeH="0" baseline="30000" noProof="0">
                  <a:ln>
                    <a:noFill/>
                  </a:ln>
                  <a:gradFill>
                    <a:gsLst>
                      <a:gs pos="2917">
                        <a:srgbClr val="000000"/>
                      </a:gs>
                      <a:gs pos="30000">
                        <a:srgbClr val="000000"/>
                      </a:gs>
                    </a:gsLst>
                    <a:lin ang="5400000" scaled="0"/>
                  </a:gradFill>
                  <a:effectLst/>
                  <a:uLnTx/>
                  <a:uFillTx/>
                </a:rPr>
                <a:t>…</a:t>
              </a: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rPr>
                <a:t>&gt;</a:t>
              </a:r>
            </a:p>
          </p:txBody>
        </p:sp>
        <p:grpSp>
          <p:nvGrpSpPr>
            <p:cNvPr id="3" name="Group 2" descr="IIS Web Servers (front tier), .NET Framework based business logic (middle tier), and SQL Server (backend). ">
              <a:extLst>
                <a:ext uri="{FF2B5EF4-FFF2-40B4-BE49-F238E27FC236}">
                  <a16:creationId xmlns:a16="http://schemas.microsoft.com/office/drawing/2014/main" id="{0603F36E-F83B-4390-AF0D-C8E0A75639EB}"/>
                </a:ext>
              </a:extLst>
            </p:cNvPr>
            <p:cNvGrpSpPr/>
            <p:nvPr/>
          </p:nvGrpSpPr>
          <p:grpSpPr>
            <a:xfrm>
              <a:off x="1254434" y="1255224"/>
              <a:ext cx="9254830" cy="2848481"/>
              <a:chOff x="1254434" y="1255224"/>
              <a:chExt cx="9254830" cy="2848481"/>
            </a:xfrm>
          </p:grpSpPr>
          <p:sp>
            <p:nvSpPr>
              <p:cNvPr id="6" name="Rectangle 5">
                <a:extLst>
                  <a:ext uri="{FF2B5EF4-FFF2-40B4-BE49-F238E27FC236}">
                    <a16:creationId xmlns:a16="http://schemas.microsoft.com/office/drawing/2014/main" id="{098FF333-AB69-4326-A7A4-9DAFC6734635}"/>
                  </a:ext>
                </a:extLst>
              </p:cNvPr>
              <p:cNvSpPr/>
              <p:nvPr/>
            </p:nvSpPr>
            <p:spPr bwMode="auto">
              <a:xfrm>
                <a:off x="3095256" y="1500707"/>
                <a:ext cx="1989574" cy="220332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ea typeface="Segoe UI" pitchFamily="34" charset="0"/>
                    <a:cs typeface="Segoe UI" pitchFamily="34" charset="0"/>
                  </a:rPr>
                  <a:t>IIS Web Servers</a:t>
                </a:r>
              </a:p>
            </p:txBody>
          </p:sp>
          <p:sp>
            <p:nvSpPr>
              <p:cNvPr id="7" name="Rectangle 6">
                <a:extLst>
                  <a:ext uri="{FF2B5EF4-FFF2-40B4-BE49-F238E27FC236}">
                    <a16:creationId xmlns:a16="http://schemas.microsoft.com/office/drawing/2014/main" id="{B7B3EA34-DA01-4854-BDFA-6DEC2951F812}"/>
                  </a:ext>
                </a:extLst>
              </p:cNvPr>
              <p:cNvSpPr/>
              <p:nvPr/>
            </p:nvSpPr>
            <p:spPr bwMode="auto">
              <a:xfrm>
                <a:off x="5663804" y="1500707"/>
                <a:ext cx="1989574" cy="220332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ea typeface="Segoe UI" pitchFamily="34" charset="0"/>
                    <a:cs typeface="Segoe UI" pitchFamily="34" charset="0"/>
                  </a:rPr>
                  <a:t>.NET Framework-based business logic</a:t>
                </a:r>
              </a:p>
            </p:txBody>
          </p:sp>
          <p:sp>
            <p:nvSpPr>
              <p:cNvPr id="8" name="Rectangle 7">
                <a:extLst>
                  <a:ext uri="{FF2B5EF4-FFF2-40B4-BE49-F238E27FC236}">
                    <a16:creationId xmlns:a16="http://schemas.microsoft.com/office/drawing/2014/main" id="{6BD8D099-C5FF-4966-9A57-3B625B55A3B4}"/>
                  </a:ext>
                </a:extLst>
              </p:cNvPr>
              <p:cNvSpPr/>
              <p:nvPr/>
            </p:nvSpPr>
            <p:spPr bwMode="auto">
              <a:xfrm>
                <a:off x="8146585" y="1500707"/>
                <a:ext cx="1989574" cy="220332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ea typeface="Segoe UI" pitchFamily="34" charset="0"/>
                    <a:cs typeface="Segoe UI" pitchFamily="34" charset="0"/>
                  </a:rPr>
                  <a:t>SQL Server Analysis Services with SQL Server Always On Availability Group database</a:t>
                </a:r>
              </a:p>
            </p:txBody>
          </p:sp>
          <p:sp>
            <p:nvSpPr>
              <p:cNvPr id="12" name="Rectangle 11">
                <a:extLst>
                  <a:ext uri="{FF2B5EF4-FFF2-40B4-BE49-F238E27FC236}">
                    <a16:creationId xmlns:a16="http://schemas.microsoft.com/office/drawing/2014/main" id="{270B9E5C-A107-4D26-8C2B-0E20318488B3}"/>
                  </a:ext>
                  <a:ext uri="{C183D7F6-B498-43B3-948B-1728B52AA6E4}">
                    <adec:decorative xmlns:adec="http://schemas.microsoft.com/office/drawing/2017/decorative" val="1"/>
                  </a:ext>
                </a:extLst>
              </p:cNvPr>
              <p:cNvSpPr/>
              <p:nvPr/>
            </p:nvSpPr>
            <p:spPr bwMode="auto">
              <a:xfrm>
                <a:off x="2721792" y="1255224"/>
                <a:ext cx="7787472" cy="2821590"/>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a:extLst>
                  <a:ext uri="{FF2B5EF4-FFF2-40B4-BE49-F238E27FC236}">
                    <a16:creationId xmlns:a16="http://schemas.microsoft.com/office/drawing/2014/main" id="{DC4EC046-584A-4E55-BDAA-7A79662A9E86}"/>
                  </a:ext>
                  <a:ext uri="{C183D7F6-B498-43B3-948B-1728B52AA6E4}">
                    <adec:decorative xmlns:adec="http://schemas.microsoft.com/office/drawing/2017/decorative" val="1"/>
                  </a:ext>
                </a:extLst>
              </p:cNvPr>
              <p:cNvSpPr/>
              <p:nvPr/>
            </p:nvSpPr>
            <p:spPr bwMode="auto">
              <a:xfrm>
                <a:off x="2906849" y="1373807"/>
                <a:ext cx="2387321" cy="2542234"/>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Rectangle 14">
                <a:extLst>
                  <a:ext uri="{FF2B5EF4-FFF2-40B4-BE49-F238E27FC236}">
                    <a16:creationId xmlns:a16="http://schemas.microsoft.com/office/drawing/2014/main" id="{51C2BC69-CA5F-45E9-B62F-F3AA18FF26BB}"/>
                  </a:ext>
                  <a:ext uri="{C183D7F6-B498-43B3-948B-1728B52AA6E4}">
                    <adec:decorative xmlns:adec="http://schemas.microsoft.com/office/drawing/2017/decorative" val="1"/>
                  </a:ext>
                </a:extLst>
              </p:cNvPr>
              <p:cNvSpPr/>
              <p:nvPr/>
            </p:nvSpPr>
            <p:spPr bwMode="auto">
              <a:xfrm>
                <a:off x="5468760" y="1375482"/>
                <a:ext cx="2387321" cy="2542234"/>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Rectangle 15">
                <a:extLst>
                  <a:ext uri="{FF2B5EF4-FFF2-40B4-BE49-F238E27FC236}">
                    <a16:creationId xmlns:a16="http://schemas.microsoft.com/office/drawing/2014/main" id="{3C995608-3076-4BC2-AFD7-E37190DE72E0}"/>
                  </a:ext>
                  <a:ext uri="{C183D7F6-B498-43B3-948B-1728B52AA6E4}">
                    <adec:decorative xmlns:adec="http://schemas.microsoft.com/office/drawing/2017/decorative" val="1"/>
                  </a:ext>
                </a:extLst>
              </p:cNvPr>
              <p:cNvSpPr/>
              <p:nvPr/>
            </p:nvSpPr>
            <p:spPr bwMode="auto">
              <a:xfrm>
                <a:off x="7920560" y="1373807"/>
                <a:ext cx="2387321" cy="2542234"/>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 name="TextBox 16">
                <a:extLst>
                  <a:ext uri="{FF2B5EF4-FFF2-40B4-BE49-F238E27FC236}">
                    <a16:creationId xmlns:a16="http://schemas.microsoft.com/office/drawing/2014/main" id="{606BC492-7F3D-4542-89E5-DF99CC825CB7}"/>
                  </a:ext>
                </a:extLst>
              </p:cNvPr>
              <p:cNvSpPr txBox="1"/>
              <p:nvPr/>
            </p:nvSpPr>
            <p:spPr>
              <a:xfrm>
                <a:off x="2988437" y="3726410"/>
                <a:ext cx="1112559" cy="362797"/>
              </a:xfrm>
              <a:prstGeom prst="rect">
                <a:avLst/>
              </a:prstGeom>
              <a:solidFill>
                <a:srgbClr val="FFFFFF"/>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subnet</a:t>
                </a:r>
                <a:endParaRPr kumimoji="0" lang="en-US" sz="1400" b="0" i="0" u="none" strike="noStrike" kern="0" cap="none" spc="0" normalizeH="0" baseline="0" noProof="0" dirty="0">
                  <a:ln>
                    <a:noFill/>
                  </a:ln>
                  <a:solidFill>
                    <a:srgbClr val="000000"/>
                  </a:solidFill>
                  <a:effectLst/>
                  <a:uLnTx/>
                  <a:uFillTx/>
                </a:endParaRPr>
              </a:p>
            </p:txBody>
          </p:sp>
          <p:sp>
            <p:nvSpPr>
              <p:cNvPr id="18" name="TextBox 17">
                <a:extLst>
                  <a:ext uri="{FF2B5EF4-FFF2-40B4-BE49-F238E27FC236}">
                    <a16:creationId xmlns:a16="http://schemas.microsoft.com/office/drawing/2014/main" id="{DE03BF2C-4B13-47F8-8B60-3A7F1677D412}"/>
                  </a:ext>
                </a:extLst>
              </p:cNvPr>
              <p:cNvSpPr txBox="1"/>
              <p:nvPr/>
            </p:nvSpPr>
            <p:spPr>
              <a:xfrm>
                <a:off x="5532642" y="3726410"/>
                <a:ext cx="1285878" cy="362797"/>
              </a:xfrm>
              <a:prstGeom prst="rect">
                <a:avLst/>
              </a:prstGeom>
              <a:solidFill>
                <a:srgbClr val="FFFFFF"/>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subnet</a:t>
                </a:r>
                <a:endParaRPr kumimoji="0" lang="en-US" sz="1400" b="0" i="0" u="none" strike="noStrike" kern="0" cap="none" spc="0" normalizeH="0" baseline="0" noProof="0" dirty="0">
                  <a:ln>
                    <a:noFill/>
                  </a:ln>
                  <a:solidFill>
                    <a:srgbClr val="000000"/>
                  </a:solidFill>
                  <a:effectLst/>
                  <a:uLnTx/>
                  <a:uFillTx/>
                </a:endParaRPr>
              </a:p>
            </p:txBody>
          </p:sp>
          <p:sp>
            <p:nvSpPr>
              <p:cNvPr id="19" name="TextBox 18">
                <a:extLst>
                  <a:ext uri="{FF2B5EF4-FFF2-40B4-BE49-F238E27FC236}">
                    <a16:creationId xmlns:a16="http://schemas.microsoft.com/office/drawing/2014/main" id="{EE81F541-9F14-43C0-B072-E381D8303784}"/>
                  </a:ext>
                </a:extLst>
              </p:cNvPr>
              <p:cNvSpPr txBox="1"/>
              <p:nvPr/>
            </p:nvSpPr>
            <p:spPr>
              <a:xfrm>
                <a:off x="7970170" y="3740908"/>
                <a:ext cx="1091240" cy="362797"/>
              </a:xfrm>
              <a:prstGeom prst="rect">
                <a:avLst/>
              </a:prstGeom>
              <a:solidFill>
                <a:srgbClr val="FFFFFF"/>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subnet</a:t>
                </a:r>
                <a:endParaRPr kumimoji="0" lang="en-US" sz="1400" b="0" i="0" u="none" strike="noStrike" kern="0" cap="none" spc="0" normalizeH="0" baseline="0" noProof="0" dirty="0">
                  <a:ln>
                    <a:noFill/>
                  </a:ln>
                  <a:solidFill>
                    <a:srgbClr val="000000"/>
                  </a:solidFill>
                  <a:effectLst/>
                  <a:uLnTx/>
                  <a:uFillTx/>
                </a:endParaRPr>
              </a:p>
            </p:txBody>
          </p:sp>
          <p:cxnSp>
            <p:nvCxnSpPr>
              <p:cNvPr id="20" name="Straight Arrow Connector 19">
                <a:extLst>
                  <a:ext uri="{FF2B5EF4-FFF2-40B4-BE49-F238E27FC236}">
                    <a16:creationId xmlns:a16="http://schemas.microsoft.com/office/drawing/2014/main" id="{9D2B5EA8-A0F5-4E2E-A17E-0F37162642E3}"/>
                  </a:ext>
                  <a:ext uri="{C183D7F6-B498-43B3-948B-1728B52AA6E4}">
                    <adec:decorative xmlns:adec="http://schemas.microsoft.com/office/drawing/2017/decorative" val="1"/>
                  </a:ext>
                </a:extLst>
              </p:cNvPr>
              <p:cNvCxnSpPr>
                <a:stCxn id="6" idx="3"/>
                <a:endCxn id="7" idx="1"/>
              </p:cNvCxnSpPr>
              <p:nvPr/>
            </p:nvCxnSpPr>
            <p:spPr>
              <a:xfrm>
                <a:off x="5084830" y="2602367"/>
                <a:ext cx="578974" cy="0"/>
              </a:xfrm>
              <a:prstGeom prst="straightConnector1">
                <a:avLst/>
              </a:prstGeom>
              <a:noFill/>
              <a:ln w="9525" cap="flat" cmpd="sng" algn="ctr">
                <a:solidFill>
                  <a:srgbClr val="000000"/>
                </a:solidFill>
                <a:prstDash val="solid"/>
                <a:headEnd type="none"/>
                <a:tailEnd type="triangle"/>
              </a:ln>
              <a:effectLst/>
            </p:spPr>
          </p:cxnSp>
          <p:cxnSp>
            <p:nvCxnSpPr>
              <p:cNvPr id="21" name="Straight Arrow Connector 20">
                <a:extLst>
                  <a:ext uri="{FF2B5EF4-FFF2-40B4-BE49-F238E27FC236}">
                    <a16:creationId xmlns:a16="http://schemas.microsoft.com/office/drawing/2014/main" id="{94274BD2-17B5-497E-945C-01C5FBBD091D}"/>
                  </a:ext>
                  <a:ext uri="{C183D7F6-B498-43B3-948B-1728B52AA6E4}">
                    <adec:decorative xmlns:adec="http://schemas.microsoft.com/office/drawing/2017/decorative" val="1"/>
                  </a:ext>
                </a:extLst>
              </p:cNvPr>
              <p:cNvCxnSpPr>
                <a:cxnSpLocks/>
              </p:cNvCxnSpPr>
              <p:nvPr/>
            </p:nvCxnSpPr>
            <p:spPr>
              <a:xfrm>
                <a:off x="7653378" y="2602367"/>
                <a:ext cx="493207" cy="0"/>
              </a:xfrm>
              <a:prstGeom prst="straightConnector1">
                <a:avLst/>
              </a:prstGeom>
              <a:noFill/>
              <a:ln w="9525" cap="flat" cmpd="sng" algn="ctr">
                <a:solidFill>
                  <a:srgbClr val="000000"/>
                </a:solidFill>
                <a:prstDash val="solid"/>
                <a:headEnd type="none"/>
                <a:tailEnd type="triangle"/>
              </a:ln>
              <a:effectLst/>
            </p:spPr>
          </p:cxnSp>
          <p:cxnSp>
            <p:nvCxnSpPr>
              <p:cNvPr id="22" name="Straight Arrow Connector 21">
                <a:extLst>
                  <a:ext uri="{FF2B5EF4-FFF2-40B4-BE49-F238E27FC236}">
                    <a16:creationId xmlns:a16="http://schemas.microsoft.com/office/drawing/2014/main" id="{2F6689D4-C9C9-4C43-A549-B500625D0C0C}"/>
                  </a:ext>
                  <a:ext uri="{C183D7F6-B498-43B3-948B-1728B52AA6E4}">
                    <adec:decorative xmlns:adec="http://schemas.microsoft.com/office/drawing/2017/decorative" val="1"/>
                  </a:ext>
                </a:extLst>
              </p:cNvPr>
              <p:cNvCxnSpPr>
                <a:cxnSpLocks/>
                <a:stCxn id="25" idx="3"/>
                <a:endCxn id="6" idx="1"/>
              </p:cNvCxnSpPr>
              <p:nvPr/>
            </p:nvCxnSpPr>
            <p:spPr>
              <a:xfrm>
                <a:off x="2502173" y="2602367"/>
                <a:ext cx="593083" cy="0"/>
              </a:xfrm>
              <a:prstGeom prst="straightConnector1">
                <a:avLst/>
              </a:prstGeom>
              <a:noFill/>
              <a:ln w="9525" cap="flat" cmpd="sng" algn="ctr">
                <a:solidFill>
                  <a:srgbClr val="000000"/>
                </a:solidFill>
                <a:prstDash val="solid"/>
                <a:headEnd type="none"/>
                <a:tailEnd type="triangle"/>
              </a:ln>
              <a:effectLst/>
            </p:spPr>
          </p:cxnSp>
          <p:grpSp>
            <p:nvGrpSpPr>
              <p:cNvPr id="23" name="Group 22">
                <a:extLst>
                  <a:ext uri="{FF2B5EF4-FFF2-40B4-BE49-F238E27FC236}">
                    <a16:creationId xmlns:a16="http://schemas.microsoft.com/office/drawing/2014/main" id="{8513DB58-EAD6-4B56-BD72-8CEC1C72F59A}"/>
                  </a:ext>
                  <a:ext uri="{C183D7F6-B498-43B3-948B-1728B52AA6E4}">
                    <adec:decorative xmlns:adec="http://schemas.microsoft.com/office/drawing/2017/decorative" val="1"/>
                  </a:ext>
                </a:extLst>
              </p:cNvPr>
              <p:cNvGrpSpPr/>
              <p:nvPr/>
            </p:nvGrpSpPr>
            <p:grpSpPr>
              <a:xfrm>
                <a:off x="1467880" y="2108710"/>
                <a:ext cx="1034293" cy="1138841"/>
                <a:chOff x="1123751" y="1920274"/>
                <a:chExt cx="1034293" cy="1138841"/>
              </a:xfrm>
            </p:grpSpPr>
            <p:pic>
              <p:nvPicPr>
                <p:cNvPr id="25" name="Picture 24">
                  <a:extLst>
                    <a:ext uri="{FF2B5EF4-FFF2-40B4-BE49-F238E27FC236}">
                      <a16:creationId xmlns:a16="http://schemas.microsoft.com/office/drawing/2014/main" id="{717737E3-0C37-4417-85EE-311D8DC62A85}"/>
                    </a:ext>
                  </a:extLst>
                </p:cNvPr>
                <p:cNvPicPr>
                  <a:picLocks noChangeAspect="1"/>
                </p:cNvPicPr>
                <p:nvPr/>
              </p:nvPicPr>
              <p:blipFill>
                <a:blip r:embed="rId4" cstate="print">
                  <a:duotone>
                    <a:prstClr val="black"/>
                    <a:srgbClr val="0078D3">
                      <a:tint val="45000"/>
                      <a:satMod val="400000"/>
                    </a:srgbClr>
                  </a:duotone>
                  <a:extLst>
                    <a:ext uri="{28A0092B-C50C-407E-A947-70E740481C1C}">
                      <a14:useLocalDpi xmlns:a14="http://schemas.microsoft.com/office/drawing/2010/main" val="0"/>
                    </a:ext>
                  </a:extLst>
                </a:blip>
                <a:stretch>
                  <a:fillRect/>
                </a:stretch>
              </p:blipFill>
              <p:spPr>
                <a:xfrm>
                  <a:off x="1615092" y="2124220"/>
                  <a:ext cx="542952" cy="579422"/>
                </a:xfrm>
                <a:prstGeom prst="rect">
                  <a:avLst/>
                </a:prstGeom>
              </p:spPr>
            </p:pic>
            <p:pic>
              <p:nvPicPr>
                <p:cNvPr id="26" name="Picture 25">
                  <a:extLst>
                    <a:ext uri="{FF2B5EF4-FFF2-40B4-BE49-F238E27FC236}">
                      <a16:creationId xmlns:a16="http://schemas.microsoft.com/office/drawing/2014/main" id="{F716056E-19A0-46EF-A9BE-56E21FEEF84B}"/>
                    </a:ext>
                  </a:extLst>
                </p:cNvPr>
                <p:cNvPicPr>
                  <a:picLocks noChangeAspect="1"/>
                </p:cNvPicPr>
                <p:nvPr/>
              </p:nvPicPr>
              <p:blipFill>
                <a:blip r:embed="rId4" cstate="print">
                  <a:duotone>
                    <a:prstClr val="black"/>
                    <a:srgbClr val="EBEBEB">
                      <a:tint val="45000"/>
                      <a:satMod val="400000"/>
                    </a:srgbClr>
                  </a:duotone>
                  <a:extLst>
                    <a:ext uri="{28A0092B-C50C-407E-A947-70E740481C1C}">
                      <a14:useLocalDpi xmlns:a14="http://schemas.microsoft.com/office/drawing/2010/main" val="0"/>
                    </a:ext>
                  </a:extLst>
                </a:blip>
                <a:stretch>
                  <a:fillRect/>
                </a:stretch>
              </p:blipFill>
              <p:spPr>
                <a:xfrm>
                  <a:off x="1123751" y="1920274"/>
                  <a:ext cx="542952" cy="582177"/>
                </a:xfrm>
                <a:prstGeom prst="rect">
                  <a:avLst/>
                </a:prstGeom>
              </p:spPr>
            </p:pic>
            <p:pic>
              <p:nvPicPr>
                <p:cNvPr id="27" name="Picture 26">
                  <a:extLst>
                    <a:ext uri="{FF2B5EF4-FFF2-40B4-BE49-F238E27FC236}">
                      <a16:creationId xmlns:a16="http://schemas.microsoft.com/office/drawing/2014/main" id="{C320BA04-CEBC-4AF7-8217-DCEBC85DB5D1}"/>
                    </a:ext>
                  </a:extLst>
                </p:cNvPr>
                <p:cNvPicPr>
                  <a:picLocks noChangeAspect="1"/>
                </p:cNvPicPr>
                <p:nvPr/>
              </p:nvPicPr>
              <p:blipFill>
                <a:blip r:embed="rId5"/>
                <a:stretch>
                  <a:fillRect/>
                </a:stretch>
              </p:blipFill>
              <p:spPr>
                <a:xfrm>
                  <a:off x="1175361" y="2525715"/>
                  <a:ext cx="457200" cy="533400"/>
                </a:xfrm>
                <a:prstGeom prst="rect">
                  <a:avLst/>
                </a:prstGeom>
              </p:spPr>
            </p:pic>
          </p:grpSp>
          <p:sp>
            <p:nvSpPr>
              <p:cNvPr id="24" name="TextBox 23">
                <a:extLst>
                  <a:ext uri="{FF2B5EF4-FFF2-40B4-BE49-F238E27FC236}">
                    <a16:creationId xmlns:a16="http://schemas.microsoft.com/office/drawing/2014/main" id="{F357E235-C8A9-4E6A-AEF9-2373D66A3815}"/>
                  </a:ext>
                </a:extLst>
              </p:cNvPr>
              <p:cNvSpPr txBox="1"/>
              <p:nvPr/>
            </p:nvSpPr>
            <p:spPr>
              <a:xfrm>
                <a:off x="1254434" y="3303865"/>
                <a:ext cx="1302475" cy="565963"/>
              </a:xfrm>
              <a:prstGeom prst="rect">
                <a:avLst/>
              </a:prstGeom>
              <a:noFill/>
            </p:spPr>
            <p:txBody>
              <a:bodyPr wrap="square">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rPr>
                  <a:t>Business analysts</a:t>
                </a:r>
              </a:p>
            </p:txBody>
          </p:sp>
        </p:grpSp>
      </p:grpSp>
      <p:sp>
        <p:nvSpPr>
          <p:cNvPr id="29" name="Rectangle 28">
            <a:extLst>
              <a:ext uri="{FF2B5EF4-FFF2-40B4-BE49-F238E27FC236}">
                <a16:creationId xmlns:a16="http://schemas.microsoft.com/office/drawing/2014/main" id="{DF800F28-AB0A-4237-9221-86CCE9461E75}"/>
              </a:ext>
              <a:ext uri="{C183D7F6-B498-43B3-948B-1728B52AA6E4}">
                <adec:decorative xmlns:adec="http://schemas.microsoft.com/office/drawing/2017/decorative" val="1"/>
              </a:ext>
            </a:extLst>
          </p:cNvPr>
          <p:cNvSpPr/>
          <p:nvPr/>
        </p:nvSpPr>
        <p:spPr bwMode="auto">
          <a:xfrm>
            <a:off x="4380614" y="1180122"/>
            <a:ext cx="7697971" cy="505055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3578659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286761"/>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defTabSz="914367">
              <a:defRPr/>
            </a:pPr>
            <a:r>
              <a:rPr lang="en-US" sz="1961">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286761"/>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defRPr/>
            </a:pPr>
            <a:r>
              <a:rPr lang="en-US" sz="1961">
                <a:solidFill>
                  <a:srgbClr val="FFFFFF"/>
                </a:solidFill>
                <a:latin typeface="Segoe UI Semibold"/>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23220" y="1929264"/>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2000" dirty="0">
                <a:solidFill>
                  <a:srgbClr val="000000"/>
                </a:solidFill>
                <a:latin typeface="Segoe UI"/>
              </a:rPr>
              <a:t>Choose the best Azure service to automate your business processes </a:t>
            </a: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23220" y="2540078"/>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23220" y="2556394"/>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2000" dirty="0">
                <a:solidFill>
                  <a:srgbClr val="000000"/>
                </a:solidFill>
                <a:latin typeface="Segoe UI"/>
              </a:rPr>
              <a:t>Introduction to Azure virtual machines </a:t>
            </a: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23220" y="315662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379946"/>
            <a:ext cx="1465263" cy="2130976"/>
          </a:xfrm>
          <a:prstGeom prst="rect">
            <a:avLst/>
          </a:prstGeom>
        </p:spPr>
      </p:pic>
      <p:sp>
        <p:nvSpPr>
          <p:cNvPr id="4" name="Rectangle 3">
            <a:extLst>
              <a:ext uri="{FF2B5EF4-FFF2-40B4-BE49-F238E27FC236}">
                <a16:creationId xmlns:a16="http://schemas.microsoft.com/office/drawing/2014/main" id="{BB1DC009-5D97-4D9E-B2BC-0D5B0797D924}"/>
              </a:ext>
            </a:extLst>
          </p:cNvPr>
          <p:cNvSpPr/>
          <p:nvPr/>
        </p:nvSpPr>
        <p:spPr>
          <a:xfrm>
            <a:off x="4223220" y="3156625"/>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2000" dirty="0">
                <a:solidFill>
                  <a:srgbClr val="000000"/>
                </a:solidFill>
                <a:latin typeface="Segoe UI"/>
              </a:rPr>
              <a:t>Create an Azure Batch account </a:t>
            </a:r>
          </a:p>
        </p:txBody>
      </p:sp>
      <p:cxnSp>
        <p:nvCxnSpPr>
          <p:cNvPr id="5" name="Straight Connector 4">
            <a:extLst>
              <a:ext uri="{FF2B5EF4-FFF2-40B4-BE49-F238E27FC236}">
                <a16:creationId xmlns:a16="http://schemas.microsoft.com/office/drawing/2014/main" id="{F8E04BB3-812B-40FF-86E9-B1D9FF8AC03E}"/>
              </a:ext>
              <a:ext uri="{C183D7F6-B498-43B3-948B-1728B52AA6E4}">
                <adec:decorative xmlns:adec="http://schemas.microsoft.com/office/drawing/2017/decorative" val="1"/>
              </a:ext>
            </a:extLst>
          </p:cNvPr>
          <p:cNvCxnSpPr>
            <a:cxnSpLocks/>
          </p:cNvCxnSpPr>
          <p:nvPr/>
        </p:nvCxnSpPr>
        <p:spPr>
          <a:xfrm>
            <a:off x="4223220" y="375685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542A37D-E950-4CE1-AEC0-8E3B5E80B6EE}"/>
              </a:ext>
            </a:extLst>
          </p:cNvPr>
          <p:cNvSpPr/>
          <p:nvPr/>
        </p:nvSpPr>
        <p:spPr>
          <a:xfrm>
            <a:off x="4223220" y="3756856"/>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2000" dirty="0">
                <a:solidFill>
                  <a:srgbClr val="000000"/>
                </a:solidFill>
                <a:latin typeface="Segoe UI"/>
              </a:rPr>
              <a:t>Create serverless logic with Azure Functions </a:t>
            </a:r>
          </a:p>
        </p:txBody>
      </p:sp>
      <p:cxnSp>
        <p:nvCxnSpPr>
          <p:cNvPr id="17" name="Straight Connector 16">
            <a:extLst>
              <a:ext uri="{FF2B5EF4-FFF2-40B4-BE49-F238E27FC236}">
                <a16:creationId xmlns:a16="http://schemas.microsoft.com/office/drawing/2014/main" id="{81574A04-FDCF-40D5-A4B7-D7455EA5D760}"/>
              </a:ext>
              <a:ext uri="{C183D7F6-B498-43B3-948B-1728B52AA6E4}">
                <adec:decorative xmlns:adec="http://schemas.microsoft.com/office/drawing/2017/decorative" val="1"/>
              </a:ext>
            </a:extLst>
          </p:cNvPr>
          <p:cNvCxnSpPr>
            <a:cxnSpLocks/>
          </p:cNvCxnSpPr>
          <p:nvPr/>
        </p:nvCxnSpPr>
        <p:spPr>
          <a:xfrm>
            <a:off x="4223220" y="435708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9B3AEE-C0AD-4F1E-8D1A-EE271633F2D3}"/>
              </a:ext>
            </a:extLst>
          </p:cNvPr>
          <p:cNvSpPr/>
          <p:nvPr/>
        </p:nvSpPr>
        <p:spPr>
          <a:xfrm>
            <a:off x="4223220" y="4294711"/>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2000" dirty="0">
                <a:solidFill>
                  <a:srgbClr val="000000"/>
                </a:solidFill>
                <a:latin typeface="Segoe UI"/>
              </a:rPr>
              <a:t>Introduction to Azure Logic Apps </a:t>
            </a:r>
          </a:p>
        </p:txBody>
      </p:sp>
      <p:cxnSp>
        <p:nvCxnSpPr>
          <p:cNvPr id="21" name="Straight Connector 20">
            <a:extLst>
              <a:ext uri="{FF2B5EF4-FFF2-40B4-BE49-F238E27FC236}">
                <a16:creationId xmlns:a16="http://schemas.microsoft.com/office/drawing/2014/main" id="{D8A6C2BC-9FB6-41CB-BDC4-E3DB47DA730C}"/>
              </a:ext>
              <a:ext uri="{C183D7F6-B498-43B3-948B-1728B52AA6E4}">
                <adec:decorative xmlns:adec="http://schemas.microsoft.com/office/drawing/2017/decorative" val="1"/>
              </a:ext>
            </a:extLst>
          </p:cNvPr>
          <p:cNvCxnSpPr>
            <a:cxnSpLocks/>
          </p:cNvCxnSpPr>
          <p:nvPr/>
        </p:nvCxnSpPr>
        <p:spPr>
          <a:xfrm>
            <a:off x="4223220" y="489494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AEBA78D-2266-47F1-9E29-78A7F84AB2F5}"/>
              </a:ext>
            </a:extLst>
          </p:cNvPr>
          <p:cNvSpPr/>
          <p:nvPr/>
        </p:nvSpPr>
        <p:spPr>
          <a:xfrm>
            <a:off x="4223220" y="487348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2000" dirty="0">
                <a:solidFill>
                  <a:srgbClr val="000000"/>
                </a:solidFill>
                <a:latin typeface="Segoe UI"/>
              </a:rPr>
              <a:t>Host a web application with Azure App Service </a:t>
            </a:r>
          </a:p>
        </p:txBody>
      </p:sp>
      <p:cxnSp>
        <p:nvCxnSpPr>
          <p:cNvPr id="25" name="Straight Connector 24">
            <a:extLst>
              <a:ext uri="{FF2B5EF4-FFF2-40B4-BE49-F238E27FC236}">
                <a16:creationId xmlns:a16="http://schemas.microsoft.com/office/drawing/2014/main" id="{5F5F5F80-D149-4A48-87BE-CA51402C60F6}"/>
              </a:ext>
              <a:ext uri="{C183D7F6-B498-43B3-948B-1728B52AA6E4}">
                <adec:decorative xmlns:adec="http://schemas.microsoft.com/office/drawing/2017/decorative" val="1"/>
              </a:ext>
            </a:extLst>
          </p:cNvPr>
          <p:cNvCxnSpPr>
            <a:cxnSpLocks/>
          </p:cNvCxnSpPr>
          <p:nvPr/>
        </p:nvCxnSpPr>
        <p:spPr>
          <a:xfrm>
            <a:off x="4223220" y="543279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7FD124C-884E-4B3D-AC38-93EBDF96F68F}"/>
              </a:ext>
              <a:ext uri="{C183D7F6-B498-43B3-948B-1728B52AA6E4}">
                <adec:decorative xmlns:adec="http://schemas.microsoft.com/office/drawing/2017/decorative" val="1"/>
              </a:ext>
            </a:extLst>
          </p:cNvPr>
          <p:cNvCxnSpPr>
            <a:cxnSpLocks/>
          </p:cNvCxnSpPr>
          <p:nvPr/>
        </p:nvCxnSpPr>
        <p:spPr>
          <a:xfrm>
            <a:off x="4169867" y="600065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783EE3E-73D9-45FC-9C98-F59298EB1980}"/>
              </a:ext>
            </a:extLst>
          </p:cNvPr>
          <p:cNvSpPr/>
          <p:nvPr/>
        </p:nvSpPr>
        <p:spPr>
          <a:xfrm>
            <a:off x="4223220" y="5396759"/>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2000" dirty="0">
                <a:solidFill>
                  <a:srgbClr val="000000"/>
                </a:solidFill>
                <a:latin typeface="Segoe UI"/>
              </a:rPr>
              <a:t>Introduction to Azure Kubernetes Service </a:t>
            </a:r>
          </a:p>
        </p:txBody>
      </p:sp>
    </p:spTree>
    <p:extLst>
      <p:ext uri="{BB962C8B-B14F-4D97-AF65-F5344CB8AC3E}">
        <p14:creationId xmlns:p14="http://schemas.microsoft.com/office/powerpoint/2010/main" val="344469963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D086B938-865A-4D17-8A4F-A2101C31D29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30582" y="2655322"/>
            <a:ext cx="1547356" cy="1547356"/>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#1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Run a Linux or Windows virtual machine on Azure</a:t>
            </a:r>
            <a:endParaRPr lang="en-US" dirty="0"/>
          </a:p>
        </p:txBody>
      </p:sp>
      <p:pic>
        <p:nvPicPr>
          <p:cNvPr id="1026" name="Picture 2" descr="VM with public IP address and managed disks. ">
            <a:extLst>
              <a:ext uri="{FF2B5EF4-FFF2-40B4-BE49-F238E27FC236}">
                <a16:creationId xmlns:a16="http://schemas.microsoft.com/office/drawing/2014/main" id="{925784B3-7EF5-45BA-8AE0-7F41D3FB5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754" y="1635639"/>
            <a:ext cx="791527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78104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#2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3d image rendering with Azure Batch</a:t>
            </a:r>
            <a:endParaRPr lang="en-US" dirty="0"/>
          </a:p>
        </p:txBody>
      </p:sp>
      <p:pic>
        <p:nvPicPr>
          <p:cNvPr id="2" name="Picture 1" descr="Azure Batch uses Azure storage for job tasks. ">
            <a:extLst>
              <a:ext uri="{FF2B5EF4-FFF2-40B4-BE49-F238E27FC236}">
                <a16:creationId xmlns:a16="http://schemas.microsoft.com/office/drawing/2014/main" id="{F88E21B8-B900-491A-944A-8268BA756143}"/>
              </a:ext>
            </a:extLst>
          </p:cNvPr>
          <p:cNvPicPr>
            <a:picLocks noChangeAspect="1"/>
          </p:cNvPicPr>
          <p:nvPr/>
        </p:nvPicPr>
        <p:blipFill>
          <a:blip r:embed="rId4"/>
          <a:stretch>
            <a:fillRect/>
          </a:stretch>
        </p:blipFill>
        <p:spPr>
          <a:xfrm>
            <a:off x="2796364" y="1635639"/>
            <a:ext cx="5783114" cy="4440805"/>
          </a:xfrm>
          <a:prstGeom prst="rect">
            <a:avLst/>
          </a:prstGeom>
        </p:spPr>
      </p:pic>
    </p:spTree>
    <p:extLst>
      <p:ext uri="{BB962C8B-B14F-4D97-AF65-F5344CB8AC3E}">
        <p14:creationId xmlns:p14="http://schemas.microsoft.com/office/powerpoint/2010/main" val="7295549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#3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Basic web application</a:t>
            </a:r>
            <a:endParaRPr lang="en-US" dirty="0"/>
          </a:p>
        </p:txBody>
      </p:sp>
      <p:pic>
        <p:nvPicPr>
          <p:cNvPr id="5" name="Picture 4" descr="Basic web application production, stage, and last good web sites. ">
            <a:extLst>
              <a:ext uri="{FF2B5EF4-FFF2-40B4-BE49-F238E27FC236}">
                <a16:creationId xmlns:a16="http://schemas.microsoft.com/office/drawing/2014/main" id="{BCBC1ABA-B5C1-42B9-AA53-D38F226B724C}"/>
              </a:ext>
            </a:extLst>
          </p:cNvPr>
          <p:cNvPicPr>
            <a:picLocks noChangeAspect="1"/>
          </p:cNvPicPr>
          <p:nvPr/>
        </p:nvPicPr>
        <p:blipFill>
          <a:blip r:embed="rId4"/>
          <a:stretch>
            <a:fillRect/>
          </a:stretch>
        </p:blipFill>
        <p:spPr>
          <a:xfrm>
            <a:off x="614461" y="1878927"/>
            <a:ext cx="11258561" cy="3883919"/>
          </a:xfrm>
          <a:prstGeom prst="rect">
            <a:avLst/>
          </a:prstGeom>
        </p:spPr>
      </p:pic>
    </p:spTree>
    <p:extLst>
      <p:ext uri="{BB962C8B-B14F-4D97-AF65-F5344CB8AC3E}">
        <p14:creationId xmlns:p14="http://schemas.microsoft.com/office/powerpoint/2010/main" val="33554384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#4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Pipeline for container-based workloads</a:t>
            </a:r>
            <a:endParaRPr lang="en-US" dirty="0"/>
          </a:p>
        </p:txBody>
      </p:sp>
      <p:pic>
        <p:nvPicPr>
          <p:cNvPr id="2" name="Picture 1" descr="Pipeline using Jenkins, ACR, AKS, and Cosmos DB. ">
            <a:extLst>
              <a:ext uri="{FF2B5EF4-FFF2-40B4-BE49-F238E27FC236}">
                <a16:creationId xmlns:a16="http://schemas.microsoft.com/office/drawing/2014/main" id="{A69914FE-E3FE-44E9-9201-1BBC9F74590B}"/>
              </a:ext>
            </a:extLst>
          </p:cNvPr>
          <p:cNvPicPr>
            <a:picLocks noChangeAspect="1"/>
          </p:cNvPicPr>
          <p:nvPr/>
        </p:nvPicPr>
        <p:blipFill>
          <a:blip r:embed="rId4"/>
          <a:stretch>
            <a:fillRect/>
          </a:stretch>
        </p:blipFill>
        <p:spPr>
          <a:xfrm>
            <a:off x="2169041" y="1831906"/>
            <a:ext cx="7482995" cy="4033295"/>
          </a:xfrm>
          <a:prstGeom prst="rect">
            <a:avLst/>
          </a:prstGeom>
        </p:spPr>
      </p:pic>
    </p:spTree>
    <p:extLst>
      <p:ext uri="{BB962C8B-B14F-4D97-AF65-F5344CB8AC3E}">
        <p14:creationId xmlns:p14="http://schemas.microsoft.com/office/powerpoint/2010/main" val="112797578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#5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Sharing location in real time using low-cost serverless Azure services</a:t>
            </a:r>
            <a:endParaRPr lang="en-US" dirty="0"/>
          </a:p>
        </p:txBody>
      </p:sp>
      <p:pic>
        <p:nvPicPr>
          <p:cNvPr id="5" name="Picture 4" descr="An active and standby region have a Web App and a Function App. ">
            <a:extLst>
              <a:ext uri="{FF2B5EF4-FFF2-40B4-BE49-F238E27FC236}">
                <a16:creationId xmlns:a16="http://schemas.microsoft.com/office/drawing/2014/main" id="{3E67C5BE-CF87-4426-A45C-0FBF098CB594}"/>
              </a:ext>
            </a:extLst>
          </p:cNvPr>
          <p:cNvPicPr>
            <a:picLocks noChangeAspect="1"/>
          </p:cNvPicPr>
          <p:nvPr/>
        </p:nvPicPr>
        <p:blipFill>
          <a:blip r:embed="rId4"/>
          <a:stretch>
            <a:fillRect/>
          </a:stretch>
        </p:blipFill>
        <p:spPr>
          <a:xfrm>
            <a:off x="1562985" y="1635639"/>
            <a:ext cx="8697434" cy="4775915"/>
          </a:xfrm>
          <a:prstGeom prst="rect">
            <a:avLst/>
          </a:prstGeom>
        </p:spPr>
      </p:pic>
    </p:spTree>
    <p:extLst>
      <p:ext uri="{BB962C8B-B14F-4D97-AF65-F5344CB8AC3E}">
        <p14:creationId xmlns:p14="http://schemas.microsoft.com/office/powerpoint/2010/main" val="32836836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62D0B8-B3E9-4352-9062-F49A96329655}"/>
              </a:ext>
            </a:extLst>
          </p:cNvPr>
          <p:cNvSpPr>
            <a:spLocks noGrp="1"/>
          </p:cNvSpPr>
          <p:nvPr>
            <p:ph type="title"/>
          </p:nvPr>
        </p:nvSpPr>
        <p:spPr/>
        <p:txBody>
          <a:bodyPr/>
          <a:lstStyle/>
          <a:p>
            <a:r>
              <a:rPr lang="en-US" dirty="0"/>
              <a:t>Choose a compute solution </a:t>
            </a:r>
          </a:p>
        </p:txBody>
      </p:sp>
      <p:pic>
        <p:nvPicPr>
          <p:cNvPr id="5" name="Picture Placeholder 4">
            <a:extLst>
              <a:ext uri="{FF2B5EF4-FFF2-40B4-BE49-F238E27FC236}">
                <a16:creationId xmlns:a16="http://schemas.microsoft.com/office/drawing/2014/main" id="{A8279917-C07F-4480-8406-504AC49932D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5713660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Choose a compute service for your application </a:t>
            </a:r>
            <a:endParaRPr lang="en-US" dirty="0">
              <a:solidFill>
                <a:schemeClr val="tx2">
                  <a:lumMod val="50000"/>
                </a:schemeClr>
              </a:solidFill>
            </a:endParaRPr>
          </a:p>
        </p:txBody>
      </p:sp>
      <p:sp>
        <p:nvSpPr>
          <p:cNvPr id="4" name="Rectangle 3">
            <a:extLst>
              <a:ext uri="{FF2B5EF4-FFF2-40B4-BE49-F238E27FC236}">
                <a16:creationId xmlns:a16="http://schemas.microsoft.com/office/drawing/2014/main" id="{332003D4-237D-4A6D-8721-F9E70FB3255D}"/>
              </a:ext>
              <a:ext uri="{C183D7F6-B498-43B3-948B-1728B52AA6E4}">
                <adec:decorative xmlns:adec="http://schemas.microsoft.com/office/drawing/2017/decorative" val="1"/>
              </a:ext>
            </a:extLst>
          </p:cNvPr>
          <p:cNvSpPr/>
          <p:nvPr/>
        </p:nvSpPr>
        <p:spPr bwMode="auto">
          <a:xfrm>
            <a:off x="418643" y="1216832"/>
            <a:ext cx="11564250" cy="509890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descr="Decision tree for compute services. ">
            <a:extLst>
              <a:ext uri="{FF2B5EF4-FFF2-40B4-BE49-F238E27FC236}">
                <a16:creationId xmlns:a16="http://schemas.microsoft.com/office/drawing/2014/main" id="{7E65250F-C6DF-47A5-AB06-5A81674BFBD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26512" y="1258745"/>
            <a:ext cx="7551652" cy="5015082"/>
          </a:xfrm>
          <a:prstGeom prst="rect">
            <a:avLst/>
          </a:prstGeom>
          <a:noFill/>
        </p:spPr>
      </p:pic>
    </p:spTree>
    <p:extLst>
      <p:ext uri="{BB962C8B-B14F-4D97-AF65-F5344CB8AC3E}">
        <p14:creationId xmlns:p14="http://schemas.microsoft.com/office/powerpoint/2010/main" val="15064458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063DA8-D74E-4336-A1CD-579FFB4D7437}"/>
              </a:ext>
            </a:extLst>
          </p:cNvPr>
          <p:cNvSpPr>
            <a:spLocks noGrp="1"/>
          </p:cNvSpPr>
          <p:nvPr>
            <p:ph type="title"/>
          </p:nvPr>
        </p:nvSpPr>
        <p:spPr/>
        <p:txBody>
          <a:bodyPr/>
          <a:lstStyle/>
          <a:p>
            <a:r>
              <a:rPr lang="en-US" dirty="0"/>
              <a:t>Design for Azure virtual machine solutions</a:t>
            </a:r>
          </a:p>
        </p:txBody>
      </p:sp>
      <p:pic>
        <p:nvPicPr>
          <p:cNvPr id="5" name="Picture Placeholder 4">
            <a:extLst>
              <a:ext uri="{FF2B5EF4-FFF2-40B4-BE49-F238E27FC236}">
                <a16:creationId xmlns:a16="http://schemas.microsoft.com/office/drawing/2014/main" id="{3A0B634C-F16D-4E63-BD26-EB4ACBA383D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2591456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C2624-1CE7-47A0-97E3-3641B24F1F04}"/>
              </a:ext>
            </a:extLst>
          </p:cNvPr>
          <p:cNvSpPr>
            <a:spLocks noGrp="1"/>
          </p:cNvSpPr>
          <p:nvPr>
            <p:ph type="title"/>
          </p:nvPr>
        </p:nvSpPr>
        <p:spPr/>
        <p:txBody>
          <a:bodyPr/>
          <a:lstStyle/>
          <a:p>
            <a:r>
              <a:rPr lang="en-US" dirty="0"/>
              <a:t>When to select virtual machines</a:t>
            </a:r>
          </a:p>
        </p:txBody>
      </p:sp>
      <p:sp>
        <p:nvSpPr>
          <p:cNvPr id="5" name="Text Placeholder 4">
            <a:extLst>
              <a:ext uri="{FF2B5EF4-FFF2-40B4-BE49-F238E27FC236}">
                <a16:creationId xmlns:a16="http://schemas.microsoft.com/office/drawing/2014/main" id="{08AC334D-BC9F-4493-BD10-F02F222023C0}"/>
              </a:ext>
            </a:extLst>
          </p:cNvPr>
          <p:cNvSpPr>
            <a:spLocks noGrp="1"/>
          </p:cNvSpPr>
          <p:nvPr>
            <p:ph type="body" sz="quarter" idx="10"/>
          </p:nvPr>
        </p:nvSpPr>
        <p:spPr/>
        <p:txBody>
          <a:bodyPr/>
          <a:lstStyle/>
          <a:p>
            <a:r>
              <a:rPr lang="en-US" dirty="0"/>
              <a:t>Know when to use virtual machines</a:t>
            </a:r>
          </a:p>
        </p:txBody>
      </p:sp>
      <p:sp>
        <p:nvSpPr>
          <p:cNvPr id="7" name="TextBox 6">
            <a:extLst>
              <a:ext uri="{FF2B5EF4-FFF2-40B4-BE49-F238E27FC236}">
                <a16:creationId xmlns:a16="http://schemas.microsoft.com/office/drawing/2014/main" id="{2EFABC05-8885-4F05-A2EA-CFA415138164}"/>
              </a:ext>
            </a:extLst>
          </p:cNvPr>
          <p:cNvSpPr txBox="1"/>
          <p:nvPr/>
        </p:nvSpPr>
        <p:spPr>
          <a:xfrm>
            <a:off x="418643" y="1635639"/>
            <a:ext cx="8465331" cy="3477875"/>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Quickly test and troubleshoot different configurations</a:t>
            </a:r>
          </a:p>
          <a:p>
            <a:pPr marL="285750" indent="-285750">
              <a:spcAft>
                <a:spcPts val="1200"/>
              </a:spcAft>
              <a:buFont typeface="Arial" panose="020B0604020202020204" pitchFamily="34" charset="0"/>
              <a:buChar char="•"/>
            </a:pPr>
            <a:r>
              <a:rPr lang="en-US" sz="2000" dirty="0"/>
              <a:t>Use specialty hardware such as high-performance computing</a:t>
            </a:r>
          </a:p>
          <a:p>
            <a:pPr marL="285750" indent="-285750">
              <a:spcAft>
                <a:spcPts val="1200"/>
              </a:spcAft>
              <a:buFont typeface="Arial" panose="020B0604020202020204" pitchFamily="34" charset="0"/>
              <a:buChar char="•"/>
            </a:pPr>
            <a:r>
              <a:rPr lang="en-US" sz="2000" dirty="0"/>
              <a:t>Extend your on-premises datacenter without purchasing additional hardware</a:t>
            </a:r>
          </a:p>
          <a:p>
            <a:pPr marL="285750" indent="-285750">
              <a:spcAft>
                <a:spcPts val="1200"/>
              </a:spcAft>
              <a:buFont typeface="Arial" panose="020B0604020202020204" pitchFamily="34" charset="0"/>
              <a:buChar char="•"/>
            </a:pPr>
            <a:r>
              <a:rPr lang="en-US" sz="2000" dirty="0"/>
              <a:t>Run legacy apps on modern hardware</a:t>
            </a:r>
          </a:p>
          <a:p>
            <a:pPr marL="285750" indent="-285750">
              <a:spcAft>
                <a:spcPts val="1200"/>
              </a:spcAft>
              <a:buFont typeface="Arial" panose="020B0604020202020204" pitchFamily="34" charset="0"/>
              <a:buChar char="•"/>
            </a:pPr>
            <a:r>
              <a:rPr lang="en-US" sz="2000" dirty="0"/>
              <a:t>Access third party software that requires local add-ons or plug-ins</a:t>
            </a:r>
          </a:p>
          <a:p>
            <a:pPr marL="285750" indent="-285750">
              <a:spcAft>
                <a:spcPts val="1200"/>
              </a:spcAft>
              <a:buFont typeface="Arial" panose="020B0604020202020204" pitchFamily="34" charset="0"/>
              <a:buChar char="•"/>
            </a:pPr>
            <a:r>
              <a:rPr lang="en-US" sz="2000" dirty="0"/>
              <a:t>Quickly migrate apps to the cloud </a:t>
            </a:r>
          </a:p>
          <a:p>
            <a:pPr marL="285750" indent="-285750">
              <a:spcAft>
                <a:spcPts val="1200"/>
              </a:spcAft>
              <a:buFont typeface="Arial" panose="020B0604020202020204" pitchFamily="34" charset="0"/>
              <a:buChar char="•"/>
            </a:pPr>
            <a:r>
              <a:rPr lang="en-US" sz="2000" dirty="0">
                <a:solidFill>
                  <a:srgbClr val="171717"/>
                </a:solidFill>
              </a:rPr>
              <a:t>Fully control the computing environment</a:t>
            </a:r>
          </a:p>
        </p:txBody>
      </p:sp>
      <p:pic>
        <p:nvPicPr>
          <p:cNvPr id="6" name="Picture Placeholder 4">
            <a:extLst>
              <a:ext uri="{FF2B5EF4-FFF2-40B4-BE49-F238E27FC236}">
                <a16:creationId xmlns:a16="http://schemas.microsoft.com/office/drawing/2014/main" id="{FBF6267C-A5E4-4172-8BBB-2C19DFADBB7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9903503" y="2524475"/>
            <a:ext cx="1281254" cy="1281436"/>
          </a:xfrm>
          <a:prstGeom prst="rect">
            <a:avLst/>
          </a:prstGeom>
        </p:spPr>
      </p:pic>
    </p:spTree>
    <p:extLst>
      <p:ext uri="{BB962C8B-B14F-4D97-AF65-F5344CB8AC3E}">
        <p14:creationId xmlns:p14="http://schemas.microsoft.com/office/powerpoint/2010/main" val="2595323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D85ABC-7917-4FA8-AA77-C76F4E503703}"/>
              </a:ext>
            </a:extLst>
          </p:cNvPr>
          <p:cNvSpPr>
            <a:spLocks noGrp="1"/>
          </p:cNvSpPr>
          <p:nvPr>
            <p:ph type="title"/>
          </p:nvPr>
        </p:nvSpPr>
        <p:spPr>
          <a:xfrm>
            <a:off x="418643" y="440494"/>
            <a:ext cx="11341268" cy="642840"/>
          </a:xfrm>
        </p:spPr>
        <p:txBody>
          <a:bodyPr/>
          <a:lstStyle/>
          <a:p>
            <a:r>
              <a:rPr lang="en-US" dirty="0"/>
              <a:t>Plan the Azure </a:t>
            </a:r>
            <a:r>
              <a:rPr lang="en-US"/>
              <a:t>virtual </a:t>
            </a:r>
            <a:r>
              <a:rPr lang="en-US" dirty="0"/>
              <a:t>machine deployment</a:t>
            </a:r>
          </a:p>
        </p:txBody>
      </p:sp>
      <p:sp>
        <p:nvSpPr>
          <p:cNvPr id="6" name="Text Placeholder 5">
            <a:extLst>
              <a:ext uri="{FF2B5EF4-FFF2-40B4-BE49-F238E27FC236}">
                <a16:creationId xmlns:a16="http://schemas.microsoft.com/office/drawing/2014/main" id="{73D6B68E-EA73-4803-8C98-19568B742109}"/>
              </a:ext>
            </a:extLst>
          </p:cNvPr>
          <p:cNvSpPr>
            <a:spLocks noGrp="1"/>
          </p:cNvSpPr>
          <p:nvPr>
            <p:ph type="body" sz="quarter" idx="10"/>
          </p:nvPr>
        </p:nvSpPr>
        <p:spPr>
          <a:xfrm>
            <a:off x="432089" y="992799"/>
            <a:ext cx="11341268" cy="430887"/>
          </a:xfrm>
        </p:spPr>
        <p:txBody>
          <a:bodyPr/>
          <a:lstStyle/>
          <a:p>
            <a:r>
              <a:rPr lang="en-US" dirty="0"/>
              <a:t>Azure virtual machines scenarios include build new or migrate patterns</a:t>
            </a:r>
          </a:p>
        </p:txBody>
      </p:sp>
      <p:sp>
        <p:nvSpPr>
          <p:cNvPr id="13" name="TextBox 12">
            <a:extLst>
              <a:ext uri="{FF2B5EF4-FFF2-40B4-BE49-F238E27FC236}">
                <a16:creationId xmlns:a16="http://schemas.microsoft.com/office/drawing/2014/main" id="{A1E01516-6D30-4660-B25F-4BAC06C0EFE5}"/>
              </a:ext>
            </a:extLst>
          </p:cNvPr>
          <p:cNvSpPr txBox="1"/>
          <p:nvPr/>
        </p:nvSpPr>
        <p:spPr>
          <a:xfrm>
            <a:off x="304785" y="1925116"/>
            <a:ext cx="4170396" cy="3681008"/>
          </a:xfrm>
          <a:prstGeom prst="rect">
            <a:avLst/>
          </a:prstGeom>
          <a:noFill/>
        </p:spPr>
        <p:txBody>
          <a:bodyPr wrap="square" lIns="182880" tIns="146304" rIns="182880" bIns="146304" rtlCol="0">
            <a:spAutoFit/>
          </a:bodyPr>
          <a:lstStyle/>
          <a:p>
            <a:pPr marL="342900" indent="-342900">
              <a:spcAft>
                <a:spcPts val="1200"/>
              </a:spcAft>
              <a:buFont typeface="Arial" panose="020B0604020202020204" pitchFamily="34" charset="0"/>
              <a:buChar char="•"/>
            </a:pPr>
            <a:r>
              <a:rPr lang="en-US" sz="2000" dirty="0">
                <a:solidFill>
                  <a:schemeClr val="tx1"/>
                </a:solidFill>
              </a:rPr>
              <a:t>Start with the network</a:t>
            </a:r>
          </a:p>
          <a:p>
            <a:pPr marL="342900" indent="-342900">
              <a:spcAft>
                <a:spcPts val="1200"/>
              </a:spcAft>
              <a:buFont typeface="Arial" panose="020B0604020202020204" pitchFamily="34" charset="0"/>
              <a:buChar char="•"/>
            </a:pPr>
            <a:r>
              <a:rPr lang="en-US" sz="2000" dirty="0">
                <a:solidFill>
                  <a:schemeClr val="tx1"/>
                </a:solidFill>
              </a:rPr>
              <a:t>Name the VM</a:t>
            </a:r>
          </a:p>
          <a:p>
            <a:pPr marL="342900" indent="-342900">
              <a:spcAft>
                <a:spcPts val="1200"/>
              </a:spcAft>
              <a:buFont typeface="Arial" panose="020B0604020202020204" pitchFamily="34" charset="0"/>
              <a:buChar char="•"/>
            </a:pPr>
            <a:r>
              <a:rPr lang="en-US" sz="2000" dirty="0">
                <a:solidFill>
                  <a:schemeClr val="tx1"/>
                </a:solidFill>
              </a:rPr>
              <a:t>Decide the VM location</a:t>
            </a:r>
          </a:p>
          <a:p>
            <a:pPr marL="342900" indent="-342900">
              <a:spcAft>
                <a:spcPts val="1200"/>
              </a:spcAft>
              <a:buFont typeface="Arial" panose="020B0604020202020204" pitchFamily="34" charset="0"/>
              <a:buChar char="•"/>
            </a:pPr>
            <a:r>
              <a:rPr lang="en-US" sz="2000" dirty="0">
                <a:solidFill>
                  <a:schemeClr val="tx1"/>
                </a:solidFill>
              </a:rPr>
              <a:t>Select the VM storage</a:t>
            </a:r>
          </a:p>
          <a:p>
            <a:pPr marL="342900" indent="-342900">
              <a:spcAft>
                <a:spcPts val="1200"/>
              </a:spcAft>
              <a:buFont typeface="Arial" panose="020B0604020202020204" pitchFamily="34" charset="0"/>
              <a:buChar char="•"/>
            </a:pPr>
            <a:r>
              <a:rPr lang="en-US" sz="2000" dirty="0">
                <a:solidFill>
                  <a:schemeClr val="tx1"/>
                </a:solidFill>
              </a:rPr>
              <a:t>Select an VM operating system</a:t>
            </a:r>
          </a:p>
          <a:p>
            <a:pPr marL="342900" indent="-342900">
              <a:spcAft>
                <a:spcPts val="1200"/>
              </a:spcAft>
              <a:buFont typeface="Arial" panose="020B0604020202020204" pitchFamily="34" charset="0"/>
              <a:buChar char="•"/>
            </a:pPr>
            <a:r>
              <a:rPr lang="en-US" sz="2000" dirty="0">
                <a:solidFill>
                  <a:schemeClr val="tx1"/>
                </a:solidFill>
              </a:rPr>
              <a:t>Keep the VM up to date</a:t>
            </a:r>
          </a:p>
          <a:p>
            <a:pPr marL="342900" indent="-342900">
              <a:spcAft>
                <a:spcPts val="1200"/>
              </a:spcAft>
              <a:buFont typeface="Arial" panose="020B0604020202020204" pitchFamily="34" charset="0"/>
              <a:buChar char="•"/>
            </a:pPr>
            <a:r>
              <a:rPr lang="en-US" sz="2000" dirty="0">
                <a:solidFill>
                  <a:schemeClr val="tx1"/>
                </a:solidFill>
              </a:rPr>
              <a:t>Monitor the VM</a:t>
            </a:r>
            <a:endParaRPr lang="en-US" sz="2400" dirty="0">
              <a:gradFill>
                <a:gsLst>
                  <a:gs pos="2917">
                    <a:schemeClr val="tx1"/>
                  </a:gs>
                  <a:gs pos="30000">
                    <a:schemeClr val="tx1"/>
                  </a:gs>
                </a:gsLst>
                <a:lin ang="5400000" scaled="0"/>
              </a:gradFill>
            </a:endParaRPr>
          </a:p>
        </p:txBody>
      </p:sp>
      <p:pic>
        <p:nvPicPr>
          <p:cNvPr id="15" name="Picture 14" descr="Flowchart for selecting Azure virtual machines">
            <a:extLst>
              <a:ext uri="{FF2B5EF4-FFF2-40B4-BE49-F238E27FC236}">
                <a16:creationId xmlns:a16="http://schemas.microsoft.com/office/drawing/2014/main" id="{39513363-1FD4-40E0-83A0-F290EBDE068E}"/>
              </a:ext>
            </a:extLst>
          </p:cNvPr>
          <p:cNvPicPr>
            <a:picLocks noChangeAspect="1"/>
          </p:cNvPicPr>
          <p:nvPr/>
        </p:nvPicPr>
        <p:blipFill>
          <a:blip r:embed="rId3"/>
          <a:stretch>
            <a:fillRect/>
          </a:stretch>
        </p:blipFill>
        <p:spPr>
          <a:xfrm>
            <a:off x="4333918" y="2636749"/>
            <a:ext cx="7553297" cy="1928450"/>
          </a:xfrm>
          <a:prstGeom prst="rect">
            <a:avLst/>
          </a:prstGeom>
        </p:spPr>
      </p:pic>
      <p:sp>
        <p:nvSpPr>
          <p:cNvPr id="2" name="Rectangle 1">
            <a:extLst>
              <a:ext uri="{FF2B5EF4-FFF2-40B4-BE49-F238E27FC236}">
                <a16:creationId xmlns:a16="http://schemas.microsoft.com/office/drawing/2014/main" id="{9956396E-2589-4327-8F44-148B23169B5E}"/>
              </a:ext>
              <a:ext uri="{C183D7F6-B498-43B3-948B-1728B52AA6E4}">
                <adec:decorative xmlns:adec="http://schemas.microsoft.com/office/drawing/2017/decorative" val="1"/>
              </a:ext>
            </a:extLst>
          </p:cNvPr>
          <p:cNvSpPr/>
          <p:nvPr/>
        </p:nvSpPr>
        <p:spPr bwMode="auto">
          <a:xfrm>
            <a:off x="4152452" y="1726174"/>
            <a:ext cx="7830441" cy="458956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970965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D00-4EF3-4F4B-BA78-800EBBAF20F6}"/>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Determine the virtual machine family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B122A1FB-AE51-4C0D-B95B-D3D4C8B9A5F4}"/>
              </a:ext>
            </a:extLst>
          </p:cNvPr>
          <p:cNvSpPr>
            <a:spLocks noGrp="1"/>
          </p:cNvSpPr>
          <p:nvPr>
            <p:ph type="body" sz="quarter" idx="10"/>
          </p:nvPr>
        </p:nvSpPr>
        <p:spPr>
          <a:xfrm>
            <a:off x="432089" y="992799"/>
            <a:ext cx="11341268" cy="430887"/>
          </a:xfrm>
        </p:spPr>
        <p:txBody>
          <a:bodyPr/>
          <a:lstStyle/>
          <a:p>
            <a:r>
              <a:rPr lang="en-US" dirty="0"/>
              <a:t>The virtual machine size determines pricing</a:t>
            </a:r>
          </a:p>
        </p:txBody>
      </p:sp>
      <p:sp>
        <p:nvSpPr>
          <p:cNvPr id="4" name="TextBox 3">
            <a:extLst>
              <a:ext uri="{FF2B5EF4-FFF2-40B4-BE49-F238E27FC236}">
                <a16:creationId xmlns:a16="http://schemas.microsoft.com/office/drawing/2014/main" id="{944B3828-5743-478D-B934-EA0FA6791176}"/>
              </a:ext>
            </a:extLst>
          </p:cNvPr>
          <p:cNvSpPr txBox="1"/>
          <p:nvPr/>
        </p:nvSpPr>
        <p:spPr>
          <a:xfrm>
            <a:off x="1578202" y="2055627"/>
            <a:ext cx="3657218" cy="1011128"/>
          </a:xfrm>
          <a:prstGeom prst="rect">
            <a:avLst/>
          </a:prstGeom>
          <a:solidFill>
            <a:schemeClr val="bg1">
              <a:lumMod val="95000"/>
            </a:schemeClr>
          </a:solidFill>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General purpose</a:t>
            </a:r>
            <a:endParaRPr lang="en-US" sz="2000" b="0" i="0" u="none" strike="noStrike" dirty="0">
              <a:effectLst/>
              <a:latin typeface="Arial" panose="020B0604020202020204" pitchFamily="34" charset="0"/>
            </a:endParaRPr>
          </a:p>
        </p:txBody>
      </p:sp>
      <p:sp>
        <p:nvSpPr>
          <p:cNvPr id="7" name="TextBox 6">
            <a:extLst>
              <a:ext uri="{FF2B5EF4-FFF2-40B4-BE49-F238E27FC236}">
                <a16:creationId xmlns:a16="http://schemas.microsoft.com/office/drawing/2014/main" id="{CB244C07-8147-473A-BFC9-400E4F3724BD}"/>
              </a:ext>
            </a:extLst>
          </p:cNvPr>
          <p:cNvSpPr txBox="1"/>
          <p:nvPr/>
        </p:nvSpPr>
        <p:spPr>
          <a:xfrm>
            <a:off x="1578202" y="3289057"/>
            <a:ext cx="3657218" cy="1012983"/>
          </a:xfrm>
          <a:prstGeom prst="rect">
            <a:avLst/>
          </a:prstGeom>
          <a:solidFill>
            <a:schemeClr val="bg1">
              <a:lumMod val="95000"/>
            </a:schemeClr>
          </a:solidFill>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Compute optimized</a:t>
            </a:r>
            <a:endParaRPr lang="en-US" sz="2000" b="0" i="0" u="none" strike="noStrike" dirty="0">
              <a:effectLst/>
              <a:latin typeface="Arial" panose="020B0604020202020204" pitchFamily="34" charset="0"/>
            </a:endParaRPr>
          </a:p>
        </p:txBody>
      </p:sp>
      <p:sp>
        <p:nvSpPr>
          <p:cNvPr id="9" name="TextBox 8">
            <a:extLst>
              <a:ext uri="{FF2B5EF4-FFF2-40B4-BE49-F238E27FC236}">
                <a16:creationId xmlns:a16="http://schemas.microsoft.com/office/drawing/2014/main" id="{E6CDB653-FB1F-4541-9068-9B3277999A0F}"/>
              </a:ext>
            </a:extLst>
          </p:cNvPr>
          <p:cNvSpPr txBox="1"/>
          <p:nvPr/>
        </p:nvSpPr>
        <p:spPr>
          <a:xfrm>
            <a:off x="1578202" y="4524342"/>
            <a:ext cx="3657218" cy="1012983"/>
          </a:xfrm>
          <a:prstGeom prst="rect">
            <a:avLst/>
          </a:prstGeom>
          <a:solidFill>
            <a:schemeClr val="bg1">
              <a:lumMod val="95000"/>
            </a:schemeClr>
          </a:solidFill>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Memory optimized</a:t>
            </a:r>
            <a:endParaRPr lang="en-US" sz="2000" b="0" i="0" u="none" strike="noStrike" dirty="0">
              <a:effectLst/>
              <a:latin typeface="Arial" panose="020B0604020202020204" pitchFamily="34" charset="0"/>
            </a:endParaRPr>
          </a:p>
        </p:txBody>
      </p:sp>
      <p:sp>
        <p:nvSpPr>
          <p:cNvPr id="11" name="TextBox 10">
            <a:extLst>
              <a:ext uri="{FF2B5EF4-FFF2-40B4-BE49-F238E27FC236}">
                <a16:creationId xmlns:a16="http://schemas.microsoft.com/office/drawing/2014/main" id="{3B1B52CF-0F99-4269-8003-B9DEE4277CAB}"/>
              </a:ext>
            </a:extLst>
          </p:cNvPr>
          <p:cNvSpPr txBox="1"/>
          <p:nvPr/>
        </p:nvSpPr>
        <p:spPr>
          <a:xfrm>
            <a:off x="6956580" y="2046848"/>
            <a:ext cx="3657218" cy="1012983"/>
          </a:xfrm>
          <a:prstGeom prst="rect">
            <a:avLst/>
          </a:prstGeom>
          <a:solidFill>
            <a:schemeClr val="bg1">
              <a:lumMod val="95000"/>
            </a:schemeClr>
          </a:solidFill>
          <a:ln>
            <a:solidFill>
              <a:schemeClr val="bg1">
                <a:lumMod val="85000"/>
              </a:schemeClr>
            </a:solidFill>
          </a:ln>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Storage optimized</a:t>
            </a:r>
            <a:endParaRPr lang="en-US" sz="2000" b="0" i="0" u="none" strike="noStrike" dirty="0">
              <a:effectLst/>
              <a:latin typeface="Arial" panose="020B0604020202020204" pitchFamily="34" charset="0"/>
            </a:endParaRPr>
          </a:p>
        </p:txBody>
      </p:sp>
      <p:sp>
        <p:nvSpPr>
          <p:cNvPr id="13" name="TextBox 12">
            <a:extLst>
              <a:ext uri="{FF2B5EF4-FFF2-40B4-BE49-F238E27FC236}">
                <a16:creationId xmlns:a16="http://schemas.microsoft.com/office/drawing/2014/main" id="{02632657-A904-40C8-88C4-2AA918FEA328}"/>
              </a:ext>
            </a:extLst>
          </p:cNvPr>
          <p:cNvSpPr txBox="1"/>
          <p:nvPr/>
        </p:nvSpPr>
        <p:spPr>
          <a:xfrm>
            <a:off x="6956580" y="3281206"/>
            <a:ext cx="3657218" cy="1012983"/>
          </a:xfrm>
          <a:prstGeom prst="rect">
            <a:avLst/>
          </a:prstGeom>
          <a:solidFill>
            <a:schemeClr val="bg1">
              <a:lumMod val="95000"/>
            </a:schemeClr>
          </a:solidFill>
          <a:ln>
            <a:solidFill>
              <a:schemeClr val="bg1">
                <a:lumMod val="85000"/>
              </a:schemeClr>
            </a:solidFill>
          </a:ln>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GPU</a:t>
            </a:r>
            <a:endParaRPr lang="en-US" sz="2000" b="0" i="0" u="none" strike="noStrike" dirty="0">
              <a:effectLst/>
              <a:latin typeface="Arial" panose="020B0604020202020204" pitchFamily="34" charset="0"/>
            </a:endParaRPr>
          </a:p>
        </p:txBody>
      </p:sp>
      <p:sp>
        <p:nvSpPr>
          <p:cNvPr id="15" name="TextBox 14">
            <a:extLst>
              <a:ext uri="{FF2B5EF4-FFF2-40B4-BE49-F238E27FC236}">
                <a16:creationId xmlns:a16="http://schemas.microsoft.com/office/drawing/2014/main" id="{ACF4A3AF-965E-4EBD-B363-B1E79F1F4053}"/>
              </a:ext>
            </a:extLst>
          </p:cNvPr>
          <p:cNvSpPr txBox="1"/>
          <p:nvPr/>
        </p:nvSpPr>
        <p:spPr>
          <a:xfrm>
            <a:off x="6956580" y="4513876"/>
            <a:ext cx="3657218" cy="1012984"/>
          </a:xfrm>
          <a:prstGeom prst="rect">
            <a:avLst/>
          </a:prstGeom>
          <a:solidFill>
            <a:schemeClr val="bg1">
              <a:lumMod val="95000"/>
            </a:schemeClr>
          </a:solidFill>
          <a:ln>
            <a:solidFill>
              <a:schemeClr val="bg1">
                <a:lumMod val="85000"/>
              </a:schemeClr>
            </a:solidFill>
          </a:ln>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High performance compute</a:t>
            </a:r>
            <a:endParaRPr lang="en-US" sz="2000" b="0" i="0" u="none" strike="noStrike" dirty="0">
              <a:effectLst/>
              <a:latin typeface="Arial" panose="020B0604020202020204" pitchFamily="34" charset="0"/>
            </a:endParaRPr>
          </a:p>
        </p:txBody>
      </p:sp>
      <p:grpSp>
        <p:nvGrpSpPr>
          <p:cNvPr id="57" name="Group 56">
            <a:extLst>
              <a:ext uri="{FF2B5EF4-FFF2-40B4-BE49-F238E27FC236}">
                <a16:creationId xmlns:a16="http://schemas.microsoft.com/office/drawing/2014/main" id="{8CEAEE46-0FD2-46D9-B20D-C2DE1E92B170}"/>
              </a:ext>
              <a:ext uri="{C183D7F6-B498-43B3-948B-1728B52AA6E4}">
                <adec:decorative xmlns:adec="http://schemas.microsoft.com/office/drawing/2017/decorative" val="1"/>
              </a:ext>
            </a:extLst>
          </p:cNvPr>
          <p:cNvGrpSpPr/>
          <p:nvPr/>
        </p:nvGrpSpPr>
        <p:grpSpPr>
          <a:xfrm>
            <a:off x="461938" y="2053939"/>
            <a:ext cx="926707" cy="3446584"/>
            <a:chOff x="461938" y="2053939"/>
            <a:chExt cx="926707" cy="3446584"/>
          </a:xfrm>
        </p:grpSpPr>
        <p:grpSp>
          <p:nvGrpSpPr>
            <p:cNvPr id="14" name="Group 13">
              <a:extLst>
                <a:ext uri="{FF2B5EF4-FFF2-40B4-BE49-F238E27FC236}">
                  <a16:creationId xmlns:a16="http://schemas.microsoft.com/office/drawing/2014/main" id="{47DA811F-7015-4AA0-ABB6-1E3929AB4F84}"/>
                </a:ext>
              </a:extLst>
            </p:cNvPr>
            <p:cNvGrpSpPr/>
            <p:nvPr/>
          </p:nvGrpSpPr>
          <p:grpSpPr>
            <a:xfrm>
              <a:off x="461938" y="2053939"/>
              <a:ext cx="896426" cy="896552"/>
              <a:chOff x="418643" y="1824024"/>
              <a:chExt cx="896426" cy="896552"/>
            </a:xfrm>
          </p:grpSpPr>
          <p:sp>
            <p:nvSpPr>
              <p:cNvPr id="25" name="Freeform 5">
                <a:extLst>
                  <a:ext uri="{FF2B5EF4-FFF2-40B4-BE49-F238E27FC236}">
                    <a16:creationId xmlns:a16="http://schemas.microsoft.com/office/drawing/2014/main" id="{D138B636-59B5-4737-BA66-4124CEEFF0E9}"/>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777E8585-02B0-4D8B-8212-71B4A92CA206}"/>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 name="Group 5">
              <a:extLst>
                <a:ext uri="{FF2B5EF4-FFF2-40B4-BE49-F238E27FC236}">
                  <a16:creationId xmlns:a16="http://schemas.microsoft.com/office/drawing/2014/main" id="{4B6CCC48-766A-4EBE-B166-A94703BE2DE0}"/>
                </a:ext>
              </a:extLst>
            </p:cNvPr>
            <p:cNvGrpSpPr/>
            <p:nvPr/>
          </p:nvGrpSpPr>
          <p:grpSpPr>
            <a:xfrm>
              <a:off x="492218" y="4603971"/>
              <a:ext cx="896426" cy="896552"/>
              <a:chOff x="5828918" y="2084172"/>
              <a:chExt cx="896426" cy="896552"/>
            </a:xfrm>
          </p:grpSpPr>
          <p:grpSp>
            <p:nvGrpSpPr>
              <p:cNvPr id="30" name="Group 29">
                <a:extLst>
                  <a:ext uri="{FF2B5EF4-FFF2-40B4-BE49-F238E27FC236}">
                    <a16:creationId xmlns:a16="http://schemas.microsoft.com/office/drawing/2014/main" id="{2E9DF466-FA2A-4F3D-BE88-71E6235BD97F}"/>
                  </a:ext>
                </a:extLst>
              </p:cNvPr>
              <p:cNvGrpSpPr/>
              <p:nvPr/>
            </p:nvGrpSpPr>
            <p:grpSpPr>
              <a:xfrm>
                <a:off x="5828918" y="2084172"/>
                <a:ext cx="896426" cy="896552"/>
                <a:chOff x="418643" y="1824024"/>
                <a:chExt cx="896426" cy="896552"/>
              </a:xfrm>
            </p:grpSpPr>
            <p:sp>
              <p:nvSpPr>
                <p:cNvPr id="41" name="Freeform 5">
                  <a:extLst>
                    <a:ext uri="{FF2B5EF4-FFF2-40B4-BE49-F238E27FC236}">
                      <a16:creationId xmlns:a16="http://schemas.microsoft.com/office/drawing/2014/main" id="{4D2F531E-047E-4013-AF97-797EA65BBA4E}"/>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2" name="Freeform 6">
                  <a:extLst>
                    <a:ext uri="{FF2B5EF4-FFF2-40B4-BE49-F238E27FC236}">
                      <a16:creationId xmlns:a16="http://schemas.microsoft.com/office/drawing/2014/main" id="{4BB4AEFA-AAA6-4D1B-BDA7-00599C9E7C64}"/>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1" name="Picture 8" descr="\\MAGNUM\Projects\Microsoft\Cloud Power FY12\Design\Icons\PNGs\Cross Platform.png">
                <a:extLst>
                  <a:ext uri="{FF2B5EF4-FFF2-40B4-BE49-F238E27FC236}">
                    <a16:creationId xmlns:a16="http://schemas.microsoft.com/office/drawing/2014/main" id="{A51A8DB5-955B-490A-9A97-6CA4369D23EE}"/>
                  </a:ext>
                </a:extLst>
              </p:cNvPr>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5887432" y="2124967"/>
                <a:ext cx="815174" cy="814962"/>
              </a:xfrm>
              <a:prstGeom prst="rect">
                <a:avLst/>
              </a:prstGeom>
              <a:noFill/>
            </p:spPr>
          </p:pic>
        </p:grpSp>
        <p:grpSp>
          <p:nvGrpSpPr>
            <p:cNvPr id="8" name="Group 7">
              <a:extLst>
                <a:ext uri="{FF2B5EF4-FFF2-40B4-BE49-F238E27FC236}">
                  <a16:creationId xmlns:a16="http://schemas.microsoft.com/office/drawing/2014/main" id="{3FA8CCB6-81C4-4B34-8C77-5AFCE2CB0FAA}"/>
                </a:ext>
              </a:extLst>
            </p:cNvPr>
            <p:cNvGrpSpPr/>
            <p:nvPr/>
          </p:nvGrpSpPr>
          <p:grpSpPr>
            <a:xfrm>
              <a:off x="492219" y="3337733"/>
              <a:ext cx="896426" cy="896552"/>
              <a:chOff x="5860118" y="3819937"/>
              <a:chExt cx="896426" cy="896552"/>
            </a:xfrm>
          </p:grpSpPr>
          <p:grpSp>
            <p:nvGrpSpPr>
              <p:cNvPr id="29" name="Group 28">
                <a:extLst>
                  <a:ext uri="{FF2B5EF4-FFF2-40B4-BE49-F238E27FC236}">
                    <a16:creationId xmlns:a16="http://schemas.microsoft.com/office/drawing/2014/main" id="{3831BE00-3CD9-4B14-B852-B8A7A414A465}"/>
                  </a:ext>
                </a:extLst>
              </p:cNvPr>
              <p:cNvGrpSpPr/>
              <p:nvPr/>
            </p:nvGrpSpPr>
            <p:grpSpPr>
              <a:xfrm>
                <a:off x="5860118" y="3819937"/>
                <a:ext cx="896426" cy="896552"/>
                <a:chOff x="418643" y="1824024"/>
                <a:chExt cx="896426" cy="896552"/>
              </a:xfrm>
            </p:grpSpPr>
            <p:sp>
              <p:nvSpPr>
                <p:cNvPr id="43" name="Freeform 5">
                  <a:extLst>
                    <a:ext uri="{FF2B5EF4-FFF2-40B4-BE49-F238E27FC236}">
                      <a16:creationId xmlns:a16="http://schemas.microsoft.com/office/drawing/2014/main" id="{2D5F97C0-A587-4938-A832-9FCD214272E0}"/>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C808556C-8B95-42F1-8D8A-4E064FED3FF0}"/>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2" name="Picture 31" descr="Icon of a arrow in a circular path with a timer inside the circle">
                <a:extLst>
                  <a:ext uri="{FF2B5EF4-FFF2-40B4-BE49-F238E27FC236}">
                    <a16:creationId xmlns:a16="http://schemas.microsoft.com/office/drawing/2014/main" id="{BF923A06-E9D4-447D-935B-9A7550F38DEA}"/>
                  </a:ext>
                </a:extLst>
              </p:cNvPr>
              <p:cNvPicPr>
                <a:picLocks noChangeAspect="1"/>
              </p:cNvPicPr>
              <p:nvPr/>
            </p:nvPicPr>
            <p:blipFill>
              <a:blip r:embed="rId5"/>
              <a:stretch>
                <a:fillRect/>
              </a:stretch>
            </p:blipFill>
            <p:spPr>
              <a:xfrm>
                <a:off x="6070653" y="4011910"/>
                <a:ext cx="475355" cy="475355"/>
              </a:xfrm>
              <a:prstGeom prst="rect">
                <a:avLst/>
              </a:prstGeom>
            </p:spPr>
          </p:pic>
        </p:grpSp>
        <p:pic>
          <p:nvPicPr>
            <p:cNvPr id="50" name="Picture 49">
              <a:extLst>
                <a:ext uri="{FF2B5EF4-FFF2-40B4-BE49-F238E27FC236}">
                  <a16:creationId xmlns:a16="http://schemas.microsoft.com/office/drawing/2014/main" id="{CDF70712-D0C0-4FC0-B709-4FD9AE62FD20}"/>
                </a:ext>
              </a:extLst>
            </p:cNvPr>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674348" y="2235591"/>
              <a:ext cx="456187" cy="519107"/>
            </a:xfrm>
            <a:prstGeom prst="rect">
              <a:avLst/>
            </a:prstGeom>
          </p:spPr>
        </p:pic>
      </p:grpSp>
      <p:grpSp>
        <p:nvGrpSpPr>
          <p:cNvPr id="62" name="Group 61">
            <a:extLst>
              <a:ext uri="{FF2B5EF4-FFF2-40B4-BE49-F238E27FC236}">
                <a16:creationId xmlns:a16="http://schemas.microsoft.com/office/drawing/2014/main" id="{085F3C24-04AC-4153-B464-3383485D7DAB}"/>
              </a:ext>
              <a:ext uri="{C183D7F6-B498-43B3-948B-1728B52AA6E4}">
                <adec:decorative xmlns:adec="http://schemas.microsoft.com/office/drawing/2017/decorative" val="1"/>
              </a:ext>
            </a:extLst>
          </p:cNvPr>
          <p:cNvGrpSpPr/>
          <p:nvPr/>
        </p:nvGrpSpPr>
        <p:grpSpPr>
          <a:xfrm>
            <a:off x="5880718" y="2161591"/>
            <a:ext cx="926888" cy="3365269"/>
            <a:chOff x="5880718" y="2161591"/>
            <a:chExt cx="926888" cy="3365269"/>
          </a:xfrm>
        </p:grpSpPr>
        <p:grpSp>
          <p:nvGrpSpPr>
            <p:cNvPr id="17" name="Group 16">
              <a:extLst>
                <a:ext uri="{FF2B5EF4-FFF2-40B4-BE49-F238E27FC236}">
                  <a16:creationId xmlns:a16="http://schemas.microsoft.com/office/drawing/2014/main" id="{ECCA29AD-B2D5-4314-BD42-ECC70459955E}"/>
                </a:ext>
              </a:extLst>
            </p:cNvPr>
            <p:cNvGrpSpPr/>
            <p:nvPr/>
          </p:nvGrpSpPr>
          <p:grpSpPr>
            <a:xfrm>
              <a:off x="5880718" y="4630308"/>
              <a:ext cx="896426" cy="896552"/>
              <a:chOff x="418643" y="1824024"/>
              <a:chExt cx="896426" cy="896552"/>
            </a:xfrm>
          </p:grpSpPr>
          <p:sp>
            <p:nvSpPr>
              <p:cNvPr id="21" name="Freeform 5">
                <a:extLst>
                  <a:ext uri="{FF2B5EF4-FFF2-40B4-BE49-F238E27FC236}">
                    <a16:creationId xmlns:a16="http://schemas.microsoft.com/office/drawing/2014/main" id="{AB9DA4A3-6993-44F2-B3BD-E02EC5F7FE77}"/>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9D45F83A-1867-4968-97F2-8189B8F4D79B}"/>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6" name="Group 15">
              <a:extLst>
                <a:ext uri="{FF2B5EF4-FFF2-40B4-BE49-F238E27FC236}">
                  <a16:creationId xmlns:a16="http://schemas.microsoft.com/office/drawing/2014/main" id="{057DCE0D-2EDA-475C-8632-726B6C171717}"/>
                </a:ext>
              </a:extLst>
            </p:cNvPr>
            <p:cNvGrpSpPr/>
            <p:nvPr/>
          </p:nvGrpSpPr>
          <p:grpSpPr>
            <a:xfrm>
              <a:off x="5880718" y="3405488"/>
              <a:ext cx="896426" cy="896552"/>
              <a:chOff x="418643" y="1824024"/>
              <a:chExt cx="896426" cy="896552"/>
            </a:xfrm>
          </p:grpSpPr>
          <p:sp>
            <p:nvSpPr>
              <p:cNvPr id="23" name="Freeform 5">
                <a:extLst>
                  <a:ext uri="{FF2B5EF4-FFF2-40B4-BE49-F238E27FC236}">
                    <a16:creationId xmlns:a16="http://schemas.microsoft.com/office/drawing/2014/main" id="{BF379F94-FDC2-4F49-9764-4767C72EA654}"/>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9EBC47CC-CC5D-46F8-B379-EC660B14BDB8}"/>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7" name="Group 46">
              <a:extLst>
                <a:ext uri="{FF2B5EF4-FFF2-40B4-BE49-F238E27FC236}">
                  <a16:creationId xmlns:a16="http://schemas.microsoft.com/office/drawing/2014/main" id="{737510BE-E0C6-45EA-AB2E-5FE6B757B6AA}"/>
                </a:ext>
              </a:extLst>
            </p:cNvPr>
            <p:cNvGrpSpPr/>
            <p:nvPr/>
          </p:nvGrpSpPr>
          <p:grpSpPr>
            <a:xfrm>
              <a:off x="5911180" y="2161591"/>
              <a:ext cx="896426" cy="896552"/>
              <a:chOff x="8271608" y="927233"/>
              <a:chExt cx="896426" cy="896552"/>
            </a:xfrm>
          </p:grpSpPr>
          <p:grpSp>
            <p:nvGrpSpPr>
              <p:cNvPr id="28" name="Group 27">
                <a:extLst>
                  <a:ext uri="{FF2B5EF4-FFF2-40B4-BE49-F238E27FC236}">
                    <a16:creationId xmlns:a16="http://schemas.microsoft.com/office/drawing/2014/main" id="{31F349CA-7ED8-4F5B-B048-14DAFC72AA63}"/>
                  </a:ext>
                </a:extLst>
              </p:cNvPr>
              <p:cNvGrpSpPr/>
              <p:nvPr/>
            </p:nvGrpSpPr>
            <p:grpSpPr>
              <a:xfrm>
                <a:off x="8271608" y="927233"/>
                <a:ext cx="896426" cy="896552"/>
                <a:chOff x="418643" y="1824024"/>
                <a:chExt cx="896426" cy="896552"/>
              </a:xfrm>
            </p:grpSpPr>
            <p:sp>
              <p:nvSpPr>
                <p:cNvPr id="45" name="Freeform 5">
                  <a:extLst>
                    <a:ext uri="{FF2B5EF4-FFF2-40B4-BE49-F238E27FC236}">
                      <a16:creationId xmlns:a16="http://schemas.microsoft.com/office/drawing/2014/main" id="{D81E1641-FB06-4901-9950-CE5E1B96E69D}"/>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 name="Freeform 6">
                  <a:extLst>
                    <a:ext uri="{FF2B5EF4-FFF2-40B4-BE49-F238E27FC236}">
                      <a16:creationId xmlns:a16="http://schemas.microsoft.com/office/drawing/2014/main" id="{3ED9CBE0-61D4-4D94-9534-E76FC9E6FB6A}"/>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3" name="Group 32">
                <a:extLst>
                  <a:ext uri="{FF2B5EF4-FFF2-40B4-BE49-F238E27FC236}">
                    <a16:creationId xmlns:a16="http://schemas.microsoft.com/office/drawing/2014/main" id="{90555A2E-65C4-43B9-B6B3-56AEA687E04D}"/>
                  </a:ext>
                </a:extLst>
              </p:cNvPr>
              <p:cNvGrpSpPr/>
              <p:nvPr/>
            </p:nvGrpSpPr>
            <p:grpSpPr bwMode="black">
              <a:xfrm>
                <a:off x="8485316" y="1117097"/>
                <a:ext cx="469009" cy="527741"/>
                <a:chOff x="1752600" y="4267200"/>
                <a:chExt cx="1157286" cy="1302545"/>
              </a:xfrm>
              <a:solidFill>
                <a:schemeClr val="tx1"/>
              </a:solidFill>
            </p:grpSpPr>
            <p:sp>
              <p:nvSpPr>
                <p:cNvPr id="34" name="Freeform 219">
                  <a:extLst>
                    <a:ext uri="{FF2B5EF4-FFF2-40B4-BE49-F238E27FC236}">
                      <a16:creationId xmlns:a16="http://schemas.microsoft.com/office/drawing/2014/main" id="{5E30464F-55A1-4D7C-80FF-04A51CA337F8}"/>
                    </a:ext>
                  </a:extLst>
                </p:cNvPr>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5" name="Freeform 220">
                  <a:extLst>
                    <a:ext uri="{FF2B5EF4-FFF2-40B4-BE49-F238E27FC236}">
                      <a16:creationId xmlns:a16="http://schemas.microsoft.com/office/drawing/2014/main" id="{D40369E7-3FF4-4B73-A70D-AC7D7D70C920}"/>
                    </a:ext>
                  </a:extLst>
                </p:cNvPr>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6" name="Freeform 221">
                  <a:extLst>
                    <a:ext uri="{FF2B5EF4-FFF2-40B4-BE49-F238E27FC236}">
                      <a16:creationId xmlns:a16="http://schemas.microsoft.com/office/drawing/2014/main" id="{20FC5418-288E-41C4-B737-32E1EE6781FD}"/>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7" name="Freeform 222">
                  <a:extLst>
                    <a:ext uri="{FF2B5EF4-FFF2-40B4-BE49-F238E27FC236}">
                      <a16:creationId xmlns:a16="http://schemas.microsoft.com/office/drawing/2014/main" id="{3FE3EC56-C4EC-49E9-8400-6557509B772C}"/>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8" name="Freeform 223">
                  <a:extLst>
                    <a:ext uri="{FF2B5EF4-FFF2-40B4-BE49-F238E27FC236}">
                      <a16:creationId xmlns:a16="http://schemas.microsoft.com/office/drawing/2014/main" id="{FD84FD86-75AC-44E4-A72E-F694D80652D7}"/>
                    </a:ext>
                  </a:extLst>
                </p:cNvPr>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9" name="Freeform 224">
                  <a:extLst>
                    <a:ext uri="{FF2B5EF4-FFF2-40B4-BE49-F238E27FC236}">
                      <a16:creationId xmlns:a16="http://schemas.microsoft.com/office/drawing/2014/main" id="{9707CBD4-B0B7-4186-99EF-7CE2B720C018}"/>
                    </a:ext>
                  </a:extLst>
                </p:cNvPr>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40" name="Freeform 225">
                  <a:extLst>
                    <a:ext uri="{FF2B5EF4-FFF2-40B4-BE49-F238E27FC236}">
                      <a16:creationId xmlns:a16="http://schemas.microsoft.com/office/drawing/2014/main" id="{3D6C53E7-D512-4D99-97EA-5EAE098C905B}"/>
                    </a:ext>
                  </a:extLst>
                </p:cNvPr>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grpSp>
        </p:grpSp>
        <p:sp>
          <p:nvSpPr>
            <p:cNvPr id="54" name="Freeform 84">
              <a:extLst>
                <a:ext uri="{FF2B5EF4-FFF2-40B4-BE49-F238E27FC236}">
                  <a16:creationId xmlns:a16="http://schemas.microsoft.com/office/drawing/2014/main" id="{2B1171D6-2AFC-46C1-AEA9-85739DDEA172}"/>
                </a:ext>
              </a:extLst>
            </p:cNvPr>
            <p:cNvSpPr>
              <a:spLocks noEditPoints="1"/>
            </p:cNvSpPr>
            <p:nvPr/>
          </p:nvSpPr>
          <p:spPr bwMode="black">
            <a:xfrm>
              <a:off x="6139828" y="4843284"/>
              <a:ext cx="398211" cy="4760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w="19050">
              <a:solidFill>
                <a:schemeClr val="tx2">
                  <a:lumMod val="50000"/>
                </a:schemeClr>
              </a:solidFill>
            </a:ln>
          </p:spPr>
          <p:txBody>
            <a:bodyPr vert="horz" wrap="square" lIns="109740" tIns="54871" rIns="109740" bIns="54871" numCol="1" anchor="t" anchorCtr="0" compatLnSpc="1">
              <a:prstTxWarp prst="textNoShape">
                <a:avLst/>
              </a:prstTxWarp>
            </a:bodyPr>
            <a:lstStyle/>
            <a:p>
              <a:endParaRPr lang="en-US" sz="1400">
                <a:solidFill>
                  <a:srgbClr val="595959"/>
                </a:solidFill>
              </a:endParaRPr>
            </a:p>
          </p:txBody>
        </p:sp>
        <p:pic>
          <p:nvPicPr>
            <p:cNvPr id="61" name="Picture 60">
              <a:extLst>
                <a:ext uri="{FF2B5EF4-FFF2-40B4-BE49-F238E27FC236}">
                  <a16:creationId xmlns:a16="http://schemas.microsoft.com/office/drawing/2014/main" id="{413B6849-B3B3-4D03-90E2-4521E5BB79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7800" y="3608644"/>
              <a:ext cx="543185" cy="473657"/>
            </a:xfrm>
            <a:prstGeom prst="rect">
              <a:avLst/>
            </a:prstGeom>
          </p:spPr>
        </p:pic>
      </p:grpSp>
    </p:spTree>
    <p:extLst>
      <p:ext uri="{BB962C8B-B14F-4D97-AF65-F5344CB8AC3E}">
        <p14:creationId xmlns:p14="http://schemas.microsoft.com/office/powerpoint/2010/main" val="14792763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3466</Words>
  <Application>Microsoft Office PowerPoint</Application>
  <PresentationFormat>Widescreen</PresentationFormat>
  <Paragraphs>395</Paragraphs>
  <Slides>38</Slides>
  <Notes>26</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-apple-system</vt:lpstr>
      <vt:lpstr>Arial</vt:lpstr>
      <vt:lpstr>Calibri</vt:lpstr>
      <vt:lpstr>Consolas</vt:lpstr>
      <vt:lpstr>Courier New</vt:lpstr>
      <vt:lpstr>Roboto</vt:lpstr>
      <vt:lpstr>Segoe UI</vt:lpstr>
      <vt:lpstr>Segoe UI Light</vt:lpstr>
      <vt:lpstr>Segoe UI Semibold</vt:lpstr>
      <vt:lpstr>Symbol</vt:lpstr>
      <vt:lpstr>Times New Roman</vt:lpstr>
      <vt:lpstr>Wingdings</vt:lpstr>
      <vt:lpstr>Microsoft Power Platform Template</vt:lpstr>
      <vt:lpstr>AZ-305T00A Designing Microsoft Azure Infrastructure Solutions </vt:lpstr>
      <vt:lpstr>Module 02: Design a compute solution</vt:lpstr>
      <vt:lpstr>Introduction</vt:lpstr>
      <vt:lpstr>Choose a compute solution </vt:lpstr>
      <vt:lpstr>Choose a compute service for your application </vt:lpstr>
      <vt:lpstr>Design for Azure virtual machine solutions</vt:lpstr>
      <vt:lpstr>When to select virtual machines</vt:lpstr>
      <vt:lpstr>Plan the Azure virtual machine deployment</vt:lpstr>
      <vt:lpstr>Determine the virtual machine family</vt:lpstr>
      <vt:lpstr>When to select virtual machine scale sets </vt:lpstr>
      <vt:lpstr>Design for Azure Batch solutions</vt:lpstr>
      <vt:lpstr>When to use Azure Batch</vt:lpstr>
      <vt:lpstr>How Azure Batch works</vt:lpstr>
      <vt:lpstr>Design for Azure App Services solutions</vt:lpstr>
      <vt:lpstr>When to use Azure App Services Web Apps </vt:lpstr>
      <vt:lpstr>Considerations for App Service Web Apps</vt:lpstr>
      <vt:lpstr>Compare containers to virtual machines</vt:lpstr>
      <vt:lpstr>Design for Azure Container Instances solutions</vt:lpstr>
      <vt:lpstr>What is Azure Container Instance </vt:lpstr>
      <vt:lpstr>When to use Azure Container Instances</vt:lpstr>
      <vt:lpstr>Design for Azure Kubernetes Service solutions</vt:lpstr>
      <vt:lpstr>Considerations for Azure Kubernetes Services</vt:lpstr>
      <vt:lpstr>Design a highly available container solution </vt:lpstr>
      <vt:lpstr>Design for Azure Functions</vt:lpstr>
      <vt:lpstr>When to use Azure Functions</vt:lpstr>
      <vt:lpstr>Considerations for Azure Functions</vt:lpstr>
      <vt:lpstr>Design for Azure Logic App solutions</vt:lpstr>
      <vt:lpstr>When to use Azure Logic Apps</vt:lpstr>
      <vt:lpstr>How are Logic Apps different from Functions?</vt:lpstr>
      <vt:lpstr>Review</vt:lpstr>
      <vt:lpstr>Case study – Compute solutions</vt:lpstr>
      <vt:lpstr>Summary and resources</vt:lpstr>
      <vt:lpstr>End of presentation</vt:lpstr>
      <vt:lpstr>Optional – Whiteboard discussion #1 </vt:lpstr>
      <vt:lpstr>Optional – Whiteboard discussion #2 </vt:lpstr>
      <vt:lpstr>Optional – Whiteboard discussion #3 </vt:lpstr>
      <vt:lpstr>Optional – Whiteboard discussion #4 </vt:lpstr>
      <vt:lpstr>Optional – Whiteboard discussion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2021-11-13T14:13:32Z</dcterms:created>
  <dcterms:modified xsi:type="dcterms:W3CDTF">2021-11-14T14:28:53Z</dcterms:modified>
</cp:coreProperties>
</file>