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30"/>
  </p:notesMasterIdLst>
  <p:handoutMasterIdLst>
    <p:handoutMasterId r:id="rId31"/>
  </p:handoutMasterIdLst>
  <p:sldIdLst>
    <p:sldId id="1627" r:id="rId2"/>
    <p:sldId id="1798" r:id="rId3"/>
    <p:sldId id="1799" r:id="rId4"/>
    <p:sldId id="2252" r:id="rId5"/>
    <p:sldId id="1801" r:id="rId6"/>
    <p:sldId id="2248" r:id="rId7"/>
    <p:sldId id="1803" r:id="rId8"/>
    <p:sldId id="1805" r:id="rId9"/>
    <p:sldId id="2253" r:id="rId10"/>
    <p:sldId id="2242" r:id="rId11"/>
    <p:sldId id="2246" r:id="rId12"/>
    <p:sldId id="1806" r:id="rId13"/>
    <p:sldId id="1808" r:id="rId14"/>
    <p:sldId id="2247" r:id="rId15"/>
    <p:sldId id="1813" r:id="rId16"/>
    <p:sldId id="2244" r:id="rId17"/>
    <p:sldId id="2257" r:id="rId18"/>
    <p:sldId id="2254" r:id="rId19"/>
    <p:sldId id="1814" r:id="rId20"/>
    <p:sldId id="2255" r:id="rId21"/>
    <p:sldId id="1816" r:id="rId22"/>
    <p:sldId id="9190" r:id="rId23"/>
    <p:sldId id="2245" r:id="rId24"/>
    <p:sldId id="2251" r:id="rId25"/>
    <p:sldId id="2241" r:id="rId26"/>
    <p:sldId id="1891" r:id="rId27"/>
    <p:sldId id="2256" r:id="rId28"/>
    <p:sldId id="2258" r:id="rId2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ED7204-9F22-4411-A582-56334901FF78}" v="7" dt="2021-11-04T21:45:27.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26" autoAdjust="0"/>
    <p:restoredTop sz="85818" autoAdjust="0"/>
  </p:normalViewPr>
  <p:slideViewPr>
    <p:cSldViewPr snapToGrid="0">
      <p:cViewPr varScale="1">
        <p:scale>
          <a:sx n="91" d="100"/>
          <a:sy n="91" d="100"/>
        </p:scale>
        <p:origin x="894"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11/14/2021 6:29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11/14/2021 6:28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i="0" dirty="0">
                <a:solidFill>
                  <a:srgbClr val="171717"/>
                </a:solidFill>
                <a:effectLst/>
                <a:latin typeface="Segoe UI" panose="020B0502040204020203" pitchFamily="34" charset="0"/>
              </a:rPr>
              <a:t>Store business-critical blob data with immutable storage – https://docs.microsoft.com/azure/storage/blobs/immutable-storage-overview</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i="0" dirty="0">
                <a:solidFill>
                  <a:srgbClr val="171717"/>
                </a:solidFill>
                <a:effectLst/>
                <a:latin typeface="Segoe UI" panose="020B0502040204020203" pitchFamily="34" charset="0"/>
              </a:rPr>
              <a:t>Immutable storage helps healthcare organization, financial institutions, and related industries—particularly broker-dealer organizations—to store data securely. Immutable storage can be leveraged in any scenario to protect critical data against modification or deletion.</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b="1" i="0" dirty="0">
              <a:solidFill>
                <a:srgbClr val="171717"/>
              </a:solidFill>
              <a:effectLst/>
              <a:latin typeface="Segoe UI" panose="020B0502040204020203" pitchFamily="34" charset="0"/>
            </a:endParaRPr>
          </a:p>
          <a:p>
            <a:pPr marL="0" indent="0">
              <a:buFont typeface="Arial" panose="020B0604020202020204" pitchFamily="34" charset="0"/>
              <a:buNone/>
            </a:pPr>
            <a:r>
              <a:rPr lang="en-US" dirty="0"/>
              <a:t>Discussion: Take a few minutes to determine if your organization will need immutable blob storage policies. Which data sets and policies would be most helpful?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212359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dirty="0"/>
              <a:t>Compare access to Azure Files, Blob Storage, and Azure NetApp Files with NFS - https://docs.microsoft.com/azure/storage/common/nfs-comparison</a:t>
            </a:r>
          </a:p>
          <a:p>
            <a:pPr marL="0" indent="0">
              <a:buFont typeface="Arial" panose="020B0604020202020204" pitchFamily="34" charset="0"/>
              <a:buNone/>
            </a:pPr>
            <a:endParaRPr lang="en-US" b="0" dirty="0"/>
          </a:p>
          <a:p>
            <a:pPr marL="0" indent="0">
              <a:buFont typeface="Arial" panose="020B0604020202020204" pitchFamily="34" charset="0"/>
              <a:buNone/>
            </a:pPr>
            <a:r>
              <a:rPr lang="en-US" b="1" dirty="0"/>
              <a:t>Tip</a:t>
            </a:r>
            <a:r>
              <a:rPr lang="en-US" dirty="0"/>
              <a:t>: Take a few minutes to think through your company file share strategy. Will you need files shares? Will you need file sync? </a:t>
            </a:r>
          </a:p>
          <a:p>
            <a:pPr marL="0" indent="0">
              <a:buFont typeface="Arial" panose="020B0604020202020204" pitchFamily="34" charset="0"/>
              <a:buNone/>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Azure file share scale targets - </a:t>
            </a:r>
            <a:r>
              <a:rPr lang="en-US" sz="1800" dirty="0">
                <a:effectLst/>
                <a:latin typeface="Segoe UI" panose="020B0502040204020203" pitchFamily="34" charset="0"/>
              </a:rPr>
              <a:t>https://docs.microsoft.com/azure/storage/files/storage-files-scale-targets#azure-file-share-scale-targets</a:t>
            </a:r>
            <a:endParaRPr lang="en-US" sz="1800" dirty="0">
              <a:effectLst/>
              <a:latin typeface="Arial" panose="020B0604020202020204" pitchFamily="34" charset="0"/>
            </a:endParaRPr>
          </a:p>
          <a:p>
            <a:r>
              <a:rPr lang="en-US" dirty="0"/>
              <a:t>Management concepts - https://docs.microsoft.com/azure/storage/files/storage-files-planning#management-concepts</a:t>
            </a:r>
          </a:p>
          <a:p>
            <a:r>
              <a:rPr lang="en-US" dirty="0"/>
              <a:t>Identity - https://docs.microsoft.com/azure/storage/files/storage-files-planning#identity</a:t>
            </a:r>
          </a:p>
          <a:p>
            <a:r>
              <a:rPr lang="en-US" dirty="0"/>
              <a:t>Networking - https://docs.microsoft.com/azure/storage/files/storage-files-planning#networking</a:t>
            </a:r>
          </a:p>
          <a:p>
            <a:r>
              <a:rPr lang="en-US" dirty="0"/>
              <a:t>Encryption -  https://docs.microsoft.com/azure/storage/files/storage-files-planning#encryption</a:t>
            </a:r>
          </a:p>
          <a:p>
            <a:r>
              <a:rPr lang="en-US" dirty="0"/>
              <a:t>Data protection - https://docs.microsoft.com/azure/storage/files/storage-files-planning#data-protection</a:t>
            </a:r>
          </a:p>
          <a:p>
            <a:r>
              <a:rPr lang="en-US" dirty="0"/>
              <a:t>Redundancy - https://docs.microsoft.com/azure/storage/files/storage-files-planning#redundancy</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532306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file storage tiers (on the left side) and then which of the solutions on the right would be best for that tier. </a:t>
            </a:r>
          </a:p>
          <a:p>
            <a:endParaRPr lang="en-US" dirty="0"/>
          </a:p>
          <a:p>
            <a:r>
              <a:rPr lang="en-US" dirty="0"/>
              <a:t>Storage tiers - https://docs.microsoft.com/azure/storage/files/storage-files-planning#storage-tiers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i="0" dirty="0">
                <a:solidFill>
                  <a:srgbClr val="4C4C51"/>
                </a:solidFill>
                <a:effectLst/>
                <a:latin typeface="Segoe UI" panose="020B0502040204020203" pitchFamily="34" charset="0"/>
              </a:rPr>
              <a:t>Premium file shares enable highly I/O-intensive workloads, with high throughput and low latency. Premium file shares are offered on high-performance solid-state drive (SSD) based storage.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Cool file shares offer cost-efficient storage optimized for online archive storage scenarios. Azure File Sync may also be a good fit for lower churn workloads.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Hot file shares offer storage optimized for general purpose file sharing scenarios such as team shares and Azure File Sync.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i="0" dirty="0">
                <a:solidFill>
                  <a:srgbClr val="4C4C51"/>
                </a:solidFill>
                <a:effectLst/>
                <a:latin typeface="Segoe UI" panose="020B0502040204020203" pitchFamily="34" charset="0"/>
              </a:rPr>
              <a:t>Transaction optimized file shares enable transaction heavy workloads that don’t need the latency offered by premium file shares with consistent latency. Transaction optimized file shares are a great fit for applications that require file storage or for backend storage.</a:t>
            </a:r>
            <a:endParaRPr lang="en-US" sz="800"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255216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Solution architectures using Azure NetApp Files - https://docs.microsoft.com/azure/azure-netapp-files/azure-netapp-files-solution-architectures</a:t>
            </a:r>
            <a:endParaRPr lang="en-US" b="0" dirty="0">
              <a:effectLst/>
            </a:endParaRPr>
          </a:p>
          <a:p>
            <a:r>
              <a:rPr lang="en-US" b="0" dirty="0">
                <a:effectLst/>
              </a:rPr>
              <a:t>When to use Azure NetApp Files - </a:t>
            </a:r>
            <a:r>
              <a:rPr lang="en-US" dirty="0"/>
              <a:t>https://docs.microsoft.com/learn/modules/introduction-to-azure-netapp-files/4-when-to-use-azure-netapp-files</a:t>
            </a:r>
          </a:p>
          <a:p>
            <a:endParaRPr lang="en-US" dirty="0"/>
          </a:p>
          <a:p>
            <a:r>
              <a:rPr lang="en-US" dirty="0"/>
              <a:t>HPC – High performance computing</a:t>
            </a:r>
          </a:p>
          <a:p>
            <a:r>
              <a:rPr lang="en-US" dirty="0"/>
              <a:t>VDI – Virtual Desktop Infrastructure</a:t>
            </a:r>
          </a:p>
          <a:p>
            <a:r>
              <a:rPr lang="en-US" dirty="0"/>
              <a:t>AVS – Azure VMware solutions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503507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Introduction to Azure managed disks - https://docs.microsoft.com/azure/virtual-machines/managed-disks-overview</a:t>
            </a:r>
          </a:p>
          <a:p>
            <a:pPr marL="0" indent="0">
              <a:buFont typeface="Arial" panose="020B0604020202020204" pitchFamily="34" charset="0"/>
              <a:buNone/>
            </a:pPr>
            <a:r>
              <a:rPr lang="en-US" b="0" dirty="0"/>
              <a:t>What disk types are available in Azure? - https://docs.microsoft.com/azure/virtual-machines/disks-types</a:t>
            </a:r>
          </a:p>
          <a:p>
            <a:pPr marL="0" indent="0">
              <a:buFont typeface="Arial" panose="020B0604020202020204" pitchFamily="34" charset="0"/>
              <a:buNone/>
            </a:pPr>
            <a:r>
              <a:rPr lang="en-US" b="0" dirty="0"/>
              <a:t>Overview of managed disk encryption options - https://docs.microsoft.com/azure/virtual-machines/disk-encryption-overview</a:t>
            </a:r>
          </a:p>
          <a:p>
            <a:pPr marL="0" indent="0">
              <a:buFont typeface="Arial" panose="020B0604020202020204" pitchFamily="34" charset="0"/>
              <a:buNone/>
            </a:pPr>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478486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900" b="0" dirty="0">
                <a:latin typeface="+mn-lt"/>
              </a:rPr>
              <a:t>Grant limited access to Azure Storage resources using shared access signatures (SAS) - https://docs.microsoft.com/azure/storage/common/storage-sas-overview</a:t>
            </a:r>
          </a:p>
          <a:p>
            <a:pPr algn="l"/>
            <a:r>
              <a:rPr lang="en-US" b="0" i="0" dirty="0">
                <a:solidFill>
                  <a:srgbClr val="171717"/>
                </a:solidFill>
                <a:effectLst/>
                <a:latin typeface="Segoe UI" panose="020B0502040204020203" pitchFamily="34" charset="0"/>
              </a:rPr>
              <a:t>Security recommendations for Blob storage - https://docs.microsoft.com/azure/storage/blobs/security-recommendations</a:t>
            </a:r>
          </a:p>
          <a:p>
            <a:pPr algn="l"/>
            <a:r>
              <a:rPr lang="en-US" b="0" i="0" dirty="0">
                <a:solidFill>
                  <a:srgbClr val="171717"/>
                </a:solidFill>
                <a:effectLst/>
                <a:latin typeface="Segoe UI" panose="020B0502040204020203" pitchFamily="34" charset="0"/>
              </a:rPr>
              <a:t>Use private endpoints for Azure Storage - https://docs.microsoft.com/azure/storage/common/storage-private-endpoints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Customer-managed keys for Azure Storage encryption - https://docs.microsoft.com/azure/storage/common/customer-managed-keys-overview</a:t>
            </a:r>
          </a:p>
          <a:p>
            <a:br>
              <a:rPr lang="en-US" b="0" i="0" dirty="0">
                <a:effectLst/>
                <a:latin typeface="Segoe UI" panose="020B0502040204020203" pitchFamily="34" charset="0"/>
              </a:rPr>
            </a:br>
            <a:endParaRPr lang="en-US" b="1" i="0" dirty="0">
              <a:solidFill>
                <a:srgbClr val="171717"/>
              </a:solidFill>
              <a:effectLst/>
              <a:latin typeface="Segoe UI" panose="020B0502040204020203" pitchFamily="34" charset="0"/>
            </a:endParaRPr>
          </a:p>
          <a:p>
            <a:br>
              <a:rPr lang="en-US" b="0" i="0" dirty="0">
                <a:effectLst/>
                <a:latin typeface="Segoe UI" panose="020B0502040204020203" pitchFamily="34" charset="0"/>
              </a:rPr>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856723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048011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Instructor solution to discuss recommendations.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653147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Learn more with self-paced training</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Choose the right disk storage for your virtual machine workload - Learn | Microsoft Docs</a:t>
            </a:r>
            <a:r>
              <a:rPr lang="en-US" b="0" dirty="0">
                <a:solidFill>
                  <a:srgbClr val="A31515"/>
                </a:solidFill>
                <a:effectLst/>
                <a:latin typeface="Consolas" panose="020B0609020204030204" pitchFamily="49" charset="0"/>
              </a:rPr>
              <a:t> - https://docs.microsoft.com/learn/modules/choose-the-right-disk-storage-for-vm-workload/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Configure blob storage - Learn | Microsoft Docs</a:t>
            </a:r>
            <a:r>
              <a:rPr lang="en-US" b="0" dirty="0">
                <a:solidFill>
                  <a:srgbClr val="A31515"/>
                </a:solidFill>
                <a:effectLst/>
                <a:latin typeface="Consolas" panose="020B0609020204030204" pitchFamily="49" charset="0"/>
              </a:rPr>
              <a:t> - https://docs.microsoft.com/learn/modules/configure-blob-storage/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Optimize performance and costs by using Azure Disk Storage - Learn | Microsoft Docs</a:t>
            </a:r>
            <a:r>
              <a:rPr lang="en-US" b="0" dirty="0">
                <a:solidFill>
                  <a:srgbClr val="A31515"/>
                </a:solidFill>
                <a:effectLst/>
                <a:latin typeface="Consolas" panose="020B0609020204030204" pitchFamily="49" charset="0"/>
              </a:rPr>
              <a:t> - https://docs.microsoft.com/learn/modules/optimize-performance-and-costs-using-azure-disk-storage/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Caching and performance in Azure storage disks - Learn | Microsoft Docs</a:t>
            </a:r>
            <a:r>
              <a:rPr lang="en-US" b="0" dirty="0">
                <a:solidFill>
                  <a:srgbClr val="A31515"/>
                </a:solidFill>
                <a:effectLst/>
                <a:latin typeface="Consolas" panose="020B0609020204030204" pitchFamily="49" charset="0"/>
              </a:rPr>
              <a:t> - https://docs.microsoft.com/learn/modules/caching-and-performance-azure-storage-and-disks/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Secure your Azure virtual machine disks - Learn | Microsoft Docs</a:t>
            </a:r>
            <a:r>
              <a:rPr lang="en-US" b="0" dirty="0">
                <a:solidFill>
                  <a:srgbClr val="A31515"/>
                </a:solidFill>
                <a:effectLst/>
                <a:latin typeface="Consolas" panose="020B0609020204030204" pitchFamily="49" charset="0"/>
              </a:rPr>
              <a:t> - https://docs.microsoft.com/learn/modules/secure-your-azure-virtual-machine-disks/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Introduction to securing data at rest on Azure - Learn | Microsoft Docs</a:t>
            </a:r>
            <a:r>
              <a:rPr lang="en-US" b="0" dirty="0">
                <a:solidFill>
                  <a:srgbClr val="A31515"/>
                </a:solidFill>
                <a:effectLst/>
                <a:latin typeface="Consolas" panose="020B0609020204030204" pitchFamily="49" charset="0"/>
              </a:rPr>
              <a:t> - https://docs.microsoft.com/learn/modules/secure-data-at-rest/</a:t>
            </a: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i="0" dirty="0">
                <a:solidFill>
                  <a:srgbClr val="171717"/>
                </a:solidFill>
                <a:effectLst/>
                <a:latin typeface="Segoe UI" panose="020B0502040204020203" pitchFamily="34" charset="0"/>
              </a:rPr>
              <a:t>Introduction to Azure NetApp Files - https://docs.microsoft.com/learn/modules/introduction-to-azure-netapp-files/</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scenario focuses on file services. </a:t>
            </a:r>
          </a:p>
          <a:p>
            <a:r>
              <a:rPr lang="en-US" dirty="0"/>
              <a:t>Hybrid file services - https://docs.microsoft.com/azure/architecture/hybrid/hybrid-file-services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3801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950124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Backup will be covered in a later module, but you could discuss backing up to blob storage. </a:t>
            </a:r>
          </a:p>
          <a:p>
            <a:r>
              <a:rPr lang="en-US" b="0" i="0" dirty="0">
                <a:solidFill>
                  <a:srgbClr val="171717"/>
                </a:solidFill>
                <a:effectLst/>
                <a:latin typeface="Segoe UI" panose="020B0502040204020203" pitchFamily="34" charset="0"/>
              </a:rPr>
              <a:t>Archive your on-premises data to Azure Blob storage - https://docs.microsoft.com/azure/architecture/solution-ideas/articles/backup-archive-on-premises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515825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Exam page - https://docs.microsoft.com/learn/certifications/exams/az-305</a:t>
            </a:r>
          </a:p>
          <a:p>
            <a:endParaRPr lang="en-US" b="1" dirty="0"/>
          </a:p>
          <a:p>
            <a:r>
              <a:rPr lang="en-US" b="0" dirty="0"/>
              <a:t>Prerequisites</a:t>
            </a:r>
          </a:p>
          <a:p>
            <a:pPr marL="171450" indent="-171450">
              <a:buFont typeface="Arial" panose="020B0604020202020204" pitchFamily="34" charset="0"/>
              <a:buChar char="•"/>
            </a:pPr>
            <a:r>
              <a:rPr lang="en-US" dirty="0"/>
              <a:t>Conceptual knowledge of storage accounts, blobs, files, disks, and data protection. </a:t>
            </a:r>
          </a:p>
          <a:p>
            <a:pPr marL="171450" indent="-171450">
              <a:buFont typeface="Arial" panose="020B0604020202020204" pitchFamily="34" charset="0"/>
              <a:buChar char="•"/>
            </a:pPr>
            <a:r>
              <a:rPr lang="en-US" dirty="0"/>
              <a:t>Working experience with creating and securing storage systems.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479887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Introduction to the core Azure Storage services - https://docs.microsoft.com/azure/storage/common/storage-introduction?toc=/azure/storage/blobs/toc.json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the first of two module on data storage. The next module will cover structured and semi-structured. </a:t>
            </a:r>
          </a:p>
          <a:p>
            <a:endParaRPr lang="en-US" dirty="0"/>
          </a:p>
          <a:p>
            <a:r>
              <a:rPr lang="en-US" dirty="0"/>
              <a:t>Discussion: Is anyone using unstructured data?</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533739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 of storage accounts - https://docs.microsoft.com/azure/storage/common/storage-account-overview#types-of-storage-accounts</a:t>
            </a:r>
          </a:p>
          <a:p>
            <a:r>
              <a:rPr lang="en-US" dirty="0"/>
              <a:t>Performance tiers for block blob storage - https://docs.microsoft.com/azure/storage/blobs/storage-blob-performance-tiers#premium-performance</a:t>
            </a:r>
          </a:p>
          <a:p>
            <a:r>
              <a:rPr lang="en-US" dirty="0"/>
              <a:t>Overview of Azure page blobs - https://docs.microsoft.com/azure/storage/blobs/storage-blob-pageblob-overview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733643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storage - https://docs.microsoft.com/azure/storage/</a:t>
            </a:r>
          </a:p>
          <a:p>
            <a:endParaRPr lang="en-US" b="0" dirty="0"/>
          </a:p>
          <a:p>
            <a:r>
              <a:rPr lang="en-US" b="0" dirty="0"/>
              <a:t>Discussion: </a:t>
            </a:r>
            <a:r>
              <a:rPr lang="en-US" dirty="0"/>
              <a:t>Take a few minutes to think about your organization’s storage accounts. Are the storage accounts already in place? Would you make any changes? What type of storage accounts will you need, and why? </a:t>
            </a:r>
            <a:r>
              <a:rPr lang="en-US" b="0" i="0" dirty="0">
                <a:solidFill>
                  <a:srgbClr val="FFFFFF"/>
                </a:solidFill>
                <a:effectLst/>
                <a:latin typeface="Segoe UI" panose="020B0502040204020203" pitchFamily="34" charset="0"/>
              </a:rPr>
              <a:t>Discuss the WAF pillars: security, resilience, performance, cost, operational excellence.</a:t>
            </a:r>
          </a:p>
          <a:p>
            <a:endParaRPr lang="en-US" b="0" i="0" dirty="0">
              <a:solidFill>
                <a:srgbClr val="FFFFFF"/>
              </a:solidFill>
              <a:effectLst/>
              <a:latin typeface="Segoe UI" panose="020B0502040204020203" pitchFamily="34" charset="0"/>
            </a:endParaRPr>
          </a:p>
          <a:p>
            <a:r>
              <a:rPr lang="en-US" b="0" i="0" dirty="0">
                <a:solidFill>
                  <a:srgbClr val="000000"/>
                </a:solidFill>
                <a:effectLst/>
                <a:latin typeface="Times New Roman" panose="02020603050405020304" pitchFamily="18" charset="0"/>
              </a:rPr>
              <a:t>There is a slide on storage security. On this slide acknowledge that is a consideration. Data plane refers to user-security options. Data storage security refers to storage account security such as access key, shared access signature.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926872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storage redundancy - https://docs.microsoft.com/azure/storage/common/storage-redundancy</a:t>
            </a:r>
          </a:p>
          <a:p>
            <a:endParaRPr lang="en-US" dirty="0"/>
          </a:p>
          <a:p>
            <a:r>
              <a:rPr lang="en-US" dirty="0"/>
              <a:t>Review the pros and cons of each storage. Discuss how and application could use RA storage. </a:t>
            </a:r>
          </a:p>
          <a:p>
            <a:endParaRPr lang="en-US" dirty="0"/>
          </a:p>
          <a:p>
            <a:r>
              <a:rPr lang="en-US" dirty="0"/>
              <a:t>Discuss SLAs – LRS (11 9’s), ZRS (12 9’s), GRS/RA-GRS (16 9’s), GZRS/RA-GZRS (16 9’s).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492202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Hot, cool, and archive access tiers for blob data – https://docs.microsoft.com/azure/storage/blobs/access-tiers-overview</a:t>
            </a:r>
          </a:p>
          <a:p>
            <a:r>
              <a:rPr lang="en-US" b="0" dirty="0"/>
              <a:t>Optimize costs by automatically managing the data lifecycle - https://docs.microsoft.com/azure/storage/blobs/lifecycle-management-overview</a:t>
            </a:r>
          </a:p>
          <a:p>
            <a:endParaRPr lang="en-US" b="0" dirty="0"/>
          </a:p>
          <a:p>
            <a:pPr marL="0" indent="0">
              <a:lnSpc>
                <a:spcPct val="100000"/>
              </a:lnSpc>
              <a:spcAft>
                <a:spcPts val="600"/>
              </a:spcAft>
              <a:buNone/>
            </a:pPr>
            <a:r>
              <a:rPr lang="en-US" sz="900" dirty="0">
                <a:latin typeface="Segoe UI Light" panose="020B0502040204020203" pitchFamily="34" charset="0"/>
                <a:cs typeface="Segoe UI Light" panose="020B0502040204020203" pitchFamily="34" charset="0"/>
              </a:rPr>
              <a:t>Usage scenarios for the </a:t>
            </a:r>
            <a:r>
              <a:rPr lang="en-US" sz="900" b="1" dirty="0">
                <a:latin typeface="Segoe UI Light" panose="020B0502040204020203" pitchFamily="34" charset="0"/>
                <a:cs typeface="Segoe UI Light" panose="020B0502040204020203" pitchFamily="34" charset="0"/>
              </a:rPr>
              <a:t>hot</a:t>
            </a:r>
            <a:r>
              <a:rPr lang="en-US" sz="900" dirty="0">
                <a:latin typeface="Segoe UI Light" panose="020B0502040204020203" pitchFamily="34" charset="0"/>
                <a:cs typeface="Segoe UI Light" panose="020B0502040204020203" pitchFamily="34" charset="0"/>
              </a:rPr>
              <a:t> access tier:</a:t>
            </a:r>
          </a:p>
          <a:p>
            <a:pPr>
              <a:lnSpc>
                <a:spcPct val="100000"/>
              </a:lnSpc>
              <a:spcAft>
                <a:spcPts val="600"/>
              </a:spcAft>
            </a:pPr>
            <a:r>
              <a:rPr lang="en-US" sz="900" dirty="0">
                <a:latin typeface="Segoe UI Light" panose="020B0502040204020203" pitchFamily="34" charset="0"/>
                <a:cs typeface="Segoe UI Light" panose="020B0502040204020203" pitchFamily="34" charset="0"/>
              </a:rPr>
              <a:t>Data that's in active use or expected to be accessed (read from and written to) frequently.</a:t>
            </a:r>
          </a:p>
          <a:p>
            <a:pPr>
              <a:lnSpc>
                <a:spcPct val="100000"/>
              </a:lnSpc>
              <a:spcAft>
                <a:spcPts val="600"/>
              </a:spcAft>
            </a:pPr>
            <a:r>
              <a:rPr lang="en-US" sz="900" dirty="0">
                <a:latin typeface="Segoe UI Light" panose="020B0502040204020203" pitchFamily="34" charset="0"/>
                <a:cs typeface="Segoe UI Light" panose="020B0502040204020203" pitchFamily="34" charset="0"/>
              </a:rPr>
              <a:t>Data that's staged for processing and eventual migration to the cool access tier.</a:t>
            </a:r>
          </a:p>
          <a:p>
            <a:pPr marL="0" indent="0">
              <a:lnSpc>
                <a:spcPct val="100000"/>
              </a:lnSpc>
              <a:spcAft>
                <a:spcPts val="600"/>
              </a:spcAft>
              <a:buNone/>
            </a:pPr>
            <a:endParaRPr lang="en-US" sz="900"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sz="900" dirty="0">
                <a:latin typeface="Segoe UI Light" panose="020B0502040204020203" pitchFamily="34" charset="0"/>
                <a:cs typeface="Segoe UI Light" panose="020B0502040204020203" pitchFamily="34" charset="0"/>
              </a:rPr>
              <a:t>Usage scenarios for the </a:t>
            </a:r>
            <a:r>
              <a:rPr lang="en-US" sz="900" b="1" dirty="0">
                <a:latin typeface="Segoe UI Light" panose="020B0502040204020203" pitchFamily="34" charset="0"/>
                <a:cs typeface="Segoe UI Light" panose="020B0502040204020203" pitchFamily="34" charset="0"/>
              </a:rPr>
              <a:t>cool</a:t>
            </a:r>
            <a:r>
              <a:rPr lang="en-US" sz="900" dirty="0">
                <a:latin typeface="Segoe UI Light" panose="020B0502040204020203" pitchFamily="34" charset="0"/>
                <a:cs typeface="Segoe UI Light" panose="020B0502040204020203" pitchFamily="34" charset="0"/>
              </a:rPr>
              <a:t> access tier:</a:t>
            </a:r>
          </a:p>
          <a:p>
            <a:pPr>
              <a:lnSpc>
                <a:spcPct val="100000"/>
              </a:lnSpc>
              <a:spcAft>
                <a:spcPts val="600"/>
              </a:spcAft>
            </a:pPr>
            <a:r>
              <a:rPr lang="en-US" sz="900" dirty="0">
                <a:latin typeface="Segoe UI Light" panose="020B0502040204020203" pitchFamily="34" charset="0"/>
                <a:cs typeface="Segoe UI Light" panose="020B0502040204020203" pitchFamily="34" charset="0"/>
              </a:rPr>
              <a:t>Short-term backup and disaster recovery datasets.</a:t>
            </a:r>
          </a:p>
          <a:p>
            <a:pPr>
              <a:lnSpc>
                <a:spcPct val="100000"/>
              </a:lnSpc>
              <a:spcAft>
                <a:spcPts val="600"/>
              </a:spcAft>
            </a:pPr>
            <a:r>
              <a:rPr lang="en-US" sz="900" dirty="0">
                <a:latin typeface="Segoe UI Light" panose="020B0502040204020203" pitchFamily="34" charset="0"/>
                <a:cs typeface="Segoe UI Light" panose="020B0502040204020203" pitchFamily="34" charset="0"/>
              </a:rPr>
              <a:t>Older media content not viewed frequently anymore but is expected to be available immediately.</a:t>
            </a:r>
          </a:p>
          <a:p>
            <a:pPr>
              <a:lnSpc>
                <a:spcPct val="100000"/>
              </a:lnSpc>
              <a:spcAft>
                <a:spcPts val="600"/>
              </a:spcAft>
            </a:pPr>
            <a:r>
              <a:rPr lang="en-US" sz="900" dirty="0">
                <a:latin typeface="Segoe UI Light" panose="020B0502040204020203" pitchFamily="34" charset="0"/>
                <a:cs typeface="Segoe UI Light" panose="020B0502040204020203" pitchFamily="34" charset="0"/>
              </a:rPr>
              <a:t>Large data sets that need to be stored cost effectively while more data is being gathered for future processing.</a:t>
            </a:r>
          </a:p>
          <a:p>
            <a:pPr marL="0" indent="0">
              <a:lnSpc>
                <a:spcPct val="100000"/>
              </a:lnSpc>
              <a:spcAft>
                <a:spcPts val="600"/>
              </a:spcAft>
              <a:buNone/>
            </a:pPr>
            <a:endParaRPr lang="en-US" sz="900"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sz="900" dirty="0">
                <a:latin typeface="Segoe UI Light" panose="020B0502040204020203" pitchFamily="34" charset="0"/>
                <a:cs typeface="Segoe UI Light" panose="020B0502040204020203" pitchFamily="34" charset="0"/>
              </a:rPr>
              <a:t>Usage scenarios for the </a:t>
            </a:r>
            <a:r>
              <a:rPr lang="en-US" sz="900" b="1" dirty="0">
                <a:latin typeface="Segoe UI Light" panose="020B0502040204020203" pitchFamily="34" charset="0"/>
                <a:cs typeface="Segoe UI Light" panose="020B0502040204020203" pitchFamily="34" charset="0"/>
              </a:rPr>
              <a:t>archive</a:t>
            </a:r>
            <a:r>
              <a:rPr lang="en-US" sz="900" dirty="0">
                <a:latin typeface="Segoe UI Light" panose="020B0502040204020203" pitchFamily="34" charset="0"/>
                <a:cs typeface="Segoe UI Light" panose="020B0502040204020203" pitchFamily="34" charset="0"/>
              </a:rPr>
              <a:t> access tier:</a:t>
            </a:r>
          </a:p>
          <a:p>
            <a:pPr>
              <a:lnSpc>
                <a:spcPct val="100000"/>
              </a:lnSpc>
              <a:spcAft>
                <a:spcPts val="600"/>
              </a:spcAft>
            </a:pPr>
            <a:r>
              <a:rPr lang="en-US" sz="900" dirty="0">
                <a:latin typeface="Segoe UI Light" panose="020B0502040204020203" pitchFamily="34" charset="0"/>
                <a:cs typeface="Segoe UI Light" panose="020B0502040204020203" pitchFamily="34" charset="0"/>
              </a:rPr>
              <a:t>Long-term backup, secondary backup, and archival datasets.</a:t>
            </a:r>
          </a:p>
          <a:p>
            <a:pPr>
              <a:lnSpc>
                <a:spcPct val="100000"/>
              </a:lnSpc>
              <a:spcAft>
                <a:spcPts val="600"/>
              </a:spcAft>
            </a:pPr>
            <a:r>
              <a:rPr lang="en-US" sz="900" dirty="0">
                <a:latin typeface="Segoe UI Light" panose="020B0502040204020203" pitchFamily="34" charset="0"/>
                <a:cs typeface="Segoe UI Light" panose="020B0502040204020203" pitchFamily="34" charset="0"/>
              </a:rPr>
              <a:t>Original (raw) data that must be preserved, even after it has been processed into final usable form.</a:t>
            </a:r>
          </a:p>
          <a:p>
            <a:pPr>
              <a:lnSpc>
                <a:spcPct val="100000"/>
              </a:lnSpc>
              <a:spcAft>
                <a:spcPts val="600"/>
              </a:spcAft>
            </a:pPr>
            <a:r>
              <a:rPr lang="en-US" sz="900" dirty="0">
                <a:latin typeface="Segoe UI Light" panose="020B0502040204020203" pitchFamily="34" charset="0"/>
                <a:cs typeface="Segoe UI Light" panose="020B0502040204020203" pitchFamily="34" charset="0"/>
              </a:rPr>
              <a:t>Compliance and archival data that needs to be stored for a long time and is seldom accessed.</a:t>
            </a:r>
            <a:endParaRPr lang="en-US" sz="8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lnSpc>
                <a:spcPct val="107000"/>
              </a:lnSpc>
              <a:spcBef>
                <a:spcPts val="0"/>
              </a:spcBef>
              <a:spcAft>
                <a:spcPts val="300"/>
              </a:spcAft>
            </a:pPr>
            <a:endParaRPr lang="en-US" sz="800" dirty="0">
              <a:effectLst/>
              <a:latin typeface="Segoe UI Light" panose="020B0502040204020203" pitchFamily="34" charset="0"/>
              <a:ea typeface="Calibri" panose="020F0502020204030204" pitchFamily="34" charset="0"/>
              <a:cs typeface="Segoe UI Light" panose="020B0502040204020203" pitchFamily="34" charset="0"/>
            </a:endParaRPr>
          </a:p>
          <a:p>
            <a:endParaRPr lang="en-US" b="1" dirty="0"/>
          </a:p>
          <a:p>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900977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0" name="Group 9">
            <a:extLst>
              <a:ext uri="{FF2B5EF4-FFF2-40B4-BE49-F238E27FC236}">
                <a16:creationId xmlns:a16="http://schemas.microsoft.com/office/drawing/2014/main" id="{D633EB44-0ED1-4E9A-A31C-EAADBEBFD5F2}"/>
              </a:ext>
            </a:extLst>
          </p:cNvPr>
          <p:cNvGrpSpPr/>
          <p:nvPr userDrawn="1"/>
        </p:nvGrpSpPr>
        <p:grpSpPr>
          <a:xfrm>
            <a:off x="6600946" y="859776"/>
            <a:ext cx="5148588" cy="5138447"/>
            <a:chOff x="6600946" y="859776"/>
            <a:chExt cx="5148588" cy="5138447"/>
          </a:xfrm>
        </p:grpSpPr>
        <p:grpSp>
          <p:nvGrpSpPr>
            <p:cNvPr id="11" name="Graphic 1">
              <a:extLst>
                <a:ext uri="{FF2B5EF4-FFF2-40B4-BE49-F238E27FC236}">
                  <a16:creationId xmlns:a16="http://schemas.microsoft.com/office/drawing/2014/main" id="{C2BEDB65-974F-41AE-A824-2F00BF63C0E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1" name="Freeform: Shape 20">
                <a:extLst>
                  <a:ext uri="{FF2B5EF4-FFF2-40B4-BE49-F238E27FC236}">
                    <a16:creationId xmlns:a16="http://schemas.microsoft.com/office/drawing/2014/main" id="{D1CE4020-AFEE-44B3-87F0-CA39DD5D1660}"/>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2" name="Freeform: Shape 21">
                <a:extLst>
                  <a:ext uri="{FF2B5EF4-FFF2-40B4-BE49-F238E27FC236}">
                    <a16:creationId xmlns:a16="http://schemas.microsoft.com/office/drawing/2014/main" id="{2C5E9EA6-4E1B-4784-8EDC-2924E715893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3" name="Freeform: Shape 22">
                <a:extLst>
                  <a:ext uri="{FF2B5EF4-FFF2-40B4-BE49-F238E27FC236}">
                    <a16:creationId xmlns:a16="http://schemas.microsoft.com/office/drawing/2014/main" id="{AA6D0C1A-A62E-4672-9370-F212BF80DB4B}"/>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4" name="Freeform: Shape 23">
                <a:extLst>
                  <a:ext uri="{FF2B5EF4-FFF2-40B4-BE49-F238E27FC236}">
                    <a16:creationId xmlns:a16="http://schemas.microsoft.com/office/drawing/2014/main" id="{65BB3887-7C3D-4210-B819-E216F2FED45B}"/>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25" name="Freeform: Shape 24">
                <a:extLst>
                  <a:ext uri="{FF2B5EF4-FFF2-40B4-BE49-F238E27FC236}">
                    <a16:creationId xmlns:a16="http://schemas.microsoft.com/office/drawing/2014/main" id="{6E85FF38-7911-4381-8FE3-4DBB893E1793}"/>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26" name="Freeform: Shape 25">
                <a:extLst>
                  <a:ext uri="{FF2B5EF4-FFF2-40B4-BE49-F238E27FC236}">
                    <a16:creationId xmlns:a16="http://schemas.microsoft.com/office/drawing/2014/main" id="{E18452F4-CD40-4AFD-B9C3-3C1FD331DB18}"/>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27F0BCAA-4451-42B0-BB4A-A794645525F5}"/>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078B98DB-1EB7-485F-A928-9EF2ECC80E79}"/>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19DC5E44-E123-4ABD-B55C-600B81C3BC6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75AA63EB-A84D-49C1-B2D9-D404E1D5CD8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AC769414-6BC9-4222-8220-AB7D89D0B6A0}"/>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723AFDE2-82C2-4A1A-8EC7-A1A2D5860CB2}"/>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3BFC2909-1A64-4C95-8723-DA0DCB46E207}"/>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FAD7FEB1-52F0-4445-920E-C7744DC85ED2}"/>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B5A278E2-197C-4B98-ADE1-A30525082525}"/>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7D3C1ABF-27FE-440D-8768-81797DB7D5C5}"/>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FD7F8324-F21A-4272-8A18-54963A7C1841}"/>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8FE65AA9-3F0F-4782-893D-1C194F9B454B}"/>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88A976D2-A64A-461C-887C-1FFB7EE510A6}"/>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ABFE64AC-108C-44E1-9D82-11E85EF35F7B}"/>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1CF782F6-32F3-4923-B5B4-CCAACDA0999B}"/>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C66C7E4C-D0B2-4DD5-AD64-A75A4773B45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212ECF2E-6E8B-4980-AEDC-9ABA09C4E747}"/>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371E025E-BCBC-4901-A272-12565335FE8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2" name="Oval 11">
              <a:extLst>
                <a:ext uri="{FF2B5EF4-FFF2-40B4-BE49-F238E27FC236}">
                  <a16:creationId xmlns:a16="http://schemas.microsoft.com/office/drawing/2014/main" id="{986EB932-F2FC-40D6-919A-4B4EA76DA447}"/>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0EFC64BC-5FF2-48F3-B6CD-A6B920A9BBBA}"/>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BBA2A3F1-6402-4B70-B34B-021F50DE0644}"/>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a:extLst>
                <a:ext uri="{FF2B5EF4-FFF2-40B4-BE49-F238E27FC236}">
                  <a16:creationId xmlns:a16="http://schemas.microsoft.com/office/drawing/2014/main" id="{B932BB0D-4819-4A82-9691-98EF34C386EB}"/>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533C9F05-A2EB-49DF-9E40-954A7809AB45}"/>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A1C32357-011B-4A5E-8B86-CF0EB4F25465}"/>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7A0A0543-11D4-4578-B266-77FDD894E77F}"/>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51C00571-19CF-495C-B71A-24734B8F4C7D}"/>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7C263D95-E008-4177-B79C-8EC571DEF6E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Footer Placeholder 1">
            <a:extLst>
              <a:ext uri="{FF2B5EF4-FFF2-40B4-BE49-F238E27FC236}">
                <a16:creationId xmlns:a16="http://schemas.microsoft.com/office/drawing/2014/main" id="{90D46544-F5F2-4F99-9E82-D7E58F4464E3}"/>
              </a:ext>
            </a:extLst>
          </p:cNvPr>
          <p:cNvSpPr txBox="1">
            <a:spLocks/>
          </p:cNvSpPr>
          <p:nvPr userDrawn="1"/>
        </p:nvSpPr>
        <p:spPr>
          <a:xfrm>
            <a:off x="8394939" y="653401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85669282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527473" y="657502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7662714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5AC14945-414B-43C9-BA4C-99FA95175E29}"/>
              </a:ext>
            </a:extLst>
          </p:cNvPr>
          <p:cNvSpPr txBox="1">
            <a:spLocks/>
          </p:cNvSpPr>
          <p:nvPr userDrawn="1"/>
        </p:nvSpPr>
        <p:spPr>
          <a:xfrm>
            <a:off x="8394939" y="653401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97070"/>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394939" y="653401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E6C095DE-AA0C-4B20-A198-96FDFDCD16AB}"/>
              </a:ext>
            </a:extLst>
          </p:cNvPr>
          <p:cNvSpPr txBox="1">
            <a:spLocks/>
          </p:cNvSpPr>
          <p:nvPr userDrawn="1"/>
        </p:nvSpPr>
        <p:spPr>
          <a:xfrm>
            <a:off x="8394939" y="653401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80" r:id="rId3"/>
    <p:sldLayoutId id="2147484694" r:id="rId4"/>
    <p:sldLayoutId id="2147484580" r:id="rId5"/>
    <p:sldLayoutId id="2147484702" r:id="rId6"/>
    <p:sldLayoutId id="2147484701" r:id="rId7"/>
    <p:sldLayoutId id="2147484699" r:id="rId8"/>
    <p:sldLayoutId id="2147484700" r:id="rId9"/>
    <p:sldLayoutId id="2147484704" r:id="rId10"/>
    <p:sldLayoutId id="2147484705" r:id="rId1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azure/storage/common/storage-redundancy"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azure/storage/blobs/access-tiers-overview"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azure/storage/common/nfs-comparison"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learn/modules/introduction-to-azure-netapp-files/4-when-to-use-azure-netapp-file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azure/virtual-machines/disks-types"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docs.microsoft.com/azure/storage/blobs/security-recommendations" TargetMode="External"/><Relationship Id="rId7" Type="http://schemas.openxmlformats.org/officeDocument/2006/relationships/image" Target="../media/image28.sv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8.svg"/><Relationship Id="rId10" Type="http://schemas.openxmlformats.org/officeDocument/2006/relationships/image" Target="../media/image31.png"/><Relationship Id="rId4" Type="http://schemas.openxmlformats.org/officeDocument/2006/relationships/image" Target="../media/image7.png"/><Relationship Id="rId9" Type="http://schemas.openxmlformats.org/officeDocument/2006/relationships/image" Target="../media/image30.svg"/></Relationships>
</file>

<file path=ppt/slides/_rels/slide2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s://microsoftlearning.github.io/AZ-305-DesigningMicrosoftAzureInfrastructureSolutions/Instructions/CaseStudy/03-Nonrelational%20storage.html" TargetMode="External"/><Relationship Id="rId7" Type="http://schemas.openxmlformats.org/officeDocument/2006/relationships/image" Target="../media/image37.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 Id="rId9" Type="http://schemas.openxmlformats.org/officeDocument/2006/relationships/image" Target="../media/image39.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azure/architecture/hybrid/hybrid-file-services"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azure/architecture/solution-ideas/articles/backup-archive-on-premise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azure/storage/common/storage-account-overview#types-of-storage-account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512398" y="1743740"/>
            <a:ext cx="5428936" cy="3558513"/>
          </a:xfrm>
        </p:spPr>
        <p:txBody>
          <a:bodyPr/>
          <a:lstStyle/>
          <a:p>
            <a:r>
              <a:rPr lang="fr-FR" dirty="0">
                <a:solidFill>
                  <a:schemeClr val="tx1"/>
                </a:solidFill>
              </a:rPr>
              <a:t>AZ-305T00A</a:t>
            </a:r>
            <a:br>
              <a:rPr lang="fr-FR" dirty="0">
                <a:solidFill>
                  <a:schemeClr val="tx1"/>
                </a:solidFill>
              </a:rPr>
            </a:br>
            <a:r>
              <a:rPr lang="en-US" dirty="0">
                <a:solidFill>
                  <a:schemeClr val="tx1"/>
                </a:solidFill>
              </a:rPr>
              <a:t>Designing</a:t>
            </a:r>
            <a:r>
              <a:rPr lang="fr-FR" dirty="0">
                <a:solidFill>
                  <a:schemeClr val="tx1"/>
                </a:solidFill>
              </a:rPr>
              <a:t> Microsoft</a:t>
            </a:r>
            <a:br>
              <a:rPr lang="fr-FR" dirty="0">
                <a:solidFill>
                  <a:schemeClr val="tx1"/>
                </a:solidFill>
              </a:rPr>
            </a:br>
            <a:r>
              <a:rPr lang="fr-FR" dirty="0">
                <a:solidFill>
                  <a:schemeClr val="tx1"/>
                </a:solidFill>
              </a:rPr>
              <a:t>Azure Infrastructure Architect</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EAD8DE-AF65-400E-97D8-3867FFB6DCC8}"/>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Select a storage replication strategy</a:t>
            </a:r>
            <a:endParaRPr lang="en-US" dirty="0">
              <a:solidFill>
                <a:schemeClr val="tx2">
                  <a:lumMod val="50000"/>
                </a:schemeClr>
              </a:solidFill>
            </a:endParaRPr>
          </a:p>
        </p:txBody>
      </p:sp>
      <p:sp>
        <p:nvSpPr>
          <p:cNvPr id="2" name="Text Placeholder 1">
            <a:extLst>
              <a:ext uri="{FF2B5EF4-FFF2-40B4-BE49-F238E27FC236}">
                <a16:creationId xmlns:a16="http://schemas.microsoft.com/office/drawing/2014/main" id="{C160EB09-EEE3-4E9F-AD06-61EE0CDFDC73}"/>
              </a:ext>
            </a:extLst>
          </p:cNvPr>
          <p:cNvSpPr>
            <a:spLocks noGrp="1"/>
          </p:cNvSpPr>
          <p:nvPr>
            <p:ph type="body" sz="quarter" idx="10"/>
          </p:nvPr>
        </p:nvSpPr>
        <p:spPr>
          <a:xfrm>
            <a:off x="432089" y="997070"/>
            <a:ext cx="11341268" cy="430887"/>
          </a:xfrm>
        </p:spPr>
        <p:txBody>
          <a:bodyPr/>
          <a:lstStyle/>
          <a:p>
            <a:r>
              <a:rPr lang="en-US" dirty="0"/>
              <a:t>What level of redundancy do you need?</a:t>
            </a:r>
          </a:p>
        </p:txBody>
      </p:sp>
      <p:grpSp>
        <p:nvGrpSpPr>
          <p:cNvPr id="24" name="Group 23" descr="Primary and secondary storage regions.">
            <a:extLst>
              <a:ext uri="{FF2B5EF4-FFF2-40B4-BE49-F238E27FC236}">
                <a16:creationId xmlns:a16="http://schemas.microsoft.com/office/drawing/2014/main" id="{EEEFDB93-047E-456D-80DF-6F1573A9EB1E}"/>
              </a:ext>
            </a:extLst>
          </p:cNvPr>
          <p:cNvGrpSpPr/>
          <p:nvPr/>
        </p:nvGrpSpPr>
        <p:grpSpPr>
          <a:xfrm>
            <a:off x="2346962" y="1686783"/>
            <a:ext cx="7014752" cy="2449038"/>
            <a:chOff x="2346962" y="1686783"/>
            <a:chExt cx="7014752" cy="2449038"/>
          </a:xfrm>
        </p:grpSpPr>
        <p:grpSp>
          <p:nvGrpSpPr>
            <p:cNvPr id="21" name="Group 20">
              <a:extLst>
                <a:ext uri="{FF2B5EF4-FFF2-40B4-BE49-F238E27FC236}">
                  <a16:creationId xmlns:a16="http://schemas.microsoft.com/office/drawing/2014/main" id="{15007599-4EBA-4DDD-A18C-48966390554E}"/>
                </a:ext>
              </a:extLst>
            </p:cNvPr>
            <p:cNvGrpSpPr/>
            <p:nvPr/>
          </p:nvGrpSpPr>
          <p:grpSpPr>
            <a:xfrm>
              <a:off x="2346962" y="1733026"/>
              <a:ext cx="2847703" cy="2347089"/>
              <a:chOff x="2346962" y="1497892"/>
              <a:chExt cx="2847703" cy="2347089"/>
            </a:xfrm>
          </p:grpSpPr>
          <p:sp>
            <p:nvSpPr>
              <p:cNvPr id="5" name="Rectangle 4">
                <a:extLst>
                  <a:ext uri="{FF2B5EF4-FFF2-40B4-BE49-F238E27FC236}">
                    <a16:creationId xmlns:a16="http://schemas.microsoft.com/office/drawing/2014/main" id="{538980BB-03B2-415B-B7E0-0C1D5CA28034}"/>
                  </a:ext>
                </a:extLst>
              </p:cNvPr>
              <p:cNvSpPr/>
              <p:nvPr/>
            </p:nvSpPr>
            <p:spPr bwMode="auto">
              <a:xfrm>
                <a:off x="2346962" y="1928825"/>
                <a:ext cx="2847703" cy="875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Locally redundant storage </a:t>
                </a:r>
              </a:p>
            </p:txBody>
          </p:sp>
          <p:sp>
            <p:nvSpPr>
              <p:cNvPr id="6" name="Rectangle 5">
                <a:extLst>
                  <a:ext uri="{FF2B5EF4-FFF2-40B4-BE49-F238E27FC236}">
                    <a16:creationId xmlns:a16="http://schemas.microsoft.com/office/drawing/2014/main" id="{948169EB-0024-4C26-AA37-186F7E6273DB}"/>
                  </a:ext>
                </a:extLst>
              </p:cNvPr>
              <p:cNvSpPr/>
              <p:nvPr/>
            </p:nvSpPr>
            <p:spPr bwMode="auto">
              <a:xfrm>
                <a:off x="2346962" y="2969840"/>
                <a:ext cx="2847703" cy="875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Zone redundant storage</a:t>
                </a:r>
              </a:p>
            </p:txBody>
          </p:sp>
          <p:sp>
            <p:nvSpPr>
              <p:cNvPr id="14" name="TextBox 13">
                <a:extLst>
                  <a:ext uri="{FF2B5EF4-FFF2-40B4-BE49-F238E27FC236}">
                    <a16:creationId xmlns:a16="http://schemas.microsoft.com/office/drawing/2014/main" id="{4DD53B91-17CC-47C5-A158-A219906AB989}"/>
                  </a:ext>
                </a:extLst>
              </p:cNvPr>
              <p:cNvSpPr txBox="1"/>
              <p:nvPr/>
            </p:nvSpPr>
            <p:spPr>
              <a:xfrm>
                <a:off x="2709197" y="1497892"/>
                <a:ext cx="2123232" cy="400110"/>
              </a:xfrm>
              <a:prstGeom prst="rect">
                <a:avLst/>
              </a:prstGeom>
              <a:noFill/>
            </p:spPr>
            <p:txBody>
              <a:bodyPr wrap="square">
                <a:spAutoFit/>
              </a:bodyPr>
              <a:lstStyle/>
              <a:p>
                <a:r>
                  <a:rPr lang="en-US" sz="2000" i="0" u="none" strike="noStrike" kern="1200" dirty="0">
                    <a:solidFill>
                      <a:srgbClr val="000000"/>
                    </a:solidFill>
                    <a:effectLst/>
                    <a:latin typeface="+mn-lt"/>
                  </a:rPr>
                  <a:t>Primary Region</a:t>
                </a:r>
                <a:endParaRPr lang="en-US" sz="2000" dirty="0"/>
              </a:p>
            </p:txBody>
          </p:sp>
        </p:grpSp>
        <p:grpSp>
          <p:nvGrpSpPr>
            <p:cNvPr id="22" name="Group 21">
              <a:extLst>
                <a:ext uri="{FF2B5EF4-FFF2-40B4-BE49-F238E27FC236}">
                  <a16:creationId xmlns:a16="http://schemas.microsoft.com/office/drawing/2014/main" id="{FA3989F1-1A93-433D-9960-46BB38A48F28}"/>
                </a:ext>
              </a:extLst>
            </p:cNvPr>
            <p:cNvGrpSpPr/>
            <p:nvPr/>
          </p:nvGrpSpPr>
          <p:grpSpPr>
            <a:xfrm>
              <a:off x="6514011" y="1686783"/>
              <a:ext cx="2847703" cy="2449038"/>
              <a:chOff x="6514011" y="1451651"/>
              <a:chExt cx="2847703" cy="2449038"/>
            </a:xfrm>
          </p:grpSpPr>
          <p:sp>
            <p:nvSpPr>
              <p:cNvPr id="10" name="Rectangle 9">
                <a:extLst>
                  <a:ext uri="{FF2B5EF4-FFF2-40B4-BE49-F238E27FC236}">
                    <a16:creationId xmlns:a16="http://schemas.microsoft.com/office/drawing/2014/main" id="{5C711C81-C3EC-45B5-9BDC-2987206D5C82}"/>
                  </a:ext>
                </a:extLst>
              </p:cNvPr>
              <p:cNvSpPr/>
              <p:nvPr/>
            </p:nvSpPr>
            <p:spPr bwMode="auto">
              <a:xfrm>
                <a:off x="6514011" y="1984533"/>
                <a:ext cx="2847703" cy="875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Geo- redundant storage</a:t>
                </a:r>
              </a:p>
            </p:txBody>
          </p:sp>
          <p:sp>
            <p:nvSpPr>
              <p:cNvPr id="18" name="Rectangle 17">
                <a:extLst>
                  <a:ext uri="{FF2B5EF4-FFF2-40B4-BE49-F238E27FC236}">
                    <a16:creationId xmlns:a16="http://schemas.microsoft.com/office/drawing/2014/main" id="{D104D563-B0AA-433D-98C7-6DE056F385D3}"/>
                  </a:ext>
                </a:extLst>
              </p:cNvPr>
              <p:cNvSpPr/>
              <p:nvPr/>
            </p:nvSpPr>
            <p:spPr bwMode="auto">
              <a:xfrm>
                <a:off x="6514011" y="3025548"/>
                <a:ext cx="2847703" cy="875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Geo-zone redundant storage</a:t>
                </a:r>
              </a:p>
            </p:txBody>
          </p:sp>
          <p:sp>
            <p:nvSpPr>
              <p:cNvPr id="20" name="TextBox 19">
                <a:extLst>
                  <a:ext uri="{FF2B5EF4-FFF2-40B4-BE49-F238E27FC236}">
                    <a16:creationId xmlns:a16="http://schemas.microsoft.com/office/drawing/2014/main" id="{F779C624-C91F-465E-B414-40BDE4150558}"/>
                  </a:ext>
                </a:extLst>
              </p:cNvPr>
              <p:cNvSpPr txBox="1"/>
              <p:nvPr/>
            </p:nvSpPr>
            <p:spPr>
              <a:xfrm>
                <a:off x="6667240" y="1451651"/>
                <a:ext cx="2346132" cy="400110"/>
              </a:xfrm>
              <a:prstGeom prst="rect">
                <a:avLst/>
              </a:prstGeom>
              <a:noFill/>
            </p:spPr>
            <p:txBody>
              <a:bodyPr wrap="square">
                <a:spAutoFit/>
              </a:bodyPr>
              <a:lstStyle/>
              <a:p>
                <a:r>
                  <a:rPr lang="en-US" sz="2000" i="0" u="none" strike="noStrike" kern="1200" dirty="0">
                    <a:solidFill>
                      <a:srgbClr val="000000"/>
                    </a:solidFill>
                    <a:effectLst/>
                    <a:latin typeface="+mn-lt"/>
                  </a:rPr>
                  <a:t>Secondary Region</a:t>
                </a:r>
                <a:endParaRPr lang="en-US" sz="2000" dirty="0"/>
              </a:p>
            </p:txBody>
          </p:sp>
        </p:grpSp>
        <p:sp>
          <p:nvSpPr>
            <p:cNvPr id="23" name="Arrow: Right 22">
              <a:extLst>
                <a:ext uri="{FF2B5EF4-FFF2-40B4-BE49-F238E27FC236}">
                  <a16:creationId xmlns:a16="http://schemas.microsoft.com/office/drawing/2014/main" id="{EFD75C37-E017-4EE3-85A0-868F5DE4EB40}"/>
                </a:ext>
              </a:extLst>
            </p:cNvPr>
            <p:cNvSpPr/>
            <p:nvPr/>
          </p:nvSpPr>
          <p:spPr bwMode="auto">
            <a:xfrm>
              <a:off x="5630091" y="2521131"/>
              <a:ext cx="465909" cy="87514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ext Placeholder 1">
            <a:extLst>
              <a:ext uri="{FF2B5EF4-FFF2-40B4-BE49-F238E27FC236}">
                <a16:creationId xmlns:a16="http://schemas.microsoft.com/office/drawing/2014/main" id="{4E723958-CAC1-4D2E-8A3C-85079D95A69E}"/>
              </a:ext>
            </a:extLst>
          </p:cNvPr>
          <p:cNvSpPr txBox="1">
            <a:spLocks/>
          </p:cNvSpPr>
          <p:nvPr/>
        </p:nvSpPr>
        <p:spPr>
          <a:xfrm>
            <a:off x="418641" y="4500764"/>
            <a:ext cx="10828479" cy="1599589"/>
          </a:xfrm>
          <a:prstGeom prst="rect">
            <a:avLst/>
          </a:prstGeom>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lgn="l" rtl="0" eaLnBrk="1" fontAlgn="ctr" latinLnBrk="0" hangingPunct="1">
              <a:spcBef>
                <a:spcPts val="0"/>
              </a:spcBef>
              <a:spcAft>
                <a:spcPts val="1200"/>
              </a:spcAft>
              <a:buFont typeface="Arial" panose="020B0604020202020204" pitchFamily="34" charset="0"/>
              <a:buChar char="•"/>
            </a:pPr>
            <a:r>
              <a:rPr lang="en-US" sz="1800" i="0" u="none" strike="noStrike" kern="1200" dirty="0">
                <a:solidFill>
                  <a:srgbClr val="000000"/>
                </a:solidFill>
                <a:effectLst/>
                <a:latin typeface="+mn-lt"/>
              </a:rPr>
              <a:t>A node within a data center becomes unavailable</a:t>
            </a:r>
            <a:endParaRPr lang="en-US" sz="1800" i="0" u="none" strike="noStrike" dirty="0">
              <a:effectLst/>
              <a:latin typeface="+mn-lt"/>
            </a:endParaRPr>
          </a:p>
          <a:p>
            <a:pPr marL="285750" marR="0" indent="-285750" algn="l" rtl="0" eaLnBrk="1" fontAlgn="auto" latinLnBrk="0" hangingPunct="1">
              <a:spcBef>
                <a:spcPts val="0"/>
              </a:spcBef>
              <a:spcAft>
                <a:spcPts val="1200"/>
              </a:spcAft>
              <a:buFont typeface="Arial" panose="020B0604020202020204" pitchFamily="34" charset="0"/>
              <a:buChar char="•"/>
            </a:pPr>
            <a:r>
              <a:rPr lang="en-US" sz="1800" i="0" u="none" strike="noStrike" kern="1200" spc="0" baseline="0" dirty="0">
                <a:ln>
                  <a:noFill/>
                </a:ln>
                <a:solidFill>
                  <a:srgbClr val="000000"/>
                </a:solidFill>
                <a:effectLst/>
                <a:latin typeface="+mn-lt"/>
              </a:rPr>
              <a:t>An entire data center (zonal or non-zonal) becomes unavailable</a:t>
            </a:r>
            <a:endParaRPr lang="en-US" sz="1800" i="0" u="none" strike="noStrike" dirty="0">
              <a:effectLst/>
              <a:latin typeface="+mn-lt"/>
            </a:endParaRPr>
          </a:p>
          <a:p>
            <a:pPr marL="285750" marR="0" indent="-285750" algn="l" rtl="0" eaLnBrk="1" fontAlgn="auto" latinLnBrk="0" hangingPunct="1">
              <a:spcBef>
                <a:spcPts val="0"/>
              </a:spcBef>
              <a:spcAft>
                <a:spcPts val="1200"/>
              </a:spcAft>
              <a:buFont typeface="Arial" panose="020B0604020202020204" pitchFamily="34" charset="0"/>
              <a:buChar char="•"/>
            </a:pPr>
            <a:r>
              <a:rPr lang="en-US" sz="1800" i="0" u="none" strike="noStrike" kern="1200" spc="0" baseline="0" dirty="0">
                <a:ln>
                  <a:noFill/>
                </a:ln>
                <a:solidFill>
                  <a:srgbClr val="000000"/>
                </a:solidFill>
                <a:effectLst/>
                <a:latin typeface="+mn-lt"/>
              </a:rPr>
              <a:t>A region-wide outage occurs in the primary region</a:t>
            </a:r>
            <a:endParaRPr lang="en-US" sz="1800" i="0" u="none" strike="noStrike" dirty="0">
              <a:effectLst/>
              <a:latin typeface="+mn-lt"/>
            </a:endParaRPr>
          </a:p>
          <a:p>
            <a:pPr marL="285750" marR="0" indent="-285750" algn="l" rtl="0" eaLnBrk="1" fontAlgn="auto" latinLnBrk="0" hangingPunct="1">
              <a:spcBef>
                <a:spcPts val="0"/>
              </a:spcBef>
              <a:spcAft>
                <a:spcPts val="1200"/>
              </a:spcAft>
              <a:buFont typeface="Arial" panose="020B0604020202020204" pitchFamily="34" charset="0"/>
              <a:buChar char="•"/>
            </a:pPr>
            <a:r>
              <a:rPr lang="en-US" sz="1800" i="0" u="none" strike="noStrike" kern="1200" spc="0" baseline="0" dirty="0">
                <a:ln>
                  <a:noFill/>
                </a:ln>
                <a:solidFill>
                  <a:srgbClr val="000000"/>
                </a:solidFill>
                <a:effectLst/>
                <a:latin typeface="+mn-lt"/>
              </a:rPr>
              <a:t>Read access to the secondary region is available if the primary region becomes unavailable</a:t>
            </a:r>
            <a:endParaRPr lang="en-US" sz="1800" i="0" u="none" strike="noStrike" dirty="0">
              <a:effectLst/>
              <a:latin typeface="+mn-lt"/>
            </a:endParaRPr>
          </a:p>
          <a:p>
            <a:pPr marL="342900" lvl="1" indent="-342900">
              <a:spcBef>
                <a:spcPts val="0"/>
              </a:spcBef>
              <a:spcAft>
                <a:spcPts val="1200"/>
              </a:spcAft>
              <a:buFont typeface="Arial" panose="020B0604020202020204" pitchFamily="34" charset="0"/>
              <a:buChar char="•"/>
            </a:pPr>
            <a:endParaRPr lang="en-US" dirty="0"/>
          </a:p>
        </p:txBody>
      </p:sp>
    </p:spTree>
    <p:extLst>
      <p:ext uri="{BB962C8B-B14F-4D97-AF65-F5344CB8AC3E}">
        <p14:creationId xmlns:p14="http://schemas.microsoft.com/office/powerpoint/2010/main" val="27099270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6D5C77-830B-4499-B6A4-319AA49EFF28}"/>
              </a:ext>
            </a:extLst>
          </p:cNvPr>
          <p:cNvSpPr>
            <a:spLocks noGrp="1"/>
          </p:cNvSpPr>
          <p:nvPr>
            <p:ph type="title"/>
          </p:nvPr>
        </p:nvSpPr>
        <p:spPr/>
        <p:txBody>
          <a:bodyPr/>
          <a:lstStyle/>
          <a:p>
            <a:r>
              <a:rPr lang="en-US" dirty="0"/>
              <a:t>Design for Azure blob storage</a:t>
            </a:r>
          </a:p>
        </p:txBody>
      </p:sp>
      <p:pic>
        <p:nvPicPr>
          <p:cNvPr id="7" name="Picture Placeholder 6">
            <a:extLst>
              <a:ext uri="{FF2B5EF4-FFF2-40B4-BE49-F238E27FC236}">
                <a16:creationId xmlns:a16="http://schemas.microsoft.com/office/drawing/2014/main" id="{6BA79E43-D23D-4000-B77C-3F3554659EC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8564781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Determine the storage tier </a:t>
            </a:r>
            <a:endParaRPr lang="en-US" dirty="0">
              <a:solidFill>
                <a:schemeClr val="tx2">
                  <a:lumMod val="50000"/>
                </a:schemeClr>
              </a:solidFill>
            </a:endParaRPr>
          </a:p>
        </p:txBody>
      </p:sp>
      <p:sp>
        <p:nvSpPr>
          <p:cNvPr id="8" name="Text Placeholder 7">
            <a:extLst>
              <a:ext uri="{FF2B5EF4-FFF2-40B4-BE49-F238E27FC236}">
                <a16:creationId xmlns:a16="http://schemas.microsoft.com/office/drawing/2014/main" id="{1CB53C6D-299B-4943-95ED-87FBD8157A92}"/>
              </a:ext>
            </a:extLst>
          </p:cNvPr>
          <p:cNvSpPr>
            <a:spLocks noGrp="1"/>
          </p:cNvSpPr>
          <p:nvPr>
            <p:ph type="body" sz="quarter" idx="10"/>
          </p:nvPr>
        </p:nvSpPr>
        <p:spPr>
          <a:xfrm>
            <a:off x="432089" y="997070"/>
            <a:ext cx="11341268" cy="430887"/>
          </a:xfrm>
        </p:spPr>
        <p:txBody>
          <a:bodyPr/>
          <a:lstStyle/>
          <a:p>
            <a:r>
              <a:rPr lang="en-US" dirty="0"/>
              <a:t>Blob storage is an object store used for storing vast amounts of unstructured data.</a:t>
            </a:r>
          </a:p>
        </p:txBody>
      </p:sp>
      <p:graphicFrame>
        <p:nvGraphicFramePr>
          <p:cNvPr id="3" name="Table 7">
            <a:extLst>
              <a:ext uri="{FF2B5EF4-FFF2-40B4-BE49-F238E27FC236}">
                <a16:creationId xmlns:a16="http://schemas.microsoft.com/office/drawing/2014/main" id="{F1B789A0-7862-4009-9D8D-BC3DB7330C45}"/>
              </a:ext>
            </a:extLst>
          </p:cNvPr>
          <p:cNvGraphicFramePr>
            <a:graphicFrameLocks noGrp="1"/>
          </p:cNvGraphicFramePr>
          <p:nvPr>
            <p:extLst>
              <p:ext uri="{D42A27DB-BD31-4B8C-83A1-F6EECF244321}">
                <p14:modId xmlns:p14="http://schemas.microsoft.com/office/powerpoint/2010/main" val="232442894"/>
              </p:ext>
            </p:extLst>
          </p:nvPr>
        </p:nvGraphicFramePr>
        <p:xfrm>
          <a:off x="529887" y="1574342"/>
          <a:ext cx="11109120" cy="3709315"/>
        </p:xfrm>
        <a:graphic>
          <a:graphicData uri="http://schemas.openxmlformats.org/drawingml/2006/table">
            <a:tbl>
              <a:tblPr firstRow="1" bandRow="1">
                <a:tableStyleId>{5C22544A-7EE6-4342-B048-85BDC9FD1C3A}</a:tableStyleId>
              </a:tblPr>
              <a:tblGrid>
                <a:gridCol w="1532824">
                  <a:extLst>
                    <a:ext uri="{9D8B030D-6E8A-4147-A177-3AD203B41FA5}">
                      <a16:colId xmlns:a16="http://schemas.microsoft.com/office/drawing/2014/main" val="858171536"/>
                    </a:ext>
                  </a:extLst>
                </a:gridCol>
                <a:gridCol w="1581826">
                  <a:extLst>
                    <a:ext uri="{9D8B030D-6E8A-4147-A177-3AD203B41FA5}">
                      <a16:colId xmlns:a16="http://schemas.microsoft.com/office/drawing/2014/main" val="3125578502"/>
                    </a:ext>
                  </a:extLst>
                </a:gridCol>
                <a:gridCol w="1789612">
                  <a:extLst>
                    <a:ext uri="{9D8B030D-6E8A-4147-A177-3AD203B41FA5}">
                      <a16:colId xmlns:a16="http://schemas.microsoft.com/office/drawing/2014/main" val="2743881268"/>
                    </a:ext>
                  </a:extLst>
                </a:gridCol>
                <a:gridCol w="2116182">
                  <a:extLst>
                    <a:ext uri="{9D8B030D-6E8A-4147-A177-3AD203B41FA5}">
                      <a16:colId xmlns:a16="http://schemas.microsoft.com/office/drawing/2014/main" val="3558961292"/>
                    </a:ext>
                  </a:extLst>
                </a:gridCol>
                <a:gridCol w="4088676">
                  <a:extLst>
                    <a:ext uri="{9D8B030D-6E8A-4147-A177-3AD203B41FA5}">
                      <a16:colId xmlns:a16="http://schemas.microsoft.com/office/drawing/2014/main" val="1331250891"/>
                    </a:ext>
                  </a:extLst>
                </a:gridCol>
              </a:tblGrid>
              <a:tr h="496315">
                <a:tc>
                  <a:txBody>
                    <a:bodyPr/>
                    <a:lstStyle/>
                    <a:p>
                      <a:pPr algn="ctr"/>
                      <a:r>
                        <a:rPr lang="en-US" sz="1800" b="0" dirty="0">
                          <a:latin typeface="+mn-lt"/>
                        </a:rPr>
                        <a:t>Tier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n-lt"/>
                        </a:rPr>
                        <a:t>Storage Costs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n-lt"/>
                        </a:rPr>
                        <a:t>Retrieval Costs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n-lt"/>
                        </a:rPr>
                        <a:t>Storage Duration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n-lt"/>
                        </a:rPr>
                        <a:t>Usage cases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8580330"/>
                  </a:ext>
                </a:extLst>
              </a:tr>
              <a:tr h="502778">
                <a:tc>
                  <a:txBody>
                    <a:bodyPr/>
                    <a:lstStyle/>
                    <a:p>
                      <a:r>
                        <a:rPr lang="en-US" sz="1800" dirty="0">
                          <a:latin typeface="+mn-lt"/>
                        </a:rPr>
                        <a:t>Premium</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High</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Lowest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N/A</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800" dirty="0">
                          <a:latin typeface="+mn-lt"/>
                        </a:rPr>
                        <a:t>High </a:t>
                      </a:r>
                      <a:r>
                        <a:rPr lang="en-US" sz="1765" b="0" i="0" kern="1200" dirty="0">
                          <a:solidFill>
                            <a:schemeClr val="dk1"/>
                          </a:solidFill>
                          <a:effectLst/>
                          <a:latin typeface="+mn-lt"/>
                          <a:ea typeface="+mn-ea"/>
                          <a:cs typeface="+mn-cs"/>
                        </a:rPr>
                        <a:t>throughout and large numbers of I/O operations per second </a:t>
                      </a:r>
                      <a:endParaRPr lang="en-US" sz="18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2589867"/>
                  </a:ext>
                </a:extLst>
              </a:tr>
              <a:tr h="668436">
                <a:tc>
                  <a:txBody>
                    <a:bodyPr/>
                    <a:lstStyle/>
                    <a:p>
                      <a:r>
                        <a:rPr lang="en-US" sz="1800" dirty="0">
                          <a:latin typeface="+mn-lt"/>
                        </a:rPr>
                        <a:t>Hot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spcBef>
                          <a:spcPts val="0"/>
                        </a:spcBef>
                        <a:spcAft>
                          <a:spcPts val="0"/>
                        </a:spcAft>
                      </a:pPr>
                      <a:r>
                        <a:rPr lang="en-US" sz="1800" b="0" i="0" u="none" strike="noStrike" dirty="0">
                          <a:effectLst/>
                          <a:latin typeface="+mn-lt"/>
                        </a:rPr>
                        <a:t>Medium</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spcBef>
                          <a:spcPts val="0"/>
                        </a:spcBef>
                        <a:spcAft>
                          <a:spcPts val="0"/>
                        </a:spcAft>
                      </a:pPr>
                      <a:r>
                        <a:rPr lang="en-US" sz="1800" b="0" i="0" u="none" strike="noStrike" dirty="0">
                          <a:effectLst/>
                          <a:latin typeface="+mn-lt"/>
                        </a:rPr>
                        <a:t>Low</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spcBef>
                          <a:spcPts val="0"/>
                        </a:spcBef>
                        <a:spcAft>
                          <a:spcPts val="0"/>
                        </a:spcAft>
                      </a:pPr>
                      <a:r>
                        <a:rPr lang="en-US" sz="1800" b="0" i="0" u="none" strike="noStrike" dirty="0">
                          <a:effectLst/>
                          <a:latin typeface="+mn-lt"/>
                        </a:rPr>
                        <a:t>N/A</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ctr">
                        <a:spcBef>
                          <a:spcPts val="0"/>
                        </a:spcBef>
                        <a:spcAft>
                          <a:spcPts val="0"/>
                        </a:spcAft>
                        <a:buFont typeface="Arial" panose="020B0604020202020204" pitchFamily="34" charset="0"/>
                        <a:buChar char="•"/>
                      </a:pPr>
                      <a:r>
                        <a:rPr lang="en-US" sz="1800" b="0" i="0" u="none" strike="noStrike" dirty="0">
                          <a:effectLst/>
                          <a:latin typeface="+mn-lt"/>
                        </a:rPr>
                        <a:t>Active and frequent use</a:t>
                      </a:r>
                    </a:p>
                    <a:p>
                      <a:pPr marL="285750" indent="-285750" algn="l" fontAlgn="ctr">
                        <a:spcBef>
                          <a:spcPts val="0"/>
                        </a:spcBef>
                        <a:spcAft>
                          <a:spcPts val="0"/>
                        </a:spcAft>
                        <a:buFont typeface="Arial" panose="020B0604020202020204" pitchFamily="34" charset="0"/>
                        <a:buChar char="•"/>
                      </a:pPr>
                      <a:r>
                        <a:rPr lang="en-US" sz="1800" b="0" i="0" u="none" strike="noStrike" dirty="0">
                          <a:effectLst/>
                          <a:latin typeface="+mn-lt"/>
                        </a:rPr>
                        <a:t>Data staged for processing</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53099418"/>
                  </a:ext>
                </a:extLst>
              </a:tr>
              <a:tr h="954909">
                <a:tc>
                  <a:txBody>
                    <a:bodyPr/>
                    <a:lstStyle/>
                    <a:p>
                      <a:r>
                        <a:rPr lang="en-US" sz="1800" dirty="0">
                          <a:latin typeface="+mn-lt"/>
                        </a:rPr>
                        <a:t>Cool</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Low</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Medium</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&gt; 30 days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dirty="0">
                          <a:effectLst/>
                          <a:latin typeface="+mn-lt"/>
                        </a:rPr>
                        <a:t>Short-term backup</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dirty="0">
                          <a:effectLst/>
                          <a:latin typeface="+mn-lt"/>
                        </a:rPr>
                        <a:t>Older media infrequently viewed</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dirty="0">
                          <a:effectLst/>
                          <a:latin typeface="+mn-lt"/>
                        </a:rPr>
                        <a:t>Large data sets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6766237"/>
                  </a:ext>
                </a:extLst>
              </a:tr>
              <a:tr h="954909">
                <a:tc>
                  <a:txBody>
                    <a:bodyPr/>
                    <a:lstStyle/>
                    <a:p>
                      <a:r>
                        <a:rPr lang="en-US" sz="1800" dirty="0">
                          <a:latin typeface="+mn-lt"/>
                        </a:rPr>
                        <a:t>Archive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Lowest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High</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&gt; 180 days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dirty="0">
                          <a:effectLst/>
                          <a:latin typeface="+mn-lt"/>
                        </a:rPr>
                        <a:t>Long-term backup</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dirty="0">
                          <a:effectLst/>
                          <a:latin typeface="+mn-lt"/>
                        </a:rPr>
                        <a:t>Original (raw) data</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dirty="0">
                          <a:effectLst/>
                          <a:latin typeface="+mn-lt"/>
                        </a:rPr>
                        <a:t>Compliance or archival data</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00393264"/>
                  </a:ext>
                </a:extLst>
              </a:tr>
            </a:tbl>
          </a:graphicData>
        </a:graphic>
      </p:graphicFrame>
      <p:sp>
        <p:nvSpPr>
          <p:cNvPr id="4" name="Content Placeholder 2">
            <a:extLst>
              <a:ext uri="{FF2B5EF4-FFF2-40B4-BE49-F238E27FC236}">
                <a16:creationId xmlns:a16="http://schemas.microsoft.com/office/drawing/2014/main" id="{08DE00BE-2F4F-4EAA-9B1B-A88317FF98D4}"/>
              </a:ext>
            </a:extLst>
          </p:cNvPr>
          <p:cNvSpPr txBox="1">
            <a:spLocks/>
          </p:cNvSpPr>
          <p:nvPr/>
        </p:nvSpPr>
        <p:spPr>
          <a:xfrm>
            <a:off x="529887" y="5430043"/>
            <a:ext cx="10519690" cy="861774"/>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Bef>
                <a:spcPts val="600"/>
              </a:spcBef>
              <a:spcAft>
                <a:spcPts val="600"/>
              </a:spcAft>
              <a:buFont typeface="Arial" panose="020B0604020202020204" pitchFamily="34" charset="0"/>
              <a:buChar char="•"/>
            </a:pPr>
            <a:r>
              <a:rPr lang="en-US" dirty="0">
                <a:latin typeface="+mn-lt"/>
              </a:rPr>
              <a:t>Use lifecycle rules to transition blob data to the appropriate access tiers</a:t>
            </a:r>
          </a:p>
          <a:p>
            <a:pPr marL="342900" indent="-342900">
              <a:spcBef>
                <a:spcPts val="600"/>
              </a:spcBef>
              <a:spcAft>
                <a:spcPts val="600"/>
              </a:spcAft>
              <a:buFont typeface="Arial" panose="020B0604020202020204" pitchFamily="34" charset="0"/>
              <a:buChar char="•"/>
            </a:pPr>
            <a:r>
              <a:rPr lang="en-US" dirty="0">
                <a:latin typeface="+mn-lt"/>
              </a:rPr>
              <a:t>Consider a data lifecycle rule to expire or delete data </a:t>
            </a:r>
          </a:p>
        </p:txBody>
      </p:sp>
    </p:spTree>
    <p:extLst>
      <p:ext uri="{BB962C8B-B14F-4D97-AF65-F5344CB8AC3E}">
        <p14:creationId xmlns:p14="http://schemas.microsoft.com/office/powerpoint/2010/main" val="272099151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a:xfrm>
            <a:off x="418643" y="440494"/>
            <a:ext cx="11341268" cy="642840"/>
          </a:xfrm>
        </p:spPr>
        <p:txBody>
          <a:bodyPr/>
          <a:lstStyle/>
          <a:p>
            <a:r>
              <a:rPr lang="en-US" dirty="0"/>
              <a:t>Consider immutable storage policies</a:t>
            </a:r>
          </a:p>
        </p:txBody>
      </p:sp>
      <p:sp>
        <p:nvSpPr>
          <p:cNvPr id="5" name="Text Placeholder 4">
            <a:extLst>
              <a:ext uri="{FF2B5EF4-FFF2-40B4-BE49-F238E27FC236}">
                <a16:creationId xmlns:a16="http://schemas.microsoft.com/office/drawing/2014/main" id="{7B4CA7C4-A4CA-47E3-8A54-DEB172EC522A}"/>
              </a:ext>
            </a:extLst>
          </p:cNvPr>
          <p:cNvSpPr>
            <a:spLocks noGrp="1"/>
          </p:cNvSpPr>
          <p:nvPr>
            <p:ph type="body" sz="quarter" idx="10"/>
          </p:nvPr>
        </p:nvSpPr>
        <p:spPr>
          <a:xfrm>
            <a:off x="432089" y="997070"/>
            <a:ext cx="11341268" cy="430887"/>
          </a:xfrm>
        </p:spPr>
        <p:txBody>
          <a:bodyPr/>
          <a:lstStyle/>
          <a:p>
            <a:r>
              <a:rPr lang="en-US" dirty="0"/>
              <a:t>Determine regulatory compliance, secure document retention, and legal hold policies.</a:t>
            </a:r>
          </a:p>
        </p:txBody>
      </p:sp>
      <p:sp>
        <p:nvSpPr>
          <p:cNvPr id="3" name="Content Placeholder 2">
            <a:extLst>
              <a:ext uri="{FF2B5EF4-FFF2-40B4-BE49-F238E27FC236}">
                <a16:creationId xmlns:a16="http://schemas.microsoft.com/office/drawing/2014/main" id="{4B4A01A6-597B-4571-A603-64A3D5A22CDC}"/>
              </a:ext>
            </a:extLst>
          </p:cNvPr>
          <p:cNvSpPr txBox="1">
            <a:spLocks/>
          </p:cNvSpPr>
          <p:nvPr/>
        </p:nvSpPr>
        <p:spPr>
          <a:xfrm>
            <a:off x="494872" y="2082793"/>
            <a:ext cx="5171748" cy="3477875"/>
          </a:xfrm>
          <a:prstGeom prst="rect">
            <a:avLst/>
          </a:prstGeom>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US" dirty="0">
                <a:latin typeface="+mn-lt"/>
              </a:rPr>
              <a:t>Apply immutable storage policies at the container level</a:t>
            </a:r>
          </a:p>
          <a:p>
            <a:pPr marL="342900" indent="-342900">
              <a:spcAft>
                <a:spcPts val="1200"/>
              </a:spcAft>
              <a:buFont typeface="Arial" panose="020B0604020202020204" pitchFamily="34" charset="0"/>
              <a:buChar char="•"/>
            </a:pPr>
            <a:r>
              <a:rPr lang="en-US" dirty="0">
                <a:latin typeface="+mn-lt"/>
              </a:rPr>
              <a:t>Use </a:t>
            </a:r>
            <a:r>
              <a:rPr lang="en-US" b="1" dirty="0">
                <a:latin typeface="+mn-lt"/>
              </a:rPr>
              <a:t>time-based retention policies </a:t>
            </a:r>
            <a:r>
              <a:rPr lang="en-US" dirty="0">
                <a:latin typeface="+mn-lt"/>
              </a:rPr>
              <a:t>for business-critical data</a:t>
            </a:r>
          </a:p>
          <a:p>
            <a:pPr marL="342900" indent="-342900">
              <a:spcAft>
                <a:spcPts val="1200"/>
              </a:spcAft>
              <a:buFont typeface="Arial" panose="020B0604020202020204" pitchFamily="34" charset="0"/>
              <a:buChar char="•"/>
            </a:pPr>
            <a:r>
              <a:rPr lang="en-US" dirty="0">
                <a:latin typeface="+mn-lt"/>
              </a:rPr>
              <a:t>Use </a:t>
            </a:r>
            <a:r>
              <a:rPr lang="en-US" b="1" dirty="0">
                <a:latin typeface="+mn-lt"/>
              </a:rPr>
              <a:t>legal-hold policies </a:t>
            </a:r>
            <a:r>
              <a:rPr lang="en-US" dirty="0">
                <a:latin typeface="+mn-lt"/>
              </a:rPr>
              <a:t>for sensitive information to ensure a tamper proof state</a:t>
            </a:r>
          </a:p>
          <a:p>
            <a:pPr marL="342900" indent="-342900">
              <a:spcAft>
                <a:spcPts val="1200"/>
              </a:spcAft>
              <a:buFont typeface="Arial" panose="020B0604020202020204" pitchFamily="34" charset="0"/>
              <a:buChar char="•"/>
            </a:pPr>
            <a:r>
              <a:rPr lang="en-US" dirty="0">
                <a:latin typeface="+mn-lt"/>
              </a:rPr>
              <a:t>Policies apply only to new content</a:t>
            </a:r>
          </a:p>
          <a:p>
            <a:pPr marL="342900" indent="-342900">
              <a:spcAft>
                <a:spcPts val="1200"/>
              </a:spcAft>
              <a:buFont typeface="Arial" panose="020B0604020202020204" pitchFamily="34" charset="0"/>
              <a:buChar char="•"/>
            </a:pPr>
            <a:r>
              <a:rPr lang="en-US" dirty="0">
                <a:latin typeface="+mn-lt"/>
              </a:rPr>
              <a:t>Audit logs are available</a:t>
            </a:r>
          </a:p>
          <a:p>
            <a:pPr>
              <a:spcAft>
                <a:spcPts val="1200"/>
              </a:spcAft>
            </a:pPr>
            <a:endParaRPr lang="en-US" sz="1600" dirty="0">
              <a:latin typeface="+mn-lt"/>
            </a:endParaRPr>
          </a:p>
        </p:txBody>
      </p:sp>
      <p:pic>
        <p:nvPicPr>
          <p:cNvPr id="20" name="Picture 19" descr="Locked time-based retention policy vs legal hold">
            <a:extLst>
              <a:ext uri="{FF2B5EF4-FFF2-40B4-BE49-F238E27FC236}">
                <a16:creationId xmlns:a16="http://schemas.microsoft.com/office/drawing/2014/main" id="{52B9CCA4-6FE4-4D25-A8D9-631B548B7354}"/>
              </a:ext>
            </a:extLst>
          </p:cNvPr>
          <p:cNvPicPr>
            <a:picLocks noChangeAspect="1"/>
          </p:cNvPicPr>
          <p:nvPr/>
        </p:nvPicPr>
        <p:blipFill>
          <a:blip r:embed="rId3"/>
          <a:stretch>
            <a:fillRect/>
          </a:stretch>
        </p:blipFill>
        <p:spPr>
          <a:xfrm>
            <a:off x="6128939" y="2245197"/>
            <a:ext cx="5795892" cy="3153069"/>
          </a:xfrm>
          <a:prstGeom prst="rect">
            <a:avLst/>
          </a:prstGeom>
        </p:spPr>
      </p:pic>
      <p:sp>
        <p:nvSpPr>
          <p:cNvPr id="4" name="Rectangle 3">
            <a:extLst>
              <a:ext uri="{FF2B5EF4-FFF2-40B4-BE49-F238E27FC236}">
                <a16:creationId xmlns:a16="http://schemas.microsoft.com/office/drawing/2014/main" id="{11063375-7F1C-436D-AF74-A73A51F5218D}"/>
              </a:ext>
              <a:ext uri="{C183D7F6-B498-43B3-948B-1728B52AA6E4}">
                <adec:decorative xmlns:adec="http://schemas.microsoft.com/office/drawing/2017/decorative" val="1"/>
              </a:ext>
            </a:extLst>
          </p:cNvPr>
          <p:cNvSpPr/>
          <p:nvPr/>
        </p:nvSpPr>
        <p:spPr bwMode="auto">
          <a:xfrm>
            <a:off x="5820726" y="1840623"/>
            <a:ext cx="6242744" cy="378565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98364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0E570-9086-463C-B175-5094A4935F65}"/>
              </a:ext>
            </a:extLst>
          </p:cNvPr>
          <p:cNvSpPr>
            <a:spLocks noGrp="1"/>
          </p:cNvSpPr>
          <p:nvPr>
            <p:ph type="title"/>
          </p:nvPr>
        </p:nvSpPr>
        <p:spPr/>
        <p:txBody>
          <a:bodyPr/>
          <a:lstStyle/>
          <a:p>
            <a:r>
              <a:rPr lang="en-US" dirty="0"/>
              <a:t>Design for Azure files</a:t>
            </a:r>
          </a:p>
        </p:txBody>
      </p:sp>
      <p:pic>
        <p:nvPicPr>
          <p:cNvPr id="7" name="Picture Placeholder 6">
            <a:extLst>
              <a:ext uri="{FF2B5EF4-FFF2-40B4-BE49-F238E27FC236}">
                <a16:creationId xmlns:a16="http://schemas.microsoft.com/office/drawing/2014/main" id="{1EA542EA-01B1-4C5A-84B4-EBAFD9F32F2A}"/>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20811556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Compare Azure files to Azure blobs</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AE21DBFE-915B-4874-98A9-311D0D02B761}"/>
              </a:ext>
            </a:extLst>
          </p:cNvPr>
          <p:cNvSpPr>
            <a:spLocks noGrp="1"/>
          </p:cNvSpPr>
          <p:nvPr>
            <p:ph type="body" sz="quarter" idx="10"/>
          </p:nvPr>
        </p:nvSpPr>
        <p:spPr>
          <a:xfrm>
            <a:off x="432089" y="997070"/>
            <a:ext cx="11341268" cy="430887"/>
          </a:xfrm>
        </p:spPr>
        <p:txBody>
          <a:bodyPr/>
          <a:lstStyle/>
          <a:p>
            <a:r>
              <a:rPr lang="en-US" dirty="0"/>
              <a:t>The technology you choose depends on the use case, protocol, and performance.</a:t>
            </a:r>
          </a:p>
        </p:txBody>
      </p:sp>
      <p:graphicFrame>
        <p:nvGraphicFramePr>
          <p:cNvPr id="4" name="Table 12">
            <a:extLst>
              <a:ext uri="{FF2B5EF4-FFF2-40B4-BE49-F238E27FC236}">
                <a16:creationId xmlns:a16="http://schemas.microsoft.com/office/drawing/2014/main" id="{371C0741-FD67-441D-84D6-17929F47BB0B}"/>
              </a:ext>
            </a:extLst>
          </p:cNvPr>
          <p:cNvGraphicFramePr>
            <a:graphicFrameLocks noGrp="1"/>
          </p:cNvGraphicFramePr>
          <p:nvPr>
            <p:extLst>
              <p:ext uri="{D42A27DB-BD31-4B8C-83A1-F6EECF244321}">
                <p14:modId xmlns:p14="http://schemas.microsoft.com/office/powerpoint/2010/main" val="1161038954"/>
              </p:ext>
            </p:extLst>
          </p:nvPr>
        </p:nvGraphicFramePr>
        <p:xfrm>
          <a:off x="432089" y="1639910"/>
          <a:ext cx="11229333" cy="4200770"/>
        </p:xfrm>
        <a:graphic>
          <a:graphicData uri="http://schemas.openxmlformats.org/drawingml/2006/table">
            <a:tbl>
              <a:tblPr firstRow="1" bandRow="1">
                <a:tableStyleId>{5C22544A-7EE6-4342-B048-85BDC9FD1C3A}</a:tableStyleId>
              </a:tblPr>
              <a:tblGrid>
                <a:gridCol w="2150884">
                  <a:extLst>
                    <a:ext uri="{9D8B030D-6E8A-4147-A177-3AD203B41FA5}">
                      <a16:colId xmlns:a16="http://schemas.microsoft.com/office/drawing/2014/main" val="3419358315"/>
                    </a:ext>
                  </a:extLst>
                </a:gridCol>
                <a:gridCol w="4483871">
                  <a:extLst>
                    <a:ext uri="{9D8B030D-6E8A-4147-A177-3AD203B41FA5}">
                      <a16:colId xmlns:a16="http://schemas.microsoft.com/office/drawing/2014/main" val="2865707106"/>
                    </a:ext>
                  </a:extLst>
                </a:gridCol>
                <a:gridCol w="4594578">
                  <a:extLst>
                    <a:ext uri="{9D8B030D-6E8A-4147-A177-3AD203B41FA5}">
                      <a16:colId xmlns:a16="http://schemas.microsoft.com/office/drawing/2014/main" val="2428792440"/>
                    </a:ext>
                  </a:extLst>
                </a:gridCol>
              </a:tblGrid>
              <a:tr h="512906">
                <a:tc>
                  <a:txBody>
                    <a:bodyPr/>
                    <a:lstStyle/>
                    <a:p>
                      <a:r>
                        <a:rPr lang="en-US" sz="1800" dirty="0">
                          <a:solidFill>
                            <a:schemeClr val="bg1"/>
                          </a:solidFill>
                          <a:latin typeface="+mn-lt"/>
                        </a:rPr>
                        <a:t>Category</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n-lt"/>
                          <a:ea typeface="+mn-ea"/>
                          <a:cs typeface="+mn-cs"/>
                        </a:rPr>
                        <a:t>Azure Files</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mn-lt"/>
                          <a:ea typeface="+mn-ea"/>
                          <a:cs typeface="+mn-cs"/>
                        </a:rPr>
                        <a:t>Azure Blob Storage</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4185272790"/>
                  </a:ext>
                </a:extLst>
              </a:tr>
              <a:tr h="1584309">
                <a:tc>
                  <a:txBody>
                    <a:bodyPr/>
                    <a:lstStyle/>
                    <a:p>
                      <a:r>
                        <a:rPr lang="en-US" sz="1800" dirty="0">
                          <a:solidFill>
                            <a:schemeClr val="tx1"/>
                          </a:solidFill>
                          <a:latin typeface="+mn-lt"/>
                        </a:rPr>
                        <a:t>Use cases</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285750" indent="-285750">
                        <a:spcAft>
                          <a:spcPts val="600"/>
                        </a:spcAft>
                        <a:buFont typeface="Arial" panose="020B0604020202020204" pitchFamily="34" charset="0"/>
                        <a:buChar char="•"/>
                      </a:pPr>
                      <a:r>
                        <a:rPr lang="en-US" sz="1765" b="0" i="0" kern="1200" dirty="0">
                          <a:solidFill>
                            <a:schemeClr val="dk1"/>
                          </a:solidFill>
                          <a:effectLst/>
                          <a:latin typeface="+mn-lt"/>
                          <a:ea typeface="+mn-ea"/>
                          <a:cs typeface="+mn-cs"/>
                        </a:rPr>
                        <a:t>Replace or supplement traditional on-premises file servers or NAS devices</a:t>
                      </a:r>
                    </a:p>
                    <a:p>
                      <a:pPr marL="285750" indent="-285750">
                        <a:spcAft>
                          <a:spcPts val="600"/>
                        </a:spcAft>
                        <a:buFont typeface="Arial" panose="020B0604020202020204" pitchFamily="34" charset="0"/>
                        <a:buChar char="•"/>
                      </a:pPr>
                      <a:r>
                        <a:rPr lang="en-US" sz="1765" b="0" i="0" kern="1200" dirty="0">
                          <a:solidFill>
                            <a:schemeClr val="dk1"/>
                          </a:solidFill>
                          <a:effectLst/>
                          <a:latin typeface="+mn-lt"/>
                          <a:ea typeface="+mn-ea"/>
                          <a:cs typeface="+mn-cs"/>
                        </a:rPr>
                        <a:t>Access files shares from anywhere</a:t>
                      </a:r>
                    </a:p>
                    <a:p>
                      <a:pPr marL="285750" indent="-285750">
                        <a:spcAft>
                          <a:spcPts val="600"/>
                        </a:spcAft>
                        <a:buFont typeface="Arial" panose="020B0604020202020204" pitchFamily="34" charset="0"/>
                        <a:buChar char="•"/>
                      </a:pPr>
                      <a:r>
                        <a:rPr lang="en-US" sz="1765" b="0" i="0" kern="1200" dirty="0">
                          <a:solidFill>
                            <a:schemeClr val="dk1"/>
                          </a:solidFill>
                          <a:effectLst/>
                          <a:latin typeface="+mn-lt"/>
                          <a:ea typeface="+mn-ea"/>
                          <a:cs typeface="+mn-cs"/>
                        </a:rPr>
                        <a:t>Lift and shift content to the cloud</a:t>
                      </a:r>
                    </a:p>
                    <a:p>
                      <a:pPr marL="285750" indent="-285750">
                        <a:spcAft>
                          <a:spcPts val="600"/>
                        </a:spcAft>
                        <a:buFont typeface="Arial" panose="020B0604020202020204" pitchFamily="34" charset="0"/>
                        <a:buChar char="•"/>
                      </a:pPr>
                      <a:r>
                        <a:rPr lang="en-US" sz="1765" b="0" i="0" kern="1200" dirty="0">
                          <a:solidFill>
                            <a:schemeClr val="dk1"/>
                          </a:solidFill>
                          <a:effectLst/>
                          <a:latin typeface="+mn-lt"/>
                          <a:ea typeface="+mn-ea"/>
                          <a:cs typeface="+mn-cs"/>
                        </a:rPr>
                        <a:t>Replicate and cache with Azure File Sync</a:t>
                      </a:r>
                    </a:p>
                    <a:p>
                      <a:pPr marL="285750" indent="-285750">
                        <a:spcAft>
                          <a:spcPts val="600"/>
                        </a:spcAft>
                        <a:buFont typeface="Arial" panose="020B0604020202020204" pitchFamily="34" charset="0"/>
                        <a:buChar char="•"/>
                      </a:pPr>
                      <a:r>
                        <a:rPr lang="en-US" sz="1765" b="0" i="0" kern="1200" dirty="0">
                          <a:solidFill>
                            <a:schemeClr val="dk1"/>
                          </a:solidFill>
                          <a:effectLst/>
                          <a:latin typeface="+mn-lt"/>
                          <a:ea typeface="+mn-ea"/>
                          <a:cs typeface="+mn-cs"/>
                        </a:rPr>
                        <a:t>Share stored application settings</a:t>
                      </a:r>
                      <a:endParaRPr lang="en-US" sz="1800" dirty="0">
                        <a:solidFill>
                          <a:schemeClr val="tx1"/>
                        </a:solidFill>
                        <a:latin typeface="+mn-lt"/>
                      </a:endParaRP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285750" indent="-285750">
                        <a:spcAft>
                          <a:spcPts val="600"/>
                        </a:spcAft>
                        <a:buFont typeface="Arial" panose="020B0604020202020204" pitchFamily="34" charset="0"/>
                        <a:buChar char="•"/>
                      </a:pPr>
                      <a:r>
                        <a:rPr lang="en-US" sz="1800" dirty="0">
                          <a:solidFill>
                            <a:schemeClr val="tx1"/>
                          </a:solidFill>
                          <a:latin typeface="+mn-lt"/>
                        </a:rPr>
                        <a:t>Large scale analytical data</a:t>
                      </a:r>
                    </a:p>
                    <a:p>
                      <a:pPr marL="285750" indent="-285750">
                        <a:spcAft>
                          <a:spcPts val="600"/>
                        </a:spcAft>
                        <a:buFont typeface="Arial" panose="020B0604020202020204" pitchFamily="34" charset="0"/>
                        <a:buChar char="•"/>
                      </a:pPr>
                      <a:r>
                        <a:rPr lang="en-US" sz="1800" dirty="0">
                          <a:solidFill>
                            <a:schemeClr val="tx1"/>
                          </a:solidFill>
                          <a:latin typeface="+mn-lt"/>
                        </a:rPr>
                        <a:t>Throughput sensitive high-performance computing</a:t>
                      </a:r>
                    </a:p>
                    <a:p>
                      <a:pPr marL="285750" indent="-285750">
                        <a:spcAft>
                          <a:spcPts val="600"/>
                        </a:spcAft>
                        <a:buFont typeface="Arial" panose="020B0604020202020204" pitchFamily="34" charset="0"/>
                        <a:buChar char="•"/>
                      </a:pPr>
                      <a:r>
                        <a:rPr lang="en-US" sz="1800" dirty="0">
                          <a:solidFill>
                            <a:schemeClr val="tx1"/>
                          </a:solidFill>
                          <a:latin typeface="+mn-lt"/>
                        </a:rPr>
                        <a:t>Backup and archive</a:t>
                      </a:r>
                    </a:p>
                    <a:p>
                      <a:pPr marL="285750" indent="-285750">
                        <a:spcAft>
                          <a:spcPts val="600"/>
                        </a:spcAft>
                        <a:buFont typeface="Arial" panose="020B0604020202020204" pitchFamily="34" charset="0"/>
                        <a:buChar char="•"/>
                      </a:pPr>
                      <a:r>
                        <a:rPr lang="en-US" sz="1800" dirty="0">
                          <a:solidFill>
                            <a:schemeClr val="tx1"/>
                          </a:solidFill>
                          <a:latin typeface="+mn-lt"/>
                        </a:rPr>
                        <a:t>Autonomous driving, media rendering, or genomic sequencing data</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27020401"/>
                  </a:ext>
                </a:extLst>
              </a:tr>
              <a:tr h="92033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Available protocols</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800" dirty="0">
                          <a:solidFill>
                            <a:schemeClr val="tx1"/>
                          </a:solidFill>
                          <a:latin typeface="+mn-lt"/>
                        </a:rPr>
                        <a:t>SMB</a:t>
                      </a:r>
                    </a:p>
                    <a:p>
                      <a:pPr marL="285750" indent="-285750">
                        <a:buFont typeface="Arial" panose="020B0604020202020204" pitchFamily="34" charset="0"/>
                        <a:buChar char="•"/>
                      </a:pPr>
                      <a:r>
                        <a:rPr lang="en-US" sz="1800" dirty="0">
                          <a:solidFill>
                            <a:schemeClr val="tx1"/>
                          </a:solidFill>
                          <a:latin typeface="+mn-lt"/>
                        </a:rPr>
                        <a:t>NFS 4.1 (preview)</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800" dirty="0">
                          <a:solidFill>
                            <a:schemeClr val="tx1"/>
                          </a:solidFill>
                          <a:latin typeface="+mn-lt"/>
                        </a:rPr>
                        <a:t>NFS 3.0</a:t>
                      </a:r>
                    </a:p>
                    <a:p>
                      <a:pPr marL="285750" indent="-285750">
                        <a:buFont typeface="Arial" panose="020B0604020202020204" pitchFamily="34" charset="0"/>
                        <a:buChar char="•"/>
                      </a:pPr>
                      <a:r>
                        <a:rPr lang="en-US" sz="1800" dirty="0">
                          <a:solidFill>
                            <a:schemeClr val="tx1"/>
                          </a:solidFill>
                          <a:latin typeface="+mn-lt"/>
                        </a:rPr>
                        <a:t>REST</a:t>
                      </a:r>
                    </a:p>
                    <a:p>
                      <a:pPr marL="285750" indent="-285750">
                        <a:buFont typeface="Arial" panose="020B0604020202020204" pitchFamily="34" charset="0"/>
                        <a:buChar char="•"/>
                      </a:pPr>
                      <a:r>
                        <a:rPr lang="en-US" sz="1800" dirty="0">
                          <a:solidFill>
                            <a:schemeClr val="tx1"/>
                          </a:solidFill>
                          <a:latin typeface="+mn-lt"/>
                        </a:rPr>
                        <a:t>Data Lake Storage Gen2</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71578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Performance (Per volume)</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285750" indent="-285750">
                        <a:buFont typeface="Arial" panose="020B0604020202020204" pitchFamily="34" charset="0"/>
                        <a:buChar char="•"/>
                      </a:pPr>
                      <a:r>
                        <a:rPr lang="en-US" sz="1800" dirty="0">
                          <a:solidFill>
                            <a:schemeClr val="tx1"/>
                          </a:solidFill>
                          <a:latin typeface="+mn-lt"/>
                        </a:rPr>
                        <a:t>Better IOPS</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285750" indent="-285750">
                        <a:buFont typeface="Arial" panose="020B0604020202020204" pitchFamily="34" charset="0"/>
                        <a:buChar char="•"/>
                      </a:pPr>
                      <a:r>
                        <a:rPr lang="en-US" sz="1800" dirty="0">
                          <a:solidFill>
                            <a:schemeClr val="tx1"/>
                          </a:solidFill>
                          <a:latin typeface="+mn-lt"/>
                        </a:rPr>
                        <a:t>Better throughput</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54189924"/>
                  </a:ext>
                </a:extLst>
              </a:tr>
            </a:tbl>
          </a:graphicData>
        </a:graphic>
      </p:graphicFrame>
    </p:spTree>
    <p:extLst>
      <p:ext uri="{BB962C8B-B14F-4D97-AF65-F5344CB8AC3E}">
        <p14:creationId xmlns:p14="http://schemas.microsoft.com/office/powerpoint/2010/main" val="244921520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B645-A81E-481E-8952-5245F55CADAB}"/>
              </a:ext>
            </a:extLst>
          </p:cNvPr>
          <p:cNvSpPr>
            <a:spLocks noGrp="1"/>
          </p:cNvSpPr>
          <p:nvPr>
            <p:ph type="title"/>
          </p:nvPr>
        </p:nvSpPr>
        <p:spPr/>
        <p:txBody>
          <a:bodyPr/>
          <a:lstStyle/>
          <a:p>
            <a:r>
              <a:rPr lang="en-US" dirty="0"/>
              <a:t>Select a file storage tier (matching)</a:t>
            </a:r>
          </a:p>
        </p:txBody>
      </p:sp>
      <p:sp>
        <p:nvSpPr>
          <p:cNvPr id="3" name="Text Placeholder 2">
            <a:extLst>
              <a:ext uri="{FF2B5EF4-FFF2-40B4-BE49-F238E27FC236}">
                <a16:creationId xmlns:a16="http://schemas.microsoft.com/office/drawing/2014/main" id="{D015E447-B43D-4FEA-B752-CD9BFD7E4FC6}"/>
              </a:ext>
            </a:extLst>
          </p:cNvPr>
          <p:cNvSpPr>
            <a:spLocks noGrp="1"/>
          </p:cNvSpPr>
          <p:nvPr>
            <p:ph type="body" sz="quarter" idx="10"/>
          </p:nvPr>
        </p:nvSpPr>
        <p:spPr/>
        <p:txBody>
          <a:bodyPr/>
          <a:lstStyle/>
          <a:p>
            <a:r>
              <a:rPr lang="en-US" dirty="0"/>
              <a:t>Tailor your file tiers to the performance and price you need</a:t>
            </a:r>
          </a:p>
        </p:txBody>
      </p:sp>
      <p:graphicFrame>
        <p:nvGraphicFramePr>
          <p:cNvPr id="5" name="Table 6">
            <a:extLst>
              <a:ext uri="{FF2B5EF4-FFF2-40B4-BE49-F238E27FC236}">
                <a16:creationId xmlns:a16="http://schemas.microsoft.com/office/drawing/2014/main" id="{F7781DE5-49F6-49EE-82B2-AADE9DE5CB32}"/>
              </a:ext>
            </a:extLst>
          </p:cNvPr>
          <p:cNvGraphicFramePr>
            <a:graphicFrameLocks noGrp="1"/>
          </p:cNvGraphicFramePr>
          <p:nvPr>
            <p:extLst>
              <p:ext uri="{D42A27DB-BD31-4B8C-83A1-F6EECF244321}">
                <p14:modId xmlns:p14="http://schemas.microsoft.com/office/powerpoint/2010/main" val="724904711"/>
              </p:ext>
            </p:extLst>
          </p:nvPr>
        </p:nvGraphicFramePr>
        <p:xfrm>
          <a:off x="465138" y="1726174"/>
          <a:ext cx="2640359" cy="4197736"/>
        </p:xfrm>
        <a:graphic>
          <a:graphicData uri="http://schemas.openxmlformats.org/drawingml/2006/table">
            <a:tbl>
              <a:tblPr firstRow="1" bandRow="1">
                <a:tableStyleId>{5C22544A-7EE6-4342-B048-85BDC9FD1C3A}</a:tableStyleId>
              </a:tblPr>
              <a:tblGrid>
                <a:gridCol w="2640359">
                  <a:extLst>
                    <a:ext uri="{9D8B030D-6E8A-4147-A177-3AD203B41FA5}">
                      <a16:colId xmlns:a16="http://schemas.microsoft.com/office/drawing/2014/main" val="1289156279"/>
                    </a:ext>
                  </a:extLst>
                </a:gridCol>
              </a:tblGrid>
              <a:tr h="491467">
                <a:tc>
                  <a:txBody>
                    <a:bodyPr/>
                    <a:lstStyle/>
                    <a:p>
                      <a:pPr algn="ctr"/>
                      <a:r>
                        <a:rPr lang="en-US" sz="2200" b="0" dirty="0">
                          <a:solidFill>
                            <a:schemeClr val="bg1"/>
                          </a:solidFill>
                          <a:latin typeface="+mj-lt"/>
                        </a:rPr>
                        <a:t>File storage tiers</a:t>
                      </a:r>
                    </a:p>
                  </a:txBody>
                  <a:tcPr marL="137160" marR="13716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709027">
                <a:tc>
                  <a:txBody>
                    <a:bodyPr/>
                    <a:lstStyle/>
                    <a:p>
                      <a:pPr algn="ctr"/>
                      <a:r>
                        <a:rPr lang="en-US" sz="2000" dirty="0">
                          <a:solidFill>
                            <a:schemeClr val="tx1"/>
                          </a:solidFill>
                          <a:latin typeface="+mj-lt"/>
                        </a:rPr>
                        <a:t>Premium</a:t>
                      </a:r>
                    </a:p>
                  </a:txBody>
                  <a:tcPr marL="137160" marR="13716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88139117"/>
                  </a:ext>
                </a:extLst>
              </a:tr>
              <a:tr h="952205">
                <a:tc>
                  <a:txBody>
                    <a:bodyPr/>
                    <a:lstStyle/>
                    <a:p>
                      <a:pPr algn="ctr"/>
                      <a:r>
                        <a:rPr lang="en-US" sz="2000" dirty="0">
                          <a:solidFill>
                            <a:schemeClr val="tx1"/>
                          </a:solidFill>
                          <a:latin typeface="+mj-lt"/>
                        </a:rPr>
                        <a:t>Transaction optimized</a:t>
                      </a:r>
                    </a:p>
                  </a:txBody>
                  <a:tcPr marL="137160" marR="13716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58439219"/>
                  </a:ext>
                </a:extLst>
              </a:tr>
              <a:tr h="981729">
                <a:tc>
                  <a:txBody>
                    <a:bodyPr/>
                    <a:lstStyle/>
                    <a:p>
                      <a:pPr lvl="0" algn="ctr">
                        <a:buNone/>
                      </a:pPr>
                      <a:r>
                        <a:rPr lang="en-US" sz="2000" dirty="0">
                          <a:solidFill>
                            <a:schemeClr val="tx1"/>
                          </a:solidFill>
                          <a:latin typeface="+mj-lt"/>
                        </a:rPr>
                        <a:t>Hot</a:t>
                      </a:r>
                    </a:p>
                  </a:txBody>
                  <a:tcPr marL="137160" marR="13716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62493009"/>
                  </a:ext>
                </a:extLst>
              </a:tr>
              <a:tr h="1036615">
                <a:tc>
                  <a:txBody>
                    <a:bodyPr/>
                    <a:lstStyle/>
                    <a:p>
                      <a:pPr lvl="0" algn="ctr">
                        <a:buNone/>
                      </a:pPr>
                      <a:r>
                        <a:rPr lang="en-US" sz="2000" dirty="0">
                          <a:solidFill>
                            <a:schemeClr val="tx1"/>
                          </a:solidFill>
                          <a:latin typeface="+mj-lt"/>
                        </a:rPr>
                        <a:t>Cool</a:t>
                      </a:r>
                    </a:p>
                  </a:txBody>
                  <a:tcPr marL="137160" marR="13716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39488373"/>
                  </a:ext>
                </a:extLst>
              </a:tr>
            </a:tbl>
          </a:graphicData>
        </a:graphic>
      </p:graphicFrame>
      <p:sp>
        <p:nvSpPr>
          <p:cNvPr id="7" name="TextBox 6">
            <a:extLst>
              <a:ext uri="{FF2B5EF4-FFF2-40B4-BE49-F238E27FC236}">
                <a16:creationId xmlns:a16="http://schemas.microsoft.com/office/drawing/2014/main" id="{453852FF-899D-4DB9-A09C-B2B16A67E7ED}"/>
              </a:ext>
            </a:extLst>
          </p:cNvPr>
          <p:cNvSpPr txBox="1"/>
          <p:nvPr/>
        </p:nvSpPr>
        <p:spPr>
          <a:xfrm>
            <a:off x="3647733" y="2019240"/>
            <a:ext cx="3886677" cy="1802074"/>
          </a:xfrm>
          <a:prstGeom prst="rect">
            <a:avLst/>
          </a:prstGeom>
          <a:solidFill>
            <a:schemeClr val="bg1">
              <a:lumMod val="95000"/>
            </a:schemeClr>
          </a:solidFill>
        </p:spPr>
        <p:txBody>
          <a:bodyPr wrap="square" anchor="ctr">
            <a:noAutofit/>
          </a:bodyPr>
          <a:lstStyle/>
          <a:p>
            <a:r>
              <a:rPr lang="en-US" sz="2000" b="0" i="0" dirty="0">
                <a:effectLst/>
              </a:rPr>
              <a:t>You have highly I/O-intensive workloads, with high throughput and low latency</a:t>
            </a:r>
            <a:endParaRPr lang="en-US" sz="2000" dirty="0"/>
          </a:p>
        </p:txBody>
      </p:sp>
      <p:sp>
        <p:nvSpPr>
          <p:cNvPr id="9" name="TextBox 8">
            <a:extLst>
              <a:ext uri="{FF2B5EF4-FFF2-40B4-BE49-F238E27FC236}">
                <a16:creationId xmlns:a16="http://schemas.microsoft.com/office/drawing/2014/main" id="{A3E958AF-058C-4C50-91FA-078E473C9265}"/>
              </a:ext>
            </a:extLst>
          </p:cNvPr>
          <p:cNvSpPr txBox="1"/>
          <p:nvPr/>
        </p:nvSpPr>
        <p:spPr>
          <a:xfrm>
            <a:off x="7738626" y="2028642"/>
            <a:ext cx="3886677" cy="1792672"/>
          </a:xfrm>
          <a:prstGeom prst="rect">
            <a:avLst/>
          </a:prstGeom>
          <a:solidFill>
            <a:schemeClr val="bg1">
              <a:lumMod val="95000"/>
            </a:schemeClr>
          </a:solidFill>
        </p:spPr>
        <p:txBody>
          <a:bodyPr wrap="square" anchor="ctr">
            <a:noAutofit/>
          </a:bodyPr>
          <a:lstStyle/>
          <a:p>
            <a:r>
              <a:rPr lang="en-US" sz="2000" dirty="0"/>
              <a:t>You need storage optimized for general purpose file sharing scenarios such as team shares and Azure File Sync	</a:t>
            </a:r>
          </a:p>
        </p:txBody>
      </p:sp>
      <p:sp>
        <p:nvSpPr>
          <p:cNvPr id="11" name="TextBox 10">
            <a:extLst>
              <a:ext uri="{FF2B5EF4-FFF2-40B4-BE49-F238E27FC236}">
                <a16:creationId xmlns:a16="http://schemas.microsoft.com/office/drawing/2014/main" id="{398D056B-1504-42CD-B445-40009339FCCC}"/>
              </a:ext>
            </a:extLst>
          </p:cNvPr>
          <p:cNvSpPr txBox="1"/>
          <p:nvPr/>
        </p:nvSpPr>
        <p:spPr>
          <a:xfrm>
            <a:off x="3647732" y="4099543"/>
            <a:ext cx="3886677" cy="1667608"/>
          </a:xfrm>
          <a:prstGeom prst="rect">
            <a:avLst/>
          </a:prstGeom>
          <a:solidFill>
            <a:schemeClr val="bg1">
              <a:lumMod val="95000"/>
            </a:schemeClr>
          </a:solidFill>
        </p:spPr>
        <p:txBody>
          <a:bodyPr wrap="square" anchor="ctr">
            <a:noAutofit/>
          </a:bodyPr>
          <a:lstStyle/>
          <a:p>
            <a:r>
              <a:rPr lang="en-US" sz="2000" dirty="0"/>
              <a:t>You need cost-efficient storage optimized for online archive storage scenarios</a:t>
            </a:r>
          </a:p>
        </p:txBody>
      </p:sp>
      <p:sp>
        <p:nvSpPr>
          <p:cNvPr id="13" name="TextBox 12">
            <a:extLst>
              <a:ext uri="{FF2B5EF4-FFF2-40B4-BE49-F238E27FC236}">
                <a16:creationId xmlns:a16="http://schemas.microsoft.com/office/drawing/2014/main" id="{414E9205-D56A-4569-B82E-A95C34AA6A0E}"/>
              </a:ext>
            </a:extLst>
          </p:cNvPr>
          <p:cNvSpPr txBox="1"/>
          <p:nvPr/>
        </p:nvSpPr>
        <p:spPr>
          <a:xfrm>
            <a:off x="7738627" y="4099543"/>
            <a:ext cx="3886677" cy="1667608"/>
          </a:xfrm>
          <a:prstGeom prst="rect">
            <a:avLst/>
          </a:prstGeom>
          <a:solidFill>
            <a:schemeClr val="bg1">
              <a:lumMod val="95000"/>
            </a:schemeClr>
          </a:solidFill>
        </p:spPr>
        <p:txBody>
          <a:bodyPr wrap="square" anchor="ctr">
            <a:noAutofit/>
          </a:bodyPr>
          <a:lstStyle/>
          <a:p>
            <a:r>
              <a:rPr lang="en-US" sz="2000" b="0" i="0" dirty="0">
                <a:effectLst/>
              </a:rPr>
              <a:t>You have transaction heavy workloads and applications that require file storage </a:t>
            </a:r>
            <a:r>
              <a:rPr lang="en-US" sz="2000" dirty="0"/>
              <a:t>and </a:t>
            </a:r>
            <a:r>
              <a:rPr lang="en-US" sz="2000" b="0" i="0" dirty="0">
                <a:effectLst/>
              </a:rPr>
              <a:t>backend storage</a:t>
            </a:r>
            <a:endParaRPr lang="en-US" sz="2000" dirty="0"/>
          </a:p>
        </p:txBody>
      </p:sp>
      <p:sp>
        <p:nvSpPr>
          <p:cNvPr id="15" name="Rectangle 14">
            <a:extLst>
              <a:ext uri="{FF2B5EF4-FFF2-40B4-BE49-F238E27FC236}">
                <a16:creationId xmlns:a16="http://schemas.microsoft.com/office/drawing/2014/main" id="{D57D9C33-A9A9-4F9E-94E7-8C5CB1885892}"/>
              </a:ext>
              <a:ext uri="{C183D7F6-B498-43B3-948B-1728B52AA6E4}">
                <adec:decorative xmlns:adec="http://schemas.microsoft.com/office/drawing/2017/decorative" val="1"/>
              </a:ext>
            </a:extLst>
          </p:cNvPr>
          <p:cNvSpPr/>
          <p:nvPr/>
        </p:nvSpPr>
        <p:spPr bwMode="auto">
          <a:xfrm>
            <a:off x="3434031" y="1830318"/>
            <a:ext cx="8484700" cy="409359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a:extLst>
              <a:ext uri="{FF2B5EF4-FFF2-40B4-BE49-F238E27FC236}">
                <a16:creationId xmlns:a16="http://schemas.microsoft.com/office/drawing/2014/main" id="{B7740FDE-AB15-4D92-8C1A-A8286E724CF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04331" y="545895"/>
            <a:ext cx="914400" cy="914400"/>
          </a:xfrm>
          <a:prstGeom prst="rect">
            <a:avLst/>
          </a:prstGeom>
        </p:spPr>
      </p:pic>
    </p:spTree>
    <p:extLst>
      <p:ext uri="{BB962C8B-B14F-4D97-AF65-F5344CB8AC3E}">
        <p14:creationId xmlns:p14="http://schemas.microsoft.com/office/powerpoint/2010/main" val="17266988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Design for NetApp files</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AE21DBFE-915B-4874-98A9-311D0D02B761}"/>
              </a:ext>
            </a:extLst>
          </p:cNvPr>
          <p:cNvSpPr>
            <a:spLocks noGrp="1"/>
          </p:cNvSpPr>
          <p:nvPr>
            <p:ph type="body" sz="quarter" idx="10"/>
          </p:nvPr>
        </p:nvSpPr>
        <p:spPr>
          <a:xfrm>
            <a:off x="432089" y="997070"/>
            <a:ext cx="11341268" cy="430887"/>
          </a:xfrm>
        </p:spPr>
        <p:txBody>
          <a:bodyPr/>
          <a:lstStyle/>
          <a:p>
            <a:r>
              <a:rPr lang="en-US" dirty="0"/>
              <a:t>The Azure NetApp Files service is enterprise-class, high-performance, metered file storage.</a:t>
            </a:r>
          </a:p>
        </p:txBody>
      </p:sp>
      <p:sp>
        <p:nvSpPr>
          <p:cNvPr id="8" name="TextBox 7">
            <a:extLst>
              <a:ext uri="{FF2B5EF4-FFF2-40B4-BE49-F238E27FC236}">
                <a16:creationId xmlns:a16="http://schemas.microsoft.com/office/drawing/2014/main" id="{36C23D81-44B0-438D-9789-6CF9103647A3}"/>
              </a:ext>
            </a:extLst>
          </p:cNvPr>
          <p:cNvSpPr txBox="1"/>
          <p:nvPr/>
        </p:nvSpPr>
        <p:spPr>
          <a:xfrm>
            <a:off x="432089" y="2597229"/>
            <a:ext cx="2794820" cy="1785104"/>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solidFill>
                  <a:schemeClr val="tx1"/>
                </a:solidFill>
                <a:latin typeface="+mn-lt"/>
              </a:rPr>
              <a:t>Ease of migration</a:t>
            </a:r>
          </a:p>
          <a:p>
            <a:pPr marL="342900" indent="-342900">
              <a:spcAft>
                <a:spcPts val="1200"/>
              </a:spcAft>
              <a:buFont typeface="Arial" panose="020B0604020202020204" pitchFamily="34" charset="0"/>
              <a:buChar char="•"/>
            </a:pPr>
            <a:r>
              <a:rPr lang="en-US" sz="2000" dirty="0">
                <a:solidFill>
                  <a:schemeClr val="tx1"/>
                </a:solidFill>
                <a:latin typeface="+mn-lt"/>
              </a:rPr>
              <a:t>Workload scale</a:t>
            </a:r>
          </a:p>
          <a:p>
            <a:pPr marL="342900" indent="-342900">
              <a:spcAft>
                <a:spcPts val="1200"/>
              </a:spcAft>
              <a:buFont typeface="Arial" panose="020B0604020202020204" pitchFamily="34" charset="0"/>
              <a:buChar char="•"/>
            </a:pPr>
            <a:r>
              <a:rPr lang="en-US" sz="2000" dirty="0">
                <a:solidFill>
                  <a:schemeClr val="tx1"/>
                </a:solidFill>
                <a:latin typeface="+mn-lt"/>
              </a:rPr>
              <a:t>Flexibility</a:t>
            </a:r>
          </a:p>
          <a:p>
            <a:pPr marL="342900" indent="-342900">
              <a:spcAft>
                <a:spcPts val="1200"/>
              </a:spcAft>
              <a:buFont typeface="Arial" panose="020B0604020202020204" pitchFamily="34" charset="0"/>
              <a:buChar char="•"/>
            </a:pPr>
            <a:r>
              <a:rPr lang="en-US" sz="2000" dirty="0">
                <a:solidFill>
                  <a:schemeClr val="tx1"/>
                </a:solidFill>
                <a:latin typeface="+mn-lt"/>
              </a:rPr>
              <a:t>Storage technology</a:t>
            </a:r>
          </a:p>
        </p:txBody>
      </p:sp>
      <p:sp>
        <p:nvSpPr>
          <p:cNvPr id="10" name="Rectangle 9">
            <a:extLst>
              <a:ext uri="{FF2B5EF4-FFF2-40B4-BE49-F238E27FC236}">
                <a16:creationId xmlns:a16="http://schemas.microsoft.com/office/drawing/2014/main" id="{8D93B95A-B49E-4355-AF70-6B44820FBAF5}"/>
              </a:ext>
              <a:ext uri="{C183D7F6-B498-43B3-948B-1728B52AA6E4}">
                <adec:decorative xmlns:adec="http://schemas.microsoft.com/office/drawing/2017/decorative" val="1"/>
              </a:ext>
            </a:extLst>
          </p:cNvPr>
          <p:cNvSpPr/>
          <p:nvPr/>
        </p:nvSpPr>
        <p:spPr bwMode="auto">
          <a:xfrm>
            <a:off x="3808071" y="1830318"/>
            <a:ext cx="8110660" cy="409359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descr="Migration, Specialized workloads, Azure platform services, and Azure NetApp Files. ">
            <a:extLst>
              <a:ext uri="{FF2B5EF4-FFF2-40B4-BE49-F238E27FC236}">
                <a16:creationId xmlns:a16="http://schemas.microsoft.com/office/drawing/2014/main" id="{3872B57E-E16E-4B29-9287-8383CC054B12}"/>
              </a:ext>
            </a:extLst>
          </p:cNvPr>
          <p:cNvGrpSpPr/>
          <p:nvPr/>
        </p:nvGrpSpPr>
        <p:grpSpPr>
          <a:xfrm>
            <a:off x="4039563" y="2124977"/>
            <a:ext cx="7638156" cy="3442445"/>
            <a:chOff x="4039563" y="2124977"/>
            <a:chExt cx="7638156" cy="3442445"/>
          </a:xfrm>
        </p:grpSpPr>
        <p:sp>
          <p:nvSpPr>
            <p:cNvPr id="4" name="Rectangle 3">
              <a:extLst>
                <a:ext uri="{FF2B5EF4-FFF2-40B4-BE49-F238E27FC236}">
                  <a16:creationId xmlns:a16="http://schemas.microsoft.com/office/drawing/2014/main" id="{EEAFE947-8507-4E4B-81FC-D79B518B3A66}"/>
                </a:ext>
              </a:extLst>
            </p:cNvPr>
            <p:cNvSpPr/>
            <p:nvPr/>
          </p:nvSpPr>
          <p:spPr bwMode="auto">
            <a:xfrm>
              <a:off x="4039563" y="4805494"/>
              <a:ext cx="7638155" cy="761928"/>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Azure NetApp Files (Enterprise NAS)</a:t>
              </a:r>
            </a:p>
          </p:txBody>
        </p:sp>
        <p:sp>
          <p:nvSpPr>
            <p:cNvPr id="5" name="Rectangle 4">
              <a:extLst>
                <a:ext uri="{FF2B5EF4-FFF2-40B4-BE49-F238E27FC236}">
                  <a16:creationId xmlns:a16="http://schemas.microsoft.com/office/drawing/2014/main" id="{F48C0112-DEA5-4AD2-B961-7CB93AF1FA5D}"/>
                </a:ext>
              </a:extLst>
            </p:cNvPr>
            <p:cNvSpPr/>
            <p:nvPr/>
          </p:nvSpPr>
          <p:spPr bwMode="auto">
            <a:xfrm>
              <a:off x="4039563" y="3933259"/>
              <a:ext cx="7638155" cy="761928"/>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Azure Platform Services (AKS, Azure Batch, …)</a:t>
              </a:r>
            </a:p>
          </p:txBody>
        </p:sp>
        <p:sp>
          <p:nvSpPr>
            <p:cNvPr id="17" name="Rectangle 16">
              <a:extLst>
                <a:ext uri="{FF2B5EF4-FFF2-40B4-BE49-F238E27FC236}">
                  <a16:creationId xmlns:a16="http://schemas.microsoft.com/office/drawing/2014/main" id="{6C2CEFBC-1BB2-482C-9C02-178601360F7E}"/>
                </a:ext>
              </a:extLst>
            </p:cNvPr>
            <p:cNvSpPr/>
            <p:nvPr/>
          </p:nvSpPr>
          <p:spPr bwMode="auto">
            <a:xfrm>
              <a:off x="4039563" y="3029118"/>
              <a:ext cx="7638155" cy="761928"/>
            </a:xfrm>
            <a:prstGeom prst="rect">
              <a:avLst/>
            </a:prstGeom>
            <a:solidFill>
              <a:schemeClr val="tx2">
                <a:lumMod val="20000"/>
                <a:lumOff val="8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Specialized workloads (HPC | VDI | AVS)</a:t>
              </a:r>
            </a:p>
          </p:txBody>
        </p:sp>
        <p:sp>
          <p:nvSpPr>
            <p:cNvPr id="19" name="Rectangle 18">
              <a:extLst>
                <a:ext uri="{FF2B5EF4-FFF2-40B4-BE49-F238E27FC236}">
                  <a16:creationId xmlns:a16="http://schemas.microsoft.com/office/drawing/2014/main" id="{7A5133CF-5B0C-42CE-9E6E-B0BA26B6D6B7}"/>
                </a:ext>
              </a:extLst>
            </p:cNvPr>
            <p:cNvSpPr/>
            <p:nvPr/>
          </p:nvSpPr>
          <p:spPr bwMode="auto">
            <a:xfrm>
              <a:off x="4039564" y="2124977"/>
              <a:ext cx="7638155" cy="761928"/>
            </a:xfrm>
            <a:prstGeom prst="rect">
              <a:avLst/>
            </a:prstGeom>
            <a:solidFill>
              <a:srgbClr val="FFC00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Migration (Windows Apps &amp; SQL Server | Linux OSS Apps &amp; Databases | SAP on Azure)</a:t>
              </a:r>
            </a:p>
          </p:txBody>
        </p:sp>
      </p:grpSp>
    </p:spTree>
    <p:extLst>
      <p:ext uri="{BB962C8B-B14F-4D97-AF65-F5344CB8AC3E}">
        <p14:creationId xmlns:p14="http://schemas.microsoft.com/office/powerpoint/2010/main" val="51097315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0482ED-7ACE-4A35-BFC3-2D149516AE53}"/>
              </a:ext>
            </a:extLst>
          </p:cNvPr>
          <p:cNvSpPr>
            <a:spLocks noGrp="1"/>
          </p:cNvSpPr>
          <p:nvPr>
            <p:ph type="title"/>
          </p:nvPr>
        </p:nvSpPr>
        <p:spPr/>
        <p:txBody>
          <a:bodyPr/>
          <a:lstStyle/>
          <a:p>
            <a:r>
              <a:rPr lang="en-US" dirty="0"/>
              <a:t>Design an Azure disk solution</a:t>
            </a:r>
          </a:p>
        </p:txBody>
      </p:sp>
      <p:pic>
        <p:nvPicPr>
          <p:cNvPr id="7" name="Picture Placeholder 6">
            <a:extLst>
              <a:ext uri="{FF2B5EF4-FFF2-40B4-BE49-F238E27FC236}">
                <a16:creationId xmlns:a16="http://schemas.microsoft.com/office/drawing/2014/main" id="{1CD0132B-443C-42EA-8104-A7E9EFA58C72}"/>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52418080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Select an Azure disk solution</a:t>
            </a:r>
            <a:endParaRPr lang="en-US" dirty="0">
              <a:solidFill>
                <a:schemeClr val="tx2">
                  <a:lumMod val="50000"/>
                </a:schemeClr>
              </a:solidFill>
            </a:endParaRPr>
          </a:p>
        </p:txBody>
      </p:sp>
      <p:sp>
        <p:nvSpPr>
          <p:cNvPr id="4" name="Content Placeholder 3">
            <a:extLst>
              <a:ext uri="{FF2B5EF4-FFF2-40B4-BE49-F238E27FC236}">
                <a16:creationId xmlns:a16="http://schemas.microsoft.com/office/drawing/2014/main" id="{181DE00E-05C5-40BF-BB8E-388D4E021B55}"/>
              </a:ext>
            </a:extLst>
          </p:cNvPr>
          <p:cNvSpPr>
            <a:spLocks noGrp="1"/>
          </p:cNvSpPr>
          <p:nvPr>
            <p:ph type="body" sz="quarter" idx="10"/>
          </p:nvPr>
        </p:nvSpPr>
        <p:spPr>
          <a:xfrm>
            <a:off x="431800" y="996950"/>
            <a:ext cx="11341100" cy="411257"/>
          </a:xfrm>
          <a:noFill/>
        </p:spPr>
        <p:txBody>
          <a:bodyPr lIns="0" tIns="72000" rIns="0" bIns="0"/>
          <a:lstStyle/>
          <a:p>
            <a:r>
              <a:rPr lang="en-US" dirty="0"/>
              <a:t>Azure disks are block-level storage volumes used with Azure virtual machines.</a:t>
            </a:r>
          </a:p>
        </p:txBody>
      </p:sp>
      <p:sp>
        <p:nvSpPr>
          <p:cNvPr id="7" name="Content Placeholder 2">
            <a:extLst>
              <a:ext uri="{FF2B5EF4-FFF2-40B4-BE49-F238E27FC236}">
                <a16:creationId xmlns:a16="http://schemas.microsoft.com/office/drawing/2014/main" id="{0B3EA8A9-F64D-4882-A69C-4DC01AAE792E}"/>
              </a:ext>
            </a:extLst>
          </p:cNvPr>
          <p:cNvSpPr txBox="1">
            <a:spLocks/>
          </p:cNvSpPr>
          <p:nvPr/>
        </p:nvSpPr>
        <p:spPr>
          <a:xfrm>
            <a:off x="400404" y="1784378"/>
            <a:ext cx="5075331" cy="4633128"/>
          </a:xfrm>
          <a:prstGeom prst="rect">
            <a:avLst/>
          </a:prstGeom>
        </p:spPr>
        <p:txBody>
          <a:bodyPr vert="horz" wrap="square" lIns="0" tIns="4680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Bef>
                <a:spcPts val="600"/>
              </a:spcBef>
              <a:spcAft>
                <a:spcPts val="600"/>
              </a:spcAft>
              <a:buFont typeface="Arial" panose="020B0604020202020204" pitchFamily="34" charset="0"/>
              <a:buChar char="•"/>
            </a:pPr>
            <a:r>
              <a:rPr lang="en-US" dirty="0">
                <a:latin typeface="+mn-lt"/>
              </a:rPr>
              <a:t>Consider disk type, scenario, throughput, and IOPS</a:t>
            </a:r>
          </a:p>
          <a:p>
            <a:pPr marL="342900" indent="-342900">
              <a:spcBef>
                <a:spcPts val="600"/>
              </a:spcBef>
              <a:spcAft>
                <a:spcPts val="600"/>
              </a:spcAft>
              <a:buFont typeface="Arial" panose="020B0604020202020204" pitchFamily="34" charset="0"/>
              <a:buChar char="•"/>
            </a:pPr>
            <a:r>
              <a:rPr lang="en-US" dirty="0">
                <a:latin typeface="+mn-lt"/>
              </a:rPr>
              <a:t>Always use managed disks</a:t>
            </a:r>
          </a:p>
          <a:p>
            <a:pPr marL="342900" indent="-342900">
              <a:spcBef>
                <a:spcPts val="600"/>
              </a:spcBef>
              <a:spcAft>
                <a:spcPts val="600"/>
              </a:spcAft>
              <a:buFont typeface="Arial" panose="020B0604020202020204" pitchFamily="34" charset="0"/>
              <a:buChar char="•"/>
            </a:pPr>
            <a:r>
              <a:rPr lang="en-US" dirty="0">
                <a:latin typeface="+mn-lt"/>
              </a:rPr>
              <a:t>Optimize read and write access with disk caching </a:t>
            </a:r>
          </a:p>
          <a:p>
            <a:pPr marL="342900" indent="-342900">
              <a:spcBef>
                <a:spcPts val="600"/>
              </a:spcBef>
              <a:spcAft>
                <a:spcPts val="600"/>
              </a:spcAft>
              <a:buFont typeface="Arial" panose="020B0604020202020204" pitchFamily="34" charset="0"/>
              <a:buChar char="•"/>
            </a:pPr>
            <a:r>
              <a:rPr lang="en-US" dirty="0">
                <a:latin typeface="+mn-lt"/>
              </a:rPr>
              <a:t>Use Azure Disk Encryption </a:t>
            </a:r>
          </a:p>
          <a:p>
            <a:pPr marL="342900" indent="-342900">
              <a:spcBef>
                <a:spcPts val="600"/>
              </a:spcBef>
              <a:spcAft>
                <a:spcPts val="600"/>
              </a:spcAft>
              <a:buFont typeface="Arial" panose="020B0604020202020204" pitchFamily="34" charset="0"/>
              <a:buChar char="•"/>
            </a:pPr>
            <a:r>
              <a:rPr lang="en-US" dirty="0">
                <a:latin typeface="+mn-lt"/>
              </a:rPr>
              <a:t>Enhance performance with multiple disks </a:t>
            </a:r>
          </a:p>
          <a:p>
            <a:pPr marL="342900" indent="-342900">
              <a:spcBef>
                <a:spcPts val="600"/>
              </a:spcBef>
              <a:spcAft>
                <a:spcPts val="600"/>
              </a:spcAft>
              <a:buFont typeface="Arial" panose="020B0604020202020204" pitchFamily="34" charset="0"/>
              <a:buChar char="•"/>
            </a:pPr>
            <a:r>
              <a:rPr lang="en-US" dirty="0">
                <a:latin typeface="+mn-lt"/>
              </a:rPr>
              <a:t>Network acceleration feature</a:t>
            </a:r>
          </a:p>
          <a:p>
            <a:pPr marL="342900" indent="-342900">
              <a:spcBef>
                <a:spcPts val="600"/>
              </a:spcBef>
              <a:spcAft>
                <a:spcPts val="600"/>
              </a:spcAft>
              <a:buFont typeface="Arial" panose="020B0604020202020204" pitchFamily="34" charset="0"/>
              <a:buChar char="•"/>
            </a:pPr>
            <a:r>
              <a:rPr lang="en-US" dirty="0">
                <a:latin typeface="+mn-lt"/>
              </a:rPr>
              <a:t>Share disks across multiple VMs</a:t>
            </a:r>
          </a:p>
          <a:p>
            <a:pPr marL="342900" indent="-342900">
              <a:spcBef>
                <a:spcPts val="600"/>
              </a:spcBef>
              <a:spcAft>
                <a:spcPts val="600"/>
              </a:spcAft>
              <a:buFont typeface="Arial" panose="020B0604020202020204" pitchFamily="34" charset="0"/>
              <a:buChar char="•"/>
            </a:pPr>
            <a:endParaRPr lang="en-US" dirty="0">
              <a:latin typeface="+mn-lt"/>
            </a:endParaRPr>
          </a:p>
          <a:p>
            <a:pPr marL="342900" indent="-342900">
              <a:spcBef>
                <a:spcPts val="600"/>
              </a:spcBef>
              <a:spcAft>
                <a:spcPts val="600"/>
              </a:spcAft>
              <a:buFont typeface="Arial" panose="020B0604020202020204" pitchFamily="34" charset="0"/>
              <a:buChar char="•"/>
            </a:pPr>
            <a:endParaRPr lang="en-US" sz="1800" dirty="0">
              <a:latin typeface="+mn-lt"/>
            </a:endParaRPr>
          </a:p>
        </p:txBody>
      </p:sp>
      <p:graphicFrame>
        <p:nvGraphicFramePr>
          <p:cNvPr id="3" name="Table 7">
            <a:extLst>
              <a:ext uri="{FF2B5EF4-FFF2-40B4-BE49-F238E27FC236}">
                <a16:creationId xmlns:a16="http://schemas.microsoft.com/office/drawing/2014/main" id="{AFB94F08-9770-4C75-9227-E9A2D63350BB}"/>
              </a:ext>
            </a:extLst>
          </p:cNvPr>
          <p:cNvGraphicFramePr>
            <a:graphicFrameLocks noGrp="1"/>
          </p:cNvGraphicFramePr>
          <p:nvPr>
            <p:extLst>
              <p:ext uri="{D42A27DB-BD31-4B8C-83A1-F6EECF244321}">
                <p14:modId xmlns:p14="http://schemas.microsoft.com/office/powerpoint/2010/main" val="2308938354"/>
              </p:ext>
            </p:extLst>
          </p:nvPr>
        </p:nvGraphicFramePr>
        <p:xfrm>
          <a:off x="5722706" y="1898449"/>
          <a:ext cx="6050651" cy="3746102"/>
        </p:xfrm>
        <a:graphic>
          <a:graphicData uri="http://schemas.openxmlformats.org/drawingml/2006/table">
            <a:tbl>
              <a:tblPr firstRow="1" bandRow="1">
                <a:tableStyleId>{5C22544A-7EE6-4342-B048-85BDC9FD1C3A}</a:tableStyleId>
              </a:tblPr>
              <a:tblGrid>
                <a:gridCol w="1917227">
                  <a:extLst>
                    <a:ext uri="{9D8B030D-6E8A-4147-A177-3AD203B41FA5}">
                      <a16:colId xmlns:a16="http://schemas.microsoft.com/office/drawing/2014/main" val="858171536"/>
                    </a:ext>
                  </a:extLst>
                </a:gridCol>
                <a:gridCol w="4133424">
                  <a:extLst>
                    <a:ext uri="{9D8B030D-6E8A-4147-A177-3AD203B41FA5}">
                      <a16:colId xmlns:a16="http://schemas.microsoft.com/office/drawing/2014/main" val="683521200"/>
                    </a:ext>
                  </a:extLst>
                </a:gridCol>
              </a:tblGrid>
              <a:tr h="365069">
                <a:tc>
                  <a:txBody>
                    <a:bodyPr/>
                    <a:lstStyle/>
                    <a:p>
                      <a:pPr algn="ctr"/>
                      <a:r>
                        <a:rPr lang="en-US" sz="1800" dirty="0">
                          <a:latin typeface="+mn-lt"/>
                        </a:rPr>
                        <a:t>Disk type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en-US" sz="1800" dirty="0">
                          <a:latin typeface="+mn-lt"/>
                        </a:rPr>
                        <a:t>Usage cases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388580330"/>
                  </a:ext>
                </a:extLst>
              </a:tr>
              <a:tr h="1186474">
                <a:tc>
                  <a:txBody>
                    <a:bodyPr/>
                    <a:lstStyle/>
                    <a:p>
                      <a:r>
                        <a:rPr lang="en-US" sz="1800" dirty="0">
                          <a:latin typeface="+mn-lt"/>
                        </a:rPr>
                        <a:t>Ultra-disk SSD</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800" dirty="0">
                          <a:latin typeface="+mn-lt"/>
                        </a:rPr>
                        <a:t>IO-intensive workloads such as SAP HANA, top tier databases (SQL, Oracle), and other transaction-heavy workloads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42589867"/>
                  </a:ext>
                </a:extLst>
              </a:tr>
              <a:tr h="638870">
                <a:tc>
                  <a:txBody>
                    <a:bodyPr/>
                    <a:lstStyle/>
                    <a:p>
                      <a:r>
                        <a:rPr lang="en-US" sz="1800" dirty="0">
                          <a:latin typeface="+mn-lt"/>
                        </a:rPr>
                        <a:t>Premium SSD</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ctr">
                        <a:spcBef>
                          <a:spcPts val="0"/>
                        </a:spcBef>
                        <a:spcAft>
                          <a:spcPts val="0"/>
                        </a:spcAft>
                      </a:pPr>
                      <a:r>
                        <a:rPr lang="en-US" sz="1800" u="none" strike="noStrike" dirty="0">
                          <a:effectLst/>
                          <a:latin typeface="+mn-lt"/>
                        </a:rPr>
                        <a:t>Production and performance sensitive workloads</a:t>
                      </a:r>
                      <a:endParaRPr lang="en-US" sz="1800" b="0" i="0" u="none" strike="noStrike" dirty="0">
                        <a:effectLst/>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53099418"/>
                  </a:ext>
                </a:extLst>
              </a:tr>
              <a:tr h="912672">
                <a:tc>
                  <a:txBody>
                    <a:bodyPr/>
                    <a:lstStyle/>
                    <a:p>
                      <a:r>
                        <a:rPr lang="en-US" sz="1800" dirty="0">
                          <a:latin typeface="+mn-lt"/>
                        </a:rPr>
                        <a:t>Standard SSD</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u="none" strike="noStrike" dirty="0">
                          <a:effectLst/>
                          <a:latin typeface="+mn-lt"/>
                        </a:rPr>
                        <a:t>Web servers, lightly used enterprise applications and dev/test</a:t>
                      </a:r>
                      <a:endParaRPr lang="en-US" sz="1800" b="0" i="0" u="none" strike="noStrike" dirty="0">
                        <a:effectLst/>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96766237"/>
                  </a:ext>
                </a:extLst>
              </a:tr>
              <a:tr h="638870">
                <a:tc>
                  <a:txBody>
                    <a:bodyPr/>
                    <a:lstStyle/>
                    <a:p>
                      <a:r>
                        <a:rPr lang="en-US" sz="1800" dirty="0">
                          <a:latin typeface="+mn-lt"/>
                        </a:rPr>
                        <a:t>Standard HDD</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u="none" strike="noStrike" dirty="0">
                          <a:effectLst/>
                          <a:latin typeface="+mn-lt"/>
                        </a:rPr>
                        <a:t>Backup, non-critical, infrequent access</a:t>
                      </a:r>
                      <a:endParaRPr lang="en-US" sz="1800" b="0" i="0" u="none" strike="noStrike" dirty="0">
                        <a:effectLst/>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00393264"/>
                  </a:ext>
                </a:extLst>
              </a:tr>
            </a:tbl>
          </a:graphicData>
        </a:graphic>
      </p:graphicFrame>
      <p:sp>
        <p:nvSpPr>
          <p:cNvPr id="9" name="Rectangle 8">
            <a:extLst>
              <a:ext uri="{FF2B5EF4-FFF2-40B4-BE49-F238E27FC236}">
                <a16:creationId xmlns:a16="http://schemas.microsoft.com/office/drawing/2014/main" id="{3A00EABD-ED9C-4E8F-B119-C323C2DEEF55}"/>
              </a:ext>
              <a:ext uri="{C183D7F6-B498-43B3-948B-1728B52AA6E4}">
                <adec:decorative xmlns:adec="http://schemas.microsoft.com/office/drawing/2017/decorative" val="1"/>
              </a:ext>
            </a:extLst>
          </p:cNvPr>
          <p:cNvSpPr/>
          <p:nvPr/>
        </p:nvSpPr>
        <p:spPr bwMode="auto">
          <a:xfrm>
            <a:off x="5507420" y="1726174"/>
            <a:ext cx="6512908" cy="409359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232767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t>Module 03: Design </a:t>
            </a:r>
            <a:r>
              <a:rPr lang="en-US" dirty="0"/>
              <a:t>a non-relational data storage solution</a:t>
            </a:r>
          </a:p>
        </p:txBody>
      </p:sp>
      <p:pic>
        <p:nvPicPr>
          <p:cNvPr id="2" name="Picture 1" descr="Icon of three concentric arcs">
            <a:extLst>
              <a:ext uri="{FF2B5EF4-FFF2-40B4-BE49-F238E27FC236}">
                <a16:creationId xmlns:a16="http://schemas.microsoft.com/office/drawing/2014/main" id="{D1DB79D2-F3C0-4A9C-8731-252BEF33A3D7}"/>
              </a:ext>
            </a:extLst>
          </p:cNvPr>
          <p:cNvPicPr>
            <a:picLocks noChangeAspect="1"/>
          </p:cNvPicPr>
          <p:nvPr/>
        </p:nvPicPr>
        <p:blipFill>
          <a:blip r:embed="rId3"/>
          <a:stretch>
            <a:fillRect/>
          </a:stretch>
        </p:blipFill>
        <p:spPr>
          <a:xfrm>
            <a:off x="10155177" y="2806670"/>
            <a:ext cx="1224000" cy="1224000"/>
          </a:xfrm>
          <a:prstGeom prst="rect">
            <a:avLst/>
          </a:prstGeom>
        </p:spPr>
      </p:pic>
    </p:spTree>
    <p:extLst>
      <p:ext uri="{BB962C8B-B14F-4D97-AF65-F5344CB8AC3E}">
        <p14:creationId xmlns:p14="http://schemas.microsoft.com/office/powerpoint/2010/main" val="12097057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9E16F5-59AB-4800-A74D-8132E1867B87}"/>
              </a:ext>
            </a:extLst>
          </p:cNvPr>
          <p:cNvSpPr>
            <a:spLocks noGrp="1"/>
          </p:cNvSpPr>
          <p:nvPr>
            <p:ph type="title"/>
          </p:nvPr>
        </p:nvSpPr>
        <p:spPr/>
        <p:txBody>
          <a:bodyPr/>
          <a:lstStyle/>
          <a:p>
            <a:r>
              <a:rPr lang="en-US" dirty="0"/>
              <a:t>Design for storage security</a:t>
            </a:r>
          </a:p>
        </p:txBody>
      </p:sp>
      <p:pic>
        <p:nvPicPr>
          <p:cNvPr id="7" name="Picture Placeholder 6">
            <a:extLst>
              <a:ext uri="{FF2B5EF4-FFF2-40B4-BE49-F238E27FC236}">
                <a16:creationId xmlns:a16="http://schemas.microsoft.com/office/drawing/2014/main" id="{58857E1A-5B75-48F5-AE45-16C3259B0281}"/>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416887096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Considerations for storage security</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3E8221E9-9F94-428F-8C6A-B0AFFA52A703}"/>
              </a:ext>
            </a:extLst>
          </p:cNvPr>
          <p:cNvSpPr>
            <a:spLocks noGrp="1"/>
          </p:cNvSpPr>
          <p:nvPr>
            <p:ph type="body" sz="quarter" idx="10"/>
          </p:nvPr>
        </p:nvSpPr>
        <p:spPr/>
        <p:txBody>
          <a:bodyPr/>
          <a:lstStyle/>
          <a:p>
            <a:r>
              <a:rPr lang="en-US" dirty="0"/>
              <a:t>Use a layered security model to secure and control access. </a:t>
            </a:r>
          </a:p>
        </p:txBody>
      </p:sp>
      <p:grpSp>
        <p:nvGrpSpPr>
          <p:cNvPr id="7" name="Group 6" descr="Firewall policies, enable secure transfer, customer-managed keys, service endpoints, and private endpoints.">
            <a:extLst>
              <a:ext uri="{FF2B5EF4-FFF2-40B4-BE49-F238E27FC236}">
                <a16:creationId xmlns:a16="http://schemas.microsoft.com/office/drawing/2014/main" id="{587BFE24-0F62-43BC-9943-7504A47E3946}"/>
              </a:ext>
            </a:extLst>
          </p:cNvPr>
          <p:cNvGrpSpPr/>
          <p:nvPr/>
        </p:nvGrpSpPr>
        <p:grpSpPr>
          <a:xfrm>
            <a:off x="1284034" y="1639909"/>
            <a:ext cx="9688766" cy="2356573"/>
            <a:chOff x="1380290" y="2038322"/>
            <a:chExt cx="9296144" cy="2182610"/>
          </a:xfrm>
        </p:grpSpPr>
        <p:sp>
          <p:nvSpPr>
            <p:cNvPr id="8" name="Rectangle 7">
              <a:extLst>
                <a:ext uri="{FF2B5EF4-FFF2-40B4-BE49-F238E27FC236}">
                  <a16:creationId xmlns:a16="http://schemas.microsoft.com/office/drawing/2014/main" id="{79BC1FA8-CED3-4584-85CC-3C34499FFBB6}"/>
                </a:ext>
              </a:extLst>
            </p:cNvPr>
            <p:cNvSpPr/>
            <p:nvPr/>
          </p:nvSpPr>
          <p:spPr bwMode="auto">
            <a:xfrm>
              <a:off x="4520629" y="2039392"/>
              <a:ext cx="3015466" cy="1355255"/>
            </a:xfrm>
            <a:prstGeom prst="rect">
              <a:avLst/>
            </a:prstGeom>
            <a:solidFill>
              <a:srgbClr val="0078D3">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 name="Rectangle 8">
              <a:extLst>
                <a:ext uri="{FF2B5EF4-FFF2-40B4-BE49-F238E27FC236}">
                  <a16:creationId xmlns:a16="http://schemas.microsoft.com/office/drawing/2014/main" id="{3E7C846A-758B-4712-998E-B1D79AF17AB6}"/>
                </a:ext>
              </a:extLst>
            </p:cNvPr>
            <p:cNvSpPr/>
            <p:nvPr/>
          </p:nvSpPr>
          <p:spPr bwMode="auto">
            <a:xfrm>
              <a:off x="7660968" y="2038322"/>
              <a:ext cx="3015466" cy="1355255"/>
            </a:xfrm>
            <a:prstGeom prst="rect">
              <a:avLst/>
            </a:prstGeom>
            <a:solidFill>
              <a:srgbClr val="0078D3">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 name="Rectangle 9">
              <a:extLst>
                <a:ext uri="{FF2B5EF4-FFF2-40B4-BE49-F238E27FC236}">
                  <a16:creationId xmlns:a16="http://schemas.microsoft.com/office/drawing/2014/main" id="{49C98579-3E4E-490E-A870-5509255F57C2}"/>
                </a:ext>
              </a:extLst>
            </p:cNvPr>
            <p:cNvSpPr/>
            <p:nvPr/>
          </p:nvSpPr>
          <p:spPr bwMode="auto">
            <a:xfrm>
              <a:off x="1380290" y="3497262"/>
              <a:ext cx="9296144" cy="72367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1" name="Graphic 10">
              <a:extLst>
                <a:ext uri="{FF2B5EF4-FFF2-40B4-BE49-F238E27FC236}">
                  <a16:creationId xmlns:a16="http://schemas.microsoft.com/office/drawing/2014/main" id="{77ADC4C3-EAD7-43C2-893E-4067C5DAF0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20629" y="3574601"/>
              <a:ext cx="646331" cy="646331"/>
            </a:xfrm>
            <a:prstGeom prst="rect">
              <a:avLst/>
            </a:prstGeom>
          </p:spPr>
        </p:pic>
        <p:pic>
          <p:nvPicPr>
            <p:cNvPr id="12" name="Graphic 11">
              <a:extLst>
                <a:ext uri="{FF2B5EF4-FFF2-40B4-BE49-F238E27FC236}">
                  <a16:creationId xmlns:a16="http://schemas.microsoft.com/office/drawing/2014/main" id="{35BF14C1-E7FF-4121-9DA8-70A5F0EC27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34968" y="2110028"/>
              <a:ext cx="586787" cy="586787"/>
            </a:xfrm>
            <a:prstGeom prst="rect">
              <a:avLst/>
            </a:prstGeom>
          </p:spPr>
        </p:pic>
        <p:sp>
          <p:nvSpPr>
            <p:cNvPr id="13" name="TextBox 12">
              <a:extLst>
                <a:ext uri="{FF2B5EF4-FFF2-40B4-BE49-F238E27FC236}">
                  <a16:creationId xmlns:a16="http://schemas.microsoft.com/office/drawing/2014/main" id="{2714EB14-5FBB-4751-903D-2DC6626A40A8}"/>
                </a:ext>
              </a:extLst>
            </p:cNvPr>
            <p:cNvSpPr txBox="1"/>
            <p:nvPr/>
          </p:nvSpPr>
          <p:spPr>
            <a:xfrm>
              <a:off x="4722559" y="2737543"/>
              <a:ext cx="2813536" cy="342068"/>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Customer-managed keys</a:t>
              </a:r>
            </a:p>
          </p:txBody>
        </p:sp>
        <p:pic>
          <p:nvPicPr>
            <p:cNvPr id="14" name="Graphic 13">
              <a:extLst>
                <a:ext uri="{FF2B5EF4-FFF2-40B4-BE49-F238E27FC236}">
                  <a16:creationId xmlns:a16="http://schemas.microsoft.com/office/drawing/2014/main" id="{F0BDE541-F148-4C2A-930D-C6BA6FB2F3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75307" y="2135503"/>
              <a:ext cx="586787" cy="586787"/>
            </a:xfrm>
            <a:prstGeom prst="rect">
              <a:avLst/>
            </a:prstGeom>
          </p:spPr>
        </p:pic>
        <p:sp>
          <p:nvSpPr>
            <p:cNvPr id="15" name="TextBox 14">
              <a:extLst>
                <a:ext uri="{FF2B5EF4-FFF2-40B4-BE49-F238E27FC236}">
                  <a16:creationId xmlns:a16="http://schemas.microsoft.com/office/drawing/2014/main" id="{ACAB71B4-72A0-406D-9DDA-5E6A64CDF629}"/>
                </a:ext>
              </a:extLst>
            </p:cNvPr>
            <p:cNvSpPr txBox="1"/>
            <p:nvPr/>
          </p:nvSpPr>
          <p:spPr>
            <a:xfrm>
              <a:off x="8154128" y="2747246"/>
              <a:ext cx="2172984" cy="598619"/>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Service endpoints</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Private endpoints</a:t>
              </a:r>
            </a:p>
          </p:txBody>
        </p:sp>
        <p:sp>
          <p:nvSpPr>
            <p:cNvPr id="16" name="TextBox 15">
              <a:extLst>
                <a:ext uri="{FF2B5EF4-FFF2-40B4-BE49-F238E27FC236}">
                  <a16:creationId xmlns:a16="http://schemas.microsoft.com/office/drawing/2014/main" id="{DF893E68-0C95-43DC-9F47-7CC61E799AFE}"/>
                </a:ext>
              </a:extLst>
            </p:cNvPr>
            <p:cNvSpPr txBox="1"/>
            <p:nvPr/>
          </p:nvSpPr>
          <p:spPr>
            <a:xfrm>
              <a:off x="5215845" y="3719803"/>
              <a:ext cx="2004780" cy="342068"/>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Storage accounts</a:t>
              </a:r>
            </a:p>
          </p:txBody>
        </p:sp>
        <p:grpSp>
          <p:nvGrpSpPr>
            <p:cNvPr id="17" name="Group 16">
              <a:extLst>
                <a:ext uri="{FF2B5EF4-FFF2-40B4-BE49-F238E27FC236}">
                  <a16:creationId xmlns:a16="http://schemas.microsoft.com/office/drawing/2014/main" id="{D22BE391-2BFD-4281-9CD1-BA916392795D}"/>
                </a:ext>
              </a:extLst>
            </p:cNvPr>
            <p:cNvGrpSpPr/>
            <p:nvPr/>
          </p:nvGrpSpPr>
          <p:grpSpPr>
            <a:xfrm>
              <a:off x="1380290" y="2064484"/>
              <a:ext cx="3015466" cy="1355255"/>
              <a:chOff x="1371058" y="1068074"/>
              <a:chExt cx="3015466" cy="1429049"/>
            </a:xfrm>
          </p:grpSpPr>
          <p:sp>
            <p:nvSpPr>
              <p:cNvPr id="18" name="Rectangle 17">
                <a:extLst>
                  <a:ext uri="{FF2B5EF4-FFF2-40B4-BE49-F238E27FC236}">
                    <a16:creationId xmlns:a16="http://schemas.microsoft.com/office/drawing/2014/main" id="{09B1CF81-0232-4714-BEF7-71B366E5D005}"/>
                  </a:ext>
                </a:extLst>
              </p:cNvPr>
              <p:cNvSpPr/>
              <p:nvPr/>
            </p:nvSpPr>
            <p:spPr bwMode="auto">
              <a:xfrm>
                <a:off x="1371058" y="1068074"/>
                <a:ext cx="3015466" cy="1429049"/>
              </a:xfrm>
              <a:prstGeom prst="rect">
                <a:avLst/>
              </a:prstGeom>
              <a:solidFill>
                <a:srgbClr val="0078D3">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9" name="Graphic 18">
                <a:extLst>
                  <a:ext uri="{FF2B5EF4-FFF2-40B4-BE49-F238E27FC236}">
                    <a16:creationId xmlns:a16="http://schemas.microsoft.com/office/drawing/2014/main" id="{C2ABF01C-F09F-4B01-800E-6062F9CED12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594623" y="1152120"/>
                <a:ext cx="560735" cy="560735"/>
              </a:xfrm>
              <a:prstGeom prst="rect">
                <a:avLst/>
              </a:prstGeom>
            </p:spPr>
          </p:pic>
          <p:sp>
            <p:nvSpPr>
              <p:cNvPr id="20" name="TextBox 19">
                <a:extLst>
                  <a:ext uri="{FF2B5EF4-FFF2-40B4-BE49-F238E27FC236}">
                    <a16:creationId xmlns:a16="http://schemas.microsoft.com/office/drawing/2014/main" id="{C23897BC-155B-4325-8379-88D098A926B7}"/>
                  </a:ext>
                </a:extLst>
              </p:cNvPr>
              <p:cNvSpPr txBox="1"/>
              <p:nvPr/>
            </p:nvSpPr>
            <p:spPr>
              <a:xfrm>
                <a:off x="1633139" y="1730091"/>
                <a:ext cx="2457048" cy="631214"/>
              </a:xfrm>
              <a:prstGeom prst="rect">
                <a:avLst/>
              </a:prstGeom>
              <a:noFill/>
            </p:spPr>
            <p:txBody>
              <a:bodyPr wrap="square">
                <a:spAutoFit/>
              </a:bodyP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Firewall policies</a:t>
                </a:r>
              </a:p>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Enable secure transfer</a:t>
                </a:r>
              </a:p>
            </p:txBody>
          </p:sp>
        </p:grpSp>
      </p:grpSp>
      <p:sp>
        <p:nvSpPr>
          <p:cNvPr id="5" name="Content Placeholder 2">
            <a:extLst>
              <a:ext uri="{FF2B5EF4-FFF2-40B4-BE49-F238E27FC236}">
                <a16:creationId xmlns:a16="http://schemas.microsoft.com/office/drawing/2014/main" id="{FEE37E82-608F-4EC3-8C24-F07FE6D509F1}"/>
              </a:ext>
            </a:extLst>
          </p:cNvPr>
          <p:cNvSpPr txBox="1">
            <a:spLocks/>
          </p:cNvSpPr>
          <p:nvPr/>
        </p:nvSpPr>
        <p:spPr>
          <a:xfrm>
            <a:off x="418643" y="4285332"/>
            <a:ext cx="10785462" cy="1893916"/>
          </a:xfrm>
          <a:prstGeom prst="rect">
            <a:avLst/>
          </a:prstGeom>
        </p:spPr>
        <p:txBody>
          <a:bodyPr vert="horz" wrap="square" lIns="0" tIns="4680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en-US" dirty="0">
                <a:latin typeface="+mn-lt"/>
              </a:rPr>
              <a:t>Grant limited access to Azure Storage resources </a:t>
            </a:r>
          </a:p>
          <a:p>
            <a:pPr marL="342900" indent="-342900">
              <a:spcAft>
                <a:spcPts val="600"/>
              </a:spcAft>
              <a:buFont typeface="Arial" panose="020B0604020202020204" pitchFamily="34" charset="0"/>
              <a:buChar char="•"/>
            </a:pPr>
            <a:r>
              <a:rPr lang="en-US" dirty="0">
                <a:latin typeface="+mn-lt"/>
              </a:rPr>
              <a:t>Enable firewall rules to limit access to access - </a:t>
            </a:r>
            <a:r>
              <a:rPr lang="en-US" sz="2000" dirty="0">
                <a:latin typeface="+mn-lt"/>
              </a:rPr>
              <a:t>IP addresses or subnets</a:t>
            </a:r>
            <a:endParaRPr lang="en-US" dirty="0">
              <a:latin typeface="+mn-lt"/>
            </a:endParaRPr>
          </a:p>
          <a:p>
            <a:pPr marL="342900" indent="-342900">
              <a:spcAft>
                <a:spcPts val="600"/>
              </a:spcAft>
              <a:buFont typeface="Arial" panose="020B0604020202020204" pitchFamily="34" charset="0"/>
              <a:buChar char="•"/>
            </a:pPr>
            <a:r>
              <a:rPr lang="en-US" dirty="0">
                <a:latin typeface="+mn-lt"/>
              </a:rPr>
              <a:t>Use private endpoints and private links for clients</a:t>
            </a:r>
          </a:p>
          <a:p>
            <a:pPr marL="342900" indent="-342900">
              <a:spcAft>
                <a:spcPts val="600"/>
              </a:spcAft>
              <a:buFont typeface="Arial" panose="020B0604020202020204" pitchFamily="34" charset="0"/>
              <a:buChar char="•"/>
            </a:pPr>
            <a:r>
              <a:rPr lang="en-US" dirty="0">
                <a:latin typeface="+mn-lt"/>
              </a:rPr>
              <a:t>Use virtual network service endpoints to provide direct connection</a:t>
            </a:r>
          </a:p>
          <a:p>
            <a:pPr marL="342900" indent="-342900">
              <a:spcAft>
                <a:spcPts val="600"/>
              </a:spcAft>
              <a:buFont typeface="Arial" panose="020B0604020202020204" pitchFamily="34" charset="0"/>
              <a:buChar char="•"/>
            </a:pPr>
            <a:r>
              <a:rPr lang="en-US" dirty="0">
                <a:latin typeface="+mn-lt"/>
              </a:rPr>
              <a:t>Use customer managed encryption keys</a:t>
            </a:r>
            <a:endParaRPr lang="en-US" sz="1800" dirty="0">
              <a:latin typeface="+mn-lt"/>
            </a:endParaRPr>
          </a:p>
        </p:txBody>
      </p:sp>
      <p:sp>
        <p:nvSpPr>
          <p:cNvPr id="6" name="Rectangle 5">
            <a:extLst>
              <a:ext uri="{FF2B5EF4-FFF2-40B4-BE49-F238E27FC236}">
                <a16:creationId xmlns:a16="http://schemas.microsoft.com/office/drawing/2014/main" id="{E2FC3AA9-274C-49B9-BD0B-F942AC5798E3}"/>
              </a:ext>
              <a:ext uri="{C183D7F6-B498-43B3-948B-1728B52AA6E4}">
                <adec:decorative xmlns:adec="http://schemas.microsoft.com/office/drawing/2017/decorative" val="1"/>
              </a:ext>
            </a:extLst>
          </p:cNvPr>
          <p:cNvSpPr/>
          <p:nvPr/>
        </p:nvSpPr>
        <p:spPr bwMode="auto">
          <a:xfrm>
            <a:off x="458311" y="1569485"/>
            <a:ext cx="11189277" cy="2671872"/>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1857330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65A742-2FE7-4248-AA5D-8CEE1D2A63D0}"/>
              </a:ext>
            </a:extLst>
          </p:cNvPr>
          <p:cNvSpPr>
            <a:spLocks noGrp="1"/>
          </p:cNvSpPr>
          <p:nvPr>
            <p:ph type="title"/>
          </p:nvPr>
        </p:nvSpPr>
        <p:spPr/>
        <p:txBody>
          <a:bodyPr/>
          <a:lstStyle/>
          <a:p>
            <a:r>
              <a:rPr lang="en-US"/>
              <a:t>Review</a:t>
            </a:r>
          </a:p>
        </p:txBody>
      </p:sp>
      <p:pic>
        <p:nvPicPr>
          <p:cNvPr id="2" name="Picture 1">
            <a:extLst>
              <a:ext uri="{FF2B5EF4-FFF2-40B4-BE49-F238E27FC236}">
                <a16:creationId xmlns:a16="http://schemas.microsoft.com/office/drawing/2014/main" id="{61161D83-FB75-4AC2-BC82-DA2051367D3E}"/>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43409" y="2689460"/>
            <a:ext cx="1017017" cy="1479079"/>
          </a:xfrm>
          <a:prstGeom prst="rect">
            <a:avLst/>
          </a:prstGeom>
        </p:spPr>
      </p:pic>
    </p:spTree>
    <p:extLst>
      <p:ext uri="{BB962C8B-B14F-4D97-AF65-F5344CB8AC3E}">
        <p14:creationId xmlns:p14="http://schemas.microsoft.com/office/powerpoint/2010/main" val="87300480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51AE-3058-40B8-9E92-DBAFABF6E9F2}"/>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Case</a:t>
            </a:r>
            <a:r>
              <a:rPr lang="en-US" dirty="0">
                <a:solidFill>
                  <a:srgbClr val="0078D4"/>
                </a:solidFill>
                <a:hlinkClick r:id="rId3">
                  <a:extLst>
                    <a:ext uri="{A12FA001-AC4F-418D-AE19-62706E023703}">
                      <ahyp:hlinkClr xmlns:ahyp="http://schemas.microsoft.com/office/drawing/2018/hyperlinkcolor" val="tx"/>
                    </a:ext>
                  </a:extLst>
                </a:hlinkClick>
              </a:rPr>
              <a:t>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study – Non-relational data</a:t>
            </a:r>
            <a:endParaRPr lang="en-US" dirty="0">
              <a:solidFill>
                <a:schemeClr val="tx2">
                  <a:lumMod val="50000"/>
                </a:schemeClr>
              </a:solidFill>
            </a:endParaRPr>
          </a:p>
        </p:txBody>
      </p:sp>
      <p:sp>
        <p:nvSpPr>
          <p:cNvPr id="7" name="Rectangle 6">
            <a:extLst>
              <a:ext uri="{FF2B5EF4-FFF2-40B4-BE49-F238E27FC236}">
                <a16:creationId xmlns:a16="http://schemas.microsoft.com/office/drawing/2014/main" id="{D2F8D8EB-2625-4895-9C2E-4F50B05B28B8}"/>
              </a:ext>
              <a:ext uri="{C183D7F6-B498-43B3-948B-1728B52AA6E4}">
                <adec:decorative xmlns:adec="http://schemas.microsoft.com/office/drawing/2017/decorative" val="1"/>
              </a:ext>
            </a:extLst>
          </p:cNvPr>
          <p:cNvSpPr/>
          <p:nvPr/>
        </p:nvSpPr>
        <p:spPr bwMode="auto">
          <a:xfrm>
            <a:off x="432089" y="1120690"/>
            <a:ext cx="11416290" cy="5296815"/>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6" name="Table 11">
            <a:extLst>
              <a:ext uri="{FF2B5EF4-FFF2-40B4-BE49-F238E27FC236}">
                <a16:creationId xmlns:a16="http://schemas.microsoft.com/office/drawing/2014/main" id="{0FA8B7AD-CB91-4CC1-A1F9-3356F535F99F}"/>
              </a:ext>
            </a:extLst>
          </p:cNvPr>
          <p:cNvGraphicFramePr>
            <a:graphicFrameLocks noGrp="1"/>
          </p:cNvGraphicFramePr>
          <p:nvPr>
            <p:extLst>
              <p:ext uri="{D42A27DB-BD31-4B8C-83A1-F6EECF244321}">
                <p14:modId xmlns:p14="http://schemas.microsoft.com/office/powerpoint/2010/main" val="1797623308"/>
              </p:ext>
            </p:extLst>
          </p:nvPr>
        </p:nvGraphicFramePr>
        <p:xfrm>
          <a:off x="788771" y="3271552"/>
          <a:ext cx="10702926" cy="2269435"/>
        </p:xfrm>
        <a:graphic>
          <a:graphicData uri="http://schemas.openxmlformats.org/drawingml/2006/table">
            <a:tbl>
              <a:tblPr firstRow="1" bandRow="1"/>
              <a:tblGrid>
                <a:gridCol w="3567642">
                  <a:extLst>
                    <a:ext uri="{9D8B030D-6E8A-4147-A177-3AD203B41FA5}">
                      <a16:colId xmlns:a16="http://schemas.microsoft.com/office/drawing/2014/main" val="858050720"/>
                    </a:ext>
                  </a:extLst>
                </a:gridCol>
                <a:gridCol w="3567642">
                  <a:extLst>
                    <a:ext uri="{9D8B030D-6E8A-4147-A177-3AD203B41FA5}">
                      <a16:colId xmlns:a16="http://schemas.microsoft.com/office/drawing/2014/main" val="1250062345"/>
                    </a:ext>
                  </a:extLst>
                </a:gridCol>
                <a:gridCol w="3567642">
                  <a:extLst>
                    <a:ext uri="{9D8B030D-6E8A-4147-A177-3AD203B41FA5}">
                      <a16:colId xmlns:a16="http://schemas.microsoft.com/office/drawing/2014/main" val="19648319"/>
                    </a:ext>
                  </a:extLst>
                </a:gridCol>
              </a:tblGrid>
              <a:tr h="254535">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r>
                        <a:rPr lang="en-US" b="0" dirty="0"/>
                        <a:t>Media files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3">
                        <a:lumMod val="50000"/>
                      </a:srgb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r>
                        <a:rPr lang="en-US" b="0" dirty="0"/>
                        <a:t>Marketing literature</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3">
                        <a:lumMod val="50000"/>
                      </a:srgb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r>
                        <a:rPr lang="en-US" b="0" dirty="0"/>
                        <a:t>Corporate documents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3">
                        <a:lumMod val="50000"/>
                      </a:srgbClr>
                    </a:solidFill>
                  </a:tcPr>
                </a:tc>
                <a:extLst>
                  <a:ext uri="{0D108BD9-81ED-4DB2-BD59-A6C34878D82A}">
                    <a16:rowId xmlns:a16="http://schemas.microsoft.com/office/drawing/2014/main" val="324320461"/>
                  </a:ext>
                </a:extLst>
              </a:tr>
              <a:tr h="1909009">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285750" indent="-285750">
                        <a:buFont typeface="Arial" panose="020B0604020202020204" pitchFamily="34" charset="0"/>
                        <a:buChar char="•"/>
                      </a:pPr>
                      <a:r>
                        <a:rPr lang="en-US" dirty="0"/>
                        <a:t>Product photos and feature videos</a:t>
                      </a:r>
                    </a:p>
                    <a:p>
                      <a:pPr marL="285750" indent="-285750">
                        <a:buFont typeface="Arial" panose="020B0604020202020204" pitchFamily="34" charset="0"/>
                        <a:buChar char="•"/>
                      </a:pPr>
                      <a:r>
                        <a:rPr lang="en-US" dirty="0"/>
                        <a:t>JPEG and MP4 are most common formats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EBEBEB">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285750" indent="-285750">
                        <a:buFont typeface="Arial" panose="020B0604020202020204" pitchFamily="34" charset="0"/>
                        <a:buChar char="•"/>
                      </a:pPr>
                      <a:r>
                        <a:rPr lang="en-US" dirty="0"/>
                        <a:t>Customer stories, sales flyers, sizing charts, and eco-friendly manufacturing information</a:t>
                      </a:r>
                    </a:p>
                    <a:p>
                      <a:pPr marL="285750" indent="-285750">
                        <a:buFont typeface="Arial" panose="020B0604020202020204" pitchFamily="34" charset="0"/>
                        <a:buChar char="•"/>
                      </a:pPr>
                      <a:r>
                        <a:rPr lang="en-US" dirty="0"/>
                        <a:t>PDF format is the most common</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EBEBEB">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285750" indent="-285750">
                        <a:buFont typeface="Arial" panose="020B0604020202020204" pitchFamily="34" charset="0"/>
                        <a:buChar char="•"/>
                      </a:pPr>
                      <a:r>
                        <a:rPr lang="en-US" dirty="0"/>
                        <a:t>Internal documents – some sensitive </a:t>
                      </a:r>
                    </a:p>
                    <a:p>
                      <a:pPr marL="285750" indent="-285750">
                        <a:buFont typeface="Arial" panose="020B0604020202020204" pitchFamily="34" charset="0"/>
                        <a:buChar char="•"/>
                      </a:pPr>
                      <a:r>
                        <a:rPr lang="en-US" dirty="0"/>
                        <a:t>Mostly Office formats like Word and Excel</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EBEBEB">
                        <a:tint val="40000"/>
                      </a:srgbClr>
                    </a:solidFill>
                  </a:tcPr>
                </a:tc>
                <a:extLst>
                  <a:ext uri="{0D108BD9-81ED-4DB2-BD59-A6C34878D82A}">
                    <a16:rowId xmlns:a16="http://schemas.microsoft.com/office/drawing/2014/main" val="2840076853"/>
                  </a:ext>
                </a:extLst>
              </a:tr>
            </a:tbl>
          </a:graphicData>
        </a:graphic>
      </p:graphicFrame>
      <p:pic>
        <p:nvPicPr>
          <p:cNvPr id="15" name="Graphic 14">
            <a:extLst>
              <a:ext uri="{FF2B5EF4-FFF2-40B4-BE49-F238E27FC236}">
                <a16:creationId xmlns:a16="http://schemas.microsoft.com/office/drawing/2014/main" id="{82A78F66-07BF-4E10-A276-B0104FF69DB0}"/>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89319" y="1467396"/>
            <a:ext cx="1673104" cy="1673104"/>
          </a:xfrm>
          <a:prstGeom prst="rect">
            <a:avLst/>
          </a:prstGeom>
        </p:spPr>
      </p:pic>
      <p:pic>
        <p:nvPicPr>
          <p:cNvPr id="17" name="Graphic 16">
            <a:extLst>
              <a:ext uri="{FF2B5EF4-FFF2-40B4-BE49-F238E27FC236}">
                <a16:creationId xmlns:a16="http://schemas.microsoft.com/office/drawing/2014/main" id="{762B7681-4E87-46C1-9527-E6330724A063}"/>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19081" y="1678470"/>
            <a:ext cx="1268591" cy="1268592"/>
          </a:xfrm>
          <a:prstGeom prst="rect">
            <a:avLst/>
          </a:prstGeom>
        </p:spPr>
      </p:pic>
      <p:pic>
        <p:nvPicPr>
          <p:cNvPr id="19" name="Graphic 18">
            <a:extLst>
              <a:ext uri="{FF2B5EF4-FFF2-40B4-BE49-F238E27FC236}">
                <a16:creationId xmlns:a16="http://schemas.microsoft.com/office/drawing/2014/main" id="{82810390-AD95-4662-A94D-F3878476FB10}"/>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42465" y="1623738"/>
            <a:ext cx="1349768" cy="1347468"/>
          </a:xfrm>
          <a:prstGeom prst="rect">
            <a:avLst/>
          </a:prstGeom>
        </p:spPr>
      </p:pic>
      <p:sp>
        <p:nvSpPr>
          <p:cNvPr id="21" name="Rectangle 20">
            <a:extLst>
              <a:ext uri="{FF2B5EF4-FFF2-40B4-BE49-F238E27FC236}">
                <a16:creationId xmlns:a16="http://schemas.microsoft.com/office/drawing/2014/main" id="{40A2BC78-6A61-405B-B015-83F7B8CB9B06}"/>
              </a:ext>
              <a:ext uri="{C183D7F6-B498-43B3-948B-1728B52AA6E4}">
                <adec:decorative xmlns:adec="http://schemas.microsoft.com/office/drawing/2017/decorative" val="1"/>
              </a:ext>
            </a:extLst>
          </p:cNvPr>
          <p:cNvSpPr/>
          <p:nvPr/>
        </p:nvSpPr>
        <p:spPr bwMode="auto">
          <a:xfrm>
            <a:off x="1759509" y="1623738"/>
            <a:ext cx="1387736" cy="1378057"/>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3225FC7D-F24E-4113-B8C8-D516F454806A}"/>
              </a:ext>
              <a:ext uri="{C183D7F6-B498-43B3-948B-1728B52AA6E4}">
                <adec:decorative xmlns:adec="http://schemas.microsoft.com/office/drawing/2017/decorative" val="1"/>
              </a:ext>
            </a:extLst>
          </p:cNvPr>
          <p:cNvSpPr/>
          <p:nvPr/>
        </p:nvSpPr>
        <p:spPr bwMode="auto">
          <a:xfrm>
            <a:off x="5290447" y="1624913"/>
            <a:ext cx="1387736" cy="137570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6386C774-B54A-4B5B-AAA6-522626FAD45F}"/>
              </a:ext>
              <a:ext uri="{C183D7F6-B498-43B3-948B-1728B52AA6E4}">
                <adec:decorative xmlns:adec="http://schemas.microsoft.com/office/drawing/2017/decorative" val="1"/>
              </a:ext>
            </a:extLst>
          </p:cNvPr>
          <p:cNvSpPr/>
          <p:nvPr/>
        </p:nvSpPr>
        <p:spPr bwMode="auto">
          <a:xfrm>
            <a:off x="8904497" y="1592422"/>
            <a:ext cx="1387736" cy="137570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3661796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ABA87-8C1B-4502-A58C-44113091FCF1}"/>
              </a:ext>
            </a:extLst>
          </p:cNvPr>
          <p:cNvSpPr>
            <a:spLocks noGrp="1"/>
          </p:cNvSpPr>
          <p:nvPr>
            <p:ph type="title"/>
          </p:nvPr>
        </p:nvSpPr>
        <p:spPr/>
        <p:txBody>
          <a:bodyPr/>
          <a:lstStyle/>
          <a:p>
            <a:r>
              <a:rPr lang="en-US" dirty="0"/>
              <a:t>Case study discussion</a:t>
            </a:r>
          </a:p>
        </p:txBody>
      </p:sp>
      <p:sp>
        <p:nvSpPr>
          <p:cNvPr id="4" name="TextBox 3">
            <a:extLst>
              <a:ext uri="{FF2B5EF4-FFF2-40B4-BE49-F238E27FC236}">
                <a16:creationId xmlns:a16="http://schemas.microsoft.com/office/drawing/2014/main" id="{8CE85E00-AD8C-40A8-A11E-30D83FF7AB86}"/>
              </a:ext>
            </a:extLst>
          </p:cNvPr>
          <p:cNvSpPr txBox="1"/>
          <p:nvPr/>
        </p:nvSpPr>
        <p:spPr>
          <a:xfrm>
            <a:off x="335596" y="1248563"/>
            <a:ext cx="11520808" cy="3248838"/>
          </a:xfrm>
          <a:prstGeom prst="rect">
            <a:avLst/>
          </a:prstGeom>
          <a:noFill/>
        </p:spPr>
        <p:txBody>
          <a:bodyPr wrap="square">
            <a:spAutoFit/>
          </a:bodyPr>
          <a:lstStyle/>
          <a:p>
            <a:pPr marL="171450" marR="0" lvl="0" indent="-171450">
              <a:lnSpc>
                <a:spcPct val="107000"/>
              </a:lnSpc>
              <a:spcBef>
                <a:spcPts val="0"/>
              </a:spcBef>
              <a:spcAft>
                <a:spcPts val="600"/>
              </a:spcAft>
              <a:buFont typeface="Arial" panose="020B0604020202020204" pitchFamily="34" charset="0"/>
              <a:buChar char="•"/>
            </a:pPr>
            <a:r>
              <a:rPr lang="en-US" sz="2000" dirty="0">
                <a:effectLst/>
                <a:ea typeface="Calibri" panose="020F0502020204030204" pitchFamily="34" charset="0"/>
                <a:cs typeface="Calibri" panose="020F0502020204030204" pitchFamily="34" charset="0"/>
              </a:rPr>
              <a:t>Design a storage solution for Tailwind Traders. </a:t>
            </a:r>
            <a:endParaRPr lang="en-US" sz="20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What type of data is represented? </a:t>
            </a:r>
            <a:endParaRPr lang="en-US" sz="20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What factors will you consider in your design?</a:t>
            </a:r>
            <a:endParaRPr lang="en-US" sz="20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What type of storage accounts are needed?</a:t>
            </a:r>
            <a:endParaRPr lang="en-US" sz="20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Will you use blob access tiers?</a:t>
            </a:r>
            <a:endParaRPr lang="en-US" sz="20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Will you use immutable storage?</a:t>
            </a:r>
            <a:endParaRPr lang="en-US" sz="20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How will the content be securely accessed?</a:t>
            </a:r>
          </a:p>
          <a:p>
            <a:pPr marL="285767" indent="-285750">
              <a:lnSpc>
                <a:spcPct val="107000"/>
              </a:lnSpc>
              <a:spcAft>
                <a:spcPts val="600"/>
              </a:spcAft>
              <a:buFont typeface="Arial" panose="020B0604020202020204" pitchFamily="34" charset="0"/>
              <a:buChar char="•"/>
            </a:pPr>
            <a:r>
              <a:rPr lang="en-US" sz="2000" dirty="0">
                <a:effectLst/>
                <a:ea typeface="Calibri" panose="020F0502020204030204" pitchFamily="34" charset="0"/>
                <a:cs typeface="Calibri" panose="020F0502020204030204" pitchFamily="34" charset="0"/>
              </a:rPr>
              <a:t>Your solution should consider the media, marketing literature, and corporate documents.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021284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Microsoft Learn Modules (docs.microsoft.com/Learn)</a:t>
            </a:r>
          </a:p>
        </p:txBody>
      </p:sp>
      <p:sp>
        <p:nvSpPr>
          <p:cNvPr id="8" name="Rectangle 7">
            <a:extLst>
              <a:ext uri="{FF2B5EF4-FFF2-40B4-BE49-F238E27FC236}">
                <a16:creationId xmlns:a16="http://schemas.microsoft.com/office/drawing/2014/main" id="{169F3006-8609-4CDD-B431-90D1B3D88F78}"/>
              </a:ext>
            </a:extLst>
          </p:cNvPr>
          <p:cNvSpPr/>
          <p:nvPr/>
        </p:nvSpPr>
        <p:spPr>
          <a:xfrm>
            <a:off x="4253201" y="1999620"/>
            <a:ext cx="7590042"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1"/>
                </a:solidFill>
              </a:rPr>
              <a:t>Choose the right disk storage for your virtual machine workload </a:t>
            </a: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53201" y="261043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1C3FAD-9381-4EE0-8345-F88F6A7F84D6}"/>
              </a:ext>
            </a:extLst>
          </p:cNvPr>
          <p:cNvSpPr/>
          <p:nvPr/>
        </p:nvSpPr>
        <p:spPr>
          <a:xfrm>
            <a:off x="4253201" y="2626750"/>
            <a:ext cx="7590042" cy="5378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1"/>
                </a:solidFill>
              </a:rPr>
              <a:t>Configure blob storage </a:t>
            </a:r>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53201" y="315111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sp>
        <p:nvSpPr>
          <p:cNvPr id="12" name="TextBox 11">
            <a:extLst>
              <a:ext uri="{FF2B5EF4-FFF2-40B4-BE49-F238E27FC236}">
                <a16:creationId xmlns:a16="http://schemas.microsoft.com/office/drawing/2014/main" id="{90E6A3B1-AE21-486B-B953-5BF958B463C1}"/>
              </a:ext>
            </a:extLst>
          </p:cNvPr>
          <p:cNvSpPr txBox="1"/>
          <p:nvPr/>
        </p:nvSpPr>
        <p:spPr>
          <a:xfrm>
            <a:off x="4163909" y="3246765"/>
            <a:ext cx="6640085" cy="358560"/>
          </a:xfrm>
          <a:prstGeom prst="rect">
            <a:avLst/>
          </a:prstGeom>
          <a:noFill/>
        </p:spPr>
        <p:txBody>
          <a:bodyPr wrap="square">
            <a:spAutoFit/>
          </a:bodyPr>
          <a:lstStyle/>
          <a:p>
            <a:pPr algn="l"/>
            <a:r>
              <a:rPr lang="en-US" sz="1730" dirty="0">
                <a:solidFill>
                  <a:srgbClr val="171717"/>
                </a:solidFill>
                <a:latin typeface="Segoe UI" panose="020B0502040204020203" pitchFamily="34" charset="0"/>
              </a:rPr>
              <a:t>Optimize performance and costs by using Azure Disk Storage </a:t>
            </a:r>
          </a:p>
        </p:txBody>
      </p:sp>
      <p:cxnSp>
        <p:nvCxnSpPr>
          <p:cNvPr id="4" name="Straight Connector 3">
            <a:extLst>
              <a:ext uri="{FF2B5EF4-FFF2-40B4-BE49-F238E27FC236}">
                <a16:creationId xmlns:a16="http://schemas.microsoft.com/office/drawing/2014/main" id="{662780E0-8B40-41F7-B2E4-9D0229EDA502}"/>
              </a:ext>
              <a:ext uri="{C183D7F6-B498-43B3-948B-1728B52AA6E4}">
                <adec:decorative xmlns:adec="http://schemas.microsoft.com/office/drawing/2017/decorative" val="1"/>
              </a:ext>
            </a:extLst>
          </p:cNvPr>
          <p:cNvCxnSpPr>
            <a:cxnSpLocks/>
          </p:cNvCxnSpPr>
          <p:nvPr/>
        </p:nvCxnSpPr>
        <p:spPr>
          <a:xfrm>
            <a:off x="4253201" y="3692952"/>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CBA07CD0-6B3F-4059-A2D3-6EEF23B6DC75}"/>
              </a:ext>
            </a:extLst>
          </p:cNvPr>
          <p:cNvSpPr/>
          <p:nvPr/>
        </p:nvSpPr>
        <p:spPr>
          <a:xfrm>
            <a:off x="4253201" y="3721623"/>
            <a:ext cx="7590042" cy="5378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1"/>
                </a:solidFill>
              </a:rPr>
              <a:t>Caching and performance in Azure storage disks </a:t>
            </a:r>
          </a:p>
        </p:txBody>
      </p:sp>
      <p:cxnSp>
        <p:nvCxnSpPr>
          <p:cNvPr id="16" name="Straight Connector 15">
            <a:extLst>
              <a:ext uri="{FF2B5EF4-FFF2-40B4-BE49-F238E27FC236}">
                <a16:creationId xmlns:a16="http://schemas.microsoft.com/office/drawing/2014/main" id="{89A9414D-0B3B-41B2-AA2C-B835A47BBDCD}"/>
              </a:ext>
              <a:ext uri="{C183D7F6-B498-43B3-948B-1728B52AA6E4}">
                <adec:decorative xmlns:adec="http://schemas.microsoft.com/office/drawing/2017/decorative" val="1"/>
              </a:ext>
            </a:extLst>
          </p:cNvPr>
          <p:cNvCxnSpPr>
            <a:cxnSpLocks/>
          </p:cNvCxnSpPr>
          <p:nvPr/>
        </p:nvCxnSpPr>
        <p:spPr>
          <a:xfrm>
            <a:off x="4253201" y="4298952"/>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E278E7C-9E5D-4BA5-9B57-BDFEAEECFE06}"/>
              </a:ext>
            </a:extLst>
          </p:cNvPr>
          <p:cNvSpPr txBox="1"/>
          <p:nvPr/>
        </p:nvSpPr>
        <p:spPr>
          <a:xfrm>
            <a:off x="4176972" y="4417271"/>
            <a:ext cx="6640085" cy="358560"/>
          </a:xfrm>
          <a:prstGeom prst="rect">
            <a:avLst/>
          </a:prstGeom>
          <a:noFill/>
        </p:spPr>
        <p:txBody>
          <a:bodyPr wrap="square">
            <a:spAutoFit/>
          </a:bodyPr>
          <a:lstStyle/>
          <a:p>
            <a:pPr algn="l"/>
            <a:r>
              <a:rPr lang="en-US" sz="1730" dirty="0">
                <a:solidFill>
                  <a:srgbClr val="171717"/>
                </a:solidFill>
                <a:latin typeface="Segoe UI" panose="020B0502040204020203" pitchFamily="34" charset="0"/>
              </a:rPr>
              <a:t>Secure your Azure virtual machine disks </a:t>
            </a:r>
          </a:p>
        </p:txBody>
      </p:sp>
      <p:cxnSp>
        <p:nvCxnSpPr>
          <p:cNvPr id="20" name="Straight Connector 19">
            <a:extLst>
              <a:ext uri="{FF2B5EF4-FFF2-40B4-BE49-F238E27FC236}">
                <a16:creationId xmlns:a16="http://schemas.microsoft.com/office/drawing/2014/main" id="{2CCD9FDD-0AAE-474D-8685-44F297709E5D}"/>
              </a:ext>
              <a:ext uri="{C183D7F6-B498-43B3-948B-1728B52AA6E4}">
                <adec:decorative xmlns:adec="http://schemas.microsoft.com/office/drawing/2017/decorative" val="1"/>
              </a:ext>
            </a:extLst>
          </p:cNvPr>
          <p:cNvCxnSpPr>
            <a:cxnSpLocks/>
          </p:cNvCxnSpPr>
          <p:nvPr/>
        </p:nvCxnSpPr>
        <p:spPr>
          <a:xfrm>
            <a:off x="4253201" y="489414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F2E2CAD-04B0-4FD3-99BD-0847B2F33E4B}"/>
              </a:ext>
            </a:extLst>
          </p:cNvPr>
          <p:cNvSpPr txBox="1"/>
          <p:nvPr/>
        </p:nvSpPr>
        <p:spPr>
          <a:xfrm>
            <a:off x="4170817" y="4971623"/>
            <a:ext cx="6640085" cy="358560"/>
          </a:xfrm>
          <a:prstGeom prst="rect">
            <a:avLst/>
          </a:prstGeom>
          <a:noFill/>
        </p:spPr>
        <p:txBody>
          <a:bodyPr wrap="square">
            <a:spAutoFit/>
          </a:bodyPr>
          <a:lstStyle/>
          <a:p>
            <a:pPr algn="l"/>
            <a:r>
              <a:rPr lang="en-US" sz="1730" dirty="0">
                <a:solidFill>
                  <a:srgbClr val="171717"/>
                </a:solidFill>
                <a:latin typeface="Segoe UI" panose="020B0502040204020203" pitchFamily="34" charset="0"/>
              </a:rPr>
              <a:t>Introduction to securing data at rest on Azure </a:t>
            </a:r>
          </a:p>
        </p:txBody>
      </p:sp>
      <p:sp>
        <p:nvSpPr>
          <p:cNvPr id="19" name="TextBox 18">
            <a:extLst>
              <a:ext uri="{FF2B5EF4-FFF2-40B4-BE49-F238E27FC236}">
                <a16:creationId xmlns:a16="http://schemas.microsoft.com/office/drawing/2014/main" id="{B50F9D7A-F488-4686-90DB-9552370FBD67}"/>
              </a:ext>
            </a:extLst>
          </p:cNvPr>
          <p:cNvSpPr txBox="1"/>
          <p:nvPr/>
        </p:nvSpPr>
        <p:spPr>
          <a:xfrm>
            <a:off x="4197857" y="5510335"/>
            <a:ext cx="6407330" cy="907171"/>
          </a:xfrm>
          <a:prstGeom prst="rect">
            <a:avLst/>
          </a:prstGeom>
          <a:noFill/>
        </p:spPr>
        <p:txBody>
          <a:bodyPr wrap="square">
            <a:spAutoFit/>
          </a:bodyPr>
          <a:lstStyle/>
          <a:p>
            <a:pPr algn="l"/>
            <a:r>
              <a:rPr lang="en-US" sz="1800" i="0" dirty="0">
                <a:solidFill>
                  <a:srgbClr val="171717"/>
                </a:solidFill>
                <a:effectLst/>
                <a:latin typeface="Segoe UI" panose="020B0502040204020203" pitchFamily="34" charset="0"/>
              </a:rPr>
              <a:t>Introduction to Azure NetApp Files</a:t>
            </a:r>
          </a:p>
          <a:p>
            <a:br>
              <a:rPr lang="en-US" b="0" i="0" dirty="0">
                <a:effectLst/>
                <a:latin typeface="Segoe UI" panose="020B0502040204020203" pitchFamily="34" charset="0"/>
              </a:rPr>
            </a:br>
            <a:endParaRPr lang="en-US" dirty="0"/>
          </a:p>
        </p:txBody>
      </p:sp>
      <p:cxnSp>
        <p:nvCxnSpPr>
          <p:cNvPr id="14" name="Straight Connector 13">
            <a:extLst>
              <a:ext uri="{FF2B5EF4-FFF2-40B4-BE49-F238E27FC236}">
                <a16:creationId xmlns:a16="http://schemas.microsoft.com/office/drawing/2014/main" id="{192CCB72-6D45-49EA-9823-2000D28BA3A6}"/>
              </a:ext>
              <a:ext uri="{C183D7F6-B498-43B3-948B-1728B52AA6E4}">
                <adec:decorative xmlns:adec="http://schemas.microsoft.com/office/drawing/2017/decorative" val="1"/>
              </a:ext>
            </a:extLst>
          </p:cNvPr>
          <p:cNvCxnSpPr>
            <a:cxnSpLocks/>
          </p:cNvCxnSpPr>
          <p:nvPr/>
        </p:nvCxnSpPr>
        <p:spPr>
          <a:xfrm>
            <a:off x="4340287" y="5395498"/>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6F1619-C5D3-4A92-978C-3547036369C5}"/>
              </a:ext>
              <a:ext uri="{C183D7F6-B498-43B3-948B-1728B52AA6E4}">
                <adec:decorative xmlns:adec="http://schemas.microsoft.com/office/drawing/2017/decorative" val="1"/>
              </a:ext>
            </a:extLst>
          </p:cNvPr>
          <p:cNvCxnSpPr>
            <a:cxnSpLocks/>
          </p:cNvCxnSpPr>
          <p:nvPr/>
        </p:nvCxnSpPr>
        <p:spPr>
          <a:xfrm>
            <a:off x="4253201" y="595078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63075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24D15EDE-D6CD-45A3-81EB-ECAC0952FFE8}"/>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310E3A-9526-4880-9F6D-D75AD582CF2C}"/>
              </a:ext>
            </a:extLst>
          </p:cNvPr>
          <p:cNvSpPr>
            <a:spLocks noGrp="1"/>
          </p:cNvSpPr>
          <p:nvPr>
            <p:ph type="title"/>
          </p:nvPr>
        </p:nvSpPr>
        <p:spPr/>
        <p:txBody>
          <a:bodyPr/>
          <a:lstStyle/>
          <a:p>
            <a:r>
              <a:rPr lang="en-US" dirty="0"/>
              <a:t>Optional – </a:t>
            </a:r>
            <a:r>
              <a:rPr lang="en-US"/>
              <a:t>Whiteboard discussion #</a:t>
            </a:r>
            <a:r>
              <a:rPr lang="en-US" dirty="0"/>
              <a:t>1</a:t>
            </a:r>
          </a:p>
        </p:txBody>
      </p:sp>
      <p:sp>
        <p:nvSpPr>
          <p:cNvPr id="5" name="Text Placeholder 4">
            <a:extLst>
              <a:ext uri="{FF2B5EF4-FFF2-40B4-BE49-F238E27FC236}">
                <a16:creationId xmlns:a16="http://schemas.microsoft.com/office/drawing/2014/main" id="{7B1427ED-4BA2-4BE0-BF26-329134746099}"/>
              </a:ext>
            </a:extLst>
          </p:cNvPr>
          <p:cNvSpPr>
            <a:spLocks noGrp="1"/>
          </p:cNvSpPr>
          <p:nvPr>
            <p:ph type="body" sz="quarter" idx="10"/>
          </p:nvPr>
        </p:nvSpPr>
        <p:spPr/>
        <p:txBody>
          <a:bodyPr/>
          <a:lstStyle/>
          <a:p>
            <a:r>
              <a:rPr lang="en-US" dirty="0">
                <a:hlinkClick r:id="rId3">
                  <a:extLst>
                    <a:ext uri="{A12FA001-AC4F-418D-AE19-62706E023703}">
                      <ahyp:hlinkClr xmlns:ahyp="http://schemas.microsoft.com/office/drawing/2018/hyperlinkcolor" val="tx"/>
                    </a:ext>
                  </a:extLst>
                </a:hlinkClick>
              </a:rPr>
              <a:t>Hybrid file services</a:t>
            </a:r>
            <a:endParaRPr lang="en-US" dirty="0"/>
          </a:p>
        </p:txBody>
      </p:sp>
      <p:pic>
        <p:nvPicPr>
          <p:cNvPr id="1026" name="Picture 2" descr="An Azure hybrid file services topology diagram.">
            <a:extLst>
              <a:ext uri="{FF2B5EF4-FFF2-40B4-BE49-F238E27FC236}">
                <a16:creationId xmlns:a16="http://schemas.microsoft.com/office/drawing/2014/main" id="{7D7568A6-98DC-48DC-AF18-F7929A0450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0435" y="1639910"/>
            <a:ext cx="6230882" cy="4370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21728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810A-2B8C-485F-A469-26D40CC32F5F}"/>
              </a:ext>
            </a:extLst>
          </p:cNvPr>
          <p:cNvSpPr>
            <a:spLocks noGrp="1"/>
          </p:cNvSpPr>
          <p:nvPr>
            <p:ph type="title"/>
          </p:nvPr>
        </p:nvSpPr>
        <p:spPr/>
        <p:txBody>
          <a:bodyPr/>
          <a:lstStyle/>
          <a:p>
            <a:r>
              <a:rPr lang="en-US" dirty="0"/>
              <a:t>Optional – Whiteboard discussion #2</a:t>
            </a:r>
          </a:p>
        </p:txBody>
      </p:sp>
      <p:sp>
        <p:nvSpPr>
          <p:cNvPr id="3" name="Text Placeholder 2">
            <a:extLst>
              <a:ext uri="{FF2B5EF4-FFF2-40B4-BE49-F238E27FC236}">
                <a16:creationId xmlns:a16="http://schemas.microsoft.com/office/drawing/2014/main" id="{5A9D89DE-2867-494D-A8F7-7FA56475B095}"/>
              </a:ext>
            </a:extLst>
          </p:cNvPr>
          <p:cNvSpPr>
            <a:spLocks noGrp="1"/>
          </p:cNvSpPr>
          <p:nvPr>
            <p:ph type="body" sz="quarter" idx="10"/>
          </p:nvPr>
        </p:nvSpPr>
        <p:spPr/>
        <p:txBody>
          <a:bodyPr/>
          <a:lstStyle/>
          <a:p>
            <a:r>
              <a:rPr lang="en-US" dirty="0">
                <a:hlinkClick r:id="rId3"/>
              </a:rPr>
              <a:t>Archive your on-premises data to Azure Blob storage</a:t>
            </a:r>
            <a:endParaRPr lang="en-US" dirty="0"/>
          </a:p>
        </p:txBody>
      </p:sp>
      <p:pic>
        <p:nvPicPr>
          <p:cNvPr id="4" name="Picture 3" descr="Diagram of Azure Backup and 3rd party backup apps. ">
            <a:extLst>
              <a:ext uri="{FF2B5EF4-FFF2-40B4-BE49-F238E27FC236}">
                <a16:creationId xmlns:a16="http://schemas.microsoft.com/office/drawing/2014/main" id="{1DADD649-75FE-4F04-87F6-180DA99D226D}"/>
              </a:ext>
            </a:extLst>
          </p:cNvPr>
          <p:cNvPicPr>
            <a:picLocks noChangeAspect="1"/>
          </p:cNvPicPr>
          <p:nvPr/>
        </p:nvPicPr>
        <p:blipFill>
          <a:blip r:embed="rId4"/>
          <a:stretch>
            <a:fillRect/>
          </a:stretch>
        </p:blipFill>
        <p:spPr>
          <a:xfrm>
            <a:off x="1001072" y="1813476"/>
            <a:ext cx="10176410" cy="3582613"/>
          </a:xfrm>
          <a:prstGeom prst="rect">
            <a:avLst/>
          </a:prstGeom>
        </p:spPr>
      </p:pic>
    </p:spTree>
    <p:extLst>
      <p:ext uri="{BB962C8B-B14F-4D97-AF65-F5344CB8AC3E}">
        <p14:creationId xmlns:p14="http://schemas.microsoft.com/office/powerpoint/2010/main" val="8355378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18643" y="1482993"/>
            <a:ext cx="5417953" cy="3856596"/>
          </a:xfrm>
          <a:prstGeom prst="rect">
            <a:avLst/>
          </a:prstGeom>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spcBef>
                <a:spcPts val="0"/>
              </a:spcBef>
              <a:spcAft>
                <a:spcPts val="1200"/>
              </a:spcAft>
              <a:buFont typeface="Arial" panose="020B0604020202020204" pitchFamily="34" charset="0"/>
              <a:buChar char="•"/>
            </a:pPr>
            <a:r>
              <a:rPr lang="en-US" dirty="0"/>
              <a:t>Design for data storage</a:t>
            </a:r>
          </a:p>
          <a:p>
            <a:pPr marL="342900" lvl="1" indent="-342900">
              <a:spcBef>
                <a:spcPts val="0"/>
              </a:spcBef>
              <a:spcAft>
                <a:spcPts val="1200"/>
              </a:spcAft>
              <a:buFont typeface="Arial" panose="020B0604020202020204" pitchFamily="34" charset="0"/>
              <a:buChar char="•"/>
            </a:pPr>
            <a:r>
              <a:rPr lang="en-US" dirty="0"/>
              <a:t>Design for Azure storage accounts</a:t>
            </a:r>
          </a:p>
          <a:p>
            <a:pPr marL="342900" lvl="1" indent="-342900">
              <a:spcBef>
                <a:spcPts val="0"/>
              </a:spcBef>
              <a:spcAft>
                <a:spcPts val="1200"/>
              </a:spcAft>
              <a:buFont typeface="Arial" panose="020B0604020202020204" pitchFamily="34" charset="0"/>
              <a:buChar char="•"/>
            </a:pPr>
            <a:r>
              <a:rPr lang="en-US" dirty="0"/>
              <a:t>Design for data redundancy</a:t>
            </a:r>
          </a:p>
          <a:p>
            <a:pPr marL="342900" lvl="1" indent="-342900">
              <a:spcBef>
                <a:spcPts val="0"/>
              </a:spcBef>
              <a:spcAft>
                <a:spcPts val="1200"/>
              </a:spcAft>
              <a:buFont typeface="Arial" panose="020B0604020202020204" pitchFamily="34" charset="0"/>
              <a:buChar char="•"/>
            </a:pPr>
            <a:r>
              <a:rPr lang="en-US" dirty="0"/>
              <a:t>Design for Azure blob storage</a:t>
            </a:r>
          </a:p>
          <a:p>
            <a:pPr marL="342900" lvl="1" indent="-342900">
              <a:spcBef>
                <a:spcPts val="0"/>
              </a:spcBef>
              <a:spcAft>
                <a:spcPts val="1200"/>
              </a:spcAft>
              <a:buFont typeface="Arial" panose="020B0604020202020204" pitchFamily="34" charset="0"/>
              <a:buChar char="•"/>
            </a:pPr>
            <a:r>
              <a:rPr lang="en-US" dirty="0"/>
              <a:t>Design for Azure files</a:t>
            </a:r>
          </a:p>
          <a:p>
            <a:pPr marL="342900" lvl="1" indent="-342900">
              <a:spcBef>
                <a:spcPts val="0"/>
              </a:spcBef>
              <a:spcAft>
                <a:spcPts val="1200"/>
              </a:spcAft>
              <a:buFont typeface="Arial" panose="020B0604020202020204" pitchFamily="34" charset="0"/>
              <a:buChar char="•"/>
            </a:pPr>
            <a:r>
              <a:rPr lang="en-US" dirty="0"/>
              <a:t>Design an Azure disk solutions</a:t>
            </a:r>
          </a:p>
          <a:p>
            <a:pPr marL="342900" lvl="1" indent="-342900">
              <a:spcBef>
                <a:spcPts val="0"/>
              </a:spcBef>
              <a:spcAft>
                <a:spcPts val="1200"/>
              </a:spcAft>
              <a:buFont typeface="Arial" panose="020B0604020202020204" pitchFamily="34" charset="0"/>
              <a:buChar char="•"/>
            </a:pPr>
            <a:r>
              <a:rPr lang="en-US" dirty="0"/>
              <a:t>Design for storage security</a:t>
            </a:r>
          </a:p>
          <a:p>
            <a:pPr marL="342900" lvl="1" indent="-342900">
              <a:spcBef>
                <a:spcPts val="0"/>
              </a:spcBef>
              <a:spcAft>
                <a:spcPts val="1200"/>
              </a:spcAft>
              <a:buFont typeface="Arial" panose="020B0604020202020204" pitchFamily="34" charset="0"/>
              <a:buChar char="•"/>
            </a:pPr>
            <a:r>
              <a:rPr lang="en-US" dirty="0"/>
              <a:t>Case study</a:t>
            </a:r>
          </a:p>
          <a:p>
            <a:pPr marL="342900" lvl="1" indent="-342900">
              <a:spcBef>
                <a:spcPts val="0"/>
              </a:spcBef>
              <a:spcAft>
                <a:spcPts val="1200"/>
              </a:spcAft>
              <a:buFont typeface="Arial" panose="020B0604020202020204" pitchFamily="34" charset="0"/>
              <a:buChar char="•"/>
            </a:pPr>
            <a:r>
              <a:rPr lang="en-US" dirty="0"/>
              <a:t>Summary and resources</a:t>
            </a:r>
          </a:p>
        </p:txBody>
      </p:sp>
      <p:sp>
        <p:nvSpPr>
          <p:cNvPr id="4" name="TextBox 3">
            <a:extLst>
              <a:ext uri="{FF2B5EF4-FFF2-40B4-BE49-F238E27FC236}">
                <a16:creationId xmlns:a16="http://schemas.microsoft.com/office/drawing/2014/main" id="{9586B98A-28BD-4B7D-A389-0351C62D67E6}"/>
              </a:ext>
            </a:extLst>
          </p:cNvPr>
          <p:cNvSpPr txBox="1"/>
          <p:nvPr/>
        </p:nvSpPr>
        <p:spPr>
          <a:xfrm>
            <a:off x="6193573" y="1874589"/>
            <a:ext cx="5322412" cy="3073405"/>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Data Storage Solutions (25-30%)</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Design a Data Storage Solution for Non-relational Data</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access control solutions to data storage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data storage solution to balance features, performance, and cost</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Design a data solution for protection and durability</a:t>
            </a:r>
          </a:p>
        </p:txBody>
      </p:sp>
    </p:spTree>
    <p:extLst>
      <p:ext uri="{BB962C8B-B14F-4D97-AF65-F5344CB8AC3E}">
        <p14:creationId xmlns:p14="http://schemas.microsoft.com/office/powerpoint/2010/main" val="6765765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9D3CC2-E062-4A7C-A94E-5EECE9387751}"/>
              </a:ext>
            </a:extLst>
          </p:cNvPr>
          <p:cNvSpPr>
            <a:spLocks noGrp="1"/>
          </p:cNvSpPr>
          <p:nvPr>
            <p:ph type="title"/>
          </p:nvPr>
        </p:nvSpPr>
        <p:spPr/>
        <p:txBody>
          <a:bodyPr/>
          <a:lstStyle/>
          <a:p>
            <a:r>
              <a:rPr lang="en-US" dirty="0"/>
              <a:t>Design for data storage</a:t>
            </a:r>
          </a:p>
        </p:txBody>
      </p:sp>
      <p:pic>
        <p:nvPicPr>
          <p:cNvPr id="6" name="Picture Placeholder 5" descr="Binary with solid fill">
            <a:extLst>
              <a:ext uri="{FF2B5EF4-FFF2-40B4-BE49-F238E27FC236}">
                <a16:creationId xmlns:a16="http://schemas.microsoft.com/office/drawing/2014/main" id="{B45DEDB2-9A69-41C2-921C-A407DB12D12C}"/>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17936751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p:txBody>
          <a:bodyPr/>
          <a:lstStyle/>
          <a:p>
            <a:r>
              <a:rPr lang="en-US" dirty="0"/>
              <a:t>Classify your data storage</a:t>
            </a:r>
          </a:p>
        </p:txBody>
      </p:sp>
      <p:pic>
        <p:nvPicPr>
          <p:cNvPr id="7" name="Picture 6" descr="Structured, semi-structured, and unstructured. ">
            <a:extLst>
              <a:ext uri="{FF2B5EF4-FFF2-40B4-BE49-F238E27FC236}">
                <a16:creationId xmlns:a16="http://schemas.microsoft.com/office/drawing/2014/main" id="{8AB5BF24-006B-41BB-96C8-ED93250AE9EF}"/>
              </a:ext>
            </a:extLst>
          </p:cNvPr>
          <p:cNvPicPr>
            <a:picLocks noChangeAspect="1"/>
          </p:cNvPicPr>
          <p:nvPr/>
        </p:nvPicPr>
        <p:blipFill>
          <a:blip r:embed="rId3"/>
          <a:stretch>
            <a:fillRect/>
          </a:stretch>
        </p:blipFill>
        <p:spPr>
          <a:xfrm>
            <a:off x="809625" y="1611195"/>
            <a:ext cx="10572750" cy="2162175"/>
          </a:xfrm>
          <a:prstGeom prst="rect">
            <a:avLst/>
          </a:prstGeom>
          <a:ln>
            <a:solidFill>
              <a:schemeClr val="bg1">
                <a:lumMod val="95000"/>
              </a:schemeClr>
            </a:solidFill>
          </a:ln>
        </p:spPr>
      </p:pic>
      <p:sp>
        <p:nvSpPr>
          <p:cNvPr id="4" name="Content Placeholder 2">
            <a:extLst>
              <a:ext uri="{FF2B5EF4-FFF2-40B4-BE49-F238E27FC236}">
                <a16:creationId xmlns:a16="http://schemas.microsoft.com/office/drawing/2014/main" id="{CB1C8400-7CD6-4687-B086-103F0D7AD6DE}"/>
              </a:ext>
            </a:extLst>
          </p:cNvPr>
          <p:cNvSpPr txBox="1">
            <a:spLocks/>
          </p:cNvSpPr>
          <p:nvPr/>
        </p:nvSpPr>
        <p:spPr>
          <a:xfrm>
            <a:off x="561935" y="4292294"/>
            <a:ext cx="11341268" cy="1631216"/>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dirty="0">
                <a:latin typeface="+mn-lt"/>
              </a:rPr>
              <a:t>To design Azure storage, you first must determine what type of data you have. </a:t>
            </a:r>
          </a:p>
          <a:p>
            <a:pPr marL="285750" indent="-285750">
              <a:spcBef>
                <a:spcPts val="600"/>
              </a:spcBef>
              <a:buFont typeface="Arial" panose="020B0604020202020204" pitchFamily="34" charset="0"/>
              <a:buChar char="•"/>
            </a:pPr>
            <a:r>
              <a:rPr lang="en-US" sz="2000" b="1" dirty="0">
                <a:latin typeface="+mn-lt"/>
              </a:rPr>
              <a:t>Structured data</a:t>
            </a:r>
            <a:r>
              <a:rPr lang="en-US" sz="2000" dirty="0">
                <a:latin typeface="+mn-lt"/>
              </a:rPr>
              <a:t> includes relational data and has a shared schema</a:t>
            </a:r>
          </a:p>
          <a:p>
            <a:pPr marL="285750" indent="-285750">
              <a:spcBef>
                <a:spcPts val="600"/>
              </a:spcBef>
              <a:buFont typeface="Arial" panose="020B0604020202020204" pitchFamily="34" charset="0"/>
              <a:buChar char="•"/>
            </a:pPr>
            <a:r>
              <a:rPr lang="en-US" sz="2000" b="1" dirty="0">
                <a:latin typeface="+mn-lt"/>
              </a:rPr>
              <a:t>Semi-structured</a:t>
            </a:r>
            <a:r>
              <a:rPr lang="en-US" sz="2000" dirty="0">
                <a:latin typeface="+mn-lt"/>
              </a:rPr>
              <a:t> is less organized than structured data and isn’t stored in a relational format</a:t>
            </a:r>
          </a:p>
          <a:p>
            <a:pPr marL="285750" indent="-285750">
              <a:spcBef>
                <a:spcPts val="600"/>
              </a:spcBef>
              <a:buFont typeface="Arial" panose="020B0604020202020204" pitchFamily="34" charset="0"/>
              <a:buChar char="•"/>
            </a:pPr>
            <a:r>
              <a:rPr lang="en-US" sz="2000" b="1" dirty="0">
                <a:latin typeface="+mn-lt"/>
              </a:rPr>
              <a:t>Unstructured data</a:t>
            </a:r>
            <a:r>
              <a:rPr lang="en-US" sz="2000" dirty="0">
                <a:latin typeface="+mn-lt"/>
              </a:rPr>
              <a:t> is the least organized type of data</a:t>
            </a:r>
          </a:p>
        </p:txBody>
      </p:sp>
      <p:sp>
        <p:nvSpPr>
          <p:cNvPr id="3" name="Rectangle 2">
            <a:extLst>
              <a:ext uri="{FF2B5EF4-FFF2-40B4-BE49-F238E27FC236}">
                <a16:creationId xmlns:a16="http://schemas.microsoft.com/office/drawing/2014/main" id="{8C05719B-C660-4C8B-B6F5-AB779FE7AEA6}"/>
              </a:ext>
              <a:ext uri="{C183D7F6-B498-43B3-948B-1728B52AA6E4}">
                <adec:decorative xmlns:adec="http://schemas.microsoft.com/office/drawing/2017/decorative" val="1"/>
              </a:ext>
            </a:extLst>
          </p:cNvPr>
          <p:cNvSpPr/>
          <p:nvPr/>
        </p:nvSpPr>
        <p:spPr bwMode="auto">
          <a:xfrm>
            <a:off x="561935" y="1225794"/>
            <a:ext cx="11054683" cy="278915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4C36DE73-2667-4E17-8559-67885A9E354A}"/>
              </a:ext>
              <a:ext uri="{C183D7F6-B498-43B3-948B-1728B52AA6E4}">
                <adec:decorative xmlns:adec="http://schemas.microsoft.com/office/drawing/2017/decorative" val="1"/>
              </a:ext>
            </a:extLst>
          </p:cNvPr>
          <p:cNvSpPr/>
          <p:nvPr/>
        </p:nvSpPr>
        <p:spPr bwMode="auto">
          <a:xfrm>
            <a:off x="7911942" y="1500772"/>
            <a:ext cx="3289738" cy="2375338"/>
          </a:xfrm>
          <a:prstGeom prst="rect">
            <a:avLst/>
          </a:prstGeom>
          <a:no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47808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3AC68D-364C-4319-AAD7-3D7F06F85AA1}"/>
              </a:ext>
            </a:extLst>
          </p:cNvPr>
          <p:cNvSpPr>
            <a:spLocks noGrp="1"/>
          </p:cNvSpPr>
          <p:nvPr>
            <p:ph type="title"/>
          </p:nvPr>
        </p:nvSpPr>
        <p:spPr/>
        <p:txBody>
          <a:bodyPr/>
          <a:lstStyle/>
          <a:p>
            <a:r>
              <a:rPr lang="en-US" dirty="0"/>
              <a:t>Design for Azure storage accounts</a:t>
            </a:r>
          </a:p>
        </p:txBody>
      </p:sp>
      <p:pic>
        <p:nvPicPr>
          <p:cNvPr id="6" name="Picture Placeholder 5">
            <a:extLst>
              <a:ext uri="{FF2B5EF4-FFF2-40B4-BE49-F238E27FC236}">
                <a16:creationId xmlns:a16="http://schemas.microsoft.com/office/drawing/2014/main" id="{B117680E-EC8C-4446-80C8-939A329B7BD7}"/>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6882043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Determine the best storage account type</a:t>
            </a:r>
            <a:endParaRPr lang="en-US" dirty="0">
              <a:solidFill>
                <a:schemeClr val="tx2">
                  <a:lumMod val="50000"/>
                </a:schemeClr>
              </a:solidFill>
            </a:endParaRPr>
          </a:p>
        </p:txBody>
      </p:sp>
      <p:sp>
        <p:nvSpPr>
          <p:cNvPr id="11" name="Text Placeholder 10">
            <a:extLst>
              <a:ext uri="{FF2B5EF4-FFF2-40B4-BE49-F238E27FC236}">
                <a16:creationId xmlns:a16="http://schemas.microsoft.com/office/drawing/2014/main" id="{0022F551-783D-47A5-824F-66D476DF256B}"/>
              </a:ext>
            </a:extLst>
          </p:cNvPr>
          <p:cNvSpPr>
            <a:spLocks noGrp="1"/>
          </p:cNvSpPr>
          <p:nvPr>
            <p:ph type="body" sz="quarter" idx="10"/>
          </p:nvPr>
        </p:nvSpPr>
        <p:spPr>
          <a:xfrm>
            <a:off x="432089" y="997070"/>
            <a:ext cx="11341268" cy="430887"/>
          </a:xfrm>
        </p:spPr>
        <p:txBody>
          <a:bodyPr/>
          <a:lstStyle/>
          <a:p>
            <a:r>
              <a:rPr lang="en-US" dirty="0"/>
              <a:t>Select an account type based on supported services, usage cases, and SLA. </a:t>
            </a:r>
          </a:p>
        </p:txBody>
      </p:sp>
      <p:graphicFrame>
        <p:nvGraphicFramePr>
          <p:cNvPr id="10" name="Table 10">
            <a:extLst>
              <a:ext uri="{FF2B5EF4-FFF2-40B4-BE49-F238E27FC236}">
                <a16:creationId xmlns:a16="http://schemas.microsoft.com/office/drawing/2014/main" id="{92E83F5F-9923-4924-A140-FD6D10654AE9}"/>
              </a:ext>
            </a:extLst>
          </p:cNvPr>
          <p:cNvGraphicFramePr>
            <a:graphicFrameLocks noGrp="1"/>
          </p:cNvGraphicFramePr>
          <p:nvPr>
            <p:extLst>
              <p:ext uri="{D42A27DB-BD31-4B8C-83A1-F6EECF244321}">
                <p14:modId xmlns:p14="http://schemas.microsoft.com/office/powerpoint/2010/main" val="526353601"/>
              </p:ext>
            </p:extLst>
          </p:nvPr>
        </p:nvGraphicFramePr>
        <p:xfrm>
          <a:off x="418932" y="1779179"/>
          <a:ext cx="11341268" cy="3996145"/>
        </p:xfrm>
        <a:graphic>
          <a:graphicData uri="http://schemas.openxmlformats.org/drawingml/2006/table">
            <a:tbl>
              <a:tblPr firstRow="1" bandRow="1">
                <a:tableStyleId>{5C22544A-7EE6-4342-B048-85BDC9FD1C3A}</a:tableStyleId>
              </a:tblPr>
              <a:tblGrid>
                <a:gridCol w="2799670">
                  <a:extLst>
                    <a:ext uri="{9D8B030D-6E8A-4147-A177-3AD203B41FA5}">
                      <a16:colId xmlns:a16="http://schemas.microsoft.com/office/drawing/2014/main" val="4249486535"/>
                    </a:ext>
                  </a:extLst>
                </a:gridCol>
                <a:gridCol w="3358950">
                  <a:extLst>
                    <a:ext uri="{9D8B030D-6E8A-4147-A177-3AD203B41FA5}">
                      <a16:colId xmlns:a16="http://schemas.microsoft.com/office/drawing/2014/main" val="3306131364"/>
                    </a:ext>
                  </a:extLst>
                </a:gridCol>
                <a:gridCol w="5182648">
                  <a:extLst>
                    <a:ext uri="{9D8B030D-6E8A-4147-A177-3AD203B41FA5}">
                      <a16:colId xmlns:a16="http://schemas.microsoft.com/office/drawing/2014/main" val="1136924214"/>
                    </a:ext>
                  </a:extLst>
                </a:gridCol>
              </a:tblGrid>
              <a:tr h="392415">
                <a:tc>
                  <a:txBody>
                    <a:bodyPr/>
                    <a:lstStyle/>
                    <a:p>
                      <a:pPr algn="ctr"/>
                      <a:r>
                        <a:rPr lang="en-US" sz="1800" b="0" dirty="0">
                          <a:latin typeface="+mn-lt"/>
                        </a:rPr>
                        <a:t>Account Type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n-lt"/>
                        </a:rPr>
                        <a:t>Supported services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n-lt"/>
                        </a:rPr>
                        <a:t>Usage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4658199"/>
                  </a:ext>
                </a:extLst>
              </a:tr>
              <a:tr h="819969">
                <a:tc>
                  <a:txBody>
                    <a:bodyPr/>
                    <a:lstStyle/>
                    <a:p>
                      <a:r>
                        <a:rPr lang="en-US" sz="1800" dirty="0">
                          <a:latin typeface="+mn-lt"/>
                        </a:rPr>
                        <a:t>Standard general-purpose v2 (default)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a:latin typeface="+mn-lt"/>
                        </a:rPr>
                        <a:t>Blobs / Data </a:t>
                      </a:r>
                      <a:r>
                        <a:rPr lang="en-US" sz="1800" dirty="0">
                          <a:latin typeface="+mn-lt"/>
                        </a:rPr>
                        <a:t>Lake, Queues, Tables, Azure Files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Recommended for most scenarios</a:t>
                      </a:r>
                      <a:endParaRPr lang="en-US" sz="18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74982624"/>
                  </a:ext>
                </a:extLst>
              </a:tr>
              <a:tr h="981896">
                <a:tc>
                  <a:txBody>
                    <a:bodyPr/>
                    <a:lstStyle/>
                    <a:p>
                      <a:r>
                        <a:rPr lang="en-US" sz="1800" dirty="0">
                          <a:latin typeface="+mn-lt"/>
                        </a:rPr>
                        <a:t>Premium block blobs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Blob storage, Data Lake</a:t>
                      </a:r>
                      <a:endParaRPr lang="en-US" sz="18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High transactions rates, single digit storage latency, or large numbers of small transactions</a:t>
                      </a:r>
                      <a:endParaRPr lang="en-US" sz="18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35190186"/>
                  </a:ext>
                </a:extLst>
              </a:tr>
              <a:tr h="981896">
                <a:tc>
                  <a:txBody>
                    <a:bodyPr/>
                    <a:lstStyle/>
                    <a:p>
                      <a:r>
                        <a:rPr lang="en-US" sz="1800" dirty="0">
                          <a:latin typeface="+mn-lt"/>
                        </a:rPr>
                        <a:t>Premium file shares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Azure Files</a:t>
                      </a:r>
                      <a:endParaRPr lang="en-US" sz="18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latin typeface="+mn-lt"/>
                        </a:rPr>
                        <a:t>Enterprise or high-performance scale applications - supports both SMB and NFS file shares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6555894"/>
                  </a:ext>
                </a:extLst>
              </a:tr>
              <a:tr h="819969">
                <a:tc>
                  <a:txBody>
                    <a:bodyPr/>
                    <a:lstStyle/>
                    <a:p>
                      <a:r>
                        <a:rPr lang="en-US" sz="1800" dirty="0">
                          <a:latin typeface="+mn-lt"/>
                        </a:rPr>
                        <a:t>Premium page blobs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Page blobs only</a:t>
                      </a:r>
                      <a:endParaRPr lang="en-US" sz="18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dirty="0">
                          <a:latin typeface="+mn-lt"/>
                        </a:rPr>
                        <a:t>High performance and low latency storage scenarios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82185048"/>
                  </a:ext>
                </a:extLst>
              </a:tr>
            </a:tbl>
          </a:graphicData>
        </a:graphic>
      </p:graphicFrame>
    </p:spTree>
    <p:extLst>
      <p:ext uri="{BB962C8B-B14F-4D97-AF65-F5344CB8AC3E}">
        <p14:creationId xmlns:p14="http://schemas.microsoft.com/office/powerpoint/2010/main" val="41964518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a:xfrm>
            <a:off x="418643" y="440494"/>
            <a:ext cx="11341268" cy="642840"/>
          </a:xfrm>
        </p:spPr>
        <p:txBody>
          <a:bodyPr/>
          <a:lstStyle/>
          <a:p>
            <a:r>
              <a:rPr lang="en-US" dirty="0"/>
              <a:t>Considerations for storage accounts</a:t>
            </a:r>
          </a:p>
        </p:txBody>
      </p:sp>
      <p:sp>
        <p:nvSpPr>
          <p:cNvPr id="7" name="Text Placeholder 6">
            <a:extLst>
              <a:ext uri="{FF2B5EF4-FFF2-40B4-BE49-F238E27FC236}">
                <a16:creationId xmlns:a16="http://schemas.microsoft.com/office/drawing/2014/main" id="{2D8E9DF0-1D10-4B87-BC91-C0DDCBCBCF9D}"/>
              </a:ext>
            </a:extLst>
          </p:cNvPr>
          <p:cNvSpPr>
            <a:spLocks noGrp="1"/>
          </p:cNvSpPr>
          <p:nvPr>
            <p:ph type="body" sz="quarter" idx="10"/>
          </p:nvPr>
        </p:nvSpPr>
        <p:spPr>
          <a:xfrm>
            <a:off x="431800" y="984876"/>
            <a:ext cx="11341100" cy="431800"/>
          </a:xfrm>
        </p:spPr>
        <p:txBody>
          <a:bodyPr/>
          <a:lstStyle/>
          <a:p>
            <a:r>
              <a:rPr lang="en-US" dirty="0"/>
              <a:t>It is important to plan your storage accounts.</a:t>
            </a:r>
          </a:p>
        </p:txBody>
      </p:sp>
      <p:sp>
        <p:nvSpPr>
          <p:cNvPr id="43" name="Text Placeholder 4">
            <a:extLst>
              <a:ext uri="{FF2B5EF4-FFF2-40B4-BE49-F238E27FC236}">
                <a16:creationId xmlns:a16="http://schemas.microsoft.com/office/drawing/2014/main" id="{7EEF504E-6A77-48CB-8420-494E7C2168B4}"/>
              </a:ext>
            </a:extLst>
          </p:cNvPr>
          <p:cNvSpPr txBox="1">
            <a:spLocks/>
          </p:cNvSpPr>
          <p:nvPr/>
        </p:nvSpPr>
        <p:spPr>
          <a:xfrm>
            <a:off x="1271033" y="1808613"/>
            <a:ext cx="4393416" cy="1271868"/>
          </a:xfrm>
          <a:prstGeom prst="rect">
            <a:avLst/>
          </a:prstGeom>
          <a:ln>
            <a:solidFill>
              <a:schemeClr val="bg1"/>
            </a:solidFill>
          </a:ln>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169863" lvl="1"/>
            <a:r>
              <a:rPr lang="en-US" b="1" dirty="0"/>
              <a:t>Location</a:t>
            </a:r>
          </a:p>
          <a:p>
            <a:pPr marL="169863" lvl="1"/>
            <a:r>
              <a:rPr lang="en-US" dirty="0"/>
              <a:t>For performance reasons locate the data close to users. One storage account for each location.</a:t>
            </a:r>
          </a:p>
        </p:txBody>
      </p:sp>
      <p:cxnSp>
        <p:nvCxnSpPr>
          <p:cNvPr id="44" name="Straight Connector 43">
            <a:extLst>
              <a:ext uri="{FF2B5EF4-FFF2-40B4-BE49-F238E27FC236}">
                <a16:creationId xmlns:a16="http://schemas.microsoft.com/office/drawing/2014/main" id="{C6F251A8-F660-4ADD-834D-C946FAABF177}"/>
              </a:ext>
              <a:ext uri="{C183D7F6-B498-43B3-948B-1728B52AA6E4}">
                <adec:decorative xmlns:adec="http://schemas.microsoft.com/office/drawing/2017/decorative" val="1"/>
              </a:ext>
            </a:extLst>
          </p:cNvPr>
          <p:cNvCxnSpPr>
            <a:cxnSpLocks/>
          </p:cNvCxnSpPr>
          <p:nvPr/>
        </p:nvCxnSpPr>
        <p:spPr>
          <a:xfrm>
            <a:off x="1271033" y="3226825"/>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 Placeholder 4">
            <a:extLst>
              <a:ext uri="{FF2B5EF4-FFF2-40B4-BE49-F238E27FC236}">
                <a16:creationId xmlns:a16="http://schemas.microsoft.com/office/drawing/2014/main" id="{99216DB4-47E8-493F-9E86-4547C53C5AD7}"/>
              </a:ext>
            </a:extLst>
          </p:cNvPr>
          <p:cNvSpPr txBox="1">
            <a:spLocks/>
          </p:cNvSpPr>
          <p:nvPr/>
        </p:nvSpPr>
        <p:spPr>
          <a:xfrm>
            <a:off x="1271033" y="3373169"/>
            <a:ext cx="4393416" cy="1271868"/>
          </a:xfrm>
          <a:prstGeom prst="rect">
            <a:avLst/>
          </a:prstGeom>
          <a:ln>
            <a:solidFill>
              <a:schemeClr val="bg1"/>
            </a:solidFill>
          </a:ln>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169863" lvl="1"/>
            <a:r>
              <a:rPr lang="en-US" b="1" dirty="0"/>
              <a:t>Compliance</a:t>
            </a:r>
          </a:p>
          <a:p>
            <a:pPr marL="169863" lvl="1"/>
            <a:r>
              <a:rPr lang="en-US" dirty="0"/>
              <a:t>Regulatory guidelines for keeping data in a specific location / Internal requirements for auditing or storing data.</a:t>
            </a:r>
          </a:p>
        </p:txBody>
      </p:sp>
      <p:cxnSp>
        <p:nvCxnSpPr>
          <p:cNvPr id="46" name="Straight Connector 45">
            <a:extLst>
              <a:ext uri="{FF2B5EF4-FFF2-40B4-BE49-F238E27FC236}">
                <a16:creationId xmlns:a16="http://schemas.microsoft.com/office/drawing/2014/main" id="{9A97D358-EB54-4DE2-8829-C78C69E78F19}"/>
              </a:ext>
              <a:ext uri="{C183D7F6-B498-43B3-948B-1728B52AA6E4}">
                <adec:decorative xmlns:adec="http://schemas.microsoft.com/office/drawing/2017/decorative" val="1"/>
              </a:ext>
            </a:extLst>
          </p:cNvPr>
          <p:cNvCxnSpPr>
            <a:cxnSpLocks/>
          </p:cNvCxnSpPr>
          <p:nvPr/>
        </p:nvCxnSpPr>
        <p:spPr>
          <a:xfrm>
            <a:off x="1271033" y="4791381"/>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7" name="Text Placeholder 4">
            <a:extLst>
              <a:ext uri="{FF2B5EF4-FFF2-40B4-BE49-F238E27FC236}">
                <a16:creationId xmlns:a16="http://schemas.microsoft.com/office/drawing/2014/main" id="{C953E2E3-078C-4B8E-88C3-CF10255D3120}"/>
              </a:ext>
            </a:extLst>
          </p:cNvPr>
          <p:cNvSpPr txBox="1">
            <a:spLocks/>
          </p:cNvSpPr>
          <p:nvPr/>
        </p:nvSpPr>
        <p:spPr>
          <a:xfrm>
            <a:off x="1271033" y="4937724"/>
            <a:ext cx="4393416" cy="1271868"/>
          </a:xfrm>
          <a:prstGeom prst="rect">
            <a:avLst/>
          </a:prstGeom>
          <a:ln>
            <a:solidFill>
              <a:schemeClr val="bg1"/>
            </a:solidFill>
          </a:ln>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169863" lvl="1"/>
            <a:r>
              <a:rPr lang="en-US" b="1" dirty="0"/>
              <a:t>Cost</a:t>
            </a:r>
          </a:p>
          <a:p>
            <a:pPr marL="169863" lvl="1"/>
            <a:r>
              <a:rPr lang="en-US" dirty="0"/>
              <a:t>The settings for the account do influence the cost of services in the account.</a:t>
            </a:r>
          </a:p>
        </p:txBody>
      </p:sp>
      <p:sp>
        <p:nvSpPr>
          <p:cNvPr id="48" name="Text Placeholder 4">
            <a:extLst>
              <a:ext uri="{FF2B5EF4-FFF2-40B4-BE49-F238E27FC236}">
                <a16:creationId xmlns:a16="http://schemas.microsoft.com/office/drawing/2014/main" id="{F2A16AFA-E4E6-44E2-8CC9-848772C60939}"/>
              </a:ext>
            </a:extLst>
          </p:cNvPr>
          <p:cNvSpPr txBox="1">
            <a:spLocks/>
          </p:cNvSpPr>
          <p:nvPr/>
        </p:nvSpPr>
        <p:spPr>
          <a:xfrm>
            <a:off x="7366495" y="1808613"/>
            <a:ext cx="4393416" cy="1271868"/>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b="1" dirty="0"/>
              <a:t>Replication</a:t>
            </a:r>
          </a:p>
          <a:p>
            <a:pPr lvl="1"/>
            <a:r>
              <a:rPr lang="en-US" dirty="0"/>
              <a:t>Data storage could have different replication strategies.</a:t>
            </a:r>
          </a:p>
        </p:txBody>
      </p:sp>
      <p:cxnSp>
        <p:nvCxnSpPr>
          <p:cNvPr id="49" name="Straight Connector 48">
            <a:extLst>
              <a:ext uri="{FF2B5EF4-FFF2-40B4-BE49-F238E27FC236}">
                <a16:creationId xmlns:a16="http://schemas.microsoft.com/office/drawing/2014/main" id="{8219E6AB-DF94-41C4-B3DC-4D1344EB575A}"/>
              </a:ext>
              <a:ext uri="{C183D7F6-B498-43B3-948B-1728B52AA6E4}">
                <adec:decorative xmlns:adec="http://schemas.microsoft.com/office/drawing/2017/decorative" val="1"/>
              </a:ext>
            </a:extLst>
          </p:cNvPr>
          <p:cNvCxnSpPr>
            <a:cxnSpLocks/>
          </p:cNvCxnSpPr>
          <p:nvPr/>
        </p:nvCxnSpPr>
        <p:spPr>
          <a:xfrm>
            <a:off x="7366496" y="3226825"/>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0" name="Text Placeholder 4">
            <a:extLst>
              <a:ext uri="{FF2B5EF4-FFF2-40B4-BE49-F238E27FC236}">
                <a16:creationId xmlns:a16="http://schemas.microsoft.com/office/drawing/2014/main" id="{1D2EBA26-5B45-4331-A4BD-681C0F520E94}"/>
              </a:ext>
            </a:extLst>
          </p:cNvPr>
          <p:cNvSpPr txBox="1">
            <a:spLocks/>
          </p:cNvSpPr>
          <p:nvPr/>
        </p:nvSpPr>
        <p:spPr>
          <a:xfrm>
            <a:off x="7366495" y="3373169"/>
            <a:ext cx="4393416" cy="1271868"/>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b="1" dirty="0"/>
              <a:t>Administrative overhead</a:t>
            </a:r>
          </a:p>
          <a:p>
            <a:pPr lvl="1"/>
            <a:r>
              <a:rPr lang="en-US" dirty="0"/>
              <a:t>Each storage account requires some time and attention from an administrator to create and maintain.</a:t>
            </a:r>
          </a:p>
        </p:txBody>
      </p:sp>
      <p:cxnSp>
        <p:nvCxnSpPr>
          <p:cNvPr id="51" name="Straight Connector 50">
            <a:extLst>
              <a:ext uri="{FF2B5EF4-FFF2-40B4-BE49-F238E27FC236}">
                <a16:creationId xmlns:a16="http://schemas.microsoft.com/office/drawing/2014/main" id="{3A33928F-118A-4F07-9E03-33B4C09F2B7C}"/>
              </a:ext>
              <a:ext uri="{C183D7F6-B498-43B3-948B-1728B52AA6E4}">
                <adec:decorative xmlns:adec="http://schemas.microsoft.com/office/drawing/2017/decorative" val="1"/>
              </a:ext>
            </a:extLst>
          </p:cNvPr>
          <p:cNvCxnSpPr>
            <a:cxnSpLocks/>
          </p:cNvCxnSpPr>
          <p:nvPr/>
        </p:nvCxnSpPr>
        <p:spPr>
          <a:xfrm>
            <a:off x="7366496" y="4791381"/>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2" name="Text Placeholder 4">
            <a:extLst>
              <a:ext uri="{FF2B5EF4-FFF2-40B4-BE49-F238E27FC236}">
                <a16:creationId xmlns:a16="http://schemas.microsoft.com/office/drawing/2014/main" id="{71FE1CAE-1B23-4C7F-8A60-D567F1F14147}"/>
              </a:ext>
            </a:extLst>
          </p:cNvPr>
          <p:cNvSpPr txBox="1">
            <a:spLocks/>
          </p:cNvSpPr>
          <p:nvPr/>
        </p:nvSpPr>
        <p:spPr>
          <a:xfrm>
            <a:off x="7366495" y="4937724"/>
            <a:ext cx="4393416" cy="1271868"/>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b="1" dirty="0"/>
              <a:t>Security - Data sensitivity</a:t>
            </a:r>
          </a:p>
          <a:p>
            <a:pPr lvl="1"/>
            <a:r>
              <a:rPr lang="en-US" dirty="0"/>
              <a:t>Data plane security and data storage security. </a:t>
            </a:r>
          </a:p>
        </p:txBody>
      </p:sp>
      <p:grpSp>
        <p:nvGrpSpPr>
          <p:cNvPr id="16" name="Group 15">
            <a:extLst>
              <a:ext uri="{FF2B5EF4-FFF2-40B4-BE49-F238E27FC236}">
                <a16:creationId xmlns:a16="http://schemas.microsoft.com/office/drawing/2014/main" id="{8FE21DE2-7490-4861-8AE1-AFED719EE48E}"/>
              </a:ext>
              <a:ext uri="{C183D7F6-B498-43B3-948B-1728B52AA6E4}">
                <adec:decorative xmlns:adec="http://schemas.microsoft.com/office/drawing/2017/decorative" val="1"/>
              </a:ext>
            </a:extLst>
          </p:cNvPr>
          <p:cNvGrpSpPr/>
          <p:nvPr/>
        </p:nvGrpSpPr>
        <p:grpSpPr>
          <a:xfrm>
            <a:off x="388794" y="1824024"/>
            <a:ext cx="926888" cy="4010252"/>
            <a:chOff x="388794" y="1824024"/>
            <a:chExt cx="926888" cy="4010252"/>
          </a:xfrm>
        </p:grpSpPr>
        <p:grpSp>
          <p:nvGrpSpPr>
            <p:cNvPr id="8" name="Group 7">
              <a:extLst>
                <a:ext uri="{FF2B5EF4-FFF2-40B4-BE49-F238E27FC236}">
                  <a16:creationId xmlns:a16="http://schemas.microsoft.com/office/drawing/2014/main" id="{078D5149-D638-4811-B9DF-0C7E75A14155}"/>
                </a:ext>
              </a:extLst>
            </p:cNvPr>
            <p:cNvGrpSpPr/>
            <p:nvPr/>
          </p:nvGrpSpPr>
          <p:grpSpPr>
            <a:xfrm>
              <a:off x="418643" y="1824024"/>
              <a:ext cx="896426" cy="896552"/>
              <a:chOff x="418643" y="1824024"/>
              <a:chExt cx="896426" cy="896552"/>
            </a:xfrm>
          </p:grpSpPr>
          <p:sp>
            <p:nvSpPr>
              <p:cNvPr id="5" name="Freeform 5">
                <a:extLst>
                  <a:ext uri="{FF2B5EF4-FFF2-40B4-BE49-F238E27FC236}">
                    <a16:creationId xmlns:a16="http://schemas.microsoft.com/office/drawing/2014/main" id="{EB305F62-0855-4EDD-A9ED-596806514D66}"/>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Freeform 6">
                <a:extLst>
                  <a:ext uri="{FF2B5EF4-FFF2-40B4-BE49-F238E27FC236}">
                    <a16:creationId xmlns:a16="http://schemas.microsoft.com/office/drawing/2014/main" id="{90DE9DAC-7FCC-467E-8C16-ECD8B63B95BF}"/>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65" name="Group 64">
              <a:extLst>
                <a:ext uri="{FF2B5EF4-FFF2-40B4-BE49-F238E27FC236}">
                  <a16:creationId xmlns:a16="http://schemas.microsoft.com/office/drawing/2014/main" id="{60220F85-EE77-4895-B57F-5EE9BA67B830}"/>
                </a:ext>
              </a:extLst>
            </p:cNvPr>
            <p:cNvGrpSpPr/>
            <p:nvPr/>
          </p:nvGrpSpPr>
          <p:grpSpPr>
            <a:xfrm>
              <a:off x="388794" y="3467414"/>
              <a:ext cx="896426" cy="896552"/>
              <a:chOff x="418643" y="1824024"/>
              <a:chExt cx="896426" cy="896552"/>
            </a:xfrm>
          </p:grpSpPr>
          <p:sp>
            <p:nvSpPr>
              <p:cNvPr id="66" name="Freeform 5">
                <a:extLst>
                  <a:ext uri="{FF2B5EF4-FFF2-40B4-BE49-F238E27FC236}">
                    <a16:creationId xmlns:a16="http://schemas.microsoft.com/office/drawing/2014/main" id="{A9006D1B-33F5-4E8A-B8EF-9CF9EBE4731E}"/>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7" name="Freeform 6">
                <a:extLst>
                  <a:ext uri="{FF2B5EF4-FFF2-40B4-BE49-F238E27FC236}">
                    <a16:creationId xmlns:a16="http://schemas.microsoft.com/office/drawing/2014/main" id="{456D9387-4959-4C1A-82E9-42689F631CC3}"/>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68" name="Group 67">
              <a:extLst>
                <a:ext uri="{FF2B5EF4-FFF2-40B4-BE49-F238E27FC236}">
                  <a16:creationId xmlns:a16="http://schemas.microsoft.com/office/drawing/2014/main" id="{5CC9EBB8-2E52-4F68-AC7E-28F8C747E502}"/>
                </a:ext>
              </a:extLst>
            </p:cNvPr>
            <p:cNvGrpSpPr/>
            <p:nvPr/>
          </p:nvGrpSpPr>
          <p:grpSpPr>
            <a:xfrm>
              <a:off x="418643" y="4937724"/>
              <a:ext cx="896426" cy="896552"/>
              <a:chOff x="418643" y="1824024"/>
              <a:chExt cx="896426" cy="896552"/>
            </a:xfrm>
          </p:grpSpPr>
          <p:sp>
            <p:nvSpPr>
              <p:cNvPr id="69" name="Freeform 5">
                <a:extLst>
                  <a:ext uri="{FF2B5EF4-FFF2-40B4-BE49-F238E27FC236}">
                    <a16:creationId xmlns:a16="http://schemas.microsoft.com/office/drawing/2014/main" id="{692D4F9C-36D0-41D8-AB94-E7BDF7B2F61A}"/>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0" name="Freeform 6">
                <a:extLst>
                  <a:ext uri="{FF2B5EF4-FFF2-40B4-BE49-F238E27FC236}">
                    <a16:creationId xmlns:a16="http://schemas.microsoft.com/office/drawing/2014/main" id="{A6C7D518-B67E-453D-9D78-3DF6B2C744E9}"/>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 name="Picture 3">
              <a:extLst>
                <a:ext uri="{FF2B5EF4-FFF2-40B4-BE49-F238E27FC236}">
                  <a16:creationId xmlns:a16="http://schemas.microsoft.com/office/drawing/2014/main" id="{D20373DF-4408-4132-83B4-90ECAD865822}"/>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8122" y="2037855"/>
              <a:ext cx="746024" cy="508217"/>
            </a:xfrm>
            <a:prstGeom prst="rect">
              <a:avLst/>
            </a:prstGeom>
          </p:spPr>
        </p:pic>
        <p:pic>
          <p:nvPicPr>
            <p:cNvPr id="10" name="Picture 9">
              <a:extLst>
                <a:ext uri="{FF2B5EF4-FFF2-40B4-BE49-F238E27FC236}">
                  <a16:creationId xmlns:a16="http://schemas.microsoft.com/office/drawing/2014/main" id="{DCA8BE01-DFC1-4EE3-9F08-66D35939BEFF}"/>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43316" y="5133514"/>
              <a:ext cx="572330" cy="462781"/>
            </a:xfrm>
            <a:prstGeom prst="rect">
              <a:avLst/>
            </a:prstGeom>
          </p:spPr>
        </p:pic>
        <p:pic>
          <p:nvPicPr>
            <p:cNvPr id="14" name="Picture 3" descr="C:\Users\mitchellg\Desktop\Simple_Licensing.png">
              <a:extLst>
                <a:ext uri="{FF2B5EF4-FFF2-40B4-BE49-F238E27FC236}">
                  <a16:creationId xmlns:a16="http://schemas.microsoft.com/office/drawing/2014/main" id="{1AF82521-B790-4E5C-971A-A1A3F714D121}"/>
                </a:ext>
              </a:extLst>
            </p:cNvPr>
            <p:cNvPicPr>
              <a:picLocks noChangeAspect="1" noChangeArrowheads="1"/>
            </p:cNvPicPr>
            <p:nvPr/>
          </p:nvPicPr>
          <p:blipFill>
            <a:blip r:embed="rId5" cstate="print">
              <a:duotone>
                <a:schemeClr val="accent3">
                  <a:shade val="45000"/>
                  <a:satMod val="135000"/>
                </a:schemeClr>
                <a:prstClr val="white"/>
              </a:duotone>
            </a:blip>
            <a:srcRect/>
            <a:stretch>
              <a:fillRect/>
            </a:stretch>
          </p:blipFill>
          <p:spPr bwMode="auto">
            <a:xfrm>
              <a:off x="498534" y="3500000"/>
              <a:ext cx="817148" cy="816935"/>
            </a:xfrm>
            <a:prstGeom prst="rect">
              <a:avLst/>
            </a:prstGeom>
            <a:noFill/>
          </p:spPr>
        </p:pic>
      </p:grpSp>
      <p:grpSp>
        <p:nvGrpSpPr>
          <p:cNvPr id="84" name="Group 83">
            <a:extLst>
              <a:ext uri="{FF2B5EF4-FFF2-40B4-BE49-F238E27FC236}">
                <a16:creationId xmlns:a16="http://schemas.microsoft.com/office/drawing/2014/main" id="{32097761-8906-404A-AE9A-27D569C97364}"/>
              </a:ext>
              <a:ext uri="{C183D7F6-B498-43B3-948B-1728B52AA6E4}">
                <adec:decorative xmlns:adec="http://schemas.microsoft.com/office/drawing/2017/decorative" val="1"/>
              </a:ext>
            </a:extLst>
          </p:cNvPr>
          <p:cNvGrpSpPr/>
          <p:nvPr/>
        </p:nvGrpSpPr>
        <p:grpSpPr>
          <a:xfrm>
            <a:off x="6309904" y="1857000"/>
            <a:ext cx="927626" cy="3996515"/>
            <a:chOff x="6373699" y="1843687"/>
            <a:chExt cx="927626" cy="3996515"/>
          </a:xfrm>
        </p:grpSpPr>
        <p:grpSp>
          <p:nvGrpSpPr>
            <p:cNvPr id="56" name="Group 55">
              <a:extLst>
                <a:ext uri="{FF2B5EF4-FFF2-40B4-BE49-F238E27FC236}">
                  <a16:creationId xmlns:a16="http://schemas.microsoft.com/office/drawing/2014/main" id="{1BCE7FA5-14AC-43F2-8D81-F9901F423B19}"/>
                </a:ext>
              </a:extLst>
            </p:cNvPr>
            <p:cNvGrpSpPr/>
            <p:nvPr/>
          </p:nvGrpSpPr>
          <p:grpSpPr>
            <a:xfrm>
              <a:off x="6392166" y="4943650"/>
              <a:ext cx="896426" cy="896552"/>
              <a:chOff x="418643" y="1824024"/>
              <a:chExt cx="896426" cy="896552"/>
            </a:xfrm>
          </p:grpSpPr>
          <p:sp>
            <p:nvSpPr>
              <p:cNvPr id="57" name="Freeform 5">
                <a:extLst>
                  <a:ext uri="{FF2B5EF4-FFF2-40B4-BE49-F238E27FC236}">
                    <a16:creationId xmlns:a16="http://schemas.microsoft.com/office/drawing/2014/main" id="{3BAC7610-77E0-47B1-AA1B-531443F19CA8}"/>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8" name="Freeform 6">
                <a:extLst>
                  <a:ext uri="{FF2B5EF4-FFF2-40B4-BE49-F238E27FC236}">
                    <a16:creationId xmlns:a16="http://schemas.microsoft.com/office/drawing/2014/main" id="{DB9DA658-E268-44C1-86B3-0C7998315F32}"/>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59" name="Group 58">
              <a:extLst>
                <a:ext uri="{FF2B5EF4-FFF2-40B4-BE49-F238E27FC236}">
                  <a16:creationId xmlns:a16="http://schemas.microsoft.com/office/drawing/2014/main" id="{9E3DF8E7-40B7-449B-9B09-4FC4082C1721}"/>
                </a:ext>
              </a:extLst>
            </p:cNvPr>
            <p:cNvGrpSpPr/>
            <p:nvPr/>
          </p:nvGrpSpPr>
          <p:grpSpPr>
            <a:xfrm>
              <a:off x="6404899" y="3579452"/>
              <a:ext cx="896426" cy="896552"/>
              <a:chOff x="418643" y="1824024"/>
              <a:chExt cx="896426" cy="896552"/>
            </a:xfrm>
          </p:grpSpPr>
          <p:sp>
            <p:nvSpPr>
              <p:cNvPr id="60" name="Freeform 5">
                <a:extLst>
                  <a:ext uri="{FF2B5EF4-FFF2-40B4-BE49-F238E27FC236}">
                    <a16:creationId xmlns:a16="http://schemas.microsoft.com/office/drawing/2014/main" id="{77584085-A5B4-4081-AE1C-9AB07A21E743}"/>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1" name="Freeform 6">
                <a:extLst>
                  <a:ext uri="{FF2B5EF4-FFF2-40B4-BE49-F238E27FC236}">
                    <a16:creationId xmlns:a16="http://schemas.microsoft.com/office/drawing/2014/main" id="{859777F0-AA89-4C28-84C4-B9F799DE9C7D}"/>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62" name="Group 61">
              <a:extLst>
                <a:ext uri="{FF2B5EF4-FFF2-40B4-BE49-F238E27FC236}">
                  <a16:creationId xmlns:a16="http://schemas.microsoft.com/office/drawing/2014/main" id="{1360482A-C536-4BCC-A20C-091DB421BA95}"/>
                </a:ext>
              </a:extLst>
            </p:cNvPr>
            <p:cNvGrpSpPr/>
            <p:nvPr/>
          </p:nvGrpSpPr>
          <p:grpSpPr>
            <a:xfrm>
              <a:off x="6373699" y="1843687"/>
              <a:ext cx="896426" cy="896552"/>
              <a:chOff x="418643" y="1824024"/>
              <a:chExt cx="896426" cy="896552"/>
            </a:xfrm>
          </p:grpSpPr>
          <p:sp>
            <p:nvSpPr>
              <p:cNvPr id="63" name="Freeform 5">
                <a:extLst>
                  <a:ext uri="{FF2B5EF4-FFF2-40B4-BE49-F238E27FC236}">
                    <a16:creationId xmlns:a16="http://schemas.microsoft.com/office/drawing/2014/main" id="{63F2CAC6-FC88-4F89-936D-A4BD69F62312}"/>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4" name="Freeform 6">
                <a:extLst>
                  <a:ext uri="{FF2B5EF4-FFF2-40B4-BE49-F238E27FC236}">
                    <a16:creationId xmlns:a16="http://schemas.microsoft.com/office/drawing/2014/main" id="{26B604A9-FA1E-4D1C-B6A4-7C949D370EDF}"/>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Picture 8" descr="\\MAGNUM\Projects\Microsoft\Cloud Power FY12\Design\Icons\PNGs\Cross Platform.png">
              <a:extLst>
                <a:ext uri="{FF2B5EF4-FFF2-40B4-BE49-F238E27FC236}">
                  <a16:creationId xmlns:a16="http://schemas.microsoft.com/office/drawing/2014/main" id="{03F19ADA-8FE9-4847-9D52-090A6F86201A}"/>
                </a:ext>
              </a:extLst>
            </p:cNvPr>
            <p:cNvPicPr>
              <a:picLocks noChangeAspect="1" noChangeArrowheads="1"/>
            </p:cNvPicPr>
            <p:nvPr/>
          </p:nvPicPr>
          <p:blipFill>
            <a:blip r:embed="rId6" cstate="print">
              <a:duotone>
                <a:prstClr val="black"/>
                <a:schemeClr val="tx2">
                  <a:tint val="45000"/>
                  <a:satMod val="400000"/>
                </a:schemeClr>
              </a:duotone>
            </a:blip>
            <a:srcRect/>
            <a:stretch>
              <a:fillRect/>
            </a:stretch>
          </p:blipFill>
          <p:spPr bwMode="auto">
            <a:xfrm>
              <a:off x="6432792" y="1884322"/>
              <a:ext cx="815174" cy="814962"/>
            </a:xfrm>
            <a:prstGeom prst="rect">
              <a:avLst/>
            </a:prstGeom>
            <a:noFill/>
          </p:spPr>
        </p:pic>
        <p:pic>
          <p:nvPicPr>
            <p:cNvPr id="75" name="Picture 74" descr="Icon of a arrow in a circular path with a timer inside the circle">
              <a:extLst>
                <a:ext uri="{FF2B5EF4-FFF2-40B4-BE49-F238E27FC236}">
                  <a16:creationId xmlns:a16="http://schemas.microsoft.com/office/drawing/2014/main" id="{384BEACF-2E47-412C-AE7A-99E864F4864B}"/>
                </a:ext>
              </a:extLst>
            </p:cNvPr>
            <p:cNvPicPr>
              <a:picLocks noChangeAspect="1"/>
            </p:cNvPicPr>
            <p:nvPr/>
          </p:nvPicPr>
          <p:blipFill>
            <a:blip r:embed="rId7"/>
            <a:stretch>
              <a:fillRect/>
            </a:stretch>
          </p:blipFill>
          <p:spPr>
            <a:xfrm>
              <a:off x="6615434" y="3771425"/>
              <a:ext cx="475355" cy="475355"/>
            </a:xfrm>
            <a:prstGeom prst="rect">
              <a:avLst/>
            </a:prstGeom>
          </p:spPr>
        </p:pic>
        <p:grpSp>
          <p:nvGrpSpPr>
            <p:cNvPr id="76" name="Group 75">
              <a:extLst>
                <a:ext uri="{FF2B5EF4-FFF2-40B4-BE49-F238E27FC236}">
                  <a16:creationId xmlns:a16="http://schemas.microsoft.com/office/drawing/2014/main" id="{C599A3E0-1E70-4AB4-B92C-F31D398B5EDA}"/>
                </a:ext>
              </a:extLst>
            </p:cNvPr>
            <p:cNvGrpSpPr/>
            <p:nvPr/>
          </p:nvGrpSpPr>
          <p:grpSpPr bwMode="black">
            <a:xfrm>
              <a:off x="6605874" y="5133514"/>
              <a:ext cx="469009" cy="527741"/>
              <a:chOff x="1752600" y="4267200"/>
              <a:chExt cx="1157286" cy="1302545"/>
            </a:xfrm>
            <a:solidFill>
              <a:schemeClr val="tx1"/>
            </a:solidFill>
          </p:grpSpPr>
          <p:sp>
            <p:nvSpPr>
              <p:cNvPr id="77" name="Freeform 219">
                <a:extLst>
                  <a:ext uri="{FF2B5EF4-FFF2-40B4-BE49-F238E27FC236}">
                    <a16:creationId xmlns:a16="http://schemas.microsoft.com/office/drawing/2014/main" id="{395295D7-BA96-4FD3-BDEB-302627F90022}"/>
                  </a:ext>
                </a:extLst>
              </p:cNvPr>
              <p:cNvSpPr>
                <a:spLocks/>
              </p:cNvSpPr>
              <p:nvPr/>
            </p:nvSpPr>
            <p:spPr bwMode="black">
              <a:xfrm>
                <a:off x="2573475" y="4995891"/>
                <a:ext cx="330824" cy="573854"/>
              </a:xfrm>
              <a:custGeom>
                <a:avLst/>
                <a:gdLst>
                  <a:gd name="T0" fmla="*/ 157 w 351"/>
                  <a:gd name="T1" fmla="*/ 2 h 609"/>
                  <a:gd name="T2" fmla="*/ 155 w 351"/>
                  <a:gd name="T3" fmla="*/ 104 h 609"/>
                  <a:gd name="T4" fmla="*/ 180 w 351"/>
                  <a:gd name="T5" fmla="*/ 99 h 609"/>
                  <a:gd name="T6" fmla="*/ 231 w 351"/>
                  <a:gd name="T7" fmla="*/ 121 h 609"/>
                  <a:gd name="T8" fmla="*/ 252 w 351"/>
                  <a:gd name="T9" fmla="*/ 174 h 609"/>
                  <a:gd name="T10" fmla="*/ 251 w 351"/>
                  <a:gd name="T11" fmla="*/ 212 h 609"/>
                  <a:gd name="T12" fmla="*/ 251 w 351"/>
                  <a:gd name="T13" fmla="*/ 212 h 609"/>
                  <a:gd name="T14" fmla="*/ 247 w 351"/>
                  <a:gd name="T15" fmla="*/ 387 h 609"/>
                  <a:gd name="T16" fmla="*/ 247 w 351"/>
                  <a:gd name="T17" fmla="*/ 387 h 609"/>
                  <a:gd name="T18" fmla="*/ 246 w 351"/>
                  <a:gd name="T19" fmla="*/ 438 h 609"/>
                  <a:gd name="T20" fmla="*/ 223 w 351"/>
                  <a:gd name="T21" fmla="*/ 489 h 609"/>
                  <a:gd name="T22" fmla="*/ 171 w 351"/>
                  <a:gd name="T23" fmla="*/ 510 h 609"/>
                  <a:gd name="T24" fmla="*/ 120 w 351"/>
                  <a:gd name="T25" fmla="*/ 487 h 609"/>
                  <a:gd name="T26" fmla="*/ 100 w 351"/>
                  <a:gd name="T27" fmla="*/ 435 h 609"/>
                  <a:gd name="T28" fmla="*/ 101 w 351"/>
                  <a:gd name="T29" fmla="*/ 395 h 609"/>
                  <a:gd name="T30" fmla="*/ 4 w 351"/>
                  <a:gd name="T31" fmla="*/ 311 h 609"/>
                  <a:gd name="T32" fmla="*/ 1 w 351"/>
                  <a:gd name="T33" fmla="*/ 433 h 609"/>
                  <a:gd name="T34" fmla="*/ 49 w 351"/>
                  <a:gd name="T35" fmla="*/ 555 h 609"/>
                  <a:gd name="T36" fmla="*/ 169 w 351"/>
                  <a:gd name="T37" fmla="*/ 608 h 609"/>
                  <a:gd name="T38" fmla="*/ 292 w 351"/>
                  <a:gd name="T39" fmla="*/ 561 h 609"/>
                  <a:gd name="T40" fmla="*/ 292 w 351"/>
                  <a:gd name="T41" fmla="*/ 561 h 609"/>
                  <a:gd name="T42" fmla="*/ 345 w 351"/>
                  <a:gd name="T43" fmla="*/ 441 h 609"/>
                  <a:gd name="T44" fmla="*/ 350 w 351"/>
                  <a:gd name="T45" fmla="*/ 176 h 609"/>
                  <a:gd name="T46" fmla="*/ 303 w 351"/>
                  <a:gd name="T47" fmla="*/ 53 h 609"/>
                  <a:gd name="T48" fmla="*/ 183 w 351"/>
                  <a:gd name="T49" fmla="*/ 0 h 609"/>
                  <a:gd name="T50" fmla="*/ 157 w 351"/>
                  <a:gd name="T51" fmla="*/ 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1" h="609">
                    <a:moveTo>
                      <a:pt x="157" y="2"/>
                    </a:moveTo>
                    <a:cubicBezTo>
                      <a:pt x="155" y="104"/>
                      <a:pt x="155" y="104"/>
                      <a:pt x="155" y="104"/>
                    </a:cubicBezTo>
                    <a:cubicBezTo>
                      <a:pt x="163" y="101"/>
                      <a:pt x="171" y="99"/>
                      <a:pt x="180" y="99"/>
                    </a:cubicBezTo>
                    <a:cubicBezTo>
                      <a:pt x="201" y="99"/>
                      <a:pt x="218" y="108"/>
                      <a:pt x="231" y="121"/>
                    </a:cubicBezTo>
                    <a:cubicBezTo>
                      <a:pt x="244" y="135"/>
                      <a:pt x="252" y="153"/>
                      <a:pt x="252" y="174"/>
                    </a:cubicBezTo>
                    <a:cubicBezTo>
                      <a:pt x="251" y="212"/>
                      <a:pt x="251" y="212"/>
                      <a:pt x="251" y="212"/>
                    </a:cubicBezTo>
                    <a:cubicBezTo>
                      <a:pt x="251" y="212"/>
                      <a:pt x="251" y="212"/>
                      <a:pt x="251" y="212"/>
                    </a:cubicBezTo>
                    <a:cubicBezTo>
                      <a:pt x="247" y="387"/>
                      <a:pt x="247" y="387"/>
                      <a:pt x="247" y="387"/>
                    </a:cubicBezTo>
                    <a:cubicBezTo>
                      <a:pt x="247" y="387"/>
                      <a:pt x="247" y="387"/>
                      <a:pt x="247" y="387"/>
                    </a:cubicBezTo>
                    <a:cubicBezTo>
                      <a:pt x="246" y="438"/>
                      <a:pt x="246" y="438"/>
                      <a:pt x="246" y="438"/>
                    </a:cubicBezTo>
                    <a:cubicBezTo>
                      <a:pt x="245" y="459"/>
                      <a:pt x="237" y="476"/>
                      <a:pt x="223" y="489"/>
                    </a:cubicBezTo>
                    <a:cubicBezTo>
                      <a:pt x="210" y="502"/>
                      <a:pt x="191" y="510"/>
                      <a:pt x="171" y="510"/>
                    </a:cubicBezTo>
                    <a:cubicBezTo>
                      <a:pt x="151" y="509"/>
                      <a:pt x="133" y="501"/>
                      <a:pt x="120" y="487"/>
                    </a:cubicBezTo>
                    <a:cubicBezTo>
                      <a:pt x="107" y="474"/>
                      <a:pt x="99" y="455"/>
                      <a:pt x="100" y="435"/>
                    </a:cubicBezTo>
                    <a:cubicBezTo>
                      <a:pt x="101" y="395"/>
                      <a:pt x="101" y="395"/>
                      <a:pt x="101" y="395"/>
                    </a:cubicBezTo>
                    <a:cubicBezTo>
                      <a:pt x="42" y="375"/>
                      <a:pt x="16" y="338"/>
                      <a:pt x="4" y="311"/>
                    </a:cubicBezTo>
                    <a:cubicBezTo>
                      <a:pt x="1" y="433"/>
                      <a:pt x="1" y="433"/>
                      <a:pt x="1" y="433"/>
                    </a:cubicBezTo>
                    <a:cubicBezTo>
                      <a:pt x="0" y="480"/>
                      <a:pt x="18" y="524"/>
                      <a:pt x="49" y="555"/>
                    </a:cubicBezTo>
                    <a:cubicBezTo>
                      <a:pt x="79" y="587"/>
                      <a:pt x="122" y="607"/>
                      <a:pt x="169" y="608"/>
                    </a:cubicBezTo>
                    <a:cubicBezTo>
                      <a:pt x="216" y="609"/>
                      <a:pt x="260" y="591"/>
                      <a:pt x="292" y="561"/>
                    </a:cubicBezTo>
                    <a:cubicBezTo>
                      <a:pt x="292" y="561"/>
                      <a:pt x="292" y="561"/>
                      <a:pt x="292" y="561"/>
                    </a:cubicBezTo>
                    <a:cubicBezTo>
                      <a:pt x="323" y="530"/>
                      <a:pt x="343" y="488"/>
                      <a:pt x="345" y="441"/>
                    </a:cubicBezTo>
                    <a:cubicBezTo>
                      <a:pt x="350" y="176"/>
                      <a:pt x="350" y="176"/>
                      <a:pt x="350" y="176"/>
                    </a:cubicBezTo>
                    <a:cubicBezTo>
                      <a:pt x="351" y="128"/>
                      <a:pt x="333" y="85"/>
                      <a:pt x="303" y="53"/>
                    </a:cubicBezTo>
                    <a:cubicBezTo>
                      <a:pt x="273" y="22"/>
                      <a:pt x="230" y="1"/>
                      <a:pt x="183" y="0"/>
                    </a:cubicBezTo>
                    <a:cubicBezTo>
                      <a:pt x="174" y="0"/>
                      <a:pt x="165" y="1"/>
                      <a:pt x="15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78" name="Freeform 220">
                <a:extLst>
                  <a:ext uri="{FF2B5EF4-FFF2-40B4-BE49-F238E27FC236}">
                    <a16:creationId xmlns:a16="http://schemas.microsoft.com/office/drawing/2014/main" id="{7CDCA913-1B42-49B9-9C9A-BA41CBC329E7}"/>
                  </a:ext>
                </a:extLst>
              </p:cNvPr>
              <p:cNvSpPr>
                <a:spLocks/>
              </p:cNvSpPr>
              <p:nvPr/>
            </p:nvSpPr>
            <p:spPr bwMode="black">
              <a:xfrm>
                <a:off x="2579062" y="4756453"/>
                <a:ext cx="330824" cy="573854"/>
              </a:xfrm>
              <a:custGeom>
                <a:avLst/>
                <a:gdLst>
                  <a:gd name="T0" fmla="*/ 182 w 351"/>
                  <a:gd name="T1" fmla="*/ 1 h 609"/>
                  <a:gd name="T2" fmla="*/ 60 w 351"/>
                  <a:gd name="T3" fmla="*/ 48 h 609"/>
                  <a:gd name="T4" fmla="*/ 60 w 351"/>
                  <a:gd name="T5" fmla="*/ 49 h 609"/>
                  <a:gd name="T6" fmla="*/ 7 w 351"/>
                  <a:gd name="T7" fmla="*/ 169 h 609"/>
                  <a:gd name="T8" fmla="*/ 1 w 351"/>
                  <a:gd name="T9" fmla="*/ 433 h 609"/>
                  <a:gd name="T10" fmla="*/ 48 w 351"/>
                  <a:gd name="T11" fmla="*/ 556 h 609"/>
                  <a:gd name="T12" fmla="*/ 169 w 351"/>
                  <a:gd name="T13" fmla="*/ 609 h 609"/>
                  <a:gd name="T14" fmla="*/ 194 w 351"/>
                  <a:gd name="T15" fmla="*/ 607 h 609"/>
                  <a:gd name="T16" fmla="*/ 197 w 351"/>
                  <a:gd name="T17" fmla="*/ 505 h 609"/>
                  <a:gd name="T18" fmla="*/ 171 w 351"/>
                  <a:gd name="T19" fmla="*/ 510 h 609"/>
                  <a:gd name="T20" fmla="*/ 120 w 351"/>
                  <a:gd name="T21" fmla="*/ 488 h 609"/>
                  <a:gd name="T22" fmla="*/ 99 w 351"/>
                  <a:gd name="T23" fmla="*/ 436 h 609"/>
                  <a:gd name="T24" fmla="*/ 104 w 351"/>
                  <a:gd name="T25" fmla="*/ 227 h 609"/>
                  <a:gd name="T26" fmla="*/ 104 w 351"/>
                  <a:gd name="T27" fmla="*/ 220 h 609"/>
                  <a:gd name="T28" fmla="*/ 105 w 351"/>
                  <a:gd name="T29" fmla="*/ 171 h 609"/>
                  <a:gd name="T30" fmla="*/ 128 w 351"/>
                  <a:gd name="T31" fmla="*/ 120 h 609"/>
                  <a:gd name="T32" fmla="*/ 180 w 351"/>
                  <a:gd name="T33" fmla="*/ 99 h 609"/>
                  <a:gd name="T34" fmla="*/ 231 w 351"/>
                  <a:gd name="T35" fmla="*/ 122 h 609"/>
                  <a:gd name="T36" fmla="*/ 251 w 351"/>
                  <a:gd name="T37" fmla="*/ 174 h 609"/>
                  <a:gd name="T38" fmla="*/ 250 w 351"/>
                  <a:gd name="T39" fmla="*/ 214 h 609"/>
                  <a:gd name="T40" fmla="*/ 347 w 351"/>
                  <a:gd name="T41" fmla="*/ 299 h 609"/>
                  <a:gd name="T42" fmla="*/ 350 w 351"/>
                  <a:gd name="T43" fmla="*/ 176 h 609"/>
                  <a:gd name="T44" fmla="*/ 302 w 351"/>
                  <a:gd name="T45" fmla="*/ 54 h 609"/>
                  <a:gd name="T46" fmla="*/ 182 w 351"/>
                  <a:gd name="T47" fmla="*/ 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609">
                    <a:moveTo>
                      <a:pt x="182" y="1"/>
                    </a:moveTo>
                    <a:cubicBezTo>
                      <a:pt x="135" y="0"/>
                      <a:pt x="91" y="18"/>
                      <a:pt x="60" y="48"/>
                    </a:cubicBezTo>
                    <a:cubicBezTo>
                      <a:pt x="60" y="48"/>
                      <a:pt x="60" y="49"/>
                      <a:pt x="60" y="49"/>
                    </a:cubicBezTo>
                    <a:cubicBezTo>
                      <a:pt x="28" y="79"/>
                      <a:pt x="8" y="122"/>
                      <a:pt x="7" y="169"/>
                    </a:cubicBezTo>
                    <a:cubicBezTo>
                      <a:pt x="1" y="433"/>
                      <a:pt x="1" y="433"/>
                      <a:pt x="1" y="433"/>
                    </a:cubicBezTo>
                    <a:cubicBezTo>
                      <a:pt x="0" y="481"/>
                      <a:pt x="18" y="524"/>
                      <a:pt x="48" y="556"/>
                    </a:cubicBezTo>
                    <a:cubicBezTo>
                      <a:pt x="79" y="588"/>
                      <a:pt x="121" y="608"/>
                      <a:pt x="169" y="609"/>
                    </a:cubicBezTo>
                    <a:cubicBezTo>
                      <a:pt x="177" y="609"/>
                      <a:pt x="186" y="608"/>
                      <a:pt x="194" y="607"/>
                    </a:cubicBezTo>
                    <a:cubicBezTo>
                      <a:pt x="197" y="505"/>
                      <a:pt x="197" y="505"/>
                      <a:pt x="197" y="505"/>
                    </a:cubicBezTo>
                    <a:cubicBezTo>
                      <a:pt x="189" y="508"/>
                      <a:pt x="180" y="510"/>
                      <a:pt x="171" y="510"/>
                    </a:cubicBezTo>
                    <a:cubicBezTo>
                      <a:pt x="151" y="510"/>
                      <a:pt x="133" y="501"/>
                      <a:pt x="120" y="488"/>
                    </a:cubicBezTo>
                    <a:cubicBezTo>
                      <a:pt x="107" y="474"/>
                      <a:pt x="99" y="456"/>
                      <a:pt x="99" y="436"/>
                    </a:cubicBezTo>
                    <a:cubicBezTo>
                      <a:pt x="104" y="227"/>
                      <a:pt x="104" y="227"/>
                      <a:pt x="104" y="227"/>
                    </a:cubicBezTo>
                    <a:cubicBezTo>
                      <a:pt x="104" y="220"/>
                      <a:pt x="104" y="220"/>
                      <a:pt x="104" y="220"/>
                    </a:cubicBezTo>
                    <a:cubicBezTo>
                      <a:pt x="105" y="171"/>
                      <a:pt x="105" y="171"/>
                      <a:pt x="105" y="171"/>
                    </a:cubicBezTo>
                    <a:cubicBezTo>
                      <a:pt x="106" y="151"/>
                      <a:pt x="114" y="133"/>
                      <a:pt x="128" y="120"/>
                    </a:cubicBezTo>
                    <a:cubicBezTo>
                      <a:pt x="142" y="107"/>
                      <a:pt x="160" y="99"/>
                      <a:pt x="180" y="99"/>
                    </a:cubicBezTo>
                    <a:cubicBezTo>
                      <a:pt x="200" y="100"/>
                      <a:pt x="218" y="108"/>
                      <a:pt x="231" y="122"/>
                    </a:cubicBezTo>
                    <a:cubicBezTo>
                      <a:pt x="244" y="136"/>
                      <a:pt x="252" y="154"/>
                      <a:pt x="251" y="174"/>
                    </a:cubicBezTo>
                    <a:cubicBezTo>
                      <a:pt x="250" y="214"/>
                      <a:pt x="250" y="214"/>
                      <a:pt x="250" y="214"/>
                    </a:cubicBezTo>
                    <a:cubicBezTo>
                      <a:pt x="309" y="234"/>
                      <a:pt x="335" y="271"/>
                      <a:pt x="347" y="299"/>
                    </a:cubicBezTo>
                    <a:cubicBezTo>
                      <a:pt x="350" y="176"/>
                      <a:pt x="350" y="176"/>
                      <a:pt x="350" y="176"/>
                    </a:cubicBezTo>
                    <a:cubicBezTo>
                      <a:pt x="351" y="129"/>
                      <a:pt x="333" y="85"/>
                      <a:pt x="302" y="54"/>
                    </a:cubicBezTo>
                    <a:cubicBezTo>
                      <a:pt x="272" y="22"/>
                      <a:pt x="229" y="2"/>
                      <a:pt x="1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79" name="Freeform 221">
                <a:extLst>
                  <a:ext uri="{FF2B5EF4-FFF2-40B4-BE49-F238E27FC236}">
                    <a16:creationId xmlns:a16="http://schemas.microsoft.com/office/drawing/2014/main" id="{0AD95EC7-5FDF-4289-B36D-D862DAB6E697}"/>
                  </a:ext>
                </a:extLst>
              </p:cNvPr>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80" name="Freeform 222">
                <a:extLst>
                  <a:ext uri="{FF2B5EF4-FFF2-40B4-BE49-F238E27FC236}">
                    <a16:creationId xmlns:a16="http://schemas.microsoft.com/office/drawing/2014/main" id="{AFBE9483-A178-41D1-8A0E-3066CB268FA5}"/>
                  </a:ext>
                </a:extLst>
              </p:cNvPr>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81" name="Freeform 223">
                <a:extLst>
                  <a:ext uri="{FF2B5EF4-FFF2-40B4-BE49-F238E27FC236}">
                    <a16:creationId xmlns:a16="http://schemas.microsoft.com/office/drawing/2014/main" id="{C08D849A-5A2A-47DB-894F-1B731C4B5AFC}"/>
                  </a:ext>
                </a:extLst>
              </p:cNvPr>
              <p:cNvSpPr>
                <a:spLocks/>
              </p:cNvSpPr>
              <p:nvPr/>
            </p:nvSpPr>
            <p:spPr bwMode="black">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82" name="Freeform 224">
                <a:extLst>
                  <a:ext uri="{FF2B5EF4-FFF2-40B4-BE49-F238E27FC236}">
                    <a16:creationId xmlns:a16="http://schemas.microsoft.com/office/drawing/2014/main" id="{168599CB-3757-4D0C-8857-E4410262E3E6}"/>
                  </a:ext>
                </a:extLst>
              </p:cNvPr>
              <p:cNvSpPr>
                <a:spLocks/>
              </p:cNvSpPr>
              <p:nvPr/>
            </p:nvSpPr>
            <p:spPr bwMode="black">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83" name="Freeform 225">
                <a:extLst>
                  <a:ext uri="{FF2B5EF4-FFF2-40B4-BE49-F238E27FC236}">
                    <a16:creationId xmlns:a16="http://schemas.microsoft.com/office/drawing/2014/main" id="{A75FBD91-C31F-4B9A-8684-00607A206942}"/>
                  </a:ext>
                </a:extLst>
              </p:cNvPr>
              <p:cNvSpPr>
                <a:spLocks noEditPoints="1"/>
              </p:cNvSpPr>
              <p:nvPr/>
            </p:nvSpPr>
            <p:spPr bwMode="black">
              <a:xfrm>
                <a:off x="1886286"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grpSp>
      </p:grpSp>
    </p:spTree>
    <p:extLst>
      <p:ext uri="{BB962C8B-B14F-4D97-AF65-F5344CB8AC3E}">
        <p14:creationId xmlns:p14="http://schemas.microsoft.com/office/powerpoint/2010/main" val="36060277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5A8F4A-D9D9-4812-BE30-1F2E96EFDEC4}"/>
              </a:ext>
            </a:extLst>
          </p:cNvPr>
          <p:cNvSpPr>
            <a:spLocks noGrp="1"/>
          </p:cNvSpPr>
          <p:nvPr>
            <p:ph type="title"/>
          </p:nvPr>
        </p:nvSpPr>
        <p:spPr/>
        <p:txBody>
          <a:bodyPr/>
          <a:lstStyle/>
          <a:p>
            <a:r>
              <a:rPr lang="en-US" dirty="0"/>
              <a:t>Design for data redundancy</a:t>
            </a:r>
          </a:p>
        </p:txBody>
      </p:sp>
      <p:pic>
        <p:nvPicPr>
          <p:cNvPr id="3" name="Picture Placeholder 2">
            <a:extLst>
              <a:ext uri="{FF2B5EF4-FFF2-40B4-BE49-F238E27FC236}">
                <a16:creationId xmlns:a16="http://schemas.microsoft.com/office/drawing/2014/main" id="{3CAB4348-8695-40D9-9D9B-DE49B1CB06E5}"/>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schemeClr val="accent4">
                <a:shade val="45000"/>
                <a:satMod val="135000"/>
              </a:schemeClr>
              <a:prstClr val="white"/>
            </a:duotone>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451577008"/>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2850</Words>
  <Application>Microsoft Office PowerPoint</Application>
  <PresentationFormat>Widescreen</PresentationFormat>
  <Paragraphs>358</Paragraphs>
  <Slides>28</Slides>
  <Notes>20</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Consolas</vt:lpstr>
      <vt:lpstr>Segoe UI</vt:lpstr>
      <vt:lpstr>Segoe UI Light</vt:lpstr>
      <vt:lpstr>Segoe UI Semibold</vt:lpstr>
      <vt:lpstr>Symbol</vt:lpstr>
      <vt:lpstr>Times New Roman</vt:lpstr>
      <vt:lpstr>Wingdings</vt:lpstr>
      <vt:lpstr>Microsoft Power Platform Template</vt:lpstr>
      <vt:lpstr>AZ-305T00A Designing Microsoft Azure Infrastructure Architect</vt:lpstr>
      <vt:lpstr>Module 03: Design a non-relational data storage solution</vt:lpstr>
      <vt:lpstr>Introduction</vt:lpstr>
      <vt:lpstr>Design for data storage</vt:lpstr>
      <vt:lpstr>Classify your data storage</vt:lpstr>
      <vt:lpstr>Design for Azure storage accounts</vt:lpstr>
      <vt:lpstr>Determine the best storage account type</vt:lpstr>
      <vt:lpstr>Considerations for storage accounts</vt:lpstr>
      <vt:lpstr>Design for data redundancy</vt:lpstr>
      <vt:lpstr>Select a storage replication strategy</vt:lpstr>
      <vt:lpstr>Design for Azure blob storage</vt:lpstr>
      <vt:lpstr>Determine the storage tier </vt:lpstr>
      <vt:lpstr>Consider immutable storage policies</vt:lpstr>
      <vt:lpstr>Design for Azure files</vt:lpstr>
      <vt:lpstr>Compare Azure files to Azure blobs</vt:lpstr>
      <vt:lpstr>Select a file storage tier (matching)</vt:lpstr>
      <vt:lpstr>Design for NetApp files</vt:lpstr>
      <vt:lpstr>Design an Azure disk solution</vt:lpstr>
      <vt:lpstr>Select an Azure disk solution</vt:lpstr>
      <vt:lpstr>Design for storage security</vt:lpstr>
      <vt:lpstr>Considerations for storage security</vt:lpstr>
      <vt:lpstr>Review</vt:lpstr>
      <vt:lpstr>Case study – Non-relational data</vt:lpstr>
      <vt:lpstr>Case study discussion</vt:lpstr>
      <vt:lpstr>Summary and resources</vt:lpstr>
      <vt:lpstr>End of presentation</vt:lpstr>
      <vt:lpstr>Optional – Whiteboard discussion #1</vt:lpstr>
      <vt:lpstr>Optional – Whiteboard discussion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2021-11-13T14:17:52Z</dcterms:created>
  <dcterms:modified xsi:type="dcterms:W3CDTF">2021-11-14T14:29:58Z</dcterms:modified>
</cp:coreProperties>
</file>