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30"/>
  </p:notesMasterIdLst>
  <p:handoutMasterIdLst>
    <p:handoutMasterId r:id="rId31"/>
  </p:handoutMasterIdLst>
  <p:sldIdLst>
    <p:sldId id="1627" r:id="rId5"/>
    <p:sldId id="1684" r:id="rId6"/>
    <p:sldId id="1845" r:id="rId7"/>
    <p:sldId id="1797" r:id="rId8"/>
    <p:sldId id="1809" r:id="rId9"/>
    <p:sldId id="1799" r:id="rId10"/>
    <p:sldId id="1816" r:id="rId11"/>
    <p:sldId id="1824" r:id="rId12"/>
    <p:sldId id="1798" r:id="rId13"/>
    <p:sldId id="1811" r:id="rId14"/>
    <p:sldId id="1801" r:id="rId15"/>
    <p:sldId id="1836" r:id="rId16"/>
    <p:sldId id="1851" r:id="rId17"/>
    <p:sldId id="1828" r:id="rId18"/>
    <p:sldId id="1838" r:id="rId19"/>
    <p:sldId id="1850" r:id="rId20"/>
    <p:sldId id="1802" r:id="rId21"/>
    <p:sldId id="1833" r:id="rId22"/>
    <p:sldId id="1804" r:id="rId23"/>
    <p:sldId id="1841" r:id="rId24"/>
    <p:sldId id="1852" r:id="rId25"/>
    <p:sldId id="1847" r:id="rId26"/>
    <p:sldId id="1849" r:id="rId27"/>
    <p:sldId id="1786" r:id="rId28"/>
    <p:sldId id="1853"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8D12E-64C1-47E2-8F33-CC299726B7C0}" v="39" dt="2021-11-04T15:48:16.785"/>
    <p1510:client id="{30F1DE35-4FD9-4653-8362-924B5C71E688}" v="7" dt="2021-11-04T21:17:34.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4970" autoAdjust="0"/>
  </p:normalViewPr>
  <p:slideViewPr>
    <p:cSldViewPr snapToGrid="0">
      <p:cViewPr varScale="1">
        <p:scale>
          <a:sx n="90" d="100"/>
          <a:sy n="90" d="100"/>
        </p:scale>
        <p:origin x="942"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11/13/2021 6:26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11/13/2021 6:26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Ne0egZD8F0"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zure.microsoft.com/en-us/blog/4-common-analytics-scenarios-to-build-business-agilit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workload requires Spark, Databricks usually is the go-to solution.</a:t>
            </a:r>
          </a:p>
          <a:p>
            <a:endParaRPr lang="en-US" dirty="0"/>
          </a:p>
          <a:p>
            <a:r>
              <a:rPr lang="en-US" dirty="0"/>
              <a:t>You can use Azure Databricks as a solution for the following scenarios.</a:t>
            </a:r>
          </a:p>
          <a:p>
            <a:pPr marL="171450" indent="-171450">
              <a:buFont typeface="Arial" panose="020B0604020202020204" pitchFamily="34" charset="0"/>
              <a:buChar char="•"/>
            </a:pPr>
            <a:r>
              <a:rPr lang="en-US" dirty="0"/>
              <a:t>Data science preparation of data - Create, clone and edit clusters of complex, unstructured data, turn them into specific jobs and deliver them to data scientists and data analysts for review</a:t>
            </a:r>
          </a:p>
          <a:p>
            <a:pPr marL="171450" indent="-171450">
              <a:buFont typeface="Arial" panose="020B0604020202020204" pitchFamily="34" charset="0"/>
              <a:buChar char="•"/>
            </a:pPr>
            <a:r>
              <a:rPr lang="en-US" dirty="0"/>
              <a:t>Find relevant insights in the data - Recommendation engines, churn analysis, and intrusion detection are common scenarios that many organizations solve across multiple industries using Azure Databricks.</a:t>
            </a:r>
          </a:p>
          <a:p>
            <a:pPr marL="171450" indent="-171450">
              <a:buFont typeface="Arial" panose="020B0604020202020204" pitchFamily="34" charset="0"/>
              <a:buChar char="•"/>
            </a:pPr>
            <a:r>
              <a:rPr lang="en-US" dirty="0"/>
              <a:t>Improve productivity across data and analytics teams - Create a collaborative environment and shared workspaces for data engineers, analysts, and scientists to work together across the data science lifecycle with shared workspaces, saving teams precious time and resources.</a:t>
            </a:r>
          </a:p>
          <a:p>
            <a:pPr marL="171450" indent="-171450">
              <a:buFont typeface="Arial" panose="020B0604020202020204" pitchFamily="34" charset="0"/>
              <a:buChar char="•"/>
            </a:pPr>
            <a:r>
              <a:rPr lang="en-US" dirty="0"/>
              <a:t>Big data workloads – Leverage Delta Lake and engine to get the best performance and reliability for your big data workloads, and to create no-fuss multi-step data pipelines</a:t>
            </a:r>
          </a:p>
          <a:p>
            <a:pPr marL="171450" indent="-171450">
              <a:buFont typeface="Arial" panose="020B0604020202020204" pitchFamily="34" charset="0"/>
              <a:buChar char="•"/>
            </a:pPr>
            <a:r>
              <a:rPr lang="en-US" dirty="0"/>
              <a:t>Machine learning programs – Leverage integrated end-to-end machine learning environment incorporating managed services for experiment tracking, model training, feature development and management, and feature and model serving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3644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are </a:t>
            </a:r>
            <a:r>
              <a:rPr lang="en-US"/>
              <a:t>two units </a:t>
            </a:r>
            <a:r>
              <a:rPr lang="en-US" dirty="0"/>
              <a:t>in Learn for this section.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7882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shows that the data needs to be cleaned, modeled, and visualized before data science can be applied.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would like to interface with all of their existing on-premises apps, cloud services subscriptions through a central interface.</a:t>
            </a:r>
          </a:p>
          <a:p>
            <a:pPr marL="171450" indent="-171450">
              <a:buFont typeface="Arial" panose="020B0604020202020204" pitchFamily="34" charset="0"/>
              <a:buChar char="•"/>
            </a:pPr>
            <a:endParaRPr lang="en-US"/>
          </a:p>
          <a:p>
            <a:pPr>
              <a:spcAft>
                <a:spcPts val="1200"/>
              </a:spcAft>
            </a:pPr>
            <a:r>
              <a:rPr lang="en-US" sz="900">
                <a:latin typeface="+mn-lt"/>
              </a:rPr>
              <a:t>Use Azure Synapse Analytics when:</a:t>
            </a:r>
          </a:p>
          <a:p>
            <a:pPr marL="342900" indent="-342900">
              <a:spcAft>
                <a:spcPts val="1200"/>
              </a:spcAft>
              <a:buFont typeface="Arial" panose="020B0604020202020204" pitchFamily="34" charset="0"/>
              <a:buChar char="•"/>
            </a:pPr>
            <a:r>
              <a:rPr lang="en-US" sz="900">
                <a:latin typeface="+mn-lt"/>
              </a:rPr>
              <a:t>You have a variety of data sources use Azure Synapse Analytics for code-free ETL and data flow activities. </a:t>
            </a:r>
          </a:p>
          <a:p>
            <a:pPr marL="342900" indent="-342900">
              <a:spcAft>
                <a:spcPts val="1200"/>
              </a:spcAft>
              <a:buFont typeface="Arial" panose="020B0604020202020204" pitchFamily="34" charset="0"/>
              <a:buChar char="•"/>
            </a:pPr>
            <a:r>
              <a:rPr lang="en-US" sz="900">
                <a:latin typeface="+mn-lt"/>
              </a:rPr>
              <a:t>You have a need to implement Machine Learning solutions using Apache Spark, use Azure Synapse Analytics for built-in support for </a:t>
            </a:r>
            <a:r>
              <a:rPr lang="en-US" sz="900" err="1">
                <a:latin typeface="+mn-lt"/>
              </a:rPr>
              <a:t>AzureML</a:t>
            </a:r>
            <a:r>
              <a:rPr lang="en-US" sz="900">
                <a:latin typeface="+mn-lt"/>
              </a:rPr>
              <a:t>. </a:t>
            </a:r>
          </a:p>
          <a:p>
            <a:pPr marL="342900" indent="-342900">
              <a:spcAft>
                <a:spcPts val="1200"/>
              </a:spcAft>
              <a:buFont typeface="Arial" panose="020B0604020202020204" pitchFamily="34" charset="0"/>
              <a:buChar char="•"/>
            </a:pPr>
            <a:r>
              <a:rPr lang="en-US" sz="900">
                <a:latin typeface="+mn-lt"/>
              </a:rPr>
              <a:t>You have existing data stored on a data lake and need integration with the Data Lake and additional input sources, Azure Synapse Analytics provides seamless integration between the two. </a:t>
            </a:r>
          </a:p>
          <a:p>
            <a:pPr>
              <a:spcAft>
                <a:spcPts val="1200"/>
              </a:spcAft>
            </a:pPr>
            <a:endParaRPr lang="en-US" sz="900">
              <a:latin typeface="+mn-lt"/>
            </a:endParaRPr>
          </a:p>
          <a:p>
            <a:pPr marL="0" indent="0">
              <a:buFont typeface="Arial" panose="020B0604020202020204" pitchFamily="34"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5928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Synapse SQL pool: Synapse SQL offers both serverless and dedicated resource models to work with using node-based architecture. For predictable performance and cost, you can create dedicated SQL pools, for unplanned or ad hoc workloads, you can use the always-available, serverless SQL endpoint. </a:t>
            </a:r>
          </a:p>
          <a:p>
            <a:pPr marL="171450" indent="-171450">
              <a:buFont typeface="Arial" panose="020B0604020202020204" pitchFamily="34" charset="0"/>
              <a:buChar char="•"/>
            </a:pPr>
            <a:r>
              <a:rPr lang="en-US"/>
              <a:t>Synapse Spark pool: This is a cluster of servers running Apache Spark to process data. You write your data processing logic using one of the four supported languages: Python, Scala, SQL, and C# (via .NET for Apache Spark). Apache Spark for Azure Synapse integrates Apache Spark-the open source big data engine used for data preparation, data engineering, ETL, and machine learning. </a:t>
            </a:r>
          </a:p>
          <a:p>
            <a:pPr marL="171450" indent="-171450">
              <a:buFont typeface="Arial" panose="020B0604020202020204" pitchFamily="34" charset="0"/>
              <a:buChar char="•"/>
            </a:pPr>
            <a:r>
              <a:rPr lang="en-US"/>
              <a:t>Synapse Pipelines: Azure Synapse Pipelines leverages the capabilities of Azure Data Factory and is the cloud-based ETL and data integration service that allows you to create data-driven workflows for orchestrating data movement and transforming data at scale. You could include activities that transform the data as it is transferred, or you might combine data from multiple sources together. </a:t>
            </a:r>
          </a:p>
          <a:p>
            <a:pPr marL="171450" indent="-171450">
              <a:buFont typeface="Arial" panose="020B0604020202020204" pitchFamily="34" charset="0"/>
              <a:buChar char="•"/>
            </a:pPr>
            <a:r>
              <a:rPr lang="en-US"/>
              <a:t>Synapse Link: This component allows you to connect to Cosmos DB. You can use it to perform near real-time analytics over the operational data stored in a Cosmos DB database. </a:t>
            </a:r>
          </a:p>
          <a:p>
            <a:pPr marL="171450" indent="-171450">
              <a:buFont typeface="Arial" panose="020B0604020202020204" pitchFamily="34" charset="0"/>
              <a:buChar char="•"/>
            </a:pPr>
            <a:r>
              <a:rPr lang="en-US"/>
              <a:t>Synapse Studio: This is a web-based IDE that can be used centrally to work with all capabilities of Azure Synapse Analytics. You can use Synapse Studio to create SQL and Spark pools, define and run pipelines, and configure links to external data sources.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42655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11/13/2021 6:26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2613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Can also be considered lambda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Hot path is typically used for processing or displaying data in real-time. It is employed for real time alerting and streaming operations are performed using this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t>The warm data path is about analyzing as the data flows through the system. We process this stream in near-real time, save it to the warm storage, and push it to the analytics clients.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latin typeface="+mn-lt"/>
              </a:rPr>
              <a:t>The cold path includes the batch layer and the serving layers. The combination provides a long-term view of the system.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8547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Data stream- Data streams are continuous data generated by applications, IoT devices or sensors. These data streams are analyzed, and actionable insights are extracted from it. For example, monitoring data stream from industrial and manufacturing equipment, Monitoring data of water pipelines by utility providers. Data streams help understand change over time.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Event processing - Event processing refers to consumption and analysis of a continuous data stream to extract actionable insights from the events happening within that stream. For example, a car passing through a tollbooth should include temporal information, such as a timestamp, indicating when it occurred. </a:t>
            </a:r>
          </a:p>
          <a:p>
            <a:pPr marL="171450" indent="-171450">
              <a:buFont typeface="Arial" panose="020B0604020202020204" pitchFamily="34" charset="0"/>
              <a:buChar char="•"/>
            </a:pPr>
            <a:endParaRPr lang="en-US"/>
          </a:p>
          <a:p>
            <a:r>
              <a:rPr lang="en-US" sz="900">
                <a:latin typeface="+mn-lt"/>
              </a:rPr>
              <a:t>An Azure Stream Analytics job consists of an input, query, and an output. You can do the following with the job output: </a:t>
            </a:r>
          </a:p>
          <a:p>
            <a:pPr marL="342900" indent="-342900">
              <a:buFont typeface="Arial" panose="020B0604020202020204" pitchFamily="34" charset="0"/>
              <a:buChar char="•"/>
            </a:pPr>
            <a:r>
              <a:rPr lang="en-US" sz="900">
                <a:latin typeface="+mn-lt"/>
              </a:rPr>
              <a:t>Route  data to storage systems like Azure Blob storage, Azure SQL Database, Azure Data Lake Store, and Azure CosmosDB. </a:t>
            </a:r>
          </a:p>
          <a:p>
            <a:pPr marL="342900" indent="-342900">
              <a:buFont typeface="Arial" panose="020B0604020202020204" pitchFamily="34" charset="0"/>
              <a:buChar char="•"/>
            </a:pPr>
            <a:r>
              <a:rPr lang="en-US" sz="900">
                <a:latin typeface="+mn-lt"/>
              </a:rPr>
              <a:t>You can send data to Power BI for real-time visualization. </a:t>
            </a:r>
          </a:p>
          <a:p>
            <a:pPr marL="342900" indent="-342900">
              <a:buFont typeface="Arial" panose="020B0604020202020204" pitchFamily="34" charset="0"/>
              <a:buChar char="•"/>
            </a:pPr>
            <a:r>
              <a:rPr lang="en-US" sz="900">
                <a:latin typeface="+mn-lt"/>
              </a:rPr>
              <a:t>You can store data in Data Warehouse service like Azure Synapse Analytics to train a machine learning model based on historical data or perform batch analytics. </a:t>
            </a:r>
          </a:p>
          <a:p>
            <a:pPr marL="342900" indent="-342900">
              <a:buFont typeface="Arial" panose="020B0604020202020204" pitchFamily="34" charset="0"/>
              <a:buChar char="•"/>
            </a:pPr>
            <a:r>
              <a:rPr lang="en-US" sz="900">
                <a:latin typeface="+mn-lt"/>
              </a:rPr>
              <a:t>You can trigger custom downstream workflows by sending the data to services like Azure Functions, Service Bus Topics or Queues. </a:t>
            </a:r>
          </a:p>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111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Review this article: https://azure.microsoft.com/blog/4-common-analytics-scenarios-to-build-business-agility/</a:t>
            </a:r>
          </a:p>
          <a:p>
            <a:pPr marL="0" marR="0">
              <a:spcBef>
                <a:spcPts val="900"/>
              </a:spcBef>
              <a:spcAft>
                <a:spcPts val="900"/>
              </a:spcAft>
            </a:pPr>
            <a:endParaRPr lang="en-US" sz="1800" dirty="0">
              <a:solidFill>
                <a:srgbClr val="4C4C51"/>
              </a:solidFill>
              <a:effectLst/>
              <a:latin typeface="Segoe UI" panose="020B0502040204020203" pitchFamily="34"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 is a global leader in the supply of temporary power generation, temperature control systems, and energy services, providing backup energy and power supply whenever and wherever their customers need it. Aggreko uses Azure Synapse to increase operational efficiency with the just-in-time supply of their specialist equipment.</a:t>
            </a:r>
            <a:endParaRPr lang="en-US" sz="1800" dirty="0">
              <a:effectLst/>
              <a:latin typeface="Times New Roman" panose="02020603050405020304" pitchFamily="18"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Aggreko’s data ingestion pipeline was set up to run every eight hours because it took four hours to run the ingestion (batch) jobs. Moreover, the data warehouse had to be rebuilt every day due to storage limitations. This meant that there was a lag of 8-24 hours between when the data arrived and when it was available for data analytics pipelines:</a:t>
            </a:r>
            <a:endParaRPr lang="en-US" sz="1800" dirty="0">
              <a:effectLst/>
              <a:latin typeface="Times New Roman" panose="02020603050405020304" pitchFamily="18" charset="0"/>
              <a:ea typeface="Times New Roman" panose="02020603050405020304" pitchFamily="18" charset="0"/>
            </a:endParaRPr>
          </a:p>
          <a:p>
            <a:endParaRPr lang="en-US" dirty="0"/>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By adopting Azure Synapse, Aggreko was able to significantly improve its time-to-insight by reducing ingestion complexities and improving speed. </a:t>
            </a:r>
            <a:r>
              <a:rPr lang="en-US" sz="1800" b="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Ingestion time was reduced from four hours to less than five minutes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This in turn meant that for Aggreko, data is now available for analytics pipelines in near real-time (less than five minutes’ lag). The team also estimated that they have saved 30-40 percent of their time—this time was spent solving technology problems in their legacy systems. By adopting Azure Synapse, data is now available for instant exploration, which means that the Aggreko team has more time to focus on solving business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marR="0">
              <a:lnSpc>
                <a:spcPct val="107000"/>
              </a:lnSpc>
              <a:spcBef>
                <a:spcPts val="900"/>
              </a:spcBef>
              <a:spcAft>
                <a:spcPts val="900"/>
              </a:spcAft>
            </a:pPr>
            <a:r>
              <a:rPr lang="en-US" sz="1800" i="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"Azure Synapse gives us a single environment to explore and query the data without moving it. So at a spectrum of the volume of data, we can achieve exponentially faster insights, by querying directly over the lake before outputting insight to Power BI</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—Elizabeth Hollinger, Director of Data Insights at Aggreko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As mentioned before, this use case is based on a real-world scenario where Aggreko adopted Azure Synapse as their analytics platform. To learn more about this customer story, you can watch </a:t>
            </a:r>
            <a:r>
              <a:rPr lang="en-US" sz="1800" u="sng" dirty="0">
                <a:solidFill>
                  <a:srgbClr val="0062AD"/>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this interview with Aggreko’s Director of Data Insights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other examples: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4 common analytics scenarios to build business agility | Azure Blog and Updates | Microsoft Azure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53888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dirty="0">
                <a:solidFill>
                  <a:srgbClr val="1F4E79"/>
                </a:solidFill>
                <a:effectLst/>
                <a:latin typeface="Calibri" panose="020F0502020204030204" pitchFamily="34" charset="0"/>
                <a:cs typeface="Calibri" panose="020F0502020204030204" pitchFamily="34" charset="0"/>
              </a:rPr>
              <a:t>Learn more with self-paced training</a:t>
            </a:r>
          </a:p>
          <a:p>
            <a:pPr marL="0" marR="0">
              <a:lnSpc>
                <a:spcPct val="107000"/>
              </a:lnSpc>
              <a:spcBef>
                <a:spcPts val="0"/>
              </a:spcBef>
              <a:spcAft>
                <a:spcPts val="800"/>
              </a:spcAft>
            </a:pPr>
            <a:endParaRPr lang="en-US" sz="1800" b="1" dirty="0">
              <a:solidFill>
                <a:srgbClr val="1F4E79"/>
              </a:solidFill>
              <a:effectLst/>
              <a:latin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Data integration at scale Azure Data Factory - Learn | Microsoft Docs - https://docs.microsoft.com/learn/paths/data-integration-scale-azure-data-factory/</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Azure database and analytics services - Learn | Microsoft Docs -https://docs.microsoft.com/learn/modules/azure-database-fundamentals/</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concepts of data analytics - Learn | Microsoft Docs - https://docs.microsoft.com/learn/modules/explore-concepts-of-data-analytics/)</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a:t>
            </a:r>
            <a:r>
              <a:rPr lang="en-US" b="0" i="0" dirty="0">
                <a:solidFill>
                  <a:srgbClr val="171717"/>
                </a:solidFill>
                <a:effectLst/>
                <a:latin typeface="Segoe UI" panose="020B0502040204020203" pitchFamily="34" charset="0"/>
              </a:rPr>
              <a:t> how car dealerships, manufacturers, and insurance companies can use Microsoft Azure to gain predictive insights on vehicle health and driving habits using Azure managed services like Event Hub, Stream Analytics and Synapse Analytics. See the reference architecture here:  </a:t>
            </a:r>
            <a:r>
              <a:rPr lang="en-US" dirty="0"/>
              <a:t>https://docs.microsoft.com/azure/architecture/solution-ideas/articles/predictive-insights-with-vehicle-telematics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8078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Exam page - https://docs.microsoft.com/learn/certifications/exams/az-305</a:t>
            </a:r>
          </a:p>
          <a:p>
            <a:endParaRPr lang="en-US" b="1"/>
          </a:p>
          <a:p>
            <a:r>
              <a:rPr lang="en-US" b="0"/>
              <a:t>Prerequisites</a:t>
            </a:r>
          </a:p>
          <a:p>
            <a:pPr marL="171450" indent="-171450">
              <a:buFont typeface="Arial" panose="020B0604020202020204" pitchFamily="34" charset="0"/>
              <a:buChar char="•"/>
            </a:pPr>
            <a:r>
              <a:rPr lang="en-US"/>
              <a:t>Conceptual knowledge of storage accounts, blobs, files, disks, and data protection. </a:t>
            </a:r>
          </a:p>
          <a:p>
            <a:pPr marL="171450" indent="-171450">
              <a:buFont typeface="Arial" panose="020B0604020202020204" pitchFamily="34" charset="0"/>
              <a:buChar char="•"/>
            </a:pPr>
            <a:r>
              <a:rPr lang="en-US"/>
              <a:t>Working experience with creating and securing storage systems.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4959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Connect and collect – Data ingestion is the first step to collecting all the data from different sources into a centralized location.</a:t>
            </a:r>
          </a:p>
          <a:p>
            <a:pPr marL="228600" indent="-228600">
              <a:buFont typeface="+mj-lt"/>
              <a:buAutoNum type="arabicPeriod"/>
            </a:pPr>
            <a:r>
              <a:rPr lang="en-US"/>
              <a:t>Transform and enrich – Now you will use a compute service like Azure </a:t>
            </a:r>
            <a:r>
              <a:rPr lang="en-US" dirty="0"/>
              <a:t>Databricks</a:t>
            </a:r>
            <a:r>
              <a:rPr lang="en-US"/>
              <a:t> and Azure HDInsight Hadoop to transform the data</a:t>
            </a:r>
          </a:p>
          <a:p>
            <a:pPr marL="228600" indent="-228600">
              <a:buFont typeface="+mj-lt"/>
              <a:buAutoNum type="arabicPeriod"/>
            </a:pPr>
            <a:r>
              <a:rPr lang="en-US"/>
              <a:t>Continuous integration and delivery (CI/CD) and publish – Support for CI/CD through GitHub and Azure DevOps enables to deliver your ETL process incrementally before publishing the data to the analytics engine.</a:t>
            </a:r>
          </a:p>
          <a:p>
            <a:pPr marL="228600" indent="-228600">
              <a:buFont typeface="+mj-lt"/>
              <a:buAutoNum type="arabicPeriod"/>
            </a:pPr>
            <a:r>
              <a:rPr lang="en-US"/>
              <a:t>Monitor – Via the Azure portal, you can monitor the pipeline for scheduled activities and for any failures.</a:t>
            </a:r>
          </a:p>
          <a:p>
            <a:endParaRPr lang="en-US"/>
          </a:p>
          <a:p>
            <a:pPr marL="171450" indent="-171450">
              <a:buFont typeface="Arial" panose="020B0604020202020204" pitchFamily="34" charset="0"/>
              <a:buChar char="•"/>
            </a:pPr>
            <a:r>
              <a:rPr lang="en-US" altLang="zh-CN"/>
              <a:t>Requirements for data integration – Azure Data Factory serves two communities – Big data community and the Relational data warehousing community that uses SQL Server Integration Services (SSIS). Depending on your organization’s data needs you would set up pipelines in the cloud using Azure Data Factory that can access data from both cloud and on-premises data services. </a:t>
            </a:r>
          </a:p>
          <a:p>
            <a:pPr marL="171450" indent="-171450">
              <a:buFont typeface="Arial" panose="020B0604020202020204" pitchFamily="34" charset="0"/>
              <a:buChar char="•"/>
            </a:pPr>
            <a:r>
              <a:rPr lang="en-US" altLang="zh-CN"/>
              <a:t>Coding resources – If you prefer a graphical interface to set up pipelines, then Azure Data Factory authoring and monitoring tool is the right fit for your needs. Azure Data Factory provides a low code/no code process for working with data sources  </a:t>
            </a:r>
          </a:p>
          <a:p>
            <a:pPr marL="171450" indent="-171450">
              <a:buFont typeface="Arial" panose="020B0604020202020204" pitchFamily="34" charset="0"/>
              <a:buChar char="•"/>
            </a:pPr>
            <a:r>
              <a:rPr lang="en-US" altLang="zh-CN"/>
              <a:t>Support for multiple data sources – Azure Data Factory supports 90+ connectors to integrate with disparate data sources. </a:t>
            </a:r>
          </a:p>
          <a:p>
            <a:pPr marL="171450" indent="-171450">
              <a:buFont typeface="Arial" panose="020B0604020202020204" pitchFamily="34" charset="0"/>
              <a:buChar char="•"/>
            </a:pPr>
            <a:r>
              <a:rPr lang="en-US" altLang="zh-CN"/>
              <a:t>Serverless infrastructure – There are advantages in using a fully managed, serverless solution for data integration - No need to maintain, configure or deploy servers, and the ability to scale with fluctuating workloads.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557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2 units in Learn under this one banner.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1135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 data lake is a repository of data that is stored in its natural format, usually as blobs or files.</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Azure Data Lake Storage combines a file system with a storage platform to help you quickly identify insights into your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Data Lake Storage Gen2 builds on Azure Blob storage capabilities to optimize it specifically for analytics workloads.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pPr marL="0" algn="l" rtl="0" eaLnBrk="1" fontAlgn="t" latinLnBrk="0" hangingPunct="1">
              <a:spcBef>
                <a:spcPts val="0"/>
              </a:spcBef>
              <a:spcAft>
                <a:spcPts val="0"/>
              </a:spcAft>
            </a:pPr>
            <a:r>
              <a:rPr lang="en-US" sz="1800" b="1" i="0" u="none" strike="noStrike" kern="1200">
                <a:solidFill>
                  <a:srgbClr val="000000"/>
                </a:solidFill>
                <a:effectLst/>
                <a:latin typeface="Segoe UI" panose="020B0502040204020203" pitchFamily="34" charset="0"/>
              </a:rPr>
              <a:t>Azure Data Lake Storage runs on virtual hardware on the Azure platform, making storage scalable, fast, and reliable without incurring massive charges. </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enables data democratization for your organization by storing all your data formats (including raw data) in a single location.</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can ingest real-time data directly from an instance of Apache Storm on Azure HDInsight, Azure IoT Hub, Azure Event Hubs, or Azure Stream Analytics. </a:t>
            </a:r>
            <a:endParaRPr lang="en-US" sz="1800" b="0" i="0" u="none" strike="noStrike">
              <a:effectLst/>
              <a:latin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73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8513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B9BB0CE-4F25-4CFE-8A74-31969B76107B}"/>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B0138D81-D900-4CA0-91A3-E4B4D037F850}"/>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68052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8808B7E-FD34-4940-8D19-5E76B2BDF6CF}"/>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B3F01DCB-D579-40C8-9F58-D8F7FD314078}"/>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580" r:id="rId4"/>
    <p:sldLayoutId id="2147484699" r:id="rId5"/>
    <p:sldLayoutId id="2147484668" r:id="rId6"/>
    <p:sldLayoutId id="2147484683" r:id="rId7"/>
    <p:sldLayoutId id="2147484685" r:id="rId8"/>
    <p:sldLayoutId id="2147484673" r:id="rId9"/>
    <p:sldLayoutId id="2147484678" r:id="rId10"/>
    <p:sldLayoutId id="2147484679" r:id="rId11"/>
    <p:sldLayoutId id="2147484686" r:id="rId12"/>
    <p:sldLayoutId id="2147484674" r:id="rId13"/>
    <p:sldLayoutId id="2147484698"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databricks/scenarios/what-is-azure-databrick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ynapse-analytics/overview-what-i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stream-analytics/stream-analytics-introductio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blog/4-common-analytics-scenarios-to-build-business-ag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azurecomcdn.azureedge.net/mediahandler/acomblog/media/Default/blog/81119838-12c9-4a90-b2ba-e35f79d0ff32.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architecture/solution-ideas/articles/predictive-insights-with-vehicle-telematic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data-factory/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blobs/data-lake-storage-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80906" y="1840832"/>
            <a:ext cx="5428936" cy="3381272"/>
          </a:xfrm>
        </p:spPr>
        <p:txBody>
          <a:bodyPr/>
          <a:lstStyle/>
          <a:p>
            <a:r>
              <a:rPr lang="fr-FR" sz="4800">
                <a:solidFill>
                  <a:schemeClr val="tx1"/>
                </a:solidFill>
              </a:rPr>
              <a:t>AZ-305T00A</a:t>
            </a:r>
            <a:br>
              <a:rPr lang="fr-FR" sz="4800">
                <a:solidFill>
                  <a:schemeClr val="tx1"/>
                </a:solidFill>
              </a:rPr>
            </a:br>
            <a:r>
              <a:rPr lang="en-US" sz="4800">
                <a:solidFill>
                  <a:schemeClr val="tx1"/>
                </a:solidFill>
              </a:rPr>
              <a:t>Designing</a:t>
            </a:r>
            <a:r>
              <a:rPr lang="fr-FR" sz="4800">
                <a:solidFill>
                  <a:schemeClr val="tx1"/>
                </a:solidFill>
              </a:rPr>
              <a:t> Microsoft Azure Infrastructure Solutions</a:t>
            </a:r>
            <a:endParaRPr lang="en-US">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Databricks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150" y="1087439"/>
            <a:ext cx="10913473" cy="615542"/>
          </a:xfrm>
          <a:prstGeom prst="rect">
            <a:avLst/>
          </a:prstGeom>
        </p:spPr>
        <p:txBody>
          <a:bodyPr/>
          <a:lstStyle/>
          <a:p>
            <a:r>
              <a:rPr lang="en-US" sz="2400">
                <a:solidFill>
                  <a:schemeClr val="tx2">
                    <a:lumMod val="50000"/>
                  </a:schemeClr>
                </a:solidFill>
              </a:rPr>
              <a:t>Azure Databricks is a fully managed, cloud-based Big Data and Machine Learning platform, which empowers developers to accelerate AI and innovation. </a:t>
            </a:r>
          </a:p>
          <a:p>
            <a:endParaRPr lang="en-US" sz="2400">
              <a:solidFill>
                <a:schemeClr val="tx2">
                  <a:lumMod val="50000"/>
                </a:schemeClr>
              </a:solidFill>
            </a:endParaRP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46202" y="2524535"/>
            <a:ext cx="4639759" cy="3262432"/>
          </a:xfrm>
          <a:prstGeom prst="rect">
            <a:avLst/>
          </a:prstGeom>
        </p:spPr>
        <p:txBody>
          <a:bodyPr/>
          <a:lstStyle/>
          <a:p>
            <a:pPr>
              <a:spcAft>
                <a:spcPts val="1200"/>
              </a:spcAft>
            </a:pPr>
            <a:r>
              <a:rPr lang="en-US" sz="2000" dirty="0">
                <a:latin typeface="+mn-lt"/>
              </a:rPr>
              <a:t>Provides data science and engineering teams with a single platform for Big Data processing and Machine Learning. </a:t>
            </a:r>
          </a:p>
          <a:p>
            <a:pPr>
              <a:spcAft>
                <a:spcPts val="1200"/>
              </a:spcAft>
            </a:pPr>
            <a:r>
              <a:rPr lang="en-US" sz="2000" dirty="0">
                <a:latin typeface="+mn-lt"/>
              </a:rPr>
              <a:t>Offers three environments for developing data intensive applications: </a:t>
            </a:r>
          </a:p>
          <a:p>
            <a:pPr marL="342900" indent="-342900">
              <a:spcAft>
                <a:spcPts val="1200"/>
              </a:spcAft>
              <a:buFont typeface="Arial" panose="020B0604020202020204" pitchFamily="34" charset="0"/>
              <a:buChar char="•"/>
            </a:pPr>
            <a:r>
              <a:rPr lang="en-US" sz="2000" dirty="0">
                <a:latin typeface="+mn-lt"/>
              </a:rPr>
              <a:t>Databricks SQL </a:t>
            </a:r>
          </a:p>
          <a:p>
            <a:pPr marL="342900" indent="-342900">
              <a:spcAft>
                <a:spcPts val="1200"/>
              </a:spcAft>
              <a:buFont typeface="Arial" panose="020B0604020202020204" pitchFamily="34" charset="0"/>
              <a:buChar char="•"/>
            </a:pPr>
            <a:r>
              <a:rPr lang="en-US" sz="2000" dirty="0">
                <a:latin typeface="+mn-lt"/>
              </a:rPr>
              <a:t>Databricks Data Science &amp; Engineering</a:t>
            </a:r>
          </a:p>
          <a:p>
            <a:pPr marL="342900" indent="-342900">
              <a:spcAft>
                <a:spcPts val="1200"/>
              </a:spcAft>
              <a:buFont typeface="Arial" panose="020B0604020202020204" pitchFamily="34" charset="0"/>
              <a:buChar char="•"/>
            </a:pPr>
            <a:r>
              <a:rPr lang="en-US" sz="2000" dirty="0">
                <a:latin typeface="+mn-lt"/>
              </a:rPr>
              <a:t>Databricks Machine Learning.</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524107" y="2343693"/>
            <a:ext cx="6221691" cy="392983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8" descr="Overview of Azure Databri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152" y="2779211"/>
            <a:ext cx="5943600" cy="3058795"/>
          </a:xfrm>
          <a:prstGeom prst="rect">
            <a:avLst/>
          </a:prstGeom>
          <a:noFill/>
          <a:ln>
            <a:noFill/>
          </a:ln>
        </p:spPr>
      </p:pic>
    </p:spTree>
    <p:extLst>
      <p:ext uri="{BB962C8B-B14F-4D97-AF65-F5344CB8AC3E}">
        <p14:creationId xmlns:p14="http://schemas.microsoft.com/office/powerpoint/2010/main" val="3069522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dirty="0"/>
              <a:t>Design a data integration and analytics solution with Azure Synapse Analytics </a:t>
            </a:r>
            <a:endParaRPr lang="en-US" dirty="0"/>
          </a:p>
        </p:txBody>
      </p:sp>
      <p:pic>
        <p:nvPicPr>
          <p:cNvPr id="11" name="Picture Placeholder 10">
            <a:extLst>
              <a:ext uri="{FF2B5EF4-FFF2-40B4-BE49-F238E27FC236}">
                <a16:creationId xmlns:a16="http://schemas.microsoft.com/office/drawing/2014/main" id="{954754E5-A0D1-41E5-80BD-37AE909B26F7}"/>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1298715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Synapse Analytics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446550"/>
          </a:xfrm>
          <a:prstGeom prst="rect">
            <a:avLst/>
          </a:prstGeom>
        </p:spPr>
        <p:txBody>
          <a:bodyPr/>
          <a:lstStyle/>
          <a:p>
            <a:r>
              <a:rPr lang="en-US"/>
              <a:t>Azure Synapse Analytics is an integrated analytics platform that brings together data integration, enterprise data warehousing, big data analytics and visualization into a single service. Azure Synapse Analytics is an evolution of Azure SQL Data Warehouse.  </a:t>
            </a:r>
          </a:p>
          <a:p>
            <a:endParaRPr lang="en-US"/>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71224" y="2529884"/>
            <a:ext cx="4462463" cy="3262432"/>
          </a:xfrm>
          <a:prstGeom prst="rect">
            <a:avLst/>
          </a:prstGeom>
        </p:spPr>
        <p:txBody>
          <a:bodyPr/>
          <a:lstStyle/>
          <a:p>
            <a:pPr marL="342900" indent="-342900">
              <a:spcAft>
                <a:spcPts val="1200"/>
              </a:spcAft>
              <a:buFont typeface="Arial" panose="020B0604020202020204" pitchFamily="34" charset="0"/>
              <a:buChar char="•"/>
            </a:pPr>
            <a:r>
              <a:rPr lang="en-US" sz="2000">
                <a:latin typeface="+mn-lt"/>
              </a:rPr>
              <a:t>Modern data warehousing </a:t>
            </a:r>
          </a:p>
          <a:p>
            <a:pPr marL="342900" indent="-342900">
              <a:spcAft>
                <a:spcPts val="1200"/>
              </a:spcAft>
              <a:buFont typeface="Arial" panose="020B0604020202020204" pitchFamily="34" charset="0"/>
              <a:buChar char="•"/>
            </a:pPr>
            <a:r>
              <a:rPr lang="en-US" sz="2000">
                <a:latin typeface="+mn-lt"/>
              </a:rPr>
              <a:t>Advanced analytics </a:t>
            </a:r>
          </a:p>
          <a:p>
            <a:pPr marL="342900" indent="-342900">
              <a:spcAft>
                <a:spcPts val="1200"/>
              </a:spcAft>
              <a:buFont typeface="Arial" panose="020B0604020202020204" pitchFamily="34" charset="0"/>
              <a:buChar char="•"/>
            </a:pPr>
            <a:r>
              <a:rPr lang="en-US" sz="2000">
                <a:latin typeface="+mn-lt"/>
              </a:rPr>
              <a:t>Data exploration and discovery </a:t>
            </a:r>
          </a:p>
          <a:p>
            <a:pPr marL="342900" indent="-342900">
              <a:spcAft>
                <a:spcPts val="1200"/>
              </a:spcAft>
              <a:buFont typeface="Arial" panose="020B0604020202020204" pitchFamily="34" charset="0"/>
              <a:buChar char="•"/>
            </a:pPr>
            <a:r>
              <a:rPr lang="en-US" sz="2000">
                <a:latin typeface="+mn-lt"/>
              </a:rPr>
              <a:t>Real time analytics </a:t>
            </a:r>
          </a:p>
          <a:p>
            <a:pPr marL="342900" indent="-342900">
              <a:spcAft>
                <a:spcPts val="1200"/>
              </a:spcAft>
              <a:buFont typeface="Arial" panose="020B0604020202020204" pitchFamily="34" charset="0"/>
              <a:buChar char="•"/>
            </a:pPr>
            <a:r>
              <a:rPr lang="en-US" sz="2000">
                <a:latin typeface="+mn-lt"/>
              </a:rPr>
              <a:t>Data integration </a:t>
            </a:r>
          </a:p>
          <a:p>
            <a:pPr marL="342900" indent="-342900">
              <a:spcAft>
                <a:spcPts val="1200"/>
              </a:spcAft>
              <a:buFont typeface="Arial" panose="020B0604020202020204" pitchFamily="34" charset="0"/>
              <a:buChar char="•"/>
            </a:pPr>
            <a:r>
              <a:rPr lang="en-US" sz="2000">
                <a:latin typeface="+mn-lt"/>
              </a:rPr>
              <a:t>Integrated analytics </a:t>
            </a:r>
          </a:p>
          <a:p>
            <a:pPr marL="342900" indent="-342900">
              <a:spcAft>
                <a:spcPts val="1200"/>
              </a:spcAft>
              <a:buFont typeface="Arial" panose="020B0604020202020204" pitchFamily="34" charset="0"/>
              <a:buChar char="•"/>
            </a:pPr>
            <a:r>
              <a:rPr lang="en-US" sz="2000">
                <a:latin typeface="+mn-lt"/>
              </a:rPr>
              <a:t>Machine Learning </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4933687" y="2303048"/>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4098" name="Picture 2" descr="Diagram of modern Data warehouse process with Synapse.">
            <a:extLst>
              <a:ext uri="{FF2B5EF4-FFF2-40B4-BE49-F238E27FC236}">
                <a16:creationId xmlns:a16="http://schemas.microsoft.com/office/drawing/2014/main" id="{18944C8B-C7E8-4E33-B432-1C5D9552A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834" y="2797033"/>
            <a:ext cx="6287234" cy="3068983"/>
          </a:xfrm>
          <a:prstGeom prst="rect">
            <a:avLst/>
          </a:prstGeom>
          <a:noFill/>
        </p:spPr>
      </p:pic>
    </p:spTree>
    <p:extLst>
      <p:ext uri="{BB962C8B-B14F-4D97-AF65-F5344CB8AC3E}">
        <p14:creationId xmlns:p14="http://schemas.microsoft.com/office/powerpoint/2010/main" val="34244695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a:t>Components of Azure Synapse Analytics </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930" y="1494605"/>
            <a:ext cx="4599695" cy="553998"/>
          </a:xfrm>
          <a:prstGeom prst="rect">
            <a:avLst/>
          </a:prstGeom>
        </p:spPr>
        <p:txBody>
          <a:bodyPr/>
          <a:lstStyle/>
          <a:p>
            <a:r>
              <a:rPr lang="en-US" sz="2400" dirty="0">
                <a:solidFill>
                  <a:schemeClr val="tx2">
                    <a:lumMod val="50000"/>
                  </a:schemeClr>
                </a:solidFill>
              </a:rPr>
              <a:t>Elements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8930" y="2010757"/>
            <a:ext cx="4639759" cy="1723549"/>
          </a:xfrm>
          <a:prstGeom prst="rect">
            <a:avLst/>
          </a:prstGeom>
        </p:spPr>
        <p:txBody>
          <a:bodyPr/>
          <a:lstStyle/>
          <a:p>
            <a:pPr marL="342900" indent="-342900">
              <a:buFont typeface="Arial" panose="020B0604020202020204" pitchFamily="34" charset="0"/>
              <a:buChar char="•"/>
            </a:pPr>
            <a:r>
              <a:rPr lang="en-US" sz="2000">
                <a:latin typeface="+mn-lt"/>
              </a:rPr>
              <a:t>Synapse SQL pool</a:t>
            </a:r>
          </a:p>
          <a:p>
            <a:pPr marL="342900" indent="-342900">
              <a:buFont typeface="Arial" panose="020B0604020202020204" pitchFamily="34" charset="0"/>
              <a:buChar char="•"/>
            </a:pPr>
            <a:r>
              <a:rPr lang="en-US" sz="2000">
                <a:latin typeface="+mn-lt"/>
              </a:rPr>
              <a:t>Synapse Spark pool</a:t>
            </a:r>
          </a:p>
          <a:p>
            <a:pPr marL="342900" indent="-342900">
              <a:buFont typeface="Arial" panose="020B0604020202020204" pitchFamily="34" charset="0"/>
              <a:buChar char="•"/>
            </a:pPr>
            <a:r>
              <a:rPr lang="en-US" sz="2000">
                <a:latin typeface="+mn-lt"/>
              </a:rPr>
              <a:t>Synapse Pipelines</a:t>
            </a:r>
          </a:p>
          <a:p>
            <a:pPr marL="342900" indent="-342900">
              <a:buFont typeface="Arial" panose="020B0604020202020204" pitchFamily="34" charset="0"/>
              <a:buChar char="•"/>
            </a:pPr>
            <a:r>
              <a:rPr lang="en-US" sz="2000">
                <a:latin typeface="+mn-lt"/>
              </a:rPr>
              <a:t>Synapse Link</a:t>
            </a:r>
          </a:p>
          <a:p>
            <a:pPr marL="342900" indent="-342900">
              <a:buFont typeface="Arial" panose="020B0604020202020204" pitchFamily="34" charset="0"/>
              <a:buChar char="•"/>
            </a:pPr>
            <a:r>
              <a:rPr lang="en-US" sz="2000">
                <a:latin typeface="+mn-lt"/>
              </a:rPr>
              <a:t>Synapse Studio</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78689" y="1494605"/>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3074" name="Picture 2" descr="Diagram showing an overview of Azure Synapse capabilities.">
            <a:extLst>
              <a:ext uri="{FF2B5EF4-FFF2-40B4-BE49-F238E27FC236}">
                <a16:creationId xmlns:a16="http://schemas.microsoft.com/office/drawing/2014/main" id="{4A9F2249-2AC2-447E-AC65-624CFA74B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615" y="1677896"/>
            <a:ext cx="6283264" cy="3685499"/>
          </a:xfrm>
          <a:prstGeom prst="rect">
            <a:avLst/>
          </a:prstGeom>
          <a:noFill/>
        </p:spPr>
      </p:pic>
    </p:spTree>
    <p:extLst>
      <p:ext uri="{BB962C8B-B14F-4D97-AF65-F5344CB8AC3E}">
        <p14:creationId xmlns:p14="http://schemas.microsoft.com/office/powerpoint/2010/main" val="2765056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1059122"/>
          </a:xfrm>
        </p:spPr>
        <p:txBody>
          <a:bodyPr/>
          <a:lstStyle/>
          <a:p>
            <a:r>
              <a:rPr lang="en-US" dirty="0"/>
              <a:t>Compare Azure Data Factory to Azure Synapse Analytics</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1832982278"/>
              </p:ext>
            </p:extLst>
          </p:nvPr>
        </p:nvGraphicFramePr>
        <p:xfrm>
          <a:off x="548639" y="1402080"/>
          <a:ext cx="11167873" cy="4343627"/>
        </p:xfrm>
        <a:graphic>
          <a:graphicData uri="http://schemas.openxmlformats.org/drawingml/2006/table">
            <a:tbl>
              <a:tblPr firstRow="1" bandRow="1">
                <a:tableStyleId>{5C22544A-7EE6-4342-B048-85BDC9FD1C3A}</a:tableStyleId>
              </a:tblPr>
              <a:tblGrid>
                <a:gridCol w="2775641">
                  <a:extLst>
                    <a:ext uri="{9D8B030D-6E8A-4147-A177-3AD203B41FA5}">
                      <a16:colId xmlns:a16="http://schemas.microsoft.com/office/drawing/2014/main" val="3419358315"/>
                    </a:ext>
                  </a:extLst>
                </a:gridCol>
                <a:gridCol w="4111752">
                  <a:extLst>
                    <a:ext uri="{9D8B030D-6E8A-4147-A177-3AD203B41FA5}">
                      <a16:colId xmlns:a16="http://schemas.microsoft.com/office/drawing/2014/main" val="2428792440"/>
                    </a:ext>
                  </a:extLst>
                </a:gridCol>
                <a:gridCol w="4280480">
                  <a:extLst>
                    <a:ext uri="{9D8B030D-6E8A-4147-A177-3AD203B41FA5}">
                      <a16:colId xmlns:a16="http://schemas.microsoft.com/office/drawing/2014/main" val="16129369"/>
                    </a:ext>
                  </a:extLst>
                </a:gridCol>
              </a:tblGrid>
              <a:tr h="527082">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Factory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Synapse Analytics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763309">
                <a:tc>
                  <a:txBody>
                    <a:bodyPr/>
                    <a:lstStyle/>
                    <a:p>
                      <a:pPr algn="l" rtl="0" fontAlgn="base"/>
                      <a:r>
                        <a:rPr lang="en-US" sz="2000" b="0" kern="1200">
                          <a:solidFill>
                            <a:schemeClr val="tx1"/>
                          </a:solidFill>
                          <a:latin typeface="+mn-lt"/>
                          <a:ea typeface="+mn-ea"/>
                          <a:cs typeface="+mn-cs"/>
                        </a:rPr>
                        <a:t>Data sharing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Can be shared across different data factories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No sharing of data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763309">
                <a:tc>
                  <a:txBody>
                    <a:bodyPr/>
                    <a:lstStyle/>
                    <a:p>
                      <a:pPr algn="l" rtl="0" fontAlgn="base"/>
                      <a:r>
                        <a:rPr lang="en-US" sz="2000" b="0" kern="1200">
                          <a:solidFill>
                            <a:schemeClr val="tx1"/>
                          </a:solidFill>
                          <a:latin typeface="+mn-lt"/>
                          <a:ea typeface="+mn-ea"/>
                          <a:cs typeface="+mn-cs"/>
                        </a:rPr>
                        <a:t>Solution templates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Azure Data Factory template gallery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Synapse Workspace Knowledge center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63309">
                <a:tc>
                  <a:txBody>
                    <a:bodyPr/>
                    <a:lstStyle/>
                    <a:p>
                      <a:pPr algn="l" rtl="0" fontAlgn="base"/>
                      <a:r>
                        <a:rPr lang="en-US" sz="2000" b="0" kern="1200">
                          <a:solidFill>
                            <a:schemeClr val="tx1"/>
                          </a:solidFill>
                          <a:latin typeface="+mn-lt"/>
                          <a:ea typeface="+mn-ea"/>
                          <a:cs typeface="+mn-cs"/>
                        </a:rPr>
                        <a:t>Integration Runtime cross region support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Support Cross region data flows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Does not support cross region data flows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763309">
                <a:tc>
                  <a:txBody>
                    <a:bodyPr/>
                    <a:lstStyle/>
                    <a:p>
                      <a:pPr algn="l" rtl="0" fontAlgn="base"/>
                      <a:r>
                        <a:rPr lang="en-US" sz="2000" b="0" kern="1200">
                          <a:solidFill>
                            <a:schemeClr val="tx1"/>
                          </a:solidFill>
                          <a:latin typeface="+mn-lt"/>
                          <a:ea typeface="+mn-ea"/>
                          <a:cs typeface="+mn-cs"/>
                        </a:rPr>
                        <a:t>Monitoring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Integrated with Azure Monitor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it-IT" sz="2000" kern="1200">
                          <a:solidFill>
                            <a:schemeClr val="tx1"/>
                          </a:solidFill>
                          <a:latin typeface="+mn-lt"/>
                          <a:ea typeface="+mn-ea"/>
                          <a:cs typeface="+mn-cs"/>
                        </a:rPr>
                        <a:t>Diagnostic logs in Azure Monitor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763309">
                <a:tc>
                  <a:txBody>
                    <a:bodyPr/>
                    <a:lstStyle/>
                    <a:p>
                      <a:pPr algn="l" rtl="0" fontAlgn="base"/>
                      <a:r>
                        <a:rPr lang="en-US" sz="2000" b="0" kern="1200">
                          <a:solidFill>
                            <a:schemeClr val="tx1"/>
                          </a:solidFill>
                          <a:latin typeface="+mn-lt"/>
                          <a:ea typeface="+mn-ea"/>
                          <a:cs typeface="+mn-cs"/>
                        </a:rPr>
                        <a:t>Monitoring of Spark Jobs for Data Flow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Not supported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Supported by the Synapse Spark pools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Tree>
    <p:extLst>
      <p:ext uri="{BB962C8B-B14F-4D97-AF65-F5344CB8AC3E}">
        <p14:creationId xmlns:p14="http://schemas.microsoft.com/office/powerpoint/2010/main" val="40674192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440494"/>
            <a:ext cx="11773358" cy="680196"/>
          </a:xfrm>
        </p:spPr>
        <p:txBody>
          <a:bodyPr/>
          <a:lstStyle/>
          <a:p>
            <a:r>
              <a:rPr lang="en-US"/>
              <a:t>What kind of analytics can you do with Azure Synapse Analytics? </a:t>
            </a:r>
          </a:p>
        </p:txBody>
      </p:sp>
      <p:sp>
        <p:nvSpPr>
          <p:cNvPr id="6" name="Text Placeholder 5"/>
          <p:cNvSpPr>
            <a:spLocks noGrp="1"/>
          </p:cNvSpPr>
          <p:nvPr>
            <p:ph type="body" sz="quarter" idx="11"/>
          </p:nvPr>
        </p:nvSpPr>
        <p:spPr/>
        <p:txBody>
          <a:bodyPr/>
          <a:lstStyle/>
          <a:p>
            <a:r>
              <a:rPr lang="en-US" sz="1800"/>
              <a:t>Descriptive analytics - "What is happening?" </a:t>
            </a:r>
          </a:p>
          <a:p>
            <a:r>
              <a:rPr lang="en-US" sz="1600" b="0"/>
              <a:t>Azure Synapse Analytics leverages the dedicated SQL pool capability that enables you to create a persisted data warehouse to perform this type of analysis. </a:t>
            </a:r>
          </a:p>
        </p:txBody>
      </p:sp>
      <p:sp>
        <p:nvSpPr>
          <p:cNvPr id="2" name="Text Placeholder 1"/>
          <p:cNvSpPr>
            <a:spLocks noGrp="1"/>
          </p:cNvSpPr>
          <p:nvPr>
            <p:ph type="body" sz="quarter" idx="15"/>
          </p:nvPr>
        </p:nvSpPr>
        <p:spPr/>
        <p:txBody>
          <a:bodyPr/>
          <a:lstStyle/>
          <a:p>
            <a:r>
              <a:rPr lang="en-US" sz="1800"/>
              <a:t>Diagnostic analytics - "Why is it happening?" </a:t>
            </a:r>
          </a:p>
          <a:p>
            <a:pPr lvl="1"/>
            <a:r>
              <a:rPr lang="en-US" sz="1600"/>
              <a:t>You can use the serverless SQL pool capability within Azure Synapse Analytics that enables you to interactively explore data within a data lake.</a:t>
            </a:r>
          </a:p>
        </p:txBody>
      </p:sp>
      <p:sp>
        <p:nvSpPr>
          <p:cNvPr id="3" name="Text Placeholder 2"/>
          <p:cNvSpPr>
            <a:spLocks noGrp="1"/>
          </p:cNvSpPr>
          <p:nvPr>
            <p:ph type="body" sz="quarter" idx="17"/>
          </p:nvPr>
        </p:nvSpPr>
        <p:spPr>
          <a:xfrm>
            <a:off x="6258062" y="2739464"/>
            <a:ext cx="2603367" cy="3783256"/>
          </a:xfrm>
        </p:spPr>
        <p:txBody>
          <a:bodyPr/>
          <a:lstStyle/>
          <a:p>
            <a:r>
              <a:rPr lang="en-US" sz="1800"/>
              <a:t>Predictive analytics - "What is likely to happen?" </a:t>
            </a:r>
          </a:p>
          <a:p>
            <a:r>
              <a:rPr lang="en-US" sz="1600" b="0"/>
              <a:t>Azure Synapse Analytics uses its integrated Apache Spark engine and Azure Synapse Spark pools for predictive analytics with other services such as Azure Machine Learning Services, or Azure Databricks. </a:t>
            </a:r>
          </a:p>
        </p:txBody>
      </p:sp>
      <p:sp>
        <p:nvSpPr>
          <p:cNvPr id="4" name="Text Placeholder 3"/>
          <p:cNvSpPr>
            <a:spLocks noGrp="1"/>
          </p:cNvSpPr>
          <p:nvPr>
            <p:ph type="body" sz="quarter" idx="19"/>
          </p:nvPr>
        </p:nvSpPr>
        <p:spPr/>
        <p:txBody>
          <a:bodyPr/>
          <a:lstStyle/>
          <a:p>
            <a:r>
              <a:rPr lang="en-US" sz="1800"/>
              <a:t>Prescriptive analytics - "What needs to be done?" </a:t>
            </a:r>
          </a:p>
          <a:p>
            <a:pPr lvl="1"/>
            <a:r>
              <a:rPr lang="en-US" sz="1600"/>
              <a:t>This type of analytics looks at executing actions based on real-time or near real-time analysis of data, using predictive analytics. </a:t>
            </a:r>
          </a:p>
        </p:txBody>
      </p:sp>
      <p:grpSp>
        <p:nvGrpSpPr>
          <p:cNvPr id="27" name="Group 26">
            <a:extLst>
              <a:ext uri="{FF2B5EF4-FFF2-40B4-BE49-F238E27FC236}">
                <a16:creationId xmlns:a16="http://schemas.microsoft.com/office/drawing/2014/main" id="{1123F469-0407-47F9-8945-B465E322EBAC}"/>
              </a:ext>
              <a:ext uri="{C183D7F6-B498-43B3-948B-1728B52AA6E4}">
                <adec:decorative xmlns:adec="http://schemas.microsoft.com/office/drawing/2017/decorative" val="1"/>
              </a:ext>
            </a:extLst>
          </p:cNvPr>
          <p:cNvGrpSpPr/>
          <p:nvPr/>
        </p:nvGrpSpPr>
        <p:grpSpPr>
          <a:xfrm>
            <a:off x="1171684" y="1473967"/>
            <a:ext cx="1122190" cy="1122347"/>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a:extLst>
              <a:ext uri="{FF2B5EF4-FFF2-40B4-BE49-F238E27FC236}">
                <a16:creationId xmlns:a16="http://schemas.microsoft.com/office/drawing/2014/main" id="{F4516253-4B82-477A-BECB-AD972EBC867B}"/>
              </a:ext>
              <a:ext uri="{C183D7F6-B498-43B3-948B-1728B52AA6E4}">
                <adec:decorative xmlns:adec="http://schemas.microsoft.com/office/drawing/2017/decorative" val="1"/>
              </a:ext>
            </a:extLst>
          </p:cNvPr>
          <p:cNvGrpSpPr/>
          <p:nvPr/>
        </p:nvGrpSpPr>
        <p:grpSpPr>
          <a:xfrm>
            <a:off x="4085168" y="1473967"/>
            <a:ext cx="1122190" cy="1122347"/>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a:extLst>
              <a:ext uri="{FF2B5EF4-FFF2-40B4-BE49-F238E27FC236}">
                <a16:creationId xmlns:a16="http://schemas.microsoft.com/office/drawing/2014/main" id="{A0181722-322D-4318-82E6-0C960005F58F}"/>
              </a:ext>
              <a:ext uri="{C183D7F6-B498-43B3-948B-1728B52AA6E4}">
                <adec:decorative xmlns:adec="http://schemas.microsoft.com/office/drawing/2017/decorative" val="1"/>
              </a:ext>
            </a:extLst>
          </p:cNvPr>
          <p:cNvGrpSpPr/>
          <p:nvPr/>
        </p:nvGrpSpPr>
        <p:grpSpPr>
          <a:xfrm>
            <a:off x="6998651" y="1473967"/>
            <a:ext cx="1122190" cy="1122347"/>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a:extLst>
              <a:ext uri="{FF2B5EF4-FFF2-40B4-BE49-F238E27FC236}">
                <a16:creationId xmlns:a16="http://schemas.microsoft.com/office/drawing/2014/main" id="{27B9935E-49A5-49A5-8DB3-C56F5C521BEF}"/>
              </a:ext>
              <a:ext uri="{C183D7F6-B498-43B3-948B-1728B52AA6E4}">
                <adec:decorative xmlns:adec="http://schemas.microsoft.com/office/drawing/2017/decorative" val="1"/>
              </a:ext>
            </a:extLst>
          </p:cNvPr>
          <p:cNvGrpSpPr/>
          <p:nvPr/>
        </p:nvGrpSpPr>
        <p:grpSpPr>
          <a:xfrm>
            <a:off x="9912136" y="1473967"/>
            <a:ext cx="1122190" cy="1122347"/>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15938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517-4597-4448-BB61-F3877586BE63}"/>
              </a:ext>
            </a:extLst>
          </p:cNvPr>
          <p:cNvSpPr>
            <a:spLocks noGrp="1"/>
          </p:cNvSpPr>
          <p:nvPr>
            <p:ph type="title"/>
          </p:nvPr>
        </p:nvSpPr>
        <p:spPr/>
        <p:txBody>
          <a:bodyPr/>
          <a:lstStyle/>
          <a:p>
            <a:r>
              <a:rPr lang="en-US"/>
              <a:t>Compare Synapse to Databricks</a:t>
            </a:r>
          </a:p>
        </p:txBody>
      </p:sp>
      <p:sp>
        <p:nvSpPr>
          <p:cNvPr id="3" name="Text Placeholder 2">
            <a:extLst>
              <a:ext uri="{FF2B5EF4-FFF2-40B4-BE49-F238E27FC236}">
                <a16:creationId xmlns:a16="http://schemas.microsoft.com/office/drawing/2014/main" id="{31025AEA-A807-449E-B8A9-A73A8D1DF9C0}"/>
              </a:ext>
            </a:extLst>
          </p:cNvPr>
          <p:cNvSpPr>
            <a:spLocks noGrp="1"/>
          </p:cNvSpPr>
          <p:nvPr>
            <p:ph type="body" sz="quarter" idx="10"/>
          </p:nvPr>
        </p:nvSpPr>
        <p:spPr>
          <a:xfrm>
            <a:off x="432089" y="1083334"/>
            <a:ext cx="11341268" cy="769441"/>
          </a:xfrm>
        </p:spPr>
        <p:txBody>
          <a:bodyPr/>
          <a:lstStyle/>
          <a:p>
            <a:r>
              <a:rPr lang="en-US" dirty="0"/>
              <a:t>Azure Synapse Analytics and Azure Databricks offer different capabilities which may be combined if required</a:t>
            </a:r>
            <a:endParaRPr lang="en-US"/>
          </a:p>
        </p:txBody>
      </p:sp>
      <p:graphicFrame>
        <p:nvGraphicFramePr>
          <p:cNvPr id="6" name="Table 6">
            <a:extLst>
              <a:ext uri="{FF2B5EF4-FFF2-40B4-BE49-F238E27FC236}">
                <a16:creationId xmlns:a16="http://schemas.microsoft.com/office/drawing/2014/main" id="{04A98C17-8E90-4DA3-B644-7E202B0135FA}"/>
              </a:ext>
            </a:extLst>
          </p:cNvPr>
          <p:cNvGraphicFramePr>
            <a:graphicFrameLocks noGrp="1"/>
          </p:cNvGraphicFramePr>
          <p:nvPr>
            <p:extLst>
              <p:ext uri="{D42A27DB-BD31-4B8C-83A1-F6EECF244321}">
                <p14:modId xmlns:p14="http://schemas.microsoft.com/office/powerpoint/2010/main" val="861483037"/>
              </p:ext>
            </p:extLst>
          </p:nvPr>
        </p:nvGraphicFramePr>
        <p:xfrm>
          <a:off x="346727" y="2238799"/>
          <a:ext cx="11166354" cy="3573205"/>
        </p:xfrm>
        <a:graphic>
          <a:graphicData uri="http://schemas.openxmlformats.org/drawingml/2006/table">
            <a:tbl>
              <a:tblPr firstRow="1" bandRow="1">
                <a:tableStyleId>{5C22544A-7EE6-4342-B048-85BDC9FD1C3A}</a:tableStyleId>
              </a:tblPr>
              <a:tblGrid>
                <a:gridCol w="2359238">
                  <a:extLst>
                    <a:ext uri="{9D8B030D-6E8A-4147-A177-3AD203B41FA5}">
                      <a16:colId xmlns:a16="http://schemas.microsoft.com/office/drawing/2014/main" val="3769734891"/>
                    </a:ext>
                  </a:extLst>
                </a:gridCol>
                <a:gridCol w="4218171">
                  <a:extLst>
                    <a:ext uri="{9D8B030D-6E8A-4147-A177-3AD203B41FA5}">
                      <a16:colId xmlns:a16="http://schemas.microsoft.com/office/drawing/2014/main" val="447200777"/>
                    </a:ext>
                  </a:extLst>
                </a:gridCol>
                <a:gridCol w="4588945">
                  <a:extLst>
                    <a:ext uri="{9D8B030D-6E8A-4147-A177-3AD203B41FA5}">
                      <a16:colId xmlns:a16="http://schemas.microsoft.com/office/drawing/2014/main" val="1434033861"/>
                    </a:ext>
                  </a:extLst>
                </a:gridCol>
              </a:tblGrid>
              <a:tr h="423128">
                <a:tc>
                  <a:txBody>
                    <a:bodyPr/>
                    <a:lstStyle/>
                    <a:p>
                      <a:r>
                        <a:rPr lang="en-US" sz="1800" dirty="0"/>
                        <a:t>Capabilities </a:t>
                      </a:r>
                    </a:p>
                  </a:txBody>
                  <a:tcPr/>
                </a:tc>
                <a:tc>
                  <a:txBody>
                    <a:bodyPr/>
                    <a:lstStyle/>
                    <a:p>
                      <a:pPr algn="ctr"/>
                      <a:r>
                        <a:rPr lang="en-US" sz="1800" dirty="0"/>
                        <a:t>Databricks</a:t>
                      </a:r>
                    </a:p>
                  </a:txBody>
                  <a:tcPr/>
                </a:tc>
                <a:tc>
                  <a:txBody>
                    <a:bodyPr/>
                    <a:lstStyle/>
                    <a:p>
                      <a:pPr algn="ctr"/>
                      <a:r>
                        <a:rPr lang="en-US" sz="1800" dirty="0"/>
                        <a:t>Synapse</a:t>
                      </a:r>
                    </a:p>
                  </a:txBody>
                  <a:tcPr/>
                </a:tc>
                <a:extLst>
                  <a:ext uri="{0D108BD9-81ED-4DB2-BD59-A6C34878D82A}">
                    <a16:rowId xmlns:a16="http://schemas.microsoft.com/office/drawing/2014/main" val="3180151155"/>
                  </a:ext>
                </a:extLst>
              </a:tr>
              <a:tr h="1046957">
                <a:tc>
                  <a:txBody>
                    <a:bodyPr/>
                    <a:lstStyle/>
                    <a:p>
                      <a:r>
                        <a:rPr lang="en-US" sz="1800" b="0" dirty="0"/>
                        <a:t>Machine Learning</a:t>
                      </a:r>
                    </a:p>
                  </a:txBody>
                  <a:tcPr/>
                </a:tc>
                <a:tc>
                  <a:txBody>
                    <a:bodyPr/>
                    <a:lstStyle/>
                    <a:p>
                      <a:pPr marL="285750" indent="-285750">
                        <a:buFont typeface="Arial" panose="020B0604020202020204" pitchFamily="34" charset="0"/>
                        <a:buChar char="•"/>
                      </a:pPr>
                      <a:r>
                        <a:rPr lang="en-US" sz="1800" dirty="0"/>
                        <a:t>Optimized runtimes with support for TensorFlow, </a:t>
                      </a:r>
                      <a:r>
                        <a:rPr lang="en-US" sz="1800" dirty="0" err="1"/>
                        <a:t>PyTorch</a:t>
                      </a:r>
                      <a:r>
                        <a:rPr lang="en-US" sz="1800" dirty="0"/>
                        <a:t>, and </a:t>
                      </a:r>
                      <a:r>
                        <a:rPr lang="en-US" sz="1800" dirty="0" err="1"/>
                        <a:t>Keras</a:t>
                      </a:r>
                      <a:r>
                        <a:rPr lang="en-US" sz="1800" dirty="0"/>
                        <a:t>.  </a:t>
                      </a:r>
                    </a:p>
                    <a:p>
                      <a:pPr marL="285750" indent="-285750">
                        <a:buFont typeface="Arial" panose="020B0604020202020204" pitchFamily="34" charset="0"/>
                        <a:buChar char="•"/>
                      </a:pPr>
                      <a:r>
                        <a:rPr lang="en-US" sz="1800" dirty="0"/>
                        <a:t>GPU support</a:t>
                      </a: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Built-in support Azure ML</a:t>
                      </a:r>
                    </a:p>
                  </a:txBody>
                  <a:tcPr>
                    <a:solidFill>
                      <a:schemeClr val="bg1">
                        <a:lumMod val="95000"/>
                      </a:schemeClr>
                    </a:solidFill>
                  </a:tcPr>
                </a:tc>
                <a:extLst>
                  <a:ext uri="{0D108BD9-81ED-4DB2-BD59-A6C34878D82A}">
                    <a16:rowId xmlns:a16="http://schemas.microsoft.com/office/drawing/2014/main" val="1829200400"/>
                  </a:ext>
                </a:extLst>
              </a:tr>
              <a:tr h="1194638">
                <a:tc>
                  <a:txBody>
                    <a:bodyPr/>
                    <a:lstStyle/>
                    <a:p>
                      <a:r>
                        <a:rPr lang="en-US" sz="1800" b="0"/>
                        <a:t>Feature Set</a:t>
                      </a:r>
                      <a:endParaRPr lang="en-US" sz="1800" b="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Optimized Apache Spark environment</a:t>
                      </a:r>
                      <a:endParaRPr lang="en-US" sz="1800" dirty="0"/>
                    </a:p>
                  </a:txBody>
                  <a:tcPr>
                    <a:solidFill>
                      <a:schemeClr val="bg1"/>
                    </a:solidFill>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Distributed T-SQL system</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Spark environment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Data Integration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Unified experience with Synapse Studio</a:t>
                      </a:r>
                    </a:p>
                    <a:p>
                      <a:endParaRPr lang="en-US" sz="1800" dirty="0"/>
                    </a:p>
                  </a:txBody>
                  <a:tcPr>
                    <a:solidFill>
                      <a:schemeClr val="bg1"/>
                    </a:solidFill>
                  </a:tcPr>
                </a:tc>
                <a:extLst>
                  <a:ext uri="{0D108BD9-81ED-4DB2-BD59-A6C34878D82A}">
                    <a16:rowId xmlns:a16="http://schemas.microsoft.com/office/drawing/2014/main" val="1399326254"/>
                  </a:ext>
                </a:extLst>
              </a:tr>
              <a:tr h="423128">
                <a:tc>
                  <a:txBody>
                    <a:bodyPr/>
                    <a:lstStyle/>
                    <a:p>
                      <a:r>
                        <a:rPr lang="en-US" sz="1800" b="0" dirty="0"/>
                        <a:t>Reporting</a:t>
                      </a:r>
                    </a:p>
                  </a:txBody>
                  <a:tcP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Azure Databricks connection available in </a:t>
                      </a:r>
                      <a:r>
                        <a:rPr lang="en-US" sz="1800" b="0" i="0" kern="1200" dirty="0" err="1">
                          <a:solidFill>
                            <a:schemeClr val="dk1"/>
                          </a:solidFill>
                          <a:effectLst/>
                          <a:latin typeface="+mn-lt"/>
                          <a:ea typeface="+mn-ea"/>
                          <a:cs typeface="+mn-cs"/>
                        </a:rPr>
                        <a:t>PowerBI</a:t>
                      </a:r>
                      <a:endParaRPr lang="en-US" sz="1800" b="0" i="0" kern="1200" dirty="0">
                        <a:solidFill>
                          <a:schemeClr val="dk1"/>
                        </a:solidFill>
                        <a:effectLst/>
                        <a:latin typeface="+mn-lt"/>
                        <a:ea typeface="+mn-ea"/>
                        <a:cs typeface="+mn-cs"/>
                      </a:endParaRP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PowerBI available directly from Synapse Studio</a:t>
                      </a:r>
                    </a:p>
                  </a:txBody>
                  <a:tcPr>
                    <a:solidFill>
                      <a:schemeClr val="bg1">
                        <a:lumMod val="95000"/>
                      </a:schemeClr>
                    </a:solidFill>
                  </a:tcPr>
                </a:tc>
                <a:extLst>
                  <a:ext uri="{0D108BD9-81ED-4DB2-BD59-A6C34878D82A}">
                    <a16:rowId xmlns:a16="http://schemas.microsoft.com/office/drawing/2014/main" val="2356180359"/>
                  </a:ext>
                </a:extLst>
              </a:tr>
            </a:tbl>
          </a:graphicData>
        </a:graphic>
      </p:graphicFrame>
    </p:spTree>
    <p:extLst>
      <p:ext uri="{BB962C8B-B14F-4D97-AF65-F5344CB8AC3E}">
        <p14:creationId xmlns:p14="http://schemas.microsoft.com/office/powerpoint/2010/main" val="17617070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strategy for hot/warm/cold data path</a:t>
            </a:r>
            <a:endParaRPr lang="en-US"/>
          </a:p>
        </p:txBody>
      </p:sp>
      <p:pic>
        <p:nvPicPr>
          <p:cNvPr id="11" name="Picture Placeholder 10">
            <a:extLst>
              <a:ext uri="{FF2B5EF4-FFF2-40B4-BE49-F238E27FC236}">
                <a16:creationId xmlns:a16="http://schemas.microsoft.com/office/drawing/2014/main" id="{8D517AFF-D2C9-4266-A278-10CF0B5F037D}"/>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1040609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608018"/>
          </a:xfrm>
        </p:spPr>
        <p:txBody>
          <a:bodyPr/>
          <a:lstStyle/>
          <a:p>
            <a:r>
              <a:rPr lang="en-US"/>
              <a:t>When to use Hot/Warm/Cold data path</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1378979123"/>
              </p:ext>
            </p:extLst>
          </p:nvPr>
        </p:nvGraphicFramePr>
        <p:xfrm>
          <a:off x="512062" y="1263149"/>
          <a:ext cx="10865852" cy="4111204"/>
        </p:xfrm>
        <a:graphic>
          <a:graphicData uri="http://schemas.openxmlformats.org/drawingml/2006/table">
            <a:tbl>
              <a:tblPr firstRow="1" bandRow="1">
                <a:tableStyleId>{5C22544A-7EE6-4342-B048-85BDC9FD1C3A}</a:tableStyleId>
              </a:tblPr>
              <a:tblGrid>
                <a:gridCol w="3029791">
                  <a:extLst>
                    <a:ext uri="{9D8B030D-6E8A-4147-A177-3AD203B41FA5}">
                      <a16:colId xmlns:a16="http://schemas.microsoft.com/office/drawing/2014/main" val="3816912176"/>
                    </a:ext>
                  </a:extLst>
                </a:gridCol>
                <a:gridCol w="7836061">
                  <a:extLst>
                    <a:ext uri="{9D8B030D-6E8A-4147-A177-3AD203B41FA5}">
                      <a16:colId xmlns:a16="http://schemas.microsoft.com/office/drawing/2014/main" val="3419358315"/>
                    </a:ext>
                  </a:extLst>
                </a:gridCol>
              </a:tblGrid>
              <a:tr h="478093">
                <a:tc>
                  <a:txBody>
                    <a:bodyPr/>
                    <a:lstStyle/>
                    <a:p>
                      <a:pPr algn="ctr" rtl="0" fontAlgn="base"/>
                      <a:r>
                        <a:rPr kumimoji="0" lang="en-US" sz="2000" b="1" i="0" u="none" strike="noStrike" kern="1200" cap="none" spc="0" normalizeH="0" baseline="0">
                          <a:ln>
                            <a:noFill/>
                          </a:ln>
                          <a:solidFill>
                            <a:srgbClr val="FFFFFF"/>
                          </a:solidFill>
                          <a:effectLst/>
                          <a:uLnTx/>
                          <a:uFillTx/>
                          <a:latin typeface="+mj-lt"/>
                          <a:ea typeface="+mn-ea"/>
                          <a:cs typeface="+mn-cs"/>
                        </a:rPr>
                        <a:t>Path </a:t>
                      </a: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a:solidFill>
                            <a:schemeClr val="bg1"/>
                          </a:solidFill>
                          <a:latin typeface="+mj-lt"/>
                        </a:rPr>
                        <a:t>Requirement</a:t>
                      </a:r>
                      <a:r>
                        <a:rPr lang="en-US" sz="2000">
                          <a:solidFill>
                            <a:schemeClr val="tx1"/>
                          </a:solidFill>
                          <a:latin typeface="+mj-lt"/>
                        </a:rPr>
                        <a:t>  </a:t>
                      </a:r>
                    </a:p>
                  </a:txBody>
                  <a:tcPr marL="89642" marR="89642"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algn="l" rtl="0" fontAlgn="base"/>
                      <a:r>
                        <a:rPr lang="en-US" sz="2000" kern="1200">
                          <a:solidFill>
                            <a:schemeClr val="tx1"/>
                          </a:solidFill>
                          <a:latin typeface="+mn-lt"/>
                          <a:ea typeface="+mn-ea"/>
                          <a:cs typeface="+mn-cs"/>
                        </a:rPr>
                        <a:t>Hot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data requirements are known to change frequently </a:t>
                      </a:r>
                    </a:p>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processing or displaying data in real time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667741">
                <a:tc>
                  <a:txBody>
                    <a:bodyPr/>
                    <a:lstStyle/>
                    <a:p>
                      <a:pPr marL="0" marR="0" lvl="0" indent="0" algn="l" defTabSz="914367" rtl="0" eaLnBrk="1" fontAlgn="base"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Warm data path </a:t>
                      </a:r>
                    </a:p>
                    <a:p>
                      <a:pPr algn="l" rtl="0" fontAlgn="base"/>
                      <a:endParaRPr lang="en-US" sz="20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you need to store or display a recent subset of data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small analytical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rtl="0" fontAlgn="base"/>
                      <a:r>
                        <a:rPr lang="en-US" sz="2000" kern="1200" dirty="0">
                          <a:solidFill>
                            <a:schemeClr val="tx1"/>
                          </a:solidFill>
                          <a:latin typeface="+mn-lt"/>
                          <a:ea typeface="+mn-ea"/>
                          <a:cs typeface="+mn-cs"/>
                        </a:rPr>
                        <a:t>Cold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data is rarely used. The data might be stored for compliance or legal reasons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long term analytics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5282230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Azure Stream Analytics solution for Data Analysis</a:t>
            </a:r>
            <a:endParaRPr lang="en-US"/>
          </a:p>
        </p:txBody>
      </p:sp>
      <p:pic>
        <p:nvPicPr>
          <p:cNvPr id="11" name="Picture Placeholder 10">
            <a:extLst>
              <a:ext uri="{FF2B5EF4-FFF2-40B4-BE49-F238E27FC236}">
                <a16:creationId xmlns:a16="http://schemas.microsoft.com/office/drawing/2014/main" id="{DD2B5126-54DE-4B04-85C6-7AF213E614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043423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05: Design a data </a:t>
            </a:r>
            <a:r>
              <a:rPr lang="en-US"/>
              <a:t>integration solution</a:t>
            </a:r>
            <a:endParaRPr lang="en-US" dirty="0"/>
          </a:p>
        </p:txBody>
      </p:sp>
      <p:grpSp>
        <p:nvGrpSpPr>
          <p:cNvPr id="4" name="Group 3" descr="Icon of three concentric arcs">
            <a:extLst>
              <a:ext uri="{FF2B5EF4-FFF2-40B4-BE49-F238E27FC236}">
                <a16:creationId xmlns:a16="http://schemas.microsoft.com/office/drawing/2014/main" id="{4446B943-100B-428A-8F44-DF0D2B660A69}"/>
              </a:ext>
            </a:extLst>
          </p:cNvPr>
          <p:cNvGrpSpPr/>
          <p:nvPr/>
        </p:nvGrpSpPr>
        <p:grpSpPr>
          <a:xfrm>
            <a:off x="10090420" y="2788200"/>
            <a:ext cx="1281600" cy="1281600"/>
            <a:chOff x="3031669" y="1620003"/>
            <a:chExt cx="702132" cy="702231"/>
          </a:xfrm>
        </p:grpSpPr>
        <p:grpSp>
          <p:nvGrpSpPr>
            <p:cNvPr id="6" name="Group 5">
              <a:extLst>
                <a:ext uri="{FF2B5EF4-FFF2-40B4-BE49-F238E27FC236}">
                  <a16:creationId xmlns:a16="http://schemas.microsoft.com/office/drawing/2014/main" id="{52B9E43A-2C07-4EF4-B651-146ACCC968B4}"/>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033EBECB-96CF-45FE-B36F-B9D16E382F6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4350B24B-BB76-4C8B-B500-38D31F571B5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D1C60977-BAFF-4FBB-B297-FD357E4D4E21}"/>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Stream Analytics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02844"/>
            <a:ext cx="11341268" cy="1107996"/>
          </a:xfrm>
          <a:prstGeom prst="rect">
            <a:avLst/>
          </a:prstGeom>
          <a:ln>
            <a:noFill/>
          </a:ln>
        </p:spPr>
        <p:txBody>
          <a:bodyPr/>
          <a:lstStyle/>
          <a:p>
            <a:r>
              <a:rPr lang="en-US"/>
              <a:t>Azure Stream Analytics is a real-time analytics and complex event-processing engine that is designed to analyze and process high volumes of fast streaming data from multiple sources simultaneously.</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7029" y="2271820"/>
            <a:ext cx="6321618" cy="358333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71905FC4-8E54-4F04-88E9-325C3510A941}"/>
              </a:ext>
            </a:extLst>
          </p:cNvPr>
          <p:cNvSpPr txBox="1"/>
          <p:nvPr/>
        </p:nvSpPr>
        <p:spPr>
          <a:xfrm>
            <a:off x="432089" y="2351314"/>
            <a:ext cx="5028185" cy="3785652"/>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Analyze real-time telemetry streams from IoT devices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Web logs/clickstream analytics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Geospatial analytics for fleet management and driverless vehicles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Remote monitoring and predictive maintenance of high value assets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Real-time analytics on point-of-sale data for inventory control and anomaly detection</a:t>
            </a:r>
          </a:p>
        </p:txBody>
      </p:sp>
      <p:pic>
        <p:nvPicPr>
          <p:cNvPr id="5122" name="Picture 2" descr="Diagram shows the Stream Analytics pipeline, and how data is ingested, analyzed, and then sent for presentation or action.">
            <a:extLst>
              <a:ext uri="{FF2B5EF4-FFF2-40B4-BE49-F238E27FC236}">
                <a16:creationId xmlns:a16="http://schemas.microsoft.com/office/drawing/2014/main" id="{5A9146F7-3086-43BC-926C-CD380F4BB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47" y="2752769"/>
            <a:ext cx="6223381" cy="2621437"/>
          </a:xfrm>
          <a:prstGeom prst="rect">
            <a:avLst/>
          </a:prstGeom>
          <a:noFill/>
        </p:spPr>
      </p:pic>
    </p:spTree>
    <p:extLst>
      <p:ext uri="{BB962C8B-B14F-4D97-AF65-F5344CB8AC3E}">
        <p14:creationId xmlns:p14="http://schemas.microsoft.com/office/powerpoint/2010/main" val="2236636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26A56B-C19C-4AF8-A80F-05117F63497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F60A999C-0031-4A39-83F3-A30B739B587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37595" y="2686596"/>
            <a:ext cx="1020956" cy="1484807"/>
          </a:xfrm>
          <a:prstGeom prst="rect">
            <a:avLst/>
          </a:prstGeom>
        </p:spPr>
      </p:pic>
    </p:spTree>
    <p:extLst>
      <p:ext uri="{BB962C8B-B14F-4D97-AF65-F5344CB8AC3E}">
        <p14:creationId xmlns:p14="http://schemas.microsoft.com/office/powerpoint/2010/main" val="23074808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D5F9-6174-444A-91E8-8458FF0F6AB3}"/>
              </a:ext>
            </a:extLst>
          </p:cNvPr>
          <p:cNvSpPr>
            <a:spLocks noGrp="1"/>
          </p:cNvSpPr>
          <p:nvPr>
            <p:ph type="title"/>
          </p:nvPr>
        </p:nvSpPr>
        <p:spPr/>
        <p:txBody>
          <a:bodyPr/>
          <a:lstStyle/>
          <a:p>
            <a:r>
              <a:rPr lang="en-US" dirty="0"/>
              <a:t>Use Case: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Just-in-time inventory</a:t>
            </a:r>
            <a:endParaRPr lang="en-US" dirty="0">
              <a:solidFill>
                <a:schemeClr val="tx2">
                  <a:lumMod val="50000"/>
                </a:schemeClr>
              </a:solidFill>
            </a:endParaRPr>
          </a:p>
        </p:txBody>
      </p:sp>
      <p:pic>
        <p:nvPicPr>
          <p:cNvPr id="3" name="Picture 2" descr="Diagram of solution overview for the just-in-time inventory.">
            <a:hlinkClick r:id="rId4"/>
            <a:extLst>
              <a:ext uri="{FF2B5EF4-FFF2-40B4-BE49-F238E27FC236}">
                <a16:creationId xmlns:a16="http://schemas.microsoft.com/office/drawing/2014/main" id="{BD8A54DA-B782-4879-B782-C0999C3722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099" y="1287575"/>
            <a:ext cx="9067801" cy="4932070"/>
          </a:xfrm>
          <a:prstGeom prst="rect">
            <a:avLst/>
          </a:prstGeom>
          <a:noFill/>
          <a:ln>
            <a:noFill/>
          </a:ln>
        </p:spPr>
      </p:pic>
    </p:spTree>
    <p:extLst>
      <p:ext uri="{BB962C8B-B14F-4D97-AF65-F5344CB8AC3E}">
        <p14:creationId xmlns:p14="http://schemas.microsoft.com/office/powerpoint/2010/main" val="15932271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a:solidFill>
                  <a:srgbClr val="FFFFFF"/>
                </a:solidFill>
                <a:latin typeface="Segoe UI Semibold"/>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a:solidFill>
                  <a:srgbClr val="000000"/>
                </a:solidFill>
                <a:latin typeface="Segoe UI"/>
              </a:rPr>
              <a:t>Explore concepts of data analytics - Learn | Microsoft Docs</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963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51268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a:solidFill>
                  <a:srgbClr val="000000"/>
                </a:solidFill>
                <a:latin typeface="Segoe UI"/>
              </a:rPr>
              <a:t>Explore Azure database and analytics services - Learn | Microsoft Docs</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311291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13" name="TextBox 12">
            <a:extLst>
              <a:ext uri="{FF2B5EF4-FFF2-40B4-BE49-F238E27FC236}">
                <a16:creationId xmlns:a16="http://schemas.microsoft.com/office/drawing/2014/main" id="{706C342B-22B9-4704-A222-EFA54D93CBE1}"/>
              </a:ext>
            </a:extLst>
          </p:cNvPr>
          <p:cNvSpPr txBox="1"/>
          <p:nvPr/>
        </p:nvSpPr>
        <p:spPr>
          <a:xfrm>
            <a:off x="4093925" y="3175288"/>
            <a:ext cx="7590042" cy="362072"/>
          </a:xfrm>
          <a:prstGeom prst="rect">
            <a:avLst/>
          </a:prstGeom>
          <a:noFill/>
        </p:spPr>
        <p:txBody>
          <a:bodyPr wrap="square">
            <a:spAutoFit/>
          </a:bodyPr>
          <a:lstStyle/>
          <a:p>
            <a:r>
              <a:rPr lang="en-US" sz="1730"/>
              <a:t>Data integration at scale Azure Data Factory - Learn | Microsoft Docs</a:t>
            </a:r>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6671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2389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909F6-D923-4A1E-8084-B3FCB3128DEA}"/>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31FEFCC0-79F9-43B9-BB9F-A99867EC14C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98361" y="2788373"/>
            <a:ext cx="1281253" cy="1281253"/>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691BA-706F-4C6D-BA43-0C9A3672BDD0}"/>
              </a:ext>
            </a:extLst>
          </p:cNvPr>
          <p:cNvSpPr>
            <a:spLocks noGrp="1"/>
          </p:cNvSpPr>
          <p:nvPr>
            <p:ph type="title"/>
          </p:nvPr>
        </p:nvSpPr>
        <p:spPr/>
        <p:txBody>
          <a:bodyPr/>
          <a:lstStyle/>
          <a:p>
            <a:r>
              <a:rPr lang="en-US" dirty="0">
                <a:solidFill>
                  <a:schemeClr val="tx2">
                    <a:lumMod val="50000"/>
                  </a:schemeClr>
                </a:solidFill>
              </a:rPr>
              <a:t>Optional - Whiteboard discussion #1</a:t>
            </a:r>
          </a:p>
        </p:txBody>
      </p:sp>
      <p:sp>
        <p:nvSpPr>
          <p:cNvPr id="4" name="Text Placeholder 3">
            <a:extLst>
              <a:ext uri="{FF2B5EF4-FFF2-40B4-BE49-F238E27FC236}">
                <a16:creationId xmlns:a16="http://schemas.microsoft.com/office/drawing/2014/main" id="{8BC64B79-0291-4611-A960-17C5041545EF}"/>
              </a:ext>
            </a:extLst>
          </p:cNvPr>
          <p:cNvSpPr>
            <a:spLocks noGrp="1"/>
          </p:cNvSpPr>
          <p:nvPr>
            <p:ph type="body" sz="quarter" idx="10"/>
          </p:nvPr>
        </p:nvSpPr>
        <p:spPr>
          <a:xfrm>
            <a:off x="432089" y="946653"/>
            <a:ext cx="11341268" cy="430887"/>
          </a:xfrm>
        </p:spPr>
        <p:txBody>
          <a:bodyPr/>
          <a:lstStyle/>
          <a:p>
            <a:r>
              <a:rPr lang="en-US" dirty="0">
                <a:hlinkClick r:id="rId3">
                  <a:extLst>
                    <a:ext uri="{A12FA001-AC4F-418D-AE19-62706E023703}">
                      <ahyp:hlinkClr xmlns:ahyp="http://schemas.microsoft.com/office/drawing/2018/hyperlinkcolor" val="tx"/>
                    </a:ext>
                  </a:extLst>
                </a:hlinkClick>
              </a:rPr>
              <a:t>Predictive insights with vehicle telematics</a:t>
            </a:r>
            <a:endParaRPr lang="en-US" dirty="0"/>
          </a:p>
        </p:txBody>
      </p:sp>
      <p:pic>
        <p:nvPicPr>
          <p:cNvPr id="1026" name="Picture 2" descr="This solution is built on the Azure managed services: Event Hubs, Azure Stream Analytics, Azure Machine Learning, Storage Accounts, HDInsight, Data Factory, Azure Synapse Analytics and Power BI. ">
            <a:extLst>
              <a:ext uri="{FF2B5EF4-FFF2-40B4-BE49-F238E27FC236}">
                <a16:creationId xmlns:a16="http://schemas.microsoft.com/office/drawing/2014/main" id="{372E437F-1DDA-4D51-A9A2-6274A32C5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115" y="1443249"/>
            <a:ext cx="6788674" cy="5116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7DD94CB-CF9D-404C-90DF-74B48E8F180F}"/>
              </a:ext>
              <a:ext uri="{C183D7F6-B498-43B3-948B-1728B52AA6E4}">
                <adec:decorative xmlns:adec="http://schemas.microsoft.com/office/drawing/2017/decorative" val="1"/>
              </a:ext>
            </a:extLst>
          </p:cNvPr>
          <p:cNvSpPr/>
          <p:nvPr/>
        </p:nvSpPr>
        <p:spPr bwMode="auto">
          <a:xfrm>
            <a:off x="432089" y="1377541"/>
            <a:ext cx="11180791" cy="511624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16396737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4" y="1482993"/>
            <a:ext cx="5312306" cy="4447544"/>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a data integration solution with Azure Data Factory</a:t>
            </a:r>
          </a:p>
          <a:p>
            <a:pPr marL="342900" lvl="1" indent="-342900">
              <a:spcBef>
                <a:spcPts val="0"/>
              </a:spcBef>
              <a:spcAft>
                <a:spcPts val="1200"/>
              </a:spcAft>
              <a:buFont typeface="Arial" panose="020B0604020202020204" pitchFamily="34" charset="0"/>
              <a:buChar char="•"/>
            </a:pPr>
            <a:r>
              <a:rPr lang="en-US" dirty="0"/>
              <a:t>Design a data integration solution with Azure Data Lake</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Databricks</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Synapse Analytics </a:t>
            </a:r>
          </a:p>
          <a:p>
            <a:pPr marL="342900" lvl="1" indent="-342900">
              <a:spcBef>
                <a:spcPts val="0"/>
              </a:spcBef>
              <a:spcAft>
                <a:spcPts val="1200"/>
              </a:spcAft>
              <a:buFont typeface="Arial" panose="020B0604020202020204" pitchFamily="34" charset="0"/>
              <a:buChar char="•"/>
            </a:pPr>
            <a:r>
              <a:rPr lang="en-US" dirty="0"/>
              <a:t>Design a strategy for hot/warm/cold data path</a:t>
            </a:r>
          </a:p>
          <a:p>
            <a:pPr marL="342900" lvl="1" indent="-342900">
              <a:spcBef>
                <a:spcPts val="0"/>
              </a:spcBef>
              <a:spcAft>
                <a:spcPts val="1200"/>
              </a:spcAft>
              <a:buFont typeface="Arial" panose="020B0604020202020204" pitchFamily="34" charset="0"/>
              <a:buChar char="•"/>
            </a:pPr>
            <a:r>
              <a:rPr lang="en-US" dirty="0"/>
              <a:t>Design Azure Stream Analytics solution for Data Analysis</a:t>
            </a:r>
          </a:p>
        </p:txBody>
      </p:sp>
      <p:sp>
        <p:nvSpPr>
          <p:cNvPr id="4" name="TextBox 3">
            <a:extLst>
              <a:ext uri="{FF2B5EF4-FFF2-40B4-BE49-F238E27FC236}">
                <a16:creationId xmlns:a16="http://schemas.microsoft.com/office/drawing/2014/main" id="{9586B98A-28BD-4B7D-A389-0351C62D67E6}"/>
              </a:ext>
            </a:extLst>
          </p:cNvPr>
          <p:cNvSpPr txBox="1"/>
          <p:nvPr/>
        </p:nvSpPr>
        <p:spPr>
          <a:xfrm>
            <a:off x="6651121" y="2212192"/>
            <a:ext cx="4671048"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Data Integration</a:t>
            </a:r>
            <a:r>
              <a:rPr lang="en-US" sz="180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integration</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analysis </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05: Design a data integration solution with Azure Data Factory</a:t>
            </a:r>
          </a:p>
        </p:txBody>
      </p:sp>
      <p:pic>
        <p:nvPicPr>
          <p:cNvPr id="4" name="Picture Placeholder 3">
            <a:extLst>
              <a:ext uri="{FF2B5EF4-FFF2-40B4-BE49-F238E27FC236}">
                <a16:creationId xmlns:a16="http://schemas.microsoft.com/office/drawing/2014/main" id="{EE7A25FB-A825-4A56-933F-A60B41121EF4}"/>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632948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Data-driven workflows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107996"/>
          </a:xfrm>
          <a:prstGeom prst="rect">
            <a:avLst/>
          </a:prstGeom>
        </p:spPr>
        <p:txBody>
          <a:bodyPr/>
          <a:lstStyle/>
          <a:p>
            <a:r>
              <a:rPr lang="en-US"/>
              <a:t>Azure Data Factory is a cloud-based ETL and data integration service that can help you create and schedule data-driven workflows (called pipelines) that can ingest data from disparate data stores.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2" y="2783022"/>
            <a:ext cx="4647771" cy="1661993"/>
          </a:xfrm>
          <a:prstGeom prst="rect">
            <a:avLst/>
          </a:prstGeom>
        </p:spPr>
        <p:txBody>
          <a:bodyPr/>
          <a:lstStyle/>
          <a:p>
            <a:r>
              <a:rPr lang="en-US" sz="2400">
                <a:latin typeface="+mn-lt"/>
              </a:rPr>
              <a:t>You can use Azure Data Factory to:</a:t>
            </a:r>
          </a:p>
          <a:p>
            <a:pPr marL="457200" indent="-457200">
              <a:buFont typeface="+mj-lt"/>
              <a:buAutoNum type="arabicPeriod"/>
            </a:pPr>
            <a:r>
              <a:rPr lang="en-US" sz="2400">
                <a:latin typeface="+mn-lt"/>
              </a:rPr>
              <a:t>Orchestrate data movement. </a:t>
            </a:r>
          </a:p>
          <a:p>
            <a:pPr marL="457200" indent="-457200">
              <a:buFont typeface="+mj-lt"/>
              <a:buAutoNum type="arabicPeriod"/>
            </a:pPr>
            <a:r>
              <a:rPr lang="en-US" sz="2400">
                <a:latin typeface="+mn-lt"/>
              </a:rPr>
              <a:t>Transform data at scale. </a:t>
            </a:r>
          </a:p>
        </p:txBody>
      </p:sp>
      <p:sp>
        <p:nvSpPr>
          <p:cNvPr id="9"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8374" y="2191330"/>
            <a:ext cx="6249971" cy="305186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5" name="图片 4" descr="The Data Factory architecture."/>
          <p:cNvPicPr>
            <a:picLocks noChangeAspect="1"/>
          </p:cNvPicPr>
          <p:nvPr/>
        </p:nvPicPr>
        <p:blipFill>
          <a:blip r:embed="rId4"/>
          <a:stretch>
            <a:fillRect/>
          </a:stretch>
        </p:blipFill>
        <p:spPr>
          <a:xfrm>
            <a:off x="5744829" y="2382303"/>
            <a:ext cx="5944115" cy="2627604"/>
          </a:xfrm>
          <a:prstGeom prst="rect">
            <a:avLst/>
          </a:prstGeom>
        </p:spPr>
      </p:pic>
    </p:spTree>
    <p:extLst>
      <p:ext uri="{BB962C8B-B14F-4D97-AF65-F5344CB8AC3E}">
        <p14:creationId xmlns:p14="http://schemas.microsoft.com/office/powerpoint/2010/main" val="2361825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data integration solution with Azure Data Lake </a:t>
            </a:r>
            <a:endParaRPr lang="en-US"/>
          </a:p>
        </p:txBody>
      </p:sp>
      <p:pic>
        <p:nvPicPr>
          <p:cNvPr id="11" name="Picture Placeholder 10">
            <a:extLst>
              <a:ext uri="{FF2B5EF4-FFF2-40B4-BE49-F238E27FC236}">
                <a16:creationId xmlns:a16="http://schemas.microsoft.com/office/drawing/2014/main" id="{3D017713-5F36-4B4E-A0AC-8B939E2D15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8556871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Lake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a:t>Azure Data Lake Storage is a comprehensive, scalable, and cost-effective data lake solution for big data analytics built into Azure.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376294" y="2416312"/>
            <a:ext cx="4640263" cy="2800767"/>
          </a:xfrm>
          <a:prstGeom prst="rect">
            <a:avLst/>
          </a:prstGeom>
        </p:spPr>
        <p:txBody>
          <a:bodyPr/>
          <a:lstStyle/>
          <a:p>
            <a:pPr>
              <a:spcAft>
                <a:spcPts val="1200"/>
              </a:spcAft>
            </a:pPr>
            <a:r>
              <a:rPr lang="en-US" sz="2000">
                <a:latin typeface="+mn-lt"/>
              </a:rPr>
              <a:t>Use Azure Data Lake when you need:</a:t>
            </a:r>
          </a:p>
          <a:p>
            <a:pPr marL="285750" indent="-285750">
              <a:spcAft>
                <a:spcPts val="1200"/>
              </a:spcAft>
              <a:buFont typeface="Arial" panose="020B0604020202020204" pitchFamily="34" charset="0"/>
              <a:buChar char="•"/>
            </a:pPr>
            <a:r>
              <a:rPr lang="en-US" sz="2000">
                <a:solidFill>
                  <a:schemeClr val="tx1"/>
                </a:solidFill>
                <a:latin typeface="+mn-lt"/>
              </a:rPr>
              <a:t>a data repository on the cloud for managing large volumes of data </a:t>
            </a:r>
          </a:p>
          <a:p>
            <a:pPr marL="285750" indent="-285750">
              <a:spcAft>
                <a:spcPts val="1200"/>
              </a:spcAft>
              <a:buFont typeface="Arial" panose="020B0604020202020204" pitchFamily="34" charset="0"/>
              <a:buChar char="•"/>
            </a:pPr>
            <a:r>
              <a:rPr lang="en-US" sz="2000" spc="0">
                <a:latin typeface="+mn-lt"/>
              </a:rPr>
              <a:t>T</a:t>
            </a:r>
            <a:r>
              <a:rPr kumimoji="0" lang="en-US" sz="2000" b="0" i="0" u="none" strike="noStrike" kern="1200" cap="none" spc="0" normalizeH="0" baseline="0" noProof="0">
                <a:ln>
                  <a:noFill/>
                </a:ln>
                <a:solidFill>
                  <a:srgbClr val="000000"/>
                </a:solidFill>
                <a:effectLst/>
                <a:uLnTx/>
                <a:uFillTx/>
                <a:latin typeface="+mn-lt"/>
                <a:ea typeface="+mn-ea"/>
                <a:cs typeface="+mn-cs"/>
              </a:rPr>
              <a:t>o manage a diverse collection of data types such as JSON files, CSV, log files or other diverse formats</a:t>
            </a:r>
          </a:p>
          <a:p>
            <a:pPr marL="285750" indent="-285750">
              <a:spcAft>
                <a:spcPts val="1200"/>
              </a:spcAft>
              <a:buFont typeface="Arial" panose="020B0604020202020204" pitchFamily="34" charset="0"/>
              <a:buChar char="•"/>
            </a:pPr>
            <a:r>
              <a:rPr lang="en-US" sz="2000" spc="0">
                <a:latin typeface="+mn-lt"/>
              </a:rPr>
              <a:t>R</a:t>
            </a:r>
            <a:r>
              <a:rPr kumimoji="0" lang="en-US" sz="2000" b="0" i="0" u="none" strike="noStrike" kern="1200" cap="none" spc="0" normalizeH="0" baseline="0" noProof="0" err="1">
                <a:ln>
                  <a:noFill/>
                </a:ln>
                <a:solidFill>
                  <a:srgbClr val="000000"/>
                </a:solidFill>
                <a:effectLst/>
                <a:uLnTx/>
                <a:uFillTx/>
                <a:latin typeface="+mn-lt"/>
                <a:ea typeface="+mn-ea"/>
                <a:cs typeface="+mn-cs"/>
              </a:rPr>
              <a:t>eal</a:t>
            </a:r>
            <a:r>
              <a:rPr lang="en-US" sz="2000" spc="0">
                <a:latin typeface="+mn-lt"/>
              </a:rPr>
              <a:t>-</a:t>
            </a:r>
            <a:r>
              <a:rPr kumimoji="0" lang="en-US" sz="2000" b="0" i="0" u="none" strike="noStrike" kern="1200" cap="none" spc="0" normalizeH="0" baseline="0" noProof="0">
                <a:ln>
                  <a:noFill/>
                </a:ln>
                <a:solidFill>
                  <a:srgbClr val="000000"/>
                </a:solidFill>
                <a:effectLst/>
                <a:uLnTx/>
                <a:uFillTx/>
                <a:latin typeface="+mn-lt"/>
                <a:ea typeface="+mn-ea"/>
                <a:cs typeface="+mn-cs"/>
              </a:rPr>
              <a:t>time data ingestion and storage </a:t>
            </a:r>
            <a:endParaRPr lang="en-US" sz="2000">
              <a:latin typeface="+mn-lt"/>
            </a:endParaRP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16557" y="2249623"/>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26" name="Picture 2" descr="Diagram showing ad hoc data and streaming data are either bulk ingested or ad hoc ingested in Azure Data Lake Storage.">
            <a:extLst>
              <a:ext uri="{FF2B5EF4-FFF2-40B4-BE49-F238E27FC236}">
                <a16:creationId xmlns:a16="http://schemas.microsoft.com/office/drawing/2014/main" id="{7CDF019A-4232-410A-B469-6A5DFE263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755" y="2416312"/>
            <a:ext cx="6388720" cy="3781079"/>
          </a:xfrm>
          <a:prstGeom prst="rect">
            <a:avLst/>
          </a:prstGeom>
          <a:noFill/>
        </p:spPr>
      </p:pic>
    </p:spTree>
    <p:extLst>
      <p:ext uri="{BB962C8B-B14F-4D97-AF65-F5344CB8AC3E}">
        <p14:creationId xmlns:p14="http://schemas.microsoft.com/office/powerpoint/2010/main" val="23148639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12595" y="394195"/>
            <a:ext cx="11341268" cy="680196"/>
          </a:xfrm>
        </p:spPr>
        <p:txBody>
          <a:bodyPr/>
          <a:lstStyle/>
          <a:p>
            <a:r>
              <a:rPr lang="en-US" dirty="0"/>
              <a:t>Compare Azure Data Lake to Azure Blob storage</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1968628825"/>
              </p:ext>
            </p:extLst>
          </p:nvPr>
        </p:nvGraphicFramePr>
        <p:xfrm>
          <a:off x="412595" y="1271653"/>
          <a:ext cx="11441152" cy="4314693"/>
        </p:xfrm>
        <a:graphic>
          <a:graphicData uri="http://schemas.openxmlformats.org/drawingml/2006/table">
            <a:tbl>
              <a:tblPr firstRow="1" bandRow="1">
                <a:tableStyleId>{5C22544A-7EE6-4342-B048-85BDC9FD1C3A}</a:tableStyleId>
              </a:tblPr>
              <a:tblGrid>
                <a:gridCol w="2843561">
                  <a:extLst>
                    <a:ext uri="{9D8B030D-6E8A-4147-A177-3AD203B41FA5}">
                      <a16:colId xmlns:a16="http://schemas.microsoft.com/office/drawing/2014/main" val="3419358315"/>
                    </a:ext>
                  </a:extLst>
                </a:gridCol>
                <a:gridCol w="4278963">
                  <a:extLst>
                    <a:ext uri="{9D8B030D-6E8A-4147-A177-3AD203B41FA5}">
                      <a16:colId xmlns:a16="http://schemas.microsoft.com/office/drawing/2014/main" val="2428792440"/>
                    </a:ext>
                  </a:extLst>
                </a:gridCol>
                <a:gridCol w="4318628">
                  <a:extLst>
                    <a:ext uri="{9D8B030D-6E8A-4147-A177-3AD203B41FA5}">
                      <a16:colId xmlns:a16="http://schemas.microsoft.com/office/drawing/2014/main" val="16129369"/>
                    </a:ext>
                  </a:extLst>
                </a:gridCol>
              </a:tblGrid>
              <a:tr h="551330">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Lake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Blob Storage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145565">
                <a:tc>
                  <a:txBody>
                    <a:bodyPr/>
                    <a:lstStyle/>
                    <a:p>
                      <a:pPr algn="l" rtl="0" fontAlgn="base"/>
                      <a:r>
                        <a:rPr lang="en-US" sz="2000" b="0" kern="1200" dirty="0">
                          <a:solidFill>
                            <a:schemeClr val="tx1"/>
                          </a:solidFill>
                          <a:latin typeface="+mn-lt"/>
                          <a:ea typeface="+mn-ea"/>
                          <a:cs typeface="+mn-cs"/>
                        </a:rPr>
                        <a:t>Data type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Good for storing large volumes of text data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Good for storing unstructured non- text-based data such as photos, videos, backup etc.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798424">
                <a:tc>
                  <a:txBody>
                    <a:bodyPr/>
                    <a:lstStyle/>
                    <a:p>
                      <a:pPr algn="l" rtl="0" fontAlgn="base"/>
                      <a:r>
                        <a:rPr lang="en-US" sz="2000" b="0" kern="1200">
                          <a:solidFill>
                            <a:schemeClr val="tx1"/>
                          </a:solidFill>
                          <a:latin typeface="+mn-lt"/>
                          <a:ea typeface="+mn-ea"/>
                          <a:cs typeface="+mn-cs"/>
                        </a:rPr>
                        <a:t>Geographic redundancy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Need to set up replication of data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By default, provides geo redundant storage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510475">
                <a:tc>
                  <a:txBody>
                    <a:bodyPr/>
                    <a:lstStyle/>
                    <a:p>
                      <a:pPr algn="l" rtl="0" fontAlgn="base"/>
                      <a:r>
                        <a:rPr lang="en-US" sz="2000" b="0" kern="1200">
                          <a:solidFill>
                            <a:schemeClr val="tx1"/>
                          </a:solidFill>
                          <a:latin typeface="+mn-lt"/>
                          <a:ea typeface="+mn-ea"/>
                          <a:cs typeface="+mn-cs"/>
                        </a:rPr>
                        <a:t>Namespace support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hierarchical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flat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798424">
                <a:tc>
                  <a:txBody>
                    <a:bodyPr/>
                    <a:lstStyle/>
                    <a:p>
                      <a:pPr algn="l" rtl="0" fontAlgn="base"/>
                      <a:r>
                        <a:rPr lang="en-US" sz="2000" b="0" kern="1200">
                          <a:solidFill>
                            <a:schemeClr val="tx1"/>
                          </a:solidFill>
                          <a:latin typeface="+mn-lt"/>
                          <a:ea typeface="+mn-ea"/>
                          <a:cs typeface="+mn-cs"/>
                        </a:rPr>
                        <a:t>Hadoop compatibility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Hadoop services can use data stored in Data Lake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Is not Hadoop compatible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510475">
                <a:tc>
                  <a:txBody>
                    <a:bodyPr/>
                    <a:lstStyle/>
                    <a:p>
                      <a:pPr algn="l" rtl="0" fontAlgn="base"/>
                      <a:r>
                        <a:rPr lang="en-US" sz="2000" b="0" kern="1200">
                          <a:solidFill>
                            <a:schemeClr val="tx1"/>
                          </a:solidFill>
                          <a:latin typeface="+mn-lt"/>
                          <a:ea typeface="+mn-ea"/>
                          <a:cs typeface="+mn-cs"/>
                        </a:rPr>
                        <a:t>Security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Allows for more granular access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Granular access not supported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Tree>
    <p:extLst>
      <p:ext uri="{BB962C8B-B14F-4D97-AF65-F5344CB8AC3E}">
        <p14:creationId xmlns:p14="http://schemas.microsoft.com/office/powerpoint/2010/main" val="1211002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a data integration and analytics solution with Azure Databricks </a:t>
            </a:r>
            <a:endParaRPr lang="en-US"/>
          </a:p>
        </p:txBody>
      </p:sp>
      <p:pic>
        <p:nvPicPr>
          <p:cNvPr id="6" name="Picture Placeholder 5">
            <a:extLst>
              <a:ext uri="{FF2B5EF4-FFF2-40B4-BE49-F238E27FC236}">
                <a16:creationId xmlns:a16="http://schemas.microsoft.com/office/drawing/2014/main" id="{72AA43E3-AF1B-492E-88F0-3F48434B6F91}"/>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16109349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8bab37c-6053-4066-b569-fd9fbae908bd">
      <Terms xmlns="http://schemas.microsoft.com/office/infopath/2007/PartnerControls"/>
    </lcf76f155ced4ddcb4097134ff3c332f>
    <TaxCatchAll xmlns="230e9df3-be65-4c73-a93b-d1236ebd677e" xsi:nil="true"/>
    <_ip_UnifiedCompliancePolicyUIAction xmlns="http://schemas.microsoft.com/sharepoint/v3" xsi:nil="true"/>
    <_ip_UnifiedCompliancePolicyProperties xmlns="http://schemas.microsoft.com/sharepoint/v3" xsi:nil="true"/>
    <Description xmlns="e8bab37c-6053-4066-b569-fd9fbae908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8" ma:contentTypeDescription="Create a new document." ma:contentTypeScope="" ma:versionID="e160c76efe473ad5090ac841458f42d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61813807f44a0d5ecea062ff94537e27"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FB498D-B57C-41C0-A64C-09722773BC7B}">
  <ds:schemaRefs>
    <ds:schemaRef ds:uri="http://schemas.microsoft.com/sharepoint/v3/contenttype/forms"/>
  </ds:schemaRefs>
</ds:datastoreItem>
</file>

<file path=customXml/itemProps2.xml><?xml version="1.0" encoding="utf-8"?>
<ds:datastoreItem xmlns:ds="http://schemas.openxmlformats.org/officeDocument/2006/customXml" ds:itemID="{C8243133-8484-4D22-A5F9-1A06F4D1030E}">
  <ds:schemaRefs>
    <ds:schemaRef ds:uri="1d16016b-1e11-4dbd-8bd0-b44cb6539c58"/>
    <ds:schemaRef ds:uri="e8bab37c-6053-4066-b569-fd9fbae908bd"/>
    <ds:schemaRef ds:uri="http://schemas.microsoft.com/office/infopath/2007/PartnerControls"/>
    <ds:schemaRef ds:uri="http://purl.org/dc/elements/1.1/"/>
    <ds:schemaRef ds:uri="http://www.w3.org/XML/1998/namespace"/>
    <ds:schemaRef ds:uri="http://schemas.openxmlformats.org/package/2006/metadata/core-properties"/>
    <ds:schemaRef ds:uri="230e9df3-be65-4c73-a93b-d1236ebd677e"/>
    <ds:schemaRef ds:uri="http://purl.org/dc/dcmitype/"/>
    <ds:schemaRef ds:uri="http://schemas.microsoft.com/office/2006/documentManagement/types"/>
    <ds:schemaRef ds:uri="http://schemas.microsoft.com/sharepoint/v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37C4607-BBD4-4367-B1E8-59A55204F9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3057</Words>
  <Application>Microsoft Office PowerPoint</Application>
  <PresentationFormat>Widescreen</PresentationFormat>
  <Paragraphs>265</Paragraphs>
  <Slides>25</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Segoe UI</vt:lpstr>
      <vt:lpstr>Segoe UI Light</vt:lpstr>
      <vt:lpstr>Segoe UI Semibold</vt:lpstr>
      <vt:lpstr>Symbol</vt:lpstr>
      <vt:lpstr>Times New Roman</vt:lpstr>
      <vt:lpstr>Wingdings</vt:lpstr>
      <vt:lpstr>Microsoft Power Platform Template</vt:lpstr>
      <vt:lpstr>AZ-305T00A Designing Microsoft Azure Infrastructure Solutions</vt:lpstr>
      <vt:lpstr>Module 05: Design a data integration solution</vt:lpstr>
      <vt:lpstr>Introduction</vt:lpstr>
      <vt:lpstr>Module 05: Design a data integration solution with Azure Data Factory</vt:lpstr>
      <vt:lpstr>Data-driven workflows </vt:lpstr>
      <vt:lpstr>Design a data integration solution with Azure Data Lake </vt:lpstr>
      <vt:lpstr>Azure Data Lake </vt:lpstr>
      <vt:lpstr>Compare Azure Data Lake to Azure Blob storage</vt:lpstr>
      <vt:lpstr>Design a data integration and analytics solution with Azure Databricks </vt:lpstr>
      <vt:lpstr>Azure Databricks</vt:lpstr>
      <vt:lpstr>Design a data integration and analytics solution with Azure Synapse Analytics </vt:lpstr>
      <vt:lpstr>Azure Synapse Analytics</vt:lpstr>
      <vt:lpstr>Components of Azure Synapse Analytics </vt:lpstr>
      <vt:lpstr>Compare Azure Data Factory to Azure Synapse Analytics</vt:lpstr>
      <vt:lpstr>What kind of analytics can you do with Azure Synapse Analytics? </vt:lpstr>
      <vt:lpstr>Compare Synapse to Databricks</vt:lpstr>
      <vt:lpstr>Design a strategy for hot/warm/cold data path</vt:lpstr>
      <vt:lpstr>When to use Hot/Warm/Cold data path</vt:lpstr>
      <vt:lpstr>Design Azure Stream Analytics solution for Data Analysis</vt:lpstr>
      <vt:lpstr>Azure Stream Analytics </vt:lpstr>
      <vt:lpstr>Review</vt:lpstr>
      <vt:lpstr>Use Case: Just-in-time inventory</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2021-11-04T21:17:34Z</dcterms:created>
  <dcterms:modified xsi:type="dcterms:W3CDTF">2021-11-13T14:41:33Z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ediaServiceImageTags">
    <vt:lpwstr/>
  </property>
  <property fmtid="{D5CDD505-2E9C-101B-9397-08002B2CF9AE}" pid="4" name="ContentTypeId">
    <vt:lpwstr>0x010100329163849240324E9E04492C11FECC70</vt:lpwstr>
  </property>
  <property fmtid="{D5CDD505-2E9C-101B-9397-08002B2CF9AE}" pid="5" name="MSIP_Label_f42aa342-8706-4288-bd11-ebb85995028c_SetDate">
    <vt:lpwstr>2020-04-30T16:58:44.8526099Z</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Name">
    <vt:lpwstr>General</vt:lpwstr>
  </property>
  <property fmtid="{D5CDD505-2E9C-101B-9397-08002B2CF9AE}" pid="8" name="MSIP_Label_f42aa342-8706-4288-bd11-ebb85995028c_Extended_MSFT_Method">
    <vt:lpwstr>Automatic</vt:lpwstr>
  </property>
  <property fmtid="{D5CDD505-2E9C-101B-9397-08002B2CF9AE}" pid="9" name="MSIP_Label_f42aa342-8706-4288-bd11-ebb85995028c_ActionId">
    <vt:lpwstr>a6dbb04b-5cb4-4cb5-bb6f-3d6af857b37d</vt:lpwstr>
  </property>
  <property fmtid="{D5CDD505-2E9C-101B-9397-08002B2CF9AE}" pid="10" name="Sensitivity">
    <vt:lpwstr>General</vt:lpwstr>
  </property>
</Properties>
</file>