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2"/>
  </p:notesMasterIdLst>
  <p:handoutMasterIdLst>
    <p:handoutMasterId r:id="rId23"/>
  </p:handoutMasterIdLst>
  <p:sldIdLst>
    <p:sldId id="1627" r:id="rId2"/>
    <p:sldId id="1870" r:id="rId3"/>
    <p:sldId id="1841" r:id="rId4"/>
    <p:sldId id="2076138153" r:id="rId5"/>
    <p:sldId id="2076138159" r:id="rId6"/>
    <p:sldId id="2076138154" r:id="rId7"/>
    <p:sldId id="2076138155" r:id="rId8"/>
    <p:sldId id="1853" r:id="rId9"/>
    <p:sldId id="1854" r:id="rId10"/>
    <p:sldId id="1858" r:id="rId11"/>
    <p:sldId id="2076138156" r:id="rId12"/>
    <p:sldId id="1861" r:id="rId13"/>
    <p:sldId id="1862" r:id="rId14"/>
    <p:sldId id="9132" r:id="rId15"/>
    <p:sldId id="2076138157" r:id="rId16"/>
    <p:sldId id="1863" r:id="rId17"/>
    <p:sldId id="2076138161" r:id="rId18"/>
    <p:sldId id="2076138162" r:id="rId19"/>
    <p:sldId id="2241" r:id="rId20"/>
    <p:sldId id="1786"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CC3AA-1253-4790-9E6E-09B72EEF8B18}" v="4" dt="2021-11-04T21:52:5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85333" autoAdjust="0"/>
  </p:normalViewPr>
  <p:slideViewPr>
    <p:cSldViewPr snapToGrid="0">
      <p:cViewPr varScale="1">
        <p:scale>
          <a:sx n="90" d="100"/>
          <a:sy n="90" d="100"/>
        </p:scale>
        <p:origin x="90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11/15/2021 8:01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11/15/2021 8:01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Enable Application Insights on an Azure web app - https://docs.microsoft.com/learn/modules/capture-page-load-times-application-insights/2-enable-application-insights</a:t>
            </a:r>
          </a:p>
          <a:p>
            <a:endParaRPr lang="en-US" dirty="0"/>
          </a:p>
          <a:p>
            <a:r>
              <a:rPr lang="en-US" dirty="0"/>
              <a:t>Scenario:</a:t>
            </a:r>
          </a:p>
          <a:p>
            <a:pPr algn="l"/>
            <a:r>
              <a:rPr lang="en-US" b="0" i="0" dirty="0">
                <a:solidFill>
                  <a:srgbClr val="171717"/>
                </a:solidFill>
                <a:effectLst/>
                <a:latin typeface="Segoe UI" panose="020B0502040204020203" pitchFamily="34" charset="0"/>
              </a:rPr>
              <a:t>Imagine that you work for a company that makes digital video cameras. You have an App Service web app that enables users of your products to upload and share their videos with the community.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app was first deployed to Azure a few months ago. No application performance management (APM) system was set up. Performance was initially good, with no errors reported to clients. But a few months after the app went live, user feedback indicated that pages in the app were loading slowly. Because there was no telemetry in place, your team wasn't even aware that the app was slow until users started to complain.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Admins and developers have no way to diagnose the problem because the sparse trace output generated by the application isn't comprehensive enough to be helpful. You need to quickly instrument the app so you can diagnose and fix the performance problems.</a:t>
            </a:r>
          </a:p>
          <a:p>
            <a:endParaRPr lang="en-US" dirty="0"/>
          </a:p>
        </p:txBody>
      </p:sp>
      <p:sp>
        <p:nvSpPr>
          <p:cNvPr id="4" name="Slide Number Placeholder 3"/>
          <p:cNvSpPr>
            <a:spLocks noGrp="1"/>
          </p:cNvSpPr>
          <p:nvPr>
            <p:ph type="sldNum" sz="quarter" idx="5"/>
          </p:nvPr>
        </p:nvSpPr>
        <p:spPr/>
        <p:txBody>
          <a:bodyPr/>
          <a:lstStyle/>
          <a:p>
            <a:fld id="{B829C431-E8D1-4EEC-ABFA-1A0E23F2881A}" type="slidenum">
              <a:rPr lang="en-US" smtClean="0"/>
              <a:t>14</a:t>
            </a:fld>
            <a:endParaRPr lang="en-US"/>
          </a:p>
        </p:txBody>
      </p:sp>
    </p:spTree>
    <p:extLst>
      <p:ext uri="{BB962C8B-B14F-4D97-AF65-F5344CB8AC3E}">
        <p14:creationId xmlns:p14="http://schemas.microsoft.com/office/powerpoint/2010/main" val="378721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87439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Explorer - https://azure.microsoft.com/services/data-explorer/</a:t>
            </a:r>
          </a:p>
          <a:p>
            <a:endParaRPr lang="en-US" dirty="0"/>
          </a:p>
          <a:p>
            <a:r>
              <a:rPr lang="en-US" dirty="0"/>
              <a:t>The diagram is an example of a hybrid end-to-end monitoring solution integrated with Azure Sentinel and Azure Monitor for ingesting streamed and batched logs from diverse sources, on-premises, or any cloud within an </a:t>
            </a:r>
          </a:p>
          <a:p>
            <a:r>
              <a:rPr lang="en-US" dirty="0"/>
              <a:t>enterprise ecosystem. This could be a solution used in Tailwind Traders architecture to monitor various logs.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8106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Monitor - </a:t>
            </a:r>
            <a:r>
              <a:rPr lang="en-US" sz="900" dirty="0">
                <a:solidFill>
                  <a:schemeClr val="dk1"/>
                </a:solidFill>
                <a:latin typeface="Segoe UI"/>
              </a:rPr>
              <a:t>Solution for collecting, analyzing, and acting on telemetry from your cloud and on-premises environments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ea typeface="+mn-ea"/>
                <a:cs typeface="Segoe UI Semilight" panose="020B0402040204020203" pitchFamily="34" charset="0"/>
              </a:rPr>
              <a:t>App Insights - measure user experience and analyze users' behavior for all external facing applications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App insights - </a:t>
            </a:r>
            <a:r>
              <a:rPr lang="en-US" sz="900" dirty="0">
                <a:latin typeface="+mn-lt"/>
                <a:ea typeface="+mn-ea"/>
                <a:cs typeface="Segoe UI Semilight" panose="020B0402040204020203" pitchFamily="34" charset="0"/>
              </a:rPr>
              <a:t>need usage information on request rates, response times, and failure rates of an application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App insights -</a:t>
            </a:r>
            <a:r>
              <a:rPr lang="en-US" sz="900" dirty="0">
                <a:latin typeface="+mn-lt"/>
                <a:ea typeface="+mn-ea"/>
                <a:cs typeface="Segoe UI Semilight" panose="020B0402040204020203" pitchFamily="34" charset="0"/>
              </a:rPr>
              <a:t>You need transaction diagnostics and performance statistics (client and server).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workbooks - </a:t>
            </a:r>
            <a:r>
              <a:rPr lang="en-US" sz="900" dirty="0">
                <a:latin typeface="+mn-lt"/>
              </a:rPr>
              <a:t>data analysis and the creation of rich visual reports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Log analytics -</a:t>
            </a:r>
            <a:r>
              <a:rPr lang="en-US" sz="900" dirty="0">
                <a:latin typeface="+mn-lt"/>
                <a:ea typeface="+mn-ea"/>
                <a:cs typeface="Segoe UI Semilight" panose="020B0402040204020203" pitchFamily="34" charset="0"/>
              </a:rPr>
              <a:t>Edit and run log queries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46119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Design a holistic monitoring strategy on Azure - https://docs.microsoft.com/learn/modules/design-monitoring-strategy-on-azure/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your Azure infrastructure by using Azure Monitor logs - https://docs.microsoft.com/learn/modules/analyze-infrastructure-with-azure-monitor-logs/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Choose the best monitoring service for visibility, insight, and outage mitigation - https://docs.microsoft.com/learn/modules/monitoring-fundamentals/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Monitor performance of virtual machines by using Azure Monitor VM Insights - https://docs.microsoft.com/learn/modules/monitor-performance-using-azure-monitor-for-vms/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Capture and view page load times in your Azure web app with Application Insights - https://docs.microsoft.com/learn/modules/capture-page-load-times-application-insights/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0" dirty="0"/>
          </a:p>
          <a:p>
            <a:r>
              <a:rPr lang="en-US" b="0" dirty="0"/>
              <a:t>Prerequisites</a:t>
            </a:r>
          </a:p>
          <a:p>
            <a:pPr marL="171450" indent="-171450">
              <a:buFont typeface="Arial" panose="020B0604020202020204" pitchFamily="34" charset="0"/>
              <a:buChar char="•"/>
            </a:pPr>
            <a:r>
              <a:rPr lang="en-US" dirty="0"/>
              <a:t>Working experience with monitoring and logging cloud environments </a:t>
            </a:r>
          </a:p>
          <a:p>
            <a:pPr marL="171450" indent="-171450">
              <a:buFont typeface="Arial" panose="020B0604020202020204" pitchFamily="34" charset="0"/>
              <a:buChar char="•"/>
            </a:pPr>
            <a:r>
              <a:rPr lang="en-US" dirty="0"/>
              <a:t>Conceptual knowledge of monitoring and logging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57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 features - https://docs.microsoft.com/learn/modules/analyze-infrastructure-with-azure-monitor-logs/2-features-azure-monitor-log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Best practices for monitoring cloud applications - https://docs.microsoft.com/azure/architecture/best-practices/monitoring</a:t>
            </a:r>
          </a:p>
          <a:p>
            <a:r>
              <a:rPr lang="en-US" dirty="0"/>
              <a:t>Best practices for costing and sizing resources hosted in Azure - https://docs.microsoft.com/azure/cloud-adoption-framework/govern/cost-management/best-practices#best-practice-use-azure-cost-management--billing</a:t>
            </a:r>
          </a:p>
          <a:p>
            <a:endParaRPr lang="en-US" dirty="0"/>
          </a:p>
          <a:p>
            <a:r>
              <a:rPr lang="en-US" dirty="0"/>
              <a:t>Use this as a high-level review – data sources, data stores, and insights. The next page focuses on data sources.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3010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reporting - https://docs.microsoft.com/azure/active-directory/reports-monitoring/overview-reports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Telemetry related to your Azure tenant is collected from tenant-wide services such as Azure Active Directory.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mn-l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Discussion: What data sources do you need? </a:t>
            </a:r>
            <a:endParaRPr lang="en-US" sz="800" dirty="0">
              <a:latin typeface="+mn-lt"/>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9887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Analytics in Azure Monitor - </a:t>
            </a:r>
            <a:r>
              <a:rPr lang="en-US" dirty="0"/>
              <a:t>https://docs.microsoft.com/azure/azure-monitor/logs/log-analytics-overview</a:t>
            </a:r>
          </a:p>
          <a:p>
            <a:pPr algn="l"/>
            <a:endParaRPr lang="en-US" dirty="0"/>
          </a:p>
          <a:p>
            <a:pPr algn="l"/>
            <a:r>
              <a:rPr lang="en-US" dirty="0"/>
              <a:t>Discussion: </a:t>
            </a:r>
            <a:r>
              <a:rPr lang="en-US" b="0" i="0" dirty="0">
                <a:solidFill>
                  <a:srgbClr val="202124"/>
                </a:solidFill>
                <a:effectLst/>
                <a:latin typeface="Roboto" panose="02000000000000000000" pitchFamily="2" charset="0"/>
              </a:rPr>
              <a:t>What is the difference between Azure monitor and log analytics? Azure Monitor builds on top of Log Analytics, the platform service that gathers log and metrics data from all your resources. The easiest way to think about it is that Azure Monitor is the marketing name, whereas Log Analytics is the technology that powers it.</a:t>
            </a:r>
          </a:p>
          <a:p>
            <a:endParaRPr lang="en-US" dirty="0"/>
          </a:p>
          <a:p>
            <a:pPr algn="l"/>
            <a:r>
              <a:rPr lang="en-US" b="0" i="0" dirty="0">
                <a:solidFill>
                  <a:srgbClr val="171717"/>
                </a:solidFill>
                <a:effectLst/>
                <a:latin typeface="Segoe UI" panose="020B0502040204020203" pitchFamily="34" charset="0"/>
              </a:rPr>
              <a:t>Example 1 - Assessing updates: An important part of the daily routine for any IT administrator is assessing systems update requirements and planning patches. Accurate scheduling is critical, as it directly relates to SLAs to the business and can seriously impact business functions. In the past, you had to schedule an update with only limited knowledge of how long the patching would take. Operations Management Suite collects data from all customers performing patches and uses that data to provide an average patching time for specific missing updates. This use of “crowd-sourced” data is unique to cloud systems and is a great example of how Log Analytics can help meet strict SLAs.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Example 2 - Change tracking: Troubleshooting an operational incident is a complex process, requiring access to multiple data streams. With Operations Management Suite, you can easily perform analysis from multiple angles, using data from a wide variety of sources through a single interface for correlation of information. By tracking changes throughout the environment, Log Analytics helps to easily identify things like abnormal behavior from a specific account, users installing unapproved software, unexpected system reboots or shutdowns, evidence of security breaches, or specific problems in loosely coupled applications.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99075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Azure Monitor Logs and Azure Monitor VM Insights?–  https://docs.microsoft.com/learn/modules/monitor-performance-using-azure-monitor-for-vms/2-what-are-azure-monitor-logs-vms</a:t>
            </a:r>
          </a:p>
          <a:p>
            <a:r>
              <a:rPr lang="en-US" dirty="0"/>
              <a:t>Designing your Azure Monitor Logs deployment  - https://docs.microsoft.com/azure/azure-monitor/platform/design-logs-deployment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Overview of Azure Monitor agents - https://docs.microsoft.com/azure/azure-monitor/platform/agents-overview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Centralized – All logs stored in a central workspace. Administered by a single team. Easy to manage, search across resources, and cross-correlate logs. Can grow significantly in size. Additional administrative overhead to maintain access control to different users. Centralized logging can help you uncover hidden issues that might be difficult to track down. With Log Analytics, you can query and aggregate data across logs. This cross-source correlation can help you identify issues or performance problems that might not be evident when you look at logs or metrics individually.</a:t>
            </a:r>
          </a:p>
          <a:p>
            <a:endParaRPr lang="en-US" dirty="0"/>
          </a:p>
          <a:p>
            <a:endParaRPr lang="en-US" dirty="0"/>
          </a:p>
          <a:p>
            <a:r>
              <a:rPr lang="en-US" dirty="0"/>
              <a:t>Decentralized - Each team has their own workspace created in a resource group they own and manage. Log data segregated per resource Workspace can be kept secure with resource access, but it's difficult to cross-correlate logs. Users who need a broad view of many resources cannot analyze the data in a meaningful way.</a:t>
            </a:r>
          </a:p>
          <a:p>
            <a:endParaRPr lang="en-US" dirty="0"/>
          </a:p>
          <a:p>
            <a:r>
              <a:rPr lang="en-US" dirty="0"/>
              <a:t>Hybrid - Both centralized and decentralized workspace. Complex, expensive, and hard-to-maintain. Possible gaps in the log coverage.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0140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7468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 Workbooks - https://docs.microsoft.com/azure/azure-monitor/visualize/workbooks-overview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9679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https://docs.microsoft.com/azure/azure-monitor/app/app-insights-overview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71740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1D1478B-FB51-4663-952E-02AB1C32AC22}"/>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1190"/>
            <a:ext cx="11341268" cy="430887"/>
          </a:xfrm>
        </p:spPr>
        <p:txBody>
          <a:bodyPr tIns="45720" rIns="0" bIns="45720"/>
          <a:lstStyle>
            <a:lvl1pPr>
              <a:defRPr lang="en-US" sz="2200" kern="1200" spc="-49" baseline="0" dirty="0">
                <a:solidFill>
                  <a:schemeClr val="tx2">
                    <a:lumMod val="50000"/>
                  </a:schemeClr>
                </a:solidFill>
                <a:latin typeface="+mj-lt"/>
                <a:ea typeface="+mn-ea"/>
                <a:cs typeface="+mn-cs"/>
              </a:defRPr>
            </a:lvl1pPr>
          </a:lstStyle>
          <a:p>
            <a:r>
              <a:rPr lang="en-US" dirty="0"/>
              <a:t>Subheading Segoe UI </a:t>
            </a:r>
            <a:r>
              <a:rPr lang="en-US" dirty="0" err="1"/>
              <a:t>Semibold</a:t>
            </a:r>
            <a:r>
              <a:rPr lang="en-US" dirty="0"/>
              <a:t> 20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7965831" y="656299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9E603A4-A1AE-44DD-B6F3-11FE6BEB5E9A}"/>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59E603A4-A1AE-44DD-B6F3-11FE6BEB5E9A}"/>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91993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580" r:id="rId5"/>
    <p:sldLayoutId id="2147484699" r:id="rId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azure-monitor/visualize/workbooks-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monitor/app/app-insights-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services/data-explor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azure-monitor/over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azure-monitor/logs/log-analytics-over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CAC1B-5E90-4553-8CEB-D3A269314F23}"/>
              </a:ext>
            </a:extLst>
          </p:cNvPr>
          <p:cNvSpPr>
            <a:spLocks noGrp="1"/>
          </p:cNvSpPr>
          <p:nvPr>
            <p:ph type="title"/>
          </p:nvPr>
        </p:nvSpPr>
        <p:spPr>
          <a:xfrm>
            <a:off x="461207" y="1740665"/>
            <a:ext cx="5428936" cy="353850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Considerations for access mode</a:t>
            </a:r>
          </a:p>
        </p:txBody>
      </p:sp>
      <p:sp>
        <p:nvSpPr>
          <p:cNvPr id="3" name="Text Placeholder 2">
            <a:extLst>
              <a:ext uri="{FF2B5EF4-FFF2-40B4-BE49-F238E27FC236}">
                <a16:creationId xmlns:a16="http://schemas.microsoft.com/office/drawing/2014/main" id="{11ED516A-4DA5-4700-B20E-4428528703D8}"/>
              </a:ext>
            </a:extLst>
          </p:cNvPr>
          <p:cNvSpPr>
            <a:spLocks noGrp="1"/>
          </p:cNvSpPr>
          <p:nvPr>
            <p:ph type="body" sz="quarter" idx="10"/>
          </p:nvPr>
        </p:nvSpPr>
        <p:spPr>
          <a:xfrm>
            <a:off x="432089" y="971190"/>
            <a:ext cx="11341268" cy="430887"/>
          </a:xfrm>
        </p:spPr>
        <p:txBody>
          <a:bodyPr/>
          <a:lstStyle/>
          <a:p>
            <a:r>
              <a:rPr lang="en-US" dirty="0"/>
              <a:t>The access mode is how a user accesses the workspace and what data they can access.</a:t>
            </a:r>
          </a:p>
        </p:txBody>
      </p:sp>
      <p:graphicFrame>
        <p:nvGraphicFramePr>
          <p:cNvPr id="2" name="Table 12">
            <a:extLst>
              <a:ext uri="{FF2B5EF4-FFF2-40B4-BE49-F238E27FC236}">
                <a16:creationId xmlns:a16="http://schemas.microsoft.com/office/drawing/2014/main" id="{4F6B3961-2BC9-46A3-9BB3-EE066BA2BC4D}"/>
              </a:ext>
            </a:extLst>
          </p:cNvPr>
          <p:cNvGraphicFramePr>
            <a:graphicFrameLocks noGrp="1"/>
          </p:cNvGraphicFramePr>
          <p:nvPr>
            <p:extLst>
              <p:ext uri="{D42A27DB-BD31-4B8C-83A1-F6EECF244321}">
                <p14:modId xmlns:p14="http://schemas.microsoft.com/office/powerpoint/2010/main" val="1566354586"/>
              </p:ext>
            </p:extLst>
          </p:nvPr>
        </p:nvGraphicFramePr>
        <p:xfrm>
          <a:off x="432091" y="1614030"/>
          <a:ext cx="11341266" cy="4213920"/>
        </p:xfrm>
        <a:graphic>
          <a:graphicData uri="http://schemas.openxmlformats.org/drawingml/2006/table">
            <a:tbl>
              <a:tblPr firstRow="1" bandRow="1">
                <a:tableStyleId>{5C22544A-7EE6-4342-B048-85BDC9FD1C3A}</a:tableStyleId>
              </a:tblPr>
              <a:tblGrid>
                <a:gridCol w="2248356">
                  <a:extLst>
                    <a:ext uri="{9D8B030D-6E8A-4147-A177-3AD203B41FA5}">
                      <a16:colId xmlns:a16="http://schemas.microsoft.com/office/drawing/2014/main" val="3419358315"/>
                    </a:ext>
                  </a:extLst>
                </a:gridCol>
                <a:gridCol w="4427864">
                  <a:extLst>
                    <a:ext uri="{9D8B030D-6E8A-4147-A177-3AD203B41FA5}">
                      <a16:colId xmlns:a16="http://schemas.microsoft.com/office/drawing/2014/main" val="2428792440"/>
                    </a:ext>
                  </a:extLst>
                </a:gridCol>
                <a:gridCol w="4665046">
                  <a:extLst>
                    <a:ext uri="{9D8B030D-6E8A-4147-A177-3AD203B41FA5}">
                      <a16:colId xmlns:a16="http://schemas.microsoft.com/office/drawing/2014/main" val="16129369"/>
                    </a:ext>
                  </a:extLst>
                </a:gridCol>
              </a:tblGrid>
              <a:tr h="468000">
                <a:tc>
                  <a:txBody>
                    <a:bodyPr/>
                    <a:lstStyle/>
                    <a:p>
                      <a:pPr algn="ctr"/>
                      <a:r>
                        <a:rPr lang="en-US" sz="2000" dirty="0">
                          <a:solidFill>
                            <a:schemeClr val="bg1"/>
                          </a:solidFill>
                          <a:latin typeface="+mj-lt"/>
                        </a:rPr>
                        <a:t>Issue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Workspace-context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Resource-context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How does the access mode work?</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r>
                        <a:rPr lang="en-US" sz="1600" dirty="0">
                          <a:solidFill>
                            <a:schemeClr val="tx1"/>
                          </a:solidFill>
                        </a:rPr>
                        <a:t>You can view all logs in the workspace you have permission to. </a:t>
                      </a:r>
                    </a:p>
                    <a:p>
                      <a:pPr marL="285750" indent="-285750">
                        <a:buFont typeface="Arial" panose="020B0604020202020204" pitchFamily="34" charset="0"/>
                        <a:buChar char="•"/>
                      </a:pPr>
                      <a:r>
                        <a:rPr lang="en-US" sz="1600" dirty="0">
                          <a:solidFill>
                            <a:schemeClr val="tx1"/>
                          </a:solidFill>
                        </a:rPr>
                        <a:t>Queries in this mode are scoped to all data in all tables in the workspace. </a:t>
                      </a:r>
                    </a:p>
                    <a:p>
                      <a:pPr marL="285750" indent="-285750">
                        <a:buFont typeface="Arial" panose="020B0604020202020204" pitchFamily="34" charset="0"/>
                        <a:buChar char="•"/>
                      </a:pPr>
                      <a:r>
                        <a:rPr lang="en-US" sz="1600" dirty="0">
                          <a:solidFill>
                            <a:schemeClr val="tx1"/>
                          </a:solidFill>
                        </a:rPr>
                        <a:t>This is the access mode used when logs are accessed with the workspace as the scope.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dirty="0">
                          <a:solidFill>
                            <a:schemeClr val="tx1"/>
                          </a:solidFill>
                        </a:rPr>
                        <a:t>When you access the workspace for a particular resource, resource group, or subscription.</a:t>
                      </a:r>
                    </a:p>
                    <a:p>
                      <a:pPr marL="285750" indent="-285750">
                        <a:buFont typeface="Arial" panose="020B0604020202020204" pitchFamily="34" charset="0"/>
                        <a:buChar char="•"/>
                      </a:pPr>
                      <a:r>
                        <a:rPr lang="en-US" sz="1600" dirty="0">
                          <a:solidFill>
                            <a:schemeClr val="tx1"/>
                          </a:solidFill>
                        </a:rPr>
                        <a:t>You can view logs for only resources in all tables that you have access to. </a:t>
                      </a:r>
                    </a:p>
                    <a:p>
                      <a:pPr marL="285750" indent="-285750">
                        <a:buFont typeface="Arial" panose="020B0604020202020204" pitchFamily="34" charset="0"/>
                        <a:buChar char="•"/>
                      </a:pPr>
                      <a:r>
                        <a:rPr lang="en-US" sz="1600" dirty="0">
                          <a:solidFill>
                            <a:schemeClr val="tx1"/>
                          </a:solidFill>
                        </a:rPr>
                        <a:t>Queries in this mode are scoped to only data associated with that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4795910"/>
                  </a:ext>
                </a:extLst>
              </a:tr>
              <a:tr h="442983">
                <a:tc>
                  <a:txBody>
                    <a:bodyPr/>
                    <a:lstStyle/>
                    <a:p>
                      <a:r>
                        <a:rPr lang="en-US" sz="1600" dirty="0">
                          <a:solidFill>
                            <a:schemeClr val="tx1"/>
                          </a:solidFill>
                          <a:latin typeface="+mj-lt"/>
                        </a:rPr>
                        <a:t>Who is each model intended for?</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Central administration</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Application teams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What does a user require to view logs?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Permissions to the workspace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Read access to the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What is the scope of permissions?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Workspace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Azure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36856380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CB9CE7-33BA-4996-820B-5E9C014B50E8}"/>
              </a:ext>
            </a:extLst>
          </p:cNvPr>
          <p:cNvSpPr>
            <a:spLocks noGrp="1"/>
          </p:cNvSpPr>
          <p:nvPr>
            <p:ph type="title"/>
          </p:nvPr>
        </p:nvSpPr>
        <p:spPr/>
        <p:txBody>
          <a:bodyPr/>
          <a:lstStyle/>
          <a:p>
            <a:r>
              <a:rPr lang="en-US" dirty="0"/>
              <a:t>Design for Azure workbooks and Azure Insights</a:t>
            </a:r>
          </a:p>
        </p:txBody>
      </p:sp>
      <p:pic>
        <p:nvPicPr>
          <p:cNvPr id="11" name="Picture Placeholder 10">
            <a:extLst>
              <a:ext uri="{FF2B5EF4-FFF2-40B4-BE49-F238E27FC236}">
                <a16:creationId xmlns:a16="http://schemas.microsoft.com/office/drawing/2014/main" id="{EF1B246C-9CFD-4530-937B-B660AC22021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00625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Workbooks</a:t>
            </a:r>
            <a:endParaRPr lang="en-US" dirty="0">
              <a:solidFill>
                <a:schemeClr val="tx2">
                  <a:lumMod val="50000"/>
                </a:schemeClr>
              </a:solidFill>
            </a:endParaRPr>
          </a:p>
        </p:txBody>
      </p:sp>
      <p:grpSp>
        <p:nvGrpSpPr>
          <p:cNvPr id="26" name="Group 25" descr="Icon of three concentric arcs">
            <a:extLst>
              <a:ext uri="{FF2B5EF4-FFF2-40B4-BE49-F238E27FC236}">
                <a16:creationId xmlns:a16="http://schemas.microsoft.com/office/drawing/2014/main" id="{A3C8C12C-ADF3-4721-97F6-86CD95682D62}"/>
              </a:ext>
            </a:extLst>
          </p:cNvPr>
          <p:cNvGrpSpPr/>
          <p:nvPr/>
        </p:nvGrpSpPr>
        <p:grpSpPr>
          <a:xfrm>
            <a:off x="405195" y="1561893"/>
            <a:ext cx="896426" cy="896552"/>
            <a:chOff x="3031669" y="1620003"/>
            <a:chExt cx="702132" cy="702231"/>
          </a:xfrm>
        </p:grpSpPr>
        <p:grpSp>
          <p:nvGrpSpPr>
            <p:cNvPr id="27" name="Group 26">
              <a:extLst>
                <a:ext uri="{FF2B5EF4-FFF2-40B4-BE49-F238E27FC236}">
                  <a16:creationId xmlns:a16="http://schemas.microsoft.com/office/drawing/2014/main" id="{56C7D33F-E421-406A-B0C8-D178C30B00F7}"/>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9" name="Freeform 5">
                <a:extLst>
                  <a:ext uri="{FF2B5EF4-FFF2-40B4-BE49-F238E27FC236}">
                    <a16:creationId xmlns:a16="http://schemas.microsoft.com/office/drawing/2014/main" id="{09F68014-81D4-4FFC-B1EC-4C52759944D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AE6292EA-4A82-48E9-A7F3-3E5D3438396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ADFD943-63A2-434B-B57B-F4B88DC60F37}"/>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31" name="Group 30" descr="Icon of a arrow in a circular path with a timer inside the circle">
            <a:extLst>
              <a:ext uri="{FF2B5EF4-FFF2-40B4-BE49-F238E27FC236}">
                <a16:creationId xmlns:a16="http://schemas.microsoft.com/office/drawing/2014/main" id="{4C74B760-4CBE-4401-A56A-D83D9D47E61D}"/>
              </a:ext>
            </a:extLst>
          </p:cNvPr>
          <p:cNvGrpSpPr/>
          <p:nvPr/>
        </p:nvGrpSpPr>
        <p:grpSpPr>
          <a:xfrm>
            <a:off x="405195" y="2651885"/>
            <a:ext cx="896426" cy="896552"/>
            <a:chOff x="3031669" y="2473749"/>
            <a:chExt cx="702132" cy="702231"/>
          </a:xfrm>
        </p:grpSpPr>
        <p:grpSp>
          <p:nvGrpSpPr>
            <p:cNvPr id="32" name="Group 31">
              <a:extLst>
                <a:ext uri="{FF2B5EF4-FFF2-40B4-BE49-F238E27FC236}">
                  <a16:creationId xmlns:a16="http://schemas.microsoft.com/office/drawing/2014/main" id="{F7A8E643-D53A-44C4-B87C-3FC63986E98B}"/>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4" name="Freeform 5">
                <a:extLst>
                  <a:ext uri="{FF2B5EF4-FFF2-40B4-BE49-F238E27FC236}">
                    <a16:creationId xmlns:a16="http://schemas.microsoft.com/office/drawing/2014/main" id="{FC535AF6-FBD8-4878-8D4D-322363E8A60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0722869-56E4-4D1B-8A2F-FDA648371F5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a arrow in a circular path with a timer inside the circle">
              <a:extLst>
                <a:ext uri="{FF2B5EF4-FFF2-40B4-BE49-F238E27FC236}">
                  <a16:creationId xmlns:a16="http://schemas.microsoft.com/office/drawing/2014/main" id="{041BAC84-AAA7-41E0-BFAA-E4E604252995}"/>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6" name="Group 35" descr="Icon of three dots and outward pointing chevrons on left and right">
            <a:extLst>
              <a:ext uri="{FF2B5EF4-FFF2-40B4-BE49-F238E27FC236}">
                <a16:creationId xmlns:a16="http://schemas.microsoft.com/office/drawing/2014/main" id="{6903B75B-A29B-410F-AF25-9C5D1965B8BD}"/>
              </a:ext>
            </a:extLst>
          </p:cNvPr>
          <p:cNvGrpSpPr/>
          <p:nvPr/>
        </p:nvGrpSpPr>
        <p:grpSpPr>
          <a:xfrm>
            <a:off x="405195" y="3741877"/>
            <a:ext cx="896425" cy="896553"/>
            <a:chOff x="3088645" y="5729498"/>
            <a:chExt cx="648328" cy="648420"/>
          </a:xfrm>
        </p:grpSpPr>
        <p:grpSp>
          <p:nvGrpSpPr>
            <p:cNvPr id="37" name="Group 36">
              <a:extLst>
                <a:ext uri="{FF2B5EF4-FFF2-40B4-BE49-F238E27FC236}">
                  <a16:creationId xmlns:a16="http://schemas.microsoft.com/office/drawing/2014/main" id="{E17D8B6A-CFD6-4B7C-A71B-06F106ACBFA9}"/>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9" name="Freeform 5">
                <a:extLst>
                  <a:ext uri="{FF2B5EF4-FFF2-40B4-BE49-F238E27FC236}">
                    <a16:creationId xmlns:a16="http://schemas.microsoft.com/office/drawing/2014/main" id="{C3D2877F-A5CD-4BF1-98B2-CC8D8E5DD05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D836CFB0-0607-42F1-AB92-E40714403D3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descr="Icon of three dots and outward pointing chevrons on left and right">
              <a:extLst>
                <a:ext uri="{FF2B5EF4-FFF2-40B4-BE49-F238E27FC236}">
                  <a16:creationId xmlns:a16="http://schemas.microsoft.com/office/drawing/2014/main" id="{1099A862-D34A-476D-9130-B27CDB165241}"/>
                </a:ext>
              </a:extLst>
            </p:cNvPr>
            <p:cNvPicPr>
              <a:picLocks noChangeAspect="1"/>
            </p:cNvPicPr>
            <p:nvPr/>
          </p:nvPicPr>
          <p:blipFill>
            <a:blip r:embed="rId6"/>
            <a:stretch>
              <a:fillRect/>
            </a:stretch>
          </p:blipFill>
          <p:spPr>
            <a:xfrm>
              <a:off x="3184209" y="5952822"/>
              <a:ext cx="457200" cy="201773"/>
            </a:xfrm>
            <a:prstGeom prst="rect">
              <a:avLst/>
            </a:prstGeom>
          </p:spPr>
        </p:pic>
      </p:grpSp>
      <p:sp>
        <p:nvSpPr>
          <p:cNvPr id="41" name="Text Placeholder 4">
            <a:extLst>
              <a:ext uri="{FF2B5EF4-FFF2-40B4-BE49-F238E27FC236}">
                <a16:creationId xmlns:a16="http://schemas.microsoft.com/office/drawing/2014/main" id="{BEA53AEE-1E19-49DB-8EFA-0B98F615B1C9}"/>
              </a:ext>
            </a:extLst>
          </p:cNvPr>
          <p:cNvSpPr txBox="1">
            <a:spLocks/>
          </p:cNvSpPr>
          <p:nvPr/>
        </p:nvSpPr>
        <p:spPr>
          <a:xfrm>
            <a:off x="1555297" y="1561892"/>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Workbooks provide a flexible canvas for data analysis and the creation of rich visual reports within the Azure portal. They allow you to tap into multiple data sources from across Azure and combine them into unified interactive experiences.</a:t>
            </a:r>
          </a:p>
        </p:txBody>
      </p:sp>
      <p:cxnSp>
        <p:nvCxnSpPr>
          <p:cNvPr id="42" name="Straight Connector 41">
            <a:extLst>
              <a:ext uri="{FF2B5EF4-FFF2-40B4-BE49-F238E27FC236}">
                <a16:creationId xmlns:a16="http://schemas.microsoft.com/office/drawing/2014/main" id="{AED05BF5-8518-404A-921B-B3D647A37E21}"/>
              </a:ext>
              <a:ext uri="{C183D7F6-B498-43B3-948B-1728B52AA6E4}">
                <adec:decorative xmlns:adec="http://schemas.microsoft.com/office/drawing/2017/decorative" val="1"/>
              </a:ext>
            </a:extLst>
          </p:cNvPr>
          <p:cNvCxnSpPr>
            <a:cxnSpLocks/>
          </p:cNvCxnSpPr>
          <p:nvPr/>
        </p:nvCxnSpPr>
        <p:spPr>
          <a:xfrm>
            <a:off x="1555297" y="2555304"/>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4">
            <a:extLst>
              <a:ext uri="{FF2B5EF4-FFF2-40B4-BE49-F238E27FC236}">
                <a16:creationId xmlns:a16="http://schemas.microsoft.com/office/drawing/2014/main" id="{DAE90D1E-FD9B-400F-9DC5-1702644BDE85}"/>
              </a:ext>
            </a:extLst>
          </p:cNvPr>
          <p:cNvSpPr txBox="1">
            <a:spLocks/>
          </p:cNvSpPr>
          <p:nvPr/>
        </p:nvSpPr>
        <p:spPr>
          <a:xfrm>
            <a:off x="1555297" y="2651885"/>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Authors of workbooks can transform this data to provide insights into the availability, performance, usage, and overall health of the underlying components.</a:t>
            </a:r>
          </a:p>
        </p:txBody>
      </p:sp>
      <p:cxnSp>
        <p:nvCxnSpPr>
          <p:cNvPr id="44" name="Straight Connector 43">
            <a:extLst>
              <a:ext uri="{FF2B5EF4-FFF2-40B4-BE49-F238E27FC236}">
                <a16:creationId xmlns:a16="http://schemas.microsoft.com/office/drawing/2014/main" id="{66B4E5BF-C1BD-4096-80CB-9A1BC57EFE89}"/>
              </a:ext>
              <a:ext uri="{C183D7F6-B498-43B3-948B-1728B52AA6E4}">
                <adec:decorative xmlns:adec="http://schemas.microsoft.com/office/drawing/2017/decorative" val="1"/>
              </a:ext>
            </a:extLst>
          </p:cNvPr>
          <p:cNvCxnSpPr>
            <a:cxnSpLocks/>
          </p:cNvCxnSpPr>
          <p:nvPr/>
        </p:nvCxnSpPr>
        <p:spPr>
          <a:xfrm>
            <a:off x="1555297" y="3645142"/>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EE61FC34-90D6-4B1B-A7EA-01A35B36E505}"/>
              </a:ext>
            </a:extLst>
          </p:cNvPr>
          <p:cNvSpPr txBox="1">
            <a:spLocks/>
          </p:cNvSpPr>
          <p:nvPr/>
        </p:nvSpPr>
        <p:spPr>
          <a:xfrm>
            <a:off x="1555297" y="3741878"/>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But the real power of workbooks is the ability to combine data from disparate sources within a single report. This allows for the creation of composite resource views or joins across resources enabling richer data and insights that would otherwise be impossible. </a:t>
            </a:r>
          </a:p>
        </p:txBody>
      </p:sp>
    </p:spTree>
    <p:extLst>
      <p:ext uri="{BB962C8B-B14F-4D97-AF65-F5344CB8AC3E}">
        <p14:creationId xmlns:p14="http://schemas.microsoft.com/office/powerpoint/2010/main" val="1030732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Insights</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AA2BAB1-2D06-4005-8285-38CC374B9970}"/>
              </a:ext>
            </a:extLst>
          </p:cNvPr>
          <p:cNvSpPr>
            <a:spLocks noGrp="1"/>
          </p:cNvSpPr>
          <p:nvPr>
            <p:ph type="body" sz="quarter" idx="10"/>
          </p:nvPr>
        </p:nvSpPr>
        <p:spPr>
          <a:xfrm>
            <a:off x="432089" y="1083334"/>
            <a:ext cx="11341268" cy="1107996"/>
          </a:xfrm>
        </p:spPr>
        <p:txBody>
          <a:bodyPr/>
          <a:lstStyle/>
          <a:p>
            <a:r>
              <a:rPr lang="en-US" dirty="0"/>
              <a:t>It's critical to monitor your systems closely to identify any performance problems or attacks before they can affect users. Designing insights as a part of your overall architecture will help identify performance issues. </a:t>
            </a:r>
          </a:p>
        </p:txBody>
      </p:sp>
      <p:sp>
        <p:nvSpPr>
          <p:cNvPr id="2" name="Content Placeholder 2">
            <a:extLst>
              <a:ext uri="{FF2B5EF4-FFF2-40B4-BE49-F238E27FC236}">
                <a16:creationId xmlns:a16="http://schemas.microsoft.com/office/drawing/2014/main" id="{7F2A0170-EDAB-44D3-8C1A-72C4562B70B1}"/>
              </a:ext>
            </a:extLst>
          </p:cNvPr>
          <p:cNvSpPr txBox="1">
            <a:spLocks/>
          </p:cNvSpPr>
          <p:nvPr/>
        </p:nvSpPr>
        <p:spPr>
          <a:xfrm>
            <a:off x="418644" y="2770545"/>
            <a:ext cx="3384000" cy="2555636"/>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dirty="0"/>
              <a:t>Use Application Insights to:</a:t>
            </a:r>
          </a:p>
          <a:p>
            <a:pPr marL="285750" indent="-285750">
              <a:spcAft>
                <a:spcPts val="600"/>
              </a:spcAft>
              <a:buFont typeface="Arial" panose="020B0604020202020204" pitchFamily="34" charset="0"/>
              <a:buChar char="•"/>
            </a:pPr>
            <a:r>
              <a:rPr lang="en-US" sz="1600" dirty="0">
                <a:latin typeface="+mn-lt"/>
              </a:rPr>
              <a:t>Analyze and address issues and problems that affect your application's health and performance.</a:t>
            </a:r>
          </a:p>
          <a:p>
            <a:pPr marL="285750" indent="-285750">
              <a:spcAft>
                <a:spcPts val="600"/>
              </a:spcAft>
              <a:buFont typeface="Arial" panose="020B0604020202020204" pitchFamily="34" charset="0"/>
              <a:buChar char="•"/>
            </a:pPr>
            <a:r>
              <a:rPr lang="en-US" sz="1600" dirty="0">
                <a:latin typeface="+mn-lt"/>
              </a:rPr>
              <a:t>Improve your application's development lifecycle.</a:t>
            </a:r>
          </a:p>
          <a:p>
            <a:pPr marL="285750" indent="-285750">
              <a:spcAft>
                <a:spcPts val="600"/>
              </a:spcAft>
              <a:buFont typeface="Arial" panose="020B0604020202020204" pitchFamily="34" charset="0"/>
              <a:buChar char="•"/>
            </a:pPr>
            <a:r>
              <a:rPr lang="en-US" sz="1600" dirty="0">
                <a:latin typeface="+mn-lt"/>
              </a:rPr>
              <a:t>Measure your user experience and analyze users' behavior.</a:t>
            </a:r>
          </a:p>
        </p:txBody>
      </p:sp>
      <p:sp>
        <p:nvSpPr>
          <p:cNvPr id="3" name="Content Placeholder 2">
            <a:extLst>
              <a:ext uri="{FF2B5EF4-FFF2-40B4-BE49-F238E27FC236}">
                <a16:creationId xmlns:a16="http://schemas.microsoft.com/office/drawing/2014/main" id="{B3E0C718-9883-433D-B181-C6F035FB03E2}"/>
              </a:ext>
            </a:extLst>
          </p:cNvPr>
          <p:cNvSpPr txBox="1">
            <a:spLocks/>
          </p:cNvSpPr>
          <p:nvPr/>
        </p:nvSpPr>
        <p:spPr>
          <a:xfrm>
            <a:off x="4390400" y="2764453"/>
            <a:ext cx="3384000" cy="2524858"/>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1800" dirty="0"/>
              <a:t>Use Azure Monitor VM insights to:</a:t>
            </a:r>
          </a:p>
          <a:p>
            <a:pPr marL="285750" indent="-285750">
              <a:spcAft>
                <a:spcPts val="600"/>
              </a:spcAft>
              <a:buFont typeface="Arial" panose="020B0604020202020204" pitchFamily="34" charset="0"/>
              <a:buChar char="•"/>
            </a:pPr>
            <a:r>
              <a:rPr lang="en-US" sz="1600" dirty="0">
                <a:latin typeface="+mn-lt"/>
              </a:rPr>
              <a:t>View the health and performance of your VMs.</a:t>
            </a:r>
          </a:p>
          <a:p>
            <a:pPr marL="285750" indent="-285750">
              <a:spcAft>
                <a:spcPts val="600"/>
              </a:spcAft>
              <a:buFont typeface="Arial" panose="020B0604020202020204" pitchFamily="34" charset="0"/>
              <a:buChar char="•"/>
            </a:pPr>
            <a:r>
              <a:rPr lang="en-US" sz="1600" dirty="0">
                <a:latin typeface="+mn-lt"/>
              </a:rPr>
              <a:t>Monitor your VMs at-scale across multiple subscriptions and resource groups.</a:t>
            </a:r>
          </a:p>
          <a:p>
            <a:pPr marL="285750" indent="-285750">
              <a:spcAft>
                <a:spcPts val="600"/>
              </a:spcAft>
              <a:buFont typeface="Arial" panose="020B0604020202020204" pitchFamily="34" charset="0"/>
              <a:buChar char="•"/>
            </a:pPr>
            <a:r>
              <a:rPr lang="en-US" sz="1600" dirty="0">
                <a:latin typeface="+mn-lt"/>
              </a:rPr>
              <a:t>Want a topology view that shows the processes, and network connection details of your VMs and scale sets.</a:t>
            </a:r>
          </a:p>
        </p:txBody>
      </p:sp>
      <p:cxnSp>
        <p:nvCxnSpPr>
          <p:cNvPr id="4" name="Straight Connector 3">
            <a:extLst>
              <a:ext uri="{FF2B5EF4-FFF2-40B4-BE49-F238E27FC236}">
                <a16:creationId xmlns:a16="http://schemas.microsoft.com/office/drawing/2014/main" id="{5D7B1AD2-8D8D-46FE-ADC3-205A80117E73}"/>
              </a:ext>
              <a:ext uri="{C183D7F6-B498-43B3-948B-1728B52AA6E4}">
                <adec:decorative xmlns:adec="http://schemas.microsoft.com/office/drawing/2017/decorative" val="1"/>
              </a:ext>
            </a:extLst>
          </p:cNvPr>
          <p:cNvCxnSpPr>
            <a:cxnSpLocks/>
          </p:cNvCxnSpPr>
          <p:nvPr/>
        </p:nvCxnSpPr>
        <p:spPr>
          <a:xfrm>
            <a:off x="4098552" y="2839125"/>
            <a:ext cx="0" cy="263784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92A85C41-7C7C-461C-B643-5C90D7C9312B}"/>
              </a:ext>
            </a:extLst>
          </p:cNvPr>
          <p:cNvSpPr txBox="1">
            <a:spLocks/>
          </p:cNvSpPr>
          <p:nvPr/>
        </p:nvSpPr>
        <p:spPr>
          <a:xfrm>
            <a:off x="8389358" y="2762925"/>
            <a:ext cx="3384000" cy="3048079"/>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1800" dirty="0"/>
              <a:t>Use Azure Monitor container insights to:</a:t>
            </a:r>
          </a:p>
          <a:p>
            <a:pPr marL="285750" indent="-285750">
              <a:spcAft>
                <a:spcPts val="400"/>
              </a:spcAft>
              <a:buFont typeface="Arial" panose="020B0604020202020204" pitchFamily="34" charset="0"/>
              <a:buChar char="•"/>
            </a:pPr>
            <a:r>
              <a:rPr lang="en-US" sz="1600" dirty="0">
                <a:latin typeface="+mn-lt"/>
              </a:rPr>
              <a:t>View the health and performance of your Kubernetes workloads at-scale across multiple subscriptions and resource groups.</a:t>
            </a:r>
          </a:p>
          <a:p>
            <a:pPr marL="285750" indent="-285750">
              <a:spcAft>
                <a:spcPts val="400"/>
              </a:spcAft>
              <a:buFont typeface="Arial" panose="020B0604020202020204" pitchFamily="34" charset="0"/>
              <a:buChar char="•"/>
            </a:pPr>
            <a:r>
              <a:rPr lang="en-US" sz="1600" dirty="0">
                <a:latin typeface="+mn-lt"/>
              </a:rPr>
              <a:t>Want visibility into memory and processor performance metrics from controllers, nodes, and containers.</a:t>
            </a:r>
          </a:p>
          <a:p>
            <a:pPr marL="285750" indent="-285750">
              <a:spcAft>
                <a:spcPts val="400"/>
              </a:spcAft>
              <a:buFont typeface="Arial" panose="020B0604020202020204" pitchFamily="34" charset="0"/>
              <a:buChar char="•"/>
            </a:pPr>
            <a:r>
              <a:rPr lang="en-US" sz="1600" dirty="0">
                <a:latin typeface="+mn-lt"/>
              </a:rPr>
              <a:t>Want view and store container logs for real time and historical analysis.</a:t>
            </a:r>
          </a:p>
        </p:txBody>
      </p:sp>
      <p:cxnSp>
        <p:nvCxnSpPr>
          <p:cNvPr id="7" name="Straight Connector 6">
            <a:extLst>
              <a:ext uri="{FF2B5EF4-FFF2-40B4-BE49-F238E27FC236}">
                <a16:creationId xmlns:a16="http://schemas.microsoft.com/office/drawing/2014/main" id="{D154C814-FE45-49A3-970E-69E0DD82B50C}"/>
              </a:ext>
              <a:ext uri="{C183D7F6-B498-43B3-948B-1728B52AA6E4}">
                <adec:decorative xmlns:adec="http://schemas.microsoft.com/office/drawing/2017/decorative" val="1"/>
              </a:ext>
            </a:extLst>
          </p:cNvPr>
          <p:cNvCxnSpPr>
            <a:cxnSpLocks/>
          </p:cNvCxnSpPr>
          <p:nvPr/>
        </p:nvCxnSpPr>
        <p:spPr>
          <a:xfrm>
            <a:off x="8097510" y="2837597"/>
            <a:ext cx="0" cy="2639376"/>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07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ECCF-BC0F-43C7-B068-A4D95DD7682D}"/>
              </a:ext>
            </a:extLst>
          </p:cNvPr>
          <p:cNvSpPr>
            <a:spLocks noGrp="1"/>
          </p:cNvSpPr>
          <p:nvPr>
            <p:ph type="title"/>
          </p:nvPr>
        </p:nvSpPr>
        <p:spPr/>
        <p:txBody>
          <a:bodyPr/>
          <a:lstStyle/>
          <a:p>
            <a:r>
              <a:rPr lang="en-US" dirty="0"/>
              <a:t>Select Application Insights</a:t>
            </a:r>
          </a:p>
        </p:txBody>
      </p:sp>
      <p:sp>
        <p:nvSpPr>
          <p:cNvPr id="6" name="TextBox 5">
            <a:extLst>
              <a:ext uri="{FF2B5EF4-FFF2-40B4-BE49-F238E27FC236}">
                <a16:creationId xmlns:a16="http://schemas.microsoft.com/office/drawing/2014/main" id="{B33F3AA4-9FE1-4302-B1AA-1BD22F5B4956}"/>
              </a:ext>
            </a:extLst>
          </p:cNvPr>
          <p:cNvSpPr txBox="1"/>
          <p:nvPr/>
        </p:nvSpPr>
        <p:spPr>
          <a:xfrm>
            <a:off x="456796" y="1752676"/>
            <a:ext cx="5212546" cy="657265"/>
          </a:xfrm>
          <a:prstGeom prst="rect">
            <a:avLst/>
          </a:prstGeom>
          <a:solidFill>
            <a:schemeClr val="bg1">
              <a:lumMod val="95000"/>
            </a:schemeClr>
          </a:solidFill>
        </p:spPr>
        <p:txBody>
          <a:bodyPr wrap="square">
            <a:spAutoFit/>
          </a:bodyPr>
          <a:lstStyle/>
          <a:p>
            <a:r>
              <a:rPr lang="en-US" sz="1800" dirty="0"/>
              <a:t>You want to understand how your app is performing and how it's being used. </a:t>
            </a:r>
          </a:p>
        </p:txBody>
      </p:sp>
      <p:sp>
        <p:nvSpPr>
          <p:cNvPr id="8" name="TextBox 7">
            <a:extLst>
              <a:ext uri="{FF2B5EF4-FFF2-40B4-BE49-F238E27FC236}">
                <a16:creationId xmlns:a16="http://schemas.microsoft.com/office/drawing/2014/main" id="{8A7F3BB3-3C98-45AC-AD96-1246FEE3D04D}"/>
              </a:ext>
            </a:extLst>
          </p:cNvPr>
          <p:cNvSpPr txBox="1"/>
          <p:nvPr/>
        </p:nvSpPr>
        <p:spPr>
          <a:xfrm>
            <a:off x="456796" y="2674436"/>
            <a:ext cx="5212546" cy="657265"/>
          </a:xfrm>
          <a:prstGeom prst="rect">
            <a:avLst/>
          </a:prstGeom>
          <a:solidFill>
            <a:schemeClr val="bg1">
              <a:lumMod val="95000"/>
            </a:schemeClr>
          </a:solidFill>
        </p:spPr>
        <p:txBody>
          <a:bodyPr wrap="square">
            <a:spAutoFit/>
          </a:bodyPr>
          <a:lstStyle/>
          <a:p>
            <a:r>
              <a:rPr lang="en-US" sz="1800" dirty="0"/>
              <a:t>You need usage information on request rates, response times, and failure rates.</a:t>
            </a:r>
          </a:p>
        </p:txBody>
      </p:sp>
      <p:sp>
        <p:nvSpPr>
          <p:cNvPr id="12" name="TextBox 11">
            <a:extLst>
              <a:ext uri="{FF2B5EF4-FFF2-40B4-BE49-F238E27FC236}">
                <a16:creationId xmlns:a16="http://schemas.microsoft.com/office/drawing/2014/main" id="{62FE4145-6EAA-4273-84D2-D9A3246605BB}"/>
              </a:ext>
            </a:extLst>
          </p:cNvPr>
          <p:cNvSpPr txBox="1"/>
          <p:nvPr/>
        </p:nvSpPr>
        <p:spPr>
          <a:xfrm>
            <a:off x="456795" y="3596198"/>
            <a:ext cx="5212546" cy="657265"/>
          </a:xfrm>
          <a:prstGeom prst="rect">
            <a:avLst/>
          </a:prstGeom>
          <a:solidFill>
            <a:schemeClr val="bg1">
              <a:lumMod val="95000"/>
            </a:schemeClr>
          </a:solidFill>
        </p:spPr>
        <p:txBody>
          <a:bodyPr wrap="square">
            <a:spAutoFit/>
          </a:bodyPr>
          <a:lstStyle/>
          <a:p>
            <a:r>
              <a:rPr lang="en-US" sz="1800" dirty="0"/>
              <a:t>You need transaction diagnostics and performance statistics (client and server).</a:t>
            </a:r>
          </a:p>
        </p:txBody>
      </p:sp>
      <p:sp>
        <p:nvSpPr>
          <p:cNvPr id="14" name="TextBox 13">
            <a:extLst>
              <a:ext uri="{FF2B5EF4-FFF2-40B4-BE49-F238E27FC236}">
                <a16:creationId xmlns:a16="http://schemas.microsoft.com/office/drawing/2014/main" id="{C3DA9FF2-B8CF-47ED-939D-D84F90C448D2}"/>
              </a:ext>
            </a:extLst>
          </p:cNvPr>
          <p:cNvSpPr txBox="1"/>
          <p:nvPr/>
        </p:nvSpPr>
        <p:spPr>
          <a:xfrm>
            <a:off x="468101" y="4517959"/>
            <a:ext cx="5212546" cy="657265"/>
          </a:xfrm>
          <a:prstGeom prst="rect">
            <a:avLst/>
          </a:prstGeom>
          <a:solidFill>
            <a:schemeClr val="bg1">
              <a:lumMod val="95000"/>
            </a:schemeClr>
          </a:solidFill>
        </p:spPr>
        <p:txBody>
          <a:bodyPr wrap="square">
            <a:spAutoFit/>
          </a:bodyPr>
          <a:lstStyle/>
          <a:p>
            <a:r>
              <a:rPr lang="en-US" sz="1800" dirty="0"/>
              <a:t>You want to automatically collect a snapshot of a live application to analyze it at a later stage.</a:t>
            </a:r>
          </a:p>
        </p:txBody>
      </p:sp>
      <p:pic>
        <p:nvPicPr>
          <p:cNvPr id="4" name="Picture 3" descr="Application Insights receives web app data and sends to output sources. ">
            <a:extLst>
              <a:ext uri="{FF2B5EF4-FFF2-40B4-BE49-F238E27FC236}">
                <a16:creationId xmlns:a16="http://schemas.microsoft.com/office/drawing/2014/main" id="{2BDC2BF5-E454-4BD7-BAA5-55002C0E66B9}"/>
              </a:ext>
            </a:extLst>
          </p:cNvPr>
          <p:cNvPicPr>
            <a:picLocks noChangeAspect="1"/>
          </p:cNvPicPr>
          <p:nvPr/>
        </p:nvPicPr>
        <p:blipFill>
          <a:blip r:embed="rId3"/>
          <a:stretch>
            <a:fillRect/>
          </a:stretch>
        </p:blipFill>
        <p:spPr>
          <a:xfrm>
            <a:off x="6109228" y="1924954"/>
            <a:ext cx="5729410" cy="3239242"/>
          </a:xfrm>
          <a:prstGeom prst="rect">
            <a:avLst/>
          </a:prstGeom>
        </p:spPr>
      </p:pic>
      <p:sp>
        <p:nvSpPr>
          <p:cNvPr id="10" name="Rectangle 9">
            <a:extLst>
              <a:ext uri="{FF2B5EF4-FFF2-40B4-BE49-F238E27FC236}">
                <a16:creationId xmlns:a16="http://schemas.microsoft.com/office/drawing/2014/main" id="{27E22D96-7960-4E68-A709-7BB80C423761}"/>
              </a:ext>
              <a:ext uri="{C183D7F6-B498-43B3-948B-1728B52AA6E4}">
                <adec:decorative xmlns:adec="http://schemas.microsoft.com/office/drawing/2017/decorative" val="1"/>
              </a:ext>
            </a:extLst>
          </p:cNvPr>
          <p:cNvSpPr/>
          <p:nvPr/>
        </p:nvSpPr>
        <p:spPr bwMode="auto">
          <a:xfrm>
            <a:off x="5852194" y="1023906"/>
            <a:ext cx="6157991" cy="504133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5518352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185030-BEA2-4632-AB28-B529039DC099}"/>
              </a:ext>
            </a:extLst>
          </p:cNvPr>
          <p:cNvSpPr>
            <a:spLocks noGrp="1"/>
          </p:cNvSpPr>
          <p:nvPr>
            <p:ph type="title"/>
          </p:nvPr>
        </p:nvSpPr>
        <p:spPr/>
        <p:txBody>
          <a:bodyPr/>
          <a:lstStyle/>
          <a:p>
            <a:r>
              <a:rPr lang="en-US" dirty="0"/>
              <a:t>Design for Azure Data Explorer</a:t>
            </a:r>
          </a:p>
        </p:txBody>
      </p:sp>
      <p:pic>
        <p:nvPicPr>
          <p:cNvPr id="6" name="Picture Placeholder 5">
            <a:extLst>
              <a:ext uri="{FF2B5EF4-FFF2-40B4-BE49-F238E27FC236}">
                <a16:creationId xmlns:a16="http://schemas.microsoft.com/office/drawing/2014/main" id="{E09C52C1-0B9F-4080-85F8-201100291C1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5522484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 Explorer </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232E7D60-740D-4952-8638-E5F7168573FF}"/>
              </a:ext>
            </a:extLst>
          </p:cNvPr>
          <p:cNvSpPr>
            <a:spLocks noGrp="1"/>
          </p:cNvSpPr>
          <p:nvPr>
            <p:ph type="body" sz="quarter" idx="10"/>
          </p:nvPr>
        </p:nvSpPr>
        <p:spPr>
          <a:xfrm>
            <a:off x="432089" y="971190"/>
            <a:ext cx="11341268" cy="430887"/>
          </a:xfrm>
        </p:spPr>
        <p:txBody>
          <a:bodyPr/>
          <a:lstStyle/>
          <a:p>
            <a:r>
              <a:rPr lang="en-US" dirty="0"/>
              <a:t>Azure Data Explorer is a fast and highly scalable data exploration service for log and telemetry data.</a:t>
            </a:r>
          </a:p>
        </p:txBody>
      </p:sp>
      <p:sp>
        <p:nvSpPr>
          <p:cNvPr id="7" name="Text Placeholder 4">
            <a:extLst>
              <a:ext uri="{FF2B5EF4-FFF2-40B4-BE49-F238E27FC236}">
                <a16:creationId xmlns:a16="http://schemas.microsoft.com/office/drawing/2014/main" id="{EE1B3FEE-7DA0-4771-A5B0-C26F151E087D}"/>
              </a:ext>
            </a:extLst>
          </p:cNvPr>
          <p:cNvSpPr txBox="1">
            <a:spLocks/>
          </p:cNvSpPr>
          <p:nvPr/>
        </p:nvSpPr>
        <p:spPr>
          <a:xfrm>
            <a:off x="418643" y="2098579"/>
            <a:ext cx="5579310" cy="3672300"/>
          </a:xfrm>
          <a:prstGeom prst="rect">
            <a:avLst/>
          </a:prstGeom>
        </p:spPr>
        <p:txBody>
          <a:bodyPr lIns="0" tIns="45720" rIns="0" bIns="45720"/>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Helps you handle the many data streams emitted by modern software, so you can collect, store, and analyze data.</a:t>
            </a:r>
          </a:p>
          <a:p>
            <a:pPr marL="285750" indent="-285750">
              <a:buFont typeface="Arial" panose="020B0604020202020204" pitchFamily="34" charset="0"/>
              <a:buChar char="•"/>
            </a:pPr>
            <a:r>
              <a:rPr lang="en-US" sz="1800" dirty="0"/>
              <a:t>Azure Data Explorer is ideal for analyzing large volumes of diverse data from any data source, such as websites, applications, IoT devices, and more.</a:t>
            </a:r>
          </a:p>
          <a:p>
            <a:pPr marL="285750" indent="-285750">
              <a:buFont typeface="Arial" panose="020B0604020202020204" pitchFamily="34" charset="0"/>
              <a:buChar char="•"/>
            </a:pPr>
            <a:r>
              <a:rPr lang="en-US" sz="1800" dirty="0"/>
              <a:t>This data is used for diagnostics, monitoring, reporting, machine learning, and additional analytics capabilities.</a:t>
            </a:r>
          </a:p>
          <a:p>
            <a:pPr marL="285750" indent="-285750">
              <a:buFont typeface="Arial" panose="020B0604020202020204" pitchFamily="34" charset="0"/>
              <a:buChar char="•"/>
            </a:pPr>
            <a:r>
              <a:rPr lang="en-US" sz="1800" dirty="0"/>
              <a:t>Can combine with Azure Sentinel and Azure Monitor.</a:t>
            </a:r>
          </a:p>
        </p:txBody>
      </p:sp>
      <p:pic>
        <p:nvPicPr>
          <p:cNvPr id="6" name="Picture 5" descr="End-to-end monitoring solution integrated with Azure Monitor for ingesting streamed and batched logs from diverse sources">
            <a:extLst>
              <a:ext uri="{FF2B5EF4-FFF2-40B4-BE49-F238E27FC236}">
                <a16:creationId xmlns:a16="http://schemas.microsoft.com/office/drawing/2014/main" id="{35029480-AF50-4D4B-9676-E5BEF616D39F}"/>
              </a:ext>
            </a:extLst>
          </p:cNvPr>
          <p:cNvPicPr>
            <a:picLocks noChangeAspect="1"/>
          </p:cNvPicPr>
          <p:nvPr/>
        </p:nvPicPr>
        <p:blipFill>
          <a:blip r:embed="rId4"/>
          <a:srcRect/>
          <a:stretch/>
        </p:blipFill>
        <p:spPr>
          <a:xfrm>
            <a:off x="6287752" y="2476968"/>
            <a:ext cx="5454588" cy="3065595"/>
          </a:xfrm>
          <a:prstGeom prst="rect">
            <a:avLst/>
          </a:prstGeom>
          <a:ln>
            <a:solidFill>
              <a:schemeClr val="bg1">
                <a:lumMod val="50000"/>
              </a:schemeClr>
            </a:solidFill>
          </a:ln>
        </p:spPr>
      </p:pic>
      <p:sp>
        <p:nvSpPr>
          <p:cNvPr id="2" name="Rectangle 1">
            <a:extLst>
              <a:ext uri="{FF2B5EF4-FFF2-40B4-BE49-F238E27FC236}">
                <a16:creationId xmlns:a16="http://schemas.microsoft.com/office/drawing/2014/main" id="{6FD4862C-129B-4B19-AA19-05AA40BCFA8A}"/>
              </a:ext>
              <a:ext uri="{C183D7F6-B498-43B3-948B-1728B52AA6E4}">
                <adec:decorative xmlns:adec="http://schemas.microsoft.com/office/drawing/2017/decorative" val="1"/>
              </a:ext>
            </a:extLst>
          </p:cNvPr>
          <p:cNvSpPr/>
          <p:nvPr/>
        </p:nvSpPr>
        <p:spPr bwMode="auto">
          <a:xfrm>
            <a:off x="6243289" y="1852775"/>
            <a:ext cx="5543514"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2726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87708E-A548-46E6-A6DB-D66112A17629}"/>
              </a:ext>
            </a:extLst>
          </p:cNvPr>
          <p:cNvSpPr>
            <a:spLocks noGrp="1"/>
          </p:cNvSpPr>
          <p:nvPr>
            <p:ph type="title"/>
          </p:nvPr>
        </p:nvSpPr>
        <p:spPr/>
        <p:txBody>
          <a:bodyPr/>
          <a:lstStyle/>
          <a:p>
            <a:r>
              <a:rPr lang="en-US" dirty="0"/>
              <a:t>Review</a:t>
            </a:r>
          </a:p>
        </p:txBody>
      </p:sp>
      <p:pic>
        <p:nvPicPr>
          <p:cNvPr id="6" name="Picture 5">
            <a:extLst>
              <a:ext uri="{FF2B5EF4-FFF2-40B4-BE49-F238E27FC236}">
                <a16:creationId xmlns:a16="http://schemas.microsoft.com/office/drawing/2014/main" id="{9BC29629-C4EC-49DB-B1DD-BA76BEF3829B}"/>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287071" y="2671688"/>
            <a:ext cx="1027252" cy="1493963"/>
          </a:xfrm>
          <a:prstGeom prst="rect">
            <a:avLst/>
          </a:prstGeom>
        </p:spPr>
      </p:pic>
    </p:spTree>
    <p:extLst>
      <p:ext uri="{BB962C8B-B14F-4D97-AF65-F5344CB8AC3E}">
        <p14:creationId xmlns:p14="http://schemas.microsoft.com/office/powerpoint/2010/main" val="39747221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04F9-D051-4836-AFC7-BF1CE714F7BC}"/>
              </a:ext>
            </a:extLst>
          </p:cNvPr>
          <p:cNvSpPr>
            <a:spLocks noGrp="1"/>
          </p:cNvSpPr>
          <p:nvPr>
            <p:ph type="title"/>
          </p:nvPr>
        </p:nvSpPr>
        <p:spPr/>
        <p:txBody>
          <a:bodyPr/>
          <a:lstStyle/>
          <a:p>
            <a:r>
              <a:rPr lang="en-US" dirty="0"/>
              <a:t>Use Case Scenarios </a:t>
            </a:r>
          </a:p>
        </p:txBody>
      </p:sp>
      <p:sp>
        <p:nvSpPr>
          <p:cNvPr id="3" name="Rectangle 2">
            <a:extLst>
              <a:ext uri="{FF2B5EF4-FFF2-40B4-BE49-F238E27FC236}">
                <a16:creationId xmlns:a16="http://schemas.microsoft.com/office/drawing/2014/main" id="{70D0E12E-7DB8-4F36-9152-E1752F8B896A}"/>
              </a:ext>
            </a:extLst>
          </p:cNvPr>
          <p:cNvSpPr/>
          <p:nvPr/>
        </p:nvSpPr>
        <p:spPr>
          <a:xfrm>
            <a:off x="4020992" y="1433890"/>
            <a:ext cx="3549850" cy="161657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Measure user experience and analyze users' behavior for all external facing applications</a:t>
            </a:r>
            <a:endParaRPr lang="en-US" sz="1961" dirty="0"/>
          </a:p>
        </p:txBody>
      </p:sp>
      <p:sp>
        <p:nvSpPr>
          <p:cNvPr id="6" name="Rectangle 5">
            <a:extLst>
              <a:ext uri="{FF2B5EF4-FFF2-40B4-BE49-F238E27FC236}">
                <a16:creationId xmlns:a16="http://schemas.microsoft.com/office/drawing/2014/main" id="{512278D8-10E1-46EF-B9BE-A27AE1009BE6}"/>
              </a:ext>
            </a:extLst>
          </p:cNvPr>
          <p:cNvSpPr/>
          <p:nvPr/>
        </p:nvSpPr>
        <p:spPr>
          <a:xfrm>
            <a:off x="4020991" y="3204067"/>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a:latin typeface="+mn-lt"/>
                <a:ea typeface="+mn-ea"/>
                <a:cs typeface="Segoe UI Semilight" panose="020B0402040204020203" pitchFamily="34" charset="0"/>
              </a:rPr>
              <a:t>You need to edit </a:t>
            </a:r>
            <a:r>
              <a:rPr lang="en-US" sz="1961" dirty="0">
                <a:latin typeface="+mn-lt"/>
                <a:ea typeface="+mn-ea"/>
                <a:cs typeface="Segoe UI Semilight" panose="020B0402040204020203" pitchFamily="34" charset="0"/>
              </a:rPr>
              <a:t>and run log queries</a:t>
            </a:r>
          </a:p>
        </p:txBody>
      </p:sp>
      <p:sp>
        <p:nvSpPr>
          <p:cNvPr id="10" name="Rectangle 9">
            <a:extLst>
              <a:ext uri="{FF2B5EF4-FFF2-40B4-BE49-F238E27FC236}">
                <a16:creationId xmlns:a16="http://schemas.microsoft.com/office/drawing/2014/main" id="{3BAB8C1D-797F-48EA-8143-2B32B7D9757F}"/>
              </a:ext>
            </a:extLst>
          </p:cNvPr>
          <p:cNvSpPr/>
          <p:nvPr/>
        </p:nvSpPr>
        <p:spPr>
          <a:xfrm>
            <a:off x="4020991" y="4630042"/>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data analysis and the creation of rich visual reports </a:t>
            </a:r>
          </a:p>
        </p:txBody>
      </p:sp>
      <p:sp>
        <p:nvSpPr>
          <p:cNvPr id="4" name="Rectangle 3">
            <a:extLst>
              <a:ext uri="{FF2B5EF4-FFF2-40B4-BE49-F238E27FC236}">
                <a16:creationId xmlns:a16="http://schemas.microsoft.com/office/drawing/2014/main" id="{18980CAE-4446-4947-B232-2BDEA491722A}"/>
              </a:ext>
              <a:ext uri="{C183D7F6-B498-43B3-948B-1728B52AA6E4}">
                <adec:decorative xmlns:adec="http://schemas.microsoft.com/office/drawing/2017/decorative" val="0"/>
              </a:ext>
            </a:extLst>
          </p:cNvPr>
          <p:cNvSpPr/>
          <p:nvPr/>
        </p:nvSpPr>
        <p:spPr>
          <a:xfrm>
            <a:off x="7808054" y="1417345"/>
            <a:ext cx="3549850" cy="164874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Solution for collecting, analyzing, and acting on telemetry from your cloud and on-premises environments</a:t>
            </a:r>
            <a:endParaRPr lang="en-US" sz="1961" dirty="0"/>
          </a:p>
        </p:txBody>
      </p:sp>
      <p:sp>
        <p:nvSpPr>
          <p:cNvPr id="8" name="Rectangle 7">
            <a:extLst>
              <a:ext uri="{FF2B5EF4-FFF2-40B4-BE49-F238E27FC236}">
                <a16:creationId xmlns:a16="http://schemas.microsoft.com/office/drawing/2014/main" id="{F065410A-6BA8-488C-B38C-F5B69B5F2933}"/>
              </a:ext>
            </a:extLst>
          </p:cNvPr>
          <p:cNvSpPr/>
          <p:nvPr/>
        </p:nvSpPr>
        <p:spPr>
          <a:xfrm>
            <a:off x="7825405" y="3225542"/>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transaction diagnostics and performance statistics (client and server).</a:t>
            </a:r>
          </a:p>
        </p:txBody>
      </p:sp>
      <p:sp>
        <p:nvSpPr>
          <p:cNvPr id="12" name="Rectangle 11">
            <a:extLst>
              <a:ext uri="{FF2B5EF4-FFF2-40B4-BE49-F238E27FC236}">
                <a16:creationId xmlns:a16="http://schemas.microsoft.com/office/drawing/2014/main" id="{7F4C5177-B658-4F98-8C17-0C0C0089F1F9}"/>
              </a:ext>
            </a:extLst>
          </p:cNvPr>
          <p:cNvSpPr/>
          <p:nvPr/>
        </p:nvSpPr>
        <p:spPr>
          <a:xfrm>
            <a:off x="7808054" y="4646587"/>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usage information on request rates, response times, and failure rates of an application</a:t>
            </a:r>
          </a:p>
        </p:txBody>
      </p:sp>
      <p:sp>
        <p:nvSpPr>
          <p:cNvPr id="27" name="Arrow: Right 26">
            <a:extLst>
              <a:ext uri="{FF2B5EF4-FFF2-40B4-BE49-F238E27FC236}">
                <a16:creationId xmlns:a16="http://schemas.microsoft.com/office/drawing/2014/main" id="{2709B474-8873-4066-9C99-238BC5A71995}"/>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E6F6B26F-9802-45C0-9BA0-B7EC0E92B60A}"/>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Monitor</a:t>
            </a:r>
          </a:p>
        </p:txBody>
      </p:sp>
      <p:sp>
        <p:nvSpPr>
          <p:cNvPr id="31" name="TextBox 30">
            <a:extLst>
              <a:ext uri="{FF2B5EF4-FFF2-40B4-BE49-F238E27FC236}">
                <a16:creationId xmlns:a16="http://schemas.microsoft.com/office/drawing/2014/main" id="{FB0F5641-F70C-4F60-9EAE-9F0A9198F8DF}"/>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workbooks </a:t>
            </a:r>
          </a:p>
        </p:txBody>
      </p:sp>
      <p:sp>
        <p:nvSpPr>
          <p:cNvPr id="33" name="TextBox 32">
            <a:extLst>
              <a:ext uri="{FF2B5EF4-FFF2-40B4-BE49-F238E27FC236}">
                <a16:creationId xmlns:a16="http://schemas.microsoft.com/office/drawing/2014/main" id="{A66C73E9-65DD-438B-A111-7B25FEB4E0A7}"/>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Log Analytics</a:t>
            </a:r>
          </a:p>
        </p:txBody>
      </p:sp>
      <p:sp>
        <p:nvSpPr>
          <p:cNvPr id="35" name="TextBox 34">
            <a:extLst>
              <a:ext uri="{FF2B5EF4-FFF2-40B4-BE49-F238E27FC236}">
                <a16:creationId xmlns:a16="http://schemas.microsoft.com/office/drawing/2014/main" id="{D1C0EC43-52A7-4479-BCEF-522C7447FC2E}"/>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Application Insights </a:t>
            </a:r>
          </a:p>
        </p:txBody>
      </p:sp>
      <p:pic>
        <p:nvPicPr>
          <p:cNvPr id="7" name="Picture 6">
            <a:extLst>
              <a:ext uri="{FF2B5EF4-FFF2-40B4-BE49-F238E27FC236}">
                <a16:creationId xmlns:a16="http://schemas.microsoft.com/office/drawing/2014/main" id="{8F6CC586-3FD7-40A8-9684-3726BA54CED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43376" y="327419"/>
            <a:ext cx="914528" cy="914528"/>
          </a:xfrm>
          <a:prstGeom prst="rect">
            <a:avLst/>
          </a:prstGeom>
        </p:spPr>
      </p:pic>
    </p:spTree>
    <p:extLst>
      <p:ext uri="{BB962C8B-B14F-4D97-AF65-F5344CB8AC3E}">
        <p14:creationId xmlns:p14="http://schemas.microsoft.com/office/powerpoint/2010/main" val="20495913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a:t>
            </a:r>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19450" y="1318968"/>
            <a:ext cx="4212288" cy="627408"/>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59" tIns="134445" rIns="179259" bIns="134445" numCol="1" spcCol="1270" anchor="ctr" anchorCtr="0">
            <a:noAutofit/>
          </a:bodyPr>
          <a:lstStyle/>
          <a:p>
            <a:r>
              <a:rPr lang="en-US" sz="1961" dirty="0">
                <a:solidFill>
                  <a:schemeClr val="bg1"/>
                </a:solidFill>
                <a:latin typeface="+mj-lt"/>
              </a:rPr>
              <a:t>Module Review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781119" y="1318968"/>
            <a:ext cx="6991433" cy="627408"/>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59" tIns="134445" rIns="179259" bIns="134445" numCol="1" spcCol="1270" anchor="ctr" anchorCtr="0">
            <a:noAutofit/>
          </a:bodyPr>
          <a:lstStyle/>
          <a:p>
            <a:r>
              <a:rPr lang="en-US" sz="1961" dirty="0">
                <a:solidFill>
                  <a:schemeClr val="bg1"/>
                </a:solidFill>
                <a:latin typeface="+mj-lt"/>
              </a:rPr>
              <a:t>Microsoft Learn Modules (docs.microsoft.com/Learn)</a:t>
            </a:r>
          </a:p>
        </p:txBody>
      </p:sp>
      <p:sp>
        <p:nvSpPr>
          <p:cNvPr id="20" name="TextBox 19">
            <a:extLst>
              <a:ext uri="{FF2B5EF4-FFF2-40B4-BE49-F238E27FC236}">
                <a16:creationId xmlns:a16="http://schemas.microsoft.com/office/drawing/2014/main" id="{A2C5F7DD-6747-420D-B69F-8CBB8ACA625A}"/>
              </a:ext>
            </a:extLst>
          </p:cNvPr>
          <p:cNvSpPr txBox="1"/>
          <p:nvPr/>
        </p:nvSpPr>
        <p:spPr>
          <a:xfrm>
            <a:off x="4770709" y="2143221"/>
            <a:ext cx="6095653" cy="358560"/>
          </a:xfrm>
          <a:prstGeom prst="rect">
            <a:avLst/>
          </a:prstGeom>
          <a:noFill/>
        </p:spPr>
        <p:txBody>
          <a:bodyPr wrap="square">
            <a:spAutoFit/>
          </a:bodyPr>
          <a:lstStyle/>
          <a:p>
            <a:r>
              <a:rPr lang="en-US" sz="1730" dirty="0"/>
              <a:t>Design a holistic monitoring strategy on Azure</a:t>
            </a:r>
          </a:p>
        </p:txBody>
      </p:sp>
      <p:sp>
        <p:nvSpPr>
          <p:cNvPr id="7" name="Rectangle 6">
            <a:extLst>
              <a:ext uri="{FF2B5EF4-FFF2-40B4-BE49-F238E27FC236}">
                <a16:creationId xmlns:a16="http://schemas.microsoft.com/office/drawing/2014/main" id="{F252B34B-AA3F-48F4-BB9F-584CC6528192}"/>
              </a:ext>
            </a:extLst>
          </p:cNvPr>
          <p:cNvSpPr/>
          <p:nvPr/>
        </p:nvSpPr>
        <p:spPr>
          <a:xfrm>
            <a:off x="4781603" y="2646989"/>
            <a:ext cx="6990949" cy="53777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40" tIns="103940" rIns="103940" bIns="103940" numCol="1" spcCol="1270" anchor="ctr" anchorCtr="0">
            <a:noAutofit/>
          </a:bodyPr>
          <a:lstStyle/>
          <a:p>
            <a:pPr defTabSz="784187">
              <a:lnSpc>
                <a:spcPct val="90000"/>
              </a:lnSpc>
              <a:spcBef>
                <a:spcPct val="0"/>
              </a:spcBef>
              <a:spcAft>
                <a:spcPct val="35000"/>
              </a:spcAft>
            </a:pPr>
            <a:r>
              <a:rPr lang="en-US" sz="1730" dirty="0">
                <a:solidFill>
                  <a:schemeClr val="tx1"/>
                </a:solidFill>
              </a:rPr>
              <a:t>Analyze your Azure infrastructure by using Azure Monitor logs</a:t>
            </a:r>
          </a:p>
        </p:txBody>
      </p:sp>
      <p:sp>
        <p:nvSpPr>
          <p:cNvPr id="17" name="TextBox 16">
            <a:extLst>
              <a:ext uri="{FF2B5EF4-FFF2-40B4-BE49-F238E27FC236}">
                <a16:creationId xmlns:a16="http://schemas.microsoft.com/office/drawing/2014/main" id="{BC7D3D2C-7419-4EB1-8732-37CB4CCA62AE}"/>
              </a:ext>
            </a:extLst>
          </p:cNvPr>
          <p:cNvSpPr txBox="1"/>
          <p:nvPr/>
        </p:nvSpPr>
        <p:spPr>
          <a:xfrm>
            <a:off x="4781119" y="3289425"/>
            <a:ext cx="7153582" cy="635559"/>
          </a:xfrm>
          <a:prstGeom prst="rect">
            <a:avLst/>
          </a:prstGeom>
          <a:noFill/>
        </p:spPr>
        <p:txBody>
          <a:bodyPr wrap="square">
            <a:spAutoFit/>
          </a:bodyPr>
          <a:lstStyle/>
          <a:p>
            <a:r>
              <a:rPr lang="en-US" dirty="0"/>
              <a:t>Monitor performance of virtual machines by using Azure Monitor VM Insights</a:t>
            </a:r>
          </a:p>
        </p:txBody>
      </p:sp>
      <p:sp>
        <p:nvSpPr>
          <p:cNvPr id="15" name="TextBox 14">
            <a:extLst>
              <a:ext uri="{FF2B5EF4-FFF2-40B4-BE49-F238E27FC236}">
                <a16:creationId xmlns:a16="http://schemas.microsoft.com/office/drawing/2014/main" id="{F0F68F66-A48D-463D-9F44-9E69A8AE6A39}"/>
              </a:ext>
            </a:extLst>
          </p:cNvPr>
          <p:cNvSpPr txBox="1"/>
          <p:nvPr/>
        </p:nvSpPr>
        <p:spPr>
          <a:xfrm>
            <a:off x="4768962" y="4068216"/>
            <a:ext cx="6406116" cy="635559"/>
          </a:xfrm>
          <a:prstGeom prst="rect">
            <a:avLst/>
          </a:prstGeom>
          <a:noFill/>
        </p:spPr>
        <p:txBody>
          <a:bodyPr wrap="square">
            <a:spAutoFit/>
          </a:bodyPr>
          <a:lstStyle/>
          <a:p>
            <a:r>
              <a:rPr lang="en-US" dirty="0"/>
              <a:t>Choose the best monitoring service for visibility, insight, and outage mitigation</a:t>
            </a:r>
          </a:p>
        </p:txBody>
      </p:sp>
      <p:sp>
        <p:nvSpPr>
          <p:cNvPr id="18" name="TextBox 17">
            <a:extLst>
              <a:ext uri="{FF2B5EF4-FFF2-40B4-BE49-F238E27FC236}">
                <a16:creationId xmlns:a16="http://schemas.microsoft.com/office/drawing/2014/main" id="{C856F0A7-06D2-4DFA-9BDA-7901D8B38364}"/>
              </a:ext>
            </a:extLst>
          </p:cNvPr>
          <p:cNvSpPr txBox="1"/>
          <p:nvPr/>
        </p:nvSpPr>
        <p:spPr>
          <a:xfrm>
            <a:off x="4768962" y="4818559"/>
            <a:ext cx="6406116" cy="635559"/>
          </a:xfrm>
          <a:prstGeom prst="rect">
            <a:avLst/>
          </a:prstGeom>
          <a:noFill/>
        </p:spPr>
        <p:txBody>
          <a:bodyPr wrap="square">
            <a:spAutoFit/>
          </a:bodyPr>
          <a:lstStyle/>
          <a:p>
            <a:r>
              <a:rPr lang="en-US" dirty="0"/>
              <a:t>Capture and view page load times in your Azure web app with Application Insights</a:t>
            </a:r>
          </a:p>
        </p:txBody>
      </p:sp>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781603" y="2602993"/>
            <a:ext cx="69909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781603" y="3164594"/>
            <a:ext cx="69909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781603" y="3962456"/>
            <a:ext cx="69909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93066" y="2522022"/>
            <a:ext cx="1465056" cy="2130674"/>
          </a:xfrm>
          <a:prstGeom prst="rect">
            <a:avLst/>
          </a:prstGeom>
        </p:spPr>
      </p:pic>
      <p:cxnSp>
        <p:nvCxnSpPr>
          <p:cNvPr id="13" name="Straight Connector 12">
            <a:extLst>
              <a:ext uri="{FF2B5EF4-FFF2-40B4-BE49-F238E27FC236}">
                <a16:creationId xmlns:a16="http://schemas.microsoft.com/office/drawing/2014/main" id="{5E88ED84-6116-4E14-9F0B-E69DC33BFD45}"/>
              </a:ext>
              <a:ext uri="{C183D7F6-B498-43B3-948B-1728B52AA6E4}">
                <adec:decorative xmlns:adec="http://schemas.microsoft.com/office/drawing/2017/decorative" val="1"/>
              </a:ext>
            </a:extLst>
          </p:cNvPr>
          <p:cNvCxnSpPr>
            <a:cxnSpLocks/>
          </p:cNvCxnSpPr>
          <p:nvPr/>
        </p:nvCxnSpPr>
        <p:spPr>
          <a:xfrm>
            <a:off x="4862435" y="4807562"/>
            <a:ext cx="69909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BF160-51A6-4104-B58D-473B09409FDD}"/>
              </a:ext>
            </a:extLst>
          </p:cNvPr>
          <p:cNvSpPr>
            <a:spLocks noGrp="1"/>
          </p:cNvSpPr>
          <p:nvPr>
            <p:ph type="title"/>
          </p:nvPr>
        </p:nvSpPr>
        <p:spPr/>
        <p:txBody>
          <a:bodyPr/>
          <a:lstStyle/>
          <a:p>
            <a:r>
              <a:rPr lang="en-US" dirty="0"/>
              <a:t>Module 08: Design a solution to log and monitor Azure resources</a:t>
            </a:r>
          </a:p>
        </p:txBody>
      </p:sp>
      <p:pic>
        <p:nvPicPr>
          <p:cNvPr id="11" name="Picture Placeholder 10">
            <a:extLst>
              <a:ext uri="{FF2B5EF4-FFF2-40B4-BE49-F238E27FC236}">
                <a16:creationId xmlns:a16="http://schemas.microsoft.com/office/drawing/2014/main" id="{27754325-3D9E-476D-A046-5C18C9445AC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4878323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p:nvPr>
        </p:nvSpPr>
        <p:spPr>
          <a:xfrm>
            <a:off x="418644" y="3021638"/>
            <a:ext cx="4361130" cy="794064"/>
          </a:xfrm>
          <a:noFill/>
          <a:ln>
            <a:noFill/>
            <a:prstDash/>
          </a:ln>
          <a:effectLst/>
        </p:spPr>
        <p:txBody>
          <a:bodyPr rot="0" spcFirstLastPara="0" vertOverflow="overflow" horzOverflow="overflow" vert="horz" wrap="none" lIns="182880" tIns="146304" rIns="182880" bIns="146304" numCol="1" spcCol="0" rtlCol="0" fromWordArt="0" anchor="ctr" anchorCtr="0" forceAA="0" compatLnSpc="1">
            <a:prstTxWarp prst="textNoShape">
              <a:avLst/>
            </a:prstTxWarp>
            <a:spAutoFit/>
          </a:bodyPr>
          <a:lstStyle/>
          <a:p>
            <a:pPr lvl="0"/>
            <a:r>
              <a:rPr lang="en-US" noProof="0" dirty="0"/>
              <a:t>End of presentation</a:t>
            </a:r>
            <a:endParaRPr lang="fr-FR" noProof="0" dirty="0" err="1"/>
          </a:p>
        </p:txBody>
      </p:sp>
      <p:pic>
        <p:nvPicPr>
          <p:cNvPr id="3" name="Graphic 2">
            <a:extLst>
              <a:ext uri="{FF2B5EF4-FFF2-40B4-BE49-F238E27FC236}">
                <a16:creationId xmlns:a16="http://schemas.microsoft.com/office/drawing/2014/main" id="{0F0193EF-C60A-4599-8965-F9007690D9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72056" y="2752782"/>
            <a:ext cx="1352436" cy="1352436"/>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723293"/>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Design for Azure Monitor data sources</a:t>
            </a:r>
          </a:p>
          <a:p>
            <a:pPr marL="342900" lvl="1" indent="-342900">
              <a:buFont typeface="Arial" panose="020B0604020202020204" pitchFamily="34" charset="0"/>
              <a:buChar char="•"/>
            </a:pPr>
            <a:r>
              <a:rPr lang="en-US" dirty="0"/>
              <a:t>Design for Log Analytics </a:t>
            </a:r>
          </a:p>
          <a:p>
            <a:pPr marL="342900" lvl="1" indent="-342900">
              <a:buFont typeface="Arial" panose="020B0604020202020204" pitchFamily="34" charset="0"/>
              <a:buChar char="•"/>
            </a:pPr>
            <a:r>
              <a:rPr lang="en-US" dirty="0"/>
              <a:t>Design for Azure workbooks and Azure Insights</a:t>
            </a:r>
          </a:p>
          <a:p>
            <a:pPr marL="342900" lvl="1" indent="-342900">
              <a:buFont typeface="Arial" panose="020B0604020202020204" pitchFamily="34" charset="0"/>
              <a:buChar char="•"/>
            </a:pPr>
            <a:r>
              <a:rPr lang="en-US" dirty="0"/>
              <a:t>Design for Azure Data Explorer</a:t>
            </a:r>
          </a:p>
        </p:txBody>
      </p:sp>
      <p:sp>
        <p:nvSpPr>
          <p:cNvPr id="4" name="TextBox 3">
            <a:extLst>
              <a:ext uri="{FF2B5EF4-FFF2-40B4-BE49-F238E27FC236}">
                <a16:creationId xmlns:a16="http://schemas.microsoft.com/office/drawing/2014/main" id="{5C67E408-FC7C-49B7-8BE6-E6A6D2ABF818}"/>
              </a:ext>
            </a:extLst>
          </p:cNvPr>
          <p:cNvSpPr txBox="1"/>
          <p:nvPr/>
        </p:nvSpPr>
        <p:spPr>
          <a:xfrm>
            <a:off x="6559687" y="1655199"/>
            <a:ext cx="5035684" cy="272997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Logging and Monitoring</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Design a log routing solution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appropriate level of logging</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monitoring tool(s) for a solution</a:t>
            </a:r>
          </a:p>
        </p:txBody>
      </p:sp>
    </p:spTree>
    <p:extLst>
      <p:ext uri="{BB962C8B-B14F-4D97-AF65-F5344CB8AC3E}">
        <p14:creationId xmlns:p14="http://schemas.microsoft.com/office/powerpoint/2010/main" val="34973355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BD22E9-7CC8-412D-9578-9FDFB3903289}"/>
              </a:ext>
            </a:extLst>
          </p:cNvPr>
          <p:cNvSpPr>
            <a:spLocks noGrp="1"/>
          </p:cNvSpPr>
          <p:nvPr>
            <p:ph type="title"/>
          </p:nvPr>
        </p:nvSpPr>
        <p:spPr/>
        <p:txBody>
          <a:bodyPr/>
          <a:lstStyle/>
          <a:p>
            <a:r>
              <a:rPr lang="en-US" dirty="0"/>
              <a:t>Design for Azure Monitor data sources</a:t>
            </a:r>
          </a:p>
        </p:txBody>
      </p:sp>
      <p:pic>
        <p:nvPicPr>
          <p:cNvPr id="6" name="Picture Placeholder 5">
            <a:extLst>
              <a:ext uri="{FF2B5EF4-FFF2-40B4-BE49-F238E27FC236}">
                <a16:creationId xmlns:a16="http://schemas.microsoft.com/office/drawing/2014/main" id="{AB7EEA12-0C9E-4A03-BD12-C48CC92F560F}"/>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39645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443198"/>
          </a:xfrm>
        </p:spPr>
        <p:txBody>
          <a:bodyPr vert="horz" wrap="square" lIns="0" tIns="0" rIns="0" bIns="0" rtlCol="0" anchor="t">
            <a:spAutoFit/>
          </a:bodyPr>
          <a:lstStyle/>
          <a:p>
            <a:r>
              <a:rPr lang="en-US" dirty="0"/>
              <a:t>Review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Monitor </a:t>
            </a:r>
            <a:r>
              <a:rPr lang="en-US" dirty="0"/>
              <a:t>capabilities</a:t>
            </a:r>
          </a:p>
        </p:txBody>
      </p:sp>
      <p:sp>
        <p:nvSpPr>
          <p:cNvPr id="23" name="Text Placeholder 14">
            <a:extLst>
              <a:ext uri="{FF2B5EF4-FFF2-40B4-BE49-F238E27FC236}">
                <a16:creationId xmlns:a16="http://schemas.microsoft.com/office/drawing/2014/main" id="{CF2F5775-DE6C-43B8-9BBD-8BAF38CEC4E0}"/>
              </a:ext>
            </a:extLst>
          </p:cNvPr>
          <p:cNvSpPr txBox="1">
            <a:spLocks/>
          </p:cNvSpPr>
          <p:nvPr/>
        </p:nvSpPr>
        <p:spPr>
          <a:xfrm>
            <a:off x="529440" y="2954542"/>
            <a:ext cx="2156485" cy="923199"/>
          </a:xfrm>
          <a:prstGeom prst="rect">
            <a:avLst/>
          </a:prstGeom>
          <a:solidFill>
            <a:schemeClr val="bg1"/>
          </a:solidFill>
        </p:spPr>
        <p:txBody>
          <a:bodyPr vert="horz" wrap="square" lIns="0" tIns="0" rIns="0" bIns="0" rtlCol="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en-US" dirty="0">
                <a:latin typeface="Segoe UI" panose="020B0502040204020203" pitchFamily="34" charset="0"/>
                <a:cs typeface="Segoe UI" panose="020B0502040204020203" pitchFamily="34" charset="0"/>
              </a:rPr>
              <a:t>Analysis, alerting, and streaming to external systems</a:t>
            </a:r>
          </a:p>
        </p:txBody>
      </p:sp>
      <p:sp>
        <p:nvSpPr>
          <p:cNvPr id="6" name="Rectangle 5">
            <a:extLst>
              <a:ext uri="{FF2B5EF4-FFF2-40B4-BE49-F238E27FC236}">
                <a16:creationId xmlns:a16="http://schemas.microsoft.com/office/drawing/2014/main" id="{8E6FF5E1-462D-47BE-B17E-BF8440F428A0}"/>
              </a:ext>
              <a:ext uri="{C183D7F6-B498-43B3-948B-1728B52AA6E4}">
                <adec:decorative xmlns:adec="http://schemas.microsoft.com/office/drawing/2017/decorative" val="1"/>
              </a:ext>
            </a:extLst>
          </p:cNvPr>
          <p:cNvSpPr/>
          <p:nvPr/>
        </p:nvSpPr>
        <p:spPr bwMode="auto">
          <a:xfrm>
            <a:off x="408467" y="1156727"/>
            <a:ext cx="11648854" cy="48956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pic>
        <p:nvPicPr>
          <p:cNvPr id="1026" name="Picture 2">
            <a:extLst>
              <a:ext uri="{FF2B5EF4-FFF2-40B4-BE49-F238E27FC236}">
                <a16:creationId xmlns:a16="http://schemas.microsoft.com/office/drawing/2014/main" id="{178277A9-6D1E-46A7-8DA2-FC41C5F30072}"/>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519" y="1191339"/>
            <a:ext cx="8634078" cy="4754364"/>
          </a:xfrm>
          <a:prstGeom prst="rect">
            <a:avLst/>
          </a:prstGeom>
          <a:noFill/>
        </p:spPr>
      </p:pic>
      <p:sp>
        <p:nvSpPr>
          <p:cNvPr id="10" name="TextBox 9">
            <a:extLst>
              <a:ext uri="{FF2B5EF4-FFF2-40B4-BE49-F238E27FC236}">
                <a16:creationId xmlns:a16="http://schemas.microsoft.com/office/drawing/2014/main" id="{B4FFBD7C-1091-47BF-95C7-D60D6E41F598}"/>
              </a:ext>
            </a:extLst>
          </p:cNvPr>
          <p:cNvSpPr txBox="1"/>
          <p:nvPr/>
        </p:nvSpPr>
        <p:spPr>
          <a:xfrm>
            <a:off x="3149896" y="1843530"/>
            <a:ext cx="1996263" cy="36394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 sources</a:t>
            </a:r>
            <a:endParaRPr lang="en-US" dirty="0"/>
          </a:p>
        </p:txBody>
      </p:sp>
      <p:sp>
        <p:nvSpPr>
          <p:cNvPr id="4" name="TextBox 3">
            <a:extLst>
              <a:ext uri="{FF2B5EF4-FFF2-40B4-BE49-F238E27FC236}">
                <a16:creationId xmlns:a16="http://schemas.microsoft.com/office/drawing/2014/main" id="{7E4FC87F-66BD-43B1-ABEA-AF9A81E5F970}"/>
              </a:ext>
            </a:extLst>
          </p:cNvPr>
          <p:cNvSpPr txBox="1"/>
          <p:nvPr/>
        </p:nvSpPr>
        <p:spPr>
          <a:xfrm>
            <a:off x="5662724" y="2062718"/>
            <a:ext cx="1996263" cy="36394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 stores</a:t>
            </a:r>
            <a:endParaRPr lang="en-US" dirty="0"/>
          </a:p>
        </p:txBody>
      </p:sp>
    </p:spTree>
    <p:extLst>
      <p:ext uri="{BB962C8B-B14F-4D97-AF65-F5344CB8AC3E}">
        <p14:creationId xmlns:p14="http://schemas.microsoft.com/office/powerpoint/2010/main" val="1353679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0A2576E-B211-4190-A2AD-A0A62318D422}"/>
              </a:ext>
            </a:extLst>
          </p:cNvPr>
          <p:cNvSpPr>
            <a:spLocks noGrp="1"/>
          </p:cNvSpPr>
          <p:nvPr>
            <p:ph type="title"/>
          </p:nvPr>
        </p:nvSpPr>
        <p:spPr/>
        <p:txBody>
          <a:bodyPr/>
          <a:lstStyle/>
          <a:p>
            <a:r>
              <a:rPr lang="en-US" dirty="0"/>
              <a:t>Identify data sources and access method</a:t>
            </a:r>
          </a:p>
        </p:txBody>
      </p:sp>
      <p:sp>
        <p:nvSpPr>
          <p:cNvPr id="27" name="Text Placeholder 26">
            <a:extLst>
              <a:ext uri="{FF2B5EF4-FFF2-40B4-BE49-F238E27FC236}">
                <a16:creationId xmlns:a16="http://schemas.microsoft.com/office/drawing/2014/main" id="{24CF003C-12D3-4214-A179-73D728466EAB}"/>
              </a:ext>
            </a:extLst>
          </p:cNvPr>
          <p:cNvSpPr>
            <a:spLocks noGrp="1"/>
          </p:cNvSpPr>
          <p:nvPr>
            <p:ph type="body" sz="quarter" idx="10"/>
          </p:nvPr>
        </p:nvSpPr>
        <p:spPr/>
        <p:txBody>
          <a:bodyPr/>
          <a:lstStyle/>
          <a:p>
            <a:r>
              <a:rPr lang="en-US" dirty="0"/>
              <a:t>Azure Monitor collects data automatically from a range of components. </a:t>
            </a:r>
          </a:p>
        </p:txBody>
      </p:sp>
      <p:sp>
        <p:nvSpPr>
          <p:cNvPr id="25" name="TextBox 24">
            <a:extLst>
              <a:ext uri="{FF2B5EF4-FFF2-40B4-BE49-F238E27FC236}">
                <a16:creationId xmlns:a16="http://schemas.microsoft.com/office/drawing/2014/main" id="{9C51EC0E-AEE2-4AF4-83C2-05E07F16B723}"/>
              </a:ext>
            </a:extLst>
          </p:cNvPr>
          <p:cNvSpPr txBox="1"/>
          <p:nvPr/>
        </p:nvSpPr>
        <p:spPr>
          <a:xfrm>
            <a:off x="343794" y="1857205"/>
            <a:ext cx="4133260" cy="4401205"/>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Data tiers go from Azure applications (highest tier) to Azure platform components (lowest tier)</a:t>
            </a:r>
          </a:p>
          <a:p>
            <a:pPr marL="342900" indent="-342900">
              <a:spcAft>
                <a:spcPts val="1200"/>
              </a:spcAft>
              <a:buFont typeface="Arial" panose="020B0604020202020204" pitchFamily="34" charset="0"/>
              <a:buChar char="•"/>
            </a:pPr>
            <a:r>
              <a:rPr lang="en-US" sz="2000" dirty="0"/>
              <a:t>The method of accessing data from each tier varies – for example, installing an agent</a:t>
            </a:r>
          </a:p>
          <a:p>
            <a:pPr marL="342900" indent="-342900">
              <a:spcAft>
                <a:spcPts val="1200"/>
              </a:spcAft>
              <a:buFont typeface="Arial" panose="020B0604020202020204" pitchFamily="34" charset="0"/>
              <a:buChar char="•"/>
            </a:pPr>
            <a:r>
              <a:rPr lang="en-US" sz="2000" dirty="0"/>
              <a:t>Each data tier can stream to different external systems</a:t>
            </a:r>
          </a:p>
          <a:p>
            <a:pPr marL="342900" indent="-342900">
              <a:spcAft>
                <a:spcPts val="1200"/>
              </a:spcAft>
              <a:buFont typeface="Arial" panose="020B0604020202020204" pitchFamily="34" charset="0"/>
              <a:buChar char="•"/>
            </a:pPr>
            <a:r>
              <a:rPr lang="en-US" sz="2000" dirty="0"/>
              <a:t>Prioritize and be deliberate on what data sources you need</a:t>
            </a:r>
          </a:p>
          <a:p>
            <a:pPr marL="342900" indent="-342900">
              <a:spcAft>
                <a:spcPts val="1200"/>
              </a:spcAft>
              <a:buFont typeface="Arial" panose="020B0604020202020204" pitchFamily="34" charset="0"/>
              <a:buChar char="•"/>
            </a:pPr>
            <a:endParaRPr lang="en-US" sz="2000" dirty="0"/>
          </a:p>
        </p:txBody>
      </p:sp>
      <p:grpSp>
        <p:nvGrpSpPr>
          <p:cNvPr id="2" name="Group 1" descr="Data sources feed different output streams. ">
            <a:extLst>
              <a:ext uri="{FF2B5EF4-FFF2-40B4-BE49-F238E27FC236}">
                <a16:creationId xmlns:a16="http://schemas.microsoft.com/office/drawing/2014/main" id="{C7739AA8-F1E8-4E6A-B04F-3A6C33CFFF03}"/>
              </a:ext>
            </a:extLst>
          </p:cNvPr>
          <p:cNvGrpSpPr/>
          <p:nvPr/>
        </p:nvGrpSpPr>
        <p:grpSpPr>
          <a:xfrm>
            <a:off x="4477054" y="1521846"/>
            <a:ext cx="7584959" cy="4895660"/>
            <a:chOff x="4477054" y="1521846"/>
            <a:chExt cx="7584959" cy="4895660"/>
          </a:xfrm>
        </p:grpSpPr>
        <p:sp>
          <p:nvSpPr>
            <p:cNvPr id="5" name="Rectangle 4">
              <a:extLst>
                <a:ext uri="{FF2B5EF4-FFF2-40B4-BE49-F238E27FC236}">
                  <a16:creationId xmlns:a16="http://schemas.microsoft.com/office/drawing/2014/main" id="{36FB859F-A26A-4C33-8F1E-A0EB80DB497B}"/>
                </a:ext>
              </a:extLst>
            </p:cNvPr>
            <p:cNvSpPr/>
            <p:nvPr/>
          </p:nvSpPr>
          <p:spPr bwMode="auto">
            <a:xfrm>
              <a:off x="4674581" y="17073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Application data</a:t>
              </a:r>
            </a:p>
          </p:txBody>
        </p:sp>
        <p:sp>
          <p:nvSpPr>
            <p:cNvPr id="7" name="Rectangle 6">
              <a:extLst>
                <a:ext uri="{FF2B5EF4-FFF2-40B4-BE49-F238E27FC236}">
                  <a16:creationId xmlns:a16="http://schemas.microsoft.com/office/drawing/2014/main" id="{4F37C152-CF19-4F5D-9666-635460D53675}"/>
                </a:ext>
              </a:extLst>
            </p:cNvPr>
            <p:cNvSpPr/>
            <p:nvPr/>
          </p:nvSpPr>
          <p:spPr bwMode="auto">
            <a:xfrm>
              <a:off x="4674581" y="21968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Operating System data</a:t>
              </a:r>
            </a:p>
          </p:txBody>
        </p:sp>
        <p:sp>
          <p:nvSpPr>
            <p:cNvPr id="9" name="Rectangle 8">
              <a:extLst>
                <a:ext uri="{FF2B5EF4-FFF2-40B4-BE49-F238E27FC236}">
                  <a16:creationId xmlns:a16="http://schemas.microsoft.com/office/drawing/2014/main" id="{AE651971-60E7-4227-81FA-9118CCEC336F}"/>
                </a:ext>
              </a:extLst>
            </p:cNvPr>
            <p:cNvSpPr/>
            <p:nvPr/>
          </p:nvSpPr>
          <p:spPr bwMode="auto">
            <a:xfrm>
              <a:off x="4674581" y="41548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resources data</a:t>
              </a:r>
            </a:p>
          </p:txBody>
        </p:sp>
        <p:sp>
          <p:nvSpPr>
            <p:cNvPr id="11" name="Rectangle 10">
              <a:extLst>
                <a:ext uri="{FF2B5EF4-FFF2-40B4-BE49-F238E27FC236}">
                  <a16:creationId xmlns:a16="http://schemas.microsoft.com/office/drawing/2014/main" id="{9CE41F5B-5B01-4AEA-95D8-F099183448FF}"/>
                </a:ext>
              </a:extLst>
            </p:cNvPr>
            <p:cNvSpPr/>
            <p:nvPr/>
          </p:nvSpPr>
          <p:spPr bwMode="auto">
            <a:xfrm>
              <a:off x="4674581" y="46443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subscription data</a:t>
              </a:r>
            </a:p>
          </p:txBody>
        </p:sp>
        <p:sp>
          <p:nvSpPr>
            <p:cNvPr id="13" name="Rectangle 12">
              <a:extLst>
                <a:ext uri="{FF2B5EF4-FFF2-40B4-BE49-F238E27FC236}">
                  <a16:creationId xmlns:a16="http://schemas.microsoft.com/office/drawing/2014/main" id="{4C98D8BA-CB7D-42DF-98C2-EE7F330312FE}"/>
                </a:ext>
              </a:extLst>
            </p:cNvPr>
            <p:cNvSpPr/>
            <p:nvPr/>
          </p:nvSpPr>
          <p:spPr bwMode="auto">
            <a:xfrm>
              <a:off x="5108010" y="51338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Azure Directory</a:t>
              </a:r>
            </a:p>
          </p:txBody>
        </p:sp>
        <p:sp>
          <p:nvSpPr>
            <p:cNvPr id="15" name="Rectangle 14">
              <a:extLst>
                <a:ext uri="{FF2B5EF4-FFF2-40B4-BE49-F238E27FC236}">
                  <a16:creationId xmlns:a16="http://schemas.microsoft.com/office/drawing/2014/main" id="{AE090631-F079-48D3-B156-2C9A90E503B0}"/>
                </a:ext>
              </a:extLst>
            </p:cNvPr>
            <p:cNvSpPr/>
            <p:nvPr/>
          </p:nvSpPr>
          <p:spPr bwMode="auto">
            <a:xfrm>
              <a:off x="4674580" y="5623339"/>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tenant data</a:t>
              </a:r>
            </a:p>
          </p:txBody>
        </p:sp>
        <p:sp>
          <p:nvSpPr>
            <p:cNvPr id="19" name="Rectangle 18">
              <a:extLst>
                <a:ext uri="{FF2B5EF4-FFF2-40B4-BE49-F238E27FC236}">
                  <a16:creationId xmlns:a16="http://schemas.microsoft.com/office/drawing/2014/main" id="{1B8066D3-AAE5-40DC-89EC-1F73B86DB37F}"/>
                </a:ext>
              </a:extLst>
            </p:cNvPr>
            <p:cNvSpPr/>
            <p:nvPr/>
          </p:nvSpPr>
          <p:spPr bwMode="auto">
            <a:xfrm>
              <a:off x="5108010" y="26863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Diagnostic extension</a:t>
              </a:r>
            </a:p>
          </p:txBody>
        </p:sp>
        <p:sp>
          <p:nvSpPr>
            <p:cNvPr id="21" name="Rectangle 20">
              <a:extLst>
                <a:ext uri="{FF2B5EF4-FFF2-40B4-BE49-F238E27FC236}">
                  <a16:creationId xmlns:a16="http://schemas.microsoft.com/office/drawing/2014/main" id="{1C32642C-A3C1-464B-9554-03A06EA66ECF}"/>
                </a:ext>
              </a:extLst>
            </p:cNvPr>
            <p:cNvSpPr/>
            <p:nvPr/>
          </p:nvSpPr>
          <p:spPr bwMode="auto">
            <a:xfrm>
              <a:off x="5108010" y="31758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Log Analytics agent</a:t>
              </a:r>
            </a:p>
          </p:txBody>
        </p:sp>
        <p:sp>
          <p:nvSpPr>
            <p:cNvPr id="23" name="Rectangle 22">
              <a:extLst>
                <a:ext uri="{FF2B5EF4-FFF2-40B4-BE49-F238E27FC236}">
                  <a16:creationId xmlns:a16="http://schemas.microsoft.com/office/drawing/2014/main" id="{34C80D83-10ED-4E49-8138-D5993B19B803}"/>
                </a:ext>
              </a:extLst>
            </p:cNvPr>
            <p:cNvSpPr/>
            <p:nvPr/>
          </p:nvSpPr>
          <p:spPr bwMode="auto">
            <a:xfrm>
              <a:off x="5108010" y="36653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Dependency agent</a:t>
              </a:r>
            </a:p>
          </p:txBody>
        </p:sp>
        <p:sp>
          <p:nvSpPr>
            <p:cNvPr id="31" name="TextBox 30">
              <a:extLst>
                <a:ext uri="{FF2B5EF4-FFF2-40B4-BE49-F238E27FC236}">
                  <a16:creationId xmlns:a16="http://schemas.microsoft.com/office/drawing/2014/main" id="{2CAE91D8-C835-46EB-BC54-2DB9614E6D8F}"/>
                </a:ext>
              </a:extLst>
            </p:cNvPr>
            <p:cNvSpPr txBox="1"/>
            <p:nvPr/>
          </p:nvSpPr>
          <p:spPr>
            <a:xfrm>
              <a:off x="8876926" y="3183862"/>
              <a:ext cx="2828011" cy="369332"/>
            </a:xfrm>
            <a:prstGeom prst="rect">
              <a:avLst/>
            </a:prstGeom>
            <a:noFill/>
          </p:spPr>
          <p:txBody>
            <a:bodyPr wrap="square">
              <a:spAutoFit/>
            </a:bodyPr>
            <a:lstStyle/>
            <a:p>
              <a:r>
                <a:rPr lang="en-US" sz="1800" dirty="0"/>
                <a:t>Log Analytics workspace</a:t>
              </a:r>
            </a:p>
          </p:txBody>
        </p:sp>
        <p:sp>
          <p:nvSpPr>
            <p:cNvPr id="35" name="TextBox 34">
              <a:extLst>
                <a:ext uri="{FF2B5EF4-FFF2-40B4-BE49-F238E27FC236}">
                  <a16:creationId xmlns:a16="http://schemas.microsoft.com/office/drawing/2014/main" id="{81960189-DE1E-409F-9CD4-59EA1D4FBB3C}"/>
                </a:ext>
              </a:extLst>
            </p:cNvPr>
            <p:cNvSpPr txBox="1"/>
            <p:nvPr/>
          </p:nvSpPr>
          <p:spPr>
            <a:xfrm>
              <a:off x="8837341" y="2101723"/>
              <a:ext cx="3224672" cy="923330"/>
            </a:xfrm>
            <a:prstGeom prst="rect">
              <a:avLst/>
            </a:prstGeom>
            <a:noFill/>
          </p:spPr>
          <p:txBody>
            <a:bodyPr wrap="square">
              <a:spAutoFit/>
            </a:bodyPr>
            <a:lstStyle/>
            <a:p>
              <a:r>
                <a:rPr lang="en-US" sz="1800" dirty="0"/>
                <a:t>Azure Monitor Metrics (Windows only), Azure Event Hubs, and Azure Storage</a:t>
              </a:r>
            </a:p>
          </p:txBody>
        </p:sp>
        <p:sp>
          <p:nvSpPr>
            <p:cNvPr id="38" name="TextBox 37">
              <a:extLst>
                <a:ext uri="{FF2B5EF4-FFF2-40B4-BE49-F238E27FC236}">
                  <a16:creationId xmlns:a16="http://schemas.microsoft.com/office/drawing/2014/main" id="{DED72100-CAE1-469C-9D92-A819699219AB}"/>
                </a:ext>
              </a:extLst>
            </p:cNvPr>
            <p:cNvSpPr txBox="1"/>
            <p:nvPr/>
          </p:nvSpPr>
          <p:spPr>
            <a:xfrm>
              <a:off x="8894204" y="3673087"/>
              <a:ext cx="1396727" cy="369332"/>
            </a:xfrm>
            <a:prstGeom prst="rect">
              <a:avLst/>
            </a:prstGeom>
            <a:noFill/>
          </p:spPr>
          <p:txBody>
            <a:bodyPr wrap="square">
              <a:spAutoFit/>
            </a:bodyPr>
            <a:lstStyle/>
            <a:p>
              <a:r>
                <a:rPr lang="en-US" sz="1800" dirty="0"/>
                <a:t>VM Insights</a:t>
              </a:r>
            </a:p>
          </p:txBody>
        </p:sp>
        <p:sp>
          <p:nvSpPr>
            <p:cNvPr id="41" name="TextBox 40">
              <a:extLst>
                <a:ext uri="{FF2B5EF4-FFF2-40B4-BE49-F238E27FC236}">
                  <a16:creationId xmlns:a16="http://schemas.microsoft.com/office/drawing/2014/main" id="{67A4BBAD-E1D6-41D7-BFD9-E4BE4137D250}"/>
                </a:ext>
              </a:extLst>
            </p:cNvPr>
            <p:cNvSpPr txBox="1"/>
            <p:nvPr/>
          </p:nvSpPr>
          <p:spPr>
            <a:xfrm>
              <a:off x="8837341" y="5007152"/>
              <a:ext cx="3029193" cy="646331"/>
            </a:xfrm>
            <a:prstGeom prst="rect">
              <a:avLst/>
            </a:prstGeom>
            <a:noFill/>
          </p:spPr>
          <p:txBody>
            <a:bodyPr wrap="square">
              <a:spAutoFit/>
            </a:bodyPr>
            <a:lstStyle/>
            <a:p>
              <a:r>
                <a:rPr lang="en-US" sz="1800" dirty="0"/>
                <a:t>Azure Monitor logs, Azure storage (archiving)</a:t>
              </a:r>
            </a:p>
          </p:txBody>
        </p:sp>
        <p:cxnSp>
          <p:nvCxnSpPr>
            <p:cNvPr id="46" name="Connector: Elbow 45">
              <a:extLst>
                <a:ext uri="{FF2B5EF4-FFF2-40B4-BE49-F238E27FC236}">
                  <a16:creationId xmlns:a16="http://schemas.microsoft.com/office/drawing/2014/main" id="{7000FCBB-790D-4B72-9065-1BB7A0F2B973}"/>
                </a:ext>
              </a:extLst>
            </p:cNvPr>
            <p:cNvCxnSpPr>
              <a:cxnSpLocks/>
              <a:stCxn id="13" idx="3"/>
              <a:endCxn id="41" idx="1"/>
            </p:cNvCxnSpPr>
            <p:nvPr/>
          </p:nvCxnSpPr>
          <p:spPr>
            <a:xfrm>
              <a:off x="8081475" y="5324770"/>
              <a:ext cx="755866" cy="5548"/>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E6F7D87-ADE9-47FF-9AC3-EA30503C50F1}"/>
                </a:ext>
              </a:extLst>
            </p:cNvPr>
            <p:cNvCxnSpPr>
              <a:cxnSpLocks/>
              <a:stCxn id="19" idx="3"/>
              <a:endCxn id="35" idx="1"/>
            </p:cNvCxnSpPr>
            <p:nvPr/>
          </p:nvCxnSpPr>
          <p:spPr>
            <a:xfrm flipV="1">
              <a:off x="8081475" y="2563388"/>
              <a:ext cx="755866" cy="313882"/>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6EAC918-093A-4226-99FA-695B2F091874}"/>
                </a:ext>
              </a:extLst>
            </p:cNvPr>
            <p:cNvCxnSpPr>
              <a:cxnSpLocks/>
              <a:stCxn id="23" idx="3"/>
              <a:endCxn id="38" idx="1"/>
            </p:cNvCxnSpPr>
            <p:nvPr/>
          </p:nvCxnSpPr>
          <p:spPr>
            <a:xfrm>
              <a:off x="8081475" y="3856270"/>
              <a:ext cx="812729" cy="1483"/>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332CFB5-8CA1-4D06-A85B-54CA91F4ACB6}"/>
                </a:ext>
              </a:extLst>
            </p:cNvPr>
            <p:cNvCxnSpPr>
              <a:cxnSpLocks/>
              <a:stCxn id="21" idx="3"/>
              <a:endCxn id="31" idx="1"/>
            </p:cNvCxnSpPr>
            <p:nvPr/>
          </p:nvCxnSpPr>
          <p:spPr>
            <a:xfrm>
              <a:off x="8081475" y="3366770"/>
              <a:ext cx="795451" cy="1758"/>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2900358E-A067-4C66-877E-9EE1052B6D8C}"/>
                </a:ext>
                <a:ext uri="{C183D7F6-B498-43B3-948B-1728B52AA6E4}">
                  <adec:decorative xmlns:adec="http://schemas.microsoft.com/office/drawing/2017/decorative" val="1"/>
                </a:ext>
              </a:extLst>
            </p:cNvPr>
            <p:cNvSpPr/>
            <p:nvPr/>
          </p:nvSpPr>
          <p:spPr bwMode="auto">
            <a:xfrm>
              <a:off x="4477054" y="1521846"/>
              <a:ext cx="7584959" cy="48956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1800" dirty="0">
                <a:gradFill>
                  <a:gsLst>
                    <a:gs pos="0">
                      <a:srgbClr val="FFFFFF"/>
                    </a:gs>
                    <a:gs pos="100000">
                      <a:srgbClr val="FFFFFF"/>
                    </a:gs>
                  </a:gsLst>
                  <a:lin ang="5400000" scaled="0"/>
                </a:gradFill>
                <a:cs typeface="Segoe UI" pitchFamily="34" charset="0"/>
              </a:endParaRPr>
            </a:p>
          </p:txBody>
        </p:sp>
      </p:grpSp>
    </p:spTree>
    <p:extLst>
      <p:ext uri="{BB962C8B-B14F-4D97-AF65-F5344CB8AC3E}">
        <p14:creationId xmlns:p14="http://schemas.microsoft.com/office/powerpoint/2010/main" val="26330832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2EECD-34F8-4D93-922A-0CA4EE00D6FB}"/>
              </a:ext>
            </a:extLst>
          </p:cNvPr>
          <p:cNvSpPr>
            <a:spLocks noGrp="1"/>
          </p:cNvSpPr>
          <p:nvPr>
            <p:ph type="title"/>
          </p:nvPr>
        </p:nvSpPr>
        <p:spPr/>
        <p:txBody>
          <a:bodyPr/>
          <a:lstStyle/>
          <a:p>
            <a:r>
              <a:rPr lang="en-US" dirty="0"/>
              <a:t>Design for Log Analytics</a:t>
            </a:r>
          </a:p>
        </p:txBody>
      </p:sp>
      <p:pic>
        <p:nvPicPr>
          <p:cNvPr id="7" name="Picture Placeholder 6">
            <a:extLst>
              <a:ext uri="{FF2B5EF4-FFF2-40B4-BE49-F238E27FC236}">
                <a16:creationId xmlns:a16="http://schemas.microsoft.com/office/drawing/2014/main" id="{87244D37-D265-4EB4-BD66-DAE5467D2C2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7956243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What is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Log Analytics</a:t>
            </a:r>
            <a:r>
              <a:rPr lang="en-US" dirty="0"/>
              <a:t>?</a:t>
            </a:r>
          </a:p>
        </p:txBody>
      </p:sp>
      <p:sp>
        <p:nvSpPr>
          <p:cNvPr id="3" name="Text Placeholder 2">
            <a:extLst>
              <a:ext uri="{FF2B5EF4-FFF2-40B4-BE49-F238E27FC236}">
                <a16:creationId xmlns:a16="http://schemas.microsoft.com/office/drawing/2014/main" id="{96B90009-8240-40BA-9148-414A7049532F}"/>
              </a:ext>
            </a:extLst>
          </p:cNvPr>
          <p:cNvSpPr>
            <a:spLocks noGrp="1"/>
          </p:cNvSpPr>
          <p:nvPr>
            <p:ph type="body" sz="quarter" idx="10"/>
          </p:nvPr>
        </p:nvSpPr>
        <p:spPr>
          <a:xfrm>
            <a:off x="425366" y="1083334"/>
            <a:ext cx="11341268" cy="430887"/>
          </a:xfrm>
        </p:spPr>
        <p:txBody>
          <a:bodyPr/>
          <a:lstStyle/>
          <a:p>
            <a:r>
              <a:rPr lang="en-US" dirty="0"/>
              <a:t>Log Analytics is a service in that helps you collect and analyze data.</a:t>
            </a:r>
          </a:p>
        </p:txBody>
      </p:sp>
      <p:sp>
        <p:nvSpPr>
          <p:cNvPr id="19" name="Text Placeholder 3">
            <a:extLst>
              <a:ext uri="{FF2B5EF4-FFF2-40B4-BE49-F238E27FC236}">
                <a16:creationId xmlns:a16="http://schemas.microsoft.com/office/drawing/2014/main" id="{324497FF-62DA-42BA-A7FD-DE4A7D25C0C2}"/>
              </a:ext>
            </a:extLst>
          </p:cNvPr>
          <p:cNvSpPr txBox="1">
            <a:spLocks/>
          </p:cNvSpPr>
          <p:nvPr/>
        </p:nvSpPr>
        <p:spPr>
          <a:xfrm>
            <a:off x="545763" y="1781507"/>
            <a:ext cx="5543514" cy="4154984"/>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latin typeface="+mn-lt"/>
              </a:rPr>
              <a:t>Azure Monitor stores log data in the workspace</a:t>
            </a:r>
          </a:p>
          <a:p>
            <a:pPr marL="342900" indent="-342900">
              <a:spcAft>
                <a:spcPts val="1200"/>
              </a:spcAft>
              <a:buFont typeface="Arial" panose="020B0604020202020204" pitchFamily="34" charset="0"/>
              <a:buChar char="•"/>
            </a:pPr>
            <a:r>
              <a:rPr lang="en-US" sz="2000" dirty="0">
                <a:latin typeface="+mn-lt"/>
              </a:rPr>
              <a:t>Data in a workspace is organized into tables with properties you can query</a:t>
            </a:r>
          </a:p>
          <a:p>
            <a:pPr>
              <a:spcAft>
                <a:spcPts val="1200"/>
              </a:spcAft>
            </a:pPr>
            <a:r>
              <a:rPr lang="en-US" sz="2000" dirty="0">
                <a:solidFill>
                  <a:schemeClr val="tx2">
                    <a:lumMod val="50000"/>
                  </a:schemeClr>
                </a:solidFill>
                <a:latin typeface="+mn-lt"/>
              </a:rPr>
              <a:t>A Log Analytics workspace provides:</a:t>
            </a:r>
          </a:p>
          <a:p>
            <a:pPr marL="342900" indent="-342900">
              <a:spcAft>
                <a:spcPts val="1200"/>
              </a:spcAft>
              <a:buFont typeface="Arial" panose="020B0604020202020204" pitchFamily="34" charset="0"/>
              <a:buChar char="•"/>
            </a:pPr>
            <a:r>
              <a:rPr lang="en-US" sz="2000" dirty="0">
                <a:latin typeface="+mn-lt"/>
              </a:rPr>
              <a:t>A geographic location for data storage.</a:t>
            </a:r>
          </a:p>
          <a:p>
            <a:pPr marL="342900" indent="-342900">
              <a:spcAft>
                <a:spcPts val="1200"/>
              </a:spcAft>
              <a:buFont typeface="Arial" panose="020B0604020202020204" pitchFamily="34" charset="0"/>
              <a:buChar char="•"/>
            </a:pPr>
            <a:r>
              <a:rPr lang="en-US" sz="2000" dirty="0">
                <a:latin typeface="+mn-lt"/>
              </a:rPr>
              <a:t>Data isolation by granting different users access rights following one of our recommended design strategies.</a:t>
            </a:r>
          </a:p>
          <a:p>
            <a:pPr marL="342900" indent="-342900">
              <a:spcAft>
                <a:spcPts val="1200"/>
              </a:spcAft>
              <a:buFont typeface="Arial" panose="020B0604020202020204" pitchFamily="34" charset="0"/>
              <a:buChar char="•"/>
            </a:pPr>
            <a:r>
              <a:rPr lang="en-US" sz="2000" dirty="0">
                <a:latin typeface="+mn-lt"/>
              </a:rPr>
              <a:t>Scope for configuration of settings like pricing tier, retention, and data capping.</a:t>
            </a:r>
            <a:endParaRPr lang="en-US" sz="1800" dirty="0">
              <a:latin typeface="+mn-lt"/>
            </a:endParaRPr>
          </a:p>
        </p:txBody>
      </p:sp>
      <p:pic>
        <p:nvPicPr>
          <p:cNvPr id="7" name="Picture 6" descr="Log Analytics with tables like Event. ">
            <a:extLst>
              <a:ext uri="{FF2B5EF4-FFF2-40B4-BE49-F238E27FC236}">
                <a16:creationId xmlns:a16="http://schemas.microsoft.com/office/drawing/2014/main" id="{F0A9FA18-5A28-43DF-B676-DB00FE29B1A6}"/>
              </a:ext>
            </a:extLst>
          </p:cNvPr>
          <p:cNvPicPr>
            <a:picLocks noChangeAspect="1"/>
          </p:cNvPicPr>
          <p:nvPr/>
        </p:nvPicPr>
        <p:blipFill>
          <a:blip r:embed="rId4"/>
          <a:stretch>
            <a:fillRect/>
          </a:stretch>
        </p:blipFill>
        <p:spPr>
          <a:xfrm>
            <a:off x="7008854" y="1896726"/>
            <a:ext cx="4757780" cy="4154984"/>
          </a:xfrm>
          <a:prstGeom prst="rect">
            <a:avLst/>
          </a:prstGeom>
        </p:spPr>
      </p:pic>
      <p:sp>
        <p:nvSpPr>
          <p:cNvPr id="11" name="Rectangle 10">
            <a:extLst>
              <a:ext uri="{FF2B5EF4-FFF2-40B4-BE49-F238E27FC236}">
                <a16:creationId xmlns:a16="http://schemas.microsoft.com/office/drawing/2014/main" id="{A5ED3142-685C-4F34-BD3D-BBBCAE2EB943}"/>
              </a:ext>
              <a:ext uri="{C183D7F6-B498-43B3-948B-1728B52AA6E4}">
                <adec:decorative xmlns:adec="http://schemas.microsoft.com/office/drawing/2017/decorative" val="1"/>
              </a:ext>
            </a:extLst>
          </p:cNvPr>
          <p:cNvSpPr/>
          <p:nvPr/>
        </p:nvSpPr>
        <p:spPr bwMode="auto">
          <a:xfrm>
            <a:off x="6518499" y="1726174"/>
            <a:ext cx="5543514" cy="434427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64044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Considerations for workspace access control </a:t>
            </a:r>
          </a:p>
        </p:txBody>
      </p:sp>
      <p:sp>
        <p:nvSpPr>
          <p:cNvPr id="2" name="Text Placeholder 1">
            <a:extLst>
              <a:ext uri="{FF2B5EF4-FFF2-40B4-BE49-F238E27FC236}">
                <a16:creationId xmlns:a16="http://schemas.microsoft.com/office/drawing/2014/main" id="{5D178D25-2911-49B7-98D5-EAFA4D146CD6}"/>
              </a:ext>
            </a:extLst>
          </p:cNvPr>
          <p:cNvSpPr>
            <a:spLocks noGrp="1"/>
          </p:cNvSpPr>
          <p:nvPr>
            <p:ph type="body" sz="quarter" idx="10"/>
          </p:nvPr>
        </p:nvSpPr>
        <p:spPr>
          <a:xfrm>
            <a:off x="432089" y="971190"/>
            <a:ext cx="11341268" cy="430887"/>
          </a:xfrm>
        </p:spPr>
        <p:txBody>
          <a:bodyPr/>
          <a:lstStyle/>
          <a:p>
            <a:r>
              <a:rPr lang="en-US" dirty="0"/>
              <a:t>Workspace deployment models include centralized, decentralized, and hybrid.</a:t>
            </a:r>
          </a:p>
        </p:txBody>
      </p:sp>
      <p:sp>
        <p:nvSpPr>
          <p:cNvPr id="22" name="Text Placeholder 4">
            <a:extLst>
              <a:ext uri="{FF2B5EF4-FFF2-40B4-BE49-F238E27FC236}">
                <a16:creationId xmlns:a16="http://schemas.microsoft.com/office/drawing/2014/main" id="{55FAC6B0-8805-4150-951D-15DEA3ABF68E}"/>
              </a:ext>
            </a:extLst>
          </p:cNvPr>
          <p:cNvSpPr txBox="1">
            <a:spLocks/>
          </p:cNvSpPr>
          <p:nvPr/>
        </p:nvSpPr>
        <p:spPr>
          <a:xfrm>
            <a:off x="1031161" y="1933575"/>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Centralized</a:t>
            </a:r>
            <a:r>
              <a:rPr lang="en-US" dirty="0"/>
              <a:t>: All logs are stored in a central workspace and administered by a single team, with Azure Monitor providing differentiated access per-team.</a:t>
            </a:r>
          </a:p>
        </p:txBody>
      </p:sp>
      <p:sp>
        <p:nvSpPr>
          <p:cNvPr id="24" name="Text Placeholder 4">
            <a:extLst>
              <a:ext uri="{FF2B5EF4-FFF2-40B4-BE49-F238E27FC236}">
                <a16:creationId xmlns:a16="http://schemas.microsoft.com/office/drawing/2014/main" id="{A7FC4CDD-EC39-434E-8F46-3A6572EE8204}"/>
              </a:ext>
            </a:extLst>
          </p:cNvPr>
          <p:cNvSpPr txBox="1">
            <a:spLocks/>
          </p:cNvSpPr>
          <p:nvPr/>
        </p:nvSpPr>
        <p:spPr>
          <a:xfrm>
            <a:off x="1016077" y="3257921"/>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Decentralized</a:t>
            </a:r>
            <a:r>
              <a:rPr lang="en-US" dirty="0"/>
              <a:t>: Each team has their own workspace created in a resource group they own and manage, and log data is segregated per resource.</a:t>
            </a:r>
          </a:p>
        </p:txBody>
      </p:sp>
      <p:sp>
        <p:nvSpPr>
          <p:cNvPr id="26" name="Text Placeholder 4">
            <a:extLst>
              <a:ext uri="{FF2B5EF4-FFF2-40B4-BE49-F238E27FC236}">
                <a16:creationId xmlns:a16="http://schemas.microsoft.com/office/drawing/2014/main" id="{98830F70-3511-4115-B42C-EA8AFC3A983B}"/>
              </a:ext>
            </a:extLst>
          </p:cNvPr>
          <p:cNvSpPr txBox="1">
            <a:spLocks/>
          </p:cNvSpPr>
          <p:nvPr/>
        </p:nvSpPr>
        <p:spPr>
          <a:xfrm>
            <a:off x="1032525" y="4585803"/>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Hybrid</a:t>
            </a:r>
            <a:r>
              <a:rPr lang="en-US" dirty="0"/>
              <a:t>: Security audit compliance requirements further complicate this scenario because many organizations implement both deployment models in parallel.</a:t>
            </a:r>
          </a:p>
        </p:txBody>
      </p:sp>
      <p:grpSp>
        <p:nvGrpSpPr>
          <p:cNvPr id="27" name="Group 26">
            <a:extLst>
              <a:ext uri="{FF2B5EF4-FFF2-40B4-BE49-F238E27FC236}">
                <a16:creationId xmlns:a16="http://schemas.microsoft.com/office/drawing/2014/main" id="{E0D9D396-2686-4F4D-AED9-0BF7EEF9DB2B}"/>
              </a:ext>
              <a:ext uri="{C183D7F6-B498-43B3-948B-1728B52AA6E4}">
                <adec:decorative xmlns:adec="http://schemas.microsoft.com/office/drawing/2017/decorative" val="1"/>
              </a:ext>
            </a:extLst>
          </p:cNvPr>
          <p:cNvGrpSpPr/>
          <p:nvPr/>
        </p:nvGrpSpPr>
        <p:grpSpPr>
          <a:xfrm>
            <a:off x="244549" y="1903026"/>
            <a:ext cx="671297" cy="664055"/>
            <a:chOff x="3031669" y="4181240"/>
            <a:chExt cx="702132" cy="702231"/>
          </a:xfrm>
        </p:grpSpPr>
        <p:grpSp>
          <p:nvGrpSpPr>
            <p:cNvPr id="28" name="Group 27">
              <a:extLst>
                <a:ext uri="{FF2B5EF4-FFF2-40B4-BE49-F238E27FC236}">
                  <a16:creationId xmlns:a16="http://schemas.microsoft.com/office/drawing/2014/main" id="{CA6AC6C4-92D5-4D2A-A0D1-4819D4C3AE6E}"/>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30" name="Freeform 5">
                <a:extLst>
                  <a:ext uri="{FF2B5EF4-FFF2-40B4-BE49-F238E27FC236}">
                    <a16:creationId xmlns:a16="http://schemas.microsoft.com/office/drawing/2014/main" id="{32D56E5D-32C6-455D-B994-78EA0FE95A5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507F2170-0AFF-41B3-8CDA-9C9496AFF95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a bulb">
              <a:extLst>
                <a:ext uri="{FF2B5EF4-FFF2-40B4-BE49-F238E27FC236}">
                  <a16:creationId xmlns:a16="http://schemas.microsoft.com/office/drawing/2014/main" id="{924E9317-2E00-4752-BD18-F950339BA0BC}"/>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32" name="Group 31">
            <a:extLst>
              <a:ext uri="{FF2B5EF4-FFF2-40B4-BE49-F238E27FC236}">
                <a16:creationId xmlns:a16="http://schemas.microsoft.com/office/drawing/2014/main" id="{F5945AD8-B1D5-4BAE-87E8-93E8A81CF464}"/>
              </a:ext>
              <a:ext uri="{C183D7F6-B498-43B3-948B-1728B52AA6E4}">
                <adec:decorative xmlns:adec="http://schemas.microsoft.com/office/drawing/2017/decorative" val="1"/>
              </a:ext>
            </a:extLst>
          </p:cNvPr>
          <p:cNvGrpSpPr/>
          <p:nvPr/>
        </p:nvGrpSpPr>
        <p:grpSpPr>
          <a:xfrm>
            <a:off x="229465" y="3360042"/>
            <a:ext cx="671297" cy="664055"/>
            <a:chOff x="3031668" y="5400675"/>
            <a:chExt cx="702132" cy="702232"/>
          </a:xfrm>
        </p:grpSpPr>
        <p:grpSp>
          <p:nvGrpSpPr>
            <p:cNvPr id="33" name="Group 32">
              <a:extLst>
                <a:ext uri="{FF2B5EF4-FFF2-40B4-BE49-F238E27FC236}">
                  <a16:creationId xmlns:a16="http://schemas.microsoft.com/office/drawing/2014/main" id="{1960726E-7A44-429C-BBF6-0FF46DE8CD03}"/>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35" name="Freeform 5">
                <a:extLst>
                  <a:ext uri="{FF2B5EF4-FFF2-40B4-BE49-F238E27FC236}">
                    <a16:creationId xmlns:a16="http://schemas.microsoft.com/office/drawing/2014/main" id="{22BD7F53-7A81-4809-BAB0-76C14365DA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79A2DF69-67CB-4E7A-92FE-02B12A732E4E}"/>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coding brackets">
              <a:extLst>
                <a:ext uri="{FF2B5EF4-FFF2-40B4-BE49-F238E27FC236}">
                  <a16:creationId xmlns:a16="http://schemas.microsoft.com/office/drawing/2014/main" id="{C0EC7013-5A20-4531-9E3B-FF94AE3A2D98}"/>
                </a:ext>
              </a:extLst>
            </p:cNvPr>
            <p:cNvPicPr>
              <a:picLocks noChangeAspect="1"/>
            </p:cNvPicPr>
            <p:nvPr/>
          </p:nvPicPr>
          <p:blipFill>
            <a:blip r:embed="rId4"/>
            <a:stretch>
              <a:fillRect/>
            </a:stretch>
          </p:blipFill>
          <p:spPr>
            <a:xfrm>
              <a:off x="3196983" y="5566040"/>
              <a:ext cx="371503" cy="371503"/>
            </a:xfrm>
            <a:prstGeom prst="rect">
              <a:avLst/>
            </a:prstGeom>
          </p:spPr>
        </p:pic>
      </p:grpSp>
      <p:grpSp>
        <p:nvGrpSpPr>
          <p:cNvPr id="37" name="Group 36">
            <a:extLst>
              <a:ext uri="{FF2B5EF4-FFF2-40B4-BE49-F238E27FC236}">
                <a16:creationId xmlns:a16="http://schemas.microsoft.com/office/drawing/2014/main" id="{C85FA297-88E5-45B3-A617-7D1F472053DE}"/>
              </a:ext>
              <a:ext uri="{C183D7F6-B498-43B3-948B-1728B52AA6E4}">
                <adec:decorative xmlns:adec="http://schemas.microsoft.com/office/drawing/2017/decorative" val="1"/>
              </a:ext>
            </a:extLst>
          </p:cNvPr>
          <p:cNvGrpSpPr/>
          <p:nvPr/>
        </p:nvGrpSpPr>
        <p:grpSpPr>
          <a:xfrm>
            <a:off x="245912" y="4694850"/>
            <a:ext cx="671297" cy="664055"/>
            <a:chOff x="3088645" y="4979579"/>
            <a:chExt cx="648328" cy="648420"/>
          </a:xfrm>
        </p:grpSpPr>
        <p:grpSp>
          <p:nvGrpSpPr>
            <p:cNvPr id="38" name="Group 37">
              <a:extLst>
                <a:ext uri="{FF2B5EF4-FFF2-40B4-BE49-F238E27FC236}">
                  <a16:creationId xmlns:a16="http://schemas.microsoft.com/office/drawing/2014/main" id="{39D33F8F-5B79-4CA8-A1A9-87C3AF325DB4}"/>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40" name="Freeform 5">
                <a:extLst>
                  <a:ext uri="{FF2B5EF4-FFF2-40B4-BE49-F238E27FC236}">
                    <a16:creationId xmlns:a16="http://schemas.microsoft.com/office/drawing/2014/main" id="{339049BE-AF1C-4F4E-8125-B3452C13E26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A9923F4-35B8-4F3A-8957-2866CC3BF11A}"/>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screen with a square enclosed by outward pointing chevrons on left and right">
              <a:extLst>
                <a:ext uri="{FF2B5EF4-FFF2-40B4-BE49-F238E27FC236}">
                  <a16:creationId xmlns:a16="http://schemas.microsoft.com/office/drawing/2014/main" id="{F2C2AFB5-622D-48E9-BF6A-B19A149840F1}"/>
                </a:ext>
              </a:extLst>
            </p:cNvPr>
            <p:cNvPicPr>
              <a:picLocks noChangeAspect="1"/>
            </p:cNvPicPr>
            <p:nvPr/>
          </p:nvPicPr>
          <p:blipFill>
            <a:blip r:embed="rId5"/>
            <a:stretch>
              <a:fillRect/>
            </a:stretch>
          </p:blipFill>
          <p:spPr>
            <a:xfrm>
              <a:off x="3231869" y="5168010"/>
              <a:ext cx="361881" cy="271559"/>
            </a:xfrm>
            <a:prstGeom prst="rect">
              <a:avLst/>
            </a:prstGeom>
          </p:spPr>
        </p:pic>
      </p:grpSp>
      <p:grpSp>
        <p:nvGrpSpPr>
          <p:cNvPr id="42" name="Group 41">
            <a:extLst>
              <a:ext uri="{FF2B5EF4-FFF2-40B4-BE49-F238E27FC236}">
                <a16:creationId xmlns:a16="http://schemas.microsoft.com/office/drawing/2014/main" id="{171E5E2F-E9C3-469C-A45E-5A5DA59A70F5}"/>
              </a:ext>
              <a:ext uri="{C183D7F6-B498-43B3-948B-1728B52AA6E4}">
                <adec:decorative xmlns:adec="http://schemas.microsoft.com/office/drawing/2017/decorative" val="1"/>
              </a:ext>
            </a:extLst>
          </p:cNvPr>
          <p:cNvGrpSpPr/>
          <p:nvPr/>
        </p:nvGrpSpPr>
        <p:grpSpPr>
          <a:xfrm>
            <a:off x="7532092" y="4292946"/>
            <a:ext cx="3707316" cy="1929129"/>
            <a:chOff x="5093442" y="1393475"/>
            <a:chExt cx="3137310" cy="1480265"/>
          </a:xfrm>
        </p:grpSpPr>
        <p:pic>
          <p:nvPicPr>
            <p:cNvPr id="43" name="Picture 42">
              <a:extLst>
                <a:ext uri="{FF2B5EF4-FFF2-40B4-BE49-F238E27FC236}">
                  <a16:creationId xmlns:a16="http://schemas.microsoft.com/office/drawing/2014/main" id="{E0511740-5CAB-4C48-9529-D15FB54DBC52}"/>
                </a:ext>
              </a:extLst>
            </p:cNvPr>
            <p:cNvPicPr>
              <a:picLocks noChangeAspect="1"/>
            </p:cNvPicPr>
            <p:nvPr/>
          </p:nvPicPr>
          <p:blipFill>
            <a:blip r:embed="rId6"/>
            <a:stretch>
              <a:fillRect/>
            </a:stretch>
          </p:blipFill>
          <p:spPr>
            <a:xfrm>
              <a:off x="5678752" y="1393475"/>
              <a:ext cx="1322010" cy="1035251"/>
            </a:xfrm>
            <a:prstGeom prst="rect">
              <a:avLst/>
            </a:prstGeom>
          </p:spPr>
        </p:pic>
        <p:pic>
          <p:nvPicPr>
            <p:cNvPr id="44" name="Picture 43">
              <a:extLst>
                <a:ext uri="{FF2B5EF4-FFF2-40B4-BE49-F238E27FC236}">
                  <a16:creationId xmlns:a16="http://schemas.microsoft.com/office/drawing/2014/main" id="{4FB8C0BD-A37E-41BE-A8F4-879583118A5F}"/>
                </a:ext>
              </a:extLst>
            </p:cNvPr>
            <p:cNvPicPr>
              <a:picLocks noChangeAspect="1"/>
            </p:cNvPicPr>
            <p:nvPr/>
          </p:nvPicPr>
          <p:blipFill>
            <a:blip r:embed="rId7"/>
            <a:stretch>
              <a:fillRect/>
            </a:stretch>
          </p:blipFill>
          <p:spPr>
            <a:xfrm>
              <a:off x="5093442" y="1635662"/>
              <a:ext cx="404382" cy="522021"/>
            </a:xfrm>
            <a:prstGeom prst="rect">
              <a:avLst/>
            </a:prstGeom>
          </p:spPr>
        </p:pic>
        <p:pic>
          <p:nvPicPr>
            <p:cNvPr id="45" name="Picture 44">
              <a:extLst>
                <a:ext uri="{FF2B5EF4-FFF2-40B4-BE49-F238E27FC236}">
                  <a16:creationId xmlns:a16="http://schemas.microsoft.com/office/drawing/2014/main" id="{A64374AB-809E-4813-A65F-5A83041C64E9}"/>
                </a:ext>
              </a:extLst>
            </p:cNvPr>
            <p:cNvPicPr>
              <a:picLocks noChangeAspect="1"/>
            </p:cNvPicPr>
            <p:nvPr/>
          </p:nvPicPr>
          <p:blipFill>
            <a:blip r:embed="rId7"/>
            <a:stretch>
              <a:fillRect/>
            </a:stretch>
          </p:blipFill>
          <p:spPr>
            <a:xfrm>
              <a:off x="7826370" y="2144274"/>
              <a:ext cx="404382" cy="522021"/>
            </a:xfrm>
            <a:prstGeom prst="rect">
              <a:avLst/>
            </a:prstGeom>
          </p:spPr>
        </p:pic>
        <p:cxnSp>
          <p:nvCxnSpPr>
            <p:cNvPr id="46" name="Straight Arrow Connector 45">
              <a:extLst>
                <a:ext uri="{FF2B5EF4-FFF2-40B4-BE49-F238E27FC236}">
                  <a16:creationId xmlns:a16="http://schemas.microsoft.com/office/drawing/2014/main" id="{AE57A93C-FA9C-43E0-8B6E-993F345C41A2}"/>
                </a:ext>
              </a:extLst>
            </p:cNvPr>
            <p:cNvCxnSpPr>
              <a:cxnSpLocks/>
            </p:cNvCxnSpPr>
            <p:nvPr/>
          </p:nvCxnSpPr>
          <p:spPr>
            <a:xfrm>
              <a:off x="5477717" y="1896673"/>
              <a:ext cx="39901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C4E52A74-8CB9-468B-96A5-0B72558CBAB6}"/>
                </a:ext>
              </a:extLst>
            </p:cNvPr>
            <p:cNvPicPr>
              <a:picLocks noChangeAspect="1"/>
            </p:cNvPicPr>
            <p:nvPr/>
          </p:nvPicPr>
          <p:blipFill>
            <a:blip r:embed="rId6"/>
            <a:stretch>
              <a:fillRect/>
            </a:stretch>
          </p:blipFill>
          <p:spPr>
            <a:xfrm>
              <a:off x="6126688" y="1838489"/>
              <a:ext cx="1322010" cy="1035251"/>
            </a:xfrm>
            <a:prstGeom prst="rect">
              <a:avLst/>
            </a:prstGeom>
          </p:spPr>
        </p:pic>
        <p:cxnSp>
          <p:nvCxnSpPr>
            <p:cNvPr id="48" name="Straight Arrow Connector 47">
              <a:extLst>
                <a:ext uri="{FF2B5EF4-FFF2-40B4-BE49-F238E27FC236}">
                  <a16:creationId xmlns:a16="http://schemas.microsoft.com/office/drawing/2014/main" id="{BBB19AC7-D810-4E76-A0E7-354EC6DF7550}"/>
                </a:ext>
              </a:extLst>
            </p:cNvPr>
            <p:cNvCxnSpPr>
              <a:cxnSpLocks/>
            </p:cNvCxnSpPr>
            <p:nvPr/>
          </p:nvCxnSpPr>
          <p:spPr>
            <a:xfrm flipH="1">
              <a:off x="7217890" y="2356114"/>
              <a:ext cx="51897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B0002C4C-A6A7-4324-8EC1-576937C3B305}"/>
              </a:ext>
              <a:ext uri="{C183D7F6-B498-43B3-948B-1728B52AA6E4}">
                <adec:decorative xmlns:adec="http://schemas.microsoft.com/office/drawing/2017/decorative" val="1"/>
              </a:ext>
            </a:extLst>
          </p:cNvPr>
          <p:cNvSpPr txBox="1"/>
          <p:nvPr/>
        </p:nvSpPr>
        <p:spPr>
          <a:xfrm>
            <a:off x="6877930" y="3783364"/>
            <a:ext cx="4932277" cy="374793"/>
          </a:xfrm>
          <a:prstGeom prst="rect">
            <a:avLst/>
          </a:prstGeom>
          <a:solidFill>
            <a:schemeClr val="bg1">
              <a:lumMod val="95000"/>
            </a:schemeClr>
          </a:solidFill>
        </p:spPr>
        <p:txBody>
          <a:bodyPr wrap="square">
            <a:spAutoFit/>
          </a:bodyPr>
          <a:lstStyle/>
          <a:p>
            <a:pPr algn="ctr"/>
            <a:r>
              <a:rPr lang="en-US" sz="1800" b="1" dirty="0"/>
              <a:t>Decentralized</a:t>
            </a:r>
          </a:p>
        </p:txBody>
      </p:sp>
      <p:sp>
        <p:nvSpPr>
          <p:cNvPr id="50" name="TextBox 49">
            <a:extLst>
              <a:ext uri="{FF2B5EF4-FFF2-40B4-BE49-F238E27FC236}">
                <a16:creationId xmlns:a16="http://schemas.microsoft.com/office/drawing/2014/main" id="{02E1DF64-5895-4AF9-814D-75872F8A7345}"/>
              </a:ext>
              <a:ext uri="{C183D7F6-B498-43B3-948B-1728B52AA6E4}">
                <adec:decorative xmlns:adec="http://schemas.microsoft.com/office/drawing/2017/decorative" val="1"/>
              </a:ext>
            </a:extLst>
          </p:cNvPr>
          <p:cNvSpPr txBox="1"/>
          <p:nvPr/>
        </p:nvSpPr>
        <p:spPr>
          <a:xfrm>
            <a:off x="6857227" y="1528233"/>
            <a:ext cx="4954856" cy="374793"/>
          </a:xfrm>
          <a:prstGeom prst="rect">
            <a:avLst/>
          </a:prstGeom>
          <a:solidFill>
            <a:schemeClr val="bg1">
              <a:lumMod val="95000"/>
            </a:schemeClr>
          </a:solidFill>
        </p:spPr>
        <p:txBody>
          <a:bodyPr wrap="square">
            <a:spAutoFit/>
          </a:bodyPr>
          <a:lstStyle/>
          <a:p>
            <a:pPr algn="ctr"/>
            <a:r>
              <a:rPr lang="en-US" sz="1800" b="1" dirty="0"/>
              <a:t>Centralized</a:t>
            </a:r>
          </a:p>
        </p:txBody>
      </p:sp>
      <p:grpSp>
        <p:nvGrpSpPr>
          <p:cNvPr id="51" name="Group 50">
            <a:extLst>
              <a:ext uri="{FF2B5EF4-FFF2-40B4-BE49-F238E27FC236}">
                <a16:creationId xmlns:a16="http://schemas.microsoft.com/office/drawing/2014/main" id="{B280224D-2905-4998-82DC-70EEB3B67369}"/>
              </a:ext>
              <a:ext uri="{C183D7F6-B498-43B3-948B-1728B52AA6E4}">
                <adec:decorative xmlns:adec="http://schemas.microsoft.com/office/drawing/2017/decorative" val="1"/>
              </a:ext>
            </a:extLst>
          </p:cNvPr>
          <p:cNvGrpSpPr/>
          <p:nvPr/>
        </p:nvGrpSpPr>
        <p:grpSpPr>
          <a:xfrm>
            <a:off x="7724235" y="2048796"/>
            <a:ext cx="2638315" cy="1554833"/>
            <a:chOff x="1123482" y="1555304"/>
            <a:chExt cx="2138578" cy="1083877"/>
          </a:xfrm>
        </p:grpSpPr>
        <p:pic>
          <p:nvPicPr>
            <p:cNvPr id="52" name="Picture 51">
              <a:extLst>
                <a:ext uri="{FF2B5EF4-FFF2-40B4-BE49-F238E27FC236}">
                  <a16:creationId xmlns:a16="http://schemas.microsoft.com/office/drawing/2014/main" id="{A8AB70FC-0ACD-4F17-8109-51F234CE203B}"/>
                </a:ext>
              </a:extLst>
            </p:cNvPr>
            <p:cNvPicPr>
              <a:picLocks noChangeAspect="1"/>
            </p:cNvPicPr>
            <p:nvPr/>
          </p:nvPicPr>
          <p:blipFill>
            <a:blip r:embed="rId7"/>
            <a:stretch>
              <a:fillRect/>
            </a:stretch>
          </p:blipFill>
          <p:spPr>
            <a:xfrm>
              <a:off x="1123482" y="1582485"/>
              <a:ext cx="404382" cy="522021"/>
            </a:xfrm>
            <a:prstGeom prst="rect">
              <a:avLst/>
            </a:prstGeom>
          </p:spPr>
        </p:pic>
        <p:pic>
          <p:nvPicPr>
            <p:cNvPr id="53" name="Picture 52">
              <a:extLst>
                <a:ext uri="{FF2B5EF4-FFF2-40B4-BE49-F238E27FC236}">
                  <a16:creationId xmlns:a16="http://schemas.microsoft.com/office/drawing/2014/main" id="{9FBCD6F8-F13F-4216-85FD-17560F53EAB9}"/>
                </a:ext>
              </a:extLst>
            </p:cNvPr>
            <p:cNvPicPr>
              <a:picLocks noChangeAspect="1"/>
            </p:cNvPicPr>
            <p:nvPr/>
          </p:nvPicPr>
          <p:blipFill>
            <a:blip r:embed="rId7"/>
            <a:stretch>
              <a:fillRect/>
            </a:stretch>
          </p:blipFill>
          <p:spPr>
            <a:xfrm>
              <a:off x="1133916" y="2117160"/>
              <a:ext cx="404382" cy="522021"/>
            </a:xfrm>
            <a:prstGeom prst="rect">
              <a:avLst/>
            </a:prstGeom>
          </p:spPr>
        </p:pic>
        <p:cxnSp>
          <p:nvCxnSpPr>
            <p:cNvPr id="54" name="Straight Arrow Connector 53">
              <a:extLst>
                <a:ext uri="{FF2B5EF4-FFF2-40B4-BE49-F238E27FC236}">
                  <a16:creationId xmlns:a16="http://schemas.microsoft.com/office/drawing/2014/main" id="{8CAEBB68-2BE6-4437-B0E5-EF4FAC0804B6}"/>
                </a:ext>
              </a:extLst>
            </p:cNvPr>
            <p:cNvCxnSpPr>
              <a:cxnSpLocks/>
            </p:cNvCxnSpPr>
            <p:nvPr/>
          </p:nvCxnSpPr>
          <p:spPr>
            <a:xfrm>
              <a:off x="1515206" y="1897646"/>
              <a:ext cx="408279"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713534-5A4F-40FC-8574-45F032E85C93}"/>
                </a:ext>
              </a:extLst>
            </p:cNvPr>
            <p:cNvCxnSpPr>
              <a:cxnSpLocks/>
              <a:stCxn id="53" idx="3"/>
            </p:cNvCxnSpPr>
            <p:nvPr/>
          </p:nvCxnSpPr>
          <p:spPr>
            <a:xfrm flipV="1">
              <a:off x="1538298" y="2378170"/>
              <a:ext cx="36925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A443A60-B75B-448F-812D-B8C4EEB71A2D}"/>
                </a:ext>
              </a:extLst>
            </p:cNvPr>
            <p:cNvPicPr>
              <a:picLocks noChangeAspect="1"/>
            </p:cNvPicPr>
            <p:nvPr/>
          </p:nvPicPr>
          <p:blipFill>
            <a:blip r:embed="rId6"/>
            <a:stretch>
              <a:fillRect/>
            </a:stretch>
          </p:blipFill>
          <p:spPr>
            <a:xfrm>
              <a:off x="1940050" y="1555304"/>
              <a:ext cx="1322010" cy="1035251"/>
            </a:xfrm>
            <a:prstGeom prst="rect">
              <a:avLst/>
            </a:prstGeom>
          </p:spPr>
        </p:pic>
      </p:grpSp>
      <p:sp>
        <p:nvSpPr>
          <p:cNvPr id="57" name="Rectangle 56">
            <a:extLst>
              <a:ext uri="{FF2B5EF4-FFF2-40B4-BE49-F238E27FC236}">
                <a16:creationId xmlns:a16="http://schemas.microsoft.com/office/drawing/2014/main" id="{24997362-292B-4D72-953B-2D3DEB03A5C5}"/>
              </a:ext>
              <a:ext uri="{C183D7F6-B498-43B3-948B-1728B52AA6E4}">
                <adec:decorative xmlns:adec="http://schemas.microsoft.com/office/drawing/2017/decorative" val="1"/>
              </a:ext>
            </a:extLst>
          </p:cNvPr>
          <p:cNvSpPr/>
          <p:nvPr/>
        </p:nvSpPr>
        <p:spPr bwMode="auto">
          <a:xfrm>
            <a:off x="6828808" y="1527272"/>
            <a:ext cx="4983275" cy="489099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422370677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2501</Words>
  <Application>Microsoft Office PowerPoint</Application>
  <PresentationFormat>Widescreen</PresentationFormat>
  <Paragraphs>210</Paragraphs>
  <Slides>20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Roboto</vt:lpstr>
      <vt:lpstr>Segoe UI</vt:lpstr>
      <vt:lpstr>Segoe UI Light</vt:lpstr>
      <vt:lpstr>Segoe UI Semibold</vt:lpstr>
      <vt:lpstr>Symbol</vt:lpstr>
      <vt:lpstr>Wingdings</vt:lpstr>
      <vt:lpstr>Microsoft Power Platform Template</vt:lpstr>
      <vt:lpstr>AZ-305T00A Designing Microsoft Azure Infrastructure Solutions</vt:lpstr>
      <vt:lpstr>Module 08: Design a solution to log and monitor Azure resources</vt:lpstr>
      <vt:lpstr>Introduction</vt:lpstr>
      <vt:lpstr>Design for Azure Monitor data sources</vt:lpstr>
      <vt:lpstr>Review Azure Monitor capabilities</vt:lpstr>
      <vt:lpstr>Identify data sources and access method</vt:lpstr>
      <vt:lpstr>Design for Log Analytics</vt:lpstr>
      <vt:lpstr>What is Log Analytics?</vt:lpstr>
      <vt:lpstr>Considerations for workspace access control </vt:lpstr>
      <vt:lpstr>Considerations for access mode</vt:lpstr>
      <vt:lpstr>Design for Azure workbooks and Azure Insights</vt:lpstr>
      <vt:lpstr>Design for Azure Workbooks</vt:lpstr>
      <vt:lpstr>Design for Azure Insights</vt:lpstr>
      <vt:lpstr>Select Application Insights</vt:lpstr>
      <vt:lpstr>Design for Azure Data Explorer</vt:lpstr>
      <vt:lpstr>When to use Azure Data Explorer </vt:lpstr>
      <vt:lpstr>Review</vt:lpstr>
      <vt:lpstr>Use Case Scenarios </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2021-11-13T16:10:06Z</dcterms:created>
  <dcterms:modified xsi:type="dcterms:W3CDTF">2021-11-15T16:04:22Z</dcterms:modified>
</cp:coreProperties>
</file>