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4551" r:id="rId4"/>
  </p:sldMasterIdLst>
  <p:notesMasterIdLst>
    <p:notesMasterId r:id="rId32"/>
  </p:notesMasterIdLst>
  <p:handoutMasterIdLst>
    <p:handoutMasterId r:id="rId33"/>
  </p:handoutMasterIdLst>
  <p:sldIdLst>
    <p:sldId id="1847" r:id="rId5"/>
    <p:sldId id="1684" r:id="rId6"/>
    <p:sldId id="1805" r:id="rId7"/>
    <p:sldId id="2076138159" r:id="rId8"/>
    <p:sldId id="1810" r:id="rId9"/>
    <p:sldId id="2076138160" r:id="rId10"/>
    <p:sldId id="1849" r:id="rId11"/>
    <p:sldId id="2076138154" r:id="rId12"/>
    <p:sldId id="1827" r:id="rId13"/>
    <p:sldId id="1828" r:id="rId14"/>
    <p:sldId id="2076138158" r:id="rId15"/>
    <p:sldId id="1830" r:id="rId16"/>
    <p:sldId id="2076138155" r:id="rId17"/>
    <p:sldId id="1834" r:id="rId18"/>
    <p:sldId id="2076138163" r:id="rId19"/>
    <p:sldId id="2076138156" r:id="rId20"/>
    <p:sldId id="2076138149" r:id="rId21"/>
    <p:sldId id="2076138150" r:id="rId22"/>
    <p:sldId id="2076138157" r:id="rId23"/>
    <p:sldId id="1851" r:id="rId24"/>
    <p:sldId id="1852" r:id="rId25"/>
    <p:sldId id="2076138162" r:id="rId26"/>
    <p:sldId id="1848" r:id="rId27"/>
    <p:sldId id="2585" r:id="rId28"/>
    <p:sldId id="2076138148" r:id="rId29"/>
    <p:sldId id="1891" r:id="rId30"/>
    <p:sldId id="2258" r:id="rId31"/>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A5E"/>
    <a:srgbClr val="4BCBEE"/>
    <a:srgbClr val="1392B4"/>
    <a:srgbClr val="0B556A"/>
    <a:srgbClr val="59B4D9"/>
    <a:srgbClr val="EBEBEB"/>
    <a:srgbClr val="FFFFFF"/>
    <a:srgbClr val="FFF100"/>
    <a:srgbClr val="75757A"/>
    <a:srgbClr val="3C3C41"/>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F146EA-26BE-4908-A5D7-82DD00D14E5F}" v="2" dt="2021-11-10T18:34:13.39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99" autoAdjust="0"/>
    <p:restoredTop sz="88727" autoAdjust="0"/>
  </p:normalViewPr>
  <p:slideViewPr>
    <p:cSldViewPr snapToGrid="0">
      <p:cViewPr varScale="1">
        <p:scale>
          <a:sx n="94" d="100"/>
          <a:sy n="94" d="100"/>
        </p:scale>
        <p:origin x="810" y="9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heme" Target="theme/theme1.xml"/><Relationship Id="rId40"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11/14/2021 6:37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11/14/2021 6:37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373201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Support matrix for backup with Microsoft Azure Backup Server or System Center DPM - https://docs.microsoft.com/azure/backup/backup-support-matrix-mabs-dpm</a:t>
            </a:r>
          </a:p>
          <a:p>
            <a:r>
              <a:rPr lang="en-US" dirty="0"/>
              <a:t>Backup cloud and on-premises workloads to cloud - https://docs.microsoft.com/azure/backup/guidance-best-practices</a:t>
            </a:r>
          </a:p>
          <a:p>
            <a:r>
              <a:rPr lang="en-US" dirty="0"/>
              <a:t>Back up an Azure virtual machine by using Azure Backup - https://docs.microsoft.com/en-us/learn/modules/protect-virtual-machines-with-azure-backup/3-back-up-azure-virtual-machine</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6171212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Full backups - </a:t>
            </a:r>
            <a:r>
              <a:rPr lang="en-US" b="0" dirty="0">
                <a:solidFill>
                  <a:srgbClr val="A31515"/>
                </a:solidFill>
                <a:effectLst/>
                <a:latin typeface="Consolas" panose="020B0609020204030204" pitchFamily="49" charset="0"/>
              </a:rPr>
              <a:t>https://docs.microsoft.com/sql/relational-databases/backup-restore/full-database-backups-sql-server</a:t>
            </a:r>
          </a:p>
          <a:p>
            <a:r>
              <a:rPr lang="en-US" b="0" dirty="0">
                <a:solidFill>
                  <a:srgbClr val="A31515"/>
                </a:solidFill>
                <a:effectLst/>
                <a:latin typeface="Consolas" panose="020B0609020204030204" pitchFamily="49" charset="0"/>
              </a:rPr>
              <a:t>D</a:t>
            </a:r>
            <a:r>
              <a:rPr lang="en-US" b="0" dirty="0">
                <a:solidFill>
                  <a:srgbClr val="000000"/>
                </a:solidFill>
                <a:effectLst/>
                <a:latin typeface="Consolas" panose="020B0609020204030204" pitchFamily="49" charset="0"/>
              </a:rPr>
              <a:t>ifferential backups - </a:t>
            </a:r>
            <a:r>
              <a:rPr lang="en-US" b="0" dirty="0">
                <a:solidFill>
                  <a:srgbClr val="A31515"/>
                </a:solidFill>
                <a:effectLst/>
                <a:latin typeface="Consolas" panose="020B0609020204030204" pitchFamily="49" charset="0"/>
              </a:rPr>
              <a:t>https://docs.microsoft.com/sql/relational-databases/backup-restore/differential-backups-sql-server</a:t>
            </a:r>
          </a:p>
          <a:p>
            <a:r>
              <a:rPr lang="en-US" b="0" dirty="0">
                <a:solidFill>
                  <a:srgbClr val="000000"/>
                </a:solidFill>
                <a:effectLst/>
                <a:latin typeface="Consolas" panose="020B0609020204030204" pitchFamily="49" charset="0"/>
              </a:rPr>
              <a:t>Transaction log backups</a:t>
            </a:r>
            <a:r>
              <a:rPr lang="en-US" b="0" dirty="0">
                <a:solidFill>
                  <a:srgbClr val="A31515"/>
                </a:solidFill>
                <a:effectLst/>
                <a:latin typeface="Consolas" panose="020B0609020204030204" pitchFamily="49" charset="0"/>
              </a:rPr>
              <a:t> - https://docs.microsoft.com/sql/relational-databases/backup-restore/transaction-log-backups-sql-server</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30959578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Restore an existing database to a point in time in the past</a:t>
            </a:r>
            <a:r>
              <a:rPr lang="en-US" b="0" dirty="0">
                <a:solidFill>
                  <a:srgbClr val="A31515"/>
                </a:solidFill>
                <a:effectLst/>
                <a:latin typeface="Consolas" panose="020B0609020204030204" pitchFamily="49" charset="0"/>
              </a:rPr>
              <a:t>- https://docs.microsoft.com/azure/azure-sql/database/recovery-using-backups</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Restore a deleted database to the time of deletion - </a:t>
            </a:r>
            <a:r>
              <a:rPr lang="en-US" b="0" dirty="0">
                <a:solidFill>
                  <a:srgbClr val="A31515"/>
                </a:solidFill>
                <a:effectLst/>
                <a:latin typeface="Consolas" panose="020B0609020204030204" pitchFamily="49" charset="0"/>
              </a:rPr>
              <a:t>https://docs.microsoft.com//azure/azure-sql/database/recovery-using-backups</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Restore a database to another geographic region - </a:t>
            </a:r>
            <a:r>
              <a:rPr lang="en-US" b="0" dirty="0">
                <a:solidFill>
                  <a:srgbClr val="A31515"/>
                </a:solidFill>
                <a:effectLst/>
                <a:latin typeface="Consolas" panose="020B0609020204030204" pitchFamily="49" charset="0"/>
              </a:rPr>
              <a:t>https://docs.microsoft.com/azure/azure-sql/database/recovery-using-backups</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Restore a database from a specific long-term backup</a:t>
            </a:r>
            <a:r>
              <a:rPr lang="en-US" b="0" dirty="0">
                <a:solidFill>
                  <a:srgbClr val="A31515"/>
                </a:solidFill>
                <a:effectLst/>
                <a:latin typeface="Consolas" panose="020B0609020204030204" pitchFamily="49" charset="0"/>
              </a:rPr>
              <a:t> - https://docs.microsoft.com/azure/azure-sql/database/long-term-retention-overview</a:t>
            </a:r>
            <a:br>
              <a:rPr lang="en-US" b="0" dirty="0">
                <a:solidFill>
                  <a:srgbClr val="000000"/>
                </a:solidFill>
                <a:effectLst/>
                <a:latin typeface="Consolas" panose="020B0609020204030204" pitchFamily="49" charset="0"/>
              </a:rPr>
            </a:b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39683000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About Site Recovery - https://docs.microsoft.com/azure/site-recovery/site-recovery-overview</a:t>
            </a:r>
          </a:p>
          <a:p>
            <a:r>
              <a:rPr lang="en-US" dirty="0"/>
              <a:t>Azure to Azure disaster recovery architecture - https://docs.microsoft.com/azure/site-recovery/azure-to-azure-architecture</a:t>
            </a:r>
          </a:p>
          <a:p>
            <a:r>
              <a:rPr lang="en-US" dirty="0"/>
              <a:t>Azure Site Recovery overview - https://docs.microsoft.com/learn/modules/protect-on-premises-infrastructure-with-azure-site-recovery/2-azure-site-recovery-overview</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36972398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Discussion: How is Azure Backup different from Azure Site Recovery?</a:t>
            </a:r>
            <a:br>
              <a:rPr lang="en-US" dirty="0"/>
            </a:br>
            <a:r>
              <a:rPr lang="en-US" dirty="0"/>
              <a:t>Both Backup and Site Recovery aim to make the system more resilient to faults and failures. However, while the primary goal of backup is to maintain copies of stateful data that allow you to go back in time, site-recovery replicates the data in almost real time and allows for a failover.</a:t>
            </a:r>
          </a:p>
          <a:p>
            <a:endParaRPr lang="en-US" dirty="0"/>
          </a:p>
          <a:p>
            <a:r>
              <a:rPr lang="en-US" dirty="0"/>
              <a:t>In that sense, if there are issues like network or power outages, you can use availability zones. For a region-wide disaster (such as natural disasters), Site Recovery is used. Backups are used in cases of accidental data loss, data corruption, or ransomware attacks.</a:t>
            </a:r>
          </a:p>
          <a:p>
            <a:endParaRPr lang="en-US" dirty="0"/>
          </a:p>
          <a:p>
            <a:r>
              <a:rPr lang="en-US" dirty="0"/>
              <a:t>Additionally, the choice of a recovery approach depends on the criticality of the application, Recovery Point Objective (RPO) and Recovery Time Objective (RTO) requirements, and the cost implications.</a:t>
            </a:r>
          </a:p>
          <a:p>
            <a:endParaRPr lang="en-US" dirty="0"/>
          </a:p>
          <a:p>
            <a:r>
              <a:rPr lang="en-US" dirty="0"/>
              <a:t>Keep in mind Azure Backup must be done to the same region as the VM and ASR will be required to be sent to a different region.  This means you will need multiple vaults to support both on the same VM.</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35918227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5023863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kern="1200" dirty="0">
                <a:solidFill>
                  <a:schemeClr val="tx1"/>
                </a:solidFill>
                <a:effectLst/>
                <a:latin typeface="+mn-lt"/>
                <a:ea typeface="+mn-ea"/>
                <a:cs typeface="Segoe UI Semilight" panose="020B0402040204020203" pitchFamily="34" charset="0"/>
              </a:rPr>
              <a:t>This module does not have a case study. Use this slide to review the options. </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kern="1200" dirty="0">
                <a:solidFill>
                  <a:schemeClr val="tx1"/>
                </a:solidFill>
                <a:effectLst/>
                <a:latin typeface="+mn-lt"/>
                <a:ea typeface="+mn-ea"/>
                <a:cs typeface="Segoe UI Semilight" panose="020B0402040204020203" pitchFamily="34" charset="0"/>
              </a:rPr>
              <a:t>You have Azure VMs running production workloads – Azure backup </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kern="1200" dirty="0">
                <a:solidFill>
                  <a:schemeClr val="tx1"/>
                </a:solidFill>
                <a:effectLst/>
                <a:latin typeface="+mn-lt"/>
                <a:ea typeface="+mn-ea"/>
                <a:cs typeface="Segoe UI Semilight" panose="020B0402040204020203" pitchFamily="34" charset="0"/>
              </a:rPr>
              <a:t>You need application-consistent backups for Linux VM - azure backup </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kern="1200" dirty="0">
                <a:solidFill>
                  <a:schemeClr val="tx1"/>
                </a:solidFill>
                <a:effectLst/>
                <a:latin typeface="+mn-lt"/>
                <a:ea typeface="+mn-ea"/>
                <a:cs typeface="Segoe UI Semilight" panose="020B0402040204020203" pitchFamily="34" charset="0"/>
              </a:rPr>
              <a:t>You need to cover disaster scenarios like an entire regional outage – Azure Site Recovery</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i="0" u="none" strike="noStrike" noProof="0" dirty="0">
                <a:solidFill>
                  <a:schemeClr val="dk1"/>
                </a:solidFill>
                <a:latin typeface="Segoe UI"/>
              </a:rPr>
              <a:t>You need a read-only full copy of a managed disk – snapshot </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i="0" u="none" strike="noStrike" noProof="0" dirty="0">
                <a:solidFill>
                  <a:schemeClr val="dk1"/>
                </a:solidFill>
                <a:latin typeface="Segoe UI"/>
              </a:rPr>
              <a:t>You need to back up your managed disks at any point in time – snapshot or azure backup </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dirty="0">
                <a:solidFill>
                  <a:schemeClr val="dk1"/>
                </a:solidFill>
                <a:latin typeface="Segoe UI"/>
              </a:rPr>
              <a:t>You need to back up on-premises machines and workloads – Azure Backup or MABS?</a:t>
            </a:r>
            <a:endParaRPr lang="en-US" sz="900" dirty="0"/>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b="0" kern="1200" dirty="0">
              <a:solidFill>
                <a:schemeClr val="tx1"/>
              </a:solidFill>
              <a:effectLst/>
              <a:latin typeface="+mn-lt"/>
              <a:ea typeface="+mn-ea"/>
              <a:cs typeface="Segoe UI Semilight" panose="020B0402040204020203"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b="0" kern="1200" dirty="0">
              <a:solidFill>
                <a:schemeClr val="tx1"/>
              </a:solidFill>
              <a:effectLst/>
              <a:latin typeface="+mn-lt"/>
              <a:ea typeface="+mn-ea"/>
              <a:cs typeface="Segoe UI Semilight" panose="020B0402040204020203"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b="0" kern="1200" dirty="0">
              <a:solidFill>
                <a:schemeClr val="tx1"/>
              </a:solidFill>
              <a:effectLst/>
              <a:latin typeface="+mn-lt"/>
              <a:ea typeface="+mn-ea"/>
              <a:cs typeface="Segoe UI Semilight" panose="020B0402040204020203"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b="0" kern="1200" dirty="0">
              <a:solidFill>
                <a:schemeClr val="tx1"/>
              </a:solidFill>
              <a:effectLst/>
              <a:latin typeface="+mn-lt"/>
              <a:ea typeface="+mn-ea"/>
              <a:cs typeface="Segoe UI Semilight" panose="020B0402040204020203"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b="0" kern="1200" dirty="0">
              <a:solidFill>
                <a:schemeClr val="tx1"/>
              </a:solidFill>
              <a:effectLst/>
              <a:latin typeface="+mn-lt"/>
              <a:ea typeface="+mn-ea"/>
              <a:cs typeface="Segoe UI Semilight" panose="020B0402040204020203"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latin typeface="Segoe UI Light"/>
              <a:cs typeface="Segoe UI Light"/>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latin typeface="Calibri"/>
              <a:cs typeface="Calibri"/>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42419000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 https://docs.microsoft.com/learn/browse/</a:t>
            </a:r>
          </a:p>
          <a:p>
            <a:r>
              <a:rPr lang="en-US" dirty="0"/>
              <a:t>Protect your virtual machines by using Azure Backup - https://docs.microsoft.com/learn/modules/implement-hybrid-backup-recovery-windows-server-iaas/</a:t>
            </a:r>
          </a:p>
          <a:p>
            <a:r>
              <a:rPr lang="en-US" dirty="0"/>
              <a:t>Disaster recovery and backup - https://docs.microsoft.com/learn/modules/cmu-disaster-recovery-backup/</a:t>
            </a:r>
          </a:p>
          <a:p>
            <a:r>
              <a:rPr lang="en-US" dirty="0"/>
              <a:t>Back up and restore your Azure SQL database – https://docs.microsoft.com/learn/modules/backup-restore-azure-sql/</a:t>
            </a:r>
          </a:p>
          <a:p>
            <a:r>
              <a:rPr lang="en-US" dirty="0"/>
              <a:t>Protect your Azure infrastructure with Azure Site Recovery - https://docs.microsoft.com/learn/modules/protect-infrastructure-with-site-recovery/</a:t>
            </a:r>
          </a:p>
          <a:p>
            <a:r>
              <a:rPr lang="en-US" dirty="0"/>
              <a:t>Protect your on-premises infrastructure from disasters with Azure Site Recovery - https://docs.microsoft.com/learn/modules/protect-on-premises-infrastructure-with-azure-site-recovery/</a:t>
            </a:r>
          </a:p>
          <a:p>
            <a:r>
              <a:rPr lang="en-US" dirty="0"/>
              <a:t>Design your site recovery solution in Azure - https://docs.microsoft.com/learn/modules/design-your-site-recovery-solution-in-azure/</a:t>
            </a:r>
          </a:p>
          <a:p>
            <a:r>
              <a:rPr lang="en-US" dirty="0"/>
              <a:t>Configure file and folder backups - https://docs.microsoft.com/learn/modules/configure-file-folder-backups/</a:t>
            </a:r>
          </a:p>
          <a:p>
            <a:endParaRPr lang="en-US" dirty="0"/>
          </a:p>
        </p:txBody>
      </p:sp>
      <p:sp>
        <p:nvSpPr>
          <p:cNvPr id="4" name="Slide Number Placeholder 3"/>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507DC7E-BC41-4478-BA30-CBCC3A644F0A}"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430365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71717"/>
                </a:solidFill>
                <a:effectLst/>
                <a:latin typeface="Segoe UI" panose="020B0502040204020203" pitchFamily="34" charset="0"/>
              </a:rPr>
              <a:t>If you didn’t use this whiteboard in the non-relational storage module, you can use it now to discuss backup options. </a:t>
            </a:r>
          </a:p>
          <a:p>
            <a:r>
              <a:rPr lang="en-US" b="0" i="0" dirty="0">
                <a:solidFill>
                  <a:srgbClr val="171717"/>
                </a:solidFill>
                <a:effectLst/>
                <a:latin typeface="Segoe UI" panose="020B0502040204020203" pitchFamily="34" charset="0"/>
              </a:rPr>
              <a:t>Archive your on-premises data to Azure Blob storage - https://docs.microsoft.com/en-us/azure/architecture/solution-ideas/articles/backup-archive-on-premises</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27</a:t>
            </a:fld>
            <a:endParaRPr lang="en-US"/>
          </a:p>
        </p:txBody>
      </p:sp>
    </p:spTree>
    <p:extLst>
      <p:ext uri="{BB962C8B-B14F-4D97-AF65-F5344CB8AC3E}">
        <p14:creationId xmlns:p14="http://schemas.microsoft.com/office/powerpoint/2010/main" val="3515825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2209868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Exam page - https://docs.microsoft.com/learn/certifications/exams/az-305</a:t>
            </a:r>
          </a:p>
          <a:p>
            <a:endParaRPr lang="en-US" dirty="0"/>
          </a:p>
          <a:p>
            <a:r>
              <a:rPr lang="en-US" b="1" dirty="0"/>
              <a:t>Prerequisites</a:t>
            </a:r>
          </a:p>
          <a:p>
            <a:pPr marL="171450" indent="-171450">
              <a:buFont typeface="Arial" panose="020B0604020202020204" pitchFamily="34" charset="0"/>
              <a:buChar char="•"/>
            </a:pPr>
            <a:r>
              <a:rPr lang="en-US" dirty="0"/>
              <a:t>Conceptual knowledge of Business Continuity and Disaster Recovery solutions.</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900" dirty="0"/>
              <a:t>Working experience with object replication, backup solution tools, and recovery options. </a:t>
            </a:r>
          </a:p>
          <a:p>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12537352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Enterprise-scale business continuity and disaster recovery - https://docs.microsoft.com/azure/cloud-adoption-framework/ready/enterprise-scale/business-continuity-and-disaster-recovery</a:t>
            </a:r>
          </a:p>
          <a:p>
            <a:r>
              <a:rPr lang="en-US" dirty="0"/>
              <a:t>Backup and disaster recovery for Azure applications - https://docs.microsoft.com/azure/architecture/framework/resiliency/backup-and-recovery</a:t>
            </a:r>
          </a:p>
          <a:p>
            <a:endParaRPr lang="en-US" dirty="0"/>
          </a:p>
          <a:p>
            <a:r>
              <a:rPr lang="en-US" dirty="0"/>
              <a:t>MTBF is how long a component can reasonably expect to last between outages. MTTR is the average time it takes to restore a component after a failure. Use these metrics to determine where you need to add redundancy, and to determine service-level agreements (SLAs) for customers. </a:t>
            </a:r>
          </a:p>
          <a:p>
            <a:endParaRPr lang="en-US" dirty="0"/>
          </a:p>
          <a:p>
            <a:r>
              <a:rPr lang="en-US" sz="1800" dirty="0">
                <a:effectLst/>
                <a:latin typeface="Calibri" panose="020F0502020204030204" pitchFamily="34" charset="0"/>
                <a:ea typeface="Calibri" panose="020F0502020204030204" pitchFamily="34" charset="0"/>
              </a:rPr>
              <a:t>The recovery time objective (RTO) is the maximum acceptable time one of your apps can be unavailable following an incident. The recovery point objective (RPO) is the maximum duration of data loss that is acceptable during a disaster. Also consider the recovery level objective (RLO). This metric determines the granularity of recovery. In other words, whether you must be able to recover a server farm, a web app, a site, or just a specific item. To determine these values, conduct a risk assessment. Ensure that you understand the cost and risk of downtime or data loss in your organization.</a:t>
            </a:r>
          </a:p>
          <a:p>
            <a:pPr marL="244218" lvl="0" indent="0" algn="l">
              <a:buFont typeface="Arial" panose="020B0604020202020204" pitchFamily="34" charset="0"/>
              <a:buNone/>
            </a:pPr>
            <a:endParaRPr lang="en-US" sz="1800" b="0" i="0" dirty="0">
              <a:solidFill>
                <a:schemeClr val="tx1"/>
              </a:solidFill>
              <a:effectLst/>
              <a:latin typeface="Calibri" panose="020F0502020204030204" pitchFamily="34" charset="0"/>
            </a:endParaRPr>
          </a:p>
          <a:p>
            <a:pPr marL="415668" lvl="0" indent="-171450" algn="l">
              <a:buFont typeface="Arial" panose="020B0604020202020204" pitchFamily="34" charset="0"/>
              <a:buChar char="•"/>
            </a:pPr>
            <a:r>
              <a:rPr lang="en-US" b="0" i="0" dirty="0">
                <a:solidFill>
                  <a:srgbClr val="24292F"/>
                </a:solidFill>
                <a:effectLst/>
                <a:latin typeface="-apple-system"/>
              </a:rPr>
              <a:t>Which regions do you need to deploy to? Are they Paired Regions?</a:t>
            </a:r>
          </a:p>
          <a:p>
            <a:pPr marL="415668" lvl="0" indent="-171450" algn="l">
              <a:buFont typeface="Arial" panose="020B0604020202020204" pitchFamily="34" charset="0"/>
              <a:buChar char="•"/>
            </a:pPr>
            <a:r>
              <a:rPr lang="en-US" b="0" i="0" dirty="0">
                <a:solidFill>
                  <a:srgbClr val="24292F"/>
                </a:solidFill>
                <a:effectLst/>
                <a:latin typeface="-apple-system"/>
              </a:rPr>
              <a:t>Will the DR solution need to meet the same production requirements (ex. same/reduced traffic, lower performance)</a:t>
            </a:r>
          </a:p>
          <a:p>
            <a:pPr marL="415668" lvl="0" indent="-171450" algn="l">
              <a:buFont typeface="Arial" panose="020B0604020202020204" pitchFamily="34" charset="0"/>
              <a:buChar char="•"/>
            </a:pPr>
            <a:r>
              <a:rPr lang="en-US" b="0" i="0" dirty="0">
                <a:solidFill>
                  <a:srgbClr val="24292F"/>
                </a:solidFill>
                <a:effectLst/>
                <a:latin typeface="-apple-system"/>
              </a:rPr>
              <a:t>How do users access the service now, via IP, URL etc..</a:t>
            </a:r>
          </a:p>
          <a:p>
            <a:pPr marL="415668" lvl="0" indent="-171450" algn="l">
              <a:buFont typeface="Arial" panose="020B0604020202020204" pitchFamily="34" charset="0"/>
              <a:buChar char="•"/>
            </a:pPr>
            <a:r>
              <a:rPr lang="en-US" b="0" i="0" dirty="0">
                <a:solidFill>
                  <a:srgbClr val="24292F"/>
                </a:solidFill>
                <a:effectLst/>
                <a:latin typeface="-apple-system"/>
              </a:rPr>
              <a:t>Do you have an existing DR or Incident Recovery Plan?</a:t>
            </a:r>
          </a:p>
          <a:p>
            <a:pPr marL="415668" lvl="0" indent="-171450" algn="l">
              <a:buFont typeface="Arial" panose="020B0604020202020204" pitchFamily="34" charset="0"/>
              <a:buChar char="•"/>
            </a:pPr>
            <a:r>
              <a:rPr lang="en-US" b="0" i="0" dirty="0">
                <a:solidFill>
                  <a:srgbClr val="24292F"/>
                </a:solidFill>
                <a:effectLst/>
                <a:latin typeface="-apple-system"/>
              </a:rPr>
              <a:t>How do you perform DR testing?</a:t>
            </a:r>
          </a:p>
          <a:p>
            <a:endParaRPr lang="en-US" dirty="0"/>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11/14/2021 6:37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5199943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Focus on business requirements and not the technology, which will be discussed later.</a:t>
            </a:r>
          </a:p>
          <a:p>
            <a:endParaRPr lang="pt-BR" dirty="0"/>
          </a:p>
          <a:p>
            <a:r>
              <a:rPr lang="pt-BR" dirty="0"/>
              <a:t>Azure Backup - https://docs.microsoft.com/azure/backup/backup-overview</a:t>
            </a:r>
          </a:p>
          <a:p>
            <a:pPr algn="l"/>
            <a:r>
              <a:rPr lang="en-US" b="0" i="0" dirty="0">
                <a:solidFill>
                  <a:srgbClr val="171717"/>
                </a:solidFill>
                <a:effectLst/>
                <a:latin typeface="Segoe UI" panose="020B0502040204020203" pitchFamily="34" charset="0"/>
              </a:rPr>
              <a:t>Recovery Services vaults overview - </a:t>
            </a:r>
            <a:r>
              <a:rPr lang="en-US" b="0" i="0" dirty="0">
                <a:effectLst/>
                <a:latin typeface="Segoe UI" panose="020B0502040204020203" pitchFamily="34" charset="0"/>
              </a:rPr>
              <a:t>https://docs.microsoft.com/azure/backup/backup-azure-recovery-services-vault-overview</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Vault considerations - https://docs.microsoft.com/azure/backup/guidance-best-practices#vault-considerations</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Backup policy considerations - https://docs.microsoft.com/azure/backup/guidance-best-practices#backup-policy-considerations</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b="0" i="0" dirty="0">
                <a:solidFill>
                  <a:srgbClr val="171717"/>
                </a:solidFill>
                <a:effectLst/>
                <a:latin typeface="Segoe UI" panose="020B0502040204020203" pitchFamily="34" charset="0"/>
              </a:rPr>
              <a:t>What is Azure Backup? - </a:t>
            </a:r>
            <a:r>
              <a:rPr lang="en-US" dirty="0"/>
              <a:t>https://docs.microsoft.com/en-us/learn/modules/intro-to-azure-backup/2-what-is-azure-backup</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11304559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Container soft delete</a:t>
            </a:r>
            <a:r>
              <a:rPr lang="en-US" b="0" dirty="0">
                <a:solidFill>
                  <a:srgbClr val="A31515"/>
                </a:solidFill>
                <a:effectLst/>
                <a:latin typeface="Consolas" panose="020B0609020204030204" pitchFamily="49" charset="0"/>
              </a:rPr>
              <a:t> - https://docs.microsoft.com/azure/storage/blobs/soft-delete-container-enable</a:t>
            </a:r>
          </a:p>
          <a:p>
            <a:r>
              <a:rPr lang="en-US" b="0" dirty="0">
                <a:solidFill>
                  <a:srgbClr val="000000"/>
                </a:solidFill>
                <a:effectLst/>
                <a:latin typeface="Consolas" panose="020B0609020204030204" pitchFamily="49" charset="0"/>
              </a:rPr>
              <a:t>Blob soft delete</a:t>
            </a:r>
            <a:r>
              <a:rPr lang="en-US" b="0" dirty="0">
                <a:solidFill>
                  <a:srgbClr val="A31515"/>
                </a:solidFill>
                <a:effectLst/>
                <a:latin typeface="Consolas" panose="020B0609020204030204" pitchFamily="49" charset="0"/>
              </a:rPr>
              <a:t> - https://docs.microsoft.com/azure/storage/blobs/soft-delete-blob-enable</a:t>
            </a:r>
          </a:p>
          <a:p>
            <a:r>
              <a:rPr lang="en-US" b="0" dirty="0">
                <a:solidFill>
                  <a:srgbClr val="000000"/>
                </a:solidFill>
                <a:effectLst/>
                <a:latin typeface="Consolas" panose="020B0609020204030204" pitchFamily="49" charset="0"/>
              </a:rPr>
              <a:t>Blob versioning - </a:t>
            </a:r>
            <a:r>
              <a:rPr lang="en-US" b="0" dirty="0">
                <a:solidFill>
                  <a:srgbClr val="A31515"/>
                </a:solidFill>
                <a:effectLst/>
                <a:latin typeface="Consolas" panose="020B0609020204030204" pitchFamily="49" charset="0"/>
              </a:rPr>
              <a:t>https://docs.microsoft.com/azure/storage/blobs/versioning-enable</a:t>
            </a:r>
            <a:endParaRPr lang="en-US" b="0" dirty="0">
              <a:solidFill>
                <a:srgbClr val="000000"/>
              </a:solidFill>
              <a:effectLst/>
              <a:latin typeface="Consolas" panose="020B0609020204030204" pitchFamily="49" charset="0"/>
            </a:endParaRPr>
          </a:p>
          <a:p>
            <a:endParaRPr lang="en-US" b="0" dirty="0">
              <a:solidFill>
                <a:srgbClr val="000000"/>
              </a:solidFill>
              <a:effectLst/>
              <a:latin typeface="Consolas" panose="020B0609020204030204" pitchFamily="49" charset="0"/>
            </a:endParaRPr>
          </a:p>
          <a:p>
            <a:r>
              <a:rPr lang="en-US" b="0" i="0" dirty="0">
                <a:solidFill>
                  <a:srgbClr val="202124"/>
                </a:solidFill>
                <a:effectLst/>
                <a:latin typeface="Roboto" panose="02000000000000000000" pitchFamily="2" charset="0"/>
              </a:rPr>
              <a:t>Blob versioning, to automatically maintain previous versions of a blob</a:t>
            </a:r>
            <a:r>
              <a:rPr lang="en-US" b="0" i="0" dirty="0">
                <a:solidFill>
                  <a:srgbClr val="000000"/>
                </a:solidFill>
                <a:effectLst/>
                <a:latin typeface="Consolas" panose="020B0609020204030204" pitchFamily="49" charset="0"/>
              </a:rPr>
              <a:t>.</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10315327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0" dirty="0">
                <a:solidFill>
                  <a:srgbClr val="000000"/>
                </a:solidFill>
                <a:effectLst/>
                <a:latin typeface="Consolas" panose="020B0609020204030204" pitchFamily="49" charset="0"/>
              </a:rPr>
              <a:t>Point-in-time restore for block blobs - </a:t>
            </a:r>
            <a:r>
              <a:rPr lang="en-US" b="0" dirty="0">
                <a:solidFill>
                  <a:srgbClr val="A31515"/>
                </a:solidFill>
                <a:effectLst/>
                <a:latin typeface="Consolas" panose="020B0609020204030204" pitchFamily="49" charset="0"/>
              </a:rPr>
              <a:t>https://docs.microsoft.com/azure/storage/blobs/point-in-time-restore-overview</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dirty="0">
              <a:solidFill>
                <a:srgbClr val="A31515"/>
              </a:solidFill>
              <a:effectLst/>
              <a:latin typeface="Consolas" panose="020B0609020204030204" pitchFamily="49"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b="0" dirty="0">
                <a:solidFill>
                  <a:srgbClr val="A31515"/>
                </a:solidFill>
                <a:effectLst/>
                <a:latin typeface="Consolas" panose="020B0609020204030204" pitchFamily="49" charset="0"/>
              </a:rPr>
              <a:t>Discussion: How are soft delete and point-in-time restore different?</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dirty="0">
              <a:solidFill>
                <a:srgbClr val="A31515"/>
              </a:solidFill>
              <a:effectLst/>
              <a:latin typeface="Consolas" panose="020B0609020204030204" pitchFamily="49"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b="0" dirty="0">
                <a:solidFill>
                  <a:srgbClr val="A31515"/>
                </a:solidFill>
                <a:effectLst/>
                <a:latin typeface="Consolas" panose="020B0609020204030204" pitchFamily="49" charset="0"/>
              </a:rPr>
              <a:t>Don’t forget resource locks.</a:t>
            </a:r>
            <a:endParaRPr lang="en-US" b="0" dirty="0">
              <a:solidFill>
                <a:srgbClr val="000000"/>
              </a:solidFill>
              <a:effectLst/>
              <a:latin typeface="Consolas" panose="020B0609020204030204" pitchFamily="49" charset="0"/>
            </a:endParaRP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10315327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Overview of share snapshots for Azure Files - https://docs.microsoft.com/azure/storage/files/storage-snapshots-files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10315327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900" dirty="0"/>
              <a:t>Azure virtual machines backups - https://docs.microsoft.com/azure/backup/backup-azure-vms-introduction</a:t>
            </a: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sz="1000" dirty="0"/>
              <a:t>Monitoring and Alerting considerations - https://docs.microsoft.com/azure/backup/guidance-best-practices#monitoring-and-alerting-considerations</a:t>
            </a: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endParaRPr lang="en-US" sz="1000" dirty="0"/>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endParaRPr lang="en-US" sz="1000" dirty="0"/>
          </a:p>
          <a:p>
            <a:pPr marL="0" indent="0">
              <a:buFont typeface="Arial" panose="020B0604020202020204" pitchFamily="34" charset="0"/>
              <a:buNone/>
            </a:pPr>
            <a:endParaRPr lang="en-US" sz="900"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10315327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userDrawn="1"/>
        </p:nvSpPr>
        <p:spPr>
          <a:xfrm>
            <a:off x="8373041" y="6536018"/>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userDrawn="1"/>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Section divider">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585217" y="3179701"/>
            <a:ext cx="8892608" cy="498598"/>
          </a:xfrm>
          <a:noFill/>
        </p:spPr>
        <p:txBody>
          <a:bodyPr wrap="square" lIns="0" tIns="0" rIns="0" bIns="0" anchor="ctr" anchorCtr="0">
            <a:spAutoFit/>
          </a:bodyPr>
          <a:lstStyle>
            <a:lvl1pPr algn="l" defTabSz="932563" rtl="0" eaLnBrk="1" latinLnBrk="0" hangingPunct="1">
              <a:lnSpc>
                <a:spcPct val="90000"/>
              </a:lnSpc>
              <a:spcBef>
                <a:spcPct val="0"/>
              </a:spcBef>
              <a:buNone/>
              <a:defRPr lang="en-US" sz="3529" b="0" kern="1200" cap="none" spc="-50" baseline="0" dirty="0">
                <a:ln w="3175">
                  <a:noFill/>
                </a:ln>
                <a:solidFill>
                  <a:schemeClr val="bg1"/>
                </a:solidFill>
                <a:effectLst/>
                <a:latin typeface="+mj-lt"/>
                <a:ea typeface="+mn-ea"/>
                <a:cs typeface="Segoe UI" pitchFamily="34" charset="0"/>
              </a:defRPr>
            </a:lvl1pPr>
          </a:lstStyle>
          <a:p>
            <a:r>
              <a:rPr lang="en-US"/>
              <a:t>Section title</a:t>
            </a:r>
          </a:p>
        </p:txBody>
      </p:sp>
      <p:sp>
        <p:nvSpPr>
          <p:cNvPr id="3" name="Footer Placeholder 1">
            <a:extLst>
              <a:ext uri="{FF2B5EF4-FFF2-40B4-BE49-F238E27FC236}">
                <a16:creationId xmlns:a16="http://schemas.microsoft.com/office/drawing/2014/main" id="{8B1CD73C-AB38-4374-8895-127B946818CD}"/>
              </a:ext>
            </a:extLst>
          </p:cNvPr>
          <p:cNvSpPr txBox="1">
            <a:spLocks/>
          </p:cNvSpPr>
          <p:nvPr userDrawn="1"/>
        </p:nvSpPr>
        <p:spPr>
          <a:xfrm>
            <a:off x="8373041" y="6536018"/>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55282832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938FFABA-5F41-459B-9204-68892DB3361D}"/>
              </a:ext>
            </a:extLst>
          </p:cNvPr>
          <p:cNvSpPr txBox="1">
            <a:spLocks/>
          </p:cNvSpPr>
          <p:nvPr userDrawn="1"/>
        </p:nvSpPr>
        <p:spPr>
          <a:xfrm>
            <a:off x="8373041" y="6536018"/>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30887"/>
          </a:xfrm>
        </p:spPr>
        <p:txBody>
          <a:bodyPr tIns="45720" rIns="0" bIns="45720"/>
          <a:lstStyle>
            <a:lvl1pPr>
              <a:defRPr sz="2200" b="0">
                <a:solidFill>
                  <a:schemeClr val="tx2">
                    <a:lumMod val="50000"/>
                  </a:schemeClr>
                </a:solidFill>
                <a:latin typeface="+mj-lt"/>
              </a:defRPr>
            </a:lvl1pPr>
          </a:lstStyle>
          <a:p>
            <a:r>
              <a:rPr lang="en-US" dirty="0"/>
              <a:t>Subheading Segoe UI </a:t>
            </a:r>
            <a:r>
              <a:rPr lang="en-US" dirty="0" err="1"/>
              <a:t>Semibold</a:t>
            </a:r>
            <a:r>
              <a:rPr lang="en-US" dirty="0"/>
              <a:t> 22 </a:t>
            </a:r>
            <a:r>
              <a:rPr lang="en-US" dirty="0" err="1"/>
              <a:t>pt</a:t>
            </a:r>
            <a:endParaRPr lang="en-US" dirty="0"/>
          </a:p>
        </p:txBody>
      </p:sp>
      <p:sp>
        <p:nvSpPr>
          <p:cNvPr id="3" name="Footer Placeholder 1">
            <a:extLst>
              <a:ext uri="{FF2B5EF4-FFF2-40B4-BE49-F238E27FC236}">
                <a16:creationId xmlns:a16="http://schemas.microsoft.com/office/drawing/2014/main" id="{925EDFE7-B525-49B1-8677-943001EC9100}"/>
              </a:ext>
            </a:extLst>
          </p:cNvPr>
          <p:cNvSpPr txBox="1">
            <a:spLocks/>
          </p:cNvSpPr>
          <p:nvPr userDrawn="1"/>
        </p:nvSpPr>
        <p:spPr>
          <a:xfrm>
            <a:off x="8373041" y="6536018"/>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1EECB910-8937-4CC4-AEC5-2DD554C2D63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5" name="Footer Placeholder 1">
            <a:extLst>
              <a:ext uri="{FF2B5EF4-FFF2-40B4-BE49-F238E27FC236}">
                <a16:creationId xmlns:a16="http://schemas.microsoft.com/office/drawing/2014/main" id="{D87A09B0-D5A5-4799-855A-C90B9323462B}"/>
              </a:ext>
            </a:extLst>
          </p:cNvPr>
          <p:cNvSpPr txBox="1">
            <a:spLocks/>
          </p:cNvSpPr>
          <p:nvPr userDrawn="1"/>
        </p:nvSpPr>
        <p:spPr>
          <a:xfrm>
            <a:off x="8373041" y="6536018"/>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669" r:id="rId1"/>
    <p:sldLayoutId id="2147484562" r:id="rId2"/>
    <p:sldLayoutId id="2147484680" r:id="rId3"/>
    <p:sldLayoutId id="2147484670" r:id="rId4"/>
    <p:sldLayoutId id="2147484694" r:id="rId5"/>
    <p:sldLayoutId id="2147484580" r:id="rId6"/>
    <p:sldLayoutId id="2147484683" r:id="rId7"/>
    <p:sldLayoutId id="2147484673" r:id="rId8"/>
    <p:sldLayoutId id="2147484679" r:id="rId9"/>
    <p:sldLayoutId id="2147484702" r:id="rId10"/>
    <p:sldLayoutId id="2147484701" r:id="rId11"/>
    <p:sldLayoutId id="2147484699" r:id="rId12"/>
    <p:sldLayoutId id="2147484700" r:id="rId13"/>
    <p:sldLayoutId id="2147484703" r:id="rId14"/>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3" orient="horz" pos="3572" userDrawn="1">
          <p15:clr>
            <a:srgbClr val="5ACBF0"/>
          </p15:clr>
        </p15:guide>
        <p15:guide id="54" orient="horz" pos="3690" userDrawn="1">
          <p15:clr>
            <a:srgbClr val="5ACBF0"/>
          </p15:clr>
        </p15:guide>
        <p15:guide id="55" orient="horz" pos="91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hyperlink" Target="https://docs.microsoft.com/azure/site-recovery/site-recovery-overview"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hyperlink" Target="https://docs.microsoft.com/azure/backup/backup-overview" TargetMode="External"/><Relationship Id="rId7" Type="http://schemas.openxmlformats.org/officeDocument/2006/relationships/image" Target="../media/image9.sv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image" Target="../media/image7.sv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svg"/></Relationships>
</file>

<file path=ppt/slides/_rels/slide8.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a:xfrm>
            <a:off x="428681" y="2130014"/>
            <a:ext cx="5428936" cy="2889292"/>
          </a:xfrm>
        </p:spPr>
        <p:txBody>
          <a:bodyPr/>
          <a:lstStyle/>
          <a:p>
            <a:r>
              <a:rPr lang="en-US" sz="4800" dirty="0"/>
              <a:t>AZ-305T00A</a:t>
            </a:r>
            <a:br>
              <a:rPr lang="en-US" sz="4800" dirty="0"/>
            </a:br>
            <a:r>
              <a:rPr lang="en-US" sz="4800" dirty="0"/>
              <a:t>Microsoft</a:t>
            </a:r>
            <a:br>
              <a:rPr lang="en-US" sz="4800" dirty="0"/>
            </a:br>
            <a:r>
              <a:rPr lang="en-US" sz="4800" dirty="0"/>
              <a:t>Azure Infrastructure Architect</a:t>
            </a:r>
            <a:endParaRPr lang="en-US" dirty="0">
              <a:solidFill>
                <a:schemeClr val="tx1"/>
              </a:solidFill>
            </a:endParaRPr>
          </a:p>
        </p:txBody>
      </p:sp>
    </p:spTree>
    <p:extLst>
      <p:ext uri="{BB962C8B-B14F-4D97-AF65-F5344CB8AC3E}">
        <p14:creationId xmlns:p14="http://schemas.microsoft.com/office/powerpoint/2010/main" val="740670930"/>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F9DD4-4D3D-447A-AE81-426D0460835E}"/>
              </a:ext>
            </a:extLst>
          </p:cNvPr>
          <p:cNvSpPr>
            <a:spLocks noGrp="1"/>
          </p:cNvSpPr>
          <p:nvPr>
            <p:ph type="title"/>
          </p:nvPr>
        </p:nvSpPr>
        <p:spPr/>
        <p:txBody>
          <a:bodyPr/>
          <a:lstStyle/>
          <a:p>
            <a:r>
              <a:rPr lang="en-US" dirty="0"/>
              <a:t>Considerations for point-in-time restore</a:t>
            </a:r>
          </a:p>
        </p:txBody>
      </p:sp>
      <p:sp>
        <p:nvSpPr>
          <p:cNvPr id="7" name="Text Placeholder 2">
            <a:extLst>
              <a:ext uri="{FF2B5EF4-FFF2-40B4-BE49-F238E27FC236}">
                <a16:creationId xmlns:a16="http://schemas.microsoft.com/office/drawing/2014/main" id="{7F3950B4-8AA3-E54A-A0FD-E9AF02B259D2}"/>
              </a:ext>
            </a:extLst>
          </p:cNvPr>
          <p:cNvSpPr>
            <a:spLocks noGrp="1"/>
          </p:cNvSpPr>
          <p:nvPr>
            <p:ph type="body" sz="quarter" idx="10"/>
          </p:nvPr>
        </p:nvSpPr>
        <p:spPr>
          <a:xfrm>
            <a:off x="432089" y="1083334"/>
            <a:ext cx="11341268" cy="461665"/>
          </a:xfrm>
          <a:prstGeom prst="rect">
            <a:avLst/>
          </a:prstGeom>
        </p:spPr>
        <p:txBody>
          <a:bodyPr/>
          <a:lstStyle/>
          <a:p>
            <a:r>
              <a:rPr lang="en-US" sz="2400" dirty="0"/>
              <a:t>Consider point-in-time restore for block blobs</a:t>
            </a:r>
          </a:p>
        </p:txBody>
      </p:sp>
      <p:sp>
        <p:nvSpPr>
          <p:cNvPr id="8" name="Text Placeholder 5">
            <a:extLst>
              <a:ext uri="{FF2B5EF4-FFF2-40B4-BE49-F238E27FC236}">
                <a16:creationId xmlns:a16="http://schemas.microsoft.com/office/drawing/2014/main" id="{02C2CE11-69B8-B642-A76F-134436A8702D}"/>
              </a:ext>
            </a:extLst>
          </p:cNvPr>
          <p:cNvSpPr>
            <a:spLocks noGrp="1"/>
          </p:cNvSpPr>
          <p:nvPr>
            <p:ph type="body" sz="quarter" idx="4294967295"/>
          </p:nvPr>
        </p:nvSpPr>
        <p:spPr>
          <a:xfrm>
            <a:off x="490626" y="2501126"/>
            <a:ext cx="4238464" cy="2185214"/>
          </a:xfrm>
          <a:prstGeom prst="rect">
            <a:avLst/>
          </a:prstGeom>
        </p:spPr>
        <p:txBody>
          <a:bodyPr/>
          <a:lstStyle/>
          <a:p>
            <a:pPr marL="285750" indent="-285750">
              <a:spcAft>
                <a:spcPts val="1200"/>
              </a:spcAft>
              <a:buFont typeface="Arial" panose="020B0604020202020204" pitchFamily="34" charset="0"/>
              <a:buChar char="•"/>
            </a:pPr>
            <a:r>
              <a:rPr lang="en-US" sz="2000" dirty="0">
                <a:latin typeface="+mn-lt"/>
              </a:rPr>
              <a:t>Useful in scenarios where a user or application accidentally deletes data or where an application error corrupts data</a:t>
            </a:r>
          </a:p>
          <a:p>
            <a:pPr marL="285750" indent="-285750">
              <a:spcAft>
                <a:spcPts val="1200"/>
              </a:spcAft>
              <a:buFont typeface="Arial" panose="020B0604020202020204" pitchFamily="34" charset="0"/>
              <a:buChar char="•"/>
            </a:pPr>
            <a:r>
              <a:rPr lang="en-US" sz="2000" dirty="0">
                <a:latin typeface="+mn-lt"/>
              </a:rPr>
              <a:t>Use policy to specify the retention period</a:t>
            </a:r>
          </a:p>
        </p:txBody>
      </p:sp>
      <p:pic>
        <p:nvPicPr>
          <p:cNvPr id="10" name="Picture 9" descr="A storage account restores containers to a previous point in time.">
            <a:extLst>
              <a:ext uri="{FF2B5EF4-FFF2-40B4-BE49-F238E27FC236}">
                <a16:creationId xmlns:a16="http://schemas.microsoft.com/office/drawing/2014/main" id="{94E0E43A-7A6B-4B6C-A7A3-51C82B288BC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24399" y="1916133"/>
            <a:ext cx="6276975" cy="3829050"/>
          </a:xfrm>
          <a:prstGeom prst="rect">
            <a:avLst/>
          </a:prstGeom>
          <a:noFill/>
        </p:spPr>
      </p:pic>
      <p:sp>
        <p:nvSpPr>
          <p:cNvPr id="3" name="Rectangle 2">
            <a:extLst>
              <a:ext uri="{FF2B5EF4-FFF2-40B4-BE49-F238E27FC236}">
                <a16:creationId xmlns:a16="http://schemas.microsoft.com/office/drawing/2014/main" id="{47BE4454-4ABC-4049-87CB-79AC239E8CF0}"/>
              </a:ext>
              <a:ext uri="{C183D7F6-B498-43B3-948B-1728B52AA6E4}">
                <adec:decorative xmlns:adec="http://schemas.microsoft.com/office/drawing/2017/decorative" val="1"/>
              </a:ext>
            </a:extLst>
          </p:cNvPr>
          <p:cNvSpPr/>
          <p:nvPr/>
        </p:nvSpPr>
        <p:spPr bwMode="auto">
          <a:xfrm>
            <a:off x="5016516" y="1726174"/>
            <a:ext cx="6972284" cy="4358537"/>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167889647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A54CE6-9707-4D00-8135-85647F837C71}"/>
              </a:ext>
            </a:extLst>
          </p:cNvPr>
          <p:cNvSpPr>
            <a:spLocks noGrp="1"/>
          </p:cNvSpPr>
          <p:nvPr>
            <p:ph type="title"/>
          </p:nvPr>
        </p:nvSpPr>
        <p:spPr/>
        <p:txBody>
          <a:bodyPr/>
          <a:lstStyle/>
          <a:p>
            <a:r>
              <a:rPr lang="en-US" altLang="zh-CN" dirty="0"/>
              <a:t>Design for Azure Files backup and recovery</a:t>
            </a:r>
            <a:endParaRPr lang="en-US" dirty="0"/>
          </a:p>
        </p:txBody>
      </p:sp>
      <p:pic>
        <p:nvPicPr>
          <p:cNvPr id="3" name="Picture Placeholder 2">
            <a:extLst>
              <a:ext uri="{FF2B5EF4-FFF2-40B4-BE49-F238E27FC236}">
                <a16:creationId xmlns:a16="http://schemas.microsoft.com/office/drawing/2014/main" id="{D7EB3C5D-5B47-4464-B765-76D7540067AB}"/>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50029595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2542854-46B9-3C46-86ED-051FEA185446}"/>
              </a:ext>
            </a:extLst>
          </p:cNvPr>
          <p:cNvSpPr>
            <a:spLocks noGrp="1"/>
          </p:cNvSpPr>
          <p:nvPr>
            <p:ph type="title"/>
          </p:nvPr>
        </p:nvSpPr>
        <p:spPr>
          <a:xfrm>
            <a:off x="418643" y="440494"/>
            <a:ext cx="11341268" cy="642840"/>
          </a:xfrm>
        </p:spPr>
        <p:txBody>
          <a:bodyPr/>
          <a:lstStyle/>
          <a:p>
            <a:r>
              <a:rPr lang="en-US" altLang="zh-CN" dirty="0"/>
              <a:t>Considerations for Azure Files backup and recovery</a:t>
            </a:r>
            <a:br>
              <a:rPr lang="en-US" altLang="zh-CN" dirty="0"/>
            </a:br>
            <a:endParaRPr lang="en-US" dirty="0"/>
          </a:p>
        </p:txBody>
      </p:sp>
      <p:sp>
        <p:nvSpPr>
          <p:cNvPr id="4" name="Text Placeholder 3">
            <a:extLst>
              <a:ext uri="{FF2B5EF4-FFF2-40B4-BE49-F238E27FC236}">
                <a16:creationId xmlns:a16="http://schemas.microsoft.com/office/drawing/2014/main" id="{7E6DE6FF-40B8-4F0D-9952-A68219FF2266}"/>
              </a:ext>
            </a:extLst>
          </p:cNvPr>
          <p:cNvSpPr>
            <a:spLocks noGrp="1"/>
          </p:cNvSpPr>
          <p:nvPr>
            <p:ph type="body" sz="quarter" idx="10"/>
          </p:nvPr>
        </p:nvSpPr>
        <p:spPr>
          <a:xfrm>
            <a:off x="432257" y="1083334"/>
            <a:ext cx="11341100" cy="430887"/>
          </a:xfrm>
        </p:spPr>
        <p:txBody>
          <a:bodyPr/>
          <a:lstStyle/>
          <a:p>
            <a:r>
              <a:rPr lang="en-US" dirty="0"/>
              <a:t>Consider snapshots for both blobs and Azure Files</a:t>
            </a:r>
          </a:p>
        </p:txBody>
      </p:sp>
      <p:sp>
        <p:nvSpPr>
          <p:cNvPr id="7" name="TextBox 6">
            <a:extLst>
              <a:ext uri="{FF2B5EF4-FFF2-40B4-BE49-F238E27FC236}">
                <a16:creationId xmlns:a16="http://schemas.microsoft.com/office/drawing/2014/main" id="{02C06D9D-8263-4961-8792-6D96725B2A09}"/>
              </a:ext>
            </a:extLst>
          </p:cNvPr>
          <p:cNvSpPr txBox="1"/>
          <p:nvPr/>
        </p:nvSpPr>
        <p:spPr>
          <a:xfrm>
            <a:off x="432257" y="1726174"/>
            <a:ext cx="5503910" cy="4247317"/>
          </a:xfrm>
          <a:prstGeom prst="rect">
            <a:avLst/>
          </a:prstGeom>
          <a:noFill/>
        </p:spPr>
        <p:txBody>
          <a:bodyPr wrap="square">
            <a:spAutoFit/>
          </a:bodyPr>
          <a:lstStyle/>
          <a:p>
            <a:pPr marL="285750" indent="-285750">
              <a:spcAft>
                <a:spcPts val="1200"/>
              </a:spcAft>
              <a:buFont typeface="Arial" panose="020B0604020202020204" pitchFamily="34" charset="0"/>
              <a:buChar char="•"/>
            </a:pPr>
            <a:r>
              <a:rPr lang="en-US" sz="2000" dirty="0"/>
              <a:t>Organize file shares with backup in mind</a:t>
            </a:r>
          </a:p>
          <a:p>
            <a:pPr marL="285750" indent="-285750">
              <a:spcAft>
                <a:spcPts val="1200"/>
              </a:spcAft>
              <a:buFont typeface="Arial" panose="020B0604020202020204" pitchFamily="34" charset="0"/>
              <a:buChar char="•"/>
            </a:pPr>
            <a:r>
              <a:rPr lang="en-US" sz="2000" dirty="0"/>
              <a:t>Snapshots can be on-demand or scheduled using Azure Backup and backup policies.</a:t>
            </a:r>
          </a:p>
          <a:p>
            <a:pPr marL="285750" indent="-285750">
              <a:spcAft>
                <a:spcPts val="1200"/>
              </a:spcAft>
              <a:buFont typeface="Arial" panose="020B0604020202020204" pitchFamily="34" charset="0"/>
              <a:buChar char="•"/>
            </a:pPr>
            <a:r>
              <a:rPr lang="en-US" sz="2000" dirty="0"/>
              <a:t>Snapshots are at the file share root – retrieval is at the file </a:t>
            </a:r>
          </a:p>
          <a:p>
            <a:pPr marL="285750" indent="-285750">
              <a:spcAft>
                <a:spcPts val="1200"/>
              </a:spcAft>
              <a:buFont typeface="Arial" panose="020B0604020202020204" pitchFamily="34" charset="0"/>
              <a:buChar char="•"/>
            </a:pPr>
            <a:r>
              <a:rPr lang="en-US" sz="2000" dirty="0"/>
              <a:t>Use snapshots to cover the time between daily backups</a:t>
            </a:r>
          </a:p>
          <a:p>
            <a:pPr marL="285750" indent="-285750">
              <a:spcAft>
                <a:spcPts val="1200"/>
              </a:spcAft>
              <a:buFont typeface="Arial" panose="020B0604020202020204" pitchFamily="34" charset="0"/>
              <a:buChar char="•"/>
            </a:pPr>
            <a:r>
              <a:rPr lang="en-US" sz="2000" dirty="0"/>
              <a:t>Use instant restore – consider self service restore</a:t>
            </a:r>
          </a:p>
          <a:p>
            <a:pPr marL="285750" indent="-285750">
              <a:spcAft>
                <a:spcPts val="1200"/>
              </a:spcAft>
              <a:buFont typeface="Arial" panose="020B0604020202020204" pitchFamily="34" charset="0"/>
              <a:buChar char="•"/>
            </a:pPr>
            <a:r>
              <a:rPr lang="en-US" sz="2000" dirty="0"/>
              <a:t>Snapshots are incremental - snapshot before code deployments. </a:t>
            </a:r>
            <a:endParaRPr lang="en-US" sz="2000" dirty="0">
              <a:latin typeface="+mn-lt"/>
            </a:endParaRPr>
          </a:p>
        </p:txBody>
      </p:sp>
      <p:pic>
        <p:nvPicPr>
          <p:cNvPr id="9" name="Picture 8" descr="File shares snapshots stored in a recovery service vault.">
            <a:extLst>
              <a:ext uri="{FF2B5EF4-FFF2-40B4-BE49-F238E27FC236}">
                <a16:creationId xmlns:a16="http://schemas.microsoft.com/office/drawing/2014/main" id="{999197C4-0AD4-4CEA-B200-E15DA69D8124}"/>
              </a:ext>
            </a:extLst>
          </p:cNvPr>
          <p:cNvPicPr>
            <a:picLocks noChangeAspect="1"/>
          </p:cNvPicPr>
          <p:nvPr/>
        </p:nvPicPr>
        <p:blipFill>
          <a:blip r:embed="rId3"/>
          <a:stretch>
            <a:fillRect/>
          </a:stretch>
        </p:blipFill>
        <p:spPr>
          <a:xfrm>
            <a:off x="6255834" y="2133401"/>
            <a:ext cx="5732966" cy="3125085"/>
          </a:xfrm>
          <a:prstGeom prst="rect">
            <a:avLst/>
          </a:prstGeom>
        </p:spPr>
      </p:pic>
      <p:sp>
        <p:nvSpPr>
          <p:cNvPr id="2" name="Rectangle 1">
            <a:extLst>
              <a:ext uri="{FF2B5EF4-FFF2-40B4-BE49-F238E27FC236}">
                <a16:creationId xmlns:a16="http://schemas.microsoft.com/office/drawing/2014/main" id="{3C861393-2FD0-4BBF-86CD-E3636433B1B4}"/>
              </a:ext>
              <a:ext uri="{C183D7F6-B498-43B3-948B-1728B52AA6E4}">
                <adec:decorative xmlns:adec="http://schemas.microsoft.com/office/drawing/2017/decorative" val="1"/>
              </a:ext>
            </a:extLst>
          </p:cNvPr>
          <p:cNvSpPr/>
          <p:nvPr/>
        </p:nvSpPr>
        <p:spPr bwMode="auto">
          <a:xfrm>
            <a:off x="6255834" y="1726174"/>
            <a:ext cx="5732966" cy="4358537"/>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62237051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BD84FE6-9B22-4E52-8CB0-67B238717FF9}"/>
              </a:ext>
            </a:extLst>
          </p:cNvPr>
          <p:cNvSpPr>
            <a:spLocks noGrp="1"/>
          </p:cNvSpPr>
          <p:nvPr>
            <p:ph type="title"/>
          </p:nvPr>
        </p:nvSpPr>
        <p:spPr/>
        <p:txBody>
          <a:bodyPr/>
          <a:lstStyle/>
          <a:p>
            <a:r>
              <a:rPr lang="en-US" dirty="0"/>
              <a:t>Design for virtual machine backup and recovery</a:t>
            </a:r>
          </a:p>
        </p:txBody>
      </p:sp>
      <p:pic>
        <p:nvPicPr>
          <p:cNvPr id="3" name="Picture Placeholder 2">
            <a:extLst>
              <a:ext uri="{FF2B5EF4-FFF2-40B4-BE49-F238E27FC236}">
                <a16:creationId xmlns:a16="http://schemas.microsoft.com/office/drawing/2014/main" id="{9FC24A7E-6E5F-46BB-AC7B-508B47048924}"/>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262860224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2542854-46B9-3C46-86ED-051FEA185446}"/>
              </a:ext>
            </a:extLst>
          </p:cNvPr>
          <p:cNvSpPr>
            <a:spLocks noGrp="1"/>
          </p:cNvSpPr>
          <p:nvPr>
            <p:ph type="title"/>
          </p:nvPr>
        </p:nvSpPr>
        <p:spPr/>
        <p:txBody>
          <a:bodyPr/>
          <a:lstStyle/>
          <a:p>
            <a:r>
              <a:rPr lang="en-US" dirty="0"/>
              <a:t>Considerations for Azure virtual machines</a:t>
            </a:r>
          </a:p>
        </p:txBody>
      </p:sp>
      <p:sp>
        <p:nvSpPr>
          <p:cNvPr id="8" name="Text Placeholder 5">
            <a:extLst>
              <a:ext uri="{FF2B5EF4-FFF2-40B4-BE49-F238E27FC236}">
                <a16:creationId xmlns:a16="http://schemas.microsoft.com/office/drawing/2014/main" id="{02C2CE11-69B8-B642-A76F-134436A8702D}"/>
              </a:ext>
            </a:extLst>
          </p:cNvPr>
          <p:cNvSpPr>
            <a:spLocks noGrp="1"/>
          </p:cNvSpPr>
          <p:nvPr>
            <p:ph type="body" sz="quarter" idx="10"/>
          </p:nvPr>
        </p:nvSpPr>
        <p:spPr>
          <a:xfrm>
            <a:off x="432089" y="1083334"/>
            <a:ext cx="11341268" cy="430887"/>
          </a:xfrm>
          <a:prstGeom prst="rect">
            <a:avLst/>
          </a:prstGeom>
        </p:spPr>
        <p:txBody>
          <a:bodyPr/>
          <a:lstStyle/>
          <a:p>
            <a:r>
              <a:rPr lang="en-US" dirty="0"/>
              <a:t>Guard against unintended destruction of the data on your VMs. </a:t>
            </a:r>
          </a:p>
        </p:txBody>
      </p:sp>
      <p:pic>
        <p:nvPicPr>
          <p:cNvPr id="7" name="Picture 6" descr="Virtual machine snapshots are stored in the recovery services vault.">
            <a:extLst>
              <a:ext uri="{FF2B5EF4-FFF2-40B4-BE49-F238E27FC236}">
                <a16:creationId xmlns:a16="http://schemas.microsoft.com/office/drawing/2014/main" id="{C9465B0B-97DE-44EE-8595-A3A1DED0D21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11844" y="1533477"/>
            <a:ext cx="7899800" cy="2274442"/>
          </a:xfrm>
          <a:prstGeom prst="rect">
            <a:avLst/>
          </a:prstGeom>
          <a:noFill/>
          <a:ln>
            <a:noFill/>
          </a:ln>
        </p:spPr>
      </p:pic>
      <p:sp>
        <p:nvSpPr>
          <p:cNvPr id="3" name="TextBox 2">
            <a:extLst>
              <a:ext uri="{FF2B5EF4-FFF2-40B4-BE49-F238E27FC236}">
                <a16:creationId xmlns:a16="http://schemas.microsoft.com/office/drawing/2014/main" id="{85F178DE-FACC-4DAF-93B6-E9D6BBA051C5}"/>
              </a:ext>
            </a:extLst>
          </p:cNvPr>
          <p:cNvSpPr txBox="1"/>
          <p:nvPr/>
        </p:nvSpPr>
        <p:spPr>
          <a:xfrm>
            <a:off x="418643" y="3972908"/>
            <a:ext cx="10768646" cy="2246769"/>
          </a:xfrm>
          <a:prstGeom prst="rect">
            <a:avLst/>
          </a:prstGeom>
          <a:noFill/>
        </p:spPr>
        <p:txBody>
          <a:bodyPr wrap="square">
            <a:spAutoFit/>
          </a:bodyPr>
          <a:lstStyle/>
          <a:p>
            <a:pPr marL="342900" indent="-342900">
              <a:spcAft>
                <a:spcPts val="1200"/>
              </a:spcAft>
              <a:buFont typeface="Arial" panose="020B0604020202020204" pitchFamily="34" charset="0"/>
              <a:buChar char="•"/>
            </a:pPr>
            <a:r>
              <a:rPr lang="en-US" sz="2000" dirty="0"/>
              <a:t>Consider grouping VMs within a single backup policy</a:t>
            </a:r>
          </a:p>
          <a:p>
            <a:pPr marL="342900" indent="-342900">
              <a:spcAft>
                <a:spcPts val="1200"/>
              </a:spcAft>
              <a:buFont typeface="Arial" panose="020B0604020202020204" pitchFamily="34" charset="0"/>
              <a:buChar char="•"/>
            </a:pPr>
            <a:r>
              <a:rPr lang="en-US" sz="2000" dirty="0"/>
              <a:t>Implement both short-term (daily) and long-term (weekly) backups</a:t>
            </a:r>
          </a:p>
          <a:p>
            <a:pPr marL="342900" indent="-342900">
              <a:spcAft>
                <a:spcPts val="1200"/>
              </a:spcAft>
              <a:buFont typeface="Arial" panose="020B0604020202020204" pitchFamily="34" charset="0"/>
              <a:buChar char="•"/>
            </a:pPr>
            <a:r>
              <a:rPr lang="en-US" sz="2000" dirty="0"/>
              <a:t>Determine your needs for app, crash, and file snapshot consistency</a:t>
            </a:r>
          </a:p>
          <a:p>
            <a:pPr marL="342900" indent="-342900">
              <a:spcAft>
                <a:spcPts val="1200"/>
              </a:spcAft>
              <a:buFont typeface="Arial" panose="020B0604020202020204" pitchFamily="34" charset="0"/>
              <a:buChar char="•"/>
            </a:pPr>
            <a:r>
              <a:rPr lang="en-US" sz="2000" dirty="0"/>
              <a:t>Consider Cross Region Restore for VMs in the paired region</a:t>
            </a:r>
          </a:p>
          <a:p>
            <a:pPr marL="342900" indent="-342900">
              <a:spcAft>
                <a:spcPts val="1200"/>
              </a:spcAft>
              <a:buFont typeface="Arial" panose="020B0604020202020204" pitchFamily="34" charset="0"/>
              <a:buChar char="•"/>
            </a:pPr>
            <a:r>
              <a:rPr lang="en-US" sz="2000" dirty="0"/>
              <a:t>Periodically review your policies – monitor and alert</a:t>
            </a:r>
          </a:p>
        </p:txBody>
      </p:sp>
      <p:sp>
        <p:nvSpPr>
          <p:cNvPr id="4" name="Rectangle 3">
            <a:extLst>
              <a:ext uri="{FF2B5EF4-FFF2-40B4-BE49-F238E27FC236}">
                <a16:creationId xmlns:a16="http://schemas.microsoft.com/office/drawing/2014/main" id="{B6FBCF17-D62A-4F3D-8A8F-ADBEAB3A92CD}"/>
              </a:ext>
              <a:ext uri="{C183D7F6-B498-43B3-948B-1728B52AA6E4}">
                <adec:decorative xmlns:adec="http://schemas.microsoft.com/office/drawing/2017/decorative" val="1"/>
              </a:ext>
            </a:extLst>
          </p:cNvPr>
          <p:cNvSpPr/>
          <p:nvPr/>
        </p:nvSpPr>
        <p:spPr bwMode="auto">
          <a:xfrm>
            <a:off x="1759988" y="1610327"/>
            <a:ext cx="8658577" cy="2266475"/>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206662564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677B6-9CB1-4FF0-B202-63B1E35E7335}"/>
              </a:ext>
            </a:extLst>
          </p:cNvPr>
          <p:cNvSpPr>
            <a:spLocks noGrp="1"/>
          </p:cNvSpPr>
          <p:nvPr>
            <p:ph type="title"/>
          </p:nvPr>
        </p:nvSpPr>
        <p:spPr/>
        <p:txBody>
          <a:bodyPr/>
          <a:lstStyle/>
          <a:p>
            <a:r>
              <a:rPr lang="en-US" dirty="0"/>
              <a:t>Considerations for on-premises virtual machines </a:t>
            </a:r>
          </a:p>
        </p:txBody>
      </p:sp>
      <p:sp>
        <p:nvSpPr>
          <p:cNvPr id="3" name="Text Placeholder 2">
            <a:extLst>
              <a:ext uri="{FF2B5EF4-FFF2-40B4-BE49-F238E27FC236}">
                <a16:creationId xmlns:a16="http://schemas.microsoft.com/office/drawing/2014/main" id="{437EB016-DBDE-4987-9E38-B33C08773FBD}"/>
              </a:ext>
            </a:extLst>
          </p:cNvPr>
          <p:cNvSpPr>
            <a:spLocks noGrp="1"/>
          </p:cNvSpPr>
          <p:nvPr>
            <p:ph type="body" sz="quarter" idx="10"/>
          </p:nvPr>
        </p:nvSpPr>
        <p:spPr>
          <a:xfrm>
            <a:off x="432089" y="1083334"/>
            <a:ext cx="11341268" cy="430887"/>
          </a:xfrm>
        </p:spPr>
        <p:txBody>
          <a:bodyPr/>
          <a:lstStyle/>
          <a:p>
            <a:r>
              <a:rPr lang="en-US" dirty="0"/>
              <a:t>Backup on-premises machines to Azure.</a:t>
            </a:r>
          </a:p>
        </p:txBody>
      </p:sp>
      <p:sp>
        <p:nvSpPr>
          <p:cNvPr id="7" name="TextBox 6">
            <a:extLst>
              <a:ext uri="{FF2B5EF4-FFF2-40B4-BE49-F238E27FC236}">
                <a16:creationId xmlns:a16="http://schemas.microsoft.com/office/drawing/2014/main" id="{5D03CB0C-456B-4E76-801B-2BCEB06B72CC}"/>
              </a:ext>
            </a:extLst>
          </p:cNvPr>
          <p:cNvSpPr txBox="1"/>
          <p:nvPr/>
        </p:nvSpPr>
        <p:spPr>
          <a:xfrm>
            <a:off x="432089" y="2405463"/>
            <a:ext cx="4502679" cy="2618357"/>
          </a:xfrm>
          <a:prstGeom prst="rect">
            <a:avLst/>
          </a:prstGeom>
          <a:noFill/>
          <a:ln>
            <a:noFill/>
          </a:ln>
        </p:spPr>
        <p:txBody>
          <a:bodyPr wrap="square" anchor="ctr">
            <a:noAutofit/>
          </a:bodyPr>
          <a:lstStyle/>
          <a:p>
            <a:pPr marL="342900" indent="-342900">
              <a:spcAft>
                <a:spcPts val="1200"/>
              </a:spcAft>
              <a:buFont typeface="Arial" panose="020B0604020202020204" pitchFamily="34" charset="0"/>
              <a:buChar char="•"/>
            </a:pPr>
            <a:r>
              <a:rPr lang="en-US" sz="2000" dirty="0"/>
              <a:t>Back up at the machine level with system-state or bare-metal backup</a:t>
            </a:r>
          </a:p>
          <a:p>
            <a:pPr marL="342900" indent="-342900">
              <a:spcAft>
                <a:spcPts val="1200"/>
              </a:spcAft>
              <a:buFont typeface="Arial" panose="020B0604020202020204" pitchFamily="34" charset="0"/>
              <a:buChar char="•"/>
            </a:pPr>
            <a:r>
              <a:rPr lang="en-US" sz="2000" dirty="0"/>
              <a:t>Back up specific volumes, shares, folders, and files</a:t>
            </a:r>
          </a:p>
          <a:p>
            <a:pPr marL="342900" indent="-342900">
              <a:spcAft>
                <a:spcPts val="1200"/>
              </a:spcAft>
              <a:buFont typeface="Arial" panose="020B0604020202020204" pitchFamily="34" charset="0"/>
              <a:buChar char="•"/>
            </a:pPr>
            <a:r>
              <a:rPr lang="en-US" sz="2000" dirty="0"/>
              <a:t>Back up specific apps using optimized app-aware settings</a:t>
            </a:r>
          </a:p>
          <a:p>
            <a:pPr marL="342900" indent="-342900">
              <a:spcAft>
                <a:spcPts val="1200"/>
              </a:spcAft>
              <a:buFont typeface="Arial" panose="020B0604020202020204" pitchFamily="34" charset="0"/>
              <a:buChar char="•"/>
            </a:pPr>
            <a:endParaRPr lang="en-US" sz="2000" dirty="0"/>
          </a:p>
        </p:txBody>
      </p:sp>
      <p:pic>
        <p:nvPicPr>
          <p:cNvPr id="5" name="Picture 4" descr="On-premises VM agent uses Azure Backup service. ">
            <a:extLst>
              <a:ext uri="{FF2B5EF4-FFF2-40B4-BE49-F238E27FC236}">
                <a16:creationId xmlns:a16="http://schemas.microsoft.com/office/drawing/2014/main" id="{3C704790-7B1B-45A8-A0B1-49351CA06A2E}"/>
              </a:ext>
            </a:extLst>
          </p:cNvPr>
          <p:cNvPicPr>
            <a:picLocks noChangeAspect="1"/>
          </p:cNvPicPr>
          <p:nvPr/>
        </p:nvPicPr>
        <p:blipFill>
          <a:blip r:embed="rId3"/>
          <a:stretch>
            <a:fillRect/>
          </a:stretch>
        </p:blipFill>
        <p:spPr>
          <a:xfrm>
            <a:off x="5415806" y="2157061"/>
            <a:ext cx="6357216" cy="2840580"/>
          </a:xfrm>
          <a:prstGeom prst="rect">
            <a:avLst/>
          </a:prstGeom>
        </p:spPr>
      </p:pic>
      <p:sp>
        <p:nvSpPr>
          <p:cNvPr id="9" name="Rectangle 8">
            <a:extLst>
              <a:ext uri="{FF2B5EF4-FFF2-40B4-BE49-F238E27FC236}">
                <a16:creationId xmlns:a16="http://schemas.microsoft.com/office/drawing/2014/main" id="{B927B064-A809-4F6F-94B8-AE8092A9B8EE}"/>
              </a:ext>
              <a:ext uri="{C183D7F6-B498-43B3-948B-1728B52AA6E4}">
                <adec:decorative xmlns:adec="http://schemas.microsoft.com/office/drawing/2017/decorative" val="1"/>
              </a:ext>
            </a:extLst>
          </p:cNvPr>
          <p:cNvSpPr/>
          <p:nvPr/>
        </p:nvSpPr>
        <p:spPr bwMode="auto">
          <a:xfrm>
            <a:off x="5151021" y="1642914"/>
            <a:ext cx="6886786" cy="4472753"/>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99878069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5A0B984-D0BC-46F0-A692-FE64E4DF19A9}"/>
              </a:ext>
            </a:extLst>
          </p:cNvPr>
          <p:cNvSpPr>
            <a:spLocks noGrp="1"/>
          </p:cNvSpPr>
          <p:nvPr>
            <p:ph type="title"/>
          </p:nvPr>
        </p:nvSpPr>
        <p:spPr/>
        <p:txBody>
          <a:bodyPr/>
          <a:lstStyle/>
          <a:p>
            <a:r>
              <a:rPr lang="en-US" dirty="0"/>
              <a:t>Design for Azure SQL backup and recovery</a:t>
            </a:r>
          </a:p>
        </p:txBody>
      </p:sp>
      <p:pic>
        <p:nvPicPr>
          <p:cNvPr id="3" name="Picture Placeholder 2">
            <a:extLst>
              <a:ext uri="{FF2B5EF4-FFF2-40B4-BE49-F238E27FC236}">
                <a16:creationId xmlns:a16="http://schemas.microsoft.com/office/drawing/2014/main" id="{010D0E66-2798-4DE4-AD5D-9FF6E08103A4}"/>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164304578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E6FE4-1777-4DE4-A877-CD033DBE9B6C}"/>
              </a:ext>
            </a:extLst>
          </p:cNvPr>
          <p:cNvSpPr>
            <a:spLocks noGrp="1"/>
          </p:cNvSpPr>
          <p:nvPr>
            <p:ph type="title"/>
          </p:nvPr>
        </p:nvSpPr>
        <p:spPr/>
        <p:txBody>
          <a:bodyPr/>
          <a:lstStyle/>
          <a:p>
            <a:r>
              <a:rPr lang="en-US" dirty="0"/>
              <a:t>How Azure SQL backup works</a:t>
            </a:r>
          </a:p>
        </p:txBody>
      </p:sp>
      <p:sp>
        <p:nvSpPr>
          <p:cNvPr id="3" name="Text Placeholder 2">
            <a:extLst>
              <a:ext uri="{FF2B5EF4-FFF2-40B4-BE49-F238E27FC236}">
                <a16:creationId xmlns:a16="http://schemas.microsoft.com/office/drawing/2014/main" id="{3FE62818-E388-4F6B-8C0E-52ABB37E3938}"/>
              </a:ext>
            </a:extLst>
          </p:cNvPr>
          <p:cNvSpPr>
            <a:spLocks noGrp="1"/>
          </p:cNvSpPr>
          <p:nvPr>
            <p:ph type="body" sz="quarter" idx="10"/>
          </p:nvPr>
        </p:nvSpPr>
        <p:spPr/>
        <p:txBody>
          <a:bodyPr/>
          <a:lstStyle/>
          <a:p>
            <a:r>
              <a:rPr lang="en-US" dirty="0"/>
              <a:t>SQL Database and SQL Managed Instances automatically backup.</a:t>
            </a:r>
          </a:p>
        </p:txBody>
      </p:sp>
      <p:sp>
        <p:nvSpPr>
          <p:cNvPr id="5" name="TextBox 4">
            <a:extLst>
              <a:ext uri="{FF2B5EF4-FFF2-40B4-BE49-F238E27FC236}">
                <a16:creationId xmlns:a16="http://schemas.microsoft.com/office/drawing/2014/main" id="{1E56E763-229C-4EFE-9150-E59BE654B840}"/>
              </a:ext>
            </a:extLst>
          </p:cNvPr>
          <p:cNvSpPr txBox="1"/>
          <p:nvPr/>
        </p:nvSpPr>
        <p:spPr>
          <a:xfrm>
            <a:off x="491436" y="2459504"/>
            <a:ext cx="4559719" cy="2708434"/>
          </a:xfrm>
          <a:prstGeom prst="rect">
            <a:avLst/>
          </a:prstGeom>
          <a:noFill/>
        </p:spPr>
        <p:txBody>
          <a:bodyPr wrap="square">
            <a:spAutoFit/>
          </a:bodyPr>
          <a:lstStyle/>
          <a:p>
            <a:pPr>
              <a:spcAft>
                <a:spcPts val="1200"/>
              </a:spcAft>
            </a:pPr>
            <a:r>
              <a:rPr lang="en-US" sz="2000" dirty="0"/>
              <a:t>For fully consistent backups, the following are taken:</a:t>
            </a:r>
          </a:p>
          <a:p>
            <a:pPr marL="285750" indent="-285750">
              <a:spcAft>
                <a:spcPts val="1200"/>
              </a:spcAft>
              <a:buFont typeface="Arial" panose="020B0604020202020204" pitchFamily="34" charset="0"/>
              <a:buChar char="•"/>
            </a:pPr>
            <a:r>
              <a:rPr lang="en-US" sz="2000" dirty="0"/>
              <a:t>Full backups once a week</a:t>
            </a:r>
          </a:p>
          <a:p>
            <a:pPr marL="285750" indent="-285750">
              <a:spcAft>
                <a:spcPts val="1200"/>
              </a:spcAft>
              <a:buFont typeface="Arial" panose="020B0604020202020204" pitchFamily="34" charset="0"/>
              <a:buChar char="•"/>
            </a:pPr>
            <a:r>
              <a:rPr lang="en-US" sz="2000" dirty="0"/>
              <a:t>Differential backups every 12-24 hours</a:t>
            </a:r>
          </a:p>
          <a:p>
            <a:pPr marL="285750" indent="-285750">
              <a:spcAft>
                <a:spcPts val="1200"/>
              </a:spcAft>
              <a:buFont typeface="Arial" panose="020B0604020202020204" pitchFamily="34" charset="0"/>
              <a:buChar char="•"/>
            </a:pPr>
            <a:r>
              <a:rPr lang="en-US" sz="2000" dirty="0"/>
              <a:t>Transactional log backups every 5-10 minutes</a:t>
            </a:r>
          </a:p>
        </p:txBody>
      </p:sp>
      <p:sp>
        <p:nvSpPr>
          <p:cNvPr id="9" name="Rectangle 8">
            <a:extLst>
              <a:ext uri="{FF2B5EF4-FFF2-40B4-BE49-F238E27FC236}">
                <a16:creationId xmlns:a16="http://schemas.microsoft.com/office/drawing/2014/main" id="{C6A4B8E5-A9AC-4D34-87B5-FB2F43C45571}"/>
              </a:ext>
              <a:ext uri="{C183D7F6-B498-43B3-948B-1728B52AA6E4}">
                <adec:decorative xmlns:adec="http://schemas.microsoft.com/office/drawing/2017/decorative" val="1"/>
              </a:ext>
            </a:extLst>
          </p:cNvPr>
          <p:cNvSpPr/>
          <p:nvPr/>
        </p:nvSpPr>
        <p:spPr bwMode="auto">
          <a:xfrm>
            <a:off x="5452947" y="1726174"/>
            <a:ext cx="5860916" cy="4270828"/>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cs typeface="Segoe UI" pitchFamily="34" charset="0"/>
            </a:endParaRPr>
          </a:p>
        </p:txBody>
      </p:sp>
      <p:pic>
        <p:nvPicPr>
          <p:cNvPr id="11" name="Picture 10" descr="Data and log files are part of the backups. ">
            <a:extLst>
              <a:ext uri="{FF2B5EF4-FFF2-40B4-BE49-F238E27FC236}">
                <a16:creationId xmlns:a16="http://schemas.microsoft.com/office/drawing/2014/main" id="{C4120C0F-358D-404E-8E4D-D8C45066E4EF}"/>
              </a:ext>
            </a:extLst>
          </p:cNvPr>
          <p:cNvPicPr>
            <a:picLocks noChangeAspect="1"/>
          </p:cNvPicPr>
          <p:nvPr/>
        </p:nvPicPr>
        <p:blipFill>
          <a:blip r:embed="rId3"/>
          <a:stretch>
            <a:fillRect/>
          </a:stretch>
        </p:blipFill>
        <p:spPr>
          <a:xfrm>
            <a:off x="6256531" y="1996502"/>
            <a:ext cx="4362450" cy="4000500"/>
          </a:xfrm>
          <a:prstGeom prst="rect">
            <a:avLst/>
          </a:prstGeom>
        </p:spPr>
      </p:pic>
    </p:spTree>
    <p:extLst>
      <p:ext uri="{BB962C8B-B14F-4D97-AF65-F5344CB8AC3E}">
        <p14:creationId xmlns:p14="http://schemas.microsoft.com/office/powerpoint/2010/main" val="129166803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C424A-214B-497C-BC01-1CB9E9CB340A}"/>
              </a:ext>
            </a:extLst>
          </p:cNvPr>
          <p:cNvSpPr>
            <a:spLocks noGrp="1"/>
          </p:cNvSpPr>
          <p:nvPr>
            <p:ph type="title"/>
          </p:nvPr>
        </p:nvSpPr>
        <p:spPr/>
        <p:txBody>
          <a:bodyPr/>
          <a:lstStyle/>
          <a:p>
            <a:r>
              <a:rPr lang="en-US" dirty="0"/>
              <a:t>Considerations for Azure SQL backup</a:t>
            </a:r>
          </a:p>
        </p:txBody>
      </p:sp>
      <p:sp>
        <p:nvSpPr>
          <p:cNvPr id="3" name="Text Placeholder 2">
            <a:extLst>
              <a:ext uri="{FF2B5EF4-FFF2-40B4-BE49-F238E27FC236}">
                <a16:creationId xmlns:a16="http://schemas.microsoft.com/office/drawing/2014/main" id="{E639D48A-1C94-4FA2-8170-3020E184576F}"/>
              </a:ext>
            </a:extLst>
          </p:cNvPr>
          <p:cNvSpPr>
            <a:spLocks noGrp="1"/>
          </p:cNvSpPr>
          <p:nvPr>
            <p:ph type="body" sz="quarter" idx="10"/>
          </p:nvPr>
        </p:nvSpPr>
        <p:spPr/>
        <p:txBody>
          <a:bodyPr/>
          <a:lstStyle/>
          <a:p>
            <a:r>
              <a:rPr lang="en-US" dirty="0"/>
              <a:t>Restore in the retention period or use a long-term retention policy</a:t>
            </a:r>
          </a:p>
        </p:txBody>
      </p:sp>
      <p:sp>
        <p:nvSpPr>
          <p:cNvPr id="5" name="TextBox 4">
            <a:extLst>
              <a:ext uri="{FF2B5EF4-FFF2-40B4-BE49-F238E27FC236}">
                <a16:creationId xmlns:a16="http://schemas.microsoft.com/office/drawing/2014/main" id="{505EC9AC-7457-4FDC-A408-8C43715B1117}"/>
              </a:ext>
            </a:extLst>
          </p:cNvPr>
          <p:cNvSpPr txBox="1"/>
          <p:nvPr/>
        </p:nvSpPr>
        <p:spPr>
          <a:xfrm>
            <a:off x="432088" y="1726174"/>
            <a:ext cx="6057921" cy="3785652"/>
          </a:xfrm>
          <a:prstGeom prst="rect">
            <a:avLst/>
          </a:prstGeom>
          <a:noFill/>
        </p:spPr>
        <p:txBody>
          <a:bodyPr wrap="square">
            <a:spAutoFit/>
          </a:bodyPr>
          <a:lstStyle/>
          <a:p>
            <a:pPr marL="342900" indent="-342900">
              <a:spcAft>
                <a:spcPts val="1200"/>
              </a:spcAft>
              <a:buFont typeface="Arial" panose="020B0604020202020204" pitchFamily="34" charset="0"/>
              <a:buChar char="•"/>
            </a:pPr>
            <a:r>
              <a:rPr lang="en-US" sz="2000" dirty="0"/>
              <a:t>Restore an existing database to a point in time in the past within the retention period</a:t>
            </a:r>
          </a:p>
          <a:p>
            <a:pPr marL="342900" indent="-342900">
              <a:spcAft>
                <a:spcPts val="1200"/>
              </a:spcAft>
              <a:buFont typeface="Arial" panose="020B0604020202020204" pitchFamily="34" charset="0"/>
              <a:buChar char="•"/>
            </a:pPr>
            <a:r>
              <a:rPr lang="en-US" sz="2000" dirty="0"/>
              <a:t>Restore a deleted database to the time of deletion or to any point in time within the retention period</a:t>
            </a:r>
          </a:p>
          <a:p>
            <a:pPr marL="342900" indent="-342900">
              <a:spcAft>
                <a:spcPts val="1200"/>
              </a:spcAft>
              <a:buFont typeface="Arial" panose="020B0604020202020204" pitchFamily="34" charset="0"/>
              <a:buChar char="•"/>
            </a:pPr>
            <a:r>
              <a:rPr lang="en-US" sz="2000" dirty="0"/>
              <a:t>Restore a database to another geographic region</a:t>
            </a:r>
          </a:p>
          <a:p>
            <a:pPr marL="342900" indent="-342900">
              <a:spcAft>
                <a:spcPts val="1200"/>
              </a:spcAft>
              <a:buFont typeface="Arial" panose="020B0604020202020204" pitchFamily="34" charset="0"/>
              <a:buChar char="•"/>
            </a:pPr>
            <a:r>
              <a:rPr lang="en-US" sz="2000" dirty="0"/>
              <a:t>Restore a database from a specific long-term backup of a single database or pooled database</a:t>
            </a:r>
          </a:p>
          <a:p>
            <a:pPr marL="342900" indent="-342900">
              <a:spcAft>
                <a:spcPts val="1200"/>
              </a:spcAft>
              <a:buFont typeface="Arial" panose="020B0604020202020204" pitchFamily="34" charset="0"/>
              <a:buChar char="•"/>
            </a:pPr>
            <a:r>
              <a:rPr lang="en-US" sz="2000" dirty="0"/>
              <a:t>Long term retention uses read-access geo-redundant storage (RA-GRS)</a:t>
            </a:r>
          </a:p>
        </p:txBody>
      </p:sp>
      <p:sp>
        <p:nvSpPr>
          <p:cNvPr id="6" name="Rectangle 5">
            <a:extLst>
              <a:ext uri="{FF2B5EF4-FFF2-40B4-BE49-F238E27FC236}">
                <a16:creationId xmlns:a16="http://schemas.microsoft.com/office/drawing/2014/main" id="{5D76F200-A90D-48A6-8CBA-EEFFE6B646D4}"/>
              </a:ext>
            </a:extLst>
          </p:cNvPr>
          <p:cNvSpPr/>
          <p:nvPr/>
        </p:nvSpPr>
        <p:spPr bwMode="auto">
          <a:xfrm>
            <a:off x="7437864" y="2755897"/>
            <a:ext cx="1973766" cy="115972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Retention period</a:t>
            </a:r>
          </a:p>
        </p:txBody>
      </p:sp>
      <p:sp>
        <p:nvSpPr>
          <p:cNvPr id="8" name="Rectangle 7">
            <a:extLst>
              <a:ext uri="{FF2B5EF4-FFF2-40B4-BE49-F238E27FC236}">
                <a16:creationId xmlns:a16="http://schemas.microsoft.com/office/drawing/2014/main" id="{090A2BD3-A6BA-40F4-810F-7B2CE9EE93A1}"/>
              </a:ext>
            </a:extLst>
          </p:cNvPr>
          <p:cNvSpPr/>
          <p:nvPr/>
        </p:nvSpPr>
        <p:spPr bwMode="auto">
          <a:xfrm>
            <a:off x="9523142" y="2755897"/>
            <a:ext cx="1973766" cy="115972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Long term retention</a:t>
            </a:r>
          </a:p>
        </p:txBody>
      </p:sp>
      <p:sp>
        <p:nvSpPr>
          <p:cNvPr id="10" name="TextBox 9">
            <a:extLst>
              <a:ext uri="{FF2B5EF4-FFF2-40B4-BE49-F238E27FC236}">
                <a16:creationId xmlns:a16="http://schemas.microsoft.com/office/drawing/2014/main" id="{5AF971F9-335B-471A-ABF1-7DD5CA0B67CD}"/>
              </a:ext>
            </a:extLst>
          </p:cNvPr>
          <p:cNvSpPr txBox="1"/>
          <p:nvPr/>
        </p:nvSpPr>
        <p:spPr>
          <a:xfrm>
            <a:off x="7953608" y="4027612"/>
            <a:ext cx="1179241" cy="400110"/>
          </a:xfrm>
          <a:prstGeom prst="rect">
            <a:avLst/>
          </a:prstGeom>
          <a:noFill/>
        </p:spPr>
        <p:txBody>
          <a:bodyPr wrap="square">
            <a:spAutoFit/>
          </a:bodyPr>
          <a:lstStyle/>
          <a:p>
            <a:r>
              <a:rPr lang="en-US" sz="2000" dirty="0"/>
              <a:t>35 days </a:t>
            </a:r>
          </a:p>
        </p:txBody>
      </p:sp>
      <p:sp>
        <p:nvSpPr>
          <p:cNvPr id="12" name="TextBox 11">
            <a:extLst>
              <a:ext uri="{FF2B5EF4-FFF2-40B4-BE49-F238E27FC236}">
                <a16:creationId xmlns:a16="http://schemas.microsoft.com/office/drawing/2014/main" id="{A292EE00-AB5B-4021-A80C-8411E48768FF}"/>
              </a:ext>
            </a:extLst>
          </p:cNvPr>
          <p:cNvSpPr txBox="1"/>
          <p:nvPr/>
        </p:nvSpPr>
        <p:spPr>
          <a:xfrm>
            <a:off x="9564262" y="4027612"/>
            <a:ext cx="1891525" cy="400110"/>
          </a:xfrm>
          <a:prstGeom prst="rect">
            <a:avLst/>
          </a:prstGeom>
          <a:noFill/>
        </p:spPr>
        <p:txBody>
          <a:bodyPr wrap="square">
            <a:spAutoFit/>
          </a:bodyPr>
          <a:lstStyle/>
          <a:p>
            <a:r>
              <a:rPr lang="en-US" sz="2000" dirty="0"/>
              <a:t>Up to 10 years</a:t>
            </a:r>
          </a:p>
        </p:txBody>
      </p:sp>
      <p:sp>
        <p:nvSpPr>
          <p:cNvPr id="16" name="Rectangle 15">
            <a:extLst>
              <a:ext uri="{FF2B5EF4-FFF2-40B4-BE49-F238E27FC236}">
                <a16:creationId xmlns:a16="http://schemas.microsoft.com/office/drawing/2014/main" id="{086159D6-7224-44AD-8AFC-54AA1176054A}"/>
              </a:ext>
              <a:ext uri="{C183D7F6-B498-43B3-948B-1728B52AA6E4}">
                <adec:decorative xmlns:adec="http://schemas.microsoft.com/office/drawing/2017/decorative" val="1"/>
              </a:ext>
            </a:extLst>
          </p:cNvPr>
          <p:cNvSpPr/>
          <p:nvPr/>
        </p:nvSpPr>
        <p:spPr bwMode="auto">
          <a:xfrm>
            <a:off x="7058722" y="1726174"/>
            <a:ext cx="4819914" cy="3785652"/>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379468936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228D19-1041-415A-9807-808C685F7DA3}"/>
              </a:ext>
            </a:extLst>
          </p:cNvPr>
          <p:cNvSpPr>
            <a:spLocks noGrp="1"/>
          </p:cNvSpPr>
          <p:nvPr>
            <p:ph type="title"/>
          </p:nvPr>
        </p:nvSpPr>
        <p:spPr/>
        <p:txBody>
          <a:bodyPr/>
          <a:lstStyle/>
          <a:p>
            <a:r>
              <a:rPr lang="en-US" dirty="0"/>
              <a:t>Design for Azure Site Recovery</a:t>
            </a:r>
          </a:p>
        </p:txBody>
      </p:sp>
      <p:pic>
        <p:nvPicPr>
          <p:cNvPr id="9" name="Picture Placeholder 8">
            <a:extLst>
              <a:ext uri="{FF2B5EF4-FFF2-40B4-BE49-F238E27FC236}">
                <a16:creationId xmlns:a16="http://schemas.microsoft.com/office/drawing/2014/main" id="{B0BA7B2F-5D71-4A9E-A29B-60F8B7A8EA41}"/>
              </a:ext>
              <a:ext uri="{C183D7F6-B498-43B3-948B-1728B52AA6E4}">
                <adec:decorative xmlns:adec="http://schemas.microsoft.com/office/drawing/2017/decorative" val="1"/>
              </a:ext>
            </a:extLst>
          </p:cNvPr>
          <p:cNvPicPr>
            <a:picLocks noGrp="1" noChangeAspect="1"/>
          </p:cNvPicPr>
          <p:nvPr>
            <p:ph type="pic" sz="quarter" idx="10"/>
          </p:nvPr>
        </p:nvPicPr>
        <p:blipFill>
          <a:blip r:embed="rId2"/>
          <a:srcRect l="7904" r="7904"/>
          <a:stretch>
            <a:fillRect/>
          </a:stretch>
        </p:blipFill>
        <p:spPr/>
      </p:pic>
    </p:spTree>
    <p:extLst>
      <p:ext uri="{BB962C8B-B14F-4D97-AF65-F5344CB8AC3E}">
        <p14:creationId xmlns:p14="http://schemas.microsoft.com/office/powerpoint/2010/main" val="264947862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a:t>Module 10</a:t>
            </a:r>
            <a:r>
              <a:rPr lang="en-US" altLang="zh-CN"/>
              <a:t>:</a:t>
            </a:r>
            <a:r>
              <a:rPr lang="zh-CN" altLang="en-US" dirty="0"/>
              <a:t> </a:t>
            </a:r>
            <a:r>
              <a:rPr lang="en-US" altLang="zh-CN" dirty="0"/>
              <a:t>Design a business continuity solution</a:t>
            </a:r>
            <a:endParaRPr lang="en-US" dirty="0"/>
          </a:p>
        </p:txBody>
      </p:sp>
      <p:grpSp>
        <p:nvGrpSpPr>
          <p:cNvPr id="4" name="Group 3" descr="Icon of three concentric arcs">
            <a:extLst>
              <a:ext uri="{FF2B5EF4-FFF2-40B4-BE49-F238E27FC236}">
                <a16:creationId xmlns:a16="http://schemas.microsoft.com/office/drawing/2014/main" id="{8BA3D028-AE95-4A4A-9AAD-BC398BE9B9D7}"/>
              </a:ext>
            </a:extLst>
          </p:cNvPr>
          <p:cNvGrpSpPr/>
          <p:nvPr/>
        </p:nvGrpSpPr>
        <p:grpSpPr>
          <a:xfrm>
            <a:off x="10150214" y="2777870"/>
            <a:ext cx="1281600" cy="1281600"/>
            <a:chOff x="3031669" y="1620003"/>
            <a:chExt cx="702132" cy="702231"/>
          </a:xfrm>
        </p:grpSpPr>
        <p:grpSp>
          <p:nvGrpSpPr>
            <p:cNvPr id="6" name="Group 5">
              <a:extLst>
                <a:ext uri="{FF2B5EF4-FFF2-40B4-BE49-F238E27FC236}">
                  <a16:creationId xmlns:a16="http://schemas.microsoft.com/office/drawing/2014/main" id="{FEB4E0BB-3011-4DB7-BB85-DFBC5EC0AA0F}"/>
                </a:ext>
                <a:ext uri="{C183D7F6-B498-43B3-948B-1728B52AA6E4}">
                  <adec:decorative xmlns:adec="http://schemas.microsoft.com/office/drawing/2017/decorative" val="1"/>
                </a:ext>
              </a:extLst>
            </p:cNvPr>
            <p:cNvGrpSpPr/>
            <p:nvPr/>
          </p:nvGrpSpPr>
          <p:grpSpPr>
            <a:xfrm>
              <a:off x="3031669" y="1620003"/>
              <a:ext cx="702132" cy="702231"/>
              <a:chOff x="7962901" y="3032919"/>
              <a:chExt cx="981074" cy="981076"/>
            </a:xfrm>
          </p:grpSpPr>
          <p:sp>
            <p:nvSpPr>
              <p:cNvPr id="8" name="Freeform 5">
                <a:extLst>
                  <a:ext uri="{FF2B5EF4-FFF2-40B4-BE49-F238E27FC236}">
                    <a16:creationId xmlns:a16="http://schemas.microsoft.com/office/drawing/2014/main" id="{6186F1E2-08BA-4047-BC44-0D3E398FFA45}"/>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Freeform 6">
                <a:extLst>
                  <a:ext uri="{FF2B5EF4-FFF2-40B4-BE49-F238E27FC236}">
                    <a16:creationId xmlns:a16="http://schemas.microsoft.com/office/drawing/2014/main" id="{1BCA0B38-0D9F-4F6F-92AA-43C14CD3AA54}"/>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7" name="Picture 6" descr="Icon of three concentric arcs">
              <a:extLst>
                <a:ext uri="{FF2B5EF4-FFF2-40B4-BE49-F238E27FC236}">
                  <a16:creationId xmlns:a16="http://schemas.microsoft.com/office/drawing/2014/main" id="{823184A3-4740-47BD-9871-57FCF1E164F2}"/>
                </a:ext>
              </a:extLst>
            </p:cNvPr>
            <p:cNvPicPr>
              <a:picLocks noChangeAspect="1"/>
            </p:cNvPicPr>
            <p:nvPr/>
          </p:nvPicPr>
          <p:blipFill>
            <a:blip r:embed="rId3"/>
            <a:stretch>
              <a:fillRect/>
            </a:stretch>
          </p:blipFill>
          <p:spPr>
            <a:xfrm>
              <a:off x="3196572" y="1784956"/>
              <a:ext cx="372325" cy="372325"/>
            </a:xfrm>
            <a:prstGeom prst="rect">
              <a:avLst/>
            </a:prstGeom>
          </p:spPr>
        </p:pic>
      </p:grpSp>
    </p:spTree>
    <p:extLst>
      <p:ext uri="{BB962C8B-B14F-4D97-AF65-F5344CB8AC3E}">
        <p14:creationId xmlns:p14="http://schemas.microsoft.com/office/powerpoint/2010/main" val="228175052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404DB-9A95-43C7-A66B-57D061F575FA}"/>
              </a:ext>
            </a:extLst>
          </p:cNvPr>
          <p:cNvSpPr>
            <a:spLocks noGrp="1"/>
          </p:cNvSpPr>
          <p:nvPr>
            <p:ph type="title"/>
          </p:nvPr>
        </p:nvSpPr>
        <p:spPr/>
        <p:txBody>
          <a:bodyPr/>
          <a:lstStyle/>
          <a:p>
            <a:r>
              <a:rPr lang="en-US" dirty="0"/>
              <a:t>When to use </a:t>
            </a:r>
            <a:r>
              <a:rPr lang="en-US" dirty="0">
                <a:solidFill>
                  <a:schemeClr val="tx2">
                    <a:lumMod val="50000"/>
                  </a:schemeClr>
                </a:solidFill>
                <a:hlinkClick r:id="rId3">
                  <a:extLst>
                    <a:ext uri="{A12FA001-AC4F-418D-AE19-62706E023703}">
                      <ahyp:hlinkClr xmlns:ahyp="http://schemas.microsoft.com/office/drawing/2018/hyperlinkcolor" val="tx"/>
                    </a:ext>
                  </a:extLst>
                </a:hlinkClick>
              </a:rPr>
              <a:t>Azure Site Recovery</a:t>
            </a:r>
            <a:endParaRPr lang="en-US" dirty="0">
              <a:solidFill>
                <a:schemeClr val="tx2">
                  <a:lumMod val="50000"/>
                </a:schemeClr>
              </a:solidFill>
            </a:endParaRPr>
          </a:p>
        </p:txBody>
      </p:sp>
      <p:sp>
        <p:nvSpPr>
          <p:cNvPr id="3" name="Text Placeholder 2">
            <a:extLst>
              <a:ext uri="{FF2B5EF4-FFF2-40B4-BE49-F238E27FC236}">
                <a16:creationId xmlns:a16="http://schemas.microsoft.com/office/drawing/2014/main" id="{E748A113-580E-41B4-AB3F-5E2C0FB91FB6}"/>
              </a:ext>
            </a:extLst>
          </p:cNvPr>
          <p:cNvSpPr>
            <a:spLocks noGrp="1"/>
          </p:cNvSpPr>
          <p:nvPr>
            <p:ph type="body" sz="quarter" idx="10"/>
          </p:nvPr>
        </p:nvSpPr>
        <p:spPr/>
        <p:txBody>
          <a:bodyPr/>
          <a:lstStyle/>
          <a:p>
            <a:r>
              <a:rPr lang="en-US" dirty="0"/>
              <a:t>Failover for Azure, on-premises, other cloud provider resources</a:t>
            </a:r>
          </a:p>
        </p:txBody>
      </p:sp>
      <p:sp>
        <p:nvSpPr>
          <p:cNvPr id="4" name="TextBox 3">
            <a:extLst>
              <a:ext uri="{FF2B5EF4-FFF2-40B4-BE49-F238E27FC236}">
                <a16:creationId xmlns:a16="http://schemas.microsoft.com/office/drawing/2014/main" id="{EF72BA52-BC0F-4DBD-B09C-E5454C436BA1}"/>
              </a:ext>
            </a:extLst>
          </p:cNvPr>
          <p:cNvSpPr txBox="1"/>
          <p:nvPr/>
        </p:nvSpPr>
        <p:spPr>
          <a:xfrm>
            <a:off x="432088" y="1921741"/>
            <a:ext cx="4541355" cy="3016210"/>
          </a:xfrm>
          <a:prstGeom prst="rect">
            <a:avLst/>
          </a:prstGeom>
          <a:noFill/>
        </p:spPr>
        <p:txBody>
          <a:bodyPr wrap="square">
            <a:spAutoFit/>
          </a:bodyPr>
          <a:lstStyle/>
          <a:p>
            <a:pPr marL="342900" indent="-342900">
              <a:spcAft>
                <a:spcPts val="1200"/>
              </a:spcAft>
              <a:buFont typeface="Arial" panose="020B0604020202020204" pitchFamily="34" charset="0"/>
              <a:buChar char="•"/>
            </a:pPr>
            <a:r>
              <a:rPr lang="en-US" sz="2000" dirty="0"/>
              <a:t>Perform disaster recovery and validate the replication strategy</a:t>
            </a:r>
          </a:p>
          <a:p>
            <a:pPr marL="342900" indent="-342900">
              <a:spcAft>
                <a:spcPts val="1200"/>
              </a:spcAft>
              <a:buFont typeface="Arial" panose="020B0604020202020204" pitchFamily="34" charset="0"/>
              <a:buChar char="•"/>
            </a:pPr>
            <a:r>
              <a:rPr lang="en-US" sz="2000" dirty="0"/>
              <a:t>Migrate on-premises VMs and physical servers to Azure</a:t>
            </a:r>
          </a:p>
          <a:p>
            <a:pPr marL="342900" indent="-342900">
              <a:spcAft>
                <a:spcPts val="1200"/>
              </a:spcAft>
              <a:buFont typeface="Arial" panose="020B0604020202020204" pitchFamily="34" charset="0"/>
              <a:buChar char="•"/>
            </a:pPr>
            <a:r>
              <a:rPr lang="en-US" sz="2000" dirty="0"/>
              <a:t>Replicate virtual machines between regions</a:t>
            </a:r>
          </a:p>
          <a:p>
            <a:pPr marL="342900" indent="-342900">
              <a:spcAft>
                <a:spcPts val="1200"/>
              </a:spcAft>
              <a:buFont typeface="Arial" panose="020B0604020202020204" pitchFamily="34" charset="0"/>
              <a:buChar char="•"/>
            </a:pPr>
            <a:r>
              <a:rPr lang="en-US" sz="2000" dirty="0"/>
              <a:t>Define retention history and frequency of snapshots</a:t>
            </a:r>
          </a:p>
        </p:txBody>
      </p:sp>
      <p:pic>
        <p:nvPicPr>
          <p:cNvPr id="5" name="Picture 4" descr="Failover from a source environment (East US) to a target environment (Central US). ">
            <a:extLst>
              <a:ext uri="{FF2B5EF4-FFF2-40B4-BE49-F238E27FC236}">
                <a16:creationId xmlns:a16="http://schemas.microsoft.com/office/drawing/2014/main" id="{44528B28-D770-47CB-96F7-3BEA14B055DD}"/>
              </a:ext>
            </a:extLst>
          </p:cNvPr>
          <p:cNvPicPr>
            <a:picLocks noChangeAspect="1"/>
          </p:cNvPicPr>
          <p:nvPr/>
        </p:nvPicPr>
        <p:blipFill>
          <a:blip r:embed="rId4"/>
          <a:stretch>
            <a:fillRect/>
          </a:stretch>
        </p:blipFill>
        <p:spPr>
          <a:xfrm>
            <a:off x="5083138" y="2063485"/>
            <a:ext cx="7034523" cy="3487951"/>
          </a:xfrm>
          <a:prstGeom prst="rect">
            <a:avLst/>
          </a:prstGeom>
        </p:spPr>
      </p:pic>
      <p:sp>
        <p:nvSpPr>
          <p:cNvPr id="17" name="Rectangle 16">
            <a:extLst>
              <a:ext uri="{FF2B5EF4-FFF2-40B4-BE49-F238E27FC236}">
                <a16:creationId xmlns:a16="http://schemas.microsoft.com/office/drawing/2014/main" id="{E62BE15C-2FD2-435A-916F-D19FBBE9CB21}"/>
              </a:ext>
              <a:ext uri="{C183D7F6-B498-43B3-948B-1728B52AA6E4}">
                <adec:decorative xmlns:adec="http://schemas.microsoft.com/office/drawing/2017/decorative" val="1"/>
              </a:ext>
            </a:extLst>
          </p:cNvPr>
          <p:cNvSpPr/>
          <p:nvPr/>
        </p:nvSpPr>
        <p:spPr bwMode="auto">
          <a:xfrm>
            <a:off x="4973443" y="1668073"/>
            <a:ext cx="7034522" cy="4278776"/>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657163222"/>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EF3D0-91DE-4F9A-A28E-B296D4DF4610}"/>
              </a:ext>
            </a:extLst>
          </p:cNvPr>
          <p:cNvSpPr>
            <a:spLocks noGrp="1"/>
          </p:cNvSpPr>
          <p:nvPr>
            <p:ph type="title"/>
          </p:nvPr>
        </p:nvSpPr>
        <p:spPr/>
        <p:txBody>
          <a:bodyPr/>
          <a:lstStyle/>
          <a:p>
            <a:r>
              <a:rPr lang="en-US" dirty="0"/>
              <a:t>Combine Azure Site Recovery with Azure Backup</a:t>
            </a:r>
          </a:p>
        </p:txBody>
      </p:sp>
      <p:sp>
        <p:nvSpPr>
          <p:cNvPr id="3" name="Text Placeholder 2">
            <a:extLst>
              <a:ext uri="{FF2B5EF4-FFF2-40B4-BE49-F238E27FC236}">
                <a16:creationId xmlns:a16="http://schemas.microsoft.com/office/drawing/2014/main" id="{94148602-C872-4D17-A972-3C1ABA0B5A7D}"/>
              </a:ext>
            </a:extLst>
          </p:cNvPr>
          <p:cNvSpPr>
            <a:spLocks noGrp="1"/>
          </p:cNvSpPr>
          <p:nvPr>
            <p:ph type="body" sz="quarter" idx="10"/>
          </p:nvPr>
        </p:nvSpPr>
        <p:spPr/>
        <p:txBody>
          <a:bodyPr/>
          <a:lstStyle/>
          <a:p>
            <a:r>
              <a:rPr lang="en-US" dirty="0"/>
              <a:t>Combine ASR with Azure Backup</a:t>
            </a:r>
          </a:p>
        </p:txBody>
      </p:sp>
      <p:sp>
        <p:nvSpPr>
          <p:cNvPr id="8" name="Text Placeholder 2">
            <a:extLst>
              <a:ext uri="{FF2B5EF4-FFF2-40B4-BE49-F238E27FC236}">
                <a16:creationId xmlns:a16="http://schemas.microsoft.com/office/drawing/2014/main" id="{DAB85F9E-1298-47E8-A0A1-95409D100DC7}"/>
              </a:ext>
            </a:extLst>
          </p:cNvPr>
          <p:cNvSpPr txBox="1">
            <a:spLocks/>
          </p:cNvSpPr>
          <p:nvPr/>
        </p:nvSpPr>
        <p:spPr>
          <a:xfrm>
            <a:off x="432089" y="1603063"/>
            <a:ext cx="4599695" cy="492443"/>
          </a:xfrm>
          <a:prstGeom prst="rect">
            <a:avLst/>
          </a:prstGeom>
        </p:spPr>
        <p:txBody>
          <a:bodyPr vert="horz" wrap="square" lIns="0" tIns="91440" rIns="146304" bIns="91440" rtlCol="0">
            <a:sp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000" dirty="0">
                <a:solidFill>
                  <a:schemeClr val="tx2">
                    <a:lumMod val="50000"/>
                  </a:schemeClr>
                </a:solidFill>
                <a:latin typeface="+mn-lt"/>
              </a:rPr>
              <a:t>Requirement</a:t>
            </a:r>
          </a:p>
        </p:txBody>
      </p:sp>
      <p:sp>
        <p:nvSpPr>
          <p:cNvPr id="9" name="Text Placeholder 5">
            <a:extLst>
              <a:ext uri="{FF2B5EF4-FFF2-40B4-BE49-F238E27FC236}">
                <a16:creationId xmlns:a16="http://schemas.microsoft.com/office/drawing/2014/main" id="{B5A1C982-7C1A-4F1F-B867-D9DD26A25667}"/>
              </a:ext>
            </a:extLst>
          </p:cNvPr>
          <p:cNvSpPr txBox="1">
            <a:spLocks/>
          </p:cNvSpPr>
          <p:nvPr/>
        </p:nvSpPr>
        <p:spPr>
          <a:xfrm>
            <a:off x="432089" y="1978251"/>
            <a:ext cx="5262134" cy="1723549"/>
          </a:xfrm>
          <a:prstGeom prst="rect">
            <a:avLst/>
          </a:prstGeom>
        </p:spPr>
        <p:txBody>
          <a:bodyPr vert="horz" wrap="square" lIns="0" tIns="91440" rIns="146304" bIns="91440" rtlCol="0">
            <a:sp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285750" indent="-285750">
              <a:buFont typeface="Arial" panose="020B0604020202020204" pitchFamily="34" charset="0"/>
              <a:buChar char="•"/>
            </a:pPr>
            <a:r>
              <a:rPr lang="en-US" sz="2000" dirty="0">
                <a:latin typeface="+mn-lt"/>
              </a:rPr>
              <a:t>Backup all the files and folders in this virtual machine to Azure. </a:t>
            </a:r>
          </a:p>
          <a:p>
            <a:pPr marL="285750" indent="-285750">
              <a:buFont typeface="Arial" panose="020B0604020202020204" pitchFamily="34" charset="0"/>
              <a:buChar char="•"/>
            </a:pPr>
            <a:r>
              <a:rPr lang="en-US" sz="2000" dirty="0">
                <a:latin typeface="+mn-lt"/>
              </a:rPr>
              <a:t>Protect any workloads running on the virtual machine and keep running them even if the virtual machine fails.</a:t>
            </a:r>
          </a:p>
        </p:txBody>
      </p:sp>
      <p:sp>
        <p:nvSpPr>
          <p:cNvPr id="11" name="Text Placeholder 2">
            <a:extLst>
              <a:ext uri="{FF2B5EF4-FFF2-40B4-BE49-F238E27FC236}">
                <a16:creationId xmlns:a16="http://schemas.microsoft.com/office/drawing/2014/main" id="{4E9F1BED-E8BA-4E8E-8CD7-850FA59D696B}"/>
              </a:ext>
            </a:extLst>
          </p:cNvPr>
          <p:cNvSpPr txBox="1">
            <a:spLocks/>
          </p:cNvSpPr>
          <p:nvPr/>
        </p:nvSpPr>
        <p:spPr>
          <a:xfrm>
            <a:off x="486697" y="3761012"/>
            <a:ext cx="4599695" cy="492443"/>
          </a:xfrm>
          <a:prstGeom prst="rect">
            <a:avLst/>
          </a:prstGeom>
        </p:spPr>
        <p:txBody>
          <a:bodyPr vert="horz" wrap="square" lIns="0" tIns="91440" rIns="146304" bIns="91440" rtlCol="0">
            <a:sp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000" dirty="0">
                <a:solidFill>
                  <a:schemeClr val="tx2">
                    <a:lumMod val="50000"/>
                  </a:schemeClr>
                </a:solidFill>
                <a:latin typeface="+mn-lt"/>
              </a:rPr>
              <a:t>Azure Backup </a:t>
            </a:r>
          </a:p>
        </p:txBody>
      </p:sp>
      <p:sp>
        <p:nvSpPr>
          <p:cNvPr id="12" name="Text Placeholder 5">
            <a:extLst>
              <a:ext uri="{FF2B5EF4-FFF2-40B4-BE49-F238E27FC236}">
                <a16:creationId xmlns:a16="http://schemas.microsoft.com/office/drawing/2014/main" id="{5B4EE853-21B9-48F1-8305-36939A084DC2}"/>
              </a:ext>
            </a:extLst>
          </p:cNvPr>
          <p:cNvSpPr txBox="1">
            <a:spLocks/>
          </p:cNvSpPr>
          <p:nvPr/>
        </p:nvSpPr>
        <p:spPr>
          <a:xfrm>
            <a:off x="526617" y="4143459"/>
            <a:ext cx="5183068" cy="2031325"/>
          </a:xfrm>
          <a:prstGeom prst="rect">
            <a:avLst/>
          </a:prstGeom>
        </p:spPr>
        <p:txBody>
          <a:bodyPr vert="horz" wrap="square" lIns="0" tIns="91440" rIns="146304" bIns="91440" rtlCol="0">
            <a:sp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285750" indent="-285750">
              <a:buFont typeface="Arial" panose="020B0604020202020204" pitchFamily="34" charset="0"/>
              <a:buChar char="•"/>
            </a:pPr>
            <a:r>
              <a:rPr lang="en-US" sz="2000" dirty="0">
                <a:latin typeface="+mn-lt"/>
              </a:rPr>
              <a:t>Azure Backup periodically backs up the files and folders on the Windows machine to Azure. </a:t>
            </a:r>
          </a:p>
          <a:p>
            <a:pPr marL="285750" indent="-285750">
              <a:buFont typeface="Arial" panose="020B0604020202020204" pitchFamily="34" charset="0"/>
              <a:buChar char="•"/>
            </a:pPr>
            <a:r>
              <a:rPr lang="en-US" sz="2000" dirty="0">
                <a:latin typeface="+mn-lt"/>
              </a:rPr>
              <a:t>This process ensures they are secure and retrievable even if the whole on-premises environment stops functioning. </a:t>
            </a:r>
          </a:p>
        </p:txBody>
      </p:sp>
      <p:pic>
        <p:nvPicPr>
          <p:cNvPr id="5" name="Picture 4" descr="An Azure Backup Agent and Azure Site Recovery Provider write information to an Azure Recovery Services Vault. ">
            <a:extLst>
              <a:ext uri="{FF2B5EF4-FFF2-40B4-BE49-F238E27FC236}">
                <a16:creationId xmlns:a16="http://schemas.microsoft.com/office/drawing/2014/main" id="{21F1F7A8-523F-4D59-92E6-A2B7644AF81C}"/>
              </a:ext>
            </a:extLst>
          </p:cNvPr>
          <p:cNvPicPr>
            <a:picLocks noChangeAspect="1"/>
          </p:cNvPicPr>
          <p:nvPr/>
        </p:nvPicPr>
        <p:blipFill>
          <a:blip r:embed="rId3"/>
          <a:stretch>
            <a:fillRect/>
          </a:stretch>
        </p:blipFill>
        <p:spPr>
          <a:xfrm>
            <a:off x="5884574" y="1500775"/>
            <a:ext cx="6061652" cy="4495613"/>
          </a:xfrm>
          <a:prstGeom prst="rect">
            <a:avLst/>
          </a:prstGeom>
        </p:spPr>
      </p:pic>
      <p:sp>
        <p:nvSpPr>
          <p:cNvPr id="7" name="Rectangle 6">
            <a:extLst>
              <a:ext uri="{FF2B5EF4-FFF2-40B4-BE49-F238E27FC236}">
                <a16:creationId xmlns:a16="http://schemas.microsoft.com/office/drawing/2014/main" id="{B0848229-D673-4E82-9310-75246475505B}"/>
              </a:ext>
              <a:ext uri="{C183D7F6-B498-43B3-948B-1728B52AA6E4}">
                <adec:decorative xmlns:adec="http://schemas.microsoft.com/office/drawing/2017/decorative" val="1"/>
              </a:ext>
            </a:extLst>
          </p:cNvPr>
          <p:cNvSpPr/>
          <p:nvPr/>
        </p:nvSpPr>
        <p:spPr bwMode="auto">
          <a:xfrm>
            <a:off x="5709684" y="1500775"/>
            <a:ext cx="6411432" cy="4634211"/>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255449281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B804C7C-8BA8-4235-8706-DB1CA7951C35}"/>
              </a:ext>
            </a:extLst>
          </p:cNvPr>
          <p:cNvSpPr>
            <a:spLocks noGrp="1"/>
          </p:cNvSpPr>
          <p:nvPr>
            <p:ph type="title"/>
          </p:nvPr>
        </p:nvSpPr>
        <p:spPr/>
        <p:txBody>
          <a:bodyPr/>
          <a:lstStyle/>
          <a:p>
            <a:r>
              <a:rPr lang="en-US" dirty="0"/>
              <a:t>Review</a:t>
            </a:r>
          </a:p>
        </p:txBody>
      </p:sp>
      <p:pic>
        <p:nvPicPr>
          <p:cNvPr id="8" name="Picture 7">
            <a:extLst>
              <a:ext uri="{FF2B5EF4-FFF2-40B4-BE49-F238E27FC236}">
                <a16:creationId xmlns:a16="http://schemas.microsoft.com/office/drawing/2014/main" id="{E6D98F84-885E-4B76-91AD-F7795960E2FB}"/>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10210799" y="2707266"/>
            <a:ext cx="985939" cy="1443467"/>
          </a:xfrm>
          <a:prstGeom prst="rect">
            <a:avLst/>
          </a:prstGeom>
        </p:spPr>
      </p:pic>
    </p:spTree>
    <p:extLst>
      <p:ext uri="{BB962C8B-B14F-4D97-AF65-F5344CB8AC3E}">
        <p14:creationId xmlns:p14="http://schemas.microsoft.com/office/powerpoint/2010/main" val="1285235065"/>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807AD-0E19-43F8-8604-0EF8D59335FD}"/>
              </a:ext>
            </a:extLst>
          </p:cNvPr>
          <p:cNvSpPr>
            <a:spLocks noGrp="1"/>
          </p:cNvSpPr>
          <p:nvPr>
            <p:ph type="title"/>
          </p:nvPr>
        </p:nvSpPr>
        <p:spPr/>
        <p:txBody>
          <a:bodyPr/>
          <a:lstStyle/>
          <a:p>
            <a:r>
              <a:rPr lang="en-US" dirty="0"/>
              <a:t>Review file server backup and recovery options</a:t>
            </a:r>
          </a:p>
        </p:txBody>
      </p:sp>
      <p:grpSp>
        <p:nvGrpSpPr>
          <p:cNvPr id="40" name="Group 39" descr="Flowchart showing when to use Azure File Sync, Azure Site Recovery, and DFS extension. ">
            <a:extLst>
              <a:ext uri="{FF2B5EF4-FFF2-40B4-BE49-F238E27FC236}">
                <a16:creationId xmlns:a16="http://schemas.microsoft.com/office/drawing/2014/main" id="{7C2146DF-A10B-4629-87E5-5BFB70A48E89}"/>
              </a:ext>
            </a:extLst>
          </p:cNvPr>
          <p:cNvGrpSpPr/>
          <p:nvPr/>
        </p:nvGrpSpPr>
        <p:grpSpPr>
          <a:xfrm>
            <a:off x="839096" y="1703825"/>
            <a:ext cx="9989389" cy="3578179"/>
            <a:chOff x="2371685" y="1030928"/>
            <a:chExt cx="9693931" cy="3233253"/>
          </a:xfrm>
        </p:grpSpPr>
        <p:sp>
          <p:nvSpPr>
            <p:cNvPr id="41" name="Rectangle: Rounded Corners 40">
              <a:extLst>
                <a:ext uri="{FF2B5EF4-FFF2-40B4-BE49-F238E27FC236}">
                  <a16:creationId xmlns:a16="http://schemas.microsoft.com/office/drawing/2014/main" id="{1D82BF26-1369-440E-A3C2-ABDFFF2F16E6}"/>
                </a:ext>
              </a:extLst>
            </p:cNvPr>
            <p:cNvSpPr/>
            <p:nvPr/>
          </p:nvSpPr>
          <p:spPr bwMode="auto">
            <a:xfrm>
              <a:off x="2674852" y="3613048"/>
              <a:ext cx="1923102" cy="595377"/>
            </a:xfrm>
            <a:prstGeom prst="roundRect">
              <a:avLst/>
            </a:prstGeom>
            <a:solidFill>
              <a:srgbClr val="FFFFFF">
                <a:lumMod val="85000"/>
              </a:srgbClr>
            </a:solidFill>
            <a:ln w="9525" cap="flat" cmpd="sng" algn="ctr">
              <a:solidFill>
                <a:srgbClr val="FFFFFF">
                  <a:lumMod val="85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Segoe UI"/>
                  <a:ea typeface="+mn-ea"/>
                  <a:cs typeface="Segoe UI" pitchFamily="34" charset="0"/>
                </a:rPr>
                <a:t>Moving to Azure?</a:t>
              </a:r>
            </a:p>
          </p:txBody>
        </p:sp>
        <p:sp>
          <p:nvSpPr>
            <p:cNvPr id="42" name="TextBox 41">
              <a:extLst>
                <a:ext uri="{FF2B5EF4-FFF2-40B4-BE49-F238E27FC236}">
                  <a16:creationId xmlns:a16="http://schemas.microsoft.com/office/drawing/2014/main" id="{E791F0B1-4EC9-41C1-81F3-A7003F98DEB5}"/>
                </a:ext>
              </a:extLst>
            </p:cNvPr>
            <p:cNvSpPr txBox="1"/>
            <p:nvPr/>
          </p:nvSpPr>
          <p:spPr>
            <a:xfrm>
              <a:off x="7121622" y="2429076"/>
              <a:ext cx="512672" cy="338554"/>
            </a:xfrm>
            <a:prstGeom prst="rect">
              <a:avLst/>
            </a:prstGeom>
            <a:noFill/>
          </p:spPr>
          <p:txBody>
            <a:bodyPr wrap="square">
              <a:sp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cs typeface="Segoe UI" pitchFamily="34" charset="0"/>
                </a:rPr>
                <a:t>Yes</a:t>
              </a:r>
              <a:endParaRPr kumimoji="0" lang="en-US" sz="1600" b="0" i="0" u="none" strike="noStrike" kern="0" cap="none" spc="0" normalizeH="0" baseline="0" noProof="0" dirty="0">
                <a:ln>
                  <a:noFill/>
                </a:ln>
                <a:solidFill>
                  <a:srgbClr val="000000"/>
                </a:solidFill>
                <a:effectLst/>
                <a:uLnTx/>
                <a:uFillTx/>
              </a:endParaRPr>
            </a:p>
          </p:txBody>
        </p:sp>
        <p:sp>
          <p:nvSpPr>
            <p:cNvPr id="43" name="Flowchart: Process 42">
              <a:extLst>
                <a:ext uri="{FF2B5EF4-FFF2-40B4-BE49-F238E27FC236}">
                  <a16:creationId xmlns:a16="http://schemas.microsoft.com/office/drawing/2014/main" id="{3C35310A-9029-4D95-828A-82B33B54EF17}"/>
                </a:ext>
              </a:extLst>
            </p:cNvPr>
            <p:cNvSpPr/>
            <p:nvPr/>
          </p:nvSpPr>
          <p:spPr bwMode="auto">
            <a:xfrm>
              <a:off x="2696496" y="2402566"/>
              <a:ext cx="1879155" cy="682819"/>
            </a:xfrm>
            <a:prstGeom prst="flowChartProcess">
              <a:avLst/>
            </a:prstGeom>
            <a:solidFill>
              <a:srgbClr val="0078D3">
                <a:lumMod val="50000"/>
              </a:srgbClr>
            </a:solidFill>
            <a:ln w="9525" cap="flat" cmpd="sng" algn="ctr">
              <a:solidFill>
                <a:srgbClr val="0078D3">
                  <a:lumMod val="50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On-premises</a:t>
              </a:r>
            </a:p>
          </p:txBody>
        </p:sp>
        <p:sp>
          <p:nvSpPr>
            <p:cNvPr id="44" name="Flowchart: Process 43">
              <a:extLst>
                <a:ext uri="{FF2B5EF4-FFF2-40B4-BE49-F238E27FC236}">
                  <a16:creationId xmlns:a16="http://schemas.microsoft.com/office/drawing/2014/main" id="{88ED09A2-6EA9-49AB-ADB3-A87F86DD8370}"/>
                </a:ext>
              </a:extLst>
            </p:cNvPr>
            <p:cNvSpPr/>
            <p:nvPr/>
          </p:nvSpPr>
          <p:spPr bwMode="auto">
            <a:xfrm>
              <a:off x="7825046" y="2392580"/>
              <a:ext cx="1760324" cy="682818"/>
            </a:xfrm>
            <a:prstGeom prst="flowChartProcess">
              <a:avLst/>
            </a:prstGeom>
            <a:solidFill>
              <a:srgbClr val="0078D3">
                <a:lumMod val="50000"/>
              </a:srgbClr>
            </a:solidFill>
            <a:ln w="9525" cap="flat" cmpd="sng" algn="ctr">
              <a:solidFill>
                <a:srgbClr val="0078D3">
                  <a:lumMod val="50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Azure Virtual Machine</a:t>
              </a:r>
            </a:p>
          </p:txBody>
        </p:sp>
        <p:cxnSp>
          <p:nvCxnSpPr>
            <p:cNvPr id="45" name="Connector: Elbow 44">
              <a:extLst>
                <a:ext uri="{FF2B5EF4-FFF2-40B4-BE49-F238E27FC236}">
                  <a16:creationId xmlns:a16="http://schemas.microsoft.com/office/drawing/2014/main" id="{5C20F064-AED7-4199-BE68-AEC7ED51DE39}"/>
                </a:ext>
              </a:extLst>
            </p:cNvPr>
            <p:cNvCxnSpPr>
              <a:cxnSpLocks/>
              <a:stCxn id="47" idx="4"/>
              <a:endCxn id="43" idx="0"/>
            </p:cNvCxnSpPr>
            <p:nvPr/>
          </p:nvCxnSpPr>
          <p:spPr>
            <a:xfrm rot="16200000" flipH="1">
              <a:off x="3392623" y="2159114"/>
              <a:ext cx="486829" cy="73"/>
            </a:xfrm>
            <a:prstGeom prst="bentConnector3">
              <a:avLst>
                <a:gd name="adj1" fmla="val 50000"/>
              </a:avLst>
            </a:prstGeom>
            <a:noFill/>
            <a:ln w="9525" cap="flat" cmpd="sng" algn="ctr">
              <a:solidFill>
                <a:srgbClr val="000000"/>
              </a:solidFill>
              <a:prstDash val="solid"/>
              <a:headEnd type="none"/>
              <a:tailEnd type="triangle"/>
            </a:ln>
            <a:effectLst/>
          </p:spPr>
        </p:cxnSp>
        <p:cxnSp>
          <p:nvCxnSpPr>
            <p:cNvPr id="46" name="Connector: Elbow 45">
              <a:extLst>
                <a:ext uri="{FF2B5EF4-FFF2-40B4-BE49-F238E27FC236}">
                  <a16:creationId xmlns:a16="http://schemas.microsoft.com/office/drawing/2014/main" id="{67858505-5713-4FD4-99D7-B7B2D895D3DB}"/>
                </a:ext>
              </a:extLst>
            </p:cNvPr>
            <p:cNvCxnSpPr>
              <a:cxnSpLocks/>
              <a:stCxn id="47" idx="4"/>
              <a:endCxn id="44" idx="0"/>
            </p:cNvCxnSpPr>
            <p:nvPr/>
          </p:nvCxnSpPr>
          <p:spPr>
            <a:xfrm rot="16200000" flipH="1">
              <a:off x="5932183" y="-380446"/>
              <a:ext cx="476843" cy="5069207"/>
            </a:xfrm>
            <a:prstGeom prst="bentConnector3">
              <a:avLst>
                <a:gd name="adj1" fmla="val 50000"/>
              </a:avLst>
            </a:prstGeom>
            <a:noFill/>
            <a:ln w="9525" cap="flat" cmpd="sng" algn="ctr">
              <a:solidFill>
                <a:srgbClr val="000000"/>
              </a:solidFill>
              <a:prstDash val="solid"/>
              <a:headEnd type="none"/>
              <a:tailEnd type="triangle"/>
            </a:ln>
            <a:effectLst/>
          </p:spPr>
        </p:cxnSp>
        <p:sp>
          <p:nvSpPr>
            <p:cNvPr id="47" name="Oval 46">
              <a:extLst>
                <a:ext uri="{FF2B5EF4-FFF2-40B4-BE49-F238E27FC236}">
                  <a16:creationId xmlns:a16="http://schemas.microsoft.com/office/drawing/2014/main" id="{74D7DD3E-48AF-490C-AE9C-42920E37EA91}"/>
                </a:ext>
              </a:extLst>
            </p:cNvPr>
            <p:cNvSpPr/>
            <p:nvPr/>
          </p:nvSpPr>
          <p:spPr bwMode="auto">
            <a:xfrm>
              <a:off x="2371685" y="1030928"/>
              <a:ext cx="2528631" cy="884809"/>
            </a:xfrm>
            <a:prstGeom prst="ellipse">
              <a:avLst/>
            </a:prstGeom>
            <a:solidFill>
              <a:srgbClr val="EBEBEB"/>
            </a:solidFill>
            <a:ln w="9525" cap="flat" cmpd="sng" algn="ctr">
              <a:noFill/>
              <a:prstDash val="solid"/>
              <a:headEnd type="none" w="med" len="med"/>
              <a:tailEnd type="none" w="med" len="med"/>
            </a:ln>
            <a:effectLst/>
          </p:spPr>
          <p:txBody>
            <a:bodyPr rot="0" spcFirstLastPara="0" vertOverflow="overflow" horzOverflow="overflow" vert="horz" wrap="square" lIns="182880" tIns="91440"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Where is your file server?</a:t>
              </a:r>
            </a:p>
          </p:txBody>
        </p:sp>
        <p:sp>
          <p:nvSpPr>
            <p:cNvPr id="48" name="Rectangle: Rounded Corners 47">
              <a:extLst>
                <a:ext uri="{FF2B5EF4-FFF2-40B4-BE49-F238E27FC236}">
                  <a16:creationId xmlns:a16="http://schemas.microsoft.com/office/drawing/2014/main" id="{AC53F522-E4BF-4C6D-A3A6-76FE2BA82201}"/>
                </a:ext>
              </a:extLst>
            </p:cNvPr>
            <p:cNvSpPr/>
            <p:nvPr/>
          </p:nvSpPr>
          <p:spPr bwMode="auto">
            <a:xfrm>
              <a:off x="5260652" y="2426232"/>
              <a:ext cx="1748275" cy="595377"/>
            </a:xfrm>
            <a:prstGeom prst="roundRect">
              <a:avLst/>
            </a:prstGeom>
            <a:solidFill>
              <a:srgbClr val="FFFFFF">
                <a:lumMod val="85000"/>
              </a:srgbClr>
            </a:solidFill>
            <a:ln w="9525" cap="flat" cmpd="sng" algn="ctr">
              <a:solidFill>
                <a:srgbClr val="FFFFFF">
                  <a:lumMod val="85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Segoe UI"/>
                  <a:ea typeface="+mn-ea"/>
                  <a:cs typeface="Segoe UI" pitchFamily="34" charset="0"/>
                </a:rPr>
                <a:t>Moving to Azure Files?</a:t>
              </a:r>
            </a:p>
          </p:txBody>
        </p:sp>
        <p:sp>
          <p:nvSpPr>
            <p:cNvPr id="49" name="Flowchart: Process 48">
              <a:extLst>
                <a:ext uri="{FF2B5EF4-FFF2-40B4-BE49-F238E27FC236}">
                  <a16:creationId xmlns:a16="http://schemas.microsoft.com/office/drawing/2014/main" id="{E9EAE955-AAFC-4053-B027-8AB9049DC04B}"/>
                </a:ext>
              </a:extLst>
            </p:cNvPr>
            <p:cNvSpPr/>
            <p:nvPr/>
          </p:nvSpPr>
          <p:spPr bwMode="auto">
            <a:xfrm>
              <a:off x="5260652" y="3575099"/>
              <a:ext cx="1748275" cy="689082"/>
            </a:xfrm>
            <a:prstGeom prst="flowChartProcess">
              <a:avLst/>
            </a:prstGeom>
            <a:solidFill>
              <a:srgbClr val="0078D3">
                <a:lumMod val="50000"/>
              </a:srgbClr>
            </a:solidFill>
            <a:ln w="9525" cap="flat" cmpd="sng" algn="ctr">
              <a:solidFill>
                <a:srgbClr val="0078D3">
                  <a:lumMod val="50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Azure File Sync Service</a:t>
              </a:r>
            </a:p>
          </p:txBody>
        </p:sp>
        <p:cxnSp>
          <p:nvCxnSpPr>
            <p:cNvPr id="50" name="Straight Arrow Connector 49">
              <a:extLst>
                <a:ext uri="{FF2B5EF4-FFF2-40B4-BE49-F238E27FC236}">
                  <a16:creationId xmlns:a16="http://schemas.microsoft.com/office/drawing/2014/main" id="{C28467C5-9D2F-4C2D-AC37-C4A652FBCFCB}"/>
                </a:ext>
              </a:extLst>
            </p:cNvPr>
            <p:cNvCxnSpPr>
              <a:cxnSpLocks/>
              <a:stCxn id="44" idx="1"/>
              <a:endCxn id="48" idx="3"/>
            </p:cNvCxnSpPr>
            <p:nvPr/>
          </p:nvCxnSpPr>
          <p:spPr>
            <a:xfrm flipH="1" flipV="1">
              <a:off x="7008927" y="2723921"/>
              <a:ext cx="816119" cy="10068"/>
            </a:xfrm>
            <a:prstGeom prst="straightConnector1">
              <a:avLst/>
            </a:prstGeom>
            <a:noFill/>
            <a:ln w="9525" cap="flat" cmpd="sng" algn="ctr">
              <a:solidFill>
                <a:srgbClr val="000000"/>
              </a:solidFill>
              <a:prstDash val="solid"/>
              <a:headEnd type="none"/>
              <a:tailEnd type="triangle"/>
            </a:ln>
            <a:effectLst/>
          </p:spPr>
        </p:cxnSp>
        <p:cxnSp>
          <p:nvCxnSpPr>
            <p:cNvPr id="51" name="Straight Arrow Connector 50">
              <a:extLst>
                <a:ext uri="{FF2B5EF4-FFF2-40B4-BE49-F238E27FC236}">
                  <a16:creationId xmlns:a16="http://schemas.microsoft.com/office/drawing/2014/main" id="{1ECA9EEB-C639-43A6-B02E-0EB51C842651}"/>
                </a:ext>
              </a:extLst>
            </p:cNvPr>
            <p:cNvCxnSpPr>
              <a:cxnSpLocks/>
              <a:stCxn id="48" idx="2"/>
              <a:endCxn id="49" idx="0"/>
            </p:cNvCxnSpPr>
            <p:nvPr/>
          </p:nvCxnSpPr>
          <p:spPr>
            <a:xfrm>
              <a:off x="6134790" y="3021609"/>
              <a:ext cx="0" cy="553490"/>
            </a:xfrm>
            <a:prstGeom prst="straightConnector1">
              <a:avLst/>
            </a:prstGeom>
            <a:noFill/>
            <a:ln w="9525" cap="flat" cmpd="sng" algn="ctr">
              <a:solidFill>
                <a:srgbClr val="000000"/>
              </a:solidFill>
              <a:prstDash val="solid"/>
              <a:headEnd type="none"/>
              <a:tailEnd type="triangle"/>
            </a:ln>
            <a:effectLst/>
          </p:spPr>
        </p:cxnSp>
        <p:sp>
          <p:nvSpPr>
            <p:cNvPr id="53" name="Rectangle: Rounded Corners 52">
              <a:extLst>
                <a:ext uri="{FF2B5EF4-FFF2-40B4-BE49-F238E27FC236}">
                  <a16:creationId xmlns:a16="http://schemas.microsoft.com/office/drawing/2014/main" id="{F28B433D-9358-4DD6-BFF4-88388D49F048}"/>
                </a:ext>
              </a:extLst>
            </p:cNvPr>
            <p:cNvSpPr/>
            <p:nvPr/>
          </p:nvSpPr>
          <p:spPr bwMode="auto">
            <a:xfrm>
              <a:off x="7746989" y="3613048"/>
              <a:ext cx="1923102" cy="595377"/>
            </a:xfrm>
            <a:prstGeom prst="roundRect">
              <a:avLst/>
            </a:prstGeom>
            <a:solidFill>
              <a:srgbClr val="FFFFFF">
                <a:lumMod val="85000"/>
              </a:srgbClr>
            </a:solidFill>
            <a:ln w="9525" cap="flat" cmpd="sng" algn="ctr">
              <a:solidFill>
                <a:srgbClr val="FFFFFF">
                  <a:lumMod val="85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Segoe UI"/>
                  <a:ea typeface="+mn-ea"/>
                  <a:cs typeface="Segoe UI" pitchFamily="34" charset="0"/>
                </a:rPr>
                <a:t>Supported ASR configuration?</a:t>
              </a:r>
            </a:p>
          </p:txBody>
        </p:sp>
        <p:cxnSp>
          <p:nvCxnSpPr>
            <p:cNvPr id="54" name="Straight Arrow Connector 53">
              <a:extLst>
                <a:ext uri="{FF2B5EF4-FFF2-40B4-BE49-F238E27FC236}">
                  <a16:creationId xmlns:a16="http://schemas.microsoft.com/office/drawing/2014/main" id="{415A7D82-2F56-41EC-ACE8-A654E8EE78C8}"/>
                </a:ext>
              </a:extLst>
            </p:cNvPr>
            <p:cNvCxnSpPr>
              <a:cxnSpLocks/>
              <a:stCxn id="43" idx="2"/>
              <a:endCxn id="41" idx="0"/>
            </p:cNvCxnSpPr>
            <p:nvPr/>
          </p:nvCxnSpPr>
          <p:spPr>
            <a:xfrm>
              <a:off x="3636074" y="3085385"/>
              <a:ext cx="329" cy="527663"/>
            </a:xfrm>
            <a:prstGeom prst="straightConnector1">
              <a:avLst/>
            </a:prstGeom>
            <a:noFill/>
            <a:ln w="9525" cap="flat" cmpd="sng" algn="ctr">
              <a:solidFill>
                <a:srgbClr val="000000"/>
              </a:solidFill>
              <a:prstDash val="solid"/>
              <a:headEnd type="none"/>
              <a:tailEnd type="triangle"/>
            </a:ln>
            <a:effectLst/>
          </p:spPr>
        </p:cxnSp>
        <p:sp>
          <p:nvSpPr>
            <p:cNvPr id="55" name="Flowchart: Process 54">
              <a:extLst>
                <a:ext uri="{FF2B5EF4-FFF2-40B4-BE49-F238E27FC236}">
                  <a16:creationId xmlns:a16="http://schemas.microsoft.com/office/drawing/2014/main" id="{33BDF6C2-1619-4A7B-8600-CE3FDD748499}"/>
                </a:ext>
              </a:extLst>
            </p:cNvPr>
            <p:cNvSpPr/>
            <p:nvPr/>
          </p:nvSpPr>
          <p:spPr bwMode="auto">
            <a:xfrm>
              <a:off x="10318945" y="3575099"/>
              <a:ext cx="1746671" cy="689082"/>
            </a:xfrm>
            <a:prstGeom prst="flowChartProcess">
              <a:avLst/>
            </a:prstGeom>
            <a:solidFill>
              <a:srgbClr val="0078D3">
                <a:lumMod val="50000"/>
              </a:srgbClr>
            </a:solidFill>
            <a:ln w="9525" cap="flat" cmpd="sng" algn="ctr">
              <a:solidFill>
                <a:srgbClr val="0078D3">
                  <a:lumMod val="50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Azure Site Recovery</a:t>
              </a:r>
            </a:p>
          </p:txBody>
        </p:sp>
        <p:cxnSp>
          <p:nvCxnSpPr>
            <p:cNvPr id="56" name="Straight Arrow Connector 55">
              <a:extLst>
                <a:ext uri="{FF2B5EF4-FFF2-40B4-BE49-F238E27FC236}">
                  <a16:creationId xmlns:a16="http://schemas.microsoft.com/office/drawing/2014/main" id="{B20935B9-3A60-4D7F-ABDF-D8013D66A50D}"/>
                </a:ext>
              </a:extLst>
            </p:cNvPr>
            <p:cNvCxnSpPr>
              <a:cxnSpLocks/>
              <a:stCxn id="44" idx="2"/>
              <a:endCxn id="53" idx="0"/>
            </p:cNvCxnSpPr>
            <p:nvPr/>
          </p:nvCxnSpPr>
          <p:spPr>
            <a:xfrm>
              <a:off x="8705208" y="3075398"/>
              <a:ext cx="3332" cy="537650"/>
            </a:xfrm>
            <a:prstGeom prst="straightConnector1">
              <a:avLst/>
            </a:prstGeom>
            <a:noFill/>
            <a:ln w="9525" cap="flat" cmpd="sng" algn="ctr">
              <a:solidFill>
                <a:srgbClr val="000000"/>
              </a:solidFill>
              <a:prstDash val="solid"/>
              <a:headEnd type="none"/>
              <a:tailEnd type="triangle"/>
            </a:ln>
            <a:effectLst/>
          </p:spPr>
        </p:cxnSp>
        <p:cxnSp>
          <p:nvCxnSpPr>
            <p:cNvPr id="57" name="Straight Arrow Connector 56">
              <a:extLst>
                <a:ext uri="{FF2B5EF4-FFF2-40B4-BE49-F238E27FC236}">
                  <a16:creationId xmlns:a16="http://schemas.microsoft.com/office/drawing/2014/main" id="{83AEE3E7-4F1F-48A9-A3F0-32E9C7FBF273}"/>
                </a:ext>
              </a:extLst>
            </p:cNvPr>
            <p:cNvCxnSpPr>
              <a:cxnSpLocks/>
              <a:stCxn id="53" idx="3"/>
              <a:endCxn id="55" idx="1"/>
            </p:cNvCxnSpPr>
            <p:nvPr/>
          </p:nvCxnSpPr>
          <p:spPr>
            <a:xfrm>
              <a:off x="9670091" y="3910737"/>
              <a:ext cx="648854" cy="8903"/>
            </a:xfrm>
            <a:prstGeom prst="straightConnector1">
              <a:avLst/>
            </a:prstGeom>
            <a:noFill/>
            <a:ln w="9525" cap="flat" cmpd="sng" algn="ctr">
              <a:solidFill>
                <a:srgbClr val="000000"/>
              </a:solidFill>
              <a:prstDash val="solid"/>
              <a:headEnd type="none"/>
              <a:tailEnd type="triangle"/>
            </a:ln>
            <a:effectLst/>
          </p:spPr>
        </p:cxnSp>
        <p:sp>
          <p:nvSpPr>
            <p:cNvPr id="59" name="TextBox 58">
              <a:extLst>
                <a:ext uri="{FF2B5EF4-FFF2-40B4-BE49-F238E27FC236}">
                  <a16:creationId xmlns:a16="http://schemas.microsoft.com/office/drawing/2014/main" id="{37C0D4C4-EEEE-460B-904D-3F5017572930}"/>
                </a:ext>
              </a:extLst>
            </p:cNvPr>
            <p:cNvSpPr txBox="1"/>
            <p:nvPr/>
          </p:nvSpPr>
          <p:spPr>
            <a:xfrm>
              <a:off x="4672967" y="3582931"/>
              <a:ext cx="512672" cy="338554"/>
            </a:xfrm>
            <a:prstGeom prst="rect">
              <a:avLst/>
            </a:prstGeom>
            <a:noFill/>
          </p:spPr>
          <p:txBody>
            <a:bodyPr wrap="square">
              <a:sp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cs typeface="Segoe UI" pitchFamily="34" charset="0"/>
                </a:rPr>
                <a:t>Yes</a:t>
              </a:r>
              <a:endParaRPr kumimoji="0" lang="en-US" sz="1600" b="0" i="0" u="none" strike="noStrike" kern="0" cap="none" spc="0" normalizeH="0" baseline="0" noProof="0" dirty="0">
                <a:ln>
                  <a:noFill/>
                </a:ln>
                <a:solidFill>
                  <a:srgbClr val="000000"/>
                </a:solidFill>
                <a:effectLst/>
                <a:uLnTx/>
                <a:uFillTx/>
              </a:endParaRPr>
            </a:p>
          </p:txBody>
        </p:sp>
        <p:sp>
          <p:nvSpPr>
            <p:cNvPr id="61" name="TextBox 60">
              <a:extLst>
                <a:ext uri="{FF2B5EF4-FFF2-40B4-BE49-F238E27FC236}">
                  <a16:creationId xmlns:a16="http://schemas.microsoft.com/office/drawing/2014/main" id="{23B457E8-E9DA-4C28-A9D1-592DB473A63B}"/>
                </a:ext>
              </a:extLst>
            </p:cNvPr>
            <p:cNvSpPr txBox="1"/>
            <p:nvPr/>
          </p:nvSpPr>
          <p:spPr>
            <a:xfrm>
              <a:off x="8676644" y="3179843"/>
              <a:ext cx="512672" cy="338554"/>
            </a:xfrm>
            <a:prstGeom prst="rect">
              <a:avLst/>
            </a:prstGeom>
            <a:noFill/>
          </p:spPr>
          <p:txBody>
            <a:bodyPr wrap="square">
              <a:sp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cs typeface="Segoe UI" pitchFamily="34" charset="0"/>
                </a:rPr>
                <a:t>No</a:t>
              </a:r>
              <a:endParaRPr kumimoji="0" lang="en-US" sz="1600" b="0" i="0" u="none" strike="noStrike" kern="0" cap="none" spc="0" normalizeH="0" baseline="0" noProof="0" dirty="0">
                <a:ln>
                  <a:noFill/>
                </a:ln>
                <a:solidFill>
                  <a:srgbClr val="000000"/>
                </a:solidFill>
                <a:effectLst/>
                <a:uLnTx/>
                <a:uFillTx/>
              </a:endParaRPr>
            </a:p>
          </p:txBody>
        </p:sp>
        <p:sp>
          <p:nvSpPr>
            <p:cNvPr id="63" name="TextBox 62">
              <a:extLst>
                <a:ext uri="{FF2B5EF4-FFF2-40B4-BE49-F238E27FC236}">
                  <a16:creationId xmlns:a16="http://schemas.microsoft.com/office/drawing/2014/main" id="{AEDCB3CE-07EB-4DD5-A6ED-F404DE54B1A8}"/>
                </a:ext>
              </a:extLst>
            </p:cNvPr>
            <p:cNvSpPr txBox="1"/>
            <p:nvPr/>
          </p:nvSpPr>
          <p:spPr>
            <a:xfrm>
              <a:off x="9736283" y="3593786"/>
              <a:ext cx="512672" cy="338554"/>
            </a:xfrm>
            <a:prstGeom prst="rect">
              <a:avLst/>
            </a:prstGeom>
            <a:noFill/>
          </p:spPr>
          <p:txBody>
            <a:bodyPr wrap="square">
              <a:sp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cs typeface="Segoe UI" pitchFamily="34" charset="0"/>
                </a:rPr>
                <a:t>Yes</a:t>
              </a:r>
              <a:endParaRPr kumimoji="0" lang="en-US" sz="1600" b="0" i="0" u="none" strike="noStrike" kern="0" cap="none" spc="0" normalizeH="0" baseline="0" noProof="0" dirty="0">
                <a:ln>
                  <a:noFill/>
                </a:ln>
                <a:solidFill>
                  <a:srgbClr val="000000"/>
                </a:solidFill>
                <a:effectLst/>
                <a:uLnTx/>
                <a:uFillTx/>
              </a:endParaRPr>
            </a:p>
          </p:txBody>
        </p:sp>
        <p:cxnSp>
          <p:nvCxnSpPr>
            <p:cNvPr id="69" name="Straight Arrow Connector 68">
              <a:extLst>
                <a:ext uri="{FF2B5EF4-FFF2-40B4-BE49-F238E27FC236}">
                  <a16:creationId xmlns:a16="http://schemas.microsoft.com/office/drawing/2014/main" id="{3CBAB532-88AA-4965-9BDC-C0A2D015A714}"/>
                </a:ext>
              </a:extLst>
            </p:cNvPr>
            <p:cNvCxnSpPr>
              <a:cxnSpLocks/>
              <a:stCxn id="53" idx="1"/>
              <a:endCxn id="49" idx="3"/>
            </p:cNvCxnSpPr>
            <p:nvPr/>
          </p:nvCxnSpPr>
          <p:spPr>
            <a:xfrm flipH="1">
              <a:off x="7008927" y="3910737"/>
              <a:ext cx="738062" cy="8903"/>
            </a:xfrm>
            <a:prstGeom prst="straightConnector1">
              <a:avLst/>
            </a:prstGeom>
            <a:noFill/>
            <a:ln w="9525" cap="flat" cmpd="sng" algn="ctr">
              <a:solidFill>
                <a:srgbClr val="000000"/>
              </a:solidFill>
              <a:prstDash val="solid"/>
              <a:headEnd type="none"/>
              <a:tailEnd type="triangle"/>
            </a:ln>
            <a:effectLst/>
          </p:spPr>
        </p:cxnSp>
        <p:sp>
          <p:nvSpPr>
            <p:cNvPr id="70" name="TextBox 69">
              <a:extLst>
                <a:ext uri="{FF2B5EF4-FFF2-40B4-BE49-F238E27FC236}">
                  <a16:creationId xmlns:a16="http://schemas.microsoft.com/office/drawing/2014/main" id="{10A73A32-F4DD-4083-A422-B1E15D7F3D61}"/>
                </a:ext>
              </a:extLst>
            </p:cNvPr>
            <p:cNvSpPr txBox="1"/>
            <p:nvPr/>
          </p:nvSpPr>
          <p:spPr>
            <a:xfrm>
              <a:off x="7168125" y="3593786"/>
              <a:ext cx="512672" cy="338554"/>
            </a:xfrm>
            <a:prstGeom prst="rect">
              <a:avLst/>
            </a:prstGeom>
            <a:noFill/>
          </p:spPr>
          <p:txBody>
            <a:bodyPr wrap="square">
              <a:sp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cs typeface="Segoe UI" pitchFamily="34" charset="0"/>
                </a:rPr>
                <a:t>No</a:t>
              </a:r>
              <a:endParaRPr kumimoji="0" lang="en-US" sz="1600" b="0" i="0" u="none" strike="noStrike" kern="0" cap="none" spc="0" normalizeH="0" baseline="0" noProof="0" dirty="0">
                <a:ln>
                  <a:noFill/>
                </a:ln>
                <a:solidFill>
                  <a:srgbClr val="000000"/>
                </a:solidFill>
                <a:effectLst/>
                <a:uLnTx/>
                <a:uFillTx/>
              </a:endParaRPr>
            </a:p>
          </p:txBody>
        </p:sp>
        <p:cxnSp>
          <p:nvCxnSpPr>
            <p:cNvPr id="71" name="Straight Arrow Connector 70">
              <a:extLst>
                <a:ext uri="{FF2B5EF4-FFF2-40B4-BE49-F238E27FC236}">
                  <a16:creationId xmlns:a16="http://schemas.microsoft.com/office/drawing/2014/main" id="{BB490E79-555F-4E87-B796-856C463A38F6}"/>
                </a:ext>
              </a:extLst>
            </p:cNvPr>
            <p:cNvCxnSpPr>
              <a:cxnSpLocks/>
              <a:stCxn id="41" idx="3"/>
              <a:endCxn id="49" idx="1"/>
            </p:cNvCxnSpPr>
            <p:nvPr/>
          </p:nvCxnSpPr>
          <p:spPr>
            <a:xfrm>
              <a:off x="4597954" y="3910737"/>
              <a:ext cx="662698" cy="8903"/>
            </a:xfrm>
            <a:prstGeom prst="straightConnector1">
              <a:avLst/>
            </a:prstGeom>
            <a:noFill/>
            <a:ln w="9525" cap="flat" cmpd="sng" algn="ctr">
              <a:solidFill>
                <a:srgbClr val="000000"/>
              </a:solidFill>
              <a:prstDash val="solid"/>
              <a:headEnd type="none"/>
              <a:tailEnd type="triangle"/>
            </a:ln>
            <a:effectLst/>
          </p:spPr>
        </p:cxnSp>
      </p:grpSp>
    </p:spTree>
    <p:extLst>
      <p:ext uri="{BB962C8B-B14F-4D97-AF65-F5344CB8AC3E}">
        <p14:creationId xmlns:p14="http://schemas.microsoft.com/office/powerpoint/2010/main" val="125228252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A8E02-6125-4640-ADA5-0DED714365D6}"/>
              </a:ext>
            </a:extLst>
          </p:cNvPr>
          <p:cNvSpPr>
            <a:spLocks noGrp="1"/>
          </p:cNvSpPr>
          <p:nvPr>
            <p:ph type="title"/>
          </p:nvPr>
        </p:nvSpPr>
        <p:spPr/>
        <p:txBody>
          <a:bodyPr/>
          <a:lstStyle/>
          <a:p>
            <a:r>
              <a:rPr lang="en-US" dirty="0"/>
              <a:t>Recommend a disaster recovery method (matching)</a:t>
            </a:r>
          </a:p>
        </p:txBody>
      </p:sp>
      <p:sp>
        <p:nvSpPr>
          <p:cNvPr id="124" name="Rectangle 123">
            <a:extLst>
              <a:ext uri="{FF2B5EF4-FFF2-40B4-BE49-F238E27FC236}">
                <a16:creationId xmlns:a16="http://schemas.microsoft.com/office/drawing/2014/main" id="{2383C130-F938-41B6-A584-1F5AC525284E}"/>
              </a:ext>
            </a:extLst>
          </p:cNvPr>
          <p:cNvSpPr/>
          <p:nvPr/>
        </p:nvSpPr>
        <p:spPr>
          <a:xfrm>
            <a:off x="4020992" y="1647433"/>
            <a:ext cx="3549850" cy="1203722"/>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54" tIns="137141" rIns="182854" bIns="137141" numCol="1" spcCol="1270" anchor="ctr" anchorCtr="0">
            <a:noAutofit/>
          </a:bodyPr>
          <a:lstStyle/>
          <a:p>
            <a:pPr lvl="0">
              <a:buClr>
                <a:srgbClr val="000000"/>
              </a:buClr>
            </a:pPr>
            <a:r>
              <a:rPr lang="en-US" sz="1961" dirty="0">
                <a:solidFill>
                  <a:schemeClr val="dk1"/>
                </a:solidFill>
                <a:latin typeface="Segoe UI"/>
              </a:rPr>
              <a:t>You need to back up on-premises machines and workloads</a:t>
            </a:r>
            <a:endParaRPr lang="en-US" sz="1961" dirty="0"/>
          </a:p>
        </p:txBody>
      </p:sp>
      <p:sp>
        <p:nvSpPr>
          <p:cNvPr id="9" name="Rectangle 8">
            <a:extLst>
              <a:ext uri="{FF2B5EF4-FFF2-40B4-BE49-F238E27FC236}">
                <a16:creationId xmlns:a16="http://schemas.microsoft.com/office/drawing/2014/main" id="{244B0C67-2FDB-4D3B-AE45-46EE5CD4027E}"/>
              </a:ext>
              <a:ext uri="{C183D7F6-B498-43B3-948B-1728B52AA6E4}">
                <adec:decorative xmlns:adec="http://schemas.microsoft.com/office/drawing/2017/decorative" val="0"/>
              </a:ext>
            </a:extLst>
          </p:cNvPr>
          <p:cNvSpPr/>
          <p:nvPr/>
        </p:nvSpPr>
        <p:spPr>
          <a:xfrm>
            <a:off x="7808054" y="1663058"/>
            <a:ext cx="3549850" cy="1203722"/>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54" tIns="137141" rIns="182854" bIns="137141" numCol="1" spcCol="1270" anchor="ctr" anchorCtr="0">
            <a:noAutofit/>
          </a:bodyPr>
          <a:lstStyle/>
          <a:p>
            <a:pPr lvl="0">
              <a:buClr>
                <a:srgbClr val="000000"/>
              </a:buClr>
            </a:pPr>
            <a:r>
              <a:rPr lang="en-US" sz="1961" dirty="0">
                <a:solidFill>
                  <a:schemeClr val="dk1"/>
                </a:solidFill>
                <a:latin typeface="Segoe UI"/>
              </a:rPr>
              <a:t>You need to back up your managed disks at any point in time </a:t>
            </a:r>
            <a:endParaRPr lang="en-US" sz="1961" dirty="0"/>
          </a:p>
        </p:txBody>
      </p:sp>
      <p:sp>
        <p:nvSpPr>
          <p:cNvPr id="3" name="Rectangle 2">
            <a:extLst>
              <a:ext uri="{FF2B5EF4-FFF2-40B4-BE49-F238E27FC236}">
                <a16:creationId xmlns:a16="http://schemas.microsoft.com/office/drawing/2014/main" id="{C6DCA25B-165B-4AF0-81F2-408088FC081C}"/>
              </a:ext>
            </a:extLst>
          </p:cNvPr>
          <p:cNvSpPr/>
          <p:nvPr/>
        </p:nvSpPr>
        <p:spPr>
          <a:xfrm>
            <a:off x="4020991" y="3004754"/>
            <a:ext cx="3549850" cy="1192694"/>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54" tIns="137141" rIns="182854" bIns="137141" numCol="1" spcCol="1270" anchor="ctr" anchorCtr="0">
            <a:noAutofit/>
          </a:bodyPr>
          <a:lstStyle/>
          <a:p>
            <a:r>
              <a:rPr lang="en-US" sz="1961" dirty="0">
                <a:latin typeface="+mn-lt"/>
                <a:ea typeface="+mn-ea"/>
                <a:cs typeface="Segoe UI Semilight" panose="020B0402040204020203" pitchFamily="34" charset="0"/>
              </a:rPr>
              <a:t>You have Azure VMs running production workloads</a:t>
            </a:r>
          </a:p>
        </p:txBody>
      </p:sp>
      <p:sp>
        <p:nvSpPr>
          <p:cNvPr id="10" name="Rectangle 9">
            <a:extLst>
              <a:ext uri="{FF2B5EF4-FFF2-40B4-BE49-F238E27FC236}">
                <a16:creationId xmlns:a16="http://schemas.microsoft.com/office/drawing/2014/main" id="{AD8A3624-FAA3-4E8C-B4AC-D4476D689F94}"/>
              </a:ext>
            </a:extLst>
          </p:cNvPr>
          <p:cNvSpPr/>
          <p:nvPr/>
        </p:nvSpPr>
        <p:spPr>
          <a:xfrm>
            <a:off x="7825405" y="3026229"/>
            <a:ext cx="3549850" cy="1203722"/>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54" tIns="137141" rIns="182854" bIns="137141" numCol="1" spcCol="1270" anchor="ctr" anchorCtr="0">
            <a:noAutofit/>
          </a:bodyPr>
          <a:lstStyle/>
          <a:p>
            <a:pPr defTabSz="1066595">
              <a:spcBef>
                <a:spcPct val="0"/>
              </a:spcBef>
              <a:spcAft>
                <a:spcPct val="35000"/>
              </a:spcAft>
              <a:defRPr/>
            </a:pPr>
            <a:r>
              <a:rPr lang="en-US" sz="1961" dirty="0">
                <a:solidFill>
                  <a:schemeClr val="dk1"/>
                </a:solidFill>
                <a:latin typeface="Segoe UI"/>
              </a:rPr>
              <a:t>You need a read-only full copy of a managed disk</a:t>
            </a:r>
            <a:endParaRPr lang="en-US" sz="1961" dirty="0">
              <a:latin typeface="+mn-lt"/>
              <a:ea typeface="+mn-ea"/>
              <a:cs typeface="Segoe UI Semilight" panose="020B0402040204020203" pitchFamily="34" charset="0"/>
            </a:endParaRPr>
          </a:p>
        </p:txBody>
      </p:sp>
      <p:sp>
        <p:nvSpPr>
          <p:cNvPr id="4" name="Rectangle 3">
            <a:extLst>
              <a:ext uri="{FF2B5EF4-FFF2-40B4-BE49-F238E27FC236}">
                <a16:creationId xmlns:a16="http://schemas.microsoft.com/office/drawing/2014/main" id="{D7E66462-CC8C-4A50-8620-8CB6887E146B}"/>
              </a:ext>
            </a:extLst>
          </p:cNvPr>
          <p:cNvSpPr/>
          <p:nvPr/>
        </p:nvSpPr>
        <p:spPr>
          <a:xfrm>
            <a:off x="4020991" y="4430729"/>
            <a:ext cx="3549850" cy="1192694"/>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54" tIns="137141" rIns="182854" bIns="137141" numCol="1" spcCol="1270" anchor="ctr" anchorCtr="0">
            <a:noAutofit/>
          </a:bodyPr>
          <a:lstStyle/>
          <a:p>
            <a:pPr defTabSz="1066595">
              <a:spcBef>
                <a:spcPct val="0"/>
              </a:spcBef>
              <a:spcAft>
                <a:spcPct val="35000"/>
              </a:spcAft>
              <a:defRPr/>
            </a:pPr>
            <a:r>
              <a:rPr lang="en-US" sz="1961" dirty="0">
                <a:latin typeface="+mn-lt"/>
                <a:ea typeface="+mn-ea"/>
                <a:cs typeface="Segoe UI Semilight" panose="020B0402040204020203" pitchFamily="34" charset="0"/>
              </a:rPr>
              <a:t>You need application-consistent backups for Linux virtual machines</a:t>
            </a:r>
          </a:p>
        </p:txBody>
      </p:sp>
      <p:sp>
        <p:nvSpPr>
          <p:cNvPr id="5" name="Rectangle 4">
            <a:extLst>
              <a:ext uri="{FF2B5EF4-FFF2-40B4-BE49-F238E27FC236}">
                <a16:creationId xmlns:a16="http://schemas.microsoft.com/office/drawing/2014/main" id="{DA254AEB-1A2A-49A3-87A7-4F857ED6048A}"/>
              </a:ext>
            </a:extLst>
          </p:cNvPr>
          <p:cNvSpPr/>
          <p:nvPr/>
        </p:nvSpPr>
        <p:spPr>
          <a:xfrm>
            <a:off x="7808054" y="4447274"/>
            <a:ext cx="3549850" cy="1192694"/>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54" tIns="137141" rIns="182854" bIns="137141" numCol="1" spcCol="1270" anchor="ctr" anchorCtr="0">
            <a:noAutofit/>
          </a:bodyPr>
          <a:lstStyle/>
          <a:p>
            <a:r>
              <a:rPr lang="en-US" sz="1961" dirty="0">
                <a:latin typeface="+mn-lt"/>
                <a:ea typeface="+mn-ea"/>
                <a:cs typeface="Segoe UI Semilight" panose="020B0402040204020203" pitchFamily="34" charset="0"/>
              </a:rPr>
              <a:t>You need to cover disaster scenarios like an entire regional outage</a:t>
            </a:r>
          </a:p>
        </p:txBody>
      </p:sp>
      <p:sp>
        <p:nvSpPr>
          <p:cNvPr id="7" name="Arrow: Right 6">
            <a:extLst>
              <a:ext uri="{FF2B5EF4-FFF2-40B4-BE49-F238E27FC236}">
                <a16:creationId xmlns:a16="http://schemas.microsoft.com/office/drawing/2014/main" id="{C4E432AD-16D9-4CE8-B4A4-3EE4747E77CD}"/>
              </a:ext>
              <a:ext uri="{C183D7F6-B498-43B3-948B-1728B52AA6E4}">
                <adec:decorative xmlns:adec="http://schemas.microsoft.com/office/drawing/2017/decorative" val="1"/>
              </a:ext>
            </a:extLst>
          </p:cNvPr>
          <p:cNvSpPr/>
          <p:nvPr/>
        </p:nvSpPr>
        <p:spPr bwMode="auto">
          <a:xfrm>
            <a:off x="3407338" y="3035426"/>
            <a:ext cx="508782" cy="961220"/>
          </a:xfrm>
          <a:prstGeom prst="rightArrow">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pic>
        <p:nvPicPr>
          <p:cNvPr id="13" name="Picture 12">
            <a:extLst>
              <a:ext uri="{FF2B5EF4-FFF2-40B4-BE49-F238E27FC236}">
                <a16:creationId xmlns:a16="http://schemas.microsoft.com/office/drawing/2014/main" id="{551F2F0A-500C-49E1-AE6C-33108E6A340C}"/>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10460727" y="239755"/>
            <a:ext cx="914528" cy="914528"/>
          </a:xfrm>
          <a:prstGeom prst="rect">
            <a:avLst/>
          </a:prstGeom>
        </p:spPr>
      </p:pic>
      <p:sp>
        <p:nvSpPr>
          <p:cNvPr id="125" name="TextBox 124">
            <a:extLst>
              <a:ext uri="{FF2B5EF4-FFF2-40B4-BE49-F238E27FC236}">
                <a16:creationId xmlns:a16="http://schemas.microsoft.com/office/drawing/2014/main" id="{F3A977EA-08AC-4B39-A5B0-56DBAB256039}"/>
              </a:ext>
              <a:ext uri="{C183D7F6-B498-43B3-948B-1728B52AA6E4}">
                <adec:decorative xmlns:adec="http://schemas.microsoft.com/office/drawing/2017/decorative" val="1"/>
              </a:ext>
            </a:extLst>
          </p:cNvPr>
          <p:cNvSpPr txBox="1"/>
          <p:nvPr/>
        </p:nvSpPr>
        <p:spPr>
          <a:xfrm>
            <a:off x="731843" y="1417345"/>
            <a:ext cx="2476673" cy="961220"/>
          </a:xfrm>
          <a:prstGeom prst="rect">
            <a:avLst/>
          </a:prstGeom>
          <a:solidFill>
            <a:schemeClr val="tx2">
              <a:lumMod val="50000"/>
            </a:schemeClr>
          </a:solidFill>
        </p:spPr>
        <p:txBody>
          <a:bodyPr wrap="square" lIns="179285" tIns="143428" rIns="179285" bIns="143428" rtlCol="0" anchor="ctr">
            <a:noAutofit/>
          </a:bodyPr>
          <a:lstStyle/>
          <a:p>
            <a:pPr algn="ctr">
              <a:lnSpc>
                <a:spcPct val="90000"/>
              </a:lnSpc>
              <a:spcAft>
                <a:spcPts val="588"/>
              </a:spcAft>
            </a:pPr>
            <a:r>
              <a:rPr lang="en-US" sz="2353" dirty="0">
                <a:solidFill>
                  <a:schemeClr val="bg1"/>
                </a:solidFill>
              </a:rPr>
              <a:t>Azure Backup</a:t>
            </a:r>
          </a:p>
        </p:txBody>
      </p:sp>
      <p:sp>
        <p:nvSpPr>
          <p:cNvPr id="11" name="TextBox 10">
            <a:extLst>
              <a:ext uri="{FF2B5EF4-FFF2-40B4-BE49-F238E27FC236}">
                <a16:creationId xmlns:a16="http://schemas.microsoft.com/office/drawing/2014/main" id="{AD3CBAF7-3A67-474E-A4B8-46FAAA342776}"/>
              </a:ext>
              <a:ext uri="{C183D7F6-B498-43B3-948B-1728B52AA6E4}">
                <adec:decorative xmlns:adec="http://schemas.microsoft.com/office/drawing/2017/decorative" val="1"/>
              </a:ext>
            </a:extLst>
          </p:cNvPr>
          <p:cNvSpPr txBox="1"/>
          <p:nvPr/>
        </p:nvSpPr>
        <p:spPr>
          <a:xfrm>
            <a:off x="731842" y="3785943"/>
            <a:ext cx="2476673" cy="961220"/>
          </a:xfrm>
          <a:prstGeom prst="rect">
            <a:avLst/>
          </a:prstGeom>
          <a:solidFill>
            <a:schemeClr val="tx2">
              <a:lumMod val="50000"/>
            </a:schemeClr>
          </a:solidFill>
        </p:spPr>
        <p:txBody>
          <a:bodyPr wrap="square" lIns="179285" tIns="143428" rIns="179285" bIns="143428" rtlCol="0" anchor="ctr">
            <a:noAutofit/>
          </a:bodyPr>
          <a:lstStyle/>
          <a:p>
            <a:pPr algn="ctr">
              <a:lnSpc>
                <a:spcPct val="90000"/>
              </a:lnSpc>
              <a:spcAft>
                <a:spcPts val="588"/>
              </a:spcAft>
            </a:pPr>
            <a:r>
              <a:rPr lang="en-US" sz="2353" dirty="0">
                <a:solidFill>
                  <a:schemeClr val="bg1"/>
                </a:solidFill>
              </a:rPr>
              <a:t>VM Snapshot</a:t>
            </a:r>
          </a:p>
        </p:txBody>
      </p:sp>
      <p:sp>
        <p:nvSpPr>
          <p:cNvPr id="12" name="TextBox 11">
            <a:extLst>
              <a:ext uri="{FF2B5EF4-FFF2-40B4-BE49-F238E27FC236}">
                <a16:creationId xmlns:a16="http://schemas.microsoft.com/office/drawing/2014/main" id="{A2A92F05-3CE0-4380-BE04-F0D46B172D5C}"/>
              </a:ext>
              <a:ext uri="{C183D7F6-B498-43B3-948B-1728B52AA6E4}">
                <adec:decorative xmlns:adec="http://schemas.microsoft.com/office/drawing/2017/decorative" val="1"/>
              </a:ext>
            </a:extLst>
          </p:cNvPr>
          <p:cNvSpPr txBox="1"/>
          <p:nvPr/>
        </p:nvSpPr>
        <p:spPr>
          <a:xfrm>
            <a:off x="731842" y="4962671"/>
            <a:ext cx="2476673" cy="961220"/>
          </a:xfrm>
          <a:prstGeom prst="rect">
            <a:avLst/>
          </a:prstGeom>
          <a:solidFill>
            <a:schemeClr val="tx2">
              <a:lumMod val="50000"/>
            </a:schemeClr>
          </a:solidFill>
        </p:spPr>
        <p:txBody>
          <a:bodyPr wrap="square" lIns="179285" tIns="143428" rIns="179285" bIns="143428" rtlCol="0" anchor="ctr">
            <a:noAutofit/>
          </a:bodyPr>
          <a:lstStyle/>
          <a:p>
            <a:pPr algn="ctr">
              <a:lnSpc>
                <a:spcPct val="90000"/>
              </a:lnSpc>
              <a:spcAft>
                <a:spcPts val="588"/>
              </a:spcAft>
            </a:pPr>
            <a:r>
              <a:rPr lang="en-US" sz="2353" dirty="0">
                <a:solidFill>
                  <a:schemeClr val="bg1"/>
                </a:solidFill>
              </a:rPr>
              <a:t>MABS</a:t>
            </a:r>
          </a:p>
        </p:txBody>
      </p:sp>
      <p:sp>
        <p:nvSpPr>
          <p:cNvPr id="6" name="TextBox 5">
            <a:extLst>
              <a:ext uri="{FF2B5EF4-FFF2-40B4-BE49-F238E27FC236}">
                <a16:creationId xmlns:a16="http://schemas.microsoft.com/office/drawing/2014/main" id="{3DC8B1FB-F6F6-47F6-899D-3E3527B848E0}"/>
              </a:ext>
              <a:ext uri="{C183D7F6-B498-43B3-948B-1728B52AA6E4}">
                <adec:decorative xmlns:adec="http://schemas.microsoft.com/office/drawing/2017/decorative" val="1"/>
              </a:ext>
            </a:extLst>
          </p:cNvPr>
          <p:cNvSpPr txBox="1"/>
          <p:nvPr/>
        </p:nvSpPr>
        <p:spPr>
          <a:xfrm>
            <a:off x="731843" y="2594073"/>
            <a:ext cx="2476673" cy="961220"/>
          </a:xfrm>
          <a:prstGeom prst="rect">
            <a:avLst/>
          </a:prstGeom>
          <a:solidFill>
            <a:schemeClr val="tx2">
              <a:lumMod val="50000"/>
            </a:schemeClr>
          </a:solidFill>
        </p:spPr>
        <p:txBody>
          <a:bodyPr wrap="square" lIns="179285" tIns="143428" rIns="179285" bIns="143428" rtlCol="0" anchor="ctr">
            <a:noAutofit/>
          </a:bodyPr>
          <a:lstStyle/>
          <a:p>
            <a:pPr algn="ctr">
              <a:lnSpc>
                <a:spcPct val="90000"/>
              </a:lnSpc>
              <a:spcAft>
                <a:spcPts val="588"/>
              </a:spcAft>
            </a:pPr>
            <a:r>
              <a:rPr lang="en-US" sz="2353" dirty="0">
                <a:solidFill>
                  <a:schemeClr val="bg1"/>
                </a:solidFill>
              </a:rPr>
              <a:t>Azure Site Recovery</a:t>
            </a:r>
          </a:p>
        </p:txBody>
      </p:sp>
    </p:spTree>
    <p:extLst>
      <p:ext uri="{BB962C8B-B14F-4D97-AF65-F5344CB8AC3E}">
        <p14:creationId xmlns:p14="http://schemas.microsoft.com/office/powerpoint/2010/main" val="3372102046"/>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tx1"/>
                </a:solidFill>
              </a:rPr>
              <a:t>Summary and resources</a:t>
            </a:r>
          </a:p>
        </p:txBody>
      </p:sp>
      <p:sp>
        <p:nvSpPr>
          <p:cNvPr id="6" name="Rectangle 5">
            <a:extLst>
              <a:ext uri="{FF2B5EF4-FFF2-40B4-BE49-F238E27FC236}">
                <a16:creationId xmlns:a16="http://schemas.microsoft.com/office/drawing/2014/main" id="{0B633E83-AF92-4262-B999-10850D32A854}"/>
              </a:ext>
            </a:extLst>
          </p:cNvPr>
          <p:cNvSpPr/>
          <p:nvPr/>
        </p:nvSpPr>
        <p:spPr bwMode="auto">
          <a:xfrm>
            <a:off x="387176" y="1243047"/>
            <a:ext cx="3615267" cy="537855"/>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pPr algn="ctr">
              <a:defRPr/>
            </a:pPr>
            <a:r>
              <a:rPr lang="en-US" sz="1961" dirty="0">
                <a:solidFill>
                  <a:srgbClr val="FFFFFF"/>
                </a:solidFill>
                <a:latin typeface="Segoe UI Semibold"/>
              </a:rPr>
              <a:t>Check your knowledge</a:t>
            </a:r>
          </a:p>
        </p:txBody>
      </p:sp>
      <p:sp>
        <p:nvSpPr>
          <p:cNvPr id="7" name="Rectangle 6">
            <a:extLst>
              <a:ext uri="{FF2B5EF4-FFF2-40B4-BE49-F238E27FC236}">
                <a16:creationId xmlns:a16="http://schemas.microsoft.com/office/drawing/2014/main" id="{E0C55107-420F-4893-A543-BBAE02ADD4F9}"/>
              </a:ext>
            </a:extLst>
          </p:cNvPr>
          <p:cNvSpPr/>
          <p:nvPr/>
        </p:nvSpPr>
        <p:spPr bwMode="auto">
          <a:xfrm>
            <a:off x="4140953" y="1243047"/>
            <a:ext cx="7607491" cy="537855"/>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pPr>
              <a:defRPr/>
            </a:pPr>
            <a:r>
              <a:rPr lang="en-US" sz="1961" dirty="0">
                <a:solidFill>
                  <a:srgbClr val="FFFFFF"/>
                </a:solidFill>
                <a:latin typeface="Segoe UI Semibold"/>
              </a:rPr>
              <a:t>Microsoft Learn Modules (docs.microsoft.com/Learn)</a:t>
            </a:r>
          </a:p>
        </p:txBody>
      </p:sp>
      <p:pic>
        <p:nvPicPr>
          <p:cNvPr id="3" name="Picture 2">
            <a:extLst>
              <a:ext uri="{FF2B5EF4-FFF2-40B4-BE49-F238E27FC236}">
                <a16:creationId xmlns:a16="http://schemas.microsoft.com/office/drawing/2014/main" id="{18CBD089-992F-48CE-89FA-F3AF8370506B}"/>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462177" y="2336232"/>
            <a:ext cx="1465263" cy="2130976"/>
          </a:xfrm>
          <a:prstGeom prst="rect">
            <a:avLst/>
          </a:prstGeom>
        </p:spPr>
      </p:pic>
      <p:sp>
        <p:nvSpPr>
          <p:cNvPr id="8" name="Rectangle 7">
            <a:extLst>
              <a:ext uri="{FF2B5EF4-FFF2-40B4-BE49-F238E27FC236}">
                <a16:creationId xmlns:a16="http://schemas.microsoft.com/office/drawing/2014/main" id="{169F3006-8609-4CDD-B431-90D1B3D88F78}"/>
              </a:ext>
            </a:extLst>
          </p:cNvPr>
          <p:cNvSpPr/>
          <p:nvPr/>
        </p:nvSpPr>
        <p:spPr>
          <a:xfrm>
            <a:off x="4169869" y="1885550"/>
            <a:ext cx="7590042" cy="49444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a:spcBef>
                <a:spcPts val="1176"/>
              </a:spcBef>
              <a:defRPr/>
            </a:pPr>
            <a:r>
              <a:rPr lang="en-US" dirty="0">
                <a:solidFill>
                  <a:srgbClr val="000000"/>
                </a:solidFill>
                <a:latin typeface="Segoe UI"/>
              </a:rPr>
              <a:t>Protect your virtual machines by using Azure Backup</a:t>
            </a:r>
          </a:p>
        </p:txBody>
      </p:sp>
      <p:cxnSp>
        <p:nvCxnSpPr>
          <p:cNvPr id="9" name="Straight Connector 8">
            <a:extLst>
              <a:ext uri="{FF2B5EF4-FFF2-40B4-BE49-F238E27FC236}">
                <a16:creationId xmlns:a16="http://schemas.microsoft.com/office/drawing/2014/main" id="{BE6AA3B9-5828-4A5D-8314-9576F28143B1}"/>
              </a:ext>
              <a:ext uri="{C183D7F6-B498-43B3-948B-1728B52AA6E4}">
                <adec:decorative xmlns:adec="http://schemas.microsoft.com/office/drawing/2017/decorative" val="1"/>
              </a:ext>
            </a:extLst>
          </p:cNvPr>
          <p:cNvCxnSpPr>
            <a:cxnSpLocks/>
          </p:cNvCxnSpPr>
          <p:nvPr/>
        </p:nvCxnSpPr>
        <p:spPr>
          <a:xfrm>
            <a:off x="4169869" y="2447064"/>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7A1C3FAD-9381-4EE0-8345-F88F6A7F84D6}"/>
              </a:ext>
            </a:extLst>
          </p:cNvPr>
          <p:cNvSpPr/>
          <p:nvPr/>
        </p:nvSpPr>
        <p:spPr>
          <a:xfrm>
            <a:off x="4169869" y="2462063"/>
            <a:ext cx="7590042" cy="494443"/>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a:spcBef>
                <a:spcPts val="1176"/>
              </a:spcBef>
              <a:defRPr/>
            </a:pPr>
            <a:r>
              <a:rPr lang="en-US" dirty="0">
                <a:solidFill>
                  <a:srgbClr val="000000"/>
                </a:solidFill>
                <a:latin typeface="Segoe UI"/>
              </a:rPr>
              <a:t>Disaster recovery and backup</a:t>
            </a:r>
          </a:p>
        </p:txBody>
      </p:sp>
      <p:cxnSp>
        <p:nvCxnSpPr>
          <p:cNvPr id="11" name="Straight Connector 10">
            <a:extLst>
              <a:ext uri="{FF2B5EF4-FFF2-40B4-BE49-F238E27FC236}">
                <a16:creationId xmlns:a16="http://schemas.microsoft.com/office/drawing/2014/main" id="{DB905F8E-10CE-4B6E-B967-66074399B7A7}"/>
              </a:ext>
              <a:ext uri="{C183D7F6-B498-43B3-948B-1728B52AA6E4}">
                <adec:decorative xmlns:adec="http://schemas.microsoft.com/office/drawing/2017/decorative" val="1"/>
              </a:ext>
            </a:extLst>
          </p:cNvPr>
          <p:cNvCxnSpPr>
            <a:cxnSpLocks/>
          </p:cNvCxnSpPr>
          <p:nvPr/>
        </p:nvCxnSpPr>
        <p:spPr>
          <a:xfrm>
            <a:off x="4169869" y="3013848"/>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06C342B-22B9-4704-A222-EFA54D93CBE1}"/>
              </a:ext>
            </a:extLst>
          </p:cNvPr>
          <p:cNvSpPr txBox="1"/>
          <p:nvPr/>
        </p:nvSpPr>
        <p:spPr>
          <a:xfrm>
            <a:off x="4093925" y="3071190"/>
            <a:ext cx="7590042" cy="332848"/>
          </a:xfrm>
          <a:prstGeom prst="rect">
            <a:avLst/>
          </a:prstGeom>
          <a:noFill/>
        </p:spPr>
        <p:txBody>
          <a:bodyPr wrap="square">
            <a:spAutoFit/>
          </a:bodyPr>
          <a:lstStyle/>
          <a:p>
            <a:r>
              <a:rPr lang="en-US" sz="1730" dirty="0"/>
              <a:t>Back up and restore your Azure SQL database</a:t>
            </a:r>
          </a:p>
        </p:txBody>
      </p:sp>
      <p:cxnSp>
        <p:nvCxnSpPr>
          <p:cNvPr id="15" name="Straight Connector 14">
            <a:extLst>
              <a:ext uri="{FF2B5EF4-FFF2-40B4-BE49-F238E27FC236}">
                <a16:creationId xmlns:a16="http://schemas.microsoft.com/office/drawing/2014/main" id="{7BC8E48C-D936-4F3B-A613-B3255924E27A}"/>
              </a:ext>
              <a:ext uri="{C183D7F6-B498-43B3-948B-1728B52AA6E4}">
                <adec:decorative xmlns:adec="http://schemas.microsoft.com/office/drawing/2017/decorative" val="1"/>
              </a:ext>
            </a:extLst>
          </p:cNvPr>
          <p:cNvCxnSpPr>
            <a:cxnSpLocks/>
          </p:cNvCxnSpPr>
          <p:nvPr/>
        </p:nvCxnSpPr>
        <p:spPr>
          <a:xfrm>
            <a:off x="4169869" y="3523355"/>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8DC78B24-F1DB-447F-A6D1-8FE6FD1FFF29}"/>
              </a:ext>
            </a:extLst>
          </p:cNvPr>
          <p:cNvSpPr txBox="1"/>
          <p:nvPr/>
        </p:nvSpPr>
        <p:spPr>
          <a:xfrm>
            <a:off x="4093925" y="3647703"/>
            <a:ext cx="6096651" cy="332848"/>
          </a:xfrm>
          <a:prstGeom prst="rect">
            <a:avLst/>
          </a:prstGeom>
          <a:noFill/>
        </p:spPr>
        <p:txBody>
          <a:bodyPr wrap="square">
            <a:spAutoFit/>
          </a:bodyPr>
          <a:lstStyle/>
          <a:p>
            <a:r>
              <a:rPr lang="en-US" sz="1730" dirty="0"/>
              <a:t>Protect your Azure infrastructure with Azure Site Recovery</a:t>
            </a:r>
          </a:p>
        </p:txBody>
      </p:sp>
      <p:sp>
        <p:nvSpPr>
          <p:cNvPr id="16" name="TextBox 15">
            <a:extLst>
              <a:ext uri="{FF2B5EF4-FFF2-40B4-BE49-F238E27FC236}">
                <a16:creationId xmlns:a16="http://schemas.microsoft.com/office/drawing/2014/main" id="{DEBB0938-A8B0-40F6-AA2C-CB3C0B6DE482}"/>
              </a:ext>
            </a:extLst>
          </p:cNvPr>
          <p:cNvSpPr txBox="1"/>
          <p:nvPr/>
        </p:nvSpPr>
        <p:spPr>
          <a:xfrm>
            <a:off x="4093925" y="4150309"/>
            <a:ext cx="7590042" cy="582484"/>
          </a:xfrm>
          <a:prstGeom prst="rect">
            <a:avLst/>
          </a:prstGeom>
          <a:noFill/>
        </p:spPr>
        <p:txBody>
          <a:bodyPr wrap="square">
            <a:spAutoFit/>
          </a:bodyPr>
          <a:lstStyle/>
          <a:p>
            <a:r>
              <a:rPr lang="en-US" sz="1730" dirty="0"/>
              <a:t>Protect your on-premises infrastructure from disasters with Azure Site Recovery</a:t>
            </a:r>
          </a:p>
        </p:txBody>
      </p:sp>
      <p:sp>
        <p:nvSpPr>
          <p:cNvPr id="17" name="TextBox 16">
            <a:extLst>
              <a:ext uri="{FF2B5EF4-FFF2-40B4-BE49-F238E27FC236}">
                <a16:creationId xmlns:a16="http://schemas.microsoft.com/office/drawing/2014/main" id="{5804E294-F747-4356-996A-90FAC4FCA360}"/>
              </a:ext>
            </a:extLst>
          </p:cNvPr>
          <p:cNvSpPr txBox="1"/>
          <p:nvPr/>
        </p:nvSpPr>
        <p:spPr>
          <a:xfrm>
            <a:off x="4093925" y="4905414"/>
            <a:ext cx="6096651" cy="332848"/>
          </a:xfrm>
          <a:prstGeom prst="rect">
            <a:avLst/>
          </a:prstGeom>
          <a:noFill/>
        </p:spPr>
        <p:txBody>
          <a:bodyPr wrap="square">
            <a:spAutoFit/>
          </a:bodyPr>
          <a:lstStyle/>
          <a:p>
            <a:r>
              <a:rPr lang="en-US" sz="1730" dirty="0"/>
              <a:t>Design your site recovery solution in Azure</a:t>
            </a:r>
          </a:p>
        </p:txBody>
      </p:sp>
      <p:cxnSp>
        <p:nvCxnSpPr>
          <p:cNvPr id="19" name="Straight Connector 18">
            <a:extLst>
              <a:ext uri="{FF2B5EF4-FFF2-40B4-BE49-F238E27FC236}">
                <a16:creationId xmlns:a16="http://schemas.microsoft.com/office/drawing/2014/main" id="{54F5E80B-3F1D-47A2-AB88-F77A12F1F910}"/>
              </a:ext>
              <a:ext uri="{C183D7F6-B498-43B3-948B-1728B52AA6E4}">
                <adec:decorative xmlns:adec="http://schemas.microsoft.com/office/drawing/2017/decorative" val="1"/>
              </a:ext>
            </a:extLst>
          </p:cNvPr>
          <p:cNvCxnSpPr>
            <a:cxnSpLocks/>
          </p:cNvCxnSpPr>
          <p:nvPr/>
        </p:nvCxnSpPr>
        <p:spPr>
          <a:xfrm>
            <a:off x="4179508" y="4114865"/>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B4F59-C687-477A-8F8C-49F8697EB2F2}"/>
              </a:ext>
              <a:ext uri="{C183D7F6-B498-43B3-948B-1728B52AA6E4}">
                <adec:decorative xmlns:adec="http://schemas.microsoft.com/office/drawing/2017/decorative" val="1"/>
              </a:ext>
            </a:extLst>
          </p:cNvPr>
          <p:cNvCxnSpPr>
            <a:cxnSpLocks/>
          </p:cNvCxnSpPr>
          <p:nvPr/>
        </p:nvCxnSpPr>
        <p:spPr>
          <a:xfrm>
            <a:off x="4179508" y="4797327"/>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DCD29A9-C63F-4CF9-B50E-F2CAB41C95A3}"/>
              </a:ext>
              <a:ext uri="{C183D7F6-B498-43B3-948B-1728B52AA6E4}">
                <adec:decorative xmlns:adec="http://schemas.microsoft.com/office/drawing/2017/decorative" val="1"/>
              </a:ext>
            </a:extLst>
          </p:cNvPr>
          <p:cNvCxnSpPr>
            <a:cxnSpLocks/>
          </p:cNvCxnSpPr>
          <p:nvPr/>
        </p:nvCxnSpPr>
        <p:spPr>
          <a:xfrm>
            <a:off x="4179508" y="5326567"/>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E0D7C7F0-E4D2-4EAE-9B7F-D0DCA33490E7}"/>
              </a:ext>
            </a:extLst>
          </p:cNvPr>
          <p:cNvSpPr txBox="1"/>
          <p:nvPr/>
        </p:nvSpPr>
        <p:spPr>
          <a:xfrm>
            <a:off x="4093924" y="5449817"/>
            <a:ext cx="6096651" cy="332848"/>
          </a:xfrm>
          <a:prstGeom prst="rect">
            <a:avLst/>
          </a:prstGeom>
          <a:noFill/>
        </p:spPr>
        <p:txBody>
          <a:bodyPr wrap="square">
            <a:spAutoFit/>
          </a:bodyPr>
          <a:lstStyle/>
          <a:p>
            <a:r>
              <a:rPr lang="en-US" sz="1730" dirty="0"/>
              <a:t>Configure file and folder backups</a:t>
            </a:r>
          </a:p>
        </p:txBody>
      </p:sp>
      <p:cxnSp>
        <p:nvCxnSpPr>
          <p:cNvPr id="5" name="Straight Connector 4">
            <a:extLst>
              <a:ext uri="{FF2B5EF4-FFF2-40B4-BE49-F238E27FC236}">
                <a16:creationId xmlns:a16="http://schemas.microsoft.com/office/drawing/2014/main" id="{65804488-8B56-4D7D-A942-400801E9BC93}"/>
              </a:ext>
              <a:ext uri="{C183D7F6-B498-43B3-948B-1728B52AA6E4}">
                <adec:decorative xmlns:adec="http://schemas.microsoft.com/office/drawing/2017/decorative" val="1"/>
              </a:ext>
            </a:extLst>
          </p:cNvPr>
          <p:cNvCxnSpPr>
            <a:cxnSpLocks/>
          </p:cNvCxnSpPr>
          <p:nvPr/>
        </p:nvCxnSpPr>
        <p:spPr>
          <a:xfrm>
            <a:off x="4179508" y="5938221"/>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6238913"/>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8B4F3F-CDE4-4DFF-AA15-D699813BE349}"/>
              </a:ext>
            </a:extLst>
          </p:cNvPr>
          <p:cNvSpPr>
            <a:spLocks noGrp="1"/>
          </p:cNvSpPr>
          <p:nvPr>
            <p:ph type="title"/>
          </p:nvPr>
        </p:nvSpPr>
        <p:spPr/>
        <p:txBody>
          <a:bodyPr/>
          <a:lstStyle/>
          <a:p>
            <a:r>
              <a:rPr lang="en-US" dirty="0"/>
              <a:t>End of presentation</a:t>
            </a:r>
          </a:p>
        </p:txBody>
      </p:sp>
      <p:pic>
        <p:nvPicPr>
          <p:cNvPr id="5" name="Graphic 4">
            <a:extLst>
              <a:ext uri="{FF2B5EF4-FFF2-40B4-BE49-F238E27FC236}">
                <a16:creationId xmlns:a16="http://schemas.microsoft.com/office/drawing/2014/main" id="{1F485429-BC93-4ECF-856B-6E94FE4BA3D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061038" y="2818424"/>
            <a:ext cx="1221151" cy="1221151"/>
          </a:xfrm>
          <a:prstGeom prst="rect">
            <a:avLst/>
          </a:prstGeom>
        </p:spPr>
      </p:pic>
    </p:spTree>
    <p:extLst>
      <p:ext uri="{BB962C8B-B14F-4D97-AF65-F5344CB8AC3E}">
        <p14:creationId xmlns:p14="http://schemas.microsoft.com/office/powerpoint/2010/main" val="1043983413"/>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A810A-2B8C-485F-A469-26D40CC32F5F}"/>
              </a:ext>
            </a:extLst>
          </p:cNvPr>
          <p:cNvSpPr>
            <a:spLocks noGrp="1"/>
          </p:cNvSpPr>
          <p:nvPr>
            <p:ph type="title"/>
          </p:nvPr>
        </p:nvSpPr>
        <p:spPr/>
        <p:txBody>
          <a:bodyPr/>
          <a:lstStyle/>
          <a:p>
            <a:r>
              <a:rPr lang="en-US" dirty="0"/>
              <a:t>Optional – </a:t>
            </a:r>
            <a:r>
              <a:rPr lang="en-US"/>
              <a:t>Whiteboard discussion #</a:t>
            </a:r>
            <a:r>
              <a:rPr lang="en-US" dirty="0"/>
              <a:t>1</a:t>
            </a:r>
          </a:p>
        </p:txBody>
      </p:sp>
      <p:sp>
        <p:nvSpPr>
          <p:cNvPr id="3" name="Text Placeholder 2">
            <a:extLst>
              <a:ext uri="{FF2B5EF4-FFF2-40B4-BE49-F238E27FC236}">
                <a16:creationId xmlns:a16="http://schemas.microsoft.com/office/drawing/2014/main" id="{5A9D89DE-2867-494D-A8F7-7FA56475B095}"/>
              </a:ext>
            </a:extLst>
          </p:cNvPr>
          <p:cNvSpPr>
            <a:spLocks noGrp="1"/>
          </p:cNvSpPr>
          <p:nvPr>
            <p:ph type="body" sz="quarter" idx="10"/>
          </p:nvPr>
        </p:nvSpPr>
        <p:spPr/>
        <p:txBody>
          <a:bodyPr/>
          <a:lstStyle/>
          <a:p>
            <a:r>
              <a:rPr lang="en-US" b="0" i="0" dirty="0">
                <a:solidFill>
                  <a:srgbClr val="171717"/>
                </a:solidFill>
                <a:effectLst/>
                <a:latin typeface="Segoe UI" panose="020B0502040204020203" pitchFamily="34" charset="0"/>
              </a:rPr>
              <a:t>Archive your on-premises data to Azure Blob storage.</a:t>
            </a:r>
            <a:endParaRPr lang="en-US" dirty="0"/>
          </a:p>
        </p:txBody>
      </p:sp>
      <p:pic>
        <p:nvPicPr>
          <p:cNvPr id="4" name="Picture 3" descr="Diagram showing Azure Backup and 3rd party backup apps ">
            <a:extLst>
              <a:ext uri="{FF2B5EF4-FFF2-40B4-BE49-F238E27FC236}">
                <a16:creationId xmlns:a16="http://schemas.microsoft.com/office/drawing/2014/main" id="{1DADD649-75FE-4F04-87F6-180DA99D226D}"/>
              </a:ext>
            </a:extLst>
          </p:cNvPr>
          <p:cNvPicPr>
            <a:picLocks noChangeAspect="1"/>
          </p:cNvPicPr>
          <p:nvPr/>
        </p:nvPicPr>
        <p:blipFill>
          <a:blip r:embed="rId3"/>
          <a:stretch>
            <a:fillRect/>
          </a:stretch>
        </p:blipFill>
        <p:spPr>
          <a:xfrm>
            <a:off x="1001072" y="1813476"/>
            <a:ext cx="10176410" cy="3582613"/>
          </a:xfrm>
          <a:prstGeom prst="rect">
            <a:avLst/>
          </a:prstGeom>
        </p:spPr>
      </p:pic>
    </p:spTree>
    <p:extLst>
      <p:ext uri="{BB962C8B-B14F-4D97-AF65-F5344CB8AC3E}">
        <p14:creationId xmlns:p14="http://schemas.microsoft.com/office/powerpoint/2010/main" val="83553781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dirty="0"/>
              <a:t>Introduction</a:t>
            </a:r>
          </a:p>
        </p:txBody>
      </p:sp>
      <p:sp>
        <p:nvSpPr>
          <p:cNvPr id="5" name="TextBox 4">
            <a:extLst>
              <a:ext uri="{FF2B5EF4-FFF2-40B4-BE49-F238E27FC236}">
                <a16:creationId xmlns:a16="http://schemas.microsoft.com/office/drawing/2014/main" id="{47835185-4DB4-4400-B461-606DA8486B4E}"/>
              </a:ext>
            </a:extLst>
          </p:cNvPr>
          <p:cNvSpPr txBox="1"/>
          <p:nvPr/>
        </p:nvSpPr>
        <p:spPr>
          <a:xfrm>
            <a:off x="333803" y="1362159"/>
            <a:ext cx="5463682" cy="4401205"/>
          </a:xfrm>
          <a:prstGeom prst="rect">
            <a:avLst/>
          </a:prstGeom>
          <a:noFill/>
        </p:spPr>
        <p:txBody>
          <a:bodyPr wrap="square">
            <a:spAutoFit/>
          </a:bodyPr>
          <a:lstStyle/>
          <a:p>
            <a:pPr marL="342900" lvl="0" indent="-342900">
              <a:spcAft>
                <a:spcPts val="1200"/>
              </a:spcAft>
              <a:buFont typeface="Arial" panose="020B0604020202020204" pitchFamily="34" charset="0"/>
              <a:buChar char="•"/>
            </a:pPr>
            <a:r>
              <a:rPr lang="en-US" altLang="zh-CN" sz="2000" dirty="0">
                <a:latin typeface="+mn-lt"/>
              </a:rPr>
              <a:t>Design for backup and recovery</a:t>
            </a:r>
          </a:p>
          <a:p>
            <a:pPr marL="342900" lvl="0" indent="-342900">
              <a:spcAft>
                <a:spcPts val="1200"/>
              </a:spcAft>
              <a:buFont typeface="Arial" panose="020B0604020202020204" pitchFamily="34" charset="0"/>
              <a:buChar char="•"/>
            </a:pPr>
            <a:r>
              <a:rPr lang="en-US" altLang="zh-CN" sz="2000" dirty="0">
                <a:latin typeface="+mn-lt"/>
              </a:rPr>
              <a:t>Design for Azure Backup</a:t>
            </a:r>
          </a:p>
          <a:p>
            <a:pPr marL="342900" lvl="0" indent="-342900">
              <a:spcAft>
                <a:spcPts val="1200"/>
              </a:spcAft>
              <a:buFont typeface="Arial" panose="020B0604020202020204" pitchFamily="34" charset="0"/>
              <a:buChar char="•"/>
            </a:pPr>
            <a:r>
              <a:rPr lang="en-US" altLang="zh-CN" sz="2000" dirty="0">
                <a:latin typeface="+mn-lt"/>
              </a:rPr>
              <a:t>Design for Azure blob backup and recovery</a:t>
            </a:r>
          </a:p>
          <a:p>
            <a:pPr marL="342900" lvl="0" indent="-342900">
              <a:spcAft>
                <a:spcPts val="1200"/>
              </a:spcAft>
              <a:buFont typeface="Arial" panose="020B0604020202020204" pitchFamily="34" charset="0"/>
              <a:buChar char="•"/>
            </a:pPr>
            <a:r>
              <a:rPr lang="en-US" altLang="zh-CN" sz="2000" dirty="0">
                <a:latin typeface="+mn-lt"/>
              </a:rPr>
              <a:t>Design for Azure Files backup and recovery</a:t>
            </a:r>
          </a:p>
          <a:p>
            <a:pPr marL="342900" lvl="0" indent="-342900">
              <a:spcAft>
                <a:spcPts val="1200"/>
              </a:spcAft>
              <a:buFont typeface="Arial" panose="020B0604020202020204" pitchFamily="34" charset="0"/>
              <a:buChar char="•"/>
            </a:pPr>
            <a:r>
              <a:rPr lang="en-US" altLang="zh-CN" sz="2000" dirty="0">
                <a:latin typeface="+mn-lt"/>
              </a:rPr>
              <a:t>Design for Azure virtual machine backup and recovery</a:t>
            </a:r>
          </a:p>
          <a:p>
            <a:pPr marL="342900" lvl="0" indent="-342900">
              <a:spcAft>
                <a:spcPts val="1200"/>
              </a:spcAft>
              <a:buFont typeface="Arial" panose="020B0604020202020204" pitchFamily="34" charset="0"/>
              <a:buChar char="•"/>
            </a:pPr>
            <a:r>
              <a:rPr lang="en-US" altLang="zh-CN" sz="2000" dirty="0">
                <a:latin typeface="+mn-lt"/>
              </a:rPr>
              <a:t>Design for Azure SQL backup and recovery</a:t>
            </a:r>
          </a:p>
          <a:p>
            <a:pPr marL="342900" lvl="0" indent="-342900">
              <a:spcAft>
                <a:spcPts val="1200"/>
              </a:spcAft>
              <a:buFont typeface="Arial" panose="020B0604020202020204" pitchFamily="34" charset="0"/>
              <a:buChar char="•"/>
            </a:pPr>
            <a:r>
              <a:rPr lang="en-US" altLang="zh-CN" sz="2000" dirty="0">
                <a:latin typeface="+mn-lt"/>
              </a:rPr>
              <a:t>Design for Azure Site Recovery</a:t>
            </a:r>
          </a:p>
          <a:p>
            <a:pPr marL="342900" lvl="0" indent="-342900">
              <a:spcAft>
                <a:spcPts val="1200"/>
              </a:spcAft>
              <a:buFont typeface="Arial" panose="020B0604020202020204" pitchFamily="34" charset="0"/>
              <a:buChar char="•"/>
            </a:pPr>
            <a:r>
              <a:rPr lang="en-US" altLang="zh-CN" sz="2000" dirty="0"/>
              <a:t>Case study</a:t>
            </a:r>
          </a:p>
          <a:p>
            <a:pPr marL="342900" lvl="0" indent="-342900">
              <a:spcAft>
                <a:spcPts val="1200"/>
              </a:spcAft>
              <a:buFont typeface="Arial" panose="020B0604020202020204" pitchFamily="34" charset="0"/>
              <a:buChar char="•"/>
            </a:pPr>
            <a:r>
              <a:rPr lang="en-US" altLang="zh-CN" sz="2000" dirty="0">
                <a:latin typeface="+mn-lt"/>
              </a:rPr>
              <a:t>Summary and resources</a:t>
            </a:r>
          </a:p>
        </p:txBody>
      </p:sp>
      <p:sp>
        <p:nvSpPr>
          <p:cNvPr id="7" name="TextBox 6">
            <a:extLst>
              <a:ext uri="{FF2B5EF4-FFF2-40B4-BE49-F238E27FC236}">
                <a16:creationId xmlns:a16="http://schemas.microsoft.com/office/drawing/2014/main" id="{2FF1405E-CA33-4E67-B23B-FAA450BFD509}"/>
              </a:ext>
            </a:extLst>
          </p:cNvPr>
          <p:cNvSpPr txBox="1"/>
          <p:nvPr/>
        </p:nvSpPr>
        <p:spPr>
          <a:xfrm>
            <a:off x="6525525" y="1128182"/>
            <a:ext cx="5463682" cy="4804520"/>
          </a:xfrm>
          <a:prstGeom prst="rect">
            <a:avLst/>
          </a:prstGeom>
          <a:solidFill>
            <a:schemeClr val="bg1">
              <a:lumMod val="95000"/>
            </a:schemeClr>
          </a:solidFill>
        </p:spPr>
        <p:txBody>
          <a:bodyPr wrap="square" lIns="182880" tIns="146304" rIns="182880" bIns="146304" rtlCol="0">
            <a:spAutoFit/>
          </a:bodyPr>
          <a:lstStyle/>
          <a:p>
            <a:pPr>
              <a:lnSpc>
                <a:spcPct val="90000"/>
              </a:lnSpc>
              <a:spcAft>
                <a:spcPts val="600"/>
              </a:spcAft>
            </a:pPr>
            <a:r>
              <a:rPr lang="en-US" sz="1800" dirty="0">
                <a:solidFill>
                  <a:schemeClr val="tx2">
                    <a:lumMod val="50000"/>
                  </a:schemeClr>
                </a:solidFill>
                <a:effectLst/>
                <a:ea typeface="Times New Roman" panose="02020603050405020304" pitchFamily="18" charset="0"/>
                <a:cs typeface="Times New Roman" panose="02020603050405020304" pitchFamily="18" charset="0"/>
              </a:rPr>
              <a:t>AZ-305: Design Business Continuity Solutions (10-15%)</a:t>
            </a:r>
          </a:p>
          <a:p>
            <a:pPr marL="0" marR="0">
              <a:lnSpc>
                <a:spcPct val="107000"/>
              </a:lnSpc>
              <a:spcBef>
                <a:spcPts val="0"/>
              </a:spcBef>
              <a:spcAft>
                <a:spcPts val="800"/>
              </a:spcAft>
            </a:pPr>
            <a:r>
              <a:rPr lang="en-US" sz="1800" dirty="0">
                <a:solidFill>
                  <a:schemeClr val="tx2">
                    <a:lumMod val="50000"/>
                  </a:schemeClr>
                </a:solidFill>
                <a:effectLst/>
                <a:ea typeface="Times New Roman" panose="02020603050405020304" pitchFamily="18" charset="0"/>
                <a:cs typeface="Times New Roman" panose="02020603050405020304" pitchFamily="18" charset="0"/>
              </a:rPr>
              <a:t>Design a Solution for Backup and Disaster Recovery</a:t>
            </a:r>
          </a:p>
          <a:p>
            <a:pPr marL="342900" marR="0" lvl="0" indent="-342900">
              <a:lnSpc>
                <a:spcPct val="107000"/>
              </a:lnSpc>
              <a:spcBef>
                <a:spcPts val="0"/>
              </a:spcBef>
              <a:spcAft>
                <a:spcPts val="0"/>
              </a:spcAft>
              <a:buFont typeface="Symbol" panose="05050102010706020507" pitchFamily="18" charset="2"/>
              <a:buChar char=""/>
            </a:pPr>
            <a:r>
              <a:rPr lang="en-US" sz="1800" dirty="0">
                <a:effectLst/>
                <a:ea typeface="Calibri" panose="020F0502020204030204" pitchFamily="34" charset="0"/>
                <a:cs typeface="Times New Roman" panose="02020603050405020304" pitchFamily="18" charset="0"/>
              </a:rPr>
              <a:t>Recommend a recovery solution for Azure, hybrid, and on-premises workloads that meets recovery objectives (RTO, RLO, RPO)</a:t>
            </a:r>
          </a:p>
          <a:p>
            <a:pPr marL="342900" marR="0" lvl="0" indent="-342900">
              <a:lnSpc>
                <a:spcPct val="107000"/>
              </a:lnSpc>
              <a:spcBef>
                <a:spcPts val="0"/>
              </a:spcBef>
              <a:spcAft>
                <a:spcPts val="0"/>
              </a:spcAft>
              <a:buFont typeface="Symbol" panose="05050102010706020507" pitchFamily="18" charset="2"/>
              <a:buChar char=""/>
            </a:pPr>
            <a:r>
              <a:rPr lang="en-US" sz="1800" dirty="0">
                <a:effectLst/>
                <a:ea typeface="Calibri" panose="020F0502020204030204" pitchFamily="34" charset="0"/>
                <a:cs typeface="Times New Roman" panose="02020603050405020304" pitchFamily="18" charset="0"/>
              </a:rPr>
              <a:t>Understand the recovery solutions for containers</a:t>
            </a:r>
          </a:p>
          <a:p>
            <a:pPr marL="342900" marR="0" lvl="0" indent="-342900">
              <a:lnSpc>
                <a:spcPct val="107000"/>
              </a:lnSpc>
              <a:spcBef>
                <a:spcPts val="0"/>
              </a:spcBef>
              <a:spcAft>
                <a:spcPts val="0"/>
              </a:spcAft>
              <a:buFont typeface="Symbol" panose="05050102010706020507" pitchFamily="18" charset="2"/>
              <a:buChar char=""/>
            </a:pPr>
            <a:r>
              <a:rPr lang="en-US" sz="1800" dirty="0">
                <a:effectLst/>
                <a:ea typeface="Calibri" panose="020F0502020204030204" pitchFamily="34" charset="0"/>
                <a:cs typeface="Times New Roman" panose="02020603050405020304" pitchFamily="18" charset="0"/>
              </a:rPr>
              <a:t>Recommend a backup and recovery solution for compute</a:t>
            </a:r>
          </a:p>
          <a:p>
            <a:pPr marL="342900" marR="0" lvl="0" indent="-342900">
              <a:lnSpc>
                <a:spcPct val="107000"/>
              </a:lnSpc>
              <a:spcBef>
                <a:spcPts val="0"/>
              </a:spcBef>
              <a:spcAft>
                <a:spcPts val="0"/>
              </a:spcAft>
              <a:buFont typeface="Symbol" panose="05050102010706020507" pitchFamily="18" charset="2"/>
              <a:buChar char=""/>
            </a:pPr>
            <a:r>
              <a:rPr lang="en-US" sz="1800" dirty="0">
                <a:effectLst/>
                <a:ea typeface="Calibri" panose="020F0502020204030204" pitchFamily="34" charset="0"/>
                <a:cs typeface="Times New Roman" panose="02020603050405020304" pitchFamily="18" charset="0"/>
              </a:rPr>
              <a:t>Recommend a backup and recovery solution for databases</a:t>
            </a:r>
          </a:p>
          <a:p>
            <a:pPr marL="342900" marR="0" lvl="0" indent="-342900">
              <a:lnSpc>
                <a:spcPct val="107000"/>
              </a:lnSpc>
              <a:spcBef>
                <a:spcPts val="0"/>
              </a:spcBef>
              <a:spcAft>
                <a:spcPts val="0"/>
              </a:spcAft>
              <a:buFont typeface="Symbol" panose="05050102010706020507" pitchFamily="18" charset="2"/>
              <a:buChar char=""/>
            </a:pPr>
            <a:r>
              <a:rPr lang="en-US" sz="1800" dirty="0">
                <a:effectLst/>
                <a:ea typeface="Calibri" panose="020F0502020204030204" pitchFamily="34" charset="0"/>
                <a:cs typeface="Times New Roman" panose="02020603050405020304" pitchFamily="18" charset="0"/>
              </a:rPr>
              <a:t>Recommend a backup and recovery solution for unstructured data</a:t>
            </a:r>
          </a:p>
        </p:txBody>
      </p:sp>
    </p:spTree>
    <p:extLst>
      <p:ext uri="{BB962C8B-B14F-4D97-AF65-F5344CB8AC3E}">
        <p14:creationId xmlns:p14="http://schemas.microsoft.com/office/powerpoint/2010/main" val="41881027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BFBA0D-4E08-4662-A388-05221B550BB4}"/>
              </a:ext>
            </a:extLst>
          </p:cNvPr>
          <p:cNvSpPr>
            <a:spLocks noGrp="1"/>
          </p:cNvSpPr>
          <p:nvPr>
            <p:ph type="title"/>
          </p:nvPr>
        </p:nvSpPr>
        <p:spPr/>
        <p:txBody>
          <a:bodyPr/>
          <a:lstStyle/>
          <a:p>
            <a:r>
              <a:rPr lang="en-US" dirty="0"/>
              <a:t>Design for backup and recovery</a:t>
            </a:r>
          </a:p>
        </p:txBody>
      </p:sp>
      <p:pic>
        <p:nvPicPr>
          <p:cNvPr id="6" name="Picture Placeholder 5" descr="Continuous Improvement with solid fill">
            <a:extLst>
              <a:ext uri="{FF2B5EF4-FFF2-40B4-BE49-F238E27FC236}">
                <a16:creationId xmlns:a16="http://schemas.microsoft.com/office/drawing/2014/main" id="{FADD5AE1-011E-4D69-B087-40EEBEA9F3D2}"/>
              </a:ext>
            </a:extLst>
          </p:cNvPr>
          <p:cNvPicPr>
            <a:picLocks noGrp="1" noChangeAspect="1"/>
          </p:cNvPicPr>
          <p:nvPr>
            <p:ph type="pic" sz="quarter" idx="10"/>
          </p:nvPr>
        </p:nvPicPr>
        <p:blipFill>
          <a:blip r:embed="rId2">
            <a:duotone>
              <a:schemeClr val="accent4">
                <a:shade val="45000"/>
                <a:satMod val="135000"/>
              </a:schemeClr>
              <a:prstClr val="white"/>
            </a:duotone>
            <a:extLst>
              <a:ext uri="{96DAC541-7B7A-43D3-8B79-37D633B846F1}">
                <asvg:svgBlip xmlns:asvg="http://schemas.microsoft.com/office/drawing/2016/SVG/main" r:embed="rId3"/>
              </a:ext>
            </a:extLst>
          </a:blip>
          <a:srcRect/>
          <a:stretch>
            <a:fillRect/>
          </a:stretch>
        </p:blipFill>
        <p:spPr>
          <a:xfrm>
            <a:off x="9953625" y="2687324"/>
            <a:ext cx="1483140" cy="1483351"/>
          </a:xfrm>
        </p:spPr>
      </p:pic>
    </p:spTree>
    <p:extLst>
      <p:ext uri="{BB962C8B-B14F-4D97-AF65-F5344CB8AC3E}">
        <p14:creationId xmlns:p14="http://schemas.microsoft.com/office/powerpoint/2010/main" val="290904653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440494"/>
            <a:ext cx="11341268" cy="642840"/>
          </a:xfrm>
        </p:spPr>
        <p:txBody>
          <a:bodyPr/>
          <a:lstStyle/>
          <a:p>
            <a:r>
              <a:rPr lang="en-US" dirty="0"/>
              <a:t>Plan for backup and recovery</a:t>
            </a:r>
          </a:p>
        </p:txBody>
      </p:sp>
      <p:sp>
        <p:nvSpPr>
          <p:cNvPr id="6" name="Text Placeholder 5"/>
          <p:cNvSpPr>
            <a:spLocks noGrp="1"/>
          </p:cNvSpPr>
          <p:nvPr>
            <p:ph type="body" sz="quarter" idx="10"/>
          </p:nvPr>
        </p:nvSpPr>
        <p:spPr>
          <a:xfrm>
            <a:off x="431800" y="1082675"/>
            <a:ext cx="11341100" cy="430887"/>
          </a:xfrm>
        </p:spPr>
        <p:txBody>
          <a:bodyPr/>
          <a:lstStyle/>
          <a:p>
            <a:pPr lvl="1"/>
            <a:r>
              <a:rPr lang="en-US" sz="2200" spc="-49" dirty="0">
                <a:solidFill>
                  <a:schemeClr val="tx2">
                    <a:lumMod val="50000"/>
                  </a:schemeClr>
                </a:solidFill>
                <a:latin typeface="+mj-lt"/>
              </a:rPr>
              <a:t>Identify your business needs and create a plan to address those needs</a:t>
            </a:r>
          </a:p>
        </p:txBody>
      </p:sp>
      <p:sp>
        <p:nvSpPr>
          <p:cNvPr id="3" name="TextBox 2">
            <a:extLst>
              <a:ext uri="{FF2B5EF4-FFF2-40B4-BE49-F238E27FC236}">
                <a16:creationId xmlns:a16="http://schemas.microsoft.com/office/drawing/2014/main" id="{329BD8C8-B47C-4BF5-9B40-F05C2DB71248}"/>
              </a:ext>
            </a:extLst>
          </p:cNvPr>
          <p:cNvSpPr txBox="1"/>
          <p:nvPr/>
        </p:nvSpPr>
        <p:spPr>
          <a:xfrm>
            <a:off x="419100" y="1829060"/>
            <a:ext cx="9068257" cy="2708434"/>
          </a:xfrm>
          <a:prstGeom prst="rect">
            <a:avLst/>
          </a:prstGeom>
          <a:noFill/>
        </p:spPr>
        <p:txBody>
          <a:bodyPr wrap="square">
            <a:spAutoFit/>
          </a:bodyPr>
          <a:lstStyle/>
          <a:p>
            <a:pPr marL="342900" lvl="0" indent="-342900">
              <a:spcAft>
                <a:spcPts val="1200"/>
              </a:spcAft>
              <a:buFont typeface="Arial" panose="020B0604020202020204" pitchFamily="34" charset="0"/>
              <a:buChar char="•"/>
            </a:pPr>
            <a:r>
              <a:rPr lang="en-US" altLang="zh-CN" sz="2000" dirty="0">
                <a:latin typeface="+mn-lt"/>
              </a:rPr>
              <a:t>What are your workloads and their usage?</a:t>
            </a:r>
          </a:p>
          <a:p>
            <a:pPr marL="342900" lvl="0" indent="-342900">
              <a:spcAft>
                <a:spcPts val="1200"/>
              </a:spcAft>
              <a:buFont typeface="Arial" panose="020B0604020202020204" pitchFamily="34" charset="0"/>
              <a:buChar char="•"/>
            </a:pPr>
            <a:r>
              <a:rPr lang="en-US" altLang="zh-CN" sz="2000" dirty="0">
                <a:latin typeface="+mn-lt"/>
              </a:rPr>
              <a:t>What are the usage patterns for your workloads?</a:t>
            </a:r>
          </a:p>
          <a:p>
            <a:pPr marL="342900" lvl="0" indent="-342900">
              <a:spcAft>
                <a:spcPts val="1200"/>
              </a:spcAft>
              <a:buFont typeface="Arial" panose="020B0604020202020204" pitchFamily="34" charset="0"/>
              <a:buChar char="•"/>
            </a:pPr>
            <a:r>
              <a:rPr lang="en-US" altLang="zh-CN" sz="2000" dirty="0">
                <a:latin typeface="+mn-lt"/>
              </a:rPr>
              <a:t>What are the availability metrics (MTTR and MTBF)?</a:t>
            </a:r>
          </a:p>
          <a:p>
            <a:pPr marL="342900" lvl="0" indent="-342900">
              <a:spcAft>
                <a:spcPts val="1200"/>
              </a:spcAft>
              <a:buFont typeface="Arial" panose="020B0604020202020204" pitchFamily="34" charset="0"/>
              <a:buChar char="•"/>
            </a:pPr>
            <a:r>
              <a:rPr lang="en-US" altLang="zh-CN" sz="2000" dirty="0">
                <a:latin typeface="+mn-lt"/>
              </a:rPr>
              <a:t>What are the recovery metrics (RTO and RPO)?</a:t>
            </a:r>
          </a:p>
          <a:p>
            <a:pPr marL="342900" lvl="0" indent="-342900">
              <a:spcAft>
                <a:spcPts val="1200"/>
              </a:spcAft>
              <a:buFont typeface="Arial" panose="020B0604020202020204" pitchFamily="34" charset="0"/>
              <a:buChar char="•"/>
            </a:pPr>
            <a:r>
              <a:rPr lang="en-US" altLang="zh-CN" sz="2000" dirty="0">
                <a:latin typeface="+mn-lt"/>
              </a:rPr>
              <a:t>What are the workload availability targets?</a:t>
            </a:r>
          </a:p>
          <a:p>
            <a:pPr marL="342900" lvl="0" indent="-342900">
              <a:spcAft>
                <a:spcPts val="1200"/>
              </a:spcAft>
              <a:buFont typeface="Arial" panose="020B0604020202020204" pitchFamily="34" charset="0"/>
              <a:buChar char="•"/>
            </a:pPr>
            <a:r>
              <a:rPr lang="en-US" altLang="zh-CN" sz="2000" dirty="0">
                <a:latin typeface="+mn-lt"/>
              </a:rPr>
              <a:t>What are your SLAs?</a:t>
            </a:r>
          </a:p>
        </p:txBody>
      </p:sp>
    </p:spTree>
    <p:extLst>
      <p:ext uri="{BB962C8B-B14F-4D97-AF65-F5344CB8AC3E}">
        <p14:creationId xmlns:p14="http://schemas.microsoft.com/office/powerpoint/2010/main" val="767117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9426B5-2775-4172-A5F5-B2BE7837B258}"/>
              </a:ext>
            </a:extLst>
          </p:cNvPr>
          <p:cNvSpPr>
            <a:spLocks noGrp="1"/>
          </p:cNvSpPr>
          <p:nvPr>
            <p:ph type="title"/>
          </p:nvPr>
        </p:nvSpPr>
        <p:spPr/>
        <p:txBody>
          <a:bodyPr/>
          <a:lstStyle/>
          <a:p>
            <a:r>
              <a:rPr lang="en-US" dirty="0"/>
              <a:t>Design for Azure Backup</a:t>
            </a:r>
          </a:p>
        </p:txBody>
      </p:sp>
      <p:pic>
        <p:nvPicPr>
          <p:cNvPr id="7" name="Picture Placeholder 6">
            <a:extLst>
              <a:ext uri="{FF2B5EF4-FFF2-40B4-BE49-F238E27FC236}">
                <a16:creationId xmlns:a16="http://schemas.microsoft.com/office/drawing/2014/main" id="{16960F0A-2A7E-4D9A-AFE9-06D2A9AAA084}"/>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308437027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2659F-9141-40CC-AFDA-69631E3DB907}"/>
              </a:ext>
            </a:extLst>
          </p:cNvPr>
          <p:cNvSpPr>
            <a:spLocks noGrp="1"/>
          </p:cNvSpPr>
          <p:nvPr>
            <p:ph type="title"/>
          </p:nvPr>
        </p:nvSpPr>
        <p:spPr/>
        <p:txBody>
          <a:bodyPr/>
          <a:lstStyle/>
          <a:p>
            <a:r>
              <a:rPr lang="en-US" dirty="0"/>
              <a:t>When to use </a:t>
            </a:r>
            <a:r>
              <a:rPr lang="en-US" dirty="0">
                <a:solidFill>
                  <a:schemeClr val="tx2">
                    <a:lumMod val="50000"/>
                  </a:schemeClr>
                </a:solidFill>
                <a:hlinkClick r:id="rId3">
                  <a:extLst>
                    <a:ext uri="{A12FA001-AC4F-418D-AE19-62706E023703}">
                      <ahyp:hlinkClr xmlns:ahyp="http://schemas.microsoft.com/office/drawing/2018/hyperlinkcolor" val="tx"/>
                    </a:ext>
                  </a:extLst>
                </a:hlinkClick>
              </a:rPr>
              <a:t>Azure Backup</a:t>
            </a:r>
            <a:endParaRPr lang="en-US" dirty="0">
              <a:solidFill>
                <a:schemeClr val="tx2">
                  <a:lumMod val="50000"/>
                </a:schemeClr>
              </a:solidFill>
            </a:endParaRPr>
          </a:p>
        </p:txBody>
      </p:sp>
      <p:sp>
        <p:nvSpPr>
          <p:cNvPr id="3" name="Text Placeholder 2">
            <a:extLst>
              <a:ext uri="{FF2B5EF4-FFF2-40B4-BE49-F238E27FC236}">
                <a16:creationId xmlns:a16="http://schemas.microsoft.com/office/drawing/2014/main" id="{9243D06F-F0E7-459F-8020-25D29904DB91}"/>
              </a:ext>
            </a:extLst>
          </p:cNvPr>
          <p:cNvSpPr>
            <a:spLocks noGrp="1"/>
          </p:cNvSpPr>
          <p:nvPr>
            <p:ph type="body" sz="quarter" idx="10"/>
          </p:nvPr>
        </p:nvSpPr>
        <p:spPr>
          <a:xfrm>
            <a:off x="432089" y="1083334"/>
            <a:ext cx="11341268" cy="430887"/>
          </a:xfrm>
        </p:spPr>
        <p:txBody>
          <a:bodyPr/>
          <a:lstStyle/>
          <a:p>
            <a:r>
              <a:rPr lang="en-US" sz="2200" spc="-49" dirty="0">
                <a:solidFill>
                  <a:schemeClr val="tx2">
                    <a:lumMod val="50000"/>
                  </a:schemeClr>
                </a:solidFill>
                <a:latin typeface="+mj-lt"/>
              </a:rPr>
              <a:t>Azure Backup is a full-service backup and recovery solution. </a:t>
            </a:r>
          </a:p>
        </p:txBody>
      </p:sp>
      <p:sp>
        <p:nvSpPr>
          <p:cNvPr id="17" name="TextBox 16">
            <a:extLst>
              <a:ext uri="{FF2B5EF4-FFF2-40B4-BE49-F238E27FC236}">
                <a16:creationId xmlns:a16="http://schemas.microsoft.com/office/drawing/2014/main" id="{13FE172E-CA2D-4E13-AB25-1880701C72EF}"/>
              </a:ext>
            </a:extLst>
          </p:cNvPr>
          <p:cNvSpPr txBox="1"/>
          <p:nvPr/>
        </p:nvSpPr>
        <p:spPr>
          <a:xfrm>
            <a:off x="283772" y="1862413"/>
            <a:ext cx="4346663" cy="4247317"/>
          </a:xfrm>
          <a:prstGeom prst="rect">
            <a:avLst/>
          </a:prstGeom>
          <a:noFill/>
        </p:spPr>
        <p:txBody>
          <a:bodyPr wrap="square">
            <a:spAutoFit/>
          </a:bodyPr>
          <a:lstStyle/>
          <a:p>
            <a:pPr marL="342900" indent="-342900">
              <a:spcAft>
                <a:spcPts val="1200"/>
              </a:spcAft>
              <a:buFont typeface="Arial" panose="020B0604020202020204" pitchFamily="34" charset="0"/>
              <a:buChar char="•"/>
            </a:pPr>
            <a:r>
              <a:rPr lang="en-US" sz="2000" dirty="0"/>
              <a:t>Unlimited scaling with high availability and unlimited data transfer</a:t>
            </a:r>
          </a:p>
          <a:p>
            <a:pPr marL="342900" indent="-342900">
              <a:spcAft>
                <a:spcPts val="1200"/>
              </a:spcAft>
              <a:buFont typeface="Arial" panose="020B0604020202020204" pitchFamily="34" charset="0"/>
              <a:buChar char="•"/>
            </a:pPr>
            <a:r>
              <a:rPr lang="en-US" sz="2000" dirty="0"/>
              <a:t>Automatic replication of locally redundant storage and geo-redundant storage using a pay-as-you-use model</a:t>
            </a:r>
          </a:p>
          <a:p>
            <a:pPr marL="342900" indent="-342900">
              <a:spcAft>
                <a:spcPts val="1200"/>
              </a:spcAft>
              <a:buFont typeface="Arial" panose="020B0604020202020204" pitchFamily="34" charset="0"/>
              <a:buChar char="•"/>
            </a:pPr>
            <a:r>
              <a:rPr lang="en-US" sz="2000" dirty="0"/>
              <a:t>Application-consistent backups with secure transmission and storage of your data in Azure</a:t>
            </a:r>
          </a:p>
          <a:p>
            <a:pPr marL="342900" indent="-342900">
              <a:spcAft>
                <a:spcPts val="1200"/>
              </a:spcAft>
              <a:buFont typeface="Arial" panose="020B0604020202020204" pitchFamily="34" charset="0"/>
              <a:buChar char="•"/>
            </a:pPr>
            <a:r>
              <a:rPr lang="en-US" sz="2000" dirty="0"/>
              <a:t>No limits on the length of time you can keep the backup data</a:t>
            </a:r>
          </a:p>
        </p:txBody>
      </p:sp>
      <p:grpSp>
        <p:nvGrpSpPr>
          <p:cNvPr id="5" name="Group 4" descr="Azure Backup Service handles on-premises backup agents and cloud resources with built-in backup.">
            <a:extLst>
              <a:ext uri="{FF2B5EF4-FFF2-40B4-BE49-F238E27FC236}">
                <a16:creationId xmlns:a16="http://schemas.microsoft.com/office/drawing/2014/main" id="{B8E88E81-DA24-4EDF-880A-662BCADC3881}"/>
              </a:ext>
            </a:extLst>
          </p:cNvPr>
          <p:cNvGrpSpPr/>
          <p:nvPr/>
        </p:nvGrpSpPr>
        <p:grpSpPr>
          <a:xfrm>
            <a:off x="4859079" y="1614311"/>
            <a:ext cx="7193809" cy="4803195"/>
            <a:chOff x="4859079" y="1614311"/>
            <a:chExt cx="7193809" cy="4803195"/>
          </a:xfrm>
        </p:grpSpPr>
        <p:sp>
          <p:nvSpPr>
            <p:cNvPr id="13" name="Rectangle 12">
              <a:extLst>
                <a:ext uri="{FF2B5EF4-FFF2-40B4-BE49-F238E27FC236}">
                  <a16:creationId xmlns:a16="http://schemas.microsoft.com/office/drawing/2014/main" id="{BDE274B4-8CD2-4172-8588-302ACEB25BF3}"/>
                </a:ext>
                <a:ext uri="{C183D7F6-B498-43B3-948B-1728B52AA6E4}">
                  <adec:decorative xmlns:adec="http://schemas.microsoft.com/office/drawing/2017/decorative" val="1"/>
                </a:ext>
              </a:extLst>
            </p:cNvPr>
            <p:cNvSpPr/>
            <p:nvPr/>
          </p:nvSpPr>
          <p:spPr bwMode="auto">
            <a:xfrm>
              <a:off x="4859079" y="1614311"/>
              <a:ext cx="7193808" cy="4803195"/>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cs typeface="Segoe UI" pitchFamily="34" charset="0"/>
              </a:endParaRPr>
            </a:p>
          </p:txBody>
        </p:sp>
        <p:grpSp>
          <p:nvGrpSpPr>
            <p:cNvPr id="7" name="Group 6">
              <a:extLst>
                <a:ext uri="{FF2B5EF4-FFF2-40B4-BE49-F238E27FC236}">
                  <a16:creationId xmlns:a16="http://schemas.microsoft.com/office/drawing/2014/main" id="{CFF91E8A-6C8B-462B-9199-31F375E6BCF5}"/>
                </a:ext>
              </a:extLst>
            </p:cNvPr>
            <p:cNvGrpSpPr/>
            <p:nvPr/>
          </p:nvGrpSpPr>
          <p:grpSpPr>
            <a:xfrm>
              <a:off x="5156791" y="1862413"/>
              <a:ext cx="6751437" cy="4180219"/>
              <a:chOff x="1265976" y="1863098"/>
              <a:chExt cx="8173790" cy="4614961"/>
            </a:xfrm>
          </p:grpSpPr>
          <p:cxnSp>
            <p:nvCxnSpPr>
              <p:cNvPr id="8" name="Straight Connector 7">
                <a:extLst>
                  <a:ext uri="{FF2B5EF4-FFF2-40B4-BE49-F238E27FC236}">
                    <a16:creationId xmlns:a16="http://schemas.microsoft.com/office/drawing/2014/main" id="{BDE18488-3ED9-4FFD-A995-5A923A85C168}"/>
                  </a:ext>
                </a:extLst>
              </p:cNvPr>
              <p:cNvCxnSpPr>
                <a:cxnSpLocks/>
                <a:endCxn id="19" idx="1"/>
              </p:cNvCxnSpPr>
              <p:nvPr/>
            </p:nvCxnSpPr>
            <p:spPr>
              <a:xfrm>
                <a:off x="5729960" y="3493206"/>
                <a:ext cx="278517" cy="324589"/>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EF9AB92-B0AC-432A-AB34-91D4463342A4}"/>
                  </a:ext>
                </a:extLst>
              </p:cNvPr>
              <p:cNvCxnSpPr>
                <a:cxnSpLocks/>
                <a:endCxn id="18" idx="1"/>
              </p:cNvCxnSpPr>
              <p:nvPr/>
            </p:nvCxnSpPr>
            <p:spPr>
              <a:xfrm flipV="1">
                <a:off x="5814068" y="2941495"/>
                <a:ext cx="183973" cy="55197"/>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 name="Rectangle: Rounded Corners 9">
                <a:extLst>
                  <a:ext uri="{FF2B5EF4-FFF2-40B4-BE49-F238E27FC236}">
                    <a16:creationId xmlns:a16="http://schemas.microsoft.com/office/drawing/2014/main" id="{703DD227-E33C-44CF-BAAE-1F177EA6F39C}"/>
                  </a:ext>
                </a:extLst>
              </p:cNvPr>
              <p:cNvSpPr/>
              <p:nvPr/>
            </p:nvSpPr>
            <p:spPr bwMode="auto">
              <a:xfrm>
                <a:off x="3487296" y="2451798"/>
                <a:ext cx="3969529" cy="1881203"/>
              </a:xfrm>
              <a:prstGeom prst="roundRect">
                <a:avLst/>
              </a:prstGeom>
              <a:noFill/>
              <a:ln w="9525">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Graphic 10">
                <a:extLst>
                  <a:ext uri="{FF2B5EF4-FFF2-40B4-BE49-F238E27FC236}">
                    <a16:creationId xmlns:a16="http://schemas.microsoft.com/office/drawing/2014/main" id="{EDCD77CF-8B73-473C-ABB9-8C84DC09F3C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450672" y="1882860"/>
                <a:ext cx="561976" cy="561976"/>
              </a:xfrm>
              <a:prstGeom prst="rect">
                <a:avLst/>
              </a:prstGeom>
            </p:spPr>
          </p:pic>
          <p:sp>
            <p:nvSpPr>
              <p:cNvPr id="12" name="TextBox 11">
                <a:extLst>
                  <a:ext uri="{FF2B5EF4-FFF2-40B4-BE49-F238E27FC236}">
                    <a16:creationId xmlns:a16="http://schemas.microsoft.com/office/drawing/2014/main" id="{1F09C728-A7F5-49C9-A7F7-56CCCEC058C1}"/>
                  </a:ext>
                </a:extLst>
              </p:cNvPr>
              <p:cNvSpPr txBox="1"/>
              <p:nvPr/>
            </p:nvSpPr>
            <p:spPr>
              <a:xfrm>
                <a:off x="4945973" y="1895915"/>
                <a:ext cx="2192930" cy="509678"/>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Azure Backup Service</a:t>
                </a:r>
              </a:p>
            </p:txBody>
          </p:sp>
          <p:sp>
            <p:nvSpPr>
              <p:cNvPr id="14" name="Rectangle 13">
                <a:extLst>
                  <a:ext uri="{FF2B5EF4-FFF2-40B4-BE49-F238E27FC236}">
                    <a16:creationId xmlns:a16="http://schemas.microsoft.com/office/drawing/2014/main" id="{56CBBF6F-9C1D-4040-8F84-053A97120B29}"/>
                  </a:ext>
                </a:extLst>
              </p:cNvPr>
              <p:cNvSpPr/>
              <p:nvPr/>
            </p:nvSpPr>
            <p:spPr bwMode="auto">
              <a:xfrm>
                <a:off x="3237168" y="2574451"/>
                <a:ext cx="1714895" cy="734087"/>
              </a:xfrm>
              <a:prstGeom prst="rect">
                <a:avLst/>
              </a:prstGeom>
              <a:solidFill>
                <a:schemeClr val="bg1">
                  <a:lumMod val="95000"/>
                </a:schemeClr>
              </a:solid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Segoe UI" pitchFamily="34" charset="0"/>
                  </a:rPr>
                  <a:t>Recovery point management</a:t>
                </a:r>
              </a:p>
            </p:txBody>
          </p:sp>
          <p:sp>
            <p:nvSpPr>
              <p:cNvPr id="16" name="Rectangle 15">
                <a:extLst>
                  <a:ext uri="{FF2B5EF4-FFF2-40B4-BE49-F238E27FC236}">
                    <a16:creationId xmlns:a16="http://schemas.microsoft.com/office/drawing/2014/main" id="{E24D318D-F955-45D4-992A-1BA03E25427F}"/>
                  </a:ext>
                </a:extLst>
              </p:cNvPr>
              <p:cNvSpPr/>
              <p:nvPr/>
            </p:nvSpPr>
            <p:spPr bwMode="auto">
              <a:xfrm>
                <a:off x="3206435" y="3450751"/>
                <a:ext cx="1714895" cy="734087"/>
              </a:xfrm>
              <a:prstGeom prst="rect">
                <a:avLst/>
              </a:prstGeom>
              <a:solidFill>
                <a:schemeClr val="bg1">
                  <a:lumMod val="95000"/>
                </a:schemeClr>
              </a:solid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Segoe UI" pitchFamily="34" charset="0"/>
                  </a:rPr>
                  <a:t>Storage management</a:t>
                </a:r>
              </a:p>
            </p:txBody>
          </p:sp>
          <p:sp>
            <p:nvSpPr>
              <p:cNvPr id="18" name="Rectangle 17">
                <a:extLst>
                  <a:ext uri="{FF2B5EF4-FFF2-40B4-BE49-F238E27FC236}">
                    <a16:creationId xmlns:a16="http://schemas.microsoft.com/office/drawing/2014/main" id="{8D2CE9FD-CE4F-4F34-B1B0-875414DDB988}"/>
                  </a:ext>
                </a:extLst>
              </p:cNvPr>
              <p:cNvSpPr/>
              <p:nvPr/>
            </p:nvSpPr>
            <p:spPr bwMode="auto">
              <a:xfrm>
                <a:off x="5998041" y="2574451"/>
                <a:ext cx="1714895" cy="734087"/>
              </a:xfrm>
              <a:prstGeom prst="rect">
                <a:avLst/>
              </a:prstGeom>
              <a:solidFill>
                <a:schemeClr val="bg1">
                  <a:lumMod val="95000"/>
                </a:schemeClr>
              </a:solid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Segoe UI" pitchFamily="34" charset="0"/>
                  </a:rPr>
                  <a:t>Resiliency &amp; availability</a:t>
                </a:r>
              </a:p>
            </p:txBody>
          </p:sp>
          <p:sp>
            <p:nvSpPr>
              <p:cNvPr id="19" name="Rectangle 18">
                <a:extLst>
                  <a:ext uri="{FF2B5EF4-FFF2-40B4-BE49-F238E27FC236}">
                    <a16:creationId xmlns:a16="http://schemas.microsoft.com/office/drawing/2014/main" id="{0C05069F-38FF-48C1-BF94-DD5B22EE8A70}"/>
                  </a:ext>
                </a:extLst>
              </p:cNvPr>
              <p:cNvSpPr/>
              <p:nvPr/>
            </p:nvSpPr>
            <p:spPr bwMode="auto">
              <a:xfrm>
                <a:off x="6008477" y="3450751"/>
                <a:ext cx="1714895" cy="734087"/>
              </a:xfrm>
              <a:prstGeom prst="rect">
                <a:avLst/>
              </a:prstGeom>
              <a:solidFill>
                <a:schemeClr val="bg1">
                  <a:lumMod val="95000"/>
                </a:schemeClr>
              </a:solid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Segoe UI" pitchFamily="34" charset="0"/>
                  </a:rPr>
                  <a:t>Data tiering</a:t>
                </a:r>
              </a:p>
            </p:txBody>
          </p:sp>
          <p:sp>
            <p:nvSpPr>
              <p:cNvPr id="20" name="Rectangle 19">
                <a:extLst>
                  <a:ext uri="{FF2B5EF4-FFF2-40B4-BE49-F238E27FC236}">
                    <a16:creationId xmlns:a16="http://schemas.microsoft.com/office/drawing/2014/main" id="{17E1F64A-2987-4A2D-8A08-850DF3AE5939}"/>
                  </a:ext>
                </a:extLst>
              </p:cNvPr>
              <p:cNvSpPr/>
              <p:nvPr/>
            </p:nvSpPr>
            <p:spPr bwMode="auto">
              <a:xfrm>
                <a:off x="2956498" y="4594005"/>
                <a:ext cx="1714895" cy="508708"/>
              </a:xfrm>
              <a:prstGeom prst="rect">
                <a:avLst/>
              </a:prstGeom>
              <a:solidFill>
                <a:schemeClr val="bg1">
                  <a:lumMod val="95000"/>
                </a:schemeClr>
              </a:solid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Segoe UI" pitchFamily="34" charset="0"/>
                  </a:rPr>
                  <a:t>Multi-user authentication</a:t>
                </a:r>
              </a:p>
            </p:txBody>
          </p:sp>
          <p:sp>
            <p:nvSpPr>
              <p:cNvPr id="21" name="Rectangle 20">
                <a:extLst>
                  <a:ext uri="{FF2B5EF4-FFF2-40B4-BE49-F238E27FC236}">
                    <a16:creationId xmlns:a16="http://schemas.microsoft.com/office/drawing/2014/main" id="{534D8EF2-CFC1-4448-A8E1-CDB0E67D77B3}"/>
                  </a:ext>
                </a:extLst>
              </p:cNvPr>
              <p:cNvSpPr/>
              <p:nvPr/>
            </p:nvSpPr>
            <p:spPr bwMode="auto">
              <a:xfrm>
                <a:off x="2956167" y="5199009"/>
                <a:ext cx="1714895" cy="508708"/>
              </a:xfrm>
              <a:prstGeom prst="rect">
                <a:avLst/>
              </a:prstGeom>
              <a:solidFill>
                <a:schemeClr val="bg1">
                  <a:lumMod val="95000"/>
                </a:schemeClr>
              </a:solid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Segoe UI" pitchFamily="34" charset="0"/>
                  </a:rPr>
                  <a:t>Multi-factor authentication</a:t>
                </a:r>
              </a:p>
            </p:txBody>
          </p:sp>
          <p:sp>
            <p:nvSpPr>
              <p:cNvPr id="22" name="Rectangle 21">
                <a:extLst>
                  <a:ext uri="{FF2B5EF4-FFF2-40B4-BE49-F238E27FC236}">
                    <a16:creationId xmlns:a16="http://schemas.microsoft.com/office/drawing/2014/main" id="{B6B7BB4C-3422-4BF6-8F90-BB3D8F517339}"/>
                  </a:ext>
                </a:extLst>
              </p:cNvPr>
              <p:cNvSpPr/>
              <p:nvPr/>
            </p:nvSpPr>
            <p:spPr bwMode="auto">
              <a:xfrm>
                <a:off x="4816907" y="4594005"/>
                <a:ext cx="1714895" cy="508708"/>
              </a:xfrm>
              <a:prstGeom prst="rect">
                <a:avLst/>
              </a:prstGeom>
              <a:solidFill>
                <a:schemeClr val="bg1">
                  <a:lumMod val="95000"/>
                </a:schemeClr>
              </a:solid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Segoe UI" pitchFamily="34" charset="0"/>
                  </a:rPr>
                  <a:t>Policy management</a:t>
                </a:r>
              </a:p>
            </p:txBody>
          </p:sp>
          <p:sp>
            <p:nvSpPr>
              <p:cNvPr id="23" name="Rectangle 22">
                <a:extLst>
                  <a:ext uri="{FF2B5EF4-FFF2-40B4-BE49-F238E27FC236}">
                    <a16:creationId xmlns:a16="http://schemas.microsoft.com/office/drawing/2014/main" id="{6A46058D-1E49-4011-9A42-DC2B60C40D9D}"/>
                  </a:ext>
                </a:extLst>
              </p:cNvPr>
              <p:cNvSpPr/>
              <p:nvPr/>
            </p:nvSpPr>
            <p:spPr bwMode="auto">
              <a:xfrm>
                <a:off x="4816576" y="5199009"/>
                <a:ext cx="1714895" cy="508708"/>
              </a:xfrm>
              <a:prstGeom prst="rect">
                <a:avLst/>
              </a:prstGeom>
              <a:solidFill>
                <a:schemeClr val="bg1">
                  <a:lumMod val="95000"/>
                </a:schemeClr>
              </a:solid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Segoe UI" pitchFamily="34" charset="0"/>
                  </a:rPr>
                  <a:t>Access control</a:t>
                </a:r>
              </a:p>
            </p:txBody>
          </p:sp>
          <p:sp>
            <p:nvSpPr>
              <p:cNvPr id="24" name="Rectangle 23">
                <a:extLst>
                  <a:ext uri="{FF2B5EF4-FFF2-40B4-BE49-F238E27FC236}">
                    <a16:creationId xmlns:a16="http://schemas.microsoft.com/office/drawing/2014/main" id="{EAA65C86-97F7-49CB-894F-28F100CC4EE6}"/>
                  </a:ext>
                </a:extLst>
              </p:cNvPr>
              <p:cNvSpPr/>
              <p:nvPr/>
            </p:nvSpPr>
            <p:spPr bwMode="auto">
              <a:xfrm>
                <a:off x="6584142" y="4563860"/>
                <a:ext cx="1534926" cy="1115967"/>
              </a:xfrm>
              <a:prstGeom prst="rect">
                <a:avLst/>
              </a:prstGeom>
              <a:solidFill>
                <a:schemeClr val="bg1">
                  <a:lumMod val="95000"/>
                </a:schemeClr>
              </a:solid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Segoe UI" pitchFamily="34" charset="0"/>
                  </a:rPr>
                  <a:t>Monitoring &amp; reporting</a:t>
                </a:r>
              </a:p>
            </p:txBody>
          </p:sp>
          <p:grpSp>
            <p:nvGrpSpPr>
              <p:cNvPr id="25" name="Group 24">
                <a:extLst>
                  <a:ext uri="{FF2B5EF4-FFF2-40B4-BE49-F238E27FC236}">
                    <a16:creationId xmlns:a16="http://schemas.microsoft.com/office/drawing/2014/main" id="{7CC44EFE-4DD5-4BF0-9D75-69C16AC68BE1}"/>
                  </a:ext>
                </a:extLst>
              </p:cNvPr>
              <p:cNvGrpSpPr/>
              <p:nvPr/>
            </p:nvGrpSpPr>
            <p:grpSpPr>
              <a:xfrm>
                <a:off x="5053208" y="2801716"/>
                <a:ext cx="870846" cy="914400"/>
                <a:chOff x="7485527" y="2370626"/>
                <a:chExt cx="1025427" cy="914400"/>
              </a:xfrm>
            </p:grpSpPr>
            <p:pic>
              <p:nvPicPr>
                <p:cNvPr id="30" name="Graphic 29" descr="Table outline">
                  <a:extLst>
                    <a:ext uri="{FF2B5EF4-FFF2-40B4-BE49-F238E27FC236}">
                      <a16:creationId xmlns:a16="http://schemas.microsoft.com/office/drawing/2014/main" id="{BD5C0A01-93F0-43A8-9C18-4050CDAF8CE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485527" y="2370626"/>
                  <a:ext cx="914400" cy="914400"/>
                </a:xfrm>
                <a:prstGeom prst="rect">
                  <a:avLst/>
                </a:prstGeom>
              </p:spPr>
            </p:pic>
            <p:sp>
              <p:nvSpPr>
                <p:cNvPr id="31" name="Hexagon 30">
                  <a:extLst>
                    <a:ext uri="{FF2B5EF4-FFF2-40B4-BE49-F238E27FC236}">
                      <a16:creationId xmlns:a16="http://schemas.microsoft.com/office/drawing/2014/main" id="{ABCD4B9A-8F93-46A9-A741-07F02C9E63DF}"/>
                    </a:ext>
                  </a:extLst>
                </p:cNvPr>
                <p:cNvSpPr/>
                <p:nvPr/>
              </p:nvSpPr>
              <p:spPr bwMode="auto">
                <a:xfrm>
                  <a:off x="7958295" y="2842791"/>
                  <a:ext cx="552659" cy="403633"/>
                </a:xfrm>
                <a:prstGeom prst="hexago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dirty="0" err="1">
                    <a:gradFill>
                      <a:gsLst>
                        <a:gs pos="0">
                          <a:srgbClr val="FFFFFF"/>
                        </a:gs>
                        <a:gs pos="100000">
                          <a:srgbClr val="FFFFFF"/>
                        </a:gs>
                      </a:gsLst>
                      <a:lin ang="5400000" scaled="0"/>
                    </a:gradFill>
                    <a:ea typeface="Segoe UI" pitchFamily="34" charset="0"/>
                    <a:cs typeface="Segoe UI" pitchFamily="34" charset="0"/>
                  </a:endParaRPr>
                </a:p>
              </p:txBody>
            </p:sp>
          </p:grpSp>
          <p:cxnSp>
            <p:nvCxnSpPr>
              <p:cNvPr id="26" name="Straight Connector 25">
                <a:extLst>
                  <a:ext uri="{FF2B5EF4-FFF2-40B4-BE49-F238E27FC236}">
                    <a16:creationId xmlns:a16="http://schemas.microsoft.com/office/drawing/2014/main" id="{DAC500FB-B65C-45D3-8DFD-D27BA35AD9A2}"/>
                  </a:ext>
                </a:extLst>
              </p:cNvPr>
              <p:cNvCxnSpPr>
                <a:cxnSpLocks/>
                <a:endCxn id="14" idx="3"/>
              </p:cNvCxnSpPr>
              <p:nvPr/>
            </p:nvCxnSpPr>
            <p:spPr>
              <a:xfrm flipH="1" flipV="1">
                <a:off x="4952063" y="2941495"/>
                <a:ext cx="171113" cy="6894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D4AED00-A1C5-4EA1-8D3D-D5C1D1EC6576}"/>
                  </a:ext>
                </a:extLst>
              </p:cNvPr>
              <p:cNvCxnSpPr>
                <a:cxnSpLocks/>
                <a:endCxn id="16" idx="3"/>
              </p:cNvCxnSpPr>
              <p:nvPr/>
            </p:nvCxnSpPr>
            <p:spPr>
              <a:xfrm flipH="1">
                <a:off x="4921330" y="3516158"/>
                <a:ext cx="201846" cy="301637"/>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BD742762-BEE7-4C0A-A51F-A690089D90AA}"/>
                  </a:ext>
                </a:extLst>
              </p:cNvPr>
              <p:cNvSpPr/>
              <p:nvPr/>
            </p:nvSpPr>
            <p:spPr bwMode="auto">
              <a:xfrm>
                <a:off x="1265976" y="6102847"/>
                <a:ext cx="8173790" cy="375212"/>
              </a:xfrm>
              <a:prstGeom prst="rect">
                <a:avLst/>
              </a:prstGeom>
              <a:solidFill>
                <a:schemeClr val="bg1">
                  <a:lumMod val="95000"/>
                </a:schemeClr>
              </a:solid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Segoe UI" pitchFamily="34" charset="0"/>
                  </a:rPr>
                  <a:t>Central management</a:t>
                </a:r>
              </a:p>
            </p:txBody>
          </p:sp>
          <p:sp>
            <p:nvSpPr>
              <p:cNvPr id="29" name="Rectangle: Rounded Corners 28">
                <a:extLst>
                  <a:ext uri="{FF2B5EF4-FFF2-40B4-BE49-F238E27FC236}">
                    <a16:creationId xmlns:a16="http://schemas.microsoft.com/office/drawing/2014/main" id="{02E09782-A1FC-4F4C-B1FE-E45A08C62348}"/>
                  </a:ext>
                </a:extLst>
              </p:cNvPr>
              <p:cNvSpPr/>
              <p:nvPr/>
            </p:nvSpPr>
            <p:spPr bwMode="auto">
              <a:xfrm>
                <a:off x="2694913" y="1863098"/>
                <a:ext cx="5655268" cy="4105623"/>
              </a:xfrm>
              <a:prstGeom prst="roundRect">
                <a:avLst/>
              </a:prstGeom>
              <a:noFill/>
              <a:ln w="9525">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dirty="0" err="1">
                  <a:gradFill>
                    <a:gsLst>
                      <a:gs pos="0">
                        <a:srgbClr val="FFFFFF"/>
                      </a:gs>
                      <a:gs pos="100000">
                        <a:srgbClr val="FFFFFF"/>
                      </a:gs>
                    </a:gsLst>
                    <a:lin ang="5400000" scaled="0"/>
                  </a:gradFill>
                  <a:ea typeface="Segoe UI" pitchFamily="34" charset="0"/>
                  <a:cs typeface="Segoe UI" pitchFamily="34" charset="0"/>
                </a:endParaRPr>
              </a:p>
            </p:txBody>
          </p:sp>
        </p:grpSp>
        <p:pic>
          <p:nvPicPr>
            <p:cNvPr id="32" name="Graphic 31" descr="Cloud with solid fill">
              <a:extLst>
                <a:ext uri="{FF2B5EF4-FFF2-40B4-BE49-F238E27FC236}">
                  <a16:creationId xmlns:a16="http://schemas.microsoft.com/office/drawing/2014/main" id="{45C306F9-4168-49A9-B82C-F89C70AF56E2}"/>
                </a:ext>
              </a:extLst>
            </p:cNvPr>
            <p:cNvPicPr>
              <a:picLocks noChangeAspect="1"/>
            </p:cNvPicPr>
            <p:nvPr/>
          </p:nvPicPr>
          <p:blipFill>
            <a:blip r:embed="rId8">
              <a:duotone>
                <a:schemeClr val="accent4">
                  <a:shade val="45000"/>
                  <a:satMod val="135000"/>
                </a:schemeClr>
                <a:prstClr val="white"/>
              </a:duotone>
              <a:extLst>
                <a:ext uri="{96DAC541-7B7A-43D3-8B79-37D633B846F1}">
                  <asvg:svgBlip xmlns:asvg="http://schemas.microsoft.com/office/drawing/2016/SVG/main" r:embed="rId9"/>
                </a:ext>
              </a:extLst>
            </a:blip>
            <a:stretch>
              <a:fillRect/>
            </a:stretch>
          </p:blipFill>
          <p:spPr>
            <a:xfrm>
              <a:off x="11138487" y="4126249"/>
              <a:ext cx="914400" cy="914400"/>
            </a:xfrm>
            <a:prstGeom prst="rect">
              <a:avLst/>
            </a:prstGeom>
          </p:spPr>
        </p:pic>
        <p:sp>
          <p:nvSpPr>
            <p:cNvPr id="33" name="TextBox 32">
              <a:extLst>
                <a:ext uri="{FF2B5EF4-FFF2-40B4-BE49-F238E27FC236}">
                  <a16:creationId xmlns:a16="http://schemas.microsoft.com/office/drawing/2014/main" id="{DAD2B4AA-27FC-4C39-87A1-4C5ABC2D9C94}"/>
                </a:ext>
              </a:extLst>
            </p:cNvPr>
            <p:cNvSpPr txBox="1"/>
            <p:nvPr/>
          </p:nvSpPr>
          <p:spPr>
            <a:xfrm>
              <a:off x="11128326" y="4877242"/>
              <a:ext cx="924562" cy="523220"/>
            </a:xfrm>
            <a:prstGeom prst="rect">
              <a:avLst/>
            </a:prstGeom>
            <a:noFill/>
          </p:spPr>
          <p:txBody>
            <a:bodyPr wrap="square">
              <a:spAutoFit/>
            </a:bodyPr>
            <a:lstStyle/>
            <a:p>
              <a:pPr algn="ctr"/>
              <a:r>
                <a:rPr lang="en-US" sz="1400" dirty="0">
                  <a:gradFill>
                    <a:gsLst>
                      <a:gs pos="2917">
                        <a:schemeClr val="tx1"/>
                      </a:gs>
                      <a:gs pos="30000">
                        <a:schemeClr val="tx1"/>
                      </a:gs>
                    </a:gsLst>
                    <a:lin ang="5400000" scaled="0"/>
                  </a:gradFill>
                </a:rPr>
                <a:t>Built-in</a:t>
              </a:r>
            </a:p>
            <a:p>
              <a:pPr algn="ctr"/>
              <a:r>
                <a:rPr lang="en-US" sz="1400" dirty="0">
                  <a:gradFill>
                    <a:gsLst>
                      <a:gs pos="2917">
                        <a:schemeClr val="tx1"/>
                      </a:gs>
                      <a:gs pos="30000">
                        <a:schemeClr val="tx1"/>
                      </a:gs>
                    </a:gsLst>
                    <a:lin ang="5400000" scaled="0"/>
                  </a:gradFill>
                </a:rPr>
                <a:t>backup</a:t>
              </a:r>
              <a:endParaRPr lang="en-US" sz="1400" dirty="0"/>
            </a:p>
          </p:txBody>
        </p:sp>
        <p:pic>
          <p:nvPicPr>
            <p:cNvPr id="34" name="Graphic 33" descr="City outline">
              <a:extLst>
                <a:ext uri="{FF2B5EF4-FFF2-40B4-BE49-F238E27FC236}">
                  <a16:creationId xmlns:a16="http://schemas.microsoft.com/office/drawing/2014/main" id="{2D0036CB-3A5F-42C4-A7CB-7BC9FDBF240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309892" y="4063143"/>
              <a:ext cx="914400" cy="914400"/>
            </a:xfrm>
            <a:prstGeom prst="rect">
              <a:avLst/>
            </a:prstGeom>
          </p:spPr>
        </p:pic>
        <p:sp>
          <p:nvSpPr>
            <p:cNvPr id="35" name="TextBox 34">
              <a:extLst>
                <a:ext uri="{FF2B5EF4-FFF2-40B4-BE49-F238E27FC236}">
                  <a16:creationId xmlns:a16="http://schemas.microsoft.com/office/drawing/2014/main" id="{57238F4A-FE1C-4DA1-BCD8-C9EA14D7EC23}"/>
                </a:ext>
              </a:extLst>
            </p:cNvPr>
            <p:cNvSpPr txBox="1"/>
            <p:nvPr/>
          </p:nvSpPr>
          <p:spPr>
            <a:xfrm>
              <a:off x="5006144" y="4909555"/>
              <a:ext cx="1416480" cy="480131"/>
            </a:xfrm>
            <a:prstGeom prst="rect">
              <a:avLst/>
            </a:prstGeom>
            <a:noFill/>
          </p:spPr>
          <p:txBody>
            <a:bodyPr wrap="square">
              <a:spAutoFit/>
            </a:bodyPr>
            <a:lstStyle/>
            <a:p>
              <a:pPr algn="ctr" defTabSz="932472" fontAlgn="base">
                <a:lnSpc>
                  <a:spcPct val="90000"/>
                </a:lnSpc>
                <a:spcBef>
                  <a:spcPct val="0"/>
                </a:spcBef>
                <a:spcAft>
                  <a:spcPct val="0"/>
                </a:spcAft>
              </a:pPr>
              <a:r>
                <a:rPr lang="en-US" sz="1400" dirty="0">
                  <a:solidFill>
                    <a:schemeClr val="tx1"/>
                  </a:solidFill>
                  <a:ea typeface="Segoe UI" pitchFamily="34" charset="0"/>
                  <a:cs typeface="Segoe UI" pitchFamily="34" charset="0"/>
                </a:rPr>
                <a:t>On-premises backup agents</a:t>
              </a:r>
            </a:p>
          </p:txBody>
        </p:sp>
        <p:cxnSp>
          <p:nvCxnSpPr>
            <p:cNvPr id="36" name="Connector: Elbow 35">
              <a:extLst>
                <a:ext uri="{FF2B5EF4-FFF2-40B4-BE49-F238E27FC236}">
                  <a16:creationId xmlns:a16="http://schemas.microsoft.com/office/drawing/2014/main" id="{4D1EA90F-8E52-42DE-9B51-E5961E9A9972}"/>
                </a:ext>
              </a:extLst>
            </p:cNvPr>
            <p:cNvCxnSpPr>
              <a:stCxn id="29" idx="1"/>
              <a:endCxn id="34" idx="0"/>
            </p:cNvCxnSpPr>
            <p:nvPr/>
          </p:nvCxnSpPr>
          <p:spPr>
            <a:xfrm rot="10800000" flipV="1">
              <a:off x="5767093" y="3721845"/>
              <a:ext cx="569981" cy="341298"/>
            </a:xfrm>
            <a:prstGeom prst="bentConnector2">
              <a:avLst/>
            </a:prstGeom>
            <a:ln>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6AF16B5F-5DA2-4D6C-B808-5D2D65ACC060}"/>
                </a:ext>
              </a:extLst>
            </p:cNvPr>
            <p:cNvCxnSpPr>
              <a:cxnSpLocks/>
              <a:stCxn id="29" idx="3"/>
              <a:endCxn id="32" idx="0"/>
            </p:cNvCxnSpPr>
            <p:nvPr/>
          </p:nvCxnSpPr>
          <p:spPr>
            <a:xfrm>
              <a:off x="11008246" y="3721845"/>
              <a:ext cx="587441" cy="404404"/>
            </a:xfrm>
            <a:prstGeom prst="bentConnector2">
              <a:avLst/>
            </a:prstGeom>
            <a:ln>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676965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AE798D-DAD1-4B44-94DA-D78B1E968C3B}"/>
              </a:ext>
            </a:extLst>
          </p:cNvPr>
          <p:cNvSpPr>
            <a:spLocks noGrp="1"/>
          </p:cNvSpPr>
          <p:nvPr>
            <p:ph type="title"/>
          </p:nvPr>
        </p:nvSpPr>
        <p:spPr/>
        <p:txBody>
          <a:bodyPr/>
          <a:lstStyle/>
          <a:p>
            <a:r>
              <a:rPr lang="en-US" dirty="0"/>
              <a:t>Design for blob backup and recovery</a:t>
            </a:r>
          </a:p>
        </p:txBody>
      </p:sp>
      <p:pic>
        <p:nvPicPr>
          <p:cNvPr id="7" name="Picture Placeholder 6">
            <a:extLst>
              <a:ext uri="{FF2B5EF4-FFF2-40B4-BE49-F238E27FC236}">
                <a16:creationId xmlns:a16="http://schemas.microsoft.com/office/drawing/2014/main" id="{75D86202-63A1-45E2-9546-871AC47732BD}"/>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154240145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8161BF-A03F-4E5C-9C8E-5748A321DCFF}"/>
              </a:ext>
            </a:extLst>
          </p:cNvPr>
          <p:cNvSpPr>
            <a:spLocks noGrp="1"/>
          </p:cNvSpPr>
          <p:nvPr>
            <p:ph type="title"/>
          </p:nvPr>
        </p:nvSpPr>
        <p:spPr>
          <a:xfrm>
            <a:off x="418643" y="440494"/>
            <a:ext cx="11341268" cy="642840"/>
          </a:xfrm>
        </p:spPr>
        <p:txBody>
          <a:bodyPr/>
          <a:lstStyle/>
          <a:p>
            <a:r>
              <a:rPr lang="en-US" dirty="0"/>
              <a:t>Considerations for soft delete</a:t>
            </a:r>
          </a:p>
        </p:txBody>
      </p:sp>
      <p:sp>
        <p:nvSpPr>
          <p:cNvPr id="7" name="Text Placeholder 2">
            <a:extLst>
              <a:ext uri="{FF2B5EF4-FFF2-40B4-BE49-F238E27FC236}">
                <a16:creationId xmlns:a16="http://schemas.microsoft.com/office/drawing/2014/main" id="{7F3950B4-8AA3-E54A-A0FD-E9AF02B259D2}"/>
              </a:ext>
            </a:extLst>
          </p:cNvPr>
          <p:cNvSpPr>
            <a:spLocks noGrp="1"/>
          </p:cNvSpPr>
          <p:nvPr>
            <p:ph type="body" sz="quarter" idx="10"/>
          </p:nvPr>
        </p:nvSpPr>
        <p:spPr>
          <a:xfrm>
            <a:off x="432089" y="1083334"/>
            <a:ext cx="11341268" cy="430887"/>
          </a:xfrm>
        </p:spPr>
        <p:txBody>
          <a:bodyPr/>
          <a:lstStyle/>
          <a:p>
            <a:r>
              <a:rPr lang="en-US" dirty="0"/>
              <a:t>Consider soft delete with recovery times from 1 to 365 days</a:t>
            </a:r>
          </a:p>
        </p:txBody>
      </p:sp>
      <p:grpSp>
        <p:nvGrpSpPr>
          <p:cNvPr id="10" name="Group 9" descr="Container soft delete, blob soft delete, and blob versioning">
            <a:extLst>
              <a:ext uri="{FF2B5EF4-FFF2-40B4-BE49-F238E27FC236}">
                <a16:creationId xmlns:a16="http://schemas.microsoft.com/office/drawing/2014/main" id="{7C5E3BCB-3095-4948-98E5-86DB056A82EA}"/>
              </a:ext>
            </a:extLst>
          </p:cNvPr>
          <p:cNvGrpSpPr/>
          <p:nvPr/>
        </p:nvGrpSpPr>
        <p:grpSpPr>
          <a:xfrm>
            <a:off x="1452282" y="1725159"/>
            <a:ext cx="8294146" cy="2802751"/>
            <a:chOff x="106581" y="1011397"/>
            <a:chExt cx="8335351" cy="2802751"/>
          </a:xfrm>
        </p:grpSpPr>
        <p:sp>
          <p:nvSpPr>
            <p:cNvPr id="11" name="Rectangle 10">
              <a:extLst>
                <a:ext uri="{FF2B5EF4-FFF2-40B4-BE49-F238E27FC236}">
                  <a16:creationId xmlns:a16="http://schemas.microsoft.com/office/drawing/2014/main" id="{C05A9259-412C-4D47-8397-B615EA7C8614}"/>
                </a:ext>
              </a:extLst>
            </p:cNvPr>
            <p:cNvSpPr/>
            <p:nvPr/>
          </p:nvSpPr>
          <p:spPr bwMode="auto">
            <a:xfrm>
              <a:off x="6173330" y="2808797"/>
              <a:ext cx="1993187" cy="411162"/>
            </a:xfrm>
            <a:prstGeom prst="rect">
              <a:avLst/>
            </a:prstGeom>
            <a:solidFill>
              <a:schemeClr val="tx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solidFill>
                    <a:schemeClr val="tx1"/>
                  </a:solidFill>
                  <a:ea typeface="Segoe UI" pitchFamily="34" charset="0"/>
                  <a:cs typeface="Segoe UI" pitchFamily="34" charset="0"/>
                </a:rPr>
                <a:t>Version 1</a:t>
              </a:r>
            </a:p>
          </p:txBody>
        </p:sp>
        <p:sp>
          <p:nvSpPr>
            <p:cNvPr id="12" name="Rectangle 11">
              <a:extLst>
                <a:ext uri="{FF2B5EF4-FFF2-40B4-BE49-F238E27FC236}">
                  <a16:creationId xmlns:a16="http://schemas.microsoft.com/office/drawing/2014/main" id="{97C95765-5928-4285-A4EB-2A995FBE262C}"/>
                </a:ext>
              </a:extLst>
            </p:cNvPr>
            <p:cNvSpPr/>
            <p:nvPr/>
          </p:nvSpPr>
          <p:spPr bwMode="auto">
            <a:xfrm>
              <a:off x="6173329" y="3402986"/>
              <a:ext cx="1993187" cy="411162"/>
            </a:xfrm>
            <a:prstGeom prst="rect">
              <a:avLst/>
            </a:prstGeom>
            <a:solidFill>
              <a:schemeClr val="tx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solidFill>
                    <a:schemeClr val="tx1"/>
                  </a:solidFill>
                  <a:ea typeface="Segoe UI" pitchFamily="34" charset="0"/>
                  <a:cs typeface="Segoe UI" pitchFamily="34" charset="0"/>
                </a:rPr>
                <a:t>Version 2</a:t>
              </a:r>
            </a:p>
          </p:txBody>
        </p:sp>
        <p:sp>
          <p:nvSpPr>
            <p:cNvPr id="13" name="Rectangle 12">
              <a:extLst>
                <a:ext uri="{FF2B5EF4-FFF2-40B4-BE49-F238E27FC236}">
                  <a16:creationId xmlns:a16="http://schemas.microsoft.com/office/drawing/2014/main" id="{ACB2B0FA-C7CC-434E-AFD9-A44EFD807E65}"/>
                </a:ext>
              </a:extLst>
            </p:cNvPr>
            <p:cNvSpPr/>
            <p:nvPr/>
          </p:nvSpPr>
          <p:spPr bwMode="auto">
            <a:xfrm>
              <a:off x="6173330" y="1564374"/>
              <a:ext cx="1993187" cy="411162"/>
            </a:xfrm>
            <a:prstGeom prst="rect">
              <a:avLst/>
            </a:prstGeom>
            <a:solidFill>
              <a:schemeClr val="tx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solidFill>
                    <a:schemeClr val="tx1"/>
                  </a:solidFill>
                  <a:ea typeface="Segoe UI" pitchFamily="34" charset="0"/>
                  <a:cs typeface="Segoe UI" pitchFamily="34" charset="0"/>
                </a:rPr>
                <a:t>Version 1</a:t>
              </a:r>
            </a:p>
          </p:txBody>
        </p:sp>
        <p:sp>
          <p:nvSpPr>
            <p:cNvPr id="14" name="Rectangle 13">
              <a:extLst>
                <a:ext uri="{FF2B5EF4-FFF2-40B4-BE49-F238E27FC236}">
                  <a16:creationId xmlns:a16="http://schemas.microsoft.com/office/drawing/2014/main" id="{F3EA70E4-3ADF-483F-8092-182FD3D45CF2}"/>
                </a:ext>
              </a:extLst>
            </p:cNvPr>
            <p:cNvSpPr/>
            <p:nvPr/>
          </p:nvSpPr>
          <p:spPr bwMode="auto">
            <a:xfrm>
              <a:off x="6173329" y="2158563"/>
              <a:ext cx="1993187" cy="411162"/>
            </a:xfrm>
            <a:prstGeom prst="rect">
              <a:avLst/>
            </a:prstGeom>
            <a:solidFill>
              <a:schemeClr val="tx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solidFill>
                    <a:schemeClr val="tx1"/>
                  </a:solidFill>
                  <a:ea typeface="Segoe UI" pitchFamily="34" charset="0"/>
                  <a:cs typeface="Segoe UI" pitchFamily="34" charset="0"/>
                </a:rPr>
                <a:t>Version 2</a:t>
              </a:r>
            </a:p>
          </p:txBody>
        </p:sp>
        <p:sp>
          <p:nvSpPr>
            <p:cNvPr id="15" name="Rectangle 14">
              <a:extLst>
                <a:ext uri="{FF2B5EF4-FFF2-40B4-BE49-F238E27FC236}">
                  <a16:creationId xmlns:a16="http://schemas.microsoft.com/office/drawing/2014/main" id="{0B645A27-87A3-41A3-8042-266CC4E45D62}"/>
                </a:ext>
              </a:extLst>
            </p:cNvPr>
            <p:cNvSpPr/>
            <p:nvPr/>
          </p:nvSpPr>
          <p:spPr bwMode="auto">
            <a:xfrm>
              <a:off x="3388754" y="3125583"/>
              <a:ext cx="1993187" cy="411162"/>
            </a:xfrm>
            <a:prstGeom prst="rect">
              <a:avLst/>
            </a:prstGeom>
            <a:solidFill>
              <a:schemeClr val="tx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solidFill>
                    <a:schemeClr val="tx1"/>
                  </a:solidFill>
                  <a:ea typeface="Segoe UI" pitchFamily="34" charset="0"/>
                  <a:cs typeface="Segoe UI" pitchFamily="34" charset="0"/>
                </a:rPr>
                <a:t>Blob 2</a:t>
              </a:r>
            </a:p>
          </p:txBody>
        </p:sp>
        <p:sp>
          <p:nvSpPr>
            <p:cNvPr id="16" name="Rectangle 15">
              <a:extLst>
                <a:ext uri="{FF2B5EF4-FFF2-40B4-BE49-F238E27FC236}">
                  <a16:creationId xmlns:a16="http://schemas.microsoft.com/office/drawing/2014/main" id="{F3DFC643-B20A-4752-BB35-74D33A14848D}"/>
                </a:ext>
              </a:extLst>
            </p:cNvPr>
            <p:cNvSpPr/>
            <p:nvPr/>
          </p:nvSpPr>
          <p:spPr bwMode="auto">
            <a:xfrm>
              <a:off x="3388754" y="1881160"/>
              <a:ext cx="1993187" cy="411162"/>
            </a:xfrm>
            <a:prstGeom prst="rect">
              <a:avLst/>
            </a:prstGeom>
            <a:solidFill>
              <a:schemeClr val="tx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solidFill>
                    <a:schemeClr val="tx1"/>
                  </a:solidFill>
                  <a:ea typeface="Segoe UI" pitchFamily="34" charset="0"/>
                  <a:cs typeface="Segoe UI" pitchFamily="34" charset="0"/>
                </a:rPr>
                <a:t>Blob 1</a:t>
              </a:r>
            </a:p>
          </p:txBody>
        </p:sp>
        <p:sp>
          <p:nvSpPr>
            <p:cNvPr id="17" name="Rectangle 16">
              <a:extLst>
                <a:ext uri="{FF2B5EF4-FFF2-40B4-BE49-F238E27FC236}">
                  <a16:creationId xmlns:a16="http://schemas.microsoft.com/office/drawing/2014/main" id="{EA8F8F82-1AD2-432D-BC00-E07CBEB52D33}"/>
                </a:ext>
              </a:extLst>
            </p:cNvPr>
            <p:cNvSpPr/>
            <p:nvPr/>
          </p:nvSpPr>
          <p:spPr bwMode="auto">
            <a:xfrm>
              <a:off x="451643" y="2506174"/>
              <a:ext cx="1993187" cy="411162"/>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solidFill>
                    <a:schemeClr val="tx1"/>
                  </a:solidFill>
                  <a:ea typeface="Segoe UI" pitchFamily="34" charset="0"/>
                  <a:cs typeface="Segoe UI" pitchFamily="34" charset="0"/>
                </a:rPr>
                <a:t>Container</a:t>
              </a:r>
            </a:p>
          </p:txBody>
        </p:sp>
        <p:sp>
          <p:nvSpPr>
            <p:cNvPr id="19" name="TextBox 18">
              <a:extLst>
                <a:ext uri="{FF2B5EF4-FFF2-40B4-BE49-F238E27FC236}">
                  <a16:creationId xmlns:a16="http://schemas.microsoft.com/office/drawing/2014/main" id="{FEC2129C-157F-4248-B2E7-FD1A5D065AD0}"/>
                </a:ext>
              </a:extLst>
            </p:cNvPr>
            <p:cNvSpPr txBox="1"/>
            <p:nvPr/>
          </p:nvSpPr>
          <p:spPr>
            <a:xfrm>
              <a:off x="106581" y="1018752"/>
              <a:ext cx="2811279" cy="400110"/>
            </a:xfrm>
            <a:prstGeom prst="rect">
              <a:avLst/>
            </a:prstGeom>
            <a:noFill/>
          </p:spPr>
          <p:txBody>
            <a:bodyPr wrap="square">
              <a:spAutoFit/>
            </a:bodyPr>
            <a:lstStyle/>
            <a:p>
              <a:pPr algn="ctr"/>
              <a:r>
                <a:rPr lang="en-US" sz="2000" b="1" dirty="0">
                  <a:solidFill>
                    <a:schemeClr val="tx1"/>
                  </a:solidFill>
                  <a:ea typeface="Segoe UI" pitchFamily="34" charset="0"/>
                  <a:cs typeface="Segoe UI" pitchFamily="34" charset="0"/>
                </a:rPr>
                <a:t>Container</a:t>
              </a:r>
              <a:r>
                <a:rPr lang="en-US" sz="2000" dirty="0">
                  <a:solidFill>
                    <a:schemeClr val="tx1"/>
                  </a:solidFill>
                  <a:ea typeface="Segoe UI" pitchFamily="34" charset="0"/>
                  <a:cs typeface="Segoe UI" pitchFamily="34" charset="0"/>
                </a:rPr>
                <a:t> soft delete</a:t>
              </a:r>
              <a:endParaRPr lang="en-US" sz="2000" dirty="0"/>
            </a:p>
          </p:txBody>
        </p:sp>
        <p:sp>
          <p:nvSpPr>
            <p:cNvPr id="20" name="TextBox 19">
              <a:extLst>
                <a:ext uri="{FF2B5EF4-FFF2-40B4-BE49-F238E27FC236}">
                  <a16:creationId xmlns:a16="http://schemas.microsoft.com/office/drawing/2014/main" id="{1542AFB8-F68E-45CE-916D-47187DC662FC}"/>
                </a:ext>
              </a:extLst>
            </p:cNvPr>
            <p:cNvSpPr txBox="1"/>
            <p:nvPr/>
          </p:nvSpPr>
          <p:spPr>
            <a:xfrm>
              <a:off x="3069840" y="1018752"/>
              <a:ext cx="2610056" cy="400110"/>
            </a:xfrm>
            <a:prstGeom prst="rect">
              <a:avLst/>
            </a:prstGeom>
            <a:noFill/>
          </p:spPr>
          <p:txBody>
            <a:bodyPr wrap="square">
              <a:spAutoFit/>
            </a:bodyPr>
            <a:lstStyle/>
            <a:p>
              <a:pPr algn="ctr"/>
              <a:r>
                <a:rPr lang="en-US" sz="2000" b="1" dirty="0">
                  <a:solidFill>
                    <a:schemeClr val="tx1"/>
                  </a:solidFill>
                  <a:ea typeface="Segoe UI" pitchFamily="34" charset="0"/>
                  <a:cs typeface="Segoe UI" pitchFamily="34" charset="0"/>
                </a:rPr>
                <a:t>Blob</a:t>
              </a:r>
              <a:r>
                <a:rPr lang="en-US" sz="2000" dirty="0">
                  <a:solidFill>
                    <a:schemeClr val="tx1"/>
                  </a:solidFill>
                  <a:ea typeface="Segoe UI" pitchFamily="34" charset="0"/>
                  <a:cs typeface="Segoe UI" pitchFamily="34" charset="0"/>
                </a:rPr>
                <a:t> soft delete</a:t>
              </a:r>
              <a:endParaRPr lang="en-US" sz="2000" dirty="0"/>
            </a:p>
          </p:txBody>
        </p:sp>
        <p:sp>
          <p:nvSpPr>
            <p:cNvPr id="21" name="TextBox 20">
              <a:extLst>
                <a:ext uri="{FF2B5EF4-FFF2-40B4-BE49-F238E27FC236}">
                  <a16:creationId xmlns:a16="http://schemas.microsoft.com/office/drawing/2014/main" id="{8EB99BDB-163B-47E3-A1CD-6E7B7F7C044A}"/>
                </a:ext>
              </a:extLst>
            </p:cNvPr>
            <p:cNvSpPr txBox="1"/>
            <p:nvPr/>
          </p:nvSpPr>
          <p:spPr>
            <a:xfrm>
              <a:off x="5831876" y="1011397"/>
              <a:ext cx="2610056" cy="400110"/>
            </a:xfrm>
            <a:prstGeom prst="rect">
              <a:avLst/>
            </a:prstGeom>
            <a:noFill/>
          </p:spPr>
          <p:txBody>
            <a:bodyPr wrap="square">
              <a:spAutoFit/>
            </a:bodyPr>
            <a:lstStyle/>
            <a:p>
              <a:pPr algn="ctr"/>
              <a:r>
                <a:rPr lang="en-US" sz="2000" b="1" dirty="0">
                  <a:solidFill>
                    <a:schemeClr val="tx1"/>
                  </a:solidFill>
                  <a:ea typeface="Segoe UI" pitchFamily="34" charset="0"/>
                  <a:cs typeface="Segoe UI" pitchFamily="34" charset="0"/>
                </a:rPr>
                <a:t>Blob</a:t>
              </a:r>
              <a:r>
                <a:rPr lang="en-US" sz="2000" dirty="0">
                  <a:solidFill>
                    <a:schemeClr val="tx1"/>
                  </a:solidFill>
                  <a:ea typeface="Segoe UI" pitchFamily="34" charset="0"/>
                  <a:cs typeface="Segoe UI" pitchFamily="34" charset="0"/>
                </a:rPr>
                <a:t> versioning</a:t>
              </a:r>
              <a:endParaRPr lang="en-US" sz="2000" dirty="0"/>
            </a:p>
          </p:txBody>
        </p:sp>
        <p:cxnSp>
          <p:nvCxnSpPr>
            <p:cNvPr id="22" name="Connector: Elbow 21">
              <a:extLst>
                <a:ext uri="{FF2B5EF4-FFF2-40B4-BE49-F238E27FC236}">
                  <a16:creationId xmlns:a16="http://schemas.microsoft.com/office/drawing/2014/main" id="{F2FFA6B0-61BE-45A2-BC55-2A3FA09355AE}"/>
                </a:ext>
              </a:extLst>
            </p:cNvPr>
            <p:cNvCxnSpPr>
              <a:stCxn id="17" idx="3"/>
              <a:endCxn id="16" idx="1"/>
            </p:cNvCxnSpPr>
            <p:nvPr/>
          </p:nvCxnSpPr>
          <p:spPr>
            <a:xfrm flipV="1">
              <a:off x="2444830" y="2086741"/>
              <a:ext cx="943924" cy="625014"/>
            </a:xfrm>
            <a:prstGeom prst="bentConnector3">
              <a:avLst/>
            </a:prstGeom>
            <a:ln>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53030628-701C-4D69-96B2-333D00B8D560}"/>
                </a:ext>
              </a:extLst>
            </p:cNvPr>
            <p:cNvCxnSpPr>
              <a:cxnSpLocks/>
              <a:stCxn id="17" idx="3"/>
              <a:endCxn id="15" idx="1"/>
            </p:cNvCxnSpPr>
            <p:nvPr/>
          </p:nvCxnSpPr>
          <p:spPr>
            <a:xfrm>
              <a:off x="2444830" y="2711755"/>
              <a:ext cx="943924" cy="619409"/>
            </a:xfrm>
            <a:prstGeom prst="bentConnector3">
              <a:avLst/>
            </a:prstGeom>
            <a:ln>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D1AED986-F256-4DD2-9D7F-D8EAE19031EC}"/>
                </a:ext>
              </a:extLst>
            </p:cNvPr>
            <p:cNvCxnSpPr>
              <a:cxnSpLocks/>
              <a:stCxn id="16" idx="3"/>
              <a:endCxn id="13" idx="1"/>
            </p:cNvCxnSpPr>
            <p:nvPr/>
          </p:nvCxnSpPr>
          <p:spPr>
            <a:xfrm flipV="1">
              <a:off x="5381941" y="1769955"/>
              <a:ext cx="791389" cy="316786"/>
            </a:xfrm>
            <a:prstGeom prst="bentConnector3">
              <a:avLst>
                <a:gd name="adj1" fmla="val 50000"/>
              </a:avLst>
            </a:prstGeom>
            <a:ln>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4E93419C-1ABA-4721-8B64-8E45084D9E51}"/>
                </a:ext>
              </a:extLst>
            </p:cNvPr>
            <p:cNvCxnSpPr>
              <a:cxnSpLocks/>
              <a:stCxn id="16" idx="3"/>
              <a:endCxn id="14" idx="1"/>
            </p:cNvCxnSpPr>
            <p:nvPr/>
          </p:nvCxnSpPr>
          <p:spPr>
            <a:xfrm>
              <a:off x="5381941" y="2086741"/>
              <a:ext cx="791388" cy="277403"/>
            </a:xfrm>
            <a:prstGeom prst="bentConnector3">
              <a:avLst/>
            </a:prstGeom>
            <a:ln>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6530AC87-00AE-4656-A225-6E065FB13594}"/>
                </a:ext>
              </a:extLst>
            </p:cNvPr>
            <p:cNvCxnSpPr>
              <a:cxnSpLocks/>
              <a:stCxn id="15" idx="3"/>
              <a:endCxn id="11" idx="1"/>
            </p:cNvCxnSpPr>
            <p:nvPr/>
          </p:nvCxnSpPr>
          <p:spPr>
            <a:xfrm flipV="1">
              <a:off x="5381941" y="3014378"/>
              <a:ext cx="791389" cy="316786"/>
            </a:xfrm>
            <a:prstGeom prst="bentConnector3">
              <a:avLst>
                <a:gd name="adj1" fmla="val 50000"/>
              </a:avLst>
            </a:prstGeom>
            <a:ln>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AB6EEC02-E8D1-415A-8C6B-8CD6247B8F7B}"/>
                </a:ext>
              </a:extLst>
            </p:cNvPr>
            <p:cNvCxnSpPr>
              <a:cxnSpLocks/>
              <a:endCxn id="12" idx="1"/>
            </p:cNvCxnSpPr>
            <p:nvPr/>
          </p:nvCxnSpPr>
          <p:spPr>
            <a:xfrm>
              <a:off x="5381940" y="3327970"/>
              <a:ext cx="791389" cy="280597"/>
            </a:xfrm>
            <a:prstGeom prst="bentConnector3">
              <a:avLst/>
            </a:prstGeom>
            <a:ln>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2ADCEE8-934B-48E7-A9F5-5F15FF71F4AC}"/>
                </a:ext>
              </a:extLst>
            </p:cNvPr>
            <p:cNvCxnSpPr>
              <a:cxnSpLocks/>
            </p:cNvCxnSpPr>
            <p:nvPr/>
          </p:nvCxnSpPr>
          <p:spPr>
            <a:xfrm flipV="1">
              <a:off x="307804" y="1461634"/>
              <a:ext cx="8134128" cy="1742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9" name="Arrow: Left 28">
              <a:extLst>
                <a:ext uri="{FF2B5EF4-FFF2-40B4-BE49-F238E27FC236}">
                  <a16:creationId xmlns:a16="http://schemas.microsoft.com/office/drawing/2014/main" id="{8C0B8FA6-4FE3-43EF-B729-D5FD4D26D8F6}"/>
                </a:ext>
              </a:extLst>
            </p:cNvPr>
            <p:cNvSpPr/>
            <p:nvPr/>
          </p:nvSpPr>
          <p:spPr bwMode="auto">
            <a:xfrm flipH="1">
              <a:off x="5551602" y="1046744"/>
              <a:ext cx="452063" cy="340142"/>
            </a:xfrm>
            <a:prstGeom prst="leftArrow">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0" name="Arrow: Left 29">
              <a:extLst>
                <a:ext uri="{FF2B5EF4-FFF2-40B4-BE49-F238E27FC236}">
                  <a16:creationId xmlns:a16="http://schemas.microsoft.com/office/drawing/2014/main" id="{A48EB544-455F-486F-B028-4C4106E3C6E3}"/>
                </a:ext>
              </a:extLst>
            </p:cNvPr>
            <p:cNvSpPr/>
            <p:nvPr/>
          </p:nvSpPr>
          <p:spPr bwMode="auto">
            <a:xfrm flipH="1">
              <a:off x="2916792" y="1045845"/>
              <a:ext cx="452063" cy="340142"/>
            </a:xfrm>
            <a:prstGeom prst="leftArrow">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8" name="Text Placeholder 5">
            <a:extLst>
              <a:ext uri="{FF2B5EF4-FFF2-40B4-BE49-F238E27FC236}">
                <a16:creationId xmlns:a16="http://schemas.microsoft.com/office/drawing/2014/main" id="{02C2CE11-69B8-B642-A76F-134436A8702D}"/>
              </a:ext>
            </a:extLst>
          </p:cNvPr>
          <p:cNvSpPr>
            <a:spLocks noGrp="1"/>
          </p:cNvSpPr>
          <p:nvPr>
            <p:ph type="body" sz="quarter" idx="4294967295"/>
          </p:nvPr>
        </p:nvSpPr>
        <p:spPr>
          <a:xfrm>
            <a:off x="432089" y="4792401"/>
            <a:ext cx="10914944" cy="1415772"/>
          </a:xfrm>
          <a:prstGeom prst="rect">
            <a:avLst/>
          </a:prstGeom>
        </p:spPr>
        <p:txBody>
          <a:bodyPr/>
          <a:lstStyle/>
          <a:p>
            <a:pPr marL="285750" indent="-285750">
              <a:spcAft>
                <a:spcPts val="1200"/>
              </a:spcAft>
              <a:buFont typeface="Arial" panose="020B0604020202020204" pitchFamily="34" charset="0"/>
              <a:buChar char="•"/>
            </a:pPr>
            <a:r>
              <a:rPr lang="en-US" sz="2000" dirty="0">
                <a:latin typeface="+mn-lt"/>
              </a:rPr>
              <a:t>Maintains the deleted data in the system for a specified period of time</a:t>
            </a:r>
          </a:p>
          <a:p>
            <a:pPr marL="285750" indent="-285750">
              <a:spcAft>
                <a:spcPts val="1200"/>
              </a:spcAft>
              <a:buFont typeface="Arial" panose="020B0604020202020204" pitchFamily="34" charset="0"/>
              <a:buChar char="•"/>
            </a:pPr>
            <a:r>
              <a:rPr lang="en-US" sz="2000" dirty="0">
                <a:latin typeface="+mn-lt"/>
              </a:rPr>
              <a:t>Soft delete protects blobs, snapshot, containers, or versions from accidental deletes or overwrites </a:t>
            </a:r>
          </a:p>
          <a:p>
            <a:pPr marL="285750" indent="-285750">
              <a:spcAft>
                <a:spcPts val="1200"/>
              </a:spcAft>
              <a:buFont typeface="Arial" panose="020B0604020202020204" pitchFamily="34" charset="0"/>
              <a:buChar char="•"/>
            </a:pPr>
            <a:r>
              <a:rPr lang="en-US" sz="2000" dirty="0">
                <a:latin typeface="+mn-lt"/>
              </a:rPr>
              <a:t>Soft delete maintains the deleted data in the system for a specified retention period</a:t>
            </a:r>
          </a:p>
        </p:txBody>
      </p:sp>
      <p:sp>
        <p:nvSpPr>
          <p:cNvPr id="18" name="Rectangle 17">
            <a:extLst>
              <a:ext uri="{FF2B5EF4-FFF2-40B4-BE49-F238E27FC236}">
                <a16:creationId xmlns:a16="http://schemas.microsoft.com/office/drawing/2014/main" id="{7E4B51E6-C37C-441F-8EFB-000BE77A4882}"/>
              </a:ext>
              <a:ext uri="{C183D7F6-B498-43B3-948B-1728B52AA6E4}">
                <adec:decorative xmlns:adec="http://schemas.microsoft.com/office/drawing/2017/decorative" val="1"/>
              </a:ext>
            </a:extLst>
          </p:cNvPr>
          <p:cNvSpPr/>
          <p:nvPr/>
        </p:nvSpPr>
        <p:spPr bwMode="auto">
          <a:xfrm>
            <a:off x="1000461" y="1614311"/>
            <a:ext cx="9197788" cy="3124537"/>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750777658"/>
      </p:ext>
    </p:extLst>
  </p:cSld>
  <p:clrMapOvr>
    <a:masterClrMapping/>
  </p:clrMapOvr>
  <p:transition>
    <p:fade/>
  </p:transition>
</p:sld>
</file>

<file path=ppt/theme/theme1.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Description xmlns="e8bab37c-6053-4066-b569-fd9fbae908bd" xsi:nil="true"/>
    <_ip_UnifiedCompliancePolicyUIAction xmlns="http://schemas.microsoft.com/sharepoint/v3" xsi:nil="true"/>
    <lcf76f155ced4ddcb4097134ff3c332f xmlns="e8bab37c-6053-4066-b569-fd9fbae908bd">
      <Terms xmlns="http://schemas.microsoft.com/office/infopath/2007/PartnerControls"/>
    </lcf76f155ced4ddcb4097134ff3c332f>
    <_ip_UnifiedCompliancePolicyProperties xmlns="http://schemas.microsoft.com/sharepoint/v3" xsi:nil="true"/>
    <TaxCatchAll xmlns="230e9df3-be65-4c73-a93b-d1236ebd677e"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29163849240324E9E04492C11FECC70" ma:contentTypeVersion="18" ma:contentTypeDescription="Create a new document." ma:contentTypeScope="" ma:versionID="e160c76efe473ad5090ac841458f42d7">
  <xsd:schema xmlns:xsd="http://www.w3.org/2001/XMLSchema" xmlns:xs="http://www.w3.org/2001/XMLSchema" xmlns:p="http://schemas.microsoft.com/office/2006/metadata/properties" xmlns:ns1="http://schemas.microsoft.com/sharepoint/v3" xmlns:ns2="e8bab37c-6053-4066-b569-fd9fbae908bd" xmlns:ns3="1d16016b-1e11-4dbd-8bd0-b44cb6539c58" xmlns:ns4="230e9df3-be65-4c73-a93b-d1236ebd677e" targetNamespace="http://schemas.microsoft.com/office/2006/metadata/properties" ma:root="true" ma:fieldsID="61813807f44a0d5ecea062ff94537e27" ns1:_="" ns2:_="" ns3:_="" ns4:_="">
    <xsd:import namespace="http://schemas.microsoft.com/sharepoint/v3"/>
    <xsd:import namespace="e8bab37c-6053-4066-b569-fd9fbae908bd"/>
    <xsd:import namespace="1d16016b-1e11-4dbd-8bd0-b44cb6539c58"/>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OCR" minOccurs="0"/>
                <xsd:element ref="ns2:MediaServiceDateTaken" minOccurs="0"/>
                <xsd:element ref="ns1:_ip_UnifiedCompliancePolicyProperties" minOccurs="0"/>
                <xsd:element ref="ns1:_ip_UnifiedCompliancePolicyUIAction" minOccurs="0"/>
                <xsd:element ref="ns2:MediaServiceGenerationTime" minOccurs="0"/>
                <xsd:element ref="ns2:MediaServiceEventHashCode" minOccurs="0"/>
                <xsd:element ref="ns2:Description" minOccurs="0"/>
                <xsd:element ref="ns3:SharedWithUsers" minOccurs="0"/>
                <xsd:element ref="ns3:SharedWithDetails" minOccurs="0"/>
                <xsd:element ref="ns2:MediaLengthInSeconds"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hidden="true" ma:internalName="_ip_UnifiedCompliancePolicyProperties">
      <xsd:simpleType>
        <xsd:restriction base="dms:Note"/>
      </xsd:simpleType>
    </xsd:element>
    <xsd:element name="_ip_UnifiedCompliancePolicyUIAction" ma:index="15"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8bab37c-6053-4066-b569-fd9fbae908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DateTaken" ma:index="13"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Description" ma:index="18" nillable="true" ma:displayName="Description" ma:format="Dropdown" ma:internalName="Description">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d16016b-1e11-4dbd-8bd0-b44cb6539c58" elementFormDefault="qualified">
    <xsd:import namespace="http://schemas.microsoft.com/office/2006/documentManagement/types"/>
    <xsd:import namespace="http://schemas.microsoft.com/office/infopath/2007/PartnerControls"/>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4" nillable="true" ma:displayName="Taxonomy Catch All Column" ma:hidden="true" ma:list="{4c30d077-ef4f-4e82-b228-e78667907e38}" ma:internalName="TaxCatchAll" ma:showField="CatchAllData" ma:web="1d16016b-1e11-4dbd-8bd0-b44cb6539c5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E173EA4-ED4E-4AAF-ABC3-94850313F04E}">
  <ds:schemaRefs>
    <ds:schemaRef ds:uri="http://schemas.microsoft.com/sharepoint/v3/contenttype/forms"/>
  </ds:schemaRefs>
</ds:datastoreItem>
</file>

<file path=customXml/itemProps2.xml><?xml version="1.0" encoding="utf-8"?>
<ds:datastoreItem xmlns:ds="http://schemas.openxmlformats.org/officeDocument/2006/customXml" ds:itemID="{82688B57-5A6F-439C-B239-78084B0AE56F}">
  <ds:schemaRefs>
    <ds:schemaRef ds:uri="1d16016b-1e11-4dbd-8bd0-b44cb6539c58"/>
    <ds:schemaRef ds:uri="http://purl.org/dc/dcmitype/"/>
    <ds:schemaRef ds:uri="http://schemas.openxmlformats.org/package/2006/metadata/core-properties"/>
    <ds:schemaRef ds:uri="e8bab37c-6053-4066-b569-fd9fbae908bd"/>
    <ds:schemaRef ds:uri="http://purl.org/dc/terms/"/>
    <ds:schemaRef ds:uri="http://schemas.microsoft.com/office/2006/documentManagement/types"/>
    <ds:schemaRef ds:uri="230e9df3-be65-4c73-a93b-d1236ebd677e"/>
    <ds:schemaRef ds:uri="http://purl.org/dc/elements/1.1/"/>
    <ds:schemaRef ds:uri="http://schemas.microsoft.com/office/2006/metadata/properties"/>
    <ds:schemaRef ds:uri="http://schemas.microsoft.com/office/infopath/2007/PartnerControls"/>
    <ds:schemaRef ds:uri="http://schemas.microsoft.com/sharepoint/v3"/>
    <ds:schemaRef ds:uri="http://www.w3.org/XML/1998/namespace"/>
  </ds:schemaRefs>
</ds:datastoreItem>
</file>

<file path=customXml/itemProps3.xml><?xml version="1.0" encoding="utf-8"?>
<ds:datastoreItem xmlns:ds="http://schemas.openxmlformats.org/officeDocument/2006/customXml" ds:itemID="{C21020C0-3F98-41D0-BB69-C4ACD61C24D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8bab37c-6053-4066-b569-fd9fbae908bd"/>
    <ds:schemaRef ds:uri="1d16016b-1e11-4dbd-8bd0-b44cb6539c58"/>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2599</Words>
  <Application>Microsoft Office PowerPoint</Application>
  <PresentationFormat>Widescreen</PresentationFormat>
  <Paragraphs>278</Paragraphs>
  <Slides>27</Slides>
  <Notes>18</Notes>
  <HiddenSlides>1</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27</vt:i4>
      </vt:variant>
    </vt:vector>
  </HeadingPairs>
  <TitlesOfParts>
    <vt:vector size="38" baseType="lpstr">
      <vt:lpstr>-apple-system</vt:lpstr>
      <vt:lpstr>Arial</vt:lpstr>
      <vt:lpstr>Calibri</vt:lpstr>
      <vt:lpstr>Consolas</vt:lpstr>
      <vt:lpstr>Roboto</vt:lpstr>
      <vt:lpstr>Segoe UI</vt:lpstr>
      <vt:lpstr>Segoe UI Light</vt:lpstr>
      <vt:lpstr>Segoe UI Semibold</vt:lpstr>
      <vt:lpstr>Symbol</vt:lpstr>
      <vt:lpstr>Wingdings</vt:lpstr>
      <vt:lpstr>Microsoft Power Platform Template</vt:lpstr>
      <vt:lpstr>AZ-305T00A Microsoft Azure Infrastructure Architect</vt:lpstr>
      <vt:lpstr>Module 10: Design a business continuity solution</vt:lpstr>
      <vt:lpstr>Introduction</vt:lpstr>
      <vt:lpstr>Design for backup and recovery</vt:lpstr>
      <vt:lpstr>Plan for backup and recovery</vt:lpstr>
      <vt:lpstr>Design for Azure Backup</vt:lpstr>
      <vt:lpstr>When to use Azure Backup</vt:lpstr>
      <vt:lpstr>Design for blob backup and recovery</vt:lpstr>
      <vt:lpstr>Considerations for soft delete</vt:lpstr>
      <vt:lpstr>Considerations for point-in-time restore</vt:lpstr>
      <vt:lpstr>Design for Azure Files backup and recovery</vt:lpstr>
      <vt:lpstr>Considerations for Azure Files backup and recovery </vt:lpstr>
      <vt:lpstr>Design for virtual machine backup and recovery</vt:lpstr>
      <vt:lpstr>Considerations for Azure virtual machines</vt:lpstr>
      <vt:lpstr>Considerations for on-premises virtual machines </vt:lpstr>
      <vt:lpstr>Design for Azure SQL backup and recovery</vt:lpstr>
      <vt:lpstr>How Azure SQL backup works</vt:lpstr>
      <vt:lpstr>Considerations for Azure SQL backup</vt:lpstr>
      <vt:lpstr>Design for Azure Site Recovery</vt:lpstr>
      <vt:lpstr>When to use Azure Site Recovery</vt:lpstr>
      <vt:lpstr>Combine Azure Site Recovery with Azure Backup</vt:lpstr>
      <vt:lpstr>Review</vt:lpstr>
      <vt:lpstr>Review file server backup and recovery options</vt:lpstr>
      <vt:lpstr>Recommend a disaster recovery method (matching)</vt:lpstr>
      <vt:lpstr>Summary and resources</vt:lpstr>
      <vt:lpstr>End of presentation</vt:lpstr>
      <vt:lpstr>Optional – Whiteboard discussion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2021-10-08T18:25:24Z</dcterms:created>
  <dcterms:modified xsi:type="dcterms:W3CDTF">2021-11-14T14:39:57Z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0x010100329163849240324E9E04492C11FECC70</vt:lpwstr>
  </property>
  <property fmtid="{D5CDD505-2E9C-101B-9397-08002B2CF9AE}" pid="3" name="MediaServiceImageTags">
    <vt:lpwstr/>
  </property>
</Properties>
</file>