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29"/>
  </p:notesMasterIdLst>
  <p:sldIdLst>
    <p:sldId id="1627" r:id="rId2"/>
    <p:sldId id="1684" r:id="rId3"/>
    <p:sldId id="1702" r:id="rId4"/>
    <p:sldId id="2076138163" r:id="rId5"/>
    <p:sldId id="2076138153" r:id="rId6"/>
    <p:sldId id="2076138154" r:id="rId7"/>
    <p:sldId id="2076138164" r:id="rId8"/>
    <p:sldId id="1747" r:id="rId9"/>
    <p:sldId id="2076138165" r:id="rId10"/>
    <p:sldId id="2076138161" r:id="rId11"/>
    <p:sldId id="2076138166" r:id="rId12"/>
    <p:sldId id="2076138168" r:id="rId13"/>
    <p:sldId id="2076138167" r:id="rId14"/>
    <p:sldId id="1699" r:id="rId15"/>
    <p:sldId id="2076138158" r:id="rId16"/>
    <p:sldId id="2076138156" r:id="rId17"/>
    <p:sldId id="1780" r:id="rId18"/>
    <p:sldId id="2076138159" r:id="rId19"/>
    <p:sldId id="1764" r:id="rId20"/>
    <p:sldId id="2076138157" r:id="rId21"/>
    <p:sldId id="2076138169" r:id="rId22"/>
    <p:sldId id="2076138170" r:id="rId23"/>
    <p:sldId id="1759" r:id="rId24"/>
    <p:sldId id="2076138147" r:id="rId25"/>
    <p:sldId id="1891" r:id="rId26"/>
    <p:sldId id="2076138171" r:id="rId27"/>
    <p:sldId id="2076138172"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4" autoAdjust="0"/>
    <p:restoredTop sz="86061" autoAdjust="0"/>
  </p:normalViewPr>
  <p:slideViewPr>
    <p:cSldViewPr snapToGrid="0">
      <p:cViewPr varScale="1">
        <p:scale>
          <a:sx n="91" d="100"/>
          <a:sy n="91" d="100"/>
        </p:scale>
        <p:origin x="8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02T00:45:05.805"/>
    </inkml:context>
    <inkml:brush xml:id="br0">
      <inkml:brushProperty name="width" value="0.1" units="cm"/>
      <inkml:brushProperty name="height" value="0.1" units="cm"/>
      <inkml:brushProperty name="color" value="#E71224"/>
    </inkml:brush>
  </inkml:definitions>
  <inkml:trace contextRef="#ctx0" brushRef="#br0">8143 7643 5631 0 0,'-6'-9'2560'0'0,"-6"-12"-2208"0"0,1-9-4928 0 0,1 1 609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2EA35-1365-4E6B-BAF1-55EB702AF360}"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D9CA1-4A12-4327-B19F-AF8FAAE8140B}" type="slidenum">
              <a:rPr lang="en-US" smtClean="0"/>
              <a:t>‹#›</a:t>
            </a:fld>
            <a:endParaRPr lang="en-US"/>
          </a:p>
        </p:txBody>
      </p:sp>
    </p:spTree>
    <p:extLst>
      <p:ext uri="{BB962C8B-B14F-4D97-AF65-F5344CB8AC3E}">
        <p14:creationId xmlns:p14="http://schemas.microsoft.com/office/powerpoint/2010/main" val="319735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Migration Service overview - https://docs.microsoft.com/windows-server/storage/storage-migration-service/overview</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17</a:t>
            </a:fld>
            <a:endParaRPr lang="en-US"/>
          </a:p>
        </p:txBody>
      </p:sp>
    </p:spTree>
    <p:extLst>
      <p:ext uri="{BB962C8B-B14F-4D97-AF65-F5344CB8AC3E}">
        <p14:creationId xmlns:p14="http://schemas.microsoft.com/office/powerpoint/2010/main" val="1236996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120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What is Azure Import/Export service? - https://docs.microsoft.com/azure/import-export/storage-import-export-service</a:t>
            </a:r>
          </a:p>
          <a:p>
            <a:pPr marL="0" marR="0">
              <a:lnSpc>
                <a:spcPct val="107000"/>
              </a:lnSpc>
              <a:spcBef>
                <a:spcPts val="200"/>
              </a:spcBef>
              <a:spcAft>
                <a:spcPts val="120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Export large amounts of data from Azure by using Azure Import/Export - https://docs.microsoft.com/learn/modules/export-data-with-azure-import-export/</a:t>
            </a:r>
          </a:p>
          <a:p>
            <a:endParaRPr lang="en-US" sz="880" dirty="0">
              <a:latin typeface="Segoe UI Light" panose="020B0502040204020203" pitchFamily="34" charset="0"/>
              <a:cs typeface="Segoe UI Light" panose="020B0502040204020203" pitchFamily="34" charset="0"/>
            </a:endParaRPr>
          </a:p>
          <a:p>
            <a:r>
              <a:rPr lang="en-US" sz="880" dirty="0">
                <a:latin typeface="Segoe UI Light" panose="020B0502040204020203" pitchFamily="34" charset="0"/>
                <a:cs typeface="Segoe UI Light" panose="020B0502040204020203" pitchFamily="34" charset="0"/>
              </a:rPr>
              <a:t>When should you use </a:t>
            </a:r>
            <a:r>
              <a:rPr lang="en-US" sz="880" dirty="0" err="1">
                <a:latin typeface="Segoe UI Light" panose="020B0502040204020203" pitchFamily="34" charset="0"/>
                <a:cs typeface="Segoe UI Light" panose="020B0502040204020203" pitchFamily="34" charset="0"/>
              </a:rPr>
              <a:t>AzCopy</a:t>
            </a:r>
            <a:r>
              <a:rPr lang="en-US" sz="880" dirty="0">
                <a:latin typeface="Segoe UI Light" panose="020B0502040204020203" pitchFamily="34" charset="0"/>
                <a:cs typeface="Segoe UI Light" panose="020B0502040204020203" pitchFamily="34" charset="0"/>
              </a:rPr>
              <a:t> instead of the Azure Import/Export service? Use </a:t>
            </a:r>
            <a:r>
              <a:rPr lang="en-US" sz="880" dirty="0" err="1">
                <a:latin typeface="Segoe UI Light" panose="020B0502040204020203" pitchFamily="34" charset="0"/>
                <a:cs typeface="Segoe UI Light" panose="020B0502040204020203" pitchFamily="34" charset="0"/>
              </a:rPr>
              <a:t>AzCopy</a:t>
            </a:r>
            <a:r>
              <a:rPr lang="en-US" sz="880" dirty="0">
                <a:latin typeface="Segoe UI Light" panose="020B0502040204020203" pitchFamily="34" charset="0"/>
                <a:cs typeface="Segoe UI Light" panose="020B0502040204020203" pitchFamily="34" charset="0"/>
              </a:rPr>
              <a:t> to transfer small to moderate amounts of data online across the network.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3149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dirty="0">
                <a:latin typeface="Segoe UI Light" panose="020B0502040204020203" pitchFamily="34" charset="0"/>
                <a:cs typeface="Segoe UI Light" panose="020B0502040204020203" pitchFamily="34" charset="0"/>
              </a:rPr>
              <a:t>What is Azure Data Box? - https://docs.microsoft.com/azure/databox/data-box-overview</a:t>
            </a:r>
          </a:p>
          <a:p>
            <a:r>
              <a:rPr lang="en-US" sz="880" dirty="0">
                <a:latin typeface="Segoe UI Light" panose="020B0502040204020203" pitchFamily="34" charset="0"/>
                <a:cs typeface="Segoe UI Light" panose="020B0502040204020203" pitchFamily="34" charset="0"/>
              </a:rPr>
              <a:t>Migrate data offline to Azure File Sync with Azure Data Box - https://docs.microsoft.com/azure/storage/files/storage-files-migration-server-hybrid-databox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171717"/>
                </a:solidFill>
                <a:effectLst/>
                <a:latin typeface="Segoe UI" panose="020B0502040204020203" pitchFamily="34" charset="0"/>
              </a:rPr>
              <a:t>Move large amounts of data to the cloud by using Azure Data Box family - https://docs.microsoft.com/learn/modules/move-data-with-azure-data-box/</a:t>
            </a:r>
          </a:p>
          <a:p>
            <a:endParaRPr lang="en-US" sz="880" dirty="0">
              <a:latin typeface="Segoe UI Light" panose="020B0502040204020203" pitchFamily="34" charset="0"/>
              <a:cs typeface="Segoe UI Light" panose="020B0502040204020203" pitchFamily="34" charset="0"/>
            </a:endParaRPr>
          </a:p>
          <a:p>
            <a:endParaRPr lang="en-US" sz="880" dirty="0">
              <a:latin typeface="Segoe UI Light" panose="020B0502040204020203" pitchFamily="34" charset="0"/>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0" dirty="0">
                <a:latin typeface="Segoe UI Light" panose="020B0502040204020203" pitchFamily="34" charset="0"/>
                <a:cs typeface="Segoe UI Light" panose="020B0502040204020203" pitchFamily="34" charset="0"/>
              </a:rPr>
              <a:t>When should you use Azure Import/Export service instead of Data Box Family? Data Box family is the recommended solution for handling very large import or export jobs when the organization is in a region where it's supported.</a:t>
            </a:r>
          </a:p>
          <a:p>
            <a:endParaRPr lang="en-US" sz="880" dirty="0">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panose="020B0502040204020203" pitchFamily="34" charset="0"/>
              </a:rPr>
              <a:t>Here are the various scenarios where Data Box devices can be used to import data to Azure.</a:t>
            </a:r>
          </a:p>
          <a:p>
            <a:pPr algn="l">
              <a:buFont typeface="Arial" panose="020B0604020202020204" pitchFamily="34" charset="0"/>
              <a:buChar char="•"/>
            </a:pPr>
            <a:r>
              <a:rPr lang="en-US" b="1" i="0" dirty="0">
                <a:solidFill>
                  <a:srgbClr val="171717"/>
                </a:solidFill>
                <a:effectLst/>
                <a:latin typeface="Segoe UI" panose="020B0502040204020203" pitchFamily="34" charset="0"/>
              </a:rPr>
              <a:t>One time migration</a:t>
            </a:r>
            <a:r>
              <a:rPr lang="en-US" b="0" i="0" dirty="0">
                <a:solidFill>
                  <a:srgbClr val="171717"/>
                </a:solidFill>
                <a:effectLst/>
                <a:latin typeface="Segoe UI" panose="020B0502040204020203" pitchFamily="34" charset="0"/>
              </a:rPr>
              <a:t> - when large amount of on-premises data is moved to Azure.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Moving a media library from offline tapes into Azure to create an online media library.</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Migrating your VM farm, SQL server, and applications to Azure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Moving historical data to Azure for in-depth analysis and reporting using HDInsight</a:t>
            </a:r>
          </a:p>
          <a:p>
            <a:pPr algn="l">
              <a:buFont typeface="Arial" panose="020B0604020202020204" pitchFamily="34" charset="0"/>
              <a:buChar char="•"/>
            </a:pPr>
            <a:r>
              <a:rPr lang="en-US" b="1" i="0" dirty="0">
                <a:solidFill>
                  <a:srgbClr val="171717"/>
                </a:solidFill>
                <a:effectLst/>
                <a:latin typeface="Segoe UI" panose="020B0502040204020203" pitchFamily="34" charset="0"/>
              </a:rPr>
              <a:t>Initial bulk transfer</a:t>
            </a:r>
            <a:r>
              <a:rPr lang="en-US" b="0" i="0" dirty="0">
                <a:solidFill>
                  <a:srgbClr val="171717"/>
                </a:solidFill>
                <a:effectLst/>
                <a:latin typeface="Segoe UI" panose="020B0502040204020203" pitchFamily="34" charset="0"/>
              </a:rPr>
              <a:t> - when an initial bulk transfer is done using Data Box (seed) followed by incremental transfers over the network.</a:t>
            </a:r>
          </a:p>
          <a:p>
            <a:pPr algn="l">
              <a:buFont typeface="Arial" panose="020B0604020202020204" pitchFamily="34" charset="0"/>
              <a:buChar char="•"/>
            </a:pPr>
            <a:r>
              <a:rPr lang="en-US" b="1" i="0" dirty="0">
                <a:solidFill>
                  <a:srgbClr val="171717"/>
                </a:solidFill>
                <a:effectLst/>
                <a:latin typeface="Segoe UI" panose="020B0502040204020203" pitchFamily="34" charset="0"/>
              </a:rPr>
              <a:t>Periodic uploads</a:t>
            </a:r>
            <a:r>
              <a:rPr lang="en-US" b="0" i="0" dirty="0">
                <a:solidFill>
                  <a:srgbClr val="171717"/>
                </a:solidFill>
                <a:effectLst/>
                <a:latin typeface="Segoe UI" panose="020B0502040204020203" pitchFamily="34" charset="0"/>
              </a:rPr>
              <a:t> - when large amount of data is generated periodically and needs to be moved to Azure. For example in energy exploration, where video content is generated on oil rigs and windmill farms.</a:t>
            </a:r>
          </a:p>
          <a:p>
            <a:pPr algn="l"/>
            <a:r>
              <a:rPr lang="en-US" b="0" i="0" dirty="0">
                <a:solidFill>
                  <a:srgbClr val="171717"/>
                </a:solidFill>
                <a:effectLst/>
                <a:latin typeface="Segoe UI" panose="020B0502040204020203" pitchFamily="34" charset="0"/>
              </a:rPr>
              <a:t>Here are the various scenarios where Data Box can be used to export data from Azure. Data Box Disk and Data Box Heavy don't support exporting data from Azure.</a:t>
            </a:r>
          </a:p>
          <a:p>
            <a:pPr algn="l">
              <a:buFont typeface="Arial" panose="020B0604020202020204" pitchFamily="34" charset="0"/>
              <a:buChar char="•"/>
            </a:pPr>
            <a:r>
              <a:rPr lang="en-US" b="1" i="0" dirty="0">
                <a:solidFill>
                  <a:srgbClr val="171717"/>
                </a:solidFill>
                <a:effectLst/>
                <a:latin typeface="Segoe UI" panose="020B0502040204020203" pitchFamily="34" charset="0"/>
              </a:rPr>
              <a:t>Disaster recovery</a:t>
            </a:r>
            <a:r>
              <a:rPr lang="en-US" b="0" i="0" dirty="0">
                <a:solidFill>
                  <a:srgbClr val="171717"/>
                </a:solidFill>
                <a:effectLst/>
                <a:latin typeface="Segoe UI" panose="020B0502040204020203" pitchFamily="34" charset="0"/>
              </a:rPr>
              <a:t> - when a copy of the data from Azure is restored to an on-premises network. In a typical disaster recovery scenario, a large amount of Azure data is exported to a Data Box. Microsoft then ships this Data Box, and the data is restored on your premises in a short time.</a:t>
            </a:r>
          </a:p>
          <a:p>
            <a:pPr algn="l">
              <a:buFont typeface="Arial" panose="020B0604020202020204" pitchFamily="34" charset="0"/>
              <a:buChar char="•"/>
            </a:pPr>
            <a:r>
              <a:rPr lang="en-US" b="1" i="0" dirty="0">
                <a:solidFill>
                  <a:srgbClr val="171717"/>
                </a:solidFill>
                <a:effectLst/>
                <a:latin typeface="Segoe UI" panose="020B0502040204020203" pitchFamily="34" charset="0"/>
              </a:rPr>
              <a:t>Security requirements</a:t>
            </a:r>
            <a:r>
              <a:rPr lang="en-US" b="0" i="0" dirty="0">
                <a:solidFill>
                  <a:srgbClr val="171717"/>
                </a:solidFill>
                <a:effectLst/>
                <a:latin typeface="Segoe UI" panose="020B0502040204020203" pitchFamily="34" charset="0"/>
              </a:rPr>
              <a:t> - when you need to be able to export data out of Azure due to government or security requirements. For example, Azure Storage is available in US Secret and Top Secret clouds, and you can use Data Box to export data out of Azure.</a:t>
            </a:r>
          </a:p>
          <a:p>
            <a:pPr algn="l">
              <a:buFont typeface="Arial" panose="020B0604020202020204" pitchFamily="34" charset="0"/>
              <a:buChar char="•"/>
            </a:pPr>
            <a:r>
              <a:rPr lang="en-US" b="1" i="0" dirty="0">
                <a:solidFill>
                  <a:srgbClr val="171717"/>
                </a:solidFill>
                <a:effectLst/>
                <a:latin typeface="Segoe UI" panose="020B0502040204020203" pitchFamily="34" charset="0"/>
              </a:rPr>
              <a:t>Migrate back to on-premises or to another cloud service provider</a:t>
            </a:r>
            <a:r>
              <a:rPr lang="en-US" b="0" i="0" dirty="0">
                <a:solidFill>
                  <a:srgbClr val="171717"/>
                </a:solidFill>
                <a:effectLst/>
                <a:latin typeface="Segoe UI" panose="020B0502040204020203" pitchFamily="34" charset="0"/>
              </a:rPr>
              <a:t> - when you want to move all the data back to on-premises, or to another cloud service provider, export data via Data Box to migrate the workloads.</a:t>
            </a: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558076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broaden the discussion. Not every tool or scenario is covered in class. </a:t>
            </a:r>
          </a:p>
        </p:txBody>
      </p:sp>
      <p:sp>
        <p:nvSpPr>
          <p:cNvPr id="4" name="Slide Number Placeholder 3"/>
          <p:cNvSpPr>
            <a:spLocks noGrp="1"/>
          </p:cNvSpPr>
          <p:nvPr>
            <p:ph type="sldNum" sz="quarter" idx="5"/>
          </p:nvPr>
        </p:nvSpPr>
        <p:spPr/>
        <p:txBody>
          <a:bodyPr/>
          <a:lstStyle/>
          <a:p>
            <a:fld id="{79ED9CA1-4A12-4327-B19F-AF8FAAE8140B}" type="slidenum">
              <a:rPr lang="en-US" smtClean="0"/>
              <a:t>21</a:t>
            </a:fld>
            <a:endParaRPr lang="en-US"/>
          </a:p>
        </p:txBody>
      </p:sp>
    </p:spTree>
    <p:extLst>
      <p:ext uri="{BB962C8B-B14F-4D97-AF65-F5344CB8AC3E}">
        <p14:creationId xmlns:p14="http://schemas.microsoft.com/office/powerpoint/2010/main" val="107409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module does not have a case study.  Use this slide to review different areas and what BCDR strategy they would use. There is more than one solution. Add to the slide other areas you want to emphasize. Talk thorough considerations and suggested solutions. There are no wrong answers, just better answers depending on the specific situation. </a:t>
            </a:r>
          </a:p>
          <a:p>
            <a:endParaRPr lang="en-US" dirty="0"/>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Media and corporate files – Import/export, blob upload, file sync, virtual machine migration. </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Product catalog and marketing literature (database) – DMA, SSMA</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On-premises virtual machines – Azure Migrate</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On-premises NAS server – File Sync, Data Box</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Cloud-based blob storage – automated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41329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Design your migration to Azure - Learn | Microsoft Docs - </a:t>
            </a:r>
            <a:r>
              <a:rPr lang="en-US" b="0" dirty="0">
                <a:solidFill>
                  <a:srgbClr val="A31515"/>
                </a:solidFill>
                <a:effectLst/>
                <a:latin typeface="Consolas" panose="020B0609020204030204" pitchFamily="49" charset="0"/>
              </a:rPr>
              <a:t>https://docs.microsoft.com/learn/modules/design-your-migration-to-azure/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Accelerate your migration journey to Azure - Learn | Microsoft Docs - </a:t>
            </a:r>
            <a:r>
              <a:rPr lang="en-US" b="0" dirty="0">
                <a:solidFill>
                  <a:srgbClr val="A31515"/>
                </a:solidFill>
                <a:effectLst/>
                <a:latin typeface="Consolas" panose="020B0609020204030204" pitchFamily="49" charset="0"/>
              </a:rPr>
              <a:t>https://docs.microsoft.com/learn/modules/accelerate-azure-migration-journey/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Applications and infrastructure migration and modernization - Learn | Microsoft Docs - </a:t>
            </a:r>
            <a:r>
              <a:rPr lang="en-US" b="0" dirty="0">
                <a:solidFill>
                  <a:srgbClr val="A31515"/>
                </a:solidFill>
                <a:effectLst/>
                <a:latin typeface="Consolas" panose="020B0609020204030204" pitchFamily="49" charset="0"/>
              </a:rPr>
              <a:t>https://docs.microsoft.com/learn/modules/app-and-infra-migration-and-modernization/</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Migrate your relational data stored in SQL Server to Azure SQL Database - Learn | Microsoft Docs - </a:t>
            </a:r>
            <a:r>
              <a:rPr lang="en-US" b="0" dirty="0">
                <a:solidFill>
                  <a:srgbClr val="A31515"/>
                </a:solidFill>
                <a:effectLst/>
                <a:latin typeface="Consolas" panose="020B0609020204030204" pitchFamily="49" charset="0"/>
              </a:rPr>
              <a:t>https://docs.microsoft.com/learn/modules/migrate-sql-server-relational-data/</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Prepare on-premises workloads for migration to Azure - Learn | Microsoft Docs - </a:t>
            </a:r>
            <a:r>
              <a:rPr lang="en-US" b="0" dirty="0">
                <a:solidFill>
                  <a:srgbClr val="A31515"/>
                </a:solidFill>
                <a:effectLst/>
                <a:latin typeface="Consolas" panose="020B0609020204030204" pitchFamily="49" charset="0"/>
              </a:rPr>
              <a:t>https://docs.microsoft.com/learn/modules/prepare-onpremises-workloads-migration-azure/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Migrate on-premises workloads to Azure - Learn | Microsoft Docs - </a:t>
            </a:r>
            <a:r>
              <a:rPr lang="en-US" b="0" dirty="0">
                <a:solidFill>
                  <a:srgbClr val="A31515"/>
                </a:solidFill>
                <a:effectLst/>
                <a:latin typeface="Consolas" panose="020B0609020204030204" pitchFamily="49" charset="0"/>
              </a:rPr>
              <a:t>https://docs.microsoft.com/learn/modules/migrate-on-premises-workloads-azure/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Set up Azure Migrate for server migration - Learn | Microsoft Docs - </a:t>
            </a:r>
            <a:r>
              <a:rPr lang="en-US" b="0" dirty="0">
                <a:solidFill>
                  <a:srgbClr val="A31515"/>
                </a:solidFill>
                <a:effectLst/>
                <a:latin typeface="Consolas" panose="020B0609020204030204" pitchFamily="49" charset="0"/>
              </a:rPr>
              <a:t>https://docs.microsoft.com/learn/modules/m365-azure-migrate-set-up/</a:t>
            </a:r>
          </a:p>
          <a:p>
            <a:endParaRPr lang="en-US"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Export large amounts of data from Azure by using Azure Import/Export - </a:t>
            </a:r>
            <a:r>
              <a:rPr lang="en-US" b="0" dirty="0"/>
              <a:t>- </a:t>
            </a:r>
            <a:r>
              <a:rPr lang="en-US" b="0" i="0" dirty="0">
                <a:solidFill>
                  <a:srgbClr val="171717"/>
                </a:solidFill>
                <a:effectLst/>
                <a:latin typeface="Segoe UI" panose="020B0502040204020203" pitchFamily="34" charset="0"/>
              </a:rPr>
              <a:t>https://docs.microsoft.com/learn/modules/export-data-with-azure-import-export/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Export large amounts of data from Azure by using Data Box - https://docs.microsoft.com/learn/modules/move-data-with-azure-data-box/</a:t>
            </a:r>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line-of-business application solution provides a mechanism for monitoring and responding to customer feedback. </a:t>
            </a:r>
          </a:p>
          <a:p>
            <a:r>
              <a:rPr lang="en-US" dirty="0"/>
              <a:t>Modern customer support portal - https://docs.microsoft.com/azure/architecture/solution-ideas/articles/modern-customer-support-portal-powered-by-an-agile-business-process</a:t>
            </a:r>
          </a:p>
        </p:txBody>
      </p:sp>
      <p:sp>
        <p:nvSpPr>
          <p:cNvPr id="4" name="Slide Number Placeholder 3"/>
          <p:cNvSpPr>
            <a:spLocks noGrp="1"/>
          </p:cNvSpPr>
          <p:nvPr>
            <p:ph type="sldNum" sz="quarter" idx="5"/>
          </p:nvPr>
        </p:nvSpPr>
        <p:spPr/>
        <p:txBody>
          <a:bodyPr/>
          <a:lstStyle/>
          <a:p>
            <a:fld id="{79ED9CA1-4A12-4327-B19F-AF8FAAE8140B}" type="slidenum">
              <a:rPr lang="en-US" smtClean="0"/>
              <a:t>26</a:t>
            </a:fld>
            <a:endParaRPr lang="en-US"/>
          </a:p>
        </p:txBody>
      </p:sp>
    </p:spTree>
    <p:extLst>
      <p:ext uri="{BB962C8B-B14F-4D97-AF65-F5344CB8AC3E}">
        <p14:creationId xmlns:p14="http://schemas.microsoft.com/office/powerpoint/2010/main" val="3003494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This flow chart shows you the steps to move an Oracle database to either a PostgreSQL or a SQL database in Azure. The steps and the details are similar for both migration paths. </a:t>
            </a:r>
          </a:p>
          <a:p>
            <a:r>
              <a:rPr lang="en-US" dirty="0"/>
              <a:t>Oracle database migration - https://docs.microsoft.com/azure/architecture/example-scenario/oracle-migrate/oracle-migration-overview</a:t>
            </a:r>
          </a:p>
        </p:txBody>
      </p:sp>
      <p:sp>
        <p:nvSpPr>
          <p:cNvPr id="4" name="Slide Number Placeholder 3"/>
          <p:cNvSpPr>
            <a:spLocks noGrp="1"/>
          </p:cNvSpPr>
          <p:nvPr>
            <p:ph type="sldNum" sz="quarter" idx="5"/>
          </p:nvPr>
        </p:nvSpPr>
        <p:spPr/>
        <p:txBody>
          <a:bodyPr/>
          <a:lstStyle/>
          <a:p>
            <a:fld id="{79ED9CA1-4A12-4327-B19F-AF8FAAE8140B}" type="slidenum">
              <a:rPr lang="en-US" smtClean="0"/>
              <a:t>27</a:t>
            </a:fld>
            <a:endParaRPr lang="en-US"/>
          </a:p>
        </p:txBody>
      </p:sp>
    </p:spTree>
    <p:extLst>
      <p:ext uri="{BB962C8B-B14F-4D97-AF65-F5344CB8AC3E}">
        <p14:creationId xmlns:p14="http://schemas.microsoft.com/office/powerpoint/2010/main" val="116920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Symbol" panose="05050102010706020507" pitchFamily="18" charset="2"/>
              <a:buNone/>
              <a:tabLst/>
              <a:defRPr/>
            </a:pPr>
            <a:r>
              <a:rPr lang="en-US" sz="800" dirty="0"/>
              <a:t>Exam page - https://docs.microsoft.com/learn/certifications/exams/az-305</a:t>
            </a:r>
          </a:p>
          <a:p>
            <a:pPr marL="0" marR="0" lvl="0" indent="0">
              <a:lnSpc>
                <a:spcPct val="107000"/>
              </a:lnSpc>
              <a:spcBef>
                <a:spcPts val="0"/>
              </a:spcBef>
              <a:spcAft>
                <a:spcPts val="800"/>
              </a:spcAft>
              <a:buFont typeface="Symbol" panose="05050102010706020507" pitchFamily="18" charset="2"/>
              <a:buNone/>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200"/>
              </a:spcBef>
              <a:spcAft>
                <a:spcPts val="0"/>
              </a:spcAft>
            </a:pPr>
            <a:r>
              <a:rPr lang="en-US" sz="880" b="1" dirty="0">
                <a:effectLst/>
                <a:latin typeface="Segoe UI Light" panose="020B0502040204020203" pitchFamily="34" charset="0"/>
                <a:ea typeface="Times New Roman" panose="02020603050405020304" pitchFamily="18" charset="0"/>
                <a:cs typeface="Segoe UI Light" panose="020B0502040204020203" pitchFamily="34" charset="0"/>
              </a:rPr>
              <a:t>Prerequisites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8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Conceptual knowledge of migrating compute, database, and storage workloads. </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8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Working experience with planning migrations, assessing workloads, determining migration requirements, and deploying workloads. </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cloud adoption journey - https://azure.microsoft.com/cloud-adoption-framework/#cloud-adoption-journey</a:t>
            </a:r>
          </a:p>
          <a:p>
            <a:r>
              <a:rPr lang="en-US" b="0" dirty="0">
                <a:solidFill>
                  <a:srgbClr val="000000"/>
                </a:solidFill>
                <a:effectLst/>
                <a:latin typeface="Consolas" panose="020B0609020204030204" pitchFamily="49" charset="0"/>
              </a:rPr>
              <a:t>Azure migration guide overview</a:t>
            </a:r>
            <a:r>
              <a:rPr lang="en-US" b="0" dirty="0">
                <a:solidFill>
                  <a:srgbClr val="A31515"/>
                </a:solidFill>
                <a:effectLst/>
                <a:latin typeface="Consolas" panose="020B0609020204030204" pitchFamily="49" charset="0"/>
              </a:rPr>
              <a:t> - https://docs.microsoft.com/azure/cloud-adoption-framework/migrate/azure-migration-guide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cloud migration best practices checklist</a:t>
            </a:r>
            <a:r>
              <a:rPr lang="en-US" b="0" dirty="0">
                <a:solidFill>
                  <a:srgbClr val="A31515"/>
                </a:solidFill>
                <a:effectLst/>
                <a:latin typeface="Consolas" panose="020B0609020204030204" pitchFamily="49" charset="0"/>
              </a:rPr>
              <a:t> - https://docs.microsoft.com/azure/cloud-adoption-framework/migrate/azure-best-practices</a:t>
            </a:r>
          </a:p>
          <a:p>
            <a:r>
              <a:rPr lang="en-US" b="0" dirty="0">
                <a:solidFill>
                  <a:srgbClr val="A31515"/>
                </a:solidFill>
                <a:effectLst/>
                <a:latin typeface="Consolas" panose="020B0609020204030204" pitchFamily="49" charset="0"/>
              </a:rPr>
              <a:t>Microsoft Cloud Adoption Framework for Azure - https://docs.microsoft.com/learn/modules/microsoft-cloud-adoption-framework-for-azure/</a:t>
            </a:r>
          </a:p>
          <a:p>
            <a:endParaRPr lang="en-US"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5</a:t>
            </a:fld>
            <a:endParaRPr lang="en-US"/>
          </a:p>
        </p:txBody>
      </p:sp>
    </p:spTree>
    <p:extLst>
      <p:ext uri="{BB962C8B-B14F-4D97-AF65-F5344CB8AC3E}">
        <p14:creationId xmlns:p14="http://schemas.microsoft.com/office/powerpoint/2010/main" val="272065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Adoption Framework migration model - https://docs.microsoft.com/azure/cloud-adoption-framework/migrate/migration-considerations/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One Migrate approach to migrating the IT portfolio - </a:t>
            </a:r>
            <a:r>
              <a:rPr lang="en-US" b="0" dirty="0">
                <a:solidFill>
                  <a:srgbClr val="A31515"/>
                </a:solidFill>
                <a:effectLst/>
                <a:latin typeface="Consolas" panose="020B0609020204030204" pitchFamily="49" charset="0"/>
              </a:rPr>
              <a:t>https://docs.microsoft.com/azure/cloud-adoption-framework/scenarios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A31515"/>
              </a:solidFill>
              <a:effectLst/>
              <a:latin typeface="Consolas" panose="020B0609020204030204" pitchFamily="49" charset="0"/>
            </a:endParaRPr>
          </a:p>
          <a:p>
            <a:pPr algn="l">
              <a:buFont typeface="Arial" panose="020B0604020202020204" pitchFamily="34" charset="0"/>
              <a:buNone/>
            </a:pPr>
            <a:r>
              <a:rPr lang="en-US" b="0" i="0" dirty="0">
                <a:solidFill>
                  <a:srgbClr val="24292F"/>
                </a:solidFill>
                <a:effectLst/>
                <a:latin typeface="-apple-system"/>
              </a:rPr>
              <a:t>Questions:</a:t>
            </a:r>
          </a:p>
          <a:p>
            <a:pPr algn="l">
              <a:buFont typeface="Arial" panose="020B0604020202020204" pitchFamily="34" charset="0"/>
              <a:buChar char="•"/>
            </a:pPr>
            <a:r>
              <a:rPr lang="en-US" b="0" i="0" dirty="0">
                <a:solidFill>
                  <a:srgbClr val="24292F"/>
                </a:solidFill>
                <a:effectLst/>
                <a:latin typeface="-apple-system"/>
              </a:rPr>
              <a:t> Why are we moving the solution to Azure?</a:t>
            </a:r>
          </a:p>
          <a:p>
            <a:pPr algn="l">
              <a:buFont typeface="Arial" panose="020B0604020202020204" pitchFamily="34" charset="0"/>
              <a:buChar char="•"/>
            </a:pPr>
            <a:r>
              <a:rPr lang="en-US" b="0" i="0" dirty="0">
                <a:solidFill>
                  <a:srgbClr val="24292F"/>
                </a:solidFill>
                <a:effectLst/>
                <a:latin typeface="-apple-system"/>
              </a:rPr>
              <a:t> What are the business objectives or quantifiable business goals?</a:t>
            </a:r>
          </a:p>
          <a:p>
            <a:pPr algn="l">
              <a:buFont typeface="Arial" panose="020B0604020202020204" pitchFamily="34" charset="0"/>
              <a:buChar char="•"/>
            </a:pPr>
            <a:r>
              <a:rPr lang="en-US" b="0" i="0" dirty="0">
                <a:solidFill>
                  <a:srgbClr val="24292F"/>
                </a:solidFill>
                <a:effectLst/>
                <a:latin typeface="-apple-system"/>
              </a:rPr>
              <a:t> What outcomes will you achieve?</a:t>
            </a:r>
          </a:p>
          <a:p>
            <a:pPr algn="l">
              <a:buFont typeface="Arial" panose="020B0604020202020204" pitchFamily="34" charset="0"/>
              <a:buChar char="•"/>
            </a:pPr>
            <a:r>
              <a:rPr lang="en-US" b="0" i="0" dirty="0">
                <a:solidFill>
                  <a:srgbClr val="24292F"/>
                </a:solidFill>
                <a:effectLst/>
                <a:latin typeface="-apple-system"/>
              </a:rPr>
              <a:t> Is there a timeline for building the solution Azure?</a:t>
            </a:r>
          </a:p>
          <a:p>
            <a:pPr algn="l">
              <a:buFont typeface="Arial" panose="020B0604020202020204" pitchFamily="34" charset="0"/>
              <a:buChar char="•"/>
            </a:pPr>
            <a:r>
              <a:rPr lang="en-US" b="0" i="0" dirty="0">
                <a:solidFill>
                  <a:srgbClr val="24292F"/>
                </a:solidFill>
                <a:effectLst/>
                <a:latin typeface="-apple-system"/>
              </a:rPr>
              <a:t> Is there a targeted event or date for an announcement about the solution's availability on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A31515"/>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6</a:t>
            </a:fld>
            <a:endParaRPr lang="en-US"/>
          </a:p>
        </p:txBody>
      </p:sp>
    </p:spTree>
    <p:extLst>
      <p:ext uri="{BB962C8B-B14F-4D97-AF65-F5344CB8AC3E}">
        <p14:creationId xmlns:p14="http://schemas.microsoft.com/office/powerpoint/2010/main" val="82718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dirty="0">
                <a:latin typeface="Segoe UI Light" panose="020B0502040204020203" pitchFamily="34" charset="0"/>
                <a:cs typeface="Segoe UI Light" panose="020B0502040204020203" pitchFamily="34" charset="0"/>
              </a:rPr>
              <a:t>Overview of application migration examples for Azure - https://docs.microsoft.com/azure/cloud-adoption-framework/migrate/azure-best-practices/contoso-migration-overview</a:t>
            </a:r>
          </a:p>
          <a:p>
            <a:endParaRPr lang="en-US" sz="880" dirty="0">
              <a:latin typeface="Segoe UI Light" panose="020B0502040204020203" pitchFamily="34" charset="0"/>
              <a:cs typeface="Segoe UI Light" panose="020B0502040204020203" pitchFamily="34" charset="0"/>
            </a:endParaRPr>
          </a:p>
          <a:p>
            <a:r>
              <a:rPr lang="en-US" sz="880" dirty="0">
                <a:latin typeface="Segoe UI Light" panose="020B0502040204020203" pitchFamily="34" charset="0"/>
                <a:cs typeface="Segoe UI Light" panose="020B0502040204020203" pitchFamily="34" charset="0"/>
              </a:rPr>
              <a:t>The options Replace and Retire would not be considered migration strategies for the purposes of our discussion.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912021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 your Azure migration - https://docs.microsoft.com/learn/modules/design-your-migration-to-azure/2-plan-your-azure-migration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optimization tools like Azure Cost Management and Azure Advisor. And other tools like TCO calculator and Service Map. </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12</a:t>
            </a:fld>
            <a:endParaRPr lang="en-US"/>
          </a:p>
        </p:txBody>
      </p:sp>
    </p:spTree>
    <p:extLst>
      <p:ext uri="{BB962C8B-B14F-4D97-AF65-F5344CB8AC3E}">
        <p14:creationId xmlns:p14="http://schemas.microsoft.com/office/powerpoint/2010/main" val="376929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63577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for an Azure File Sync deployment - https://docs.microsoft.com/azure/storage/file-sync/file-sync-planning</a:t>
            </a:r>
          </a:p>
          <a:p>
            <a:r>
              <a:rPr lang="en-US" dirty="0"/>
              <a:t>Migrate to Azure File Shares - https://docs.microsoft.com/azure/storage/files/storage-files-migration-overview</a:t>
            </a:r>
          </a:p>
          <a:p>
            <a:endParaRPr lang="en-US" dirty="0"/>
          </a:p>
          <a:p>
            <a:r>
              <a:rPr lang="en-US" dirty="0"/>
              <a:t>Requires a Windows Server on premises.</a:t>
            </a:r>
          </a:p>
        </p:txBody>
      </p:sp>
      <p:sp>
        <p:nvSpPr>
          <p:cNvPr id="4" name="Slide Number Placeholder 3"/>
          <p:cNvSpPr>
            <a:spLocks noGrp="1"/>
          </p:cNvSpPr>
          <p:nvPr>
            <p:ph type="sldNum" sz="quarter" idx="5"/>
          </p:nvPr>
        </p:nvSpPr>
        <p:spPr/>
        <p:txBody>
          <a:bodyPr/>
          <a:lstStyle/>
          <a:p>
            <a:fld id="{79ED9CA1-4A12-4327-B19F-AF8FAAE8140B}" type="slidenum">
              <a:rPr lang="en-US" smtClean="0"/>
              <a:t>16</a:t>
            </a:fld>
            <a:endParaRPr lang="en-US"/>
          </a:p>
        </p:txBody>
      </p:sp>
    </p:spTree>
    <p:extLst>
      <p:ext uri="{BB962C8B-B14F-4D97-AF65-F5344CB8AC3E}">
        <p14:creationId xmlns:p14="http://schemas.microsoft.com/office/powerpoint/2010/main" val="2064790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9482B791-6ECA-4978-80AD-2EB4DF8E1390}"/>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252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309027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BAE4F41B-CB36-4180-BC06-0881700A72E6}"/>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6" name="Picture Placeholder 11">
            <a:extLst>
              <a:ext uri="{FF2B5EF4-FFF2-40B4-BE49-F238E27FC236}">
                <a16:creationId xmlns:a16="http://schemas.microsoft.com/office/drawing/2014/main" id="{B7B0C5DB-91AE-4B31-91EE-4F293C6168F4}"/>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Tree>
    <p:extLst>
      <p:ext uri="{BB962C8B-B14F-4D97-AF65-F5344CB8AC3E}">
        <p14:creationId xmlns:p14="http://schemas.microsoft.com/office/powerpoint/2010/main" val="26343402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62623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9817"/>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20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8924731" y="6541420"/>
            <a:ext cx="3267269"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7001041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1">
            <a:extLst>
              <a:ext uri="{FF2B5EF4-FFF2-40B4-BE49-F238E27FC236}">
                <a16:creationId xmlns:a16="http://schemas.microsoft.com/office/drawing/2014/main" id="{A6DA27A9-6435-411C-908E-E50ADADD9207}"/>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626467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9" name="Rectangle 8">
            <a:extLst>
              <a:ext uri="{FF2B5EF4-FFF2-40B4-BE49-F238E27FC236}">
                <a16:creationId xmlns:a16="http://schemas.microsoft.com/office/drawing/2014/main" id="{CDF61181-7FE1-4548-B0B6-E11A6D7C8D9F}"/>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3D0975-0149-4207-A41B-8525F0D37A3B}"/>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6">
            <a:extLst>
              <a:ext uri="{FF2B5EF4-FFF2-40B4-BE49-F238E27FC236}">
                <a16:creationId xmlns:a16="http://schemas.microsoft.com/office/drawing/2014/main" id="{DBC51A1B-A819-4A21-B32B-D149307AAD64}"/>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6">
            <a:extLst>
              <a:ext uri="{FF2B5EF4-FFF2-40B4-BE49-F238E27FC236}">
                <a16:creationId xmlns:a16="http://schemas.microsoft.com/office/drawing/2014/main" id="{656F296A-C60F-457B-8AC2-609000036A1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FE0BAD57-99AF-4FAD-8F8E-582A94F92D0A}"/>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4846334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304539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72802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05543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31166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901426323"/>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71" r:id="rId4"/>
    <p:sldLayoutId id="2147483683" r:id="rId5"/>
    <p:sldLayoutId id="2147483703" r:id="rId6"/>
    <p:sldLayoutId id="2147483704" r:id="rId7"/>
    <p:sldLayoutId id="2147483705" r:id="rId8"/>
    <p:sldLayoutId id="2147483706" r:id="rId9"/>
    <p:sldLayoutId id="2147483661" r:id="rId10"/>
    <p:sldLayoutId id="2147483709" r:id="rId11"/>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azure/storage/file-sync/file-sync-plann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windows-server/storage/storage-migration-service/overview"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import-export/storage-import-export-servic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databox/data-box-overview"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cloud-adoption-framework/#cloud-adoption-journey"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azure/cloud-adoption-framework/migrate/migration-consideratio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CAC1B-5E90-4553-8CEB-D3A269314F23}"/>
              </a:ext>
            </a:extLst>
          </p:cNvPr>
          <p:cNvSpPr>
            <a:spLocks noGrp="1"/>
          </p:cNvSpPr>
          <p:nvPr>
            <p:ph type="title"/>
          </p:nvPr>
        </p:nvSpPr>
        <p:spPr>
          <a:xfrm>
            <a:off x="433313" y="1585608"/>
            <a:ext cx="5428936" cy="3512366"/>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 Azure Infrastructure Solutions</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648B-2580-4D7A-B041-1415D5471AE1}"/>
              </a:ext>
            </a:extLst>
          </p:cNvPr>
          <p:cNvSpPr>
            <a:spLocks noGrp="1"/>
          </p:cNvSpPr>
          <p:nvPr>
            <p:ph type="title"/>
          </p:nvPr>
        </p:nvSpPr>
        <p:spPr/>
        <p:txBody>
          <a:bodyPr/>
          <a:lstStyle/>
          <a:p>
            <a:r>
              <a:rPr lang="en-US" dirty="0"/>
              <a:t>Determine what to migrate</a:t>
            </a:r>
          </a:p>
        </p:txBody>
      </p:sp>
      <p:sp>
        <p:nvSpPr>
          <p:cNvPr id="3" name="Text Placeholder 2">
            <a:extLst>
              <a:ext uri="{FF2B5EF4-FFF2-40B4-BE49-F238E27FC236}">
                <a16:creationId xmlns:a16="http://schemas.microsoft.com/office/drawing/2014/main" id="{CD5BDE02-DFCF-4C9B-A922-0B28EE938D8F}"/>
              </a:ext>
            </a:extLst>
          </p:cNvPr>
          <p:cNvSpPr>
            <a:spLocks noGrp="1"/>
          </p:cNvSpPr>
          <p:nvPr>
            <p:ph type="body" sz="quarter" idx="10"/>
          </p:nvPr>
        </p:nvSpPr>
        <p:spPr>
          <a:xfrm>
            <a:off x="432089" y="979817"/>
            <a:ext cx="11341268" cy="430887"/>
          </a:xfrm>
        </p:spPr>
        <p:txBody>
          <a:bodyPr/>
          <a:lstStyle/>
          <a:p>
            <a:r>
              <a:rPr lang="en-US" dirty="0"/>
              <a:t>Migrate and modernize all your mission-critical workloads to Azure.</a:t>
            </a:r>
          </a:p>
        </p:txBody>
      </p:sp>
      <p:graphicFrame>
        <p:nvGraphicFramePr>
          <p:cNvPr id="4" name="Table 3">
            <a:extLst>
              <a:ext uri="{FF2B5EF4-FFF2-40B4-BE49-F238E27FC236}">
                <a16:creationId xmlns:a16="http://schemas.microsoft.com/office/drawing/2014/main" id="{6C4E9D91-9F0C-41E6-A98B-27D12C56912E}"/>
              </a:ext>
            </a:extLst>
          </p:cNvPr>
          <p:cNvGraphicFramePr>
            <a:graphicFrameLocks noGrp="1"/>
          </p:cNvGraphicFramePr>
          <p:nvPr>
            <p:extLst>
              <p:ext uri="{D42A27DB-BD31-4B8C-83A1-F6EECF244321}">
                <p14:modId xmlns:p14="http://schemas.microsoft.com/office/powerpoint/2010/main" val="2162300882"/>
              </p:ext>
            </p:extLst>
          </p:nvPr>
        </p:nvGraphicFramePr>
        <p:xfrm>
          <a:off x="515208" y="1595295"/>
          <a:ext cx="10754772" cy="4554044"/>
        </p:xfrm>
        <a:graphic>
          <a:graphicData uri="http://schemas.openxmlformats.org/drawingml/2006/table">
            <a:tbl>
              <a:tblPr firstRow="1"/>
              <a:tblGrid>
                <a:gridCol w="3313842">
                  <a:extLst>
                    <a:ext uri="{9D8B030D-6E8A-4147-A177-3AD203B41FA5}">
                      <a16:colId xmlns:a16="http://schemas.microsoft.com/office/drawing/2014/main" val="3265630126"/>
                    </a:ext>
                  </a:extLst>
                </a:gridCol>
                <a:gridCol w="7440930">
                  <a:extLst>
                    <a:ext uri="{9D8B030D-6E8A-4147-A177-3AD203B41FA5}">
                      <a16:colId xmlns:a16="http://schemas.microsoft.com/office/drawing/2014/main" val="819887760"/>
                    </a:ext>
                  </a:extLst>
                </a:gridCol>
              </a:tblGrid>
              <a:tr h="437204">
                <a:tc>
                  <a:txBody>
                    <a:bodyPr/>
                    <a:lstStyle/>
                    <a:p>
                      <a:pPr algn="ctr" fontAlgn="t"/>
                      <a:r>
                        <a:rPr lang="en-US" sz="1800" dirty="0">
                          <a:solidFill>
                            <a:schemeClr val="bg1"/>
                          </a:solidFill>
                          <a:effectLst/>
                        </a:rPr>
                        <a:t>Scenario</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fontAlgn="t"/>
                      <a:r>
                        <a:rPr lang="en-US" sz="1800" dirty="0">
                          <a:solidFill>
                            <a:schemeClr val="bg1"/>
                          </a:solidFill>
                          <a:effectLst/>
                        </a:rPr>
                        <a:t>Description</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92782565"/>
                  </a:ext>
                </a:extLst>
              </a:tr>
              <a:tr h="686140">
                <a:tc>
                  <a:txBody>
                    <a:bodyPr/>
                    <a:lstStyle/>
                    <a:p>
                      <a:pPr algn="l" fontAlgn="t"/>
                      <a:r>
                        <a:rPr lang="en-US" sz="1800" dirty="0">
                          <a:effectLst/>
                        </a:rPr>
                        <a:t>Windows Server workloads</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fontAlgn="t">
                        <a:buFont typeface="Arial" panose="020B0604020202020204" pitchFamily="34" charset="0"/>
                        <a:buChar char="•"/>
                      </a:pPr>
                      <a:r>
                        <a:rPr lang="en-US" sz="1800">
                          <a:effectLst/>
                        </a:rPr>
                        <a:t>On-premises Windows virtual machines (not databases)</a:t>
                      </a:r>
                      <a:endParaRPr lang="en-US" sz="1800" dirty="0">
                        <a:effectLst/>
                      </a:endParaRP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964829"/>
                  </a:ext>
                </a:extLst>
              </a:tr>
              <a:tr h="686140">
                <a:tc>
                  <a:txBody>
                    <a:bodyPr/>
                    <a:lstStyle/>
                    <a:p>
                      <a:pPr algn="l" fontAlgn="t"/>
                      <a:r>
                        <a:rPr lang="en-US" sz="1800" dirty="0">
                          <a:effectLst/>
                        </a:rPr>
                        <a:t>SQL Server workloads</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a:effectLst/>
                        </a:rPr>
                        <a:t>Databases and other functionality running on SQL Server virtual machines</a:t>
                      </a:r>
                      <a:endParaRPr lang="en-US" sz="1800" dirty="0">
                        <a:effectLst/>
                      </a:endParaRP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37182106"/>
                  </a:ext>
                </a:extLst>
              </a:tr>
              <a:tr h="686140">
                <a:tc>
                  <a:txBody>
                    <a:bodyPr/>
                    <a:lstStyle/>
                    <a:p>
                      <a:pPr algn="l" fontAlgn="t"/>
                      <a:r>
                        <a:rPr lang="en-US" sz="1800">
                          <a:effectLst/>
                        </a:rPr>
                        <a:t>Linux workloads</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fontAlgn="t">
                        <a:buFont typeface="Arial" panose="020B0604020202020204" pitchFamily="34" charset="0"/>
                        <a:buChar char="•"/>
                      </a:pPr>
                      <a:r>
                        <a:rPr lang="en-US" sz="1800" dirty="0">
                          <a:effectLst/>
                        </a:rPr>
                        <a:t>RedHat or SUSE VMs, and Hadoop and Linux containers</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789104"/>
                  </a:ext>
                </a:extLst>
              </a:tr>
              <a:tr h="686140">
                <a:tc>
                  <a:txBody>
                    <a:bodyPr/>
                    <a:lstStyle/>
                    <a:p>
                      <a:pPr algn="l" fontAlgn="t"/>
                      <a:r>
                        <a:rPr lang="en-US" sz="1800" dirty="0">
                          <a:effectLst/>
                        </a:rPr>
                        <a:t>ASP.NET-PHP-Java apps</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Customer-facing and internal-facing apps at the SaaS level</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70946011"/>
                  </a:ext>
                </a:extLst>
              </a:tr>
              <a:tr h="686140">
                <a:tc>
                  <a:txBody>
                    <a:bodyPr/>
                    <a:lstStyle/>
                    <a:p>
                      <a:pPr algn="l" fontAlgn="t"/>
                      <a:r>
                        <a:rPr lang="en-US" sz="1800" dirty="0">
                          <a:effectLst/>
                        </a:rPr>
                        <a:t>SAP HANA</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fontAlgn="t">
                        <a:buFont typeface="Arial" panose="020B0604020202020204" pitchFamily="34" charset="0"/>
                        <a:buChar char="•"/>
                      </a:pPr>
                      <a:r>
                        <a:rPr lang="en-US" sz="1800" dirty="0">
                          <a:effectLst/>
                        </a:rPr>
                        <a:t>Enterprise resource planning with a centralized database</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3592553"/>
                  </a:ext>
                </a:extLst>
              </a:tr>
              <a:tr h="686140">
                <a:tc>
                  <a:txBody>
                    <a:bodyPr/>
                    <a:lstStyle/>
                    <a:p>
                      <a:pPr algn="l" fontAlgn="t"/>
                      <a:r>
                        <a:rPr lang="en-US" sz="1800" dirty="0">
                          <a:effectLst/>
                        </a:rPr>
                        <a:t>Specialized compute</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High-performance computing (HPC)</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61293364"/>
                  </a:ext>
                </a:extLst>
              </a:tr>
            </a:tbl>
          </a:graphicData>
        </a:graphic>
      </p:graphicFrame>
    </p:spTree>
    <p:extLst>
      <p:ext uri="{BB962C8B-B14F-4D97-AF65-F5344CB8AC3E}">
        <p14:creationId xmlns:p14="http://schemas.microsoft.com/office/powerpoint/2010/main" val="41854912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8560EA-8CA3-4A6B-952B-DA2A3056CE5D}"/>
              </a:ext>
            </a:extLst>
          </p:cNvPr>
          <p:cNvSpPr>
            <a:spLocks noGrp="1"/>
          </p:cNvSpPr>
          <p:nvPr>
            <p:ph type="title"/>
          </p:nvPr>
        </p:nvSpPr>
        <p:spPr/>
        <p:txBody>
          <a:bodyPr/>
          <a:lstStyle/>
          <a:p>
            <a:r>
              <a:rPr lang="en-US" dirty="0"/>
              <a:t>Compare migration tools</a:t>
            </a:r>
          </a:p>
        </p:txBody>
      </p:sp>
      <p:pic>
        <p:nvPicPr>
          <p:cNvPr id="3" name="Picture Placeholder 2">
            <a:extLst>
              <a:ext uri="{FF2B5EF4-FFF2-40B4-BE49-F238E27FC236}">
                <a16:creationId xmlns:a16="http://schemas.microsoft.com/office/drawing/2014/main" id="{E8E5C570-BBDD-4D5E-AE56-F8589CE76E4F}"/>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9651378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3479DC-1A0B-49D1-BE88-008D69B14B15}"/>
              </a:ext>
            </a:extLst>
          </p:cNvPr>
          <p:cNvSpPr>
            <a:spLocks noGrp="1"/>
          </p:cNvSpPr>
          <p:nvPr>
            <p:ph type="title"/>
          </p:nvPr>
        </p:nvSpPr>
        <p:spPr/>
        <p:txBody>
          <a:bodyPr/>
          <a:lstStyle/>
          <a:p>
            <a:r>
              <a:rPr lang="en-US" dirty="0"/>
              <a:t>Identify migration tools</a:t>
            </a:r>
          </a:p>
        </p:txBody>
      </p:sp>
      <p:graphicFrame>
        <p:nvGraphicFramePr>
          <p:cNvPr id="6" name="Table 5">
            <a:extLst>
              <a:ext uri="{FF2B5EF4-FFF2-40B4-BE49-F238E27FC236}">
                <a16:creationId xmlns:a16="http://schemas.microsoft.com/office/drawing/2014/main" id="{4502F708-1E06-434A-8CED-82FCA95A1B5E}"/>
              </a:ext>
            </a:extLst>
          </p:cNvPr>
          <p:cNvGraphicFramePr>
            <a:graphicFrameLocks noGrp="1"/>
          </p:cNvGraphicFramePr>
          <p:nvPr>
            <p:extLst>
              <p:ext uri="{D42A27DB-BD31-4B8C-83A1-F6EECF244321}">
                <p14:modId xmlns:p14="http://schemas.microsoft.com/office/powerpoint/2010/main" val="2000556647"/>
              </p:ext>
            </p:extLst>
          </p:nvPr>
        </p:nvGraphicFramePr>
        <p:xfrm>
          <a:off x="418642" y="1270964"/>
          <a:ext cx="11187203" cy="4876209"/>
        </p:xfrm>
        <a:graphic>
          <a:graphicData uri="http://schemas.openxmlformats.org/drawingml/2006/table">
            <a:tbl>
              <a:tblPr firstRow="1"/>
              <a:tblGrid>
                <a:gridCol w="2582466">
                  <a:extLst>
                    <a:ext uri="{9D8B030D-6E8A-4147-A177-3AD203B41FA5}">
                      <a16:colId xmlns:a16="http://schemas.microsoft.com/office/drawing/2014/main" val="3852034910"/>
                    </a:ext>
                  </a:extLst>
                </a:gridCol>
                <a:gridCol w="8604737">
                  <a:extLst>
                    <a:ext uri="{9D8B030D-6E8A-4147-A177-3AD203B41FA5}">
                      <a16:colId xmlns:a16="http://schemas.microsoft.com/office/drawing/2014/main" val="425276518"/>
                    </a:ext>
                  </a:extLst>
                </a:gridCol>
              </a:tblGrid>
              <a:tr h="423318">
                <a:tc>
                  <a:txBody>
                    <a:bodyPr/>
                    <a:lstStyle/>
                    <a:p>
                      <a:pPr algn="ctr" fontAlgn="t"/>
                      <a:r>
                        <a:rPr lang="en-US" sz="1800" dirty="0">
                          <a:solidFill>
                            <a:schemeClr val="bg1"/>
                          </a:solidFill>
                          <a:effectLst/>
                        </a:rPr>
                        <a:t>Tool</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fontAlgn="t"/>
                      <a:r>
                        <a:rPr lang="en-US" sz="1800" dirty="0">
                          <a:solidFill>
                            <a:schemeClr val="bg1"/>
                          </a:solidFill>
                          <a:effectLst/>
                        </a:rPr>
                        <a:t>Usage</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370682190"/>
                  </a:ext>
                </a:extLst>
              </a:tr>
              <a:tr h="719943">
                <a:tc>
                  <a:txBody>
                    <a:bodyPr/>
                    <a:lstStyle/>
                    <a:p>
                      <a:pPr algn="l" fontAlgn="t"/>
                      <a:r>
                        <a:rPr lang="en-US" sz="1800" dirty="0">
                          <a:effectLst/>
                        </a:rPr>
                        <a:t>Azure Migrate: </a:t>
                      </a:r>
                    </a:p>
                    <a:p>
                      <a:pPr algn="l" fontAlgn="t"/>
                      <a:r>
                        <a:rPr lang="en-US" sz="1800" dirty="0">
                          <a:effectLst/>
                        </a:rPr>
                        <a:t>Server Assessment</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Physical servers and on-premises VMs running in Hyper-V and VMware environments as preparation for migrating to Azure.</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94888663"/>
                  </a:ext>
                </a:extLst>
              </a:tr>
              <a:tr h="719943">
                <a:tc>
                  <a:txBody>
                    <a:bodyPr/>
                    <a:lstStyle/>
                    <a:p>
                      <a:pPr algn="l" fontAlgn="t"/>
                      <a:r>
                        <a:rPr lang="en-US" sz="1800" dirty="0">
                          <a:effectLst/>
                        </a:rPr>
                        <a:t>Azure Migrate: </a:t>
                      </a:r>
                    </a:p>
                    <a:p>
                      <a:pPr algn="l" fontAlgn="t"/>
                      <a:r>
                        <a:rPr lang="en-US" sz="1800" dirty="0">
                          <a:effectLst/>
                        </a:rPr>
                        <a:t>Server Migration</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Physical servers and on-premises VMs running in Hyper-V, VMware environments, and other public cloud VMs.</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372952"/>
                  </a:ext>
                </a:extLst>
              </a:tr>
              <a:tr h="719943">
                <a:tc>
                  <a:txBody>
                    <a:bodyPr/>
                    <a:lstStyle/>
                    <a:p>
                      <a:pPr algn="l" fontAlgn="t"/>
                      <a:r>
                        <a:rPr lang="en-US" sz="1800" dirty="0">
                          <a:effectLst/>
                        </a:rPr>
                        <a:t>Azure Migrate: </a:t>
                      </a:r>
                    </a:p>
                    <a:p>
                      <a:pPr algn="l" fontAlgn="t"/>
                      <a:r>
                        <a:rPr lang="en-US" sz="1800" dirty="0">
                          <a:effectLst/>
                        </a:rPr>
                        <a:t>Database Assessment</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a:effectLst/>
                        </a:rPr>
                        <a:t>Performs an assessment of on-premises Microsoft SQL Server databases as preparation for migration to Azure SQL Database, an Azure SQL Managed Instance, or Azure VMs running Microsoft SQL Server.</a:t>
                      </a:r>
                      <a:endParaRPr lang="en-US" sz="1800" dirty="0">
                        <a:effectLst/>
                      </a:endParaRP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17827364"/>
                  </a:ext>
                </a:extLst>
              </a:tr>
              <a:tr h="719943">
                <a:tc>
                  <a:txBody>
                    <a:bodyPr/>
                    <a:lstStyle/>
                    <a:p>
                      <a:pPr algn="l" fontAlgn="t"/>
                      <a:r>
                        <a:rPr lang="en-US" sz="1800" dirty="0">
                          <a:effectLst/>
                        </a:rPr>
                        <a:t>Azure Migrate: </a:t>
                      </a:r>
                    </a:p>
                    <a:p>
                      <a:pPr algn="l" fontAlgn="t"/>
                      <a:r>
                        <a:rPr lang="en-US" sz="1800" dirty="0">
                          <a:effectLst/>
                        </a:rPr>
                        <a:t>Database Migration</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indent="-285750" algn="l" fontAlgn="t">
                        <a:buFont typeface="Arial" panose="020B0604020202020204" pitchFamily="34" charset="0"/>
                        <a:buChar char="•"/>
                      </a:pPr>
                      <a:r>
                        <a:rPr lang="en-US" sz="1800" strike="noStrike">
                          <a:effectLst/>
                        </a:rPr>
                        <a:t>Migrates data from your existing on-premises databases to databases running in Azure.</a:t>
                      </a:r>
                      <a:endParaRPr lang="en-US" sz="1800" strike="noStrike" dirty="0">
                        <a:effectLst/>
                      </a:endParaRP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08423790"/>
                  </a:ext>
                </a:extLst>
              </a:tr>
              <a:tr h="719943">
                <a:tc>
                  <a:txBody>
                    <a:bodyPr/>
                    <a:lstStyle/>
                    <a:p>
                      <a:pPr algn="l" fontAlgn="t"/>
                      <a:r>
                        <a:rPr lang="en-US" sz="1800" dirty="0">
                          <a:effectLst/>
                        </a:rPr>
                        <a:t>Azure Migrate: </a:t>
                      </a:r>
                    </a:p>
                    <a:p>
                      <a:pPr algn="l" fontAlgn="t"/>
                      <a:r>
                        <a:rPr lang="en-US" sz="1800" dirty="0">
                          <a:effectLst/>
                        </a:rPr>
                        <a:t>Web App Assessment</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Assessment of on-premises web apps and migrates them to Azure.</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417288665"/>
                  </a:ext>
                </a:extLst>
              </a:tr>
              <a:tr h="719943">
                <a:tc>
                  <a:txBody>
                    <a:bodyPr/>
                    <a:lstStyle/>
                    <a:p>
                      <a:pPr algn="l" fontAlgn="t"/>
                      <a:r>
                        <a:rPr lang="en-US" sz="1800" dirty="0">
                          <a:effectLst/>
                        </a:rPr>
                        <a:t>Azure Migrate: </a:t>
                      </a:r>
                    </a:p>
                    <a:p>
                      <a:pPr algn="l" fontAlgn="t"/>
                      <a:r>
                        <a:rPr lang="en-US" sz="1800" dirty="0">
                          <a:effectLst/>
                        </a:rPr>
                        <a:t>Data Box</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Move of large amounts of offline data to Azure by using Azure Data Box.</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29329348"/>
                  </a:ext>
                </a:extLst>
              </a:tr>
            </a:tbl>
          </a:graphicData>
        </a:graphic>
      </p:graphicFrame>
    </p:spTree>
    <p:extLst>
      <p:ext uri="{BB962C8B-B14F-4D97-AF65-F5344CB8AC3E}">
        <p14:creationId xmlns:p14="http://schemas.microsoft.com/office/powerpoint/2010/main" val="33753127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9348F5-0691-42ED-BD52-5C59C8A5B770}"/>
              </a:ext>
            </a:extLst>
          </p:cNvPr>
          <p:cNvSpPr>
            <a:spLocks noGrp="1"/>
          </p:cNvSpPr>
          <p:nvPr>
            <p:ph type="title"/>
          </p:nvPr>
        </p:nvSpPr>
        <p:spPr/>
        <p:txBody>
          <a:bodyPr/>
          <a:lstStyle/>
          <a:p>
            <a:r>
              <a:rPr lang="en-US" dirty="0"/>
              <a:t>Migrate your databases</a:t>
            </a:r>
          </a:p>
        </p:txBody>
      </p:sp>
      <p:pic>
        <p:nvPicPr>
          <p:cNvPr id="3" name="Picture Placeholder 2" descr="Database with solid fill">
            <a:extLst>
              <a:ext uri="{FF2B5EF4-FFF2-40B4-BE49-F238E27FC236}">
                <a16:creationId xmlns:a16="http://schemas.microsoft.com/office/drawing/2014/main" id="{611C2334-54F3-4753-8760-76D418CA5686}"/>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481823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Select a database migration type</a:t>
            </a:r>
          </a:p>
        </p:txBody>
      </p:sp>
      <p:sp>
        <p:nvSpPr>
          <p:cNvPr id="3" name="Text Placeholder 2">
            <a:extLst>
              <a:ext uri="{FF2B5EF4-FFF2-40B4-BE49-F238E27FC236}">
                <a16:creationId xmlns:a16="http://schemas.microsoft.com/office/drawing/2014/main" id="{6114614B-3A46-48A0-A248-A8F29F8C17F4}"/>
              </a:ext>
            </a:extLst>
          </p:cNvPr>
          <p:cNvSpPr>
            <a:spLocks noGrp="1"/>
          </p:cNvSpPr>
          <p:nvPr>
            <p:ph type="body" sz="quarter" idx="10"/>
          </p:nvPr>
        </p:nvSpPr>
        <p:spPr/>
        <p:txBody>
          <a:bodyPr/>
          <a:lstStyle/>
          <a:p>
            <a:r>
              <a:rPr lang="en-US" dirty="0"/>
              <a:t>Database migrations can be performed offline and online</a:t>
            </a:r>
          </a:p>
        </p:txBody>
      </p:sp>
      <p:graphicFrame>
        <p:nvGraphicFramePr>
          <p:cNvPr id="5" name="Table 4">
            <a:extLst>
              <a:ext uri="{FF2B5EF4-FFF2-40B4-BE49-F238E27FC236}">
                <a16:creationId xmlns:a16="http://schemas.microsoft.com/office/drawing/2014/main" id="{E505ADBF-417D-4C0A-9C30-CF631EB18803}"/>
              </a:ext>
            </a:extLst>
          </p:cNvPr>
          <p:cNvGraphicFramePr/>
          <p:nvPr>
            <p:extLst>
              <p:ext uri="{D42A27DB-BD31-4B8C-83A1-F6EECF244321}">
                <p14:modId xmlns:p14="http://schemas.microsoft.com/office/powerpoint/2010/main" val="2529721892"/>
              </p:ext>
            </p:extLst>
          </p:nvPr>
        </p:nvGraphicFramePr>
        <p:xfrm>
          <a:off x="445535" y="1805182"/>
          <a:ext cx="11327822" cy="2717546"/>
        </p:xfrm>
        <a:graphic>
          <a:graphicData uri="http://schemas.openxmlformats.org/drawingml/2006/table">
            <a:tbl>
              <a:tblPr firstRow="1" bandRow="1">
                <a:tableStyleId>{5C22544A-7EE6-4342-B048-85BDC9FD1C3A}</a:tableStyleId>
              </a:tblPr>
              <a:tblGrid>
                <a:gridCol w="3458460">
                  <a:extLst>
                    <a:ext uri="{9D8B030D-6E8A-4147-A177-3AD203B41FA5}">
                      <a16:colId xmlns:a16="http://schemas.microsoft.com/office/drawing/2014/main" val="1518981781"/>
                    </a:ext>
                  </a:extLst>
                </a:gridCol>
                <a:gridCol w="7869362">
                  <a:extLst>
                    <a:ext uri="{9D8B030D-6E8A-4147-A177-3AD203B41FA5}">
                      <a16:colId xmlns:a16="http://schemas.microsoft.com/office/drawing/2014/main" val="1201019354"/>
                    </a:ext>
                  </a:extLst>
                </a:gridCol>
              </a:tblGrid>
              <a:tr h="420243">
                <a:tc>
                  <a:txBody>
                    <a:bodyPr/>
                    <a:lstStyle/>
                    <a:p>
                      <a:pPr marL="0" marR="0" indent="0" algn="ctr" rtl="0" eaLnBrk="1" fontAlgn="auto" latinLnBrk="0" hangingPunct="1">
                        <a:spcBef>
                          <a:spcPts val="0"/>
                        </a:spcBef>
                        <a:spcAft>
                          <a:spcPts val="0"/>
                        </a:spcAft>
                      </a:pPr>
                      <a:r>
                        <a:rPr lang="en-US" sz="1800" b="1" u="none" strike="noStrike" kern="1200" spc="0" baseline="0">
                          <a:ln>
                            <a:noFill/>
                          </a:ln>
                          <a:solidFill>
                            <a:schemeClr val="lt1"/>
                          </a:solidFill>
                          <a:effectLst/>
                          <a:latin typeface="+mn-lt"/>
                          <a:ea typeface="+mn-ea"/>
                          <a:cs typeface="+mn-cs"/>
                        </a:rPr>
                        <a:t>Migration type</a:t>
                      </a:r>
                      <a:endParaRPr lang="en-US" sz="1800" b="1" u="none" strike="noStrike" kern="1200" spc="0" baseline="0" dirty="0">
                        <a:ln>
                          <a:noFill/>
                        </a:ln>
                        <a:solidFill>
                          <a:schemeClr val="lt1"/>
                        </a:solidFill>
                        <a:effectLst/>
                        <a:latin typeface="+mn-lt"/>
                        <a:ea typeface="+mn-ea"/>
                        <a:cs typeface="+mn-cs"/>
                      </a:endParaRPr>
                    </a:p>
                  </a:txBody>
                  <a:tcPr marL="89662" marR="89662" marT="89662" marB="8966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auto" latinLnBrk="0" hangingPunct="1">
                        <a:spcBef>
                          <a:spcPts val="0"/>
                        </a:spcBef>
                        <a:spcAft>
                          <a:spcPts val="0"/>
                        </a:spcAft>
                      </a:pPr>
                      <a:r>
                        <a:rPr lang="en-US" sz="1800" u="none" strike="noStrike" kern="1200" spc="0" baseline="0" dirty="0">
                          <a:ln>
                            <a:noFill/>
                          </a:ln>
                          <a:effectLst/>
                        </a:rPr>
                        <a:t>Migration scenario</a:t>
                      </a:r>
                      <a:endParaRPr lang="en-US" sz="1800" b="0" i="0" u="none" strike="noStrike" dirty="0">
                        <a:effectLst/>
                        <a:latin typeface="Arial" panose="020B0604020202020204" pitchFamily="34" charset="0"/>
                      </a:endParaRPr>
                    </a:p>
                  </a:txBody>
                  <a:tcPr marL="89662" marR="89662" marT="89662" marB="8966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7182650"/>
                  </a:ext>
                </a:extLst>
              </a:tr>
              <a:tr h="389001">
                <a:tc>
                  <a:txBody>
                    <a:bodyPr/>
                    <a:lstStyle/>
                    <a:p>
                      <a:pPr algn="l"/>
                      <a:r>
                        <a:rPr lang="en-US">
                          <a:effectLst/>
                        </a:rPr>
                        <a:t>Offline</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buFont typeface="Arial" panose="020B0604020202020204" pitchFamily="34" charset="0"/>
                        <a:buChar char="•"/>
                      </a:pPr>
                      <a:r>
                        <a:rPr lang="en-US">
                          <a:effectLst/>
                        </a:rPr>
                        <a:t>Requires shutting down the server at the start of the migrationWith offline migrations</a:t>
                      </a:r>
                    </a:p>
                    <a:p>
                      <a:pPr marL="285750" indent="-285750" algn="l">
                        <a:buFont typeface="Arial" panose="020B0604020202020204" pitchFamily="34" charset="0"/>
                        <a:buChar char="•"/>
                      </a:pPr>
                      <a:r>
                        <a:rPr lang="en-US">
                          <a:effectLst/>
                        </a:rPr>
                        <a:t>Application downtime begins at the same time that the migration starts.</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7580831"/>
                  </a:ext>
                </a:extLst>
              </a:tr>
              <a:tr h="389001">
                <a:tc>
                  <a:txBody>
                    <a:bodyPr/>
                    <a:lstStyle/>
                    <a:p>
                      <a:pPr algn="l"/>
                      <a:r>
                        <a:rPr lang="en-US">
                          <a:effectLst/>
                        </a:rPr>
                        <a:t>Online</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dirty="0">
                          <a:effectLst/>
                        </a:rPr>
                        <a:t>To limit downtime to the time required to cut over to the new environment when the migration completes, use an online migration.</a:t>
                      </a:r>
                    </a:p>
                    <a:p>
                      <a:pPr marL="285750" indent="-285750" algn="l">
                        <a:buFont typeface="Arial" panose="020B0604020202020204" pitchFamily="34" charset="0"/>
                        <a:buChar char="•"/>
                      </a:pPr>
                      <a:r>
                        <a:rPr lang="en-US" sz="1765" b="0" i="0" kern="1200" dirty="0">
                          <a:solidFill>
                            <a:schemeClr val="dk1"/>
                          </a:solidFill>
                          <a:effectLst/>
                          <a:latin typeface="+mn-lt"/>
                          <a:ea typeface="+mn-ea"/>
                          <a:cs typeface="+mn-cs"/>
                        </a:rPr>
                        <a:t>Uses a continuous synchronization of live data, allowing a cutover to the Azure replica database at any time</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341561"/>
                  </a:ext>
                </a:extLst>
              </a:tr>
            </a:tbl>
          </a:graphicData>
        </a:graphic>
      </p:graphicFrame>
      <p:sp>
        <p:nvSpPr>
          <p:cNvPr id="4" name="TextBox 3">
            <a:extLst>
              <a:ext uri="{FF2B5EF4-FFF2-40B4-BE49-F238E27FC236}">
                <a16:creationId xmlns:a16="http://schemas.microsoft.com/office/drawing/2014/main" id="{38D63CF6-AB12-4D2A-B8D3-536F176F7E93}"/>
              </a:ext>
            </a:extLst>
          </p:cNvPr>
          <p:cNvSpPr txBox="1"/>
          <p:nvPr/>
        </p:nvSpPr>
        <p:spPr>
          <a:xfrm>
            <a:off x="235443" y="5081226"/>
            <a:ext cx="10673563" cy="9818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Each migration type supports different source and target database pairs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Check for support of your migration scenario as migration tools are updated frequently</a:t>
            </a:r>
          </a:p>
        </p:txBody>
      </p:sp>
    </p:spTree>
    <p:extLst>
      <p:ext uri="{BB962C8B-B14F-4D97-AF65-F5344CB8AC3E}">
        <p14:creationId xmlns:p14="http://schemas.microsoft.com/office/powerpoint/2010/main" val="36142762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26A50-7EE4-4FF0-A2F9-2617AC7DF675}"/>
              </a:ext>
            </a:extLst>
          </p:cNvPr>
          <p:cNvSpPr>
            <a:spLocks noGrp="1"/>
          </p:cNvSpPr>
          <p:nvPr>
            <p:ph type="title"/>
          </p:nvPr>
        </p:nvSpPr>
        <p:spPr/>
        <p:txBody>
          <a:bodyPr/>
          <a:lstStyle/>
          <a:p>
            <a:r>
              <a:rPr lang="en-US" dirty="0"/>
              <a:t>Select an online migration tool</a:t>
            </a:r>
          </a:p>
        </p:txBody>
      </p:sp>
      <p:pic>
        <p:nvPicPr>
          <p:cNvPr id="7" name="Picture Placeholder 6">
            <a:extLst>
              <a:ext uri="{FF2B5EF4-FFF2-40B4-BE49-F238E27FC236}">
                <a16:creationId xmlns:a16="http://schemas.microsoft.com/office/drawing/2014/main" id="{8AD45B5B-1FE2-4416-93B2-0DC8F6342FCD}"/>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5000868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Consider using Azure File Sync</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6ECA067-535A-400A-A7D8-E1380CBF2623}"/>
              </a:ext>
            </a:extLst>
          </p:cNvPr>
          <p:cNvSpPr>
            <a:spLocks noGrp="1"/>
          </p:cNvSpPr>
          <p:nvPr>
            <p:ph type="body" sz="quarter" idx="10"/>
          </p:nvPr>
        </p:nvSpPr>
        <p:spPr/>
        <p:txBody>
          <a:bodyPr/>
          <a:lstStyle/>
          <a:p>
            <a:r>
              <a:rPr lang="en-US" dirty="0"/>
              <a:t>Azure File Sync can be used specifically for migration</a:t>
            </a:r>
          </a:p>
        </p:txBody>
      </p:sp>
      <p:sp>
        <p:nvSpPr>
          <p:cNvPr id="5" name="TextBox 4">
            <a:extLst>
              <a:ext uri="{FF2B5EF4-FFF2-40B4-BE49-F238E27FC236}">
                <a16:creationId xmlns:a16="http://schemas.microsoft.com/office/drawing/2014/main" id="{566A3E8C-F9D8-436F-94C0-AFFE6C52C8AD}"/>
              </a:ext>
            </a:extLst>
          </p:cNvPr>
          <p:cNvSpPr txBox="1"/>
          <p:nvPr/>
        </p:nvSpPr>
        <p:spPr>
          <a:xfrm>
            <a:off x="432089" y="2157061"/>
            <a:ext cx="4835525" cy="2708434"/>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Works in both hybrid and cloud migrations</a:t>
            </a:r>
          </a:p>
          <a:p>
            <a:pPr marL="285750" indent="-285750">
              <a:spcAft>
                <a:spcPts val="1200"/>
              </a:spcAft>
              <a:buFont typeface="Arial" panose="020B0604020202020204" pitchFamily="34" charset="0"/>
              <a:buChar char="•"/>
            </a:pPr>
            <a:r>
              <a:rPr lang="en-US" sz="2000" dirty="0"/>
              <a:t>Transfers both the data stream and file metadata</a:t>
            </a:r>
          </a:p>
          <a:p>
            <a:pPr marL="285750" indent="-285750">
              <a:spcAft>
                <a:spcPts val="1200"/>
              </a:spcAft>
              <a:buFont typeface="Arial" panose="020B0604020202020204" pitchFamily="34" charset="0"/>
              <a:buChar char="•"/>
            </a:pPr>
            <a:r>
              <a:rPr lang="en-US" sz="2000" dirty="0"/>
              <a:t>Combines with other products like Azure Data Box</a:t>
            </a:r>
          </a:p>
          <a:p>
            <a:pPr marL="285750" indent="-285750">
              <a:spcAft>
                <a:spcPts val="1200"/>
              </a:spcAft>
              <a:buFont typeface="Arial" panose="020B0604020202020204" pitchFamily="34" charset="0"/>
              <a:buChar char="•"/>
            </a:pPr>
            <a:r>
              <a:rPr lang="en-US" sz="2000" dirty="0"/>
              <a:t>Supports tiering options</a:t>
            </a:r>
          </a:p>
        </p:txBody>
      </p:sp>
      <p:sp>
        <p:nvSpPr>
          <p:cNvPr id="4" name="Rectangle 3">
            <a:extLst>
              <a:ext uri="{FF2B5EF4-FFF2-40B4-BE49-F238E27FC236}">
                <a16:creationId xmlns:a16="http://schemas.microsoft.com/office/drawing/2014/main" id="{BC29DFEC-ECCF-41DA-B7A2-191E0956468A}"/>
              </a:ext>
              <a:ext uri="{C183D7F6-B498-43B3-948B-1728B52AA6E4}">
                <adec:decorative xmlns:adec="http://schemas.microsoft.com/office/drawing/2017/decorative" val="1"/>
              </a:ext>
            </a:extLst>
          </p:cNvPr>
          <p:cNvSpPr/>
          <p:nvPr/>
        </p:nvSpPr>
        <p:spPr bwMode="auto">
          <a:xfrm>
            <a:off x="5747657" y="1726174"/>
            <a:ext cx="6129495" cy="433298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torage sync service with two cloud endpoints. ">
            <a:extLst>
              <a:ext uri="{FF2B5EF4-FFF2-40B4-BE49-F238E27FC236}">
                <a16:creationId xmlns:a16="http://schemas.microsoft.com/office/drawing/2014/main" id="{40FF5625-5205-44A7-9AA5-EA03BFDEA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491" y="2250757"/>
            <a:ext cx="5457825" cy="2905125"/>
          </a:xfrm>
          <a:prstGeom prst="rect">
            <a:avLst/>
          </a:prstGeom>
        </p:spPr>
      </p:pic>
    </p:spTree>
    <p:extLst>
      <p:ext uri="{BB962C8B-B14F-4D97-AF65-F5344CB8AC3E}">
        <p14:creationId xmlns:p14="http://schemas.microsoft.com/office/powerpoint/2010/main" val="19316980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Consider the Storage Migration Service</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D6BB4552-77F3-41A0-97B6-6441D0C7B580}"/>
              </a:ext>
            </a:extLst>
          </p:cNvPr>
          <p:cNvSpPr>
            <a:spLocks noGrp="1"/>
          </p:cNvSpPr>
          <p:nvPr>
            <p:ph type="body" sz="quarter" idx="10"/>
          </p:nvPr>
        </p:nvSpPr>
        <p:spPr>
          <a:xfrm>
            <a:off x="432089" y="1083334"/>
            <a:ext cx="11341268" cy="430887"/>
          </a:xfrm>
        </p:spPr>
        <p:txBody>
          <a:bodyPr/>
          <a:lstStyle/>
          <a:p>
            <a:r>
              <a:rPr lang="en-US" dirty="0"/>
              <a:t>Storage Migration Service migrates storage to Windows Server or to Azure. </a:t>
            </a:r>
          </a:p>
        </p:txBody>
      </p:sp>
      <p:sp>
        <p:nvSpPr>
          <p:cNvPr id="21" name="TextBox 20">
            <a:extLst>
              <a:ext uri="{FF2B5EF4-FFF2-40B4-BE49-F238E27FC236}">
                <a16:creationId xmlns:a16="http://schemas.microsoft.com/office/drawing/2014/main" id="{CEE160C5-D691-427D-9CE4-FC9A1F25D2B5}"/>
              </a:ext>
            </a:extLst>
          </p:cNvPr>
          <p:cNvSpPr txBox="1"/>
          <p:nvPr/>
        </p:nvSpPr>
        <p:spPr>
          <a:xfrm>
            <a:off x="348305" y="2074532"/>
            <a:ext cx="5586373" cy="1988237"/>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Inventory multiple servers and their data</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Rapidly transfer files, file shares, and security configuration from the source servers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Optionally, cut over to the new servers.</a:t>
            </a:r>
          </a:p>
        </p:txBody>
      </p:sp>
      <p:pic>
        <p:nvPicPr>
          <p:cNvPr id="5" name="Picture 4" descr="On-premises data uses the storage migration service. ">
            <a:extLst>
              <a:ext uri="{FF2B5EF4-FFF2-40B4-BE49-F238E27FC236}">
                <a16:creationId xmlns:a16="http://schemas.microsoft.com/office/drawing/2014/main" id="{A5EF0E59-F896-4922-A96A-292E716323FE}"/>
              </a:ext>
            </a:extLst>
          </p:cNvPr>
          <p:cNvPicPr>
            <a:picLocks noChangeAspect="1"/>
          </p:cNvPicPr>
          <p:nvPr/>
        </p:nvPicPr>
        <p:blipFill>
          <a:blip r:embed="rId4"/>
          <a:stretch>
            <a:fillRect/>
          </a:stretch>
        </p:blipFill>
        <p:spPr>
          <a:xfrm>
            <a:off x="6089277" y="1939069"/>
            <a:ext cx="5543550" cy="4105275"/>
          </a:xfrm>
          <a:prstGeom prst="rect">
            <a:avLst/>
          </a:prstGeom>
        </p:spPr>
      </p:pic>
      <p:sp>
        <p:nvSpPr>
          <p:cNvPr id="6" name="Rectangle 5">
            <a:extLst>
              <a:ext uri="{FF2B5EF4-FFF2-40B4-BE49-F238E27FC236}">
                <a16:creationId xmlns:a16="http://schemas.microsoft.com/office/drawing/2014/main" id="{1F2A73A3-6F94-498F-BAA2-B2D4DBE19538}"/>
              </a:ext>
              <a:ext uri="{C183D7F6-B498-43B3-948B-1728B52AA6E4}">
                <adec:decorative xmlns:adec="http://schemas.microsoft.com/office/drawing/2017/decorative" val="1"/>
              </a:ext>
            </a:extLst>
          </p:cNvPr>
          <p:cNvSpPr/>
          <p:nvPr/>
        </p:nvSpPr>
        <p:spPr bwMode="auto">
          <a:xfrm>
            <a:off x="5948124" y="1726174"/>
            <a:ext cx="5929028" cy="433298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62947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26A50-7EE4-4FF0-A2F9-2617AC7DF675}"/>
              </a:ext>
            </a:extLst>
          </p:cNvPr>
          <p:cNvSpPr>
            <a:spLocks noGrp="1"/>
          </p:cNvSpPr>
          <p:nvPr>
            <p:ph type="title"/>
          </p:nvPr>
        </p:nvSpPr>
        <p:spPr/>
        <p:txBody>
          <a:bodyPr/>
          <a:lstStyle/>
          <a:p>
            <a:r>
              <a:rPr lang="en-US" dirty="0"/>
              <a:t>Select an offline migration tool</a:t>
            </a:r>
          </a:p>
        </p:txBody>
      </p:sp>
      <p:pic>
        <p:nvPicPr>
          <p:cNvPr id="6" name="Picture Placeholder 5">
            <a:extLst>
              <a:ext uri="{FF2B5EF4-FFF2-40B4-BE49-F238E27FC236}">
                <a16:creationId xmlns:a16="http://schemas.microsoft.com/office/drawing/2014/main" id="{241F91E4-8CFA-4AB3-838B-154B6642F1F2}"/>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52972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439835"/>
            <a:ext cx="11341268" cy="642840"/>
          </a:xfrm>
        </p:spPr>
        <p:txBody>
          <a:bodyPr/>
          <a:lstStyle/>
          <a:p>
            <a:r>
              <a:rPr lang="en-US" dirty="0"/>
              <a:t>Consider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import/export service</a:t>
            </a:r>
            <a:endParaRPr lang="en-US" dirty="0">
              <a:solidFill>
                <a:schemeClr val="tx2">
                  <a:lumMod val="50000"/>
                </a:schemeClr>
              </a:solidFill>
            </a:endParaRP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1800" y="1082675"/>
            <a:ext cx="11341100" cy="430887"/>
          </a:xfrm>
        </p:spPr>
        <p:txBody>
          <a:bodyPr/>
          <a:lstStyle/>
          <a:p>
            <a:r>
              <a:rPr lang="en-US" dirty="0"/>
              <a:t>Import/Export migrates on-premises locations and Azure Storage accounts. </a:t>
            </a:r>
          </a:p>
        </p:txBody>
      </p:sp>
      <p:sp>
        <p:nvSpPr>
          <p:cNvPr id="7" name="TextBox 6">
            <a:extLst>
              <a:ext uri="{FF2B5EF4-FFF2-40B4-BE49-F238E27FC236}">
                <a16:creationId xmlns:a16="http://schemas.microsoft.com/office/drawing/2014/main" id="{7055786F-6D42-424A-9965-59EBD2FCAFF8}"/>
              </a:ext>
            </a:extLst>
          </p:cNvPr>
          <p:cNvSpPr txBox="1"/>
          <p:nvPr/>
        </p:nvSpPr>
        <p:spPr>
          <a:xfrm>
            <a:off x="389430" y="1996261"/>
            <a:ext cx="4835525" cy="332398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Migrate large amounts of data from on-premises to Azure, as a one-time task</a:t>
            </a:r>
          </a:p>
          <a:p>
            <a:pPr marL="285750" indent="-285750">
              <a:spcAft>
                <a:spcPts val="1200"/>
              </a:spcAft>
              <a:buFont typeface="Arial" panose="020B0604020202020204" pitchFamily="34" charset="0"/>
              <a:buChar char="•"/>
            </a:pPr>
            <a:r>
              <a:rPr lang="en-US" sz="2000" dirty="0"/>
              <a:t>Back up your data on-premises in Azure Storage</a:t>
            </a:r>
          </a:p>
          <a:p>
            <a:pPr marL="285750" indent="-285750">
              <a:spcAft>
                <a:spcPts val="1200"/>
              </a:spcAft>
              <a:buFont typeface="Arial" panose="020B0604020202020204" pitchFamily="34" charset="0"/>
              <a:buChar char="•"/>
            </a:pPr>
            <a:r>
              <a:rPr lang="en-US" sz="2000" dirty="0"/>
              <a:t>Recover large amounts of data that you previously stored in Azure Storage</a:t>
            </a:r>
          </a:p>
          <a:p>
            <a:pPr marL="285750" indent="-285750">
              <a:spcAft>
                <a:spcPts val="1200"/>
              </a:spcAft>
              <a:buFont typeface="Arial" panose="020B0604020202020204" pitchFamily="34" charset="0"/>
              <a:buChar char="•"/>
            </a:pPr>
            <a:r>
              <a:rPr lang="en-US" sz="2000" dirty="0"/>
              <a:t>Distribute data from Azure Storage to customer site</a:t>
            </a:r>
          </a:p>
        </p:txBody>
      </p:sp>
      <p:sp>
        <p:nvSpPr>
          <p:cNvPr id="2" name="Rectangle 1">
            <a:extLst>
              <a:ext uri="{FF2B5EF4-FFF2-40B4-BE49-F238E27FC236}">
                <a16:creationId xmlns:a16="http://schemas.microsoft.com/office/drawing/2014/main" id="{311C424B-6D8F-4F69-8255-E08E29CFD1F7}"/>
              </a:ext>
              <a:ext uri="{C183D7F6-B498-43B3-948B-1728B52AA6E4}">
                <adec:decorative xmlns:adec="http://schemas.microsoft.com/office/drawing/2017/decorative" val="1"/>
              </a:ext>
            </a:extLst>
          </p:cNvPr>
          <p:cNvSpPr/>
          <p:nvPr/>
        </p:nvSpPr>
        <p:spPr bwMode="auto">
          <a:xfrm>
            <a:off x="5267615" y="1725514"/>
            <a:ext cx="6609538" cy="433364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Data is exported from Azure. ">
            <a:extLst>
              <a:ext uri="{FF2B5EF4-FFF2-40B4-BE49-F238E27FC236}">
                <a16:creationId xmlns:a16="http://schemas.microsoft.com/office/drawing/2014/main" id="{FFFF217E-A4D4-4051-90E4-18A1164F51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4053" y="2309832"/>
            <a:ext cx="5067300" cy="1276350"/>
          </a:xfrm>
          <a:prstGeom prst="rect">
            <a:avLst/>
          </a:prstGeom>
          <a:noFill/>
        </p:spPr>
      </p:pic>
      <p:pic>
        <p:nvPicPr>
          <p:cNvPr id="2050" name="Picture 2" descr="Data is imported to Azure. ">
            <a:extLst>
              <a:ext uri="{FF2B5EF4-FFF2-40B4-BE49-F238E27FC236}">
                <a16:creationId xmlns:a16="http://schemas.microsoft.com/office/drawing/2014/main" id="{C7651569-2327-4D24-A079-505DD24CC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2934" y="4043898"/>
            <a:ext cx="6438900" cy="1276350"/>
          </a:xfrm>
          <a:prstGeom prst="rect">
            <a:avLst/>
          </a:prstGeom>
          <a:noFill/>
        </p:spPr>
      </p:pic>
    </p:spTree>
    <p:extLst>
      <p:ext uri="{BB962C8B-B14F-4D97-AF65-F5344CB8AC3E}">
        <p14:creationId xmlns:p14="http://schemas.microsoft.com/office/powerpoint/2010/main" val="18265385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11</a:t>
            </a:r>
            <a:r>
              <a:rPr lang="en-US" altLang="zh-CN" dirty="0"/>
              <a:t>: Design a migration solution</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Consider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Data Box family</a:t>
            </a:r>
            <a:r>
              <a:rPr lang="en-US" dirty="0"/>
              <a:t> of products</a:t>
            </a:r>
          </a:p>
        </p:txBody>
      </p:sp>
      <p:sp>
        <p:nvSpPr>
          <p:cNvPr id="9" name="Text Placeholder 8">
            <a:extLst>
              <a:ext uri="{FF2B5EF4-FFF2-40B4-BE49-F238E27FC236}">
                <a16:creationId xmlns:a16="http://schemas.microsoft.com/office/drawing/2014/main" id="{EBC93503-5F1D-4F2E-91D6-1352530240E3}"/>
              </a:ext>
            </a:extLst>
          </p:cNvPr>
          <p:cNvSpPr>
            <a:spLocks noGrp="1"/>
          </p:cNvSpPr>
          <p:nvPr>
            <p:ph type="body" sz="quarter" idx="10"/>
          </p:nvPr>
        </p:nvSpPr>
        <p:spPr/>
        <p:txBody>
          <a:bodyPr/>
          <a:lstStyle/>
          <a:p>
            <a:r>
              <a:rPr lang="en-US" dirty="0"/>
              <a:t>Data Box provides offline and online data transfer.</a:t>
            </a:r>
          </a:p>
        </p:txBody>
      </p:sp>
      <p:sp>
        <p:nvSpPr>
          <p:cNvPr id="8" name="TextBox 7">
            <a:extLst>
              <a:ext uri="{FF2B5EF4-FFF2-40B4-BE49-F238E27FC236}">
                <a16:creationId xmlns:a16="http://schemas.microsoft.com/office/drawing/2014/main" id="{3D99DBFE-D066-41CA-B6C1-73A3816E1CE8}"/>
              </a:ext>
            </a:extLst>
          </p:cNvPr>
          <p:cNvSpPr txBox="1"/>
          <p:nvPr/>
        </p:nvSpPr>
        <p:spPr>
          <a:xfrm>
            <a:off x="418643" y="1726174"/>
            <a:ext cx="5349111" cy="3939540"/>
          </a:xfrm>
          <a:prstGeom prst="rect">
            <a:avLst/>
          </a:prstGeom>
          <a:noFill/>
        </p:spPr>
        <p:txBody>
          <a:bodyPr wrap="square">
            <a:spAutoFit/>
          </a:bodyPr>
          <a:lstStyle/>
          <a:p>
            <a:pPr>
              <a:spcAft>
                <a:spcPts val="1200"/>
              </a:spcAft>
            </a:pPr>
            <a:r>
              <a:rPr lang="en-US" sz="2000" dirty="0">
                <a:solidFill>
                  <a:schemeClr val="tx2">
                    <a:lumMod val="50000"/>
                  </a:schemeClr>
                </a:solidFill>
              </a:rPr>
              <a:t>Scenarios to import data to Azure</a:t>
            </a:r>
          </a:p>
          <a:p>
            <a:pPr marL="571500" lvl="1" indent="-285750">
              <a:spcAft>
                <a:spcPts val="600"/>
              </a:spcAft>
              <a:buFont typeface="Arial" panose="020B0604020202020204" pitchFamily="34" charset="0"/>
              <a:buChar char="•"/>
            </a:pPr>
            <a:r>
              <a:rPr lang="en-US" sz="2000" dirty="0"/>
              <a:t>One time migration</a:t>
            </a:r>
          </a:p>
          <a:p>
            <a:pPr marL="571500" lvl="1" indent="-285750">
              <a:spcAft>
                <a:spcPts val="600"/>
              </a:spcAft>
              <a:buFont typeface="Arial" panose="020B0604020202020204" pitchFamily="34" charset="0"/>
              <a:buChar char="•"/>
            </a:pPr>
            <a:r>
              <a:rPr lang="en-US" sz="2000" dirty="0"/>
              <a:t>Initial bulk transfer</a:t>
            </a:r>
          </a:p>
          <a:p>
            <a:pPr marL="571500" lvl="1" indent="-285750">
              <a:spcAft>
                <a:spcPts val="600"/>
              </a:spcAft>
              <a:buFont typeface="Arial" panose="020B0604020202020204" pitchFamily="34" charset="0"/>
              <a:buChar char="•"/>
            </a:pPr>
            <a:r>
              <a:rPr lang="en-US" sz="2000" dirty="0"/>
              <a:t>Periodic uploads</a:t>
            </a:r>
          </a:p>
          <a:p>
            <a:pPr>
              <a:spcAft>
                <a:spcPts val="1200"/>
              </a:spcAft>
            </a:pPr>
            <a:r>
              <a:rPr lang="en-US" sz="2000" dirty="0">
                <a:solidFill>
                  <a:schemeClr val="tx2">
                    <a:lumMod val="50000"/>
                  </a:schemeClr>
                </a:solidFill>
              </a:rPr>
              <a:t>Scenarios to export data from Azure</a:t>
            </a:r>
          </a:p>
          <a:p>
            <a:pPr marL="571500" lvl="1" indent="-285750">
              <a:spcAft>
                <a:spcPts val="600"/>
              </a:spcAft>
              <a:buFont typeface="Arial" panose="020B0604020202020204" pitchFamily="34" charset="0"/>
              <a:buChar char="•"/>
            </a:pPr>
            <a:r>
              <a:rPr lang="en-US" sz="2000" dirty="0"/>
              <a:t>Disaster recovery</a:t>
            </a:r>
          </a:p>
          <a:p>
            <a:pPr marL="571500" lvl="1" indent="-285750">
              <a:spcAft>
                <a:spcPts val="600"/>
              </a:spcAft>
              <a:buFont typeface="Arial" panose="020B0604020202020204" pitchFamily="34" charset="0"/>
              <a:buChar char="•"/>
            </a:pPr>
            <a:r>
              <a:rPr lang="en-US" sz="2000" dirty="0"/>
              <a:t>Security requirements</a:t>
            </a:r>
          </a:p>
          <a:p>
            <a:pPr marL="571500" lvl="1" indent="-285750">
              <a:spcAft>
                <a:spcPts val="600"/>
              </a:spcAft>
              <a:buFont typeface="Arial" panose="020B0604020202020204" pitchFamily="34" charset="0"/>
              <a:buChar char="•"/>
            </a:pPr>
            <a:r>
              <a:rPr lang="en-US" sz="2000" dirty="0"/>
              <a:t>Migrate back to on-premises or to another cloud service provider</a:t>
            </a:r>
          </a:p>
          <a:p>
            <a:pPr lvl="1">
              <a:spcAft>
                <a:spcPts val="1200"/>
              </a:spcAft>
            </a:pPr>
            <a:endParaRPr lang="en-US" sz="2000" dirty="0"/>
          </a:p>
        </p:txBody>
      </p:sp>
      <p:pic>
        <p:nvPicPr>
          <p:cNvPr id="4" name="Picture 3" descr="Windows server, Azure file share, and Azure Data Box.">
            <a:extLst>
              <a:ext uri="{FF2B5EF4-FFF2-40B4-BE49-F238E27FC236}">
                <a16:creationId xmlns:a16="http://schemas.microsoft.com/office/drawing/2014/main" id="{48D6A10B-2A76-4DF0-B4C8-4EBBC683F19E}"/>
              </a:ext>
            </a:extLst>
          </p:cNvPr>
          <p:cNvPicPr>
            <a:picLocks noChangeAspect="1"/>
          </p:cNvPicPr>
          <p:nvPr/>
        </p:nvPicPr>
        <p:blipFill>
          <a:blip r:embed="rId4"/>
          <a:stretch>
            <a:fillRect/>
          </a:stretch>
        </p:blipFill>
        <p:spPr>
          <a:xfrm>
            <a:off x="6491235" y="1879473"/>
            <a:ext cx="4662122" cy="3895193"/>
          </a:xfrm>
          <a:prstGeom prst="rect">
            <a:avLst/>
          </a:prstGeom>
        </p:spPr>
      </p:pic>
      <p:sp>
        <p:nvSpPr>
          <p:cNvPr id="2" name="Rectangle 1">
            <a:extLst>
              <a:ext uri="{FF2B5EF4-FFF2-40B4-BE49-F238E27FC236}">
                <a16:creationId xmlns:a16="http://schemas.microsoft.com/office/drawing/2014/main" id="{448EB6DF-73E2-494A-A668-C080C5A6789E}"/>
              </a:ext>
              <a:ext uri="{C183D7F6-B498-43B3-948B-1728B52AA6E4}">
                <adec:decorative xmlns:adec="http://schemas.microsoft.com/office/drawing/2017/decorative" val="1"/>
              </a:ext>
            </a:extLst>
          </p:cNvPr>
          <p:cNvSpPr/>
          <p:nvPr/>
        </p:nvSpPr>
        <p:spPr bwMode="auto">
          <a:xfrm>
            <a:off x="5948625" y="1657950"/>
            <a:ext cx="5928528" cy="440120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8352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1677-EF76-4790-8934-64A1CC197018}"/>
              </a:ext>
            </a:extLst>
          </p:cNvPr>
          <p:cNvSpPr>
            <a:spLocks noGrp="1"/>
          </p:cNvSpPr>
          <p:nvPr>
            <p:ph type="title"/>
          </p:nvPr>
        </p:nvSpPr>
        <p:spPr/>
        <p:txBody>
          <a:bodyPr/>
          <a:lstStyle/>
          <a:p>
            <a:r>
              <a:rPr lang="en-US" dirty="0"/>
              <a:t>Compare Import/Export and Data Box</a:t>
            </a:r>
          </a:p>
        </p:txBody>
      </p:sp>
      <p:graphicFrame>
        <p:nvGraphicFramePr>
          <p:cNvPr id="4" name="Table 3">
            <a:extLst>
              <a:ext uri="{FF2B5EF4-FFF2-40B4-BE49-F238E27FC236}">
                <a16:creationId xmlns:a16="http://schemas.microsoft.com/office/drawing/2014/main" id="{8946433F-4CAA-4C97-9BAC-335A5CB58FF7}"/>
              </a:ext>
            </a:extLst>
          </p:cNvPr>
          <p:cNvGraphicFramePr>
            <a:graphicFrameLocks noGrp="1"/>
          </p:cNvGraphicFramePr>
          <p:nvPr>
            <p:extLst>
              <p:ext uri="{D42A27DB-BD31-4B8C-83A1-F6EECF244321}">
                <p14:modId xmlns:p14="http://schemas.microsoft.com/office/powerpoint/2010/main" val="3449198710"/>
              </p:ext>
            </p:extLst>
          </p:nvPr>
        </p:nvGraphicFramePr>
        <p:xfrm>
          <a:off x="418643" y="1226844"/>
          <a:ext cx="11232372" cy="4340763"/>
        </p:xfrm>
        <a:graphic>
          <a:graphicData uri="http://schemas.openxmlformats.org/drawingml/2006/table">
            <a:tbl>
              <a:tblPr firstRow="1"/>
              <a:tblGrid>
                <a:gridCol w="2488680">
                  <a:extLst>
                    <a:ext uri="{9D8B030D-6E8A-4147-A177-3AD203B41FA5}">
                      <a16:colId xmlns:a16="http://schemas.microsoft.com/office/drawing/2014/main" val="1957501215"/>
                    </a:ext>
                  </a:extLst>
                </a:gridCol>
                <a:gridCol w="4419600">
                  <a:extLst>
                    <a:ext uri="{9D8B030D-6E8A-4147-A177-3AD203B41FA5}">
                      <a16:colId xmlns:a16="http://schemas.microsoft.com/office/drawing/2014/main" val="318935496"/>
                    </a:ext>
                  </a:extLst>
                </a:gridCol>
                <a:gridCol w="4324092">
                  <a:extLst>
                    <a:ext uri="{9D8B030D-6E8A-4147-A177-3AD203B41FA5}">
                      <a16:colId xmlns:a16="http://schemas.microsoft.com/office/drawing/2014/main" val="2375436778"/>
                    </a:ext>
                  </a:extLst>
                </a:gridCol>
              </a:tblGrid>
              <a:tr h="189161">
                <a:tc>
                  <a:txBody>
                    <a:bodyPr/>
                    <a:lstStyle/>
                    <a:p>
                      <a:pPr algn="l" fontAlgn="t"/>
                      <a:r>
                        <a:rPr lang="en-US" sz="1800" dirty="0">
                          <a:solidFill>
                            <a:schemeClr val="bg1"/>
                          </a:solidFill>
                          <a:effectLst/>
                        </a:rPr>
                        <a:t>Dataset</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50000"/>
                      </a:schemeClr>
                    </a:solidFill>
                  </a:tcPr>
                </a:tc>
                <a:tc>
                  <a:txBody>
                    <a:bodyPr/>
                    <a:lstStyle/>
                    <a:p>
                      <a:pPr algn="l" fontAlgn="t"/>
                      <a:r>
                        <a:rPr lang="en-US" sz="1800" dirty="0">
                          <a:solidFill>
                            <a:schemeClr val="bg1"/>
                          </a:solidFill>
                          <a:effectLst/>
                        </a:rPr>
                        <a:t>Network bandwidth</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50000"/>
                      </a:schemeClr>
                    </a:solidFill>
                  </a:tcPr>
                </a:tc>
                <a:tc>
                  <a:txBody>
                    <a:bodyPr/>
                    <a:lstStyle/>
                    <a:p>
                      <a:pPr algn="l" fontAlgn="t"/>
                      <a:r>
                        <a:rPr lang="en-US" sz="1800" dirty="0">
                          <a:solidFill>
                            <a:schemeClr val="bg1"/>
                          </a:solidFill>
                          <a:effectLst/>
                        </a:rPr>
                        <a:t>Solution to use</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052474642"/>
                  </a:ext>
                </a:extLst>
              </a:tr>
              <a:tr h="1334115">
                <a:tc>
                  <a:txBody>
                    <a:bodyPr/>
                    <a:lstStyle/>
                    <a:p>
                      <a:pPr algn="l" fontAlgn="t"/>
                      <a:r>
                        <a:rPr lang="en-US" sz="1800" dirty="0">
                          <a:effectLst/>
                        </a:rPr>
                        <a:t>Large dataset</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dirty="0">
                          <a:effectLst/>
                        </a:rPr>
                        <a:t>Low-bandwidth network or direct connectivity to on-premises storage is limited by organization policies</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a:effectLst/>
                        </a:rPr>
                        <a:t>Azure Import/Export or Data Box for export; Data Box Disk or Data Box for import where supported; otherwise use Azure Import/Export</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37754538"/>
                  </a:ext>
                </a:extLst>
              </a:tr>
              <a:tr h="1055131">
                <a:tc>
                  <a:txBody>
                    <a:bodyPr/>
                    <a:lstStyle/>
                    <a:p>
                      <a:pPr algn="l" fontAlgn="t"/>
                      <a:r>
                        <a:rPr lang="en-US" sz="1800">
                          <a:effectLst/>
                        </a:rPr>
                        <a:t>Large dataset</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dirty="0">
                          <a:effectLst/>
                        </a:rPr>
                        <a:t>High-bandwidth network: 1 gigabit per second (Gbps) - 100 Gbps</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a:effectLst/>
                        </a:rPr>
                        <a:t>AZCopy for online transfers; or to import data, Azure Data Factory, Azure Stack Edge, or Azure Data Box Gateway</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115561162"/>
                  </a:ext>
                </a:extLst>
              </a:tr>
              <a:tr h="776145">
                <a:tc>
                  <a:txBody>
                    <a:bodyPr/>
                    <a:lstStyle/>
                    <a:p>
                      <a:pPr algn="l" fontAlgn="t"/>
                      <a:r>
                        <a:rPr lang="en-US" sz="1800">
                          <a:effectLst/>
                        </a:rPr>
                        <a:t>Large dataset</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a:effectLst/>
                        </a:rPr>
                        <a:t>Moderate-bandwidth network: 100 megabits per second (Mbps) - 1 Gbps</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a:effectLst/>
                        </a:rPr>
                        <a:t>Azure Import/Export or Azure Data Box family where supported</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972120013"/>
                  </a:ext>
                </a:extLst>
              </a:tr>
              <a:tr h="845891">
                <a:tc>
                  <a:txBody>
                    <a:bodyPr/>
                    <a:lstStyle/>
                    <a:p>
                      <a:pPr algn="l" fontAlgn="t"/>
                      <a:r>
                        <a:rPr lang="en-US" sz="1800">
                          <a:effectLst/>
                        </a:rPr>
                        <a:t>Small dataset: a few GBs to a few TBs</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a:effectLst/>
                        </a:rPr>
                        <a:t>Low to moderate-bandwidth network: up to 1 Gbps</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dirty="0">
                          <a:effectLst/>
                        </a:rPr>
                        <a:t>If transferring only a few files, use Azure Storage Explorer, Azure portal, </a:t>
                      </a:r>
                      <a:r>
                        <a:rPr lang="en-US" sz="1800" dirty="0" err="1">
                          <a:effectLst/>
                        </a:rPr>
                        <a:t>AZCopy</a:t>
                      </a:r>
                      <a:r>
                        <a:rPr lang="en-US" sz="1800" dirty="0">
                          <a:effectLst/>
                        </a:rPr>
                        <a:t>, or AZ CLI</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41314573"/>
                  </a:ext>
                </a:extLst>
              </a:tr>
            </a:tbl>
          </a:graphicData>
        </a:graphic>
      </p:graphicFrame>
    </p:spTree>
    <p:extLst>
      <p:ext uri="{BB962C8B-B14F-4D97-AF65-F5344CB8AC3E}">
        <p14:creationId xmlns:p14="http://schemas.microsoft.com/office/powerpoint/2010/main" val="19680393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106840-C702-4540-A4E2-74DE6EEE4EE5}"/>
              </a:ext>
            </a:extLst>
          </p:cNvPr>
          <p:cNvSpPr>
            <a:spLocks noGrp="1"/>
          </p:cNvSpPr>
          <p:nvPr>
            <p:ph type="title"/>
          </p:nvPr>
        </p:nvSpPr>
        <p:spPr/>
        <p:txBody>
          <a:bodyPr/>
          <a:lstStyle/>
          <a:p>
            <a:r>
              <a:rPr lang="en-US" dirty="0"/>
              <a:t>Review</a:t>
            </a:r>
          </a:p>
        </p:txBody>
      </p:sp>
      <p:pic>
        <p:nvPicPr>
          <p:cNvPr id="10" name="Picture 9">
            <a:extLst>
              <a:ext uri="{FF2B5EF4-FFF2-40B4-BE49-F238E27FC236}">
                <a16:creationId xmlns:a16="http://schemas.microsoft.com/office/drawing/2014/main" id="{98BF4E7E-3DA5-42BD-8337-A0D42279A6E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126" y="2705872"/>
            <a:ext cx="987844" cy="1446256"/>
          </a:xfrm>
          <a:prstGeom prst="rect">
            <a:avLst/>
          </a:prstGeom>
        </p:spPr>
      </p:pic>
    </p:spTree>
    <p:extLst>
      <p:ext uri="{BB962C8B-B14F-4D97-AF65-F5344CB8AC3E}">
        <p14:creationId xmlns:p14="http://schemas.microsoft.com/office/powerpoint/2010/main" val="10384963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Discussion (matching)</a:t>
            </a:r>
          </a:p>
        </p:txBody>
      </p:sp>
      <p:sp>
        <p:nvSpPr>
          <p:cNvPr id="39" name="Text Placeholder 38">
            <a:extLst>
              <a:ext uri="{FF2B5EF4-FFF2-40B4-BE49-F238E27FC236}">
                <a16:creationId xmlns:a16="http://schemas.microsoft.com/office/drawing/2014/main" id="{12C745C1-247A-4FCC-9C8D-80111A0AE0C7}"/>
              </a:ext>
            </a:extLst>
          </p:cNvPr>
          <p:cNvSpPr>
            <a:spLocks noGrp="1"/>
          </p:cNvSpPr>
          <p:nvPr>
            <p:ph type="body" sz="quarter" idx="10"/>
          </p:nvPr>
        </p:nvSpPr>
        <p:spPr>
          <a:xfrm>
            <a:off x="432089" y="979817"/>
            <a:ext cx="11341268" cy="430887"/>
          </a:xfrm>
        </p:spPr>
        <p:txBody>
          <a:bodyPr/>
          <a:lstStyle/>
          <a:p>
            <a:r>
              <a:rPr lang="en-US" dirty="0"/>
              <a:t>What strategies or tooling would you suggest for these situations?</a:t>
            </a:r>
          </a:p>
        </p:txBody>
      </p:sp>
      <p:sp>
        <p:nvSpPr>
          <p:cNvPr id="45" name="TextBox 44">
            <a:extLst>
              <a:ext uri="{FF2B5EF4-FFF2-40B4-BE49-F238E27FC236}">
                <a16:creationId xmlns:a16="http://schemas.microsoft.com/office/drawing/2014/main" id="{4A6C1B16-7551-40D5-91FF-1F78B5006FEB}"/>
              </a:ext>
            </a:extLst>
          </p:cNvPr>
          <p:cNvSpPr txBox="1"/>
          <p:nvPr/>
        </p:nvSpPr>
        <p:spPr>
          <a:xfrm>
            <a:off x="418643" y="1942439"/>
            <a:ext cx="6439357" cy="2296013"/>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Media and corporate files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Product catalog that uses a database</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On-premises virtual machines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On-premises NAS server</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Cloud based blob storage</a:t>
            </a:r>
          </a:p>
        </p:txBody>
      </p:sp>
      <p:pic>
        <p:nvPicPr>
          <p:cNvPr id="4" name="Picture 3">
            <a:extLst>
              <a:ext uri="{FF2B5EF4-FFF2-40B4-BE49-F238E27FC236}">
                <a16:creationId xmlns:a16="http://schemas.microsoft.com/office/drawing/2014/main" id="{5FEF9A8C-9C05-4ECA-A754-C8AA8A2757D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214" y="200138"/>
            <a:ext cx="914528" cy="914528"/>
          </a:xfrm>
          <a:prstGeom prst="rect">
            <a:avLst/>
          </a:prstGeom>
        </p:spPr>
      </p:pic>
    </p:spTree>
    <p:extLst>
      <p:ext uri="{BB962C8B-B14F-4D97-AF65-F5344CB8AC3E}">
        <p14:creationId xmlns:p14="http://schemas.microsoft.com/office/powerpoint/2010/main" val="39478428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288679"/>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288679"/>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381864"/>
            <a:ext cx="1465263" cy="2130976"/>
          </a:xfrm>
          <a:prstGeom prst="rect">
            <a:avLst/>
          </a:prstGeom>
        </p:spPr>
      </p:pic>
      <p:sp>
        <p:nvSpPr>
          <p:cNvPr id="12" name="TextBox 11">
            <a:extLst>
              <a:ext uri="{FF2B5EF4-FFF2-40B4-BE49-F238E27FC236}">
                <a16:creationId xmlns:a16="http://schemas.microsoft.com/office/drawing/2014/main" id="{C3CBDD2D-47C1-4C01-985A-E618C6F64030}"/>
              </a:ext>
            </a:extLst>
          </p:cNvPr>
          <p:cNvSpPr txBox="1"/>
          <p:nvPr/>
        </p:nvSpPr>
        <p:spPr>
          <a:xfrm>
            <a:off x="4172420" y="1902909"/>
            <a:ext cx="6094714" cy="326337"/>
          </a:xfrm>
          <a:prstGeom prst="rect">
            <a:avLst/>
          </a:prstGeom>
          <a:noFill/>
        </p:spPr>
        <p:txBody>
          <a:bodyPr wrap="square">
            <a:spAutoFit/>
          </a:bodyPr>
          <a:lstStyle/>
          <a:p>
            <a:r>
              <a:rPr lang="en-US" sz="1730" dirty="0"/>
              <a:t>Design your migrations to Azure</a:t>
            </a:r>
          </a:p>
        </p:txBody>
      </p:sp>
      <p:sp>
        <p:nvSpPr>
          <p:cNvPr id="8" name="Rectangle 7">
            <a:extLst>
              <a:ext uri="{FF2B5EF4-FFF2-40B4-BE49-F238E27FC236}">
                <a16:creationId xmlns:a16="http://schemas.microsoft.com/office/drawing/2014/main" id="{169F3006-8609-4CDD-B431-90D1B3D88F78}"/>
              </a:ext>
            </a:extLst>
          </p:cNvPr>
          <p:cNvSpPr/>
          <p:nvPr/>
        </p:nvSpPr>
        <p:spPr>
          <a:xfrm>
            <a:off x="4250369" y="2347168"/>
            <a:ext cx="7590042" cy="48477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rPr>
              <a:t>Accelerate your migration journey to Azure </a:t>
            </a:r>
          </a:p>
        </p:txBody>
      </p:sp>
      <p:sp>
        <p:nvSpPr>
          <p:cNvPr id="10" name="Rectangle 9">
            <a:extLst>
              <a:ext uri="{FF2B5EF4-FFF2-40B4-BE49-F238E27FC236}">
                <a16:creationId xmlns:a16="http://schemas.microsoft.com/office/drawing/2014/main" id="{7A1C3FAD-9381-4EE0-8345-F88F6A7F84D6}"/>
              </a:ext>
            </a:extLst>
          </p:cNvPr>
          <p:cNvSpPr/>
          <p:nvPr/>
        </p:nvSpPr>
        <p:spPr>
          <a:xfrm>
            <a:off x="4250369" y="2892320"/>
            <a:ext cx="7590042" cy="48477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rPr>
              <a:t>Applications and infrastructure migration and modernization </a:t>
            </a:r>
          </a:p>
        </p:txBody>
      </p:sp>
      <p:sp>
        <p:nvSpPr>
          <p:cNvPr id="15" name="TextBox 14">
            <a:extLst>
              <a:ext uri="{FF2B5EF4-FFF2-40B4-BE49-F238E27FC236}">
                <a16:creationId xmlns:a16="http://schemas.microsoft.com/office/drawing/2014/main" id="{C50BFC7E-683D-4B04-9841-31E3C24F7C3C}"/>
              </a:ext>
            </a:extLst>
          </p:cNvPr>
          <p:cNvSpPr txBox="1"/>
          <p:nvPr/>
        </p:nvSpPr>
        <p:spPr>
          <a:xfrm>
            <a:off x="4182162" y="3499748"/>
            <a:ext cx="7590041" cy="326337"/>
          </a:xfrm>
          <a:prstGeom prst="rect">
            <a:avLst/>
          </a:prstGeom>
          <a:noFill/>
        </p:spPr>
        <p:txBody>
          <a:bodyPr wrap="square">
            <a:spAutoFit/>
          </a:bodyPr>
          <a:lstStyle/>
          <a:p>
            <a:r>
              <a:rPr lang="en-US" sz="1730" dirty="0"/>
              <a:t>Migrate your relational data stored in SQL Server to Azure SQL Database </a:t>
            </a:r>
          </a:p>
        </p:txBody>
      </p:sp>
      <p:sp>
        <p:nvSpPr>
          <p:cNvPr id="14" name="TextBox 13">
            <a:extLst>
              <a:ext uri="{FF2B5EF4-FFF2-40B4-BE49-F238E27FC236}">
                <a16:creationId xmlns:a16="http://schemas.microsoft.com/office/drawing/2014/main" id="{B7538D1F-D457-4C32-A0F6-032B68472C31}"/>
              </a:ext>
            </a:extLst>
          </p:cNvPr>
          <p:cNvSpPr txBox="1"/>
          <p:nvPr/>
        </p:nvSpPr>
        <p:spPr>
          <a:xfrm>
            <a:off x="4182468" y="3992081"/>
            <a:ext cx="7473923" cy="323172"/>
          </a:xfrm>
          <a:prstGeom prst="rect">
            <a:avLst/>
          </a:prstGeom>
          <a:noFill/>
        </p:spPr>
        <p:txBody>
          <a:bodyPr wrap="square">
            <a:spAutoFit/>
          </a:bodyPr>
          <a:lstStyle/>
          <a:p>
            <a:pPr algn="l"/>
            <a:r>
              <a:rPr lang="en-US" sz="1730" dirty="0"/>
              <a:t>Prepare on-premises workloads for migration to Azure </a:t>
            </a:r>
          </a:p>
        </p:txBody>
      </p:sp>
      <p:sp>
        <p:nvSpPr>
          <p:cNvPr id="20" name="TextBox 19">
            <a:extLst>
              <a:ext uri="{FF2B5EF4-FFF2-40B4-BE49-F238E27FC236}">
                <a16:creationId xmlns:a16="http://schemas.microsoft.com/office/drawing/2014/main" id="{FE660A8D-3FC6-4699-A540-B1D539F70877}"/>
              </a:ext>
            </a:extLst>
          </p:cNvPr>
          <p:cNvSpPr txBox="1"/>
          <p:nvPr/>
        </p:nvSpPr>
        <p:spPr>
          <a:xfrm>
            <a:off x="4182468" y="4544797"/>
            <a:ext cx="7473923" cy="323172"/>
          </a:xfrm>
          <a:prstGeom prst="rect">
            <a:avLst/>
          </a:prstGeom>
          <a:noFill/>
        </p:spPr>
        <p:txBody>
          <a:bodyPr wrap="square">
            <a:spAutoFit/>
          </a:bodyPr>
          <a:lstStyle/>
          <a:p>
            <a:pPr algn="l"/>
            <a:r>
              <a:rPr lang="en-US" sz="1730" dirty="0"/>
              <a:t>Migrate on-premises workloads to Azure </a:t>
            </a:r>
          </a:p>
        </p:txBody>
      </p:sp>
      <p:sp>
        <p:nvSpPr>
          <p:cNvPr id="24" name="TextBox 23">
            <a:extLst>
              <a:ext uri="{FF2B5EF4-FFF2-40B4-BE49-F238E27FC236}">
                <a16:creationId xmlns:a16="http://schemas.microsoft.com/office/drawing/2014/main" id="{5ACCF2AB-5003-4913-81C2-55B7AE8A7349}"/>
              </a:ext>
            </a:extLst>
          </p:cNvPr>
          <p:cNvSpPr txBox="1"/>
          <p:nvPr/>
        </p:nvSpPr>
        <p:spPr>
          <a:xfrm>
            <a:off x="4182162" y="5065604"/>
            <a:ext cx="7398099" cy="328026"/>
          </a:xfrm>
          <a:prstGeom prst="rect">
            <a:avLst/>
          </a:prstGeom>
          <a:noFill/>
        </p:spPr>
        <p:txBody>
          <a:bodyPr wrap="square">
            <a:spAutoFit/>
          </a:bodyPr>
          <a:lstStyle/>
          <a:p>
            <a:pPr algn="l"/>
            <a:r>
              <a:rPr lang="en-US" i="0" dirty="0">
                <a:solidFill>
                  <a:srgbClr val="171717"/>
                </a:solidFill>
                <a:effectLst/>
                <a:latin typeface="Segoe UI" panose="020B0502040204020203" pitchFamily="34" charset="0"/>
              </a:rPr>
              <a:t>Export large amounts of data from Azure by using Azure Import/Export</a:t>
            </a:r>
          </a:p>
        </p:txBody>
      </p:sp>
      <p:sp>
        <p:nvSpPr>
          <p:cNvPr id="26" name="TextBox 25">
            <a:extLst>
              <a:ext uri="{FF2B5EF4-FFF2-40B4-BE49-F238E27FC236}">
                <a16:creationId xmlns:a16="http://schemas.microsoft.com/office/drawing/2014/main" id="{AB7D6EDE-447E-4C56-A82A-81F39EF27E5B}"/>
              </a:ext>
            </a:extLst>
          </p:cNvPr>
          <p:cNvSpPr txBox="1"/>
          <p:nvPr/>
        </p:nvSpPr>
        <p:spPr>
          <a:xfrm>
            <a:off x="4182162" y="5533513"/>
            <a:ext cx="7398099" cy="328026"/>
          </a:xfrm>
          <a:prstGeom prst="rect">
            <a:avLst/>
          </a:prstGeom>
          <a:noFill/>
        </p:spPr>
        <p:txBody>
          <a:bodyPr wrap="square">
            <a:spAutoFit/>
          </a:bodyPr>
          <a:lstStyle/>
          <a:p>
            <a:pPr algn="l"/>
            <a:r>
              <a:rPr lang="en-US" i="0" dirty="0">
                <a:solidFill>
                  <a:srgbClr val="171717"/>
                </a:solidFill>
                <a:effectLst/>
                <a:latin typeface="Segoe UI" panose="020B0502040204020203" pitchFamily="34" charset="0"/>
              </a:rPr>
              <a:t>Move large amounts of data to the cloud by using Azure Data Box family</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50369" y="285730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63361" y="340493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92C2AD6-3468-4AA0-A0EF-4074F79C500E}"/>
              </a:ext>
              <a:ext uri="{C183D7F6-B498-43B3-948B-1728B52AA6E4}">
                <adec:decorative xmlns:adec="http://schemas.microsoft.com/office/drawing/2017/decorative" val="1"/>
              </a:ext>
            </a:extLst>
          </p:cNvPr>
          <p:cNvCxnSpPr>
            <a:cxnSpLocks/>
          </p:cNvCxnSpPr>
          <p:nvPr/>
        </p:nvCxnSpPr>
        <p:spPr>
          <a:xfrm>
            <a:off x="4263361" y="234844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CBC22F-F266-4E4E-89CB-338980C852D8}"/>
              </a:ext>
              <a:ext uri="{C183D7F6-B498-43B3-948B-1728B52AA6E4}">
                <adec:decorative xmlns:adec="http://schemas.microsoft.com/office/drawing/2017/decorative" val="1"/>
              </a:ext>
            </a:extLst>
          </p:cNvPr>
          <p:cNvCxnSpPr>
            <a:cxnSpLocks/>
          </p:cNvCxnSpPr>
          <p:nvPr/>
        </p:nvCxnSpPr>
        <p:spPr>
          <a:xfrm>
            <a:off x="4250369" y="388652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DA1440-05D2-4955-A976-EDC49C41FBCA}"/>
              </a:ext>
              <a:ext uri="{C183D7F6-B498-43B3-948B-1728B52AA6E4}">
                <adec:decorative xmlns:adec="http://schemas.microsoft.com/office/drawing/2017/decorative" val="1"/>
              </a:ext>
            </a:extLst>
          </p:cNvPr>
          <p:cNvCxnSpPr>
            <a:cxnSpLocks/>
          </p:cNvCxnSpPr>
          <p:nvPr/>
        </p:nvCxnSpPr>
        <p:spPr>
          <a:xfrm>
            <a:off x="4263361" y="4436740"/>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1CB82E-B17F-495E-BF63-ACE8190E7842}"/>
              </a:ext>
              <a:ext uri="{C183D7F6-B498-43B3-948B-1728B52AA6E4}">
                <adec:decorative xmlns:adec="http://schemas.microsoft.com/office/drawing/2017/decorative" val="1"/>
              </a:ext>
            </a:extLst>
          </p:cNvPr>
          <p:cNvCxnSpPr>
            <a:cxnSpLocks/>
          </p:cNvCxnSpPr>
          <p:nvPr/>
        </p:nvCxnSpPr>
        <p:spPr>
          <a:xfrm>
            <a:off x="4263361" y="498164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6A06D4-2221-441F-862E-6D5DB8F23ADF}"/>
              </a:ext>
              <a:ext uri="{C183D7F6-B498-43B3-948B-1728B52AA6E4}">
                <adec:decorative xmlns:adec="http://schemas.microsoft.com/office/drawing/2017/decorative" val="1"/>
              </a:ext>
            </a:extLst>
          </p:cNvPr>
          <p:cNvCxnSpPr>
            <a:cxnSpLocks/>
          </p:cNvCxnSpPr>
          <p:nvPr/>
        </p:nvCxnSpPr>
        <p:spPr>
          <a:xfrm>
            <a:off x="4287983" y="544955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4858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29882CC0-2E39-4432-B53C-AFC5FA18306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C2BFA-CF6C-475C-92DD-7253FB505F4D}"/>
              </a:ext>
            </a:extLst>
          </p:cNvPr>
          <p:cNvSpPr>
            <a:spLocks noGrp="1"/>
          </p:cNvSpPr>
          <p:nvPr>
            <p:ph type="title"/>
          </p:nvPr>
        </p:nvSpPr>
        <p:spPr/>
        <p:txBody>
          <a:bodyPr/>
          <a:lstStyle/>
          <a:p>
            <a:r>
              <a:rPr lang="en-US" dirty="0"/>
              <a:t>Optional – Whiteboard discussion #1</a:t>
            </a:r>
          </a:p>
        </p:txBody>
      </p:sp>
      <p:sp>
        <p:nvSpPr>
          <p:cNvPr id="5" name="Text Placeholder 4">
            <a:extLst>
              <a:ext uri="{FF2B5EF4-FFF2-40B4-BE49-F238E27FC236}">
                <a16:creationId xmlns:a16="http://schemas.microsoft.com/office/drawing/2014/main" id="{BEC9D14F-F610-4575-A3CC-CA23EC39F3AE}"/>
              </a:ext>
            </a:extLst>
          </p:cNvPr>
          <p:cNvSpPr>
            <a:spLocks noGrp="1"/>
          </p:cNvSpPr>
          <p:nvPr>
            <p:ph type="body" sz="quarter" idx="10"/>
          </p:nvPr>
        </p:nvSpPr>
        <p:spPr/>
        <p:txBody>
          <a:bodyPr/>
          <a:lstStyle/>
          <a:p>
            <a:r>
              <a:rPr lang="en-US" dirty="0"/>
              <a:t>Lift and shift – customer support portal</a:t>
            </a:r>
          </a:p>
        </p:txBody>
      </p:sp>
      <p:pic>
        <p:nvPicPr>
          <p:cNvPr id="6" name="Picture 5" descr="Diagram shows line of business application  architecture">
            <a:extLst>
              <a:ext uri="{FF2B5EF4-FFF2-40B4-BE49-F238E27FC236}">
                <a16:creationId xmlns:a16="http://schemas.microsoft.com/office/drawing/2014/main" id="{56596C38-4B3E-44B7-8C8B-D19A13D4E2DE}"/>
              </a:ext>
            </a:extLst>
          </p:cNvPr>
          <p:cNvPicPr>
            <a:picLocks noChangeAspect="1"/>
          </p:cNvPicPr>
          <p:nvPr/>
        </p:nvPicPr>
        <p:blipFill>
          <a:blip r:embed="rId3"/>
          <a:stretch>
            <a:fillRect/>
          </a:stretch>
        </p:blipFill>
        <p:spPr>
          <a:xfrm>
            <a:off x="1725930" y="1645436"/>
            <a:ext cx="8557260" cy="4504261"/>
          </a:xfrm>
          <a:prstGeom prst="rect">
            <a:avLst/>
          </a:prstGeom>
        </p:spPr>
      </p:pic>
    </p:spTree>
    <p:extLst>
      <p:ext uri="{BB962C8B-B14F-4D97-AF65-F5344CB8AC3E}">
        <p14:creationId xmlns:p14="http://schemas.microsoft.com/office/powerpoint/2010/main" val="28772103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C2BFA-CF6C-475C-92DD-7253FB505F4D}"/>
              </a:ext>
            </a:extLst>
          </p:cNvPr>
          <p:cNvSpPr>
            <a:spLocks noGrp="1"/>
          </p:cNvSpPr>
          <p:nvPr>
            <p:ph type="title"/>
          </p:nvPr>
        </p:nvSpPr>
        <p:spPr/>
        <p:txBody>
          <a:bodyPr/>
          <a:lstStyle/>
          <a:p>
            <a:r>
              <a:rPr lang="en-US" dirty="0"/>
              <a:t>Optional – Whiteboard discussion #2</a:t>
            </a:r>
          </a:p>
        </p:txBody>
      </p:sp>
      <p:sp>
        <p:nvSpPr>
          <p:cNvPr id="5" name="Text Placeholder 4">
            <a:extLst>
              <a:ext uri="{FF2B5EF4-FFF2-40B4-BE49-F238E27FC236}">
                <a16:creationId xmlns:a16="http://schemas.microsoft.com/office/drawing/2014/main" id="{BEC9D14F-F610-4575-A3CC-CA23EC39F3AE}"/>
              </a:ext>
            </a:extLst>
          </p:cNvPr>
          <p:cNvSpPr>
            <a:spLocks noGrp="1"/>
          </p:cNvSpPr>
          <p:nvPr>
            <p:ph type="body" sz="quarter" idx="10"/>
          </p:nvPr>
        </p:nvSpPr>
        <p:spPr/>
        <p:txBody>
          <a:bodyPr/>
          <a:lstStyle/>
          <a:p>
            <a:r>
              <a:rPr lang="en-US" dirty="0"/>
              <a:t>Oracle database migration</a:t>
            </a:r>
          </a:p>
        </p:txBody>
      </p:sp>
      <p:pic>
        <p:nvPicPr>
          <p:cNvPr id="1026" name="Picture 2" descr="Flow chart depicting the steps you have to take to convert your Oracle Database to a SQL or PostgreSQL database in Azure.">
            <a:extLst>
              <a:ext uri="{FF2B5EF4-FFF2-40B4-BE49-F238E27FC236}">
                <a16:creationId xmlns:a16="http://schemas.microsoft.com/office/drawing/2014/main" id="{4436C919-0B56-4E8C-A89B-831120076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22" y="1950027"/>
            <a:ext cx="10374202" cy="374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660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293967"/>
            <a:ext cx="6079671" cy="3852337"/>
          </a:xfrm>
        </p:spPr>
        <p:txBody>
          <a:bodyPr/>
          <a:lstStyle/>
          <a:p>
            <a:pPr marL="342900" lvl="1" indent="-342900">
              <a:buFont typeface="Arial" panose="020B0604020202020204" pitchFamily="34" charset="0"/>
              <a:buChar char="•"/>
            </a:pPr>
            <a:r>
              <a:rPr lang="en-US" dirty="0"/>
              <a:t>Evaluate migration with the Cloud Adoption Framework</a:t>
            </a:r>
          </a:p>
          <a:p>
            <a:pPr marL="342900" lvl="1" indent="-342900">
              <a:buFont typeface="Arial" panose="020B0604020202020204" pitchFamily="34" charset="0"/>
              <a:buChar char="•"/>
            </a:pPr>
            <a:r>
              <a:rPr lang="en-US" dirty="0"/>
              <a:t>Describe the Azure Migration Framework</a:t>
            </a:r>
          </a:p>
          <a:p>
            <a:pPr marL="342900" lvl="1" indent="-342900">
              <a:buFont typeface="Arial" panose="020B0604020202020204" pitchFamily="34" charset="0"/>
              <a:buChar char="•"/>
            </a:pPr>
            <a:r>
              <a:rPr lang="en-US" dirty="0"/>
              <a:t>Assess your workloads</a:t>
            </a:r>
          </a:p>
          <a:p>
            <a:pPr marL="342900" lvl="1" indent="-342900">
              <a:buFont typeface="Arial" panose="020B0604020202020204" pitchFamily="34" charset="0"/>
              <a:buChar char="•"/>
            </a:pPr>
            <a:r>
              <a:rPr lang="en-US" dirty="0"/>
              <a:t>Compare migration tools</a:t>
            </a:r>
          </a:p>
          <a:p>
            <a:pPr marL="342900" lvl="1" indent="-342900">
              <a:buFont typeface="Arial" panose="020B0604020202020204" pitchFamily="34" charset="0"/>
              <a:buChar char="•"/>
            </a:pPr>
            <a:r>
              <a:rPr lang="en-US" dirty="0"/>
              <a:t>Migrate your databases</a:t>
            </a:r>
          </a:p>
          <a:p>
            <a:pPr marL="342900" lvl="1" indent="-342900">
              <a:buFont typeface="Arial" panose="020B0604020202020204" pitchFamily="34" charset="0"/>
              <a:buChar char="•"/>
            </a:pPr>
            <a:r>
              <a:rPr lang="en-US" dirty="0"/>
              <a:t>Select an online storage migration tool</a:t>
            </a:r>
          </a:p>
          <a:p>
            <a:pPr marL="342900" lvl="1" indent="-342900">
              <a:buFont typeface="Arial" panose="020B0604020202020204" pitchFamily="34" charset="0"/>
              <a:buChar char="•"/>
            </a:pPr>
            <a:r>
              <a:rPr lang="en-US" dirty="0"/>
              <a:t>Select an offline storage migration tool</a:t>
            </a:r>
          </a:p>
          <a:p>
            <a:pPr marL="342900" lvl="1" indent="-342900">
              <a:buFont typeface="Arial" panose="020B0604020202020204" pitchFamily="34" charset="0"/>
              <a:buChar char="•"/>
            </a:pPr>
            <a:r>
              <a:rPr lang="en-US" dirty="0"/>
              <a:t>Summary and resources</a:t>
            </a:r>
          </a:p>
        </p:txBody>
      </p:sp>
      <p:sp>
        <p:nvSpPr>
          <p:cNvPr id="2" name="TextBox 1">
            <a:extLst>
              <a:ext uri="{FF2B5EF4-FFF2-40B4-BE49-F238E27FC236}">
                <a16:creationId xmlns:a16="http://schemas.microsoft.com/office/drawing/2014/main" id="{4FB27062-3942-49D6-BD3F-11FCDBEADE2C}"/>
              </a:ext>
            </a:extLst>
          </p:cNvPr>
          <p:cNvSpPr txBox="1"/>
          <p:nvPr/>
        </p:nvSpPr>
        <p:spPr>
          <a:xfrm>
            <a:off x="6498771" y="1183809"/>
            <a:ext cx="5463682" cy="396249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migrations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Evaluate migration solution that leverages the Cloud Adoption Framework</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Assess and interpret on-premises servers, data, and applications for migration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migrating applications and Virtual Machines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migrating databases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migrating unstructured data</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EF64C3-20CE-4915-8478-864EDA470923}"/>
              </a:ext>
            </a:extLst>
          </p:cNvPr>
          <p:cNvSpPr>
            <a:spLocks noGrp="1"/>
          </p:cNvSpPr>
          <p:nvPr>
            <p:ph type="title"/>
          </p:nvPr>
        </p:nvSpPr>
        <p:spPr/>
        <p:txBody>
          <a:bodyPr/>
          <a:lstStyle/>
          <a:p>
            <a:r>
              <a:rPr lang="en-US" dirty="0"/>
              <a:t>Evaluate migration with the Cloud Adoption Framework</a:t>
            </a:r>
          </a:p>
        </p:txBody>
      </p:sp>
      <p:pic>
        <p:nvPicPr>
          <p:cNvPr id="3" name="Picture Placeholder 2">
            <a:extLst>
              <a:ext uri="{FF2B5EF4-FFF2-40B4-BE49-F238E27FC236}">
                <a16:creationId xmlns:a16="http://schemas.microsoft.com/office/drawing/2014/main" id="{EC277A50-194F-478D-B4EB-06296ADEC05D}"/>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875036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a:xfrm>
            <a:off x="418643" y="372256"/>
            <a:ext cx="11341268" cy="680196"/>
          </a:xfrm>
        </p:spPr>
        <p:txBody>
          <a:bodyPr/>
          <a:lstStyle/>
          <a:p>
            <a:r>
              <a:rPr lang="en-US" sz="3100" dirty="0">
                <a:solidFill>
                  <a:schemeClr val="tx2">
                    <a:lumMod val="50000"/>
                  </a:schemeClr>
                </a:solidFill>
                <a:hlinkClick r:id="rId3">
                  <a:extLst>
                    <a:ext uri="{A12FA001-AC4F-418D-AE19-62706E023703}">
                      <ahyp:hlinkClr xmlns:ahyp="http://schemas.microsoft.com/office/drawing/2018/hyperlinkcolor" val="tx"/>
                    </a:ext>
                  </a:extLst>
                </a:hlinkClick>
              </a:rPr>
              <a:t>Review the Cloud Adoption Framework</a:t>
            </a:r>
            <a:r>
              <a:rPr lang="en-US" sz="3100" dirty="0"/>
              <a:t> </a:t>
            </a:r>
          </a:p>
        </p:txBody>
      </p:sp>
      <p:sp>
        <p:nvSpPr>
          <p:cNvPr id="3" name="Rectangle 2">
            <a:extLst>
              <a:ext uri="{FF2B5EF4-FFF2-40B4-BE49-F238E27FC236}">
                <a16:creationId xmlns:a16="http://schemas.microsoft.com/office/drawing/2014/main" id="{7F5B90DD-4FDE-4A75-8F6C-E0968BAB9761}"/>
              </a:ext>
              <a:ext uri="{C183D7F6-B498-43B3-948B-1728B52AA6E4}">
                <adec:decorative xmlns:adec="http://schemas.microsoft.com/office/drawing/2017/decorative" val="1"/>
              </a:ext>
            </a:extLst>
          </p:cNvPr>
          <p:cNvSpPr/>
          <p:nvPr/>
        </p:nvSpPr>
        <p:spPr bwMode="auto">
          <a:xfrm>
            <a:off x="418643" y="1155560"/>
            <a:ext cx="11458509" cy="490359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0FE30B8F-B243-4065-B804-ED1EB622C9A9}"/>
              </a:ext>
              <a:ext uri="{C183D7F6-B498-43B3-948B-1728B52AA6E4}">
                <adec:decorative xmlns:adec="http://schemas.microsoft.com/office/drawing/2017/decorative" val="1"/>
              </a:ext>
            </a:extLst>
          </p:cNvPr>
          <p:cNvSpPr/>
          <p:nvPr/>
        </p:nvSpPr>
        <p:spPr>
          <a:xfrm>
            <a:off x="3296744" y="1236910"/>
            <a:ext cx="8161518" cy="2808919"/>
          </a:xfrm>
          <a:prstGeom prst="roundRect">
            <a:avLst>
              <a:gd name="adj" fmla="val 2546"/>
            </a:avLst>
          </a:prstGeom>
          <a:noFill/>
          <a:ln w="25400" cap="flat" cmpd="sng" algn="ctr">
            <a:solidFill>
              <a:srgbClr val="243A5E"/>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descr="Define, plan, ready, adopt, govern, and migrate. ">
            <a:extLst>
              <a:ext uri="{FF2B5EF4-FFF2-40B4-BE49-F238E27FC236}">
                <a16:creationId xmlns:a16="http://schemas.microsoft.com/office/drawing/2014/main" id="{D17A10B4-49A3-4FF3-B281-94811FCBB35E}"/>
              </a:ext>
            </a:extLst>
          </p:cNvPr>
          <p:cNvGrpSpPr/>
          <p:nvPr/>
        </p:nvGrpSpPr>
        <p:grpSpPr>
          <a:xfrm>
            <a:off x="707340" y="1408807"/>
            <a:ext cx="10750922" cy="4499996"/>
            <a:chOff x="707340" y="1408807"/>
            <a:chExt cx="10750922" cy="4499996"/>
          </a:xfrm>
        </p:grpSpPr>
        <p:cxnSp>
          <p:nvCxnSpPr>
            <p:cNvPr id="9" name="Straight Arrow Connector 8">
              <a:extLst>
                <a:ext uri="{FF2B5EF4-FFF2-40B4-BE49-F238E27FC236}">
                  <a16:creationId xmlns:a16="http://schemas.microsoft.com/office/drawing/2014/main" id="{04F5D760-34BC-495C-A640-28D23B1E8514}"/>
                </a:ext>
                <a:ext uri="{C183D7F6-B498-43B3-948B-1728B52AA6E4}">
                  <adec:decorative xmlns:adec="http://schemas.microsoft.com/office/drawing/2017/decorative" val="1"/>
                </a:ext>
              </a:extLst>
            </p:cNvPr>
            <p:cNvCxnSpPr>
              <a:cxnSpLocks/>
            </p:cNvCxnSpPr>
            <p:nvPr/>
          </p:nvCxnSpPr>
          <p:spPr>
            <a:xfrm>
              <a:off x="3296744" y="5070145"/>
              <a:ext cx="8161518" cy="0"/>
            </a:xfrm>
            <a:prstGeom prst="straightConnector1">
              <a:avLst/>
            </a:prstGeom>
            <a:noFill/>
            <a:ln w="22225" cap="flat" cmpd="sng" algn="ctr">
              <a:solidFill>
                <a:srgbClr val="243A5E"/>
              </a:solidFill>
              <a:prstDash val="solid"/>
              <a:headEnd type="arrow" w="med" len="sm"/>
              <a:tailEnd type="arrow" w="med" len="sm"/>
            </a:ln>
            <a:effectLst/>
          </p:spPr>
        </p:cxnSp>
        <p:sp>
          <p:nvSpPr>
            <p:cNvPr id="10" name="Rectangle: Rounded Corners 9">
              <a:extLst>
                <a:ext uri="{FF2B5EF4-FFF2-40B4-BE49-F238E27FC236}">
                  <a16:creationId xmlns:a16="http://schemas.microsoft.com/office/drawing/2014/main" id="{CD92BBEB-7217-479A-8767-09909FFF47E1}"/>
                </a:ext>
                <a:ext uri="{C183D7F6-B498-43B3-948B-1728B52AA6E4}">
                  <adec:decorative xmlns:adec="http://schemas.microsoft.com/office/drawing/2017/decorative" val="1"/>
                </a:ext>
              </a:extLst>
            </p:cNvPr>
            <p:cNvSpPr/>
            <p:nvPr/>
          </p:nvSpPr>
          <p:spPr>
            <a:xfrm>
              <a:off x="8950216"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2" name="Rectangle: Rounded Corners 11">
              <a:extLst>
                <a:ext uri="{FF2B5EF4-FFF2-40B4-BE49-F238E27FC236}">
                  <a16:creationId xmlns:a16="http://schemas.microsoft.com/office/drawing/2014/main" id="{01E6F0DC-DAA9-4878-8AF6-F233AA18FD0D}"/>
                </a:ext>
                <a:ext uri="{C183D7F6-B498-43B3-948B-1728B52AA6E4}">
                  <adec:decorative xmlns:adec="http://schemas.microsoft.com/office/drawing/2017/decorative" val="1"/>
                </a:ext>
              </a:extLst>
            </p:cNvPr>
            <p:cNvSpPr/>
            <p:nvPr/>
          </p:nvSpPr>
          <p:spPr>
            <a:xfrm>
              <a:off x="6214128"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0B7EC472-983A-4223-B2DB-D15B1C20C083}"/>
                </a:ext>
              </a:extLst>
            </p:cNvPr>
            <p:cNvSpPr txBox="1"/>
            <p:nvPr/>
          </p:nvSpPr>
          <p:spPr>
            <a:xfrm>
              <a:off x="6336998" y="2014253"/>
              <a:ext cx="20894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dirty="0">
                  <a:solidFill>
                    <a:srgbClr val="243A5E"/>
                  </a:solidFill>
                  <a:latin typeface="Segoe UI Semibold" panose="020B0702040204020203" pitchFamily="34" charset="0"/>
                  <a:ea typeface="+mn-lt"/>
                  <a:cs typeface="Segoe UI Semibold" panose="020B0702040204020203" pitchFamily="34" charset="0"/>
                </a:rPr>
                <a:t>Ready</a:t>
              </a:r>
            </a:p>
            <a:p>
              <a:pPr algn="ctr" defTabSz="914400">
                <a:defRPr/>
              </a:pPr>
              <a:endParaRPr lang="en-US" sz="1600" b="1" dirty="0">
                <a:solidFill>
                  <a:srgbClr val="243A5E"/>
                </a:solidFill>
                <a:latin typeface="Segoe UI Semibold" panose="020B0702040204020203" pitchFamily="34" charset="0"/>
                <a:ea typeface="+mn-lt"/>
                <a:cs typeface="Segoe UI Semibold" panose="020B0702040204020203" pitchFamily="34" charset="0"/>
              </a:endParaRP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Azure readiness guide</a:t>
              </a: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First landing zone</a:t>
              </a: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Expand the blueprint</a:t>
              </a: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Best practice Validation</a:t>
              </a:r>
            </a:p>
          </p:txBody>
        </p:sp>
        <p:sp>
          <p:nvSpPr>
            <p:cNvPr id="14" name="Rectangle: Rounded Corners 13">
              <a:extLst>
                <a:ext uri="{FF2B5EF4-FFF2-40B4-BE49-F238E27FC236}">
                  <a16:creationId xmlns:a16="http://schemas.microsoft.com/office/drawing/2014/main" id="{453BEB2F-B21D-423B-8E73-EF80C91F5539}"/>
                </a:ext>
                <a:ext uri="{C183D7F6-B498-43B3-948B-1728B52AA6E4}">
                  <adec:decorative xmlns:adec="http://schemas.microsoft.com/office/drawing/2017/decorative" val="1"/>
                </a:ext>
              </a:extLst>
            </p:cNvPr>
            <p:cNvSpPr/>
            <p:nvPr/>
          </p:nvSpPr>
          <p:spPr>
            <a:xfrm>
              <a:off x="3471598"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626C75A2-FC7E-4C8D-B717-A0C59FEE4CB2}"/>
                </a:ext>
              </a:extLst>
            </p:cNvPr>
            <p:cNvSpPr txBox="1"/>
            <p:nvPr/>
          </p:nvSpPr>
          <p:spPr>
            <a:xfrm>
              <a:off x="3462298" y="2014253"/>
              <a:ext cx="234739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a:solidFill>
                    <a:srgbClr val="243A5E"/>
                  </a:solidFill>
                  <a:latin typeface="Segoe UI Semibold" panose="020B0702040204020203" pitchFamily="34" charset="0"/>
                  <a:ea typeface="+mn-lt"/>
                  <a:cs typeface="Segoe UI Semibold" panose="020B0702040204020203" pitchFamily="34" charset="0"/>
                </a:rPr>
                <a:t>Plan</a:t>
              </a:r>
            </a:p>
            <a:p>
              <a:pPr algn="ctr" defTabSz="914400">
                <a:defRPr/>
              </a:pPr>
              <a:endParaRPr lang="en-US" sz="1400" b="1">
                <a:solidFill>
                  <a:srgbClr val="243A5E"/>
                </a:solidFill>
                <a:latin typeface="Segoe UI Semibold" panose="020B0702040204020203" pitchFamily="34" charset="0"/>
                <a:ea typeface="+mn-lt"/>
                <a:cs typeface="Segoe UI Semibold" panose="020B0702040204020203" pitchFamily="34" charset="0"/>
              </a:endParaRP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Digital estate</a:t>
              </a: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Initial organization alignment</a:t>
              </a: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Skills readiness plan</a:t>
              </a: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Cloud adoption plan</a:t>
              </a:r>
            </a:p>
          </p:txBody>
        </p:sp>
        <p:sp>
          <p:nvSpPr>
            <p:cNvPr id="17" name="Rectangle 16">
              <a:extLst>
                <a:ext uri="{FF2B5EF4-FFF2-40B4-BE49-F238E27FC236}">
                  <a16:creationId xmlns:a16="http://schemas.microsoft.com/office/drawing/2014/main" id="{3B075E2D-E867-448F-BEF0-A576D1ACE2BF}"/>
                </a:ext>
              </a:extLst>
            </p:cNvPr>
            <p:cNvSpPr/>
            <p:nvPr/>
          </p:nvSpPr>
          <p:spPr>
            <a:xfrm>
              <a:off x="8912790" y="1824615"/>
              <a:ext cx="2355005" cy="338554"/>
            </a:xfrm>
            <a:prstGeom prst="rect">
              <a:avLst/>
            </a:prstGeom>
          </p:spPr>
          <p:txBody>
            <a:bodyPr wrap="square" anchor="t">
              <a:spAutoFit/>
            </a:bodyPr>
            <a:lstStyle/>
            <a:p>
              <a:pPr algn="ctr" defTabSz="914400">
                <a:defRPr/>
              </a:pPr>
              <a:r>
                <a:rPr lang="en-US" sz="1600" b="1">
                  <a:solidFill>
                    <a:srgbClr val="243A5E"/>
                  </a:solidFill>
                  <a:latin typeface="Segoe UI Semibold" panose="020B0702040204020203" pitchFamily="34" charset="0"/>
                  <a:ea typeface="+mn-lt"/>
                  <a:cs typeface="Segoe UI Semibold" panose="020B0702040204020203" pitchFamily="34" charset="0"/>
                </a:rPr>
                <a:t>Adopt</a:t>
              </a:r>
            </a:p>
          </p:txBody>
        </p:sp>
        <p:sp>
          <p:nvSpPr>
            <p:cNvPr id="18" name="check 3">
              <a:extLst>
                <a:ext uri="{FF2B5EF4-FFF2-40B4-BE49-F238E27FC236}">
                  <a16:creationId xmlns:a16="http://schemas.microsoft.com/office/drawing/2014/main" id="{D4006038-A6A1-4202-9225-A8A9DDB4466F}"/>
                </a:ext>
                <a:ext uri="{C183D7F6-B498-43B3-948B-1728B52AA6E4}">
                  <adec:decorative xmlns:adec="http://schemas.microsoft.com/office/drawing/2017/decorative" val="1"/>
                </a:ext>
              </a:extLst>
            </p:cNvPr>
            <p:cNvSpPr>
              <a:spLocks noChangeAspect="1" noEditPoints="1"/>
            </p:cNvSpPr>
            <p:nvPr/>
          </p:nvSpPr>
          <p:spPr bwMode="auto">
            <a:xfrm>
              <a:off x="7170259" y="1568644"/>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 name="BulletedList_E8FD">
              <a:extLst>
                <a:ext uri="{FF2B5EF4-FFF2-40B4-BE49-F238E27FC236}">
                  <a16:creationId xmlns:a16="http://schemas.microsoft.com/office/drawing/2014/main" id="{A7F2950E-0A29-4FC0-8AB2-754A69CC1D57}"/>
                </a:ext>
                <a:ext uri="{C183D7F6-B498-43B3-948B-1728B52AA6E4}">
                  <adec:decorative xmlns:adec="http://schemas.microsoft.com/office/drawing/2017/decorative" val="1"/>
                </a:ext>
              </a:extLst>
            </p:cNvPr>
            <p:cNvSpPr>
              <a:spLocks noChangeAspect="1" noEditPoints="1"/>
            </p:cNvSpPr>
            <p:nvPr/>
          </p:nvSpPr>
          <p:spPr bwMode="auto">
            <a:xfrm>
              <a:off x="4430015" y="1622839"/>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 name="arrow_3">
              <a:extLst>
                <a:ext uri="{FF2B5EF4-FFF2-40B4-BE49-F238E27FC236}">
                  <a16:creationId xmlns:a16="http://schemas.microsoft.com/office/drawing/2014/main" id="{9052DF25-402C-47BB-8E64-78A94343DCEB}"/>
                </a:ext>
                <a:ext uri="{C183D7F6-B498-43B3-948B-1728B52AA6E4}">
                  <adec:decorative xmlns:adec="http://schemas.microsoft.com/office/drawing/2017/decorative" val="1"/>
                </a:ext>
              </a:extLst>
            </p:cNvPr>
            <p:cNvSpPr>
              <a:spLocks noChangeAspect="1" noEditPoints="1"/>
            </p:cNvSpPr>
            <p:nvPr/>
          </p:nvSpPr>
          <p:spPr bwMode="auto">
            <a:xfrm>
              <a:off x="10010454" y="1563225"/>
              <a:ext cx="159678" cy="274998"/>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1" name="Rectangle: Rounded Corners 20">
              <a:extLst>
                <a:ext uri="{FF2B5EF4-FFF2-40B4-BE49-F238E27FC236}">
                  <a16:creationId xmlns:a16="http://schemas.microsoft.com/office/drawing/2014/main" id="{094C4787-4B51-4118-99BD-9EE988004554}"/>
                </a:ext>
                <a:ext uri="{C183D7F6-B498-43B3-948B-1728B52AA6E4}">
                  <adec:decorative xmlns:adec="http://schemas.microsoft.com/office/drawing/2017/decorative" val="1"/>
                </a:ext>
              </a:extLst>
            </p:cNvPr>
            <p:cNvSpPr/>
            <p:nvPr/>
          </p:nvSpPr>
          <p:spPr>
            <a:xfrm>
              <a:off x="707340"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6D627CE2-33EE-4691-B67D-FDF8AC4DC563}"/>
                </a:ext>
              </a:extLst>
            </p:cNvPr>
            <p:cNvSpPr txBox="1"/>
            <p:nvPr/>
          </p:nvSpPr>
          <p:spPr>
            <a:xfrm>
              <a:off x="738334" y="2014253"/>
              <a:ext cx="221191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43A5E"/>
                  </a:solidFill>
                  <a:effectLst/>
                  <a:uLnTx/>
                  <a:uFillTx/>
                  <a:latin typeface="Segoe UI Semibold"/>
                  <a:ea typeface="+mn-lt"/>
                  <a:cs typeface="Segoe UI Semibold"/>
                </a:rPr>
                <a:t>Define Strategy</a:t>
              </a:r>
              <a:endParaRPr kumimoji="0" lang="en-US" sz="1600" b="1" i="0" u="none" strike="noStrike" kern="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Understand motivations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Business outcomes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Business justification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Prioritize project</a:t>
              </a:r>
              <a:endParaRPr kumimoji="0" lang="en-US" sz="1200" b="0" i="0" u="none" strike="noStrike" kern="0" cap="none" spc="0" normalizeH="0" baseline="0" noProof="0">
                <a:ln>
                  <a:noFill/>
                </a:ln>
                <a:solidFill>
                  <a:srgbClr val="000000"/>
                </a:solidFill>
                <a:effectLst/>
                <a:uLnTx/>
                <a:uFillTx/>
              </a:endParaRPr>
            </a:p>
          </p:txBody>
        </p:sp>
        <p:sp>
          <p:nvSpPr>
            <p:cNvPr id="23" name="plan">
              <a:extLst>
                <a:ext uri="{FF2B5EF4-FFF2-40B4-BE49-F238E27FC236}">
                  <a16:creationId xmlns:a16="http://schemas.microsoft.com/office/drawing/2014/main" id="{9325B829-7C44-4998-B7D7-D0245D077D78}"/>
                </a:ext>
                <a:ext uri="{C183D7F6-B498-43B3-948B-1728B52AA6E4}">
                  <adec:decorative xmlns:adec="http://schemas.microsoft.com/office/drawing/2017/decorative" val="1"/>
                </a:ext>
              </a:extLst>
            </p:cNvPr>
            <p:cNvSpPr>
              <a:spLocks noChangeAspect="1" noEditPoints="1"/>
            </p:cNvSpPr>
            <p:nvPr/>
          </p:nvSpPr>
          <p:spPr bwMode="auto">
            <a:xfrm>
              <a:off x="1683398" y="1586859"/>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4" name="Rectangle: Rounded Corners 23">
              <a:extLst>
                <a:ext uri="{FF2B5EF4-FFF2-40B4-BE49-F238E27FC236}">
                  <a16:creationId xmlns:a16="http://schemas.microsoft.com/office/drawing/2014/main" id="{742C3197-E54B-4208-9E35-3DD39A38F9F3}"/>
                </a:ext>
                <a:ext uri="{C183D7F6-B498-43B3-948B-1728B52AA6E4}">
                  <adec:decorative xmlns:adec="http://schemas.microsoft.com/office/drawing/2017/decorative" val="1"/>
                </a:ext>
              </a:extLst>
            </p:cNvPr>
            <p:cNvSpPr/>
            <p:nvPr/>
          </p:nvSpPr>
          <p:spPr>
            <a:xfrm>
              <a:off x="4869461" y="4231488"/>
              <a:ext cx="5016084" cy="1677315"/>
            </a:xfrm>
            <a:prstGeom prst="roundRect">
              <a:avLst>
                <a:gd name="adj" fmla="val 2546"/>
              </a:avLst>
            </a:prstGeom>
            <a:solidFill>
              <a:srgbClr val="FFFFFF"/>
            </a:solidFill>
            <a:ln w="25400" cap="flat" cmpd="sng" algn="ctr">
              <a:solidFill>
                <a:srgbClr val="243A5E"/>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Rectangle: Rounded Corners 24">
              <a:extLst>
                <a:ext uri="{FF2B5EF4-FFF2-40B4-BE49-F238E27FC236}">
                  <a16:creationId xmlns:a16="http://schemas.microsoft.com/office/drawing/2014/main" id="{4E876A41-769C-4A62-929B-E677AE3ED18B}"/>
                </a:ext>
                <a:ext uri="{C183D7F6-B498-43B3-948B-1728B52AA6E4}">
                  <adec:decorative xmlns:adec="http://schemas.microsoft.com/office/drawing/2017/decorative" val="1"/>
                </a:ext>
              </a:extLst>
            </p:cNvPr>
            <p:cNvSpPr/>
            <p:nvPr/>
          </p:nvSpPr>
          <p:spPr>
            <a:xfrm>
              <a:off x="7457715" y="4357443"/>
              <a:ext cx="2280155" cy="142540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TextBox 25">
              <a:extLst>
                <a:ext uri="{FF2B5EF4-FFF2-40B4-BE49-F238E27FC236}">
                  <a16:creationId xmlns:a16="http://schemas.microsoft.com/office/drawing/2014/main" id="{49806DE2-8E40-43C6-ABA8-4A9AE9F3DA0B}"/>
                </a:ext>
              </a:extLst>
            </p:cNvPr>
            <p:cNvSpPr txBox="1"/>
            <p:nvPr/>
          </p:nvSpPr>
          <p:spPr>
            <a:xfrm>
              <a:off x="7464181" y="4974887"/>
              <a:ext cx="2267222" cy="795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a:solidFill>
                    <a:srgbClr val="243A5E"/>
                  </a:solidFill>
                  <a:latin typeface="Segoe UI Semibold" panose="020B0702040204020203" pitchFamily="34" charset="0"/>
                  <a:ea typeface="+mn-lt"/>
                  <a:cs typeface="Segoe UI Semibold" panose="020B0702040204020203" pitchFamily="34" charset="0"/>
                </a:rPr>
                <a:t>Manage</a:t>
              </a:r>
            </a:p>
            <a:p>
              <a:pPr algn="ctr">
                <a:lnSpc>
                  <a:spcPct val="90000"/>
                </a:lnSpc>
                <a:defRPr/>
              </a:pPr>
              <a:r>
                <a:rPr lang="en-US" sz="1100">
                  <a:solidFill>
                    <a:srgbClr val="000000"/>
                  </a:solidFill>
                  <a:ea typeface="+mn-lt"/>
                  <a:cs typeface="Segoe UI" panose="020B0502040204020203" pitchFamily="34" charset="0"/>
                </a:rPr>
                <a:t>Business commitments</a:t>
              </a:r>
            </a:p>
            <a:p>
              <a:pPr algn="ctr">
                <a:lnSpc>
                  <a:spcPct val="90000"/>
                </a:lnSpc>
                <a:defRPr/>
              </a:pPr>
              <a:r>
                <a:rPr lang="en-US" sz="1100">
                  <a:solidFill>
                    <a:srgbClr val="000000"/>
                  </a:solidFill>
                  <a:ea typeface="+mn-lt"/>
                  <a:cs typeface="Segoe UI" panose="020B0502040204020203" pitchFamily="34" charset="0"/>
                </a:rPr>
                <a:t>operations baseline •</a:t>
              </a:r>
              <a:br>
                <a:rPr lang="en-US" sz="1100">
                  <a:solidFill>
                    <a:srgbClr val="000000"/>
                  </a:solidFill>
                  <a:ea typeface="+mn-lt"/>
                  <a:cs typeface="Segoe UI" panose="020B0502040204020203" pitchFamily="34" charset="0"/>
                </a:rPr>
              </a:br>
              <a:r>
                <a:rPr lang="en-US" sz="1100">
                  <a:solidFill>
                    <a:srgbClr val="000000"/>
                  </a:solidFill>
                  <a:ea typeface="+mn-lt"/>
                  <a:cs typeface="Segoe UI" panose="020B0502040204020203" pitchFamily="34" charset="0"/>
                </a:rPr>
                <a:t>Ops maturity</a:t>
              </a:r>
            </a:p>
          </p:txBody>
        </p:sp>
        <p:sp>
          <p:nvSpPr>
            <p:cNvPr id="27" name="Trackers_EADF_bidi">
              <a:extLst>
                <a:ext uri="{FF2B5EF4-FFF2-40B4-BE49-F238E27FC236}">
                  <a16:creationId xmlns:a16="http://schemas.microsoft.com/office/drawing/2014/main" id="{C3D89622-D295-41D6-A4EE-9018C8B94845}"/>
                </a:ext>
                <a:ext uri="{C183D7F6-B498-43B3-948B-1728B52AA6E4}">
                  <adec:decorative xmlns:adec="http://schemas.microsoft.com/office/drawing/2017/decorative" val="1"/>
                </a:ext>
              </a:extLst>
            </p:cNvPr>
            <p:cNvSpPr>
              <a:spLocks noChangeAspect="1" noEditPoints="1"/>
            </p:cNvSpPr>
            <p:nvPr/>
          </p:nvSpPr>
          <p:spPr bwMode="auto">
            <a:xfrm>
              <a:off x="8465876" y="4520267"/>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 name="Rectangle: Rounded Corners 27">
              <a:extLst>
                <a:ext uri="{FF2B5EF4-FFF2-40B4-BE49-F238E27FC236}">
                  <a16:creationId xmlns:a16="http://schemas.microsoft.com/office/drawing/2014/main" id="{9FF7E73B-EBA9-4F62-B1A0-16609D96D1D7}"/>
                </a:ext>
                <a:ext uri="{C183D7F6-B498-43B3-948B-1728B52AA6E4}">
                  <adec:decorative xmlns:adec="http://schemas.microsoft.com/office/drawing/2017/decorative" val="1"/>
                </a:ext>
              </a:extLst>
            </p:cNvPr>
            <p:cNvSpPr/>
            <p:nvPr/>
          </p:nvSpPr>
          <p:spPr>
            <a:xfrm>
              <a:off x="5017136" y="4357443"/>
              <a:ext cx="2280155" cy="142540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9" name="TextBox 28">
              <a:extLst>
                <a:ext uri="{FF2B5EF4-FFF2-40B4-BE49-F238E27FC236}">
                  <a16:creationId xmlns:a16="http://schemas.microsoft.com/office/drawing/2014/main" id="{29444E99-C622-438C-98F3-D1C01C869B84}"/>
                </a:ext>
              </a:extLst>
            </p:cNvPr>
            <p:cNvSpPr txBox="1"/>
            <p:nvPr/>
          </p:nvSpPr>
          <p:spPr>
            <a:xfrm>
              <a:off x="5130804" y="4974887"/>
              <a:ext cx="2052818" cy="77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lnSpc>
                  <a:spcPct val="90000"/>
                </a:lnSpc>
                <a:defRPr/>
              </a:pPr>
              <a:r>
                <a:rPr lang="en-US" sz="1600" b="1">
                  <a:solidFill>
                    <a:srgbClr val="243A5E"/>
                  </a:solidFill>
                  <a:latin typeface="Segoe UI Semibold" panose="020B0702040204020203" pitchFamily="34" charset="0"/>
                  <a:ea typeface="+mn-lt"/>
                  <a:cs typeface="Segoe UI Semibold" panose="020B0702040204020203" pitchFamily="34" charset="0"/>
                </a:rPr>
                <a:t>Govern</a:t>
              </a:r>
            </a:p>
            <a:p>
              <a:pPr algn="ctr">
                <a:lnSpc>
                  <a:spcPct val="90000"/>
                </a:lnSpc>
                <a:defRPr/>
              </a:pPr>
              <a:r>
                <a:rPr lang="en-US" sz="1100">
                  <a:solidFill>
                    <a:srgbClr val="000000"/>
                  </a:solidFill>
                  <a:ea typeface="+mn-lt"/>
                  <a:cs typeface="Segoe UI" panose="020B0502040204020203" pitchFamily="34" charset="0"/>
                </a:rPr>
                <a:t>Methodology • Benchmark</a:t>
              </a:r>
            </a:p>
            <a:p>
              <a:pPr algn="ctr">
                <a:lnSpc>
                  <a:spcPct val="90000"/>
                </a:lnSpc>
                <a:defRPr/>
              </a:pPr>
              <a:r>
                <a:rPr lang="en-US" sz="1100">
                  <a:solidFill>
                    <a:srgbClr val="000000"/>
                  </a:solidFill>
                  <a:ea typeface="+mn-lt"/>
                  <a:cs typeface="Segoe UI" panose="020B0502040204020203" pitchFamily="34" charset="0"/>
                </a:rPr>
                <a:t>initial best practice • Governance maturity</a:t>
              </a:r>
            </a:p>
          </p:txBody>
        </p:sp>
        <p:sp>
          <p:nvSpPr>
            <p:cNvPr id="30" name="Org_ECA6">
              <a:extLst>
                <a:ext uri="{FF2B5EF4-FFF2-40B4-BE49-F238E27FC236}">
                  <a16:creationId xmlns:a16="http://schemas.microsoft.com/office/drawing/2014/main" id="{CD9805DF-1FFC-4175-899B-9A33A494EB42}"/>
                </a:ext>
                <a:ext uri="{C183D7F6-B498-43B3-948B-1728B52AA6E4}">
                  <adec:decorative xmlns:adec="http://schemas.microsoft.com/office/drawing/2017/decorative" val="1"/>
                </a:ext>
              </a:extLst>
            </p:cNvPr>
            <p:cNvSpPr>
              <a:spLocks noChangeAspect="1" noEditPoints="1"/>
            </p:cNvSpPr>
            <p:nvPr/>
          </p:nvSpPr>
          <p:spPr bwMode="auto">
            <a:xfrm>
              <a:off x="5977428" y="4520267"/>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1" name="TextBox 30">
              <a:extLst>
                <a:ext uri="{FF2B5EF4-FFF2-40B4-BE49-F238E27FC236}">
                  <a16:creationId xmlns:a16="http://schemas.microsoft.com/office/drawing/2014/main" id="{58990A2E-2A20-4CB5-9C04-A42396138D68}"/>
                </a:ext>
              </a:extLst>
            </p:cNvPr>
            <p:cNvSpPr txBox="1"/>
            <p:nvPr/>
          </p:nvSpPr>
          <p:spPr>
            <a:xfrm>
              <a:off x="9417990" y="2094664"/>
              <a:ext cx="1650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defRPr/>
              </a:pPr>
              <a:r>
                <a:rPr lang="en-US" sz="1200" b="1">
                  <a:solidFill>
                    <a:srgbClr val="243A5E"/>
                  </a:solidFill>
                  <a:latin typeface="Segoe UI Semibold" panose="020B0702040204020203" pitchFamily="34" charset="0"/>
                  <a:ea typeface="+mn-lt"/>
                  <a:cs typeface="Segoe UI Semibold" panose="020B0702040204020203" pitchFamily="34" charset="0"/>
                </a:rPr>
                <a:t>Migrate</a:t>
              </a:r>
            </a:p>
            <a:p>
              <a:pPr>
                <a:defRPr/>
              </a:pPr>
              <a:r>
                <a:rPr lang="en-US" sz="1000">
                  <a:solidFill>
                    <a:srgbClr val="000000"/>
                  </a:solidFill>
                  <a:ea typeface="+mn-lt"/>
                  <a:cs typeface="Segoe UI" panose="020B0502040204020203" pitchFamily="34" charset="0"/>
                </a:rPr>
                <a:t>• First workload migration</a:t>
              </a:r>
            </a:p>
            <a:p>
              <a:pPr>
                <a:defRPr/>
              </a:pPr>
              <a:r>
                <a:rPr lang="en-US" sz="1000">
                  <a:solidFill>
                    <a:srgbClr val="000000"/>
                  </a:solidFill>
                  <a:ea typeface="+mn-lt"/>
                  <a:cs typeface="Segoe UI" panose="020B0502040204020203" pitchFamily="34" charset="0"/>
                </a:rPr>
                <a:t>• Expanded scenarios</a:t>
              </a:r>
            </a:p>
            <a:p>
              <a:pPr>
                <a:defRPr/>
              </a:pPr>
              <a:r>
                <a:rPr lang="en-US" sz="1000">
                  <a:solidFill>
                    <a:srgbClr val="000000"/>
                  </a:solidFill>
                  <a:ea typeface="+mn-lt"/>
                  <a:cs typeface="Segoe UI" panose="020B0502040204020203" pitchFamily="34" charset="0"/>
                </a:rPr>
                <a:t>• Best practice validation</a:t>
              </a:r>
            </a:p>
            <a:p>
              <a:pPr>
                <a:defRPr/>
              </a:pPr>
              <a:r>
                <a:rPr lang="en-US" sz="1000">
                  <a:solidFill>
                    <a:srgbClr val="000000"/>
                  </a:solidFill>
                  <a:ea typeface="+mn-lt"/>
                  <a:cs typeface="Segoe UI" panose="020B0502040204020203" pitchFamily="34" charset="0"/>
                </a:rPr>
                <a:t>• Process improvements</a:t>
              </a:r>
            </a:p>
          </p:txBody>
        </p:sp>
        <p:sp>
          <p:nvSpPr>
            <p:cNvPr id="32" name="TextBox 31">
              <a:extLst>
                <a:ext uri="{FF2B5EF4-FFF2-40B4-BE49-F238E27FC236}">
                  <a16:creationId xmlns:a16="http://schemas.microsoft.com/office/drawing/2014/main" id="{338A3192-2AB8-4B33-ABA9-5FFAE72DEB72}"/>
                </a:ext>
              </a:extLst>
            </p:cNvPr>
            <p:cNvSpPr txBox="1"/>
            <p:nvPr/>
          </p:nvSpPr>
          <p:spPr>
            <a:xfrm>
              <a:off x="9425020" y="2937154"/>
              <a:ext cx="16109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defRPr/>
              </a:pPr>
              <a:r>
                <a:rPr lang="en-US" sz="1200" b="1">
                  <a:solidFill>
                    <a:srgbClr val="243A5E"/>
                  </a:solidFill>
                  <a:latin typeface="Segoe UI Semibold" panose="020B0702040204020203" pitchFamily="34" charset="0"/>
                  <a:ea typeface="+mn-lt"/>
                  <a:cs typeface="Segoe UI Semibold" panose="020B0702040204020203" pitchFamily="34" charset="0"/>
                </a:rPr>
                <a:t>Innovate</a:t>
              </a:r>
            </a:p>
            <a:p>
              <a:pPr>
                <a:defRPr/>
              </a:pPr>
              <a:r>
                <a:rPr lang="en-US" sz="1000">
                  <a:solidFill>
                    <a:srgbClr val="000000"/>
                  </a:solidFill>
                  <a:ea typeface="+mn-lt"/>
                  <a:cs typeface="Segoe UI" panose="020B0502040204020203" pitchFamily="34" charset="0"/>
                </a:rPr>
                <a:t>• Innovation guide</a:t>
              </a:r>
            </a:p>
            <a:p>
              <a:pPr>
                <a:defRPr/>
              </a:pPr>
              <a:r>
                <a:rPr lang="en-US" sz="1000">
                  <a:solidFill>
                    <a:srgbClr val="000000"/>
                  </a:solidFill>
                  <a:ea typeface="+mn-lt"/>
                  <a:cs typeface="Segoe UI" panose="020B0502040204020203" pitchFamily="34" charset="0"/>
                </a:rPr>
                <a:t>• Expanded scenarios</a:t>
              </a:r>
            </a:p>
            <a:p>
              <a:pPr>
                <a:defRPr/>
              </a:pPr>
              <a:r>
                <a:rPr lang="en-US" sz="1000">
                  <a:solidFill>
                    <a:srgbClr val="000000"/>
                  </a:solidFill>
                  <a:ea typeface="+mn-lt"/>
                  <a:cs typeface="Segoe UI" panose="020B0502040204020203" pitchFamily="34" charset="0"/>
                </a:rPr>
                <a:t>• Best practice validation</a:t>
              </a:r>
            </a:p>
            <a:p>
              <a:pPr>
                <a:defRPr/>
              </a:pPr>
              <a:r>
                <a:rPr lang="en-US" sz="1000">
                  <a:solidFill>
                    <a:srgbClr val="000000"/>
                  </a:solidFill>
                  <a:ea typeface="+mn-lt"/>
                  <a:cs typeface="Segoe UI" panose="020B0502040204020203" pitchFamily="34" charset="0"/>
                </a:rPr>
                <a:t>• Process improvements</a:t>
              </a:r>
            </a:p>
          </p:txBody>
        </p:sp>
        <p:sp>
          <p:nvSpPr>
            <p:cNvPr id="33" name="arrow_25">
              <a:extLst>
                <a:ext uri="{FF2B5EF4-FFF2-40B4-BE49-F238E27FC236}">
                  <a16:creationId xmlns:a16="http://schemas.microsoft.com/office/drawing/2014/main" id="{4FCFEBA1-8B10-44BA-816C-318D6C0E95DB}"/>
                </a:ext>
                <a:ext uri="{C183D7F6-B498-43B3-948B-1728B52AA6E4}">
                  <adec:decorative xmlns:adec="http://schemas.microsoft.com/office/drawing/2017/decorative" val="1"/>
                </a:ext>
              </a:extLst>
            </p:cNvPr>
            <p:cNvSpPr>
              <a:spLocks noChangeAspect="1" noEditPoints="1"/>
            </p:cNvSpPr>
            <p:nvPr/>
          </p:nvSpPr>
          <p:spPr bwMode="auto">
            <a:xfrm>
              <a:off x="9202122" y="2195021"/>
              <a:ext cx="155639" cy="171100"/>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4" name="circle_2">
              <a:extLst>
                <a:ext uri="{FF2B5EF4-FFF2-40B4-BE49-F238E27FC236}">
                  <a16:creationId xmlns:a16="http://schemas.microsoft.com/office/drawing/2014/main" id="{D34F927A-DB78-4325-9A94-8EE68DF3BDAE}"/>
                </a:ext>
                <a:ext uri="{C183D7F6-B498-43B3-948B-1728B52AA6E4}">
                  <adec:decorative xmlns:adec="http://schemas.microsoft.com/office/drawing/2017/decorative" val="1"/>
                </a:ext>
              </a:extLst>
            </p:cNvPr>
            <p:cNvSpPr>
              <a:spLocks noChangeAspect="1" noEditPoints="1"/>
            </p:cNvSpPr>
            <p:nvPr/>
          </p:nvSpPr>
          <p:spPr bwMode="auto">
            <a:xfrm>
              <a:off x="9159902" y="3027281"/>
              <a:ext cx="240079" cy="226741"/>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cxnSp>
          <p:nvCxnSpPr>
            <p:cNvPr id="35" name="Straight Arrow Connector 34" descr="Right facing arrow">
              <a:extLst>
                <a:ext uri="{FF2B5EF4-FFF2-40B4-BE49-F238E27FC236}">
                  <a16:creationId xmlns:a16="http://schemas.microsoft.com/office/drawing/2014/main" id="{BCA5DFB3-0C94-4A62-97FF-FEEF624F18A1}"/>
                </a:ext>
              </a:extLst>
            </p:cNvPr>
            <p:cNvCxnSpPr>
              <a:cxnSpLocks/>
              <a:endCxn id="14" idx="1"/>
            </p:cNvCxnSpPr>
            <p:nvPr/>
          </p:nvCxnSpPr>
          <p:spPr>
            <a:xfrm>
              <a:off x="2995613" y="2641369"/>
              <a:ext cx="475985" cy="0"/>
            </a:xfrm>
            <a:prstGeom prst="straightConnector1">
              <a:avLst/>
            </a:prstGeom>
            <a:noFill/>
            <a:ln w="25400" cap="flat" cmpd="sng" algn="ctr">
              <a:solidFill>
                <a:srgbClr val="0078D4"/>
              </a:solidFill>
              <a:prstDash val="solid"/>
              <a:headEnd type="none" w="med" len="sm"/>
              <a:tailEnd type="arrow" w="med" len="sm"/>
            </a:ln>
            <a:effectLst/>
          </p:spPr>
        </p:cxnSp>
        <p:cxnSp>
          <p:nvCxnSpPr>
            <p:cNvPr id="36" name="Straight Arrow Connector 35" descr="Right facing arrow">
              <a:extLst>
                <a:ext uri="{FF2B5EF4-FFF2-40B4-BE49-F238E27FC236}">
                  <a16:creationId xmlns:a16="http://schemas.microsoft.com/office/drawing/2014/main" id="{BB768B92-8ED7-46E9-B527-1A22BC8985A2}"/>
                </a:ext>
              </a:extLst>
            </p:cNvPr>
            <p:cNvCxnSpPr>
              <a:cxnSpLocks/>
              <a:endCxn id="12" idx="1"/>
            </p:cNvCxnSpPr>
            <p:nvPr/>
          </p:nvCxnSpPr>
          <p:spPr>
            <a:xfrm>
              <a:off x="5751513" y="2641369"/>
              <a:ext cx="462615" cy="0"/>
            </a:xfrm>
            <a:prstGeom prst="straightConnector1">
              <a:avLst/>
            </a:prstGeom>
            <a:noFill/>
            <a:ln w="25400" cap="flat" cmpd="sng" algn="ctr">
              <a:solidFill>
                <a:srgbClr val="0078D4"/>
              </a:solidFill>
              <a:prstDash val="solid"/>
              <a:headEnd type="none" w="med" len="sm"/>
              <a:tailEnd type="arrow" w="med" len="sm"/>
            </a:ln>
            <a:effectLst/>
          </p:spPr>
        </p:cxnSp>
        <p:cxnSp>
          <p:nvCxnSpPr>
            <p:cNvPr id="37" name="Straight Arrow Connector 36" descr="Right facing arrow">
              <a:extLst>
                <a:ext uri="{FF2B5EF4-FFF2-40B4-BE49-F238E27FC236}">
                  <a16:creationId xmlns:a16="http://schemas.microsoft.com/office/drawing/2014/main" id="{86A4E3E1-E05F-469B-8A65-F33EE1F45E78}"/>
                </a:ext>
              </a:extLst>
            </p:cNvPr>
            <p:cNvCxnSpPr>
              <a:cxnSpLocks/>
            </p:cNvCxnSpPr>
            <p:nvPr/>
          </p:nvCxnSpPr>
          <p:spPr>
            <a:xfrm flipV="1">
              <a:off x="8495355" y="2421893"/>
              <a:ext cx="435737" cy="158274"/>
            </a:xfrm>
            <a:prstGeom prst="straightConnector1">
              <a:avLst/>
            </a:prstGeom>
            <a:noFill/>
            <a:ln w="25400" cap="flat" cmpd="sng" algn="ctr">
              <a:solidFill>
                <a:srgbClr val="0078D4"/>
              </a:solidFill>
              <a:prstDash val="solid"/>
              <a:headEnd type="none" w="med" len="sm"/>
              <a:tailEnd type="arrow" w="med" len="sm"/>
            </a:ln>
            <a:effectLst/>
          </p:spPr>
        </p:cxnSp>
        <p:cxnSp>
          <p:nvCxnSpPr>
            <p:cNvPr id="38" name="Straight Arrow Connector 37" descr="Right facing arrow">
              <a:extLst>
                <a:ext uri="{FF2B5EF4-FFF2-40B4-BE49-F238E27FC236}">
                  <a16:creationId xmlns:a16="http://schemas.microsoft.com/office/drawing/2014/main" id="{60377E5F-C7D2-46AA-A79B-8F1E171DBAC9}"/>
                </a:ext>
              </a:extLst>
            </p:cNvPr>
            <p:cNvCxnSpPr>
              <a:cxnSpLocks/>
            </p:cNvCxnSpPr>
            <p:nvPr/>
          </p:nvCxnSpPr>
          <p:spPr>
            <a:xfrm>
              <a:off x="8489950" y="2685819"/>
              <a:ext cx="396770" cy="316007"/>
            </a:xfrm>
            <a:prstGeom prst="straightConnector1">
              <a:avLst/>
            </a:prstGeom>
            <a:noFill/>
            <a:ln w="25400" cap="flat" cmpd="sng" algn="ctr">
              <a:solidFill>
                <a:srgbClr val="0078D4"/>
              </a:solidFill>
              <a:prstDash val="solid"/>
              <a:headEnd type="none" w="med" len="sm"/>
              <a:tailEnd type="arrow" w="med" len="sm"/>
            </a:ln>
            <a:effectLst/>
          </p:spPr>
        </p:cxnSp>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2C48FE22-2F4B-41DF-9E00-B6B3EDDB2505}"/>
                    </a:ext>
                  </a:extLst>
                </p14:cNvPr>
                <p14:cNvContentPartPr/>
                <p14:nvPr/>
              </p14:nvContentPartPr>
              <p14:xfrm>
                <a:off x="2012896" y="1719246"/>
                <a:ext cx="9524" cy="28575"/>
              </p14:xfrm>
            </p:contentPart>
          </mc:Choice>
          <mc:Fallback xmlns="">
            <p:pic>
              <p:nvPicPr>
                <p:cNvPr id="39" name="Ink 38">
                  <a:extLst>
                    <a:ext uri="{FF2B5EF4-FFF2-40B4-BE49-F238E27FC236}">
                      <a16:creationId xmlns:a16="http://schemas.microsoft.com/office/drawing/2014/main" id="{2C48FE22-2F4B-41DF-9E00-B6B3EDDB2505}"/>
                    </a:ext>
                  </a:extLst>
                </p:cNvPr>
                <p:cNvPicPr/>
                <p:nvPr/>
              </p:nvPicPr>
              <p:blipFill>
                <a:blip r:embed="rId5"/>
                <a:stretch>
                  <a:fillRect/>
                </a:stretch>
              </p:blipFill>
              <p:spPr>
                <a:xfrm>
                  <a:off x="2000991" y="1703371"/>
                  <a:ext cx="33096" cy="60008"/>
                </a:xfrm>
                <a:prstGeom prst="rect">
                  <a:avLst/>
                </a:prstGeom>
              </p:spPr>
            </p:pic>
          </mc:Fallback>
        </mc:AlternateContent>
      </p:grpSp>
    </p:spTree>
    <p:extLst>
      <p:ext uri="{BB962C8B-B14F-4D97-AF65-F5344CB8AC3E}">
        <p14:creationId xmlns:p14="http://schemas.microsoft.com/office/powerpoint/2010/main" val="7437347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F45-9BA0-43DC-A797-0265D9D7AD1E}"/>
              </a:ext>
            </a:extLst>
          </p:cNvPr>
          <p:cNvSpPr>
            <a:spLocks noGrp="1"/>
          </p:cNvSpPr>
          <p:nvPr>
            <p:ph type="title"/>
          </p:nvPr>
        </p:nvSpPr>
        <p:spPr/>
        <p:txBody>
          <a:bodyPr/>
          <a:lstStyle/>
          <a:p>
            <a:r>
              <a:rPr lang="en-US" sz="3100" dirty="0">
                <a:solidFill>
                  <a:schemeClr val="tx2">
                    <a:lumMod val="50000"/>
                  </a:schemeClr>
                </a:solidFill>
                <a:hlinkClick r:id="rId3">
                  <a:extLst>
                    <a:ext uri="{A12FA001-AC4F-418D-AE19-62706E023703}">
                      <ahyp:hlinkClr xmlns:ahyp="http://schemas.microsoft.com/office/drawing/2018/hyperlinkcolor" val="tx"/>
                    </a:ext>
                  </a:extLst>
                </a:hlinkClick>
              </a:rPr>
              <a:t>Focus on migration efforts</a:t>
            </a:r>
            <a:endParaRPr lang="en-US" sz="3100" dirty="0">
              <a:solidFill>
                <a:schemeClr val="tx2">
                  <a:lumMod val="50000"/>
                </a:schemeClr>
              </a:solidFill>
            </a:endParaRPr>
          </a:p>
        </p:txBody>
      </p:sp>
      <p:pic>
        <p:nvPicPr>
          <p:cNvPr id="4" name="Picture 3" descr="Plan, ready, and adopt in migration waves or releases. ">
            <a:extLst>
              <a:ext uri="{FF2B5EF4-FFF2-40B4-BE49-F238E27FC236}">
                <a16:creationId xmlns:a16="http://schemas.microsoft.com/office/drawing/2014/main" id="{BD4435AE-4F9D-4F31-A303-D0D65F6EF48B}"/>
              </a:ext>
            </a:extLst>
          </p:cNvPr>
          <p:cNvPicPr>
            <a:picLocks noChangeAspect="1"/>
          </p:cNvPicPr>
          <p:nvPr/>
        </p:nvPicPr>
        <p:blipFill>
          <a:blip r:embed="rId4"/>
          <a:stretch>
            <a:fillRect/>
          </a:stretch>
        </p:blipFill>
        <p:spPr>
          <a:xfrm>
            <a:off x="595957" y="1502530"/>
            <a:ext cx="11103879" cy="4427622"/>
          </a:xfrm>
          <a:prstGeom prst="rect">
            <a:avLst/>
          </a:prstGeom>
        </p:spPr>
      </p:pic>
      <p:sp>
        <p:nvSpPr>
          <p:cNvPr id="3" name="Rectangle 2">
            <a:extLst>
              <a:ext uri="{FF2B5EF4-FFF2-40B4-BE49-F238E27FC236}">
                <a16:creationId xmlns:a16="http://schemas.microsoft.com/office/drawing/2014/main" id="{2EA8F30C-DDB2-417E-A1ED-53138C976E43}"/>
              </a:ext>
              <a:ext uri="{C183D7F6-B498-43B3-948B-1728B52AA6E4}">
                <adec:decorative xmlns:adec="http://schemas.microsoft.com/office/drawing/2017/decorative" val="1"/>
              </a:ext>
            </a:extLst>
          </p:cNvPr>
          <p:cNvSpPr/>
          <p:nvPr/>
        </p:nvSpPr>
        <p:spPr bwMode="auto">
          <a:xfrm>
            <a:off x="418643" y="1155560"/>
            <a:ext cx="11458509" cy="490359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60834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3D721-B82A-49E8-AC07-590829666705}"/>
              </a:ext>
            </a:extLst>
          </p:cNvPr>
          <p:cNvSpPr>
            <a:spLocks noGrp="1"/>
          </p:cNvSpPr>
          <p:nvPr>
            <p:ph type="title"/>
          </p:nvPr>
        </p:nvSpPr>
        <p:spPr/>
        <p:txBody>
          <a:bodyPr/>
          <a:lstStyle/>
          <a:p>
            <a:r>
              <a:rPr lang="en-US" dirty="0"/>
              <a:t>Describe the Azure Migration Framework</a:t>
            </a:r>
          </a:p>
        </p:txBody>
      </p:sp>
      <p:pic>
        <p:nvPicPr>
          <p:cNvPr id="5" name="Picture Placeholder 4" descr="Route (Two Pins With A Path) with solid fill">
            <a:extLst>
              <a:ext uri="{FF2B5EF4-FFF2-40B4-BE49-F238E27FC236}">
                <a16:creationId xmlns:a16="http://schemas.microsoft.com/office/drawing/2014/main" id="{205E71D4-E41E-414D-A523-4195310E04E3}"/>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6301489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Determine your migration strategy</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1083334"/>
            <a:ext cx="11341268" cy="400110"/>
          </a:xfrm>
        </p:spPr>
        <p:txBody>
          <a:bodyPr/>
          <a:lstStyle/>
          <a:p>
            <a:r>
              <a:rPr lang="en-US" dirty="0"/>
              <a:t>Select a strategy that meets your goals – you may need several strategies</a:t>
            </a:r>
          </a:p>
        </p:txBody>
      </p:sp>
      <p:graphicFrame>
        <p:nvGraphicFramePr>
          <p:cNvPr id="4" name="Table 4">
            <a:extLst>
              <a:ext uri="{FF2B5EF4-FFF2-40B4-BE49-F238E27FC236}">
                <a16:creationId xmlns:a16="http://schemas.microsoft.com/office/drawing/2014/main" id="{EF48A298-25F0-47D0-973F-2323C4514070}"/>
              </a:ext>
            </a:extLst>
          </p:cNvPr>
          <p:cNvGraphicFramePr>
            <a:graphicFrameLocks noGrp="1"/>
          </p:cNvGraphicFramePr>
          <p:nvPr>
            <p:extLst>
              <p:ext uri="{D42A27DB-BD31-4B8C-83A1-F6EECF244321}">
                <p14:modId xmlns:p14="http://schemas.microsoft.com/office/powerpoint/2010/main" val="121961561"/>
              </p:ext>
            </p:extLst>
          </p:nvPr>
        </p:nvGraphicFramePr>
        <p:xfrm>
          <a:off x="1090246" y="1726174"/>
          <a:ext cx="10465474" cy="4419600"/>
        </p:xfrm>
        <a:graphic>
          <a:graphicData uri="http://schemas.openxmlformats.org/drawingml/2006/table">
            <a:tbl>
              <a:tblPr firstRow="1" bandRow="1">
                <a:tableStyleId>{5C22544A-7EE6-4342-B048-85BDC9FD1C3A}</a:tableStyleId>
              </a:tblPr>
              <a:tblGrid>
                <a:gridCol w="1524840">
                  <a:extLst>
                    <a:ext uri="{9D8B030D-6E8A-4147-A177-3AD203B41FA5}">
                      <a16:colId xmlns:a16="http://schemas.microsoft.com/office/drawing/2014/main" val="1587117892"/>
                    </a:ext>
                  </a:extLst>
                </a:gridCol>
                <a:gridCol w="8940634">
                  <a:extLst>
                    <a:ext uri="{9D8B030D-6E8A-4147-A177-3AD203B41FA5}">
                      <a16:colId xmlns:a16="http://schemas.microsoft.com/office/drawing/2014/main" val="540355312"/>
                    </a:ext>
                  </a:extLst>
                </a:gridCol>
              </a:tblGrid>
              <a:tr h="370840">
                <a:tc>
                  <a:txBody>
                    <a:bodyPr/>
                    <a:lstStyle/>
                    <a:p>
                      <a:pPr algn="ctr"/>
                      <a:r>
                        <a:rPr lang="en-US" sz="2000" dirty="0"/>
                        <a:t>Pattern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When to use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5849937"/>
                  </a:ext>
                </a:extLst>
              </a:tr>
              <a:tr h="370840">
                <a:tc>
                  <a:txBody>
                    <a:bodyPr/>
                    <a:lstStyle/>
                    <a:p>
                      <a:r>
                        <a:rPr lang="en-US" sz="2000" dirty="0"/>
                        <a:t>Rehost</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Move workloads quickly to the cloud</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Don't need immediate changes to app capabilities</a:t>
                      </a:r>
                      <a:endParaRPr lang="en-US" sz="20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147260"/>
                  </a:ext>
                </a:extLst>
              </a:tr>
              <a:tr h="370840">
                <a:tc>
                  <a:txBody>
                    <a:bodyPr/>
                    <a:lstStyle/>
                    <a:p>
                      <a:r>
                        <a:rPr lang="en-US" sz="2000" dirty="0"/>
                        <a:t>Refactor</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Apply Azure DevOps practices or using a container strategy for workloads.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Consider the portability of your existing code base and available development skills.</a:t>
                      </a:r>
                      <a:endParaRPr lang="en-US" sz="20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32104101"/>
                  </a:ext>
                </a:extLst>
              </a:tr>
              <a:tr h="370840">
                <a:tc>
                  <a:txBody>
                    <a:bodyPr/>
                    <a:lstStyle/>
                    <a:p>
                      <a:r>
                        <a:rPr lang="en-US" sz="2000" dirty="0"/>
                        <a:t>Rearchitect</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Use existing application investments,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Apps need major revisions for new features and to work effectively on a cloud platform.</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5349120"/>
                  </a:ext>
                </a:extLst>
              </a:tr>
              <a:tr h="370840">
                <a:tc>
                  <a:txBody>
                    <a:bodyPr/>
                    <a:lstStyle/>
                    <a:p>
                      <a:r>
                        <a:rPr lang="en-US" sz="2000" dirty="0"/>
                        <a:t>Rebuild (new)</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Rapid development and existing apps have limited functionality and lifespan.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Expedite business innovation by using Azure DevOps practices.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Legacy apps as no code or low apps in the cloud.</a:t>
                      </a:r>
                      <a:endParaRPr lang="en-US" sz="20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0101086"/>
                  </a:ext>
                </a:extLst>
              </a:tr>
            </a:tbl>
          </a:graphicData>
        </a:graphic>
      </p:graphicFrame>
      <p:grpSp>
        <p:nvGrpSpPr>
          <p:cNvPr id="2" name="Group 1">
            <a:extLst>
              <a:ext uri="{FF2B5EF4-FFF2-40B4-BE49-F238E27FC236}">
                <a16:creationId xmlns:a16="http://schemas.microsoft.com/office/drawing/2014/main" id="{58E7E6A4-FAA9-4421-B22B-CEB3A5CCCF84}"/>
              </a:ext>
              <a:ext uri="{C183D7F6-B498-43B3-948B-1728B52AA6E4}">
                <adec:decorative xmlns:adec="http://schemas.microsoft.com/office/drawing/2017/decorative" val="1"/>
              </a:ext>
            </a:extLst>
          </p:cNvPr>
          <p:cNvGrpSpPr/>
          <p:nvPr/>
        </p:nvGrpSpPr>
        <p:grpSpPr>
          <a:xfrm>
            <a:off x="418643" y="2141156"/>
            <a:ext cx="727821" cy="3638413"/>
            <a:chOff x="418643" y="2141156"/>
            <a:chExt cx="727821" cy="3638413"/>
          </a:xfrm>
        </p:grpSpPr>
        <p:pic>
          <p:nvPicPr>
            <p:cNvPr id="3076" name="Picture 4" descr="Web design">
              <a:extLst>
                <a:ext uri="{FF2B5EF4-FFF2-40B4-BE49-F238E27FC236}">
                  <a16:creationId xmlns:a16="http://schemas.microsoft.com/office/drawing/2014/main" id="{772DE6FC-0BCF-414E-8C4B-C7CBA7F71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43" y="3080013"/>
              <a:ext cx="714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laybook">
              <a:extLst>
                <a:ext uri="{FF2B5EF4-FFF2-40B4-BE49-F238E27FC236}">
                  <a16:creationId xmlns:a16="http://schemas.microsoft.com/office/drawing/2014/main" id="{1F0CA4E4-62AD-4B0A-B91D-EF55A2AD4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43" y="4116979"/>
              <a:ext cx="714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hare">
              <a:extLst>
                <a:ext uri="{FF2B5EF4-FFF2-40B4-BE49-F238E27FC236}">
                  <a16:creationId xmlns:a16="http://schemas.microsoft.com/office/drawing/2014/main" id="{0D89F222-3EE0-4EA4-8842-9081514D9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89" y="2141156"/>
              <a:ext cx="714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ower">
              <a:extLst>
                <a:ext uri="{FF2B5EF4-FFF2-40B4-BE49-F238E27FC236}">
                  <a16:creationId xmlns:a16="http://schemas.microsoft.com/office/drawing/2014/main" id="{CD293F0F-992F-4DD5-84CC-04BF33DFC0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89" y="5255694"/>
              <a:ext cx="714375" cy="5238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779979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764F01-4156-4E8B-91C1-EFE7F57CF82D}"/>
              </a:ext>
            </a:extLst>
          </p:cNvPr>
          <p:cNvSpPr>
            <a:spLocks noGrp="1"/>
          </p:cNvSpPr>
          <p:nvPr>
            <p:ph type="title"/>
          </p:nvPr>
        </p:nvSpPr>
        <p:spPr/>
        <p:txBody>
          <a:bodyPr/>
          <a:lstStyle/>
          <a:p>
            <a:r>
              <a:rPr lang="en-US" dirty="0"/>
              <a:t>Assess your workloads</a:t>
            </a:r>
          </a:p>
        </p:txBody>
      </p:sp>
      <p:pic>
        <p:nvPicPr>
          <p:cNvPr id="3" name="Picture Placeholder 2" descr="Remote work with solid fill">
            <a:extLst>
              <a:ext uri="{FF2B5EF4-FFF2-40B4-BE49-F238E27FC236}">
                <a16:creationId xmlns:a16="http://schemas.microsoft.com/office/drawing/2014/main" id="{BDF93AA5-388D-4923-86CB-748041194E6B}"/>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168878670"/>
      </p:ext>
    </p:extLst>
  </p:cSld>
  <p:clrMapOvr>
    <a:masterClrMapping/>
  </p:clrMapOvr>
  <p:transition>
    <p:fade/>
  </p:transition>
</p:sld>
</file>

<file path=ppt/theme/theme1.xml><?xml version="1.0" encoding="utf-8"?>
<a:theme xmlns:a="http://schemas.openxmlformats.org/drawingml/2006/main" name="azur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id="{694C3C5A-296C-428D-9931-5E70097D04A6}" vid="{8648951D-6B4C-475F-A412-60A972635B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Template>
  <TotalTime>0</TotalTime>
  <Words>2606</Words>
  <Application>Microsoft Office PowerPoint</Application>
  <PresentationFormat>Widescreen</PresentationFormat>
  <Paragraphs>296</Paragraphs>
  <Slides>27</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-apple-system</vt:lpstr>
      <vt:lpstr>Arial</vt:lpstr>
      <vt:lpstr>Calibri</vt:lpstr>
      <vt:lpstr>Consolas</vt:lpstr>
      <vt:lpstr>Segoe UI</vt:lpstr>
      <vt:lpstr>Segoe UI Light</vt:lpstr>
      <vt:lpstr>Segoe UI Semibold</vt:lpstr>
      <vt:lpstr>Symbol</vt:lpstr>
      <vt:lpstr>Wingdings</vt:lpstr>
      <vt:lpstr>azure</vt:lpstr>
      <vt:lpstr>AZ-305T00A Designing Microsoft Azure Infrastructure Solutions</vt:lpstr>
      <vt:lpstr>Module 11: Design a migration solution</vt:lpstr>
      <vt:lpstr>Introduction </vt:lpstr>
      <vt:lpstr>Evaluate migration with the Cloud Adoption Framework</vt:lpstr>
      <vt:lpstr>Review the Cloud Adoption Framework </vt:lpstr>
      <vt:lpstr>Focus on migration efforts</vt:lpstr>
      <vt:lpstr>Describe the Azure Migration Framework</vt:lpstr>
      <vt:lpstr>Determine your migration strategy</vt:lpstr>
      <vt:lpstr>Assess your workloads</vt:lpstr>
      <vt:lpstr>Determine what to migrate</vt:lpstr>
      <vt:lpstr>Compare migration tools</vt:lpstr>
      <vt:lpstr>Identify migration tools</vt:lpstr>
      <vt:lpstr>Migrate your databases</vt:lpstr>
      <vt:lpstr>Select a database migration type</vt:lpstr>
      <vt:lpstr>Select an online migration tool</vt:lpstr>
      <vt:lpstr>Consider using Azure File Sync</vt:lpstr>
      <vt:lpstr>Consider the Storage Migration Service</vt:lpstr>
      <vt:lpstr>Select an offline migration tool</vt:lpstr>
      <vt:lpstr>Consider the import/export service</vt:lpstr>
      <vt:lpstr>Consider the Data Box family of products</vt:lpstr>
      <vt:lpstr>Compare Import/Export and Data Box</vt:lpstr>
      <vt:lpstr>Review</vt:lpstr>
      <vt:lpstr>Discussion (matching)</vt:lpstr>
      <vt:lpstr>Summary and resources</vt:lpstr>
      <vt:lpstr>End of presentation</vt:lpstr>
      <vt:lpstr>Optional – Whiteboard discussion #1</vt:lpstr>
      <vt:lpstr>Optional – Whiteboard discussion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2021-11-14T14:45:05Z</dcterms:created>
  <dcterms:modified xsi:type="dcterms:W3CDTF">2021-11-14T14:45:29Z</dcterms:modified>
</cp:coreProperties>
</file>