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15"/>
  </p:notesMasterIdLst>
  <p:handoutMasterIdLst>
    <p:handoutMasterId r:id="rId16"/>
  </p:handoutMasterIdLst>
  <p:sldIdLst>
    <p:sldId id="1719" r:id="rId6"/>
    <p:sldId id="1874" r:id="rId7"/>
    <p:sldId id="1875" r:id="rId8"/>
    <p:sldId id="1876" r:id="rId9"/>
    <p:sldId id="1877" r:id="rId10"/>
    <p:sldId id="1886" r:id="rId11"/>
    <p:sldId id="1857" r:id="rId12"/>
    <p:sldId id="1879" r:id="rId13"/>
    <p:sldId id="1887"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74"/>
            <p14:sldId id="1875"/>
            <p14:sldId id="1876"/>
            <p14:sldId id="1877"/>
            <p14:sldId id="1886"/>
            <p14:sldId id="1857"/>
            <p14:sldId id="1879"/>
            <p14:sldId id="188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78D4"/>
    <a:srgbClr val="1A1A1A"/>
    <a:srgbClr val="FFFFFF"/>
    <a:srgbClr val="00BCF2"/>
    <a:srgbClr val="40CDF5"/>
    <a:srgbClr val="40587C"/>
    <a:srgbClr val="00B0E3"/>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BD0C3-EB20-4AD5-B19F-C72EC515270D}" v="2" dt="2021-05-07T22:37:29.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4" autoAdjust="0"/>
  </p:normalViewPr>
  <p:slideViewPr>
    <p:cSldViewPr snapToGrid="0">
      <p:cViewPr varScale="1">
        <p:scale>
          <a:sx n="76" d="100"/>
          <a:sy n="76" d="100"/>
        </p:scale>
        <p:origin x="441" y="5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5/7/2021 3:37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5/7/2021 3:36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the cover title for either AZ-900T01 or AZ-900T00. </a:t>
            </a:r>
          </a:p>
          <a:p>
            <a:endParaRPr lang="en-US" dirty="0"/>
          </a:p>
          <a:p>
            <a:r>
              <a:rPr lang="en-US" dirty="0"/>
              <a:t>This content in SkillPipe is now aligned with the content in Learn. The notes section of the PPT will call out any free Learn sandbox exercises available and provide direct links that can be shared with students (if they are not following along in Learn).</a:t>
            </a:r>
          </a:p>
          <a:p>
            <a:endParaRPr lang="en-US" dirty="0"/>
          </a:p>
          <a:p>
            <a:r>
              <a:rPr lang="en-US" dirty="0"/>
              <a:t>Learn learning path - Describe Azure cloud concepts  </a:t>
            </a:r>
            <a:r>
              <a:rPr lang="en-US" sz="1800" b="0" dirty="0">
                <a:solidFill>
                  <a:srgbClr val="2061BC"/>
                </a:solidFill>
                <a:effectLst/>
                <a:latin typeface="Segoe UI" panose="020B0502040204020203" pitchFamily="34" charset="0"/>
                <a:ea typeface="Segoe UI" panose="020B0502040204020203" pitchFamily="34" charset="0"/>
                <a:cs typeface="Segoe UI (Body)"/>
              </a:rPr>
              <a:t>https://docs.microsoft.com/en-us/learn/paths/az-900-describe-cloud-concepts/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479912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Point out that some study outside the class may be required to ensure you can pass the exam.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AZ-900 Certification Areas - </a:t>
            </a:r>
            <a:r>
              <a:rPr lang="en-IE" sz="882" u="sng" kern="1200" dirty="0">
                <a:solidFill>
                  <a:schemeClr val="tx1"/>
                </a:solidFill>
                <a:effectLst/>
                <a:latin typeface="Segoe UI Light" pitchFamily="34" charset="0"/>
                <a:ea typeface="+mn-ea"/>
                <a:cs typeface="+mn-cs"/>
              </a:rPr>
              <a:t>https://www.microsoft.com/en-us/learning/exam-az-900.aspx.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82" u="sng"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u="none" kern="1200" dirty="0">
                <a:solidFill>
                  <a:schemeClr val="tx1"/>
                </a:solidFill>
                <a:effectLst/>
                <a:latin typeface="Segoe UI Light" pitchFamily="34" charset="0"/>
                <a:ea typeface="+mn-ea"/>
                <a:cs typeface="+mn-cs"/>
              </a:rPr>
              <a:t>Learn and SkillPipe content order note:</a:t>
            </a:r>
            <a:r>
              <a:rPr lang="en-IE" sz="882" u="none" kern="1200" dirty="0">
                <a:solidFill>
                  <a:schemeClr val="tx1"/>
                </a:solidFill>
                <a:effectLst/>
                <a:latin typeface="Segoe UI Light" pitchFamily="34" charset="0"/>
                <a:ea typeface="+mn-ea"/>
                <a:cs typeface="+mn-cs"/>
              </a:rPr>
              <a:t> </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82" u="none" kern="1200" dirty="0">
                <a:solidFill>
                  <a:schemeClr val="tx1"/>
                </a:solidFill>
                <a:effectLst/>
                <a:latin typeface="Segoe UI Light" pitchFamily="34" charset="0"/>
                <a:ea typeface="+mn-ea"/>
                <a:cs typeface="+mn-cs"/>
              </a:rPr>
              <a:t>This content is covered in the first unit of the Introduction to Azure Fundamentals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https://docs.microsoft.com/en-us/learn/modules/intro-to-azure-fundamentals/introduction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u="none"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38808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specific to the 2-day version where the students do the walk-throughs. Edit the slide to remove one of the two descriptions.  If the student has an Azure Pass, or is using an Azure Subscription – keep the Azure Pass text.  If the student will be doing labs in the free MS Learn Sandbox – keep the Sandbox text.</a:t>
            </a:r>
          </a:p>
          <a:p>
            <a:endParaRPr lang="en-US" dirty="0"/>
          </a:p>
          <a:p>
            <a:r>
              <a:rPr lang="en-US" dirty="0"/>
              <a:t>There will be links to the Learn exercises in </a:t>
            </a:r>
            <a:r>
              <a:rPr lang="en-US"/>
              <a:t>the corresponding slides.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08054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672332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389112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118198574"/>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11171486"/>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642576174"/>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446298"/>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74174133"/>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03475237"/>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54899687"/>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9096983"/>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5125072"/>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16810003"/>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3313603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9757122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3826621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6399762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009032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931839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50001306"/>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2513020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3484146F-B82A-434C-9C4F-0832F9A133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121767512"/>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5053345"/>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24275441"/>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801972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155675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97804248"/>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1549099"/>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29349392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1606519"/>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1777403"/>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26A21282-FB9F-47D6-81D7-B96F191BF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184404"/>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775847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429812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5671331"/>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166526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08765799"/>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45857059"/>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8561952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2008338"/>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88512068"/>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2648577"/>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4922718"/>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08990204"/>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61498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485828621"/>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839903117"/>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97209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3484146F-B82A-434C-9C4F-0832F9A133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7852272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26A21282-FB9F-47D6-81D7-B96F191BF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811261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50" Type="http://schemas.openxmlformats.org/officeDocument/2006/relationships/theme" Target="../theme/theme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9" Type="http://schemas.openxmlformats.org/officeDocument/2006/relationships/slideLayout" Target="../slideLayouts/slideLayout38.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8" Type="http://schemas.openxmlformats.org/officeDocument/2006/relationships/slideLayout" Target="../slideLayouts/slideLayout17.xml"/><Relationship Id="rId3" Type="http://schemas.openxmlformats.org/officeDocument/2006/relationships/slideLayout" Target="../slideLayouts/slideLayout12.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46" Type="http://schemas.openxmlformats.org/officeDocument/2006/relationships/slideLayout" Target="../slideLayouts/slideLayout55.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1" Type="http://schemas.openxmlformats.org/officeDocument/2006/relationships/slideLayout" Target="../slideLayouts/slideLayout10.xml"/><Relationship Id="rId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247" r:id="rId6"/>
    <p:sldLayoutId id="2147484603" r:id="rId7"/>
    <p:sldLayoutId id="2147484584" r:id="rId8"/>
    <p:sldLayoutId id="2147484583" r:id="rId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20F47F7E-C74A-4A65-B7A5-D72925334A6D}"/>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2DDB1D2F-AB16-47E2-AEA2-52185EE73E2E}"/>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F9854452-BEE2-4D6F-AF3F-EDE5557096F1}"/>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E5B85046-081D-4F59-AEE2-421B029011B3}"/>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44EF8-B27F-4536-ACB0-198F36C24F28}"/>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DC5FA7-6F36-409D-BC70-62B33BEA3FD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17990B-24FF-4B5B-8D31-3B2FFE93BA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A01494-B921-437B-A423-AB20FB069A42}"/>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5C73E5-7B00-44E0-9374-3355B7B7201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93BFEA6-004B-4D27-A931-C1D54015C4F3}"/>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0E74427-0B0E-421F-8E29-397FC22F231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CD8DBD4-596F-472F-8D6A-66B6C274E3DF}"/>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1450DF-6901-4582-9532-25A53162441A}"/>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5A3584-CF26-4747-B278-677319D4F5F6}"/>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9375F60-25F0-4830-8906-5E8E350BEED9}"/>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176288-D3AA-4B9F-BE31-BDDA09A81BA6}"/>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258125-1DFC-4512-95B3-0998DFA64EAB}"/>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A43343-B730-49DC-BA20-1E52B159B080}"/>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1ED16F1-E23F-4744-A1BF-CF4C7350A3E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F4F339E-35EA-4535-B93C-146BA9AC868C}"/>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290CBD8-D61A-42FF-A80D-1B39B8CF84B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79BA91F-3BDA-4288-AD5C-BE8833317BE5}"/>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D3ED5C-8E8E-4AEB-B653-841CD702D9BF}"/>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B79AD9-D798-492D-A2EA-B588782BF4FD}"/>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1DB1ED9-9E7F-467D-9DE9-636913529AA9}"/>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3FA38F7-7F1D-4E37-B549-8AB0776470D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687F059-BB79-41C0-9779-9B93BE85C3B6}"/>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E6E387-635E-4E7F-A3FD-2A08F62BB9D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536BD53-4F5F-4462-BD2A-4B7F301C5103}"/>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0A9654B-7FA0-421D-A086-C1E9D47EBCA7}"/>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5D5440-94C3-43FF-A2DE-CD15659C8C5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F3DE375-635E-4C10-AEAA-85CC8F812963}"/>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0705675-F654-42B7-907F-2BFF4E429FD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6072DA8-81A3-427C-BA87-555E7E805F3D}"/>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9ACDFF9-1C2A-4022-8D7B-669B8129D1C4}"/>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089712-815B-4793-B41B-371863CAA2C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E111DF8-2BAC-4D3A-9F9B-37CBD53CCD6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09588731-E1A9-4E7F-BFCF-F3E5C777D026}"/>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5536126-1068-4215-B543-D243D41DF7D3}"/>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0566296"/>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 id="2147484791"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learn/paths/azure-fundamentals/"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1" y="2532448"/>
            <a:ext cx="5428936" cy="1793104"/>
          </a:xfrm>
        </p:spPr>
        <p:txBody>
          <a:bodyPr wrap="square" anchor="b">
            <a:normAutofit/>
          </a:bodyPr>
          <a:lstStyle/>
          <a:p>
            <a:r>
              <a:rPr lang="en-US" sz="4400"/>
              <a:t>AZ-900T0x: Microsoft Azure Fundamentals</a:t>
            </a:r>
          </a:p>
        </p:txBody>
      </p:sp>
      <p:sp>
        <p:nvSpPr>
          <p:cNvPr id="9" name="Text Placeholder 2">
            <a:extLst>
              <a:ext uri="{FF2B5EF4-FFF2-40B4-BE49-F238E27FC236}">
                <a16:creationId xmlns:a16="http://schemas.microsoft.com/office/drawing/2014/main" id="{8848064B-FC48-415A-9E8A-F3C013233869}"/>
              </a:ext>
            </a:extLst>
          </p:cNvPr>
          <p:cNvSpPr>
            <a:spLocks noGrp="1"/>
          </p:cNvSpPr>
          <p:nvPr>
            <p:ph type="body" sz="quarter" idx="15"/>
          </p:nvPr>
        </p:nvSpPr>
        <p:spPr>
          <a:xfrm>
            <a:off x="442466" y="4350114"/>
            <a:ext cx="5413375" cy="1136650"/>
          </a:xfrm>
        </p:spPr>
        <p:txBody>
          <a:bodyPr/>
          <a:lstStyle/>
          <a:p>
            <a:endParaRPr lang="en-US"/>
          </a:p>
        </p:txBody>
      </p:sp>
    </p:spTree>
    <p:extLst>
      <p:ext uri="{BB962C8B-B14F-4D97-AF65-F5344CB8AC3E}">
        <p14:creationId xmlns:p14="http://schemas.microsoft.com/office/powerpoint/2010/main" val="36358529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34AD-5CA0-463B-8945-5A34D71E77EE}"/>
              </a:ext>
            </a:extLst>
          </p:cNvPr>
          <p:cNvSpPr>
            <a:spLocks noGrp="1"/>
          </p:cNvSpPr>
          <p:nvPr>
            <p:ph type="title"/>
          </p:nvPr>
        </p:nvSpPr>
        <p:spPr/>
        <p:txBody>
          <a:bodyPr/>
          <a:lstStyle/>
          <a:p>
            <a:r>
              <a:rPr lang="en-US" dirty="0"/>
              <a:t>Welcome</a:t>
            </a:r>
          </a:p>
        </p:txBody>
      </p:sp>
      <p:graphicFrame>
        <p:nvGraphicFramePr>
          <p:cNvPr id="4" name="Table 6">
            <a:extLst>
              <a:ext uri="{FF2B5EF4-FFF2-40B4-BE49-F238E27FC236}">
                <a16:creationId xmlns:a16="http://schemas.microsoft.com/office/drawing/2014/main" id="{37FD6B94-AC03-4160-A1B8-18C16DC1240A}"/>
              </a:ext>
            </a:extLst>
          </p:cNvPr>
          <p:cNvGraphicFramePr>
            <a:graphicFrameLocks noGrp="1"/>
          </p:cNvGraphicFramePr>
          <p:nvPr>
            <p:extLst>
              <p:ext uri="{D42A27DB-BD31-4B8C-83A1-F6EECF244321}">
                <p14:modId xmlns:p14="http://schemas.microsoft.com/office/powerpoint/2010/main" val="4176238935"/>
              </p:ext>
            </p:extLst>
          </p:nvPr>
        </p:nvGraphicFramePr>
        <p:xfrm>
          <a:off x="432089" y="1120690"/>
          <a:ext cx="11341268" cy="4109466"/>
        </p:xfrm>
        <a:graphic>
          <a:graphicData uri="http://schemas.openxmlformats.org/drawingml/2006/table">
            <a:tbl>
              <a:tblPr firstRow="1" bandRow="1">
                <a:tableStyleId>{5C22544A-7EE6-4342-B048-85BDC9FD1C3A}</a:tableStyleId>
              </a:tblPr>
              <a:tblGrid>
                <a:gridCol w="5670634">
                  <a:extLst>
                    <a:ext uri="{9D8B030D-6E8A-4147-A177-3AD203B41FA5}">
                      <a16:colId xmlns:a16="http://schemas.microsoft.com/office/drawing/2014/main" val="2255807720"/>
                    </a:ext>
                  </a:extLst>
                </a:gridCol>
                <a:gridCol w="5670634">
                  <a:extLst>
                    <a:ext uri="{9D8B030D-6E8A-4147-A177-3AD203B41FA5}">
                      <a16:colId xmlns:a16="http://schemas.microsoft.com/office/drawing/2014/main" val="2856454902"/>
                    </a:ext>
                  </a:extLst>
                </a:gridCol>
              </a:tblGrid>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Thank you for joining us today.</a:t>
                      </a:r>
                      <a:endParaRPr lang="en-US" sz="2000" b="0" kern="1200" dirty="0">
                        <a:solidFill>
                          <a:schemeClr val="lt1"/>
                        </a:solidFill>
                        <a:latin typeface="+mj-lt"/>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Segoe UI" panose="020B0502040204020203" pitchFamily="34" charset="0"/>
                          <a:cs typeface="Segoe UI" panose="020B0502040204020203" pitchFamily="34" charset="0"/>
                        </a:rPr>
                        <a:t>We’ve worked together with the Microsoft Partner Network and Microsoft IT Academies to bring you a world-class learning experience. </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dirty="0"/>
                    </a:p>
                  </a:txBody>
                  <a:tcPr>
                    <a:solidFill>
                      <a:schemeClr val="bg2"/>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Microsoft Certified Trainers + Instructors.</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Your instructor is a premier technical and instructional expert who meets ongoing certification requirements. </a:t>
                      </a:r>
                    </a:p>
                  </a:txBody>
                  <a:tcPr>
                    <a:solidFill>
                      <a:schemeClr val="bg2"/>
                    </a:solidFill>
                  </a:tcPr>
                </a:tc>
                <a:extLst>
                  <a:ext uri="{0D108BD9-81ED-4DB2-BD59-A6C34878D82A}">
                    <a16:rowId xmlns:a16="http://schemas.microsoft.com/office/drawing/2014/main" val="3074192712"/>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Customer Satisfaction Guarantee.</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Our partners offer a satisfaction guarantee, and we hold them accountable for it. </a:t>
                      </a:r>
                      <a:br>
                        <a:rPr lang="en-US" sz="2000" b="0" kern="1200" dirty="0">
                          <a:solidFill>
                            <a:schemeClr val="tx1"/>
                          </a:solidFill>
                          <a:latin typeface="Segoe UI" panose="020B0502040204020203" pitchFamily="34" charset="0"/>
                          <a:ea typeface="+mn-ea"/>
                          <a:cs typeface="Segoe UI" panose="020B0502040204020203" pitchFamily="34" charset="0"/>
                        </a:rPr>
                      </a:br>
                      <a:endParaRPr lang="en-US" sz="2000" b="0" kern="1200" dirty="0">
                        <a:solidFill>
                          <a:schemeClr val="tx1"/>
                        </a:solidFill>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At the end of class, please complete an evaluation of today’s experience. We value your feedback!  </a:t>
                      </a:r>
                    </a:p>
                  </a:txBody>
                  <a:tcPr>
                    <a:solidFill>
                      <a:schemeClr val="bg2"/>
                    </a:solidFill>
                  </a:tcPr>
                </a:tc>
                <a:tc>
                  <a:txBody>
                    <a:bodyPr/>
                    <a:lstStyle/>
                    <a:p>
                      <a:pPr marL="0" indent="0">
                        <a:spcBef>
                          <a:spcPts val="0"/>
                        </a:spcBef>
                        <a:buFont typeface="Wingdings" panose="05000000000000000000" pitchFamily="2" charset="2"/>
                        <a:buNone/>
                      </a:pPr>
                      <a:r>
                        <a:rPr lang="en-US" sz="2000" b="0" kern="1200" dirty="0">
                          <a:solidFill>
                            <a:srgbClr val="0070C0"/>
                          </a:solidFill>
                          <a:latin typeface="+mj-lt"/>
                          <a:ea typeface="+mn-ea"/>
                          <a:cs typeface="+mn-cs"/>
                        </a:rPr>
                        <a:t>Certification Exam Benefits.</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After training, consider pursuing a Microsoft Certification to help distinguish your technical expertise and experience. Ask your instructor about available exam promotions and discounts.</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2000" b="0" kern="1200" dirty="0">
                        <a:solidFill>
                          <a:schemeClr val="tx1"/>
                        </a:solidFill>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We wish you a great learning experience and ongoing career success!</a:t>
                      </a:r>
                      <a:endParaRPr lang="en-US" dirty="0">
                        <a:solidFill>
                          <a:schemeClr val="tx1"/>
                        </a:solidFill>
                      </a:endParaRPr>
                    </a:p>
                  </a:txBody>
                  <a:tcPr>
                    <a:solidFill>
                      <a:schemeClr val="bg2"/>
                    </a:solidFill>
                  </a:tcPr>
                </a:tc>
                <a:extLst>
                  <a:ext uri="{0D108BD9-81ED-4DB2-BD59-A6C34878D82A}">
                    <a16:rowId xmlns:a16="http://schemas.microsoft.com/office/drawing/2014/main" val="382848287"/>
                  </a:ext>
                </a:extLst>
              </a:tr>
            </a:tbl>
          </a:graphicData>
        </a:graphic>
      </p:graphicFrame>
    </p:spTree>
    <p:extLst>
      <p:ext uri="{BB962C8B-B14F-4D97-AF65-F5344CB8AC3E}">
        <p14:creationId xmlns:p14="http://schemas.microsoft.com/office/powerpoint/2010/main" val="32190027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en-US" dirty="0"/>
              <a:t>Hello! Instructor Introduction</a:t>
            </a:r>
          </a:p>
        </p:txBody>
      </p:sp>
      <p:sp>
        <p:nvSpPr>
          <p:cNvPr id="12" name="Text Placeholder 11">
            <a:extLst>
              <a:ext uri="{FF2B5EF4-FFF2-40B4-BE49-F238E27FC236}">
                <a16:creationId xmlns:a16="http://schemas.microsoft.com/office/drawing/2014/main" id="{07BCCABA-E2B3-4E60-8DF7-9DE67965D7C3}"/>
              </a:ext>
            </a:extLst>
          </p:cNvPr>
          <p:cNvSpPr>
            <a:spLocks noGrp="1"/>
          </p:cNvSpPr>
          <p:nvPr>
            <p:ph sz="quarter" idx="10"/>
          </p:nvPr>
        </p:nvSpPr>
        <p:spPr>
          <a:xfrm>
            <a:off x="418643" y="1456897"/>
            <a:ext cx="5394960" cy="3282950"/>
          </a:xfrm>
        </p:spPr>
        <p:txBody>
          <a:bodyPr/>
          <a:lstStyle/>
          <a:p>
            <a:pPr marL="342900" indent="-342900">
              <a:buFont typeface="Arial" panose="020B0604020202020204" pitchFamily="34" charset="0"/>
              <a:buChar char="•"/>
            </a:pPr>
            <a:r>
              <a:rPr lang="en-US" dirty="0">
                <a:latin typeface="+mn-lt"/>
              </a:rPr>
              <a:t>Instructor: &lt;Name&gt;</a:t>
            </a:r>
          </a:p>
          <a:p>
            <a:pPr marL="342900" indent="-342900">
              <a:buFont typeface="Arial" panose="020B0604020202020204" pitchFamily="34" charset="0"/>
              <a:buChar char="•"/>
            </a:pPr>
            <a:r>
              <a:rPr lang="en-US" dirty="0">
                <a:latin typeface="+mn-lt"/>
              </a:rPr>
              <a:t>&lt;Title or other credentials, e.g., Microsoft Certified Trainer&gt;</a:t>
            </a:r>
          </a:p>
          <a:p>
            <a:pPr marL="342900" indent="-342900">
              <a:buFont typeface="Arial" panose="020B0604020202020204" pitchFamily="34" charset="0"/>
              <a:buChar char="•"/>
            </a:pPr>
            <a:r>
              <a:rPr lang="en-US" dirty="0">
                <a:latin typeface="+mn-lt"/>
              </a:rPr>
              <a:t>&lt;Affiliation/Company&gt;</a:t>
            </a:r>
          </a:p>
          <a:p>
            <a:pPr marL="342900" indent="-342900">
              <a:buFont typeface="Arial" panose="020B0604020202020204" pitchFamily="34" charset="0"/>
              <a:buChar char="•"/>
            </a:pPr>
            <a:r>
              <a:rPr lang="en-US" dirty="0">
                <a:latin typeface="+mn-lt"/>
              </a:rPr>
              <a:t>&lt;A few words about my technical and professional experience&gt; </a:t>
            </a:r>
          </a:p>
          <a:p>
            <a:pPr marL="342900" indent="-342900">
              <a:buFont typeface="Arial" panose="020B0604020202020204" pitchFamily="34" charset="0"/>
              <a:buChar char="•"/>
            </a:pPr>
            <a:endParaRPr lang="en-US" dirty="0">
              <a:latin typeface="+mn-lt"/>
            </a:endParaRPr>
          </a:p>
        </p:txBody>
      </p:sp>
      <p:pic>
        <p:nvPicPr>
          <p:cNvPr id="3" name="Picture 2" descr="Hello badge. ">
            <a:extLst>
              <a:ext uri="{FF2B5EF4-FFF2-40B4-BE49-F238E27FC236}">
                <a16:creationId xmlns:a16="http://schemas.microsoft.com/office/drawing/2014/main" id="{8C416332-8E30-452A-89EC-38E582D24070}"/>
              </a:ext>
            </a:extLst>
          </p:cNvPr>
          <p:cNvPicPr>
            <a:picLocks noChangeAspect="1"/>
          </p:cNvPicPr>
          <p:nvPr/>
        </p:nvPicPr>
        <p:blipFill>
          <a:blip r:embed="rId2"/>
          <a:stretch>
            <a:fillRect/>
          </a:stretch>
        </p:blipFill>
        <p:spPr>
          <a:xfrm>
            <a:off x="8585200" y="1987550"/>
            <a:ext cx="2438400" cy="1562100"/>
          </a:xfrm>
          <a:prstGeom prst="rect">
            <a:avLst/>
          </a:prstGeom>
        </p:spPr>
      </p:pic>
    </p:spTree>
    <p:extLst>
      <p:ext uri="{BB962C8B-B14F-4D97-AF65-F5344CB8AC3E}">
        <p14:creationId xmlns:p14="http://schemas.microsoft.com/office/powerpoint/2010/main" val="14553940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5493-FCF3-4310-89AD-8D2366C7C3E5}"/>
              </a:ext>
            </a:extLst>
          </p:cNvPr>
          <p:cNvSpPr>
            <a:spLocks noGrp="1"/>
          </p:cNvSpPr>
          <p:nvPr>
            <p:ph type="title"/>
          </p:nvPr>
        </p:nvSpPr>
        <p:spPr/>
        <p:txBody>
          <a:bodyPr/>
          <a:lstStyle/>
          <a:p>
            <a:r>
              <a:rPr lang="en-US" dirty="0"/>
              <a:t>Hello! Student Introductions</a:t>
            </a:r>
          </a:p>
        </p:txBody>
      </p:sp>
      <p:sp>
        <p:nvSpPr>
          <p:cNvPr id="3" name="Text Placeholder 2">
            <a:extLst>
              <a:ext uri="{FF2B5EF4-FFF2-40B4-BE49-F238E27FC236}">
                <a16:creationId xmlns:a16="http://schemas.microsoft.com/office/drawing/2014/main" id="{82791BD5-DD42-4211-AC55-9AE143C30DA2}"/>
              </a:ext>
            </a:extLst>
          </p:cNvPr>
          <p:cNvSpPr>
            <a:spLocks noGrp="1"/>
          </p:cNvSpPr>
          <p:nvPr>
            <p:ph sz="quarter" idx="10"/>
          </p:nvPr>
        </p:nvSpPr>
        <p:spPr/>
        <p:txBody>
          <a:bodyPr/>
          <a:lstStyle/>
          <a:p>
            <a:r>
              <a:rPr lang="en-US" dirty="0"/>
              <a:t>Let’s get acquainted:</a:t>
            </a:r>
          </a:p>
          <a:p>
            <a:pPr marL="457200" indent="-457200">
              <a:buFont typeface="Arial" panose="020B0604020202020204" pitchFamily="34" charset="0"/>
              <a:buChar char="•"/>
            </a:pPr>
            <a:r>
              <a:rPr lang="en-US" dirty="0"/>
              <a:t>Your name</a:t>
            </a:r>
          </a:p>
          <a:p>
            <a:pPr marL="457200" indent="-457200">
              <a:buFont typeface="Arial" panose="020B0604020202020204" pitchFamily="34" charset="0"/>
              <a:buChar char="•"/>
            </a:pPr>
            <a:r>
              <a:rPr lang="en-US" dirty="0"/>
              <a:t>Company affiliation</a:t>
            </a:r>
          </a:p>
          <a:p>
            <a:pPr marL="457200" indent="-457200">
              <a:buFont typeface="Arial" panose="020B0604020202020204" pitchFamily="34" charset="0"/>
              <a:buChar char="•"/>
            </a:pPr>
            <a:r>
              <a:rPr lang="en-US" dirty="0"/>
              <a:t>Title/function</a:t>
            </a:r>
          </a:p>
          <a:p>
            <a:pPr marL="457200" indent="-457200">
              <a:buFont typeface="Arial" panose="020B0604020202020204" pitchFamily="34" charset="0"/>
              <a:buChar char="•"/>
            </a:pPr>
            <a:r>
              <a:rPr lang="en-US" dirty="0"/>
              <a:t>Microsoft Azure experience</a:t>
            </a:r>
          </a:p>
          <a:p>
            <a:pPr marL="457200" indent="-457200">
              <a:buFont typeface="Arial" panose="020B0604020202020204" pitchFamily="34" charset="0"/>
              <a:buChar char="•"/>
            </a:pPr>
            <a:r>
              <a:rPr lang="en-US" dirty="0"/>
              <a:t>Your expectations for the course</a:t>
            </a:r>
          </a:p>
          <a:p>
            <a:endParaRPr lang="en-US" dirty="0"/>
          </a:p>
        </p:txBody>
      </p:sp>
      <p:pic>
        <p:nvPicPr>
          <p:cNvPr id="10" name="Picture 9" descr="Hello badge.">
            <a:extLst>
              <a:ext uri="{FF2B5EF4-FFF2-40B4-BE49-F238E27FC236}">
                <a16:creationId xmlns:a16="http://schemas.microsoft.com/office/drawing/2014/main" id="{1BEB5A76-C667-4BD5-BA7C-04A1CD08CAB8}"/>
              </a:ext>
            </a:extLst>
          </p:cNvPr>
          <p:cNvPicPr>
            <a:picLocks noChangeAspect="1"/>
          </p:cNvPicPr>
          <p:nvPr/>
        </p:nvPicPr>
        <p:blipFill>
          <a:blip r:embed="rId2"/>
          <a:stretch>
            <a:fillRect/>
          </a:stretch>
        </p:blipFill>
        <p:spPr>
          <a:xfrm>
            <a:off x="8188642" y="1943100"/>
            <a:ext cx="2276475" cy="1485900"/>
          </a:xfrm>
          <a:prstGeom prst="rect">
            <a:avLst/>
          </a:prstGeom>
        </p:spPr>
      </p:pic>
    </p:spTree>
    <p:extLst>
      <p:ext uri="{BB962C8B-B14F-4D97-AF65-F5344CB8AC3E}">
        <p14:creationId xmlns:p14="http://schemas.microsoft.com/office/powerpoint/2010/main" val="26866813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1ACE-0577-4609-8287-8147FCBE1655}"/>
              </a:ext>
            </a:extLst>
          </p:cNvPr>
          <p:cNvSpPr>
            <a:spLocks noGrp="1"/>
          </p:cNvSpPr>
          <p:nvPr>
            <p:ph type="title"/>
          </p:nvPr>
        </p:nvSpPr>
        <p:spPr/>
        <p:txBody>
          <a:bodyPr/>
          <a:lstStyle/>
          <a:p>
            <a:r>
              <a:rPr lang="en-US" dirty="0"/>
              <a:t>Facilities</a:t>
            </a:r>
          </a:p>
        </p:txBody>
      </p:sp>
      <p:sp>
        <p:nvSpPr>
          <p:cNvPr id="3" name="Text Placeholder 2">
            <a:extLst>
              <a:ext uri="{FF2B5EF4-FFF2-40B4-BE49-F238E27FC236}">
                <a16:creationId xmlns:a16="http://schemas.microsoft.com/office/drawing/2014/main" id="{B60ABB6F-B94C-4150-89BD-BEC2A743FDC7}"/>
              </a:ext>
            </a:extLst>
          </p:cNvPr>
          <p:cNvSpPr>
            <a:spLocks noGrp="1"/>
          </p:cNvSpPr>
          <p:nvPr>
            <p:ph sz="quarter" idx="10"/>
          </p:nvPr>
        </p:nvSpPr>
        <p:spPr>
          <a:xfrm>
            <a:off x="418643" y="1456897"/>
            <a:ext cx="2619525" cy="2785378"/>
          </a:xfrm>
        </p:spPr>
        <p:txBody>
          <a:bodyPr/>
          <a:lstStyle/>
          <a:p>
            <a:pPr marL="342900" indent="-342900">
              <a:spcBef>
                <a:spcPts val="0"/>
              </a:spcBef>
              <a:spcAft>
                <a:spcPts val="600"/>
              </a:spcAft>
              <a:buFont typeface="Arial" panose="020B0604020202020204" pitchFamily="34" charset="0"/>
              <a:buChar char="•"/>
            </a:pPr>
            <a:r>
              <a:rPr lang="en-US" sz="2400" dirty="0">
                <a:latin typeface="+mn-lt"/>
              </a:rPr>
              <a:t>Class hours</a:t>
            </a:r>
          </a:p>
          <a:p>
            <a:pPr marL="342900" indent="-342900">
              <a:spcBef>
                <a:spcPts val="0"/>
              </a:spcBef>
              <a:spcAft>
                <a:spcPts val="600"/>
              </a:spcAft>
              <a:buFont typeface="Arial" panose="020B0604020202020204" pitchFamily="34" charset="0"/>
              <a:buChar char="•"/>
            </a:pPr>
            <a:r>
              <a:rPr lang="en-US" sz="2400" dirty="0">
                <a:latin typeface="+mn-lt"/>
              </a:rPr>
              <a:t>Building hours</a:t>
            </a:r>
          </a:p>
          <a:p>
            <a:pPr marL="342900" indent="-342900">
              <a:spcBef>
                <a:spcPts val="0"/>
              </a:spcBef>
              <a:spcAft>
                <a:spcPts val="600"/>
              </a:spcAft>
              <a:buFont typeface="Arial" panose="020B0604020202020204" pitchFamily="34" charset="0"/>
              <a:buChar char="•"/>
            </a:pPr>
            <a:r>
              <a:rPr lang="en-US" sz="2400" dirty="0">
                <a:latin typeface="+mn-lt"/>
              </a:rPr>
              <a:t>Parking</a:t>
            </a:r>
          </a:p>
          <a:p>
            <a:pPr marL="342900" indent="-342900">
              <a:spcBef>
                <a:spcPts val="0"/>
              </a:spcBef>
              <a:spcAft>
                <a:spcPts val="600"/>
              </a:spcAft>
              <a:buFont typeface="Arial" panose="020B0604020202020204" pitchFamily="34" charset="0"/>
              <a:buChar char="•"/>
            </a:pPr>
            <a:r>
              <a:rPr lang="en-US" sz="2400" dirty="0">
                <a:latin typeface="+mn-lt"/>
              </a:rPr>
              <a:t>Restrooms</a:t>
            </a:r>
          </a:p>
          <a:p>
            <a:pPr marL="342900" indent="-342900">
              <a:spcBef>
                <a:spcPts val="0"/>
              </a:spcBef>
              <a:spcAft>
                <a:spcPts val="600"/>
              </a:spcAft>
              <a:buFont typeface="Arial" panose="020B0604020202020204" pitchFamily="34" charset="0"/>
              <a:buChar char="•"/>
            </a:pPr>
            <a:r>
              <a:rPr lang="en-US" sz="2400" dirty="0">
                <a:latin typeface="+mn-lt"/>
              </a:rPr>
              <a:t>Meals</a:t>
            </a:r>
          </a:p>
          <a:p>
            <a:pPr marL="342900" indent="-342900">
              <a:spcBef>
                <a:spcPts val="0"/>
              </a:spcBef>
              <a:spcAft>
                <a:spcPts val="600"/>
              </a:spcAft>
              <a:buFont typeface="Arial" panose="020B0604020202020204" pitchFamily="34" charset="0"/>
              <a:buChar char="•"/>
            </a:pPr>
            <a:r>
              <a:rPr lang="en-US" sz="2400" dirty="0">
                <a:latin typeface="+mn-lt"/>
              </a:rPr>
              <a:t>Phones</a:t>
            </a:r>
          </a:p>
        </p:txBody>
      </p:sp>
      <p:sp>
        <p:nvSpPr>
          <p:cNvPr id="15" name="Text Placeholder 2">
            <a:extLst>
              <a:ext uri="{FF2B5EF4-FFF2-40B4-BE49-F238E27FC236}">
                <a16:creationId xmlns:a16="http://schemas.microsoft.com/office/drawing/2014/main" id="{E59D03C4-9BD5-46A2-AC3F-BC9AD7406700}"/>
              </a:ext>
            </a:extLst>
          </p:cNvPr>
          <p:cNvSpPr txBox="1">
            <a:spLocks/>
          </p:cNvSpPr>
          <p:nvPr/>
        </p:nvSpPr>
        <p:spPr>
          <a:xfrm>
            <a:off x="3076541" y="1453704"/>
            <a:ext cx="2619525" cy="2708434"/>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336145" marR="0" indent="-224097"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280121" marR="0" indent="-28012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600" kern="1200" spc="0" baseline="0">
                <a:solidFill>
                  <a:schemeClr val="tx1"/>
                </a:solidFill>
                <a:latin typeface="+mn-lt"/>
                <a:ea typeface="+mn-ea"/>
                <a:cs typeface="+mn-cs"/>
              </a:defRPr>
            </a:lvl3pPr>
            <a:lvl4pPr marL="672290" marR="0"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600" kern="1200" spc="0" baseline="0">
                <a:solidFill>
                  <a:schemeClr val="tx1"/>
                </a:solidFill>
                <a:latin typeface="+mn-lt"/>
                <a:ea typeface="+mn-ea"/>
                <a:cs typeface="+mn-cs"/>
              </a:defRPr>
            </a:lvl4pPr>
            <a:lvl5pPr marL="168072" marR="0" indent="-168072"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0"/>
              </a:spcBef>
              <a:spcAft>
                <a:spcPts val="600"/>
              </a:spcAft>
              <a:buFont typeface="Arial" panose="020B0604020202020204" pitchFamily="34" charset="0"/>
              <a:buChar char="•"/>
            </a:pPr>
            <a:r>
              <a:rPr lang="en-US" dirty="0">
                <a:latin typeface="+mn-lt"/>
              </a:rPr>
              <a:t>Messages</a:t>
            </a:r>
          </a:p>
          <a:p>
            <a:pPr marL="342900" indent="-342900">
              <a:spcBef>
                <a:spcPts val="0"/>
              </a:spcBef>
              <a:spcAft>
                <a:spcPts val="600"/>
              </a:spcAft>
              <a:buFont typeface="Arial" panose="020B0604020202020204" pitchFamily="34" charset="0"/>
              <a:buChar char="•"/>
            </a:pPr>
            <a:r>
              <a:rPr lang="en-US" dirty="0">
                <a:latin typeface="+mn-lt"/>
              </a:rPr>
              <a:t>Smoking</a:t>
            </a:r>
          </a:p>
          <a:p>
            <a:pPr marL="342900" indent="-342900">
              <a:spcBef>
                <a:spcPts val="0"/>
              </a:spcBef>
              <a:spcAft>
                <a:spcPts val="600"/>
              </a:spcAft>
              <a:buFont typeface="Arial" panose="020B0604020202020204" pitchFamily="34" charset="0"/>
              <a:buChar char="•"/>
            </a:pPr>
            <a:r>
              <a:rPr lang="en-US" dirty="0">
                <a:latin typeface="+mn-lt"/>
              </a:rPr>
              <a:t>Internet access </a:t>
            </a:r>
          </a:p>
          <a:p>
            <a:pPr marL="342900" indent="-342900">
              <a:spcBef>
                <a:spcPts val="0"/>
              </a:spcBef>
              <a:spcAft>
                <a:spcPts val="600"/>
              </a:spcAft>
              <a:buFont typeface="Arial" panose="020B0604020202020204" pitchFamily="34" charset="0"/>
              <a:buChar char="•"/>
            </a:pPr>
            <a:r>
              <a:rPr lang="en-US" dirty="0">
                <a:latin typeface="+mn-lt"/>
              </a:rPr>
              <a:t>Recycling</a:t>
            </a:r>
          </a:p>
          <a:p>
            <a:pPr marL="342900" indent="-342900">
              <a:spcBef>
                <a:spcPts val="0"/>
              </a:spcBef>
              <a:spcAft>
                <a:spcPts val="600"/>
              </a:spcAft>
              <a:buFont typeface="Arial" panose="020B0604020202020204" pitchFamily="34" charset="0"/>
              <a:buChar char="•"/>
            </a:pPr>
            <a:r>
              <a:rPr lang="en-US" dirty="0">
                <a:latin typeface="+mn-lt"/>
              </a:rPr>
              <a:t>Emergency procedures</a:t>
            </a:r>
          </a:p>
        </p:txBody>
      </p:sp>
      <p:pic>
        <p:nvPicPr>
          <p:cNvPr id="4" name="Picture 3" descr="Clock.">
            <a:extLst>
              <a:ext uri="{FF2B5EF4-FFF2-40B4-BE49-F238E27FC236}">
                <a16:creationId xmlns:a16="http://schemas.microsoft.com/office/drawing/2014/main" id="{44743720-0B99-40D2-A2A7-A2D2392F9408}"/>
              </a:ext>
            </a:extLst>
          </p:cNvPr>
          <p:cNvPicPr>
            <a:picLocks noChangeAspect="1"/>
          </p:cNvPicPr>
          <p:nvPr/>
        </p:nvPicPr>
        <p:blipFill>
          <a:blip r:embed="rId2"/>
          <a:stretch>
            <a:fillRect/>
          </a:stretch>
        </p:blipFill>
        <p:spPr>
          <a:xfrm>
            <a:off x="7176469" y="2028242"/>
            <a:ext cx="1202732" cy="1202732"/>
          </a:xfrm>
          <a:prstGeom prst="rect">
            <a:avLst/>
          </a:prstGeom>
        </p:spPr>
      </p:pic>
      <p:pic>
        <p:nvPicPr>
          <p:cNvPr id="5" name="Picture 4" descr="Coffee mug.">
            <a:extLst>
              <a:ext uri="{FF2B5EF4-FFF2-40B4-BE49-F238E27FC236}">
                <a16:creationId xmlns:a16="http://schemas.microsoft.com/office/drawing/2014/main" id="{51F8449F-EE12-45EF-AD13-C132060A56C7}"/>
              </a:ext>
            </a:extLst>
          </p:cNvPr>
          <p:cNvPicPr>
            <a:picLocks noChangeAspect="1"/>
          </p:cNvPicPr>
          <p:nvPr/>
        </p:nvPicPr>
        <p:blipFill>
          <a:blip r:embed="rId3"/>
          <a:stretch>
            <a:fillRect/>
          </a:stretch>
        </p:blipFill>
        <p:spPr>
          <a:xfrm>
            <a:off x="9694043" y="1469968"/>
            <a:ext cx="1082875" cy="1686193"/>
          </a:xfrm>
          <a:prstGeom prst="rect">
            <a:avLst/>
          </a:prstGeom>
        </p:spPr>
      </p:pic>
      <p:grpSp>
        <p:nvGrpSpPr>
          <p:cNvPr id="6" name="Group 5" descr="Laptop.">
            <a:extLst>
              <a:ext uri="{FF2B5EF4-FFF2-40B4-BE49-F238E27FC236}">
                <a16:creationId xmlns:a16="http://schemas.microsoft.com/office/drawing/2014/main" id="{1E664AD6-F76D-4BBE-8051-87694F425CDC}"/>
              </a:ext>
            </a:extLst>
          </p:cNvPr>
          <p:cNvGrpSpPr>
            <a:grpSpLocks noChangeAspect="1"/>
          </p:cNvGrpSpPr>
          <p:nvPr/>
        </p:nvGrpSpPr>
        <p:grpSpPr>
          <a:xfrm>
            <a:off x="7052965" y="3616842"/>
            <a:ext cx="1424169" cy="1015708"/>
            <a:chOff x="975600" y="4290620"/>
            <a:chExt cx="2006088" cy="1430728"/>
          </a:xfrm>
        </p:grpSpPr>
        <p:grpSp>
          <p:nvGrpSpPr>
            <p:cNvPr id="7" name="Group 6">
              <a:extLst>
                <a:ext uri="{FF2B5EF4-FFF2-40B4-BE49-F238E27FC236}">
                  <a16:creationId xmlns:a16="http://schemas.microsoft.com/office/drawing/2014/main" id="{C266FFDC-864B-4446-BC0A-AC123E8CD036}"/>
                </a:ext>
              </a:extLst>
            </p:cNvPr>
            <p:cNvGrpSpPr>
              <a:grpSpLocks noChangeAspect="1"/>
            </p:cNvGrpSpPr>
            <p:nvPr/>
          </p:nvGrpSpPr>
          <p:grpSpPr>
            <a:xfrm>
              <a:off x="975600" y="4290620"/>
              <a:ext cx="2006088" cy="1430728"/>
              <a:chOff x="1918853" y="3044496"/>
              <a:chExt cx="666391" cy="475141"/>
            </a:xfrm>
          </p:grpSpPr>
          <p:sp>
            <p:nvSpPr>
              <p:cNvPr id="9" name="Round Same Side Corner Rectangle 11">
                <a:extLst>
                  <a:ext uri="{FF2B5EF4-FFF2-40B4-BE49-F238E27FC236}">
                    <a16:creationId xmlns:a16="http://schemas.microsoft.com/office/drawing/2014/main" id="{9407393F-05BA-40DD-84A9-948927489712}"/>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0" name="Trapezoid 12">
                <a:extLst>
                  <a:ext uri="{FF2B5EF4-FFF2-40B4-BE49-F238E27FC236}">
                    <a16:creationId xmlns:a16="http://schemas.microsoft.com/office/drawing/2014/main" id="{34F9318E-A458-4C17-9A98-599BE7D6DE7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1" name="Rectangle 10">
                <a:extLst>
                  <a:ext uri="{FF2B5EF4-FFF2-40B4-BE49-F238E27FC236}">
                    <a16:creationId xmlns:a16="http://schemas.microsoft.com/office/drawing/2014/main" id="{7CEDA283-111F-4587-A497-5714908E72C7}"/>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grpSp>
        <p:sp>
          <p:nvSpPr>
            <p:cNvPr id="8" name="Rectangle 7">
              <a:extLst>
                <a:ext uri="{FF2B5EF4-FFF2-40B4-BE49-F238E27FC236}">
                  <a16:creationId xmlns:a16="http://schemas.microsoft.com/office/drawing/2014/main" id="{DEF5667B-B7F7-4F98-B49B-B36839589752}"/>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descr="Female icon. ">
            <a:extLst>
              <a:ext uri="{FF2B5EF4-FFF2-40B4-BE49-F238E27FC236}">
                <a16:creationId xmlns:a16="http://schemas.microsoft.com/office/drawing/2014/main" id="{6759F110-7E4B-4D8A-86F9-0F8C2F845C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245136" y="3336149"/>
            <a:ext cx="758815" cy="1500602"/>
          </a:xfrm>
          <a:prstGeom prst="rect">
            <a:avLst/>
          </a:prstGeom>
        </p:spPr>
      </p:pic>
      <p:pic>
        <p:nvPicPr>
          <p:cNvPr id="13" name="Picture 12" descr="Male icon. ">
            <a:extLst>
              <a:ext uri="{FF2B5EF4-FFF2-40B4-BE49-F238E27FC236}">
                <a16:creationId xmlns:a16="http://schemas.microsoft.com/office/drawing/2014/main" id="{D2B8E8B4-D937-4DB4-8616-0A9411847AC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017689" y="3393108"/>
            <a:ext cx="609600" cy="1402080"/>
          </a:xfrm>
          <a:prstGeom prst="rect">
            <a:avLst/>
          </a:prstGeom>
        </p:spPr>
      </p:pic>
    </p:spTree>
    <p:extLst>
      <p:ext uri="{BB962C8B-B14F-4D97-AF65-F5344CB8AC3E}">
        <p14:creationId xmlns:p14="http://schemas.microsoft.com/office/powerpoint/2010/main" val="11431852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E70478-E774-40C4-8729-EFEB83E0DAFF}"/>
              </a:ext>
            </a:extLst>
          </p:cNvPr>
          <p:cNvSpPr>
            <a:spLocks noGrp="1"/>
          </p:cNvSpPr>
          <p:nvPr>
            <p:ph type="title"/>
          </p:nvPr>
        </p:nvSpPr>
        <p:spPr/>
        <p:txBody>
          <a:bodyPr/>
          <a:lstStyle/>
          <a:p>
            <a:r>
              <a:rPr lang="en-US" dirty="0"/>
              <a:t>About this course</a:t>
            </a:r>
          </a:p>
        </p:txBody>
      </p:sp>
      <p:sp>
        <p:nvSpPr>
          <p:cNvPr id="3" name="Text Placeholder 2">
            <a:extLst>
              <a:ext uri="{FF2B5EF4-FFF2-40B4-BE49-F238E27FC236}">
                <a16:creationId xmlns:a16="http://schemas.microsoft.com/office/drawing/2014/main" id="{C7800266-E237-4CBA-8E39-3A0C482C87E3}"/>
              </a:ext>
            </a:extLst>
          </p:cNvPr>
          <p:cNvSpPr>
            <a:spLocks noGrp="1"/>
          </p:cNvSpPr>
          <p:nvPr>
            <p:ph sz="quarter" idx="10"/>
          </p:nvPr>
        </p:nvSpPr>
        <p:spPr>
          <a:xfrm>
            <a:off x="419100" y="1456896"/>
            <a:ext cx="11340811" cy="3960058"/>
          </a:xfrm>
        </p:spPr>
        <p:txBody>
          <a:bodyPr/>
          <a:lstStyle/>
          <a:p>
            <a:pPr marL="342900" indent="-342900">
              <a:spcAft>
                <a:spcPts val="1200"/>
              </a:spcAft>
              <a:buFont typeface="Arial" panose="020B0604020202020204" pitchFamily="34" charset="0"/>
              <a:buChar char="•"/>
            </a:pPr>
            <a:r>
              <a:rPr lang="en-US" sz="2400" dirty="0">
                <a:latin typeface="+mn-lt"/>
              </a:rPr>
              <a:t>This course provides foundational level knowledge on cloud concepts; core Azure services; security, privacy, compliance, and trust; and Azure pricing and support.</a:t>
            </a:r>
          </a:p>
          <a:p>
            <a:pPr marL="342900" indent="-342900">
              <a:spcAft>
                <a:spcPts val="1200"/>
              </a:spcAft>
              <a:buFont typeface="Arial" panose="020B0604020202020204" pitchFamily="34" charset="0"/>
              <a:buChar char="•"/>
            </a:pPr>
            <a:r>
              <a:rPr lang="en-US" sz="2400" dirty="0">
                <a:latin typeface="+mn-lt"/>
              </a:rPr>
              <a:t>The audience for this course is just beginning to learn about cloud computing and how Microsoft Azure provides that service. </a:t>
            </a:r>
          </a:p>
          <a:p>
            <a:pPr marL="342900" indent="-342900">
              <a:spcAft>
                <a:spcPts val="1200"/>
              </a:spcAft>
              <a:buFont typeface="Arial" panose="020B0604020202020204" pitchFamily="34" charset="0"/>
              <a:buChar char="•"/>
            </a:pPr>
            <a:r>
              <a:rPr lang="en-US" sz="2400" dirty="0">
                <a:latin typeface="+mn-lt"/>
              </a:rPr>
              <a:t>There are two versions of this course a one-day version and a two-day version.</a:t>
            </a:r>
          </a:p>
          <a:p>
            <a:pPr marL="342900" indent="-342900">
              <a:spcAft>
                <a:spcPts val="1200"/>
              </a:spcAft>
              <a:buFont typeface="Arial" panose="020B0604020202020204" pitchFamily="34" charset="0"/>
              <a:buChar char="•"/>
            </a:pPr>
            <a:r>
              <a:rPr lang="en-US" sz="2400" dirty="0">
                <a:latin typeface="+mn-lt"/>
              </a:rPr>
              <a:t>The content for both courses aligns to the AZ-900 exam objective domain.</a:t>
            </a:r>
          </a:p>
          <a:p>
            <a:pPr marL="342900" indent="-342900">
              <a:spcAft>
                <a:spcPts val="1200"/>
              </a:spcAft>
              <a:buFont typeface="Arial" panose="020B0604020202020204" pitchFamily="34" charset="0"/>
              <a:buChar char="•"/>
            </a:pPr>
            <a:r>
              <a:rPr lang="en-US" sz="2400" dirty="0">
                <a:latin typeface="+mn-lt"/>
              </a:rPr>
              <a:t>There are no prerequisites for the course, but students with an IT background will find the concepts easier to understand. </a:t>
            </a:r>
            <a:endParaRPr lang="en-US" sz="2400" dirty="0"/>
          </a:p>
        </p:txBody>
      </p:sp>
    </p:spTree>
    <p:extLst>
      <p:ext uri="{BB962C8B-B14F-4D97-AF65-F5344CB8AC3E}">
        <p14:creationId xmlns:p14="http://schemas.microsoft.com/office/powerpoint/2010/main" val="34236016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Course Agenda</a:t>
            </a:r>
          </a:p>
        </p:txBody>
      </p:sp>
      <p:graphicFrame>
        <p:nvGraphicFramePr>
          <p:cNvPr id="8" name="Table 8">
            <a:extLst>
              <a:ext uri="{FF2B5EF4-FFF2-40B4-BE49-F238E27FC236}">
                <a16:creationId xmlns:a16="http://schemas.microsoft.com/office/drawing/2014/main" id="{8B2F1288-01AD-49EA-A5AB-78D86FC6AF45}"/>
              </a:ext>
            </a:extLst>
          </p:cNvPr>
          <p:cNvGraphicFramePr>
            <a:graphicFrameLocks noGrp="1"/>
          </p:cNvGraphicFramePr>
          <p:nvPr>
            <p:extLst>
              <p:ext uri="{D42A27DB-BD31-4B8C-83A1-F6EECF244321}">
                <p14:modId xmlns:p14="http://schemas.microsoft.com/office/powerpoint/2010/main" val="2796412506"/>
              </p:ext>
            </p:extLst>
          </p:nvPr>
        </p:nvGraphicFramePr>
        <p:xfrm>
          <a:off x="3038476" y="515985"/>
          <a:ext cx="9021710" cy="4909188"/>
        </p:xfrm>
        <a:graphic>
          <a:graphicData uri="http://schemas.openxmlformats.org/drawingml/2006/table">
            <a:tbl>
              <a:tblPr firstRow="1" bandRow="1">
                <a:tableStyleId>{5C22544A-7EE6-4342-B048-85BDC9FD1C3A}</a:tableStyleId>
              </a:tblPr>
              <a:tblGrid>
                <a:gridCol w="9021710">
                  <a:extLst>
                    <a:ext uri="{9D8B030D-6E8A-4147-A177-3AD203B41FA5}">
                      <a16:colId xmlns:a16="http://schemas.microsoft.com/office/drawing/2014/main" val="929034746"/>
                    </a:ext>
                  </a:extLst>
                </a:gridCol>
              </a:tblGrid>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b="0" dirty="0">
                          <a:solidFill>
                            <a:schemeClr val="tx1"/>
                          </a:solidFill>
                          <a:latin typeface="+mn-lt"/>
                        </a:rPr>
                        <a:t>Module 01 – Cloud concepts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551441"/>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Module 02 – Core Azure services</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9519469"/>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Module 03 – Core solutions and management tools</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179017"/>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Module 04 – General security and network security</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077841"/>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spc="-49" dirty="0">
                          <a:solidFill>
                            <a:srgbClr val="000000"/>
                          </a:solidFill>
                          <a:latin typeface="+mn-lt"/>
                        </a:rPr>
                        <a:t>Module 05 – Identity, governance, privacy, and compliance</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3064497"/>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spc="-49" dirty="0">
                          <a:solidFill>
                            <a:srgbClr val="000000"/>
                          </a:solidFill>
                          <a:latin typeface="+mn-lt"/>
                        </a:rPr>
                        <a:t>Module 06 – Azure cost management and Service Level Agreements</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862170"/>
                  </a:ext>
                </a:extLst>
              </a:tr>
            </a:tbl>
          </a:graphicData>
        </a:graphic>
      </p:graphicFrame>
    </p:spTree>
    <p:extLst>
      <p:ext uri="{BB962C8B-B14F-4D97-AF65-F5344CB8AC3E}">
        <p14:creationId xmlns:p14="http://schemas.microsoft.com/office/powerpoint/2010/main" val="279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3E7F-60A8-4B4D-AB34-946E22228B75}"/>
              </a:ext>
            </a:extLst>
          </p:cNvPr>
          <p:cNvSpPr>
            <a:spLocks noGrp="1"/>
          </p:cNvSpPr>
          <p:nvPr>
            <p:ph type="title"/>
          </p:nvPr>
        </p:nvSpPr>
        <p:spPr>
          <a:xfrm>
            <a:off x="418643" y="400302"/>
            <a:ext cx="11341268" cy="680196"/>
          </a:xfrm>
        </p:spPr>
        <p:txBody>
          <a:bodyPr/>
          <a:lstStyle/>
          <a:p>
            <a:r>
              <a:rPr lang="en-US" dirty="0"/>
              <a:t>Certification areas (AZ-900)</a:t>
            </a:r>
          </a:p>
        </p:txBody>
      </p:sp>
      <p:sp>
        <p:nvSpPr>
          <p:cNvPr id="3" name="Text Placeholder 2">
            <a:extLst>
              <a:ext uri="{FF2B5EF4-FFF2-40B4-BE49-F238E27FC236}">
                <a16:creationId xmlns:a16="http://schemas.microsoft.com/office/drawing/2014/main" id="{9D908B94-7199-45B4-9E23-E1987CF9EA32}"/>
              </a:ext>
            </a:extLst>
          </p:cNvPr>
          <p:cNvSpPr>
            <a:spLocks noGrp="1"/>
          </p:cNvSpPr>
          <p:nvPr>
            <p:ph sz="quarter" idx="10"/>
          </p:nvPr>
        </p:nvSpPr>
        <p:spPr>
          <a:xfrm>
            <a:off x="698822" y="4067186"/>
            <a:ext cx="11340811" cy="1364476"/>
          </a:xfrm>
        </p:spPr>
        <p:txBody>
          <a:bodyPr/>
          <a:lstStyle/>
          <a:p>
            <a:pPr marL="457200" indent="-457200">
              <a:buFont typeface="Arial" panose="020B0604020202020204" pitchFamily="34" charset="0"/>
              <a:buChar char="•"/>
            </a:pPr>
            <a:r>
              <a:rPr lang="en-US" altLang="en-US" sz="2000" dirty="0">
                <a:latin typeface="+mn-lt"/>
              </a:rPr>
              <a:t>This course maps directly to the exam AZ-900 Microsoft Azure Fundamentals. </a:t>
            </a:r>
          </a:p>
          <a:p>
            <a:pPr marL="457200" indent="-457200">
              <a:buFont typeface="Arial" panose="020B0604020202020204" pitchFamily="34" charset="0"/>
              <a:buChar char="•"/>
            </a:pPr>
            <a:r>
              <a:rPr lang="en-US" altLang="en-US" sz="2000" dirty="0">
                <a:latin typeface="+mn-lt"/>
              </a:rPr>
              <a:t>Percentages indicate the relative weight of each area on the exam.</a:t>
            </a:r>
          </a:p>
          <a:p>
            <a:pPr marL="457200" indent="-457200">
              <a:buFont typeface="Arial" panose="020B0604020202020204" pitchFamily="34" charset="0"/>
              <a:buChar char="•"/>
            </a:pPr>
            <a:r>
              <a:rPr lang="en-US" altLang="en-US" sz="2000" dirty="0">
                <a:latin typeface="+mn-lt"/>
              </a:rPr>
              <a:t>The higher the percentage, the more questions you are likely to see in that area.</a:t>
            </a:r>
          </a:p>
        </p:txBody>
      </p:sp>
      <p:graphicFrame>
        <p:nvGraphicFramePr>
          <p:cNvPr id="4" name="Table 3">
            <a:extLst>
              <a:ext uri="{FF2B5EF4-FFF2-40B4-BE49-F238E27FC236}">
                <a16:creationId xmlns:a16="http://schemas.microsoft.com/office/drawing/2014/main" id="{6B3CBC4B-6977-4442-95F5-F0528C34F890}"/>
              </a:ext>
            </a:extLst>
          </p:cNvPr>
          <p:cNvGraphicFramePr>
            <a:graphicFrameLocks noGrp="1"/>
          </p:cNvGraphicFramePr>
          <p:nvPr>
            <p:extLst>
              <p:ext uri="{D42A27DB-BD31-4B8C-83A1-F6EECF244321}">
                <p14:modId xmlns:p14="http://schemas.microsoft.com/office/powerpoint/2010/main" val="134424220"/>
              </p:ext>
            </p:extLst>
          </p:nvPr>
        </p:nvGraphicFramePr>
        <p:xfrm>
          <a:off x="709645" y="1040537"/>
          <a:ext cx="10695774" cy="2691451"/>
        </p:xfrm>
        <a:graphic>
          <a:graphicData uri="http://schemas.openxmlformats.org/drawingml/2006/table">
            <a:tbl>
              <a:tblPr firstRow="1" bandRow="1">
                <a:tableStyleId>{5C22544A-7EE6-4342-B048-85BDC9FD1C3A}</a:tableStyleId>
              </a:tblPr>
              <a:tblGrid>
                <a:gridCol w="9053787">
                  <a:extLst>
                    <a:ext uri="{9D8B030D-6E8A-4147-A177-3AD203B41FA5}">
                      <a16:colId xmlns:a16="http://schemas.microsoft.com/office/drawing/2014/main" val="3164179288"/>
                    </a:ext>
                  </a:extLst>
                </a:gridCol>
                <a:gridCol w="1641987">
                  <a:extLst>
                    <a:ext uri="{9D8B030D-6E8A-4147-A177-3AD203B41FA5}">
                      <a16:colId xmlns:a16="http://schemas.microsoft.com/office/drawing/2014/main" val="3081981001"/>
                    </a:ext>
                  </a:extLst>
                </a:gridCol>
              </a:tblGrid>
              <a:tr h="271760">
                <a:tc>
                  <a:txBody>
                    <a:bodyPr/>
                    <a:lstStyle/>
                    <a:p>
                      <a:pPr marL="0" marR="0" algn="just">
                        <a:lnSpc>
                          <a:spcPct val="115000"/>
                        </a:lnSpc>
                        <a:spcBef>
                          <a:spcPts val="0"/>
                        </a:spcBef>
                        <a:spcAft>
                          <a:spcPts val="0"/>
                        </a:spcAft>
                      </a:pPr>
                      <a:r>
                        <a:rPr lang="en-US" sz="2400" b="0">
                          <a:effectLst/>
                          <a:latin typeface="Segoe UI Semibold" panose="020B0702040204020203" pitchFamily="34" charset="0"/>
                          <a:cs typeface="Segoe UI Semibold" panose="020B0702040204020203" pitchFamily="34" charset="0"/>
                        </a:rPr>
                        <a:t>Study areas</a:t>
                      </a:r>
                      <a:endParaRPr lang="en-US" sz="2400" b="0" dirty="0">
                        <a:effectLst/>
                        <a:latin typeface="Segoe UI Semibold" panose="020B0702040204020203" pitchFamily="34" charset="0"/>
                        <a:ea typeface="Calibri" panose="020F0502020204030204" pitchFamily="34" charset="0"/>
                        <a:cs typeface="Segoe UI Semibold" panose="020B07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Weight</a:t>
                      </a:r>
                      <a:endParaRPr lang="en-US" sz="2400" b="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0724735"/>
                  </a:ext>
                </a:extLst>
              </a:tr>
              <a:tr h="370840">
                <a:tc>
                  <a:txBody>
                    <a:bodyPr/>
                    <a:lstStyle/>
                    <a:p>
                      <a:pPr marL="0" marR="0" lvl="0" algn="just">
                        <a:lnSpc>
                          <a:spcPct val="114999"/>
                        </a:lnSpc>
                        <a:spcBef>
                          <a:spcPts val="0"/>
                        </a:spcBef>
                        <a:spcAft>
                          <a:spcPts val="0"/>
                        </a:spcAft>
                        <a:buNone/>
                      </a:pPr>
                      <a:r>
                        <a:rPr lang="en-US" sz="2400" b="0" i="0" u="none" strike="noStrike" noProof="0" dirty="0">
                          <a:effectLst/>
                        </a:rPr>
                        <a:t>Describe Cloud Concepts</a:t>
                      </a:r>
                      <a:endParaRPr lang="en-US" sz="2400" b="0" dirty="0">
                        <a:effectLst/>
                        <a:latin typeface="Segoe UI Semilight"/>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20-25%</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5770943"/>
                  </a:ext>
                </a:extLst>
              </a:tr>
              <a:tr h="370840">
                <a:tc>
                  <a:txBody>
                    <a:bodyPr/>
                    <a:lstStyle/>
                    <a:p>
                      <a:pPr marL="0" marR="0" lvl="0" algn="just">
                        <a:lnSpc>
                          <a:spcPct val="114999"/>
                        </a:lnSpc>
                        <a:spcBef>
                          <a:spcPts val="0"/>
                        </a:spcBef>
                        <a:spcAft>
                          <a:spcPts val="0"/>
                        </a:spcAft>
                        <a:buNone/>
                      </a:pPr>
                      <a:r>
                        <a:rPr lang="en-US" sz="2400" b="0" i="0" u="none" strike="noStrike" noProof="0" dirty="0">
                          <a:effectLst/>
                        </a:rPr>
                        <a:t>Describe Core Azure Services</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15-20%</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1171256"/>
                  </a:ext>
                </a:extLst>
              </a:tr>
              <a:tr h="370840">
                <a:tc>
                  <a:txBody>
                    <a:bodyPr/>
                    <a:lstStyle/>
                    <a:p>
                      <a:pPr marL="0" marR="0" lvl="0" algn="l">
                        <a:lnSpc>
                          <a:spcPct val="114999"/>
                        </a:lnSpc>
                        <a:spcBef>
                          <a:spcPts val="0"/>
                        </a:spcBef>
                        <a:spcAft>
                          <a:spcPts val="0"/>
                        </a:spcAft>
                        <a:buNone/>
                      </a:pPr>
                      <a:r>
                        <a:rPr lang="en-IE" sz="2400" b="0" i="0" u="none" strike="noStrike" kern="1200" noProof="0" dirty="0">
                          <a:solidFill>
                            <a:schemeClr val="dk1"/>
                          </a:solidFill>
                          <a:effectLst/>
                          <a:latin typeface="+mn-lt"/>
                          <a:ea typeface="+mn-ea"/>
                          <a:cs typeface="+mn-cs"/>
                        </a:rPr>
                        <a:t>Describe Core Solutions and Management Tools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10-15%</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6306879"/>
                  </a:ext>
                </a:extLst>
              </a:tr>
              <a:tr h="370840">
                <a:tc>
                  <a:txBody>
                    <a:bodyPr/>
                    <a:lstStyle/>
                    <a:p>
                      <a:pPr marL="0" marR="0" lvl="0" algn="l">
                        <a:lnSpc>
                          <a:spcPct val="114999"/>
                        </a:lnSpc>
                        <a:spcBef>
                          <a:spcPts val="0"/>
                        </a:spcBef>
                        <a:spcAft>
                          <a:spcPts val="0"/>
                        </a:spcAft>
                        <a:buNone/>
                      </a:pPr>
                      <a:r>
                        <a:rPr lang="en-IE" sz="2400" b="0" i="0" u="none" strike="noStrike" kern="1200" noProof="0" dirty="0">
                          <a:effectLst/>
                        </a:rPr>
                        <a:t>Describe General Security and Network Security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10-15%</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760210"/>
                  </a:ext>
                </a:extLst>
              </a:tr>
              <a:tr h="370839">
                <a:tc>
                  <a:txBody>
                    <a:bodyPr/>
                    <a:lstStyle/>
                    <a:p>
                      <a:pPr marL="0" lvl="0" algn="l">
                        <a:lnSpc>
                          <a:spcPct val="114999"/>
                        </a:lnSpc>
                        <a:spcBef>
                          <a:spcPts val="0"/>
                        </a:spcBef>
                        <a:spcAft>
                          <a:spcPts val="0"/>
                        </a:spcAft>
                        <a:buNone/>
                      </a:pPr>
                      <a:r>
                        <a:rPr lang="en-IE" sz="2400" b="0" i="0" u="none" strike="noStrike" kern="1200" noProof="0" dirty="0">
                          <a:effectLst/>
                          <a:latin typeface="Segoe UI"/>
                        </a:rPr>
                        <a:t>Describe Identity, Governance, Privacy and Compliance</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lnSpc>
                          <a:spcPct val="114999"/>
                        </a:lnSpc>
                        <a:spcBef>
                          <a:spcPts val="0"/>
                        </a:spcBef>
                        <a:spcAft>
                          <a:spcPts val="0"/>
                        </a:spcAft>
                        <a:buNone/>
                      </a:pPr>
                      <a:r>
                        <a:rPr lang="en-US" sz="2400" b="0">
                          <a:effectLst/>
                          <a:latin typeface="Segoe UI Semilight"/>
                          <a:cs typeface="Segoe UI Semilight"/>
                        </a:rPr>
                        <a:t>20-25%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4991040"/>
                  </a:ext>
                </a:extLst>
              </a:tr>
              <a:tr h="370838">
                <a:tc>
                  <a:txBody>
                    <a:bodyPr/>
                    <a:lstStyle/>
                    <a:p>
                      <a:pPr marL="0" lvl="0" algn="l">
                        <a:lnSpc>
                          <a:spcPct val="114999"/>
                        </a:lnSpc>
                        <a:spcBef>
                          <a:spcPts val="0"/>
                        </a:spcBef>
                        <a:spcAft>
                          <a:spcPts val="0"/>
                        </a:spcAft>
                        <a:buNone/>
                      </a:pPr>
                      <a:r>
                        <a:rPr lang="en-IE" sz="2400" b="0" i="0" u="none" strike="noStrike" kern="1200" noProof="0" dirty="0">
                          <a:effectLst/>
                        </a:rPr>
                        <a:t>Describe Azure cost management and Service Level Agreements</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lnSpc>
                          <a:spcPct val="114999"/>
                        </a:lnSpc>
                        <a:spcBef>
                          <a:spcPts val="0"/>
                        </a:spcBef>
                        <a:spcAft>
                          <a:spcPts val="0"/>
                        </a:spcAft>
                        <a:buNone/>
                      </a:pPr>
                      <a:r>
                        <a:rPr lang="en-US" sz="2400" b="0" dirty="0">
                          <a:effectLst/>
                          <a:latin typeface="Segoe UI Semilight"/>
                          <a:cs typeface="Segoe UI Semilight"/>
                        </a:rPr>
                        <a:t>10-15%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0715334"/>
                  </a:ext>
                </a:extLst>
              </a:tr>
            </a:tbl>
          </a:graphicData>
        </a:graphic>
      </p:graphicFrame>
      <p:pic>
        <p:nvPicPr>
          <p:cNvPr id="6" name="Picture 5" descr="Microsoft Learn online training platform icon.">
            <a:hlinkClick r:id="rId3"/>
            <a:extLst>
              <a:ext uri="{FF2B5EF4-FFF2-40B4-BE49-F238E27FC236}">
                <a16:creationId xmlns:a16="http://schemas.microsoft.com/office/drawing/2014/main" id="{2513603B-848E-4C42-B19E-0E685FF8E1FD}"/>
              </a:ext>
            </a:extLst>
          </p:cNvPr>
          <p:cNvPicPr>
            <a:picLocks noChangeAspect="1"/>
          </p:cNvPicPr>
          <p:nvPr/>
        </p:nvPicPr>
        <p:blipFill>
          <a:blip r:embed="rId4"/>
          <a:stretch>
            <a:fillRect/>
          </a:stretch>
        </p:blipFill>
        <p:spPr>
          <a:xfrm>
            <a:off x="10335089" y="404146"/>
            <a:ext cx="1070330" cy="336254"/>
          </a:xfrm>
          <a:prstGeom prst="rect">
            <a:avLst/>
          </a:prstGeom>
        </p:spPr>
      </p:pic>
    </p:spTree>
    <p:extLst>
      <p:ext uri="{BB962C8B-B14F-4D97-AF65-F5344CB8AC3E}">
        <p14:creationId xmlns:p14="http://schemas.microsoft.com/office/powerpoint/2010/main" val="25812787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BC93-6A6E-4DE3-BEA2-9D78CE4D87C4}"/>
              </a:ext>
            </a:extLst>
          </p:cNvPr>
          <p:cNvSpPr>
            <a:spLocks noGrp="1"/>
          </p:cNvSpPr>
          <p:nvPr>
            <p:ph type="title"/>
          </p:nvPr>
        </p:nvSpPr>
        <p:spPr>
          <a:xfrm>
            <a:off x="418643" y="410350"/>
            <a:ext cx="11705702" cy="680196"/>
          </a:xfrm>
        </p:spPr>
        <p:txBody>
          <a:bodyPr/>
          <a:lstStyle/>
          <a:p>
            <a:r>
              <a:rPr lang="en-US" sz="2800" dirty="0">
                <a:cs typeface="Segoe UI"/>
              </a:rPr>
              <a:t>Labs – Microsoft Learn Sandbox or Microsoft Learning Azure Pass </a:t>
            </a:r>
            <a:r>
              <a:rPr lang="en-US" sz="1800" dirty="0">
                <a:cs typeface="Segoe UI"/>
              </a:rPr>
              <a:t>(Optional)</a:t>
            </a:r>
          </a:p>
        </p:txBody>
      </p:sp>
      <p:sp>
        <p:nvSpPr>
          <p:cNvPr id="3" name="Text Placeholder 2">
            <a:extLst>
              <a:ext uri="{FF2B5EF4-FFF2-40B4-BE49-F238E27FC236}">
                <a16:creationId xmlns:a16="http://schemas.microsoft.com/office/drawing/2014/main" id="{044F7A24-61F2-4785-B8E3-BD77F782E8C9}"/>
              </a:ext>
            </a:extLst>
          </p:cNvPr>
          <p:cNvSpPr>
            <a:spLocks noGrp="1"/>
          </p:cNvSpPr>
          <p:nvPr>
            <p:ph sz="quarter" idx="10"/>
          </p:nvPr>
        </p:nvSpPr>
        <p:spPr>
          <a:xfrm>
            <a:off x="419100" y="1136273"/>
            <a:ext cx="11340811" cy="4519186"/>
          </a:xfrm>
        </p:spPr>
        <p:txBody>
          <a:bodyPr/>
          <a:lstStyle/>
          <a:p>
            <a:pPr>
              <a:tabLst>
                <a:tab pos="1430338" algn="l"/>
              </a:tabLst>
            </a:pPr>
            <a:r>
              <a:rPr lang="en-IE" sz="2400" b="1" dirty="0">
                <a:latin typeface="+mj-lt"/>
              </a:rPr>
              <a:t>MS Learn Sandbox </a:t>
            </a:r>
            <a:r>
              <a:rPr lang="en-IE" sz="2400" dirty="0"/>
              <a:t>– </a:t>
            </a:r>
            <a:r>
              <a:rPr lang="en-IE" sz="2400" dirty="0">
                <a:latin typeface="+mn-lt"/>
              </a:rPr>
              <a:t>The majority of the labs work from the Sandbox on Microsoft Learn, and will have a link from the course materials.  A few labs are optional and require a Microsoft Learning Azure Pass.</a:t>
            </a:r>
          </a:p>
          <a:p>
            <a:pPr>
              <a:spcBef>
                <a:spcPts val="0"/>
              </a:spcBef>
              <a:spcAft>
                <a:spcPts val="0"/>
              </a:spcAft>
              <a:tabLst>
                <a:tab pos="1430338" algn="l"/>
              </a:tabLst>
            </a:pPr>
            <a:endParaRPr lang="en-IE" sz="2400" dirty="0">
              <a:latin typeface="+mn-lt"/>
            </a:endParaRPr>
          </a:p>
          <a:p>
            <a:pPr>
              <a:tabLst>
                <a:tab pos="1430338" algn="l"/>
              </a:tabLst>
            </a:pPr>
            <a:r>
              <a:rPr lang="en-IE" sz="2400" b="1" dirty="0">
                <a:latin typeface="+mj-lt"/>
              </a:rPr>
              <a:t>Microsoft Learning Azure Pass </a:t>
            </a:r>
            <a:r>
              <a:rPr lang="en-IE" sz="2400" dirty="0"/>
              <a:t>– </a:t>
            </a:r>
            <a:r>
              <a:rPr lang="en-IE" sz="2400" dirty="0">
                <a:latin typeface="+mn-lt"/>
              </a:rPr>
              <a:t>to provide access to Microsoft Azure.</a:t>
            </a:r>
          </a:p>
          <a:p>
            <a:r>
              <a:rPr lang="en-US" sz="2400" dirty="0">
                <a:latin typeface="+mn-lt"/>
              </a:rPr>
              <a:t>Check the dollar balance of you Azure Pass within Microsoft Azure once you have set up your subscription and be aware of how much you are consuming as you proceed.</a:t>
            </a:r>
            <a:endParaRPr lang="en-IE" sz="2400" dirty="0">
              <a:latin typeface="+mn-lt"/>
            </a:endParaRPr>
          </a:p>
          <a:p>
            <a:r>
              <a:rPr lang="en-US" sz="2400" dirty="0">
                <a:latin typeface="+mn-lt"/>
              </a:rPr>
              <a:t>Do not allow Microsoft Azure components to run overnight or for extended periods.</a:t>
            </a:r>
            <a:endParaRPr lang="en-IE" sz="2400" dirty="0">
              <a:latin typeface="+mn-lt"/>
            </a:endParaRPr>
          </a:p>
          <a:p>
            <a:r>
              <a:rPr lang="en-US" sz="2400" dirty="0">
                <a:latin typeface="+mn-lt"/>
              </a:rPr>
              <a:t>Each lab creates a new resource group. To minimize costs, remove the resource group at the end of the lab. </a:t>
            </a:r>
          </a:p>
        </p:txBody>
      </p:sp>
    </p:spTree>
    <p:extLst>
      <p:ext uri="{BB962C8B-B14F-4D97-AF65-F5344CB8AC3E}">
        <p14:creationId xmlns:p14="http://schemas.microsoft.com/office/powerpoint/2010/main" val="1691780948"/>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F385C1-2E82-45AF-B7AA-67D8857994FF}">
  <ds:schemaRefs>
    <ds:schemaRef ds:uri="http://schemas.microsoft.com/sharepoint/v3/contenttype/forms"/>
  </ds:schemaRefs>
</ds:datastoreItem>
</file>

<file path=customXml/itemProps2.xml><?xml version="1.0" encoding="utf-8"?>
<ds:datastoreItem xmlns:ds="http://schemas.openxmlformats.org/officeDocument/2006/customXml" ds:itemID="{004CCE59-3094-4FC2-BA90-278E491ADC24}">
  <ds:schemaRefs>
    <ds:schemaRef ds:uri="e7cc3f53-dbdf-4ffb-90f1-33d3d1806439"/>
    <ds:schemaRef ds:uri="http://purl.org/dc/terms/"/>
    <ds:schemaRef ds:uri="http://purl.org/dc/dcmitype/"/>
    <ds:schemaRef ds:uri="http://schemas.microsoft.com/office/infopath/2007/PartnerControls"/>
    <ds:schemaRef ds:uri="http://www.w3.org/XML/1998/namespace"/>
    <ds:schemaRef ds:uri="http://schemas.microsoft.com/office/2006/documentManagement/types"/>
    <ds:schemaRef ds:uri="http://purl.org/dc/elements/1.1/"/>
    <ds:schemaRef ds:uri="http://schemas.openxmlformats.org/package/2006/metadata/core-properties"/>
    <ds:schemaRef ds:uri="6656ffad-92b0-4efb-bc78-5d5af2c7fd93"/>
    <ds:schemaRef ds:uri="http://schemas.microsoft.com/office/2006/metadata/properties"/>
  </ds:schemaRefs>
</ds:datastoreItem>
</file>

<file path=customXml/itemProps3.xml><?xml version="1.0" encoding="utf-8"?>
<ds:datastoreItem xmlns:ds="http://schemas.openxmlformats.org/officeDocument/2006/customXml" ds:itemID="{B7F77E01-1251-46DC-9B37-0450F0E39E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949</Words>
  <Application>Microsoft Office PowerPoint</Application>
  <PresentationFormat>Widescreen</PresentationFormat>
  <Paragraphs>101</Paragraphs>
  <Slides>9</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Segoe</vt:lpstr>
      <vt:lpstr>Segoe UI</vt:lpstr>
      <vt:lpstr>Segoe UI Light</vt:lpstr>
      <vt:lpstr>Segoe UI Semibold</vt:lpstr>
      <vt:lpstr>Segoe UI Semilight</vt:lpstr>
      <vt:lpstr>Wingdings</vt:lpstr>
      <vt:lpstr>WHITE TEMPLATE</vt:lpstr>
      <vt:lpstr>Microsoft Power Platform Template</vt:lpstr>
      <vt:lpstr>AZ-900T0x: Microsoft Azure Fundamentals</vt:lpstr>
      <vt:lpstr>Welcome</vt:lpstr>
      <vt:lpstr>Hello! Instructor Introduction</vt:lpstr>
      <vt:lpstr>Hello! Student Introductions</vt:lpstr>
      <vt:lpstr>Facilities</vt:lpstr>
      <vt:lpstr>About this course</vt:lpstr>
      <vt:lpstr>Course Agenda</vt:lpstr>
      <vt:lpstr>Certification areas (AZ-900)</vt:lpstr>
      <vt:lpstr>Labs – Microsoft Learn Sandbox or Microsoft Learning Azure Pass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Microsoft Azure Fundamentals</dc:title>
  <dc:creator/>
  <cp:lastModifiedBy/>
  <cp:revision>1</cp:revision>
  <dcterms:created xsi:type="dcterms:W3CDTF">2020-08-21T18:56:51Z</dcterms:created>
  <dcterms:modified xsi:type="dcterms:W3CDTF">2021-05-07T22:37:56Z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