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5"/>
  </p:notesMasterIdLst>
  <p:handoutMasterIdLst>
    <p:handoutMasterId r:id="rId46"/>
  </p:handoutMasterIdLst>
  <p:sldIdLst>
    <p:sldId id="1719" r:id="rId8"/>
    <p:sldId id="1910" r:id="rId9"/>
    <p:sldId id="1930" r:id="rId10"/>
    <p:sldId id="1911" r:id="rId11"/>
    <p:sldId id="1921" r:id="rId12"/>
    <p:sldId id="1956" r:id="rId13"/>
    <p:sldId id="1858" r:id="rId14"/>
    <p:sldId id="1903" r:id="rId15"/>
    <p:sldId id="366" r:id="rId16"/>
    <p:sldId id="1670" r:id="rId17"/>
    <p:sldId id="1931" r:id="rId18"/>
    <p:sldId id="1905" r:id="rId19"/>
    <p:sldId id="1863" r:id="rId20"/>
    <p:sldId id="1917" r:id="rId21"/>
    <p:sldId id="1957" r:id="rId22"/>
    <p:sldId id="1920" r:id="rId23"/>
    <p:sldId id="1912" r:id="rId24"/>
    <p:sldId id="1922" r:id="rId25"/>
    <p:sldId id="1937" r:id="rId26"/>
    <p:sldId id="1866" r:id="rId27"/>
    <p:sldId id="1933" r:id="rId28"/>
    <p:sldId id="1949" r:id="rId29"/>
    <p:sldId id="1942" r:id="rId30"/>
    <p:sldId id="1868" r:id="rId31"/>
    <p:sldId id="1934" r:id="rId32"/>
    <p:sldId id="1950" r:id="rId33"/>
    <p:sldId id="1940" r:id="rId34"/>
    <p:sldId id="1939" r:id="rId35"/>
    <p:sldId id="1951" r:id="rId36"/>
    <p:sldId id="1924" r:id="rId37"/>
    <p:sldId id="1941" r:id="rId38"/>
    <p:sldId id="1875" r:id="rId39"/>
    <p:sldId id="1946" r:id="rId40"/>
    <p:sldId id="1944" r:id="rId41"/>
    <p:sldId id="1945" r:id="rId42"/>
    <p:sldId id="1954" r:id="rId43"/>
    <p:sldId id="1952" r:id="rId44"/>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11"/>
            <p14:sldId id="1921"/>
            <p14:sldId id="1956"/>
            <p14:sldId id="1858"/>
            <p14:sldId id="1903"/>
            <p14:sldId id="366"/>
            <p14:sldId id="1670"/>
            <p14:sldId id="1931"/>
            <p14:sldId id="1905"/>
            <p14:sldId id="1863"/>
            <p14:sldId id="1917"/>
            <p14:sldId id="1957"/>
            <p14:sldId id="1920"/>
            <p14:sldId id="1912"/>
            <p14:sldId id="1922"/>
            <p14:sldId id="1937"/>
            <p14:sldId id="1866"/>
            <p14:sldId id="1933"/>
            <p14:sldId id="1949"/>
            <p14:sldId id="1942"/>
            <p14:sldId id="1868"/>
            <p14:sldId id="1934"/>
            <p14:sldId id="1950"/>
            <p14:sldId id="1940"/>
            <p14:sldId id="1939"/>
            <p14:sldId id="1951"/>
            <p14:sldId id="1924"/>
            <p14:sldId id="1941"/>
            <p14:sldId id="1875"/>
            <p14:sldId id="1946"/>
            <p14:sldId id="1944"/>
            <p14:sldId id="1945"/>
            <p14:sldId id="1954"/>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6FD14-C2F6-434D-B07E-89931F9B0DF2}" v="1" dt="2021-05-07T22:38:22.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5842" autoAdjust="0"/>
  </p:normalViewPr>
  <p:slideViewPr>
    <p:cSldViewPr snapToGrid="0">
      <p:cViewPr varScale="1">
        <p:scale>
          <a:sx n="69" d="100"/>
          <a:sy n="69" d="100"/>
        </p:scale>
        <p:origin x="732" y="3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3:38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3:36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services/kubernetes-serv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services/app-service/#product-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virtual-network/virtual-networks-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azure/azure-sql/database/high-availability-sla" TargetMode="External"/><Relationship Id="rId5" Type="http://schemas.openxmlformats.org/officeDocument/2006/relationships/hyperlink" Target="https://docs.microsoft.com/en-us/azure/azure-sql/database/automated-backups-overview" TargetMode="External"/><Relationship Id="rId4" Type="http://schemas.openxmlformats.org/officeDocument/2006/relationships/hyperlink" Target="https://azure.microsoft.com/pricing/details/sql-databas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 are not following along in Learn).</a:t>
            </a:r>
          </a:p>
          <a:p>
            <a:endParaRPr lang="en-US" dirty="0"/>
          </a:p>
          <a:p>
            <a:r>
              <a:rPr lang="en-US" dirty="0"/>
              <a:t>Learn learning path: https://docs.microsoft.com/en-us/learn/paths/az-900-describe-core-azure-services/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p>
          <a:p>
            <a:endParaRPr lang="en-IE"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dirty="0"/>
              <a:t>Learn has a sandbox exercise at roughly the same place as this one, but that isn’t specifically aligned to this one, but does give some experience in the Azure portal - </a:t>
            </a:r>
            <a:r>
              <a:rPr lang="en-US" b="1" i="0" dirty="0">
                <a:solidFill>
                  <a:srgbClr val="171717"/>
                </a:solidFill>
                <a:effectLst/>
                <a:latin typeface="Segoe UI" panose="020B0502040204020203" pitchFamily="34" charset="0"/>
              </a:rPr>
              <a:t>Exercise - Create a website hosted in Azure</a:t>
            </a:r>
          </a:p>
          <a:p>
            <a:r>
              <a:rPr lang="en-US" b="0" i="0" dirty="0">
                <a:solidFill>
                  <a:srgbClr val="171717"/>
                </a:solidFill>
                <a:effectLst/>
                <a:latin typeface="Segoe UI" panose="020B0502040204020203" pitchFamily="34" charset="0"/>
              </a:rPr>
              <a:t>https://docs.microsoft.com/en-us/learn/modules/azure-architecture-fundamentals/exercise-create-website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8738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r>
              <a:rPr lang="en-US" sz="7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7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covering the Azure Management Tools slide before you do any of the walkthroughs. This slide is in Lesson 05.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Slides 17-18</a:t>
            </a:r>
          </a:p>
          <a:p>
            <a:r>
              <a:rPr lang="en-US" dirty="0"/>
              <a:t>https://docs.microsoft.com/en-us/learn/modules/azure-compute-fundamentals/introduction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The task of automating, managing, and interacting with a large number of containers is known as orchestration. </a:t>
            </a:r>
            <a:r>
              <a:rPr lang="en-US" sz="850" dirty="0">
                <a:latin typeface="Segoe UI Light"/>
                <a:cs typeface="Segoe UI Light"/>
                <a:hlinkClick r:id="rId3"/>
              </a:rPr>
              <a:t>Azure Kubernetes Service (AKS) </a:t>
            </a:r>
            <a:r>
              <a:rPr lang="en-US" sz="850" dirty="0">
                <a:latin typeface="Segoe UI Light"/>
                <a:cs typeface="Segoe UI Light"/>
              </a:rPr>
              <a:t> is a complete orchestration service for containers with distributed architectures and large volumes of containers. Orchestration is the task of automating and managing a large number of containers and how they interact.</a:t>
            </a:r>
          </a:p>
          <a:p>
            <a:endParaRPr lang="en-US" sz="85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sz="800" dirty="0"/>
              <a:t>Slides 17-18</a:t>
            </a:r>
          </a:p>
          <a:p>
            <a:r>
              <a:rPr lang="en-US" sz="800" dirty="0"/>
              <a:t>https://docs.microsoft.com/en-us/learn/modules/azure-compute-fundamentals/introduction</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https://azure.microsoft.com/en-us/services/app-service/#product-overview</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https://docs.microsoft.com/en-us/learn/modules/azure-compute-fundamentals/overview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https://docs.microsoft.com/en-us/learn/modules/azure-compute-fundamentals/azure-app-services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6600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https://docs.microsoft.com/en-us/learn/modules/azure-compute-fundamentals/windows-virtual-desktop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https://docs.microsoft.com/en-us/learn/modules/azure-networking-fundamentals/azure-virtual-network-settings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https://docs.microsoft.com/en-us/learn/modules/azure-networking-fundamentals/azure-vpn-gateway-fundamentals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https://docs.microsoft.com/en-us/learn/modules/azure-networking-fundamentals/express-route-fundamentals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Cosmos DB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https://azure.microsoft.com/en-us/services/cosmos-db/ </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https://azure.microsoft.com/en-us/services/sql-database/</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Multiple Learn units cover the content in this slide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https://docs.microsoft.com/en-us/learn/modules/azure-database-fundamentals/introduction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https://docs.microsoft.com/en-us/learn/modules/azure-database-fundamentals/azure-cosmos-db</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https://docs.microsoft.com/en-us/learn/modules/azure-database-fundamentals/azure-mysql-database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SQL Managed Instance is the intelligent, scalable cloud database service that combines the broadest SQL Server database engine compatibility with all the benefits of a fully managed and evergreen platform as a service. SQL Managed Instance has near 100% compatibility with the latest SQL Server (Enterprise Edition) database engine, providing a native </a:t>
            </a:r>
            <a:r>
              <a:rPr lang="en-US" b="0" i="0" u="none" strike="noStrike" dirty="0">
                <a:effectLst/>
                <a:latin typeface="Segoe UI" panose="020B0502040204020203" pitchFamily="34" charset="0"/>
                <a:hlinkClick r:id="rId3"/>
              </a:rPr>
              <a:t>virtual network (</a:t>
            </a:r>
            <a:r>
              <a:rPr lang="en-US" b="0" i="0" u="none" strike="noStrike" dirty="0" err="1">
                <a:effectLst/>
                <a:latin typeface="Segoe UI" panose="020B0502040204020203" pitchFamily="34" charset="0"/>
                <a:hlinkClick r:id="rId3"/>
              </a:rPr>
              <a:t>VNet</a:t>
            </a:r>
            <a:r>
              <a:rPr lang="en-US" b="0" i="0" u="none" strike="noStrike" dirty="0">
                <a:effectLst/>
                <a:latin typeface="Segoe UI" panose="020B0502040204020203" pitchFamily="34" charset="0"/>
                <a:hlinkClick r:id="rId3"/>
              </a:rPr>
              <a:t>)</a:t>
            </a:r>
            <a:r>
              <a:rPr lang="en-US" b="0" i="0" dirty="0">
                <a:solidFill>
                  <a:srgbClr val="171717"/>
                </a:solidFill>
                <a:effectLst/>
                <a:latin typeface="Segoe UI" panose="020B0502040204020203" pitchFamily="34" charset="0"/>
              </a:rPr>
              <a:t> implementation that addresses common security concerns, and a </a:t>
            </a:r>
            <a:r>
              <a:rPr lang="en-US" b="0" i="0" u="none" strike="noStrike" dirty="0">
                <a:effectLst/>
                <a:latin typeface="Segoe UI" panose="020B0502040204020203" pitchFamily="34" charset="0"/>
                <a:hlinkClick r:id="rId4"/>
              </a:rPr>
              <a:t>business model</a:t>
            </a:r>
            <a:r>
              <a:rPr lang="en-US" b="0" i="0" dirty="0">
                <a:solidFill>
                  <a:srgbClr val="171717"/>
                </a:solidFill>
                <a:effectLst/>
                <a:latin typeface="Segoe UI" panose="020B0502040204020203" pitchFamily="34" charset="0"/>
              </a:rPr>
              <a:t> favorable for existing SQL Server customers. SQL Managed Instance allows existing SQL Server customers to lift and shift their on-premises applications to the cloud with minimal application and database changes. At the same time, SQL Managed Instance preserves all PaaS capabilities (automatic patching and version updates, </a:t>
            </a:r>
            <a:r>
              <a:rPr lang="en-US" b="0" i="0" u="none" strike="noStrike" dirty="0">
                <a:effectLst/>
                <a:latin typeface="Segoe UI" panose="020B0502040204020203" pitchFamily="34" charset="0"/>
                <a:hlinkClick r:id="rId5"/>
              </a:rPr>
              <a:t>automated backups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high availability</a:t>
            </a:r>
            <a:r>
              <a:rPr lang="en-US" b="0" i="0" dirty="0">
                <a:solidFill>
                  <a:srgbClr val="171717"/>
                </a:solidFill>
                <a:effectLst/>
                <a:latin typeface="Segoe UI" panose="020B0502040204020203" pitchFamily="34" charset="0"/>
              </a:rPr>
              <a:t>) that drastically reduce management overhead and TCO.</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Learn and SkillPipe content order note:</a:t>
            </a:r>
          </a:p>
          <a:p>
            <a:r>
              <a:rPr lang="en-US" dirty="0"/>
              <a:t>https://docs.microsoft.com/en-us/learn/modules/azure-database-fundamentals/azure-sql-managed-instance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40"/>
              </a:spcAft>
            </a:pPr>
            <a:r>
              <a:rPr lang="en-US" dirty="0"/>
              <a:t>In order to promote interactivity, WWL suggests the use of </a:t>
            </a:r>
            <a:r>
              <a:rPr lang="en-US" dirty="0" err="1"/>
              <a:t>Mentimeter</a:t>
            </a:r>
            <a:r>
              <a:rPr lang="en-US" dirty="0"/>
              <a:t>, Kahoot or a similar polling technology. Please feel free to adjust this slide as needed and populate with the instructions based on the polling tool of your choice.</a:t>
            </a:r>
          </a:p>
          <a:p>
            <a:pPr>
              <a:spcAft>
                <a:spcPts val="340"/>
              </a:spcAft>
            </a:pPr>
            <a:endParaRPr lang="en-US" dirty="0"/>
          </a:p>
          <a:p>
            <a:pPr>
              <a:spcAft>
                <a:spcPts val="340"/>
              </a:spcAft>
            </a:pPr>
            <a:r>
              <a:rPr lang="en-US" b="1" dirty="0"/>
              <a:t>Learn and SkillPipe content order note: </a:t>
            </a:r>
          </a:p>
          <a:p>
            <a:pPr marL="0" marR="0" lvl="0" indent="0" algn="l" defTabSz="914367" rtl="0" eaLnBrk="1" fontAlgn="auto" latinLnBrk="0" hangingPunct="1">
              <a:lnSpc>
                <a:spcPct val="90000"/>
              </a:lnSpc>
              <a:spcBef>
                <a:spcPts val="0"/>
              </a:spcBef>
              <a:spcAft>
                <a:spcPts val="340"/>
              </a:spcAft>
              <a:buClrTx/>
              <a:buSzTx/>
              <a:buFontTx/>
              <a:buNone/>
              <a:tabLst/>
              <a:defRPr/>
            </a:pPr>
            <a:r>
              <a:rPr lang="en-US" dirty="0"/>
              <a:t>Learn has a sandbox exercise that mirrors this walkthrough - </a:t>
            </a:r>
            <a:r>
              <a:rPr lang="en-US" b="1" i="0" dirty="0">
                <a:solidFill>
                  <a:srgbClr val="171717"/>
                </a:solidFill>
                <a:effectLst/>
                <a:latin typeface="Segoe UI" panose="020B0502040204020203" pitchFamily="34" charset="0"/>
              </a:rPr>
              <a:t>Exercise - Create a SQL database</a:t>
            </a:r>
          </a:p>
          <a:p>
            <a:pPr>
              <a:spcAft>
                <a:spcPts val="340"/>
              </a:spcAft>
            </a:pPr>
            <a:r>
              <a:rPr lang="en-US" dirty="0"/>
              <a:t>https://docs.microsoft.com/en-us/learn/modules/azure-database-fundamentals/exercise-create-sql-database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529633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a:p>
            <a:r>
              <a:rPr lang="en-US" b="1" dirty="0"/>
              <a:t>Learn and SkillPipe content order note:</a:t>
            </a:r>
          </a:p>
          <a:p>
            <a:r>
              <a:rPr lang="en-US" dirty="0"/>
              <a:t>Note in Learn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2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https://docs.microsoft.com/en-us/learn/modules/azure-architecture-fundamentals/knowledge-check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https://docs.microsoft.com/en-us/learn/modules/azure-compute-fundamentals/knowledge-check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https://docs.microsoft.com/en-us/learn/modules/azure-networking-fundamentals/knowledge-check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https://docs.microsoft.com/en-us/learn/modules/azure-storage-fundamentals/knowledge-check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https://docs.microsoft.com/en-us/learn/modules/azure-database-fundamentals/knowledge-check</a:t>
            </a:r>
          </a:p>
          <a:p>
            <a:pPr defTabSz="932742">
              <a:defRPr/>
            </a:pPr>
            <a:endParaRPr lang="en-US" sz="850" b="1" dirty="0">
              <a:effectLst/>
              <a:latin typeface="Segoe UI Light"/>
              <a:ea typeface="Calibri" panose="020F0502020204030204" pitchFamily="34" charset="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2 summary slide, while Learn has summary units individually through Learn modules that follow </a:t>
            </a:r>
            <a:r>
              <a:rPr lang="en-US" sz="800" b="0">
                <a:effectLst/>
                <a:latin typeface="Calibri" panose="020F0502020204030204" pitchFamily="34" charset="0"/>
                <a:ea typeface="Calibri" panose="020F0502020204030204" pitchFamily="34" charset="0"/>
              </a:rPr>
              <a:t>this PPT</a:t>
            </a:r>
            <a:r>
              <a:rPr lang="en-US" sz="800" b="0" dirty="0">
                <a:effectLst/>
                <a:latin typeface="Calibri" panose="020F0502020204030204" pitchFamily="34" charset="0"/>
                <a:ea typeface="Calibri" panose="020F0502020204030204" pitchFamily="34" charset="0"/>
              </a:rPr>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https://docs.microsoft.com/en-us/learn/modules/azure-architecture-fundamentals/summary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https://docs.microsoft.com/en-us/learn/modules/azure-compute-fundamentals/summary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https://docs.microsoft.com/en-us/learn/modules/azure-networking-fundamentals/summary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https://docs.microsoft.com/en-us/learn/modules/azure-storage-fundamentals/summary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https://docs.microsoft.com/en-us/learn/modules/azure-database-fundamentals/summary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5/7/2021 3:36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5/7/2021 3:36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2961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a:t>
            </a:r>
          </a:p>
          <a:p>
            <a:endParaRPr lang="en-US"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r>
              <a:rPr lang="en-US" dirty="0"/>
              <a:t>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5/7/2021 3:36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3822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theme" Target="../theme/theme3.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50" Type="http://schemas.openxmlformats.org/officeDocument/2006/relationships/slideLayout" Target="../slideLayouts/slideLayout163.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9" Type="http://schemas.openxmlformats.org/officeDocument/2006/relationships/slideLayout" Target="../slideLayouts/slideLayout142.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theme" Target="../theme/theme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8" Type="http://schemas.openxmlformats.org/officeDocument/2006/relationships/slideLayout" Target="../slideLayouts/slideLayout121.xml"/><Relationship Id="rId51" Type="http://schemas.openxmlformats.org/officeDocument/2006/relationships/slideLayout" Target="../slideLayouts/slideLayout164.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20" Type="http://schemas.openxmlformats.org/officeDocument/2006/relationships/slideLayout" Target="../slideLayouts/slideLayout133.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4" r:id="rId47"/>
    <p:sldLayoutId id="2147484847" r:id="rId48"/>
    <p:sldLayoutId id="2147484848"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11.xml"/><Relationship Id="rId1" Type="http://schemas.openxmlformats.org/officeDocument/2006/relationships/slideLayout" Target="../slideLayouts/slideLayout7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4.xml"/><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29.sv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3.sv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2.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50.sv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72.xml"/><Relationship Id="rId4" Type="http://schemas.openxmlformats.org/officeDocument/2006/relationships/image" Target="../media/image48.svg"/></Relationships>
</file>

<file path=ppt/slides/_rels/slide2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26.png"/><Relationship Id="rId7"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24.png"/><Relationship Id="rId7"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7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9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71.svg"/><Relationship Id="rId4" Type="http://schemas.openxmlformats.org/officeDocument/2006/relationships/image" Target="../media/image67.svg"/><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72.xml"/><Relationship Id="rId4" Type="http://schemas.openxmlformats.org/officeDocument/2006/relationships/image" Target="../media/image73.sv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75.xml"/><Relationship Id="rId5" Type="http://schemas.openxmlformats.org/officeDocument/2006/relationships/image" Target="../media/image77.emf"/><Relationship Id="rId4" Type="http://schemas.openxmlformats.org/officeDocument/2006/relationships/image" Target="../media/image76.sv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4.xml"/><Relationship Id="rId1" Type="http://schemas.openxmlformats.org/officeDocument/2006/relationships/slideLayout" Target="../slideLayouts/slideLayout72.xml"/><Relationship Id="rId4" Type="http://schemas.openxmlformats.org/officeDocument/2006/relationships/image" Target="../media/image79.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7.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cs typeface="Segoe UI"/>
              </a:rPr>
              <a:t>AZ-900T0x</a:t>
            </a:r>
            <a:br>
              <a:rPr lang="en-US" dirty="0">
                <a:latin typeface="Segoe UI Semibold (Headings)"/>
              </a:rPr>
            </a:br>
            <a:r>
              <a:rPr lang="en-US" dirty="0">
                <a:solidFill>
                  <a:schemeClr val="tx1"/>
                </a:solidFill>
                <a:latin typeface="Segoe UI Semibold (Headings)"/>
                <a:cs typeface="Segoe UI"/>
              </a:rPr>
              <a:t>Module 02:</a:t>
            </a:r>
            <a:br>
              <a:rPr lang="en-US" dirty="0">
                <a:latin typeface="Segoe UI Semibold (Headings)"/>
              </a:rPr>
            </a:br>
            <a:r>
              <a:rPr lang="en-US" dirty="0">
                <a:solidFill>
                  <a:schemeClr val="tx1"/>
                </a:solidFill>
                <a:latin typeface="Segoe UI Semibold (Headings)"/>
                <a:cs typeface="Segoe UI"/>
              </a:rPr>
              <a:t>Core Azure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Explore the Azure Portal</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652282"/>
          </a:xfrm>
        </p:spPr>
        <p:txBody>
          <a:bodyPr/>
          <a:lstStyle/>
          <a:p>
            <a:r>
              <a:rPr lang="en-US" dirty="0">
                <a:cs typeface="Segoe UI Semilight"/>
              </a:rPr>
              <a:t>Launch the Azure Portal and have a look at the common components used everyday building cloud solutions</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Connect to https://portal.azure.com</a:t>
            </a:r>
          </a:p>
          <a:p>
            <a:pPr marL="457200" indent="-457200">
              <a:buFont typeface="+mj-lt"/>
              <a:buAutoNum type="arabicPeriod"/>
            </a:pPr>
            <a:r>
              <a:rPr lang="en-US" dirty="0">
                <a:latin typeface="+mn-lt"/>
                <a:cs typeface="Segoe UI Semilight"/>
              </a:rPr>
              <a:t>Explore the home screen.</a:t>
            </a:r>
          </a:p>
          <a:p>
            <a:pPr marL="457200" indent="-457200">
              <a:buFont typeface="+mj-lt"/>
              <a:buAutoNum type="arabicPeriod"/>
            </a:pPr>
            <a:r>
              <a:rPr lang="en-US" dirty="0">
                <a:latin typeface="+mn-lt"/>
                <a:cs typeface="Segoe UI Semilight"/>
              </a:rPr>
              <a:t>Find “All Services” and see what is available.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946239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descr="See the source image">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90" y="1953086"/>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workload products</a:t>
            </a:r>
            <a:endParaRPr lang="en-US" dirty="0"/>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Core Azure Workloads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59585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Virtual Machines, Azure App Services, Azure Container Instances (ACI), Azure Kubernetes Service (AKS), and Windows Virtual Desktop</a:t>
            </a:r>
          </a:p>
          <a:p>
            <a:pPr marL="457200" indent="-457200">
              <a:buFont typeface="Arial" panose="020B0604020202020204" pitchFamily="34" charset="0"/>
              <a:buChar char="•"/>
            </a:pPr>
            <a:r>
              <a:rPr lang="en-US" sz="2400" dirty="0">
                <a:latin typeface="+mn-lt"/>
                <a:cs typeface="Segoe UI Semilight"/>
              </a:rPr>
              <a:t>Virtual Networks, VPN Gateway, Virtual Network peering, and ExpressRoute</a:t>
            </a:r>
          </a:p>
          <a:p>
            <a:pPr marL="457200" indent="-457200">
              <a:buFont typeface="Arial" panose="020B0604020202020204" pitchFamily="34" charset="0"/>
              <a:buChar char="•"/>
            </a:pPr>
            <a:r>
              <a:rPr lang="en-US" sz="2400" dirty="0">
                <a:latin typeface="+mn-lt"/>
                <a:cs typeface="Segoe UI Semilight"/>
              </a:rPr>
              <a:t>Container (Blob) Storage, Disk Storage, File Storage, and storage tiers</a:t>
            </a:r>
          </a:p>
          <a:p>
            <a:pPr marL="457200" indent="-457200">
              <a:buFont typeface="Arial" panose="020B0604020202020204" pitchFamily="34" charset="0"/>
              <a:buChar char="•"/>
            </a:pPr>
            <a:r>
              <a:rPr lang="en-US" sz="2400" dirty="0">
                <a:latin typeface="+mn-lt"/>
                <a:cs typeface="Segoe UI Semilight"/>
              </a:rPr>
              <a:t>Cosmos DB, Azure SQL Database, Azure Database for MySQL, Azure Database for PostgreSQL, and SQL Managed Instance</a:t>
            </a:r>
          </a:p>
          <a:p>
            <a:pPr marL="457200" indent="-457200">
              <a:buFont typeface="Arial" panose="020B0604020202020204" pitchFamily="34" charset="0"/>
              <a:buChar char="•"/>
            </a:pPr>
            <a:r>
              <a:rPr lang="en-US" sz="2400" dirty="0">
                <a:latin typeface="+mn-lt"/>
                <a:cs typeface="Segoe UI Semilight"/>
              </a:rPr>
              <a:t>Azure Marketplace</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Windows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Module Outline</a:t>
            </a:r>
          </a:p>
        </p:txBody>
      </p:sp>
      <p:pic>
        <p:nvPicPr>
          <p:cNvPr id="5" name="Graphic 4" descr="Scientific Thought">
            <a:extLst>
              <a:ext uri="{FF2B5EF4-FFF2-40B4-BE49-F238E27FC236}">
                <a16:creationId xmlns:a16="http://schemas.microsoft.com/office/drawing/2014/main" id="{844678FD-DF32-49A2-8D29-3E27D0C9F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652282"/>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AutoNum type="arabicPeriod"/>
            </a:pPr>
            <a:r>
              <a:rPr lang="en-US" dirty="0">
                <a:latin typeface="+mn-lt"/>
                <a:cs typeface="Segoe UI Semilight" panose="020B0402040204020203" pitchFamily="34" charset="0"/>
              </a:rPr>
              <a:t>Connect to the virtual machine.</a:t>
            </a:r>
          </a:p>
          <a:p>
            <a:pPr marL="747712" indent="-514350">
              <a:buFont typeface="+mj-lt"/>
              <a:buAutoNum type="arabicPeriod"/>
            </a:pPr>
            <a:r>
              <a:rPr lang="en-US" dirty="0">
                <a:latin typeface="+mn-lt"/>
                <a:cs typeface="Segoe UI Semilight" panose="020B0402040204020203" pitchFamily="34" charset="0"/>
              </a:rPr>
              <a:t>Install the web server role and test.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Create an App Service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154710"/>
          </a:xfrm>
        </p:spPr>
        <p:txBody>
          <a:bodyPr/>
          <a:lstStyle/>
          <a:p>
            <a:r>
              <a:rPr lang="en-US" dirty="0">
                <a:cs typeface="Segoe UI Semilight"/>
              </a:rPr>
              <a:t>Create a new Web App by using a Docker image stored in Azure Container Registry. </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Create a Web App using a Docker image.</a:t>
            </a:r>
          </a:p>
          <a:p>
            <a:pPr marL="457200" indent="-457200">
              <a:buFont typeface="+mj-lt"/>
              <a:buAutoNum type="arabicPeriod"/>
            </a:pPr>
            <a:r>
              <a:rPr lang="en-US" dirty="0">
                <a:latin typeface="+mn-lt"/>
                <a:cs typeface="Segoe UI Semilight"/>
              </a:rPr>
              <a:t>Test the Web App.</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785546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Deploy Azure Container Instances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524042"/>
          </a:xfrm>
        </p:spPr>
        <p:txBody>
          <a:bodyPr/>
          <a:lstStyle/>
          <a:p>
            <a:pPr marL="233362">
              <a:tabLst>
                <a:tab pos="515938" algn="l"/>
              </a:tabLst>
            </a:pPr>
            <a:r>
              <a:rPr lang="en-US" dirty="0"/>
              <a:t>Using the Azure Portal create, configure, and deploy a Docker container to an Azure Container Instance. The container will deploy a Hello HTML page. </a:t>
            </a:r>
          </a:p>
          <a:p>
            <a:pPr marL="233362">
              <a:tabLst>
                <a:tab pos="515938" algn="l"/>
              </a:tabLst>
            </a:pPr>
            <a:endParaRPr lang="en-US"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panose="020B0502040204020203" pitchFamily="34" charset="0"/>
              </a:rPr>
              <a:t>Create a container instance.</a:t>
            </a:r>
          </a:p>
          <a:p>
            <a:pPr marL="747712" indent="-514350">
              <a:buFont typeface="+mj-lt"/>
              <a:buAutoNum type="arabicPeriod"/>
              <a:tabLst>
                <a:tab pos="515938" algn="l"/>
              </a:tabLst>
            </a:pPr>
            <a:r>
              <a:rPr lang="en-US" dirty="0">
                <a:latin typeface="+mn-lt"/>
                <a:cs typeface="Segoe UI" panose="020B0502040204020203" pitchFamily="34" charset="0"/>
              </a:rPr>
              <a:t>Deploy the container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19599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Windows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877985"/>
          </a:xfrm>
        </p:spPr>
        <p:txBody>
          <a:bodyPr vert="horz" wrap="square" lIns="0" tIns="0" rIns="0" bIns="0" rtlCol="0" anchor="t">
            <a:spAutoFit/>
          </a:bodyPr>
          <a:lstStyle/>
          <a:p>
            <a:pPr>
              <a:spcBef>
                <a:spcPts val="0"/>
              </a:spcBef>
              <a:spcAft>
                <a:spcPts val="1800"/>
              </a:spcAft>
            </a:pPr>
            <a:r>
              <a:rPr lang="en-IE" b="1" dirty="0">
                <a:latin typeface="+mn-lt"/>
                <a:cs typeface="Segoe UI Semilight"/>
              </a:rPr>
              <a:t>Windows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Publish unlimited host pools to accommodate diverse workloads.</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Reduce costs with pooled, multi-session resources.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3" name="Group 12" descr="Virtual Network icon.  A graphic of data flowing between location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 virtual network</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en-US" dirty="0">
                <a:cs typeface="Segoe UI Semilight" panose="020B0402040204020203" pitchFamily="34" charset="0"/>
              </a:rPr>
              <a:t>Create a virtual network with two virtual machines and then test connection between the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a virtual network.</a:t>
            </a:r>
          </a:p>
          <a:p>
            <a:pPr marL="747712" indent="-514350">
              <a:buFont typeface="+mj-lt"/>
              <a:buAutoNum type="arabicPeriod"/>
              <a:tabLst>
                <a:tab pos="515938" algn="l"/>
              </a:tabLst>
            </a:pPr>
            <a:r>
              <a:rPr lang="en-US" dirty="0">
                <a:latin typeface="+mn-lt"/>
                <a:cs typeface="Segoe UI Semilight" panose="020B0402040204020203" pitchFamily="34" charset="0"/>
              </a:rPr>
              <a:t>Create two virtual machines.</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Module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456896"/>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Core Azure Resources</a:t>
            </a:r>
          </a:p>
          <a:p>
            <a:pPr marL="560241" lvl="1" indent="-336145">
              <a:lnSpc>
                <a:spcPct val="90000"/>
              </a:lnSpc>
              <a:spcBef>
                <a:spcPts val="392"/>
              </a:spcBef>
              <a:spcAft>
                <a:spcPts val="588"/>
              </a:spcAft>
              <a:buFont typeface="Arial" panose="020B0604020202020204" pitchFamily="34" charset="0"/>
              <a:buChar char="•"/>
            </a:pPr>
            <a:r>
              <a:rPr lang="en-US" sz="2000" dirty="0"/>
              <a:t>Compute </a:t>
            </a:r>
          </a:p>
          <a:p>
            <a:pPr marL="560241" lvl="1" indent="-336145">
              <a:lnSpc>
                <a:spcPct val="90000"/>
              </a:lnSpc>
              <a:spcBef>
                <a:spcPts val="392"/>
              </a:spcBef>
              <a:spcAft>
                <a:spcPts val="588"/>
              </a:spcAft>
              <a:buFont typeface="Arial" panose="020B0604020202020204" pitchFamily="34" charset="0"/>
              <a:buChar char="•"/>
            </a:pPr>
            <a:r>
              <a:rPr lang="en-US" sz="2000" dirty="0"/>
              <a:t>Networking</a:t>
            </a:r>
          </a:p>
          <a:p>
            <a:pPr marL="560241" lvl="1" indent="-336145">
              <a:lnSpc>
                <a:spcPct val="90000"/>
              </a:lnSpc>
              <a:spcBef>
                <a:spcPts val="392"/>
              </a:spcBef>
              <a:spcAft>
                <a:spcPts val="588"/>
              </a:spcAft>
              <a:buFont typeface="Arial" panose="020B0604020202020204" pitchFamily="34" charset="0"/>
              <a:buChar char="•"/>
            </a:pPr>
            <a:r>
              <a:rPr lang="en-US" sz="2000" dirty="0"/>
              <a:t>Storage</a:t>
            </a:r>
          </a:p>
          <a:p>
            <a:pPr marL="560241" lvl="1" indent="-336145">
              <a:lnSpc>
                <a:spcPct val="90000"/>
              </a:lnSpc>
              <a:spcBef>
                <a:spcPts val="392"/>
              </a:spcBef>
              <a:spcAft>
                <a:spcPts val="588"/>
              </a:spcAft>
              <a:buFont typeface="Arial" panose="020B0604020202020204" pitchFamily="34" charset="0"/>
              <a:buChar char="•"/>
            </a:pPr>
            <a:r>
              <a:rPr lang="en-US" sz="2000" dirty="0"/>
              <a:t>Databases</a:t>
            </a:r>
          </a:p>
        </p:txBody>
      </p:sp>
      <p:pic>
        <p:nvPicPr>
          <p:cNvPr id="6" name="Graphic 3">
            <a:extLst>
              <a:ext uri="{FF2B5EF4-FFF2-40B4-BE49-F238E27FC236}">
                <a16:creationId xmlns:a16="http://schemas.microsoft.com/office/drawing/2014/main" id="{E867299F-BC92-4469-B710-EF0185E0917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blob storage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Work with blob storage.</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Monitor the storage account.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lstStyle/>
          <a:p>
            <a:r>
              <a:rPr lang="en-US" dirty="0"/>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p:txBody>
          <a:bodyPr/>
          <a:lstStyle/>
          <a:p>
            <a:r>
              <a:rPr lang="en-US" dirty="0"/>
              <a:t>Azure SQL Managed Instance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419100" y="1456897"/>
            <a:ext cx="7777249" cy="4037003"/>
          </a:xfrm>
        </p:spPr>
        <p:txBody>
          <a:bodyPr/>
          <a:lstStyle/>
          <a:p>
            <a:r>
              <a:rPr lang="en-US" b="1" i="0" dirty="0">
                <a:solidFill>
                  <a:srgbClr val="171717"/>
                </a:solidFill>
                <a:effectLst/>
                <a:latin typeface="Segoe UI" panose="020B0502040204020203" pitchFamily="34" charset="0"/>
              </a:rPr>
              <a:t>Azure SQL Managed Instance </a:t>
            </a:r>
            <a:r>
              <a:rPr lang="en-US" b="0" i="0" dirty="0">
                <a:solidFill>
                  <a:srgbClr val="171717"/>
                </a:solidFill>
                <a:effectLst/>
                <a:latin typeface="Segoe UI" panose="020B0502040204020203" pitchFamily="34" charset="0"/>
              </a:rPr>
              <a:t>allows existing SQL Server customers to lift and shift their on-premises applications to the cloud with minimal application and database changes.</a:t>
            </a:r>
          </a:p>
          <a:p>
            <a:endParaRPr lang="en-US" sz="1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Fully managed and evergreen platform as a service.</a:t>
            </a:r>
          </a:p>
          <a:p>
            <a:pPr marL="342900" indent="-342900">
              <a:buFont typeface="Arial" panose="020B0604020202020204" pitchFamily="34" charset="0"/>
              <a:buChar char="•"/>
            </a:pPr>
            <a:r>
              <a:rPr lang="en-US" dirty="0">
                <a:latin typeface="+mn-lt"/>
              </a:rPr>
              <a:t>Preserves all PaaS capabilities (automatic patching and version updates, automated backups, and high availability)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E</a:t>
            </a:r>
            <a:r>
              <a:rPr lang="en-US" b="0" i="0" dirty="0">
                <a:solidFill>
                  <a:srgbClr val="171717"/>
                </a:solidFill>
                <a:effectLst/>
                <a:latin typeface="Segoe UI" panose="020B0502040204020203" pitchFamily="34" charset="0"/>
              </a:rPr>
              <a:t>xchange existing licenses for discounted rates on SQL Managed Instance using the </a:t>
            </a:r>
            <a:r>
              <a:rPr lang="en-US" b="0" i="0" u="none" strike="noStrike" dirty="0">
                <a:effectLst/>
                <a:latin typeface="Segoe UI" panose="020B0502040204020203" pitchFamily="34" charset="0"/>
              </a:rPr>
              <a:t>Azure Hybrid Benefit</a:t>
            </a:r>
            <a:endParaRPr lang="en-US" dirty="0"/>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202" y="1980618"/>
            <a:ext cx="3409308" cy="2386516"/>
          </a:xfrm>
          <a:prstGeom prst="rect">
            <a:avLst/>
          </a:prstGeom>
        </p:spPr>
      </p:pic>
    </p:spTree>
    <p:extLst>
      <p:ext uri="{BB962C8B-B14F-4D97-AF65-F5344CB8AC3E}">
        <p14:creationId xmlns:p14="http://schemas.microsoft.com/office/powerpoint/2010/main" val="19000125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Walkthrough-Create a SQL database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4235"/>
            <a:ext cx="5394960" cy="2416046"/>
          </a:xfrm>
        </p:spPr>
        <p:txBody>
          <a:bodyPr/>
          <a:lstStyle/>
          <a:p>
            <a:pPr marL="233362" indent="0">
              <a:buNone/>
              <a:tabLst>
                <a:tab pos="515938" algn="l"/>
              </a:tabLst>
            </a:pPr>
            <a:r>
              <a:rPr lang="en-US" dirty="0"/>
              <a:t>Create a SQL database in Azure and then query the data in that database.</a:t>
            </a:r>
          </a:p>
          <a:p>
            <a:pPr marL="233362" indent="0">
              <a:buNone/>
              <a:tabLst>
                <a:tab pos="515938" algn="l"/>
              </a:tabLst>
            </a:pPr>
            <a:endParaRPr lang="en-US" b="1" dirty="0">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the database.</a:t>
            </a:r>
          </a:p>
          <a:p>
            <a:pPr marL="747712" indent="-514350">
              <a:buFont typeface="+mj-lt"/>
              <a:buAutoNum type="arabicPeriod"/>
              <a:tabLst>
                <a:tab pos="515938" algn="l"/>
              </a:tabLst>
            </a:pPr>
            <a:r>
              <a:rPr lang="en-US" dirty="0">
                <a:latin typeface="+mn-lt"/>
                <a:cs typeface="Segoe UI Semilight" panose="020B0402040204020203" pitchFamily="34" charset="0"/>
              </a:rPr>
              <a:t>Query the database.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66146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2</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771854"/>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347154"/>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347154"/>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65307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provides more global presence than any other cloud provider with over 60 regions distributed worldwide</a:t>
            </a:r>
          </a:p>
          <a:p>
            <a:pPr marL="342900" indent="-342900">
              <a:buFont typeface="Arial" panose="020B0604020202020204" pitchFamily="34" charset="0"/>
              <a:buChar char="•"/>
            </a:pPr>
            <a:r>
              <a:rPr lang="en-US" dirty="0">
                <a:solidFill>
                  <a:srgbClr val="171717"/>
                </a:solidFill>
                <a:latin typeface="Segoe UI"/>
                <a:cs typeface="Segoe UI"/>
              </a:rPr>
              <a:t>Azure Management tools</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Azure's multiple</a:t>
            </a:r>
            <a:r>
              <a:rPr lang="en-US" b="0" i="0" dirty="0">
                <a:solidFill>
                  <a:srgbClr val="171717"/>
                </a:solidFill>
                <a:effectLst/>
                <a:latin typeface="Segoe UI"/>
                <a:cs typeface="Segoe UI"/>
              </a:rPr>
              <a:t> services </a:t>
            </a:r>
            <a:r>
              <a:rPr lang="en-US" dirty="0">
                <a:solidFill>
                  <a:srgbClr val="171717"/>
                </a:solidFill>
                <a:latin typeface="Segoe UI"/>
                <a:cs typeface="Segoe UI"/>
              </a:rPr>
              <a:t>(</a:t>
            </a:r>
            <a:r>
              <a:rPr lang="en-US" b="0" i="0" dirty="0">
                <a:solidFill>
                  <a:srgbClr val="171717"/>
                </a:solidFill>
                <a:effectLst/>
                <a:latin typeface="Segoe UI"/>
                <a:cs typeface="Segoe UI"/>
              </a:rPr>
              <a:t>compute, networking, storage, and databases</a:t>
            </a:r>
            <a:r>
              <a:rPr lang="en-US" dirty="0">
                <a:solidFill>
                  <a:srgbClr val="171717"/>
                </a:solidFill>
                <a:latin typeface="Segoe UI"/>
                <a:cs typeface="Segoe UI"/>
              </a:rPr>
              <a:t>)</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 Marketplace</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architectural components</a:t>
            </a:r>
          </a:p>
        </p:txBody>
      </p:sp>
      <p:pic>
        <p:nvPicPr>
          <p:cNvPr id="5" name="Graphic 4" descr="Architecture">
            <a:extLst>
              <a:ext uri="{FF2B5EF4-FFF2-40B4-BE49-F238E27FC236}">
                <a16:creationId xmlns:a16="http://schemas.microsoft.com/office/drawing/2014/main" id="{DD04FC6F-7C51-44B7-A2B8-1E3093C8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534575"/>
          </a:xfrm>
        </p:spPr>
        <p:txBody>
          <a:bodyPr vert="horz" wrap="square" lIns="0" tIns="91440" rIns="146304" bIns="91440" rtlCol="0" anchor="t">
            <a:spAutoFit/>
          </a:bodyPr>
          <a:lstStyle/>
          <a:p>
            <a:pPr fontAlgn="base"/>
            <a:r>
              <a:rPr lang="en-US" dirty="0">
                <a:latin typeface="+mj-lt"/>
              </a:rPr>
              <a:t>Describe the benefits and usage of: </a:t>
            </a:r>
            <a:endParaRPr lang="en-US" dirty="0">
              <a:latin typeface="+mj-lt"/>
              <a:cs typeface="Segoe UI"/>
            </a:endParaRPr>
          </a:p>
          <a:p>
            <a:pPr marL="342900" lvl="0" indent="-342900">
              <a:buFont typeface="Arial" panose="020B0604020202020204" pitchFamily="34" charset="0"/>
              <a:buChar char="•"/>
            </a:pPr>
            <a:r>
              <a:rPr lang="en-US" dirty="0">
                <a:latin typeface="+mn-lt"/>
              </a:rPr>
              <a:t>Regions and Region Pairs</a:t>
            </a:r>
            <a:endParaRPr lang="en-US" dirty="0">
              <a:cs typeface="Segoe UI"/>
            </a:endParaRPr>
          </a:p>
          <a:p>
            <a:pPr marL="342900" lvl="0" indent="-342900" fontAlgn="base">
              <a:buFont typeface="Arial" panose="020B0604020202020204" pitchFamily="34" charset="0"/>
              <a:buChar char="•"/>
            </a:pPr>
            <a:r>
              <a:rPr lang="en-US" dirty="0"/>
              <a:t>Availability</a:t>
            </a:r>
            <a:r>
              <a:rPr lang="en-US" dirty="0">
                <a:latin typeface="+mn-lt"/>
              </a:rPr>
              <a:t> Zones</a:t>
            </a:r>
            <a:endParaRPr lang="en-US" dirty="0">
              <a:latin typeface="+mn-lt"/>
              <a:cs typeface="Segoe UI"/>
            </a:endParaRPr>
          </a:p>
          <a:p>
            <a:pPr marL="342900" indent="-342900">
              <a:buFont typeface="Arial" panose="020B0604020202020204" pitchFamily="34" charset="0"/>
              <a:buChar char="•"/>
            </a:pPr>
            <a:r>
              <a:rPr lang="en-US" dirty="0">
                <a:cs typeface="Segoe UI"/>
              </a:rPr>
              <a:t>Azure Resources</a:t>
            </a:r>
            <a:endParaRPr lang="en-US" dirty="0"/>
          </a:p>
          <a:p>
            <a:pPr marL="342900" lvl="0" indent="-342900" fontAlgn="base">
              <a:buFont typeface="Arial" panose="020B0604020202020204" pitchFamily="34" charset="0"/>
              <a:buChar char="•"/>
            </a:pPr>
            <a:r>
              <a:rPr lang="en-US" dirty="0">
                <a:latin typeface="+mn-lt"/>
              </a:rPr>
              <a:t>Resource Groups</a:t>
            </a:r>
            <a:endParaRPr lang="en-US" dirty="0">
              <a:latin typeface="+mn-lt"/>
              <a:cs typeface="Segoe UI"/>
            </a:endParaRPr>
          </a:p>
          <a:p>
            <a:pPr marL="342900" indent="-342900">
              <a:buFont typeface="Arial" panose="020B0604020202020204" pitchFamily="34" charset="0"/>
              <a:buChar char="•"/>
            </a:pPr>
            <a:r>
              <a:rPr lang="en-US" dirty="0">
                <a:cs typeface="Segoe UI"/>
              </a:rPr>
              <a:t>Azure Resource Manager</a:t>
            </a:r>
            <a:endParaRPr lang="en-US" dirty="0"/>
          </a:p>
          <a:p>
            <a:pPr marL="342900" lvl="0" indent="-342900" fontAlgn="base">
              <a:buFont typeface="Arial" panose="020B0604020202020204" pitchFamily="34" charset="0"/>
              <a:buChar char="•"/>
            </a:pPr>
            <a:r>
              <a:rPr lang="en-US" dirty="0">
                <a:latin typeface="+mn-lt"/>
              </a:rPr>
              <a:t>Subscriptions</a:t>
            </a:r>
            <a:endParaRPr lang="en-US" dirty="0">
              <a:latin typeface="+mn-lt"/>
              <a:cs typeface="Segoe UI"/>
            </a:endParaRPr>
          </a:p>
          <a:p>
            <a:pPr marL="342900" indent="-342900" fontAlgn="base">
              <a:buFont typeface="Arial" panose="020B0604020202020204" pitchFamily="34" charset="0"/>
              <a:buChar char="•"/>
            </a:pPr>
            <a:r>
              <a:rPr lang="en-US" dirty="0">
                <a:cs typeface="Segoe UI"/>
              </a:rPr>
              <a:t>Azure Management Groups</a:t>
            </a:r>
            <a:endParaRPr lang="en-US" dirty="0">
              <a:latin typeface="+mn-lt"/>
              <a:cs typeface="Segoe UI"/>
            </a:endParaRPr>
          </a:p>
          <a:p>
            <a:pPr marL="342900" lvl="0" indent="-342900" fontAlgn="base">
              <a:buFont typeface="Arial" panose="020B0604020202020204" pitchFamily="34" charset="0"/>
              <a:buChar char="•"/>
            </a:pP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Geographies</a:t>
            </a:r>
          </a:p>
        </p:txBody>
      </p:sp>
      <p:sp>
        <p:nvSpPr>
          <p:cNvPr id="2" name="TextBox 1">
            <a:extLst>
              <a:ext uri="{FF2B5EF4-FFF2-40B4-BE49-F238E27FC236}">
                <a16:creationId xmlns:a16="http://schemas.microsoft.com/office/drawing/2014/main" id="{8F62A88A-4AD8-42FD-86AA-1FEDAD3A64D8}"/>
              </a:ext>
            </a:extLst>
          </p:cNvPr>
          <p:cNvSpPr txBox="1"/>
          <p:nvPr/>
        </p:nvSpPr>
        <p:spPr>
          <a:xfrm>
            <a:off x="2852299" y="217296"/>
            <a:ext cx="7172782"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rgbClr val="FF0000"/>
                </a:solidFill>
              </a:rPr>
              <a:t>This slide is hidden and not part of the default deck.  Include it in your presentation if you want to talk about Geographies as part of Data Residency.  Just delete this text box and unhide.  Otherwise, feel free to delete the slide. </a:t>
            </a:r>
          </a:p>
        </p:txBody>
      </p:sp>
      <p:sp>
        <p:nvSpPr>
          <p:cNvPr id="6" name="Text Placeholder 5"/>
          <p:cNvSpPr>
            <a:spLocks noGrp="1"/>
          </p:cNvSpPr>
          <p:nvPr>
            <p:ph type="body" sz="quarter" idx="10"/>
          </p:nvPr>
        </p:nvSpPr>
        <p:spPr>
          <a:xfrm>
            <a:off x="586390" y="1434370"/>
            <a:ext cx="7971873" cy="3865097"/>
          </a:xfrm>
        </p:spPr>
        <p:txBody>
          <a:bodyPr/>
          <a:lstStyle/>
          <a:p>
            <a:pPr marL="457200" indent="-457200">
              <a:lnSpc>
                <a:spcPct val="114000"/>
              </a:lnSpc>
              <a:buFont typeface="Arial" panose="020B0604020202020204" pitchFamily="34" charset="0"/>
              <a:buChar char="•"/>
            </a:pPr>
            <a:r>
              <a:rPr lang="en-US" noProof="0" dirty="0">
                <a:latin typeface="+mn-lt"/>
              </a:rPr>
              <a:t>Discrete markets that preserve data residency and compliance boundaries.</a:t>
            </a:r>
          </a:p>
          <a:p>
            <a:pPr marL="457200" indent="-457200">
              <a:lnSpc>
                <a:spcPct val="114000"/>
              </a:lnSpc>
              <a:buFont typeface="Arial" panose="020B0604020202020204" pitchFamily="34" charset="0"/>
              <a:buChar char="•"/>
            </a:pPr>
            <a:r>
              <a:rPr lang="en-US" dirty="0">
                <a:latin typeface="+mn-lt"/>
              </a:rPr>
              <a:t>Typically contain two or more regions.</a:t>
            </a:r>
          </a:p>
          <a:p>
            <a:pPr marL="457200" indent="-457200">
              <a:lnSpc>
                <a:spcPct val="114000"/>
              </a:lnSpc>
              <a:buFont typeface="Arial" panose="020B0604020202020204" pitchFamily="34" charset="0"/>
              <a:buChar char="•"/>
            </a:pPr>
            <a:r>
              <a:rPr lang="en-US" dirty="0">
                <a:latin typeface="+mn-lt"/>
              </a:rPr>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latin typeface="+mn-lt"/>
              </a:rPr>
              <a:t>Categorized as Americas, Europe, Asia Pacific, Middle East, and Africa.</a:t>
            </a:r>
          </a:p>
          <a:p>
            <a:pPr>
              <a:lnSpc>
                <a:spcPct val="114000"/>
              </a:lnSpc>
            </a:pPr>
            <a:endParaRPr lang="en-US" noProof="0" dirty="0"/>
          </a:p>
        </p:txBody>
      </p:sp>
      <p:grpSp>
        <p:nvGrpSpPr>
          <p:cNvPr id="3" name="Group 2" descr="graphic of a globe sitting over a building representing datacenters around the globe"/>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13" name="Footer Placeholder 1">
            <a:extLst>
              <a:ext uri="{FF2B5EF4-FFF2-40B4-BE49-F238E27FC236}">
                <a16:creationId xmlns:a16="http://schemas.microsoft.com/office/drawing/2014/main" id="{528EAB3E-A458-43DA-8C2D-C55FDDFED78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dirty="0"/>
              <a:t>Availability Options</a:t>
            </a:r>
          </a:p>
        </p:txBody>
      </p:sp>
      <p:grpSp>
        <p:nvGrpSpPr>
          <p:cNvPr id="52" name="Group 51" descr="Three phase picture.  First phase on the left shows a single VM in the cloud, second phase shows several VM's running in an Availability Set, and third phase on the right showing VM's distributed across multiple regions.">
            <a:extLst>
              <a:ext uri="{FF2B5EF4-FFF2-40B4-BE49-F238E27FC236}">
                <a16:creationId xmlns:a16="http://schemas.microsoft.com/office/drawing/2014/main" id="{D8CEDAC8-6488-4905-8507-0E2C8F059862}"/>
              </a:ext>
            </a:extLst>
          </p:cNvPr>
          <p:cNvGrpSpPr/>
          <p:nvPr/>
        </p:nvGrpSpPr>
        <p:grpSpPr>
          <a:xfrm>
            <a:off x="639119" y="1507893"/>
            <a:ext cx="10913762" cy="4028635"/>
            <a:chOff x="639119" y="1753697"/>
            <a:chExt cx="10913762"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SINGLE VM</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Easier lift and shift</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683068" y="1753697"/>
              <a:ext cx="274108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VM SLA</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endParaRP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rPr>
                <a:t>99.9% </a:t>
              </a:r>
              <a:r>
                <a:rPr kumimoji="0" lang="en-US" altLang="en-US" sz="12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rPr>
                <a:t>with Premium Storage</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endParaRP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REGION PAIRS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Regional protection within Data Residency Boundaries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3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AVAILABILITY ZONES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Protection from entire datacenter failures</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endParaRP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5517</Words>
  <Application>Microsoft Office PowerPoint</Application>
  <PresentationFormat>Widescreen</PresentationFormat>
  <Paragraphs>574</Paragraphs>
  <Slides>37</Slides>
  <Notes>34</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AZ-900T0x Module 02: Core Azure Services</vt:lpstr>
      <vt:lpstr>Module Outline</vt:lpstr>
      <vt:lpstr>Module 02 – Outline</vt:lpstr>
      <vt:lpstr>Core Azure architectural components</vt:lpstr>
      <vt:lpstr>Core Azure architectural components – Objective Domain</vt:lpstr>
      <vt:lpstr>Regions</vt:lpstr>
      <vt:lpstr>Region Pairs</vt:lpstr>
      <vt:lpstr>Geographies</vt:lpstr>
      <vt:lpstr>Availability Options</vt:lpstr>
      <vt:lpstr>Availability zones</vt:lpstr>
      <vt:lpstr>Azure Resources</vt:lpstr>
      <vt:lpstr>Resource groups</vt:lpstr>
      <vt:lpstr>Azure Resource Manager</vt:lpstr>
      <vt:lpstr>Azure Subscriptions</vt:lpstr>
      <vt:lpstr>Walkthrough – Explore the Azure Portal</vt:lpstr>
      <vt:lpstr>Management Groups</vt:lpstr>
      <vt:lpstr>Core Azure workload products</vt:lpstr>
      <vt:lpstr>Core Azure Workloads - Objective Domain</vt:lpstr>
      <vt:lpstr>Azure compute services</vt:lpstr>
      <vt:lpstr>Azure virtual machines</vt:lpstr>
      <vt:lpstr>Walkthrough – Create a Virtual Machine</vt:lpstr>
      <vt:lpstr>Azure App Services</vt:lpstr>
      <vt:lpstr>Walkthrough – Create an App Service</vt:lpstr>
      <vt:lpstr>Azure Container Services</vt:lpstr>
      <vt:lpstr>Walkthrough - Deploy Azure Container Instances</vt:lpstr>
      <vt:lpstr>Windows Virtual Desktop</vt:lpstr>
      <vt:lpstr>Azure networking services</vt:lpstr>
      <vt:lpstr>Walkthrough - Create a virtual network</vt:lpstr>
      <vt:lpstr>Azure storage services</vt:lpstr>
      <vt:lpstr>Azure storage access tiers</vt:lpstr>
      <vt:lpstr>Walkthrough - Create blob storage</vt:lpstr>
      <vt:lpstr>Azure database services</vt:lpstr>
      <vt:lpstr>Azure SQL Managed Instance</vt:lpstr>
      <vt:lpstr>Walkthrough-Create a SQL database</vt:lpstr>
      <vt:lpstr>Explore Azure Marketplace</vt:lpstr>
      <vt:lpstr>Knowledge Check</vt:lpstr>
      <vt:lpstr>Module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2021-05-07T22:38:48Z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