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40"/>
  </p:notesMasterIdLst>
  <p:handoutMasterIdLst>
    <p:handoutMasterId r:id="rId41"/>
  </p:handoutMasterIdLst>
  <p:sldIdLst>
    <p:sldId id="1719" r:id="rId6"/>
    <p:sldId id="1856" r:id="rId7"/>
    <p:sldId id="1945" r:id="rId8"/>
    <p:sldId id="1864" r:id="rId9"/>
    <p:sldId id="1937" r:id="rId10"/>
    <p:sldId id="1946" r:id="rId11"/>
    <p:sldId id="1958" r:id="rId12"/>
    <p:sldId id="1904" r:id="rId13"/>
    <p:sldId id="1944" r:id="rId14"/>
    <p:sldId id="1933" r:id="rId15"/>
    <p:sldId id="1876" r:id="rId16"/>
    <p:sldId id="1938" r:id="rId17"/>
    <p:sldId id="1963" r:id="rId18"/>
    <p:sldId id="1964" r:id="rId19"/>
    <p:sldId id="1949" r:id="rId20"/>
    <p:sldId id="1965" r:id="rId21"/>
    <p:sldId id="1950" r:id="rId22"/>
    <p:sldId id="1966" r:id="rId23"/>
    <p:sldId id="1947" r:id="rId24"/>
    <p:sldId id="1967" r:id="rId25"/>
    <p:sldId id="1942" r:id="rId26"/>
    <p:sldId id="1888" r:id="rId27"/>
    <p:sldId id="1941" r:id="rId28"/>
    <p:sldId id="1972" r:id="rId29"/>
    <p:sldId id="1970" r:id="rId30"/>
    <p:sldId id="1969" r:id="rId31"/>
    <p:sldId id="1973" r:id="rId32"/>
    <p:sldId id="1974" r:id="rId33"/>
    <p:sldId id="1953" r:id="rId34"/>
    <p:sldId id="1975" r:id="rId35"/>
    <p:sldId id="1976" r:id="rId36"/>
    <p:sldId id="1925" r:id="rId37"/>
    <p:sldId id="1977" r:id="rId38"/>
    <p:sldId id="1957"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45"/>
            <p14:sldId id="1864"/>
            <p14:sldId id="1937"/>
            <p14:sldId id="1946"/>
            <p14:sldId id="1958"/>
            <p14:sldId id="1904"/>
            <p14:sldId id="1944"/>
            <p14:sldId id="1933"/>
            <p14:sldId id="1876"/>
            <p14:sldId id="1938"/>
            <p14:sldId id="1963"/>
            <p14:sldId id="1964"/>
            <p14:sldId id="1949"/>
            <p14:sldId id="1965"/>
            <p14:sldId id="1950"/>
            <p14:sldId id="1966"/>
            <p14:sldId id="1947"/>
            <p14:sldId id="1967"/>
            <p14:sldId id="1942"/>
            <p14:sldId id="1888"/>
            <p14:sldId id="1941"/>
            <p14:sldId id="1972"/>
            <p14:sldId id="1970"/>
            <p14:sldId id="1969"/>
            <p14:sldId id="1973"/>
            <p14:sldId id="1974"/>
            <p14:sldId id="1953"/>
            <p14:sldId id="1975"/>
            <p14:sldId id="1976"/>
            <p14:sldId id="1925"/>
            <p14:sldId id="1977"/>
            <p14:sldId id="1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0079D6"/>
    <a:srgbClr val="75757A"/>
    <a:srgbClr val="FFFFFF"/>
    <a:srgbClr val="243A5E"/>
    <a:srgbClr val="E7ECF7"/>
    <a:srgbClr val="CBD6EF"/>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4AD43-8212-46AA-BED1-A762917CA37F}" v="1" dt="2021-05-07T22:38:45.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1" autoAdjust="0"/>
  </p:normalViewPr>
  <p:slideViewPr>
    <p:cSldViewPr snapToGrid="0">
      <p:cViewPr varScale="1">
        <p:scale>
          <a:sx n="74" d="100"/>
          <a:sy n="74" d="100"/>
        </p:scale>
        <p:origin x="501" y="33"/>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https://docs.microsoft.com/en-us/learn/paths/az-900-describe-identity-governance-privacy-compliance-features/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11-12 </a:t>
            </a:r>
          </a:p>
          <a:p>
            <a:r>
              <a:rPr lang="en-US" dirty="0"/>
              <a:t>https://docs.microsoft.com/en-us/learn/modules/build-cloud-governance-strategy-azure/1-introduction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2603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11-12 </a:t>
            </a:r>
          </a:p>
          <a:p>
            <a:r>
              <a:rPr lang="en-US" dirty="0"/>
              <a:t>https://docs.microsoft.com/en-us/learn/modules/build-cloud-governance-strategy-azure/1-introduction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5628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dirty="0"/>
              <a:t>https://docs.microsoft.com/en-us/learn/modules/build-cloud-governance-strategy-azure/4-control-access-azure-rbac</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875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Resource Locks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https://docs.microsoft.com/en-us/learn/modules/build-cloud-governance-strategy-azure/5-prevent-changes-resource-locks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Protect a storage account from accidental deletion by using a resource lock</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https://docs.microsoft.com/en-us/learn/modules/build-cloud-governance-strategy-azure/6-protect-storage-account-resource-lock</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93286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https://docs.microsoft.com/en-us/learn/modules/build-cloud-governance-strategy-azure/7-organize-resource-tags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pPr marL="107153" lvl="1" indent="0">
              <a:lnSpc>
                <a:spcPct val="114000"/>
              </a:lnSpc>
              <a:buNone/>
            </a:pPr>
            <a:endParaRPr lang="en-US" sz="2800" dirty="0">
              <a:latin typeface="Segoe UI Semilight" panose="020B0402040204020203" pitchFamily="34" charset="0"/>
              <a:cs typeface="Segoe UI Semilight" panose="020B0402040204020203" pitchFamily="34" charset="0"/>
            </a:endParaRPr>
          </a:p>
          <a:p>
            <a:pPr marL="0" lvl="0" indent="-105829">
              <a:lnSpc>
                <a:spcPct val="114000"/>
              </a:lnSpc>
              <a:buNone/>
            </a:pPr>
            <a:r>
              <a:rPr lang="en-US" sz="2800" b="1" dirty="0">
                <a:latin typeface="Segoe UI Semilight" panose="020B0402040204020203" pitchFamily="34" charset="0"/>
                <a:cs typeface="Segoe UI Semilight" panose="020B0402040204020203" pitchFamily="34" charset="0"/>
              </a:rPr>
              <a:t>Learn content notes:</a:t>
            </a:r>
          </a:p>
          <a:p>
            <a:pPr marL="0" lvl="0" indent="-105829">
              <a:lnSpc>
                <a:spcPct val="114000"/>
              </a:lnSpc>
              <a:buNone/>
            </a:pPr>
            <a:r>
              <a:rPr lang="en-US" sz="2800" b="0" dirty="0">
                <a:latin typeface="Segoe UI Semilight" panose="020B0402040204020203" pitchFamily="34" charset="0"/>
                <a:cs typeface="Segoe UI Semilight" panose="020B0402040204020203" pitchFamily="34" charset="0"/>
              </a:rPr>
              <a:t>https://docs.microsoft.com/en-us/learn/modules/build-cloud-governance-strategy-azure/8-control-audit-resources-azure-policy</a:t>
            </a:r>
          </a:p>
          <a:p>
            <a:pPr marL="0" lvl="0" indent="-105829">
              <a:lnSpc>
                <a:spcPct val="114000"/>
              </a:lnSpc>
              <a:buNone/>
            </a:pPr>
            <a:endParaRPr lang="en-US" sz="2800" b="0" dirty="0">
              <a:latin typeface="Segoe UI Semilight" panose="020B0402040204020203" pitchFamily="34" charset="0"/>
              <a:cs typeface="Segoe UI Semilight" panose="020B0402040204020203" pitchFamily="34" charset="0"/>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Restrict deployments to a specific location by using Azure Policy</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https://docs.microsoft.com/en-us/learn/modules/build-cloud-governance-strategy-azure/9-restrict-location-azure-policy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90208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Azure Blueprints - </a:t>
            </a:r>
            <a:r>
              <a:rPr lang="en-IE" sz="900" b="0" i="0" u="none" strike="noStrike" kern="1200" dirty="0">
                <a:solidFill>
                  <a:schemeClr val="tx1"/>
                </a:solidFill>
                <a:effectLst/>
                <a:latin typeface="Segoe UI Light" pitchFamily="34" charset="0"/>
                <a:ea typeface="+mn-ea"/>
                <a:cs typeface="+mn-cs"/>
              </a:rPr>
              <a:t>https://azure.microsoft.com/en-us/services/blueprints/ </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https://docs.microsoft.com/en-us/learn/modules/build-cloud-governance-strategy-azure/10-govern-subscriptions-azure-blueprints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https://docs.microsoft.com/en-us/learn/modules/build-cloud-governance-strategy-azure/2-accelerate-cloud-adoption-framework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3064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7634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854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992601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dirty="0"/>
              <a:t>You can view all the Microsoft compliance offerings at </a:t>
            </a:r>
            <a:r>
              <a:rPr lang="en-IE" sz="900" dirty="0">
                <a:hlinkClick r:id="rId3"/>
              </a:rPr>
              <a:t>Microsoft Compliance Center - Compliance Offerings</a:t>
            </a:r>
            <a:endParaRPr lang="en-IE" sz="900" dirty="0"/>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https://docs.microsoft.com/en-us/learn/modules/examine-privacy-compliance-data-protection-standards/2-explore-compliance-terms-requirements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7134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Microsoft's Privacy Statement at - </a:t>
            </a:r>
            <a:r>
              <a:rPr lang="en-US" dirty="0">
                <a:hlinkClick r:id="rId3"/>
              </a:rPr>
              <a:t>microsoft.com/</a:t>
            </a:r>
            <a:r>
              <a:rPr lang="en-US" dirty="0" err="1">
                <a:hlinkClick r:id="rId3"/>
              </a:rPr>
              <a:t>privacystatement</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US" dirty="0"/>
              <a:t>Slides 26-67</a:t>
            </a:r>
          </a:p>
          <a:p>
            <a:r>
              <a:rPr lang="en-US" dirty="0"/>
              <a:t>https://docs.microsoft.com/en-us/learn/modules/examine-privacy-compliance-data-protection-standards/3-access-microsoft-privacy-statement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Services Term - https://www.microsoft.com/en-us/licensing/product-licensing/products</a:t>
            </a:r>
          </a:p>
          <a:p>
            <a:r>
              <a:rPr lang="en-US" dirty="0"/>
              <a:t>Data Protection Addendum -- https://www.microsoftvolumelicensing.com/DocumentSearch.aspx?Mode=3&amp;DocumentTypeId=67</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US" dirty="0"/>
              <a:t>Slides 26-67</a:t>
            </a:r>
          </a:p>
          <a:p>
            <a:r>
              <a:rPr lang="en-US" dirty="0"/>
              <a:t>https://docs.microsoft.com/en-us/learn/modules/examine-privacy-compliance-data-protection-standards/3-access-microsoft-privacy-statement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626899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baseline="0" dirty="0">
                <a:solidFill>
                  <a:schemeClr val="tx1"/>
                </a:solidFill>
                <a:effectLst/>
                <a:latin typeface="Segoe UI Light" pitchFamily="34" charset="0"/>
                <a:ea typeface="+mn-ea"/>
                <a:cs typeface="+mn-cs"/>
              </a:rPr>
              <a:t>Trust Center </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https://www.microsoft.com/trustcenter</a:t>
            </a:r>
          </a:p>
          <a:p>
            <a:endParaRPr lang="en-US" dirty="0"/>
          </a:p>
          <a:p>
            <a:r>
              <a:rPr lang="en-US" b="1" dirty="0"/>
              <a:t>Learn and SkillPipe content order note:</a:t>
            </a:r>
          </a:p>
          <a:p>
            <a:r>
              <a:rPr lang="en-US" dirty="0"/>
              <a:t>https://docs.microsoft.com/en-us/learn/modules/examine-privacy-compliance-data-protection-standards/4-explore-trust-center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Explore the Trust Center</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https://docs.microsoft.com/en-us/learn/modules/examine-privacy-compliance-data-protection-standards/4-explore-trust-center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20073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https://docs.microsoft.com/en-us/azure/compliance/</a:t>
            </a:r>
          </a:p>
          <a:p>
            <a:endParaRPr lang="en-US" dirty="0"/>
          </a:p>
          <a:p>
            <a:r>
              <a:rPr lang="en-US" dirty="0"/>
              <a:t>Broad range of compliance standards that Microsoft meets with its services and resources to support you and complying with regulations your business is subject to.</a:t>
            </a:r>
          </a:p>
          <a:p>
            <a:endParaRPr lang="en-US" dirty="0"/>
          </a:p>
          <a:p>
            <a:r>
              <a:rPr lang="en-US" b="1" dirty="0"/>
              <a:t>Learn and SkillPipe content order note:</a:t>
            </a:r>
          </a:p>
          <a:p>
            <a:r>
              <a:rPr lang="en-US" dirty="0"/>
              <a:t>https://docs.microsoft.com/en-us/learn/modules/examine-privacy-compliance-data-protection-standards/5-access-azure-compliance-documentation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57345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Government -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Acronym explanations</a:t>
            </a:r>
            <a:endParaRPr lang="en-IE" sz="900" b="0" i="0" u="none" strike="noStrike"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FedRAMP</a:t>
            </a:r>
            <a:r>
              <a:rPr lang="en-US" sz="900" baseline="0" dirty="0"/>
              <a:t> : US Federal Risk and Authorization Management Program (</a:t>
            </a:r>
            <a:r>
              <a:rPr lang="en-US" sz="900" dirty="0" err="1"/>
              <a:t>FedRAMP</a:t>
            </a:r>
            <a:r>
              <a:rPr lang="en-US" sz="900" baseline="0" dirty="0"/>
              <a:t>) is a standardized approach for assessing, monitoring, and authorizing cloud computing products and services under the US Federal Information Security Management Act (FISMA).</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NIST 800.171 (DIB)</a:t>
            </a:r>
            <a:r>
              <a:rPr lang="en-US" sz="900" dirty="0"/>
              <a:t> : National Institute of Standards and Technology (NIST) 800.171 standardizes</a:t>
            </a:r>
            <a:r>
              <a:rPr lang="en-US" sz="900" baseline="0" dirty="0"/>
              <a:t> </a:t>
            </a:r>
            <a:r>
              <a:rPr lang="en-US" sz="900" dirty="0"/>
              <a:t>security requirements for handling US Federal controlled unclassified information.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ITAR</a:t>
            </a:r>
            <a:r>
              <a:rPr lang="en-US" sz="900" dirty="0"/>
              <a:t> : International Traffic in Arms Regulations (ITAR) relate</a:t>
            </a:r>
            <a:r>
              <a:rPr lang="en-US" sz="900" baseline="0" dirty="0"/>
              <a:t> to </a:t>
            </a:r>
            <a:r>
              <a:rPr lang="en-US" sz="900" dirty="0"/>
              <a:t>managing the export and import of defense articles</a:t>
            </a:r>
            <a:r>
              <a:rPr lang="en-US" sz="900" baseline="0" dirty="0"/>
              <a:t>.</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IRS 1075</a:t>
            </a:r>
            <a:r>
              <a:rPr lang="en-US" sz="900" dirty="0"/>
              <a:t> : US Internal Revenue Service Publication 1075 contains guidelines for US government agencies to protect Federal tax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DoD</a:t>
            </a:r>
            <a:r>
              <a:rPr lang="en-US" sz="900" b="1" dirty="0"/>
              <a:t> L2, L4 &amp; L5</a:t>
            </a:r>
            <a:r>
              <a:rPr lang="en-US" sz="900" dirty="0"/>
              <a:t> : US Department of Defense (</a:t>
            </a:r>
            <a:r>
              <a:rPr lang="en-US" sz="900" dirty="0" err="1"/>
              <a:t>DoD</a:t>
            </a:r>
            <a:r>
              <a:rPr lang="en-US" sz="900" dirty="0"/>
              <a:t>) Levels 2, 4, and 5 are</a:t>
            </a:r>
            <a:r>
              <a:rPr lang="en-US" sz="900" baseline="0" dirty="0"/>
              <a:t> </a:t>
            </a:r>
            <a:r>
              <a:rPr lang="en-US" sz="900" dirty="0"/>
              <a:t>security authorization</a:t>
            </a:r>
            <a:r>
              <a:rPr lang="en-US" sz="900" baseline="0" dirty="0"/>
              <a:t> requirements </a:t>
            </a:r>
            <a:r>
              <a:rPr lang="en-US" sz="900" dirty="0"/>
              <a:t>for cloud service providers that host </a:t>
            </a:r>
            <a:r>
              <a:rPr lang="en-US" sz="900" dirty="0" err="1"/>
              <a:t>DoD</a:t>
            </a:r>
            <a:r>
              <a:rPr lang="en-US" sz="900" dirty="0"/>
              <a:t> information, systems, and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CJIS</a:t>
            </a:r>
            <a:r>
              <a:rPr lang="en-US" sz="900" baseline="0" dirty="0"/>
              <a:t> : US </a:t>
            </a:r>
            <a:r>
              <a:rPr lang="en-US" sz="900" b="0" dirty="0"/>
              <a:t>Criminal Justice Information Services’ (CJIS) policies establish security requirements and controls to safeguard criminal justice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b="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1" dirty="0"/>
              <a:t>Learn and SkillPipe content order note: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0" dirty="0"/>
              <a:t>https://docs.microsoft.com/en-us/learn/modules/examine-privacy-compliance-data-protection-standards/6-what-is-azure-government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China 21Vianet </a:t>
            </a:r>
            <a:r>
              <a:rPr lang="en-IE" sz="900" b="0" i="0" u="none" strike="noStrike" kern="1200" dirty="0">
                <a:solidFill>
                  <a:schemeClr val="tx1"/>
                </a:solidFill>
                <a:effectLst/>
                <a:latin typeface="Segoe UI Light" pitchFamily="34" charset="0"/>
                <a:ea typeface="+mn-ea"/>
                <a:cs typeface="+mn-cs"/>
              </a:rPr>
              <a:t>- https://docs.microsoft.com/en-us/azure/china/</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https://docs.microsoft.com/en-us/learn/modules/examine-privacy-compliance-data-protection-standards/7-what-is-azure-china-21vianet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3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https://docs.microsoft.com/en-us/learn/modules/secure-access-azure-identity-services/5-knowledge-check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https://docs.microsoft.com/en-us/learn/modules/build-cloud-governance-strategy-azure/11-knowledge-check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https://docs.microsoft.com/en-us/learn/modules/examine-privacy-compliance-data-protection-standards/8-knowledge-check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https://docs.microsoft.com/en-us/learn/modules/secure-access-azure-identity-services/summary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https://docs.microsoft.com/en-us/learn/modules/build-cloud-governance-strategy-azure/summary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a:t>
            </a:r>
            <a:r>
              <a:rPr lang="en-US" sz="800">
                <a:effectLst/>
                <a:latin typeface="Calibri" panose="020F0502020204030204" pitchFamily="34" charset="0"/>
                <a:ea typeface="Calibri" panose="020F0502020204030204" pitchFamily="34" charset="0"/>
              </a:rPr>
              <a:t>examine-privacy-compliance-data-protection-standards/summary</a:t>
            </a:r>
            <a:endParaRPr lang="en-US" sz="800" dirty="0">
              <a:effectLst/>
              <a:latin typeface="Calibri" panose="020F0502020204030204" pitchFamily="34" charset="0"/>
              <a:ea typeface="Calibri" panose="020F0502020204030204" pitchFamily="34" charset="0"/>
            </a:endParaRP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808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7932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a:p>
            <a:r>
              <a:rPr lang="en-US" b="1" dirty="0"/>
              <a:t>Learn and SkillPipe content order note:</a:t>
            </a:r>
          </a:p>
          <a:p>
            <a:r>
              <a:rPr lang="en-US" b="0" dirty="0"/>
              <a:t>https://docs.microsoft.com/en-us/learn/modules/secure-access-azure-identity-services/2-compare-authentication-authorization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Slides 7 &amp; 9</a:t>
            </a:r>
          </a:p>
          <a:p>
            <a:r>
              <a:rPr lang="en-IE" sz="900" b="0" kern="1200" dirty="0">
                <a:solidFill>
                  <a:schemeClr val="tx1"/>
                </a:solidFill>
                <a:effectLst/>
                <a:latin typeface="Segoe UI Light" pitchFamily="34" charset="0"/>
                <a:ea typeface="+mn-ea"/>
                <a:cs typeface="+mn-cs"/>
              </a:rPr>
              <a:t>https://docs.microsoft.com/en-us/learn/modules/secure-access-azure-identity-services/2-compare-authentication-authorization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US" sz="2800" b="1" dirty="0"/>
              <a:t>Azure tenant</a:t>
            </a:r>
          </a:p>
          <a:p>
            <a:r>
              <a:rPr lang="en-US" sz="2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2800" b="1" dirty="0"/>
              <a:t>Azure AD directory</a:t>
            </a:r>
          </a:p>
          <a:p>
            <a:r>
              <a:rPr lang="en-US" sz="2800" dirty="0">
                <a:latin typeface="+mn-lt"/>
              </a:rPr>
              <a:t>Each Azure tenant has a dedicated and trusted Azure AD directory. The Azure AD directory includes the tenant's users, groups, and apps and is used to perform identity and access management functions for tenant resources.</a:t>
            </a:r>
          </a:p>
          <a:p>
            <a:endParaRPr lang="en-US" sz="2800" dirty="0">
              <a:latin typeface="+mn-lt"/>
            </a:endParaRPr>
          </a:p>
          <a:p>
            <a:r>
              <a:rPr lang="en-US" sz="2800" b="1" dirty="0">
                <a:latin typeface="+mn-lt"/>
              </a:rPr>
              <a:t>Learn and SkillPipe content order note: </a:t>
            </a:r>
          </a:p>
          <a:p>
            <a:r>
              <a:rPr lang="en-US" sz="2800" dirty="0">
                <a:latin typeface="+mn-lt"/>
              </a:rPr>
              <a:t>https://docs.microsoft.com/en-us/learn/modules/secure-access-azure-identity-services/3-what-is-azure-active-directory</a:t>
            </a:r>
          </a:p>
          <a:p>
            <a:pPr marL="0" indent="0">
              <a:buFont typeface="Arial" panose="020B0604020202020204" pitchFamily="34" charset="0"/>
              <a:buNone/>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r>
              <a:rPr lang="en-US" b="0" i="0" dirty="0">
                <a:solidFill>
                  <a:srgbClr val="171717"/>
                </a:solidFill>
                <a:effectLst/>
                <a:latin typeface="Segoe UI" panose="020B0502040204020203" pitchFamily="34" charset="0"/>
              </a:rPr>
              <a:t>Administrators are faced with two primary goals:</a:t>
            </a:r>
          </a:p>
          <a:p>
            <a:pPr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a:p>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IE" sz="800" b="0" kern="1200" dirty="0">
                <a:solidFill>
                  <a:schemeClr val="tx1"/>
                </a:solidFill>
                <a:effectLst/>
                <a:latin typeface="Segoe UI Light" pitchFamily="34" charset="0"/>
                <a:ea typeface="+mn-ea"/>
                <a:cs typeface="+mn-cs"/>
              </a:rPr>
              <a:t>Slides 7 &amp; 9</a:t>
            </a:r>
          </a:p>
          <a:p>
            <a:r>
              <a:rPr lang="en-IE" sz="800" b="0" kern="1200" dirty="0">
                <a:solidFill>
                  <a:schemeClr val="tx1"/>
                </a:solidFill>
                <a:effectLst/>
                <a:latin typeface="Segoe UI Light" pitchFamily="34" charset="0"/>
                <a:ea typeface="+mn-ea"/>
                <a:cs typeface="+mn-cs"/>
              </a:rPr>
              <a:t>https://docs.microsoft.com/en-us/learn/modules/secure-access-azure-identity-services/2-compare-authentication-authorization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6237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86807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55070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85611115"/>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7468227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214154245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7675209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888409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2473174"/>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6099930"/>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077080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61624081"/>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346740"/>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9331249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08378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8292701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050551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8617051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6914817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4369006"/>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26845756"/>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85052646"/>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468455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401338606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284352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7745376"/>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367641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9878733"/>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65262116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5270174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248593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95705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727728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3354916"/>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988497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3516082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7162197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28964631"/>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246502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2981479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641258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7935363"/>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3505311"/>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3535775"/>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2802126"/>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647890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793051697"/>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3213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04304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CEF2ED8F-31D4-420F-9D61-704FD8E7C843}"/>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0111FADA-DE23-4B5F-B22E-47972D70E50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7A2BBA0C-6C26-4E6D-944B-9C840495A1DF}"/>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4748521-AF25-4BBB-B5EC-07C69C341EE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2535EB-364E-4841-89B5-DBBC279633C2}"/>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59B9E6-A9AF-4F3C-B49F-1E9F9899008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5535C-A479-4959-8AE9-738E82B46CE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EFCF61-FF6B-4713-A6EB-9182548234E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3E9D4-7FC7-4D73-87B1-B739D3DC22CD}"/>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BA2563-1DE5-437B-AEB0-FB25DEBE3A2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38C6FC-53FE-4764-9DBB-C3D63575B776}"/>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59490E-98FA-4FA1-AB99-0CCAEC1B2C1E}"/>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CD70E6-A660-414E-9CF6-21452B8B4B1B}"/>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21A0ED-044E-41CE-B599-F93A6C068200}"/>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280A4-5041-47DB-A5DB-01F1C7CD802D}"/>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208A3C-0C9C-4C37-9A8D-FD90E96B511B}"/>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5CC399-5BB5-40AD-802C-00200021594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CB6D16-7D1D-48C9-A4D0-462AB09A0C2D}"/>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0E8F40-A56F-45A7-BC61-134F5B97AD2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FA1E2D-9F48-4C34-A9DE-E754F4F4F7F4}"/>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2B8F84-0A44-403A-A7AA-5B7AF89465EC}"/>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80A8-DDFC-454B-973F-5DC6DB899150}"/>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09BBD5-8310-413C-8BF0-4920E972796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51FF44-679E-41C4-AB59-9A8B24B7B59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5199FB-1BCF-47B6-8A59-EC19E369A90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36C202E-09B2-4F4C-AF2D-14A6CFD09AD1}"/>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ACFD4E-6DB9-4A1A-A800-DBB6D47C820D}"/>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94A019-34AD-463A-BD44-90161B846D83}"/>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50D4C3-A648-4D19-94CB-11C056D1BAD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94FAE-607C-4274-BE62-8082CD36D8C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E46433-83E8-4352-9553-3F295D51CBF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1C79139-AC94-4DE7-8B8C-EB7A00D8B8F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FE188E-2ED6-4DA4-9846-AE77F5E3D5BB}"/>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8F675F-0C91-4552-8ECB-FB3D640AFC0B}"/>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6A4CE6-A0C6-45A1-81D9-994937FDD1F3}"/>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B62C0-555B-4723-838B-FEA337A87A4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814037-12AC-4AF7-9846-3729EA7E74B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301479B6-D5C0-4FB6-89A6-EFFD72D5382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27B7F857-C180-4EBB-85E4-596D6E286755}"/>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539223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50.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5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58.emf"/><Relationship Id="rId5" Type="http://schemas.microsoft.com/office/2007/relationships/hdphoto" Target="../media/hdphoto1.wdp"/><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61.emf"/></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25.xml"/><Relationship Id="rId5" Type="http://schemas.openxmlformats.org/officeDocument/2006/relationships/image" Target="../media/image73.emf"/><Relationship Id="rId4" Type="http://schemas.openxmlformats.org/officeDocument/2006/relationships/image" Target="../media/image72.sv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75.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sv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sv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solidFill>
                  <a:schemeClr val="tx1"/>
                </a:solidFill>
                <a:latin typeface="Segoe UI Semibold (Headings)"/>
              </a:rPr>
              <a:t>AZ-900T0x</a:t>
            </a:r>
            <a:br>
              <a:rPr lang="en-US" sz="4400" dirty="0">
                <a:solidFill>
                  <a:schemeClr val="tx1"/>
                </a:solidFill>
                <a:latin typeface="Segoe UI Semibold (Headings)"/>
              </a:rPr>
            </a:br>
            <a:r>
              <a:rPr lang="en-US" sz="4400" dirty="0">
                <a:solidFill>
                  <a:schemeClr val="tx1"/>
                </a:solidFill>
                <a:latin typeface="Segoe UI Semibold (Headings)"/>
              </a:rPr>
              <a:t>Module 05: </a:t>
            </a:r>
            <a:br>
              <a:rPr lang="en-US" sz="4400" dirty="0">
                <a:solidFill>
                  <a:schemeClr val="tx1"/>
                </a:solidFill>
                <a:latin typeface="Segoe UI Semibold (Headings)"/>
              </a:rPr>
            </a:br>
            <a:r>
              <a:rPr lang="en-US" sz="4400" dirty="0">
                <a:solidFill>
                  <a:schemeClr val="tx1"/>
                </a:solidFill>
                <a:latin typeface="Segoe UI Semibold (Headings)"/>
              </a:rPr>
              <a:t>Identity, governance, privacy, and compliance</a:t>
            </a:r>
            <a:endParaRPr lang="en-US" sz="44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access with RBAC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7923"/>
            <a:ext cx="5394960" cy="2354491"/>
          </a:xfrm>
        </p:spPr>
        <p:txBody>
          <a:bodyPr/>
          <a:lstStyle/>
          <a:p>
            <a:pPr marL="228600" lvl="1" indent="0">
              <a:buNone/>
            </a:pPr>
            <a:r>
              <a:rPr lang="en-US" sz="2400" dirty="0">
                <a:latin typeface="+mj-lt"/>
                <a:cs typeface="Segoe UI Semibold" panose="020B0702040204020203" pitchFamily="34" charset="0"/>
              </a:rPr>
              <a:t>Assign roles and view activity logs.</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View and assign roles.</a:t>
            </a:r>
          </a:p>
          <a:p>
            <a:pPr marL="742950" lvl="1" indent="-514350">
              <a:buFont typeface="+mj-lt"/>
              <a:buAutoNum type="arabicPeriod"/>
            </a:pPr>
            <a:r>
              <a:rPr lang="en-US" sz="2400" dirty="0">
                <a:cs typeface="Segoe UI" panose="020B0502040204020203" pitchFamily="34" charset="0"/>
              </a:rPr>
              <a:t>View the activity log and remove a role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Governance Methodologies</a:t>
            </a:r>
          </a:p>
        </p:txBody>
      </p:sp>
      <p:pic>
        <p:nvPicPr>
          <p:cNvPr id="5" name="Graphic 4" descr="Circles with arrows">
            <a:extLst>
              <a:ext uri="{FF2B5EF4-FFF2-40B4-BE49-F238E27FC236}">
                <a16:creationId xmlns:a16="http://schemas.microsoft.com/office/drawing/2014/main" id="{EC9D315F-83DF-43F5-9E3F-F21AE7D13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38" y="2769219"/>
            <a:ext cx="1319561" cy="1319561"/>
          </a:xfrm>
          <a:prstGeom prst="rect">
            <a:avLst/>
          </a:prstGeom>
        </p:spPr>
      </p:pic>
    </p:spTree>
    <p:extLst>
      <p:ext uri="{BB962C8B-B14F-4D97-AF65-F5344CB8AC3E}">
        <p14:creationId xmlns:p14="http://schemas.microsoft.com/office/powerpoint/2010/main" val="442354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3B6-509E-41FA-8FD5-CB89A9E4996E}"/>
              </a:ext>
            </a:extLst>
          </p:cNvPr>
          <p:cNvSpPr>
            <a:spLocks noGrp="1"/>
          </p:cNvSpPr>
          <p:nvPr>
            <p:ph type="title"/>
          </p:nvPr>
        </p:nvSpPr>
        <p:spPr/>
        <p:txBody>
          <a:bodyPr/>
          <a:lstStyle/>
          <a:p>
            <a:r>
              <a:rPr lang="en-US" dirty="0"/>
              <a:t>Azure Governance Methodologies - Objective Domain</a:t>
            </a:r>
          </a:p>
        </p:txBody>
      </p:sp>
      <p:sp>
        <p:nvSpPr>
          <p:cNvPr id="3" name="Text Placeholder 2">
            <a:extLst>
              <a:ext uri="{FF2B5EF4-FFF2-40B4-BE49-F238E27FC236}">
                <a16:creationId xmlns:a16="http://schemas.microsoft.com/office/drawing/2014/main" id="{CD8780B6-9273-411A-9536-09DE1D036BDE}"/>
              </a:ext>
            </a:extLst>
          </p:cNvPr>
          <p:cNvSpPr>
            <a:spLocks noGrp="1"/>
          </p:cNvSpPr>
          <p:nvPr>
            <p:ph sz="quarter" idx="10"/>
          </p:nvPr>
        </p:nvSpPr>
        <p:spPr>
          <a:xfrm>
            <a:off x="419100" y="1456897"/>
            <a:ext cx="11340811" cy="3539430"/>
          </a:xfrm>
        </p:spPr>
        <p:txBody>
          <a:bodyPr/>
          <a:lstStyle/>
          <a:p>
            <a:pPr lvl="0" fontAlgn="base"/>
            <a:r>
              <a:rPr lang="en-US" dirty="0">
                <a:latin typeface="+mj-lt"/>
              </a:rPr>
              <a:t>Describe the functionality and the usage of:</a:t>
            </a:r>
            <a:endParaRPr lang="en-US" sz="800" dirty="0">
              <a:latin typeface="+mj-lt"/>
            </a:endParaRPr>
          </a:p>
          <a:p>
            <a:pPr marL="342900" lvl="0" indent="-342900" fontAlgn="base">
              <a:buFont typeface="Arial" panose="020B0604020202020204" pitchFamily="34" charset="0"/>
              <a:buChar char="•"/>
            </a:pPr>
            <a:r>
              <a:rPr lang="en-US" dirty="0">
                <a:latin typeface="+mn-lt"/>
              </a:rPr>
              <a:t>Role-Based Access Control (RBAC)</a:t>
            </a:r>
          </a:p>
          <a:p>
            <a:pPr marL="342900" lvl="0" indent="-342900" fontAlgn="base">
              <a:buFont typeface="Arial" panose="020B0604020202020204" pitchFamily="34" charset="0"/>
              <a:buChar char="•"/>
            </a:pPr>
            <a:r>
              <a:rPr lang="en-US" dirty="0">
                <a:latin typeface="+mn-lt"/>
              </a:rPr>
              <a:t>Resource locks</a:t>
            </a:r>
          </a:p>
          <a:p>
            <a:pPr marL="342900" lvl="0" indent="-342900" fontAlgn="base">
              <a:buFont typeface="Arial" panose="020B0604020202020204" pitchFamily="34" charset="0"/>
              <a:buChar char="•"/>
            </a:pPr>
            <a:r>
              <a:rPr lang="en-US" dirty="0">
                <a:latin typeface="+mn-lt"/>
              </a:rPr>
              <a:t>Tags</a:t>
            </a:r>
          </a:p>
          <a:p>
            <a:pPr marL="342900" lvl="0" indent="-342900" fontAlgn="base">
              <a:buFont typeface="Arial" panose="020B0604020202020204" pitchFamily="34" charset="0"/>
              <a:buChar char="•"/>
            </a:pPr>
            <a:r>
              <a:rPr lang="en-US" dirty="0">
                <a:latin typeface="+mn-lt"/>
              </a:rPr>
              <a:t>Azure Policy</a:t>
            </a:r>
          </a:p>
          <a:p>
            <a:pPr marL="342900" lvl="0" indent="-342900" fontAlgn="base">
              <a:buFont typeface="Arial" panose="020B0604020202020204" pitchFamily="34" charset="0"/>
              <a:buChar char="•"/>
            </a:pPr>
            <a:r>
              <a:rPr lang="en-US" dirty="0">
                <a:latin typeface="+mn-lt"/>
              </a:rPr>
              <a:t>Azure Blueprints</a:t>
            </a:r>
          </a:p>
          <a:p>
            <a:pPr marL="342900" lvl="0" indent="-342900" fontAlgn="base">
              <a:buFont typeface="Arial" panose="020B0604020202020204" pitchFamily="34" charset="0"/>
              <a:buChar char="•"/>
            </a:pPr>
            <a:r>
              <a:rPr lang="en-US" dirty="0">
                <a:latin typeface="+mn-lt"/>
              </a:rPr>
              <a:t>Cloud Adoption Framework for Azure</a:t>
            </a:r>
          </a:p>
        </p:txBody>
      </p:sp>
    </p:spTree>
    <p:extLst>
      <p:ext uri="{BB962C8B-B14F-4D97-AF65-F5344CB8AC3E}">
        <p14:creationId xmlns:p14="http://schemas.microsoft.com/office/powerpoint/2010/main" val="15288986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Role-based access control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locks</a:t>
            </a:r>
          </a:p>
        </p:txBody>
      </p:sp>
      <p:sp>
        <p:nvSpPr>
          <p:cNvPr id="6" name="Text Placeholder 5"/>
          <p:cNvSpPr>
            <a:spLocks noGrp="1"/>
          </p:cNvSpPr>
          <p:nvPr>
            <p:ph sz="quarter" idx="10"/>
          </p:nvPr>
        </p:nvSpPr>
        <p:spPr>
          <a:xfrm>
            <a:off x="419100" y="1456897"/>
            <a:ext cx="11340811" cy="1420902"/>
          </a:xfrm>
        </p:spPr>
        <p:txBody>
          <a:bodyPr/>
          <a:lstStyle/>
          <a:p>
            <a:pPr marL="457200" indent="-457200">
              <a:buFont typeface="Arial" panose="020B0604020202020204" pitchFamily="34" charset="0"/>
              <a:buChar char="•"/>
            </a:pPr>
            <a:r>
              <a:rPr lang="en-US" noProof="0" dirty="0">
                <a:latin typeface="+mn-lt"/>
              </a:rPr>
              <a:t>Protect your Azure resources from accidental deletion or modification. </a:t>
            </a:r>
          </a:p>
          <a:p>
            <a:pPr marL="457200" indent="-457200">
              <a:buFont typeface="Arial" panose="020B0604020202020204" pitchFamily="34" charset="0"/>
              <a:buChar char="•"/>
            </a:pPr>
            <a:r>
              <a:rPr lang="en-US" noProof="0" dirty="0">
                <a:latin typeface="+mn-lt"/>
              </a:rPr>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2883580604"/>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0" dirty="0">
                          <a:latin typeface="+mj-lt"/>
                        </a:rPr>
                        <a:t>Lock Types</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Read</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Update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Delete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en-US" sz="2400" b="0" dirty="0" err="1"/>
                        <a:t>CanNotDelete</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0" dirty="0" err="1"/>
                        <a:t>ReadOnly</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Resource Locks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1919" y="1525707"/>
            <a:ext cx="5677358" cy="4021614"/>
          </a:xfrm>
        </p:spPr>
        <p:txBody>
          <a:bodyPr/>
          <a:lstStyle/>
          <a:p>
            <a:pPr marL="228600" lvl="1" indent="0">
              <a:buNone/>
            </a:pPr>
            <a:r>
              <a:rPr lang="en-US" sz="2400" dirty="0">
                <a:latin typeface="+mj-lt"/>
                <a:cs typeface="Segoe UI Semibold" panose="020B0702040204020203" pitchFamily="34" charset="0"/>
              </a:rPr>
              <a:t>Create a resource group add a lock and test deletion, test deleting a resource in the resource group.</a:t>
            </a:r>
          </a:p>
          <a:p>
            <a:pPr marL="685800" lvl="1" indent="-457200">
              <a:buFont typeface="+mj-lt"/>
              <a:buAutoNum type="arabicPeriod"/>
            </a:pPr>
            <a:r>
              <a:rPr lang="en-US" sz="2400" dirty="0">
                <a:cs typeface="Segoe UI" panose="020B0502040204020203" pitchFamily="34" charset="0"/>
              </a:rPr>
              <a:t>Create a resource group.</a:t>
            </a:r>
          </a:p>
          <a:p>
            <a:pPr marL="685800" lvl="1" indent="-457200">
              <a:buFont typeface="+mj-lt"/>
              <a:buAutoNum type="arabicPeriod"/>
            </a:pPr>
            <a:r>
              <a:rPr lang="en-US" sz="2400" dirty="0">
                <a:cs typeface="Segoe UI" panose="020B0502040204020203" pitchFamily="34" charset="0"/>
              </a:rPr>
              <a:t>Add a resource lock to prevent deletion of a resource group.</a:t>
            </a:r>
          </a:p>
          <a:p>
            <a:pPr marL="685800" lvl="1" indent="-457200">
              <a:buFont typeface="+mj-lt"/>
              <a:buAutoNum type="arabicPeriod"/>
            </a:pPr>
            <a:r>
              <a:rPr lang="en-US" sz="2400" dirty="0">
                <a:cs typeface="Segoe UI" panose="020B0502040204020203" pitchFamily="34" charset="0"/>
              </a:rPr>
              <a:t>Test deleting a member of the resource group.</a:t>
            </a:r>
          </a:p>
          <a:p>
            <a:pPr marL="685800" lvl="1" indent="-457200">
              <a:buFont typeface="+mj-lt"/>
              <a:buAutoNum type="arabicPeriod"/>
            </a:pPr>
            <a:r>
              <a:rPr lang="en-US" sz="2400" dirty="0">
                <a:cs typeface="Segoe UI" panose="020B0502040204020203" pitchFamily="34" charset="0"/>
              </a:rPr>
              <a:t>Remove the resource lock.</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92780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932983"/>
          </a:xfrm>
        </p:spPr>
        <p:txBody>
          <a:bodyPr/>
          <a:lstStyle/>
          <a:p>
            <a:pPr marL="282575" indent="-282575">
              <a:buFont typeface="Arial" panose="020B0604020202020204" pitchFamily="34" charset="0"/>
              <a:buChar char="•"/>
            </a:pPr>
            <a:r>
              <a:rPr lang="en-IE" dirty="0">
                <a:latin typeface="+mn-lt"/>
              </a:rPr>
              <a:t>Provides metadata for your Azure resources. </a:t>
            </a:r>
          </a:p>
          <a:p>
            <a:pPr marL="282575" indent="-282575">
              <a:buFont typeface="Arial" panose="020B0604020202020204" pitchFamily="34" charset="0"/>
              <a:buChar char="•"/>
            </a:pPr>
            <a:r>
              <a:rPr lang="en-IE" dirty="0">
                <a:latin typeface="+mn-lt"/>
              </a:rPr>
              <a:t>Logically organizes resources into a taxonomy. </a:t>
            </a:r>
          </a:p>
          <a:p>
            <a:pPr marL="282575" indent="-282575">
              <a:buFont typeface="Arial" panose="020B0604020202020204" pitchFamily="34" charset="0"/>
              <a:buChar char="•"/>
            </a:pPr>
            <a:r>
              <a:rPr lang="en-IE" dirty="0">
                <a:latin typeface="+mn-lt"/>
              </a:rPr>
              <a:t>Consists of a name-value pair.</a:t>
            </a:r>
          </a:p>
          <a:p>
            <a:pPr marL="282575" indent="-282575">
              <a:buFont typeface="Arial" panose="020B0604020202020204" pitchFamily="34" charset="0"/>
              <a:buChar char="•"/>
            </a:pPr>
            <a:r>
              <a:rPr lang="en-IE" dirty="0">
                <a:latin typeface="+mn-lt"/>
              </a:rPr>
              <a:t>Very useful for rolling up billing information.</a:t>
            </a:r>
          </a:p>
        </p:txBody>
      </p:sp>
      <p:grpSp>
        <p:nvGrpSpPr>
          <p:cNvPr id="3" name="Group 2" descr="Package with a tag on it that shows the Owner is Joe in marketing with another tag showing the cost-center of the package is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Implement resource tagging</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28246"/>
            <a:ext cx="5394960" cy="4021614"/>
          </a:xfrm>
        </p:spPr>
        <p:txBody>
          <a:bodyPr/>
          <a:lstStyle/>
          <a:p>
            <a:pPr marL="228600" lvl="1" indent="0">
              <a:buNone/>
            </a:pPr>
            <a:r>
              <a:rPr lang="en-US" sz="2400" dirty="0">
                <a:latin typeface="Segoe UI Semibold" panose="020B0702040204020203" pitchFamily="34" charset="0"/>
                <a:cs typeface="Segoe UI Semibold" panose="020B0702040204020203" pitchFamily="34" charset="0"/>
              </a:rPr>
              <a:t>Create a policy assignment that requires tagging, then create a storage account and test the tagging.</a:t>
            </a:r>
            <a:endParaRPr lang="en-US" dirty="0">
              <a:latin typeface="Segoe UI Semibold" panose="020B0702040204020203" pitchFamily="34" charset="0"/>
              <a:cs typeface="Segoe UI Semibold" panose="020B0702040204020203" pitchFamily="34" charset="0"/>
            </a:endParaRP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policy assignment to require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storage account to test required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View all resources with a specific tag.</a:t>
            </a:r>
          </a:p>
          <a:p>
            <a:pPr marL="742950" lvl="1" indent="-514350">
              <a:buFont typeface="+mj-lt"/>
              <a:buAutoNum type="arabicPeriod"/>
            </a:pPr>
            <a:r>
              <a:rPr lang="en-US" dirty="0">
                <a:latin typeface="Segoe UI" panose="020B0502040204020203" pitchFamily="34" charset="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705267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en-US" i="0" dirty="0">
                <a:solidFill>
                  <a:srgbClr val="171717"/>
                </a:solidFill>
                <a:effectLst/>
                <a:latin typeface="+mj-lt"/>
              </a:rPr>
              <a:t>Azure Policy</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helps to enforce organizational standards and to assess compliance at-scale. Provides governance and resource consistency </a:t>
            </a:r>
            <a:r>
              <a:rPr lang="en-US" dirty="0">
                <a:solidFill>
                  <a:srgbClr val="171717"/>
                </a:solidFill>
                <a:latin typeface="Segoe UI" panose="020B0502040204020203" pitchFamily="34" charset="0"/>
              </a:rPr>
              <a:t>with regulatory compliance, security, cost, and management. </a:t>
            </a:r>
            <a:endParaRPr lang="en-US" noProof="0" dirty="0">
              <a:latin typeface="+mn-lt"/>
            </a:endParaRP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0346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an Azure Policy</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4217"/>
            <a:ext cx="5394960" cy="3221395"/>
          </a:xfrm>
        </p:spPr>
        <p:txBody>
          <a:bodyPr/>
          <a:lstStyle/>
          <a:p>
            <a:pPr marL="228600" lvl="1" indent="0">
              <a:buNone/>
            </a:pPr>
            <a:r>
              <a:rPr lang="en-US" sz="2400" dirty="0">
                <a:latin typeface="+mj-lt"/>
                <a:cs typeface="Segoe UI Semibold" panose="020B0702040204020203" pitchFamily="34" charset="0"/>
              </a:rPr>
              <a:t>Create an Azure Policy to restrict deployment of Azure resources to a specific location.</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Create a policy assignment.</a:t>
            </a:r>
          </a:p>
          <a:p>
            <a:pPr marL="742950" lvl="1" indent="-514350">
              <a:buFont typeface="+mj-lt"/>
              <a:buAutoNum type="arabicPeriod"/>
            </a:pPr>
            <a:r>
              <a:rPr lang="en-US" sz="2400" dirty="0">
                <a:cs typeface="Segoe UI" panose="020B0502040204020203" pitchFamily="34" charset="0"/>
              </a:rPr>
              <a:t>Test the allowed location policy.</a:t>
            </a:r>
          </a:p>
          <a:p>
            <a:pPr marL="742950" lvl="1" indent="-514350">
              <a:buFont typeface="+mj-lt"/>
              <a:buAutoNum type="arabicPeriod"/>
            </a:pPr>
            <a:r>
              <a:rPr lang="en-US" sz="2400" dirty="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991393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C35655B0-596F-4960-AACA-E96A9425F8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Blueprints</a:t>
            </a:r>
          </a:p>
        </p:txBody>
      </p:sp>
      <p:sp>
        <p:nvSpPr>
          <p:cNvPr id="6" name="Text Placeholder 5"/>
          <p:cNvSpPr>
            <a:spLocks noGrp="1"/>
          </p:cNvSpPr>
          <p:nvPr>
            <p:ph sz="quarter" idx="10"/>
          </p:nvPr>
        </p:nvSpPr>
        <p:spPr>
          <a:xfrm>
            <a:off x="419100" y="1456897"/>
            <a:ext cx="11340811" cy="3652282"/>
          </a:xfrm>
        </p:spPr>
        <p:txBody>
          <a:bodyPr/>
          <a:lstStyle/>
          <a:p>
            <a:r>
              <a:rPr lang="en-US" i="0" dirty="0">
                <a:solidFill>
                  <a:srgbClr val="171717"/>
                </a:solidFill>
                <a:effectLst/>
                <a:latin typeface="+mj-lt"/>
              </a:rPr>
              <a:t>Azure Blueprints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makes it possible for development teams to rapidly build and stand up new environments. Development teams can quickly build trust through organizational compliance with a set of built-in components</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(such as networking</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 in order to speed up development and delivery.</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Role Assignments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latin typeface="Segoe UI" panose="020B0502040204020203" pitchFamily="34" charset="0"/>
                <a:cs typeface="Segoe UI" panose="020B0502040204020203" pitchFamily="34" charset="0"/>
              </a:rPr>
              <a:t>Azure Resource Manager Templates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Resource Groups</a:t>
            </a:r>
            <a:endParaRPr lang="en-US" sz="2400" noProof="0" dirty="0">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064F-5CD9-4CE4-B9F3-98778056BE1F}"/>
              </a:ext>
            </a:extLst>
          </p:cNvPr>
          <p:cNvSpPr>
            <a:spLocks noGrp="1"/>
          </p:cNvSpPr>
          <p:nvPr>
            <p:ph type="title"/>
          </p:nvPr>
        </p:nvSpPr>
        <p:spPr/>
        <p:txBody>
          <a:bodyPr/>
          <a:lstStyle/>
          <a:p>
            <a:r>
              <a:rPr lang="en-US" dirty="0">
                <a:solidFill>
                  <a:schemeClr val="tx1"/>
                </a:solidFill>
              </a:rPr>
              <a:t>Cloud Adoption Framework</a:t>
            </a:r>
          </a:p>
        </p:txBody>
      </p:sp>
      <p:sp>
        <p:nvSpPr>
          <p:cNvPr id="3" name="Text Placeholder 2">
            <a:extLst>
              <a:ext uri="{FF2B5EF4-FFF2-40B4-BE49-F238E27FC236}">
                <a16:creationId xmlns:a16="http://schemas.microsoft.com/office/drawing/2014/main" id="{D081D35A-5944-4612-9F2D-B9D28C18B34E}"/>
              </a:ext>
            </a:extLst>
          </p:cNvPr>
          <p:cNvSpPr>
            <a:spLocks noGrp="1"/>
          </p:cNvSpPr>
          <p:nvPr>
            <p:ph sz="quarter" idx="10"/>
          </p:nvPr>
        </p:nvSpPr>
        <p:spPr>
          <a:xfrm>
            <a:off x="1520536" y="4002030"/>
            <a:ext cx="9150927" cy="1364476"/>
          </a:xfrm>
        </p:spPr>
        <p:txBody>
          <a:bodyPr vert="horz" wrap="square" lIns="0" tIns="0" rIns="0" bIns="0" rtlCol="0" anchor="t">
            <a:spAutoFit/>
          </a:bodyPr>
          <a:lstStyle/>
          <a:p>
            <a:pPr marL="457200" indent="-457200">
              <a:buFont typeface="Arial" panose="05000000000000000000" pitchFamily="2" charset="2"/>
              <a:buChar char="•"/>
            </a:pPr>
            <a:r>
              <a:rPr lang="en-US" dirty="0">
                <a:latin typeface="+mn-lt"/>
                <a:cs typeface="Segoe UI Semilight"/>
              </a:rPr>
              <a:t>The One Microsoft approach to cloud adoption in Azure.</a:t>
            </a:r>
            <a:endParaRPr lang="en-US" dirty="0">
              <a:latin typeface="+mn-lt"/>
            </a:endParaRPr>
          </a:p>
          <a:p>
            <a:pPr marL="457200" indent="-457200">
              <a:buFont typeface="Arial" panose="05000000000000000000" pitchFamily="2" charset="2"/>
              <a:buChar char="•"/>
            </a:pPr>
            <a:r>
              <a:rPr lang="en-US" dirty="0">
                <a:latin typeface="+mn-lt"/>
                <a:cs typeface="Segoe UI Semilight"/>
              </a:rPr>
              <a:t>Best practices from Microsoft employees, partners, and customers.</a:t>
            </a:r>
            <a:endParaRPr lang="en-US" dirty="0">
              <a:latin typeface="+mn-lt"/>
            </a:endParaRPr>
          </a:p>
          <a:p>
            <a:pPr marL="457200" indent="-457200">
              <a:buFont typeface="Arial" panose="05000000000000000000" pitchFamily="2" charset="2"/>
              <a:buChar char="•"/>
            </a:pPr>
            <a:r>
              <a:rPr lang="en-US" dirty="0">
                <a:latin typeface="+mn-lt"/>
                <a:cs typeface="Segoe UI Semilight"/>
              </a:rPr>
              <a:t>Tools, guidance, and narratives for strategies and outcomes.</a:t>
            </a:r>
            <a:endParaRPr lang="en-US" dirty="0">
              <a:latin typeface="+mn-lt"/>
            </a:endParaRPr>
          </a:p>
        </p:txBody>
      </p:sp>
      <p:pic>
        <p:nvPicPr>
          <p:cNvPr id="4" name="Picture 4" descr="A picture containing bird, flower&#10;&#10;Description generated with very high confidence">
            <a:extLst>
              <a:ext uri="{FF2B5EF4-FFF2-40B4-BE49-F238E27FC236}">
                <a16:creationId xmlns:a16="http://schemas.microsoft.com/office/drawing/2014/main" id="{967486D3-46A9-4459-9AB0-CB3F107CA8E0}"/>
              </a:ext>
            </a:extLst>
          </p:cNvPr>
          <p:cNvPicPr>
            <a:picLocks noChangeAspect="1"/>
          </p:cNvPicPr>
          <p:nvPr/>
        </p:nvPicPr>
        <p:blipFill>
          <a:blip r:embed="rId3"/>
          <a:stretch>
            <a:fillRect/>
          </a:stretch>
        </p:blipFill>
        <p:spPr>
          <a:xfrm>
            <a:off x="1381983" y="1218252"/>
            <a:ext cx="9414587" cy="2592698"/>
          </a:xfrm>
          <a:prstGeom prst="rect">
            <a:avLst/>
          </a:prstGeom>
          <a:ln>
            <a:solidFill>
              <a:schemeClr val="accent1"/>
            </a:solidFill>
          </a:ln>
        </p:spPr>
      </p:pic>
    </p:spTree>
    <p:extLst>
      <p:ext uri="{BB962C8B-B14F-4D97-AF65-F5344CB8AC3E}">
        <p14:creationId xmlns:p14="http://schemas.microsoft.com/office/powerpoint/2010/main" val="19492978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Segoe UI Semibold (Headings)"/>
              </a:rPr>
              <a:t>Privacy, compliance, and data protection standards</a:t>
            </a:r>
            <a:endParaRPr lang="en-US" dirty="0">
              <a:latin typeface="Segoe UI Semibold (Headings)"/>
            </a:endParaRPr>
          </a:p>
        </p:txBody>
      </p:sp>
      <p:pic>
        <p:nvPicPr>
          <p:cNvPr id="5" name="Graphic 4" descr="Contract">
            <a:extLst>
              <a:ext uri="{FF2B5EF4-FFF2-40B4-BE49-F238E27FC236}">
                <a16:creationId xmlns:a16="http://schemas.microsoft.com/office/drawing/2014/main" id="{3E86EB4A-4B7C-4E24-8872-BAB37527A1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3734" y="2669370"/>
            <a:ext cx="1498600" cy="1498600"/>
          </a:xfrm>
          <a:prstGeom prst="rect">
            <a:avLst/>
          </a:prstGeom>
        </p:spPr>
      </p:pic>
    </p:spTree>
    <p:extLst>
      <p:ext uri="{BB962C8B-B14F-4D97-AF65-F5344CB8AC3E}">
        <p14:creationId xmlns:p14="http://schemas.microsoft.com/office/powerpoint/2010/main" val="3441866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9BDB-6670-46DD-B177-A153771A2601}"/>
              </a:ext>
            </a:extLst>
          </p:cNvPr>
          <p:cNvSpPr>
            <a:spLocks noGrp="1"/>
          </p:cNvSpPr>
          <p:nvPr>
            <p:ph type="title"/>
          </p:nvPr>
        </p:nvSpPr>
        <p:spPr/>
        <p:txBody>
          <a:bodyPr/>
          <a:lstStyle/>
          <a:p>
            <a:r>
              <a:rPr lang="en-US" dirty="0"/>
              <a:t>Privacy, Compliance, and Data Protection - Objective Domain</a:t>
            </a:r>
          </a:p>
        </p:txBody>
      </p:sp>
      <p:sp>
        <p:nvSpPr>
          <p:cNvPr id="3" name="Text Placeholder 2">
            <a:extLst>
              <a:ext uri="{FF2B5EF4-FFF2-40B4-BE49-F238E27FC236}">
                <a16:creationId xmlns:a16="http://schemas.microsoft.com/office/drawing/2014/main" id="{A7CB0E8F-550A-4C5C-8BB6-10949A6D717F}"/>
              </a:ext>
            </a:extLst>
          </p:cNvPr>
          <p:cNvSpPr>
            <a:spLocks noGrp="1"/>
          </p:cNvSpPr>
          <p:nvPr>
            <p:ph sz="quarter" idx="10"/>
          </p:nvPr>
        </p:nvSpPr>
        <p:spPr>
          <a:xfrm>
            <a:off x="419100" y="1456897"/>
            <a:ext cx="11340811" cy="3595856"/>
          </a:xfrm>
        </p:spPr>
        <p:txBody>
          <a:bodyPr vert="horz" wrap="square" lIns="0" tIns="0" rIns="0" bIns="0" rtlCol="0" anchor="t">
            <a:spAutoFit/>
          </a:bodyPr>
          <a:lstStyle/>
          <a:p>
            <a:pPr fontAlgn="base"/>
            <a:r>
              <a:rPr lang="en-US" dirty="0">
                <a:latin typeface="+mj-lt"/>
                <a:cs typeface="Segoe UI Semibold" panose="020B0702040204020203" pitchFamily="34" charset="0"/>
              </a:rPr>
              <a:t>Describe the purpose of the:</a:t>
            </a:r>
            <a:endParaRPr lang="en-US" dirty="0">
              <a:latin typeface="+mj-lt"/>
              <a:cs typeface="Segoe UI Semilight"/>
            </a:endParaRPr>
          </a:p>
          <a:p>
            <a:pPr marL="457200" indent="-457200" fontAlgn="base">
              <a:buFont typeface="Arial" panose="020B0604020202020204" pitchFamily="34" charset="0"/>
              <a:buChar char="•"/>
            </a:pPr>
            <a:r>
              <a:rPr lang="en-US" dirty="0">
                <a:cs typeface="Segoe UI"/>
              </a:rPr>
              <a:t>Microsoft core tenants of Security, Privacy, and Compliance</a:t>
            </a:r>
          </a:p>
          <a:p>
            <a:pPr marL="457200" indent="-457200" fontAlgn="base">
              <a:buFont typeface="Arial" panose="020B0604020202020204" pitchFamily="34" charset="0"/>
              <a:buChar char="•"/>
            </a:pPr>
            <a:r>
              <a:rPr lang="en-US" dirty="0">
                <a:cs typeface="Segoe UI" panose="020B0502040204020203" pitchFamily="34" charset="0"/>
              </a:rPr>
              <a:t>Microsoft Privacy Statement, Online Services Terms (OST) and Data Protection Amendment (DPA)</a:t>
            </a:r>
          </a:p>
          <a:p>
            <a:pPr marL="457200" indent="-457200" fontAlgn="base">
              <a:buFont typeface="Arial" panose="020B0604020202020204" pitchFamily="34" charset="0"/>
              <a:buChar char="•"/>
            </a:pPr>
            <a:r>
              <a:rPr lang="en-US" dirty="0">
                <a:cs typeface="Segoe UI" panose="020B0502040204020203" pitchFamily="34" charset="0"/>
              </a:rPr>
              <a:t>Trust Center</a:t>
            </a:r>
          </a:p>
          <a:p>
            <a:pPr marL="457200" indent="-457200" fontAlgn="base">
              <a:buFont typeface="Arial" panose="020B0604020202020204" pitchFamily="34" charset="0"/>
              <a:buChar char="•"/>
            </a:pPr>
            <a:r>
              <a:rPr lang="en-US" dirty="0">
                <a:cs typeface="Segoe UI" panose="020B0502040204020203" pitchFamily="34" charset="0"/>
              </a:rPr>
              <a:t>Azure compliance documentation</a:t>
            </a:r>
          </a:p>
          <a:p>
            <a:pPr marL="457200" indent="-457200" fontAlgn="base">
              <a:buFont typeface="Arial" panose="020B0604020202020204" pitchFamily="34" charset="0"/>
              <a:buChar char="•"/>
            </a:pPr>
            <a:r>
              <a:rPr lang="en-US" dirty="0">
                <a:cs typeface="Segoe UI" panose="020B0502040204020203" pitchFamily="34" charset="0"/>
              </a:rPr>
              <a:t>Azure Sovereign Regions (Azure Government cloud services and Azure China cloud services)</a:t>
            </a:r>
          </a:p>
        </p:txBody>
      </p:sp>
    </p:spTree>
    <p:extLst>
      <p:ext uri="{BB962C8B-B14F-4D97-AF65-F5344CB8AC3E}">
        <p14:creationId xmlns:p14="http://schemas.microsoft.com/office/powerpoint/2010/main" val="29988105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5EE0-9E7E-4199-BBD5-5D459A55E85D}"/>
              </a:ext>
            </a:extLst>
          </p:cNvPr>
          <p:cNvSpPr>
            <a:spLocks noGrp="1"/>
          </p:cNvSpPr>
          <p:nvPr>
            <p:ph type="title"/>
          </p:nvPr>
        </p:nvSpPr>
        <p:spPr>
          <a:xfrm>
            <a:off x="418643" y="325256"/>
            <a:ext cx="11341268" cy="680196"/>
          </a:xfrm>
        </p:spPr>
        <p:txBody>
          <a:bodyPr/>
          <a:lstStyle/>
          <a:p>
            <a:r>
              <a:rPr lang="en-US" dirty="0">
                <a:cs typeface="Segoe UI"/>
              </a:rPr>
              <a:t>Security, Privacy, and Compliance</a:t>
            </a:r>
          </a:p>
        </p:txBody>
      </p:sp>
      <p:grpSp>
        <p:nvGrpSpPr>
          <p:cNvPr id="4" name="Group 3" descr="Security icon - a locked padlock.">
            <a:extLst>
              <a:ext uri="{FF2B5EF4-FFF2-40B4-BE49-F238E27FC236}">
                <a16:creationId xmlns:a16="http://schemas.microsoft.com/office/drawing/2014/main" id="{A9C3A1BA-648D-4118-AEC3-DFE98E29124B}"/>
              </a:ext>
            </a:extLst>
          </p:cNvPr>
          <p:cNvGrpSpPr/>
          <p:nvPr/>
        </p:nvGrpSpPr>
        <p:grpSpPr>
          <a:xfrm>
            <a:off x="596092" y="1201796"/>
            <a:ext cx="11392708" cy="1292662"/>
            <a:chOff x="596092" y="1532433"/>
            <a:chExt cx="11392708" cy="1292662"/>
          </a:xfrm>
        </p:grpSpPr>
        <p:pic>
          <p:nvPicPr>
            <p:cNvPr id="12" name="Picture 11">
              <a:extLst>
                <a:ext uri="{FF2B5EF4-FFF2-40B4-BE49-F238E27FC236}">
                  <a16:creationId xmlns:a16="http://schemas.microsoft.com/office/drawing/2014/main" id="{DEEF3450-E99E-4B3D-A00B-03E623FE09E4}"/>
                </a:ext>
              </a:extLst>
            </p:cNvPr>
            <p:cNvPicPr>
              <a:picLocks noChangeAspect="1"/>
            </p:cNvPicPr>
            <p:nvPr/>
          </p:nvPicPr>
          <p:blipFill rotWithShape="1">
            <a:blip r:embed="rId3"/>
            <a:srcRect r="-18" b="27004"/>
            <a:stretch/>
          </p:blipFill>
          <p:spPr>
            <a:xfrm>
              <a:off x="596092" y="1589153"/>
              <a:ext cx="957759" cy="1179223"/>
            </a:xfrm>
            <a:prstGeom prst="rect">
              <a:avLst/>
            </a:prstGeom>
          </p:spPr>
        </p:pic>
        <p:sp>
          <p:nvSpPr>
            <p:cNvPr id="3" name="TextBox 2">
              <a:extLst>
                <a:ext uri="{FF2B5EF4-FFF2-40B4-BE49-F238E27FC236}">
                  <a16:creationId xmlns:a16="http://schemas.microsoft.com/office/drawing/2014/main" id="{CA0B9AFF-47F0-4C7B-9D65-1F3C24EFE018}"/>
                </a:ext>
              </a:extLst>
            </p:cNvPr>
            <p:cNvSpPr txBox="1"/>
            <p:nvPr/>
          </p:nvSpPr>
          <p:spPr>
            <a:xfrm>
              <a:off x="1879600" y="1532433"/>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Security: </a:t>
              </a:r>
              <a:r>
                <a:rPr lang="en-US" sz="2400" dirty="0">
                  <a:latin typeface="+mn-lt"/>
                </a:rPr>
                <a:t>Secure by design. With built in intelligent security, Microsoft helps to protect against known and unknown cyberthreats, using automation and artificial intelligence.</a:t>
              </a:r>
            </a:p>
          </p:txBody>
        </p:sp>
      </p:grpSp>
      <p:grpSp>
        <p:nvGrpSpPr>
          <p:cNvPr id="5" name="Group 4" descr="Privacy icon - a magnifying glass with a checkmark on it showing you are the only one with access to your data.">
            <a:extLst>
              <a:ext uri="{FF2B5EF4-FFF2-40B4-BE49-F238E27FC236}">
                <a16:creationId xmlns:a16="http://schemas.microsoft.com/office/drawing/2014/main" id="{67D6A6C9-3BB3-467C-95E2-32F20DC4F9BF}"/>
              </a:ext>
            </a:extLst>
          </p:cNvPr>
          <p:cNvGrpSpPr/>
          <p:nvPr/>
        </p:nvGrpSpPr>
        <p:grpSpPr>
          <a:xfrm>
            <a:off x="469861" y="2805034"/>
            <a:ext cx="11518939" cy="1292662"/>
            <a:chOff x="469861" y="3253160"/>
            <a:chExt cx="11518939" cy="1292662"/>
          </a:xfrm>
        </p:grpSpPr>
        <p:pic>
          <p:nvPicPr>
            <p:cNvPr id="16" name="Picture 15">
              <a:extLst>
                <a:ext uri="{FF2B5EF4-FFF2-40B4-BE49-F238E27FC236}">
                  <a16:creationId xmlns:a16="http://schemas.microsoft.com/office/drawing/2014/main" id="{EC10EE84-7EB4-495D-B86A-09C7A5530C9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71" b="98689" l="9738" r="89888">
                          <a14:foregroundMark x1="48315" y1="6929" x2="58801" y2="7491"/>
                          <a14:foregroundMark x1="57491" y1="3371" x2="46067" y2="3371"/>
                          <a14:foregroundMark x1="59176" y1="91386" x2="59176" y2="91386"/>
                          <a14:foregroundMark x1="39888" y1="93258" x2="39888" y2="93258"/>
                          <a14:foregroundMark x1="38015" y1="97378" x2="38015" y2="97378"/>
                          <a14:foregroundMark x1="61985" y1="98502" x2="61985" y2="98502"/>
                          <a14:foregroundMark x1="37828" y1="98689" x2="37828" y2="98689"/>
                        </a14:backgroundRemoval>
                      </a14:imgEffect>
                    </a14:imgLayer>
                  </a14:imgProps>
                </a:ext>
              </a:extLst>
            </a:blip>
            <a:srcRect/>
            <a:stretch/>
          </p:blipFill>
          <p:spPr>
            <a:xfrm>
              <a:off x="469861" y="3309879"/>
              <a:ext cx="1179224" cy="1179224"/>
            </a:xfrm>
            <a:prstGeom prst="rect">
              <a:avLst/>
            </a:prstGeom>
          </p:spPr>
        </p:pic>
        <p:sp>
          <p:nvSpPr>
            <p:cNvPr id="9" name="TextBox 8">
              <a:extLst>
                <a:ext uri="{FF2B5EF4-FFF2-40B4-BE49-F238E27FC236}">
                  <a16:creationId xmlns:a16="http://schemas.microsoft.com/office/drawing/2014/main" id="{85AD4729-ED28-4001-936D-2B9DA963399B}"/>
                </a:ext>
              </a:extLst>
            </p:cNvPr>
            <p:cNvSpPr txBox="1"/>
            <p:nvPr/>
          </p:nvSpPr>
          <p:spPr>
            <a:xfrm>
              <a:off x="1879600" y="3253160"/>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Privacy: </a:t>
              </a:r>
              <a:r>
                <a:rPr lang="en-US" sz="2400" b="0" i="0" dirty="0">
                  <a:solidFill>
                    <a:srgbClr val="000000"/>
                  </a:solidFill>
                  <a:effectLst/>
                  <a:latin typeface="+mn-lt"/>
                </a:rPr>
                <a:t>We are committed to ensuring the privacy of organizations through our contractual agreements, and by providing user control and transparency.</a:t>
              </a:r>
              <a:endParaRPr lang="en-US" sz="2400" dirty="0">
                <a:latin typeface="+mn-lt"/>
              </a:endParaRPr>
            </a:p>
          </p:txBody>
        </p:sp>
      </p:grpSp>
      <p:grpSp>
        <p:nvGrpSpPr>
          <p:cNvPr id="7" name="Group 6" descr="Compliance icon - circle with a check in it.">
            <a:extLst>
              <a:ext uri="{FF2B5EF4-FFF2-40B4-BE49-F238E27FC236}">
                <a16:creationId xmlns:a16="http://schemas.microsoft.com/office/drawing/2014/main" id="{341A21DC-C70F-4708-9F75-30B4D8F82E1F}"/>
              </a:ext>
            </a:extLst>
          </p:cNvPr>
          <p:cNvGrpSpPr/>
          <p:nvPr/>
        </p:nvGrpSpPr>
        <p:grpSpPr>
          <a:xfrm>
            <a:off x="513314" y="4408273"/>
            <a:ext cx="11518939" cy="1179224"/>
            <a:chOff x="469861" y="4956734"/>
            <a:chExt cx="11518939" cy="1179224"/>
          </a:xfrm>
        </p:grpSpPr>
        <p:pic>
          <p:nvPicPr>
            <p:cNvPr id="10" name="Picture 9">
              <a:extLst>
                <a:ext uri="{FF2B5EF4-FFF2-40B4-BE49-F238E27FC236}">
                  <a16:creationId xmlns:a16="http://schemas.microsoft.com/office/drawing/2014/main" id="{BAF48BCC-16B1-439E-B02E-2E9EB5FFE596}"/>
                </a:ext>
              </a:extLst>
            </p:cNvPr>
            <p:cNvPicPr>
              <a:picLocks noChangeAspect="1"/>
            </p:cNvPicPr>
            <p:nvPr/>
          </p:nvPicPr>
          <p:blipFill>
            <a:blip r:embed="rId6"/>
            <a:stretch>
              <a:fillRect/>
            </a:stretch>
          </p:blipFill>
          <p:spPr>
            <a:xfrm>
              <a:off x="469861" y="4956734"/>
              <a:ext cx="1179224" cy="1179224"/>
            </a:xfrm>
            <a:prstGeom prst="rect">
              <a:avLst/>
            </a:prstGeom>
          </p:spPr>
        </p:pic>
        <p:sp>
          <p:nvSpPr>
            <p:cNvPr id="11" name="TextBox 10">
              <a:extLst>
                <a:ext uri="{FF2B5EF4-FFF2-40B4-BE49-F238E27FC236}">
                  <a16:creationId xmlns:a16="http://schemas.microsoft.com/office/drawing/2014/main" id="{B6A90413-DE88-41C3-8E90-6B4FCA921EC0}"/>
                </a:ext>
              </a:extLst>
            </p:cNvPr>
            <p:cNvSpPr txBox="1"/>
            <p:nvPr/>
          </p:nvSpPr>
          <p:spPr>
            <a:xfrm>
              <a:off x="1879600" y="5066215"/>
              <a:ext cx="10109200" cy="960263"/>
            </a:xfrm>
            <a:prstGeom prst="rect">
              <a:avLst/>
            </a:prstGeom>
            <a:noFill/>
          </p:spPr>
          <p:txBody>
            <a:bodyPr wrap="square" lIns="182880" tIns="146304" rIns="182880" bIns="146304" rtlCol="0" anchor="t">
              <a:spAutoFit/>
            </a:bodyPr>
            <a:lstStyle/>
            <a:p>
              <a:pPr>
                <a:lnSpc>
                  <a:spcPct val="90000"/>
                </a:lnSpc>
                <a:spcAft>
                  <a:spcPts val="600"/>
                </a:spcAft>
              </a:pPr>
              <a:r>
                <a:rPr lang="en-US" sz="2400" b="1" dirty="0">
                  <a:gradFill>
                    <a:gsLst>
                      <a:gs pos="2917">
                        <a:schemeClr val="tx1"/>
                      </a:gs>
                      <a:gs pos="30000">
                        <a:schemeClr val="tx1"/>
                      </a:gs>
                    </a:gsLst>
                    <a:lin ang="5400000" scaled="0"/>
                  </a:gradFill>
                </a:rPr>
                <a:t>Compliance: </a:t>
              </a:r>
              <a:r>
                <a:rPr lang="en-US" sz="2400" b="0" i="0" dirty="0">
                  <a:solidFill>
                    <a:srgbClr val="000000"/>
                  </a:solidFill>
                  <a:effectLst/>
                  <a:latin typeface="+mn-lt"/>
                </a:rPr>
                <a:t>We respect local laws and regulations and provide comprehensive coverage of compliance offerings.</a:t>
              </a:r>
              <a:endParaRPr lang="en-US" sz="2400" dirty="0">
                <a:latin typeface="+mn-lt"/>
              </a:endParaRPr>
            </a:p>
          </p:txBody>
        </p:sp>
      </p:grpSp>
    </p:spTree>
    <p:extLst>
      <p:ext uri="{BB962C8B-B14F-4D97-AF65-F5344CB8AC3E}">
        <p14:creationId xmlns:p14="http://schemas.microsoft.com/office/powerpoint/2010/main" val="6653898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Compliance Terms and Requirements</a:t>
            </a:r>
          </a:p>
        </p:txBody>
      </p:sp>
      <p:sp>
        <p:nvSpPr>
          <p:cNvPr id="6" name="Text Placeholder 5"/>
          <p:cNvSpPr>
            <a:spLocks noGrp="1"/>
          </p:cNvSpPr>
          <p:nvPr>
            <p:ph sz="quarter" idx="10"/>
          </p:nvPr>
        </p:nvSpPr>
        <p:spPr>
          <a:xfrm>
            <a:off x="425594" y="1209224"/>
            <a:ext cx="11340811" cy="1213567"/>
          </a:xfrm>
        </p:spPr>
        <p:txBody>
          <a:bodyPr/>
          <a:lstStyle/>
          <a:p>
            <a:r>
              <a:rPr lang="en-IE" dirty="0"/>
              <a:t>Microsoft provides the most comprehensive set of compliance offerings (including certifications and attestations) of any cloud service provider. Some compliance offerings include.</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3349899350"/>
              </p:ext>
            </p:extLst>
          </p:nvPr>
        </p:nvGraphicFramePr>
        <p:xfrm>
          <a:off x="785757" y="3047986"/>
          <a:ext cx="10607040" cy="2194560"/>
        </p:xfrm>
        <a:graphic>
          <a:graphicData uri="http://schemas.openxmlformats.org/drawingml/2006/table">
            <a:tbl>
              <a:tblPr firstRow="1" bandRow="1">
                <a:tableStyleId>{5940675A-B579-460E-94D1-54222C63F5DA}</a:tableStyleId>
              </a:tblPr>
              <a:tblGrid>
                <a:gridCol w="5303520">
                  <a:extLst>
                    <a:ext uri="{9D8B030D-6E8A-4147-A177-3AD203B41FA5}">
                      <a16:colId xmlns:a16="http://schemas.microsoft.com/office/drawing/2014/main" val="197318970"/>
                    </a:ext>
                  </a:extLst>
                </a:gridCol>
                <a:gridCol w="5303520">
                  <a:extLst>
                    <a:ext uri="{9D8B030D-6E8A-4147-A177-3AD203B41FA5}">
                      <a16:colId xmlns:a16="http://schemas.microsoft.com/office/drawing/2014/main" val="1780205784"/>
                    </a:ext>
                  </a:extLst>
                </a:gridCol>
              </a:tblGrid>
              <a:tr h="0">
                <a:tc>
                  <a:txBody>
                    <a:bodyPr/>
                    <a:lstStyle/>
                    <a:p>
                      <a:pPr algn="ctr"/>
                      <a:r>
                        <a:rPr lang="en-US" sz="2400" b="1" u="none" strike="noStrike" kern="1200" dirty="0">
                          <a:solidFill>
                            <a:schemeClr val="tx1"/>
                          </a:solidFill>
                          <a:effectLst/>
                        </a:rPr>
                        <a:t>CJIS </a:t>
                      </a:r>
                    </a:p>
                    <a:p>
                      <a:pPr algn="ctr"/>
                      <a:r>
                        <a:rPr lang="en-US" sz="1800" b="0" u="none" strike="noStrike" kern="1200" dirty="0">
                          <a:solidFill>
                            <a:schemeClr val="tx1"/>
                          </a:solidFill>
                          <a:effectLst/>
                        </a:rPr>
                        <a:t>Criminal Justice Information Services</a:t>
                      </a:r>
                      <a:endParaRPr lang="en-US" sz="18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HIPAA </a:t>
                      </a:r>
                    </a:p>
                    <a:p>
                      <a:pPr algn="ctr"/>
                      <a:r>
                        <a:rPr lang="en-IE" sz="1800" b="0" u="none" strike="noStrike" kern="1200" dirty="0">
                          <a:solidFill>
                            <a:schemeClr val="tx1"/>
                          </a:solidFill>
                          <a:effectLst/>
                        </a:rPr>
                        <a:t>Health Insurance Portability and Accountability Act</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3643159280"/>
                  </a:ext>
                </a:extLst>
              </a:tr>
              <a:tr h="731520">
                <a:tc>
                  <a:txBody>
                    <a:bodyPr/>
                    <a:lstStyle/>
                    <a:p>
                      <a:pPr algn="ctr"/>
                      <a:r>
                        <a:rPr lang="en-US" sz="2400" b="1" u="none" strike="noStrike" kern="1200" dirty="0">
                          <a:solidFill>
                            <a:schemeClr val="tx1"/>
                          </a:solidFill>
                          <a:effectLst/>
                        </a:rPr>
                        <a:t>CSA STAR Certification</a:t>
                      </a:r>
                      <a:endParaRPr lang="en-US" sz="24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ISO/IEC 27018</a:t>
                      </a:r>
                      <a:endParaRPr lang="en-US" sz="2400" b="1" dirty="0">
                        <a:solidFill>
                          <a:schemeClr val="tx1"/>
                        </a:solidFill>
                      </a:endParaRPr>
                    </a:p>
                  </a:txBody>
                  <a:tcPr anchor="ctr">
                    <a:solidFill>
                      <a:srgbClr val="F2F2F2"/>
                    </a:solidFill>
                  </a:tcPr>
                </a:tc>
                <a:extLst>
                  <a:ext uri="{0D108BD9-81ED-4DB2-BD59-A6C34878D82A}">
                    <a16:rowId xmlns:a16="http://schemas.microsoft.com/office/drawing/2014/main" val="1269128114"/>
                  </a:ext>
                </a:extLst>
              </a:tr>
              <a:tr h="0">
                <a:tc>
                  <a:txBody>
                    <a:bodyPr/>
                    <a:lstStyle/>
                    <a:p>
                      <a:pPr algn="ctr"/>
                      <a:r>
                        <a:rPr lang="en-IE" sz="2400" b="1" u="none" strike="noStrike" kern="1200" dirty="0">
                          <a:solidFill>
                            <a:schemeClr val="tx1"/>
                          </a:solidFill>
                          <a:effectLst/>
                        </a:rPr>
                        <a:t>EU Model Clauses</a:t>
                      </a:r>
                      <a:endParaRPr lang="en-US" sz="2400" b="1" dirty="0">
                        <a:solidFill>
                          <a:schemeClr val="tx1"/>
                        </a:solidFill>
                      </a:endParaRPr>
                    </a:p>
                  </a:txBody>
                  <a:tcPr anchor="ctr">
                    <a:solidFill>
                      <a:srgbClr val="F2F2F2"/>
                    </a:solidFill>
                  </a:tcPr>
                </a:tc>
                <a:tc>
                  <a:txBody>
                    <a:bodyPr/>
                    <a:lstStyle/>
                    <a:p>
                      <a:pPr algn="ctr"/>
                      <a:r>
                        <a:rPr lang="en-IE" sz="2400" b="1" u="none" strike="noStrike" kern="1200" dirty="0">
                          <a:solidFill>
                            <a:schemeClr val="tx1"/>
                          </a:solidFill>
                          <a:effectLst/>
                        </a:rPr>
                        <a:t>NIST</a:t>
                      </a:r>
                    </a:p>
                    <a:p>
                      <a:pPr algn="ctr"/>
                      <a:r>
                        <a:rPr lang="en-IE" sz="1800" b="0" u="none" strike="noStrike" kern="1200" dirty="0">
                          <a:solidFill>
                            <a:schemeClr val="tx1"/>
                          </a:solidFill>
                          <a:effectLst/>
                        </a:rPr>
                        <a:t>National Institute of Standards and Technology</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34887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privacy statement</a:t>
            </a:r>
          </a:p>
        </p:txBody>
      </p:sp>
      <p:sp>
        <p:nvSpPr>
          <p:cNvPr id="2" name="Content Placeholder 1">
            <a:extLst>
              <a:ext uri="{FF2B5EF4-FFF2-40B4-BE49-F238E27FC236}">
                <a16:creationId xmlns:a16="http://schemas.microsoft.com/office/drawing/2014/main" id="{8C0B4109-6FD5-4BB2-8E15-B1E28FF525E9}"/>
              </a:ext>
            </a:extLst>
          </p:cNvPr>
          <p:cNvSpPr>
            <a:spLocks noGrp="1"/>
          </p:cNvSpPr>
          <p:nvPr>
            <p:ph sz="quarter" idx="10"/>
          </p:nvPr>
        </p:nvSpPr>
        <p:spPr>
          <a:xfrm>
            <a:off x="419100" y="1456897"/>
            <a:ext cx="11340811" cy="1420902"/>
          </a:xfrm>
        </p:spPr>
        <p:txBody>
          <a:bodyPr/>
          <a:lstStyle/>
          <a:p>
            <a:r>
              <a:rPr lang="en-US" dirty="0"/>
              <a:t>The Microsoft privacy statement provides openness and honesty about how Microsoft handles the user data collected from its products and services.</a:t>
            </a:r>
          </a:p>
          <a:p>
            <a:endParaRPr lang="en-US" dirty="0"/>
          </a:p>
        </p:txBody>
      </p:sp>
      <p:sp>
        <p:nvSpPr>
          <p:cNvPr id="4" name="Text Placeholder 5"/>
          <p:cNvSpPr txBox="1">
            <a:spLocks/>
          </p:cNvSpPr>
          <p:nvPr/>
        </p:nvSpPr>
        <p:spPr>
          <a:xfrm>
            <a:off x="586740" y="2453973"/>
            <a:ext cx="11018520" cy="169892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The Microsoft privacy statement explains:</a:t>
            </a:r>
          </a:p>
          <a:p>
            <a:pPr marL="457200" indent="-457200">
              <a:buFont typeface="Arial" panose="020B0604020202020204" pitchFamily="34" charset="0"/>
              <a:buChar char="•"/>
            </a:pPr>
            <a:r>
              <a:rPr lang="en-US" sz="2400" dirty="0">
                <a:latin typeface="+mn-lt"/>
              </a:rPr>
              <a:t>What data Microsoft processes.</a:t>
            </a:r>
          </a:p>
          <a:p>
            <a:pPr marL="457200" indent="-457200">
              <a:buFont typeface="Arial" panose="020B0604020202020204" pitchFamily="34" charset="0"/>
              <a:buChar char="•"/>
            </a:pPr>
            <a:r>
              <a:rPr lang="en-US" sz="2400" dirty="0">
                <a:latin typeface="+mn-lt"/>
              </a:rPr>
              <a:t>How Microsoft processes it.</a:t>
            </a:r>
          </a:p>
          <a:p>
            <a:pPr marL="457200" indent="-457200">
              <a:buFont typeface="Arial" panose="020B0604020202020204" pitchFamily="34" charset="0"/>
              <a:buChar char="•"/>
            </a:pPr>
            <a:r>
              <a:rPr lang="en-US" sz="2400" dirty="0">
                <a:latin typeface="+mn-lt"/>
              </a:rPr>
              <a:t>What purposes the data is used for.</a:t>
            </a:r>
          </a:p>
        </p:txBody>
      </p:sp>
      <p:pic>
        <p:nvPicPr>
          <p:cNvPr id="3074"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542" y="2276086"/>
            <a:ext cx="3300023" cy="300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0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700-D19F-4FD8-8205-6A0C4610E5C0}"/>
              </a:ext>
            </a:extLst>
          </p:cNvPr>
          <p:cNvSpPr>
            <a:spLocks noGrp="1"/>
          </p:cNvSpPr>
          <p:nvPr>
            <p:ph type="title"/>
          </p:nvPr>
        </p:nvSpPr>
        <p:spPr/>
        <p:txBody>
          <a:bodyPr/>
          <a:lstStyle/>
          <a:p>
            <a:r>
              <a:rPr lang="en-US" dirty="0"/>
              <a:t> Online Services Terms and Data Protection Addendum</a:t>
            </a:r>
          </a:p>
        </p:txBody>
      </p:sp>
      <p:pic>
        <p:nvPicPr>
          <p:cNvPr id="6" name="Picture 5" descr="Document is a list of example terms and services on it.">
            <a:extLst>
              <a:ext uri="{FF2B5EF4-FFF2-40B4-BE49-F238E27FC236}">
                <a16:creationId xmlns:a16="http://schemas.microsoft.com/office/drawing/2014/main" id="{2A4D25E5-0352-412D-B75A-0482688C5254}"/>
              </a:ext>
            </a:extLst>
          </p:cNvPr>
          <p:cNvPicPr>
            <a:picLocks noChangeAspect="1"/>
          </p:cNvPicPr>
          <p:nvPr/>
        </p:nvPicPr>
        <p:blipFill>
          <a:blip r:embed="rId3"/>
          <a:stretch>
            <a:fillRect/>
          </a:stretch>
        </p:blipFill>
        <p:spPr>
          <a:xfrm>
            <a:off x="806314" y="1948799"/>
            <a:ext cx="777889" cy="1131307"/>
          </a:xfrm>
          <a:prstGeom prst="rect">
            <a:avLst/>
          </a:prstGeom>
        </p:spPr>
      </p:pic>
      <p:sp>
        <p:nvSpPr>
          <p:cNvPr id="3" name="Content Placeholder 2">
            <a:extLst>
              <a:ext uri="{FF2B5EF4-FFF2-40B4-BE49-F238E27FC236}">
                <a16:creationId xmlns:a16="http://schemas.microsoft.com/office/drawing/2014/main" id="{8C0E3AF8-40A3-484B-8B3E-C9F7D782C594}"/>
              </a:ext>
            </a:extLst>
          </p:cNvPr>
          <p:cNvSpPr>
            <a:spLocks noGrp="1"/>
          </p:cNvSpPr>
          <p:nvPr>
            <p:ph sz="quarter" idx="4294967295"/>
          </p:nvPr>
        </p:nvSpPr>
        <p:spPr>
          <a:xfrm>
            <a:off x="1885950" y="1897999"/>
            <a:ext cx="10261600" cy="1232907"/>
          </a:xfrm>
        </p:spPr>
        <p:txBody>
          <a:bodyPr/>
          <a:lstStyle/>
          <a:p>
            <a:r>
              <a:rPr lang="en-US" dirty="0"/>
              <a:t>Online Services Terms: </a:t>
            </a:r>
            <a:r>
              <a:rPr lang="en-US" b="0" i="0" dirty="0">
                <a:solidFill>
                  <a:srgbClr val="000000"/>
                </a:solidFill>
                <a:effectLst/>
                <a:latin typeface="Segoe UI" panose="020B0502040204020203" pitchFamily="34" charset="0"/>
              </a:rPr>
              <a:t>The licensing terms define the terms and conditions for the products and Online Services you purchase through Microsoft Volume Licensing programs.</a:t>
            </a:r>
            <a:endParaRPr lang="en-US" dirty="0"/>
          </a:p>
        </p:txBody>
      </p:sp>
      <p:pic>
        <p:nvPicPr>
          <p:cNvPr id="8" name="Picture 7" descr="Icon with a key locking data.">
            <a:extLst>
              <a:ext uri="{FF2B5EF4-FFF2-40B4-BE49-F238E27FC236}">
                <a16:creationId xmlns:a16="http://schemas.microsoft.com/office/drawing/2014/main" id="{64C29827-EF66-4E2F-8D09-FE78B684E24E}"/>
              </a:ext>
            </a:extLst>
          </p:cNvPr>
          <p:cNvPicPr>
            <a:picLocks noChangeAspect="1"/>
          </p:cNvPicPr>
          <p:nvPr/>
        </p:nvPicPr>
        <p:blipFill>
          <a:blip r:embed="rId4"/>
          <a:stretch>
            <a:fillRect/>
          </a:stretch>
        </p:blipFill>
        <p:spPr>
          <a:xfrm>
            <a:off x="684585" y="3785579"/>
            <a:ext cx="1021345" cy="1021345"/>
          </a:xfrm>
          <a:prstGeom prst="rect">
            <a:avLst/>
          </a:prstGeom>
        </p:spPr>
      </p:pic>
      <p:sp>
        <p:nvSpPr>
          <p:cNvPr id="4" name="Content Placeholder 3">
            <a:extLst>
              <a:ext uri="{FF2B5EF4-FFF2-40B4-BE49-F238E27FC236}">
                <a16:creationId xmlns:a16="http://schemas.microsoft.com/office/drawing/2014/main" id="{497E9BC1-3DEF-44CA-8A9B-DBCC99F9F9DD}"/>
              </a:ext>
            </a:extLst>
          </p:cNvPr>
          <p:cNvSpPr>
            <a:spLocks noGrp="1"/>
          </p:cNvSpPr>
          <p:nvPr>
            <p:ph sz="quarter" idx="4294967295"/>
          </p:nvPr>
        </p:nvSpPr>
        <p:spPr>
          <a:xfrm>
            <a:off x="1885950" y="3660789"/>
            <a:ext cx="9895680" cy="1270925"/>
          </a:xfrm>
        </p:spPr>
        <p:txBody>
          <a:bodyPr/>
          <a:lstStyle/>
          <a:p>
            <a:r>
              <a:rPr lang="en-US" dirty="0"/>
              <a:t>Data Protection Addendum: </a:t>
            </a:r>
            <a:r>
              <a:rPr lang="en-US" dirty="0">
                <a:latin typeface="+mn-lt"/>
              </a:rPr>
              <a:t>The DPA sets forth the obligations, with respect to the processing and security of Customer Data and Personal Data, in connection with the Online Services. </a:t>
            </a:r>
          </a:p>
        </p:txBody>
      </p:sp>
    </p:spTree>
    <p:extLst>
      <p:ext uri="{BB962C8B-B14F-4D97-AF65-F5344CB8AC3E}">
        <p14:creationId xmlns:p14="http://schemas.microsoft.com/office/powerpoint/2010/main" val="2193575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Trust Center</a:t>
            </a:r>
          </a:p>
        </p:txBody>
      </p:sp>
      <p:sp>
        <p:nvSpPr>
          <p:cNvPr id="6" name="Text Placeholder 5"/>
          <p:cNvSpPr>
            <a:spLocks noGrp="1"/>
          </p:cNvSpPr>
          <p:nvPr>
            <p:ph sz="quarter" idx="10"/>
          </p:nvPr>
        </p:nvSpPr>
        <p:spPr>
          <a:xfrm>
            <a:off x="419100" y="1384160"/>
            <a:ext cx="11340811" cy="2544286"/>
          </a:xfrm>
        </p:spPr>
        <p:txBody>
          <a:bodyPr/>
          <a:lstStyle/>
          <a:p>
            <a:r>
              <a:rPr lang="en-US" dirty="0"/>
              <a:t>Learn about security, privacy, compliance, policies, features, and practices across Microsoft’s cloud products.</a:t>
            </a:r>
            <a:endParaRPr lang="en-US" sz="2800" noProof="0" dirty="0">
              <a:latin typeface="Segoe UI Semilight" panose="020B0402040204020203" pitchFamily="34" charset="0"/>
              <a:cs typeface="Segoe UI Semilight" panose="020B0402040204020203" pitchFamily="34" charset="0"/>
            </a:endParaRPr>
          </a:p>
        </p:txBody>
      </p:sp>
      <p:pic>
        <p:nvPicPr>
          <p:cNvPr id="4098" name="Picture 2" descr="Trust Center icon. ">
            <a:extLs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2" y="2656303"/>
            <a:ext cx="3419456" cy="236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4273839" y="2279235"/>
            <a:ext cx="7067261" cy="31331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2400" dirty="0">
                <a:latin typeface="+mn-lt"/>
              </a:rPr>
              <a:t>The Trust Center website provides:</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In-depth, expert information.</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Curated lists of recommended resources, arranged by topic.</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Role-specific information for business managers, administrators, engineers, risk assessors, privacy officers, and legal teams. </a:t>
            </a:r>
          </a:p>
        </p:txBody>
      </p:sp>
    </p:spTree>
    <p:extLst>
      <p:ext uri="{BB962C8B-B14F-4D97-AF65-F5344CB8AC3E}">
        <p14:creationId xmlns:p14="http://schemas.microsoft.com/office/powerpoint/2010/main" val="15014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Exploring the Trust Center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21997"/>
            <a:ext cx="5394960" cy="2852063"/>
          </a:xfrm>
        </p:spPr>
        <p:txBody>
          <a:bodyPr/>
          <a:lstStyle/>
          <a:p>
            <a:pPr marL="0" indent="0">
              <a:buNone/>
            </a:pPr>
            <a:r>
              <a:rPr lang="en-US" dirty="0"/>
              <a:t>Access the Trust Center, Service Trust Portal (STP), and Compliance Manager.</a:t>
            </a:r>
          </a:p>
          <a:p>
            <a:pPr marL="0" indent="0">
              <a:buNone/>
            </a:pPr>
            <a:endParaRPr lang="en-US" sz="2000" dirty="0">
              <a:latin typeface="+mn-lt"/>
            </a:endParaRPr>
          </a:p>
          <a:p>
            <a:pPr marL="514350" indent="-514350">
              <a:buFont typeface="+mj-lt"/>
              <a:buAutoNum type="arabicPeriod"/>
            </a:pPr>
            <a:r>
              <a:rPr lang="en-US" dirty="0">
                <a:latin typeface="+mn-lt"/>
              </a:rPr>
              <a:t>Access the Trust Center.</a:t>
            </a:r>
          </a:p>
          <a:p>
            <a:pPr marL="514350" indent="-514350">
              <a:buFont typeface="+mj-lt"/>
              <a:buAutoNum type="arabicPeriod"/>
            </a:pPr>
            <a:r>
              <a:rPr lang="en-US" dirty="0">
                <a:latin typeface="+mn-lt"/>
              </a:rPr>
              <a:t>Access the Service Trust Portal.</a:t>
            </a:r>
          </a:p>
          <a:p>
            <a:pPr marL="514350" indent="-514350">
              <a:buFont typeface="+mj-lt"/>
              <a:buAutoNum type="arabicPeriod"/>
            </a:pPr>
            <a:r>
              <a:rPr lang="en-US" dirty="0">
                <a:latin typeface="+mn-lt"/>
              </a:rPr>
              <a:t>Access the Compliance Manager.</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4187011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05 – Outline</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7710" y="670989"/>
            <a:ext cx="7204299" cy="429271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245638"/>
            <a:ext cx="5546809" cy="4056623"/>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dirty="0"/>
          </a:p>
          <a:p>
            <a:pPr>
              <a:lnSpc>
                <a:spcPct val="100000"/>
              </a:lnSpc>
              <a:buFont typeface="Wingdings" panose="05000000000000000000" pitchFamily="2" charset="2"/>
              <a:buChar char="§"/>
            </a:pPr>
            <a:r>
              <a:rPr lang="en-US" sz="2000" b="1" dirty="0">
                <a:latin typeface="+mj-lt"/>
              </a:rPr>
              <a:t>Azure identity services</a:t>
            </a:r>
          </a:p>
          <a:p>
            <a:pPr marL="560241" lvl="1" indent="-336145">
              <a:buFont typeface="Arial" panose="020B0604020202020204" pitchFamily="34" charset="0"/>
              <a:buChar char="•"/>
            </a:pPr>
            <a:r>
              <a:rPr lang="en-US" sz="2000" dirty="0"/>
              <a:t>Authentication versus Authorization</a:t>
            </a:r>
          </a:p>
          <a:p>
            <a:pPr marL="560241" lvl="1" indent="-336145">
              <a:buFont typeface="Arial" panose="020B0604020202020204" pitchFamily="34" charset="0"/>
              <a:buChar char="•"/>
            </a:pPr>
            <a:r>
              <a:rPr lang="en-US" sz="2000" dirty="0"/>
              <a:t>Azure AD, MFA, SSO and Conditional Access</a:t>
            </a:r>
          </a:p>
          <a:p>
            <a:pPr>
              <a:lnSpc>
                <a:spcPct val="100000"/>
              </a:lnSpc>
              <a:buFont typeface="Wingdings" panose="05000000000000000000" pitchFamily="2" charset="2"/>
              <a:buChar char="§"/>
            </a:pPr>
            <a:r>
              <a:rPr lang="en-US" sz="2000" b="1" dirty="0">
                <a:latin typeface="+mj-lt"/>
              </a:rPr>
              <a:t>Azure governance features</a:t>
            </a:r>
          </a:p>
          <a:p>
            <a:pPr marL="560241" lvl="1" indent="-336145">
              <a:buFont typeface="Arial" panose="020B0604020202020204" pitchFamily="34" charset="0"/>
              <a:buChar char="•"/>
            </a:pPr>
            <a:r>
              <a:rPr lang="en-US" sz="2000" dirty="0"/>
              <a:t>RBAC</a:t>
            </a:r>
          </a:p>
          <a:p>
            <a:pPr marL="560241" lvl="1" indent="-336145">
              <a:buFont typeface="Arial" panose="020B0604020202020204" pitchFamily="34" charset="0"/>
              <a:buChar char="•"/>
            </a:pPr>
            <a:r>
              <a:rPr lang="en-US" sz="2000" dirty="0"/>
              <a:t>Resource locks and tags</a:t>
            </a:r>
          </a:p>
          <a:p>
            <a:pPr marL="560241" lvl="1" indent="-336145">
              <a:buFont typeface="Arial" panose="020B0604020202020204" pitchFamily="34" charset="0"/>
              <a:buChar char="•"/>
            </a:pPr>
            <a:r>
              <a:rPr lang="en-US" sz="2000" dirty="0"/>
              <a:t>Policy, Blueprints, and CAF</a:t>
            </a:r>
          </a:p>
          <a:p>
            <a:pPr>
              <a:lnSpc>
                <a:spcPct val="100000"/>
              </a:lnSpc>
              <a:buFont typeface="Wingdings" panose="05000000000000000000" pitchFamily="2" charset="2"/>
              <a:buChar char="§"/>
            </a:pPr>
            <a:r>
              <a:rPr lang="en-US" sz="2000" b="1" dirty="0">
                <a:latin typeface="+mj-lt"/>
              </a:rPr>
              <a:t>Azure privacy and compliance</a:t>
            </a:r>
          </a:p>
          <a:p>
            <a:pPr marL="560241" lvl="1" indent="-336145">
              <a:buFont typeface="Arial" panose="020B0604020202020204" pitchFamily="34" charset="0"/>
              <a:buChar char="•"/>
            </a:pPr>
            <a:r>
              <a:rPr lang="en-US" sz="2000" dirty="0"/>
              <a:t>Privacy statement and Online Services Terms</a:t>
            </a:r>
          </a:p>
          <a:p>
            <a:pPr marL="560241" lvl="1" indent="-336145">
              <a:buFont typeface="Arial" panose="020B0604020202020204" pitchFamily="34" charset="0"/>
              <a:buChar char="•"/>
            </a:pPr>
            <a:r>
              <a:rPr lang="en-US" sz="2000" dirty="0"/>
              <a:t>Trust Center and compliance documentation</a:t>
            </a:r>
          </a:p>
          <a:p>
            <a:pPr marL="560241" lvl="1" indent="-336145">
              <a:buFont typeface="Arial" panose="020B0604020202020204" pitchFamily="34" charset="0"/>
              <a:buChar char="•"/>
            </a:pPr>
            <a:r>
              <a:rPr lang="en-US" sz="2000" dirty="0"/>
              <a:t>Azure Sovereign Regions</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5DE5-22E6-4289-9D9C-BC5EB789721B}"/>
              </a:ext>
            </a:extLst>
          </p:cNvPr>
          <p:cNvSpPr>
            <a:spLocks noGrp="1"/>
          </p:cNvSpPr>
          <p:nvPr>
            <p:ph type="title"/>
          </p:nvPr>
        </p:nvSpPr>
        <p:spPr/>
        <p:txBody>
          <a:bodyPr/>
          <a:lstStyle/>
          <a:p>
            <a:r>
              <a:rPr lang="en-US" dirty="0"/>
              <a:t>Azure Compliance Documentation</a:t>
            </a:r>
          </a:p>
        </p:txBody>
      </p:sp>
      <p:sp>
        <p:nvSpPr>
          <p:cNvPr id="3" name="Content Placeholder 2">
            <a:extLst>
              <a:ext uri="{FF2B5EF4-FFF2-40B4-BE49-F238E27FC236}">
                <a16:creationId xmlns:a16="http://schemas.microsoft.com/office/drawing/2014/main" id="{7E5605ED-F5B7-4F69-8789-7CDB15C376FB}"/>
              </a:ext>
            </a:extLst>
          </p:cNvPr>
          <p:cNvSpPr>
            <a:spLocks noGrp="1"/>
          </p:cNvSpPr>
          <p:nvPr>
            <p:ph sz="quarter" idx="10"/>
          </p:nvPr>
        </p:nvSpPr>
        <p:spPr>
          <a:xfrm>
            <a:off x="419100" y="1456897"/>
            <a:ext cx="11340811" cy="1292662"/>
          </a:xfrm>
        </p:spPr>
        <p:txBody>
          <a:bodyPr/>
          <a:lstStyle/>
          <a:p>
            <a:r>
              <a:rPr lang="en-US" b="0" i="0" dirty="0">
                <a:solidFill>
                  <a:srgbClr val="171717"/>
                </a:solidFill>
                <a:effectLst/>
                <a:latin typeface="Segoe UI" panose="020B0502040204020203" pitchFamily="34" charset="0"/>
              </a:rPr>
              <a:t>Microsoft offers a comprehensive set of compliance offerings to help your organization comply with national, regional, and industry-specific requirements that govern the collection and use of data.</a:t>
            </a:r>
            <a:endParaRPr lang="en-US" dirty="0"/>
          </a:p>
        </p:txBody>
      </p:sp>
      <p:grpSp>
        <p:nvGrpSpPr>
          <p:cNvPr id="26" name="Group 25">
            <a:extLst>
              <a:ext uri="{FF2B5EF4-FFF2-40B4-BE49-F238E27FC236}">
                <a16:creationId xmlns:a16="http://schemas.microsoft.com/office/drawing/2014/main" id="{331FE231-85CF-480F-AC63-44BB4D8469C0}"/>
              </a:ext>
              <a:ext uri="{C183D7F6-B498-43B3-948B-1728B52AA6E4}">
                <adec:decorative xmlns:adec="http://schemas.microsoft.com/office/drawing/2017/decorative" val="1"/>
              </a:ext>
            </a:extLst>
          </p:cNvPr>
          <p:cNvGrpSpPr/>
          <p:nvPr/>
        </p:nvGrpSpPr>
        <p:grpSpPr>
          <a:xfrm>
            <a:off x="367665" y="3169683"/>
            <a:ext cx="2777490" cy="1592816"/>
            <a:chOff x="367665" y="3169683"/>
            <a:chExt cx="2777490" cy="1592816"/>
          </a:xfrm>
        </p:grpSpPr>
        <p:grpSp>
          <p:nvGrpSpPr>
            <p:cNvPr id="17" name="Group 16">
              <a:extLst>
                <a:ext uri="{FF2B5EF4-FFF2-40B4-BE49-F238E27FC236}">
                  <a16:creationId xmlns:a16="http://schemas.microsoft.com/office/drawing/2014/main" id="{692D2E37-AE4B-41D0-B9B8-B390FC6BC6DD}"/>
                </a:ext>
              </a:extLst>
            </p:cNvPr>
            <p:cNvGrpSpPr/>
            <p:nvPr/>
          </p:nvGrpSpPr>
          <p:grpSpPr>
            <a:xfrm>
              <a:off x="367665" y="3730005"/>
              <a:ext cx="2777490" cy="1032494"/>
              <a:chOff x="811530" y="3353443"/>
              <a:chExt cx="2777490" cy="1032494"/>
            </a:xfrm>
          </p:grpSpPr>
          <p:sp>
            <p:nvSpPr>
              <p:cNvPr id="13" name="Rectangle 12">
                <a:extLst>
                  <a:ext uri="{FF2B5EF4-FFF2-40B4-BE49-F238E27FC236}">
                    <a16:creationId xmlns:a16="http://schemas.microsoft.com/office/drawing/2014/main" id="{80CBDAEB-E021-49F3-9566-AA47D291ACCF}"/>
                  </a:ext>
                </a:extLst>
              </p:cNvPr>
              <p:cNvSpPr/>
              <p:nvPr/>
            </p:nvSpPr>
            <p:spPr bwMode="auto">
              <a:xfrm>
                <a:off x="811530" y="3353443"/>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47DC3B56-B572-44E9-931D-0900E05DB9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 y="3400742"/>
                <a:ext cx="2679700" cy="937895"/>
              </a:xfrm>
              <a:prstGeom prst="rect">
                <a:avLst/>
              </a:prstGeom>
            </p:spPr>
          </p:pic>
        </p:grpSp>
        <p:sp>
          <p:nvSpPr>
            <p:cNvPr id="22" name="TextBox 21">
              <a:extLst>
                <a:ext uri="{FF2B5EF4-FFF2-40B4-BE49-F238E27FC236}">
                  <a16:creationId xmlns:a16="http://schemas.microsoft.com/office/drawing/2014/main" id="{E8075559-D349-448F-83AB-5AC801369B5D}"/>
                </a:ext>
              </a:extLst>
            </p:cNvPr>
            <p:cNvSpPr txBox="1"/>
            <p:nvPr/>
          </p:nvSpPr>
          <p:spPr>
            <a:xfrm>
              <a:off x="36766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Global</a:t>
              </a:r>
            </a:p>
          </p:txBody>
        </p:sp>
      </p:grpSp>
      <p:grpSp>
        <p:nvGrpSpPr>
          <p:cNvPr id="27" name="Group 26">
            <a:extLst>
              <a:ext uri="{FF2B5EF4-FFF2-40B4-BE49-F238E27FC236}">
                <a16:creationId xmlns:a16="http://schemas.microsoft.com/office/drawing/2014/main" id="{2B7569E3-4FBB-435F-A6B0-2124622639F5}"/>
              </a:ext>
              <a:ext uri="{C183D7F6-B498-43B3-948B-1728B52AA6E4}">
                <adec:decorative xmlns:adec="http://schemas.microsoft.com/office/drawing/2017/decorative" val="1"/>
              </a:ext>
            </a:extLst>
          </p:cNvPr>
          <p:cNvGrpSpPr/>
          <p:nvPr/>
        </p:nvGrpSpPr>
        <p:grpSpPr>
          <a:xfrm>
            <a:off x="3260725" y="3169683"/>
            <a:ext cx="2777490" cy="1592816"/>
            <a:chOff x="3260725" y="3169683"/>
            <a:chExt cx="2777490" cy="1592816"/>
          </a:xfrm>
        </p:grpSpPr>
        <p:grpSp>
          <p:nvGrpSpPr>
            <p:cNvPr id="18" name="Group 17">
              <a:extLst>
                <a:ext uri="{FF2B5EF4-FFF2-40B4-BE49-F238E27FC236}">
                  <a16:creationId xmlns:a16="http://schemas.microsoft.com/office/drawing/2014/main" id="{C296F9CF-8226-47C6-AC75-697438F6B20C}"/>
                </a:ext>
              </a:extLst>
            </p:cNvPr>
            <p:cNvGrpSpPr/>
            <p:nvPr/>
          </p:nvGrpSpPr>
          <p:grpSpPr>
            <a:xfrm>
              <a:off x="3260725" y="3730005"/>
              <a:ext cx="2777490" cy="1032494"/>
              <a:chOff x="4529455" y="3777304"/>
              <a:chExt cx="2777490" cy="1032494"/>
            </a:xfrm>
          </p:grpSpPr>
          <p:sp>
            <p:nvSpPr>
              <p:cNvPr id="14" name="Rectangle 13">
                <a:extLst>
                  <a:ext uri="{FF2B5EF4-FFF2-40B4-BE49-F238E27FC236}">
                    <a16:creationId xmlns:a16="http://schemas.microsoft.com/office/drawing/2014/main" id="{EF7F83C9-2B04-49FC-B54B-0EFBA335C318}"/>
                  </a:ext>
                </a:extLst>
              </p:cNvPr>
              <p:cNvSpPr/>
              <p:nvPr/>
            </p:nvSpPr>
            <p:spPr bwMode="auto">
              <a:xfrm>
                <a:off x="4529455" y="377730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9F1A8D6-EFB8-48C9-AC1D-90A33826C4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8350" y="3824604"/>
                <a:ext cx="2679700" cy="937895"/>
              </a:xfrm>
              <a:prstGeom prst="rect">
                <a:avLst/>
              </a:prstGeom>
            </p:spPr>
          </p:pic>
        </p:grpSp>
        <p:sp>
          <p:nvSpPr>
            <p:cNvPr id="23" name="TextBox 22">
              <a:extLst>
                <a:ext uri="{FF2B5EF4-FFF2-40B4-BE49-F238E27FC236}">
                  <a16:creationId xmlns:a16="http://schemas.microsoft.com/office/drawing/2014/main" id="{CDC96110-7F38-4F86-876F-346CCDFA12A6}"/>
                </a:ext>
              </a:extLst>
            </p:cNvPr>
            <p:cNvSpPr txBox="1"/>
            <p:nvPr/>
          </p:nvSpPr>
          <p:spPr>
            <a:xfrm>
              <a:off x="326072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US Government</a:t>
              </a:r>
            </a:p>
          </p:txBody>
        </p:sp>
      </p:grpSp>
      <p:grpSp>
        <p:nvGrpSpPr>
          <p:cNvPr id="28" name="Group 27">
            <a:extLst>
              <a:ext uri="{FF2B5EF4-FFF2-40B4-BE49-F238E27FC236}">
                <a16:creationId xmlns:a16="http://schemas.microsoft.com/office/drawing/2014/main" id="{D07C29F2-AA0E-4878-8039-7FD5D4167DAB}"/>
              </a:ext>
              <a:ext uri="{C183D7F6-B498-43B3-948B-1728B52AA6E4}">
                <adec:decorative xmlns:adec="http://schemas.microsoft.com/office/drawing/2017/decorative" val="1"/>
              </a:ext>
            </a:extLst>
          </p:cNvPr>
          <p:cNvGrpSpPr/>
          <p:nvPr/>
        </p:nvGrpSpPr>
        <p:grpSpPr>
          <a:xfrm>
            <a:off x="6153785" y="3169683"/>
            <a:ext cx="2777490" cy="1592816"/>
            <a:chOff x="6153785" y="3169683"/>
            <a:chExt cx="2777490" cy="1592816"/>
          </a:xfrm>
        </p:grpSpPr>
        <p:grpSp>
          <p:nvGrpSpPr>
            <p:cNvPr id="20" name="Group 19">
              <a:extLst>
                <a:ext uri="{FF2B5EF4-FFF2-40B4-BE49-F238E27FC236}">
                  <a16:creationId xmlns:a16="http://schemas.microsoft.com/office/drawing/2014/main" id="{2A32C66B-D059-48AA-BF44-B0ED7FCCC847}"/>
                </a:ext>
              </a:extLst>
            </p:cNvPr>
            <p:cNvGrpSpPr/>
            <p:nvPr/>
          </p:nvGrpSpPr>
          <p:grpSpPr>
            <a:xfrm>
              <a:off x="6153785" y="3730005"/>
              <a:ext cx="2777490" cy="1032494"/>
              <a:chOff x="535305" y="5345754"/>
              <a:chExt cx="2777490" cy="1032494"/>
            </a:xfrm>
          </p:grpSpPr>
          <p:sp>
            <p:nvSpPr>
              <p:cNvPr id="16" name="Rectangle 15">
                <a:extLst>
                  <a:ext uri="{FF2B5EF4-FFF2-40B4-BE49-F238E27FC236}">
                    <a16:creationId xmlns:a16="http://schemas.microsoft.com/office/drawing/2014/main" id="{65C87296-3BCA-49AF-980A-F77AFB4AD528}"/>
                  </a:ext>
                </a:extLst>
              </p:cNvPr>
              <p:cNvSpPr/>
              <p:nvPr/>
            </p:nvSpPr>
            <p:spPr bwMode="auto">
              <a:xfrm>
                <a:off x="535305" y="534575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F990B10-1CE5-4250-8344-18268DC69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5393054"/>
                <a:ext cx="2679700" cy="937895"/>
              </a:xfrm>
              <a:prstGeom prst="rect">
                <a:avLst/>
              </a:prstGeom>
            </p:spPr>
          </p:pic>
        </p:grpSp>
        <p:sp>
          <p:nvSpPr>
            <p:cNvPr id="24" name="TextBox 23">
              <a:extLst>
                <a:ext uri="{FF2B5EF4-FFF2-40B4-BE49-F238E27FC236}">
                  <a16:creationId xmlns:a16="http://schemas.microsoft.com/office/drawing/2014/main" id="{F3402FBB-9635-4713-B279-8084F5C541E3}"/>
                </a:ext>
              </a:extLst>
            </p:cNvPr>
            <p:cNvSpPr txBox="1"/>
            <p:nvPr/>
          </p:nvSpPr>
          <p:spPr>
            <a:xfrm>
              <a:off x="615378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Industry</a:t>
              </a:r>
            </a:p>
          </p:txBody>
        </p:sp>
      </p:grpSp>
      <p:grpSp>
        <p:nvGrpSpPr>
          <p:cNvPr id="29" name="Group 28">
            <a:extLst>
              <a:ext uri="{FF2B5EF4-FFF2-40B4-BE49-F238E27FC236}">
                <a16:creationId xmlns:a16="http://schemas.microsoft.com/office/drawing/2014/main" id="{98B8DEE1-5B57-4BDB-8153-FF076A92F170}"/>
              </a:ext>
              <a:ext uri="{C183D7F6-B498-43B3-948B-1728B52AA6E4}">
                <adec:decorative xmlns:adec="http://schemas.microsoft.com/office/drawing/2017/decorative" val="1"/>
              </a:ext>
            </a:extLst>
          </p:cNvPr>
          <p:cNvGrpSpPr/>
          <p:nvPr/>
        </p:nvGrpSpPr>
        <p:grpSpPr>
          <a:xfrm>
            <a:off x="9046845" y="3169683"/>
            <a:ext cx="2777490" cy="1592816"/>
            <a:chOff x="9046845" y="3169683"/>
            <a:chExt cx="2777490" cy="1592816"/>
          </a:xfrm>
        </p:grpSpPr>
        <p:grpSp>
          <p:nvGrpSpPr>
            <p:cNvPr id="19" name="Group 18">
              <a:extLst>
                <a:ext uri="{FF2B5EF4-FFF2-40B4-BE49-F238E27FC236}">
                  <a16:creationId xmlns:a16="http://schemas.microsoft.com/office/drawing/2014/main" id="{F1DC2CDC-2451-4052-85DB-49BF166DB72C}"/>
                </a:ext>
              </a:extLst>
            </p:cNvPr>
            <p:cNvGrpSpPr/>
            <p:nvPr/>
          </p:nvGrpSpPr>
          <p:grpSpPr>
            <a:xfrm>
              <a:off x="9046845" y="3730005"/>
              <a:ext cx="2777490" cy="1032494"/>
              <a:chOff x="5306695" y="2415547"/>
              <a:chExt cx="2777490" cy="1032494"/>
            </a:xfrm>
          </p:grpSpPr>
          <p:sp>
            <p:nvSpPr>
              <p:cNvPr id="15" name="Rectangle 14">
                <a:extLst>
                  <a:ext uri="{FF2B5EF4-FFF2-40B4-BE49-F238E27FC236}">
                    <a16:creationId xmlns:a16="http://schemas.microsoft.com/office/drawing/2014/main" id="{17CB627A-D085-467F-B7D5-C4D87F8A4AE5}"/>
                  </a:ext>
                </a:extLst>
              </p:cNvPr>
              <p:cNvSpPr/>
              <p:nvPr/>
            </p:nvSpPr>
            <p:spPr bwMode="auto">
              <a:xfrm>
                <a:off x="5306695" y="2415547"/>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0D2ECEFA-EE72-4DD1-BE22-905020152D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5590" y="2462847"/>
                <a:ext cx="2679700" cy="937895"/>
              </a:xfrm>
              <a:prstGeom prst="rect">
                <a:avLst/>
              </a:prstGeom>
            </p:spPr>
          </p:pic>
        </p:grpSp>
        <p:sp>
          <p:nvSpPr>
            <p:cNvPr id="25" name="TextBox 24">
              <a:extLst>
                <a:ext uri="{FF2B5EF4-FFF2-40B4-BE49-F238E27FC236}">
                  <a16:creationId xmlns:a16="http://schemas.microsoft.com/office/drawing/2014/main" id="{70359210-B545-4AA3-8E49-FA51DE7198A5}"/>
                </a:ext>
              </a:extLst>
            </p:cNvPr>
            <p:cNvSpPr txBox="1"/>
            <p:nvPr/>
          </p:nvSpPr>
          <p:spPr>
            <a:xfrm>
              <a:off x="904684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Regional</a:t>
              </a:r>
            </a:p>
          </p:txBody>
        </p:sp>
      </p:grpSp>
    </p:spTree>
    <p:extLst>
      <p:ext uri="{BB962C8B-B14F-4D97-AF65-F5344CB8AC3E}">
        <p14:creationId xmlns:p14="http://schemas.microsoft.com/office/powerpoint/2010/main" val="5424687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(US Government services)</a:t>
            </a:r>
          </a:p>
        </p:txBody>
      </p:sp>
      <p:sp>
        <p:nvSpPr>
          <p:cNvPr id="6" name="Text Placeholder 5"/>
          <p:cNvSpPr>
            <a:spLocks noGrp="1"/>
          </p:cNvSpPr>
          <p:nvPr>
            <p:ph sz="quarter" idx="10"/>
          </p:nvPr>
        </p:nvSpPr>
        <p:spPr>
          <a:xfrm>
            <a:off x="419100" y="1321814"/>
            <a:ext cx="11340811" cy="923330"/>
          </a:xfrm>
        </p:spPr>
        <p:txBody>
          <a:bodyPr/>
          <a:lstStyle/>
          <a:p>
            <a:r>
              <a:rPr lang="en-US" dirty="0"/>
              <a:t>Meets the security and compliance needs of US federal agencies</a:t>
            </a:r>
            <a:r>
              <a:rPr lang="en-US"/>
              <a:t>, state and </a:t>
            </a:r>
            <a:r>
              <a:rPr lang="en-US" dirty="0"/>
              <a:t>local governments, and their solution providers.</a:t>
            </a:r>
            <a:endParaRPr lang="en-US" noProof="0" dirty="0"/>
          </a:p>
        </p:txBody>
      </p:sp>
      <p:sp>
        <p:nvSpPr>
          <p:cNvPr id="4" name="Text Placeholder 5"/>
          <p:cNvSpPr txBox="1">
            <a:spLocks/>
          </p:cNvSpPr>
          <p:nvPr/>
        </p:nvSpPr>
        <p:spPr>
          <a:xfrm>
            <a:off x="4288908" y="2506008"/>
            <a:ext cx="8157337" cy="22394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Azure Government:</a:t>
            </a:r>
          </a:p>
          <a:p>
            <a:pPr marL="457200" indent="-457200">
              <a:lnSpc>
                <a:spcPct val="114000"/>
              </a:lnSpc>
              <a:buFont typeface="Arial" panose="020B0604020202020204" pitchFamily="34" charset="0"/>
              <a:buChar char="•"/>
            </a:pPr>
            <a:r>
              <a:rPr lang="en-US" sz="2400" dirty="0">
                <a:latin typeface="+mn-lt"/>
              </a:rPr>
              <a:t>Separate instance of Azure.</a:t>
            </a:r>
          </a:p>
          <a:p>
            <a:pPr marL="457200" indent="-457200">
              <a:lnSpc>
                <a:spcPct val="114000"/>
              </a:lnSpc>
              <a:buFont typeface="Arial" panose="020B0604020202020204" pitchFamily="34" charset="0"/>
              <a:buChar char="•"/>
            </a:pPr>
            <a:r>
              <a:rPr lang="en-US" sz="2400" dirty="0">
                <a:latin typeface="+mn-lt"/>
              </a:rPr>
              <a:t>Physically isolated from non-US government deployments.</a:t>
            </a:r>
          </a:p>
          <a:p>
            <a:pPr marL="457200" indent="-457200">
              <a:lnSpc>
                <a:spcPct val="114000"/>
              </a:lnSpc>
              <a:buFont typeface="Arial" panose="020B0604020202020204" pitchFamily="34" charset="0"/>
              <a:buChar char="•"/>
            </a:pPr>
            <a:r>
              <a:rPr lang="en-US" sz="2400" dirty="0">
                <a:latin typeface="+mn-lt"/>
              </a:rPr>
              <a:t>Accessible only to screened, authorized personnel.</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37" name="Text Placeholder 5"/>
          <p:cNvSpPr txBox="1">
            <a:spLocks/>
          </p:cNvSpPr>
          <p:nvPr/>
        </p:nvSpPr>
        <p:spPr>
          <a:xfrm>
            <a:off x="586740" y="4998600"/>
            <a:ext cx="1101852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mj-lt"/>
              </a:rPr>
              <a:t>Examples of compliant standards </a:t>
            </a:r>
            <a:r>
              <a:rPr lang="en-US" sz="1800" dirty="0">
                <a:latin typeface="+mn-lt"/>
              </a:rPr>
              <a:t>: </a:t>
            </a:r>
            <a:r>
              <a:rPr lang="en-US" sz="1800" dirty="0" err="1">
                <a:latin typeface="+mn-lt"/>
              </a:rPr>
              <a:t>FedRAMP</a:t>
            </a:r>
            <a:r>
              <a:rPr lang="en-US" sz="1800" dirty="0">
                <a:latin typeface="+mn-lt"/>
              </a:rPr>
              <a:t>, NIST 800.171 (DIB), ITAR, IRS 1075, </a:t>
            </a:r>
            <a:r>
              <a:rPr lang="en-US" sz="1800" dirty="0" err="1">
                <a:latin typeface="+mn-lt"/>
              </a:rPr>
              <a:t>DoD</a:t>
            </a:r>
            <a:r>
              <a:rPr lang="en-US" sz="1800" dirty="0">
                <a:latin typeface="+mn-lt"/>
              </a:rPr>
              <a:t> L2, L4 &amp; L5, and CJIS.</a:t>
            </a:r>
          </a:p>
        </p:txBody>
      </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(Azure China)</a:t>
            </a:r>
            <a:endParaRPr lang="en-US" strike="sngStrike" noProof="0" dirty="0"/>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en-US" dirty="0"/>
              <a:t>Microsoft is China’s first foreign public cloud service provider, in compliance with government regulations.</a:t>
            </a:r>
            <a:endParaRPr lang="en-US" noProof="0" dirty="0"/>
          </a:p>
        </p:txBody>
      </p:sp>
      <p:sp>
        <p:nvSpPr>
          <p:cNvPr id="4" name="Text Placeholder 5"/>
          <p:cNvSpPr txBox="1">
            <a:spLocks/>
          </p:cNvSpPr>
          <p:nvPr/>
        </p:nvSpPr>
        <p:spPr>
          <a:xfrm>
            <a:off x="1593955" y="2632805"/>
            <a:ext cx="8046720" cy="22949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mn-lt"/>
                <a:cs typeface="Segoe UI Semibold" panose="020B0702040204020203" pitchFamily="34" charset="0"/>
              </a:rPr>
              <a:t>Azure China features:</a:t>
            </a:r>
            <a:endParaRPr lang="en-US" sz="2400" dirty="0">
              <a:latin typeface="+mn-lt"/>
            </a:endParaRP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Physically separated instance of Azure cloud services operated by 21Vianet</a:t>
            </a: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All data stays within China to ensure compliance</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5</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91322"/>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6622"/>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6622"/>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3683675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05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90014" y="1986622"/>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062474"/>
            <a:ext cx="6913855" cy="4416594"/>
          </a:xfrm>
        </p:spPr>
        <p:txBody>
          <a:bodyPr vert="horz" wrap="square" lIns="0" tIns="91440" rIns="146304" bIns="91440" rtlCol="0" anchor="t">
            <a:spAutoFit/>
          </a:bodyPr>
          <a:lstStyle/>
          <a:p>
            <a:pPr marL="560070" lvl="1" indent="-335915">
              <a:buFont typeface="Arial" panose="020B0604020202020204" pitchFamily="34" charset="0"/>
              <a:buChar char="•"/>
            </a:pPr>
            <a:r>
              <a:rPr lang="en-US" sz="2000" dirty="0"/>
              <a:t>Azure identity services</a:t>
            </a:r>
            <a:endParaRPr lang="en-US" sz="2000" dirty="0">
              <a:cs typeface="Segoe UI"/>
            </a:endParaRPr>
          </a:p>
          <a:p>
            <a:pPr marL="560070" lvl="1" indent="-335915">
              <a:buFont typeface="Arial" panose="020B0604020202020204" pitchFamily="34" charset="0"/>
              <a:buChar char="•"/>
            </a:pPr>
            <a:r>
              <a:rPr lang="en-US" sz="2000" dirty="0"/>
              <a:t>Authentication versus authorization</a:t>
            </a:r>
            <a:endParaRPr lang="en-US" sz="2000" dirty="0">
              <a:cs typeface="Segoe UI"/>
            </a:endParaRPr>
          </a:p>
          <a:p>
            <a:pPr marL="560070" lvl="1" indent="-335915">
              <a:buFont typeface="Arial" panose="020B0604020202020204" pitchFamily="34" charset="0"/>
              <a:buChar char="•"/>
            </a:pPr>
            <a:r>
              <a:rPr lang="en-US" sz="2000" dirty="0"/>
              <a:t>Azure AD, MFA, SSO and Conditional Access</a:t>
            </a:r>
            <a:endParaRPr lang="en-US" sz="2000" dirty="0">
              <a:cs typeface="Segoe UI"/>
            </a:endParaRPr>
          </a:p>
          <a:p>
            <a:pPr marL="560070" lvl="1" indent="-335915">
              <a:buFont typeface="Arial" panose="020B0604020202020204" pitchFamily="34" charset="0"/>
              <a:buChar char="•"/>
            </a:pPr>
            <a:r>
              <a:rPr lang="en-US" sz="2000" dirty="0"/>
              <a:t>Azure governance features</a:t>
            </a:r>
            <a:endParaRPr lang="en-US" sz="2000" dirty="0">
              <a:cs typeface="Segoe UI"/>
            </a:endParaRPr>
          </a:p>
          <a:p>
            <a:pPr marL="560070" lvl="1" indent="-335915">
              <a:buFont typeface="Arial" panose="020B0604020202020204" pitchFamily="34" charset="0"/>
              <a:buChar char="•"/>
            </a:pPr>
            <a:r>
              <a:rPr lang="en-US" sz="2000" dirty="0"/>
              <a:t>RBAC, Resource locks and tags</a:t>
            </a:r>
            <a:endParaRPr lang="en-US" sz="2000" dirty="0">
              <a:cs typeface="Segoe UI"/>
            </a:endParaRPr>
          </a:p>
          <a:p>
            <a:pPr marL="560070" lvl="1" indent="-335915">
              <a:buFont typeface="Arial" panose="020B0604020202020204" pitchFamily="34" charset="0"/>
              <a:buChar char="•"/>
            </a:pPr>
            <a:r>
              <a:rPr lang="en-US" sz="2000" dirty="0"/>
              <a:t>Policy, Blueprints, and CAF</a:t>
            </a:r>
            <a:endParaRPr lang="en-US" sz="2000" dirty="0">
              <a:cs typeface="Segoe UI"/>
            </a:endParaRPr>
          </a:p>
          <a:p>
            <a:pPr marL="560070" lvl="1" indent="-335915">
              <a:buFont typeface="Arial" panose="020B0604020202020204" pitchFamily="34" charset="0"/>
              <a:buChar char="•"/>
            </a:pPr>
            <a:r>
              <a:rPr lang="en-US" sz="2000" dirty="0"/>
              <a:t>Azure privacy and compliance</a:t>
            </a:r>
            <a:endParaRPr lang="en-US" sz="2000" dirty="0">
              <a:cs typeface="Segoe UI"/>
            </a:endParaRPr>
          </a:p>
          <a:p>
            <a:pPr marL="560070" lvl="1" indent="-335915">
              <a:buFont typeface="Arial" panose="020B0604020202020204" pitchFamily="34" charset="0"/>
              <a:buChar char="•"/>
            </a:pPr>
            <a:r>
              <a:rPr lang="en-US" sz="2000" dirty="0"/>
              <a:t>Privacy Statement, Online Services Terms, Trust Center and compliance documentation.</a:t>
            </a:r>
            <a:endParaRPr lang="en-US" sz="2000" dirty="0">
              <a:cs typeface="Segoe UI"/>
            </a:endParaRPr>
          </a:p>
          <a:p>
            <a:pPr marL="560070" lvl="1" indent="-335915">
              <a:buFont typeface="Arial" panose="020B0604020202020204" pitchFamily="34" charset="0"/>
              <a:buChar char="•"/>
            </a:pPr>
            <a:r>
              <a:rPr lang="en-US" sz="2000" dirty="0"/>
              <a:t>Azure Sovereign Regions</a:t>
            </a:r>
            <a:endParaRPr lang="en-US" sz="2000" dirty="0">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Core Azure identity services</a:t>
            </a:r>
          </a:p>
        </p:txBody>
      </p:sp>
      <p:pic>
        <p:nvPicPr>
          <p:cNvPr id="5" name="Graphic 4" descr="Employee badge">
            <a:extLst>
              <a:ext uri="{FF2B5EF4-FFF2-40B4-BE49-F238E27FC236}">
                <a16:creationId xmlns:a16="http://schemas.microsoft.com/office/drawing/2014/main" id="{1A7A3B46-B270-445B-A48D-E8FA893C5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1484334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D0AC-CB6A-44C0-9B9F-954313E23D45}"/>
              </a:ext>
            </a:extLst>
          </p:cNvPr>
          <p:cNvSpPr>
            <a:spLocks noGrp="1"/>
          </p:cNvSpPr>
          <p:nvPr>
            <p:ph type="title"/>
          </p:nvPr>
        </p:nvSpPr>
        <p:spPr/>
        <p:txBody>
          <a:bodyPr/>
          <a:lstStyle/>
          <a:p>
            <a:r>
              <a:rPr lang="en-US" dirty="0"/>
              <a:t>Azure Identity Services - Objective Domain</a:t>
            </a:r>
          </a:p>
        </p:txBody>
      </p:sp>
      <p:sp>
        <p:nvSpPr>
          <p:cNvPr id="3" name="Text Placeholder 2">
            <a:extLst>
              <a:ext uri="{FF2B5EF4-FFF2-40B4-BE49-F238E27FC236}">
                <a16:creationId xmlns:a16="http://schemas.microsoft.com/office/drawing/2014/main" id="{45AB6BB3-8BA2-445E-96B7-1457995F8A98}"/>
              </a:ext>
            </a:extLst>
          </p:cNvPr>
          <p:cNvSpPr>
            <a:spLocks noGrp="1"/>
          </p:cNvSpPr>
          <p:nvPr>
            <p:ph sz="quarter" idx="10"/>
          </p:nvPr>
        </p:nvSpPr>
        <p:spPr>
          <a:xfrm>
            <a:off x="419100" y="1456897"/>
            <a:ext cx="11340811" cy="2231380"/>
          </a:xfrm>
        </p:spPr>
        <p:txBody>
          <a:bodyPr vert="horz" wrap="square" lIns="0" tIns="0" rIns="0" bIns="0" rtlCol="0" anchor="t">
            <a:spAutoFit/>
          </a:bodyPr>
          <a:lstStyle/>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Explain the difference between authentication and authorization</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Define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Conditional Access, Multi-Factor Authentication (MFA), and Single Sign-On (SSO)</a:t>
            </a:r>
          </a:p>
        </p:txBody>
      </p:sp>
    </p:spTree>
    <p:extLst>
      <p:ext uri="{BB962C8B-B14F-4D97-AF65-F5344CB8AC3E}">
        <p14:creationId xmlns:p14="http://schemas.microsoft.com/office/powerpoint/2010/main" val="3204857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2F1F0-4A20-4DF6-A9E4-5B1EAE25B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565DAA-DA7D-47ED-ACE4-5E12F489D149}">
  <ds:schemaRefs>
    <ds:schemaRef ds:uri="http://purl.org/dc/elements/1.1/"/>
    <ds:schemaRef ds:uri="6656ffad-92b0-4efb-bc78-5d5af2c7fd93"/>
    <ds:schemaRef ds:uri="http://schemas.microsoft.com/office/2006/documentManagement/types"/>
    <ds:schemaRef ds:uri="http://schemas.microsoft.com/office/2006/metadata/properties"/>
    <ds:schemaRef ds:uri="http://purl.org/dc/dcmitype/"/>
    <ds:schemaRef ds:uri="http://schemas.microsoft.com/office/infopath/2007/PartnerControls"/>
    <ds:schemaRef ds:uri="http://www.w3.org/XML/1998/namespace"/>
    <ds:schemaRef ds:uri="http://schemas.openxmlformats.org/package/2006/metadata/core-properties"/>
    <ds:schemaRef ds:uri="e7cc3f53-dbdf-4ffb-90f1-33d3d1806439"/>
    <ds:schemaRef ds:uri="http://purl.org/dc/terms/"/>
  </ds:schemaRefs>
</ds:datastoreItem>
</file>

<file path=customXml/itemProps3.xml><?xml version="1.0" encoding="utf-8"?>
<ds:datastoreItem xmlns:ds="http://schemas.openxmlformats.org/officeDocument/2006/customXml" ds:itemID="{B8EB18D7-F987-4105-A2B5-C80ECAD9319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4498</Words>
  <Application>Microsoft Office PowerPoint</Application>
  <PresentationFormat>Widescreen</PresentationFormat>
  <Paragraphs>481</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05:  Identity, governance, privacy, and compliance</vt:lpstr>
      <vt:lpstr>Module outline</vt:lpstr>
      <vt:lpstr>Module 05 – Outline</vt:lpstr>
      <vt:lpstr>Core Azure identity services</vt:lpstr>
      <vt:lpstr>Azure Identity Services - Objective Domain</vt:lpstr>
      <vt:lpstr>Compare Authentication and Authorization</vt:lpstr>
      <vt:lpstr>Azure Multi-Factor Authentication</vt:lpstr>
      <vt:lpstr>Azure Active Directory (AAD)</vt:lpstr>
      <vt:lpstr>Conditional Access</vt:lpstr>
      <vt:lpstr>Walkthrough - Manage access with RBAC</vt:lpstr>
      <vt:lpstr>Azure Governance Methodologies</vt:lpstr>
      <vt:lpstr>Azure Governance Methodologies - Objective Domain</vt:lpstr>
      <vt:lpstr>Explore Role-based access control (RBAC)</vt:lpstr>
      <vt:lpstr>Resource locks</vt:lpstr>
      <vt:lpstr>Walkthrough - Manage Resource Locks</vt:lpstr>
      <vt:lpstr>Tags</vt:lpstr>
      <vt:lpstr>Walkthrough – Implement resource tagging</vt:lpstr>
      <vt:lpstr>Azure Policy</vt:lpstr>
      <vt:lpstr>Walkthrough - Create an Azure Policy</vt:lpstr>
      <vt:lpstr>Azure Blueprints</vt:lpstr>
      <vt:lpstr>Cloud Adoption Framework</vt:lpstr>
      <vt:lpstr>Privacy, compliance, and data protection standards</vt:lpstr>
      <vt:lpstr>Privacy, Compliance, and Data Protection - Objective Domain</vt:lpstr>
      <vt:lpstr>Security, Privacy, and Compliance</vt:lpstr>
      <vt:lpstr>Compliance Terms and Requirements</vt:lpstr>
      <vt:lpstr>Microsoft privacy statement</vt:lpstr>
      <vt:lpstr> Online Services Terms and Data Protection Addendum</vt:lpstr>
      <vt:lpstr>Trust Center</vt:lpstr>
      <vt:lpstr>Walkthrough – Exploring the Trust Center</vt:lpstr>
      <vt:lpstr>Azure Compliance Documentation</vt:lpstr>
      <vt:lpstr>Azure Sovereign Regions (US Government services)</vt:lpstr>
      <vt:lpstr>Azure Sovereign Regions (Azure China)</vt:lpstr>
      <vt:lpstr>Knowledge Check</vt:lpstr>
      <vt:lpstr>Module 05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05:  Identity, governance, privacy, and compliance</dc:title>
  <dc:subject/>
  <dc:creator/>
  <cp:keywords/>
  <dc:description/>
  <cp:revision>46</cp:revision>
  <dcterms:created xsi:type="dcterms:W3CDTF">2019-10-20T18:53:17Z</dcterms:created>
  <dcterms:modified xsi:type="dcterms:W3CDTF">2021-05-07T22:39:13Z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2020-08-18T21:15:37Z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dd64a40a-3fd0-4f3e-9ca9-9973192d2549</vt:lpwstr>
  </property>
  <property fmtid="{D5CDD505-2E9C-101B-9397-08002B2CF9AE}" pid="9" name="MSIP_Label_f42aa342-8706-4288-bd11-ebb85995028c_ContentBits">
    <vt:lpwstr>0</vt:lpwstr>
  </property>
</Properties>
</file>