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30"/>
  </p:notesMasterIdLst>
  <p:handoutMasterIdLst>
    <p:handoutMasterId r:id="rId31"/>
  </p:handoutMasterIdLst>
  <p:sldIdLst>
    <p:sldId id="1719" r:id="rId6"/>
    <p:sldId id="1856" r:id="rId7"/>
    <p:sldId id="1925" r:id="rId8"/>
    <p:sldId id="1863" r:id="rId9"/>
    <p:sldId id="1919" r:id="rId10"/>
    <p:sldId id="1862" r:id="rId11"/>
    <p:sldId id="1926" r:id="rId12"/>
    <p:sldId id="1962" r:id="rId13"/>
    <p:sldId id="1927" r:id="rId14"/>
    <p:sldId id="1866" r:id="rId15"/>
    <p:sldId id="1928" r:id="rId16"/>
    <p:sldId id="1961" r:id="rId17"/>
    <p:sldId id="1867" r:id="rId18"/>
    <p:sldId id="1875" r:id="rId19"/>
    <p:sldId id="1920" r:id="rId20"/>
    <p:sldId id="1960" r:id="rId21"/>
    <p:sldId id="1959" r:id="rId22"/>
    <p:sldId id="1952" r:id="rId23"/>
    <p:sldId id="1951" r:id="rId24"/>
    <p:sldId id="1958" r:id="rId25"/>
    <p:sldId id="1957" r:id="rId26"/>
    <p:sldId id="1948" r:id="rId27"/>
    <p:sldId id="1954" r:id="rId28"/>
    <p:sldId id="1953"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925"/>
            <p14:sldId id="1863"/>
            <p14:sldId id="1919"/>
            <p14:sldId id="1862"/>
            <p14:sldId id="1926"/>
            <p14:sldId id="1962"/>
            <p14:sldId id="1927"/>
            <p14:sldId id="1866"/>
            <p14:sldId id="1928"/>
            <p14:sldId id="1961"/>
            <p14:sldId id="1867"/>
            <p14:sldId id="1875"/>
            <p14:sldId id="1920"/>
            <p14:sldId id="1960"/>
            <p14:sldId id="1959"/>
            <p14:sldId id="1952"/>
            <p14:sldId id="1951"/>
            <p14:sldId id="1958"/>
            <p14:sldId id="1957"/>
            <p14:sldId id="1948"/>
            <p14:sldId id="1954"/>
            <p14:sldId id="195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BCF2"/>
    <a:srgbClr val="D0D3D6"/>
    <a:srgbClr val="0C7628"/>
    <a:srgbClr val="096F3F"/>
    <a:srgbClr val="066854"/>
    <a:srgbClr val="045A60"/>
    <a:srgbClr val="023B58"/>
    <a:srgbClr val="0078D4"/>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79809-80AE-4A83-A972-455A4B8CA2C4}" v="1" dt="2021-05-07T22:38:50.3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856" autoAdjust="0"/>
  </p:normalViewPr>
  <p:slideViewPr>
    <p:cSldViewPr snapToGrid="0">
      <p:cViewPr varScale="1">
        <p:scale>
          <a:sx n="68" d="100"/>
          <a:sy n="68" d="100"/>
        </p:scale>
        <p:origin x="741" y="3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5/7/2021 3:38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5/7/2021 3:36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zure.microsoft.com/en-us/support/legal/preview-supplemental-term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cost-management-billing/reservations/save-compute-costs-reservatio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Adjust the cover for either AZ-900T00 or AZ-900T01.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This content in SkillPipe is now aligned with the content in Learn. The notes section of the PPT will call out any free Learn sandbox exercises available and provide direct links that can be shared with students (if they are not able to create a free Azure account and/or are not following along in Learn).</a:t>
            </a:r>
          </a:p>
          <a:p>
            <a:endParaRPr lang="en-US" dirty="0"/>
          </a:p>
          <a:p>
            <a:r>
              <a:rPr lang="en-US" dirty="0"/>
              <a:t>https://docs.microsoft.com/en-us/learn/paths/az-900-describe-azure-cost-management-service-level-agreements/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IE" sz="1200" b="1" kern="1200" dirty="0">
                <a:solidFill>
                  <a:schemeClr val="tx1"/>
                </a:solidFill>
                <a:effectLst/>
                <a:latin typeface="Segoe UI Light" pitchFamily="34" charset="0"/>
                <a:ea typeface="+mn-ea"/>
                <a:cs typeface="+mn-cs"/>
              </a:rPr>
              <a:t>TCO calculator </a:t>
            </a:r>
            <a:r>
              <a:rPr lang="en-IE" sz="1200" b="0" kern="1200" dirty="0">
                <a:solidFill>
                  <a:schemeClr val="tx1"/>
                </a:solidFill>
                <a:effectLst/>
                <a:latin typeface="Segoe UI Light" pitchFamily="34" charset="0"/>
                <a:ea typeface="+mn-ea"/>
                <a:cs typeface="+mn-cs"/>
              </a:rPr>
              <a:t>- </a:t>
            </a:r>
            <a:r>
              <a:rPr lang="en-IE" u="sng" dirty="0"/>
              <a:t>https://azure.microsoft.com/en-us/pricing/tco/calculator/</a:t>
            </a:r>
          </a:p>
          <a:p>
            <a:pPr>
              <a:defRPr/>
            </a:pPr>
            <a:endParaRPr lang="en-IE" u="sng" dirty="0"/>
          </a:p>
          <a:p>
            <a:pPr>
              <a:defRPr/>
            </a:pPr>
            <a:r>
              <a:rPr lang="en-US" b="1" u="none" dirty="0"/>
              <a:t>Learn and SkillPipe content order note:</a:t>
            </a:r>
            <a:endParaRPr lang="en-IE" b="1" u="none" dirty="0"/>
          </a:p>
          <a:p>
            <a:pPr>
              <a:defRPr/>
            </a:pPr>
            <a:r>
              <a:rPr lang="en-IE" b="0" u="none" dirty="0"/>
              <a:t>https://docs.microsoft.com/en-us/learn/modules/plan-manage-azure-costs/2-compare-costs-tco-calculator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64892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00"/>
              </a:spcAft>
              <a:buClrTx/>
              <a:buSzTx/>
              <a:buFontTx/>
              <a:buNone/>
              <a:tabLst/>
              <a:defRPr/>
            </a:pPr>
            <a:r>
              <a:rPr lang="en-US" sz="1800" dirty="0">
                <a:solidFill>
                  <a:srgbClr val="000000"/>
                </a:solidFill>
                <a:effectLst/>
                <a:latin typeface="Segoe UI Light" panose="020B0502040204020203" pitchFamily="34" charset="0"/>
              </a:rPr>
              <a:t>Learn has a non-sandbox exercise - </a:t>
            </a:r>
            <a:r>
              <a:rPr lang="en-US" sz="4400" b="1" i="0" dirty="0">
                <a:solidFill>
                  <a:srgbClr val="171717"/>
                </a:solidFill>
                <a:effectLst/>
                <a:latin typeface="Segoe UI" panose="020B0502040204020203" pitchFamily="34" charset="0"/>
              </a:rPr>
              <a:t>Exercise - Compare sample workload costs by using the TCO Calculator</a:t>
            </a:r>
          </a:p>
          <a:p>
            <a:pPr>
              <a:spcBef>
                <a:spcPts val="0"/>
              </a:spcBef>
              <a:spcAft>
                <a:spcPts val="300"/>
              </a:spcAft>
            </a:pPr>
            <a:r>
              <a:rPr lang="en-US" sz="1800" dirty="0">
                <a:solidFill>
                  <a:srgbClr val="171717"/>
                </a:solidFill>
                <a:effectLst/>
                <a:latin typeface="Segoe UI" panose="020B0502040204020203" pitchFamily="34" charset="0"/>
              </a:rPr>
              <a:t>https://docs.microsoft.com/en-us/learn/modules/plan-manage-azure-costs/3-compare-workload-costs-tco-calculator</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414424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Note</a:t>
            </a:r>
            <a:r>
              <a:rPr lang="en-IE" sz="900" b="0" i="0" u="none" strike="noStrike" kern="1200" dirty="0">
                <a:solidFill>
                  <a:schemeClr val="tx1"/>
                </a:solidFill>
                <a:effectLst/>
                <a:latin typeface="Segoe UI Light" pitchFamily="34" charset="0"/>
                <a:ea typeface="+mn-ea"/>
                <a:cs typeface="+mn-cs"/>
              </a:rPr>
              <a:t>: For more information about Cost Management, refer to </a:t>
            </a:r>
            <a:r>
              <a:rPr lang="en-IE" u="sng" dirty="0"/>
              <a:t>https://azure.microsoft.com/en-us/services/cost-management/</a:t>
            </a:r>
          </a:p>
          <a:p>
            <a:endParaRPr lang="en-US" dirty="0"/>
          </a:p>
          <a:p>
            <a:r>
              <a:rPr lang="en-US" b="1" dirty="0"/>
              <a:t>Learn and SkillPipe content order note:</a:t>
            </a:r>
          </a:p>
          <a:p>
            <a:r>
              <a:rPr lang="en-US" dirty="0"/>
              <a:t>Slides 12-13</a:t>
            </a:r>
          </a:p>
          <a:p>
            <a:r>
              <a:rPr lang="en-US" dirty="0"/>
              <a:t>https://docs.microsoft.com/en-us/learn/modules/plan-manage-azure-costs/6-manage-minimize-total-cost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983364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12-13</a:t>
            </a:r>
          </a:p>
          <a:p>
            <a:r>
              <a:rPr lang="en-US" dirty="0"/>
              <a:t>https://docs.microsoft.com/en-us/learn/modules/plan-manage-azure-costs/6-manage-minimize-total-cost</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349894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14-15</a:t>
            </a:r>
          </a:p>
          <a:p>
            <a:r>
              <a:rPr lang="en-US" b="0" dirty="0"/>
              <a:t>https://docs.microsoft.com/en-us/learn/modules/choose-azure-services-sla-lifecycle/1-introduction</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099195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Slides 14-15</a:t>
            </a:r>
          </a:p>
          <a:p>
            <a:r>
              <a:rPr lang="en-US" b="0" dirty="0"/>
              <a:t>https://docs.microsoft.com/en-us/learn/modules/choose-azure-services-sla-lifecycle/1-introduction</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046462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dirty="0">
                <a:latin typeface="Segoe UI" panose="020B0502040204020203" pitchFamily="34" charset="0"/>
                <a:cs typeface="Segoe UI" panose="020B0502040204020203" pitchFamily="34" charset="0"/>
              </a:rPr>
              <a:t>SLA more information </a:t>
            </a:r>
            <a:r>
              <a:rPr lang="en-IE" sz="900" dirty="0">
                <a:latin typeface="Segoe UI" panose="020B0502040204020203" pitchFamily="34" charset="0"/>
                <a:cs typeface="Segoe UI" panose="020B0502040204020203" pitchFamily="34" charset="0"/>
                <a:sym typeface="Wingdings" panose="05000000000000000000" pitchFamily="2" charset="2"/>
              </a:rPr>
              <a:t> https://docs.microsoft.com/en-us/office365/servicedescriptions/office-365-platform-service-description/service-level-agreement</a:t>
            </a:r>
            <a:endParaRPr lang="en-IE" sz="900" dirty="0">
              <a:latin typeface="Segoe UI" panose="020B0502040204020203" pitchFamily="34" charset="0"/>
              <a:cs typeface="Segoe UI" panose="020B0502040204020203" pitchFamily="34" charset="0"/>
            </a:endParaRPr>
          </a:p>
          <a:p>
            <a:r>
              <a:rPr lang="en-IE" sz="900" dirty="0">
                <a:latin typeface="Segoe UI" panose="020B0502040204020203" pitchFamily="34" charset="0"/>
                <a:cs typeface="Segoe UI" panose="020B0502040204020203" pitchFamily="34" charset="0"/>
              </a:rPr>
              <a:t>SLAs define Microsoft’s commitment to an Azure service or product.</a:t>
            </a:r>
          </a:p>
          <a:p>
            <a:r>
              <a:rPr lang="en-IE" sz="900" dirty="0">
                <a:latin typeface="Segoe UI" panose="020B0502040204020203" pitchFamily="34" charset="0"/>
                <a:cs typeface="Segoe UI" panose="020B0502040204020203" pitchFamily="34" charset="0"/>
              </a:rPr>
              <a:t>Individual SLAs are available for each Azure product and service.</a:t>
            </a:r>
          </a:p>
          <a:p>
            <a:r>
              <a:rPr lang="en-IE" sz="900" dirty="0">
                <a:latin typeface="Segoe UI" panose="020B0502040204020203" pitchFamily="34" charset="0"/>
                <a:cs typeface="Segoe UI" panose="020B0502040204020203" pitchFamily="34" charset="0"/>
              </a:rPr>
              <a:t>SLAs also define what happens if a service or product fails to meet the designated availability commitments.</a:t>
            </a:r>
          </a:p>
          <a:p>
            <a:endParaRPr lang="en-IE" sz="900" dirty="0">
              <a:latin typeface="Segoe UI" panose="020B0502040204020203" pitchFamily="34" charset="0"/>
              <a:cs typeface="Segoe UI" panose="020B0502040204020203" pitchFamily="34" charset="0"/>
            </a:endParaRPr>
          </a:p>
          <a:p>
            <a:r>
              <a:rPr lang="en-US" sz="900" b="1" dirty="0">
                <a:latin typeface="Segoe UI" panose="020B0502040204020203" pitchFamily="34" charset="0"/>
                <a:cs typeface="Segoe UI" panose="020B0502040204020203" pitchFamily="34" charset="0"/>
              </a:rPr>
              <a:t>Learn and SkillPipe content order note:</a:t>
            </a:r>
            <a:endParaRPr lang="en-IE" sz="900" b="1" dirty="0">
              <a:latin typeface="Segoe UI" panose="020B0502040204020203" pitchFamily="34" charset="0"/>
              <a:cs typeface="Segoe UI" panose="020B0502040204020203" pitchFamily="34" charset="0"/>
            </a:endParaRPr>
          </a:p>
          <a:p>
            <a:r>
              <a:rPr lang="en-US" b="0" dirty="0"/>
              <a:t>Slides 16-17</a:t>
            </a:r>
          </a:p>
          <a:p>
            <a:r>
              <a:rPr lang="en-US" b="0" dirty="0"/>
              <a:t>https://docs.microsoft.com/en-us/learn/modules/choose-azure-services-sla-lifecycle/2-what-are-service-level-agreements</a:t>
            </a:r>
          </a:p>
          <a:p>
            <a:r>
              <a:rPr lang="en-US" b="0" dirty="0"/>
              <a:t>https://docs.microsoft.com/en-us/learn/modules/choose-azure-services-sla-lifecycle/3-define-application-sla</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755714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You might want to browse to some SLA’s directly https://azure.microsoft.com/en-us/support/legal/sla/summary/ and explore one or two as examples.</a:t>
            </a:r>
          </a:p>
          <a:p>
            <a:pPr lvl="1"/>
            <a:r>
              <a:rPr lang="en-IE" sz="900" dirty="0">
                <a:latin typeface="Segoe UI Semilight" panose="020B0402040204020203" pitchFamily="34" charset="0"/>
                <a:cs typeface="Segoe UI Semilight" panose="020B0402040204020203" pitchFamily="34" charset="0"/>
              </a:rPr>
              <a:t>Performance targets are expressed as uptime and connectivity guarantees.</a:t>
            </a:r>
          </a:p>
          <a:p>
            <a:pPr lvl="1"/>
            <a:r>
              <a:rPr lang="en-IE" sz="900" dirty="0">
                <a:latin typeface="Segoe UI Semilight" panose="020B0402040204020203" pitchFamily="34" charset="0"/>
                <a:cs typeface="Segoe UI Semilight" panose="020B0402040204020203" pitchFamily="34" charset="0"/>
              </a:rPr>
              <a:t>Performance-targets range from 99% to 99.999%.</a:t>
            </a:r>
          </a:p>
          <a:p>
            <a:pPr lvl="1"/>
            <a:r>
              <a:rPr lang="en-IE" sz="900" dirty="0">
                <a:latin typeface="Segoe UI Semilight" panose="020B0402040204020203" pitchFamily="34" charset="0"/>
                <a:cs typeface="Segoe UI Semilight" panose="020B0402040204020203" pitchFamily="34" charset="0"/>
              </a:rPr>
              <a:t>If a service fails to meet the guarantees, a percentage of the monthly service fees can be credited</a:t>
            </a:r>
          </a:p>
          <a:p>
            <a:pPr lvl="1"/>
            <a:r>
              <a:rPr lang="en-IE" sz="900" dirty="0">
                <a:latin typeface="Segoe UI Semilight" panose="020B0402040204020203" pitchFamily="34" charset="0"/>
                <a:cs typeface="Segoe UI Semilight" panose="020B0402040204020203" pitchFamily="34" charset="0"/>
              </a:rPr>
              <a:t>Not all services have an SLA</a:t>
            </a:r>
          </a:p>
          <a:p>
            <a:endParaRPr lang="en-IE" sz="900" kern="1200" dirty="0">
              <a:solidFill>
                <a:schemeClr val="tx1"/>
              </a:solidFill>
              <a:effectLst/>
              <a:latin typeface="Segoe UI Light" pitchFamily="34" charset="0"/>
              <a:ea typeface="+mn-ea"/>
              <a:cs typeface="+mn-cs"/>
            </a:endParaRPr>
          </a:p>
          <a:p>
            <a:r>
              <a:rPr lang="en-US" sz="1000" b="1" dirty="0">
                <a:latin typeface="Segoe UI" panose="020B0502040204020203" pitchFamily="34" charset="0"/>
                <a:cs typeface="Segoe UI" panose="020B0502040204020203" pitchFamily="34" charset="0"/>
              </a:rPr>
              <a:t>Learn and SkillPipe content order note:</a:t>
            </a:r>
            <a:endParaRPr lang="en-IE" sz="1000" b="1" dirty="0">
              <a:latin typeface="Segoe UI" panose="020B0502040204020203" pitchFamily="34" charset="0"/>
              <a:cs typeface="Segoe UI" panose="020B0502040204020203" pitchFamily="34" charset="0"/>
            </a:endParaRPr>
          </a:p>
          <a:p>
            <a:r>
              <a:rPr lang="en-US" sz="900" b="0" dirty="0"/>
              <a:t>Slides 16-17</a:t>
            </a:r>
          </a:p>
          <a:p>
            <a:r>
              <a:rPr lang="en-US" sz="900" b="0" dirty="0"/>
              <a:t>https://docs.microsoft.com/en-us/learn/modules/choose-azure-services-sla-lifecycle/2-what-are-service-level-agreements</a:t>
            </a:r>
          </a:p>
          <a:p>
            <a:r>
              <a:rPr lang="en-US" sz="900" b="0" dirty="0"/>
              <a:t>https://docs.microsoft.com/en-us/learn/modules/choose-azure-services-sla-lifecycle/3-define-application-sla</a:t>
            </a: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878807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https://docs.microsoft.com/en-us/learn/modules/choose-azure-services-sla-lifecycle/4-design-application-meet-sla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112630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Some preview features are </a:t>
            </a:r>
            <a:r>
              <a:rPr lang="en-IE" sz="900" b="0" u="none" strike="noStrike" kern="1200" dirty="0">
                <a:solidFill>
                  <a:schemeClr val="tx1"/>
                </a:solidFill>
                <a:effectLst/>
                <a:latin typeface="Segoe UI Light" pitchFamily="34" charset="0"/>
                <a:ea typeface="+mn-ea"/>
                <a:cs typeface="+mn-cs"/>
              </a:rPr>
              <a:t>not covered by customer support.</a:t>
            </a:r>
          </a:p>
          <a:p>
            <a:endParaRPr lang="en-IE" sz="900" b="0" i="1"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more information about Azure Previews, visit </a:t>
            </a:r>
            <a:r>
              <a:rPr lang="en-US" dirty="0">
                <a:hlinkClick r:id="rId3"/>
              </a:rPr>
              <a:t>https://azure.microsoft.com/en-us/support/legal/preview-supplemental-terms/</a:t>
            </a:r>
            <a:endParaRPr lang="en-US" dirty="0"/>
          </a:p>
          <a:p>
            <a:endParaRPr lang="en-US" dirty="0"/>
          </a:p>
          <a:p>
            <a:r>
              <a:rPr lang="en-US" b="1" dirty="0"/>
              <a:t>Learn and SkillPipe content order note:</a:t>
            </a:r>
          </a:p>
          <a:p>
            <a:r>
              <a:rPr lang="en-US" b="0" dirty="0"/>
              <a:t>Slides 20-21</a:t>
            </a:r>
          </a:p>
          <a:p>
            <a:r>
              <a:rPr lang="en-US" b="0" dirty="0"/>
              <a:t>https://docs.microsoft.com/en-us/learn/modules/choose-azure-services-sla-lifecycle/5-access-preview-services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576107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https://docs.microsoft.com/en-us/learn/modules/plan-manage-azure-costs/1-introduction</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For more information about Azure updates, refer to </a:t>
            </a:r>
            <a:r>
              <a:rPr lang="en-IE" dirty="0"/>
              <a:t>https://azure.microsoft.com/en-us/updates/ </a:t>
            </a:r>
            <a:endParaRPr lang="en-IE" sz="900" b="0" i="0" u="none" strike="noStrike" kern="1200" dirty="0">
              <a:solidFill>
                <a:schemeClr val="tx1"/>
              </a:solidFill>
              <a:effectLst/>
              <a:latin typeface="Segoe UI Light" pitchFamily="34" charset="0"/>
              <a:ea typeface="+mn-ea"/>
              <a:cs typeface="+mn-cs"/>
            </a:endParaRPr>
          </a:p>
          <a:p>
            <a:endParaRPr lang="en-US" dirty="0"/>
          </a:p>
          <a:p>
            <a:r>
              <a:rPr lang="en-US" b="1" dirty="0"/>
              <a:t>Learn and SkillPipe content order note:</a:t>
            </a:r>
          </a:p>
          <a:p>
            <a:r>
              <a:rPr lang="en-US" b="0" dirty="0"/>
              <a:t>Slides 20-21</a:t>
            </a:r>
          </a:p>
          <a:p>
            <a:r>
              <a:rPr lang="en-US" b="0" dirty="0"/>
              <a:t>https://docs.microsoft.com/en-us/learn/modules/choose-azure-services-sla-lifecycle/5-access-preview-services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475944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endParaRPr lang="en-US" sz="1800" dirty="0">
              <a:effectLst/>
              <a:latin typeface="Calibri" panose="020F0502020204030204" pitchFamily="34" charset="0"/>
              <a:ea typeface="Calibri" panose="020F0502020204030204" pitchFamily="34" charset="0"/>
            </a:endParaRP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SkillPipe has a Module 6 review questions slide, while Learn has Knowledge checks individually through Learn modules that follow this PPT.</a:t>
            </a:r>
          </a:p>
          <a:p>
            <a:r>
              <a:rPr lang="en-US" dirty="0"/>
              <a:t>https://docs.microsoft.com/en-us/learn/modules/plan-manage-azure-costs/7-knowledge-check</a:t>
            </a:r>
          </a:p>
          <a:p>
            <a:r>
              <a:rPr lang="en-US" dirty="0"/>
              <a:t>https://docs.microsoft.com/en-us/learn/modules/choose-azure-services-sla-lifecycle/6-knowledge-check</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SkillPipe has a Module 6 summary slide, while Learn has summary units individually through Learn modules that follow this PPT.</a:t>
            </a:r>
          </a:p>
          <a:p>
            <a:r>
              <a:rPr lang="en-US" sz="800" dirty="0"/>
              <a:t>https://docs.microsoft.com/en-us/learn/modules/plan-manage-azure-costs/summary</a:t>
            </a:r>
          </a:p>
          <a:p>
            <a:r>
              <a:rPr lang="en-US" sz="800" dirty="0"/>
              <a:t>https://docs.microsoft.com/en-us/learn/modules/</a:t>
            </a:r>
            <a:r>
              <a:rPr lang="en-US" sz="800"/>
              <a:t>choose-azure-services-sla-lifecycle/summary</a:t>
            </a:r>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0" dirty="0">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https://docs.microsoft.com/en-us/learn/modules/plan-manage-azure-costs/1-introduction</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https://docs.microsoft.com/en-us/learn/modules/plan-manage-azure-costs/1-introduction</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581006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https://docs.microsoft.com/en-us/learn/modules/plan-manage-azure-costs/1-introduction</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220960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Azure usage charges </a:t>
            </a:r>
            <a:r>
              <a:rPr lang="en-IE" sz="900" b="0" i="0" u="none" strike="noStrike" kern="1200" dirty="0">
                <a:solidFill>
                  <a:schemeClr val="tx1"/>
                </a:solidFill>
                <a:effectLst/>
                <a:latin typeface="Segoe UI Light" pitchFamily="34" charset="0"/>
                <a:ea typeface="+mn-ea"/>
                <a:cs typeface="+mn-cs"/>
              </a:rPr>
              <a:t>- </a:t>
            </a:r>
            <a:r>
              <a:rPr lang="en-IE" u="sng" dirty="0"/>
              <a:t>https://docs.microsoft.com/en-us/azure/billing/billing-understand-your-invoice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u="sng" kern="1200" dirty="0">
              <a:solidFill>
                <a:schemeClr val="tx1"/>
              </a:solidFill>
              <a:effectLst/>
              <a:latin typeface="Segoe UI Light" pitchFamily="34" charset="0"/>
              <a:ea typeface="+mn-ea"/>
              <a:cs typeface="+mn-cs"/>
            </a:endParaRPr>
          </a:p>
          <a:p>
            <a:pPr marL="0" indent="0">
              <a:buNone/>
            </a:pPr>
            <a:r>
              <a:rPr lang="en-IE" sz="2800" dirty="0"/>
              <a:t>There are </a:t>
            </a:r>
            <a:r>
              <a:rPr lang="en-IE" sz="2800" dirty="0">
                <a:solidFill>
                  <a:schemeClr val="accent4"/>
                </a:solidFill>
              </a:rPr>
              <a:t>six </a:t>
            </a:r>
            <a:r>
              <a:rPr lang="en-IE" sz="2800" dirty="0"/>
              <a:t>primary factors affecting costs:</a:t>
            </a:r>
          </a:p>
          <a:p>
            <a:r>
              <a:rPr lang="en-IE" sz="2800" b="1" dirty="0"/>
              <a:t>Resource Type</a:t>
            </a:r>
            <a:r>
              <a:rPr lang="en-IE" sz="2800" dirty="0"/>
              <a:t>: Costs are resource-specific, so the usage that a meter tracks and the number of meters associated with a resource depend on the resource type.</a:t>
            </a:r>
          </a:p>
          <a:p>
            <a:r>
              <a:rPr lang="en-IE" sz="2800" b="1" dirty="0"/>
              <a:t>Services</a:t>
            </a:r>
            <a:r>
              <a:rPr lang="en-IE" sz="2800" dirty="0"/>
              <a:t>: Azure usage rates and billing periods can differ between Enterprise, Web Direct, and CSP customers.</a:t>
            </a:r>
          </a:p>
          <a:p>
            <a:r>
              <a:rPr lang="en-IE" sz="2800" b="1" dirty="0"/>
              <a:t>Location</a:t>
            </a:r>
            <a:r>
              <a:rPr lang="en-IE" sz="2800" dirty="0"/>
              <a:t>: The Azure infrastructure is globally distributed, and usage costs might vary between locations that offer Azure products, services, and resources.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kern="1200" dirty="0">
              <a:solidFill>
                <a:schemeClr val="tx1"/>
              </a:solidFill>
              <a:effectLst/>
              <a:latin typeface="Segoe UI Light" pitchFamily="34" charset="0"/>
              <a:ea typeface="+mn-ea"/>
              <a:cs typeface="+mn-cs"/>
            </a:endParaRPr>
          </a:p>
          <a:p>
            <a:r>
              <a:rPr lang="en-US" b="1" dirty="0"/>
              <a:t>Learn and SkillPipe content order note:</a:t>
            </a:r>
          </a:p>
          <a:p>
            <a:r>
              <a:rPr lang="en-US" b="0" dirty="0"/>
              <a:t>Slides 6-8</a:t>
            </a:r>
          </a:p>
          <a:p>
            <a:r>
              <a:rPr lang="en-US" b="0" dirty="0"/>
              <a:t>https://docs.microsoft.com/en-us/learn/modules/plan-manage-azure-costs/4-purchase-azure-services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258704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Azure usage charges </a:t>
            </a:r>
            <a:r>
              <a:rPr lang="en-IE" sz="900" b="0" i="0" u="none" strike="noStrike" kern="1200" dirty="0">
                <a:solidFill>
                  <a:schemeClr val="tx1"/>
                </a:solidFill>
                <a:effectLst/>
                <a:latin typeface="Segoe UI Light" pitchFamily="34" charset="0"/>
                <a:ea typeface="+mn-ea"/>
                <a:cs typeface="+mn-cs"/>
              </a:rPr>
              <a:t>- </a:t>
            </a:r>
            <a:r>
              <a:rPr lang="en-IE" u="sng" dirty="0"/>
              <a:t>https://docs.microsoft.com/en-us/azure/billing/billing-understand-your-invoice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u="sng" dirty="0"/>
              <a:t>https://docs.microsoft.com/en-us/azure/cost-management-billing/costs/cost-mgt-best-practices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u="sng" kern="1200" dirty="0">
              <a:solidFill>
                <a:schemeClr val="tx1"/>
              </a:solidFill>
              <a:effectLst/>
              <a:latin typeface="Segoe UI Light" pitchFamily="34" charset="0"/>
              <a:ea typeface="+mn-ea"/>
              <a:cs typeface="+mn-cs"/>
            </a:endParaRPr>
          </a:p>
          <a:p>
            <a:pPr marL="0" indent="0">
              <a:buNone/>
            </a:pPr>
            <a:r>
              <a:rPr lang="en-IE" sz="2800" dirty="0"/>
              <a:t>There are </a:t>
            </a:r>
            <a:r>
              <a:rPr lang="en-IE" sz="2800" dirty="0">
                <a:solidFill>
                  <a:schemeClr val="accent4"/>
                </a:solidFill>
              </a:rPr>
              <a:t>six </a:t>
            </a:r>
            <a:r>
              <a:rPr lang="en-IE" sz="2800" dirty="0"/>
              <a:t>primary factors affecting costs:</a:t>
            </a:r>
          </a:p>
          <a:p>
            <a:pPr>
              <a:lnSpc>
                <a:spcPct val="100000"/>
              </a:lnSpc>
              <a:spcAft>
                <a:spcPts val="0"/>
              </a:spcAft>
            </a:pPr>
            <a:br>
              <a:rPr lang="en-US" sz="850" dirty="0">
                <a:cs typeface="Segoe UI Light"/>
              </a:rPr>
            </a:br>
            <a:r>
              <a:rPr lang="en-IE" sz="850" b="1" dirty="0">
                <a:latin typeface="Segoe UI Light"/>
                <a:cs typeface="Segoe UI Light"/>
              </a:rPr>
              <a:t>Bandwidth: </a:t>
            </a:r>
            <a:r>
              <a:rPr lang="en-US" sz="850" dirty="0">
                <a:latin typeface="Segoe UI Light"/>
                <a:cs typeface="Segoe UI Light"/>
              </a:rPr>
              <a:t>Some inbound data transfers are free, such as data going into Azure datacenters. For outbound data transfers, such as data going out of Azure datacenters, pricing is based on Zones. </a:t>
            </a:r>
            <a:endParaRPr lang="en-IE" sz="850" dirty="0">
              <a:latin typeface="Segoe UI Light"/>
              <a:cs typeface="Segoe UI Light"/>
            </a:endParaRPr>
          </a:p>
          <a:p>
            <a:r>
              <a:rPr lang="en-IE" sz="850" b="1" dirty="0">
                <a:latin typeface="Segoe UI Light"/>
                <a:cs typeface="Segoe UI Light"/>
              </a:rPr>
              <a:t>Azure Reservations</a:t>
            </a:r>
            <a:endParaRPr lang="en-IE" sz="850" dirty="0">
              <a:latin typeface="Segoe UI Light"/>
              <a:cs typeface="Segoe UI Light"/>
            </a:endParaRPr>
          </a:p>
          <a:p>
            <a:r>
              <a:rPr lang="en-IE" sz="850" dirty="0">
                <a:latin typeface="Segoe UI Light"/>
                <a:cs typeface="Segoe UI Light"/>
              </a:rPr>
              <a:t>Azure Reservations allow you to prepay for one-year or three-years of virtual machine or SQL Database compute capacity. Pre-paying will allow you to get a discount on the resources you use. Azure reservations can significantly reduce your virtual machine or SQL database compute costs — up to 72 percent on pay-as-you-go prices with one-year or three-year upfront commitment. Reservations provide a billing discount and don't affect the runtime state of your virtual machines or SQL databases.</a:t>
            </a:r>
          </a:p>
          <a:p>
            <a:r>
              <a:rPr lang="en-IE" sz="850" dirty="0">
                <a:latin typeface="Segoe UI Light"/>
                <a:cs typeface="Segoe UI Light"/>
              </a:rPr>
              <a:t>For more information, see </a:t>
            </a:r>
            <a:r>
              <a:rPr lang="en-IE" sz="850" dirty="0">
                <a:latin typeface="Segoe UI Light"/>
                <a:cs typeface="Segoe UI Light"/>
                <a:hlinkClick r:id="rId3"/>
              </a:rPr>
              <a:t>What are Azure Reservations?</a:t>
            </a:r>
            <a:r>
              <a:rPr lang="en-IE" sz="850" dirty="0">
                <a:latin typeface="Segoe UI Light"/>
                <a:cs typeface="Segoe UI Light"/>
              </a:rPr>
              <a:t>.</a:t>
            </a:r>
          </a:p>
          <a:p>
            <a:r>
              <a:rPr lang="en-IE" sz="850" b="1" dirty="0">
                <a:latin typeface="Segoe UI Light"/>
                <a:cs typeface="Segoe UI Light"/>
              </a:rPr>
              <a:t>Use Azure Hybrid Benefit</a:t>
            </a:r>
            <a:endParaRPr lang="en-IE" sz="850" dirty="0">
              <a:latin typeface="Segoe UI Light"/>
              <a:cs typeface="Segoe UI Light"/>
            </a:endParaRPr>
          </a:p>
          <a:p>
            <a:r>
              <a:rPr lang="en-IE" sz="850" dirty="0">
                <a:latin typeface="Segoe UI Light"/>
                <a:cs typeface="Segoe UI Light"/>
              </a:rPr>
              <a:t>If you already have Windows Server or SQL Server licenses in your on-premises deployments, you can use the Azure Hybrid Benefit program to save in Azure. With the Windows Server benefit, each license covers the cost of the OS (up to two virtual machines), and you only pay for base compute costs. You can use existing SQL Server licenses to save up to 55 percent on </a:t>
            </a:r>
            <a:r>
              <a:rPr lang="en-IE" sz="850" dirty="0" err="1">
                <a:latin typeface="Segoe UI Light"/>
                <a:cs typeface="Segoe UI Light"/>
              </a:rPr>
              <a:t>vCore</a:t>
            </a:r>
            <a:r>
              <a:rPr lang="en-IE" sz="850" dirty="0">
                <a:latin typeface="Segoe UI Light"/>
                <a:cs typeface="Segoe UI Light"/>
              </a:rPr>
              <a:t>-based SQL Database options. Options include SQL Server in Azure Virtual Machines and SQL Server Integration Services.</a:t>
            </a:r>
          </a:p>
          <a:p>
            <a:endParaRPr lang="en-IE" sz="2800" dirty="0">
              <a:cs typeface="Segoe UI Light"/>
            </a:endParaRPr>
          </a:p>
          <a:p>
            <a:r>
              <a:rPr lang="en-US" sz="2800" b="1" dirty="0"/>
              <a:t>Learn and SkillPipe content order note:</a:t>
            </a:r>
          </a:p>
          <a:p>
            <a:r>
              <a:rPr lang="en-US" sz="2800" b="0" dirty="0"/>
              <a:t>Slides 6-8</a:t>
            </a:r>
          </a:p>
          <a:p>
            <a:r>
              <a:rPr lang="en-US" sz="2800" b="0" dirty="0"/>
              <a:t>https://docs.microsoft.com/en-us/learn/modules/plan-manage-azure-costs/4-purchase-azure-services</a:t>
            </a:r>
          </a:p>
          <a:p>
            <a:endParaRPr lang="en-IE" sz="2800" dirty="0">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258704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Note: The </a:t>
            </a:r>
            <a:r>
              <a:rPr lang="en-IE" sz="900" i="1" kern="1200" dirty="0">
                <a:solidFill>
                  <a:schemeClr val="tx1"/>
                </a:solidFill>
                <a:effectLst/>
                <a:latin typeface="Segoe UI Light" pitchFamily="34" charset="0"/>
                <a:ea typeface="+mn-ea"/>
                <a:cs typeface="+mn-cs"/>
              </a:rPr>
              <a:t>pricing calculator</a:t>
            </a:r>
            <a:r>
              <a:rPr lang="en-IE" sz="900" kern="1200" dirty="0">
                <a:solidFill>
                  <a:schemeClr val="tx1"/>
                </a:solidFill>
                <a:effectLst/>
                <a:latin typeface="Segoe UI Light" pitchFamily="34" charset="0"/>
                <a:ea typeface="+mn-ea"/>
                <a:cs typeface="+mn-cs"/>
              </a:rPr>
              <a:t> provides estimates, and not actual price quotes. Actual prices can vary depending upon the date of purchase, the payment currency, and the type of Azure customer.</a:t>
            </a:r>
          </a:p>
          <a:p>
            <a:endParaRPr lang="en-IE" sz="900" kern="1200" dirty="0">
              <a:solidFill>
                <a:schemeClr val="tx1"/>
              </a:solidFill>
              <a:effectLst/>
              <a:latin typeface="Segoe UI Light" pitchFamily="34" charset="0"/>
              <a:ea typeface="+mn-ea"/>
              <a:cs typeface="+mn-cs"/>
            </a:endParaRPr>
          </a:p>
          <a:p>
            <a:r>
              <a:rPr lang="en-US" b="1" dirty="0"/>
              <a:t>Learn and SkillPipe content order note:</a:t>
            </a:r>
          </a:p>
          <a:p>
            <a:r>
              <a:rPr lang="en-US" b="0" dirty="0"/>
              <a:t>Slides 6-8</a:t>
            </a:r>
          </a:p>
          <a:p>
            <a:r>
              <a:rPr lang="en-US" b="0" dirty="0"/>
              <a:t>https://docs.microsoft.com/en-us/learn/modules/plan-manage-azure-costs/4-purchase-azure-services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158932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00"/>
              </a:spcAft>
              <a:buClrTx/>
              <a:buSzTx/>
              <a:buFontTx/>
              <a:buNone/>
              <a:tabLst/>
              <a:defRPr/>
            </a:pPr>
            <a:r>
              <a:rPr lang="en-US" sz="1800" dirty="0">
                <a:solidFill>
                  <a:srgbClr val="000000"/>
                </a:solidFill>
                <a:effectLst/>
                <a:latin typeface="Segoe UI Light" panose="020B0502040204020203" pitchFamily="34" charset="0"/>
              </a:rPr>
              <a:t>Learn has a non-sandbox exercise - </a:t>
            </a:r>
            <a:r>
              <a:rPr lang="en-US" sz="4400" b="1" i="0" dirty="0">
                <a:solidFill>
                  <a:srgbClr val="171717"/>
                </a:solidFill>
                <a:effectLst/>
                <a:latin typeface="Segoe UI" panose="020B0502040204020203" pitchFamily="34" charset="0"/>
              </a:rPr>
              <a:t>Exercise - Estimate workload cost by using the Pricing calculator</a:t>
            </a:r>
            <a:endParaRPr lang="en-US" sz="1800" dirty="0">
              <a:effectLst/>
              <a:latin typeface="Calibri" panose="020F0502020204030204" pitchFamily="34" charset="0"/>
            </a:endParaRPr>
          </a:p>
          <a:p>
            <a:pPr>
              <a:spcBef>
                <a:spcPts val="0"/>
              </a:spcBef>
              <a:spcAft>
                <a:spcPts val="300"/>
              </a:spcAft>
            </a:pPr>
            <a:r>
              <a:rPr lang="en-US" sz="1800" dirty="0">
                <a:solidFill>
                  <a:srgbClr val="171717"/>
                </a:solidFill>
                <a:effectLst/>
                <a:latin typeface="Segoe UI" panose="020B0502040204020203" pitchFamily="34" charset="0"/>
              </a:rPr>
              <a:t>https://docs.microsoft.com/en-us/learn/modules/plan-manage-azure-costs/5-estimate-workload-cost-pricing-calculator</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717184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221228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153909962"/>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73628075"/>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99852150"/>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93105266"/>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81225"/>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221207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58957957"/>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85877167"/>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27055409"/>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4938549"/>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28918954"/>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73941079"/>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808548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124319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164493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5643255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2113232"/>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62689456"/>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96914353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0949227"/>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014240210"/>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91138655"/>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8047508"/>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4464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4638531"/>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64473566"/>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58281080"/>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141835"/>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1908593"/>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4951625"/>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40115409"/>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0327540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502231"/>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5623810"/>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1292024"/>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2064776"/>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034741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32209473"/>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2129311"/>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52691891"/>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6919170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52525245"/>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87225442"/>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4040366240"/>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58758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281398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50559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447329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slideLayout" Target="../slideLayouts/slideLayout55.xml"/><Relationship Id="rId50" Type="http://schemas.openxmlformats.org/officeDocument/2006/relationships/theme" Target="../theme/theme2.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9" Type="http://schemas.openxmlformats.org/officeDocument/2006/relationships/slideLayout" Target="../slideLayouts/slideLayout37.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slideLayout" Target="../slideLayouts/slideLayout53.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49" Type="http://schemas.openxmlformats.org/officeDocument/2006/relationships/slideLayout" Target="../slideLayouts/slideLayout57.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4" Type="http://schemas.openxmlformats.org/officeDocument/2006/relationships/slideLayout" Target="../slideLayouts/slideLayout5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 Id="rId48" Type="http://schemas.openxmlformats.org/officeDocument/2006/relationships/slideLayout" Target="../slideLayouts/slideLayout56.xml"/><Relationship Id="rId8" Type="http://schemas.openxmlformats.org/officeDocument/2006/relationships/slideLayout" Target="../slideLayouts/slideLayout16.xml"/><Relationship Id="rId3" Type="http://schemas.openxmlformats.org/officeDocument/2006/relationships/slideLayout" Target="../slideLayouts/slideLayout11.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slideLayout" Target="../slideLayouts/slideLayout54.xml"/><Relationship Id="rId20" Type="http://schemas.openxmlformats.org/officeDocument/2006/relationships/slideLayout" Target="../slideLayouts/slideLayout28.xml"/><Relationship Id="rId41" Type="http://schemas.openxmlformats.org/officeDocument/2006/relationships/slideLayout" Target="../slideLayouts/slideLayout49.xml"/><Relationship Id="rId1" Type="http://schemas.openxmlformats.org/officeDocument/2006/relationships/slideLayout" Target="../slideLayouts/slideLayout9.xml"/><Relationship Id="rId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639" r:id="rId6"/>
    <p:sldLayoutId id="2147484584" r:id="rId7"/>
    <p:sldLayoutId id="2147484583"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F60E45D-2C1A-4C79-A07C-D6029D89DF41}"/>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5030BF9B-BB98-4042-9FDF-B467F36AAC32}"/>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84B7B5BD-7C18-4C50-B2D9-4670447753F9}"/>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E4F46D26-2C0A-4CE4-83EC-9B7C0FFFEA9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D7BF9-E66D-414C-B85F-2A200F61ADD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54F78D-0A9B-4D56-8D06-CF704EB7E832}"/>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B966505-9CDA-4A72-9268-56015221A90D}"/>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A8DB51-EB11-424E-A1DB-D89F6BC2BE37}"/>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E9A8CE2-A9ED-4CDE-AE2D-8BDF8B42CA87}"/>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DA60C3-C3ED-4652-8EFF-7F9F04B12E1C}"/>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15C52F-C4E7-441E-9DD5-3EA6C2333C7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1EF9C20-E063-4322-B4D2-89C454A539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05BD4CE-54D4-4386-847A-0EAFE1CEFB3C}"/>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79F30CC-4B82-4AD7-A61A-9C66211DD59D}"/>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1E02EE-FE69-428A-9EED-65C8E639722C}"/>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2408CA-DFB8-440B-8E70-C75A6B98F470}"/>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E24B43A-CAF6-4BD8-9C79-3B8C98B0245E}"/>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FAC37E-B6B0-4749-9411-8036FF565A5C}"/>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E77EB1-5BB4-4660-90DC-832AFA1F5A8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601F617-87B0-43DF-B615-B5B772061D68}"/>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C194459-7CB6-4383-8AB4-76B50CFA03F1}"/>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B2E5A46-FBD5-48C7-B50B-A678D345E692}"/>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A3A5101-D582-409E-89AE-281F4B88783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B93A99D-7290-4091-B43C-5BAFCCC8B5C1}"/>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D4DAB8-5BBF-4D51-BE35-4B357E4E56F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39DBF6-2988-47F7-AC25-1DF78DCC561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2A65A23-60B4-4873-BCBE-C192B915CA10}"/>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18CE35F-64E9-4974-9FA6-41713B5CC08D}"/>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212F170-9CA6-4C2C-999F-73D1961E2358}"/>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03ED799-8572-4C33-B50B-35330EF35526}"/>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F85E076-9866-4778-A7B8-4C1D5FBD2BB1}"/>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C937435-1EBF-4EC8-8D75-653F287070D6}"/>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87962D0-D950-416B-BFDE-D627E86B38DF}"/>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1C44D7A-8D84-4868-AD3B-EA8FFDA745CE}"/>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C040AAB-0453-4735-8394-DCBFAB86592B}"/>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E1235F4-B017-4172-B271-FFFB5E29B84B}"/>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00AC99-B971-4F0A-8BE9-C3EF11FB1F57}"/>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1B36FC8C-AFAF-44FE-B054-A9A6D528C22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E0758C4-3C61-4F78-ADE2-6C844CCB7957}"/>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29617459"/>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 id="2147484793"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8.xml"/><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9.xml"/><Relationship Id="rId5" Type="http://schemas.openxmlformats.org/officeDocument/2006/relationships/image" Target="../media/image31.emf"/><Relationship Id="rId4" Type="http://schemas.openxmlformats.org/officeDocument/2006/relationships/image" Target="../media/image30.sv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33.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Semibold (Headings)"/>
                <a:cs typeface="Segoe UI"/>
              </a:rPr>
              <a:t>AZ-900T0x</a:t>
            </a:r>
            <a:br>
              <a:rPr lang="en-US" dirty="0">
                <a:latin typeface="Segoe UI Semibold (Headings)"/>
              </a:rPr>
            </a:br>
            <a:r>
              <a:rPr lang="en-US" dirty="0">
                <a:latin typeface="Segoe UI Semibold (Headings)"/>
                <a:cs typeface="Segoe UI"/>
              </a:rPr>
              <a:t>Module 06: </a:t>
            </a:r>
            <a:br>
              <a:rPr lang="en-US" dirty="0">
                <a:latin typeface="Segoe UI Semibold (Headings)"/>
              </a:rPr>
            </a:br>
            <a:r>
              <a:rPr lang="en-US" dirty="0">
                <a:latin typeface="Segoe UI Semibold (Headings)"/>
                <a:cs typeface="Segoe UI"/>
              </a:rPr>
              <a:t>Azure pricing </a:t>
            </a:r>
            <a:br>
              <a:rPr lang="en-US" dirty="0">
                <a:latin typeface="Segoe UI Semibold (Headings)"/>
                <a:cs typeface="Segoe UI"/>
              </a:rPr>
            </a:br>
            <a:r>
              <a:rPr lang="en-US" dirty="0">
                <a:latin typeface="Segoe UI Semibold (Headings)"/>
                <a:cs typeface="Segoe UI"/>
              </a:rPr>
              <a:t>and lifecycle</a:t>
            </a:r>
            <a:endParaRPr lang="en-US" dirty="0">
              <a:latin typeface="Segoe UI Semibold (Headings)"/>
            </a:endParaRP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cs typeface="Segoe UI"/>
              </a:rPr>
              <a:t>Total </a:t>
            </a:r>
            <a:r>
              <a:rPr lang="en-IE">
                <a:cs typeface="Segoe UI"/>
              </a:rPr>
              <a:t>Cost</a:t>
            </a:r>
            <a:r>
              <a:rPr lang="en-IE" dirty="0">
                <a:cs typeface="Segoe UI"/>
              </a:rPr>
              <a:t> of </a:t>
            </a:r>
            <a:r>
              <a:rPr lang="en-IE">
                <a:cs typeface="Segoe UI"/>
              </a:rPr>
              <a:t>Ownership Calculator</a:t>
            </a:r>
            <a:endParaRPr lang="en-US">
              <a:cs typeface="Segoe UI"/>
            </a:endParaRPr>
          </a:p>
        </p:txBody>
      </p:sp>
      <p:sp>
        <p:nvSpPr>
          <p:cNvPr id="6" name="Text Placeholder 5"/>
          <p:cNvSpPr>
            <a:spLocks noGrp="1"/>
          </p:cNvSpPr>
          <p:nvPr>
            <p:ph sz="quarter" idx="10"/>
          </p:nvPr>
        </p:nvSpPr>
        <p:spPr>
          <a:xfrm>
            <a:off x="419100" y="2043301"/>
            <a:ext cx="7850257" cy="2159566"/>
          </a:xfrm>
        </p:spPr>
        <p:txBody>
          <a:bodyPr/>
          <a:lstStyle/>
          <a:p>
            <a:pPr marL="342900" indent="-342900">
              <a:buFont typeface="Arial" panose="020B0604020202020204" pitchFamily="34" charset="0"/>
              <a:buChar char="•"/>
            </a:pPr>
            <a:r>
              <a:rPr lang="en-IE" dirty="0"/>
              <a:t>A tool to estimate cost savings you can realize by migrating to Azure.</a:t>
            </a:r>
          </a:p>
          <a:p>
            <a:pPr marL="342900" indent="-342900">
              <a:buFont typeface="Arial" panose="020B0604020202020204" pitchFamily="34" charset="0"/>
              <a:buChar char="•"/>
            </a:pPr>
            <a:r>
              <a:rPr lang="en-IE" dirty="0"/>
              <a:t>A report compares the costs of on-premises infrastructures with the costs of using Azure products and services in the cloud.</a:t>
            </a:r>
          </a:p>
        </p:txBody>
      </p:sp>
      <p:grpSp>
        <p:nvGrpSpPr>
          <p:cNvPr id="2" name="Group 1" descr="Screenshot of graphs from the Azure TCO tool showing a comparison of running a solution on premises versus running the solution in Azure.  The cost of running is Azure is substantially lower.">
            <a:extLst>
              <a:ext uri="{FF2B5EF4-FFF2-40B4-BE49-F238E27FC236}">
                <a16:creationId xmlns:a16="http://schemas.microsoft.com/office/drawing/2014/main" id="{D25FE968-72BD-4018-A050-741B55F70135}"/>
              </a:ext>
            </a:extLst>
          </p:cNvPr>
          <p:cNvGrpSpPr/>
          <p:nvPr/>
        </p:nvGrpSpPr>
        <p:grpSpPr>
          <a:xfrm>
            <a:off x="8269339" y="311276"/>
            <a:ext cx="3351353" cy="5096838"/>
            <a:chOff x="5491940" y="-1128051"/>
            <a:chExt cx="4077940" cy="6529154"/>
          </a:xfrm>
        </p:grpSpPr>
        <p:pic>
          <p:nvPicPr>
            <p:cNvPr id="3" name="Picture 2" descr="Two TCO pie charts. One for total on-premises cost of $30,702,495 and one for Azure cost of $595,618">
              <a:extLst>
                <a:ext uri="{FF2B5EF4-FFF2-40B4-BE49-F238E27FC236}">
                  <a16:creationId xmlns:a16="http://schemas.microsoft.com/office/drawing/2014/main" id="{9C80AC5B-58D5-4A66-96A5-0BAD680E02F5}"/>
                </a:ext>
              </a:extLst>
            </p:cNvPr>
            <p:cNvPicPr>
              <a:picLocks noChangeAspect="1"/>
            </p:cNvPicPr>
            <p:nvPr/>
          </p:nvPicPr>
          <p:blipFill rotWithShape="1">
            <a:blip r:embed="rId3"/>
            <a:srcRect l="49933"/>
            <a:stretch/>
          </p:blipFill>
          <p:spPr>
            <a:xfrm>
              <a:off x="5491941" y="2136526"/>
              <a:ext cx="4077939" cy="3264577"/>
            </a:xfrm>
            <a:prstGeom prst="rect">
              <a:avLst/>
            </a:prstGeom>
          </p:spPr>
        </p:pic>
        <p:pic>
          <p:nvPicPr>
            <p:cNvPr id="5" name="Picture 4" descr="Two TCO pie charts. One for total on-premises cost of $30,702,495 and one for Azure cost of $595,618">
              <a:extLst>
                <a:ext uri="{FF2B5EF4-FFF2-40B4-BE49-F238E27FC236}">
                  <a16:creationId xmlns:a16="http://schemas.microsoft.com/office/drawing/2014/main" id="{5FCD2C24-B984-4C33-9C33-4AA41DA45844}"/>
                </a:ext>
              </a:extLst>
            </p:cNvPr>
            <p:cNvPicPr>
              <a:picLocks noChangeAspect="1"/>
            </p:cNvPicPr>
            <p:nvPr/>
          </p:nvPicPr>
          <p:blipFill rotWithShape="1">
            <a:blip r:embed="rId3"/>
            <a:srcRect r="49933"/>
            <a:stretch/>
          </p:blipFill>
          <p:spPr>
            <a:xfrm>
              <a:off x="5491940" y="-1128051"/>
              <a:ext cx="4077939" cy="3264577"/>
            </a:xfrm>
            <a:prstGeom prst="rect">
              <a:avLst/>
            </a:prstGeom>
          </p:spPr>
        </p:pic>
      </p:grpSp>
    </p:spTree>
    <p:extLst>
      <p:ext uri="{BB962C8B-B14F-4D97-AF65-F5344CB8AC3E}">
        <p14:creationId xmlns:p14="http://schemas.microsoft.com/office/powerpoint/2010/main" val="18270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Use the Azure TCO Calculator</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580961"/>
            <a:ext cx="5394960" cy="3093154"/>
          </a:xfrm>
        </p:spPr>
        <p:txBody>
          <a:bodyPr/>
          <a:lstStyle/>
          <a:p>
            <a:pPr marL="0" indent="0">
              <a:buNone/>
            </a:pPr>
            <a:r>
              <a:rPr lang="en-US" dirty="0"/>
              <a:t>Use the Total Cost of Ownership (TCO) Calculator to generate cost comparison report for an on-premises environment.</a:t>
            </a:r>
          </a:p>
          <a:p>
            <a:pPr marL="0" indent="0">
              <a:buNone/>
            </a:pPr>
            <a:endParaRPr lang="en-US" sz="2000" dirty="0">
              <a:latin typeface="+mn-lt"/>
            </a:endParaRPr>
          </a:p>
          <a:p>
            <a:pPr marL="514350" indent="-514350">
              <a:buFont typeface="+mj-lt"/>
              <a:buAutoNum type="arabicPeriod"/>
            </a:pPr>
            <a:r>
              <a:rPr lang="en-US" dirty="0">
                <a:latin typeface="+mn-lt"/>
              </a:rPr>
              <a:t>Configure the TCO calculator.</a:t>
            </a:r>
          </a:p>
          <a:p>
            <a:pPr marL="514350" indent="-514350">
              <a:buFont typeface="+mj-lt"/>
              <a:buAutoNum type="arabicPeriod"/>
            </a:pPr>
            <a:r>
              <a:rPr lang="en-US" dirty="0">
                <a:latin typeface="+mn-lt"/>
              </a:rPr>
              <a:t>Review the results and save a copy.</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6066319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Cost Management</a:t>
            </a:r>
          </a:p>
        </p:txBody>
      </p:sp>
      <p:pic>
        <p:nvPicPr>
          <p:cNvPr id="3" name="Picture 2" descr="Azure Cost Management portal displays a company's cost analysis by meter category, resource location, and resource group name.">
            <a:extLst>
              <a:ext uri="{FF2B5EF4-FFF2-40B4-BE49-F238E27FC236}">
                <a16:creationId xmlns:a16="http://schemas.microsoft.com/office/drawing/2014/main" id="{5164261F-6DA0-4440-98F2-BE6CC97742F4}"/>
              </a:ext>
            </a:extLst>
          </p:cNvPr>
          <p:cNvPicPr>
            <a:picLocks noChangeAspect="1"/>
          </p:cNvPicPr>
          <p:nvPr/>
        </p:nvPicPr>
        <p:blipFill>
          <a:blip r:embed="rId3"/>
          <a:stretch>
            <a:fillRect/>
          </a:stretch>
        </p:blipFill>
        <p:spPr>
          <a:xfrm>
            <a:off x="225818" y="952051"/>
            <a:ext cx="5308946" cy="4150645"/>
          </a:xfrm>
          <a:prstGeom prst="rect">
            <a:avLst/>
          </a:prstGeom>
        </p:spPr>
      </p:pic>
      <p:sp>
        <p:nvSpPr>
          <p:cNvPr id="5" name="Text Placeholder 4">
            <a:extLst>
              <a:ext uri="{FF2B5EF4-FFF2-40B4-BE49-F238E27FC236}">
                <a16:creationId xmlns:a16="http://schemas.microsoft.com/office/drawing/2014/main" id="{00E63E6C-1AEF-4290-AD1E-2885F11AA7CB}"/>
              </a:ext>
            </a:extLst>
          </p:cNvPr>
          <p:cNvSpPr>
            <a:spLocks noGrp="1"/>
          </p:cNvSpPr>
          <p:nvPr>
            <p:ph sz="quarter" idx="10"/>
          </p:nvPr>
        </p:nvSpPr>
        <p:spPr>
          <a:xfrm>
            <a:off x="5908813" y="1804766"/>
            <a:ext cx="6220239" cy="2544286"/>
          </a:xfrm>
        </p:spPr>
        <p:txBody>
          <a:bodyPr/>
          <a:lstStyle/>
          <a:p>
            <a:pPr marL="342900" indent="-342900">
              <a:buFont typeface="Arial" panose="020B0604020202020204" pitchFamily="34" charset="0"/>
              <a:buChar char="•"/>
            </a:pPr>
            <a:r>
              <a:rPr lang="en-IE" dirty="0"/>
              <a:t>Reporting – billing reports</a:t>
            </a:r>
          </a:p>
          <a:p>
            <a:pPr marL="342900" indent="-342900">
              <a:buFont typeface="Arial" panose="020B0604020202020204" pitchFamily="34" charset="0"/>
              <a:buChar char="•"/>
            </a:pPr>
            <a:r>
              <a:rPr lang="en-IE" dirty="0"/>
              <a:t>Data enrichment</a:t>
            </a:r>
          </a:p>
          <a:p>
            <a:pPr marL="342900" indent="-342900">
              <a:buFont typeface="Arial" panose="020B0604020202020204" pitchFamily="34" charset="0"/>
              <a:buChar char="•"/>
            </a:pPr>
            <a:r>
              <a:rPr lang="en-IE" dirty="0"/>
              <a:t>Budgets – set spend budget</a:t>
            </a:r>
          </a:p>
          <a:p>
            <a:pPr marL="342900" indent="-342900">
              <a:buFont typeface="Arial" panose="020B0604020202020204" pitchFamily="34" charset="0"/>
              <a:buChar char="•"/>
            </a:pPr>
            <a:r>
              <a:rPr lang="en-IE" dirty="0"/>
              <a:t>Alerting – when cost exceed limits</a:t>
            </a:r>
          </a:p>
          <a:p>
            <a:pPr marL="342900" indent="-342900">
              <a:buFont typeface="Arial" panose="020B0604020202020204" pitchFamily="34" charset="0"/>
              <a:buChar char="•"/>
            </a:pPr>
            <a:r>
              <a:rPr lang="en-IE" dirty="0"/>
              <a:t>Recommendation – cost recommendations</a:t>
            </a:r>
            <a:endParaRPr lang="en-US" dirty="0"/>
          </a:p>
        </p:txBody>
      </p:sp>
    </p:spTree>
    <p:extLst>
      <p:ext uri="{BB962C8B-B14F-4D97-AF65-F5344CB8AC3E}">
        <p14:creationId xmlns:p14="http://schemas.microsoft.com/office/powerpoint/2010/main" val="29296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44551"/>
            <a:ext cx="11341268" cy="680196"/>
          </a:xfrm>
        </p:spPr>
        <p:txBody>
          <a:bodyPr/>
          <a:lstStyle/>
          <a:p>
            <a:r>
              <a:rPr lang="en-US" dirty="0"/>
              <a:t>Minimizing costs</a:t>
            </a:r>
          </a:p>
        </p:txBody>
      </p:sp>
      <p:grpSp>
        <p:nvGrpSpPr>
          <p:cNvPr id="21" name="Group 20">
            <a:extLst>
              <a:ext uri="{FF2B5EF4-FFF2-40B4-BE49-F238E27FC236}">
                <a16:creationId xmlns:a16="http://schemas.microsoft.com/office/drawing/2014/main" id="{00467FA5-ACEE-4E99-BD18-D62CA9BF5D18}"/>
              </a:ext>
              <a:ext uri="{C183D7F6-B498-43B3-948B-1728B52AA6E4}">
                <adec:decorative xmlns:adec="http://schemas.microsoft.com/office/drawing/2017/decorative" val="1"/>
              </a:ext>
            </a:extLst>
          </p:cNvPr>
          <p:cNvGrpSpPr/>
          <p:nvPr/>
        </p:nvGrpSpPr>
        <p:grpSpPr>
          <a:xfrm>
            <a:off x="211756" y="918790"/>
            <a:ext cx="11548155" cy="668760"/>
            <a:chOff x="778506" y="918789"/>
            <a:chExt cx="10255647" cy="818397"/>
          </a:xfrm>
        </p:grpSpPr>
        <p:sp>
          <p:nvSpPr>
            <p:cNvPr id="18" name="Freeform: Shape 17">
              <a:extLst>
                <a:ext uri="{FF2B5EF4-FFF2-40B4-BE49-F238E27FC236}">
                  <a16:creationId xmlns:a16="http://schemas.microsoft.com/office/drawing/2014/main" id="{F04A6096-F671-4B7D-B3C3-A279262BD3A6}"/>
                </a:ext>
              </a:extLst>
            </p:cNvPr>
            <p:cNvSpPr/>
            <p:nvPr/>
          </p:nvSpPr>
          <p:spPr>
            <a:xfrm>
              <a:off x="778506" y="918789"/>
              <a:ext cx="1528325" cy="818397"/>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4800192"/>
                <a:satOff val="-19043"/>
                <a:lumOff val="9803"/>
                <a:alphaOff val="0"/>
              </a:schemeClr>
            </a:lnRef>
            <a:fillRef idx="1">
              <a:schemeClr val="accent2">
                <a:hueOff val="-4800192"/>
                <a:satOff val="-19043"/>
                <a:lumOff val="9803"/>
                <a:alphaOff val="0"/>
              </a:schemeClr>
            </a:fillRef>
            <a:effectRef idx="0">
              <a:schemeClr val="accent2">
                <a:hueOff val="-4800192"/>
                <a:satOff val="-19043"/>
                <a:lumOff val="9803"/>
                <a:alphaOff val="0"/>
              </a:schemeClr>
            </a:effectRef>
            <a:fontRef idx="minor">
              <a:schemeClr val="lt1"/>
            </a:fontRef>
          </p:style>
          <p:txBody>
            <a:bodyPr spcFirstLastPara="0" vert="horz" wrap="square" lIns="182345"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400" kern="1200" dirty="0">
                  <a:latin typeface="+mj-lt"/>
                </a:rPr>
                <a:t>Perform</a:t>
              </a:r>
            </a:p>
          </p:txBody>
        </p:sp>
        <p:sp>
          <p:nvSpPr>
            <p:cNvPr id="19" name="Freeform: Shape 18">
              <a:extLst>
                <a:ext uri="{FF2B5EF4-FFF2-40B4-BE49-F238E27FC236}">
                  <a16:creationId xmlns:a16="http://schemas.microsoft.com/office/drawing/2014/main" id="{F7F6A162-CB46-4B9B-A898-125A76C50CEB}"/>
                </a:ext>
              </a:extLst>
            </p:cNvPr>
            <p:cNvSpPr/>
            <p:nvPr/>
          </p:nvSpPr>
          <p:spPr>
            <a:xfrm>
              <a:off x="2306831" y="918789"/>
              <a:ext cx="8727322"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alpha val="90000"/>
              </a:schemeClr>
            </a:solidFill>
            <a:ln>
              <a:solidFill>
                <a:schemeClr val="tx1"/>
              </a:solidFill>
            </a:ln>
          </p:spPr>
          <p:style>
            <a:lnRef idx="2">
              <a:schemeClr val="accent2">
                <a:tint val="40000"/>
                <a:alpha val="90000"/>
                <a:hueOff val="-5452856"/>
                <a:satOff val="6398"/>
                <a:lumOff val="1187"/>
                <a:alphaOff val="0"/>
              </a:schemeClr>
            </a:lnRef>
            <a:fillRef idx="1">
              <a:schemeClr val="accent2">
                <a:tint val="40000"/>
                <a:alpha val="90000"/>
                <a:hueOff val="-5452856"/>
                <a:satOff val="6398"/>
                <a:lumOff val="1187"/>
                <a:alphaOff val="0"/>
              </a:schemeClr>
            </a:fillRef>
            <a:effectRef idx="0">
              <a:schemeClr val="accent2">
                <a:tint val="40000"/>
                <a:alpha val="90000"/>
                <a:hueOff val="-5452856"/>
                <a:satOff val="6398"/>
                <a:lumOff val="1187"/>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Perform cost analyses. Use the </a:t>
              </a:r>
              <a:r>
                <a:rPr lang="en-US" sz="1800" b="1" kern="1200" dirty="0"/>
                <a:t>Azure Pricing </a:t>
              </a:r>
              <a:r>
                <a:rPr lang="en-US" sz="1800" kern="1200" dirty="0"/>
                <a:t>and </a:t>
              </a:r>
              <a:r>
                <a:rPr lang="en-US" sz="1800" b="1" kern="1200" dirty="0"/>
                <a:t>TCO calculators.</a:t>
              </a:r>
            </a:p>
          </p:txBody>
        </p:sp>
      </p:grpSp>
      <p:grpSp>
        <p:nvGrpSpPr>
          <p:cNvPr id="20" name="Group 19">
            <a:extLst>
              <a:ext uri="{FF2B5EF4-FFF2-40B4-BE49-F238E27FC236}">
                <a16:creationId xmlns:a16="http://schemas.microsoft.com/office/drawing/2014/main" id="{8D5D1C71-AD36-4F00-B7BC-2545B1B08505}"/>
              </a:ext>
              <a:ext uri="{C183D7F6-B498-43B3-948B-1728B52AA6E4}">
                <adec:decorative xmlns:adec="http://schemas.microsoft.com/office/drawing/2017/decorative" val="1"/>
              </a:ext>
            </a:extLst>
          </p:cNvPr>
          <p:cNvGrpSpPr/>
          <p:nvPr/>
        </p:nvGrpSpPr>
        <p:grpSpPr>
          <a:xfrm>
            <a:off x="211756" y="1567306"/>
            <a:ext cx="11548156" cy="668759"/>
            <a:chOff x="778505" y="1660698"/>
            <a:chExt cx="10255649" cy="818396"/>
          </a:xfrm>
        </p:grpSpPr>
        <p:sp>
          <p:nvSpPr>
            <p:cNvPr id="15" name="Freeform: Shape 14">
              <a:extLst>
                <a:ext uri="{FF2B5EF4-FFF2-40B4-BE49-F238E27FC236}">
                  <a16:creationId xmlns:a16="http://schemas.microsoft.com/office/drawing/2014/main" id="{9F83F608-3749-40E6-A689-3D1545588F73}"/>
                </a:ext>
              </a:extLst>
            </p:cNvPr>
            <p:cNvSpPr/>
            <p:nvPr/>
          </p:nvSpPr>
          <p:spPr>
            <a:xfrm>
              <a:off x="778505" y="1660698"/>
              <a:ext cx="1528325" cy="81839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3840154"/>
                <a:satOff val="-15235"/>
                <a:lumOff val="7843"/>
                <a:alphaOff val="0"/>
              </a:schemeClr>
            </a:lnRef>
            <a:fillRef idx="1">
              <a:schemeClr val="accent2">
                <a:hueOff val="-3840154"/>
                <a:satOff val="-15235"/>
                <a:lumOff val="7843"/>
                <a:alphaOff val="0"/>
              </a:schemeClr>
            </a:fillRef>
            <a:effectRef idx="0">
              <a:schemeClr val="accent2">
                <a:hueOff val="-3840154"/>
                <a:satOff val="-15235"/>
                <a:lumOff val="7843"/>
                <a:alphaOff val="0"/>
              </a:schemeClr>
            </a:effectRef>
            <a:fontRef idx="minor">
              <a:schemeClr val="lt1"/>
            </a:fontRef>
          </p:style>
          <p:txBody>
            <a:bodyPr spcFirstLastPara="0" vert="horz" wrap="square" lIns="182346" tIns="199136" rIns="182345" bIns="461362" numCol="1" spcCol="1270" anchor="ctr" anchorCtr="0">
              <a:noAutofit/>
            </a:bodyPr>
            <a:lstStyle/>
            <a:p>
              <a:pPr marL="0" lvl="0" indent="0" algn="ctr" defTabSz="1244600">
                <a:lnSpc>
                  <a:spcPct val="90000"/>
                </a:lnSpc>
                <a:spcBef>
                  <a:spcPct val="0"/>
                </a:spcBef>
                <a:spcAft>
                  <a:spcPct val="35000"/>
                </a:spcAft>
                <a:buNone/>
              </a:pPr>
              <a:r>
                <a:rPr lang="en-US" sz="2400" kern="1200" dirty="0">
                  <a:latin typeface="+mj-lt"/>
                </a:rPr>
                <a:t>Monitor</a:t>
              </a:r>
            </a:p>
          </p:txBody>
        </p:sp>
        <p:sp>
          <p:nvSpPr>
            <p:cNvPr id="16" name="Freeform: Shape 15">
              <a:extLst>
                <a:ext uri="{FF2B5EF4-FFF2-40B4-BE49-F238E27FC236}">
                  <a16:creationId xmlns:a16="http://schemas.microsoft.com/office/drawing/2014/main" id="{2CBC6638-2EAE-43CA-AADC-7636E33D2FE9}"/>
                </a:ext>
              </a:extLst>
            </p:cNvPr>
            <p:cNvSpPr/>
            <p:nvPr/>
          </p:nvSpPr>
          <p:spPr>
            <a:xfrm>
              <a:off x="2306831" y="1660698"/>
              <a:ext cx="8727323"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alpha val="90000"/>
              </a:schemeClr>
            </a:solidFill>
            <a:ln>
              <a:solidFill>
                <a:schemeClr val="tx1"/>
              </a:solidFill>
            </a:ln>
          </p:spPr>
          <p:style>
            <a:lnRef idx="2">
              <a:schemeClr val="accent2">
                <a:tint val="40000"/>
                <a:alpha val="90000"/>
                <a:hueOff val="-4362285"/>
                <a:satOff val="5119"/>
                <a:lumOff val="950"/>
                <a:alphaOff val="0"/>
              </a:schemeClr>
            </a:lnRef>
            <a:fillRef idx="1">
              <a:schemeClr val="accent2">
                <a:tint val="40000"/>
                <a:alpha val="90000"/>
                <a:hueOff val="-4362285"/>
                <a:satOff val="5119"/>
                <a:lumOff val="950"/>
                <a:alphaOff val="0"/>
              </a:schemeClr>
            </a:fillRef>
            <a:effectRef idx="0">
              <a:schemeClr val="accent2">
                <a:tint val="40000"/>
                <a:alpha val="90000"/>
                <a:hueOff val="-4362285"/>
                <a:satOff val="5119"/>
                <a:lumOff val="950"/>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Monitor usage </a:t>
              </a:r>
              <a:r>
                <a:rPr lang="en-US" sz="1800" kern="1200" dirty="0"/>
                <a:t>with </a:t>
              </a:r>
              <a:r>
                <a:rPr lang="en-US" sz="1800" b="1" kern="1200" dirty="0"/>
                <a:t>Azure Advisor</a:t>
              </a:r>
              <a:r>
                <a:rPr lang="en-US" sz="1800" kern="1200" dirty="0"/>
                <a:t>. Implement recommendations. </a:t>
              </a:r>
            </a:p>
          </p:txBody>
        </p:sp>
      </p:grpSp>
      <p:grpSp>
        <p:nvGrpSpPr>
          <p:cNvPr id="7" name="Group 6">
            <a:extLst>
              <a:ext uri="{FF2B5EF4-FFF2-40B4-BE49-F238E27FC236}">
                <a16:creationId xmlns:a16="http://schemas.microsoft.com/office/drawing/2014/main" id="{87DA94D1-769D-409C-8EB7-EFDB2CF76181}"/>
              </a:ext>
              <a:ext uri="{C183D7F6-B498-43B3-948B-1728B52AA6E4}">
                <adec:decorative xmlns:adec="http://schemas.microsoft.com/office/drawing/2017/decorative" val="1"/>
              </a:ext>
            </a:extLst>
          </p:cNvPr>
          <p:cNvGrpSpPr/>
          <p:nvPr/>
        </p:nvGrpSpPr>
        <p:grpSpPr>
          <a:xfrm>
            <a:off x="211756" y="2233334"/>
            <a:ext cx="11548156" cy="668760"/>
            <a:chOff x="778505" y="2402605"/>
            <a:chExt cx="10255649" cy="818397"/>
          </a:xfrm>
        </p:grpSpPr>
        <p:sp>
          <p:nvSpPr>
            <p:cNvPr id="13" name="Freeform: Shape 12">
              <a:extLst>
                <a:ext uri="{FF2B5EF4-FFF2-40B4-BE49-F238E27FC236}">
                  <a16:creationId xmlns:a16="http://schemas.microsoft.com/office/drawing/2014/main" id="{8DFE2647-01A4-449B-8C8E-A8383EA14A44}"/>
                </a:ext>
              </a:extLst>
            </p:cNvPr>
            <p:cNvSpPr/>
            <p:nvPr/>
          </p:nvSpPr>
          <p:spPr>
            <a:xfrm>
              <a:off x="778505" y="2402605"/>
              <a:ext cx="1528325" cy="818397"/>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2880115"/>
                <a:satOff val="-11426"/>
                <a:lumOff val="5882"/>
                <a:alphaOff val="0"/>
              </a:schemeClr>
            </a:lnRef>
            <a:fillRef idx="1">
              <a:schemeClr val="accent2">
                <a:hueOff val="-2880115"/>
                <a:satOff val="-11426"/>
                <a:lumOff val="5882"/>
                <a:alphaOff val="0"/>
              </a:schemeClr>
            </a:fillRef>
            <a:effectRef idx="0">
              <a:schemeClr val="accent2">
                <a:hueOff val="-2880115"/>
                <a:satOff val="-11426"/>
                <a:lumOff val="5882"/>
                <a:alphaOff val="0"/>
              </a:schemeClr>
            </a:effectRef>
            <a:fontRef idx="minor">
              <a:schemeClr val="lt1"/>
            </a:fontRef>
          </p:style>
          <p:txBody>
            <a:bodyPr spcFirstLastPara="0" vert="horz" wrap="square" lIns="182346"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400" kern="1200">
                  <a:latin typeface="+mj-lt"/>
                </a:rPr>
                <a:t>Use</a:t>
              </a:r>
            </a:p>
          </p:txBody>
        </p:sp>
        <p:sp>
          <p:nvSpPr>
            <p:cNvPr id="14" name="Freeform: Shape 13">
              <a:extLst>
                <a:ext uri="{FF2B5EF4-FFF2-40B4-BE49-F238E27FC236}">
                  <a16:creationId xmlns:a16="http://schemas.microsoft.com/office/drawing/2014/main" id="{7DB8E60C-9FE2-4CB0-B7FA-C2EB1A502787}"/>
                </a:ext>
              </a:extLst>
            </p:cNvPr>
            <p:cNvSpPr/>
            <p:nvPr/>
          </p:nvSpPr>
          <p:spPr>
            <a:xfrm>
              <a:off x="2306831" y="2402605"/>
              <a:ext cx="8727323"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schemeClr>
            </a:solidFill>
            <a:ln>
              <a:solidFill>
                <a:schemeClr val="tx1"/>
              </a:solidFill>
            </a:ln>
          </p:spPr>
          <p:style>
            <a:lnRef idx="2">
              <a:schemeClr val="accent2">
                <a:tint val="40000"/>
                <a:alpha val="90000"/>
                <a:hueOff val="-3271714"/>
                <a:satOff val="3839"/>
                <a:lumOff val="712"/>
                <a:alphaOff val="0"/>
              </a:schemeClr>
            </a:lnRef>
            <a:fillRef idx="1">
              <a:schemeClr val="accent2">
                <a:tint val="40000"/>
                <a:alpha val="90000"/>
                <a:hueOff val="-3271714"/>
                <a:satOff val="3839"/>
                <a:lumOff val="712"/>
                <a:alphaOff val="0"/>
              </a:schemeClr>
            </a:fillRef>
            <a:effectRef idx="0">
              <a:schemeClr val="accent2">
                <a:tint val="40000"/>
                <a:alpha val="90000"/>
                <a:hueOff val="-3271714"/>
                <a:satOff val="3839"/>
                <a:lumOff val="712"/>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Use </a:t>
              </a:r>
              <a:r>
                <a:rPr lang="en-US" sz="1800" b="1" kern="1200" dirty="0"/>
                <a:t>spending limits</a:t>
              </a:r>
              <a:r>
                <a:rPr lang="en-US" sz="1800" kern="1200" dirty="0"/>
                <a:t>. Use via free trial customers and some credit-based Azure subscriptions.</a:t>
              </a:r>
            </a:p>
          </p:txBody>
        </p:sp>
      </p:grpSp>
      <p:grpSp>
        <p:nvGrpSpPr>
          <p:cNvPr id="6" name="Group 5">
            <a:extLst>
              <a:ext uri="{FF2B5EF4-FFF2-40B4-BE49-F238E27FC236}">
                <a16:creationId xmlns:a16="http://schemas.microsoft.com/office/drawing/2014/main" id="{AED4EFE6-6E80-4BFF-8053-E0D4AEEF0A6B}"/>
              </a:ext>
              <a:ext uri="{C183D7F6-B498-43B3-948B-1728B52AA6E4}">
                <adec:decorative xmlns:adec="http://schemas.microsoft.com/office/drawing/2017/decorative" val="1"/>
              </a:ext>
            </a:extLst>
          </p:cNvPr>
          <p:cNvGrpSpPr/>
          <p:nvPr/>
        </p:nvGrpSpPr>
        <p:grpSpPr>
          <a:xfrm>
            <a:off x="211756" y="2918609"/>
            <a:ext cx="11548155" cy="668760"/>
            <a:chOff x="778506" y="3144513"/>
            <a:chExt cx="10255647" cy="818397"/>
          </a:xfrm>
        </p:grpSpPr>
        <p:sp>
          <p:nvSpPr>
            <p:cNvPr id="11" name="Freeform: Shape 10">
              <a:extLst>
                <a:ext uri="{FF2B5EF4-FFF2-40B4-BE49-F238E27FC236}">
                  <a16:creationId xmlns:a16="http://schemas.microsoft.com/office/drawing/2014/main" id="{9C2183E9-FD75-4662-988D-33BA31332C27}"/>
                </a:ext>
              </a:extLst>
            </p:cNvPr>
            <p:cNvSpPr/>
            <p:nvPr/>
          </p:nvSpPr>
          <p:spPr>
            <a:xfrm>
              <a:off x="778506" y="3144513"/>
              <a:ext cx="1528325" cy="818397"/>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1920077"/>
                <a:satOff val="-7617"/>
                <a:lumOff val="3921"/>
                <a:alphaOff val="0"/>
              </a:schemeClr>
            </a:lnRef>
            <a:fillRef idx="1">
              <a:schemeClr val="accent2">
                <a:hueOff val="-1920077"/>
                <a:satOff val="-7617"/>
                <a:lumOff val="3921"/>
                <a:alphaOff val="0"/>
              </a:schemeClr>
            </a:fillRef>
            <a:effectRef idx="0">
              <a:schemeClr val="accent2">
                <a:hueOff val="-1920077"/>
                <a:satOff val="-7617"/>
                <a:lumOff val="3921"/>
                <a:alphaOff val="0"/>
              </a:schemeClr>
            </a:effectRef>
            <a:fontRef idx="minor">
              <a:schemeClr val="lt1"/>
            </a:fontRef>
          </p:style>
          <p:txBody>
            <a:bodyPr spcFirstLastPara="0" vert="horz" wrap="square" lIns="182345"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400" kern="1200">
                  <a:latin typeface="+mj-lt"/>
                </a:rPr>
                <a:t>Use</a:t>
              </a:r>
            </a:p>
          </p:txBody>
        </p:sp>
        <p:sp>
          <p:nvSpPr>
            <p:cNvPr id="12" name="Freeform: Shape 11">
              <a:extLst>
                <a:ext uri="{FF2B5EF4-FFF2-40B4-BE49-F238E27FC236}">
                  <a16:creationId xmlns:a16="http://schemas.microsoft.com/office/drawing/2014/main" id="{50E6FE97-CC35-469B-9E68-58A7A7EC39BB}"/>
                </a:ext>
              </a:extLst>
            </p:cNvPr>
            <p:cNvSpPr/>
            <p:nvPr/>
          </p:nvSpPr>
          <p:spPr>
            <a:xfrm>
              <a:off x="2306831" y="3144513"/>
              <a:ext cx="8727322"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schemeClr>
            </a:solidFill>
            <a:ln>
              <a:solidFill>
                <a:schemeClr val="tx1"/>
              </a:solidFill>
            </a:ln>
          </p:spPr>
          <p:style>
            <a:lnRef idx="2">
              <a:schemeClr val="accent2">
                <a:tint val="40000"/>
                <a:alpha val="90000"/>
                <a:hueOff val="-2181143"/>
                <a:satOff val="2559"/>
                <a:lumOff val="475"/>
                <a:alphaOff val="0"/>
              </a:schemeClr>
            </a:lnRef>
            <a:fillRef idx="1">
              <a:schemeClr val="accent2">
                <a:tint val="40000"/>
                <a:alpha val="90000"/>
                <a:hueOff val="-2181143"/>
                <a:satOff val="2559"/>
                <a:lumOff val="475"/>
                <a:alphaOff val="0"/>
              </a:schemeClr>
            </a:fillRef>
            <a:effectRef idx="0">
              <a:schemeClr val="accent2">
                <a:tint val="40000"/>
                <a:alpha val="90000"/>
                <a:hueOff val="-2181143"/>
                <a:satOff val="2559"/>
                <a:lumOff val="475"/>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Use </a:t>
              </a:r>
              <a:r>
                <a:rPr lang="en-US" sz="1800" b="1" kern="1200" dirty="0"/>
                <a:t>Azure Reservations and Azure Hybrid Benefit (HUB)</a:t>
              </a:r>
              <a:r>
                <a:rPr lang="en-US" sz="1800" kern="1200" dirty="0"/>
                <a:t>.</a:t>
              </a:r>
            </a:p>
          </p:txBody>
        </p:sp>
      </p:grpSp>
      <p:grpSp>
        <p:nvGrpSpPr>
          <p:cNvPr id="4" name="Group 3">
            <a:extLst>
              <a:ext uri="{FF2B5EF4-FFF2-40B4-BE49-F238E27FC236}">
                <a16:creationId xmlns:a16="http://schemas.microsoft.com/office/drawing/2014/main" id="{0DCBAD32-0A6D-47AB-8D19-92349D9E421E}"/>
              </a:ext>
              <a:ext uri="{C183D7F6-B498-43B3-948B-1728B52AA6E4}">
                <adec:decorative xmlns:adec="http://schemas.microsoft.com/office/drawing/2017/decorative" val="1"/>
              </a:ext>
            </a:extLst>
          </p:cNvPr>
          <p:cNvGrpSpPr/>
          <p:nvPr/>
        </p:nvGrpSpPr>
        <p:grpSpPr>
          <a:xfrm>
            <a:off x="211756" y="3586206"/>
            <a:ext cx="11548155" cy="668759"/>
            <a:chOff x="778506" y="3886422"/>
            <a:chExt cx="10255647" cy="818396"/>
          </a:xfrm>
        </p:grpSpPr>
        <p:sp>
          <p:nvSpPr>
            <p:cNvPr id="9" name="Freeform: Shape 8">
              <a:extLst>
                <a:ext uri="{FF2B5EF4-FFF2-40B4-BE49-F238E27FC236}">
                  <a16:creationId xmlns:a16="http://schemas.microsoft.com/office/drawing/2014/main" id="{EC68AF29-C1EC-4F74-96BC-BF14D442CDD8}"/>
                </a:ext>
              </a:extLst>
            </p:cNvPr>
            <p:cNvSpPr/>
            <p:nvPr/>
          </p:nvSpPr>
          <p:spPr>
            <a:xfrm>
              <a:off x="778506" y="3886422"/>
              <a:ext cx="1528325" cy="81839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960038"/>
                <a:satOff val="-3809"/>
                <a:lumOff val="1961"/>
                <a:alphaOff val="0"/>
              </a:schemeClr>
            </a:lnRef>
            <a:fillRef idx="1">
              <a:schemeClr val="accent2">
                <a:hueOff val="-960038"/>
                <a:satOff val="-3809"/>
                <a:lumOff val="1961"/>
                <a:alphaOff val="0"/>
              </a:schemeClr>
            </a:fillRef>
            <a:effectRef idx="0">
              <a:schemeClr val="accent2">
                <a:hueOff val="-960038"/>
                <a:satOff val="-3809"/>
                <a:lumOff val="1961"/>
                <a:alphaOff val="0"/>
              </a:schemeClr>
            </a:effectRef>
            <a:fontRef idx="minor">
              <a:schemeClr val="lt1"/>
            </a:fontRef>
          </p:style>
          <p:txBody>
            <a:bodyPr spcFirstLastPara="0" vert="horz" wrap="square" lIns="182345" tIns="199136" rIns="182345" bIns="461362" numCol="1" spcCol="1270" anchor="ctr" anchorCtr="0">
              <a:noAutofit/>
            </a:bodyPr>
            <a:lstStyle/>
            <a:p>
              <a:pPr marL="0" lvl="0" indent="0" algn="ctr" defTabSz="1244600">
                <a:lnSpc>
                  <a:spcPct val="90000"/>
                </a:lnSpc>
                <a:spcBef>
                  <a:spcPct val="0"/>
                </a:spcBef>
                <a:spcAft>
                  <a:spcPct val="35000"/>
                </a:spcAft>
                <a:buNone/>
              </a:pPr>
              <a:r>
                <a:rPr lang="en-US" sz="2400" kern="1200">
                  <a:latin typeface="+mj-lt"/>
                </a:rPr>
                <a:t>Choose</a:t>
              </a:r>
            </a:p>
          </p:txBody>
        </p:sp>
        <p:sp>
          <p:nvSpPr>
            <p:cNvPr id="10" name="Freeform: Shape 9">
              <a:extLst>
                <a:ext uri="{FF2B5EF4-FFF2-40B4-BE49-F238E27FC236}">
                  <a16:creationId xmlns:a16="http://schemas.microsoft.com/office/drawing/2014/main" id="{5483CD5A-4D40-4747-80C4-323CB4A92E80}"/>
                </a:ext>
              </a:extLst>
            </p:cNvPr>
            <p:cNvSpPr/>
            <p:nvPr/>
          </p:nvSpPr>
          <p:spPr>
            <a:xfrm>
              <a:off x="2306831" y="3886422"/>
              <a:ext cx="8727322"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schemeClr>
            </a:solidFill>
            <a:ln>
              <a:solidFill>
                <a:schemeClr val="tx1"/>
              </a:solidFill>
            </a:ln>
          </p:spPr>
          <p:style>
            <a:lnRef idx="2">
              <a:schemeClr val="accent2">
                <a:tint val="40000"/>
                <a:alpha val="90000"/>
                <a:hueOff val="-1090571"/>
                <a:satOff val="1280"/>
                <a:lumOff val="237"/>
                <a:alphaOff val="0"/>
              </a:schemeClr>
            </a:lnRef>
            <a:fillRef idx="1">
              <a:schemeClr val="accent2">
                <a:tint val="40000"/>
                <a:alpha val="90000"/>
                <a:hueOff val="-1090571"/>
                <a:satOff val="1280"/>
                <a:lumOff val="237"/>
                <a:alphaOff val="0"/>
              </a:schemeClr>
            </a:fillRef>
            <a:effectRef idx="0">
              <a:schemeClr val="accent2">
                <a:tint val="40000"/>
                <a:alpha val="90000"/>
                <a:hueOff val="-1090571"/>
                <a:satOff val="1280"/>
                <a:lumOff val="237"/>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Choose </a:t>
              </a:r>
              <a:r>
                <a:rPr lang="en-US" sz="1800" b="1" kern="1200" dirty="0"/>
                <a:t>low-cost locations </a:t>
              </a:r>
              <a:r>
                <a:rPr lang="en-US" sz="1800" kern="1200" dirty="0"/>
                <a:t>and regions. If possible, use low-cost locations.</a:t>
              </a:r>
            </a:p>
          </p:txBody>
        </p:sp>
      </p:grpSp>
      <p:grpSp>
        <p:nvGrpSpPr>
          <p:cNvPr id="3" name="Group 2">
            <a:extLst>
              <a:ext uri="{FF2B5EF4-FFF2-40B4-BE49-F238E27FC236}">
                <a16:creationId xmlns:a16="http://schemas.microsoft.com/office/drawing/2014/main" id="{76A966CD-6387-42D6-B09B-B9B5CABA9A75}"/>
              </a:ext>
              <a:ext uri="{C183D7F6-B498-43B3-948B-1728B52AA6E4}">
                <adec:decorative xmlns:adec="http://schemas.microsoft.com/office/drawing/2017/decorative" val="1"/>
              </a:ext>
            </a:extLst>
          </p:cNvPr>
          <p:cNvGrpSpPr/>
          <p:nvPr/>
        </p:nvGrpSpPr>
        <p:grpSpPr>
          <a:xfrm>
            <a:off x="211756" y="4250661"/>
            <a:ext cx="11548156" cy="668761"/>
            <a:chOff x="778505" y="4625604"/>
            <a:chExt cx="10255649" cy="818398"/>
          </a:xfrm>
        </p:grpSpPr>
        <p:sp>
          <p:nvSpPr>
            <p:cNvPr id="22" name="Freeform: Shape 21">
              <a:extLst>
                <a:ext uri="{FF2B5EF4-FFF2-40B4-BE49-F238E27FC236}">
                  <a16:creationId xmlns:a16="http://schemas.microsoft.com/office/drawing/2014/main" id="{DEADCB86-D2C7-4A95-B688-849CB6D568E6}"/>
                </a:ext>
              </a:extLst>
            </p:cNvPr>
            <p:cNvSpPr/>
            <p:nvPr/>
          </p:nvSpPr>
          <p:spPr>
            <a:xfrm>
              <a:off x="778505" y="4625604"/>
              <a:ext cx="1528325" cy="818398"/>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5760231"/>
                <a:satOff val="-22852"/>
                <a:lumOff val="11764"/>
                <a:alphaOff val="0"/>
              </a:schemeClr>
            </a:lnRef>
            <a:fillRef idx="1">
              <a:schemeClr val="accent2">
                <a:hueOff val="-5760231"/>
                <a:satOff val="-22852"/>
                <a:lumOff val="11764"/>
                <a:alphaOff val="0"/>
              </a:schemeClr>
            </a:fillRef>
            <a:effectRef idx="0">
              <a:schemeClr val="accent2">
                <a:hueOff val="-5760231"/>
                <a:satOff val="-22852"/>
                <a:lumOff val="11764"/>
                <a:alphaOff val="0"/>
              </a:schemeClr>
            </a:effectRef>
            <a:fontRef idx="minor">
              <a:schemeClr val="lt1"/>
            </a:fontRef>
          </p:style>
          <p:txBody>
            <a:bodyPr spcFirstLastPara="0" vert="horz" wrap="square" lIns="182345" tIns="199137" rIns="182345" bIns="461363" numCol="1" spcCol="1270" anchor="ctr" anchorCtr="0">
              <a:noAutofit/>
            </a:bodyPr>
            <a:lstStyle/>
            <a:p>
              <a:pPr marL="0" lvl="0" indent="0" algn="ctr" defTabSz="1244600">
                <a:lnSpc>
                  <a:spcPct val="90000"/>
                </a:lnSpc>
                <a:spcBef>
                  <a:spcPct val="0"/>
                </a:spcBef>
                <a:spcAft>
                  <a:spcPct val="35000"/>
                </a:spcAft>
                <a:buNone/>
              </a:pPr>
              <a:r>
                <a:rPr lang="en-US" sz="2400" kern="1200" dirty="0">
                  <a:latin typeface="+mj-lt"/>
                </a:rPr>
                <a:t>Keep</a:t>
              </a:r>
            </a:p>
          </p:txBody>
        </p:sp>
        <p:sp>
          <p:nvSpPr>
            <p:cNvPr id="23" name="Freeform: Shape 22">
              <a:extLst>
                <a:ext uri="{FF2B5EF4-FFF2-40B4-BE49-F238E27FC236}">
                  <a16:creationId xmlns:a16="http://schemas.microsoft.com/office/drawing/2014/main" id="{E953D4C3-AC34-494F-A97A-22DCB646F979}"/>
                </a:ext>
              </a:extLst>
            </p:cNvPr>
            <p:cNvSpPr/>
            <p:nvPr/>
          </p:nvSpPr>
          <p:spPr>
            <a:xfrm>
              <a:off x="2306831" y="4625604"/>
              <a:ext cx="8727323"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schemeClr>
            </a:solidFill>
            <a:ln>
              <a:solidFill>
                <a:schemeClr val="tx1"/>
              </a:solidFill>
            </a:ln>
          </p:spPr>
          <p:style>
            <a:lnRef idx="2">
              <a:schemeClr val="accent2">
                <a:tint val="40000"/>
                <a:alpha val="90000"/>
                <a:hueOff val="-6543428"/>
                <a:satOff val="7678"/>
                <a:lumOff val="1425"/>
                <a:alphaOff val="0"/>
              </a:schemeClr>
            </a:lnRef>
            <a:fillRef idx="1">
              <a:schemeClr val="accent2">
                <a:tint val="40000"/>
                <a:alpha val="90000"/>
                <a:hueOff val="-6543428"/>
                <a:satOff val="7678"/>
                <a:lumOff val="1425"/>
                <a:alphaOff val="0"/>
              </a:schemeClr>
            </a:fillRef>
            <a:effectRef idx="0">
              <a:schemeClr val="accent2">
                <a:tint val="40000"/>
                <a:alpha val="90000"/>
                <a:hueOff val="-6543428"/>
                <a:satOff val="7678"/>
                <a:lumOff val="1425"/>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lvl="0" defTabSz="800100">
                <a:lnSpc>
                  <a:spcPct val="90000"/>
                </a:lnSpc>
                <a:spcBef>
                  <a:spcPct val="0"/>
                </a:spcBef>
                <a:spcAft>
                  <a:spcPct val="35000"/>
                </a:spcAft>
              </a:pPr>
              <a:r>
                <a:rPr lang="en-US" sz="1800" b="1" dirty="0"/>
                <a:t>Keep up-to-date </a:t>
              </a:r>
              <a:r>
                <a:rPr lang="en-US" sz="1800" dirty="0"/>
                <a:t>with the latest Azure customer and subscription offers.</a:t>
              </a:r>
              <a:endParaRPr lang="en-US" sz="1800" kern="1200" dirty="0"/>
            </a:p>
          </p:txBody>
        </p:sp>
      </p:grpSp>
      <p:grpSp>
        <p:nvGrpSpPr>
          <p:cNvPr id="2" name="Group 1">
            <a:extLst>
              <a:ext uri="{FF2B5EF4-FFF2-40B4-BE49-F238E27FC236}">
                <a16:creationId xmlns:a16="http://schemas.microsoft.com/office/drawing/2014/main" id="{45428C30-E7D5-4267-A9C9-40CA5CF8549C}"/>
              </a:ext>
              <a:ext uri="{C183D7F6-B498-43B3-948B-1728B52AA6E4}">
                <adec:decorative xmlns:adec="http://schemas.microsoft.com/office/drawing/2017/decorative" val="1"/>
              </a:ext>
            </a:extLst>
          </p:cNvPr>
          <p:cNvGrpSpPr/>
          <p:nvPr/>
        </p:nvGrpSpPr>
        <p:grpSpPr>
          <a:xfrm>
            <a:off x="211756" y="4926309"/>
            <a:ext cx="11548155" cy="434956"/>
            <a:chOff x="778506" y="5560662"/>
            <a:chExt cx="10255647" cy="532279"/>
          </a:xfrm>
        </p:grpSpPr>
        <p:sp>
          <p:nvSpPr>
            <p:cNvPr id="5" name="Freeform: Shape 4">
              <a:extLst>
                <a:ext uri="{FF2B5EF4-FFF2-40B4-BE49-F238E27FC236}">
                  <a16:creationId xmlns:a16="http://schemas.microsoft.com/office/drawing/2014/main" id="{2A4293FE-6F6E-457C-9948-8CA0DEEB2D3D}"/>
                </a:ext>
              </a:extLst>
            </p:cNvPr>
            <p:cNvSpPr/>
            <p:nvPr/>
          </p:nvSpPr>
          <p:spPr>
            <a:xfrm>
              <a:off x="778506" y="5560662"/>
              <a:ext cx="1528325" cy="532116"/>
            </a:xfrm>
            <a:custGeom>
              <a:avLst/>
              <a:gdLst>
                <a:gd name="connsiteX0" fmla="*/ 0 w 2563912"/>
                <a:gd name="connsiteY0" fmla="*/ 0 h 487135"/>
                <a:gd name="connsiteX1" fmla="*/ 2563912 w 2563912"/>
                <a:gd name="connsiteY1" fmla="*/ 0 h 487135"/>
                <a:gd name="connsiteX2" fmla="*/ 2563912 w 2563912"/>
                <a:gd name="connsiteY2" fmla="*/ 487135 h 487135"/>
                <a:gd name="connsiteX3" fmla="*/ 0 w 2563912"/>
                <a:gd name="connsiteY3" fmla="*/ 487135 h 487135"/>
                <a:gd name="connsiteX4" fmla="*/ 0 w 2563912"/>
                <a:gd name="connsiteY4" fmla="*/ 0 h 487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912" h="487135">
                  <a:moveTo>
                    <a:pt x="0" y="0"/>
                  </a:moveTo>
                  <a:lnTo>
                    <a:pt x="2563912" y="0"/>
                  </a:lnTo>
                  <a:lnTo>
                    <a:pt x="2563912" y="487135"/>
                  </a:lnTo>
                  <a:lnTo>
                    <a:pt x="0" y="487135"/>
                  </a:lnTo>
                  <a:lnTo>
                    <a:pt x="0" y="0"/>
                  </a:lnTo>
                  <a:close/>
                </a:path>
              </a:pathLst>
            </a:custGeom>
            <a:solidFill>
              <a:srgbClr val="243A5E"/>
            </a:solidFill>
            <a:ln>
              <a:solidFill>
                <a:schemeClr val="tx1"/>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345" tIns="199136" rIns="182345" bIns="199136" numCol="1" spcCol="1270" anchor="ctr" anchorCtr="0">
              <a:noAutofit/>
            </a:bodyPr>
            <a:lstStyle/>
            <a:p>
              <a:pPr marL="0" lvl="0" indent="0" algn="ctr" defTabSz="1244600">
                <a:lnSpc>
                  <a:spcPct val="90000"/>
                </a:lnSpc>
                <a:spcBef>
                  <a:spcPct val="0"/>
                </a:spcBef>
                <a:spcAft>
                  <a:spcPct val="35000"/>
                </a:spcAft>
                <a:buNone/>
              </a:pPr>
              <a:r>
                <a:rPr lang="en-US" sz="2400" kern="1200" dirty="0">
                  <a:latin typeface="+mj-lt"/>
                </a:rPr>
                <a:t>Apply</a:t>
              </a:r>
            </a:p>
          </p:txBody>
        </p:sp>
        <p:sp>
          <p:nvSpPr>
            <p:cNvPr id="8" name="Freeform: Shape 7">
              <a:extLst>
                <a:ext uri="{FF2B5EF4-FFF2-40B4-BE49-F238E27FC236}">
                  <a16:creationId xmlns:a16="http://schemas.microsoft.com/office/drawing/2014/main" id="{64D85DEC-E184-40A9-B88E-C768112E4DE6}"/>
                </a:ext>
              </a:extLst>
            </p:cNvPr>
            <p:cNvSpPr/>
            <p:nvPr/>
          </p:nvSpPr>
          <p:spPr>
            <a:xfrm>
              <a:off x="2306831" y="5560667"/>
              <a:ext cx="8727322" cy="532274"/>
            </a:xfrm>
            <a:custGeom>
              <a:avLst/>
              <a:gdLst>
                <a:gd name="connsiteX0" fmla="*/ 0 w 7691736"/>
                <a:gd name="connsiteY0" fmla="*/ 0 h 487135"/>
                <a:gd name="connsiteX1" fmla="*/ 7691736 w 7691736"/>
                <a:gd name="connsiteY1" fmla="*/ 0 h 487135"/>
                <a:gd name="connsiteX2" fmla="*/ 7691736 w 7691736"/>
                <a:gd name="connsiteY2" fmla="*/ 487135 h 487135"/>
                <a:gd name="connsiteX3" fmla="*/ 0 w 7691736"/>
                <a:gd name="connsiteY3" fmla="*/ 487135 h 487135"/>
                <a:gd name="connsiteX4" fmla="*/ 0 w 7691736"/>
                <a:gd name="connsiteY4" fmla="*/ 0 h 487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7135">
                  <a:moveTo>
                    <a:pt x="0" y="0"/>
                  </a:moveTo>
                  <a:lnTo>
                    <a:pt x="7691736" y="0"/>
                  </a:lnTo>
                  <a:lnTo>
                    <a:pt x="7691736" y="487135"/>
                  </a:lnTo>
                  <a:lnTo>
                    <a:pt x="0" y="487135"/>
                  </a:lnTo>
                  <a:lnTo>
                    <a:pt x="0" y="0"/>
                  </a:lnTo>
                  <a:close/>
                </a:path>
              </a:pathLst>
            </a:custGeom>
            <a:solidFill>
              <a:schemeClr val="bg1">
                <a:lumMod val="75000"/>
              </a:schemeClr>
            </a:solidFill>
            <a:ln>
              <a:solidFill>
                <a:schemeClr val="tx1"/>
              </a:solidFill>
            </a:ln>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Apply tags to identify </a:t>
              </a:r>
              <a:r>
                <a:rPr lang="en-US" sz="1800" b="1" kern="1200" dirty="0"/>
                <a:t>cost owners</a:t>
              </a:r>
              <a:r>
                <a:rPr lang="en-US" sz="1800" kern="1200" dirty="0"/>
                <a:t>. Identify usage owners with tags.</a:t>
              </a:r>
            </a:p>
          </p:txBody>
        </p:sp>
      </p:grpSp>
    </p:spTree>
    <p:extLst>
      <p:ext uri="{BB962C8B-B14F-4D97-AF65-F5344CB8AC3E}">
        <p14:creationId xmlns:p14="http://schemas.microsoft.com/office/powerpoint/2010/main" val="376976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Azure SLAs and service lifecycles</a:t>
            </a:r>
            <a:endParaRPr lang="en-US" dirty="0"/>
          </a:p>
        </p:txBody>
      </p:sp>
      <p:pic>
        <p:nvPicPr>
          <p:cNvPr id="5" name="Graphic 4" descr="Continuous Improvement">
            <a:extLst>
              <a:ext uri="{FF2B5EF4-FFF2-40B4-BE49-F238E27FC236}">
                <a16:creationId xmlns:a16="http://schemas.microsoft.com/office/drawing/2014/main" id="{A1B4E90F-E89D-4448-8BF9-4B7D34C513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2848" y="2782077"/>
            <a:ext cx="1293845" cy="1293845"/>
          </a:xfrm>
          <a:prstGeom prst="rect">
            <a:avLst/>
          </a:prstGeom>
        </p:spPr>
      </p:pic>
    </p:spTree>
    <p:extLst>
      <p:ext uri="{BB962C8B-B14F-4D97-AF65-F5344CB8AC3E}">
        <p14:creationId xmlns:p14="http://schemas.microsoft.com/office/powerpoint/2010/main" val="11330910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0128-4FAD-40D5-A352-79BAAE715913}"/>
              </a:ext>
            </a:extLst>
          </p:cNvPr>
          <p:cNvSpPr>
            <a:spLocks noGrp="1"/>
          </p:cNvSpPr>
          <p:nvPr>
            <p:ph type="title"/>
          </p:nvPr>
        </p:nvSpPr>
        <p:spPr/>
        <p:txBody>
          <a:bodyPr/>
          <a:lstStyle/>
          <a:p>
            <a:r>
              <a:rPr lang="en-US" dirty="0">
                <a:latin typeface="Segoe UI Semibold (Headings)"/>
              </a:rPr>
              <a:t>Azure SLAs and service lifecycles - Objective Domain</a:t>
            </a:r>
            <a:endParaRPr lang="en-US" dirty="0"/>
          </a:p>
        </p:txBody>
      </p:sp>
      <p:sp>
        <p:nvSpPr>
          <p:cNvPr id="3" name="Text Placeholder 2">
            <a:extLst>
              <a:ext uri="{FF2B5EF4-FFF2-40B4-BE49-F238E27FC236}">
                <a16:creationId xmlns:a16="http://schemas.microsoft.com/office/drawing/2014/main" id="{319B50AD-5FB8-471C-BEDC-61FD3D64C5AE}"/>
              </a:ext>
            </a:extLst>
          </p:cNvPr>
          <p:cNvSpPr>
            <a:spLocks noGrp="1"/>
          </p:cNvSpPr>
          <p:nvPr>
            <p:ph sz="quarter" idx="10"/>
          </p:nvPr>
        </p:nvSpPr>
        <p:spPr>
          <a:xfrm>
            <a:off x="419100" y="1456897"/>
            <a:ext cx="11340811" cy="1549142"/>
          </a:xfrm>
        </p:spPr>
        <p:txBody>
          <a:bodyPr/>
          <a:lstStyle/>
          <a:p>
            <a:pPr marL="342900" lvl="0" indent="-342900" fontAlgn="base">
              <a:buFont typeface="Arial" panose="020B0604020202020204" pitchFamily="34" charset="0"/>
              <a:buChar char="•"/>
            </a:pPr>
            <a:r>
              <a:rPr lang="en-US" dirty="0">
                <a:latin typeface="+mn-lt"/>
              </a:rPr>
              <a:t>Describe the purpose of an Azure Service Level Agreement (SLA)</a:t>
            </a:r>
          </a:p>
          <a:p>
            <a:pPr marL="342900" lvl="0" indent="-342900" fontAlgn="base">
              <a:buFont typeface="Arial" panose="020B0604020202020204" pitchFamily="34" charset="0"/>
              <a:buChar char="•"/>
            </a:pPr>
            <a:r>
              <a:rPr lang="en-US" dirty="0">
                <a:latin typeface="+mn-lt"/>
              </a:rPr>
              <a:t>Identify actions that can impact an SLA (i.e. Availability Zones)</a:t>
            </a:r>
          </a:p>
          <a:p>
            <a:pPr marL="342900" lvl="0" indent="-342900" fontAlgn="base">
              <a:buFont typeface="Arial" panose="020B0604020202020204" pitchFamily="34" charset="0"/>
              <a:buChar char="•"/>
            </a:pPr>
            <a:r>
              <a:rPr lang="en-US" dirty="0">
                <a:latin typeface="+mn-lt"/>
              </a:rPr>
              <a:t>Describe the service lifecycle in Azure (Public Preview and General Availability)</a:t>
            </a:r>
          </a:p>
        </p:txBody>
      </p:sp>
    </p:spTree>
    <p:extLst>
      <p:ext uri="{BB962C8B-B14F-4D97-AF65-F5344CB8AC3E}">
        <p14:creationId xmlns:p14="http://schemas.microsoft.com/office/powerpoint/2010/main" val="320123905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Service Level Agreements (SLAs)</a:t>
            </a:r>
          </a:p>
        </p:txBody>
      </p:sp>
      <p:sp>
        <p:nvSpPr>
          <p:cNvPr id="6" name="Text Placeholder 5"/>
          <p:cNvSpPr>
            <a:spLocks noGrp="1"/>
          </p:cNvSpPr>
          <p:nvPr>
            <p:ph sz="quarter" idx="10"/>
          </p:nvPr>
        </p:nvSpPr>
        <p:spPr>
          <a:xfrm>
            <a:off x="419100" y="1456897"/>
            <a:ext cx="11340811" cy="923330"/>
          </a:xfrm>
        </p:spPr>
        <p:txBody>
          <a:bodyPr vert="horz" wrap="square" lIns="0" tIns="91440" rIns="146304" bIns="91440" rtlCol="0" anchor="t">
            <a:spAutoFit/>
          </a:bodyPr>
          <a:lstStyle/>
          <a:p>
            <a:r>
              <a:rPr lang="en-IE" dirty="0"/>
              <a:t>Service Level Agreements (SLAs) </a:t>
            </a:r>
            <a:r>
              <a:rPr lang="en-US" dirty="0"/>
              <a:t>describes Microsoft’s commitments for uptime </a:t>
            </a:r>
            <a:br>
              <a:rPr lang="en-US" dirty="0"/>
            </a:br>
            <a:r>
              <a:rPr lang="en-US" dirty="0"/>
              <a:t>and connectivity.</a:t>
            </a:r>
          </a:p>
        </p:txBody>
      </p:sp>
      <p:sp>
        <p:nvSpPr>
          <p:cNvPr id="4" name="Text Placeholder 5">
            <a:extLst>
              <a:ext uri="{FF2B5EF4-FFF2-40B4-BE49-F238E27FC236}">
                <a16:creationId xmlns:a16="http://schemas.microsoft.com/office/drawing/2014/main" id="{13A94574-5E9C-4F51-AF5F-0091CF12CF7E}"/>
              </a:ext>
            </a:extLst>
          </p:cNvPr>
          <p:cNvSpPr txBox="1">
            <a:spLocks/>
          </p:cNvSpPr>
          <p:nvPr/>
        </p:nvSpPr>
        <p:spPr>
          <a:xfrm>
            <a:off x="432089" y="2380227"/>
            <a:ext cx="7071533" cy="2437590"/>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cs typeface="Segoe UI Semilight"/>
              </a:rPr>
              <a:t>SLAs are based on individual products </a:t>
            </a:r>
            <a:br>
              <a:rPr lang="en-US" sz="2400" dirty="0">
                <a:latin typeface="+mn-lt"/>
                <a:cs typeface="Segoe UI Semilight"/>
              </a:rPr>
            </a:br>
            <a:r>
              <a:rPr lang="en-US" sz="2400" dirty="0">
                <a:latin typeface="+mn-lt"/>
                <a:cs typeface="Segoe UI Semilight"/>
              </a:rPr>
              <a:t>and services. </a:t>
            </a:r>
            <a:endParaRPr lang="en-IE" sz="2400" dirty="0">
              <a:latin typeface="+mn-lt"/>
            </a:endParaRPr>
          </a:p>
          <a:p>
            <a:endParaRPr lang="en-IE" sz="400" dirty="0">
              <a:latin typeface="Segoe UI" panose="020B0502040204020203" pitchFamily="34" charset="0"/>
              <a:cs typeface="Segoe UI" panose="020B0502040204020203" pitchFamily="34" charset="0"/>
            </a:endParaRPr>
          </a:p>
          <a:p>
            <a:r>
              <a:rPr lang="en-IE" sz="2400" dirty="0">
                <a:latin typeface="Segoe UI"/>
                <a:cs typeface="Segoe UI"/>
              </a:rPr>
              <a:t>Detailed agreements on the service provided, </a:t>
            </a:r>
            <a:br>
              <a:rPr lang="en-IE" sz="2400" dirty="0">
                <a:latin typeface="Segoe UI"/>
                <a:cs typeface="Segoe UI"/>
              </a:rPr>
            </a:br>
            <a:r>
              <a:rPr lang="en-IE" sz="2400" dirty="0">
                <a:latin typeface="Segoe UI"/>
                <a:cs typeface="Segoe UI"/>
              </a:rPr>
              <a:t>and any exceptions to the SLA.</a:t>
            </a:r>
          </a:p>
          <a:p>
            <a:r>
              <a:rPr lang="en-IE" sz="2400" dirty="0">
                <a:latin typeface="Segoe UI" panose="020B0502040204020203" pitchFamily="34" charset="0"/>
                <a:cs typeface="Segoe UI" panose="020B0502040204020203" pitchFamily="34" charset="0"/>
              </a:rPr>
              <a:t>Free and preview features/services do not offer SLAs.</a:t>
            </a:r>
          </a:p>
        </p:txBody>
      </p:sp>
      <p:pic>
        <p:nvPicPr>
          <p:cNvPr id="5" name="Picture 4" descr="SLA icon. ">
            <a:extLst>
              <a:ext uri="{FF2B5EF4-FFF2-40B4-BE49-F238E27FC236}">
                <a16:creationId xmlns:a16="http://schemas.microsoft.com/office/drawing/2014/main" id="{58AA13B8-61D7-4F9B-BCAB-ED987C1D6E07}"/>
              </a:ext>
            </a:extLst>
          </p:cNvPr>
          <p:cNvPicPr>
            <a:picLocks noChangeAspect="1"/>
          </p:cNvPicPr>
          <p:nvPr/>
        </p:nvPicPr>
        <p:blipFill>
          <a:blip r:embed="rId3"/>
          <a:srcRect/>
          <a:stretch/>
        </p:blipFill>
        <p:spPr>
          <a:xfrm>
            <a:off x="7672227" y="2455288"/>
            <a:ext cx="3919078" cy="2205213"/>
          </a:xfrm>
          <a:prstGeom prst="rect">
            <a:avLst/>
          </a:prstGeom>
        </p:spPr>
      </p:pic>
    </p:spTree>
    <p:extLst>
      <p:ext uri="{BB962C8B-B14F-4D97-AF65-F5344CB8AC3E}">
        <p14:creationId xmlns:p14="http://schemas.microsoft.com/office/powerpoint/2010/main" val="361972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a:t>SLAs for Azure products and services</a:t>
            </a:r>
            <a:endParaRPr lang="en-US"/>
          </a:p>
        </p:txBody>
      </p:sp>
      <p:sp>
        <p:nvSpPr>
          <p:cNvPr id="6" name="Text Placeholder 5"/>
          <p:cNvSpPr>
            <a:spLocks noGrp="1"/>
          </p:cNvSpPr>
          <p:nvPr>
            <p:ph sz="quarter" idx="10"/>
          </p:nvPr>
        </p:nvSpPr>
        <p:spPr>
          <a:xfrm>
            <a:off x="418643" y="1424731"/>
            <a:ext cx="6317133" cy="3524042"/>
          </a:xfrm>
        </p:spPr>
        <p:txBody>
          <a:bodyPr/>
          <a:lstStyle/>
          <a:p>
            <a:pPr marL="342900" lvl="1" indent="-342900">
              <a:buFont typeface="Arial" panose="020B0604020202020204" pitchFamily="34" charset="0"/>
              <a:buChar char="•"/>
            </a:pPr>
            <a:r>
              <a:rPr lang="en-IE" sz="2400" dirty="0">
                <a:latin typeface="Segoe UI" panose="020B0502040204020203" pitchFamily="34" charset="0"/>
                <a:cs typeface="Segoe UI" panose="020B0502040204020203" pitchFamily="34" charset="0"/>
              </a:rPr>
              <a:t>Performance targets are expressed as uptime and connectivity guarantees.</a:t>
            </a:r>
          </a:p>
          <a:p>
            <a:pPr marL="342900" lvl="1" indent="-342900">
              <a:buFont typeface="Arial" panose="020B0604020202020204" pitchFamily="34" charset="0"/>
              <a:buChar char="•"/>
            </a:pPr>
            <a:r>
              <a:rPr lang="en-IE" sz="2400" dirty="0">
                <a:latin typeface="Segoe UI" panose="020B0502040204020203" pitchFamily="34" charset="0"/>
                <a:cs typeface="Segoe UI" panose="020B0502040204020203" pitchFamily="34" charset="0"/>
              </a:rPr>
              <a:t>Performance-targets range from 99% to 99.999%.</a:t>
            </a:r>
          </a:p>
          <a:p>
            <a:pPr marL="342900" lvl="1" indent="-342900">
              <a:buFont typeface="Arial" panose="020B0604020202020204" pitchFamily="34" charset="0"/>
              <a:buChar char="•"/>
            </a:pPr>
            <a:r>
              <a:rPr lang="en-IE" sz="2400" dirty="0">
                <a:latin typeface="Segoe UI" panose="020B0502040204020203" pitchFamily="34" charset="0"/>
                <a:cs typeface="Segoe UI" panose="020B0502040204020203" pitchFamily="34" charset="0"/>
              </a:rPr>
              <a:t>If a service fails to meet the guarantees, a percentage of the monthly service fees can be credited.</a:t>
            </a:r>
          </a:p>
          <a:p>
            <a:pPr lvl="1"/>
            <a:endParaRPr lang="en-IE" sz="2400" dirty="0">
              <a:latin typeface="Segoe UI" panose="020B0502040204020203" pitchFamily="34" charset="0"/>
              <a:cs typeface="Segoe UI" panose="020B0502040204020203" pitchFamily="34" charset="0"/>
            </a:endParaRPr>
          </a:p>
        </p:txBody>
      </p:sp>
      <p:graphicFrame>
        <p:nvGraphicFramePr>
          <p:cNvPr id="13" name="Table 13">
            <a:extLst>
              <a:ext uri="{FF2B5EF4-FFF2-40B4-BE49-F238E27FC236}">
                <a16:creationId xmlns:a16="http://schemas.microsoft.com/office/drawing/2014/main" id="{4430190E-5848-4910-B15F-26BB6074DA5B}"/>
              </a:ext>
            </a:extLst>
          </p:cNvPr>
          <p:cNvGraphicFramePr>
            <a:graphicFrameLocks noGrp="1"/>
          </p:cNvGraphicFramePr>
          <p:nvPr>
            <p:extLst>
              <p:ext uri="{D42A27DB-BD31-4B8C-83A1-F6EECF244321}">
                <p14:modId xmlns:p14="http://schemas.microsoft.com/office/powerpoint/2010/main" val="674018683"/>
              </p:ext>
            </p:extLst>
          </p:nvPr>
        </p:nvGraphicFramePr>
        <p:xfrm>
          <a:off x="7337046" y="1424731"/>
          <a:ext cx="4206240" cy="3773951"/>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3404631245"/>
                    </a:ext>
                  </a:extLst>
                </a:gridCol>
                <a:gridCol w="2103120">
                  <a:extLst>
                    <a:ext uri="{9D8B030D-6E8A-4147-A177-3AD203B41FA5}">
                      <a16:colId xmlns:a16="http://schemas.microsoft.com/office/drawing/2014/main" val="1382836629"/>
                    </a:ext>
                  </a:extLst>
                </a:gridCol>
              </a:tblGrid>
              <a:tr h="650072">
                <a:tc>
                  <a:txBody>
                    <a:bodyPr/>
                    <a:lstStyle/>
                    <a:p>
                      <a:pPr algn="ctr"/>
                      <a:r>
                        <a:rPr lang="en-US" b="0" dirty="0">
                          <a:solidFill>
                            <a:schemeClr val="bg1">
                              <a:lumMod val="95000"/>
                            </a:schemeClr>
                          </a:solidFill>
                          <a:latin typeface="+mj-lt"/>
                        </a:rPr>
                        <a:t>SLA</a:t>
                      </a:r>
                    </a:p>
                  </a:txBody>
                  <a:tcPr anchor="ctr">
                    <a:solidFill>
                      <a:srgbClr val="243A5E"/>
                    </a:solidFill>
                  </a:tcPr>
                </a:tc>
                <a:tc>
                  <a:txBody>
                    <a:bodyPr/>
                    <a:lstStyle/>
                    <a:p>
                      <a:pPr algn="ctr"/>
                      <a:r>
                        <a:rPr lang="en-US" b="0" dirty="0">
                          <a:solidFill>
                            <a:schemeClr val="bg1">
                              <a:lumMod val="95000"/>
                            </a:schemeClr>
                          </a:solidFill>
                          <a:latin typeface="+mj-lt"/>
                        </a:rPr>
                        <a:t>Downtime</a:t>
                      </a:r>
                    </a:p>
                    <a:p>
                      <a:pPr algn="ctr"/>
                      <a:r>
                        <a:rPr lang="en-US" b="0" dirty="0">
                          <a:solidFill>
                            <a:schemeClr val="bg1">
                              <a:lumMod val="95000"/>
                            </a:schemeClr>
                          </a:solidFill>
                          <a:latin typeface="+mj-lt"/>
                        </a:rPr>
                        <a:t>per month</a:t>
                      </a:r>
                    </a:p>
                  </a:txBody>
                  <a:tcPr anchor="ctr">
                    <a:solidFill>
                      <a:srgbClr val="243A5E"/>
                    </a:solidFill>
                  </a:tcPr>
                </a:tc>
                <a:extLst>
                  <a:ext uri="{0D108BD9-81ED-4DB2-BD59-A6C34878D82A}">
                    <a16:rowId xmlns:a16="http://schemas.microsoft.com/office/drawing/2014/main" val="1277402870"/>
                  </a:ext>
                </a:extLst>
              </a:tr>
              <a:tr h="401643">
                <a:tc>
                  <a:txBody>
                    <a:bodyPr/>
                    <a:lstStyle/>
                    <a:p>
                      <a:pPr algn="ctr"/>
                      <a:r>
                        <a:rPr lang="en-US" dirty="0"/>
                        <a:t>99%</a:t>
                      </a:r>
                    </a:p>
                  </a:txBody>
                  <a:tcPr anchor="ctr">
                    <a:solidFill>
                      <a:schemeClr val="bg1"/>
                    </a:solidFill>
                  </a:tcPr>
                </a:tc>
                <a:tc>
                  <a:txBody>
                    <a:bodyPr/>
                    <a:lstStyle/>
                    <a:p>
                      <a:pPr algn="ctr"/>
                      <a:r>
                        <a:rPr lang="en-US" sz="1800" b="0" kern="1200" dirty="0">
                          <a:solidFill>
                            <a:schemeClr val="dk1"/>
                          </a:solidFill>
                          <a:effectLst/>
                        </a:rPr>
                        <a:t> 7h 18m 17s</a:t>
                      </a:r>
                      <a:endParaRPr lang="en-US" dirty="0"/>
                    </a:p>
                  </a:txBody>
                  <a:tcPr anchor="ctr">
                    <a:solidFill>
                      <a:schemeClr val="bg1"/>
                    </a:solidFill>
                  </a:tcPr>
                </a:tc>
                <a:extLst>
                  <a:ext uri="{0D108BD9-81ED-4DB2-BD59-A6C34878D82A}">
                    <a16:rowId xmlns:a16="http://schemas.microsoft.com/office/drawing/2014/main" val="578160950"/>
                  </a:ext>
                </a:extLst>
              </a:tr>
              <a:tr h="451992">
                <a:tc>
                  <a:txBody>
                    <a:bodyPr/>
                    <a:lstStyle/>
                    <a:p>
                      <a:pPr algn="ctr"/>
                      <a:r>
                        <a:rPr lang="en-US" dirty="0"/>
                        <a:t>99.5%</a:t>
                      </a:r>
                    </a:p>
                  </a:txBody>
                  <a:tcPr anchor="ctr">
                    <a:solidFill>
                      <a:schemeClr val="bg1">
                        <a:lumMod val="85000"/>
                      </a:schemeClr>
                    </a:solidFill>
                  </a:tcPr>
                </a:tc>
                <a:tc>
                  <a:txBody>
                    <a:bodyPr/>
                    <a:lstStyle/>
                    <a:p>
                      <a:pPr algn="ctr"/>
                      <a:r>
                        <a:rPr lang="en-US" sz="1800" b="0" kern="1200" dirty="0">
                          <a:solidFill>
                            <a:schemeClr val="dk1"/>
                          </a:solidFill>
                          <a:effectLst/>
                        </a:rPr>
                        <a:t>3h 39m 8s</a:t>
                      </a:r>
                      <a:endParaRPr lang="en-US" dirty="0"/>
                    </a:p>
                  </a:txBody>
                  <a:tcPr anchor="ctr">
                    <a:solidFill>
                      <a:schemeClr val="bg1">
                        <a:lumMod val="85000"/>
                      </a:schemeClr>
                    </a:solidFill>
                  </a:tcPr>
                </a:tc>
                <a:extLst>
                  <a:ext uri="{0D108BD9-81ED-4DB2-BD59-A6C34878D82A}">
                    <a16:rowId xmlns:a16="http://schemas.microsoft.com/office/drawing/2014/main" val="2168114776"/>
                  </a:ext>
                </a:extLst>
              </a:tr>
              <a:tr h="480753">
                <a:tc>
                  <a:txBody>
                    <a:bodyPr/>
                    <a:lstStyle/>
                    <a:p>
                      <a:pPr algn="ctr"/>
                      <a:r>
                        <a:rPr lang="en-US" dirty="0"/>
                        <a:t>99.9%</a:t>
                      </a:r>
                    </a:p>
                  </a:txBody>
                  <a:tcPr anchor="ctr"/>
                </a:tc>
                <a:tc>
                  <a:txBody>
                    <a:bodyPr/>
                    <a:lstStyle/>
                    <a:p>
                      <a:pPr algn="ctr"/>
                      <a:r>
                        <a:rPr lang="en-US" sz="1800" b="0" kern="1200" dirty="0">
                          <a:solidFill>
                            <a:schemeClr val="dk1"/>
                          </a:solidFill>
                          <a:effectLst/>
                        </a:rPr>
                        <a:t>43m 49s</a:t>
                      </a:r>
                      <a:endParaRPr lang="en-US" dirty="0"/>
                    </a:p>
                  </a:txBody>
                  <a:tcPr anchor="ctr"/>
                </a:tc>
                <a:extLst>
                  <a:ext uri="{0D108BD9-81ED-4DB2-BD59-A6C34878D82A}">
                    <a16:rowId xmlns:a16="http://schemas.microsoft.com/office/drawing/2014/main" val="2406645318"/>
                  </a:ext>
                </a:extLst>
              </a:tr>
              <a:tr h="455608">
                <a:tc>
                  <a:txBody>
                    <a:bodyPr/>
                    <a:lstStyle/>
                    <a:p>
                      <a:pPr algn="ctr"/>
                      <a:r>
                        <a:rPr lang="en-US" dirty="0"/>
                        <a:t>99.95%</a:t>
                      </a:r>
                    </a:p>
                  </a:txBody>
                  <a:tcPr anchor="ctr">
                    <a:solidFill>
                      <a:schemeClr val="bg1">
                        <a:lumMod val="85000"/>
                      </a:schemeClr>
                    </a:solidFill>
                  </a:tcPr>
                </a:tc>
                <a:tc>
                  <a:txBody>
                    <a:bodyPr/>
                    <a:lstStyle/>
                    <a:p>
                      <a:pPr algn="ctr"/>
                      <a:r>
                        <a:rPr lang="en-US" sz="1800" b="0" kern="1200" dirty="0">
                          <a:solidFill>
                            <a:schemeClr val="dk1"/>
                          </a:solidFill>
                          <a:effectLst/>
                        </a:rPr>
                        <a:t>21m 54s</a:t>
                      </a:r>
                      <a:endParaRPr lang="en-US" dirty="0"/>
                    </a:p>
                  </a:txBody>
                  <a:tcPr anchor="ctr">
                    <a:solidFill>
                      <a:schemeClr val="bg1">
                        <a:lumMod val="85000"/>
                      </a:schemeClr>
                    </a:solidFill>
                  </a:tcPr>
                </a:tc>
                <a:extLst>
                  <a:ext uri="{0D108BD9-81ED-4DB2-BD59-A6C34878D82A}">
                    <a16:rowId xmlns:a16="http://schemas.microsoft.com/office/drawing/2014/main" val="1794206414"/>
                  </a:ext>
                </a:extLst>
              </a:tr>
              <a:tr h="592063">
                <a:tc>
                  <a:txBody>
                    <a:bodyPr/>
                    <a:lstStyle/>
                    <a:p>
                      <a:pPr algn="ctr"/>
                      <a:r>
                        <a:rPr lang="en-US"/>
                        <a:t>99.99%</a:t>
                      </a:r>
                    </a:p>
                  </a:txBody>
                  <a:tcPr anchor="ctr"/>
                </a:tc>
                <a:tc>
                  <a:txBody>
                    <a:bodyPr/>
                    <a:lstStyle/>
                    <a:p>
                      <a:pPr algn="ctr"/>
                      <a:r>
                        <a:rPr lang="en-US" sz="1800" b="0" kern="1200" dirty="0">
                          <a:solidFill>
                            <a:schemeClr val="dk1"/>
                          </a:solidFill>
                          <a:effectLst/>
                        </a:rPr>
                        <a:t>4m 22s</a:t>
                      </a:r>
                      <a:endParaRPr lang="en-US" dirty="0"/>
                    </a:p>
                  </a:txBody>
                  <a:tcPr anchor="ctr"/>
                </a:tc>
                <a:extLst>
                  <a:ext uri="{0D108BD9-81ED-4DB2-BD59-A6C34878D82A}">
                    <a16:rowId xmlns:a16="http://schemas.microsoft.com/office/drawing/2014/main" val="4022629237"/>
                  </a:ext>
                </a:extLst>
              </a:tr>
              <a:tr h="741820">
                <a:tc>
                  <a:txBody>
                    <a:bodyPr/>
                    <a:lstStyle/>
                    <a:p>
                      <a:pPr algn="ctr"/>
                      <a:r>
                        <a:rPr lang="en-US" dirty="0"/>
                        <a:t>99.999%</a:t>
                      </a:r>
                    </a:p>
                  </a:txBody>
                  <a:tcPr anchor="ctr">
                    <a:solidFill>
                      <a:schemeClr val="bg1">
                        <a:lumMod val="85000"/>
                      </a:schemeClr>
                    </a:solidFill>
                  </a:tcPr>
                </a:tc>
                <a:tc>
                  <a:txBody>
                    <a:bodyPr/>
                    <a:lstStyle/>
                    <a:p>
                      <a:pPr algn="ctr"/>
                      <a:r>
                        <a:rPr lang="en-US" sz="1800" b="0" kern="1200" dirty="0">
                          <a:solidFill>
                            <a:schemeClr val="dk1"/>
                          </a:solidFill>
                          <a:effectLst/>
                        </a:rPr>
                        <a:t>26s</a:t>
                      </a:r>
                      <a:endParaRPr lang="en-US" dirty="0"/>
                    </a:p>
                  </a:txBody>
                  <a:tcPr anchor="ctr">
                    <a:solidFill>
                      <a:schemeClr val="bg1">
                        <a:lumMod val="85000"/>
                      </a:schemeClr>
                    </a:solidFill>
                  </a:tcPr>
                </a:tc>
                <a:extLst>
                  <a:ext uri="{0D108BD9-81ED-4DB2-BD59-A6C34878D82A}">
                    <a16:rowId xmlns:a16="http://schemas.microsoft.com/office/drawing/2014/main" val="731956763"/>
                  </a:ext>
                </a:extLst>
              </a:tr>
            </a:tbl>
          </a:graphicData>
        </a:graphic>
      </p:graphicFrame>
    </p:spTree>
    <p:extLst>
      <p:ext uri="{BB962C8B-B14F-4D97-AF65-F5344CB8AC3E}">
        <p14:creationId xmlns:p14="http://schemas.microsoft.com/office/powerpoint/2010/main" val="92281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BADE-7470-4F9D-A44A-FBBE8350C4D0}"/>
              </a:ext>
            </a:extLst>
          </p:cNvPr>
          <p:cNvSpPr>
            <a:spLocks noGrp="1"/>
          </p:cNvSpPr>
          <p:nvPr>
            <p:ph type="title"/>
          </p:nvPr>
        </p:nvSpPr>
        <p:spPr/>
        <p:txBody>
          <a:bodyPr/>
          <a:lstStyle/>
          <a:p>
            <a:r>
              <a:rPr lang="en-US" dirty="0"/>
              <a:t>Actions that affect SLAs</a:t>
            </a:r>
          </a:p>
        </p:txBody>
      </p:sp>
      <p:sp>
        <p:nvSpPr>
          <p:cNvPr id="3" name="Content Placeholder 2">
            <a:extLst>
              <a:ext uri="{FF2B5EF4-FFF2-40B4-BE49-F238E27FC236}">
                <a16:creationId xmlns:a16="http://schemas.microsoft.com/office/drawing/2014/main" id="{186DEB84-3458-4DC7-9B6E-DA442535A3D0}"/>
              </a:ext>
            </a:extLst>
          </p:cNvPr>
          <p:cNvSpPr>
            <a:spLocks noGrp="1"/>
          </p:cNvSpPr>
          <p:nvPr>
            <p:ph sz="quarter" idx="10"/>
          </p:nvPr>
        </p:nvSpPr>
        <p:spPr>
          <a:xfrm>
            <a:off x="418643" y="1767618"/>
            <a:ext cx="5394960" cy="1549142"/>
          </a:xfrm>
        </p:spPr>
        <p:txBody>
          <a:bodyPr/>
          <a:lstStyle/>
          <a:p>
            <a:r>
              <a:rPr lang="en-US" dirty="0"/>
              <a:t>Lower your SLA</a:t>
            </a:r>
          </a:p>
          <a:p>
            <a:pPr marL="342900" indent="-342900">
              <a:buFont typeface="Arial" panose="020B0604020202020204" pitchFamily="34" charset="0"/>
              <a:buChar char="•"/>
            </a:pPr>
            <a:r>
              <a:rPr lang="en-US" dirty="0">
                <a:latin typeface="+mn-lt"/>
              </a:rPr>
              <a:t>Adding more services</a:t>
            </a:r>
          </a:p>
          <a:p>
            <a:pPr marL="342900" indent="-342900">
              <a:buFont typeface="Arial" panose="020B0604020202020204" pitchFamily="34" charset="0"/>
              <a:buChar char="•"/>
            </a:pPr>
            <a:r>
              <a:rPr lang="en-US" dirty="0">
                <a:latin typeface="+mn-lt"/>
              </a:rPr>
              <a:t>Choosing free or non-SLA services</a:t>
            </a:r>
          </a:p>
        </p:txBody>
      </p:sp>
      <p:sp>
        <p:nvSpPr>
          <p:cNvPr id="4" name="Content Placeholder 3">
            <a:extLst>
              <a:ext uri="{FF2B5EF4-FFF2-40B4-BE49-F238E27FC236}">
                <a16:creationId xmlns:a16="http://schemas.microsoft.com/office/drawing/2014/main" id="{BA15689E-1D19-45A2-B245-8D9C51905E02}"/>
              </a:ext>
            </a:extLst>
          </p:cNvPr>
          <p:cNvSpPr>
            <a:spLocks noGrp="1"/>
          </p:cNvSpPr>
          <p:nvPr>
            <p:ph sz="quarter" idx="12"/>
          </p:nvPr>
        </p:nvSpPr>
        <p:spPr>
          <a:xfrm>
            <a:off x="6364951" y="1767618"/>
            <a:ext cx="5394960" cy="1549142"/>
          </a:xfrm>
        </p:spPr>
        <p:txBody>
          <a:bodyPr/>
          <a:lstStyle/>
          <a:p>
            <a:r>
              <a:rPr lang="en-US" dirty="0"/>
              <a:t>Raise your SLA</a:t>
            </a:r>
          </a:p>
          <a:p>
            <a:pPr marL="342900" indent="-342900">
              <a:buFont typeface="Arial" panose="020B0604020202020204" pitchFamily="34" charset="0"/>
              <a:buChar char="•"/>
            </a:pPr>
            <a:r>
              <a:rPr lang="en-US" dirty="0">
                <a:latin typeface="+mn-lt"/>
              </a:rPr>
              <a:t>Availability Zones</a:t>
            </a:r>
          </a:p>
          <a:p>
            <a:pPr marL="342900" indent="-342900">
              <a:buFont typeface="Arial" panose="020B0604020202020204" pitchFamily="34" charset="0"/>
              <a:buChar char="•"/>
            </a:pPr>
            <a:r>
              <a:rPr lang="en-US" dirty="0">
                <a:latin typeface="+mn-lt"/>
              </a:rPr>
              <a:t>Redundant systems</a:t>
            </a:r>
          </a:p>
        </p:txBody>
      </p:sp>
      <p:sp>
        <p:nvSpPr>
          <p:cNvPr id="5" name="Content Placeholder 2">
            <a:extLst>
              <a:ext uri="{FF2B5EF4-FFF2-40B4-BE49-F238E27FC236}">
                <a16:creationId xmlns:a16="http://schemas.microsoft.com/office/drawing/2014/main" id="{996A7769-5FF9-4EEB-BDEF-690749D480CB}"/>
              </a:ext>
            </a:extLst>
          </p:cNvPr>
          <p:cNvSpPr txBox="1">
            <a:spLocks/>
          </p:cNvSpPr>
          <p:nvPr/>
        </p:nvSpPr>
        <p:spPr>
          <a:xfrm>
            <a:off x="972229" y="3944983"/>
            <a:ext cx="10234095" cy="923330"/>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336145" marR="0" indent="-224097"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280121" marR="0" indent="-28012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600" kern="1200" spc="0" baseline="0">
                <a:solidFill>
                  <a:schemeClr val="tx1"/>
                </a:solidFill>
                <a:latin typeface="+mn-lt"/>
                <a:ea typeface="+mn-ea"/>
                <a:cs typeface="+mn-cs"/>
              </a:defRPr>
            </a:lvl3pPr>
            <a:lvl4pPr marL="672290" marR="0"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600" kern="1200" spc="0" baseline="0">
                <a:solidFill>
                  <a:schemeClr val="tx1"/>
                </a:solidFill>
                <a:latin typeface="+mn-lt"/>
                <a:ea typeface="+mn-ea"/>
                <a:cs typeface="+mn-cs"/>
              </a:defRPr>
            </a:lvl4pPr>
            <a:lvl5pPr marL="168072" marR="0" indent="-168072"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Many factors can raise or lower your SLA.  Design decisions based on business goals will drive your SLA goals.</a:t>
            </a:r>
            <a:endParaRPr lang="en-US" dirty="0">
              <a:latin typeface="+mn-lt"/>
            </a:endParaRPr>
          </a:p>
        </p:txBody>
      </p:sp>
    </p:spTree>
    <p:extLst>
      <p:ext uri="{BB962C8B-B14F-4D97-AF65-F5344CB8AC3E}">
        <p14:creationId xmlns:p14="http://schemas.microsoft.com/office/powerpoint/2010/main" val="1719071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Calculate a Composite SLA</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5423"/>
            <a:ext cx="5394960" cy="3831818"/>
          </a:xfrm>
        </p:spPr>
        <p:txBody>
          <a:bodyPr/>
          <a:lstStyle/>
          <a:p>
            <a:pPr marL="0" indent="0">
              <a:buNone/>
            </a:pPr>
            <a:r>
              <a:rPr lang="en-US" dirty="0"/>
              <a:t>Determine services SLA uptime percentages and then calculate the application composite SLA uptime percentage.</a:t>
            </a:r>
          </a:p>
          <a:p>
            <a:pPr marL="0" indent="0">
              <a:buNone/>
            </a:pPr>
            <a:endParaRPr lang="en-US" sz="2000" dirty="0">
              <a:latin typeface="+mn-lt"/>
            </a:endParaRPr>
          </a:p>
          <a:p>
            <a:pPr marL="514350" indent="-514350">
              <a:buFont typeface="+mj-lt"/>
              <a:buAutoNum type="arabicPeriod"/>
            </a:pPr>
            <a:r>
              <a:rPr lang="en-US" dirty="0">
                <a:latin typeface="+mn-lt"/>
              </a:rPr>
              <a:t>Determine the SLA uptime percentage values for an application.</a:t>
            </a:r>
          </a:p>
          <a:p>
            <a:pPr marL="514350" indent="-514350">
              <a:buFont typeface="+mj-lt"/>
              <a:buAutoNum type="arabicPeriod"/>
            </a:pPr>
            <a:r>
              <a:rPr lang="en-US" dirty="0">
                <a:latin typeface="+mn-lt"/>
              </a:rPr>
              <a:t>Calculate the Application Composite SLA percentage uptime.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0214053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endParaRPr lang="en-US" dirty="0"/>
          </a:p>
        </p:txBody>
      </p:sp>
      <p:pic>
        <p:nvPicPr>
          <p:cNvPr id="5" name="Graphic 4" descr="Scientific Thought">
            <a:extLst>
              <a:ext uri="{FF2B5EF4-FFF2-40B4-BE49-F238E27FC236}">
                <a16:creationId xmlns:a16="http://schemas.microsoft.com/office/drawing/2014/main" id="{7D035F37-CC4B-42DB-9269-29B81E0171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4060" y="2810069"/>
            <a:ext cx="1237861" cy="1237861"/>
          </a:xfrm>
          <a:prstGeom prst="rect">
            <a:avLst/>
          </a:prstGeom>
        </p:spPr>
      </p:pic>
    </p:spTree>
    <p:extLst>
      <p:ext uri="{BB962C8B-B14F-4D97-AF65-F5344CB8AC3E}">
        <p14:creationId xmlns:p14="http://schemas.microsoft.com/office/powerpoint/2010/main" val="12860844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Azure Preview Program</a:t>
            </a:r>
            <a:endParaRPr lang="en-US" dirty="0"/>
          </a:p>
        </p:txBody>
      </p:sp>
      <p:sp>
        <p:nvSpPr>
          <p:cNvPr id="6" name="Text Placeholder 5"/>
          <p:cNvSpPr>
            <a:spLocks noGrp="1"/>
          </p:cNvSpPr>
          <p:nvPr>
            <p:ph sz="quarter" idx="10"/>
          </p:nvPr>
        </p:nvSpPr>
        <p:spPr>
          <a:xfrm>
            <a:off x="418643" y="1387972"/>
            <a:ext cx="8217564" cy="3739485"/>
          </a:xfrm>
        </p:spPr>
        <p:txBody>
          <a:bodyPr vert="horz" wrap="square" lIns="0" tIns="91440" rIns="146304" bIns="91440" rtlCol="0" anchor="t">
            <a:spAutoFit/>
          </a:bodyPr>
          <a:lstStyle/>
          <a:p>
            <a:pPr marL="0" indent="0">
              <a:buNone/>
            </a:pPr>
            <a:r>
              <a:rPr lang="en-IE" dirty="0"/>
              <a:t>With Azure previews, users can test beta and other pre-release features, products, services, software, and regions to provide feedback.</a:t>
            </a:r>
          </a:p>
          <a:p>
            <a:pPr marL="0" indent="0">
              <a:buNone/>
            </a:pPr>
            <a:endParaRPr lang="en-IE" sz="1000" dirty="0"/>
          </a:p>
          <a:p>
            <a:pPr marL="342900" indent="-342900">
              <a:buFont typeface="Arial" panose="020B0604020202020204" pitchFamily="34" charset="0"/>
              <a:buChar char="•"/>
            </a:pPr>
            <a:r>
              <a:rPr lang="en-IE" b="1" dirty="0">
                <a:latin typeface="+mn-lt"/>
              </a:rPr>
              <a:t>Public Preview:</a:t>
            </a:r>
            <a:r>
              <a:rPr lang="en-IE" dirty="0">
                <a:latin typeface="+mn-lt"/>
              </a:rPr>
              <a:t> all Azure customers can evaluate </a:t>
            </a:r>
            <a:br>
              <a:rPr lang="en-IE" dirty="0"/>
            </a:br>
            <a:r>
              <a:rPr lang="en-IE" dirty="0">
                <a:latin typeface="+mn-lt"/>
              </a:rPr>
              <a:t>the new features</a:t>
            </a:r>
          </a:p>
          <a:p>
            <a:pPr marL="342900" indent="-342900">
              <a:buFont typeface="Arial" panose="020B0604020202020204" pitchFamily="34" charset="0"/>
              <a:buChar char="•"/>
            </a:pPr>
            <a:r>
              <a:rPr lang="en-IE" b="1" dirty="0">
                <a:latin typeface="+mn-lt"/>
              </a:rPr>
              <a:t>Generally available (GA): </a:t>
            </a:r>
            <a:r>
              <a:rPr lang="en-IE" dirty="0">
                <a:latin typeface="+mn-lt"/>
              </a:rPr>
              <a:t>after public preview is completed, all customers can use the feature, and region availability will vary.</a:t>
            </a:r>
            <a:endParaRPr lang="en-IE" b="1" dirty="0">
              <a:latin typeface="+mn-lt"/>
            </a:endParaRPr>
          </a:p>
        </p:txBody>
      </p:sp>
      <p:pic>
        <p:nvPicPr>
          <p:cNvPr id="3" name="Picture 2" descr="Screenshot of the Azure Portal with a Preview Features button highlighted.">
            <a:extLst>
              <a:ext uri="{FF2B5EF4-FFF2-40B4-BE49-F238E27FC236}">
                <a16:creationId xmlns:a16="http://schemas.microsoft.com/office/drawing/2014/main" id="{316689CB-DDB0-415E-8AEC-69FC46242881}"/>
              </a:ext>
            </a:extLst>
          </p:cNvPr>
          <p:cNvPicPr>
            <a:picLocks noChangeAspect="1"/>
          </p:cNvPicPr>
          <p:nvPr/>
        </p:nvPicPr>
        <p:blipFill>
          <a:blip r:embed="rId3"/>
          <a:stretch>
            <a:fillRect/>
          </a:stretch>
        </p:blipFill>
        <p:spPr>
          <a:xfrm>
            <a:off x="8756133" y="988354"/>
            <a:ext cx="3091082" cy="4424040"/>
          </a:xfrm>
          <a:prstGeom prst="rect">
            <a:avLst/>
          </a:prstGeom>
          <a:ln>
            <a:solidFill>
              <a:schemeClr val="tx1"/>
            </a:solidFill>
          </a:ln>
        </p:spPr>
      </p:pic>
    </p:spTree>
    <p:extLst>
      <p:ext uri="{BB962C8B-B14F-4D97-AF65-F5344CB8AC3E}">
        <p14:creationId xmlns:p14="http://schemas.microsoft.com/office/powerpoint/2010/main" val="65703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Monitoring service and feature updates</a:t>
            </a:r>
          </a:p>
        </p:txBody>
      </p:sp>
      <p:sp>
        <p:nvSpPr>
          <p:cNvPr id="6" name="Text Placeholder 5"/>
          <p:cNvSpPr>
            <a:spLocks noGrp="1"/>
          </p:cNvSpPr>
          <p:nvPr>
            <p:ph sz="quarter" idx="10"/>
          </p:nvPr>
        </p:nvSpPr>
        <p:spPr>
          <a:xfrm>
            <a:off x="419100" y="1456897"/>
            <a:ext cx="6846224" cy="3154710"/>
          </a:xfrm>
        </p:spPr>
        <p:txBody>
          <a:bodyPr vert="horz" wrap="square" lIns="0" tIns="91440" rIns="146304" bIns="91440" rtlCol="0" anchor="t">
            <a:spAutoFit/>
          </a:bodyPr>
          <a:lstStyle/>
          <a:p>
            <a:pPr marL="457200" indent="-457200">
              <a:buFont typeface="Arial" panose="020B0604020202020204" pitchFamily="34" charset="0"/>
              <a:buChar char="•"/>
            </a:pPr>
            <a:r>
              <a:rPr lang="en-IE" dirty="0"/>
              <a:t>Azure updates provides information about the Azure products, services, and features, in addition to product roadmaps and availability.</a:t>
            </a:r>
          </a:p>
          <a:p>
            <a:pPr marL="457200" indent="-457200">
              <a:buFont typeface="Arial" panose="020B0604020202020204" pitchFamily="34" charset="0"/>
              <a:buChar char="•"/>
            </a:pPr>
            <a:r>
              <a:rPr lang="en-IE" dirty="0"/>
              <a:t>View details about all Azure updates </a:t>
            </a:r>
            <a:br>
              <a:rPr lang="en-IE" dirty="0"/>
            </a:br>
            <a:r>
              <a:rPr lang="en-IE"/>
              <a:t>and their </a:t>
            </a:r>
            <a:r>
              <a:rPr lang="en-IE" dirty="0"/>
              <a:t>status.</a:t>
            </a:r>
          </a:p>
          <a:p>
            <a:pPr marL="457200" indent="-457200">
              <a:buFont typeface="Arial" panose="020B0604020202020204" pitchFamily="34" charset="0"/>
              <a:buChar char="•"/>
            </a:pPr>
            <a:r>
              <a:rPr lang="en-IE" dirty="0"/>
              <a:t>Browse and search for updates.</a:t>
            </a:r>
          </a:p>
          <a:p>
            <a:pPr marL="457200" indent="-457200">
              <a:buFont typeface="Arial" panose="020B0604020202020204" pitchFamily="34" charset="0"/>
              <a:buChar char="•"/>
            </a:pPr>
            <a:r>
              <a:rPr lang="en-IE" dirty="0"/>
              <a:t>Subscribe to Azure update notifications by RSS.</a:t>
            </a:r>
          </a:p>
        </p:txBody>
      </p:sp>
      <p:pic>
        <p:nvPicPr>
          <p:cNvPr id="4" name="Picture 3" descr="Screenshot of the Azure Update service showing that you can set up an RSS feed so you always know when new features arrive.">
            <a:extLst>
              <a:ext uri="{FF2B5EF4-FFF2-40B4-BE49-F238E27FC236}">
                <a16:creationId xmlns:a16="http://schemas.microsoft.com/office/drawing/2014/main" id="{82DAB751-066C-4263-A04D-C1C3D60DF3F0}"/>
              </a:ext>
            </a:extLst>
          </p:cNvPr>
          <p:cNvPicPr>
            <a:picLocks noChangeAspect="1"/>
          </p:cNvPicPr>
          <p:nvPr/>
        </p:nvPicPr>
        <p:blipFill rotWithShape="1">
          <a:blip r:embed="rId3"/>
          <a:srcRect t="1384" b="1384"/>
          <a:stretch/>
        </p:blipFill>
        <p:spPr>
          <a:xfrm>
            <a:off x="7628170" y="900937"/>
            <a:ext cx="4058252" cy="4569338"/>
          </a:xfrm>
          <a:prstGeom prst="rect">
            <a:avLst/>
          </a:prstGeom>
          <a:ln>
            <a:solidFill>
              <a:schemeClr val="tx1"/>
            </a:solidFill>
          </a:ln>
        </p:spPr>
      </p:pic>
    </p:spTree>
    <p:extLst>
      <p:ext uri="{BB962C8B-B14F-4D97-AF65-F5344CB8AC3E}">
        <p14:creationId xmlns:p14="http://schemas.microsoft.com/office/powerpoint/2010/main" val="100566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Access Azure Preview features</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3936"/>
            <a:ext cx="5394960" cy="3093154"/>
          </a:xfrm>
        </p:spPr>
        <p:txBody>
          <a:bodyPr vert="horz" wrap="square" lIns="0" tIns="91440" rIns="146304" bIns="91440" rtlCol="0" anchor="t">
            <a:spAutoFit/>
          </a:bodyPr>
          <a:lstStyle/>
          <a:p>
            <a:pPr marL="0" indent="0">
              <a:buNone/>
            </a:pPr>
            <a:r>
              <a:rPr lang="en-US" dirty="0"/>
              <a:t>Access and identify Azure preview services and features and view the latest Azure updates information.</a:t>
            </a:r>
          </a:p>
          <a:p>
            <a:pPr marL="0" indent="0">
              <a:buNone/>
            </a:pPr>
            <a:endParaRPr lang="en-US" sz="2000" dirty="0">
              <a:latin typeface="+mn-lt"/>
            </a:endParaRPr>
          </a:p>
          <a:p>
            <a:pPr marL="514350" indent="-514350">
              <a:buFont typeface="+mj-lt"/>
              <a:buAutoNum type="arabicPeriod"/>
            </a:pPr>
            <a:r>
              <a:rPr lang="en-US" dirty="0">
                <a:latin typeface="+mn-lt"/>
              </a:rPr>
              <a:t>Access preview services </a:t>
            </a:r>
            <a:br>
              <a:rPr lang="en-US" dirty="0">
                <a:latin typeface="+mn-lt"/>
              </a:rPr>
            </a:br>
            <a:r>
              <a:rPr lang="en-US" dirty="0">
                <a:latin typeface="+mn-lt"/>
              </a:rPr>
              <a:t>and features.</a:t>
            </a:r>
          </a:p>
          <a:p>
            <a:pPr marL="514350" indent="-514350">
              <a:buFont typeface="+mj-lt"/>
              <a:buAutoNum type="arabicPeriod"/>
            </a:pPr>
            <a:r>
              <a:rPr lang="en-US" dirty="0">
                <a:latin typeface="+mn-lt"/>
              </a:rPr>
              <a:t>Review the Azure updates page.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7117266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dirty="0"/>
              <a:t>Module 6</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14269" y="83231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49341" y="140761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82981" y="140761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58197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cs typeface="Segoe UI"/>
              </a:rPr>
              <a:t>Module </a:t>
            </a:r>
            <a:r>
              <a:rPr lang="en-US">
                <a:cs typeface="Segoe UI"/>
              </a:rPr>
              <a:t>06</a:t>
            </a:r>
            <a:r>
              <a:rPr lang="en-US" dirty="0">
                <a:cs typeface="Segoe UI"/>
              </a:rPr>
              <a:t>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174300" y="2224681"/>
            <a:ext cx="4320000" cy="2524696"/>
            <a:chOff x="1374214" y="3579049"/>
            <a:chExt cx="4320000" cy="2524696"/>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374214" y="5383745"/>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778035" y="1549654"/>
            <a:ext cx="6913855" cy="3041858"/>
          </a:xfrm>
        </p:spPr>
        <p:txBody>
          <a:bodyPr vert="horz" wrap="square" lIns="0" tIns="91440" rIns="146304" bIns="91440" rtlCol="0" anchor="t">
            <a:spAutoFit/>
          </a:bodyPr>
          <a:lstStyle/>
          <a:p>
            <a:pPr marL="560070" lvl="1" indent="-335915">
              <a:buFont typeface="Arial" panose="020B0604020202020204" pitchFamily="34" charset="0"/>
              <a:buChar char="•"/>
            </a:pPr>
            <a:r>
              <a:rPr lang="en-US" dirty="0"/>
              <a:t>Factors affecting costs</a:t>
            </a:r>
            <a:endParaRPr lang="en-US"/>
          </a:p>
          <a:p>
            <a:pPr marL="560070" lvl="1" indent="-335915">
              <a:buFont typeface="Arial" panose="020B0604020202020204" pitchFamily="34" charset="0"/>
              <a:buChar char="•"/>
            </a:pPr>
            <a:r>
              <a:rPr lang="en-US" dirty="0"/>
              <a:t>Recognize Azure Cost Management</a:t>
            </a:r>
            <a:endParaRPr lang="en-US" dirty="0">
              <a:cs typeface="Segoe UI"/>
            </a:endParaRPr>
          </a:p>
          <a:p>
            <a:pPr marL="560070" lvl="1" indent="-335915">
              <a:buFont typeface="Arial" panose="020B0604020202020204" pitchFamily="34" charset="0"/>
              <a:buChar char="•"/>
            </a:pPr>
            <a:r>
              <a:rPr lang="en-US" dirty="0"/>
              <a:t>Azure Service Level Agreement (SLA)</a:t>
            </a:r>
            <a:endParaRPr lang="en-US" dirty="0">
              <a:cs typeface="Segoe UI"/>
            </a:endParaRPr>
          </a:p>
          <a:p>
            <a:pPr marL="560070" lvl="1" indent="-335915">
              <a:buFont typeface="Arial" panose="020B0604020202020204" pitchFamily="34" charset="0"/>
              <a:buChar char="•"/>
            </a:pPr>
            <a:r>
              <a:rPr lang="en-US" dirty="0"/>
              <a:t>Factors impacting SLAs</a:t>
            </a:r>
            <a:endParaRPr lang="en-US" dirty="0">
              <a:cs typeface="Segoe UI"/>
            </a:endParaRPr>
          </a:p>
          <a:p>
            <a:pPr marL="560070" lvl="1" indent="-335915">
              <a:buFont typeface="Arial" panose="020B0604020202020204" pitchFamily="34" charset="0"/>
              <a:buChar char="•"/>
            </a:pPr>
            <a:r>
              <a:rPr lang="en-US" dirty="0"/>
              <a:t>Azure product and feature lifecycle</a:t>
            </a:r>
            <a:endParaRPr lang="en-US" dirty="0">
              <a:cs typeface="Segoe UI"/>
            </a:endParaRPr>
          </a:p>
          <a:p>
            <a:endParaRPr lang="en-US" dirty="0">
              <a:solidFill>
                <a:srgbClr val="171717"/>
              </a:solidFill>
              <a:cs typeface="Segoe UI"/>
            </a:endParaRPr>
          </a:p>
        </p:txBody>
      </p:sp>
    </p:spTree>
    <p:extLst>
      <p:ext uri="{BB962C8B-B14F-4D97-AF65-F5344CB8AC3E}">
        <p14:creationId xmlns:p14="http://schemas.microsoft.com/office/powerpoint/2010/main" val="39919261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Module 06 – Outline</a:t>
            </a:r>
          </a:p>
        </p:txBody>
      </p:sp>
      <p:pic>
        <p:nvPicPr>
          <p:cNvPr id="2" name="Graphic 3">
            <a:extLst>
              <a:ext uri="{FF2B5EF4-FFF2-40B4-BE49-F238E27FC236}">
                <a16:creationId xmlns:a16="http://schemas.microsoft.com/office/drawing/2014/main" id="{C25D2AF6-901F-47CD-82A8-5128D5A1B78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77216" y="1398301"/>
            <a:ext cx="4289278" cy="2555788"/>
          </a:xfrm>
          <a:prstGeom prst="rect">
            <a:avLst/>
          </a:prstGeom>
        </p:spPr>
      </p:pic>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570492" y="1245638"/>
            <a:ext cx="5394960" cy="3200876"/>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latin typeface="+mj-lt"/>
              </a:rPr>
              <a:t>You will learn the following concepts:</a:t>
            </a:r>
          </a:p>
          <a:p>
            <a:pPr marL="0" indent="0">
              <a:lnSpc>
                <a:spcPct val="100000"/>
              </a:lnSpc>
              <a:buNone/>
            </a:pPr>
            <a:endParaRPr lang="en-US" sz="2400" dirty="0"/>
          </a:p>
          <a:p>
            <a:pPr>
              <a:lnSpc>
                <a:spcPct val="100000"/>
              </a:lnSpc>
              <a:buFont typeface="Wingdings" panose="05000000000000000000" pitchFamily="2" charset="2"/>
              <a:buChar char="§"/>
            </a:pPr>
            <a:r>
              <a:rPr lang="en-US" sz="2000" b="1" dirty="0"/>
              <a:t>Methods for managing costs</a:t>
            </a:r>
          </a:p>
          <a:p>
            <a:pPr marL="560241" lvl="1" indent="-336145">
              <a:buFont typeface="Arial" panose="020B0604020202020204" pitchFamily="34" charset="0"/>
              <a:buChar char="•"/>
            </a:pPr>
            <a:r>
              <a:rPr lang="en-US" sz="2000" dirty="0"/>
              <a:t>Factors affecting costs</a:t>
            </a:r>
          </a:p>
          <a:p>
            <a:pPr marL="560241" lvl="1" indent="-336145">
              <a:buFont typeface="Arial" panose="020B0604020202020204" pitchFamily="34" charset="0"/>
              <a:buChar char="•"/>
            </a:pPr>
            <a:r>
              <a:rPr lang="en-US" sz="2000" dirty="0"/>
              <a:t>Options to reduce and control costs</a:t>
            </a:r>
          </a:p>
          <a:p>
            <a:pPr marL="560241" lvl="1" indent="-336145">
              <a:buFont typeface="Arial" panose="020B0604020202020204" pitchFamily="34" charset="0"/>
              <a:buChar char="•"/>
            </a:pPr>
            <a:r>
              <a:rPr lang="en-US" sz="2000" dirty="0"/>
              <a:t>Azure Cost Management</a:t>
            </a:r>
          </a:p>
          <a:p>
            <a:pPr>
              <a:lnSpc>
                <a:spcPct val="100000"/>
              </a:lnSpc>
              <a:buFont typeface="Wingdings" panose="05000000000000000000" pitchFamily="2" charset="2"/>
              <a:buChar char="§"/>
            </a:pPr>
            <a:r>
              <a:rPr lang="en-US" sz="2000" b="1" dirty="0"/>
              <a:t>Service Level Agreements and Lifecycles</a:t>
            </a:r>
          </a:p>
          <a:p>
            <a:pPr marL="560241" lvl="1" indent="-336145">
              <a:buFont typeface="Arial" panose="020B0604020202020204" pitchFamily="34" charset="0"/>
              <a:buChar char="•"/>
            </a:pPr>
            <a:r>
              <a:rPr lang="en-US" sz="2000" dirty="0"/>
              <a:t>Azure Service Level Agreement (SLA)</a:t>
            </a:r>
          </a:p>
          <a:p>
            <a:pPr marL="560241" lvl="1" indent="-336145">
              <a:buFont typeface="Arial" panose="020B0604020202020204" pitchFamily="34" charset="0"/>
              <a:buChar char="•"/>
            </a:pPr>
            <a:r>
              <a:rPr lang="en-US" sz="2000" dirty="0"/>
              <a:t>Factors impacting SLAs</a:t>
            </a:r>
          </a:p>
          <a:p>
            <a:pPr marL="560241" lvl="1" indent="-336145">
              <a:buFont typeface="Arial" panose="020B0604020202020204" pitchFamily="34" charset="0"/>
              <a:buChar char="•"/>
            </a:pPr>
            <a:r>
              <a:rPr lang="en-US" sz="2000" dirty="0"/>
              <a:t>Azure product and feature lifecycle</a:t>
            </a:r>
          </a:p>
        </p:txBody>
      </p:sp>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Planning and Cost Management</a:t>
            </a:r>
            <a:endParaRPr lang="en-US" dirty="0"/>
          </a:p>
        </p:txBody>
      </p:sp>
      <p:pic>
        <p:nvPicPr>
          <p:cNvPr id="5" name="Graphic 4" descr="Money">
            <a:extLst>
              <a:ext uri="{FF2B5EF4-FFF2-40B4-BE49-F238E27FC236}">
                <a16:creationId xmlns:a16="http://schemas.microsoft.com/office/drawing/2014/main" id="{97B909E6-EE3B-44C2-82A1-76A489F788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6824" y="2791408"/>
            <a:ext cx="1275184" cy="1275184"/>
          </a:xfrm>
          <a:prstGeom prst="rect">
            <a:avLst/>
          </a:prstGeom>
        </p:spPr>
      </p:pic>
    </p:spTree>
    <p:extLst>
      <p:ext uri="{BB962C8B-B14F-4D97-AF65-F5344CB8AC3E}">
        <p14:creationId xmlns:p14="http://schemas.microsoft.com/office/powerpoint/2010/main" val="33606522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35D4-DA14-4278-AE57-FC3202419B8E}"/>
              </a:ext>
            </a:extLst>
          </p:cNvPr>
          <p:cNvSpPr>
            <a:spLocks noGrp="1"/>
          </p:cNvSpPr>
          <p:nvPr>
            <p:ph type="title"/>
          </p:nvPr>
        </p:nvSpPr>
        <p:spPr/>
        <p:txBody>
          <a:bodyPr/>
          <a:lstStyle/>
          <a:p>
            <a:r>
              <a:rPr lang="en-US" dirty="0"/>
              <a:t>Planning and Cost Management - Objective Domain</a:t>
            </a:r>
          </a:p>
        </p:txBody>
      </p:sp>
      <p:sp>
        <p:nvSpPr>
          <p:cNvPr id="3" name="Text Placeholder 2">
            <a:extLst>
              <a:ext uri="{FF2B5EF4-FFF2-40B4-BE49-F238E27FC236}">
                <a16:creationId xmlns:a16="http://schemas.microsoft.com/office/drawing/2014/main" id="{B9F104CF-A16D-4666-B0EF-6432762F32B1}"/>
              </a:ext>
            </a:extLst>
          </p:cNvPr>
          <p:cNvSpPr>
            <a:spLocks noGrp="1"/>
          </p:cNvSpPr>
          <p:nvPr>
            <p:ph sz="quarter" idx="10"/>
          </p:nvPr>
        </p:nvSpPr>
        <p:spPr>
          <a:xfrm>
            <a:off x="419100" y="1456897"/>
            <a:ext cx="11340811" cy="3154710"/>
          </a:xfrm>
        </p:spPr>
        <p:txBody>
          <a:bodyPr vert="horz" wrap="square" lIns="0" tIns="91440" rIns="146304" bIns="91440" rtlCol="0" anchor="t">
            <a:spAutoFit/>
          </a:bodyPr>
          <a:lstStyle/>
          <a:p>
            <a:pPr marL="342900" indent="-342900" fontAlgn="base">
              <a:buFont typeface="Arial" panose="020B0604020202020204" pitchFamily="34" charset="0"/>
              <a:buChar char="•"/>
            </a:pPr>
            <a:r>
              <a:rPr lang="en-US" dirty="0">
                <a:latin typeface="+mn-lt"/>
              </a:rPr>
              <a:t>Identify factors that can affect costs (resource types, services, locations, </a:t>
            </a:r>
            <a:br>
              <a:rPr lang="en-US" dirty="0"/>
            </a:br>
            <a:r>
              <a:rPr lang="en-US" dirty="0">
                <a:latin typeface="+mn-lt"/>
              </a:rPr>
              <a:t>ingress and egress traffic)</a:t>
            </a:r>
          </a:p>
          <a:p>
            <a:pPr marL="342900" indent="-342900" fontAlgn="base">
              <a:buFont typeface="Arial" panose="020B0604020202020204" pitchFamily="34" charset="0"/>
              <a:buChar char="•"/>
            </a:pPr>
            <a:r>
              <a:rPr lang="en-US" dirty="0">
                <a:latin typeface="+mn-lt"/>
              </a:rPr>
              <a:t>Identify factors that can reduce costs (reserved instances, reserved capacity, </a:t>
            </a:r>
            <a:br>
              <a:rPr lang="en-US" dirty="0"/>
            </a:br>
            <a:r>
              <a:rPr lang="en-US" dirty="0">
                <a:latin typeface="+mn-lt"/>
              </a:rPr>
              <a:t>hybrid use benefit, and spot pricing)</a:t>
            </a:r>
          </a:p>
          <a:p>
            <a:pPr marL="342900" indent="-342900" fontAlgn="base">
              <a:buFont typeface="Arial" panose="020B0604020202020204" pitchFamily="34" charset="0"/>
              <a:buChar char="•"/>
            </a:pPr>
            <a:r>
              <a:rPr lang="en-US" dirty="0">
                <a:latin typeface="+mn-lt"/>
              </a:rPr>
              <a:t>Describe the functionality and usage of the Pricing calculator </a:t>
            </a:r>
            <a:br>
              <a:rPr lang="en-US" dirty="0"/>
            </a:br>
            <a:r>
              <a:rPr lang="en-US" dirty="0">
                <a:latin typeface="+mn-lt"/>
              </a:rPr>
              <a:t>and the Total Cost of Ownership (TCO) calculator</a:t>
            </a:r>
          </a:p>
          <a:p>
            <a:pPr marL="342900" lvl="0" indent="-342900" fontAlgn="base">
              <a:buFont typeface="Arial" panose="020B0604020202020204" pitchFamily="34" charset="0"/>
              <a:buChar char="•"/>
            </a:pPr>
            <a:r>
              <a:rPr lang="en-US" dirty="0">
                <a:latin typeface="+mn-lt"/>
              </a:rPr>
              <a:t>Describe the functionality and usage of Azure Cost Management</a:t>
            </a:r>
          </a:p>
        </p:txBody>
      </p:sp>
    </p:spTree>
    <p:extLst>
      <p:ext uri="{BB962C8B-B14F-4D97-AF65-F5344CB8AC3E}">
        <p14:creationId xmlns:p14="http://schemas.microsoft.com/office/powerpoint/2010/main" val="40222522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Factors affecting costs (part 1)</a:t>
            </a:r>
          </a:p>
        </p:txBody>
      </p:sp>
      <p:pic>
        <p:nvPicPr>
          <p:cNvPr id="4" name="Picture 3" descr="Depicts a billing period, with a calendar, computer, and meter linked to illustrate correlation between the three">
            <a:extLst>
              <a:ext uri="{FF2B5EF4-FFF2-40B4-BE49-F238E27FC236}">
                <a16:creationId xmlns:a16="http://schemas.microsoft.com/office/drawing/2014/main" id="{4E69CBDF-E02C-40E8-951C-48341D382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115" y="352702"/>
            <a:ext cx="3777638" cy="2437151"/>
          </a:xfrm>
          <a:prstGeom prst="rect">
            <a:avLst/>
          </a:prstGeom>
        </p:spPr>
      </p:pic>
      <p:sp>
        <p:nvSpPr>
          <p:cNvPr id="6" name="Text Placeholder 5"/>
          <p:cNvSpPr>
            <a:spLocks noGrp="1"/>
          </p:cNvSpPr>
          <p:nvPr>
            <p:ph sz="quarter" idx="10"/>
          </p:nvPr>
        </p:nvSpPr>
        <p:spPr>
          <a:xfrm>
            <a:off x="490405" y="2600646"/>
            <a:ext cx="11340811" cy="553998"/>
          </a:xfrm>
        </p:spPr>
        <p:txBody>
          <a:bodyPr/>
          <a:lstStyle/>
          <a:p>
            <a:pPr marL="0" indent="0">
              <a:buNone/>
            </a:pPr>
            <a:r>
              <a:rPr lang="en-IE" dirty="0"/>
              <a:t>There are </a:t>
            </a:r>
            <a:r>
              <a:rPr lang="en-IE" dirty="0">
                <a:solidFill>
                  <a:schemeClr val="accent4"/>
                </a:solidFill>
              </a:rPr>
              <a:t>six </a:t>
            </a:r>
            <a:r>
              <a:rPr lang="en-IE" dirty="0"/>
              <a:t>primary factors affecting costs:</a:t>
            </a:r>
          </a:p>
        </p:txBody>
      </p:sp>
      <p:graphicFrame>
        <p:nvGraphicFramePr>
          <p:cNvPr id="2" name="Table 2">
            <a:extLst>
              <a:ext uri="{FF2B5EF4-FFF2-40B4-BE49-F238E27FC236}">
                <a16:creationId xmlns:a16="http://schemas.microsoft.com/office/drawing/2014/main" id="{89B57804-C1B1-4513-8F70-79533AA7AD46}"/>
              </a:ext>
            </a:extLst>
          </p:cNvPr>
          <p:cNvGraphicFramePr>
            <a:graphicFrameLocks noGrp="1"/>
          </p:cNvGraphicFramePr>
          <p:nvPr>
            <p:extLst>
              <p:ext uri="{D42A27DB-BD31-4B8C-83A1-F6EECF244321}">
                <p14:modId xmlns:p14="http://schemas.microsoft.com/office/powerpoint/2010/main" val="4223607643"/>
              </p:ext>
            </p:extLst>
          </p:nvPr>
        </p:nvGraphicFramePr>
        <p:xfrm>
          <a:off x="418643" y="3081089"/>
          <a:ext cx="11412573" cy="2377440"/>
        </p:xfrm>
        <a:graphic>
          <a:graphicData uri="http://schemas.openxmlformats.org/drawingml/2006/table">
            <a:tbl>
              <a:tblPr firstRow="1" bandRow="1">
                <a:tableStyleId>{5C22544A-7EE6-4342-B048-85BDC9FD1C3A}</a:tableStyleId>
              </a:tblPr>
              <a:tblGrid>
                <a:gridCol w="3804191">
                  <a:extLst>
                    <a:ext uri="{9D8B030D-6E8A-4147-A177-3AD203B41FA5}">
                      <a16:colId xmlns:a16="http://schemas.microsoft.com/office/drawing/2014/main" val="2907392104"/>
                    </a:ext>
                  </a:extLst>
                </a:gridCol>
                <a:gridCol w="3804191">
                  <a:extLst>
                    <a:ext uri="{9D8B030D-6E8A-4147-A177-3AD203B41FA5}">
                      <a16:colId xmlns:a16="http://schemas.microsoft.com/office/drawing/2014/main" val="1523195328"/>
                    </a:ext>
                  </a:extLst>
                </a:gridCol>
                <a:gridCol w="3804191">
                  <a:extLst>
                    <a:ext uri="{9D8B030D-6E8A-4147-A177-3AD203B41FA5}">
                      <a16:colId xmlns:a16="http://schemas.microsoft.com/office/drawing/2014/main" val="2404750515"/>
                    </a:ext>
                  </a:extLst>
                </a:gridCol>
              </a:tblGrid>
              <a:tr h="370840">
                <a:tc>
                  <a:txBody>
                    <a:bodyPr/>
                    <a:lstStyle/>
                    <a:p>
                      <a:r>
                        <a:rPr lang="en-IE" sz="2400" b="1" dirty="0">
                          <a:latin typeface="+mj-lt"/>
                        </a:rPr>
                        <a:t>1) Resource Type</a:t>
                      </a:r>
                      <a:endParaRPr lang="en-US" sz="2400" dirty="0">
                        <a:latin typeface="+mj-lt"/>
                      </a:endParaRPr>
                    </a:p>
                  </a:txBody>
                  <a:tcPr>
                    <a:solidFill>
                      <a:schemeClr val="tx2"/>
                    </a:solidFill>
                  </a:tcPr>
                </a:tc>
                <a:tc>
                  <a:txBody>
                    <a:bodyPr/>
                    <a:lstStyle/>
                    <a:p>
                      <a:r>
                        <a:rPr lang="en-IE" sz="2400" b="1" dirty="0">
                          <a:latin typeface="+mj-lt"/>
                        </a:rPr>
                        <a:t>2) Services</a:t>
                      </a:r>
                      <a:endParaRPr lang="en-US" sz="2400" dirty="0">
                        <a:latin typeface="+mj-lt"/>
                      </a:endParaRPr>
                    </a:p>
                  </a:txBody>
                  <a:tcPr>
                    <a:solidFill>
                      <a:schemeClr val="tx2"/>
                    </a:solidFill>
                  </a:tcPr>
                </a:tc>
                <a:tc>
                  <a:txBody>
                    <a:bodyPr/>
                    <a:lstStyle/>
                    <a:p>
                      <a:r>
                        <a:rPr lang="en-IE" sz="2400" b="1" dirty="0">
                          <a:latin typeface="+mj-lt"/>
                        </a:rPr>
                        <a:t>3) Location</a:t>
                      </a:r>
                      <a:endParaRPr lang="en-US" sz="2400" dirty="0">
                        <a:latin typeface="+mj-lt"/>
                      </a:endParaRPr>
                    </a:p>
                  </a:txBody>
                  <a:tcPr>
                    <a:solidFill>
                      <a:schemeClr val="tx2"/>
                    </a:solidFill>
                  </a:tcPr>
                </a:tc>
                <a:extLst>
                  <a:ext uri="{0D108BD9-81ED-4DB2-BD59-A6C34878D82A}">
                    <a16:rowId xmlns:a16="http://schemas.microsoft.com/office/drawing/2014/main" val="221961224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000" dirty="0"/>
                        <a:t>Costs are resource-specific, so the usage that a meter tracks and the number of meters associated with a resource, depend on the resource type.</a:t>
                      </a:r>
                    </a:p>
                  </a:txBody>
                  <a:tcPr>
                    <a:solidFill>
                      <a:schemeClr val="accent2">
                        <a:lumMod val="20000"/>
                        <a:lumOff val="80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000" dirty="0"/>
                        <a:t>Azure usage rates and billing periods can differ between Enterprise, Web Direct, and CSP customers.</a:t>
                      </a:r>
                    </a:p>
                  </a:txBody>
                  <a:tcPr>
                    <a:solidFill>
                      <a:schemeClr val="accent2">
                        <a:lumMod val="20000"/>
                        <a:lumOff val="80000"/>
                      </a:schemeClr>
                    </a:solidFill>
                  </a:tcPr>
                </a:tc>
                <a:tc>
                  <a:txBody>
                    <a:bodyPr/>
                    <a:lstStyle/>
                    <a:p>
                      <a:r>
                        <a:rPr lang="en-IE" sz="2000" dirty="0"/>
                        <a:t>The Azure infrastructure is globally distributed, and usage costs might vary between locations that offer Azure products, services, and resources.</a:t>
                      </a:r>
                      <a:endParaRPr lang="en-US" sz="2000" dirty="0"/>
                    </a:p>
                  </a:txBody>
                  <a:tcPr>
                    <a:solidFill>
                      <a:schemeClr val="accent2">
                        <a:lumMod val="20000"/>
                        <a:lumOff val="80000"/>
                      </a:schemeClr>
                    </a:solidFill>
                  </a:tcPr>
                </a:tc>
                <a:extLst>
                  <a:ext uri="{0D108BD9-81ED-4DB2-BD59-A6C34878D82A}">
                    <a16:rowId xmlns:a16="http://schemas.microsoft.com/office/drawing/2014/main" val="1816767244"/>
                  </a:ext>
                </a:extLst>
              </a:tr>
            </a:tbl>
          </a:graphicData>
        </a:graphic>
      </p:graphicFrame>
    </p:spTree>
    <p:extLst>
      <p:ext uri="{BB962C8B-B14F-4D97-AF65-F5344CB8AC3E}">
        <p14:creationId xmlns:p14="http://schemas.microsoft.com/office/powerpoint/2010/main" val="266516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Factors affecting costs (part 2)</a:t>
            </a:r>
          </a:p>
        </p:txBody>
      </p:sp>
      <p:pic>
        <p:nvPicPr>
          <p:cNvPr id="4" name="Picture 3" descr="Depicts a billing period, with a calendar, computer, and meter linked to illustrate correlation between the three">
            <a:extLst>
              <a:ext uri="{FF2B5EF4-FFF2-40B4-BE49-F238E27FC236}">
                <a16:creationId xmlns:a16="http://schemas.microsoft.com/office/drawing/2014/main" id="{4E69CBDF-E02C-40E8-951C-48341D382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115" y="352702"/>
            <a:ext cx="3777638" cy="2437151"/>
          </a:xfrm>
          <a:prstGeom prst="rect">
            <a:avLst/>
          </a:prstGeom>
        </p:spPr>
      </p:pic>
      <p:sp>
        <p:nvSpPr>
          <p:cNvPr id="6" name="Text Placeholder 5"/>
          <p:cNvSpPr>
            <a:spLocks noGrp="1"/>
          </p:cNvSpPr>
          <p:nvPr>
            <p:ph sz="quarter" idx="10"/>
          </p:nvPr>
        </p:nvSpPr>
        <p:spPr>
          <a:xfrm>
            <a:off x="490405" y="2475521"/>
            <a:ext cx="11340811" cy="553998"/>
          </a:xfrm>
        </p:spPr>
        <p:txBody>
          <a:bodyPr/>
          <a:lstStyle/>
          <a:p>
            <a:pPr marL="0" indent="0">
              <a:buNone/>
            </a:pPr>
            <a:r>
              <a:rPr lang="en-IE" dirty="0"/>
              <a:t>There are </a:t>
            </a:r>
            <a:r>
              <a:rPr lang="en-IE" dirty="0">
                <a:solidFill>
                  <a:schemeClr val="accent4"/>
                </a:solidFill>
              </a:rPr>
              <a:t>six </a:t>
            </a:r>
            <a:r>
              <a:rPr lang="en-IE" dirty="0"/>
              <a:t>primary factors affecting costs:</a:t>
            </a:r>
          </a:p>
        </p:txBody>
      </p:sp>
      <p:graphicFrame>
        <p:nvGraphicFramePr>
          <p:cNvPr id="2" name="Table 2">
            <a:extLst>
              <a:ext uri="{FF2B5EF4-FFF2-40B4-BE49-F238E27FC236}">
                <a16:creationId xmlns:a16="http://schemas.microsoft.com/office/drawing/2014/main" id="{89B57804-C1B1-4513-8F70-79533AA7AD46}"/>
              </a:ext>
            </a:extLst>
          </p:cNvPr>
          <p:cNvGraphicFramePr>
            <a:graphicFrameLocks noGrp="1"/>
          </p:cNvGraphicFramePr>
          <p:nvPr>
            <p:extLst>
              <p:ext uri="{D42A27DB-BD31-4B8C-83A1-F6EECF244321}">
                <p14:modId xmlns:p14="http://schemas.microsoft.com/office/powerpoint/2010/main" val="3030511053"/>
              </p:ext>
            </p:extLst>
          </p:nvPr>
        </p:nvGraphicFramePr>
        <p:xfrm>
          <a:off x="360784" y="3029519"/>
          <a:ext cx="11412573" cy="2438400"/>
        </p:xfrm>
        <a:graphic>
          <a:graphicData uri="http://schemas.openxmlformats.org/drawingml/2006/table">
            <a:tbl>
              <a:tblPr firstRow="1" bandRow="1">
                <a:tableStyleId>{5C22544A-7EE6-4342-B048-85BDC9FD1C3A}</a:tableStyleId>
              </a:tblPr>
              <a:tblGrid>
                <a:gridCol w="3804191">
                  <a:extLst>
                    <a:ext uri="{9D8B030D-6E8A-4147-A177-3AD203B41FA5}">
                      <a16:colId xmlns:a16="http://schemas.microsoft.com/office/drawing/2014/main" val="2907392104"/>
                    </a:ext>
                  </a:extLst>
                </a:gridCol>
                <a:gridCol w="3804191">
                  <a:extLst>
                    <a:ext uri="{9D8B030D-6E8A-4147-A177-3AD203B41FA5}">
                      <a16:colId xmlns:a16="http://schemas.microsoft.com/office/drawing/2014/main" val="1523195328"/>
                    </a:ext>
                  </a:extLst>
                </a:gridCol>
                <a:gridCol w="3804191">
                  <a:extLst>
                    <a:ext uri="{9D8B030D-6E8A-4147-A177-3AD203B41FA5}">
                      <a16:colId xmlns:a16="http://schemas.microsoft.com/office/drawing/2014/main" val="2404750515"/>
                    </a:ext>
                  </a:extLst>
                </a:gridCol>
              </a:tblGrid>
              <a:tr h="370840">
                <a:tc>
                  <a:txBody>
                    <a:bodyPr/>
                    <a:lstStyle/>
                    <a:p>
                      <a:r>
                        <a:rPr lang="en-IE" sz="2200" b="1" dirty="0">
                          <a:latin typeface="+mj-lt"/>
                        </a:rPr>
                        <a:t>4) Bandwidth</a:t>
                      </a:r>
                      <a:endParaRPr lang="en-US" sz="2200" dirty="0">
                        <a:latin typeface="+mj-lt"/>
                      </a:endParaRPr>
                    </a:p>
                  </a:txBody>
                  <a:tcPr>
                    <a:solidFill>
                      <a:schemeClr val="tx2"/>
                    </a:solidFill>
                  </a:tcPr>
                </a:tc>
                <a:tc>
                  <a:txBody>
                    <a:bodyPr/>
                    <a:lstStyle/>
                    <a:p>
                      <a:r>
                        <a:rPr lang="en-IE" sz="2200" b="1" dirty="0">
                          <a:latin typeface="+mj-lt"/>
                        </a:rPr>
                        <a:t>5) Reserved Instances</a:t>
                      </a:r>
                      <a:endParaRPr lang="en-US" sz="2200" dirty="0">
                        <a:latin typeface="+mj-lt"/>
                      </a:endParaRPr>
                    </a:p>
                  </a:txBody>
                  <a:tcPr>
                    <a:solidFill>
                      <a:schemeClr val="tx2"/>
                    </a:solidFill>
                  </a:tcPr>
                </a:tc>
                <a:tc>
                  <a:txBody>
                    <a:bodyPr/>
                    <a:lstStyle/>
                    <a:p>
                      <a:r>
                        <a:rPr lang="en-IE" sz="2200" b="1" dirty="0">
                          <a:latin typeface="+mj-lt"/>
                        </a:rPr>
                        <a:t>6) Azure Hybrid Use Benefit</a:t>
                      </a:r>
                      <a:endParaRPr lang="en-US" sz="2200" dirty="0">
                        <a:latin typeface="+mj-lt"/>
                      </a:endParaRPr>
                    </a:p>
                  </a:txBody>
                  <a:tcPr>
                    <a:solidFill>
                      <a:schemeClr val="tx2"/>
                    </a:solidFill>
                  </a:tcPr>
                </a:tc>
                <a:extLst>
                  <a:ext uri="{0D108BD9-81ED-4DB2-BD59-A6C34878D82A}">
                    <a16:rowId xmlns:a16="http://schemas.microsoft.com/office/drawing/2014/main" val="221961224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dirty="0"/>
                        <a:t>Some inbound data transfers are free, such as data going into Azure datacenters. For outbound data transfers, such as data going out of Azure datacenters, pricing is based on Zones. </a:t>
                      </a:r>
                      <a:endParaRPr lang="en-IE" sz="1800" dirty="0"/>
                    </a:p>
                  </a:txBody>
                  <a:tcPr>
                    <a:solidFill>
                      <a:schemeClr val="accent2">
                        <a:lumMod val="20000"/>
                        <a:lumOff val="80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dirty="0"/>
                        <a:t>With Azure Reservations, you commit to buying one-year or three-year plans for multiple products. Reservations can significantly reduce your resource costs up to 72% on pay-as-you-go prices.</a:t>
                      </a:r>
                      <a:endParaRPr lang="en-IE" sz="1800" dirty="0"/>
                    </a:p>
                  </a:txBody>
                  <a:tcPr>
                    <a:solidFill>
                      <a:schemeClr val="accent2">
                        <a:lumMod val="20000"/>
                        <a:lumOff val="80000"/>
                      </a:schemeClr>
                    </a:solidFill>
                  </a:tcPr>
                </a:tc>
                <a:tc>
                  <a:txBody>
                    <a:bodyPr/>
                    <a:lstStyle/>
                    <a:p>
                      <a:r>
                        <a:rPr lang="en-US" sz="1800" b="0" i="0" kern="1200" dirty="0">
                          <a:solidFill>
                            <a:schemeClr val="dk1"/>
                          </a:solidFill>
                          <a:effectLst/>
                          <a:latin typeface="+mn-lt"/>
                          <a:ea typeface="+mn-ea"/>
                          <a:cs typeface="+mn-cs"/>
                        </a:rPr>
                        <a:t>For customers with Software Assurance, Azure Hybrid Benefit allows you to use your on-premises licenses on Azure at a reduced cost.</a:t>
                      </a:r>
                      <a:endParaRPr lang="en-US" sz="1800" dirty="0"/>
                    </a:p>
                  </a:txBody>
                  <a:tcPr>
                    <a:solidFill>
                      <a:schemeClr val="accent2">
                        <a:lumMod val="20000"/>
                        <a:lumOff val="80000"/>
                      </a:schemeClr>
                    </a:solidFill>
                  </a:tcPr>
                </a:tc>
                <a:extLst>
                  <a:ext uri="{0D108BD9-81ED-4DB2-BD59-A6C34878D82A}">
                    <a16:rowId xmlns:a16="http://schemas.microsoft.com/office/drawing/2014/main" val="1816767244"/>
                  </a:ext>
                </a:extLst>
              </a:tr>
            </a:tbl>
          </a:graphicData>
        </a:graphic>
      </p:graphicFrame>
    </p:spTree>
    <p:extLst>
      <p:ext uri="{BB962C8B-B14F-4D97-AF65-F5344CB8AC3E}">
        <p14:creationId xmlns:p14="http://schemas.microsoft.com/office/powerpoint/2010/main" val="283174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Pricing Calculator</a:t>
            </a:r>
            <a:endParaRPr lang="en-US" dirty="0"/>
          </a:p>
        </p:txBody>
      </p:sp>
      <p:sp>
        <p:nvSpPr>
          <p:cNvPr id="6" name="Text Placeholder 5"/>
          <p:cNvSpPr>
            <a:spLocks noGrp="1"/>
          </p:cNvSpPr>
          <p:nvPr>
            <p:ph sz="quarter" idx="10"/>
          </p:nvPr>
        </p:nvSpPr>
        <p:spPr>
          <a:xfrm>
            <a:off x="419100" y="1100758"/>
            <a:ext cx="11340811" cy="1790234"/>
          </a:xfrm>
        </p:spPr>
        <p:txBody>
          <a:bodyPr/>
          <a:lstStyle/>
          <a:p>
            <a:r>
              <a:rPr lang="en-US" dirty="0"/>
              <a:t>The </a:t>
            </a:r>
            <a:r>
              <a:rPr lang="en-US" b="1" dirty="0"/>
              <a:t>Pricing Calculator </a:t>
            </a:r>
            <a:r>
              <a:rPr lang="en-US" dirty="0"/>
              <a:t>is a tool that helps you estimate the cost of Azure products. </a:t>
            </a:r>
            <a:r>
              <a:rPr lang="en-US" b="0" i="0" dirty="0">
                <a:solidFill>
                  <a:srgbClr val="171717"/>
                </a:solidFill>
                <a:effectLst/>
              </a:rPr>
              <a:t>The options that you can configure in the Pricing Calculator vary between products, but basic configuration options include:</a:t>
            </a:r>
            <a:endParaRPr lang="en-US" dirty="0"/>
          </a:p>
          <a:p>
            <a:endParaRPr lang="en-IE" dirty="0"/>
          </a:p>
        </p:txBody>
      </p:sp>
      <p:sp>
        <p:nvSpPr>
          <p:cNvPr id="7" name="Text Placeholder 5">
            <a:extLst>
              <a:ext uri="{FF2B5EF4-FFF2-40B4-BE49-F238E27FC236}">
                <a16:creationId xmlns:a16="http://schemas.microsoft.com/office/drawing/2014/main" id="{64A953E2-DC8D-4C55-8228-D1096F09FECB}"/>
              </a:ext>
            </a:extLst>
          </p:cNvPr>
          <p:cNvSpPr txBox="1">
            <a:spLocks/>
          </p:cNvSpPr>
          <p:nvPr/>
        </p:nvSpPr>
        <p:spPr>
          <a:xfrm>
            <a:off x="827594" y="2321328"/>
            <a:ext cx="6638981" cy="304185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b="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dirty="0"/>
              <a:t>Region</a:t>
            </a:r>
          </a:p>
          <a:p>
            <a:pPr marL="342900" indent="-342900">
              <a:buFont typeface="Arial" panose="020B0604020202020204" pitchFamily="34" charset="0"/>
              <a:buChar char="•"/>
            </a:pPr>
            <a:r>
              <a:rPr lang="en-US" dirty="0"/>
              <a:t>Tier</a:t>
            </a:r>
          </a:p>
          <a:p>
            <a:pPr marL="342900" indent="-342900">
              <a:buFont typeface="Arial" panose="020B0604020202020204" pitchFamily="34" charset="0"/>
              <a:buChar char="•"/>
            </a:pPr>
            <a:r>
              <a:rPr lang="en-US" dirty="0"/>
              <a:t>Billing options</a:t>
            </a:r>
          </a:p>
          <a:p>
            <a:pPr marL="342900" indent="-342900">
              <a:buFont typeface="Arial" panose="020B0604020202020204" pitchFamily="34" charset="0"/>
              <a:buChar char="•"/>
            </a:pPr>
            <a:r>
              <a:rPr lang="en-US" dirty="0"/>
              <a:t>Support options</a:t>
            </a:r>
          </a:p>
          <a:p>
            <a:pPr marL="342900" indent="-342900">
              <a:buFont typeface="Arial" panose="020B0604020202020204" pitchFamily="34" charset="0"/>
              <a:buChar char="•"/>
            </a:pPr>
            <a:r>
              <a:rPr lang="en-US" dirty="0"/>
              <a:t>Programs and offers</a:t>
            </a:r>
          </a:p>
          <a:p>
            <a:pPr marL="342900" indent="-342900">
              <a:buFont typeface="Arial" panose="020B0604020202020204" pitchFamily="34" charset="0"/>
              <a:buChar char="•"/>
            </a:pPr>
            <a:r>
              <a:rPr lang="en-US" dirty="0"/>
              <a:t>Azure dev/test pricing</a:t>
            </a:r>
            <a:endParaRPr lang="en-IE" dirty="0"/>
          </a:p>
        </p:txBody>
      </p:sp>
      <p:pic>
        <p:nvPicPr>
          <p:cNvPr id="2" name="Picture 1" descr="Pricing Calculator estimate image">
            <a:extLst>
              <a:ext uri="{FF2B5EF4-FFF2-40B4-BE49-F238E27FC236}">
                <a16:creationId xmlns:a16="http://schemas.microsoft.com/office/drawing/2014/main" id="{82C45884-AF39-4515-B155-599A58EB224E}"/>
              </a:ext>
            </a:extLst>
          </p:cNvPr>
          <p:cNvPicPr>
            <a:picLocks noChangeAspect="1"/>
          </p:cNvPicPr>
          <p:nvPr/>
        </p:nvPicPr>
        <p:blipFill>
          <a:blip r:embed="rId3"/>
          <a:stretch>
            <a:fillRect/>
          </a:stretch>
        </p:blipFill>
        <p:spPr>
          <a:xfrm>
            <a:off x="4703671" y="2321328"/>
            <a:ext cx="6342796" cy="3134777"/>
          </a:xfrm>
          <a:prstGeom prst="rect">
            <a:avLst/>
          </a:prstGeom>
          <a:ln>
            <a:solidFill>
              <a:schemeClr val="accent1"/>
            </a:solidFill>
          </a:ln>
        </p:spPr>
      </p:pic>
    </p:spTree>
    <p:extLst>
      <p:ext uri="{BB962C8B-B14F-4D97-AF65-F5344CB8AC3E}">
        <p14:creationId xmlns:p14="http://schemas.microsoft.com/office/powerpoint/2010/main" val="172181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Use the Azure Pricing Calculator</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13126"/>
            <a:ext cx="5394960" cy="3093154"/>
          </a:xfrm>
        </p:spPr>
        <p:txBody>
          <a:bodyPr/>
          <a:lstStyle/>
          <a:p>
            <a:pPr marL="0" indent="0">
              <a:buNone/>
            </a:pPr>
            <a:r>
              <a:rPr lang="en-US" dirty="0"/>
              <a:t>Use the Azure Pricing Calculator to generate a cost estimate for an Azure virtual machine and related network resources.</a:t>
            </a:r>
          </a:p>
          <a:p>
            <a:pPr marL="0" indent="0">
              <a:buNone/>
            </a:pPr>
            <a:endParaRPr lang="en-US" sz="2000" dirty="0">
              <a:latin typeface="+mn-lt"/>
            </a:endParaRPr>
          </a:p>
          <a:p>
            <a:pPr marL="514350" indent="-514350">
              <a:buFont typeface="+mj-lt"/>
              <a:buAutoNum type="arabicPeriod"/>
            </a:pPr>
            <a:r>
              <a:rPr lang="en-US" dirty="0">
                <a:latin typeface="+mn-lt"/>
              </a:rPr>
              <a:t>Configure the pricing calculator.</a:t>
            </a:r>
          </a:p>
          <a:p>
            <a:pPr marL="514350" indent="-514350">
              <a:buFont typeface="+mj-lt"/>
              <a:buAutoNum type="arabicPeriod"/>
            </a:pPr>
            <a:r>
              <a:rPr lang="en-US" dirty="0">
                <a:latin typeface="+mn-lt"/>
              </a:rPr>
              <a:t>Review the pricing estimate.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454C06-2B23-4265-9C1A-141360999978}">
  <ds:schemaRefs>
    <ds:schemaRef ds:uri="http://schemas.microsoft.com/office/2006/metadata/properties"/>
    <ds:schemaRef ds:uri="http://schemas.microsoft.com/office/infopath/2007/PartnerControls"/>
    <ds:schemaRef ds:uri="http://www.w3.org/XML/1998/namespace"/>
    <ds:schemaRef ds:uri="6656ffad-92b0-4efb-bc78-5d5af2c7fd93"/>
    <ds:schemaRef ds:uri="http://schemas.openxmlformats.org/package/2006/metadata/core-properties"/>
    <ds:schemaRef ds:uri="http://schemas.microsoft.com/office/2006/documentManagement/types"/>
    <ds:schemaRef ds:uri="e7cc3f53-dbdf-4ffb-90f1-33d3d1806439"/>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F4F20EA3-2968-499F-9EF2-1203ABB9DE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EE9397-9F75-4840-8369-29C05953307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0</TotalTime>
  <Words>3235</Words>
  <Application>Microsoft Office PowerPoint</Application>
  <PresentationFormat>Widescreen</PresentationFormat>
  <Paragraphs>331</Paragraphs>
  <Slides>24</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AZ-900T0x Module 06:  Azure pricing  and lifecycle</vt:lpstr>
      <vt:lpstr>Module Outline</vt:lpstr>
      <vt:lpstr>Module 06 – Outline</vt:lpstr>
      <vt:lpstr>Planning and Cost Management</vt:lpstr>
      <vt:lpstr>Planning and Cost Management - Objective Domain</vt:lpstr>
      <vt:lpstr>Factors affecting costs (part 1)</vt:lpstr>
      <vt:lpstr>Factors affecting costs (part 2)</vt:lpstr>
      <vt:lpstr>Pricing Calculator</vt:lpstr>
      <vt:lpstr>Walkthrough - Use the Azure Pricing Calculator</vt:lpstr>
      <vt:lpstr>Total Cost of Ownership Calculator</vt:lpstr>
      <vt:lpstr>Walkthrough - Use the Azure TCO Calculator</vt:lpstr>
      <vt:lpstr>Azure Cost Management</vt:lpstr>
      <vt:lpstr>Minimizing costs</vt:lpstr>
      <vt:lpstr>Azure SLAs and service lifecycles</vt:lpstr>
      <vt:lpstr>Azure SLAs and service lifecycles - Objective Domain</vt:lpstr>
      <vt:lpstr>Service Level Agreements (SLAs)</vt:lpstr>
      <vt:lpstr>SLAs for Azure products and services</vt:lpstr>
      <vt:lpstr>Actions that affect SLAs</vt:lpstr>
      <vt:lpstr>Walkthrough - Calculate a Composite SLA</vt:lpstr>
      <vt:lpstr>Azure Preview Program</vt:lpstr>
      <vt:lpstr>Monitoring service and feature updates</vt:lpstr>
      <vt:lpstr>Walkthrough - Access Azure Preview features</vt:lpstr>
      <vt:lpstr>Knowledge Check</vt:lpstr>
      <vt:lpstr>Module 06 Review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06:  Azure pricing and support</dc:title>
  <dc:subject/>
  <dc:creator/>
  <cp:keywords/>
  <dc:description/>
  <cp:revision>38</cp:revision>
  <dcterms:created xsi:type="dcterms:W3CDTF">2019-10-20T19:00:47Z</dcterms:created>
  <dcterms:modified xsi:type="dcterms:W3CDTF">2021-05-07T22:39:17Z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y fmtid="{D5CDD505-2E9C-101B-9397-08002B2CF9AE}" pid="3" name="MSIP_Label_f42aa342-8706-4288-bd11-ebb85995028c_Enabled">
    <vt:lpwstr>true</vt:lpwstr>
  </property>
  <property fmtid="{D5CDD505-2E9C-101B-9397-08002B2CF9AE}" pid="4" name="MSIP_Label_f42aa342-8706-4288-bd11-ebb85995028c_SetDate">
    <vt:lpwstr>2020-08-18T21:16:35Z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8f50626d-1a88-42ba-bfba-7ab91e2e42f4</vt:lpwstr>
  </property>
  <property fmtid="{D5CDD505-2E9C-101B-9397-08002B2CF9AE}" pid="9" name="MSIP_Label_f42aa342-8706-4288-bd11-ebb85995028c_ContentBits">
    <vt:lpwstr>0</vt:lpwstr>
  </property>
</Properties>
</file>