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sldIdLst>
    <p:sldId id="277" r:id="rId2"/>
    <p:sldId id="256" r:id="rId3"/>
    <p:sldId id="257" r:id="rId4"/>
    <p:sldId id="258" r:id="rId5"/>
    <p:sldId id="281" r:id="rId6"/>
    <p:sldId id="260" r:id="rId7"/>
    <p:sldId id="261" r:id="rId8"/>
    <p:sldId id="262" r:id="rId9"/>
    <p:sldId id="284" r:id="rId10"/>
    <p:sldId id="285" r:id="rId11"/>
    <p:sldId id="264" r:id="rId12"/>
    <p:sldId id="265" r:id="rId13"/>
    <p:sldId id="266" r:id="rId14"/>
    <p:sldId id="286" r:id="rId15"/>
    <p:sldId id="267" r:id="rId16"/>
    <p:sldId id="268" r:id="rId17"/>
    <p:sldId id="269"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72C6"/>
    <a:srgbClr val="008A00"/>
    <a:srgbClr val="00188F"/>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E02D21-63AB-43F2-A5D4-AD89F6D1705A}" v="1" dt="2020-07-06T07:28:13.1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3605" autoAdjust="0"/>
    <p:restoredTop sz="67667" autoAdjust="0"/>
  </p:normalViewPr>
  <p:slideViewPr>
    <p:cSldViewPr>
      <p:cViewPr varScale="1">
        <p:scale>
          <a:sx n="99" d="100"/>
          <a:sy n="99" d="100"/>
        </p:scale>
        <p:origin x="2012" y="68"/>
      </p:cViewPr>
      <p:guideLst>
        <p:guide orient="horz" pos="2160"/>
        <p:guide pos="2880"/>
      </p:guideLst>
    </p:cSldViewPr>
  </p:slideViewPr>
  <p:notesTextViewPr>
    <p:cViewPr>
      <p:scale>
        <a:sx n="100" d="100"/>
        <a:sy n="100" d="100"/>
      </p:scale>
      <p:origin x="0" y="0"/>
    </p:cViewPr>
  </p:notesTextViewPr>
  <p:notesViewPr>
    <p:cSldViewPr>
      <p:cViewPr varScale="1">
        <p:scale>
          <a:sx n="87" d="100"/>
          <a:sy n="87" d="100"/>
        </p:scale>
        <p:origin x="38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8B15CE-72C7-4F52-B44D-DEB2CB65452D}" type="datetimeFigureOut">
              <a:rPr lang="en-US" smtClean="0"/>
              <a:t>7/6/2020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C05FC6-45CD-407B-9538-F397EFA5C0CC}" type="slidenum">
              <a:rPr lang="en-US" smtClean="0"/>
              <a:t>‹#›</a:t>
            </a:fld>
            <a:endParaRPr lang="en-US" dirty="0"/>
          </a:p>
        </p:txBody>
      </p:sp>
    </p:spTree>
    <p:extLst>
      <p:ext uri="{BB962C8B-B14F-4D97-AF65-F5344CB8AC3E}">
        <p14:creationId xmlns:p14="http://schemas.microsoft.com/office/powerpoint/2010/main" val="407516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none" dirty="0">
                <a:latin typeface="Segoe" panose="020B0502040504020203" pitchFamily="34" charset="0"/>
                <a:cs typeface="Arial" panose="020B0604020202020204" pitchFamily="34" charset="0"/>
              </a:rPr>
              <a:t>This introduction </a:t>
            </a:r>
            <a:r>
              <a:rPr lang="en-US" sz="1000" dirty="0">
                <a:latin typeface="Segoe" panose="020B0502040504020203" pitchFamily="34" charset="0"/>
                <a:cs typeface="Arial" panose="020B0604020202020204" pitchFamily="34" charset="0"/>
              </a:rPr>
              <a:t>module (known as “Module</a:t>
            </a:r>
            <a:r>
              <a:rPr lang="en-US" sz="1000" baseline="0" dirty="0">
                <a:latin typeface="Segoe" panose="020B0502040504020203" pitchFamily="34" charset="0"/>
                <a:cs typeface="Arial" panose="020B0604020202020204" pitchFamily="34" charset="0"/>
              </a:rPr>
              <a:t> 0”) </a:t>
            </a:r>
            <a:r>
              <a:rPr lang="en-US" sz="1000" dirty="0">
                <a:latin typeface="Segoe" panose="020B0502040504020203" pitchFamily="34" charset="0"/>
                <a:cs typeface="Arial" panose="020B0604020202020204" pitchFamily="34" charset="0"/>
              </a:rPr>
              <a:t>provides students with an overview of the course content materials and logistics for course 10961C, </a:t>
            </a:r>
            <a:r>
              <a:rPr lang="en-CA" sz="1000" i="1" dirty="0">
                <a:latin typeface="Segoe" panose="020B0502040504020203" pitchFamily="34" charset="0"/>
                <a:cs typeface="Arial" panose="020B0604020202020204" pitchFamily="34" charset="0"/>
              </a:rPr>
              <a:t>Automating Administration with Windows PowerShell</a:t>
            </a:r>
            <a:r>
              <a:rPr lang="en-US" sz="1000" dirty="0">
                <a:latin typeface="Segoe" panose="020B0502040504020203" pitchFamily="34" charset="0"/>
                <a:cs typeface="Arial" panose="020B0604020202020204" pitchFamily="34" charset="0"/>
              </a:rPr>
              <a:t>. </a:t>
            </a:r>
            <a:br>
              <a:rPr lang="en-US" sz="1000" dirty="0">
                <a:latin typeface="Segoe" panose="020B0502040504020203" pitchFamily="34" charset="0"/>
                <a:cs typeface="Arial" panose="020B0604020202020204" pitchFamily="34" charset="0"/>
              </a:rPr>
            </a:br>
            <a:endParaRPr lang="en-US" sz="1000" dirty="0">
              <a:latin typeface="Segoe" panose="020B0502040504020203" pitchFamily="34" charset="0"/>
              <a:cs typeface="Arial" panose="020B0604020202020204" pitchFamily="34" charset="0"/>
            </a:endParaRPr>
          </a:p>
          <a:p>
            <a:r>
              <a:rPr lang="en-US" sz="1000" b="1" dirty="0">
                <a:latin typeface="Segoe" panose="020B0502040504020203" pitchFamily="34" charset="0"/>
                <a:cs typeface="Arial" panose="020B0604020202020204" pitchFamily="34" charset="0"/>
              </a:rPr>
              <a:t>Required Materials</a:t>
            </a:r>
          </a:p>
          <a:p>
            <a:r>
              <a:rPr lang="en-US" sz="1000" dirty="0">
                <a:latin typeface="Segoe" panose="020B0502040504020203" pitchFamily="34" charset="0"/>
                <a:cs typeface="Arial" panose="020B0604020202020204" pitchFamily="34" charset="0"/>
              </a:rPr>
              <a:t>To teach this course, you need the following materials:</a:t>
            </a:r>
          </a:p>
          <a:p>
            <a:pPr>
              <a:buFontTx/>
              <a:buChar char="•"/>
            </a:pPr>
            <a:r>
              <a:rPr lang="en-US" sz="1000" dirty="0">
                <a:latin typeface="Segoe" panose="020B0502040504020203" pitchFamily="34" charset="0"/>
                <a:cs typeface="Arial" panose="020B0604020202020204" pitchFamily="34" charset="0"/>
              </a:rPr>
              <a:t> Course handbook</a:t>
            </a:r>
          </a:p>
          <a:p>
            <a:pPr>
              <a:buFontTx/>
              <a:buChar char="•"/>
            </a:pPr>
            <a:r>
              <a:rPr lang="en-US" sz="1000" dirty="0">
                <a:latin typeface="Segoe" panose="020B0502040504020203" pitchFamily="34" charset="0"/>
                <a:cs typeface="Arial" panose="020B0604020202020204" pitchFamily="34" charset="0"/>
              </a:rPr>
              <a:t> Trainer materials, including:</a:t>
            </a: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Trainer Preparation Guide</a:t>
            </a: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Microsoft PowerPoint files for this course</a:t>
            </a:r>
            <a:endParaRPr lang="en-US" sz="1000" dirty="0">
              <a:solidFill>
                <a:srgbClr val="7030A0"/>
              </a:solidFill>
              <a:latin typeface="Segoe" panose="020B0502040504020203" pitchFamily="34" charset="0"/>
              <a:cs typeface="Arial" panose="020B0604020202020204" pitchFamily="34" charset="0"/>
            </a:endParaRP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Microsoft Hyper</a:t>
            </a:r>
            <a:r>
              <a:rPr lang="en-CA" sz="1000" kern="1200" dirty="0">
                <a:solidFill>
                  <a:schemeClr val="tx1"/>
                </a:solidFill>
                <a:effectLst/>
                <a:latin typeface="Segoe" panose="020B0502040504020203" pitchFamily="34" charset="0"/>
                <a:cs typeface="Arial" panose="020B0604020202020204" pitchFamily="34" charset="0"/>
              </a:rPr>
              <a:t>‑</a:t>
            </a:r>
            <a:r>
              <a:rPr lang="en-US" sz="1000" dirty="0">
                <a:latin typeface="Segoe" panose="020B0502040504020203" pitchFamily="34" charset="0"/>
                <a:cs typeface="Arial" panose="020B0604020202020204" pitchFamily="34" charset="0"/>
              </a:rPr>
              <a:t>V Classroom Setup Guide</a:t>
            </a: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Virtual</a:t>
            </a:r>
            <a:r>
              <a:rPr lang="en-US" sz="1000" baseline="0" dirty="0">
                <a:latin typeface="Segoe" panose="020B0502040504020203" pitchFamily="34" charset="0"/>
                <a:cs typeface="Arial" panose="020B0604020202020204" pitchFamily="34" charset="0"/>
              </a:rPr>
              <a:t> machines (</a:t>
            </a:r>
            <a:r>
              <a:rPr lang="en-US" sz="1000" dirty="0">
                <a:latin typeface="Segoe" panose="020B0502040504020203" pitchFamily="34" charset="0"/>
                <a:cs typeface="Arial" panose="020B0604020202020204" pitchFamily="34" charset="0"/>
              </a:rPr>
              <a:t>VMs) for the course</a:t>
            </a: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Latest error logs for the course (if any) </a:t>
            </a:r>
            <a:endParaRPr lang="en-US" sz="1000" dirty="0">
              <a:solidFill>
                <a:srgbClr val="FF3300"/>
              </a:solidFill>
              <a:latin typeface="Segoe" panose="020B0502040504020203" pitchFamily="34" charset="0"/>
              <a:cs typeface="Arial" panose="020B0604020202020204" pitchFamily="34" charset="0"/>
            </a:endParaRPr>
          </a:p>
          <a:p>
            <a:endParaRPr lang="en-US" sz="1000" dirty="0">
              <a:latin typeface="Segoe" panose="020B0502040504020203" pitchFamily="34" charset="0"/>
              <a:cs typeface="Arial" panose="020B0604020202020204" pitchFamily="34" charset="0"/>
            </a:endParaRPr>
          </a:p>
          <a:p>
            <a:r>
              <a:rPr lang="en-US" sz="1000" b="1" dirty="0">
                <a:latin typeface="Segoe" panose="020B0502040504020203" pitchFamily="34" charset="0"/>
                <a:cs typeface="Arial" panose="020B0604020202020204" pitchFamily="34" charset="0"/>
              </a:rPr>
              <a:t>Preparation Tasks</a:t>
            </a:r>
          </a:p>
          <a:p>
            <a:r>
              <a:rPr lang="en-US" sz="1000" dirty="0">
                <a:latin typeface="Segoe" panose="020B0502040504020203" pitchFamily="34" charset="0"/>
                <a:cs typeface="Arial" panose="020B0604020202020204" pitchFamily="34" charset="0"/>
              </a:rPr>
              <a:t>To prepare for this course, you must follow and complete the tasks that the Trainer Preparation Guide outlines.</a:t>
            </a:r>
          </a:p>
          <a:p>
            <a:endParaRPr lang="en-US" sz="1000" dirty="0">
              <a:latin typeface="Segoe" panose="020B0502040504020203" pitchFamily="34" charset="0"/>
              <a:cs typeface="Arial" panose="020B0604020202020204" pitchFamily="34" charset="0"/>
            </a:endParaRPr>
          </a:p>
          <a:p>
            <a:r>
              <a:rPr lang="en-US" sz="1000" b="1" dirty="0">
                <a:latin typeface="Segoe" panose="020B0502040504020203" pitchFamily="34" charset="0"/>
                <a:cs typeface="Arial" panose="020B0604020202020204" pitchFamily="34" charset="0"/>
              </a:rPr>
              <a:t>Presentation</a:t>
            </a:r>
            <a:r>
              <a:rPr lang="en-US" sz="1000" b="0" dirty="0">
                <a:latin typeface="Segoe" panose="020B0502040504020203" pitchFamily="34" charset="0"/>
                <a:cs typeface="Arial" panose="020B0604020202020204" pitchFamily="34" charset="0"/>
              </a:rPr>
              <a:t>:</a:t>
            </a:r>
            <a:r>
              <a:rPr lang="en-US" sz="1000" dirty="0">
                <a:solidFill>
                  <a:srgbClr val="FF0000"/>
                </a:solidFill>
                <a:latin typeface="Segoe" panose="020B0502040504020203" pitchFamily="34" charset="0"/>
                <a:cs typeface="Arial" panose="020B0604020202020204" pitchFamily="34" charset="0"/>
              </a:rPr>
              <a:t> </a:t>
            </a:r>
            <a:r>
              <a:rPr lang="en-US" sz="1000" dirty="0">
                <a:latin typeface="Segoe" panose="020B0502040504020203" pitchFamily="34" charset="0"/>
                <a:cs typeface="Arial" panose="020B0604020202020204" pitchFamily="34" charset="0"/>
              </a:rPr>
              <a:t>30 minutes</a:t>
            </a:r>
          </a:p>
          <a:p>
            <a:endParaRPr lang="en-US"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1</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10961C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3112420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&lt;&lt; Use this slide for printed courseware. Use the next slide for digital courseware. &gt;&gt;</a:t>
            </a:r>
          </a:p>
          <a:p>
            <a:endParaRPr lang="en-CA"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Introduce the students to their course materials.</a:t>
            </a:r>
          </a:p>
          <a:p>
            <a:endParaRPr lang="en-US"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Explain how you intend for students to use the course handbook in the class and the digital companion content outside the class:</a:t>
            </a:r>
            <a:endParaRPr lang="en-US" sz="1000" dirty="0">
              <a:solidFill>
                <a:srgbClr val="FF0000"/>
              </a:solidFill>
              <a:latin typeface="Segoe" panose="020B0502040504020203" pitchFamily="34" charset="0"/>
              <a:cs typeface="Arial" panose="020B0604020202020204" pitchFamily="34" charset="0"/>
            </a:endParaRPr>
          </a:p>
          <a:p>
            <a:pPr marL="454153" lvl="1" indent="-227077">
              <a:buFont typeface="Arial" pitchFamily="34" charset="0"/>
              <a:buChar char="•"/>
            </a:pPr>
            <a:r>
              <a:rPr lang="en-US" sz="1000" dirty="0">
                <a:latin typeface="Segoe" panose="020B0502040504020203" pitchFamily="34" charset="0"/>
                <a:cs typeface="Arial" panose="020B0604020202020204" pitchFamily="34" charset="0"/>
              </a:rPr>
              <a:t>Explain that students can refer to the course handbook during the lecture, because it contains all the critical technical information that they need in a crisp, tightly focused format, which is suited for an effective in-class learning experience. </a:t>
            </a:r>
          </a:p>
          <a:p>
            <a:pPr marL="454153" lvl="1" indent="-227077">
              <a:buFont typeface="Arial" pitchFamily="34" charset="0"/>
              <a:buChar char="•"/>
            </a:pPr>
            <a:r>
              <a:rPr lang="en-US" sz="1000" dirty="0">
                <a:latin typeface="Segoe" panose="020B0502040504020203" pitchFamily="34" charset="0"/>
                <a:cs typeface="Arial" panose="020B0604020202020204" pitchFamily="34" charset="0"/>
              </a:rPr>
              <a:t>The digital companion content supplements the course handbook and provides an opportunity for extended, self-directed learning beyond the classroom.</a:t>
            </a:r>
          </a:p>
        </p:txBody>
      </p:sp>
      <p:sp>
        <p:nvSpPr>
          <p:cNvPr id="4" name="Slide Number Placeholder 3"/>
          <p:cNvSpPr>
            <a:spLocks noGrp="1"/>
          </p:cNvSpPr>
          <p:nvPr>
            <p:ph type="sldNum" sz="quarter" idx="10"/>
          </p:nvPr>
        </p:nvSpPr>
        <p:spPr/>
        <p:txBody>
          <a:bodyPr/>
          <a:lstStyle/>
          <a:p>
            <a:fld id="{E2FF7759-803D-4F76-9AEC-98B2D9A07B0D}" type="slidenum">
              <a:rPr lang="en-US" smtClean="0"/>
              <a:t>10</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10961C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342058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&lt;&lt;Use this slide for digital courseware. Use the previous slide for printed courseware. &gt;&gt;</a:t>
            </a:r>
          </a:p>
          <a:p>
            <a:endParaRPr lang="en-US"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Introduce the students to their course materials.</a:t>
            </a:r>
            <a:endParaRPr lang="en-IE" sz="1000" dirty="0">
              <a:latin typeface="Segoe" panose="020B0502040504020203" pitchFamily="34" charset="0"/>
              <a:cs typeface="Arial" panose="020B0604020202020204" pitchFamily="34" charset="0"/>
            </a:endParaRPr>
          </a:p>
          <a:p>
            <a:endParaRPr lang="en-IE" sz="1000" dirty="0">
              <a:latin typeface="Segoe" panose="020B0502040504020203" pitchFamily="34" charset="0"/>
              <a:cs typeface="Arial" panose="020B0604020202020204" pitchFamily="34" charset="0"/>
            </a:endParaRPr>
          </a:p>
          <a:p>
            <a:r>
              <a:rPr lang="en-IE" sz="1000" dirty="0">
                <a:latin typeface="Segoe" panose="020B0502040504020203" pitchFamily="34" charset="0"/>
                <a:cs typeface="Arial" panose="020B0604020202020204" pitchFamily="34" charset="0"/>
              </a:rPr>
              <a:t>You should take the opportunity to make sure that all students can sign in and access their content. In addition, demonstrate some of the features and functionality. </a:t>
            </a:r>
          </a:p>
          <a:p>
            <a:endParaRPr lang="en-IE" sz="1000" dirty="0">
              <a:latin typeface="Segoe" panose="020B0502040504020203" pitchFamily="34" charset="0"/>
              <a:cs typeface="Arial" panose="020B0604020202020204" pitchFamily="34" charset="0"/>
            </a:endParaRPr>
          </a:p>
          <a:p>
            <a:r>
              <a:rPr lang="en-IE" sz="1000" dirty="0">
                <a:latin typeface="Segoe" panose="020B0502040504020203" pitchFamily="34" charset="0"/>
                <a:cs typeface="Arial" panose="020B0604020202020204" pitchFamily="34" charset="0"/>
              </a:rPr>
              <a:t>You also can mention that the courseware is updated over time. Their content will also be updated so they always have the latest, most technically up-to-date content, and they will not lose any comments, notes, or highlights they have made.</a:t>
            </a:r>
          </a:p>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11</a:t>
            </a:fld>
            <a:endParaRPr lang="en-US" dirty="0"/>
          </a:p>
        </p:txBody>
      </p:sp>
      <p:sp>
        <p:nvSpPr>
          <p:cNvPr id="6"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10961C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870418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12</a:t>
            </a:fld>
            <a:endParaRPr lang="en-US" dirty="0"/>
          </a:p>
        </p:txBody>
      </p:sp>
      <p:sp>
        <p:nvSpPr>
          <p:cNvPr id="6"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10961C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870418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13</a:t>
            </a:fld>
            <a:endParaRPr lang="en-US" dirty="0"/>
          </a:p>
        </p:txBody>
      </p:sp>
      <p:sp>
        <p:nvSpPr>
          <p:cNvPr id="6"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10961C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870418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000" baseline="0" dirty="0">
                <a:latin typeface="Segoe" panose="020B0502040504020203" pitchFamily="34" charset="0"/>
              </a:rPr>
              <a:t>Introduce the students to courses that are related to this course.</a:t>
            </a:r>
          </a:p>
        </p:txBody>
      </p:sp>
      <p:sp>
        <p:nvSpPr>
          <p:cNvPr id="4" name="Slide Number Placeholder 3"/>
          <p:cNvSpPr>
            <a:spLocks noGrp="1"/>
          </p:cNvSpPr>
          <p:nvPr>
            <p:ph type="sldNum" sz="quarter" idx="10"/>
          </p:nvPr>
        </p:nvSpPr>
        <p:spPr/>
        <p:txBody>
          <a:bodyPr/>
          <a:lstStyle/>
          <a:p>
            <a:fld id="{E2FF7759-803D-4F76-9AEC-98B2D9A07B0D}" type="slidenum">
              <a:rPr lang="en-US" smtClean="0"/>
              <a:t>14</a:t>
            </a:fld>
            <a:endParaRPr lang="en-US" dirty="0"/>
          </a:p>
        </p:txBody>
      </p:sp>
      <p:sp>
        <p:nvSpPr>
          <p:cNvPr id="7"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10961C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3713167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Mention to the students that this </a:t>
            </a:r>
            <a:r>
              <a:rPr lang="en-US" sz="1000" dirty="0">
                <a:latin typeface="Segoe" panose="020B0502040504020203" pitchFamily="34" charset="0"/>
                <a:cs typeface="Arial" panose="020B0604020202020204" pitchFamily="34" charset="0"/>
              </a:rPr>
              <a:t>course is not associated with any Microsoft certification path. </a:t>
            </a:r>
          </a:p>
        </p:txBody>
      </p:sp>
      <p:sp>
        <p:nvSpPr>
          <p:cNvPr id="4" name="Slide Number Placeholder 3"/>
          <p:cNvSpPr>
            <a:spLocks noGrp="1"/>
          </p:cNvSpPr>
          <p:nvPr>
            <p:ph type="sldNum" sz="quarter" idx="10"/>
          </p:nvPr>
        </p:nvSpPr>
        <p:spPr/>
        <p:txBody>
          <a:bodyPr/>
          <a:lstStyle/>
          <a:p>
            <a:fld id="{E2FF7759-803D-4F76-9AEC-98B2D9A07B0D}" type="slidenum">
              <a:rPr lang="en-US" smtClean="0"/>
              <a:t>15</a:t>
            </a:fld>
            <a:endParaRPr lang="en-US" dirty="0"/>
          </a:p>
        </p:txBody>
      </p:sp>
      <p:sp>
        <p:nvSpPr>
          <p:cNvPr id="6"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10961C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601086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Tell the students whether the course labs will run as on</a:t>
            </a:r>
            <a:r>
              <a:rPr lang="en-CA" sz="1000" dirty="0">
                <a:latin typeface="Segoe" panose="020B0502040504020203" pitchFamily="34" charset="0"/>
                <a:cs typeface="Arial" panose="020B0604020202020204" pitchFamily="34" charset="0"/>
              </a:rPr>
              <a:t>‑</a:t>
            </a:r>
            <a:r>
              <a:rPr lang="en-US" sz="1000" dirty="0">
                <a:latin typeface="Segoe" panose="020B0502040504020203" pitchFamily="34" charset="0"/>
                <a:cs typeface="Arial" panose="020B0604020202020204" pitchFamily="34" charset="0"/>
              </a:rPr>
              <a:t>premises local labs or as Microsoft Labs Online (MLO) hosted labs. </a:t>
            </a:r>
            <a:endParaRPr lang="en-CA" sz="1000" dirty="0">
              <a:latin typeface="Segoe" panose="020B0502040504020203" pitchFamily="34" charset="0"/>
              <a:cs typeface="Arial" panose="020B0604020202020204" pitchFamily="34" charset="0"/>
            </a:endParaRPr>
          </a:p>
          <a:p>
            <a:endParaRPr lang="en-US"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On</a:t>
            </a:r>
            <a:r>
              <a:rPr lang="en-CA" sz="1000" dirty="0">
                <a:latin typeface="Segoe" panose="020B0502040504020203" pitchFamily="34" charset="0"/>
                <a:cs typeface="Arial" panose="020B0604020202020204" pitchFamily="34" charset="0"/>
              </a:rPr>
              <a:t>‑</a:t>
            </a:r>
            <a:r>
              <a:rPr lang="en-US" sz="1000" dirty="0">
                <a:latin typeface="Segoe" panose="020B0502040504020203" pitchFamily="34" charset="0"/>
                <a:cs typeface="Arial" panose="020B0604020202020204" pitchFamily="34" charset="0"/>
              </a:rPr>
              <a:t>premises labs run on the local host machines in Hyper</a:t>
            </a:r>
            <a:r>
              <a:rPr lang="en-CA" sz="1000" dirty="0">
                <a:latin typeface="Segoe" panose="020B0502040504020203" pitchFamily="34" charset="0"/>
                <a:cs typeface="Arial" panose="020B0604020202020204" pitchFamily="34" charset="0"/>
              </a:rPr>
              <a:t>‑</a:t>
            </a:r>
            <a:r>
              <a:rPr lang="en-US" sz="1000" dirty="0">
                <a:latin typeface="Segoe" panose="020B0502040504020203" pitchFamily="34" charset="0"/>
                <a:cs typeface="Arial" panose="020B0604020202020204" pitchFamily="34" charset="0"/>
              </a:rPr>
              <a:t>V.</a:t>
            </a:r>
            <a:endParaRPr lang="en-CA" sz="1000" dirty="0">
              <a:latin typeface="Segoe" panose="020B0502040504020203" pitchFamily="34" charset="0"/>
              <a:cs typeface="Arial" panose="020B0604020202020204" pitchFamily="34" charset="0"/>
            </a:endParaRPr>
          </a:p>
          <a:p>
            <a:endParaRPr lang="en-US"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MLO labs are accessed on the local host machines via a web browser, similar to the way the VMs run on a hosted platform and accessed via a browser.</a:t>
            </a:r>
          </a:p>
          <a:p>
            <a:endParaRPr lang="en-US"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16</a:t>
            </a:fld>
            <a:endParaRPr lang="en-US" dirty="0"/>
          </a:p>
        </p:txBody>
      </p:sp>
      <p:sp>
        <p:nvSpPr>
          <p:cNvPr id="6"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10961C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636870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This course will use the following virtual machines:</a:t>
            </a:r>
          </a:p>
          <a:p>
            <a:endParaRPr lang="en-CA" sz="1000" dirty="0">
              <a:latin typeface="Segoe" panose="020B0502040504020203" pitchFamily="34" charset="0"/>
              <a:cs typeface="Arial" panose="020B0604020202020204" pitchFamily="34" charset="0"/>
            </a:endParaRPr>
          </a:p>
          <a:p>
            <a:pPr marL="171450" indent="-171450">
              <a:buFont typeface="Arial" panose="020B0604020202020204" pitchFamily="34" charset="0"/>
              <a:buChar char="•"/>
            </a:pPr>
            <a:r>
              <a:rPr lang="en-CA" sz="1000" b="1" dirty="0">
                <a:latin typeface="Segoe" panose="020B0502040504020203" pitchFamily="34" charset="0"/>
                <a:cs typeface="Arial" panose="020B0604020202020204" pitchFamily="34" charset="0"/>
              </a:rPr>
              <a:t>10961C-LON-DC1</a:t>
            </a:r>
            <a:endParaRPr lang="en-US" sz="1000" b="1" dirty="0">
              <a:latin typeface="Segoe" panose="020B0502040504020203" pitchFamily="34" charset="0"/>
              <a:cs typeface="Arial" panose="020B0604020202020204" pitchFamily="34" charset="0"/>
            </a:endParaRPr>
          </a:p>
          <a:p>
            <a:pPr marL="171450" indent="-171450">
              <a:buFont typeface="Arial" panose="020B0604020202020204" pitchFamily="34" charset="0"/>
              <a:buChar char="•"/>
            </a:pPr>
            <a:r>
              <a:rPr lang="en-CA" sz="1000" b="1" dirty="0">
                <a:latin typeface="Segoe" panose="020B0502040504020203" pitchFamily="34" charset="0"/>
                <a:cs typeface="Arial" panose="020B0604020202020204" pitchFamily="34" charset="0"/>
              </a:rPr>
              <a:t>10961C-LON-CL1</a:t>
            </a:r>
            <a:endParaRPr lang="en-US" sz="1000" b="1" dirty="0">
              <a:latin typeface="Segoe" panose="020B0502040504020203" pitchFamily="34" charset="0"/>
              <a:cs typeface="Arial" panose="020B0604020202020204" pitchFamily="34" charset="0"/>
            </a:endParaRPr>
          </a:p>
          <a:p>
            <a:pPr marL="171450" indent="-171450">
              <a:buFont typeface="Arial" panose="020B0604020202020204" pitchFamily="34" charset="0"/>
              <a:buChar char="•"/>
            </a:pPr>
            <a:r>
              <a:rPr lang="en-CA" sz="1000" b="1" dirty="0">
                <a:latin typeface="Segoe" panose="020B0502040504020203" pitchFamily="34" charset="0"/>
                <a:cs typeface="Arial" panose="020B0604020202020204" pitchFamily="34" charset="0"/>
              </a:rPr>
              <a:t>10961C-LON-SVR1</a:t>
            </a:r>
            <a:endParaRPr lang="en-US" sz="1000" b="1"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17</a:t>
            </a:fld>
            <a:endParaRPr lang="en-US" dirty="0"/>
          </a:p>
        </p:txBody>
      </p:sp>
      <p:sp>
        <p:nvSpPr>
          <p:cNvPr id="6"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10961C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559361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&lt;&lt; Use this slide for MLO. Use the next slide for on-premises local labs. &gt;&gt;</a:t>
            </a:r>
            <a:endParaRPr lang="en-CA" sz="1000" dirty="0">
              <a:latin typeface="Segoe" panose="020B0502040504020203" pitchFamily="34" charset="0"/>
              <a:cs typeface="Arial" panose="020B0604020202020204" pitchFamily="34" charset="0"/>
            </a:endParaRPr>
          </a:p>
          <a:p>
            <a:r>
              <a:rPr lang="en-IE" sz="1000" dirty="0">
                <a:latin typeface="Segoe" panose="020B0502040504020203" pitchFamily="34" charset="0"/>
                <a:cs typeface="Arial" panose="020B0604020202020204" pitchFamily="34" charset="0"/>
              </a:rPr>
              <a:t>&lt;&lt; Delete the slide that you are not using. &gt;&gt;</a:t>
            </a:r>
            <a:endParaRPr lang="en-US" sz="1000" dirty="0">
              <a:latin typeface="Segoe" panose="020B0502040504020203" pitchFamily="34" charset="0"/>
              <a:cs typeface="Arial" panose="020B0604020202020204" pitchFamily="34" charset="0"/>
            </a:endParaRPr>
          </a:p>
          <a:p>
            <a:pPr>
              <a:defRPr/>
            </a:pPr>
            <a:endParaRPr lang="en-US" sz="1000" dirty="0">
              <a:latin typeface="Segoe" panose="020B0502040504020203" pitchFamily="34" charset="0"/>
              <a:cs typeface="Arial" panose="020B0604020202020204" pitchFamily="34" charset="0"/>
            </a:endParaRPr>
          </a:p>
          <a:p>
            <a:pPr>
              <a:defRPr/>
            </a:pPr>
            <a:r>
              <a:rPr lang="en-US" sz="1000" dirty="0">
                <a:latin typeface="Segoe" panose="020B0502040504020203" pitchFamily="34" charset="0"/>
                <a:cs typeface="Arial" panose="020B0604020202020204" pitchFamily="34" charset="0"/>
              </a:rPr>
              <a:t>You should take this opportunity to show the students the lab environment. </a:t>
            </a:r>
          </a:p>
          <a:p>
            <a:pPr>
              <a:defRPr/>
            </a:pPr>
            <a:endParaRPr lang="en-US" sz="1000" dirty="0">
              <a:latin typeface="Segoe" panose="020B0502040504020203" pitchFamily="34" charset="0"/>
              <a:cs typeface="Arial" panose="020B0604020202020204" pitchFamily="34" charset="0"/>
            </a:endParaRPr>
          </a:p>
          <a:p>
            <a:pPr>
              <a:defRPr/>
            </a:pPr>
            <a:r>
              <a:rPr lang="en-US" sz="1000" dirty="0">
                <a:latin typeface="Segoe" panose="020B0502040504020203" pitchFamily="34" charset="0"/>
                <a:cs typeface="Arial" panose="020B0604020202020204" pitchFamily="34" charset="0"/>
              </a:rPr>
              <a:t>Take a moment to sign in and describe the lab environment to the students. Be sure to point out the online Lab Notes document, which contains details about any changes to the lab steps. </a:t>
            </a:r>
          </a:p>
          <a:p>
            <a:pPr>
              <a:defRPr/>
            </a:pPr>
            <a:endParaRPr lang="en-US" sz="1000" dirty="0">
              <a:latin typeface="Segoe" panose="020B0502040504020203" pitchFamily="34" charset="0"/>
              <a:cs typeface="Arial" panose="020B0604020202020204" pitchFamily="34" charset="0"/>
            </a:endParaRPr>
          </a:p>
          <a:p>
            <a:endParaRPr lang="en-US"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18</a:t>
            </a:fld>
            <a:endParaRPr lang="en-US" dirty="0"/>
          </a:p>
        </p:txBody>
      </p:sp>
      <p:sp>
        <p:nvSpPr>
          <p:cNvPr id="6"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10961C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562725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&lt;&lt; Use this slide for on-premises local labs. Use the previous slide for MLO. &gt;&gt;</a:t>
            </a:r>
            <a:endParaRPr lang="en-CA" sz="1000" dirty="0">
              <a:latin typeface="Segoe" panose="020B0502040504020203" pitchFamily="34" charset="0"/>
              <a:cs typeface="Arial" panose="020B0604020202020204" pitchFamily="34" charset="0"/>
            </a:endParaRPr>
          </a:p>
          <a:p>
            <a:r>
              <a:rPr lang="en-IE" sz="1000" dirty="0">
                <a:latin typeface="Segoe" panose="020B0502040504020203" pitchFamily="34" charset="0"/>
                <a:cs typeface="Arial" panose="020B0604020202020204" pitchFamily="34" charset="0"/>
              </a:rPr>
              <a:t>&lt;&lt; Delete the slide that you are not using. &gt;&gt;</a:t>
            </a:r>
            <a:endParaRPr lang="en-CA"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19</a:t>
            </a:fld>
            <a:endParaRPr lang="en-US" dirty="0"/>
          </a:p>
        </p:txBody>
      </p:sp>
      <p:sp>
        <p:nvSpPr>
          <p:cNvPr id="6"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10961C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636870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2</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10961C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4250731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000" dirty="0">
                <a:latin typeface="Segoe" panose="020B0502040504020203" pitchFamily="34" charset="0"/>
                <a:cs typeface="Arial" panose="020B0604020202020204" pitchFamily="34" charset="0"/>
              </a:rPr>
              <a:t>Welcome the students to the course and introduce yourself. Provide a brief overview of your background to establish credibility.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CA" sz="1200" dirty="0">
              <a:latin typeface="Arial" panose="020B0604020202020204" pitchFamily="34" charset="0"/>
              <a:cs typeface="Arial" panose="020B0604020202020204" pitchFamily="34" charset="0"/>
            </a:endParaRPr>
          </a:p>
          <a:p>
            <a:endParaRPr lang="en-CA"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04C05FC6-45CD-407B-9538-F397EFA5C0CC}" type="slidenum">
              <a:rPr lang="en-US" smtClean="0"/>
              <a:t>3</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10961C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Ask the students to introduce themselves and provide their backgrounds, product experience, and expectations for the course.</a:t>
            </a:r>
          </a:p>
          <a:p>
            <a:endParaRPr lang="en-CA" sz="1000" dirty="0">
              <a:latin typeface="Segoe" panose="020B0502040504020203" pitchFamily="34" charset="0"/>
              <a:cs typeface="Arial" panose="020B0604020202020204" pitchFamily="34" charset="0"/>
            </a:endParaRPr>
          </a:p>
          <a:p>
            <a:r>
              <a:rPr lang="en-CA" sz="1000" dirty="0">
                <a:latin typeface="Segoe" panose="020B0502040504020203" pitchFamily="34" charset="0"/>
                <a:cs typeface="Arial" panose="020B0604020202020204" pitchFamily="34" charset="0"/>
              </a:rPr>
              <a:t>Record the student expectations on a whiteboard or flip chart that you can reference during the class.</a:t>
            </a:r>
          </a:p>
        </p:txBody>
      </p:sp>
      <p:sp>
        <p:nvSpPr>
          <p:cNvPr id="4" name="Slide Number Placeholder 3"/>
          <p:cNvSpPr>
            <a:spLocks noGrp="1"/>
          </p:cNvSpPr>
          <p:nvPr>
            <p:ph type="sldNum" sz="quarter" idx="10"/>
          </p:nvPr>
        </p:nvSpPr>
        <p:spPr/>
        <p:txBody>
          <a:bodyPr/>
          <a:lstStyle/>
          <a:p>
            <a:fld id="{04C05FC6-45CD-407B-9538-F397EFA5C0CC}" type="slidenum">
              <a:rPr lang="en-US" smtClean="0"/>
              <a:t>4</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10961C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Explain the </a:t>
            </a:r>
            <a:r>
              <a:rPr lang="en-CA" sz="1000" baseline="0" dirty="0">
                <a:latin typeface="Segoe" panose="020B0502040504020203" pitchFamily="34" charset="0"/>
                <a:cs typeface="Arial" panose="020B0604020202020204" pitchFamily="34" charset="0"/>
              </a:rPr>
              <a:t>class and facility logistics by using the bulleted list. I</a:t>
            </a:r>
            <a:r>
              <a:rPr lang="en-CA" sz="1000" dirty="0">
                <a:latin typeface="Segoe" panose="020B0502040504020203" pitchFamily="34" charset="0"/>
                <a:cs typeface="Arial" panose="020B0604020202020204" pitchFamily="34" charset="0"/>
              </a:rPr>
              <a:t>nform the students about any emergency </a:t>
            </a:r>
            <a:r>
              <a:rPr lang="en-US" sz="1000" dirty="0">
                <a:latin typeface="Segoe" panose="020B0502040504020203" pitchFamily="34" charset="0"/>
                <a:cs typeface="Arial" panose="020B0604020202020204" pitchFamily="34" charset="0"/>
              </a:rPr>
              <a:t>procedures, such as emergency exits </a:t>
            </a:r>
            <a:r>
              <a:rPr lang="en-CA" sz="1000" dirty="0">
                <a:latin typeface="Segoe" panose="020B0502040504020203" pitchFamily="34" charset="0"/>
                <a:cs typeface="Arial" panose="020B0604020202020204" pitchFamily="34" charset="0"/>
              </a:rPr>
              <a:t>and plans in the event of fire or other emergencies.</a:t>
            </a: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5</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10961C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Describe the audience for this course. This is an opportunity for you to identify students who might not have the appropriate background or experience to attend the course.</a:t>
            </a:r>
            <a:endParaRPr lang="en-US" sz="1000" dirty="0">
              <a:latin typeface="Segoe" panose="020B0502040504020203" pitchFamily="34" charset="0"/>
              <a:cs typeface="Arial" panose="020B0604020202020204" pitchFamily="34" charset="0"/>
            </a:endParaRP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6</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10961C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Describe the course prerequisites.</a:t>
            </a:r>
          </a:p>
        </p:txBody>
      </p:sp>
      <p:sp>
        <p:nvSpPr>
          <p:cNvPr id="4" name="Slide Number Placeholder 3"/>
          <p:cNvSpPr>
            <a:spLocks noGrp="1"/>
          </p:cNvSpPr>
          <p:nvPr>
            <p:ph type="sldNum" sz="quarter" idx="10"/>
          </p:nvPr>
        </p:nvSpPr>
        <p:spPr/>
        <p:txBody>
          <a:bodyPr/>
          <a:lstStyle/>
          <a:p>
            <a:fld id="{04C05FC6-45CD-407B-9538-F397EFA5C0CC}" type="slidenum">
              <a:rPr lang="en-US" smtClean="0"/>
              <a:t>7</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10961C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8</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10961C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9</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10961C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MOC Title Slide">
    <p:spTree>
      <p:nvGrpSpPr>
        <p:cNvPr id="1" name=""/>
        <p:cNvGrpSpPr/>
        <p:nvPr/>
      </p:nvGrpSpPr>
      <p:grpSpPr>
        <a:xfrm>
          <a:off x="0" y="0"/>
          <a:ext cx="0" cy="0"/>
          <a:chOff x="0" y="0"/>
          <a:chExt cx="0" cy="0"/>
        </a:xfrm>
      </p:grpSpPr>
      <p:sp>
        <p:nvSpPr>
          <p:cNvPr id="9" name="Rectangle 8"/>
          <p:cNvSpPr/>
          <p:nvPr userDrawn="1"/>
        </p:nvSpPr>
        <p:spPr>
          <a:xfrm>
            <a:off x="14177" y="2514600"/>
            <a:ext cx="9144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userDrawn="1"/>
        </p:nvSpPr>
        <p:spPr>
          <a:xfrm>
            <a:off x="304800" y="1447800"/>
            <a:ext cx="8229600" cy="923330"/>
          </a:xfrm>
          <a:prstGeom prst="rect">
            <a:avLst/>
          </a:prstGeom>
          <a:noFill/>
        </p:spPr>
        <p:txBody>
          <a:bodyPr wrap="square" rtlCol="0">
            <a:spAutoFit/>
          </a:bodyPr>
          <a:lstStyle/>
          <a:p>
            <a:r>
              <a:rPr lang="en-US" sz="5200" spc="-100"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2667000" y="2514600"/>
            <a:ext cx="6324599" cy="1371600"/>
          </a:xfrm>
          <a:prstGeom prst="rect">
            <a:avLst/>
          </a:prstGeom>
        </p:spPr>
        <p:txBody>
          <a:bodyPr anchor="ctr"/>
          <a:lstStyle>
            <a:lvl1pPr marL="0" indent="0">
              <a:buNone/>
              <a:defRPr sz="72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2667000" y="3886200"/>
            <a:ext cx="6080033" cy="1143000"/>
          </a:xfrm>
          <a:prstGeom prst="rect">
            <a:avLst/>
          </a:prstGeom>
        </p:spPr>
        <p:txBody>
          <a:bodyPr/>
          <a:lstStyle>
            <a:lvl1pPr marL="0" indent="0">
              <a:buNone/>
              <a:defRPr sz="28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5827119"/>
            <a:ext cx="1988671" cy="731520"/>
          </a:xfrm>
          <a:prstGeom prst="rect">
            <a:avLst/>
          </a:prstGeom>
        </p:spPr>
      </p:pic>
      <p:pic>
        <p:nvPicPr>
          <p:cNvPr id="2" name="Picture 1"/>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8481" y="2514600"/>
            <a:ext cx="2533081" cy="2514600"/>
          </a:xfrm>
          <a:prstGeom prst="rect">
            <a:avLst/>
          </a:prstGeom>
        </p:spPr>
      </p:pic>
    </p:spTree>
    <p:extLst>
      <p:ext uri="{BB962C8B-B14F-4D97-AF65-F5344CB8AC3E}">
        <p14:creationId xmlns:p14="http://schemas.microsoft.com/office/powerpoint/2010/main" val="8685587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9B7DB-8367-4EA5-BD31-DC3A1C807884}" type="datetimeFigureOut">
              <a:rPr lang="en-US" smtClean="0"/>
              <a:t>7/6/2020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Tree>
    <p:extLst>
      <p:ext uri="{BB962C8B-B14F-4D97-AF65-F5344CB8AC3E}">
        <p14:creationId xmlns:p14="http://schemas.microsoft.com/office/powerpoint/2010/main" val="343052691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9.png"/><Relationship Id="rId4" Type="http://schemas.openxmlformats.org/officeDocument/2006/relationships/hyperlink" Target="http://www.microsoft.com/learning/companionmoc"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killpipe.courseware-marketplace.com/en-GB/Account/Login"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www.microsoft.com/learning/companionmoc"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hyperlink" Target="http://www.microsoft.com/learning/"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microsoft.com/learning/"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mailto:mike@michaelwhitehouse.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10961C </a:t>
            </a:r>
            <a:endParaRPr lang="en-US" dirty="0"/>
          </a:p>
        </p:txBody>
      </p:sp>
      <p:sp>
        <p:nvSpPr>
          <p:cNvPr id="3" name="Text Placeholder 2"/>
          <p:cNvSpPr>
            <a:spLocks noGrp="1"/>
          </p:cNvSpPr>
          <p:nvPr>
            <p:ph type="body" sz="quarter" idx="11"/>
          </p:nvPr>
        </p:nvSpPr>
        <p:spPr/>
        <p:txBody>
          <a:bodyPr/>
          <a:lstStyle/>
          <a:p>
            <a:r>
              <a:rPr lang="en-CA" dirty="0"/>
              <a:t>Automating Administration with Windows PowerShell</a:t>
            </a:r>
            <a:endParaRPr lang="en-US" dirty="0"/>
          </a:p>
        </p:txBody>
      </p:sp>
    </p:spTree>
    <p:extLst>
      <p:ext uri="{BB962C8B-B14F-4D97-AF65-F5344CB8AC3E}">
        <p14:creationId xmlns:p14="http://schemas.microsoft.com/office/powerpoint/2010/main" val="2501202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514600" y="2062832"/>
            <a:ext cx="6517433" cy="4376845"/>
          </a:xfrm>
        </p:spPr>
        <p:txBody>
          <a:bodyPr/>
          <a:lstStyle/>
          <a:p>
            <a:pPr marL="0" indent="0">
              <a:buNone/>
            </a:pPr>
            <a:r>
              <a:rPr lang="en-US" sz="2000" b="1" dirty="0">
                <a:solidFill>
                  <a:srgbClr val="0070C0"/>
                </a:solidFill>
              </a:rPr>
              <a:t>Microsoft Official Course handbook</a:t>
            </a:r>
          </a:p>
          <a:p>
            <a:pPr marL="560070" indent="-285750"/>
            <a:r>
              <a:rPr lang="en-US" sz="2000" dirty="0"/>
              <a:t>Organized by modules</a:t>
            </a:r>
          </a:p>
          <a:p>
            <a:pPr marL="560070" indent="-285750"/>
            <a:r>
              <a:rPr lang="en-US" sz="2000" dirty="0"/>
              <a:t>Includes Labs and Lab Answer Keys</a:t>
            </a:r>
          </a:p>
          <a:p>
            <a:pPr marL="560070" indent="-285750"/>
            <a:r>
              <a:rPr lang="en-US" sz="2000" dirty="0"/>
              <a:t>Module Reviews and Takeaways make great </a:t>
            </a:r>
            <a:br>
              <a:rPr lang="en-US" sz="2000" dirty="0"/>
            </a:br>
            <a:r>
              <a:rPr lang="en-US" sz="2000" dirty="0"/>
              <a:t>on-the-job references</a:t>
            </a:r>
          </a:p>
          <a:p>
            <a:pPr marL="560070" indent="-285750"/>
            <a:endParaRPr lang="en-US" sz="2000" dirty="0"/>
          </a:p>
          <a:p>
            <a:pPr marL="0" indent="0">
              <a:spcBef>
                <a:spcPts val="0"/>
              </a:spcBef>
              <a:spcAft>
                <a:spcPts val="600"/>
              </a:spcAft>
              <a:buNone/>
            </a:pPr>
            <a:r>
              <a:rPr lang="en-US" sz="2000" b="1" dirty="0">
                <a:solidFill>
                  <a:srgbClr val="0070C0"/>
                </a:solidFill>
              </a:rPr>
              <a:t>Digital Companion Content</a:t>
            </a:r>
          </a:p>
          <a:p>
            <a:pPr marL="560070" indent="-285750">
              <a:spcBef>
                <a:spcPts val="0"/>
              </a:spcBef>
              <a:spcAft>
                <a:spcPts val="600"/>
              </a:spcAft>
            </a:pPr>
            <a:r>
              <a:rPr lang="en-US" sz="2000" dirty="0"/>
              <a:t>Supplemental content and helpful links</a:t>
            </a:r>
          </a:p>
          <a:p>
            <a:pPr marL="560070" indent="-285750">
              <a:spcBef>
                <a:spcPts val="0"/>
              </a:spcBef>
              <a:spcAft>
                <a:spcPts val="600"/>
              </a:spcAft>
            </a:pPr>
            <a:r>
              <a:rPr lang="en-US" sz="2000" dirty="0"/>
              <a:t>Download at: </a:t>
            </a:r>
            <a:r>
              <a:rPr lang="en-US" sz="2000" dirty="0">
                <a:solidFill>
                  <a:srgbClr val="0070C0"/>
                </a:solidFill>
                <a:hlinkClick r:id="rId4"/>
              </a:rPr>
              <a:t>http://www.microsoft.com/learning/companionmoc</a:t>
            </a:r>
            <a:endParaRPr lang="en-US" sz="2000" dirty="0">
              <a:solidFill>
                <a:srgbClr val="0070C0"/>
              </a:solidFill>
            </a:endParaRPr>
          </a:p>
          <a:p>
            <a:pPr marL="560070" indent="-285750"/>
            <a:endParaRPr lang="en-US" sz="1800" dirty="0"/>
          </a:p>
        </p:txBody>
      </p:sp>
      <p:sp>
        <p:nvSpPr>
          <p:cNvPr id="5" name="Title 4"/>
          <p:cNvSpPr>
            <a:spLocks noGrp="1"/>
          </p:cNvSpPr>
          <p:nvPr>
            <p:ph type="title"/>
          </p:nvPr>
        </p:nvSpPr>
        <p:spPr>
          <a:xfrm>
            <a:off x="465909" y="0"/>
            <a:ext cx="8229600" cy="822960"/>
          </a:xfrm>
        </p:spPr>
        <p:txBody>
          <a:bodyPr/>
          <a:lstStyle/>
          <a:p>
            <a:r>
              <a:rPr lang="en-US" dirty="0"/>
              <a:t>Your course materials </a:t>
            </a:r>
            <a:r>
              <a:rPr lang="en-IE" i="1" dirty="0"/>
              <a:t>(OPTIONAL)</a:t>
            </a:r>
            <a:endParaRPr lang="en-US" dirty="0">
              <a:solidFill>
                <a:srgbClr val="FFFF00"/>
              </a:solidFill>
            </a:endParaRPr>
          </a:p>
        </p:txBody>
      </p:sp>
      <p:sp>
        <p:nvSpPr>
          <p:cNvPr id="11" name="TextBox 10"/>
          <p:cNvSpPr txBox="1"/>
          <p:nvPr/>
        </p:nvSpPr>
        <p:spPr>
          <a:xfrm>
            <a:off x="533400" y="1066800"/>
            <a:ext cx="8077200" cy="707886"/>
          </a:xfrm>
          <a:prstGeom prst="rect">
            <a:avLst/>
          </a:prstGeom>
          <a:noFill/>
        </p:spPr>
        <p:txBody>
          <a:bodyPr wrap="square" rtlCol="0">
            <a:spAutoFit/>
          </a:bodyPr>
          <a:lstStyle/>
          <a:p>
            <a:r>
              <a:rPr lang="en-US" sz="2000" dirty="0"/>
              <a:t>Designed to optimize your classroom learning experience </a:t>
            </a:r>
          </a:p>
          <a:p>
            <a:r>
              <a:rPr lang="en-US" sz="2000" dirty="0"/>
              <a:t>and support you back on the job</a:t>
            </a:r>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8974" y="2126809"/>
            <a:ext cx="1696245" cy="2194560"/>
          </a:xfrm>
          <a:prstGeom prst="rect">
            <a:avLst/>
          </a:prstGeom>
          <a:ln w="3175">
            <a:solidFill>
              <a:schemeClr val="tx1"/>
            </a:solidFill>
          </a:ln>
        </p:spPr>
      </p:pic>
      <p:sp>
        <p:nvSpPr>
          <p:cNvPr id="4" name="TextBox 3"/>
          <p:cNvSpPr txBox="1"/>
          <p:nvPr/>
        </p:nvSpPr>
        <p:spPr>
          <a:xfrm>
            <a:off x="803196" y="3412447"/>
            <a:ext cx="1572023" cy="815608"/>
          </a:xfrm>
          <a:prstGeom prst="rect">
            <a:avLst/>
          </a:prstGeom>
          <a:solidFill>
            <a:schemeClr val="bg1"/>
          </a:solidFill>
        </p:spPr>
        <p:txBody>
          <a:bodyPr wrap="square" rtlCol="0">
            <a:spAutoFit/>
          </a:bodyPr>
          <a:lstStyle/>
          <a:p>
            <a:r>
              <a:rPr lang="en-IN" sz="1400" dirty="0"/>
              <a:t>10961C</a:t>
            </a:r>
          </a:p>
          <a:p>
            <a:r>
              <a:rPr lang="en-CA" sz="1100" dirty="0"/>
              <a:t>Automating Administration with Windows PowerShell</a:t>
            </a:r>
            <a:endParaRPr lang="en-IN" sz="1600" dirty="0"/>
          </a:p>
        </p:txBody>
      </p:sp>
    </p:spTree>
    <p:custDataLst>
      <p:tags r:id="rId1"/>
    </p:custDataLst>
    <p:extLst>
      <p:ext uri="{BB962C8B-B14F-4D97-AF65-F5344CB8AC3E}">
        <p14:creationId xmlns:p14="http://schemas.microsoft.com/office/powerpoint/2010/main" val="2623429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course materials </a:t>
            </a:r>
            <a:r>
              <a:rPr lang="en-IE" i="1" dirty="0"/>
              <a:t>(OPTIONAL)</a:t>
            </a:r>
          </a:p>
        </p:txBody>
      </p:sp>
      <p:sp>
        <p:nvSpPr>
          <p:cNvPr id="6" name="Text Placeholder 2"/>
          <p:cNvSpPr>
            <a:spLocks noGrp="1"/>
          </p:cNvSpPr>
          <p:nvPr>
            <p:ph type="body" sz="quarter" idx="13"/>
          </p:nvPr>
        </p:nvSpPr>
        <p:spPr>
          <a:xfrm>
            <a:off x="457200" y="1143000"/>
            <a:ext cx="6096000" cy="5159598"/>
          </a:xfrm>
        </p:spPr>
        <p:txBody>
          <a:bodyPr/>
          <a:lstStyle/>
          <a:p>
            <a:pPr marL="0" indent="0">
              <a:spcBef>
                <a:spcPts val="0"/>
              </a:spcBef>
              <a:spcAft>
                <a:spcPts val="600"/>
              </a:spcAft>
              <a:buNone/>
            </a:pPr>
            <a:r>
              <a:rPr lang="en-US" sz="1800" b="1" dirty="0">
                <a:solidFill>
                  <a:srgbClr val="0070C0"/>
                </a:solidFill>
              </a:rPr>
              <a:t>Microsoft Official Course Handbook (Digital)</a:t>
            </a:r>
          </a:p>
          <a:p>
            <a:pPr marL="560070" indent="-285750">
              <a:spcBef>
                <a:spcPts val="0"/>
              </a:spcBef>
              <a:spcAft>
                <a:spcPts val="600"/>
              </a:spcAft>
            </a:pPr>
            <a:r>
              <a:rPr lang="en-US" sz="1800" dirty="0"/>
              <a:t>Access online by using the Skillpipe reader by </a:t>
            </a:r>
            <a:r>
              <a:rPr lang="en-US" sz="1800" dirty="0" err="1"/>
              <a:t>Arvato</a:t>
            </a:r>
            <a:r>
              <a:rPr lang="en-US" sz="1800" dirty="0"/>
              <a:t>, at </a:t>
            </a:r>
            <a:r>
              <a:rPr lang="en-US" sz="1800" dirty="0">
                <a:hlinkClick r:id="rId3"/>
              </a:rPr>
              <a:t>https://skillpipe.courseware-marketplace.com/en-GB/Account/Login </a:t>
            </a:r>
            <a:endParaRPr lang="en-US" sz="1800" dirty="0"/>
          </a:p>
          <a:p>
            <a:pPr marL="560070" indent="-285750">
              <a:spcBef>
                <a:spcPts val="0"/>
              </a:spcBef>
              <a:spcAft>
                <a:spcPts val="600"/>
              </a:spcAft>
            </a:pPr>
            <a:r>
              <a:rPr lang="en-US" sz="1800" dirty="0"/>
              <a:t>Register/sign in and redeem your digital courseware</a:t>
            </a:r>
          </a:p>
          <a:p>
            <a:pPr marL="560070" indent="-285750">
              <a:spcBef>
                <a:spcPts val="0"/>
              </a:spcBef>
              <a:spcAft>
                <a:spcPts val="600"/>
              </a:spcAft>
            </a:pPr>
            <a:r>
              <a:rPr lang="en-US" sz="1800" dirty="0"/>
              <a:t>Easily add notes and comments, and highlight content </a:t>
            </a:r>
          </a:p>
          <a:p>
            <a:pPr marL="560070" indent="-285750">
              <a:spcBef>
                <a:spcPts val="0"/>
              </a:spcBef>
              <a:spcAft>
                <a:spcPts val="600"/>
              </a:spcAft>
            </a:pPr>
            <a:r>
              <a:rPr lang="en-US" sz="1800" dirty="0"/>
              <a:t>Organized by module</a:t>
            </a:r>
            <a:endParaRPr lang="en-US" sz="1800" strike="sngStrike" dirty="0"/>
          </a:p>
          <a:p>
            <a:pPr marL="560070" indent="-285750">
              <a:spcBef>
                <a:spcPts val="0"/>
              </a:spcBef>
              <a:spcAft>
                <a:spcPts val="600"/>
              </a:spcAft>
            </a:pPr>
            <a:r>
              <a:rPr lang="en-US" sz="1800" dirty="0"/>
              <a:t>Includes Labs and Lab Answer Keys</a:t>
            </a:r>
          </a:p>
          <a:p>
            <a:pPr marL="560070" indent="-285750">
              <a:spcBef>
                <a:spcPts val="0"/>
              </a:spcBef>
              <a:spcAft>
                <a:spcPts val="600"/>
              </a:spcAft>
            </a:pPr>
            <a:r>
              <a:rPr lang="en-US" sz="1800" dirty="0"/>
              <a:t>Module Reviews and Takeaways make great on-the-job references </a:t>
            </a:r>
          </a:p>
          <a:p>
            <a:pPr marL="0" indent="0">
              <a:spcBef>
                <a:spcPts val="0"/>
              </a:spcBef>
              <a:spcAft>
                <a:spcPts val="600"/>
              </a:spcAft>
              <a:buNone/>
            </a:pPr>
            <a:endParaRPr lang="en-US" sz="1800" b="1" dirty="0">
              <a:solidFill>
                <a:srgbClr val="0070C0"/>
              </a:solidFill>
            </a:endParaRPr>
          </a:p>
          <a:p>
            <a:pPr marL="0" indent="0">
              <a:spcBef>
                <a:spcPts val="0"/>
              </a:spcBef>
              <a:spcAft>
                <a:spcPts val="600"/>
              </a:spcAft>
              <a:buNone/>
            </a:pPr>
            <a:r>
              <a:rPr lang="en-US" sz="1800" b="1" dirty="0">
                <a:solidFill>
                  <a:srgbClr val="0070C0"/>
                </a:solidFill>
              </a:rPr>
              <a:t>Digital Companion Content</a:t>
            </a:r>
          </a:p>
          <a:p>
            <a:pPr marL="560070" indent="-285750">
              <a:spcBef>
                <a:spcPts val="0"/>
              </a:spcBef>
              <a:spcAft>
                <a:spcPts val="600"/>
              </a:spcAft>
            </a:pPr>
            <a:r>
              <a:rPr lang="en-US" sz="1800" dirty="0"/>
              <a:t>Supplemental content and helpful links</a:t>
            </a:r>
          </a:p>
          <a:p>
            <a:pPr marL="560070" indent="-285750">
              <a:spcBef>
                <a:spcPts val="0"/>
              </a:spcBef>
              <a:spcAft>
                <a:spcPts val="600"/>
              </a:spcAft>
            </a:pPr>
            <a:r>
              <a:rPr lang="en-US" sz="1800" dirty="0"/>
              <a:t>Download at: </a:t>
            </a:r>
            <a:r>
              <a:rPr lang="en-US" sz="1800" dirty="0">
                <a:solidFill>
                  <a:srgbClr val="0070C0"/>
                </a:solidFill>
                <a:hlinkClick r:id="rId4"/>
              </a:rPr>
              <a:t>http://www.microsoft.com/learning/companionmoc</a:t>
            </a:r>
            <a:endParaRPr lang="en-US" sz="1800" dirty="0">
              <a:solidFill>
                <a:srgbClr val="0070C0"/>
              </a:solidFill>
            </a:endParaRPr>
          </a:p>
          <a:p>
            <a:pPr indent="-182880"/>
            <a:endParaRPr lang="en-US" sz="1800" dirty="0"/>
          </a:p>
          <a:p>
            <a:pPr marL="0" indent="0">
              <a:buNone/>
            </a:pPr>
            <a:endParaRPr lang="en-US" dirty="0"/>
          </a:p>
        </p:txBody>
      </p:sp>
      <p:grpSp>
        <p:nvGrpSpPr>
          <p:cNvPr id="11" name="Group 10"/>
          <p:cNvGrpSpPr>
            <a:grpSpLocks noChangeAspect="1"/>
          </p:cNvGrpSpPr>
          <p:nvPr/>
        </p:nvGrpSpPr>
        <p:grpSpPr>
          <a:xfrm>
            <a:off x="6477000" y="1746462"/>
            <a:ext cx="2249252" cy="1605783"/>
            <a:chOff x="3410187" y="4340003"/>
            <a:chExt cx="1707683" cy="1219146"/>
          </a:xfrm>
        </p:grpSpPr>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10187" y="4340003"/>
              <a:ext cx="1707683" cy="1219146"/>
            </a:xfrm>
            <a:prstGeom prst="rect">
              <a:avLst/>
            </a:prstGeom>
          </p:spPr>
        </p:pic>
        <p:sp>
          <p:nvSpPr>
            <p:cNvPr id="13" name="Rectangle 12"/>
            <p:cNvSpPr/>
            <p:nvPr/>
          </p:nvSpPr>
          <p:spPr bwMode="auto">
            <a:xfrm>
              <a:off x="3602863" y="4380585"/>
              <a:ext cx="1322329" cy="8404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675" y="1986696"/>
            <a:ext cx="14859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2552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IE" i="1" dirty="0"/>
          </a:p>
        </p:txBody>
      </p:sp>
      <p:sp>
        <p:nvSpPr>
          <p:cNvPr id="5" name="Text Placeholder 2"/>
          <p:cNvSpPr>
            <a:spLocks noGrp="1"/>
          </p:cNvSpPr>
          <p:nvPr>
            <p:ph type="body" sz="quarter" idx="13"/>
          </p:nvPr>
        </p:nvSpPr>
        <p:spPr>
          <a:xfrm>
            <a:off x="457200" y="1066800"/>
            <a:ext cx="7924800" cy="5334000"/>
          </a:xfrm>
        </p:spPr>
        <p:txBody>
          <a:bodyPr/>
          <a:lstStyle/>
          <a:p>
            <a:pPr marL="0" indent="0">
              <a:spcBef>
                <a:spcPts val="0"/>
              </a:spcBef>
              <a:buNone/>
            </a:pPr>
            <a:r>
              <a:rPr lang="en-CA" sz="2000" dirty="0">
                <a:solidFill>
                  <a:srgbClr val="0070C0"/>
                </a:solidFill>
              </a:rPr>
              <a:t>Module 1</a:t>
            </a:r>
          </a:p>
          <a:p>
            <a:pPr marL="0" indent="0">
              <a:spcBef>
                <a:spcPts val="0"/>
              </a:spcBef>
              <a:buNone/>
            </a:pPr>
            <a:r>
              <a:rPr lang="en-CA" sz="2000" dirty="0"/>
              <a:t>Getting started with Windows PowerShell</a:t>
            </a:r>
            <a:endParaRPr lang="en-US" sz="2000" dirty="0"/>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2</a:t>
            </a:r>
          </a:p>
          <a:p>
            <a:pPr marL="0" indent="0">
              <a:spcBef>
                <a:spcPts val="0"/>
              </a:spcBef>
              <a:buNone/>
            </a:pPr>
            <a:r>
              <a:rPr lang="en-US" sz="2000" dirty="0"/>
              <a:t>Cmdlets for administration</a:t>
            </a: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3</a:t>
            </a:r>
          </a:p>
          <a:p>
            <a:pPr marL="0" indent="0">
              <a:spcBef>
                <a:spcPts val="0"/>
              </a:spcBef>
              <a:buNone/>
            </a:pPr>
            <a:r>
              <a:rPr lang="en-US" sz="2000" dirty="0"/>
              <a:t>Working with the Windows PowerShell pipeline</a:t>
            </a: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4</a:t>
            </a:r>
          </a:p>
          <a:p>
            <a:pPr marL="0" indent="0">
              <a:spcBef>
                <a:spcPts val="0"/>
              </a:spcBef>
              <a:buNone/>
            </a:pPr>
            <a:r>
              <a:rPr lang="en-US" sz="2000" dirty="0"/>
              <a:t>Understanding how the pipeline works</a:t>
            </a: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5</a:t>
            </a:r>
          </a:p>
          <a:p>
            <a:pPr marL="0" indent="0">
              <a:spcBef>
                <a:spcPts val="0"/>
              </a:spcBef>
              <a:buNone/>
            </a:pPr>
            <a:r>
              <a:rPr lang="en-US" sz="2000" dirty="0"/>
              <a:t>Using PSProviders and PSDrives</a:t>
            </a:r>
          </a:p>
          <a:p>
            <a:pPr marL="0" indent="0">
              <a:spcBef>
                <a:spcPts val="0"/>
              </a:spcBef>
              <a:buNone/>
            </a:pPr>
            <a:endParaRPr lang="en-US" sz="2000" dirty="0"/>
          </a:p>
          <a:p>
            <a:pPr marL="0" indent="0">
              <a:spcBef>
                <a:spcPts val="0"/>
              </a:spcBef>
              <a:buNone/>
            </a:pPr>
            <a:r>
              <a:rPr lang="en-CA" sz="2000" dirty="0">
                <a:solidFill>
                  <a:srgbClr val="0070C0"/>
                </a:solidFill>
              </a:rPr>
              <a:t>Module 6</a:t>
            </a:r>
          </a:p>
          <a:p>
            <a:pPr marL="0" indent="0">
              <a:spcBef>
                <a:spcPts val="0"/>
              </a:spcBef>
              <a:buNone/>
            </a:pPr>
            <a:r>
              <a:rPr lang="en-US" sz="2000" dirty="0"/>
              <a:t>Querying management information by using CIM and WMI</a:t>
            </a:r>
          </a:p>
          <a:p>
            <a:pPr marL="0" indent="0">
              <a:spcBef>
                <a:spcPts val="0"/>
              </a:spcBef>
              <a:buNone/>
            </a:pPr>
            <a:endParaRPr lang="en-US" sz="2000" dirty="0"/>
          </a:p>
          <a:p>
            <a:pPr marL="0" indent="0">
              <a:spcBef>
                <a:spcPts val="0"/>
              </a:spcBef>
              <a:spcAft>
                <a:spcPts val="1200"/>
              </a:spcAft>
              <a:buNone/>
            </a:pPr>
            <a:endParaRPr lang="en-US" dirty="0"/>
          </a:p>
        </p:txBody>
      </p:sp>
    </p:spTree>
    <p:extLst>
      <p:ext uri="{BB962C8B-B14F-4D97-AF65-F5344CB8AC3E}">
        <p14:creationId xmlns:p14="http://schemas.microsoft.com/office/powerpoint/2010/main" val="1743810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continued</a:t>
            </a:r>
            <a:endParaRPr lang="en-IE" i="1" dirty="0"/>
          </a:p>
        </p:txBody>
      </p:sp>
      <p:sp>
        <p:nvSpPr>
          <p:cNvPr id="5" name="Text Placeholder 2"/>
          <p:cNvSpPr>
            <a:spLocks noGrp="1"/>
          </p:cNvSpPr>
          <p:nvPr>
            <p:ph type="body" sz="quarter" idx="13"/>
          </p:nvPr>
        </p:nvSpPr>
        <p:spPr>
          <a:xfrm>
            <a:off x="457200" y="1066800"/>
            <a:ext cx="7924800" cy="5334000"/>
          </a:xfrm>
        </p:spPr>
        <p:txBody>
          <a:bodyPr/>
          <a:lstStyle/>
          <a:p>
            <a:pPr marL="0" indent="0">
              <a:spcBef>
                <a:spcPts val="0"/>
              </a:spcBef>
              <a:buNone/>
            </a:pPr>
            <a:r>
              <a:rPr lang="en-CA" sz="2000" dirty="0">
                <a:solidFill>
                  <a:srgbClr val="0070C0"/>
                </a:solidFill>
              </a:rPr>
              <a:t>Module 7</a:t>
            </a:r>
          </a:p>
          <a:p>
            <a:pPr marL="0" indent="0">
              <a:spcBef>
                <a:spcPts val="0"/>
              </a:spcBef>
              <a:buNone/>
            </a:pPr>
            <a:r>
              <a:rPr lang="en-US" sz="2000" dirty="0"/>
              <a:t>Working with variables, arrays, and hash tables</a:t>
            </a:r>
          </a:p>
          <a:p>
            <a:pPr marL="0" indent="0">
              <a:spcBef>
                <a:spcPts val="0"/>
              </a:spcBef>
              <a:buNone/>
            </a:pPr>
            <a:endParaRPr lang="en-CA" sz="2000" dirty="0"/>
          </a:p>
          <a:p>
            <a:pPr marL="0" indent="0">
              <a:spcBef>
                <a:spcPts val="0"/>
              </a:spcBef>
              <a:buNone/>
            </a:pPr>
            <a:r>
              <a:rPr lang="en-CA" sz="2000" dirty="0">
                <a:solidFill>
                  <a:srgbClr val="0070C0"/>
                </a:solidFill>
              </a:rPr>
              <a:t>Module 8</a:t>
            </a:r>
          </a:p>
          <a:p>
            <a:pPr marL="0" indent="0">
              <a:spcBef>
                <a:spcPts val="0"/>
              </a:spcBef>
              <a:buNone/>
            </a:pPr>
            <a:r>
              <a:rPr lang="en-US" sz="2000" dirty="0"/>
              <a:t>Basic scripting</a:t>
            </a:r>
          </a:p>
          <a:p>
            <a:pPr marL="0" indent="0">
              <a:spcBef>
                <a:spcPts val="0"/>
              </a:spcBef>
              <a:buNone/>
            </a:pPr>
            <a:endParaRPr lang="en-CA" sz="2000" dirty="0"/>
          </a:p>
          <a:p>
            <a:pPr marL="0" indent="0">
              <a:spcBef>
                <a:spcPts val="0"/>
              </a:spcBef>
              <a:buNone/>
            </a:pPr>
            <a:r>
              <a:rPr lang="en-CA" sz="2000" dirty="0">
                <a:solidFill>
                  <a:srgbClr val="0070C0"/>
                </a:solidFill>
              </a:rPr>
              <a:t>Module 9</a:t>
            </a:r>
          </a:p>
          <a:p>
            <a:pPr marL="0" indent="0">
              <a:spcBef>
                <a:spcPts val="0"/>
              </a:spcBef>
              <a:buNone/>
            </a:pPr>
            <a:r>
              <a:rPr lang="en-US" sz="2000" dirty="0"/>
              <a:t>Advanced scripting</a:t>
            </a:r>
          </a:p>
          <a:p>
            <a:pPr marL="0" indent="0">
              <a:spcBef>
                <a:spcPts val="0"/>
              </a:spcBef>
              <a:buNone/>
            </a:pPr>
            <a:endParaRPr lang="en-CA" sz="2000" dirty="0"/>
          </a:p>
          <a:p>
            <a:pPr marL="0" indent="0">
              <a:spcBef>
                <a:spcPts val="0"/>
              </a:spcBef>
              <a:buNone/>
            </a:pPr>
            <a:r>
              <a:rPr lang="en-CA" sz="2000" dirty="0">
                <a:solidFill>
                  <a:srgbClr val="0070C0"/>
                </a:solidFill>
              </a:rPr>
              <a:t>Module 10</a:t>
            </a:r>
          </a:p>
          <a:p>
            <a:pPr marL="0" indent="0">
              <a:spcBef>
                <a:spcPts val="0"/>
              </a:spcBef>
              <a:buNone/>
            </a:pPr>
            <a:r>
              <a:rPr lang="en-US" sz="2000" dirty="0"/>
              <a:t>Administering remote computers</a:t>
            </a:r>
          </a:p>
          <a:p>
            <a:pPr marL="0" indent="0">
              <a:spcBef>
                <a:spcPts val="0"/>
              </a:spcBef>
              <a:buNone/>
            </a:pPr>
            <a:endParaRPr lang="en-CA" sz="2000" dirty="0"/>
          </a:p>
          <a:p>
            <a:pPr marL="0" indent="0">
              <a:spcBef>
                <a:spcPts val="0"/>
              </a:spcBef>
              <a:buNone/>
            </a:pPr>
            <a:r>
              <a:rPr lang="en-CA" sz="2000" dirty="0">
                <a:solidFill>
                  <a:srgbClr val="0070C0"/>
                </a:solidFill>
              </a:rPr>
              <a:t>Module 11</a:t>
            </a:r>
          </a:p>
          <a:p>
            <a:pPr marL="0" indent="0">
              <a:spcBef>
                <a:spcPts val="0"/>
              </a:spcBef>
              <a:buNone/>
            </a:pPr>
            <a:r>
              <a:rPr lang="en-US" sz="2000" dirty="0"/>
              <a:t>Using background jobs and scheduled jobs</a:t>
            </a:r>
            <a:endParaRPr lang="en-CA" sz="2000" dirty="0"/>
          </a:p>
          <a:p>
            <a:pPr marL="0" indent="0">
              <a:spcBef>
                <a:spcPts val="0"/>
              </a:spcBef>
              <a:buNone/>
            </a:pPr>
            <a:endParaRPr lang="en-CA" sz="2000" dirty="0"/>
          </a:p>
          <a:p>
            <a:pPr marL="0" indent="0">
              <a:spcBef>
                <a:spcPts val="0"/>
              </a:spcBef>
              <a:buNone/>
            </a:pPr>
            <a:r>
              <a:rPr lang="en-CA" sz="2000" dirty="0">
                <a:solidFill>
                  <a:srgbClr val="0070C0"/>
                </a:solidFill>
              </a:rPr>
              <a:t>Module 12</a:t>
            </a:r>
          </a:p>
          <a:p>
            <a:pPr marL="0" indent="0">
              <a:spcBef>
                <a:spcPts val="0"/>
              </a:spcBef>
              <a:buNone/>
            </a:pPr>
            <a:r>
              <a:rPr lang="en-US" sz="2000" dirty="0"/>
              <a:t>Using advanced Windows PowerShell techniques</a:t>
            </a:r>
          </a:p>
          <a:p>
            <a:pPr marL="0" indent="0">
              <a:spcBef>
                <a:spcPts val="0"/>
              </a:spcBef>
              <a:spcAft>
                <a:spcPts val="1200"/>
              </a:spcAft>
              <a:buNone/>
            </a:pPr>
            <a:endParaRPr lang="en-US" dirty="0"/>
          </a:p>
        </p:txBody>
      </p:sp>
    </p:spTree>
    <p:extLst>
      <p:ext uri="{BB962C8B-B14F-4D97-AF65-F5344CB8AC3E}">
        <p14:creationId xmlns:p14="http://schemas.microsoft.com/office/powerpoint/2010/main" val="4156281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Related courses</a:t>
            </a:r>
          </a:p>
        </p:txBody>
      </p:sp>
      <p:sp>
        <p:nvSpPr>
          <p:cNvPr id="5" name="Text Placeholder 2"/>
          <p:cNvSpPr>
            <a:spLocks noGrp="1"/>
          </p:cNvSpPr>
          <p:nvPr>
            <p:ph type="body" sz="quarter" idx="13"/>
          </p:nvPr>
        </p:nvSpPr>
        <p:spPr>
          <a:xfrm>
            <a:off x="457200" y="1066800"/>
            <a:ext cx="7924800" cy="5105400"/>
          </a:xfrm>
        </p:spPr>
        <p:txBody>
          <a:bodyPr/>
          <a:lstStyle/>
          <a:p>
            <a:pPr marL="0" lvl="0" indent="0">
              <a:buNone/>
            </a:pPr>
            <a:r>
              <a:rPr lang="en-IN" dirty="0"/>
              <a:t>10962C:</a:t>
            </a:r>
            <a:r>
              <a:rPr lang="en-IN" i="1" dirty="0"/>
              <a:t> </a:t>
            </a:r>
            <a:r>
              <a:rPr lang="en-CA" i="1" dirty="0"/>
              <a:t>Advanced Automated Administration with Windows PowerShell</a:t>
            </a:r>
            <a:r>
              <a:rPr lang="en-US" dirty="0"/>
              <a:t> </a:t>
            </a:r>
          </a:p>
          <a:p>
            <a:pPr marL="0" indent="0">
              <a:buNone/>
            </a:pPr>
            <a:endParaRPr lang="en-US" sz="2000" dirty="0"/>
          </a:p>
          <a:p>
            <a:pPr marL="0" indent="0">
              <a:buNone/>
            </a:pPr>
            <a:r>
              <a:rPr lang="en-US" sz="2000" dirty="0"/>
              <a:t>See the full line of Microsoft Training and Certification resources at: </a:t>
            </a:r>
            <a:r>
              <a:rPr lang="en-US" sz="2000" dirty="0">
                <a:hlinkClick r:id="rId4"/>
              </a:rPr>
              <a:t>http://www.microsoft.com/learning/</a:t>
            </a:r>
            <a:endParaRPr lang="en-US" sz="2000" dirty="0"/>
          </a:p>
          <a:p>
            <a:pPr marL="0" indent="0">
              <a:spcBef>
                <a:spcPts val="0"/>
              </a:spcBef>
              <a:buNone/>
            </a:pPr>
            <a:endParaRPr lang="en-CA" sz="2000" dirty="0"/>
          </a:p>
          <a:p>
            <a:pPr marL="0" indent="0">
              <a:spcBef>
                <a:spcPts val="0"/>
              </a:spcBef>
              <a:spcAft>
                <a:spcPts val="1200"/>
              </a:spcAft>
              <a:buNone/>
            </a:pPr>
            <a:endParaRPr lang="en-US" dirty="0"/>
          </a:p>
        </p:txBody>
      </p:sp>
    </p:spTree>
    <p:custDataLst>
      <p:tags r:id="rId1"/>
    </p:custDataLst>
    <p:extLst>
      <p:ext uri="{BB962C8B-B14F-4D97-AF65-F5344CB8AC3E}">
        <p14:creationId xmlns:p14="http://schemas.microsoft.com/office/powerpoint/2010/main" val="1475811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Certification Program</a:t>
            </a:r>
          </a:p>
        </p:txBody>
      </p:sp>
      <p:sp>
        <p:nvSpPr>
          <p:cNvPr id="3" name="TextBox 2"/>
          <p:cNvSpPr txBox="1"/>
          <p:nvPr/>
        </p:nvSpPr>
        <p:spPr>
          <a:xfrm>
            <a:off x="457200" y="1436914"/>
            <a:ext cx="4724400" cy="5109091"/>
          </a:xfrm>
          <a:prstGeom prst="rect">
            <a:avLst/>
          </a:prstGeom>
          <a:noFill/>
        </p:spPr>
        <p:txBody>
          <a:bodyPr wrap="square" rtlCol="0">
            <a:spAutoFit/>
          </a:bodyPr>
          <a:lstStyle/>
          <a:p>
            <a:r>
              <a:rPr lang="en-US" sz="3800" dirty="0">
                <a:solidFill>
                  <a:srgbClr val="0072C6"/>
                </a:solidFill>
              </a:rPr>
              <a:t>Get ahead.</a:t>
            </a:r>
          </a:p>
          <a:p>
            <a:endParaRPr lang="en-US" dirty="0"/>
          </a:p>
          <a:p>
            <a:r>
              <a:rPr lang="en-US" dirty="0"/>
              <a:t>Microsoft Certifications demonstrate that you have the skills to design, deploy, and optimize the latest technology solutions. </a:t>
            </a:r>
          </a:p>
          <a:p>
            <a:endParaRPr lang="en-US" dirty="0"/>
          </a:p>
          <a:p>
            <a:r>
              <a:rPr lang="en-US" dirty="0"/>
              <a:t>Ask your Microsoft Learning Partner how you can prepare for certification.</a:t>
            </a:r>
          </a:p>
          <a:p>
            <a:endParaRPr lang="en-US" dirty="0"/>
          </a:p>
          <a:p>
            <a:r>
              <a:rPr lang="en-US" dirty="0"/>
              <a:t>For more information about Microsoft Certifications, go to:</a:t>
            </a:r>
          </a:p>
          <a:p>
            <a:r>
              <a:rPr lang="en-US" dirty="0">
                <a:hlinkClick r:id="rId3"/>
              </a:rPr>
              <a:t>http://www.microsoft.com/learning/</a:t>
            </a:r>
          </a:p>
          <a:p>
            <a:r>
              <a:rPr lang="en-US" dirty="0">
                <a:hlinkClick r:id="rId3"/>
              </a:rPr>
              <a:t>certification</a:t>
            </a:r>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5867400"/>
            <a:ext cx="1898910" cy="698502"/>
          </a:xfrm>
          <a:prstGeom prst="rect">
            <a:avLst/>
          </a:prstGeom>
        </p:spPr>
      </p:pic>
      <p:sp>
        <p:nvSpPr>
          <p:cNvPr id="4" name="TextBox 3"/>
          <p:cNvSpPr txBox="1"/>
          <p:nvPr/>
        </p:nvSpPr>
        <p:spPr>
          <a:xfrm>
            <a:off x="457200" y="1066800"/>
            <a:ext cx="5029200" cy="523220"/>
          </a:xfrm>
          <a:prstGeom prst="rect">
            <a:avLst/>
          </a:prstGeom>
          <a:noFill/>
        </p:spPr>
        <p:txBody>
          <a:bodyPr wrap="square" rtlCol="0">
            <a:spAutoFit/>
          </a:bodyPr>
          <a:lstStyle/>
          <a:p>
            <a:r>
              <a:rPr lang="en-US" sz="2800" dirty="0">
                <a:solidFill>
                  <a:srgbClr val="00188F"/>
                </a:solidFill>
              </a:rPr>
              <a:t>Get trained. Get certified.</a:t>
            </a:r>
          </a:p>
        </p:txBody>
      </p:sp>
      <p:sp>
        <p:nvSpPr>
          <p:cNvPr id="9" name="Rectangle 8"/>
          <p:cNvSpPr/>
          <p:nvPr/>
        </p:nvSpPr>
        <p:spPr>
          <a:xfrm>
            <a:off x="5791200" y="1992086"/>
            <a:ext cx="2819400" cy="167640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6003471" y="2322454"/>
            <a:ext cx="2438400" cy="1015663"/>
          </a:xfrm>
          <a:prstGeom prst="rect">
            <a:avLst/>
          </a:prstGeom>
          <a:noFill/>
        </p:spPr>
        <p:txBody>
          <a:bodyPr wrap="square" rtlCol="0">
            <a:spAutoFit/>
          </a:bodyPr>
          <a:lstStyle/>
          <a:p>
            <a:r>
              <a:rPr lang="en-US" sz="2000" dirty="0">
                <a:solidFill>
                  <a:schemeClr val="bg1"/>
                </a:solidFill>
              </a:rPr>
              <a:t>Microsoft Certified Solutions Expert (MCSE)</a:t>
            </a:r>
          </a:p>
        </p:txBody>
      </p:sp>
      <p:sp>
        <p:nvSpPr>
          <p:cNvPr id="11" name="Rectangle 10"/>
          <p:cNvSpPr/>
          <p:nvPr/>
        </p:nvSpPr>
        <p:spPr>
          <a:xfrm>
            <a:off x="5791200" y="3962400"/>
            <a:ext cx="2819400" cy="16764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6019800" y="4292767"/>
            <a:ext cx="2438400" cy="1015663"/>
          </a:xfrm>
          <a:prstGeom prst="rect">
            <a:avLst/>
          </a:prstGeom>
          <a:noFill/>
        </p:spPr>
        <p:txBody>
          <a:bodyPr wrap="square" rtlCol="0">
            <a:spAutoFit/>
          </a:bodyPr>
          <a:lstStyle/>
          <a:p>
            <a:r>
              <a:rPr lang="en-US" sz="2000" dirty="0">
                <a:solidFill>
                  <a:schemeClr val="bg1"/>
                </a:solidFill>
              </a:rPr>
              <a:t>Microsoft Certified Solutions Associate (MCSA)</a:t>
            </a:r>
          </a:p>
        </p:txBody>
      </p:sp>
    </p:spTree>
    <p:extLst>
      <p:ext uri="{BB962C8B-B14F-4D97-AF65-F5344CB8AC3E}">
        <p14:creationId xmlns:p14="http://schemas.microsoft.com/office/powerpoint/2010/main" val="3972133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for the labs</a:t>
            </a:r>
          </a:p>
        </p:txBody>
      </p:sp>
      <p:sp>
        <p:nvSpPr>
          <p:cNvPr id="4" name="Text Placeholder 3"/>
          <p:cNvSpPr>
            <a:spLocks noGrp="1"/>
          </p:cNvSpPr>
          <p:nvPr>
            <p:ph type="body" sz="quarter" idx="13"/>
          </p:nvPr>
        </p:nvSpPr>
        <p:spPr>
          <a:xfrm>
            <a:off x="457200" y="1066800"/>
            <a:ext cx="8094490" cy="1018169"/>
          </a:xfrm>
        </p:spPr>
        <p:txBody>
          <a:bodyPr/>
          <a:lstStyle/>
          <a:p>
            <a:pPr marL="0" indent="0">
              <a:spcBef>
                <a:spcPts val="0"/>
              </a:spcBef>
              <a:spcAft>
                <a:spcPts val="600"/>
              </a:spcAft>
              <a:buNone/>
            </a:pPr>
            <a:r>
              <a:rPr lang="en-US" sz="2000" dirty="0"/>
              <a:t>Your lab activities will be centered around a fictitious company that we will call Adatum Corporation, through which you will learn how to:</a:t>
            </a:r>
          </a:p>
          <a:p>
            <a:pPr marL="0" indent="0">
              <a:spcBef>
                <a:spcPts val="0"/>
              </a:spcBef>
              <a:buNone/>
            </a:pPr>
            <a:endParaRPr lang="en-US" sz="2000" dirty="0"/>
          </a:p>
          <a:p>
            <a:pPr marL="0" indent="0">
              <a:spcAft>
                <a:spcPts val="600"/>
              </a:spcAft>
              <a:buNone/>
            </a:pPr>
            <a:endParaRPr lang="en-US" sz="2400" dirty="0"/>
          </a:p>
        </p:txBody>
      </p:sp>
      <p:pic>
        <p:nvPicPr>
          <p:cNvPr id="6" name="Picture 5"/>
          <p:cNvPicPr>
            <a:picLocks noChangeAspect="1"/>
          </p:cNvPicPr>
          <p:nvPr/>
        </p:nvPicPr>
        <p:blipFill>
          <a:blip r:embed="rId3"/>
          <a:stretch>
            <a:fillRect/>
          </a:stretch>
        </p:blipFill>
        <p:spPr>
          <a:xfrm>
            <a:off x="7382277" y="2057400"/>
            <a:ext cx="170646" cy="1483302"/>
          </a:xfrm>
          <a:prstGeom prst="rect">
            <a:avLst/>
          </a:prstGeom>
        </p:spPr>
      </p:pic>
      <p:pic>
        <p:nvPicPr>
          <p:cNvPr id="7" name="Picture 6"/>
          <p:cNvPicPr>
            <a:picLocks noChangeAspect="1"/>
          </p:cNvPicPr>
          <p:nvPr/>
        </p:nvPicPr>
        <p:blipFill>
          <a:blip r:embed="rId4"/>
          <a:stretch>
            <a:fillRect/>
          </a:stretch>
        </p:blipFill>
        <p:spPr>
          <a:xfrm>
            <a:off x="7660866" y="2057400"/>
            <a:ext cx="157519" cy="1378292"/>
          </a:xfrm>
          <a:prstGeom prst="rect">
            <a:avLst/>
          </a:prstGeom>
        </p:spPr>
      </p:pic>
      <p:pic>
        <p:nvPicPr>
          <p:cNvPr id="8" name="Picture 7"/>
          <p:cNvPicPr>
            <a:picLocks noChangeAspect="1"/>
          </p:cNvPicPr>
          <p:nvPr/>
        </p:nvPicPr>
        <p:blipFill>
          <a:blip r:embed="rId5"/>
          <a:stretch>
            <a:fillRect/>
          </a:stretch>
        </p:blipFill>
        <p:spPr>
          <a:xfrm>
            <a:off x="7938440" y="2057400"/>
            <a:ext cx="170646" cy="1247024"/>
          </a:xfrm>
          <a:prstGeom prst="rect">
            <a:avLst/>
          </a:prstGeom>
        </p:spPr>
      </p:pic>
      <p:pic>
        <p:nvPicPr>
          <p:cNvPr id="9" name="Picture 8"/>
          <p:cNvPicPr>
            <a:picLocks noChangeAspect="1"/>
          </p:cNvPicPr>
          <p:nvPr/>
        </p:nvPicPr>
        <p:blipFill>
          <a:blip r:embed="rId6"/>
          <a:stretch>
            <a:fillRect/>
          </a:stretch>
        </p:blipFill>
        <p:spPr>
          <a:xfrm>
            <a:off x="8262905" y="2057400"/>
            <a:ext cx="406924" cy="1155137"/>
          </a:xfrm>
          <a:prstGeom prst="rect">
            <a:avLst/>
          </a:prstGeom>
        </p:spPr>
      </p:pic>
      <p:sp>
        <p:nvSpPr>
          <p:cNvPr id="10" name="TextBox 9"/>
          <p:cNvSpPr txBox="1"/>
          <p:nvPr/>
        </p:nvSpPr>
        <p:spPr>
          <a:xfrm>
            <a:off x="457200" y="1752600"/>
            <a:ext cx="6629400" cy="2985433"/>
          </a:xfrm>
          <a:prstGeom prst="rect">
            <a:avLst/>
          </a:prstGeom>
          <a:noFill/>
        </p:spPr>
        <p:txBody>
          <a:bodyPr wrap="square" rtlCol="0">
            <a:spAutoFit/>
          </a:bodyPr>
          <a:lstStyle/>
          <a:p>
            <a:pPr marL="457200" indent="-457200">
              <a:spcAft>
                <a:spcPts val="600"/>
              </a:spcAft>
              <a:buClr>
                <a:srgbClr val="0070C0"/>
              </a:buClr>
              <a:buFont typeface="Arial" pitchFamily="34" charset="0"/>
              <a:buChar char="•"/>
            </a:pPr>
            <a:r>
              <a:rPr lang="en-CA" sz="2000" dirty="0">
                <a:latin typeface="Segoe UI" pitchFamily="34" charset="0"/>
                <a:ea typeface="Segoe UI" pitchFamily="34" charset="0"/>
                <a:cs typeface="Segoe UI" pitchFamily="34" charset="0"/>
              </a:rPr>
              <a:t>Configure Windows PowerShell and run commands within it</a:t>
            </a:r>
          </a:p>
          <a:p>
            <a:pPr marL="457200" indent="-457200">
              <a:spcAft>
                <a:spcPts val="600"/>
              </a:spcAft>
              <a:buClr>
                <a:srgbClr val="0070C0"/>
              </a:buClr>
              <a:buFont typeface="Arial" pitchFamily="34" charset="0"/>
              <a:buChar char="•"/>
            </a:pPr>
            <a:r>
              <a:rPr lang="en-CA" sz="2000" dirty="0">
                <a:latin typeface="Segoe UI" pitchFamily="34" charset="0"/>
                <a:ea typeface="Segoe UI" pitchFamily="34" charset="0"/>
                <a:cs typeface="Segoe UI" pitchFamily="34" charset="0"/>
              </a:rPr>
              <a:t>Use the Windows PowerShell pipeline</a:t>
            </a:r>
          </a:p>
          <a:p>
            <a:pPr marL="457200" indent="-457200">
              <a:spcAft>
                <a:spcPts val="600"/>
              </a:spcAft>
              <a:buClr>
                <a:srgbClr val="0070C0"/>
              </a:buClr>
              <a:buFont typeface="Arial" pitchFamily="34" charset="0"/>
              <a:buChar char="•"/>
            </a:pPr>
            <a:r>
              <a:rPr lang="en-CA" sz="2000" dirty="0">
                <a:latin typeface="Segoe UI" pitchFamily="34" charset="0"/>
                <a:ea typeface="Segoe UI" pitchFamily="34" charset="0"/>
                <a:cs typeface="Segoe UI" pitchFamily="34" charset="0"/>
              </a:rPr>
              <a:t>Create, run, and modify scripts</a:t>
            </a:r>
          </a:p>
          <a:p>
            <a:pPr marL="457200" indent="-457200">
              <a:spcAft>
                <a:spcPts val="600"/>
              </a:spcAft>
              <a:buClr>
                <a:srgbClr val="0070C0"/>
              </a:buClr>
              <a:buFont typeface="Arial" pitchFamily="34" charset="0"/>
              <a:buChar char="•"/>
            </a:pPr>
            <a:r>
              <a:rPr lang="en-US" sz="2000" dirty="0">
                <a:latin typeface="Segoe UI" pitchFamily="34" charset="0"/>
                <a:ea typeface="Segoe UI" pitchFamily="34" charset="0"/>
                <a:cs typeface="Segoe UI" pitchFamily="34" charset="0"/>
              </a:rPr>
              <a:t>Perform administration on remote computers</a:t>
            </a:r>
          </a:p>
          <a:p>
            <a:pPr marL="457200" indent="-457200">
              <a:spcAft>
                <a:spcPts val="600"/>
              </a:spcAft>
              <a:buClr>
                <a:srgbClr val="0070C0"/>
              </a:buClr>
              <a:buFont typeface="Arial" pitchFamily="34" charset="0"/>
              <a:buChar char="•"/>
            </a:pPr>
            <a:r>
              <a:rPr lang="en-CA" sz="2000" dirty="0">
                <a:latin typeface="Segoe UI" pitchFamily="34" charset="0"/>
                <a:ea typeface="Segoe UI" pitchFamily="34" charset="0"/>
                <a:cs typeface="Segoe UI" pitchFamily="34" charset="0"/>
              </a:rPr>
              <a:t>Use </a:t>
            </a:r>
            <a:r>
              <a:rPr lang="en-US" sz="2000" dirty="0">
                <a:latin typeface="Segoe UI" pitchFamily="34" charset="0"/>
                <a:ea typeface="Segoe UI" pitchFamily="34" charset="0"/>
                <a:cs typeface="Segoe UI" pitchFamily="34" charset="0"/>
              </a:rPr>
              <a:t>profile scripts and the format operator</a:t>
            </a:r>
          </a:p>
          <a:p>
            <a:pPr>
              <a:spcAft>
                <a:spcPts val="600"/>
              </a:spcAft>
              <a:buClr>
                <a:srgbClr val="0070C0"/>
              </a:buClr>
            </a:pPr>
            <a:r>
              <a:rPr lang="en-US" sz="2000" dirty="0">
                <a:latin typeface="Segoe UI" pitchFamily="34" charset="0"/>
                <a:ea typeface="Segoe UI" pitchFamily="34" charset="0"/>
                <a:cs typeface="Segoe UI" pitchFamily="34" charset="0"/>
              </a:rPr>
              <a:t>You will work in a VM environment to complete the labs</a:t>
            </a:r>
          </a:p>
          <a:p>
            <a:endParaRPr lang="en-US" dirty="0"/>
          </a:p>
        </p:txBody>
      </p:sp>
    </p:spTree>
    <p:extLst>
      <p:ext uri="{BB962C8B-B14F-4D97-AF65-F5344CB8AC3E}">
        <p14:creationId xmlns:p14="http://schemas.microsoft.com/office/powerpoint/2010/main" val="1495904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VM environment</a:t>
            </a:r>
          </a:p>
        </p:txBody>
      </p:sp>
      <p:graphicFrame>
        <p:nvGraphicFramePr>
          <p:cNvPr id="6" name="Group 29"/>
          <p:cNvGraphicFramePr>
            <a:graphicFrameLocks noGrp="1"/>
          </p:cNvGraphicFramePr>
          <p:nvPr>
            <p:extLst>
              <p:ext uri="{D42A27DB-BD31-4B8C-83A1-F6EECF244321}">
                <p14:modId xmlns:p14="http://schemas.microsoft.com/office/powerpoint/2010/main" val="3953576920"/>
              </p:ext>
            </p:extLst>
          </p:nvPr>
        </p:nvGraphicFramePr>
        <p:xfrm>
          <a:off x="467544" y="1196752"/>
          <a:ext cx="8153400" cy="2936258"/>
        </p:xfrm>
        <a:graphic>
          <a:graphicData uri="http://schemas.openxmlformats.org/drawingml/2006/table">
            <a:tbl>
              <a:tblPr>
                <a:tableStyleId>{BC89EF96-8CEA-46FF-86C4-4CE0E7609802}</a:tableStyleId>
              </a:tblPr>
              <a:tblGrid>
                <a:gridCol w="2592288">
                  <a:extLst>
                    <a:ext uri="{9D8B030D-6E8A-4147-A177-3AD203B41FA5}">
                      <a16:colId xmlns:a16="http://schemas.microsoft.com/office/drawing/2014/main" val="20000"/>
                    </a:ext>
                  </a:extLst>
                </a:gridCol>
                <a:gridCol w="5561112">
                  <a:extLst>
                    <a:ext uri="{9D8B030D-6E8A-4147-A177-3AD203B41FA5}">
                      <a16:colId xmlns:a16="http://schemas.microsoft.com/office/drawing/2014/main" val="20001"/>
                    </a:ext>
                  </a:extLst>
                </a:gridCol>
              </a:tblGrid>
              <a:tr h="477475">
                <a:tc>
                  <a:txBody>
                    <a:bodyPr/>
                    <a:lstStyle/>
                    <a:p>
                      <a:pPr marL="0" marR="0" lvl="0" indent="0" algn="l" defTabSz="914400" rtl="0" eaLnBrk="1" fontAlgn="base" latinLnBrk="0" hangingPunct="1">
                        <a:lnSpc>
                          <a:spcPct val="90000"/>
                        </a:lnSpc>
                        <a:spcBef>
                          <a:spcPct val="0"/>
                        </a:spcBef>
                        <a:spcAft>
                          <a:spcPct val="0"/>
                        </a:spcAft>
                        <a:buClr>
                          <a:schemeClr val="hlink"/>
                        </a:buClr>
                        <a:buSzPct val="90000"/>
                        <a:buFontTx/>
                        <a:buNone/>
                        <a:tabLst/>
                      </a:pPr>
                      <a:r>
                        <a:rPr kumimoji="0" lang="en-US" sz="2000" b="1" u="none" strike="noStrike" cap="none" normalizeH="0" baseline="0" dirty="0">
                          <a:ln>
                            <a:noFill/>
                          </a:ln>
                          <a:solidFill>
                            <a:srgbClr val="0070C0"/>
                          </a:solidFill>
                          <a:effectLst/>
                        </a:rPr>
                        <a:t>VM name</a:t>
                      </a:r>
                      <a:endParaRPr kumimoji="0" lang="en-US" sz="2000" b="1" i="0" u="none" strike="noStrike" cap="none" normalizeH="0" baseline="0" dirty="0">
                        <a:ln>
                          <a:noFill/>
                        </a:ln>
                        <a:solidFill>
                          <a:srgbClr val="0070C0"/>
                        </a:solidFill>
                        <a:effectLst/>
                        <a:latin typeface="Verdana" pitchFamily="34" charset="0"/>
                        <a:cs typeface="Arial" charset="0"/>
                      </a:endParaRPr>
                    </a:p>
                  </a:txBody>
                  <a:tcPr marT="91421" marB="91421" anchor="ctr" horzOverflow="overflow">
                    <a:lnL w="12700" cap="flat" cmpd="sng" algn="ctr">
                      <a:noFill/>
                      <a:prstDash val="solid"/>
                      <a:round/>
                      <a:headEnd type="none" w="med" len="med"/>
                      <a:tailEnd type="none" w="med" len="med"/>
                    </a:ln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1" u="none" strike="noStrike" cap="none" normalizeH="0" baseline="0" dirty="0">
                          <a:ln>
                            <a:noFill/>
                          </a:ln>
                          <a:solidFill>
                            <a:srgbClr val="0070C0"/>
                          </a:solidFill>
                          <a:effectLst/>
                        </a:rPr>
                        <a:t>Use</a:t>
                      </a:r>
                      <a:endParaRPr kumimoji="0" lang="en-US" sz="2000" b="1" i="0" u="none" strike="noStrike" cap="none" normalizeH="0" baseline="0" dirty="0">
                        <a:ln>
                          <a:noFill/>
                        </a:ln>
                        <a:solidFill>
                          <a:srgbClr val="0070C0"/>
                        </a:solidFill>
                        <a:effectLst/>
                        <a:latin typeface="Verdana" pitchFamily="34" charset="0"/>
                        <a:cs typeface="Arial" charset="0"/>
                      </a:endParaRPr>
                    </a:p>
                  </a:txBody>
                  <a:tcPr marT="91421" marB="91421" anchor="ctr" horzOverflow="overflow">
                    <a:lnR w="12700" cap="flat" cmpd="sng" algn="ctr">
                      <a:noFill/>
                      <a:prstDash val="solid"/>
                      <a:round/>
                      <a:headEnd type="none" w="med" len="med"/>
                      <a:tailEnd type="none" w="med" len="med"/>
                    </a:lnR>
                  </a:tcPr>
                </a:tc>
                <a:extLst>
                  <a:ext uri="{0D108BD9-81ED-4DB2-BD59-A6C34878D82A}">
                    <a16:rowId xmlns:a16="http://schemas.microsoft.com/office/drawing/2014/main" val="10000"/>
                  </a:ext>
                </a:extLst>
              </a:tr>
              <a:tr h="721423">
                <a:tc>
                  <a:txBody>
                    <a:bodyPr/>
                    <a:lstStyle/>
                    <a:p>
                      <a:pPr>
                        <a:lnSpc>
                          <a:spcPct val="114000"/>
                        </a:lnSpc>
                        <a:spcAft>
                          <a:spcPts val="0"/>
                        </a:spcAft>
                      </a:pPr>
                      <a:r>
                        <a:rPr lang="en-US" sz="2000" b="1" dirty="0">
                          <a:latin typeface="+mn-lt"/>
                        </a:rPr>
                        <a:t>10961C-LON-DC1</a:t>
                      </a:r>
                    </a:p>
                  </a:txBody>
                  <a:tcPr marL="68580" marR="68580" marT="0" marB="0" anchor="ctr">
                    <a:lnL w="12700" cap="flat" cmpd="sng" algn="ctr">
                      <a:noFill/>
                      <a:prstDash val="solid"/>
                      <a:round/>
                      <a:headEnd type="none" w="med" len="med"/>
                      <a:tailEnd type="none" w="med" len="med"/>
                    </a:lnL>
                  </a:tcPr>
                </a:tc>
                <a:tc>
                  <a:txBody>
                    <a:bodyPr/>
                    <a:lstStyle/>
                    <a:p>
                      <a:pPr>
                        <a:lnSpc>
                          <a:spcPct val="114000"/>
                        </a:lnSpc>
                        <a:spcAft>
                          <a:spcPts val="0"/>
                        </a:spcAft>
                      </a:pPr>
                      <a:r>
                        <a:rPr lang="en-CA" sz="2000" dirty="0">
                          <a:latin typeface="+mn-lt"/>
                        </a:rPr>
                        <a:t>Windows Server 2016 domain controller with the full Desktop Experience</a:t>
                      </a:r>
                      <a:endParaRPr lang="en-US" sz="2000" dirty="0">
                        <a:latin typeface="+mn-lt"/>
                      </a:endParaRPr>
                    </a:p>
                  </a:txBody>
                  <a:tcPr marL="68580" marR="6858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721423">
                <a:tc>
                  <a:txBody>
                    <a:bodyPr/>
                    <a:lstStyle/>
                    <a:p>
                      <a:pPr>
                        <a:lnSpc>
                          <a:spcPct val="114000"/>
                        </a:lnSpc>
                        <a:spcAft>
                          <a:spcPts val="0"/>
                        </a:spcAft>
                      </a:pPr>
                      <a:r>
                        <a:rPr lang="en-US" sz="2000" b="1" dirty="0">
                          <a:latin typeface="+mn-lt"/>
                        </a:rPr>
                        <a:t>10961C-LON-CL1</a:t>
                      </a:r>
                    </a:p>
                  </a:txBody>
                  <a:tcPr marL="68580" marR="68580" marT="0" marB="0" anchor="ctr">
                    <a:lnL w="12700" cap="flat" cmpd="sng" algn="ctr">
                      <a:noFill/>
                      <a:prstDash val="solid"/>
                      <a:round/>
                      <a:headEnd type="none" w="med" len="med"/>
                      <a:tailEnd type="none" w="med" len="med"/>
                    </a:lnL>
                  </a:tcPr>
                </a:tc>
                <a:tc>
                  <a:txBody>
                    <a:bodyPr/>
                    <a:lstStyle/>
                    <a:p>
                      <a:pPr>
                        <a:lnSpc>
                          <a:spcPct val="114000"/>
                        </a:lnSpc>
                        <a:spcAft>
                          <a:spcPts val="0"/>
                        </a:spcAft>
                      </a:pPr>
                      <a:r>
                        <a:rPr lang="en-CA" sz="2000" dirty="0">
                          <a:latin typeface="+mn-lt"/>
                        </a:rPr>
                        <a:t>Domain-joined Windows 10 client computer with the Remote Server Administration Tools (RSAT) installed</a:t>
                      </a:r>
                      <a:endParaRPr lang="en-US" sz="2000" dirty="0">
                        <a:latin typeface="+mn-lt"/>
                      </a:endParaRPr>
                    </a:p>
                  </a:txBody>
                  <a:tcPr marL="68580" marR="6858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692927">
                <a:tc>
                  <a:txBody>
                    <a:bodyPr/>
                    <a:lstStyle/>
                    <a:p>
                      <a:pPr>
                        <a:lnSpc>
                          <a:spcPct val="114000"/>
                        </a:lnSpc>
                        <a:spcAft>
                          <a:spcPts val="0"/>
                        </a:spcAft>
                      </a:pPr>
                      <a:r>
                        <a:rPr lang="en-US" sz="2000" b="1" dirty="0">
                          <a:latin typeface="+mn-lt"/>
                        </a:rPr>
                        <a:t>10961C-LON-SVR1</a:t>
                      </a:r>
                    </a:p>
                  </a:txBody>
                  <a:tcPr marL="68580" marR="68580" marT="0" marB="0" anchor="ctr">
                    <a:lnL w="12700" cap="flat" cmpd="sng" algn="ctr">
                      <a:noFill/>
                      <a:prstDash val="solid"/>
                      <a:round/>
                      <a:headEnd type="none" w="med" len="med"/>
                      <a:tailEnd type="none" w="med" len="med"/>
                    </a:lnL>
                  </a:tcPr>
                </a:tc>
                <a:tc>
                  <a:txBody>
                    <a:bodyPr/>
                    <a:lstStyle/>
                    <a:p>
                      <a:pPr>
                        <a:lnSpc>
                          <a:spcPct val="114000"/>
                        </a:lnSpc>
                        <a:spcAft>
                          <a:spcPts val="0"/>
                        </a:spcAft>
                      </a:pPr>
                      <a:r>
                        <a:rPr lang="en-CA" sz="2000" dirty="0">
                          <a:latin typeface="+mn-lt"/>
                        </a:rPr>
                        <a:t>Windows Server 2016 member server with the full Desktop Experience</a:t>
                      </a:r>
                      <a:endParaRPr lang="en-US" sz="2000" dirty="0">
                        <a:latin typeface="+mn-lt"/>
                      </a:endParaRPr>
                    </a:p>
                  </a:txBody>
                  <a:tcPr marL="68580" marR="6858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04699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p:cNvSpPr>
            <a:spLocks noGrp="1"/>
          </p:cNvSpPr>
          <p:nvPr>
            <p:ph type="body" sz="quarter" idx="13"/>
          </p:nvPr>
        </p:nvSpPr>
        <p:spPr>
          <a:xfrm>
            <a:off x="457200" y="1219200"/>
            <a:ext cx="8001000" cy="5105400"/>
          </a:xfrm>
        </p:spPr>
        <p:txBody>
          <a:bodyPr/>
          <a:lstStyle/>
          <a:p>
            <a:pPr marL="0" indent="0">
              <a:spcBef>
                <a:spcPts val="0"/>
              </a:spcBef>
              <a:spcAft>
                <a:spcPts val="600"/>
              </a:spcAft>
              <a:buNone/>
            </a:pPr>
            <a:r>
              <a:rPr lang="en-US" sz="2000" dirty="0"/>
              <a:t>In this demonstration, you will learn how to:</a:t>
            </a:r>
          </a:p>
          <a:p>
            <a:pPr>
              <a:spcBef>
                <a:spcPts val="0"/>
              </a:spcBef>
              <a:spcAft>
                <a:spcPts val="600"/>
              </a:spcAft>
            </a:pPr>
            <a:r>
              <a:rPr lang="en-US" sz="2000" dirty="0"/>
              <a:t>Access the MLO lab environment</a:t>
            </a:r>
          </a:p>
          <a:p>
            <a:pPr>
              <a:spcBef>
                <a:spcPts val="0"/>
              </a:spcBef>
              <a:spcAft>
                <a:spcPts val="600"/>
              </a:spcAft>
            </a:pPr>
            <a:r>
              <a:rPr lang="en-US" sz="2000" dirty="0"/>
              <a:t>Switch between </a:t>
            </a:r>
            <a:r>
              <a:rPr lang="en-CA" sz="2000" dirty="0"/>
              <a:t>VMs</a:t>
            </a:r>
            <a:endParaRPr lang="en-US" sz="2000" dirty="0"/>
          </a:p>
          <a:p>
            <a:pPr>
              <a:spcBef>
                <a:spcPts val="0"/>
              </a:spcBef>
              <a:spcAft>
                <a:spcPts val="600"/>
              </a:spcAft>
            </a:pPr>
            <a:endParaRPr lang="en-US" sz="2000" dirty="0"/>
          </a:p>
          <a:p>
            <a:pPr marL="0" indent="0">
              <a:spcBef>
                <a:spcPts val="0"/>
              </a:spcBef>
              <a:spcAft>
                <a:spcPts val="600"/>
              </a:spcAft>
              <a:buNone/>
            </a:pPr>
            <a:r>
              <a:rPr lang="en-US" sz="2000" dirty="0"/>
              <a:t>Read the online Lab Notes carefully, because some procedures related to on-premises labs versus online labs might have slightly different steps. Any differences will be called out in the Lab Notes.</a:t>
            </a:r>
          </a:p>
        </p:txBody>
      </p:sp>
      <p:sp>
        <p:nvSpPr>
          <p:cNvPr id="9" name="Title 1"/>
          <p:cNvSpPr>
            <a:spLocks noGrp="1"/>
          </p:cNvSpPr>
          <p:nvPr>
            <p:ph type="title"/>
          </p:nvPr>
        </p:nvSpPr>
        <p:spPr>
          <a:xfrm>
            <a:off x="457200" y="0"/>
            <a:ext cx="9067800" cy="822960"/>
          </a:xfrm>
        </p:spPr>
        <p:txBody>
          <a:bodyPr/>
          <a:lstStyle/>
          <a:p>
            <a:r>
              <a:rPr lang="en-US" dirty="0"/>
              <a:t>Demonstration: Using Microsoft Labs Online </a:t>
            </a:r>
            <a:r>
              <a:rPr lang="en-US" i="1" dirty="0"/>
              <a:t>(OPTIONAL)</a:t>
            </a:r>
          </a:p>
        </p:txBody>
      </p:sp>
    </p:spTree>
    <p:extLst>
      <p:ext uri="{BB962C8B-B14F-4D97-AF65-F5344CB8AC3E}">
        <p14:creationId xmlns:p14="http://schemas.microsoft.com/office/powerpoint/2010/main" val="2696346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Using Hyper-V Manager </a:t>
            </a:r>
            <a:r>
              <a:rPr lang="en-US" i="1" dirty="0"/>
              <a:t>(OPTIONAL)</a:t>
            </a:r>
            <a:endParaRPr lang="en-US" dirty="0"/>
          </a:p>
        </p:txBody>
      </p:sp>
      <p:sp>
        <p:nvSpPr>
          <p:cNvPr id="4" name="Text Placeholder 3"/>
          <p:cNvSpPr>
            <a:spLocks noGrp="1"/>
          </p:cNvSpPr>
          <p:nvPr>
            <p:ph type="body" sz="quarter" idx="13"/>
          </p:nvPr>
        </p:nvSpPr>
        <p:spPr>
          <a:xfrm>
            <a:off x="457200" y="1008584"/>
            <a:ext cx="7859216" cy="5544616"/>
          </a:xfrm>
        </p:spPr>
        <p:txBody>
          <a:bodyPr/>
          <a:lstStyle/>
          <a:p>
            <a:pPr marL="0" indent="0">
              <a:spcBef>
                <a:spcPts val="0"/>
              </a:spcBef>
              <a:spcAft>
                <a:spcPts val="600"/>
              </a:spcAft>
              <a:buNone/>
            </a:pPr>
            <a:r>
              <a:rPr lang="en-US" sz="1800" dirty="0"/>
              <a:t>In this demonstration, you will learn how to:</a:t>
            </a:r>
          </a:p>
          <a:p>
            <a:pPr>
              <a:spcBef>
                <a:spcPts val="0"/>
              </a:spcBef>
              <a:spcAft>
                <a:spcPts val="600"/>
              </a:spcAft>
            </a:pPr>
            <a:r>
              <a:rPr lang="en-US" sz="1800" dirty="0"/>
              <a:t>Open Hyper-V Manager</a:t>
            </a:r>
          </a:p>
          <a:p>
            <a:pPr>
              <a:spcBef>
                <a:spcPts val="0"/>
              </a:spcBef>
              <a:spcAft>
                <a:spcPts val="600"/>
              </a:spcAft>
            </a:pPr>
            <a:r>
              <a:rPr lang="en-US" sz="1800" dirty="0"/>
              <a:t>Navigate the various sections/panes within Hyper-V Manager:</a:t>
            </a:r>
          </a:p>
          <a:p>
            <a:pPr lvl="1">
              <a:spcBef>
                <a:spcPts val="0"/>
              </a:spcBef>
              <a:spcAft>
                <a:spcPts val="600"/>
              </a:spcAft>
            </a:pPr>
            <a:r>
              <a:rPr lang="en-CA" sz="1800" dirty="0"/>
              <a:t>VMs</a:t>
            </a:r>
            <a:r>
              <a:rPr lang="en-US" sz="1800" dirty="0"/>
              <a:t>, snapshots, and actions (server-specific and VM</a:t>
            </a:r>
            <a:r>
              <a:rPr lang="en-CA" sz="1800" dirty="0"/>
              <a:t>‑</a:t>
            </a:r>
            <a:r>
              <a:rPr lang="en-US" sz="1800" dirty="0"/>
              <a:t>specific)</a:t>
            </a:r>
          </a:p>
          <a:p>
            <a:pPr>
              <a:spcBef>
                <a:spcPts val="0"/>
              </a:spcBef>
              <a:spcAft>
                <a:spcPts val="600"/>
              </a:spcAft>
            </a:pPr>
            <a:r>
              <a:rPr lang="en-US" sz="1800" dirty="0"/>
              <a:t>Identify the </a:t>
            </a:r>
            <a:r>
              <a:rPr lang="en-CA" sz="1800" dirty="0"/>
              <a:t>VMs </a:t>
            </a:r>
            <a:r>
              <a:rPr lang="en-US" sz="1800" dirty="0"/>
              <a:t>you will use in the labs for this course</a:t>
            </a:r>
          </a:p>
          <a:p>
            <a:pPr>
              <a:spcBef>
                <a:spcPts val="0"/>
              </a:spcBef>
              <a:spcAft>
                <a:spcPts val="600"/>
              </a:spcAft>
            </a:pPr>
            <a:r>
              <a:rPr lang="en-US" sz="1800" dirty="0"/>
              <a:t>Take a snapshot and apply a snapshot</a:t>
            </a:r>
          </a:p>
          <a:p>
            <a:pPr>
              <a:spcBef>
                <a:spcPts val="0"/>
              </a:spcBef>
              <a:spcAft>
                <a:spcPts val="600"/>
              </a:spcAft>
            </a:pPr>
            <a:r>
              <a:rPr lang="en-US" sz="1800" dirty="0"/>
              <a:t>Connect to a </a:t>
            </a:r>
            <a:r>
              <a:rPr lang="en-CA" sz="1800" dirty="0"/>
              <a:t>VM</a:t>
            </a:r>
            <a:endParaRPr lang="en-US" sz="1800" dirty="0"/>
          </a:p>
          <a:p>
            <a:pPr>
              <a:spcBef>
                <a:spcPts val="0"/>
              </a:spcBef>
              <a:spcAft>
                <a:spcPts val="600"/>
              </a:spcAft>
            </a:pPr>
            <a:r>
              <a:rPr lang="en-US" sz="1800" dirty="0"/>
              <a:t>Start and sign in to a </a:t>
            </a:r>
            <a:r>
              <a:rPr lang="en-CA" sz="1800" dirty="0"/>
              <a:t>VM</a:t>
            </a:r>
            <a:endParaRPr lang="en-US" sz="1800" dirty="0"/>
          </a:p>
          <a:p>
            <a:pPr>
              <a:spcBef>
                <a:spcPts val="0"/>
              </a:spcBef>
              <a:spcAft>
                <a:spcPts val="600"/>
              </a:spcAft>
            </a:pPr>
            <a:r>
              <a:rPr lang="en-US" sz="1800" dirty="0"/>
              <a:t>Switch between the full screen and window modes</a:t>
            </a:r>
          </a:p>
          <a:p>
            <a:pPr>
              <a:spcBef>
                <a:spcPts val="0"/>
              </a:spcBef>
              <a:spcAft>
                <a:spcPts val="600"/>
              </a:spcAft>
            </a:pPr>
            <a:r>
              <a:rPr lang="en-US" sz="1800" dirty="0"/>
              <a:t>Revert to the previous snapshot</a:t>
            </a:r>
          </a:p>
          <a:p>
            <a:pPr>
              <a:spcBef>
                <a:spcPts val="0"/>
              </a:spcBef>
              <a:spcAft>
                <a:spcPts val="600"/>
              </a:spcAft>
            </a:pPr>
            <a:r>
              <a:rPr lang="en-US" sz="1800" dirty="0"/>
              <a:t>Shut down a </a:t>
            </a:r>
            <a:r>
              <a:rPr lang="en-CA" sz="1800" dirty="0"/>
              <a:t>VM, and:</a:t>
            </a:r>
            <a:r>
              <a:rPr lang="en-US" sz="1800" dirty="0"/>
              <a:t> </a:t>
            </a:r>
          </a:p>
          <a:p>
            <a:pPr lvl="1">
              <a:spcBef>
                <a:spcPts val="0"/>
              </a:spcBef>
              <a:spcAft>
                <a:spcPts val="600"/>
              </a:spcAft>
            </a:pPr>
            <a:r>
              <a:rPr lang="en-US" sz="1800" dirty="0"/>
              <a:t>Know when to shut down versus turn off a VM</a:t>
            </a:r>
          </a:p>
          <a:p>
            <a:pPr>
              <a:spcBef>
                <a:spcPts val="0"/>
              </a:spcBef>
              <a:spcAft>
                <a:spcPts val="600"/>
              </a:spcAft>
            </a:pPr>
            <a:r>
              <a:rPr lang="en-US" sz="1800" dirty="0"/>
              <a:t>Close Hyper-V Manager</a:t>
            </a:r>
          </a:p>
        </p:txBody>
      </p:sp>
    </p:spTree>
    <p:extLst>
      <p:ext uri="{BB962C8B-B14F-4D97-AF65-F5344CB8AC3E}">
        <p14:creationId xmlns:p14="http://schemas.microsoft.com/office/powerpoint/2010/main" val="1911469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
            <a:ext cx="8229600" cy="822960"/>
          </a:xfrm>
        </p:spPr>
        <p:txBody>
          <a:bodyPr/>
          <a:lstStyle/>
          <a:p>
            <a:r>
              <a:rPr lang="en-US" sz="3600" dirty="0"/>
              <a:t>Welcome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11" name="Content Placeholder 2"/>
          <p:cNvSpPr>
            <a:spLocks noGrp="1"/>
          </p:cNvSpPr>
          <p:nvPr>
            <p:ph type="body" sz="quarter" idx="13"/>
          </p:nvPr>
        </p:nvSpPr>
        <p:spPr>
          <a:xfrm>
            <a:off x="457200" y="1447800"/>
            <a:ext cx="8229600" cy="4921251"/>
          </a:xfrm>
          <a:prstGeom prst="rect">
            <a:avLst/>
          </a:prstGeom>
        </p:spPr>
        <p:txBody>
          <a:bodyPr numCol="2" spcCol="457200"/>
          <a:lstStyle/>
          <a:p>
            <a:pPr marL="0" indent="0">
              <a:spcBef>
                <a:spcPts val="0"/>
              </a:spcBef>
              <a:buNone/>
            </a:pPr>
            <a:r>
              <a:rPr lang="en-US" sz="1800" dirty="0"/>
              <a:t>We’ve worked together with the Microsoft Partner Network and Microsoft IT Academies to bring you a world-class learning experience. </a:t>
            </a:r>
          </a:p>
          <a:p>
            <a:pPr marL="0" indent="0">
              <a:spcBef>
                <a:spcPts val="0"/>
              </a:spcBef>
              <a:buNone/>
            </a:pPr>
            <a:endParaRPr lang="en-US" sz="1800" b="1" dirty="0">
              <a:solidFill>
                <a:srgbClr val="0070C0"/>
              </a:solidFill>
            </a:endParaRPr>
          </a:p>
          <a:p>
            <a:pPr marL="0" indent="0">
              <a:spcBef>
                <a:spcPts val="0"/>
              </a:spcBef>
              <a:buNone/>
            </a:pPr>
            <a:r>
              <a:rPr lang="en-US" sz="1800" b="1" dirty="0">
                <a:solidFill>
                  <a:srgbClr val="0070C0"/>
                </a:solidFill>
              </a:rPr>
              <a:t>Microsoft Certified Trainers + Instructors. </a:t>
            </a:r>
            <a:r>
              <a:rPr lang="en-US" sz="1800" dirty="0"/>
              <a:t>Your instructor is a premier technical and instructional expert who meets ongoing certification requirements.  </a:t>
            </a:r>
          </a:p>
          <a:p>
            <a:pPr marL="0" indent="0">
              <a:spcBef>
                <a:spcPts val="0"/>
              </a:spcBef>
              <a:buNone/>
            </a:pPr>
            <a:endParaRPr lang="en-US" sz="1800" b="1" dirty="0">
              <a:solidFill>
                <a:srgbClr val="0070C0"/>
              </a:solidFill>
            </a:endParaRPr>
          </a:p>
          <a:p>
            <a:pPr marL="0" indent="0">
              <a:spcBef>
                <a:spcPts val="0"/>
              </a:spcBef>
              <a:buNone/>
            </a:pPr>
            <a:r>
              <a:rPr lang="en-US" sz="1800" b="1" dirty="0">
                <a:solidFill>
                  <a:srgbClr val="0070C0"/>
                </a:solidFill>
              </a:rPr>
              <a:t>Customer Satisfaction Guarantee.</a:t>
            </a:r>
            <a:r>
              <a:rPr lang="en-US" sz="1800" dirty="0">
                <a:solidFill>
                  <a:srgbClr val="0070C0"/>
                </a:solidFill>
              </a:rPr>
              <a:t> </a:t>
            </a:r>
            <a:r>
              <a:rPr lang="en-US" sz="1800" dirty="0"/>
              <a:t>Our partners offer a satisfaction guarantee and we hold them accountable for it. </a:t>
            </a:r>
            <a:br>
              <a:rPr lang="en-US" sz="1800" dirty="0"/>
            </a:br>
            <a:br>
              <a:rPr lang="en-US" sz="1800" dirty="0"/>
            </a:br>
            <a:br>
              <a:rPr lang="en-US" sz="1800" dirty="0"/>
            </a:br>
            <a:br>
              <a:rPr lang="en-US" sz="1800" dirty="0"/>
            </a:br>
            <a:br>
              <a:rPr lang="en-US" sz="1800" dirty="0"/>
            </a:br>
            <a:br>
              <a:rPr lang="en-US" sz="1800" dirty="0"/>
            </a:br>
            <a:r>
              <a:rPr lang="en-US" sz="1800" dirty="0"/>
              <a:t>At the end of class, please complete an evaluation of today’s experience. We value your feedback!  </a:t>
            </a:r>
          </a:p>
          <a:p>
            <a:pPr marL="0" indent="0">
              <a:spcBef>
                <a:spcPts val="0"/>
              </a:spcBef>
              <a:buNone/>
            </a:pPr>
            <a:endParaRPr lang="en-US" sz="1800" b="1" dirty="0">
              <a:solidFill>
                <a:srgbClr val="0070C0"/>
              </a:solidFill>
            </a:endParaRPr>
          </a:p>
          <a:p>
            <a:pPr marL="0" indent="0">
              <a:spcBef>
                <a:spcPts val="0"/>
              </a:spcBef>
              <a:buNone/>
            </a:pPr>
            <a:r>
              <a:rPr lang="en-US" sz="1800" b="1" dirty="0">
                <a:solidFill>
                  <a:srgbClr val="0070C0"/>
                </a:solidFill>
              </a:rPr>
              <a:t>Certification Exam Benefits. </a:t>
            </a:r>
            <a:r>
              <a:rPr lang="en-US" sz="1800" dirty="0"/>
              <a:t>After training, consider pursuing a Microsoft Certification to help distinguish your technical expertise and experience. Ask your instructor about available exam promotions and discounts.</a:t>
            </a:r>
          </a:p>
          <a:p>
            <a:pPr marL="0" indent="0">
              <a:spcBef>
                <a:spcPts val="0"/>
              </a:spcBef>
              <a:buNone/>
            </a:pPr>
            <a:endParaRPr lang="en-US" sz="1800" dirty="0"/>
          </a:p>
          <a:p>
            <a:pPr marL="0" indent="0">
              <a:spcBef>
                <a:spcPts val="0"/>
              </a:spcBef>
              <a:buNone/>
            </a:pPr>
            <a:r>
              <a:rPr lang="en-US" sz="1800" dirty="0"/>
              <a:t>We wish you a great learning experience and ongoing career success!</a:t>
            </a:r>
          </a:p>
          <a:p>
            <a:pPr marL="0" indent="0">
              <a:lnSpc>
                <a:spcPct val="97000"/>
              </a:lnSpc>
              <a:buNone/>
            </a:pPr>
            <a:endParaRPr lang="en-US" sz="1800" dirty="0"/>
          </a:p>
          <a:p>
            <a:pPr marL="0" indent="0">
              <a:lnSpc>
                <a:spcPct val="97000"/>
              </a:lnSpc>
              <a:buNone/>
            </a:pPr>
            <a:endParaRPr lang="nl-NL" sz="1000" dirty="0"/>
          </a:p>
          <a:p>
            <a:pPr marL="0" indent="0">
              <a:lnSpc>
                <a:spcPct val="97000"/>
              </a:lnSpc>
              <a:buNone/>
            </a:pPr>
            <a:endParaRPr lang="nl-NL" sz="1000" dirty="0"/>
          </a:p>
          <a:p>
            <a:pPr>
              <a:lnSpc>
                <a:spcPct val="97000"/>
              </a:lnSpc>
            </a:pPr>
            <a:endParaRPr lang="en-US" sz="1800" dirty="0"/>
          </a:p>
        </p:txBody>
      </p:sp>
      <p:sp>
        <p:nvSpPr>
          <p:cNvPr id="3" name="TextBox 2"/>
          <p:cNvSpPr txBox="1"/>
          <p:nvPr/>
        </p:nvSpPr>
        <p:spPr>
          <a:xfrm>
            <a:off x="457200" y="990600"/>
            <a:ext cx="7772400" cy="646331"/>
          </a:xfrm>
          <a:prstGeom prst="rect">
            <a:avLst/>
          </a:prstGeom>
          <a:noFill/>
        </p:spPr>
        <p:txBody>
          <a:bodyPr wrap="square" rtlCol="0">
            <a:spAutoFit/>
          </a:bodyPr>
          <a:lstStyle/>
          <a:p>
            <a:r>
              <a:rPr lang="en-US" b="1" dirty="0">
                <a:solidFill>
                  <a:srgbClr val="0070C0"/>
                </a:solidFill>
              </a:rPr>
              <a:t>Thank you for joining us today.</a:t>
            </a:r>
            <a:r>
              <a:rPr lang="en-US" dirty="0"/>
              <a:t> </a:t>
            </a:r>
          </a:p>
          <a:p>
            <a:endParaRPr lang="en-US" dirty="0"/>
          </a:p>
        </p:txBody>
      </p:sp>
    </p:spTree>
    <p:extLst>
      <p:ext uri="{BB962C8B-B14F-4D97-AF65-F5344CB8AC3E}">
        <p14:creationId xmlns:p14="http://schemas.microsoft.com/office/powerpoint/2010/main" val="874130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Instructor introduction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3" name="Text Placeholder 2"/>
          <p:cNvSpPr>
            <a:spLocks noGrp="1"/>
          </p:cNvSpPr>
          <p:nvPr>
            <p:ph type="body" sz="quarter" idx="13"/>
          </p:nvPr>
        </p:nvSpPr>
        <p:spPr>
          <a:xfrm>
            <a:off x="457200" y="1066800"/>
            <a:ext cx="5486400" cy="5105400"/>
          </a:xfrm>
        </p:spPr>
        <p:txBody>
          <a:bodyPr/>
          <a:lstStyle/>
          <a:p>
            <a:r>
              <a:rPr lang="en-US" sz="2400" dirty="0">
                <a:solidFill>
                  <a:srgbClr val="0070C0"/>
                </a:solidFill>
              </a:rPr>
              <a:t>Instructor:</a:t>
            </a:r>
          </a:p>
          <a:p>
            <a:endParaRPr lang="en-US" sz="2400" dirty="0">
              <a:solidFill>
                <a:srgbClr val="0070C0"/>
              </a:solidFill>
            </a:endParaRPr>
          </a:p>
          <a:p>
            <a:r>
              <a:rPr lang="en-US" sz="2400" dirty="0">
                <a:solidFill>
                  <a:srgbClr val="0070C0"/>
                </a:solidFill>
                <a:hlinkClick r:id="rId4"/>
              </a:rPr>
              <a:t>mike@michaelwhitehouse.com</a:t>
            </a:r>
            <a:endParaRPr lang="en-US" sz="2400" dirty="0">
              <a:solidFill>
                <a:srgbClr val="0070C0"/>
              </a:solidFill>
            </a:endParaRPr>
          </a:p>
          <a:p>
            <a:r>
              <a:rPr lang="en-US" sz="2400" dirty="0">
                <a:solidFill>
                  <a:srgbClr val="0070C0"/>
                </a:solidFill>
              </a:rPr>
              <a:t>@kramit &lt; twitter</a:t>
            </a:r>
          </a:p>
          <a:p>
            <a:r>
              <a:rPr lang="en-US" sz="2400" dirty="0">
                <a:solidFill>
                  <a:srgbClr val="0070C0"/>
                </a:solidFill>
              </a:rPr>
              <a:t>Github.com/kramit &lt; useful PS stuff</a:t>
            </a:r>
          </a:p>
        </p:txBody>
      </p:sp>
      <p:grpSp>
        <p:nvGrpSpPr>
          <p:cNvPr id="17" name="Group 16"/>
          <p:cNvGrpSpPr>
            <a:grpSpLocks noChangeAspect="1"/>
          </p:cNvGrpSpPr>
          <p:nvPr/>
        </p:nvGrpSpPr>
        <p:grpSpPr>
          <a:xfrm>
            <a:off x="6286358" y="1066800"/>
            <a:ext cx="2091928" cy="1331227"/>
            <a:chOff x="1066800" y="1066800"/>
            <a:chExt cx="3352800" cy="2133600"/>
          </a:xfrm>
        </p:grpSpPr>
        <p:grpSp>
          <p:nvGrpSpPr>
            <p:cNvPr id="18" name="Group 17"/>
            <p:cNvGrpSpPr/>
            <p:nvPr/>
          </p:nvGrpSpPr>
          <p:grpSpPr>
            <a:xfrm>
              <a:off x="1066800" y="1066800"/>
              <a:ext cx="3352800" cy="2133600"/>
              <a:chOff x="762000" y="1066800"/>
              <a:chExt cx="3352800" cy="2133600"/>
            </a:xfrm>
            <a:solidFill>
              <a:srgbClr val="0072C6"/>
            </a:solidFill>
          </p:grpSpPr>
          <p:sp>
            <p:nvSpPr>
              <p:cNvPr id="20" name="Rounded Rectangle 19"/>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236856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Student introductions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3" name="Text Placeholder 2"/>
          <p:cNvSpPr>
            <a:spLocks noGrp="1"/>
          </p:cNvSpPr>
          <p:nvPr>
            <p:ph type="body" sz="quarter" idx="13"/>
          </p:nvPr>
        </p:nvSpPr>
        <p:spPr/>
        <p:txBody>
          <a:bodyPr/>
          <a:lstStyle/>
          <a:p>
            <a:pPr marL="0" indent="0">
              <a:buNone/>
            </a:pPr>
            <a:r>
              <a:rPr lang="en-US" sz="2400" dirty="0"/>
              <a:t>Let’s get acquainted:</a:t>
            </a:r>
          </a:p>
          <a:p>
            <a:endParaRPr lang="en-US" sz="1200" dirty="0"/>
          </a:p>
          <a:p>
            <a:r>
              <a:rPr lang="en-US" sz="2400" dirty="0"/>
              <a:t>Your name</a:t>
            </a:r>
          </a:p>
          <a:p>
            <a:r>
              <a:rPr lang="en-US" sz="2400" dirty="0"/>
              <a:t>Company affiliation</a:t>
            </a:r>
          </a:p>
          <a:p>
            <a:r>
              <a:rPr lang="en-US" sz="2400" dirty="0"/>
              <a:t>Title/function</a:t>
            </a:r>
          </a:p>
          <a:p>
            <a:r>
              <a:rPr lang="en-US" sz="2400" dirty="0"/>
              <a:t>Windows Server administration experience</a:t>
            </a:r>
          </a:p>
          <a:p>
            <a:r>
              <a:rPr lang="en-US" sz="2400" dirty="0"/>
              <a:t>Windows PowerShell experience</a:t>
            </a:r>
          </a:p>
          <a:p>
            <a:r>
              <a:rPr lang="en-US" sz="2400" dirty="0"/>
              <a:t>Your expectations for the course</a:t>
            </a:r>
          </a:p>
          <a:p>
            <a:endParaRPr lang="en-CA" sz="2400" dirty="0"/>
          </a:p>
          <a:p>
            <a:endParaRPr lang="en-US" sz="2400" dirty="0"/>
          </a:p>
        </p:txBody>
      </p:sp>
      <p:grpSp>
        <p:nvGrpSpPr>
          <p:cNvPr id="11" name="Group 10"/>
          <p:cNvGrpSpPr>
            <a:grpSpLocks noChangeAspect="1"/>
          </p:cNvGrpSpPr>
          <p:nvPr/>
        </p:nvGrpSpPr>
        <p:grpSpPr>
          <a:xfrm>
            <a:off x="6286358" y="1066800"/>
            <a:ext cx="2091928" cy="1331227"/>
            <a:chOff x="1066800" y="1066800"/>
            <a:chExt cx="3352800" cy="2133600"/>
          </a:xfrm>
        </p:grpSpPr>
        <p:grpSp>
          <p:nvGrpSpPr>
            <p:cNvPr id="12" name="Group 11"/>
            <p:cNvGrpSpPr/>
            <p:nvPr/>
          </p:nvGrpSpPr>
          <p:grpSpPr>
            <a:xfrm>
              <a:off x="1066800" y="1066800"/>
              <a:ext cx="3352800" cy="2133600"/>
              <a:chOff x="762000" y="1066800"/>
              <a:chExt cx="3352800" cy="2133600"/>
            </a:xfrm>
            <a:solidFill>
              <a:srgbClr val="0072C6"/>
            </a:solidFill>
          </p:grpSpPr>
          <p:sp>
            <p:nvSpPr>
              <p:cNvPr id="14" name="Rounded Rectangle 13"/>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345115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Facilities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3" name="Text Placeholder 2"/>
          <p:cNvSpPr>
            <a:spLocks noGrp="1"/>
          </p:cNvSpPr>
          <p:nvPr>
            <p:ph type="body" sz="quarter" idx="13"/>
          </p:nvPr>
        </p:nvSpPr>
        <p:spPr>
          <a:xfrm>
            <a:off x="356960" y="1075461"/>
            <a:ext cx="8229600" cy="5105400"/>
          </a:xfrm>
        </p:spPr>
        <p:txBody>
          <a:bodyPr/>
          <a:lstStyle/>
          <a:p>
            <a:pPr>
              <a:spcBef>
                <a:spcPts val="0"/>
              </a:spcBef>
              <a:spcAft>
                <a:spcPts val="600"/>
              </a:spcAft>
            </a:pPr>
            <a:r>
              <a:rPr lang="en-US" sz="2000" dirty="0"/>
              <a:t>Class hours</a:t>
            </a:r>
          </a:p>
          <a:p>
            <a:pPr>
              <a:spcBef>
                <a:spcPts val="0"/>
              </a:spcBef>
              <a:spcAft>
                <a:spcPts val="600"/>
              </a:spcAft>
            </a:pPr>
            <a:r>
              <a:rPr lang="en-US" sz="2000" dirty="0"/>
              <a:t>Building hours</a:t>
            </a:r>
          </a:p>
          <a:p>
            <a:pPr>
              <a:spcBef>
                <a:spcPts val="0"/>
              </a:spcBef>
              <a:spcAft>
                <a:spcPts val="600"/>
              </a:spcAft>
            </a:pPr>
            <a:r>
              <a:rPr lang="en-US" sz="2000" dirty="0"/>
              <a:t>Parking</a:t>
            </a:r>
          </a:p>
          <a:p>
            <a:pPr>
              <a:spcBef>
                <a:spcPts val="0"/>
              </a:spcBef>
              <a:spcAft>
                <a:spcPts val="600"/>
              </a:spcAft>
            </a:pPr>
            <a:r>
              <a:rPr lang="en-US" sz="2000" dirty="0"/>
              <a:t>Restrooms</a:t>
            </a:r>
          </a:p>
          <a:p>
            <a:pPr>
              <a:spcBef>
                <a:spcPts val="0"/>
              </a:spcBef>
              <a:spcAft>
                <a:spcPts val="600"/>
              </a:spcAft>
            </a:pPr>
            <a:r>
              <a:rPr lang="en-US" sz="2000" dirty="0"/>
              <a:t>Meals</a:t>
            </a:r>
          </a:p>
          <a:p>
            <a:pPr>
              <a:spcBef>
                <a:spcPts val="0"/>
              </a:spcBef>
              <a:spcAft>
                <a:spcPts val="600"/>
              </a:spcAft>
            </a:pPr>
            <a:r>
              <a:rPr lang="en-US" sz="2000" dirty="0"/>
              <a:t>Phones</a:t>
            </a:r>
          </a:p>
          <a:p>
            <a:pPr>
              <a:spcBef>
                <a:spcPts val="0"/>
              </a:spcBef>
              <a:spcAft>
                <a:spcPts val="600"/>
              </a:spcAft>
            </a:pPr>
            <a:r>
              <a:rPr lang="en-US" sz="2000" dirty="0"/>
              <a:t>Messages</a:t>
            </a:r>
          </a:p>
          <a:p>
            <a:pPr>
              <a:spcBef>
                <a:spcPts val="0"/>
              </a:spcBef>
              <a:spcAft>
                <a:spcPts val="600"/>
              </a:spcAft>
            </a:pPr>
            <a:r>
              <a:rPr lang="en-US" sz="2000" dirty="0"/>
              <a:t>Smoking</a:t>
            </a:r>
          </a:p>
          <a:p>
            <a:pPr>
              <a:spcBef>
                <a:spcPts val="0"/>
              </a:spcBef>
              <a:spcAft>
                <a:spcPts val="600"/>
              </a:spcAft>
            </a:pPr>
            <a:r>
              <a:rPr lang="en-US" sz="2000" dirty="0"/>
              <a:t>Internet access </a:t>
            </a:r>
          </a:p>
          <a:p>
            <a:pPr>
              <a:spcBef>
                <a:spcPts val="0"/>
              </a:spcBef>
              <a:spcAft>
                <a:spcPts val="600"/>
              </a:spcAft>
            </a:pPr>
            <a:r>
              <a:rPr lang="en-US" sz="2000" dirty="0"/>
              <a:t>Recycling</a:t>
            </a:r>
          </a:p>
          <a:p>
            <a:pPr>
              <a:spcBef>
                <a:spcPts val="0"/>
              </a:spcBef>
              <a:spcAft>
                <a:spcPts val="600"/>
              </a:spcAft>
            </a:pPr>
            <a:r>
              <a:rPr lang="en-US" sz="2000" dirty="0"/>
              <a:t>Emergency procedures</a:t>
            </a:r>
          </a:p>
          <a:p>
            <a:endParaRPr lang="en-CA" sz="2400" dirty="0"/>
          </a:p>
          <a:p>
            <a:endParaRPr lang="en-US" sz="2400" dirty="0"/>
          </a:p>
        </p:txBody>
      </p:sp>
      <p:pic>
        <p:nvPicPr>
          <p:cNvPr id="6" name="Picture 5"/>
          <p:cNvPicPr>
            <a:picLocks noChangeAspect="1"/>
          </p:cNvPicPr>
          <p:nvPr/>
        </p:nvPicPr>
        <p:blipFill>
          <a:blip r:embed="rId4"/>
          <a:stretch>
            <a:fillRect/>
          </a:stretch>
        </p:blipFill>
        <p:spPr>
          <a:xfrm>
            <a:off x="4425490" y="2174981"/>
            <a:ext cx="1202732" cy="1202732"/>
          </a:xfrm>
          <a:prstGeom prst="rect">
            <a:avLst/>
          </a:prstGeom>
        </p:spPr>
      </p:pic>
      <p:pic>
        <p:nvPicPr>
          <p:cNvPr id="32" name="Picture 31"/>
          <p:cNvPicPr>
            <a:picLocks noChangeAspect="1"/>
          </p:cNvPicPr>
          <p:nvPr/>
        </p:nvPicPr>
        <p:blipFill>
          <a:blip r:embed="rId5"/>
          <a:stretch>
            <a:fillRect/>
          </a:stretch>
        </p:blipFill>
        <p:spPr>
          <a:xfrm>
            <a:off x="6003725" y="1691520"/>
            <a:ext cx="1082875" cy="1686193"/>
          </a:xfrm>
          <a:prstGeom prst="rect">
            <a:avLst/>
          </a:prstGeom>
        </p:spPr>
      </p:pic>
      <p:grpSp>
        <p:nvGrpSpPr>
          <p:cNvPr id="39" name="Group 38"/>
          <p:cNvGrpSpPr>
            <a:grpSpLocks noChangeAspect="1"/>
          </p:cNvGrpSpPr>
          <p:nvPr/>
        </p:nvGrpSpPr>
        <p:grpSpPr>
          <a:xfrm>
            <a:off x="4318611" y="3616842"/>
            <a:ext cx="1424169" cy="1015708"/>
            <a:chOff x="975600" y="4290620"/>
            <a:chExt cx="2006088" cy="1430728"/>
          </a:xfrm>
        </p:grpSpPr>
        <p:grpSp>
          <p:nvGrpSpPr>
            <p:cNvPr id="40" name="Group 39"/>
            <p:cNvGrpSpPr>
              <a:grpSpLocks noChangeAspect="1"/>
            </p:cNvGrpSpPr>
            <p:nvPr/>
          </p:nvGrpSpPr>
          <p:grpSpPr>
            <a:xfrm>
              <a:off x="975600" y="4290620"/>
              <a:ext cx="2006088" cy="1430728"/>
              <a:chOff x="1918853" y="3044496"/>
              <a:chExt cx="666391" cy="475141"/>
            </a:xfrm>
          </p:grpSpPr>
          <p:sp>
            <p:nvSpPr>
              <p:cNvPr id="42"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43" name="Trapezoid 12"/>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44" name="Rectangle 43"/>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grpSp>
        <p:sp>
          <p:nvSpPr>
            <p:cNvPr id="41" name="Rectangle 40"/>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829139" y="3377713"/>
            <a:ext cx="758815" cy="1500602"/>
          </a:xfrm>
          <a:prstGeom prst="rect">
            <a:avLst/>
          </a:prstGeom>
        </p:spPr>
      </p:pic>
      <p:pic>
        <p:nvPicPr>
          <p:cNvPr id="10" name="Picture 9"/>
          <p:cNvPicPr>
            <a:picLocks noChangeAspect="1"/>
          </p:cNvPicPr>
          <p:nvPr/>
        </p:nvPicPr>
        <p:blipFill rotWithShape="1">
          <a:blip r:embed="rId7" cstate="print">
            <a:extLst>
              <a:ext uri="{28A0092B-C50C-407E-A947-70E740481C1C}">
                <a14:useLocalDpi xmlns:a14="http://schemas.microsoft.com/office/drawing/2010/main" val="0"/>
              </a:ext>
            </a:extLst>
          </a:blip>
          <a:srcRect l="28331" t="1639" r="30003" b="2527"/>
          <a:stretch/>
        </p:blipFill>
        <p:spPr>
          <a:xfrm>
            <a:off x="6477000" y="3476235"/>
            <a:ext cx="609600" cy="1402080"/>
          </a:xfrm>
          <a:prstGeom prst="rect">
            <a:avLst/>
          </a:prstGeom>
        </p:spPr>
      </p:pic>
    </p:spTree>
    <p:extLst>
      <p:ext uri="{BB962C8B-B14F-4D97-AF65-F5344CB8AC3E}">
        <p14:creationId xmlns:p14="http://schemas.microsoft.com/office/powerpoint/2010/main" val="4016950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Audience </a:t>
            </a:r>
          </a:p>
        </p:txBody>
      </p:sp>
      <p:sp>
        <p:nvSpPr>
          <p:cNvPr id="3" name="Text Placeholder 2"/>
          <p:cNvSpPr>
            <a:spLocks noGrp="1"/>
          </p:cNvSpPr>
          <p:nvPr>
            <p:ph type="body" sz="quarter" idx="13"/>
          </p:nvPr>
        </p:nvSpPr>
        <p:spPr/>
        <p:txBody>
          <a:bodyPr/>
          <a:lstStyle/>
          <a:p>
            <a:pPr marL="0" indent="0">
              <a:spcBef>
                <a:spcPts val="0"/>
              </a:spcBef>
              <a:spcAft>
                <a:spcPts val="1200"/>
              </a:spcAft>
              <a:buNone/>
            </a:pPr>
            <a:r>
              <a:rPr lang="en-CA" sz="2000" dirty="0"/>
              <a:t>Candidates who attend this course typically are IT pros who:</a:t>
            </a:r>
          </a:p>
          <a:p>
            <a:pPr>
              <a:spcBef>
                <a:spcPts val="0"/>
              </a:spcBef>
              <a:spcAft>
                <a:spcPts val="1200"/>
              </a:spcAft>
            </a:pPr>
            <a:r>
              <a:rPr lang="en-CA" sz="2000" dirty="0"/>
              <a:t>Are already experienced in general Windows Server and Windows client administration</a:t>
            </a:r>
          </a:p>
          <a:p>
            <a:pPr>
              <a:spcBef>
                <a:spcPts val="0"/>
              </a:spcBef>
              <a:spcAft>
                <a:spcPts val="1200"/>
              </a:spcAft>
            </a:pPr>
            <a:r>
              <a:rPr lang="en-CA" sz="2000" dirty="0"/>
              <a:t>Want to learn more about using Windows PowerShell for administration</a:t>
            </a:r>
          </a:p>
          <a:p>
            <a:pPr marL="0" indent="0">
              <a:spcBef>
                <a:spcPts val="0"/>
              </a:spcBef>
              <a:spcAft>
                <a:spcPts val="1200"/>
              </a:spcAft>
              <a:buNone/>
            </a:pPr>
            <a:r>
              <a:rPr lang="en-CA" sz="2000" dirty="0"/>
              <a:t>This course does not require any prior experience with any version of Windows PowerShell or any scripting language. The course is also suitable for IT professionals who are already experienced in server administration, including that for Microsoft Exchange Server, Microsoft SharePoint Server, Microsoft SQL Server, and System Center</a:t>
            </a:r>
            <a:endParaRPr lang="en-CA" sz="2400" dirty="0"/>
          </a:p>
          <a:p>
            <a:endParaRPr lang="en-US" sz="2400" dirty="0"/>
          </a:p>
        </p:txBody>
      </p:sp>
    </p:spTree>
    <p:extLst>
      <p:ext uri="{BB962C8B-B14F-4D97-AF65-F5344CB8AC3E}">
        <p14:creationId xmlns:p14="http://schemas.microsoft.com/office/powerpoint/2010/main" val="3712014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Prerequisites</a:t>
            </a:r>
          </a:p>
        </p:txBody>
      </p:sp>
      <p:sp>
        <p:nvSpPr>
          <p:cNvPr id="3" name="Text Placeholder 2"/>
          <p:cNvSpPr>
            <a:spLocks noGrp="1"/>
          </p:cNvSpPr>
          <p:nvPr>
            <p:ph type="body" sz="quarter" idx="13"/>
          </p:nvPr>
        </p:nvSpPr>
        <p:spPr/>
        <p:txBody>
          <a:bodyPr/>
          <a:lstStyle/>
          <a:p>
            <a:pPr marL="0" indent="0">
              <a:spcBef>
                <a:spcPts val="0"/>
              </a:spcBef>
              <a:spcAft>
                <a:spcPts val="1200"/>
              </a:spcAft>
              <a:buNone/>
            </a:pPr>
            <a:r>
              <a:rPr lang="en-CA" sz="2000" dirty="0"/>
              <a:t>Before attending this course, students must have:</a:t>
            </a:r>
          </a:p>
          <a:p>
            <a:pPr lvl="0">
              <a:spcBef>
                <a:spcPts val="0"/>
              </a:spcBef>
              <a:spcAft>
                <a:spcPts val="1200"/>
              </a:spcAft>
            </a:pPr>
            <a:r>
              <a:rPr lang="en-CA" sz="2000" dirty="0"/>
              <a:t>Experience with Windows networking technologies and implementation</a:t>
            </a:r>
          </a:p>
          <a:p>
            <a:pPr lvl="0">
              <a:spcBef>
                <a:spcPts val="0"/>
              </a:spcBef>
              <a:spcAft>
                <a:spcPts val="1200"/>
              </a:spcAft>
            </a:pPr>
            <a:r>
              <a:rPr lang="en-CA" sz="2000" dirty="0"/>
              <a:t>Experience with Windows Server administration, maintenance, and troubleshooting</a:t>
            </a:r>
          </a:p>
          <a:p>
            <a:pPr lvl="0">
              <a:spcBef>
                <a:spcPts val="0"/>
              </a:spcBef>
              <a:spcAft>
                <a:spcPts val="1200"/>
              </a:spcAft>
            </a:pPr>
            <a:r>
              <a:rPr lang="en-CA" sz="2000" dirty="0"/>
              <a:t>Experience with Windows Client administration, maintenance, and troubleshooting</a:t>
            </a:r>
          </a:p>
        </p:txBody>
      </p:sp>
    </p:spTree>
    <p:extLst>
      <p:ext uri="{BB962C8B-B14F-4D97-AF65-F5344CB8AC3E}">
        <p14:creationId xmlns:p14="http://schemas.microsoft.com/office/powerpoint/2010/main" val="2427581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Objectives</a:t>
            </a:r>
          </a:p>
        </p:txBody>
      </p:sp>
      <p:sp>
        <p:nvSpPr>
          <p:cNvPr id="3" name="Text Placeholder 2"/>
          <p:cNvSpPr>
            <a:spLocks noGrp="1"/>
          </p:cNvSpPr>
          <p:nvPr>
            <p:ph type="body" sz="quarter" idx="13"/>
          </p:nvPr>
        </p:nvSpPr>
        <p:spPr>
          <a:xfrm>
            <a:off x="457200" y="1066800"/>
            <a:ext cx="8610600" cy="5105400"/>
          </a:xfrm>
        </p:spPr>
        <p:txBody>
          <a:bodyPr/>
          <a:lstStyle/>
          <a:p>
            <a:pPr marL="0" indent="0">
              <a:spcBef>
                <a:spcPts val="0"/>
              </a:spcBef>
              <a:spcAft>
                <a:spcPts val="1200"/>
              </a:spcAft>
              <a:buNone/>
            </a:pPr>
            <a:r>
              <a:rPr lang="en-CA" sz="2000" dirty="0"/>
              <a:t>After completing this course, students will be able to:</a:t>
            </a:r>
            <a:endParaRPr lang="en-US" sz="2000" dirty="0"/>
          </a:p>
          <a:p>
            <a:pPr>
              <a:spcBef>
                <a:spcPts val="0"/>
              </a:spcBef>
              <a:spcAft>
                <a:spcPts val="1200"/>
              </a:spcAft>
            </a:pPr>
            <a:r>
              <a:rPr lang="en-CA" sz="2000" dirty="0"/>
              <a:t>Explain the basic concepts behind Windows PowerShell</a:t>
            </a:r>
          </a:p>
          <a:p>
            <a:pPr>
              <a:spcBef>
                <a:spcPts val="0"/>
              </a:spcBef>
              <a:spcAft>
                <a:spcPts val="1200"/>
              </a:spcAft>
            </a:pPr>
            <a:r>
              <a:rPr lang="en-CA" sz="2000" dirty="0"/>
              <a:t>Identify and use basic cmdlets to manage a variety of services by </a:t>
            </a:r>
            <a:br>
              <a:rPr lang="en-CA" sz="2000" dirty="0"/>
            </a:br>
            <a:r>
              <a:rPr lang="en-CA" sz="2000" dirty="0"/>
              <a:t>using Windows PowerShell</a:t>
            </a:r>
          </a:p>
          <a:p>
            <a:pPr>
              <a:spcBef>
                <a:spcPts val="0"/>
              </a:spcBef>
              <a:spcAft>
                <a:spcPts val="1200"/>
              </a:spcAft>
            </a:pPr>
            <a:r>
              <a:rPr lang="en-CA" sz="2000" dirty="0"/>
              <a:t>Work with the Windows PowerShell pipeline</a:t>
            </a:r>
          </a:p>
          <a:p>
            <a:pPr>
              <a:spcBef>
                <a:spcPts val="0"/>
              </a:spcBef>
              <a:spcAft>
                <a:spcPts val="1200"/>
              </a:spcAft>
            </a:pPr>
            <a:r>
              <a:rPr lang="en-CA" sz="2000" dirty="0"/>
              <a:t>Describe how the Windows PowerShell pipeline works</a:t>
            </a:r>
          </a:p>
          <a:p>
            <a:pPr>
              <a:spcBef>
                <a:spcPts val="0"/>
              </a:spcBef>
              <a:spcAft>
                <a:spcPts val="1200"/>
              </a:spcAft>
            </a:pPr>
            <a:r>
              <a:rPr lang="en-CA" sz="2000" dirty="0"/>
              <a:t>Use PSProviders and PSDrives</a:t>
            </a:r>
          </a:p>
          <a:p>
            <a:pPr>
              <a:spcBef>
                <a:spcPts val="0"/>
              </a:spcBef>
              <a:spcAft>
                <a:spcPts val="1200"/>
              </a:spcAft>
            </a:pPr>
            <a:r>
              <a:rPr lang="en-CA" sz="2000" dirty="0"/>
              <a:t>Use WMI and CIM to manage Windows servers</a:t>
            </a:r>
          </a:p>
          <a:p>
            <a:pPr>
              <a:spcBef>
                <a:spcPts val="0"/>
              </a:spcBef>
              <a:spcAft>
                <a:spcPts val="1200"/>
              </a:spcAft>
            </a:pPr>
            <a:r>
              <a:rPr lang="en-CA" sz="2000" dirty="0"/>
              <a:t>Use variables, arrays, and hash tables in Windows PowerShell</a:t>
            </a:r>
          </a:p>
          <a:p>
            <a:pPr>
              <a:spcBef>
                <a:spcPts val="0"/>
              </a:spcBef>
              <a:spcAft>
                <a:spcPts val="1200"/>
              </a:spcAft>
            </a:pPr>
            <a:r>
              <a:rPr lang="en-CA" sz="2000" dirty="0"/>
              <a:t>Develop basic Windows PowerShell scripts</a:t>
            </a:r>
          </a:p>
        </p:txBody>
      </p:sp>
    </p:spTree>
    <p:extLst>
      <p:ext uri="{BB962C8B-B14F-4D97-AF65-F5344CB8AC3E}">
        <p14:creationId xmlns:p14="http://schemas.microsoft.com/office/powerpoint/2010/main" val="1656249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Objectives, continued</a:t>
            </a:r>
          </a:p>
        </p:txBody>
      </p:sp>
      <p:sp>
        <p:nvSpPr>
          <p:cNvPr id="3" name="Text Placeholder 2"/>
          <p:cNvSpPr>
            <a:spLocks noGrp="1"/>
          </p:cNvSpPr>
          <p:nvPr>
            <p:ph type="body" sz="quarter" idx="13"/>
          </p:nvPr>
        </p:nvSpPr>
        <p:spPr>
          <a:xfrm>
            <a:off x="457200" y="1066800"/>
            <a:ext cx="8382000" cy="5105400"/>
          </a:xfrm>
        </p:spPr>
        <p:txBody>
          <a:bodyPr/>
          <a:lstStyle/>
          <a:p>
            <a:pPr marL="0" indent="0">
              <a:spcBef>
                <a:spcPts val="0"/>
              </a:spcBef>
              <a:spcAft>
                <a:spcPts val="1200"/>
              </a:spcAft>
              <a:buNone/>
            </a:pPr>
            <a:r>
              <a:rPr lang="en-CA" sz="2000" dirty="0"/>
              <a:t>After completing this course, students will be able to:</a:t>
            </a:r>
          </a:p>
          <a:p>
            <a:pPr>
              <a:spcBef>
                <a:spcPts val="0"/>
              </a:spcBef>
              <a:spcAft>
                <a:spcPts val="1200"/>
              </a:spcAft>
            </a:pPr>
            <a:r>
              <a:rPr lang="en-CA" sz="2000" dirty="0"/>
              <a:t>Implement advanced scripting concepts such as gathering input, documenting scripts, and error handling</a:t>
            </a:r>
          </a:p>
          <a:p>
            <a:pPr>
              <a:spcBef>
                <a:spcPts val="0"/>
              </a:spcBef>
              <a:spcAft>
                <a:spcPts val="1200"/>
              </a:spcAft>
            </a:pPr>
            <a:r>
              <a:rPr lang="en-CA" sz="2000" dirty="0"/>
              <a:t>Administer remote computers</a:t>
            </a:r>
          </a:p>
          <a:p>
            <a:pPr>
              <a:spcBef>
                <a:spcPts val="0"/>
              </a:spcBef>
              <a:spcAft>
                <a:spcPts val="1200"/>
              </a:spcAft>
            </a:pPr>
            <a:r>
              <a:rPr lang="en-CA" sz="2000" dirty="0"/>
              <a:t>Use background jobs and scheduled jobs</a:t>
            </a:r>
          </a:p>
          <a:p>
            <a:pPr>
              <a:spcBef>
                <a:spcPts val="0"/>
              </a:spcBef>
              <a:spcAft>
                <a:spcPts val="1200"/>
              </a:spcAft>
            </a:pPr>
            <a:r>
              <a:rPr lang="en-CA" sz="2000" dirty="0"/>
              <a:t>Use advanced Windows PowerShell techniques and profiles</a:t>
            </a:r>
          </a:p>
          <a:p>
            <a:pPr marL="0" indent="0">
              <a:spcBef>
                <a:spcPts val="0"/>
              </a:spcBef>
              <a:spcAft>
                <a:spcPts val="1200"/>
              </a:spcAft>
              <a:buNone/>
            </a:pPr>
            <a:endParaRPr lang="en-US" sz="2000" dirty="0"/>
          </a:p>
          <a:p>
            <a:pPr>
              <a:spcBef>
                <a:spcPts val="0"/>
              </a:spcBef>
              <a:spcAft>
                <a:spcPts val="1200"/>
              </a:spcAft>
            </a:pPr>
            <a:endParaRPr lang="en-US" sz="2400" dirty="0"/>
          </a:p>
        </p:txBody>
      </p:sp>
    </p:spTree>
    <p:extLst>
      <p:ext uri="{BB962C8B-B14F-4D97-AF65-F5344CB8AC3E}">
        <p14:creationId xmlns:p14="http://schemas.microsoft.com/office/powerpoint/2010/main" val="14956039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C">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1921</Words>
  <Application>Microsoft Office PowerPoint</Application>
  <PresentationFormat>On-screen Show (4:3)</PresentationFormat>
  <Paragraphs>300</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Courier New</vt:lpstr>
      <vt:lpstr>Segoe</vt:lpstr>
      <vt:lpstr>Segoe UI</vt:lpstr>
      <vt:lpstr>Segoe UI Light</vt:lpstr>
      <vt:lpstr>Verdana</vt:lpstr>
      <vt:lpstr>Office Theme</vt:lpstr>
      <vt:lpstr>PowerPoint Presentation</vt:lpstr>
      <vt:lpstr>Welcome</vt:lpstr>
      <vt:lpstr>Hello! Instructor introduction</vt:lpstr>
      <vt:lpstr>Hello! Student introductions</vt:lpstr>
      <vt:lpstr>Facilities</vt:lpstr>
      <vt:lpstr>About this course: Audience </vt:lpstr>
      <vt:lpstr>About this course: Prerequisites</vt:lpstr>
      <vt:lpstr>About this course: Objectives</vt:lpstr>
      <vt:lpstr>About this course: Objectives, continued</vt:lpstr>
      <vt:lpstr>Your course materials (OPTIONAL)</vt:lpstr>
      <vt:lpstr>Your course materials (OPTIONAL)</vt:lpstr>
      <vt:lpstr>Course outline</vt:lpstr>
      <vt:lpstr>Course outline, continued</vt:lpstr>
      <vt:lpstr>Related courses</vt:lpstr>
      <vt:lpstr>Microsoft Certification Program</vt:lpstr>
      <vt:lpstr>Preparing for the labs</vt:lpstr>
      <vt:lpstr>VM environment</vt:lpstr>
      <vt:lpstr>Demonstration: Using Microsoft Labs Online (OPTIONAL)</vt:lpstr>
      <vt:lpstr>Demonstration: Using Hyper-V Manager (OPTIONAL)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2017-08-10T00:07:22Z</dcterms:created>
  <dcterms:modified xsi:type="dcterms:W3CDTF">2020-07-06T07:29:17Z</dcterms:modified>
</cp:coreProperties>
</file>