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94" r:id="rId13"/>
    <p:sldId id="267" r:id="rId14"/>
    <p:sldId id="268" r:id="rId15"/>
    <p:sldId id="269" r:id="rId16"/>
    <p:sldId id="270" r:id="rId17"/>
    <p:sldId id="271" r:id="rId18"/>
    <p:sldId id="272" r:id="rId19"/>
    <p:sldId id="301" r:id="rId20"/>
    <p:sldId id="273" r:id="rId21"/>
    <p:sldId id="274" r:id="rId22"/>
    <p:sldId id="275" r:id="rId23"/>
    <p:sldId id="276" r:id="rId24"/>
    <p:sldId id="277" r:id="rId25"/>
    <p:sldId id="295" r:id="rId26"/>
    <p:sldId id="278" r:id="rId27"/>
    <p:sldId id="279" r:id="rId28"/>
    <p:sldId id="280" r:id="rId29"/>
    <p:sldId id="281" r:id="rId30"/>
    <p:sldId id="282" r:id="rId31"/>
    <p:sldId id="283" r:id="rId32"/>
    <p:sldId id="284" r:id="rId33"/>
    <p:sldId id="296" r:id="rId34"/>
    <p:sldId id="285" r:id="rId35"/>
    <p:sldId id="286" r:id="rId36"/>
    <p:sldId id="297" r:id="rId37"/>
    <p:sldId id="287" r:id="rId38"/>
    <p:sldId id="288" r:id="rId39"/>
    <p:sldId id="298" r:id="rId40"/>
    <p:sldId id="289" r:id="rId41"/>
    <p:sldId id="290" r:id="rId42"/>
    <p:sldId id="299" r:id="rId43"/>
    <p:sldId id="291" r:id="rId44"/>
    <p:sldId id="292" r:id="rId45"/>
    <p:sldId id="293"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441" autoAdjust="0"/>
    <p:restoredTop sz="75410" autoAdjust="0"/>
  </p:normalViewPr>
  <p:slideViewPr>
    <p:cSldViewPr>
      <p:cViewPr varScale="1">
        <p:scale>
          <a:sx n="99" d="100"/>
          <a:sy n="99" d="100"/>
        </p:scale>
        <p:origin x="1960" y="68"/>
      </p:cViewPr>
      <p:guideLst>
        <p:guide orient="horz" pos="2160"/>
        <p:guide pos="2880"/>
      </p:guideLst>
    </p:cSldViewPr>
  </p:slideViewPr>
  <p:notesTextViewPr>
    <p:cViewPr>
      <p:scale>
        <a:sx n="1" d="1"/>
        <a:sy n="1" d="1"/>
      </p:scale>
      <p:origin x="0" y="0"/>
    </p:cViewPr>
  </p:notesTextViewPr>
  <p:sorterViewPr>
    <p:cViewPr>
      <p:scale>
        <a:sx n="100" d="100"/>
        <a:sy n="100" d="100"/>
      </p:scale>
      <p:origin x="0" y="-6150"/>
    </p:cViewPr>
  </p:sorterViewPr>
  <p:notesViewPr>
    <p:cSldViewPr>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CBC3A0-0632-4C67-914A-A65C15CF980E}" type="datetimeFigureOut">
              <a:rPr lang="en-US" smtClean="0"/>
              <a:t>7/6/2020</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EFBC84-516A-4D77-B234-B91A7B23F7BA}" type="slidenum">
              <a:rPr lang="en-US" smtClean="0"/>
              <a:t>‹#›</a:t>
            </a:fld>
            <a:endParaRPr lang="en-US" dirty="0"/>
          </a:p>
        </p:txBody>
      </p:sp>
    </p:spTree>
    <p:extLst>
      <p:ext uri="{BB962C8B-B14F-4D97-AF65-F5344CB8AC3E}">
        <p14:creationId xmlns:p14="http://schemas.microsoft.com/office/powerpoint/2010/main" val="2509372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Presentation</a:t>
            </a:r>
            <a:r>
              <a:rPr lang="en-US" sz="1000" b="1" dirty="0">
                <a:latin typeface="Arial"/>
                <a:ea typeface="Calibri"/>
                <a:cs typeface="Times New Roman"/>
              </a:rPr>
              <a:t>: 90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Lab</a:t>
            </a:r>
            <a:r>
              <a:rPr lang="en-US" sz="1000" b="1" dirty="0">
                <a:latin typeface="Arial"/>
                <a:ea typeface="Calibri"/>
                <a:cs typeface="Times New Roman"/>
              </a:rPr>
              <a:t>: 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a:t>
            </a:r>
          </a:p>
          <a:p>
            <a:pPr marL="342900" lvl="0" indent="-342900">
              <a:lnSpc>
                <a:spcPct val="115000"/>
              </a:lnSpc>
              <a:spcAft>
                <a:spcPts val="995"/>
              </a:spcAft>
              <a:buFont typeface="Symbol"/>
              <a:buChar char=""/>
            </a:pPr>
            <a:r>
              <a:rPr lang="en-US" sz="1000" dirty="0">
                <a:effectLst/>
                <a:latin typeface="Arial"/>
                <a:ea typeface="Times New Roman"/>
                <a:cs typeface="Times New Roman"/>
              </a:rPr>
              <a:t>Open and configure Windows PowerShell.</a:t>
            </a:r>
          </a:p>
          <a:p>
            <a:pPr marL="342900" lvl="0" indent="-342900">
              <a:lnSpc>
                <a:spcPct val="115000"/>
              </a:lnSpc>
              <a:spcAft>
                <a:spcPts val="995"/>
              </a:spcAft>
              <a:buFont typeface="Symbol"/>
              <a:buChar char=""/>
            </a:pPr>
            <a:r>
              <a:rPr lang="en-US" sz="1000" dirty="0">
                <a:effectLst/>
                <a:latin typeface="Arial"/>
                <a:ea typeface="Times New Roman"/>
                <a:cs typeface="Times New Roman"/>
              </a:rPr>
              <a:t>Discover, learn, and run Windows PowerShell commands.</a:t>
            </a:r>
          </a:p>
          <a:p>
            <a:pPr marL="342900" lvl="0" indent="-342900">
              <a:lnSpc>
                <a:spcPct val="115000"/>
              </a:lnSpc>
              <a:spcAft>
                <a:spcPts val="995"/>
              </a:spcAft>
              <a:buFont typeface="Symbol"/>
              <a:buChar char=""/>
            </a:pPr>
            <a:r>
              <a:rPr lang="en-US" sz="1000" dirty="0">
                <a:effectLst/>
                <a:latin typeface="Arial"/>
                <a:ea typeface="Times New Roman"/>
                <a:cs typeface="Times New Roman"/>
              </a:rPr>
              <a:t>Find Windows PowerShell commands for performing specific tasks.</a:t>
            </a: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To teach this module, you need the Microsoft PowerPoint file </a:t>
            </a:r>
            <a:r>
              <a:rPr lang="en-US" sz="1000" b="1" dirty="0">
                <a:latin typeface="Arial"/>
                <a:ea typeface="Calibri"/>
                <a:cs typeface="Times New Roman"/>
              </a:rPr>
              <a:t>10961C_01.pptx</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prepare for this module, you should:</a:t>
            </a:r>
          </a:p>
          <a:p>
            <a:pPr marL="342900" lvl="0" indent="-342900">
              <a:lnSpc>
                <a:spcPct val="115000"/>
              </a:lnSpc>
              <a:spcAft>
                <a:spcPts val="995"/>
              </a:spcAft>
              <a:buFont typeface="Symbol"/>
              <a:buChar char=""/>
            </a:pPr>
            <a:r>
              <a:rPr lang="en-US" sz="1000" dirty="0">
                <a:effectLst/>
                <a:latin typeface="Arial"/>
                <a:ea typeface="Times New Roman"/>
                <a:cs typeface="Times New Roman"/>
              </a:rPr>
              <a:t>Read all of this module’s materials.</a:t>
            </a:r>
          </a:p>
          <a:p>
            <a:pPr marL="342900" lvl="0" indent="-342900">
              <a:lnSpc>
                <a:spcPct val="115000"/>
              </a:lnSpc>
              <a:spcAft>
                <a:spcPts val="995"/>
              </a:spcAft>
              <a:buFont typeface="Symbol"/>
              <a:buChar char=""/>
            </a:pPr>
            <a:r>
              <a:rPr lang="en-US" sz="1000" dirty="0">
                <a:effectLst/>
                <a:latin typeface="Arial"/>
                <a:ea typeface="Times New Roman"/>
                <a:cs typeface="Times New Roman"/>
              </a:rPr>
              <a:t>Practice performing the demonstrations and labs.</a:t>
            </a:r>
          </a:p>
          <a:p>
            <a:pPr marL="342900" lvl="0" indent="-342900">
              <a:lnSpc>
                <a:spcPct val="115000"/>
              </a:lnSpc>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 </a:t>
            </a:r>
          </a:p>
        </p:txBody>
      </p:sp>
      <p:sp>
        <p:nvSpPr>
          <p:cNvPr id="4" name="Slide Number Placeholder 3"/>
          <p:cNvSpPr>
            <a:spLocks noGrp="1"/>
          </p:cNvSpPr>
          <p:nvPr>
            <p:ph type="sldNum" sz="quarter" idx="10"/>
          </p:nvPr>
        </p:nvSpPr>
        <p:spPr/>
        <p:txBody>
          <a:bodyPr/>
          <a:lstStyle/>
          <a:p>
            <a:fld id="{EDEFBC84-516A-4D77-B234-B91A7B23F7BA}"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3654306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perform these steps in the demonstration, and students will do so in the lab. Failing to configure these settings correctly can result in confusion for less‑experienced administrators. Therefore, it is wise to make these changes now to give students the best opportunity to succeed.</a:t>
            </a:r>
          </a:p>
        </p:txBody>
      </p:sp>
      <p:sp>
        <p:nvSpPr>
          <p:cNvPr id="4" name="Slide Number Placeholder 3"/>
          <p:cNvSpPr>
            <a:spLocks noGrp="1"/>
          </p:cNvSpPr>
          <p:nvPr>
            <p:ph type="sldNum" sz="quarter" idx="10"/>
          </p:nvPr>
        </p:nvSpPr>
        <p:spPr/>
        <p:txBody>
          <a:bodyPr/>
          <a:lstStyle/>
          <a:p>
            <a:fld id="{EDEFBC84-516A-4D77-B234-B91A7B23F7BA}"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3726820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Use this demonstration to show how the </a:t>
            </a:r>
            <a:r>
              <a:rPr lang="en-US" sz="1000" b="1" dirty="0">
                <a:latin typeface="Arial"/>
                <a:ea typeface="Calibri"/>
                <a:cs typeface="Times New Roman"/>
              </a:rPr>
              <a:t>Windows Size</a:t>
            </a:r>
            <a:r>
              <a:rPr lang="en-US" sz="1000" dirty="0">
                <a:latin typeface="Arial"/>
                <a:ea typeface="Calibri"/>
                <a:cs typeface="Times New Roman"/>
              </a:rPr>
              <a:t> and </a:t>
            </a:r>
            <a:r>
              <a:rPr lang="en-US" sz="1000" b="1" dirty="0">
                <a:latin typeface="Arial"/>
                <a:ea typeface="Calibri"/>
                <a:cs typeface="Times New Roman"/>
              </a:rPr>
              <a:t>Screen Buffer Size</a:t>
            </a:r>
            <a:r>
              <a:rPr lang="en-US" sz="1000" dirty="0">
                <a:latin typeface="Arial"/>
                <a:ea typeface="Calibri"/>
                <a:cs typeface="Times New Roman"/>
              </a:rPr>
              <a:t> settings relate to each other. You can use this as an opportunity to show students how tab completion works. You can demonstrate how to use the Up and Down arrow keys to display command history. You can also point out that the host application stores history and is not available after you close the console window. Windows PowerShell stores its own separate history of commands that it has run. You can view this history by running </a:t>
            </a:r>
            <a:r>
              <a:rPr lang="en-US" sz="1000" b="1" dirty="0">
                <a:latin typeface="Arial"/>
                <a:ea typeface="Calibri"/>
                <a:cs typeface="Times New Roman"/>
              </a:rPr>
              <a:t>Get-History</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Point out that when copying text, you can select an entire block of text or a portion of it. You might also have to select a portion or all of the Windows PowerShell </a:t>
            </a:r>
            <a:r>
              <a:rPr lang="en-US" sz="1000" b="1" dirty="0">
                <a:latin typeface="Arial"/>
                <a:ea typeface="Calibri"/>
                <a:cs typeface="Times New Roman"/>
              </a:rPr>
              <a:t>PS C:\&gt;</a:t>
            </a:r>
            <a:r>
              <a:rPr lang="en-US" sz="1000" dirty="0">
                <a:latin typeface="Arial"/>
                <a:ea typeface="Calibri"/>
                <a:cs typeface="Times New Roman"/>
              </a:rPr>
              <a:t> prompt to select the complete text of a multiline command.</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The transcript will be active only for this Windows PowerShell window, and only while this window is open.</a:t>
            </a:r>
          </a:p>
          <a:p>
            <a:pPr>
              <a:lnSpc>
                <a:spcPct val="115000"/>
              </a:lnSpc>
              <a:spcAft>
                <a:spcPts val="1000"/>
              </a:spcAft>
            </a:pPr>
            <a:r>
              <a:rPr lang="en-US" sz="1000" dirty="0">
                <a:latin typeface="Arial"/>
                <a:ea typeface="Calibri"/>
                <a:cs typeface="Times New Roman"/>
              </a:rPr>
              <a:t>When you are finished with this demonstration, keep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a:t>
            </a:r>
            <a:r>
              <a:rPr lang="en-US" sz="1000" dirty="0">
                <a:latin typeface="Arial"/>
                <a:ea typeface="Calibri"/>
                <a:cs typeface="Times New Roman"/>
              </a:rPr>
              <a:t>Instructor Notes for </a:t>
            </a:r>
            <a:r>
              <a:rPr lang="ga-IE" sz="1000" dirty="0">
                <a:latin typeface="Arial"/>
                <a:ea typeface="Calibri"/>
                <a:cs typeface="Times New Roman"/>
              </a:rPr>
              <a:t>the Module Overview slide </a:t>
            </a:r>
            <a:r>
              <a:rPr lang="en-US" sz="1000" dirty="0">
                <a:latin typeface="Arial"/>
                <a:ea typeface="Calibri"/>
                <a:cs typeface="Times New Roman"/>
              </a:rPr>
              <a:t>and </a:t>
            </a:r>
            <a:r>
              <a:rPr lang="ga-IE" sz="1000" dirty="0">
                <a:latin typeface="Arial"/>
                <a:ea typeface="Calibri"/>
                <a:cs typeface="Times New Roman"/>
              </a:rPr>
              <a:t>be signed in to the </a:t>
            </a:r>
            <a:r>
              <a:rPr lang="en-US" sz="1000" b="1" dirty="0">
                <a:latin typeface="Arial"/>
                <a:ea typeface="Calibri"/>
                <a:cs typeface="Times New Roman"/>
              </a:rPr>
              <a:t>10961C-LON-DC1</a:t>
            </a:r>
            <a:r>
              <a:rPr lang="en-US" sz="1000" dirty="0">
                <a:latin typeface="Arial"/>
                <a:ea typeface="Calibri"/>
                <a:cs typeface="Times New Roman"/>
              </a:rPr>
              <a:t> </a:t>
            </a:r>
            <a:r>
              <a:rPr lang="ga-IE" sz="1000" dirty="0">
                <a:latin typeface="Arial"/>
                <a:ea typeface="Calibri"/>
                <a:cs typeface="Times New Roman"/>
              </a:rPr>
              <a:t>and</a:t>
            </a:r>
            <a:r>
              <a:rPr lang="ga-IE" sz="1000" b="1" dirty="0">
                <a:latin typeface="Arial"/>
                <a:ea typeface="Calibri"/>
                <a:cs typeface="Times New Roman"/>
              </a:rPr>
              <a:t> </a:t>
            </a:r>
            <a:r>
              <a:rPr lang="en-US" sz="1000" b="1" dirty="0">
                <a:latin typeface="Arial"/>
                <a:ea typeface="Calibri"/>
                <a:cs typeface="Times New Roman"/>
              </a:rPr>
              <a:t>10961C-LON-CL1</a:t>
            </a:r>
            <a:r>
              <a:rPr lang="ga-IE" sz="1000" dirty="0">
                <a:latin typeface="Arial"/>
                <a:ea typeface="Calibri"/>
                <a:cs typeface="Times New Roman"/>
              </a:rPr>
              <a:t> virtual machines (VMs) as </a:t>
            </a:r>
            <a:r>
              <a:rPr lang="en-US" sz="1000" b="1" dirty="0">
                <a:latin typeface="Arial"/>
                <a:ea typeface="Calibri"/>
                <a:cs typeface="Times New Roman"/>
              </a:rPr>
              <a:t>Adatum\Administrator</a:t>
            </a:r>
            <a:r>
              <a:rPr lang="en-US" sz="1000" dirty="0">
                <a:latin typeface="Arial"/>
                <a:ea typeface="Calibri"/>
                <a:cs typeface="Times New Roman"/>
              </a:rPr>
              <a:t> </a:t>
            </a:r>
            <a:r>
              <a:rPr lang="ga-IE" sz="1000" dirty="0">
                <a:latin typeface="Arial"/>
                <a:ea typeface="Calibri"/>
                <a:cs typeface="Times New Roman"/>
              </a:rPr>
              <a:t>with the password </a:t>
            </a:r>
            <a:r>
              <a:rPr lang="en-US" sz="1000" b="1" dirty="0">
                <a:latin typeface="Arial"/>
                <a:ea typeface="Calibri"/>
                <a:cs typeface="Times New Roman"/>
              </a:rPr>
              <a:t>Pa55w.rd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You will perform the </a:t>
            </a:r>
            <a:r>
              <a:rPr lang="en-US" sz="1000" dirty="0">
                <a:latin typeface="Arial"/>
                <a:ea typeface="Calibri"/>
                <a:cs typeface="Times New Roman"/>
              </a:rPr>
              <a:t>demonstration s</a:t>
            </a:r>
            <a:r>
              <a:rPr lang="ga-IE" sz="1000" dirty="0">
                <a:latin typeface="Arial"/>
                <a:ea typeface="Calibri"/>
                <a:cs typeface="Times New Roman"/>
              </a:rPr>
              <a:t>teps on </a:t>
            </a:r>
            <a:r>
              <a:rPr lang="en-US" sz="1000" b="1" dirty="0">
                <a:latin typeface="Arial"/>
                <a:ea typeface="Calibri"/>
                <a:cs typeface="Times New Roman"/>
              </a:rPr>
              <a:t>10961C-LON-CL1</a:t>
            </a:r>
            <a:r>
              <a:rPr lang="en-US" sz="1000" dirty="0">
                <a:latin typeface="Arial"/>
                <a:ea typeface="Calibri"/>
                <a:cs typeface="Times New Roman"/>
              </a:rPr>
              <a:t> in the Windows PowerShell console application.</a:t>
            </a:r>
          </a:p>
          <a:p>
            <a:pPr>
              <a:lnSpc>
                <a:spcPct val="115000"/>
              </a:lnSpc>
              <a:spcAft>
                <a:spcPts val="1000"/>
              </a:spcAft>
            </a:pPr>
            <a:r>
              <a:rPr lang="en-US" sz="1000" b="1"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click Start, and then type </a:t>
            </a:r>
            <a:r>
              <a:rPr lang="en-US" sz="1000" b="1" dirty="0">
                <a:effectLst/>
                <a:latin typeface="Arial"/>
                <a:ea typeface="Times New Roman"/>
                <a:cs typeface="Times New Roman"/>
              </a:rPr>
              <a:t>powersh</a:t>
            </a:r>
            <a:r>
              <a:rPr lang="en-US" sz="1000" dirty="0">
                <a:effectLst/>
                <a:latin typeface="Arial"/>
                <a:ea typeface="Times New Roman"/>
                <a:cs typeface="Times New Roman"/>
              </a:rPr>
              <a:t> to display the Windows PowerShell icon. Right-click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and then select </a:t>
            </a:r>
            <a:r>
              <a:rPr lang="en-US" sz="1000" b="1" dirty="0">
                <a:effectLst/>
                <a:latin typeface="Arial"/>
                <a:ea typeface="Times New Roman"/>
                <a:cs typeface="Times New Roman"/>
              </a:rPr>
              <a:t>Run as administrator</a:t>
            </a:r>
            <a:r>
              <a:rPr lang="en-US" sz="1000" dirty="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When Windows PowerShell is running, right-click the icon on the taskbar, and then select </a:t>
            </a:r>
            <a:r>
              <a:rPr lang="en-US" sz="1000" b="1" dirty="0">
                <a:effectLst/>
                <a:latin typeface="Arial"/>
                <a:ea typeface="Times New Roman"/>
                <a:cs typeface="Times New Roman"/>
              </a:rPr>
              <a:t>Pin to taskbar</a:t>
            </a:r>
            <a:r>
              <a:rPr lang="en-US" sz="1000" dirty="0">
                <a:effectLst/>
                <a:latin typeface="Arial"/>
                <a:ea typeface="Times New Roman"/>
                <a:cs typeface="Times New Roman"/>
              </a:rPr>
              <a:t>.</a:t>
            </a:r>
          </a:p>
          <a:p>
            <a:pPr>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DEFBC84-516A-4D77-B234-B91A7B23F7BA}"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771147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Ensure that the window title bar reads </a:t>
            </a:r>
            <a:r>
              <a:rPr lang="en-US" sz="1000" b="1" dirty="0">
                <a:solidFill>
                  <a:prstClr val="black"/>
                </a:solidFill>
                <a:latin typeface="Arial"/>
                <a:ea typeface="Calibri"/>
                <a:cs typeface="Times New Roman"/>
              </a:rPr>
              <a:t>Administrator</a:t>
            </a:r>
            <a:r>
              <a:rPr lang="en-US" sz="1000" dirty="0">
                <a:solidFill>
                  <a:prstClr val="black"/>
                </a:solidFill>
                <a:latin typeface="Arial"/>
                <a:ea typeface="Calibri"/>
                <a:cs typeface="Times New Roman"/>
              </a:rPr>
              <a:t> and that it does not include </a:t>
            </a:r>
            <a:r>
              <a:rPr lang="en-US" sz="1000" b="1" dirty="0">
                <a:solidFill>
                  <a:prstClr val="black"/>
                </a:solidFill>
                <a:latin typeface="Arial"/>
                <a:ea typeface="Calibri"/>
                <a:cs typeface="Times New Roman"/>
              </a:rPr>
              <a:t>(x86)</a:t>
            </a:r>
            <a:r>
              <a:rPr lang="en-US" sz="1000" dirty="0">
                <a:solidFill>
                  <a:prstClr val="black"/>
                </a:solidFill>
                <a:latin typeface="Arial"/>
                <a:ea typeface="Calibri"/>
                <a:cs typeface="Times New Roman"/>
              </a:rPr>
              <a:t>.</a:t>
            </a:r>
          </a:p>
          <a:p>
            <a:pPr marL="342900" lvl="0" indent="-342900">
              <a:lnSpc>
                <a:spcPct val="115000"/>
              </a:lnSpc>
              <a:spcAft>
                <a:spcPts val="995"/>
              </a:spcAft>
              <a:buFont typeface="+mj-lt"/>
              <a:buAutoNum type="arabicPeriod" startAt="3"/>
            </a:pPr>
            <a:r>
              <a:rPr lang="en-US" sz="1000" dirty="0">
                <a:solidFill>
                  <a:srgbClr val="000000"/>
                </a:solidFill>
                <a:latin typeface="Arial"/>
                <a:ea typeface="Times New Roman"/>
                <a:cs typeface="Times New Roman"/>
              </a:rPr>
              <a:t>Select the control box in the upper-left corner of the console application window, and then select </a:t>
            </a:r>
            <a:r>
              <a:rPr lang="en-US" sz="1000" b="1" dirty="0">
                <a:solidFill>
                  <a:prstClr val="black"/>
                </a:solidFill>
                <a:latin typeface="Arial"/>
                <a:ea typeface="Times New Roman"/>
                <a:cs typeface="Times New Roman"/>
              </a:rPr>
              <a:t>Properties</a:t>
            </a:r>
            <a:r>
              <a:rPr lang="en-US" sz="1000" dirty="0">
                <a:solidFill>
                  <a:srgbClr val="000000"/>
                </a:solidFill>
                <a:latin typeface="Arial"/>
                <a:ea typeface="Times New Roman"/>
                <a:cs typeface="Times New Roman"/>
              </a:rPr>
              <a:t> from the pop-up menu.</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Font</a:t>
            </a:r>
            <a:r>
              <a:rPr lang="en-US" sz="1000" dirty="0">
                <a:solidFill>
                  <a:prstClr val="black"/>
                </a:solidFill>
                <a:latin typeface="Arial"/>
                <a:ea typeface="Times New Roman"/>
                <a:cs typeface="Times New Roman"/>
              </a:rPr>
              <a:t> tab, select </a:t>
            </a:r>
            <a:r>
              <a:rPr lang="en-US" sz="1000" b="1" dirty="0">
                <a:solidFill>
                  <a:prstClr val="black"/>
                </a:solidFill>
                <a:latin typeface="Arial"/>
                <a:ea typeface="Times New Roman"/>
                <a:cs typeface="Times New Roman"/>
              </a:rPr>
              <a:t>Consolas</a:t>
            </a:r>
            <a:r>
              <a:rPr lang="en-US" sz="1000" dirty="0">
                <a:solidFill>
                  <a:prstClr val="black"/>
                </a:solidFill>
                <a:latin typeface="Arial"/>
                <a:ea typeface="Times New Roman"/>
                <a:cs typeface="Times New Roman"/>
              </a:rPr>
              <a:t>, and then select an appropriate font size</a:t>
            </a:r>
            <a:r>
              <a:rPr lang="ga-IE" sz="1000"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a font size of 20– 28 points is usually appropriate for a display on a projector in front of the class</a:t>
            </a:r>
            <a:r>
              <a:rPr lang="ga-IE" sz="1000" dirty="0">
                <a:solidFill>
                  <a:prstClr val="black"/>
                </a:solidFill>
                <a:latin typeface="Arial"/>
                <a:ea typeface="Times New Roman"/>
                <a:cs typeface="Times New Roman"/>
              </a:rPr>
              <a: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3"/>
            </a:pPr>
            <a:r>
              <a:rPr lang="en-US" sz="1000" dirty="0">
                <a:solidFill>
                  <a:srgbClr val="000000"/>
                </a:solidFill>
                <a:latin typeface="Arial"/>
                <a:ea typeface="Times New Roman"/>
                <a:cs typeface="Times New Roman"/>
              </a:rPr>
              <a:t>On the </a:t>
            </a:r>
            <a:r>
              <a:rPr lang="en-US" sz="1000" b="1" dirty="0">
                <a:solidFill>
                  <a:prstClr val="black"/>
                </a:solidFill>
                <a:latin typeface="Arial"/>
                <a:ea typeface="Times New Roman"/>
                <a:cs typeface="Times New Roman"/>
              </a:rPr>
              <a:t>Layout</a:t>
            </a:r>
            <a:r>
              <a:rPr lang="en-US" sz="1000" dirty="0">
                <a:solidFill>
                  <a:srgbClr val="000000"/>
                </a:solidFill>
                <a:latin typeface="Arial"/>
                <a:ea typeface="Times New Roman"/>
                <a:cs typeface="Times New Roman"/>
              </a:rPr>
              <a:t> tab, change the </a:t>
            </a:r>
            <a:r>
              <a:rPr lang="en-US" sz="1000" b="1" dirty="0">
                <a:solidFill>
                  <a:prstClr val="black"/>
                </a:solidFill>
                <a:latin typeface="Arial"/>
                <a:ea typeface="Times New Roman"/>
                <a:cs typeface="Times New Roman"/>
              </a:rPr>
              <a:t>Window Size</a:t>
            </a:r>
            <a:r>
              <a:rPr lang="en-US" sz="1000" dirty="0">
                <a:solidFill>
                  <a:srgbClr val="000000"/>
                </a:solidFill>
                <a:latin typeface="Arial"/>
                <a:ea typeface="Times New Roman"/>
                <a:cs typeface="Times New Roman"/>
              </a:rPr>
              <a:t> area’s </a:t>
            </a:r>
            <a:r>
              <a:rPr lang="en-US" sz="1000" b="1" dirty="0">
                <a:solidFill>
                  <a:prstClr val="black"/>
                </a:solidFill>
                <a:latin typeface="Arial"/>
                <a:ea typeface="Times New Roman"/>
                <a:cs typeface="Times New Roman"/>
              </a:rPr>
              <a:t>Width</a:t>
            </a:r>
            <a:r>
              <a:rPr lang="en-US" sz="1000" dirty="0">
                <a:solidFill>
                  <a:srgbClr val="000000"/>
                </a:solidFill>
                <a:latin typeface="Arial"/>
                <a:ea typeface="Times New Roman"/>
                <a:cs typeface="Times New Roman"/>
              </a:rPr>
              <a:t> and </a:t>
            </a:r>
            <a:r>
              <a:rPr lang="en-US" sz="1000" b="1" dirty="0">
                <a:solidFill>
                  <a:prstClr val="black"/>
                </a:solidFill>
                <a:latin typeface="Arial"/>
                <a:ea typeface="Times New Roman"/>
                <a:cs typeface="Times New Roman"/>
              </a:rPr>
              <a:t>Height</a:t>
            </a:r>
            <a:r>
              <a:rPr lang="en-US" sz="1000" dirty="0">
                <a:solidFill>
                  <a:srgbClr val="000000"/>
                </a:solidFill>
                <a:latin typeface="Arial"/>
                <a:ea typeface="Times New Roman"/>
                <a:cs typeface="Times New Roman"/>
              </a:rPr>
              <a:t> values so that the entire window fits on the screen.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solidFill>
                  <a:srgbClr val="000000"/>
                </a:solidFill>
                <a:latin typeface="Arial"/>
                <a:ea typeface="Times New Roman"/>
                <a:cs typeface="Times New Roman"/>
              </a:rPr>
              <a:t>After you do this, set the </a:t>
            </a:r>
            <a:r>
              <a:rPr lang="en-US" sz="1000" b="1" dirty="0">
                <a:solidFill>
                  <a:prstClr val="black"/>
                </a:solidFill>
                <a:latin typeface="Arial"/>
                <a:ea typeface="Times New Roman"/>
                <a:cs typeface="Times New Roman"/>
              </a:rPr>
              <a:t>Screen Buffer</a:t>
            </a:r>
            <a:r>
              <a:rPr lang="en-US" sz="1000" dirty="0">
                <a:solidFill>
                  <a:srgbClr val="000000"/>
                </a:solidFill>
                <a:latin typeface="Arial"/>
                <a:ea typeface="Times New Roman"/>
                <a:cs typeface="Times New Roman"/>
              </a:rPr>
              <a:t> area’s </a:t>
            </a:r>
            <a:r>
              <a:rPr lang="en-US" sz="1000" b="1" dirty="0">
                <a:solidFill>
                  <a:prstClr val="black"/>
                </a:solidFill>
                <a:latin typeface="Arial"/>
                <a:ea typeface="Times New Roman"/>
                <a:cs typeface="Times New Roman"/>
              </a:rPr>
              <a:t>Width</a:t>
            </a:r>
            <a:r>
              <a:rPr lang="en-US" sz="1000" dirty="0">
                <a:solidFill>
                  <a:srgbClr val="000000"/>
                </a:solidFill>
                <a:latin typeface="Arial"/>
                <a:ea typeface="Times New Roman"/>
                <a:cs typeface="Times New Roman"/>
              </a:rPr>
              <a:t> value to be the same as the </a:t>
            </a:r>
            <a:r>
              <a:rPr lang="en-US" sz="1000" b="1" dirty="0">
                <a:solidFill>
                  <a:prstClr val="black"/>
                </a:solidFill>
                <a:latin typeface="Arial"/>
                <a:ea typeface="Times New Roman"/>
                <a:cs typeface="Times New Roman"/>
              </a:rPr>
              <a:t>Window Size Width</a:t>
            </a:r>
            <a:r>
              <a:rPr lang="en-US" sz="1000" dirty="0">
                <a:solidFill>
                  <a:srgbClr val="000000"/>
                </a:solidFill>
                <a:latin typeface="Arial"/>
                <a:ea typeface="Times New Roman"/>
                <a:cs typeface="Times New Roman"/>
              </a:rPr>
              <a:t> value. Make sure that the horizontal scroll bar does not display at the bottom of the window. Select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Times New Roman"/>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To start a transcript of the Windows PowerShell session, type the following command in the console,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Start-Transcript C:\Day1.txt</a:t>
            </a:r>
          </a:p>
          <a:p>
            <a:pPr marL="342900" lvl="0" indent="-342900">
              <a:lnSpc>
                <a:spcPct val="115000"/>
              </a:lnSpc>
              <a:spcAft>
                <a:spcPts val="995"/>
              </a:spcAft>
              <a:buFont typeface="+mj-lt"/>
              <a:buAutoNum type="arabicPeriod" startAt="8"/>
            </a:pPr>
            <a:r>
              <a:rPr lang="en-US" sz="1000" dirty="0">
                <a:solidFill>
                  <a:srgbClr val="000000"/>
                </a:solidFill>
                <a:latin typeface="Arial"/>
                <a:ea typeface="Times New Roman"/>
                <a:cs typeface="Times New Roman"/>
              </a:rPr>
              <a:t>Type the following command, and then press Enter:</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Get-ChildItem</a:t>
            </a: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Times New Roman"/>
              </a:rPr>
              <a:t>Select the output of the previous command, and then press Enter.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Times New Roman"/>
              </a:rPr>
              <a:t>Click </a:t>
            </a:r>
            <a:r>
              <a:rPr lang="en-US" sz="1000" b="1" dirty="0">
                <a:solidFill>
                  <a:srgbClr val="000000"/>
                </a:solidFill>
                <a:latin typeface="Arial"/>
                <a:ea typeface="Times New Roman"/>
                <a:cs typeface="Times New Roman"/>
              </a:rPr>
              <a:t>Start</a:t>
            </a:r>
            <a:r>
              <a:rPr lang="en-US" sz="1000" dirty="0">
                <a:solidFill>
                  <a:srgbClr val="000000"/>
                </a:solidFill>
                <a:latin typeface="Arial"/>
                <a:ea typeface="Times New Roman"/>
                <a:cs typeface="Times New Roman"/>
              </a:rPr>
              <a:t>, type </a:t>
            </a:r>
            <a:r>
              <a:rPr lang="en-US" sz="1000" b="1" dirty="0">
                <a:solidFill>
                  <a:prstClr val="black"/>
                </a:solidFill>
                <a:latin typeface="Arial"/>
                <a:ea typeface="Times New Roman"/>
                <a:cs typeface="Times New Roman"/>
              </a:rPr>
              <a:t>notepad</a:t>
            </a:r>
            <a:r>
              <a:rPr lang="en-US" sz="1000" dirty="0">
                <a:solidFill>
                  <a:prstClr val="black"/>
                </a:solidFill>
                <a:latin typeface="Arial"/>
                <a:ea typeface="Times New Roman"/>
                <a:cs typeface="Times New Roman"/>
              </a:rPr>
              <a:t>,</a:t>
            </a:r>
            <a:r>
              <a:rPr lang="en-US" sz="1000" dirty="0">
                <a:solidFill>
                  <a:srgbClr val="000000"/>
                </a:solidFill>
                <a:latin typeface="Arial"/>
                <a:ea typeface="Times New Roman"/>
                <a:cs typeface="Times New Roman"/>
              </a:rPr>
              <a:t> and then select the </a:t>
            </a:r>
            <a:r>
              <a:rPr lang="en-US" sz="1000" b="1" dirty="0">
                <a:solidFill>
                  <a:prstClr val="black"/>
                </a:solidFill>
                <a:latin typeface="Arial"/>
                <a:ea typeface="Times New Roman"/>
                <a:cs typeface="Times New Roman"/>
              </a:rPr>
              <a:t>Notepad</a:t>
            </a:r>
            <a:r>
              <a:rPr lang="en-US" sz="1000" dirty="0">
                <a:solidFill>
                  <a:srgbClr val="000000"/>
                </a:solidFill>
                <a:latin typeface="Arial"/>
                <a:ea typeface="Times New Roman"/>
                <a:cs typeface="Times New Roman"/>
              </a:rPr>
              <a:t> icon.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Times New Roman"/>
              </a:rPr>
              <a:t>Paste the contents of the clipboard into the </a:t>
            </a:r>
            <a:r>
              <a:rPr lang="en-US" sz="1000" b="1" dirty="0">
                <a:solidFill>
                  <a:prstClr val="black"/>
                </a:solidFill>
                <a:latin typeface="Arial"/>
                <a:ea typeface="Times New Roman"/>
                <a:cs typeface="Times New Roman"/>
              </a:rPr>
              <a:t>Notepad</a:t>
            </a:r>
            <a:r>
              <a:rPr lang="en-US" sz="1000" dirty="0">
                <a:solidFill>
                  <a:srgbClr val="000000"/>
                </a:solidFill>
                <a:latin typeface="Arial"/>
                <a:ea typeface="Times New Roman"/>
                <a:cs typeface="Times New Roman"/>
              </a:rPr>
              <a:t> 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Times New Roman"/>
              </a:rPr>
              <a:t>Switch to Windows PowerShell.</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Times New Roman"/>
              </a:rPr>
              <a:t>Press the Up arrow key to display the command that you entered previously.</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Times New Roman"/>
              </a:rPr>
              <a:t>Close the </a:t>
            </a:r>
            <a:r>
              <a:rPr lang="en-US" sz="1000" b="1" dirty="0">
                <a:solidFill>
                  <a:srgbClr val="000000"/>
                </a:solidFill>
                <a:latin typeface="Arial"/>
                <a:ea typeface="Times New Roman"/>
                <a:cs typeface="Times New Roman"/>
              </a:rPr>
              <a:t>Windows PowerShell </a:t>
            </a:r>
            <a:r>
              <a:rPr lang="en-US" sz="1000" dirty="0">
                <a:solidFill>
                  <a:srgbClr val="000000"/>
                </a:solidFill>
                <a:latin typeface="Arial"/>
                <a:ea typeface="Times New Roman"/>
                <a:cs typeface="Times New Roman"/>
              </a:rPr>
              <a:t>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Times New Roman"/>
              </a:rPr>
              <a:t>Open </a:t>
            </a:r>
            <a:r>
              <a:rPr lang="en-US" sz="1000" b="1" dirty="0">
                <a:solidFill>
                  <a:srgbClr val="000000"/>
                </a:solidFill>
                <a:latin typeface="Arial"/>
                <a:ea typeface="Times New Roman"/>
                <a:cs typeface="Times New Roman"/>
              </a:rPr>
              <a:t>File Explorer</a:t>
            </a:r>
            <a:r>
              <a:rPr lang="en-US" sz="1000" dirty="0">
                <a:solidFill>
                  <a:srgbClr val="000000"/>
                </a:solidFill>
                <a:latin typeface="Arial"/>
                <a:ea typeface="Times New Roman"/>
                <a:cs typeface="Times New Roman"/>
              </a:rPr>
              <a:t>, and then browse to and open </a:t>
            </a:r>
            <a:r>
              <a:rPr lang="en-US" sz="1000" b="1" dirty="0">
                <a:solidFill>
                  <a:prstClr val="black"/>
                </a:solidFill>
                <a:latin typeface="Arial"/>
                <a:ea typeface="Times New Roman"/>
                <a:cs typeface="Times New Roman"/>
              </a:rPr>
              <a:t>C:\Day1.txt</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Times New Roman"/>
              </a:rPr>
              <a:t>Close all open windows. Do not save changes in Notepad.</a:t>
            </a:r>
            <a:endParaRPr lang="en-US" dirty="0"/>
          </a:p>
        </p:txBody>
      </p:sp>
      <p:sp>
        <p:nvSpPr>
          <p:cNvPr id="4" name="Slide Number Placeholder 3"/>
          <p:cNvSpPr>
            <a:spLocks noGrp="1"/>
          </p:cNvSpPr>
          <p:nvPr>
            <p:ph type="sldNum" sz="quarter" idx="10"/>
          </p:nvPr>
        </p:nvSpPr>
        <p:spPr/>
        <p:txBody>
          <a:bodyPr/>
          <a:lstStyle/>
          <a:p>
            <a:fld id="{EDEFBC84-516A-4D77-B234-B91A7B23F7BA}" type="slidenum">
              <a:rPr lang="en-US" smtClean="0"/>
              <a:t>12</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3922658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DEFBC84-516A-4D77-B234-B91A7B23F7BA}"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539210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Encourage students to use the ISE console pane instead of the regular Windows PowerShell console. Be aware that there are some functional differences. Be prepared to help students work through any difficulties they encounter.</a:t>
            </a:r>
          </a:p>
          <a:p>
            <a:pPr>
              <a:lnSpc>
                <a:spcPct val="115000"/>
              </a:lnSpc>
              <a:spcAft>
                <a:spcPts val="1000"/>
              </a:spcAft>
            </a:pPr>
            <a:r>
              <a:rPr lang="en-US" sz="1000" dirty="0">
                <a:latin typeface="Arial"/>
                <a:ea typeface="Calibri"/>
                <a:cs typeface="Times New Roman"/>
              </a:rPr>
              <a:t>When you are finished with this demonstration, keep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a:t>
            </a:r>
            <a:r>
              <a:rPr lang="en-US" sz="1000" dirty="0">
                <a:latin typeface="Arial"/>
                <a:ea typeface="Calibri"/>
                <a:cs typeface="Times New Roman"/>
              </a:rPr>
              <a:t>Instructor Notes for </a:t>
            </a:r>
            <a:r>
              <a:rPr lang="ga-IE" sz="1000" dirty="0">
                <a:latin typeface="Arial"/>
                <a:ea typeface="Calibri"/>
                <a:cs typeface="Times New Roman"/>
              </a:rPr>
              <a:t>the Module Overview slide </a:t>
            </a:r>
            <a:r>
              <a:rPr lang="en-US" sz="1000" dirty="0">
                <a:latin typeface="Arial"/>
                <a:ea typeface="Calibri"/>
                <a:cs typeface="Times New Roman"/>
              </a:rPr>
              <a:t>and </a:t>
            </a:r>
            <a:r>
              <a:rPr lang="ga-IE" sz="1000" dirty="0">
                <a:latin typeface="Arial"/>
                <a:ea typeface="Calibri"/>
                <a:cs typeface="Times New Roman"/>
              </a:rPr>
              <a:t>be signed in to the </a:t>
            </a:r>
            <a:r>
              <a:rPr lang="en-US" sz="1000" b="1" dirty="0">
                <a:latin typeface="Arial"/>
                <a:ea typeface="Calibri"/>
                <a:cs typeface="Times New Roman"/>
              </a:rPr>
              <a:t>10961C-LON-DC1 </a:t>
            </a:r>
            <a:r>
              <a:rPr lang="ga-IE" sz="1000" dirty="0">
                <a:latin typeface="Arial"/>
                <a:ea typeface="Calibri"/>
                <a:cs typeface="Times New Roman"/>
              </a:rPr>
              <a:t>and </a:t>
            </a:r>
            <a:r>
              <a:rPr lang="en-US" sz="1000" b="1" dirty="0">
                <a:latin typeface="Arial"/>
                <a:ea typeface="Calibri"/>
                <a:cs typeface="Times New Roman"/>
              </a:rPr>
              <a:t>10961C-LON-CL1</a:t>
            </a:r>
            <a:r>
              <a:rPr lang="en-US" sz="1000" dirty="0">
                <a:latin typeface="Arial"/>
                <a:ea typeface="Calibri"/>
                <a:cs typeface="Times New Roman"/>
              </a:rPr>
              <a:t> </a:t>
            </a:r>
            <a:r>
              <a:rPr lang="ga-IE" sz="1000" dirty="0">
                <a:latin typeface="Arial"/>
                <a:ea typeface="Calibri"/>
                <a:cs typeface="Times New Roman"/>
              </a:rPr>
              <a:t>VMs as </a:t>
            </a:r>
            <a:r>
              <a:rPr lang="en-US" sz="1000" b="1" dirty="0">
                <a:latin typeface="Arial"/>
                <a:ea typeface="Calibri"/>
                <a:cs typeface="Times New Roman"/>
              </a:rPr>
              <a:t>Adatum\Administrator</a:t>
            </a:r>
            <a:r>
              <a:rPr lang="ga-IE" sz="1000" dirty="0">
                <a:latin typeface="Arial"/>
                <a:ea typeface="Calibri"/>
                <a:cs typeface="Times New Roman"/>
              </a:rPr>
              <a:t> with the password </a:t>
            </a:r>
            <a:r>
              <a:rPr lang="en-US" sz="1000" b="1" dirty="0">
                <a:latin typeface="Arial"/>
                <a:ea typeface="Calibri"/>
                <a:cs typeface="Times New Roman"/>
              </a:rPr>
              <a:t>Pa55w.rd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right-click the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taskbar icon, and then select </a:t>
            </a:r>
            <a:r>
              <a:rPr lang="en-US" sz="1000" b="1" dirty="0">
                <a:effectLst/>
                <a:latin typeface="Arial"/>
                <a:ea typeface="Times New Roman"/>
                <a:cs typeface="Times New Roman"/>
              </a:rPr>
              <a:t>Run ISE as Administrator</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ISE toolbar, select the </a:t>
            </a:r>
            <a:r>
              <a:rPr lang="en-US" sz="1000" b="1" dirty="0">
                <a:effectLst/>
                <a:latin typeface="Arial"/>
                <a:ea typeface="Times New Roman"/>
                <a:cs typeface="Times New Roman"/>
              </a:rPr>
              <a:t>Show Script Pane Right</a:t>
            </a:r>
            <a:r>
              <a:rPr lang="en-US" sz="1000" dirty="0">
                <a:effectLst/>
                <a:latin typeface="Arial"/>
                <a:ea typeface="Times New Roman"/>
                <a:cs typeface="Times New Roman"/>
              </a:rPr>
              <a:t> icon, select the </a:t>
            </a:r>
            <a:r>
              <a:rPr lang="en-US" sz="1000" b="1" dirty="0">
                <a:effectLst/>
                <a:latin typeface="Arial"/>
                <a:ea typeface="Times New Roman"/>
                <a:cs typeface="Times New Roman"/>
              </a:rPr>
              <a:t>Show Script Pane Maximized</a:t>
            </a:r>
            <a:r>
              <a:rPr lang="en-US" sz="1000" dirty="0">
                <a:effectLst/>
                <a:latin typeface="Arial"/>
                <a:ea typeface="Times New Roman"/>
                <a:cs typeface="Times New Roman"/>
              </a:rPr>
              <a:t> icon, and then select </a:t>
            </a:r>
            <a:r>
              <a:rPr lang="en-US" sz="1000" b="1" dirty="0">
                <a:effectLst/>
                <a:latin typeface="Arial"/>
                <a:ea typeface="Times New Roman"/>
                <a:cs typeface="Times New Roman"/>
              </a:rPr>
              <a:t>Show Script Pane Top</a:t>
            </a:r>
            <a:r>
              <a:rPr lang="en-US" sz="1000" dirty="0">
                <a:effectLst/>
                <a:latin typeface="Arial"/>
                <a:ea typeface="Times New Roman"/>
                <a:cs typeface="Times New Roman"/>
              </a:rPr>
              <a:t>. Switch to single-pane view by selecting </a:t>
            </a:r>
            <a:r>
              <a:rPr lang="en-US" sz="1000" b="1" dirty="0">
                <a:effectLst/>
                <a:latin typeface="Arial"/>
                <a:ea typeface="Times New Roman"/>
                <a:cs typeface="Times New Roman"/>
              </a:rPr>
              <a:t>Show Script Pane Maximized</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Use the blue arrow in the upper-right corner of the pane to show and hide the </a:t>
            </a:r>
            <a:r>
              <a:rPr lang="en-US" sz="1000" b="1" dirty="0">
                <a:effectLst/>
                <a:latin typeface="Arial"/>
                <a:ea typeface="Times New Roman"/>
                <a:cs typeface="Times New Roman"/>
              </a:rPr>
              <a:t>Script</a:t>
            </a:r>
            <a:r>
              <a:rPr lang="en-US" sz="1000" dirty="0">
                <a:effectLst/>
                <a:latin typeface="Arial"/>
                <a:ea typeface="Times New Roman"/>
                <a:cs typeface="Times New Roman"/>
              </a:rPr>
              <a:t> pane, toggling between the script and console panes.</a:t>
            </a: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Select the </a:t>
            </a:r>
            <a:r>
              <a:rPr lang="en-US" sz="1000" b="1" dirty="0">
                <a:effectLst/>
                <a:latin typeface="Arial"/>
                <a:ea typeface="Times New Roman"/>
                <a:cs typeface="Times New Roman"/>
              </a:rPr>
              <a:t>Show</a:t>
            </a:r>
            <a:r>
              <a:rPr lang="en-US" sz="1000" dirty="0">
                <a:effectLst/>
                <a:latin typeface="Arial"/>
                <a:ea typeface="Times New Roman"/>
                <a:cs typeface="Times New Roman"/>
              </a:rPr>
              <a:t> </a:t>
            </a:r>
            <a:r>
              <a:rPr lang="en-US" sz="1000" b="1" dirty="0">
                <a:effectLst/>
                <a:latin typeface="Arial"/>
                <a:ea typeface="Times New Roman"/>
                <a:cs typeface="Times New Roman"/>
              </a:rPr>
              <a:t>Command Add-on</a:t>
            </a:r>
            <a:r>
              <a:rPr lang="en-US" sz="1000" dirty="0">
                <a:solidFill>
                  <a:srgbClr val="000000"/>
                </a:solidFill>
                <a:effectLst/>
                <a:latin typeface="Arial"/>
                <a:ea typeface="Times New Roman"/>
                <a:cs typeface="Times New Roman"/>
              </a:rPr>
              <a:t> and </a:t>
            </a:r>
            <a:r>
              <a:rPr lang="en-US" sz="1000" b="1" dirty="0">
                <a:effectLst/>
                <a:latin typeface="Arial"/>
                <a:ea typeface="Times New Roman"/>
                <a:cs typeface="Times New Roman"/>
              </a:rPr>
              <a:t>Show</a:t>
            </a:r>
            <a:r>
              <a:rPr lang="en-US" sz="1000" dirty="0">
                <a:effectLst/>
                <a:latin typeface="Arial"/>
                <a:ea typeface="Times New Roman"/>
                <a:cs typeface="Times New Roman"/>
              </a:rPr>
              <a:t> </a:t>
            </a:r>
            <a:r>
              <a:rPr lang="en-US" sz="1000" b="1" dirty="0">
                <a:effectLst/>
                <a:latin typeface="Arial"/>
                <a:ea typeface="Times New Roman"/>
                <a:cs typeface="Times New Roman"/>
              </a:rPr>
              <a:t>Command Window</a:t>
            </a:r>
            <a:r>
              <a:rPr lang="en-US" sz="1000" dirty="0">
                <a:solidFill>
                  <a:srgbClr val="000000"/>
                </a:solidFill>
                <a:effectLst/>
                <a:latin typeface="Arial"/>
                <a:ea typeface="Times New Roman"/>
                <a:cs typeface="Times New Roman"/>
              </a:rPr>
              <a:t> options to show and hide the command add-on and the command window.</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Use the slider in the lower-right corner of the window to adjust the font size</a:t>
            </a:r>
            <a:r>
              <a:rPr lang="ga-IE" sz="1000" dirty="0">
                <a:solidFill>
                  <a:srgbClr val="000000"/>
                </a:solidFill>
                <a:effectLst/>
                <a:latin typeface="Arial"/>
                <a:ea typeface="Times New Roman"/>
                <a:cs typeface="Times New Roman"/>
              </a:rPr>
              <a:t> in the console and the </a:t>
            </a:r>
            <a:r>
              <a:rPr lang="en-US" sz="1000" dirty="0">
                <a:solidFill>
                  <a:srgbClr val="000000"/>
                </a:solidFill>
                <a:effectLst/>
                <a:latin typeface="Arial"/>
                <a:ea typeface="Times New Roman"/>
                <a:cs typeface="Times New Roman"/>
              </a:rPr>
              <a:t>S</a:t>
            </a:r>
            <a:r>
              <a:rPr lang="ga-IE" sz="1000" b="1" dirty="0">
                <a:solidFill>
                  <a:srgbClr val="000000"/>
                </a:solidFill>
                <a:effectLst/>
                <a:latin typeface="Arial"/>
                <a:ea typeface="Times New Roman"/>
                <a:cs typeface="Times New Roman"/>
              </a:rPr>
              <a:t>cript</a:t>
            </a:r>
            <a:r>
              <a:rPr lang="ga-IE" sz="1000" dirty="0">
                <a:solidFill>
                  <a:srgbClr val="000000"/>
                </a:solidFill>
                <a:effectLst/>
                <a:latin typeface="Arial"/>
                <a:ea typeface="Times New Roman"/>
                <a:cs typeface="Times New Roman"/>
              </a:rPr>
              <a:t> </a:t>
            </a:r>
            <a:r>
              <a:rPr lang="en-US" sz="1000" dirty="0">
                <a:solidFill>
                  <a:srgbClr val="000000"/>
                </a:solidFill>
                <a:effectLst/>
                <a:latin typeface="Arial"/>
                <a:ea typeface="Times New Roman"/>
                <a:cs typeface="Times New Roman"/>
              </a:rPr>
              <a:t>p</a:t>
            </a:r>
            <a:r>
              <a:rPr lang="ga-IE" sz="1000" dirty="0">
                <a:solidFill>
                  <a:srgbClr val="000000"/>
                </a:solidFill>
                <a:effectLst/>
                <a:latin typeface="Arial"/>
                <a:ea typeface="Times New Roman"/>
                <a:cs typeface="Times New Roman"/>
              </a:rPr>
              <a:t>ane</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Tools</a:t>
            </a:r>
            <a:r>
              <a:rPr lang="en-US" sz="1000" dirty="0">
                <a:effectLst/>
                <a:latin typeface="Arial"/>
                <a:ea typeface="Times New Roman"/>
                <a:cs typeface="Times New Roman"/>
              </a:rPr>
              <a:t> menu in the ISE, select </a:t>
            </a:r>
            <a:r>
              <a:rPr lang="en-US" sz="1000" b="1" dirty="0">
                <a:effectLst/>
                <a:latin typeface="Arial"/>
                <a:ea typeface="Times New Roman"/>
                <a:cs typeface="Times New Roman"/>
              </a:rPr>
              <a:t>Options</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Select </a:t>
            </a:r>
            <a:r>
              <a:rPr lang="en-US" sz="1000" b="1" dirty="0">
                <a:effectLst/>
                <a:latin typeface="Arial"/>
                <a:ea typeface="Times New Roman"/>
                <a:cs typeface="Times New Roman"/>
              </a:rPr>
              <a:t>Manage Themes</a:t>
            </a:r>
            <a:r>
              <a:rPr lang="en-US" sz="1000" dirty="0">
                <a:effectLst/>
                <a:latin typeface="Arial"/>
                <a:ea typeface="Times New Roman"/>
                <a:cs typeface="Times New Roman"/>
              </a:rPr>
              <a:t> and then select a theme, such as </a:t>
            </a:r>
            <a:r>
              <a:rPr lang="en-US" sz="1000" b="1" dirty="0">
                <a:effectLst/>
                <a:latin typeface="Arial"/>
                <a:ea typeface="Times New Roman"/>
                <a:cs typeface="Times New Roman"/>
              </a:rPr>
              <a:t>Presentation</a:t>
            </a:r>
            <a:r>
              <a:rPr lang="en-US" sz="1000" dirty="0">
                <a:effectLst/>
                <a:latin typeface="Arial"/>
                <a:ea typeface="Times New Roman"/>
                <a:cs typeface="Times New Roman"/>
              </a:rPr>
              <a:t>. Select </a:t>
            </a:r>
            <a:r>
              <a:rPr lang="en-US" sz="1000" b="1" dirty="0">
                <a:effectLst/>
                <a:latin typeface="Arial"/>
                <a:ea typeface="Times New Roman"/>
                <a:cs typeface="Times New Roman"/>
              </a:rPr>
              <a:t>OK</a:t>
            </a:r>
            <a:r>
              <a:rPr lang="en-US" sz="1000" dirty="0">
                <a:effectLst/>
                <a:latin typeface="Arial"/>
                <a:ea typeface="Times New Roman"/>
                <a:cs typeface="Times New Roman"/>
              </a:rPr>
              <a:t> to close the dialog boxes.</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Close the Windows PowerShell ISE.</a:t>
            </a:r>
          </a:p>
        </p:txBody>
      </p:sp>
      <p:sp>
        <p:nvSpPr>
          <p:cNvPr id="4" name="Slide Number Placeholder 3"/>
          <p:cNvSpPr>
            <a:spLocks noGrp="1"/>
          </p:cNvSpPr>
          <p:nvPr>
            <p:ph type="sldNum" sz="quarter" idx="10"/>
          </p:nvPr>
        </p:nvSpPr>
        <p:spPr/>
        <p:txBody>
          <a:bodyPr/>
          <a:lstStyle/>
          <a:p>
            <a:fld id="{EDEFBC84-516A-4D77-B234-B91A7B23F7BA}"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4262400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might want to direct students to use a larger font size than the one in the exercise to make it easier for you to read over their shoulders and help them during future labs.</a:t>
            </a:r>
          </a:p>
          <a:p>
            <a:pPr>
              <a:lnSpc>
                <a:spcPct val="115000"/>
              </a:lnSpc>
              <a:spcAft>
                <a:spcPts val="1000"/>
              </a:spcAft>
            </a:pPr>
            <a:r>
              <a:rPr lang="en-US" sz="1000" b="1" dirty="0">
                <a:latin typeface="Arial"/>
                <a:ea typeface="Calibri"/>
                <a:cs typeface="Times New Roman"/>
              </a:rPr>
              <a:t>Exercise 1: Configuring the Windows PowerShell console application</a:t>
            </a:r>
          </a:p>
          <a:p>
            <a:pPr>
              <a:lnSpc>
                <a:spcPct val="115000"/>
              </a:lnSpc>
              <a:spcAft>
                <a:spcPts val="1000"/>
              </a:spcAft>
            </a:pPr>
            <a:r>
              <a:rPr lang="en-US" sz="1000" dirty="0">
                <a:latin typeface="Arial"/>
                <a:ea typeface="Calibri"/>
                <a:cs typeface="Times New Roman"/>
              </a:rPr>
              <a:t>To customize Windows PowerShell, you need to first make changes to the console. In this exercise, you will open the Windows PowerShell console application and configure its appearance and layout.</a:t>
            </a:r>
          </a:p>
          <a:p>
            <a:pPr>
              <a:lnSpc>
                <a:spcPct val="115000"/>
              </a:lnSpc>
              <a:spcAft>
                <a:spcPts val="1000"/>
              </a:spcAft>
            </a:pPr>
            <a:r>
              <a:rPr lang="en-US" sz="1000" b="1" dirty="0">
                <a:latin typeface="Arial"/>
                <a:ea typeface="Calibri"/>
                <a:cs typeface="Times New Roman"/>
              </a:rPr>
              <a:t>Exercise 2: Configuring the Windows PowerShell ISE application</a:t>
            </a:r>
          </a:p>
          <a:p>
            <a:pPr>
              <a:lnSpc>
                <a:spcPct val="115000"/>
              </a:lnSpc>
              <a:spcAft>
                <a:spcPts val="1000"/>
              </a:spcAft>
            </a:pPr>
            <a:r>
              <a:rPr lang="en-US" sz="1000" dirty="0">
                <a:latin typeface="Arial"/>
                <a:ea typeface="Calibri"/>
                <a:cs typeface="Times New Roman"/>
              </a:rPr>
              <a:t>In this exercise, you will customize the appearance of the Windows PowerShell ISE application.</a:t>
            </a:r>
          </a:p>
        </p:txBody>
      </p:sp>
      <p:sp>
        <p:nvSpPr>
          <p:cNvPr id="4" name="Slide Number Placeholder 3"/>
          <p:cNvSpPr>
            <a:spLocks noGrp="1"/>
          </p:cNvSpPr>
          <p:nvPr>
            <p:ph type="sldNum" sz="quarter" idx="10"/>
          </p:nvPr>
        </p:nvSpPr>
        <p:spPr/>
        <p:txBody>
          <a:bodyPr/>
          <a:lstStyle/>
          <a:p>
            <a:fld id="{EDEFBC84-516A-4D77-B234-B91A7B23F7BA}"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3462321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DEFBC84-516A-4D77-B234-B91A7B23F7BA}"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3651030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might you configure alternative text colors in the ISE?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Text and screen color are a matter of personal preference. However, some default ISE colors can be difficult to see, such as the default light gray used for curly brackets and other punctuation. Changing the colors can make these elements easier to see, helping you avoid errors.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causes a horizontal scroll bar in the Windows PowerShell console window?</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will see a horizontal scroll bar when the screen buffer size is set to a value that is greater than the window size.</a:t>
            </a:r>
          </a:p>
        </p:txBody>
      </p:sp>
      <p:sp>
        <p:nvSpPr>
          <p:cNvPr id="4" name="Slide Number Placeholder 3"/>
          <p:cNvSpPr>
            <a:spLocks noGrp="1"/>
          </p:cNvSpPr>
          <p:nvPr>
            <p:ph type="sldNum" sz="quarter" idx="10"/>
          </p:nvPr>
        </p:nvSpPr>
        <p:spPr/>
        <p:txBody>
          <a:bodyPr/>
          <a:lstStyle/>
          <a:p>
            <a:fld id="{EDEFBC84-516A-4D77-B234-B91A7B23F7BA}"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515127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would you search for a cmdlet that retrieves the properties of a computer from Active Directory?</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what you know about cmdlet name structures to help you guess the name of the cmdlet. You know that </a:t>
            </a:r>
            <a:r>
              <a:rPr lang="en-US" sz="1000" b="1" dirty="0">
                <a:latin typeface="Arial"/>
                <a:ea typeface="Calibri"/>
                <a:cs typeface="Times New Roman"/>
              </a:rPr>
              <a:t>Get </a:t>
            </a:r>
            <a:r>
              <a:rPr lang="en-US" sz="1000" dirty="0">
                <a:latin typeface="Arial"/>
                <a:ea typeface="Calibri"/>
                <a:cs typeface="Times New Roman"/>
              </a:rPr>
              <a:t>retrieves resources so that you can work with their properties. You also know that the nouns associated with Active Directory have the prefix </a:t>
            </a:r>
            <a:r>
              <a:rPr lang="en-US" sz="1000" b="1" dirty="0">
                <a:latin typeface="Arial"/>
                <a:ea typeface="Calibri"/>
                <a:cs typeface="Times New Roman"/>
              </a:rPr>
              <a:t>AD</a:t>
            </a:r>
            <a:r>
              <a:rPr lang="en-US" sz="1000" dirty="0">
                <a:latin typeface="Arial"/>
                <a:ea typeface="Calibri"/>
                <a:cs typeface="Times New Roman"/>
              </a:rPr>
              <a:t>. Based on this information, you can use the </a:t>
            </a:r>
            <a:r>
              <a:rPr lang="en-US" sz="1000" b="1" dirty="0">
                <a:latin typeface="Arial"/>
                <a:ea typeface="Calibri"/>
                <a:cs typeface="Times New Roman"/>
              </a:rPr>
              <a:t>Get-Help</a:t>
            </a:r>
            <a:r>
              <a:rPr lang="en-US" sz="1000" dirty="0">
                <a:latin typeface="Arial"/>
                <a:ea typeface="Calibri"/>
                <a:cs typeface="Times New Roman"/>
              </a:rPr>
              <a:t> command and a wildcard value for the cmdlet name to search for possible cmdlets by running the command </a:t>
            </a:r>
            <a:r>
              <a:rPr lang="en-US" sz="1000" b="1" dirty="0">
                <a:latin typeface="Arial"/>
                <a:ea typeface="Calibri"/>
                <a:cs typeface="Times New Roman"/>
              </a:rPr>
              <a:t>Get-Help Get-AD*</a:t>
            </a:r>
            <a:r>
              <a:rPr lang="en-US" sz="1000" dirty="0">
                <a:latin typeface="Arial"/>
                <a:ea typeface="Calibri"/>
                <a:cs typeface="Times New Roman"/>
              </a:rPr>
              <a:t>. Because you are looking for the cmdlets that operate specifically on computers, you could even check if </a:t>
            </a:r>
            <a:r>
              <a:rPr lang="en-US" sz="1000" b="1" dirty="0">
                <a:latin typeface="Arial"/>
                <a:ea typeface="Calibri"/>
                <a:cs typeface="Times New Roman"/>
              </a:rPr>
              <a:t>Get-Help Get-ADComputer </a:t>
            </a:r>
            <a:r>
              <a:rPr lang="en-US" sz="1000" dirty="0">
                <a:latin typeface="Arial"/>
                <a:ea typeface="Calibri"/>
                <a:cs typeface="Times New Roman"/>
              </a:rPr>
              <a:t>returns results.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wish to join multiple computers to the Adatum domain. The </a:t>
            </a:r>
            <a:r>
              <a:rPr lang="en-US" sz="1000" b="1" dirty="0">
                <a:latin typeface="Arial"/>
                <a:ea typeface="Calibri"/>
                <a:cs typeface="Times New Roman"/>
              </a:rPr>
              <a:t>Add-Computer</a:t>
            </a:r>
            <a:r>
              <a:rPr lang="en-US" sz="1000" dirty="0">
                <a:latin typeface="Arial"/>
                <a:ea typeface="Calibri"/>
                <a:cs typeface="Times New Roman"/>
              </a:rPr>
              <a:t> cmdlet’s </a:t>
            </a:r>
            <a:r>
              <a:rPr lang="en-US" sz="1000" i="1" dirty="0">
                <a:latin typeface="Arial"/>
                <a:ea typeface="Calibri"/>
                <a:cs typeface="Times New Roman"/>
              </a:rPr>
              <a:t>-ComputerName</a:t>
            </a:r>
            <a:r>
              <a:rPr lang="en-US" sz="1000" dirty="0">
                <a:latin typeface="Arial"/>
                <a:ea typeface="Calibri"/>
                <a:cs typeface="Times New Roman"/>
              </a:rPr>
              <a:t> parameter accepts multiple values. Which of the following is a set of valid values for this parameter?</a:t>
            </a:r>
          </a:p>
          <a:p>
            <a:pPr>
              <a:lnSpc>
                <a:spcPct val="115000"/>
              </a:lnSpc>
              <a:spcAft>
                <a:spcPts val="1000"/>
              </a:spcAft>
            </a:pPr>
            <a:r>
              <a:rPr lang="en-US" sz="1000" dirty="0">
                <a:latin typeface="Arial"/>
                <a:ea typeface="Calibri"/>
                <a:cs typeface="Times New Roman"/>
              </a:rPr>
              <a:t>(   ) Option 1: </a:t>
            </a:r>
            <a:r>
              <a:rPr lang="en-US" sz="1000" b="1" dirty="0">
                <a:latin typeface="Arial"/>
                <a:ea typeface="Calibri"/>
                <a:cs typeface="Times New Roman"/>
              </a:rPr>
              <a:t>-ComputerName LON-CL2;LON-CL3;LON-CL4</a:t>
            </a:r>
          </a:p>
          <a:p>
            <a:pPr>
              <a:lnSpc>
                <a:spcPct val="115000"/>
              </a:lnSpc>
              <a:spcAft>
                <a:spcPts val="1000"/>
              </a:spcAft>
            </a:pPr>
            <a:r>
              <a:rPr lang="en-US" sz="1000" dirty="0">
                <a:latin typeface="Arial"/>
                <a:ea typeface="Calibri"/>
                <a:cs typeface="Times New Roman"/>
              </a:rPr>
              <a:t>(   ) Option 2: </a:t>
            </a:r>
            <a:r>
              <a:rPr lang="en-US" sz="1000" b="1" dirty="0">
                <a:latin typeface="Arial"/>
                <a:ea typeface="Calibri"/>
                <a:cs typeface="Times New Roman"/>
              </a:rPr>
              <a:t>-ComputerName “LON-CL2, LON-CL3, LON-CL4”</a:t>
            </a:r>
          </a:p>
          <a:p>
            <a:pPr>
              <a:lnSpc>
                <a:spcPct val="115000"/>
              </a:lnSpc>
              <a:spcAft>
                <a:spcPts val="1000"/>
              </a:spcAft>
            </a:pPr>
            <a:r>
              <a:rPr lang="en-US" sz="1000" dirty="0">
                <a:latin typeface="Arial"/>
                <a:ea typeface="Calibri"/>
                <a:cs typeface="Times New Roman"/>
              </a:rPr>
              <a:t>(   ) Option 3: </a:t>
            </a:r>
            <a:r>
              <a:rPr lang="en-US" sz="1000" b="1" dirty="0">
                <a:latin typeface="Arial"/>
                <a:ea typeface="Calibri"/>
                <a:cs typeface="Times New Roman"/>
              </a:rPr>
              <a:t>-ComputerName LON-CL2 LON-CL3 LON-CL4</a:t>
            </a:r>
          </a:p>
          <a:p>
            <a:pPr>
              <a:lnSpc>
                <a:spcPct val="115000"/>
              </a:lnSpc>
              <a:spcAft>
                <a:spcPts val="1000"/>
              </a:spcAft>
            </a:pPr>
            <a:r>
              <a:rPr lang="en-US" sz="1000" dirty="0">
                <a:latin typeface="Arial"/>
                <a:ea typeface="Calibri"/>
                <a:cs typeface="Times New Roman"/>
              </a:rPr>
              <a:t>(   ) Option 4: </a:t>
            </a:r>
            <a:r>
              <a:rPr lang="en-US" sz="1000" b="1" dirty="0">
                <a:latin typeface="Arial"/>
                <a:ea typeface="Calibri"/>
                <a:cs typeface="Times New Roman"/>
              </a:rPr>
              <a:t>-ComputerName LON-CL2, -ComputerName LON-CL3 -ComputerName LON-CL4</a:t>
            </a:r>
          </a:p>
          <a:p>
            <a:pPr>
              <a:lnSpc>
                <a:spcPct val="115000"/>
              </a:lnSpc>
              <a:spcAft>
                <a:spcPts val="1000"/>
              </a:spcAft>
            </a:pPr>
            <a:r>
              <a:rPr lang="en-US" sz="1000" dirty="0">
                <a:latin typeface="Arial"/>
                <a:ea typeface="Calibri"/>
                <a:cs typeface="Times New Roman"/>
              </a:rPr>
              <a:t>(   ) Option 5: </a:t>
            </a:r>
            <a:r>
              <a:rPr lang="en-US" sz="1000" b="1" dirty="0">
                <a:latin typeface="Arial"/>
                <a:ea typeface="Calibri"/>
                <a:cs typeface="Times New Roman"/>
              </a:rPr>
              <a:t>-ComputerName LON-CL2,LON-CL3,LON-CL4</a:t>
            </a:r>
          </a:p>
        </p:txBody>
      </p:sp>
      <p:sp>
        <p:nvSpPr>
          <p:cNvPr id="4" name="Slide Number Placeholder 3"/>
          <p:cNvSpPr>
            <a:spLocks noGrp="1"/>
          </p:cNvSpPr>
          <p:nvPr>
            <p:ph type="sldNum" sz="quarter" idx="10"/>
          </p:nvPr>
        </p:nvSpPr>
        <p:spPr/>
        <p:txBody>
          <a:bodyPr/>
          <a:lstStyle/>
          <a:p>
            <a:fld id="{EDEFBC84-516A-4D77-B234-B91A7B23F7BA}"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
        <p:nvSpPr>
          <p:cNvPr id="7" name="TextBox 6">
            <a:extLst>
              <a:ext uri="{FF2B5EF4-FFF2-40B4-BE49-F238E27FC236}">
                <a16:creationId xmlns:a16="http://schemas.microsoft.com/office/drawing/2014/main" id="{E5F3BF58-137F-41E8-9D44-4BE0F9228ECE}"/>
              </a:ext>
            </a:extLst>
          </p:cNvPr>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451554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a:t>
            </a:r>
            <a:r>
              <a:rPr lang="en-US" sz="1000" b="1" dirty="0">
                <a:latin typeface="Arial"/>
                <a:ea typeface="Calibri"/>
                <a:cs typeface="Times New Roman"/>
              </a:rPr>
              <a:t>-ComputerName LON-CL2;LON-CL3;LON-CL4</a:t>
            </a:r>
          </a:p>
          <a:p>
            <a:pPr>
              <a:lnSpc>
                <a:spcPct val="115000"/>
              </a:lnSpc>
              <a:spcAft>
                <a:spcPts val="1000"/>
              </a:spcAft>
            </a:pPr>
            <a:r>
              <a:rPr lang="en-US" sz="1000" dirty="0">
                <a:latin typeface="Arial"/>
                <a:ea typeface="Calibri"/>
                <a:cs typeface="Times New Roman"/>
              </a:rPr>
              <a:t>(   ) Option 2: </a:t>
            </a:r>
            <a:r>
              <a:rPr lang="en-US" sz="1000" b="1" dirty="0">
                <a:latin typeface="Arial"/>
                <a:ea typeface="Calibri"/>
                <a:cs typeface="Times New Roman"/>
              </a:rPr>
              <a:t>-ComputerName “LON-CL2, LON-CL3, LON-CL4”</a:t>
            </a:r>
          </a:p>
          <a:p>
            <a:pPr>
              <a:lnSpc>
                <a:spcPct val="115000"/>
              </a:lnSpc>
              <a:spcAft>
                <a:spcPts val="1000"/>
              </a:spcAft>
            </a:pPr>
            <a:r>
              <a:rPr lang="en-US" sz="1000" dirty="0">
                <a:latin typeface="Arial"/>
                <a:ea typeface="Calibri"/>
                <a:cs typeface="Times New Roman"/>
              </a:rPr>
              <a:t>(   ) Option 3: </a:t>
            </a:r>
            <a:r>
              <a:rPr lang="en-US" sz="1000" b="1" dirty="0">
                <a:latin typeface="Arial"/>
                <a:ea typeface="Calibri"/>
                <a:cs typeface="Times New Roman"/>
              </a:rPr>
              <a:t>-ComputerName LON-CL2 LON-CL3 LON-CL4</a:t>
            </a:r>
          </a:p>
          <a:p>
            <a:pPr>
              <a:lnSpc>
                <a:spcPct val="115000"/>
              </a:lnSpc>
              <a:spcAft>
                <a:spcPts val="1000"/>
              </a:spcAft>
            </a:pPr>
            <a:r>
              <a:rPr lang="en-US" sz="1000" dirty="0">
                <a:latin typeface="Arial"/>
                <a:ea typeface="Calibri"/>
                <a:cs typeface="Times New Roman"/>
              </a:rPr>
              <a:t>(   ) Option 4: </a:t>
            </a:r>
            <a:r>
              <a:rPr lang="en-US" sz="1000" b="1" dirty="0">
                <a:latin typeface="Arial"/>
                <a:ea typeface="Calibri"/>
                <a:cs typeface="Times New Roman"/>
              </a:rPr>
              <a:t>-ComputerName LON-CL2, -ComputerName LON-CL3 -ComputerName LON-CL4</a:t>
            </a:r>
          </a:p>
          <a:p>
            <a:pPr>
              <a:lnSpc>
                <a:spcPct val="115000"/>
              </a:lnSpc>
              <a:spcAft>
                <a:spcPts val="1000"/>
              </a:spcAft>
            </a:pPr>
            <a:r>
              <a:rPr lang="en-US" sz="1000" dirty="0">
                <a:latin typeface="Arial"/>
                <a:ea typeface="Calibri"/>
                <a:cs typeface="Times New Roman"/>
              </a:rPr>
              <a:t>( √) Option 5: </a:t>
            </a:r>
            <a:r>
              <a:rPr lang="en-US" sz="1000" b="1" dirty="0">
                <a:latin typeface="Arial"/>
                <a:ea typeface="Calibri"/>
                <a:cs typeface="Times New Roman"/>
              </a:rPr>
              <a:t>-ComputerName LON-CL2,LON-CL3,LON-CL4</a:t>
            </a:r>
          </a:p>
          <a:p>
            <a:pPr>
              <a:lnSpc>
                <a:spcPct val="115000"/>
              </a:lnSpc>
              <a:spcAft>
                <a:spcPts val="1000"/>
              </a:spcAft>
            </a:pPr>
            <a:r>
              <a:rPr lang="en-CA" sz="1000" b="1" dirty="0">
                <a:latin typeface="Arial"/>
                <a:ea typeface="Calibri"/>
                <a:cs typeface="Times New Roman"/>
              </a:rPr>
              <a:t>Feedback</a:t>
            </a:r>
          </a:p>
          <a:p>
            <a:pPr>
              <a:lnSpc>
                <a:spcPct val="115000"/>
              </a:lnSpc>
              <a:spcAft>
                <a:spcPts val="1000"/>
              </a:spcAft>
            </a:pPr>
            <a:r>
              <a:rPr lang="en-CA" sz="1000" dirty="0">
                <a:latin typeface="Arial"/>
                <a:ea typeface="Calibri"/>
                <a:cs typeface="Times New Roman"/>
              </a:rPr>
              <a:t>The correct way to pass multiple values to a parameter that accepts them is by separating them with a comma and no spaces. In option 1, a semicolon is not a valid separator for parameter values. In option 2, the entire string, including commas and spaces, will be passed as a single value. In option 3, spaces are not a valid separator for parameter values. In option 4, you do not pass multiple parameter values by specifying the parameter multiple times.</a:t>
            </a:r>
            <a:endParaRPr lang="en-US" sz="1000" dirty="0">
              <a:latin typeface="Arial"/>
              <a:ea typeface="Calibri"/>
              <a:cs typeface="Times New Roman"/>
            </a:endParaRPr>
          </a:p>
          <a:p>
            <a:endParaRPr lang="en-US" dirty="0"/>
          </a:p>
        </p:txBody>
      </p:sp>
      <p:sp>
        <p:nvSpPr>
          <p:cNvPr id="4" name="Slide Number Placeholder 3"/>
          <p:cNvSpPr>
            <a:spLocks noGrp="1"/>
          </p:cNvSpPr>
          <p:nvPr>
            <p:ph type="sldNum" sz="quarter" idx="10"/>
          </p:nvPr>
        </p:nvSpPr>
        <p:spPr/>
        <p:txBody>
          <a:bodyPr/>
          <a:lstStyle/>
          <a:p>
            <a:fld id="{EDEFBC84-516A-4D77-B234-B91A7B23F7BA}" type="slidenum">
              <a:rPr lang="en-US" smtClean="0"/>
              <a:t>19</a:t>
            </a:fld>
            <a:endParaRPr lang="en-US" dirty="0"/>
          </a:p>
        </p:txBody>
      </p:sp>
      <p:sp>
        <p:nvSpPr>
          <p:cNvPr id="5" name="Rectangle 4">
            <a:extLst>
              <a:ext uri="{FF2B5EF4-FFF2-40B4-BE49-F238E27FC236}">
                <a16:creationId xmlns:a16="http://schemas.microsoft.com/office/drawing/2014/main" id="{5E52162B-E9A3-455F-B4BB-B6B913A65D8C}"/>
              </a:ext>
            </a:extLst>
          </p:cNvPr>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a:extLst>
              <a:ext uri="{FF2B5EF4-FFF2-40B4-BE49-F238E27FC236}">
                <a16:creationId xmlns:a16="http://schemas.microsoft.com/office/drawing/2014/main" id="{37C77165-0313-418F-BDFD-4344821A55E1}"/>
              </a:ext>
            </a:extLst>
          </p:cNvPr>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3093651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module introduces important concepts and techniques that experienced administrators should grasp without much effort. However, these concepts might be confusing for inexperienced administrators or for those not accustomed to working on a command-line interface. It is important that students learn basic Windows PowerShell syntax correctly. </a:t>
            </a:r>
          </a:p>
          <a:p>
            <a:pPr>
              <a:lnSpc>
                <a:spcPct val="115000"/>
              </a:lnSpc>
              <a:spcAft>
                <a:spcPts val="1000"/>
              </a:spcAft>
            </a:pPr>
            <a:r>
              <a:rPr lang="en-US" sz="1000" dirty="0">
                <a:latin typeface="Arial"/>
                <a:ea typeface="Calibri"/>
                <a:cs typeface="Times New Roman"/>
              </a:rPr>
              <a:t>The labs in this module reflect simple real‑world scenarios. Before you proceed to the next module, make sure that all students can comfortably complete the labs on their own, without referring to the Lab Answer Key for help. Problems or misunderstandings at this stage of the course might escalate as you proceed to later modules and might result in more complex issues for students. </a:t>
            </a:r>
          </a:p>
          <a:p>
            <a:pPr>
              <a:lnSpc>
                <a:spcPts val="1300"/>
              </a:lnSpc>
              <a:spcBef>
                <a:spcPts val="900"/>
              </a:spcBef>
              <a:spcAft>
                <a:spcPts val="300"/>
              </a:spcAft>
            </a:pPr>
            <a:r>
              <a:rPr lang="en-US" sz="1000" b="0" u="sng" dirty="0">
                <a:effectLst/>
                <a:latin typeface="Arial"/>
                <a:ea typeface="Times New Roman"/>
                <a:cs typeface="Segoe UI"/>
              </a:rPr>
              <a:t>Demonstration preparation</a:t>
            </a:r>
            <a:endParaRPr lang="en-US" sz="1000" b="1" dirty="0">
              <a:effectLst/>
              <a:latin typeface="Arial"/>
              <a:ea typeface="Times New Roman"/>
              <a:cs typeface="Segoe UI"/>
            </a:endParaRPr>
          </a:p>
          <a:p>
            <a:pPr>
              <a:lnSpc>
                <a:spcPct val="115000"/>
              </a:lnSpc>
              <a:spcAft>
                <a:spcPts val="1000"/>
              </a:spcAft>
            </a:pPr>
            <a:r>
              <a:rPr lang="ga-IE" sz="1000" dirty="0">
                <a:latin typeface="Arial"/>
                <a:ea typeface="Calibri"/>
                <a:cs typeface="Times New Roman"/>
              </a:rPr>
              <a:t>Each lesson in this module has multiple demonstrations. To prepare for them</a:t>
            </a:r>
            <a:r>
              <a:rPr lang="en-US" sz="1000" dirty="0">
                <a:latin typeface="Arial"/>
                <a:ea typeface="Calibri"/>
                <a:cs typeface="Times New Roman"/>
              </a:rPr>
              <a:t>,</a:t>
            </a:r>
            <a:r>
              <a:rPr lang="ga-IE" sz="1000" dirty="0">
                <a:latin typeface="Arial"/>
                <a:ea typeface="Calibri"/>
                <a:cs typeface="Times New Roman"/>
              </a:rPr>
              <a:t> you need to</a:t>
            </a:r>
            <a:r>
              <a:rPr lang="en-US" sz="1000" dirty="0">
                <a:latin typeface="Arial"/>
                <a:ea typeface="Calibri"/>
                <a:cs typeface="Times New Roman"/>
              </a:rPr>
              <a:t>:</a:t>
            </a:r>
          </a:p>
          <a:p>
            <a:pPr marL="342900" lvl="0" indent="-342900">
              <a:lnSpc>
                <a:spcPct val="115000"/>
              </a:lnSpc>
              <a:spcAft>
                <a:spcPts val="995"/>
              </a:spcAft>
              <a:buFont typeface="+mj-lt"/>
              <a:buAutoNum type="arabicPeriod"/>
            </a:pPr>
            <a:r>
              <a:rPr lang="ga-IE" sz="1000" dirty="0">
                <a:effectLst/>
                <a:latin typeface="Arial"/>
                <a:ea typeface="Times New Roman"/>
                <a:cs typeface="Segoe UI"/>
              </a:rPr>
              <a:t>Start </a:t>
            </a:r>
            <a:r>
              <a:rPr lang="en-US" sz="1000" b="1" dirty="0">
                <a:effectLst/>
                <a:latin typeface="Arial"/>
                <a:ea typeface="Times New Roman"/>
                <a:cs typeface="Segoe UI"/>
              </a:rPr>
              <a:t>10961C-LON-DC1</a:t>
            </a:r>
            <a:r>
              <a:rPr lang="en-US" sz="1000" dirty="0">
                <a:effectLst/>
                <a:latin typeface="Arial"/>
                <a:ea typeface="Times New Roman"/>
                <a:cs typeface="Segoe UI"/>
              </a:rPr>
              <a:t> </a:t>
            </a:r>
            <a:r>
              <a:rPr lang="ga-IE" sz="1000" dirty="0">
                <a:effectLst/>
                <a:latin typeface="Arial"/>
                <a:ea typeface="Times New Roman"/>
                <a:cs typeface="Segoe UI"/>
              </a:rPr>
              <a:t>and </a:t>
            </a:r>
            <a:r>
              <a:rPr lang="en-US" sz="1000" dirty="0">
                <a:effectLst/>
                <a:latin typeface="Arial"/>
                <a:ea typeface="Times New Roman"/>
                <a:cs typeface="Segoe UI"/>
              </a:rPr>
              <a:t>sign in</a:t>
            </a:r>
            <a:r>
              <a:rPr lang="ga-IE" sz="1000" dirty="0">
                <a:effectLst/>
                <a:latin typeface="Arial"/>
                <a:ea typeface="Times New Roman"/>
                <a:cs typeface="Segoe UI"/>
              </a:rPr>
              <a:t> with the user name </a:t>
            </a:r>
            <a:r>
              <a:rPr lang="en-US" sz="1000" b="1" dirty="0">
                <a:effectLst/>
                <a:latin typeface="Arial"/>
                <a:ea typeface="Times New Roman"/>
                <a:cs typeface="Segoe UI"/>
              </a:rPr>
              <a:t>Adatum\Administrator</a:t>
            </a:r>
            <a:r>
              <a:rPr lang="ga-IE" sz="1000" dirty="0">
                <a:effectLst/>
                <a:latin typeface="Arial"/>
                <a:ea typeface="Times New Roman"/>
                <a:cs typeface="Segoe UI"/>
              </a:rPr>
              <a:t> and the password </a:t>
            </a:r>
            <a:r>
              <a:rPr lang="en-US" sz="1000" b="1" dirty="0">
                <a:effectLst/>
                <a:latin typeface="Arial"/>
                <a:ea typeface="Times New Roman"/>
                <a:cs typeface="Segoe UI"/>
              </a:rPr>
              <a:t>Pa55w.rd</a:t>
            </a:r>
            <a:r>
              <a:rPr lang="en-US" sz="1000" dirty="0">
                <a:effectLst/>
                <a:latin typeface="Arial"/>
                <a:ea typeface="Times New Roman"/>
                <a:cs typeface="Segoe UI"/>
              </a:rPr>
              <a:t>.</a:t>
            </a:r>
          </a:p>
          <a:p>
            <a:pPr marL="342900" lvl="0" indent="-342900">
              <a:lnSpc>
                <a:spcPct val="115000"/>
              </a:lnSpc>
              <a:spcAft>
                <a:spcPts val="995"/>
              </a:spcAft>
              <a:buFont typeface="+mj-lt"/>
              <a:buAutoNum type="arabicPeriod"/>
            </a:pPr>
            <a:r>
              <a:rPr lang="ga-IE" sz="1000" dirty="0">
                <a:effectLst/>
                <a:latin typeface="Arial"/>
                <a:ea typeface="Times New Roman"/>
                <a:cs typeface="Segoe UI"/>
              </a:rPr>
              <a:t>Start </a:t>
            </a:r>
            <a:r>
              <a:rPr lang="en-US" sz="1000" b="1" dirty="0">
                <a:effectLst/>
                <a:latin typeface="Arial"/>
                <a:ea typeface="Times New Roman"/>
                <a:cs typeface="Segoe UI"/>
              </a:rPr>
              <a:t>10961C-LON-CL1</a:t>
            </a:r>
            <a:r>
              <a:rPr lang="en-US" sz="1000" dirty="0">
                <a:effectLst/>
                <a:latin typeface="Arial"/>
                <a:ea typeface="Times New Roman"/>
                <a:cs typeface="Segoe UI"/>
              </a:rPr>
              <a:t> </a:t>
            </a:r>
            <a:r>
              <a:rPr lang="ga-IE" sz="1000" dirty="0">
                <a:effectLst/>
                <a:latin typeface="Arial"/>
                <a:ea typeface="Times New Roman"/>
                <a:cs typeface="Segoe UI"/>
              </a:rPr>
              <a:t>and </a:t>
            </a:r>
            <a:r>
              <a:rPr lang="en-US" sz="1000" dirty="0">
                <a:effectLst/>
                <a:latin typeface="Arial"/>
                <a:ea typeface="Times New Roman"/>
                <a:cs typeface="Segoe UI"/>
              </a:rPr>
              <a:t>sign in</a:t>
            </a:r>
            <a:r>
              <a:rPr lang="ga-IE" sz="1000" dirty="0">
                <a:effectLst/>
                <a:latin typeface="Arial"/>
                <a:ea typeface="Times New Roman"/>
                <a:cs typeface="Segoe UI"/>
              </a:rPr>
              <a:t> with the user name </a:t>
            </a:r>
            <a:r>
              <a:rPr lang="en-US" sz="1000" b="1" dirty="0">
                <a:effectLst/>
                <a:latin typeface="Arial"/>
                <a:ea typeface="Times New Roman"/>
                <a:cs typeface="Segoe UI"/>
              </a:rPr>
              <a:t>Adatum\Administrator</a:t>
            </a:r>
            <a:r>
              <a:rPr lang="ga-IE" sz="1000" dirty="0">
                <a:effectLst/>
                <a:latin typeface="Arial"/>
                <a:ea typeface="Times New Roman"/>
                <a:cs typeface="Segoe UI"/>
              </a:rPr>
              <a:t> and the password </a:t>
            </a:r>
            <a:r>
              <a:rPr lang="en-US" sz="1000" b="1" dirty="0">
                <a:effectLst/>
                <a:latin typeface="Arial"/>
                <a:ea typeface="Times New Roman"/>
                <a:cs typeface="Segoe UI"/>
              </a:rPr>
              <a:t>Pa55w.rd</a:t>
            </a:r>
            <a:r>
              <a:rPr lang="en-US" sz="1000" dirty="0">
                <a:effectLst/>
                <a:latin typeface="Arial"/>
                <a:ea typeface="Times New Roman"/>
                <a:cs typeface="Segoe UI"/>
              </a:rPr>
              <a:t>.</a:t>
            </a:r>
            <a:r>
              <a:rPr lang="en-US" sz="1000" b="1" dirty="0">
                <a:effectLst/>
                <a:latin typeface="Arial"/>
                <a:ea typeface="Times New Roman"/>
                <a:cs typeface="Segoe UI"/>
              </a:rPr>
              <a:t> </a:t>
            </a:r>
            <a:endParaRPr lang="en-US" sz="1000" dirty="0">
              <a:effectLst/>
              <a:latin typeface="Arial"/>
              <a:ea typeface="Times New Roman"/>
              <a:cs typeface="Segoe UI"/>
            </a:endParaRPr>
          </a:p>
          <a:p>
            <a:pPr>
              <a:lnSpc>
                <a:spcPct val="115000"/>
              </a:lnSpc>
              <a:spcAft>
                <a:spcPts val="1000"/>
              </a:spcAft>
            </a:pPr>
            <a:r>
              <a:rPr lang="en-US" sz="1000" b="1" dirty="0">
                <a:latin typeface="Arial"/>
                <a:ea typeface="Calibri"/>
                <a:cs typeface="Times New Roman"/>
              </a:rPr>
              <a:t>Note: </a:t>
            </a:r>
            <a:r>
              <a:rPr lang="ga-IE" sz="1000" dirty="0">
                <a:latin typeface="Arial"/>
                <a:ea typeface="Calibri"/>
                <a:cs typeface="Times New Roman"/>
              </a:rPr>
              <a:t>Start and sign in to </a:t>
            </a:r>
            <a:r>
              <a:rPr lang="en-US" sz="1000" b="1" dirty="0">
                <a:latin typeface="Arial"/>
                <a:ea typeface="Calibri"/>
                <a:cs typeface="Times New Roman"/>
              </a:rPr>
              <a:t>10961C-LON-DC1</a:t>
            </a:r>
            <a:r>
              <a:rPr lang="ga-IE" sz="1000" dirty="0">
                <a:latin typeface="Arial"/>
                <a:ea typeface="Calibri"/>
                <a:cs typeface="Times New Roman"/>
              </a:rPr>
              <a:t> before you sign in to </a:t>
            </a:r>
            <a:r>
              <a:rPr lang="en-US" sz="1000" b="1" dirty="0">
                <a:latin typeface="Arial"/>
                <a:ea typeface="Calibri"/>
                <a:cs typeface="Times New Roman"/>
              </a:rPr>
              <a:t>10961C-LON-CL1</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For complex commands or long demonstrations and lab tasks, </a:t>
            </a:r>
            <a:r>
              <a:rPr lang="en-US" sz="1000" dirty="0">
                <a:latin typeface="Arial"/>
                <a:ea typeface="Calibri"/>
                <a:cs typeface="Times New Roman"/>
              </a:rPr>
              <a:t>.txt </a:t>
            </a:r>
            <a:r>
              <a:rPr lang="ga-IE" sz="1000" dirty="0">
                <a:latin typeface="Arial"/>
                <a:ea typeface="Calibri"/>
                <a:cs typeface="Times New Roman"/>
              </a:rPr>
              <a:t>files </a:t>
            </a:r>
            <a:r>
              <a:rPr lang="en-US" sz="1000" dirty="0">
                <a:latin typeface="Arial"/>
                <a:ea typeface="Calibri"/>
                <a:cs typeface="Times New Roman"/>
              </a:rPr>
              <a:t>that contain the Windows PowerShell commands are available</a:t>
            </a:r>
            <a:r>
              <a:rPr lang="ga-IE" sz="1000" dirty="0">
                <a:latin typeface="Arial"/>
                <a:ea typeface="Calibri"/>
                <a:cs typeface="Times New Roman"/>
              </a:rPr>
              <a:t> on </a:t>
            </a:r>
            <a:r>
              <a:rPr lang="en-US" sz="1000" b="1" dirty="0">
                <a:latin typeface="Arial"/>
                <a:ea typeface="Calibri"/>
                <a:cs typeface="Times New Roman"/>
              </a:rPr>
              <a:t>10961C-LON-CL1</a:t>
            </a:r>
            <a:r>
              <a:rPr lang="en-US" sz="1000" dirty="0">
                <a:latin typeface="Arial"/>
                <a:ea typeface="Calibri"/>
                <a:cs typeface="Times New Roman"/>
              </a:rPr>
              <a:t> </a:t>
            </a:r>
            <a:r>
              <a:rPr lang="ga-IE" sz="1000" dirty="0">
                <a:latin typeface="Arial"/>
                <a:ea typeface="Calibri"/>
                <a:cs typeface="Times New Roman"/>
              </a:rPr>
              <a:t>at </a:t>
            </a:r>
            <a:r>
              <a:rPr lang="en-US" sz="1000" b="1" dirty="0">
                <a:latin typeface="Arial"/>
                <a:ea typeface="Calibri"/>
                <a:cs typeface="Times New Roman"/>
              </a:rPr>
              <a:t>E:\Mod01\Democode</a:t>
            </a:r>
            <a:r>
              <a:rPr lang="en-US" sz="1000" dirty="0">
                <a:latin typeface="Arial"/>
                <a:ea typeface="Calibri"/>
                <a:cs typeface="Times New Roman"/>
              </a:rPr>
              <a:t>. The demonstration Instructor Notes will provide instructions on accessing .txt files, where available. During the </a:t>
            </a:r>
            <a:r>
              <a:rPr lang="ga-IE" sz="1000" dirty="0">
                <a:latin typeface="Arial"/>
                <a:ea typeface="Calibri"/>
                <a:cs typeface="Times New Roman"/>
              </a:rPr>
              <a:t>demonstration, </a:t>
            </a:r>
            <a:r>
              <a:rPr lang="en-US" sz="1000" dirty="0">
                <a:latin typeface="Arial"/>
                <a:ea typeface="Calibri"/>
                <a:cs typeface="Times New Roman"/>
              </a:rPr>
              <a:t>you </a:t>
            </a:r>
            <a:r>
              <a:rPr lang="ga-IE" sz="1000" dirty="0">
                <a:latin typeface="Arial"/>
                <a:ea typeface="Calibri"/>
                <a:cs typeface="Times New Roman"/>
              </a:rPr>
              <a:t>can </a:t>
            </a:r>
            <a:r>
              <a:rPr lang="en-US" sz="1000" dirty="0">
                <a:latin typeface="Arial"/>
                <a:ea typeface="Calibri"/>
                <a:cs typeface="Times New Roman"/>
              </a:rPr>
              <a:t>open the .txt file and copy the contents into </a:t>
            </a:r>
            <a:r>
              <a:rPr lang="ga-IE" sz="1000" dirty="0">
                <a:latin typeface="Arial"/>
                <a:ea typeface="Calibri"/>
                <a:cs typeface="Times New Roman"/>
              </a:rPr>
              <a:t>the </a:t>
            </a:r>
            <a:r>
              <a:rPr lang="en-US" sz="1000" dirty="0">
                <a:latin typeface="Arial"/>
                <a:ea typeface="Calibri"/>
                <a:cs typeface="Times New Roman"/>
              </a:rPr>
              <a:t>Integrated Scripting Environment (</a:t>
            </a:r>
            <a:r>
              <a:rPr lang="ga-IE" sz="1000" dirty="0">
                <a:latin typeface="Arial"/>
                <a:ea typeface="Calibri"/>
                <a:cs typeface="Times New Roman"/>
              </a:rPr>
              <a:t>ISE</a:t>
            </a:r>
            <a:r>
              <a:rPr lang="en-US" sz="1000" dirty="0">
                <a:latin typeface="Arial"/>
                <a:ea typeface="Calibri"/>
                <a:cs typeface="Times New Roman"/>
              </a:rPr>
              <a:t>)</a:t>
            </a:r>
            <a:r>
              <a:rPr lang="ga-IE"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DEFBC84-516A-4D77-B234-B91A7B23F7BA}"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205703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Point out to students that cmdlet creators, including Microsoft teams, are not always consistent in following the naming guidelines, especially in using prefixes for their nouns. Also, not all terms identified as verbs are actual English verbs. For example, </a:t>
            </a:r>
            <a:r>
              <a:rPr lang="en-US" sz="1000" b="1" dirty="0">
                <a:latin typeface="Arial"/>
                <a:ea typeface="Calibri"/>
                <a:cs typeface="Times New Roman"/>
              </a:rPr>
              <a:t>New</a:t>
            </a:r>
            <a:r>
              <a:rPr lang="en-US" sz="1000" dirty="0">
                <a:latin typeface="Arial"/>
                <a:ea typeface="Calibri"/>
                <a:cs typeface="Times New Roman"/>
              </a:rPr>
              <a:t> is not a verb, but it is the word Windows PowerShell uses to describe the operation of creating something new. Windows PowerShell uses the term </a:t>
            </a:r>
            <a:r>
              <a:rPr lang="en-US" sz="1000" i="1" dirty="0">
                <a:latin typeface="Arial"/>
                <a:ea typeface="Calibri"/>
                <a:cs typeface="Times New Roman"/>
              </a:rPr>
              <a:t>verb</a:t>
            </a:r>
            <a:r>
              <a:rPr lang="en-US" sz="1000" dirty="0">
                <a:latin typeface="Arial"/>
                <a:ea typeface="Calibri"/>
                <a:cs typeface="Times New Roman"/>
              </a:rPr>
              <a:t> loosely in this respect.</a:t>
            </a:r>
          </a:p>
        </p:txBody>
      </p:sp>
      <p:sp>
        <p:nvSpPr>
          <p:cNvPr id="4" name="Slide Number Placeholder 3"/>
          <p:cNvSpPr>
            <a:spLocks noGrp="1"/>
          </p:cNvSpPr>
          <p:nvPr>
            <p:ph type="sldNum" sz="quarter" idx="10"/>
          </p:nvPr>
        </p:nvSpPr>
        <p:spPr/>
        <p:txBody>
          <a:bodyPr/>
          <a:lstStyle/>
          <a:p>
            <a:fld id="{EDEFBC84-516A-4D77-B234-B91A7B23F7BA}"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092461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DEFBC84-516A-4D77-B234-B91A7B23F7BA}"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1317195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DEFBC84-516A-4D77-B234-B91A7B23F7BA}"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489676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DEFBC84-516A-4D77-B234-B91A7B23F7BA}"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718675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Encourage students to use the </a:t>
            </a:r>
            <a:r>
              <a:rPr lang="en-US" sz="1000" b="1" dirty="0">
                <a:latin typeface="Arial"/>
                <a:ea typeface="Calibri"/>
                <a:cs typeface="Times New Roman"/>
              </a:rPr>
              <a:t>–ShowWindow</a:t>
            </a:r>
            <a:r>
              <a:rPr lang="en-US" sz="1000" dirty="0">
                <a:latin typeface="Arial"/>
                <a:ea typeface="Calibri"/>
                <a:cs typeface="Times New Roman"/>
              </a:rPr>
              <a:t> option throughout the course so that they can view help information while typing in the console.</a:t>
            </a:r>
          </a:p>
          <a:p>
            <a:pPr>
              <a:lnSpc>
                <a:spcPct val="115000"/>
              </a:lnSpc>
              <a:spcAft>
                <a:spcPts val="1000"/>
              </a:spcAft>
            </a:pPr>
            <a:r>
              <a:rPr lang="en-US" sz="1000" dirty="0">
                <a:latin typeface="Arial"/>
                <a:ea typeface="Calibri"/>
                <a:cs typeface="Times New Roman"/>
              </a:rPr>
              <a:t>You might want to run the </a:t>
            </a:r>
            <a:r>
              <a:rPr lang="en-US" sz="1000" b="1" dirty="0">
                <a:latin typeface="Arial"/>
                <a:ea typeface="Calibri"/>
                <a:cs typeface="Times New Roman"/>
              </a:rPr>
              <a:t>help</a:t>
            </a:r>
            <a:r>
              <a:rPr lang="en-US" sz="1000" dirty="0">
                <a:latin typeface="Arial"/>
                <a:ea typeface="Calibri"/>
                <a:cs typeface="Times New Roman"/>
              </a:rPr>
              <a:t> or </a:t>
            </a:r>
            <a:r>
              <a:rPr lang="en-US" sz="1000" b="1" dirty="0">
                <a:latin typeface="Arial"/>
                <a:ea typeface="Calibri"/>
                <a:cs typeface="Times New Roman"/>
              </a:rPr>
              <a:t>Get-Help</a:t>
            </a:r>
            <a:r>
              <a:rPr lang="en-US" sz="1000" dirty="0">
                <a:latin typeface="Arial"/>
                <a:ea typeface="Calibri"/>
                <a:cs typeface="Times New Roman"/>
              </a:rPr>
              <a:t> command with the </a:t>
            </a:r>
            <a:r>
              <a:rPr lang="en-US" sz="1000" b="1" dirty="0">
                <a:latin typeface="Arial"/>
                <a:ea typeface="Calibri"/>
                <a:cs typeface="Times New Roman"/>
              </a:rPr>
              <a:t>dir </a:t>
            </a:r>
            <a:r>
              <a:rPr lang="en-US" sz="1000" dirty="0">
                <a:latin typeface="Arial"/>
                <a:ea typeface="Calibri"/>
                <a:cs typeface="Times New Roman"/>
              </a:rPr>
              <a:t>alias for </a:t>
            </a:r>
            <a:r>
              <a:rPr lang="en-US" sz="1000" b="1" dirty="0">
                <a:latin typeface="Arial"/>
                <a:ea typeface="Calibri"/>
                <a:cs typeface="Times New Roman"/>
              </a:rPr>
              <a:t>Get-ChildItem</a:t>
            </a:r>
            <a:r>
              <a:rPr lang="en-US" sz="1000" dirty="0">
                <a:latin typeface="Arial"/>
                <a:ea typeface="Calibri"/>
                <a:cs typeface="Times New Roman"/>
              </a:rPr>
              <a:t>. Point out that the next lesson covers cmdlet aliases. Explain that the </a:t>
            </a:r>
            <a:r>
              <a:rPr lang="en-US" sz="1000" b="1" dirty="0">
                <a:latin typeface="Arial"/>
                <a:ea typeface="Calibri"/>
                <a:cs typeface="Times New Roman"/>
              </a:rPr>
              <a:t>Get-Help</a:t>
            </a:r>
            <a:r>
              <a:rPr lang="en-US" sz="1000" dirty="0">
                <a:latin typeface="Arial"/>
                <a:ea typeface="Calibri"/>
                <a:cs typeface="Times New Roman"/>
              </a:rPr>
              <a:t> command also works with aliases, and displays the help topic for the cmdlet with which the alias is associated.</a:t>
            </a:r>
          </a:p>
          <a:p>
            <a:pPr>
              <a:lnSpc>
                <a:spcPct val="115000"/>
              </a:lnSpc>
              <a:spcAft>
                <a:spcPts val="1000"/>
              </a:spcAft>
            </a:pPr>
            <a:r>
              <a:rPr lang="en-US" sz="1000" dirty="0">
                <a:latin typeface="Arial"/>
                <a:ea typeface="Calibri"/>
                <a:cs typeface="Times New Roman"/>
              </a:rPr>
              <a:t>When you are finished with this demonstration, keep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Instructor Notes</a:t>
            </a:r>
            <a:r>
              <a:rPr lang="en-US" sz="1000" dirty="0">
                <a:latin typeface="Arial"/>
                <a:ea typeface="Calibri"/>
                <a:cs typeface="Times New Roman"/>
              </a:rPr>
              <a:t> of the </a:t>
            </a:r>
            <a:r>
              <a:rPr lang="ga-IE" sz="1000" dirty="0">
                <a:latin typeface="Arial"/>
                <a:ea typeface="Calibri"/>
                <a:cs typeface="Times New Roman"/>
              </a:rPr>
              <a:t>Module Overview slide </a:t>
            </a:r>
            <a:r>
              <a:rPr lang="en-US" sz="1000" dirty="0">
                <a:latin typeface="Arial"/>
                <a:ea typeface="Calibri"/>
                <a:cs typeface="Times New Roman"/>
              </a:rPr>
              <a:t>and </a:t>
            </a:r>
            <a:r>
              <a:rPr lang="ga-IE" sz="1000" dirty="0">
                <a:latin typeface="Arial"/>
                <a:ea typeface="Calibri"/>
                <a:cs typeface="Times New Roman"/>
              </a:rPr>
              <a:t>be signed in to </a:t>
            </a:r>
            <a:r>
              <a:rPr lang="en-US" sz="1000" b="1" dirty="0">
                <a:latin typeface="Arial"/>
                <a:ea typeface="Calibri"/>
                <a:cs typeface="Times New Roman"/>
              </a:rPr>
              <a:t>10961C-LON-DC1 </a:t>
            </a:r>
            <a:r>
              <a:rPr lang="ga-IE" sz="1000" dirty="0">
                <a:latin typeface="Arial"/>
                <a:ea typeface="Calibri"/>
                <a:cs typeface="Times New Roman"/>
              </a:rPr>
              <a:t>and </a:t>
            </a:r>
            <a:r>
              <a:rPr lang="en-US" sz="1000" b="1" dirty="0">
                <a:latin typeface="Arial"/>
                <a:ea typeface="Calibri"/>
                <a:cs typeface="Times New Roman"/>
              </a:rPr>
              <a:t>10961C-LON-CL1</a:t>
            </a:r>
            <a:r>
              <a:rPr lang="en-US" sz="1000" dirty="0">
                <a:latin typeface="Arial"/>
                <a:ea typeface="Calibri"/>
                <a:cs typeface="Times New Roman"/>
              </a:rPr>
              <a:t> </a:t>
            </a:r>
            <a:r>
              <a:rPr lang="ga-IE" sz="1000" dirty="0">
                <a:latin typeface="Arial"/>
                <a:ea typeface="Calibri"/>
                <a:cs typeface="Times New Roman"/>
              </a:rPr>
              <a:t>as </a:t>
            </a:r>
            <a:r>
              <a:rPr lang="en-US" sz="1000" b="1" dirty="0">
                <a:latin typeface="Arial"/>
                <a:ea typeface="Calibri"/>
                <a:cs typeface="Times New Roman"/>
              </a:rPr>
              <a:t>Adatum\Administrator</a:t>
            </a:r>
            <a:r>
              <a:rPr lang="en-US" sz="1000" dirty="0">
                <a:latin typeface="Arial"/>
                <a:ea typeface="Calibri"/>
                <a:cs typeface="Times New Roman"/>
              </a:rPr>
              <a:t> </a:t>
            </a:r>
            <a:r>
              <a:rPr lang="ga-IE" sz="1000" dirty="0">
                <a:latin typeface="Arial"/>
                <a:ea typeface="Calibri"/>
                <a:cs typeface="Times New Roman"/>
              </a:rPr>
              <a:t>with the password </a:t>
            </a:r>
            <a:r>
              <a:rPr lang="en-US" sz="1000" b="1" dirty="0">
                <a:latin typeface="Arial"/>
                <a:ea typeface="Calibri"/>
                <a:cs typeface="Times New Roman"/>
              </a:rPr>
              <a:t>Pa55w.rd</a:t>
            </a:r>
            <a:r>
              <a:rPr lang="en-US" sz="1000" dirty="0">
                <a:latin typeface="Arial"/>
                <a:ea typeface="Calibri"/>
                <a:cs typeface="Times New Roman"/>
              </a:rPr>
              <a:t>. You should perform t</a:t>
            </a:r>
            <a:r>
              <a:rPr lang="ga-IE" sz="1000" dirty="0">
                <a:latin typeface="Arial"/>
                <a:ea typeface="Calibri"/>
                <a:cs typeface="Times New Roman"/>
              </a:rPr>
              <a:t>he </a:t>
            </a:r>
            <a:r>
              <a:rPr lang="en-US" sz="1000" dirty="0">
                <a:latin typeface="Arial"/>
                <a:ea typeface="Calibri"/>
                <a:cs typeface="Times New Roman"/>
              </a:rPr>
              <a:t>demonstration s</a:t>
            </a:r>
            <a:r>
              <a:rPr lang="ga-IE" sz="1000" dirty="0">
                <a:latin typeface="Arial"/>
                <a:ea typeface="Calibri"/>
                <a:cs typeface="Times New Roman"/>
              </a:rPr>
              <a:t>teps on the </a:t>
            </a:r>
            <a:r>
              <a:rPr lang="en-US" sz="1000" b="1" dirty="0">
                <a:latin typeface="Arial"/>
                <a:ea typeface="Calibri"/>
                <a:cs typeface="Times New Roman"/>
              </a:rPr>
              <a:t>10961C-LON-CL1</a:t>
            </a:r>
            <a:r>
              <a:rPr lang="ga-IE" sz="1000" dirty="0">
                <a:latin typeface="Arial"/>
                <a:ea typeface="Calibri"/>
                <a:cs typeface="Times New Roman"/>
              </a:rPr>
              <a:t> virtual machine </a:t>
            </a:r>
            <a:r>
              <a:rPr lang="en-US" sz="1000" dirty="0">
                <a:latin typeface="Arial"/>
                <a:ea typeface="Calibri"/>
                <a:cs typeface="Times New Roman"/>
              </a:rPr>
              <a:t>in the Windows PowerShell console application.</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The virtual machines used in the labs in this course are not set up for Internet access. Therefore, you will not be able to complete the final step in this demonstration by using the virtual machines. If, however, you have an appropriate host machine or virtual machine that has Internet access and is running Windows PowerShell 3.0 or newer, you might choose to use that machine.</a:t>
            </a:r>
          </a:p>
          <a:p>
            <a:pPr>
              <a:lnSpc>
                <a:spcPct val="115000"/>
              </a:lnSpc>
              <a:spcAft>
                <a:spcPts val="1000"/>
              </a:spcAft>
            </a:pPr>
            <a:r>
              <a:rPr lang="en-US"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on the task bar, click the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icon.</a:t>
            </a:r>
          </a:p>
          <a:p>
            <a:pPr marL="342900" lvl="0" indent="-342900">
              <a:lnSpc>
                <a:spcPct val="115000"/>
              </a:lnSpc>
              <a:spcAft>
                <a:spcPts val="995"/>
              </a:spcAft>
              <a:buFont typeface="+mj-lt"/>
              <a:buAutoNum type="arabicPeriod"/>
            </a:pPr>
            <a:r>
              <a:rPr lang="ga-IE" sz="1000" dirty="0">
                <a:effectLst/>
                <a:latin typeface="Arial"/>
                <a:ea typeface="Times New Roman"/>
                <a:cs typeface="Times New Roman"/>
              </a:rPr>
              <a:t>In the </a:t>
            </a:r>
            <a:r>
              <a:rPr lang="ga-IE" sz="1000" b="1" dirty="0">
                <a:effectLst/>
                <a:latin typeface="Arial"/>
                <a:ea typeface="Times New Roman"/>
                <a:cs typeface="Times New Roman"/>
              </a:rPr>
              <a:t>Windows PowerShell </a:t>
            </a:r>
            <a:r>
              <a:rPr lang="ga-IE" sz="1000" dirty="0">
                <a:effectLst/>
                <a:latin typeface="Arial"/>
                <a:ea typeface="Times New Roman"/>
                <a:cs typeface="Times New Roman"/>
              </a:rPr>
              <a:t>console</a:t>
            </a:r>
            <a:r>
              <a:rPr lang="en-US" sz="1000" dirty="0">
                <a:effectLst/>
                <a:latin typeface="Arial"/>
                <a:ea typeface="Times New Roman"/>
                <a:cs typeface="Times New Roman"/>
              </a:rPr>
              <a:t>, </a:t>
            </a:r>
            <a:r>
              <a:rPr lang="ga-IE" sz="1000" dirty="0">
                <a:effectLst/>
                <a:latin typeface="Arial"/>
                <a:ea typeface="Times New Roman"/>
                <a:cs typeface="Times New Roman"/>
              </a:rPr>
              <a:t>type the following text, and then press Enter</a:t>
            </a:r>
            <a:r>
              <a:rPr lang="en-US" sz="1000" dirty="0">
                <a:effectLst/>
                <a:latin typeface="Arial"/>
                <a:ea typeface="Times New Roman"/>
                <a:cs typeface="Times New Roman"/>
              </a:rPr>
              <a:t>:</a:t>
            </a:r>
          </a:p>
          <a:p>
            <a:pPr marL="539750" marR="73025">
              <a:lnSpc>
                <a:spcPct val="115000"/>
              </a:lnSpc>
              <a:spcBef>
                <a:spcPts val="600"/>
              </a:spcBef>
              <a:spcAft>
                <a:spcPts val="995"/>
              </a:spcAft>
            </a:pPr>
            <a:r>
              <a:rPr lang="en-US" sz="1000" dirty="0">
                <a:effectLst/>
                <a:latin typeface="Arial"/>
                <a:ea typeface="Times New Roman"/>
                <a:cs typeface="Times New Roman"/>
              </a:rPr>
              <a:t>help Get-ChildItem</a:t>
            </a: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Discuss the basic help information for the </a:t>
            </a:r>
            <a:r>
              <a:rPr lang="en-US" sz="1000" b="1" dirty="0">
                <a:effectLst/>
                <a:latin typeface="Arial"/>
                <a:ea typeface="Times New Roman"/>
                <a:cs typeface="Times New Roman"/>
              </a:rPr>
              <a:t>Get-ChildItem</a:t>
            </a:r>
            <a:r>
              <a:rPr lang="en-US" sz="1000" dirty="0">
                <a:effectLst/>
                <a:latin typeface="Arial"/>
                <a:ea typeface="Times New Roman"/>
                <a:cs typeface="Times New Roman"/>
              </a:rPr>
              <a:t> command. Point out the </a:t>
            </a:r>
            <a:r>
              <a:rPr lang="en-US" sz="1000" b="1" dirty="0">
                <a:effectLst/>
                <a:latin typeface="Arial"/>
                <a:ea typeface="Times New Roman"/>
                <a:cs typeface="Times New Roman"/>
              </a:rPr>
              <a:t>–Recurse</a:t>
            </a:r>
            <a:r>
              <a:rPr lang="en-US" sz="1000" dirty="0">
                <a:effectLst/>
                <a:latin typeface="Arial"/>
                <a:ea typeface="Times New Roman"/>
                <a:cs typeface="Times New Roman"/>
              </a:rPr>
              <a:t> switch.</a:t>
            </a:r>
          </a:p>
          <a:p>
            <a:pPr marL="342900" lvl="0" indent="-342900">
              <a:lnSpc>
                <a:spcPct val="115000"/>
              </a:lnSpc>
              <a:spcAft>
                <a:spcPts val="995"/>
              </a:spcAft>
              <a:buFont typeface="+mj-lt"/>
              <a:buAutoNum type="arabicPeriod" startAt="3"/>
            </a:pPr>
            <a:r>
              <a:rPr lang="ga-IE" sz="1000" dirty="0">
                <a:effectLst/>
                <a:latin typeface="Arial"/>
                <a:ea typeface="Times New Roman"/>
                <a:cs typeface="Times New Roman"/>
              </a:rPr>
              <a:t>In the </a:t>
            </a:r>
            <a:r>
              <a:rPr lang="ga-IE" sz="1000" b="1" dirty="0">
                <a:effectLst/>
                <a:latin typeface="Arial"/>
                <a:ea typeface="Times New Roman"/>
                <a:cs typeface="Times New Roman"/>
              </a:rPr>
              <a:t>Windows PowerShell </a:t>
            </a:r>
            <a:r>
              <a:rPr lang="ga-IE" sz="1000" dirty="0">
                <a:effectLst/>
                <a:latin typeface="Arial"/>
                <a:ea typeface="Times New Roman"/>
                <a:cs typeface="Times New Roman"/>
              </a:rPr>
              <a:t>console</a:t>
            </a:r>
            <a:r>
              <a:rPr lang="en-US" sz="1000" dirty="0">
                <a:effectLst/>
                <a:latin typeface="Arial"/>
                <a:ea typeface="Times New Roman"/>
                <a:cs typeface="Times New Roman"/>
              </a:rPr>
              <a:t>, </a:t>
            </a:r>
            <a:r>
              <a:rPr lang="ga-IE" sz="1000" dirty="0">
                <a:effectLst/>
                <a:latin typeface="Arial"/>
                <a:ea typeface="Times New Roman"/>
                <a:cs typeface="Times New Roman"/>
              </a:rPr>
              <a:t>type the following text, and then press Enter</a:t>
            </a:r>
            <a:r>
              <a:rPr lang="en-US" sz="1000" dirty="0">
                <a:effectLst/>
                <a:latin typeface="Arial"/>
                <a:ea typeface="Times New Roman"/>
                <a:cs typeface="Times New Roman"/>
              </a:rPr>
              <a:t>:</a:t>
            </a:r>
          </a:p>
          <a:p>
            <a:pPr marL="539750" marR="73025">
              <a:lnSpc>
                <a:spcPct val="115000"/>
              </a:lnSpc>
              <a:spcBef>
                <a:spcPts val="600"/>
              </a:spcBef>
              <a:spcAft>
                <a:spcPts val="995"/>
              </a:spcAft>
            </a:pPr>
            <a:r>
              <a:rPr lang="en-US" sz="1000" dirty="0">
                <a:effectLst/>
                <a:latin typeface="Arial"/>
                <a:ea typeface="Times New Roman"/>
                <a:cs typeface="Times New Roman"/>
              </a:rPr>
              <a:t>Get-Help Get-ChildItem</a:t>
            </a:r>
          </a:p>
          <a:p>
            <a:pPr marL="342900" lvl="0" indent="-342900">
              <a:lnSpc>
                <a:spcPct val="115000"/>
              </a:lnSpc>
              <a:spcAft>
                <a:spcPts val="995"/>
              </a:spcAft>
              <a:buFont typeface="+mj-lt"/>
              <a:buAutoNum type="arabicPeriod" startAt="5"/>
            </a:pPr>
            <a:r>
              <a:rPr lang="en-US" sz="1000" dirty="0">
                <a:effectLst/>
                <a:latin typeface="Arial"/>
                <a:ea typeface="Times New Roman"/>
                <a:cs typeface="Times New Roman"/>
              </a:rPr>
              <a:t>Point out the difference between this output and the paged output of help. </a:t>
            </a:r>
          </a:p>
          <a:p>
            <a:pPr>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DEFBC84-516A-4D77-B234-B91A7B23F7BA}"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480120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You might need to reduce the size of the console window to demonstrate the paging of the output. If the console window is full screen, the command might display the output in the single screen because it fits. As a result, there will be no paging. The content is otherwise the same.</a:t>
            </a: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Times New Roman"/>
              </a:rPr>
              <a:t>To display the floating window help, i</a:t>
            </a:r>
            <a:r>
              <a:rPr lang="ga-IE" sz="1000" dirty="0">
                <a:solidFill>
                  <a:prstClr val="black"/>
                </a:solidFill>
                <a:latin typeface="Arial"/>
                <a:ea typeface="Times New Roman"/>
                <a:cs typeface="Times New Roman"/>
              </a:rPr>
              <a:t>n the </a:t>
            </a:r>
            <a:r>
              <a:rPr lang="ga-IE" sz="1000" b="1" dirty="0">
                <a:solidFill>
                  <a:prstClr val="black"/>
                </a:solidFill>
                <a:latin typeface="Arial"/>
                <a:ea typeface="Times New Roman"/>
                <a:cs typeface="Times New Roman"/>
              </a:rPr>
              <a:t>Windows PowerShell </a:t>
            </a:r>
            <a:r>
              <a:rPr lang="ga-IE" sz="1000" dirty="0">
                <a:solidFill>
                  <a:prstClr val="black"/>
                </a:solidFill>
                <a:latin typeface="Arial"/>
                <a:ea typeface="Times New Roman"/>
                <a:cs typeface="Times New Roman"/>
              </a:rPr>
              <a:t>console</a:t>
            </a:r>
            <a:r>
              <a:rPr lang="en-US" sz="1000" dirty="0">
                <a:solidFill>
                  <a:prstClr val="black"/>
                </a:solidFill>
                <a:latin typeface="Arial"/>
                <a:ea typeface="Times New Roman"/>
                <a:cs typeface="Times New Roman"/>
              </a:rPr>
              <a:t>, </a:t>
            </a:r>
            <a:r>
              <a:rPr lang="ga-IE" sz="1000" dirty="0">
                <a:solidFill>
                  <a:prstClr val="black"/>
                </a:solidFill>
                <a:latin typeface="Arial"/>
                <a:ea typeface="Times New Roman"/>
                <a:cs typeface="Times New Roman"/>
              </a:rPr>
              <a:t>type the following text, and then press Enter</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Get-Help Get-ChildItem –showwindow</a:t>
            </a:r>
          </a:p>
          <a:p>
            <a:pPr marL="342900" lvl="0" indent="-342900">
              <a:lnSpc>
                <a:spcPct val="115000"/>
              </a:lnSpc>
              <a:spcAft>
                <a:spcPts val="995"/>
              </a:spcAft>
              <a:buFont typeface="+mj-lt"/>
              <a:buAutoNum type="arabicPeriod" startAt="7"/>
            </a:pPr>
            <a:r>
              <a:rPr lang="en-US" sz="1000" dirty="0">
                <a:solidFill>
                  <a:srgbClr val="000000"/>
                </a:solidFill>
                <a:latin typeface="Arial"/>
                <a:ea typeface="Times New Roman"/>
                <a:cs typeface="Times New Roman"/>
              </a:rPr>
              <a:t>To display the usage examples as part of the help output, </a:t>
            </a:r>
            <a:r>
              <a:rPr lang="ga-IE" sz="1000" dirty="0">
                <a:solidFill>
                  <a:prstClr val="black"/>
                </a:solidFill>
                <a:latin typeface="Arial"/>
                <a:ea typeface="Times New Roman"/>
                <a:cs typeface="Times New Roman"/>
              </a:rPr>
              <a:t>in the </a:t>
            </a:r>
            <a:r>
              <a:rPr lang="ga-IE" sz="1000" b="1" dirty="0">
                <a:solidFill>
                  <a:prstClr val="black"/>
                </a:solidFill>
                <a:latin typeface="Arial"/>
                <a:ea typeface="Times New Roman"/>
                <a:cs typeface="Times New Roman"/>
              </a:rPr>
              <a:t>Windows PowerShell </a:t>
            </a:r>
            <a:r>
              <a:rPr lang="ga-IE" sz="1000" dirty="0">
                <a:solidFill>
                  <a:prstClr val="black"/>
                </a:solidFill>
                <a:latin typeface="Arial"/>
                <a:ea typeface="Times New Roman"/>
                <a:cs typeface="Times New Roman"/>
              </a:rPr>
              <a:t>console</a:t>
            </a:r>
            <a:r>
              <a:rPr lang="en-US" sz="1000" dirty="0">
                <a:solidFill>
                  <a:prstClr val="black"/>
                </a:solidFill>
                <a:latin typeface="Arial"/>
                <a:ea typeface="Times New Roman"/>
                <a:cs typeface="Times New Roman"/>
              </a:rPr>
              <a:t>, </a:t>
            </a:r>
            <a:r>
              <a:rPr lang="ga-IE" sz="1000" dirty="0">
                <a:solidFill>
                  <a:prstClr val="black"/>
                </a:solidFill>
                <a:latin typeface="Arial"/>
                <a:ea typeface="Times New Roman"/>
                <a:cs typeface="Times New Roman"/>
              </a:rPr>
              <a:t>type the following text, and then press Enter</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Get-Help Get-ChildItem –Example</a:t>
            </a: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Times New Roman"/>
              </a:rPr>
              <a:t>If you have a</a:t>
            </a:r>
            <a:r>
              <a:rPr lang="ga-IE" sz="1000" dirty="0">
                <a:solidFill>
                  <a:prstClr val="black"/>
                </a:solidFill>
                <a:latin typeface="Arial"/>
                <a:ea typeface="Times New Roman"/>
                <a:cs typeface="Times New Roman"/>
              </a:rPr>
              <a:t>n appropriate host</a:t>
            </a:r>
            <a:r>
              <a:rPr lang="en-US" sz="1000" dirty="0">
                <a:solidFill>
                  <a:prstClr val="black"/>
                </a:solidFill>
                <a:latin typeface="Arial"/>
                <a:ea typeface="Times New Roman"/>
                <a:cs typeface="Times New Roman"/>
              </a:rPr>
              <a:t> computer or virtual machine that </a:t>
            </a:r>
            <a:r>
              <a:rPr lang="ga-IE" sz="1000" dirty="0">
                <a:solidFill>
                  <a:prstClr val="black"/>
                </a:solidFill>
                <a:latin typeface="Arial"/>
                <a:ea typeface="Times New Roman"/>
                <a:cs typeface="Times New Roman"/>
              </a:rPr>
              <a:t>has</a:t>
            </a:r>
            <a:r>
              <a:rPr lang="en-US" sz="1000" dirty="0">
                <a:solidFill>
                  <a:prstClr val="black"/>
                </a:solidFill>
                <a:latin typeface="Arial"/>
                <a:ea typeface="Times New Roman"/>
                <a:cs typeface="Times New Roman"/>
              </a:rPr>
              <a:t> Internet access (</a:t>
            </a:r>
            <a:r>
              <a:rPr lang="ga-IE" sz="1000" dirty="0">
                <a:solidFill>
                  <a:prstClr val="black"/>
                </a:solidFill>
                <a:latin typeface="Arial"/>
                <a:ea typeface="Times New Roman"/>
                <a:cs typeface="Times New Roman"/>
              </a:rPr>
              <a:t>as mentioned in the preparation steps</a:t>
            </a:r>
            <a:r>
              <a:rPr lang="en-US" sz="1000" dirty="0">
                <a:solidFill>
                  <a:prstClr val="black"/>
                </a:solidFill>
                <a:latin typeface="Arial"/>
                <a:ea typeface="Times New Roman"/>
                <a:cs typeface="Times New Roman"/>
              </a:rPr>
              <a:t>)</a:t>
            </a:r>
            <a:r>
              <a:rPr lang="ga-IE" sz="1000" dirty="0">
                <a:solidFill>
                  <a:prstClr val="black"/>
                </a:solidFill>
                <a:latin typeface="Arial"/>
                <a:ea typeface="Times New Roman"/>
                <a:cs typeface="Times New Roman"/>
              </a:rPr>
              <a:t>, you can </a:t>
            </a:r>
            <a:r>
              <a:rPr lang="en-US" sz="1000" dirty="0">
                <a:solidFill>
                  <a:prstClr val="black"/>
                </a:solidFill>
                <a:latin typeface="Arial"/>
                <a:ea typeface="Times New Roman"/>
                <a:cs typeface="Times New Roman"/>
              </a:rPr>
              <a:t>display the online help by </a:t>
            </a:r>
            <a:r>
              <a:rPr lang="ga-IE" sz="1000" dirty="0">
                <a:solidFill>
                  <a:prstClr val="black"/>
                </a:solidFill>
                <a:latin typeface="Arial"/>
                <a:ea typeface="Times New Roman"/>
                <a:cs typeface="Times New Roman"/>
              </a:rPr>
              <a:t>typing the following text in the </a:t>
            </a:r>
            <a:r>
              <a:rPr lang="ga-IE" sz="1000" b="1" dirty="0">
                <a:solidFill>
                  <a:prstClr val="black"/>
                </a:solidFill>
                <a:latin typeface="Arial"/>
                <a:ea typeface="Times New Roman"/>
                <a:cs typeface="Times New Roman"/>
              </a:rPr>
              <a:t>Windows PowerShell </a:t>
            </a:r>
            <a:r>
              <a:rPr lang="ga-IE" sz="1000" dirty="0">
                <a:solidFill>
                  <a:prstClr val="black"/>
                </a:solidFill>
                <a:latin typeface="Arial"/>
                <a:ea typeface="Times New Roman"/>
                <a:cs typeface="Times New Roman"/>
              </a:rPr>
              <a:t>console</a:t>
            </a:r>
            <a:r>
              <a:rPr lang="en-US" sz="1000" dirty="0">
                <a:solidFill>
                  <a:prstClr val="black"/>
                </a:solidFill>
                <a:latin typeface="Arial"/>
                <a:ea typeface="Times New Roman"/>
                <a:cs typeface="Times New Roman"/>
              </a:rPr>
              <a:t>, </a:t>
            </a:r>
            <a:r>
              <a:rPr lang="ga-IE" sz="1000" dirty="0">
                <a:solidFill>
                  <a:prstClr val="black"/>
                </a:solidFill>
                <a:latin typeface="Arial"/>
                <a:ea typeface="Times New Roman"/>
                <a:cs typeface="Times New Roman"/>
              </a:rPr>
              <a:t>and then pressing Enter</a:t>
            </a:r>
            <a:r>
              <a:rPr lang="en-US" sz="1000" dirty="0">
                <a:solidFill>
                  <a:prstClr val="black"/>
                </a:solidFill>
                <a:latin typeface="Arial"/>
                <a:ea typeface="Times New Roman"/>
                <a:cs typeface="Times New Roman"/>
              </a:rPr>
              <a:t>:</a:t>
            </a:r>
          </a:p>
          <a:p>
            <a:pPr marL="539750" marR="73025" lvl="0">
              <a:lnSpc>
                <a:spcPts val="1000"/>
              </a:lnSpc>
              <a:spcBef>
                <a:spcPts val="600"/>
              </a:spcBef>
              <a:spcAft>
                <a:spcPts val="600"/>
              </a:spcAft>
            </a:pPr>
            <a:r>
              <a:rPr lang="en-US" sz="1000" dirty="0">
                <a:solidFill>
                  <a:prstClr val="black"/>
                </a:solidFill>
                <a:latin typeface="Arial"/>
                <a:ea typeface="Times New Roman"/>
                <a:cs typeface="Times New Roman"/>
              </a:rPr>
              <a:t>Get-Help Get-ChildItem –Online </a:t>
            </a:r>
            <a:endParaRPr lang="en-US" dirty="0"/>
          </a:p>
        </p:txBody>
      </p:sp>
      <p:sp>
        <p:nvSpPr>
          <p:cNvPr id="4" name="Slide Number Placeholder 3"/>
          <p:cNvSpPr>
            <a:spLocks noGrp="1"/>
          </p:cNvSpPr>
          <p:nvPr>
            <p:ph type="sldNum" sz="quarter" idx="10"/>
          </p:nvPr>
        </p:nvSpPr>
        <p:spPr/>
        <p:txBody>
          <a:bodyPr/>
          <a:lstStyle/>
          <a:p>
            <a:fld id="{EDEFBC84-516A-4D77-B234-B91A7B23F7BA}" type="slidenum">
              <a:rPr lang="en-US" smtClean="0"/>
              <a:t>25</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86075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might have an easier time pulling up this help file in Windows PowerShell and pointing to your projector screen instead of using this slide. However, this slide does show the major syntactical features that you should point out.</a:t>
            </a:r>
          </a:p>
        </p:txBody>
      </p:sp>
      <p:sp>
        <p:nvSpPr>
          <p:cNvPr id="4" name="Slide Number Placeholder 3"/>
          <p:cNvSpPr>
            <a:spLocks noGrp="1"/>
          </p:cNvSpPr>
          <p:nvPr>
            <p:ph type="sldNum" sz="quarter" idx="10"/>
          </p:nvPr>
        </p:nvSpPr>
        <p:spPr/>
        <p:txBody>
          <a:bodyPr/>
          <a:lstStyle/>
          <a:p>
            <a:fld id="{EDEFBC84-516A-4D77-B234-B91A7B23F7BA}"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684807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Be aware that the text mentions several </a:t>
            </a:r>
            <a:r>
              <a:rPr lang="en-US" sz="1000" b="1" dirty="0">
                <a:latin typeface="Arial"/>
                <a:ea typeface="Calibri"/>
                <a:cs typeface="Times New Roman"/>
              </a:rPr>
              <a:t>Update-Help</a:t>
            </a:r>
            <a:r>
              <a:rPr lang="en-US" sz="1000" dirty="0">
                <a:latin typeface="Arial"/>
                <a:ea typeface="Calibri"/>
                <a:cs typeface="Times New Roman"/>
              </a:rPr>
              <a:t> parameters without giving their names. Ask your students to provide those parameter names by looking up the help for </a:t>
            </a:r>
            <a:r>
              <a:rPr lang="en-US" sz="1000" b="1" dirty="0">
                <a:latin typeface="Arial"/>
                <a:ea typeface="Calibri"/>
                <a:cs typeface="Times New Roman"/>
              </a:rPr>
              <a:t>Update-Help</a:t>
            </a:r>
            <a:r>
              <a:rPr lang="en-US"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EDEFBC84-516A-4D77-B234-B91A7B23F7BA}"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1378411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these About files are equivalent to a Windows PowerShell user manual. Frequently, labs provide an About topic as a clue and require students to learn new techniques and skills independently to complete the labs. </a:t>
            </a:r>
          </a:p>
        </p:txBody>
      </p:sp>
      <p:sp>
        <p:nvSpPr>
          <p:cNvPr id="4" name="Slide Number Placeholder 3"/>
          <p:cNvSpPr>
            <a:spLocks noGrp="1"/>
          </p:cNvSpPr>
          <p:nvPr>
            <p:ph type="sldNum" sz="quarter" idx="10"/>
          </p:nvPr>
        </p:nvSpPr>
        <p:spPr/>
        <p:txBody>
          <a:bodyPr/>
          <a:lstStyle/>
          <a:p>
            <a:fld id="{EDEFBC84-516A-4D77-B234-B91A7B23F7BA}"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7032753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For your convenience, you will find these commands on the </a:t>
            </a:r>
            <a:r>
              <a:rPr lang="en-US" sz="1000" b="1" dirty="0">
                <a:latin typeface="Arial"/>
                <a:ea typeface="Calibri"/>
                <a:cs typeface="Times New Roman"/>
              </a:rPr>
              <a:t>10961C-LON-CL1</a:t>
            </a:r>
            <a:r>
              <a:rPr lang="en-US" sz="1000" dirty="0">
                <a:latin typeface="Arial"/>
                <a:ea typeface="Calibri"/>
                <a:cs typeface="Times New Roman"/>
              </a:rPr>
              <a:t> virtual machine in the </a:t>
            </a:r>
            <a:br>
              <a:rPr lang="en-US" sz="1000" dirty="0">
                <a:latin typeface="Arial"/>
                <a:ea typeface="Calibri"/>
                <a:cs typeface="Times New Roman"/>
              </a:rPr>
            </a:br>
            <a:r>
              <a:rPr lang="en-US" sz="1000" b="1" dirty="0">
                <a:latin typeface="Arial"/>
                <a:ea typeface="Calibri"/>
                <a:cs typeface="Times New Roman"/>
              </a:rPr>
              <a:t>E:\ Mod01\DemoCode\UsingAboutFiles.ps1.txt file</a:t>
            </a: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Times New Roman"/>
              </a:rPr>
              <a:t>When you are finished with this demonstration, keep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Instructor Notes</a:t>
            </a:r>
            <a:r>
              <a:rPr lang="en-US" sz="1000" dirty="0">
                <a:latin typeface="Arial"/>
                <a:ea typeface="Calibri"/>
                <a:cs typeface="Times New Roman"/>
              </a:rPr>
              <a:t> of the </a:t>
            </a:r>
            <a:r>
              <a:rPr lang="ga-IE" sz="1000" dirty="0">
                <a:latin typeface="Arial"/>
                <a:ea typeface="Calibri"/>
                <a:cs typeface="Times New Roman"/>
              </a:rPr>
              <a:t>Module Overview slide </a:t>
            </a:r>
            <a:r>
              <a:rPr lang="en-US" sz="1000" dirty="0">
                <a:latin typeface="Arial"/>
                <a:ea typeface="Calibri"/>
                <a:cs typeface="Times New Roman"/>
              </a:rPr>
              <a:t>and </a:t>
            </a:r>
            <a:r>
              <a:rPr lang="ga-IE" sz="1000" dirty="0">
                <a:latin typeface="Arial"/>
                <a:ea typeface="Calibri"/>
                <a:cs typeface="Times New Roman"/>
              </a:rPr>
              <a:t>be signed in to the </a:t>
            </a:r>
            <a:r>
              <a:rPr lang="en-US" sz="1000" b="1" dirty="0">
                <a:latin typeface="Arial"/>
                <a:ea typeface="Calibri"/>
                <a:cs typeface="Times New Roman"/>
              </a:rPr>
              <a:t>10961C-LON-DC1 </a:t>
            </a:r>
            <a:r>
              <a:rPr lang="ga-IE" sz="1000" dirty="0">
                <a:latin typeface="Arial"/>
                <a:ea typeface="Calibri"/>
                <a:cs typeface="Times New Roman"/>
              </a:rPr>
              <a:t>and</a:t>
            </a:r>
            <a:r>
              <a:rPr lang="en-US" sz="1000" b="1" dirty="0">
                <a:latin typeface="Arial"/>
                <a:ea typeface="Calibri"/>
                <a:cs typeface="Times New Roman"/>
              </a:rPr>
              <a:t> 10961C-LON-CL1</a:t>
            </a:r>
            <a:r>
              <a:rPr lang="ga-IE" sz="1000" dirty="0">
                <a:latin typeface="Arial"/>
                <a:ea typeface="Calibri"/>
                <a:cs typeface="Times New Roman"/>
              </a:rPr>
              <a:t> virtual machines as </a:t>
            </a:r>
            <a:r>
              <a:rPr lang="en-US" sz="1000" b="1" dirty="0">
                <a:latin typeface="Arial"/>
                <a:ea typeface="Calibri"/>
                <a:cs typeface="Times New Roman"/>
              </a:rPr>
              <a:t>Adatum\Administrator</a:t>
            </a:r>
            <a:r>
              <a:rPr lang="en-US" sz="1000" dirty="0">
                <a:latin typeface="Arial"/>
                <a:ea typeface="Calibri"/>
                <a:cs typeface="Times New Roman"/>
              </a:rPr>
              <a:t> </a:t>
            </a:r>
            <a:r>
              <a:rPr lang="ga-IE" sz="1000" dirty="0">
                <a:latin typeface="Arial"/>
                <a:ea typeface="Calibri"/>
                <a:cs typeface="Times New Roman"/>
              </a:rPr>
              <a:t>with the password </a:t>
            </a:r>
            <a:r>
              <a:rPr lang="en-US" sz="1000" b="1" dirty="0">
                <a:latin typeface="Arial"/>
                <a:ea typeface="Calibri"/>
                <a:cs typeface="Times New Roman"/>
              </a:rPr>
              <a:t>Pa55w.rd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You will perform the </a:t>
            </a:r>
            <a:r>
              <a:rPr lang="en-US" sz="1000" dirty="0">
                <a:latin typeface="Arial"/>
                <a:ea typeface="Calibri"/>
                <a:cs typeface="Times New Roman"/>
              </a:rPr>
              <a:t>demonstration s</a:t>
            </a:r>
            <a:r>
              <a:rPr lang="ga-IE" sz="1000" dirty="0">
                <a:latin typeface="Arial"/>
                <a:ea typeface="Calibri"/>
                <a:cs typeface="Times New Roman"/>
              </a:rPr>
              <a:t>teps on the </a:t>
            </a:r>
            <a:r>
              <a:rPr lang="en-US" sz="1000" b="1" dirty="0">
                <a:latin typeface="Arial"/>
                <a:ea typeface="Calibri"/>
                <a:cs typeface="Times New Roman"/>
              </a:rPr>
              <a:t>10961C-LON-CL1</a:t>
            </a:r>
            <a:r>
              <a:rPr lang="ga-IE" sz="1000" dirty="0">
                <a:latin typeface="Arial"/>
                <a:ea typeface="Calibri"/>
                <a:cs typeface="Times New Roman"/>
              </a:rPr>
              <a:t> virtual machine </a:t>
            </a:r>
            <a:r>
              <a:rPr lang="en-US" sz="1000" dirty="0">
                <a:latin typeface="Arial"/>
                <a:ea typeface="Calibri"/>
                <a:cs typeface="Times New Roman"/>
              </a:rPr>
              <a:t>in the Windows PowerShell console application.</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Remember that the About help files are compatible with Windows PowerShell’s full-text search functionality. This functionality is used when you ask for help by using wildcard characters (such as by running </a:t>
            </a:r>
            <a:r>
              <a:rPr lang="en-US" sz="1000" b="1" dirty="0">
                <a:latin typeface="Arial"/>
                <a:ea typeface="Calibri"/>
                <a:cs typeface="Times New Roman"/>
              </a:rPr>
              <a:t>Get-Help *processor*</a:t>
            </a:r>
            <a:r>
              <a:rPr lang="en-US" sz="1000" dirty="0">
                <a:latin typeface="Arial"/>
                <a:ea typeface="Calibri"/>
                <a:cs typeface="Times New Roman"/>
              </a:rPr>
              <a:t>) and the help system does not find any command names that match your wildcard criteria.</a:t>
            </a:r>
          </a:p>
          <a:p>
            <a:pPr>
              <a:lnSpc>
                <a:spcPct val="115000"/>
              </a:lnSpc>
              <a:spcAft>
                <a:spcPts val="1000"/>
              </a:spcAft>
            </a:pPr>
            <a:r>
              <a:rPr lang="en-US" sz="1000" b="1"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Windows PowerShell </a:t>
            </a:r>
            <a:r>
              <a:rPr lang="en-US" sz="1000" dirty="0">
                <a:effectLst/>
                <a:latin typeface="Arial"/>
                <a:ea typeface="Times New Roman"/>
                <a:cs typeface="Times New Roman"/>
              </a:rPr>
              <a:t>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Get-Help about*</a:t>
            </a:r>
          </a:p>
          <a:p>
            <a:pPr marL="342900" lvl="0" indent="-342900">
              <a:lnSpc>
                <a:spcPct val="115000"/>
              </a:lnSpc>
              <a:spcAft>
                <a:spcPts val="995"/>
              </a:spcAft>
              <a:buFont typeface="+mj-lt"/>
              <a:buAutoNum type="arabicPeriod" startAt="2"/>
            </a:pPr>
            <a:r>
              <a:rPr lang="en-US" sz="1000" dirty="0">
                <a:effectLst/>
                <a:latin typeface="Arial"/>
                <a:ea typeface="Times New Roman"/>
                <a:cs typeface="Times New Roman"/>
              </a:rPr>
              <a:t>Type the following text,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Get-Help about_aliases</a:t>
            </a: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Type the following text,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Get-Help about_eventlogs -ShowWindow</a:t>
            </a:r>
          </a:p>
          <a:p>
            <a:pPr marL="342900" lvl="0" indent="-342900">
              <a:lnSpc>
                <a:spcPct val="115000"/>
              </a:lnSpc>
              <a:spcAft>
                <a:spcPts val="995"/>
              </a:spcAft>
              <a:buFont typeface="+mj-lt"/>
              <a:buAutoNum type="arabicPeriod" startAt="4"/>
            </a:pPr>
            <a:r>
              <a:rPr lang="en-US" sz="1000" dirty="0">
                <a:effectLst/>
                <a:latin typeface="Arial"/>
                <a:ea typeface="Times New Roman"/>
                <a:cs typeface="Times New Roman"/>
              </a:rPr>
              <a:t>Type the following text, and then press Enter:</a:t>
            </a:r>
          </a:p>
          <a:p>
            <a:pPr marL="539750" marR="73025">
              <a:lnSpc>
                <a:spcPts val="1000"/>
              </a:lnSpc>
              <a:spcBef>
                <a:spcPts val="600"/>
              </a:spcBef>
              <a:spcAft>
                <a:spcPts val="600"/>
              </a:spcAft>
            </a:pPr>
            <a:r>
              <a:rPr lang="en-US" sz="1000" dirty="0">
                <a:effectLst/>
                <a:latin typeface="Arial"/>
                <a:ea typeface="Times New Roman"/>
                <a:cs typeface="Times New Roman"/>
              </a:rPr>
              <a:t>Get-Help *beep*</a:t>
            </a:r>
          </a:p>
        </p:txBody>
      </p:sp>
      <p:sp>
        <p:nvSpPr>
          <p:cNvPr id="4" name="Slide Number Placeholder 3"/>
          <p:cNvSpPr>
            <a:spLocks noGrp="1"/>
          </p:cNvSpPr>
          <p:nvPr>
            <p:ph type="sldNum" sz="quarter" idx="10"/>
          </p:nvPr>
        </p:nvSpPr>
        <p:spPr/>
        <p:txBody>
          <a:bodyPr/>
          <a:lstStyle/>
          <a:p>
            <a:fld id="{EDEFBC84-516A-4D77-B234-B91A7B23F7BA}"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1511490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might you decide to use the ISE over the console host?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ISE supports richer editing capabilities and can display a wider range of fonts. It is also compatible with double-byte character sets, making it compatible with a wider variety of written languages. However, if you are just running a few commands, the console is sufficient.</a:t>
            </a:r>
          </a:p>
        </p:txBody>
      </p:sp>
      <p:sp>
        <p:nvSpPr>
          <p:cNvPr id="4" name="Slide Number Placeholder 3"/>
          <p:cNvSpPr>
            <a:spLocks noGrp="1"/>
          </p:cNvSpPr>
          <p:nvPr>
            <p:ph type="sldNum" sz="quarter" idx="10"/>
          </p:nvPr>
        </p:nvSpPr>
        <p:spPr/>
        <p:txBody>
          <a:bodyPr/>
          <a:lstStyle/>
          <a:p>
            <a:fld id="{EDEFBC84-516A-4D77-B234-B91A7B23F7BA}"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35064188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is possibly the most important lesson in the course. Therefore, it is very important that students be able to complete the lab on their own. The skills taught in this lesson enable the students not only to work through the rest of the course, but also to use Windows PowerShell effectively in a real-world production environment.</a:t>
            </a:r>
          </a:p>
          <a:p>
            <a:pPr>
              <a:lnSpc>
                <a:spcPct val="115000"/>
              </a:lnSpc>
              <a:spcAft>
                <a:spcPts val="1000"/>
              </a:spcAft>
            </a:pPr>
            <a:r>
              <a:rPr lang="en-US" sz="1000" dirty="0">
                <a:latin typeface="Arial"/>
                <a:ea typeface="Calibri"/>
                <a:cs typeface="Times New Roman"/>
              </a:rPr>
              <a:t>As you work through the demonstrations, ask your class what steps you should take and encourage them to give you direction. This will help you spot students who have not yet grasped the key concepts and give them additional instruction.</a:t>
            </a:r>
          </a:p>
          <a:p>
            <a:pPr>
              <a:lnSpc>
                <a:spcPct val="115000"/>
              </a:lnSpc>
              <a:spcAft>
                <a:spcPts val="1000"/>
              </a:spcAft>
            </a:pPr>
            <a:r>
              <a:rPr lang="en-US" sz="1000" dirty="0">
                <a:latin typeface="Arial"/>
                <a:ea typeface="Calibri"/>
                <a:cs typeface="Times New Roman"/>
              </a:rPr>
              <a:t>As students work through the labs, strongly encourage them not to use the Lab Answer Key as step-by-step directions. Instead, give them tips and hints to help them move through the lab exercises and tasks.</a:t>
            </a:r>
          </a:p>
          <a:p>
            <a:pPr>
              <a:lnSpc>
                <a:spcPct val="115000"/>
              </a:lnSpc>
              <a:spcAft>
                <a:spcPts val="1000"/>
              </a:spcAft>
            </a:pPr>
            <a:r>
              <a:rPr lang="en-US" sz="1000" dirty="0">
                <a:latin typeface="Arial"/>
                <a:ea typeface="Calibri"/>
                <a:cs typeface="Times New Roman"/>
              </a:rPr>
              <a:t>If possible, do not continue until most students are comfortable finding commands on their own, learning those commands’ basic syntax, and running those commands in at least a basic form.</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is the difference between </a:t>
            </a:r>
            <a:r>
              <a:rPr lang="en-US" sz="1000" b="1" dirty="0">
                <a:latin typeface="Arial"/>
                <a:ea typeface="Calibri"/>
                <a:cs typeface="Times New Roman"/>
              </a:rPr>
              <a:t>Get-Help</a:t>
            </a:r>
            <a:r>
              <a:rPr lang="en-US" sz="1000" dirty="0">
                <a:latin typeface="Arial"/>
                <a:ea typeface="Calibri"/>
                <a:cs typeface="Times New Roman"/>
              </a:rPr>
              <a:t> and </a:t>
            </a:r>
            <a:r>
              <a:rPr lang="en-US" sz="1000" b="1" dirty="0">
                <a:latin typeface="Arial"/>
                <a:ea typeface="Calibri"/>
                <a:cs typeface="Times New Roman"/>
              </a:rPr>
              <a:t>Get-Command</a:t>
            </a:r>
            <a:r>
              <a:rPr lang="en-US" sz="1000" dirty="0">
                <a:latin typeface="Arial"/>
                <a:ea typeface="Calibri"/>
                <a:cs typeface="Times New Roman"/>
              </a:rPr>
              <a:t>? Why might they return different results for the same query?</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Get-Help</a:t>
            </a:r>
            <a:r>
              <a:rPr lang="en-US" sz="1000" dirty="0">
                <a:latin typeface="Arial"/>
                <a:ea typeface="Calibri"/>
                <a:cs typeface="Times New Roman"/>
              </a:rPr>
              <a:t> searches for help topics. </a:t>
            </a:r>
            <a:r>
              <a:rPr lang="en-US" sz="1000" b="1" dirty="0">
                <a:latin typeface="Arial"/>
                <a:ea typeface="Calibri"/>
                <a:cs typeface="Times New Roman"/>
              </a:rPr>
              <a:t>Get-Command</a:t>
            </a:r>
            <a:r>
              <a:rPr lang="en-US" sz="1000" dirty="0">
                <a:latin typeface="Arial"/>
                <a:ea typeface="Calibri"/>
                <a:cs typeface="Times New Roman"/>
              </a:rPr>
              <a:t> searches for commands. There should be a help topic for every cmdlet, but no one enforces this. As a result, </a:t>
            </a:r>
            <a:r>
              <a:rPr lang="en-US" sz="1000" b="1" dirty="0">
                <a:latin typeface="Arial"/>
                <a:ea typeface="Calibri"/>
                <a:cs typeface="Times New Roman"/>
              </a:rPr>
              <a:t>Get-Help</a:t>
            </a:r>
            <a:r>
              <a:rPr lang="en-US" sz="1000" dirty="0">
                <a:latin typeface="Arial"/>
                <a:ea typeface="Calibri"/>
                <a:cs typeface="Times New Roman"/>
              </a:rPr>
              <a:t> might not return anything for an existing command that does not have a help topic. </a:t>
            </a:r>
          </a:p>
          <a:p>
            <a:pPr>
              <a:lnSpc>
                <a:spcPct val="115000"/>
              </a:lnSpc>
              <a:spcAft>
                <a:spcPts val="1000"/>
              </a:spcAft>
            </a:pPr>
            <a:r>
              <a:rPr lang="en-US" sz="1000" dirty="0">
                <a:latin typeface="Arial"/>
                <a:ea typeface="Calibri"/>
                <a:cs typeface="Times New Roman"/>
              </a:rPr>
              <a:t>Additionally, when no results return when querying a command name, </a:t>
            </a:r>
            <a:r>
              <a:rPr lang="en-US" sz="1000" b="1" dirty="0">
                <a:latin typeface="Arial"/>
                <a:ea typeface="Calibri"/>
                <a:cs typeface="Times New Roman"/>
              </a:rPr>
              <a:t>Get-Help </a:t>
            </a:r>
            <a:r>
              <a:rPr lang="en-US" sz="1000" dirty="0">
                <a:latin typeface="Arial"/>
                <a:ea typeface="Calibri"/>
                <a:cs typeface="Times New Roman"/>
              </a:rPr>
              <a:t>will perform a full-text search of the help files by using the same query value. </a:t>
            </a:r>
            <a:r>
              <a:rPr lang="en-US" sz="1000" b="1" dirty="0">
                <a:latin typeface="Arial"/>
                <a:ea typeface="Calibri"/>
                <a:cs typeface="Times New Roman"/>
              </a:rPr>
              <a:t>Get-Command</a:t>
            </a:r>
            <a:r>
              <a:rPr lang="en-US" sz="1000" dirty="0">
                <a:latin typeface="Arial"/>
                <a:ea typeface="Calibri"/>
                <a:cs typeface="Times New Roman"/>
              </a:rPr>
              <a:t> has no such capability, and as a result, </a:t>
            </a:r>
            <a:r>
              <a:rPr lang="en-US" sz="1000" b="1" dirty="0">
                <a:latin typeface="Arial"/>
                <a:ea typeface="Calibri"/>
                <a:cs typeface="Times New Roman"/>
              </a:rPr>
              <a:t>Get-Help</a:t>
            </a:r>
            <a:r>
              <a:rPr lang="en-US" sz="1000" dirty="0">
                <a:latin typeface="Arial"/>
                <a:ea typeface="Calibri"/>
                <a:cs typeface="Times New Roman"/>
              </a:rPr>
              <a:t> might return results when </a:t>
            </a:r>
            <a:r>
              <a:rPr lang="en-US" sz="1000" b="1" dirty="0">
                <a:latin typeface="Arial"/>
                <a:ea typeface="Calibri"/>
                <a:cs typeface="Times New Roman"/>
              </a:rPr>
              <a:t>Get-Command</a:t>
            </a:r>
            <a:r>
              <a:rPr lang="en-US" sz="1000" dirty="0">
                <a:latin typeface="Arial"/>
                <a:ea typeface="Calibri"/>
                <a:cs typeface="Times New Roman"/>
              </a:rPr>
              <a:t> does not.</a:t>
            </a:r>
          </a:p>
        </p:txBody>
      </p:sp>
      <p:sp>
        <p:nvSpPr>
          <p:cNvPr id="4" name="Slide Number Placeholder 3"/>
          <p:cNvSpPr>
            <a:spLocks noGrp="1"/>
          </p:cNvSpPr>
          <p:nvPr>
            <p:ph type="sldNum" sz="quarter" idx="10"/>
          </p:nvPr>
        </p:nvSpPr>
        <p:spPr/>
        <p:txBody>
          <a:bodyPr/>
          <a:lstStyle/>
          <a:p>
            <a:fld id="{EDEFBC84-516A-4D77-B234-B91A7B23F7BA}"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6647949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DEFBC84-516A-4D77-B234-B91A7B23F7BA}"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608996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As you view the results of </a:t>
            </a:r>
            <a:r>
              <a:rPr lang="en-US" sz="1000" b="1" dirty="0">
                <a:latin typeface="Arial"/>
                <a:ea typeface="Calibri"/>
                <a:cs typeface="Times New Roman"/>
              </a:rPr>
              <a:t>Get-Module</a:t>
            </a:r>
            <a:r>
              <a:rPr lang="en-US" sz="1000" dirty="0">
                <a:latin typeface="Arial"/>
                <a:ea typeface="Calibri"/>
                <a:cs typeface="Times New Roman"/>
              </a:rPr>
              <a:t>, point out that that a partial list of the cmdlets contained in the module displays. As you type these commands, enter only part of the cmdlet and parameter names. Then use tab completion to show students how this feature can help you enter commands quickly.</a:t>
            </a:r>
          </a:p>
          <a:p>
            <a:pPr>
              <a:lnSpc>
                <a:spcPct val="115000"/>
              </a:lnSpc>
              <a:spcAft>
                <a:spcPts val="1000"/>
              </a:spcAft>
            </a:pPr>
            <a:r>
              <a:rPr lang="en-US" sz="1000" dirty="0">
                <a:latin typeface="Arial"/>
                <a:ea typeface="Calibri"/>
                <a:cs typeface="Times New Roman"/>
              </a:rPr>
              <a:t>You can also find these commands </a:t>
            </a:r>
            <a:r>
              <a:rPr lang="ga-IE" sz="1000" dirty="0">
                <a:latin typeface="Arial"/>
                <a:ea typeface="Calibri"/>
                <a:cs typeface="Times New Roman"/>
              </a:rPr>
              <a:t>on </a:t>
            </a:r>
            <a:r>
              <a:rPr lang="en-US" sz="1000" b="1" dirty="0">
                <a:latin typeface="Arial"/>
                <a:ea typeface="Calibri"/>
                <a:cs typeface="Times New Roman"/>
              </a:rPr>
              <a:t>10961C-LON-CL1</a:t>
            </a:r>
            <a:r>
              <a:rPr lang="en-US" sz="1000" dirty="0">
                <a:latin typeface="Arial"/>
                <a:ea typeface="Calibri"/>
                <a:cs typeface="Times New Roman"/>
              </a:rPr>
              <a:t> in </a:t>
            </a:r>
            <a:r>
              <a:rPr lang="en-US" sz="1000" b="1" dirty="0">
                <a:latin typeface="Arial"/>
                <a:ea typeface="Calibri"/>
                <a:cs typeface="Times New Roman"/>
              </a:rPr>
              <a:t>E:\ Mod01\DemoCode</a:t>
            </a:r>
            <a:br>
              <a:rPr lang="en-US" sz="1000" b="1" dirty="0">
                <a:latin typeface="Arial"/>
                <a:ea typeface="Calibri"/>
                <a:cs typeface="Times New Roman"/>
              </a:rPr>
            </a:br>
            <a:r>
              <a:rPr lang="en-US" sz="1000" b="1" dirty="0">
                <a:latin typeface="Arial"/>
                <a:ea typeface="Calibri"/>
                <a:cs typeface="Times New Roman"/>
              </a:rPr>
              <a:t>\ViewingModules.ps1.txt</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When you are finished with this demonstration, keep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Instructor Notes</a:t>
            </a:r>
            <a:r>
              <a:rPr lang="en-US" sz="1000" dirty="0">
                <a:latin typeface="Arial"/>
                <a:ea typeface="Calibri"/>
                <a:cs typeface="Times New Roman"/>
              </a:rPr>
              <a:t> of the </a:t>
            </a:r>
            <a:r>
              <a:rPr lang="ga-IE" sz="1000" dirty="0">
                <a:latin typeface="Arial"/>
                <a:ea typeface="Calibri"/>
                <a:cs typeface="Times New Roman"/>
              </a:rPr>
              <a:t>Module Overview slide </a:t>
            </a:r>
            <a:r>
              <a:rPr lang="en-US" sz="1000" dirty="0">
                <a:latin typeface="Arial"/>
                <a:ea typeface="Calibri"/>
                <a:cs typeface="Times New Roman"/>
              </a:rPr>
              <a:t>and </a:t>
            </a:r>
            <a:r>
              <a:rPr lang="ga-IE" sz="1000" dirty="0">
                <a:latin typeface="Arial"/>
                <a:ea typeface="Calibri"/>
                <a:cs typeface="Times New Roman"/>
              </a:rPr>
              <a:t>be signed in to the </a:t>
            </a:r>
            <a:r>
              <a:rPr lang="en-US" sz="1000" b="1" dirty="0">
                <a:latin typeface="Arial"/>
                <a:ea typeface="Calibri"/>
                <a:cs typeface="Times New Roman"/>
              </a:rPr>
              <a:t>10961C-LON-DC1 </a:t>
            </a:r>
            <a:r>
              <a:rPr lang="ga-IE" sz="1000" dirty="0">
                <a:latin typeface="Arial"/>
                <a:ea typeface="Calibri"/>
                <a:cs typeface="Times New Roman"/>
              </a:rPr>
              <a:t>and</a:t>
            </a:r>
            <a:r>
              <a:rPr lang="en-US" sz="1000" b="1" dirty="0">
                <a:latin typeface="Arial"/>
                <a:ea typeface="Calibri"/>
                <a:cs typeface="Times New Roman"/>
              </a:rPr>
              <a:t> 10961C-LON-CL1</a:t>
            </a:r>
            <a:r>
              <a:rPr lang="ga-IE" sz="1000" dirty="0">
                <a:latin typeface="Arial"/>
                <a:ea typeface="Calibri"/>
                <a:cs typeface="Times New Roman"/>
              </a:rPr>
              <a:t> virtual machines as </a:t>
            </a:r>
            <a:r>
              <a:rPr lang="en-US" sz="1000" b="1" dirty="0">
                <a:latin typeface="Arial"/>
                <a:ea typeface="Calibri"/>
                <a:cs typeface="Times New Roman"/>
              </a:rPr>
              <a:t>Adatum\Administrator</a:t>
            </a:r>
            <a:r>
              <a:rPr lang="en-US" sz="1000" dirty="0">
                <a:latin typeface="Arial"/>
                <a:ea typeface="Calibri"/>
                <a:cs typeface="Times New Roman"/>
              </a:rPr>
              <a:t> </a:t>
            </a:r>
            <a:r>
              <a:rPr lang="ga-IE" sz="1000" dirty="0">
                <a:latin typeface="Arial"/>
                <a:ea typeface="Calibri"/>
                <a:cs typeface="Times New Roman"/>
              </a:rPr>
              <a:t>with the password </a:t>
            </a:r>
            <a:r>
              <a:rPr lang="en-US" sz="1000" b="1" dirty="0">
                <a:latin typeface="Arial"/>
                <a:ea typeface="Calibri"/>
                <a:cs typeface="Times New Roman"/>
              </a:rPr>
              <a:t>Pa55w.rd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You will perform the </a:t>
            </a:r>
            <a:r>
              <a:rPr lang="en-US" sz="1000" dirty="0">
                <a:latin typeface="Arial"/>
                <a:ea typeface="Calibri"/>
                <a:cs typeface="Times New Roman"/>
              </a:rPr>
              <a:t>demonstration s</a:t>
            </a:r>
            <a:r>
              <a:rPr lang="ga-IE" sz="1000" dirty="0">
                <a:latin typeface="Arial"/>
                <a:ea typeface="Calibri"/>
                <a:cs typeface="Times New Roman"/>
              </a:rPr>
              <a:t>teps on </a:t>
            </a:r>
            <a:r>
              <a:rPr lang="en-US" sz="1000" b="1" dirty="0">
                <a:latin typeface="Arial"/>
                <a:ea typeface="Calibri"/>
                <a:cs typeface="Times New Roman"/>
              </a:rPr>
              <a:t>10961C-LON-DC1</a:t>
            </a:r>
            <a:r>
              <a:rPr lang="en-US" sz="1000" dirty="0">
                <a:latin typeface="Arial"/>
                <a:ea typeface="Calibri"/>
                <a:cs typeface="Times New Roman"/>
              </a:rPr>
              <a:t> in the </a:t>
            </a:r>
            <a:r>
              <a:rPr lang="en-US" sz="1000" b="1" dirty="0">
                <a:latin typeface="Arial"/>
                <a:ea typeface="Calibri"/>
                <a:cs typeface="Times New Roman"/>
              </a:rPr>
              <a:t>Windows PowerShell </a:t>
            </a:r>
            <a:r>
              <a:rPr lang="en-US" sz="1000" dirty="0">
                <a:latin typeface="Arial"/>
                <a:ea typeface="Calibri"/>
                <a:cs typeface="Times New Roman"/>
              </a:rPr>
              <a:t>console application</a:t>
            </a:r>
            <a:r>
              <a:rPr lang="ga-IE" sz="1000" dirty="0">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LON-DC1</a:t>
            </a:r>
            <a:r>
              <a:rPr lang="en-US" sz="1000" dirty="0">
                <a:effectLst/>
                <a:latin typeface="Arial"/>
                <a:ea typeface="Times New Roman"/>
                <a:cs typeface="Times New Roman"/>
              </a:rPr>
              <a:t>, right-click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a:t>
            </a:r>
            <a:r>
              <a:rPr lang="en-US" sz="1000" b="1" dirty="0">
                <a:effectLst/>
                <a:latin typeface="Arial"/>
                <a:ea typeface="Times New Roman"/>
                <a:cs typeface="Times New Roman"/>
              </a:rPr>
              <a:t>(Admin)</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Windows PowerShell </a:t>
            </a:r>
            <a:r>
              <a:rPr lang="en-US" sz="1000" dirty="0">
                <a:effectLst/>
                <a:latin typeface="Arial"/>
                <a:ea typeface="Times New Roman"/>
                <a:cs typeface="Times New Roman"/>
              </a:rPr>
              <a:t>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Get-Module</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There are currently only two modules loaded.</a:t>
            </a: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In the </a:t>
            </a:r>
            <a:r>
              <a:rPr lang="en-US" sz="1000" b="1" dirty="0">
                <a:effectLst/>
                <a:latin typeface="Arial"/>
                <a:ea typeface="Times New Roman"/>
                <a:cs typeface="Times New Roman"/>
              </a:rPr>
              <a:t>Windows PowerShell </a:t>
            </a:r>
            <a:r>
              <a:rPr lang="en-US" sz="1000" dirty="0">
                <a:effectLst/>
                <a:latin typeface="Arial"/>
                <a:ea typeface="Times New Roman"/>
                <a:cs typeface="Times New Roman"/>
              </a:rPr>
              <a:t>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Get-ADUser Lara</a:t>
            </a:r>
          </a:p>
          <a:p>
            <a:pPr marL="342900" lvl="0" indent="-342900">
              <a:lnSpc>
                <a:spcPct val="115000"/>
              </a:lnSpc>
              <a:spcAft>
                <a:spcPts val="995"/>
              </a:spcAft>
              <a:buFont typeface="+mj-lt"/>
              <a:buAutoNum type="arabicPeriod" startAt="4"/>
            </a:pPr>
            <a:r>
              <a:rPr lang="en-US" sz="1000" dirty="0">
                <a:effectLst/>
                <a:latin typeface="Arial"/>
                <a:ea typeface="Times New Roman"/>
                <a:cs typeface="Times New Roman"/>
              </a:rPr>
              <a:t>In the </a:t>
            </a:r>
            <a:r>
              <a:rPr lang="en-US" sz="1000" b="1" dirty="0">
                <a:effectLst/>
                <a:latin typeface="Arial"/>
                <a:ea typeface="Times New Roman"/>
                <a:cs typeface="Times New Roman"/>
              </a:rPr>
              <a:t>Windows PowerShell </a:t>
            </a:r>
            <a:r>
              <a:rPr lang="en-US" sz="1000" dirty="0">
                <a:effectLst/>
                <a:latin typeface="Arial"/>
                <a:ea typeface="Times New Roman"/>
                <a:cs typeface="Times New Roman"/>
              </a:rPr>
              <a:t>console,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Get-Module</a:t>
            </a:r>
          </a:p>
        </p:txBody>
      </p:sp>
      <p:sp>
        <p:nvSpPr>
          <p:cNvPr id="4" name="Slide Number Placeholder 3"/>
          <p:cNvSpPr>
            <a:spLocks noGrp="1"/>
          </p:cNvSpPr>
          <p:nvPr>
            <p:ph type="sldNum" sz="quarter" idx="10"/>
          </p:nvPr>
        </p:nvSpPr>
        <p:spPr/>
        <p:txBody>
          <a:bodyPr/>
          <a:lstStyle/>
          <a:p>
            <a:fld id="{EDEFBC84-516A-4D77-B234-B91A7B23F7BA}"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2185664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Now the </a:t>
            </a:r>
            <a:r>
              <a:rPr lang="en-US" sz="1000" b="1" dirty="0">
                <a:solidFill>
                  <a:prstClr val="black"/>
                </a:solidFill>
                <a:latin typeface="Arial"/>
                <a:ea typeface="Calibri"/>
                <a:cs typeface="Times New Roman"/>
              </a:rPr>
              <a:t>ActiveDirectory</a:t>
            </a:r>
            <a:r>
              <a:rPr lang="en-US" sz="1000" dirty="0">
                <a:solidFill>
                  <a:prstClr val="black"/>
                </a:solidFill>
                <a:latin typeface="Arial"/>
                <a:ea typeface="Calibri"/>
                <a:cs typeface="Times New Roman"/>
              </a:rPr>
              <a:t> module is loaded.</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Windows PowerShell </a:t>
            </a:r>
            <a:r>
              <a:rPr lang="en-US" sz="1000" dirty="0">
                <a:solidFill>
                  <a:prstClr val="black"/>
                </a:solidFill>
                <a:latin typeface="Arial"/>
                <a:ea typeface="Times New Roman"/>
                <a:cs typeface="Times New Roman"/>
              </a:rPr>
              <a:t>console,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Get-Module -ListAvailable</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Scroll through the results, noting that all these modules are loaded or are available to load.</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Windows PowerShell </a:t>
            </a:r>
            <a:r>
              <a:rPr lang="en-US" sz="1000" dirty="0">
                <a:solidFill>
                  <a:prstClr val="black"/>
                </a:solidFill>
                <a:latin typeface="Arial"/>
                <a:ea typeface="Times New Roman"/>
                <a:cs typeface="Times New Roman"/>
              </a:rPr>
              <a:t>console,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Import-Module ServerManager</a:t>
            </a: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Windows PowerShell </a:t>
            </a:r>
            <a:r>
              <a:rPr lang="en-US" sz="1000" dirty="0">
                <a:solidFill>
                  <a:prstClr val="black"/>
                </a:solidFill>
                <a:latin typeface="Arial"/>
                <a:ea typeface="Times New Roman"/>
                <a:cs typeface="Times New Roman"/>
              </a:rPr>
              <a:t>console, type the following command, and then press Enter:</a:t>
            </a:r>
          </a:p>
          <a:p>
            <a:pPr marL="539750" marR="73025" lvl="0">
              <a:lnSpc>
                <a:spcPts val="1000"/>
              </a:lnSpc>
              <a:spcBef>
                <a:spcPts val="600"/>
              </a:spcBef>
              <a:spcAft>
                <a:spcPts val="600"/>
              </a:spcAft>
            </a:pPr>
            <a:r>
              <a:rPr lang="en-US" sz="1000" dirty="0">
                <a:solidFill>
                  <a:prstClr val="black"/>
                </a:solidFill>
                <a:latin typeface="Arial"/>
                <a:ea typeface="Times New Roman"/>
                <a:cs typeface="Times New Roman"/>
              </a:rPr>
              <a:t>Get-Module</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Now the </a:t>
            </a:r>
            <a:r>
              <a:rPr lang="en-US" sz="1000" b="1" dirty="0">
                <a:solidFill>
                  <a:prstClr val="black"/>
                </a:solidFill>
                <a:latin typeface="Arial"/>
                <a:ea typeface="Calibri"/>
                <a:cs typeface="Times New Roman"/>
              </a:rPr>
              <a:t>ServerManager</a:t>
            </a:r>
            <a:r>
              <a:rPr lang="en-US" sz="1000" dirty="0">
                <a:solidFill>
                  <a:prstClr val="black"/>
                </a:solidFill>
                <a:latin typeface="Arial"/>
                <a:ea typeface="Calibri"/>
                <a:cs typeface="Times New Roman"/>
              </a:rPr>
              <a:t> module is loaded.</a:t>
            </a:r>
            <a:endParaRPr lang="en-US" dirty="0"/>
          </a:p>
        </p:txBody>
      </p:sp>
      <p:sp>
        <p:nvSpPr>
          <p:cNvPr id="4" name="Slide Number Placeholder 3"/>
          <p:cNvSpPr>
            <a:spLocks noGrp="1"/>
          </p:cNvSpPr>
          <p:nvPr>
            <p:ph type="sldNum" sz="quarter" idx="10"/>
          </p:nvPr>
        </p:nvSpPr>
        <p:spPr/>
        <p:txBody>
          <a:bodyPr/>
          <a:lstStyle/>
          <a:p>
            <a:fld id="{EDEFBC84-516A-4D77-B234-B91A7B23F7BA}"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6418996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DEFBC84-516A-4D77-B234-B91A7B23F7BA}"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751894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When you search the Internet during the demonstration, point out in the search results the sites you prefer, and also the sites that you use. Explain why you prefer these sites.</a:t>
            </a:r>
          </a:p>
          <a:p>
            <a:pPr>
              <a:lnSpc>
                <a:spcPct val="115000"/>
              </a:lnSpc>
              <a:spcAft>
                <a:spcPts val="1000"/>
              </a:spcAft>
            </a:pPr>
            <a:r>
              <a:rPr lang="en-US" sz="1000" dirty="0">
                <a:latin typeface="Arial"/>
                <a:ea typeface="Calibri"/>
                <a:cs typeface="Times New Roman"/>
              </a:rPr>
              <a:t>If you have time, explore the PowerShell Gallery site more deeply. Emphasize that when you run the </a:t>
            </a:r>
            <a:r>
              <a:rPr lang="en-US" sz="1000" b="1" dirty="0">
                <a:latin typeface="Arial"/>
                <a:ea typeface="Calibri"/>
                <a:cs typeface="Times New Roman"/>
              </a:rPr>
              <a:t>Find-Module</a:t>
            </a:r>
            <a:r>
              <a:rPr lang="en-US" sz="1000" dirty="0">
                <a:latin typeface="Arial"/>
                <a:ea typeface="Calibri"/>
                <a:cs typeface="Times New Roman"/>
              </a:rPr>
              <a:t> or </a:t>
            </a:r>
            <a:r>
              <a:rPr lang="en-US" sz="1000" b="1" dirty="0">
                <a:latin typeface="Arial"/>
                <a:ea typeface="Calibri"/>
                <a:cs typeface="Times New Roman"/>
              </a:rPr>
              <a:t>Find-Command</a:t>
            </a:r>
            <a:r>
              <a:rPr lang="en-US" sz="1000" dirty="0">
                <a:latin typeface="Arial"/>
                <a:ea typeface="Calibri"/>
                <a:cs typeface="Times New Roman"/>
              </a:rPr>
              <a:t> cmdlets in a production environment, this is where the commands search. Explain that these commands will not work in the virtual machines because they do not have Internet access.</a:t>
            </a:r>
          </a:p>
          <a:p>
            <a:pPr>
              <a:lnSpc>
                <a:spcPct val="115000"/>
              </a:lnSpc>
              <a:spcAft>
                <a:spcPts val="1000"/>
              </a:spcAft>
            </a:pPr>
            <a:r>
              <a:rPr lang="en-US" sz="1000" dirty="0">
                <a:latin typeface="Arial"/>
                <a:ea typeface="Calibri"/>
                <a:cs typeface="Times New Roman"/>
              </a:rPr>
              <a:t>You can find the text of the Windows PowerShell commands </a:t>
            </a:r>
            <a:r>
              <a:rPr lang="ga-IE" sz="1000" dirty="0">
                <a:latin typeface="Arial"/>
                <a:ea typeface="Calibri"/>
                <a:cs typeface="Times New Roman"/>
              </a:rPr>
              <a:t>on the </a:t>
            </a:r>
            <a:r>
              <a:rPr lang="en-US" sz="1000" b="1" dirty="0">
                <a:latin typeface="Arial"/>
                <a:ea typeface="Calibri"/>
                <a:cs typeface="Times New Roman"/>
              </a:rPr>
              <a:t>10961C-LON-CL1</a:t>
            </a:r>
            <a:r>
              <a:rPr lang="ga-IE" sz="1000" dirty="0">
                <a:latin typeface="Arial"/>
                <a:ea typeface="Calibri"/>
                <a:cs typeface="Times New Roman"/>
              </a:rPr>
              <a:t> virtual machine </a:t>
            </a:r>
            <a:r>
              <a:rPr lang="en-US" sz="1000" dirty="0">
                <a:latin typeface="Arial"/>
                <a:ea typeface="Calibri"/>
                <a:cs typeface="Times New Roman"/>
              </a:rPr>
              <a:t>in </a:t>
            </a:r>
            <a:r>
              <a:rPr lang="en-US" sz="1000" b="1" dirty="0">
                <a:latin typeface="Arial"/>
                <a:ea typeface="Calibri"/>
                <a:cs typeface="Times New Roman"/>
              </a:rPr>
              <a:t>E:\ Mod01\DemoCode\SearchCmdlets.ps1.txt</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When you are finished with this demonstration, keep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Instructor Notes</a:t>
            </a:r>
            <a:r>
              <a:rPr lang="en-US" sz="1000" dirty="0">
                <a:latin typeface="Arial"/>
                <a:ea typeface="Calibri"/>
                <a:cs typeface="Times New Roman"/>
              </a:rPr>
              <a:t> of the </a:t>
            </a:r>
            <a:r>
              <a:rPr lang="ga-IE" sz="1000" dirty="0">
                <a:latin typeface="Arial"/>
                <a:ea typeface="Calibri"/>
                <a:cs typeface="Times New Roman"/>
              </a:rPr>
              <a:t>Module Overview slide </a:t>
            </a:r>
            <a:r>
              <a:rPr lang="en-US" sz="1000" dirty="0">
                <a:latin typeface="Arial"/>
                <a:ea typeface="Calibri"/>
                <a:cs typeface="Times New Roman"/>
              </a:rPr>
              <a:t>and </a:t>
            </a:r>
            <a:r>
              <a:rPr lang="ga-IE" sz="1000" dirty="0">
                <a:latin typeface="Arial"/>
                <a:ea typeface="Calibri"/>
                <a:cs typeface="Times New Roman"/>
              </a:rPr>
              <a:t>be signed in to the </a:t>
            </a:r>
            <a:r>
              <a:rPr lang="en-US" sz="1000" b="1" dirty="0">
                <a:latin typeface="Arial"/>
                <a:ea typeface="Calibri"/>
                <a:cs typeface="Times New Roman"/>
              </a:rPr>
              <a:t>10961C-LON-DC1 </a:t>
            </a:r>
            <a:r>
              <a:rPr lang="ga-IE" sz="1000" dirty="0">
                <a:latin typeface="Arial"/>
                <a:ea typeface="Calibri"/>
                <a:cs typeface="Times New Roman"/>
              </a:rPr>
              <a:t>and</a:t>
            </a:r>
            <a:r>
              <a:rPr lang="en-US" sz="1000" b="1" dirty="0">
                <a:latin typeface="Arial"/>
                <a:ea typeface="Calibri"/>
                <a:cs typeface="Times New Roman"/>
              </a:rPr>
              <a:t> 10961C-LON-CL1</a:t>
            </a:r>
            <a:r>
              <a:rPr lang="ga-IE" sz="1000" dirty="0">
                <a:latin typeface="Arial"/>
                <a:ea typeface="Calibri"/>
                <a:cs typeface="Times New Roman"/>
              </a:rPr>
              <a:t> virtual machines as </a:t>
            </a:r>
            <a:r>
              <a:rPr lang="en-US" sz="1000" b="1" dirty="0">
                <a:latin typeface="Arial"/>
                <a:ea typeface="Calibri"/>
                <a:cs typeface="Times New Roman"/>
              </a:rPr>
              <a:t>Adatum\Administrator</a:t>
            </a:r>
            <a:r>
              <a:rPr lang="en-US" sz="1000" dirty="0">
                <a:latin typeface="Arial"/>
                <a:ea typeface="Calibri"/>
                <a:cs typeface="Times New Roman"/>
              </a:rPr>
              <a:t> </a:t>
            </a:r>
            <a:r>
              <a:rPr lang="ga-IE" sz="1000" dirty="0">
                <a:latin typeface="Arial"/>
                <a:ea typeface="Calibri"/>
                <a:cs typeface="Times New Roman"/>
              </a:rPr>
              <a:t>with the password </a:t>
            </a:r>
            <a:r>
              <a:rPr lang="en-US" sz="1000" b="1" dirty="0">
                <a:latin typeface="Arial"/>
                <a:ea typeface="Calibri"/>
                <a:cs typeface="Times New Roman"/>
              </a:rPr>
              <a:t>Pa55w.rd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You will perform the </a:t>
            </a:r>
            <a:r>
              <a:rPr lang="en-US" sz="1000" dirty="0">
                <a:latin typeface="Arial"/>
                <a:ea typeface="Calibri"/>
                <a:cs typeface="Times New Roman"/>
              </a:rPr>
              <a:t>demonstration s</a:t>
            </a:r>
            <a:r>
              <a:rPr lang="ga-IE" sz="1000" dirty="0">
                <a:latin typeface="Arial"/>
                <a:ea typeface="Calibri"/>
                <a:cs typeface="Times New Roman"/>
              </a:rPr>
              <a:t>teps on the </a:t>
            </a:r>
            <a:r>
              <a:rPr lang="en-US" sz="1000" b="1" dirty="0">
                <a:latin typeface="Arial"/>
                <a:ea typeface="Calibri"/>
                <a:cs typeface="Times New Roman"/>
              </a:rPr>
              <a:t>10961C-LON-CL1</a:t>
            </a:r>
            <a:r>
              <a:rPr lang="ga-IE" sz="1000" dirty="0">
                <a:latin typeface="Arial"/>
                <a:ea typeface="Calibri"/>
                <a:cs typeface="Times New Roman"/>
              </a:rPr>
              <a:t> virtual machine </a:t>
            </a:r>
            <a:r>
              <a:rPr lang="en-US" sz="1000" dirty="0">
                <a:latin typeface="Arial"/>
                <a:ea typeface="Calibri"/>
                <a:cs typeface="Times New Roman"/>
              </a:rPr>
              <a:t>in the Windows PowerShell console application,</a:t>
            </a:r>
            <a:r>
              <a:rPr lang="ga-IE" sz="1000" dirty="0">
                <a:latin typeface="Arial"/>
                <a:ea typeface="Calibri"/>
                <a:cs typeface="Times New Roman"/>
              </a:rPr>
              <a:t> which should be open.</a:t>
            </a:r>
            <a:r>
              <a:rPr lang="en-US" sz="1000" dirty="0">
                <a:latin typeface="Arial"/>
                <a:ea typeface="Calibri"/>
                <a:cs typeface="Times New Roman"/>
              </a:rPr>
              <a:t> For part of the demonstration, you will also need to use your host computer’s Internet browser to search for commands on the Internet.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your host computer, open </a:t>
            </a:r>
            <a:r>
              <a:rPr lang="en-US" sz="1000" b="1" dirty="0">
                <a:effectLst/>
                <a:latin typeface="Arial"/>
                <a:ea typeface="Times New Roman"/>
                <a:cs typeface="Times New Roman"/>
              </a:rPr>
              <a:t>Microsoft Edge</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address bar, type </a:t>
            </a:r>
            <a:r>
              <a:rPr lang="en-US" sz="1000" b="1" dirty="0">
                <a:effectLst/>
                <a:latin typeface="Arial"/>
                <a:ea typeface="Times New Roman"/>
                <a:cs typeface="Times New Roman"/>
              </a:rPr>
              <a:t>enable network adapter with powershell</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press Enter.</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One of the top results should be the TechNet topic for </a:t>
            </a:r>
            <a:r>
              <a:rPr lang="en-US" sz="1000" b="1" dirty="0">
                <a:effectLst/>
                <a:latin typeface="Arial"/>
                <a:ea typeface="Times New Roman"/>
                <a:cs typeface="Times New Roman"/>
              </a:rPr>
              <a:t>Enable-NetAdapter</a:t>
            </a:r>
            <a:r>
              <a:rPr lang="en-US" sz="1000" dirty="0">
                <a:effectLst/>
                <a:latin typeface="Arial"/>
                <a:ea typeface="Times New Roman"/>
                <a:cs typeface="Times New Roman"/>
              </a:rPr>
              <a:t>. Open the topic and review it with the class.</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Go to </a:t>
            </a:r>
            <a:r>
              <a:rPr lang="en-US" sz="1000" b="1" dirty="0">
                <a:effectLst/>
                <a:latin typeface="Arial"/>
                <a:ea typeface="Times New Roman"/>
                <a:cs typeface="Times New Roman"/>
              </a:rPr>
              <a:t>http://www.powershellgallery.com</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DEFBC84-516A-4D77-B234-B91A7B23F7BA}"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1586325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Search Items</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dns configuration</a:t>
            </a:r>
            <a:r>
              <a:rPr lang="en-US" sz="1000" dirty="0">
                <a:solidFill>
                  <a:prstClr val="black"/>
                </a:solidFill>
                <a:latin typeface="Arial"/>
                <a:ea typeface="Times New Roman"/>
                <a:cs typeface="Times New Roman"/>
              </a:rPr>
              <a:t>, and then press Enter.</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Items</a:t>
            </a:r>
            <a:r>
              <a:rPr lang="en-US" sz="1000" dirty="0">
                <a:solidFill>
                  <a:prstClr val="black"/>
                </a:solidFill>
                <a:latin typeface="Arial"/>
                <a:ea typeface="Times New Roman"/>
                <a:cs typeface="Times New Roman"/>
              </a:rPr>
              <a:t> page, under </a:t>
            </a:r>
            <a:r>
              <a:rPr lang="en-US" sz="1000" b="1" dirty="0">
                <a:solidFill>
                  <a:prstClr val="black"/>
                </a:solidFill>
                <a:latin typeface="Arial"/>
                <a:ea typeface="Times New Roman"/>
                <a:cs typeface="Times New Roman"/>
              </a:rPr>
              <a:t>Categories</a:t>
            </a:r>
            <a:r>
              <a:rPr lang="en-US" sz="1000" dirty="0">
                <a:solidFill>
                  <a:prstClr val="black"/>
                </a:solidFill>
                <a:latin typeface="Arial"/>
                <a:ea typeface="Times New Roman"/>
                <a:cs typeface="Times New Roman"/>
              </a:rPr>
              <a:t>, select </a:t>
            </a:r>
            <a:r>
              <a:rPr lang="en-US" sz="1000" b="1" dirty="0">
                <a:solidFill>
                  <a:prstClr val="black"/>
                </a:solidFill>
                <a:latin typeface="Arial"/>
                <a:ea typeface="Times New Roman"/>
                <a:cs typeface="Times New Roman"/>
              </a:rPr>
              <a:t>Cmdlet</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Review the results with the class.</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On </a:t>
            </a:r>
            <a:r>
              <a:rPr lang="en-US" sz="1000" b="1" dirty="0">
                <a:solidFill>
                  <a:prstClr val="black"/>
                </a:solidFill>
                <a:latin typeface="Arial"/>
                <a:ea typeface="Times New Roman"/>
                <a:cs typeface="Times New Roman"/>
              </a:rPr>
              <a:t>LON-CL1</a:t>
            </a:r>
            <a:r>
              <a:rPr lang="en-US" sz="1000" dirty="0">
                <a:solidFill>
                  <a:prstClr val="black"/>
                </a:solidFill>
                <a:latin typeface="Arial"/>
                <a:ea typeface="Times New Roman"/>
                <a:cs typeface="Times New Roman"/>
              </a:rPr>
              <a:t>, in the </a:t>
            </a:r>
            <a:r>
              <a:rPr lang="en-US" sz="1000" b="1" dirty="0">
                <a:solidFill>
                  <a:prstClr val="black"/>
                </a:solidFill>
                <a:latin typeface="Arial"/>
                <a:ea typeface="Times New Roman"/>
                <a:cs typeface="Times New Roman"/>
              </a:rPr>
              <a:t>Windows PowerShell </a:t>
            </a:r>
            <a:r>
              <a:rPr lang="en-US" sz="1000" dirty="0">
                <a:solidFill>
                  <a:prstClr val="black"/>
                </a:solidFill>
                <a:latin typeface="Arial"/>
                <a:ea typeface="Times New Roman"/>
                <a:cs typeface="Times New Roman"/>
              </a:rPr>
              <a:t>console,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Get-Command *net*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results also include applications found in the Windows system folder that have </a:t>
            </a:r>
            <a:r>
              <a:rPr lang="en-US" sz="1000" b="1" dirty="0">
                <a:solidFill>
                  <a:prstClr val="black"/>
                </a:solidFill>
                <a:latin typeface="Arial"/>
                <a:ea typeface="Calibri"/>
                <a:cs typeface="Times New Roman"/>
              </a:rPr>
              <a:t>net</a:t>
            </a:r>
            <a:r>
              <a:rPr lang="en-US" sz="1000" dirty="0">
                <a:solidFill>
                  <a:prstClr val="black"/>
                </a:solidFill>
                <a:latin typeface="Arial"/>
                <a:ea typeface="Calibri"/>
                <a:cs typeface="Times New Roman"/>
              </a:rPr>
              <a:t> in the name.</a:t>
            </a: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Windows PowerShell </a:t>
            </a:r>
            <a:r>
              <a:rPr lang="en-US" sz="1000" dirty="0">
                <a:solidFill>
                  <a:prstClr val="black"/>
                </a:solidFill>
                <a:latin typeface="Arial"/>
                <a:ea typeface="Times New Roman"/>
                <a:cs typeface="Times New Roman"/>
              </a:rPr>
              <a:t>console,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Get-Help *net* -Category cmdlet</a:t>
            </a:r>
          </a:p>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Times New Roman"/>
              </a:rPr>
              <a:t>Review the results with the class, noting the effect of the </a:t>
            </a:r>
            <a:r>
              <a:rPr lang="en-US" sz="1000" i="1" dirty="0">
                <a:solidFill>
                  <a:prstClr val="black"/>
                </a:solidFill>
                <a:latin typeface="Arial"/>
                <a:ea typeface="Times New Roman"/>
                <a:cs typeface="Times New Roman"/>
              </a:rPr>
              <a:t>‑Category</a:t>
            </a:r>
            <a:r>
              <a:rPr lang="en-US" sz="1000" dirty="0">
                <a:solidFill>
                  <a:prstClr val="black"/>
                </a:solidFill>
                <a:latin typeface="Arial"/>
                <a:ea typeface="Times New Roman"/>
                <a:cs typeface="Times New Roman"/>
              </a:rPr>
              <a:t> parameter.</a:t>
            </a:r>
            <a:endParaRPr lang="en-US" dirty="0"/>
          </a:p>
        </p:txBody>
      </p:sp>
      <p:sp>
        <p:nvSpPr>
          <p:cNvPr id="4" name="Slide Number Placeholder 3"/>
          <p:cNvSpPr>
            <a:spLocks noGrp="1"/>
          </p:cNvSpPr>
          <p:nvPr>
            <p:ph type="sldNum" sz="quarter" idx="10"/>
          </p:nvPr>
        </p:nvSpPr>
        <p:spPr/>
        <p:txBody>
          <a:bodyPr/>
          <a:lstStyle/>
          <a:p>
            <a:fld id="{EDEFBC84-516A-4D77-B234-B91A7B23F7BA}" type="slidenum">
              <a:rPr lang="en-US" smtClean="0"/>
              <a:t>36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39084626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DEFBC84-516A-4D77-B234-B91A7B23F7BA}" type="slidenum">
              <a:rPr lang="en-US" smtClean="0"/>
              <a:t>37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2774893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During this demonstration, use tab completion to show students the difference in time it takes to enter the </a:t>
            </a:r>
            <a:r>
              <a:rPr lang="en-US" sz="1000" b="1" dirty="0">
                <a:latin typeface="Arial"/>
                <a:ea typeface="Calibri"/>
                <a:cs typeface="Times New Roman"/>
              </a:rPr>
              <a:t>Get-ChildItem</a:t>
            </a:r>
            <a:r>
              <a:rPr lang="en-US" sz="1000" dirty="0">
                <a:latin typeface="Arial"/>
                <a:ea typeface="Calibri"/>
                <a:cs typeface="Times New Roman"/>
              </a:rPr>
              <a:t> command, as compared to </a:t>
            </a:r>
            <a:r>
              <a:rPr lang="en-US" sz="1000" b="1" dirty="0">
                <a:latin typeface="Arial"/>
                <a:ea typeface="Calibri"/>
                <a:cs typeface="Times New Roman"/>
              </a:rPr>
              <a:t>dir</a:t>
            </a:r>
            <a:r>
              <a:rPr lang="en-US" sz="1000" dirty="0">
                <a:latin typeface="Arial"/>
                <a:ea typeface="Calibri"/>
                <a:cs typeface="Times New Roman"/>
              </a:rPr>
              <a:t> or the new </a:t>
            </a:r>
            <a:r>
              <a:rPr lang="en-US" sz="1000" b="1" dirty="0">
                <a:latin typeface="Arial"/>
                <a:ea typeface="Calibri"/>
                <a:cs typeface="Times New Roman"/>
              </a:rPr>
              <a:t>list</a:t>
            </a:r>
            <a:r>
              <a:rPr lang="en-US" sz="1000" dirty="0">
                <a:latin typeface="Arial"/>
                <a:ea typeface="Calibri"/>
                <a:cs typeface="Times New Roman"/>
              </a:rPr>
              <a:t> alias.</a:t>
            </a:r>
          </a:p>
          <a:p>
            <a:pPr>
              <a:lnSpc>
                <a:spcPct val="115000"/>
              </a:lnSpc>
              <a:spcAft>
                <a:spcPts val="1000"/>
              </a:spcAft>
            </a:pPr>
            <a:r>
              <a:rPr lang="en-US" sz="1000" dirty="0">
                <a:latin typeface="Arial"/>
                <a:ea typeface="Calibri"/>
                <a:cs typeface="Times New Roman"/>
              </a:rPr>
              <a:t>You can find the text of the Windows PowerShell commands </a:t>
            </a:r>
            <a:r>
              <a:rPr lang="ga-IE" sz="1000" dirty="0">
                <a:latin typeface="Arial"/>
                <a:ea typeface="Calibri"/>
                <a:cs typeface="Times New Roman"/>
              </a:rPr>
              <a:t>on the </a:t>
            </a:r>
            <a:r>
              <a:rPr lang="en-US" sz="1000" b="1" dirty="0">
                <a:latin typeface="Arial"/>
                <a:ea typeface="Calibri"/>
                <a:cs typeface="Times New Roman"/>
              </a:rPr>
              <a:t>10961C-LON-CL1</a:t>
            </a:r>
            <a:r>
              <a:rPr lang="ga-IE" sz="1000" dirty="0">
                <a:latin typeface="Arial"/>
                <a:ea typeface="Calibri"/>
                <a:cs typeface="Times New Roman"/>
              </a:rPr>
              <a:t> virtual machine </a:t>
            </a:r>
            <a:r>
              <a:rPr lang="en-US" sz="1000" dirty="0">
                <a:latin typeface="Arial"/>
                <a:ea typeface="Calibri"/>
                <a:cs typeface="Times New Roman"/>
              </a:rPr>
              <a:t>in </a:t>
            </a:r>
            <a:r>
              <a:rPr lang="en-US" sz="1000" b="1" dirty="0">
                <a:latin typeface="Arial"/>
                <a:ea typeface="Calibri"/>
                <a:cs typeface="Times New Roman"/>
              </a:rPr>
              <a:t>E:\ Mod01\DemoCode\UsingAliases.ps1.txt</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This is the last demonstration and so you can revert the virtual machines.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Instructor Notes</a:t>
            </a:r>
            <a:r>
              <a:rPr lang="en-US" sz="1000" dirty="0">
                <a:latin typeface="Arial"/>
                <a:ea typeface="Calibri"/>
                <a:cs typeface="Times New Roman"/>
              </a:rPr>
              <a:t> of the </a:t>
            </a:r>
            <a:r>
              <a:rPr lang="ga-IE" sz="1000" dirty="0">
                <a:latin typeface="Arial"/>
                <a:ea typeface="Calibri"/>
                <a:cs typeface="Times New Roman"/>
              </a:rPr>
              <a:t>Module Overview slide </a:t>
            </a:r>
            <a:r>
              <a:rPr lang="en-US" sz="1000" dirty="0">
                <a:latin typeface="Arial"/>
                <a:ea typeface="Calibri"/>
                <a:cs typeface="Times New Roman"/>
              </a:rPr>
              <a:t>and </a:t>
            </a:r>
            <a:r>
              <a:rPr lang="ga-IE" sz="1000" dirty="0">
                <a:latin typeface="Arial"/>
                <a:ea typeface="Calibri"/>
                <a:cs typeface="Times New Roman"/>
              </a:rPr>
              <a:t>be signed in to the </a:t>
            </a:r>
            <a:r>
              <a:rPr lang="en-US" sz="1000" b="1" dirty="0">
                <a:latin typeface="Arial"/>
                <a:ea typeface="Calibri"/>
                <a:cs typeface="Times New Roman"/>
              </a:rPr>
              <a:t>10961C-LON-DC1 </a:t>
            </a:r>
            <a:r>
              <a:rPr lang="ga-IE" sz="1000" dirty="0">
                <a:latin typeface="Arial"/>
                <a:ea typeface="Calibri"/>
                <a:cs typeface="Times New Roman"/>
              </a:rPr>
              <a:t>and</a:t>
            </a:r>
            <a:r>
              <a:rPr lang="en-US" sz="1000" b="1" dirty="0">
                <a:latin typeface="Arial"/>
                <a:ea typeface="Calibri"/>
                <a:cs typeface="Times New Roman"/>
              </a:rPr>
              <a:t> 10961C-LON-CL1</a:t>
            </a:r>
            <a:r>
              <a:rPr lang="ga-IE" sz="1000" dirty="0">
                <a:latin typeface="Arial"/>
                <a:ea typeface="Calibri"/>
                <a:cs typeface="Times New Roman"/>
              </a:rPr>
              <a:t> virtual machines as </a:t>
            </a:r>
            <a:r>
              <a:rPr lang="en-US" sz="1000" b="1" dirty="0">
                <a:latin typeface="Arial"/>
                <a:ea typeface="Calibri"/>
                <a:cs typeface="Times New Roman"/>
              </a:rPr>
              <a:t>Adatum\Administrator</a:t>
            </a:r>
            <a:r>
              <a:rPr lang="en-US" sz="1000" dirty="0">
                <a:latin typeface="Arial"/>
                <a:ea typeface="Calibri"/>
                <a:cs typeface="Times New Roman"/>
              </a:rPr>
              <a:t> </a:t>
            </a:r>
            <a:r>
              <a:rPr lang="ga-IE" sz="1000" dirty="0">
                <a:latin typeface="Arial"/>
                <a:ea typeface="Calibri"/>
                <a:cs typeface="Times New Roman"/>
              </a:rPr>
              <a:t>with the password </a:t>
            </a:r>
            <a:r>
              <a:rPr lang="en-US" sz="1000" b="1" dirty="0">
                <a:latin typeface="Arial"/>
                <a:ea typeface="Calibri"/>
                <a:cs typeface="Times New Roman"/>
              </a:rPr>
              <a:t>Pa55w.rd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You will perform the </a:t>
            </a:r>
            <a:r>
              <a:rPr lang="en-US" sz="1000" dirty="0">
                <a:latin typeface="Arial"/>
                <a:ea typeface="Calibri"/>
                <a:cs typeface="Times New Roman"/>
              </a:rPr>
              <a:t>demonstration s</a:t>
            </a:r>
            <a:r>
              <a:rPr lang="ga-IE" sz="1000" dirty="0">
                <a:latin typeface="Arial"/>
                <a:ea typeface="Calibri"/>
                <a:cs typeface="Times New Roman"/>
              </a:rPr>
              <a:t>teps on the </a:t>
            </a:r>
            <a:r>
              <a:rPr lang="en-US" sz="1000" b="1" dirty="0">
                <a:latin typeface="Arial"/>
                <a:ea typeface="Calibri"/>
                <a:cs typeface="Times New Roman"/>
              </a:rPr>
              <a:t>10961C-LON-CL1</a:t>
            </a:r>
            <a:r>
              <a:rPr lang="ga-IE" sz="1000" dirty="0">
                <a:latin typeface="Arial"/>
                <a:ea typeface="Calibri"/>
                <a:cs typeface="Times New Roman"/>
              </a:rPr>
              <a:t> virtual machine </a:t>
            </a:r>
            <a:r>
              <a:rPr lang="en-US" sz="1000" dirty="0">
                <a:latin typeface="Arial"/>
                <a:ea typeface="Calibri"/>
                <a:cs typeface="Times New Roman"/>
              </a:rPr>
              <a:t>in the Windows PowerShell console application,</a:t>
            </a:r>
            <a:r>
              <a:rPr lang="ga-IE" sz="1000" dirty="0">
                <a:latin typeface="Arial"/>
                <a:ea typeface="Calibri"/>
                <a:cs typeface="Times New Roman"/>
              </a:rPr>
              <a:t> which should be open.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in the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dir</a:t>
            </a:r>
          </a:p>
          <a:p>
            <a:pPr marL="342900" lvl="0" indent="-342900">
              <a:lnSpc>
                <a:spcPct val="115000"/>
              </a:lnSpc>
              <a:spcAft>
                <a:spcPts val="995"/>
              </a:spcAft>
              <a:buFont typeface="+mj-lt"/>
              <a:buAutoNum type="arabicPeriod" startAt="2"/>
            </a:pPr>
            <a:r>
              <a:rPr lang="en-US" sz="1000" dirty="0">
                <a:effectLst/>
                <a:latin typeface="Arial"/>
                <a:ea typeface="Times New Roman"/>
                <a:cs typeface="Times New Roman"/>
              </a:rPr>
              <a:t>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Get-ChildItem</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The results of these two commands are the same.</a:t>
            </a: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Get-Alias dir</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The definition for </a:t>
            </a:r>
            <a:r>
              <a:rPr lang="en-US" sz="1000" b="1" dirty="0">
                <a:latin typeface="Arial"/>
                <a:ea typeface="Calibri"/>
                <a:cs typeface="Times New Roman"/>
              </a:rPr>
              <a:t>dir</a:t>
            </a:r>
            <a:r>
              <a:rPr lang="en-US" sz="1000" dirty="0">
                <a:latin typeface="Arial"/>
                <a:ea typeface="Calibri"/>
                <a:cs typeface="Times New Roman"/>
              </a:rPr>
              <a:t> is </a:t>
            </a:r>
            <a:r>
              <a:rPr lang="en-US" sz="1000" b="1" dirty="0">
                <a:latin typeface="Arial"/>
                <a:ea typeface="Calibri"/>
                <a:cs typeface="Times New Roman"/>
              </a:rPr>
              <a:t>Get-ChildItem</a:t>
            </a:r>
            <a:r>
              <a:rPr lang="en-US" sz="1000" dirty="0">
                <a:latin typeface="Arial"/>
                <a:ea typeface="Calibri"/>
                <a:cs typeface="Times New Roman"/>
              </a:rPr>
              <a:t>.</a:t>
            </a:r>
          </a:p>
          <a:p>
            <a:pPr marL="342900" lvl="0" indent="-342900">
              <a:lnSpc>
                <a:spcPct val="115000"/>
              </a:lnSpc>
              <a:spcAft>
                <a:spcPts val="995"/>
              </a:spcAft>
              <a:buFont typeface="+mj-lt"/>
              <a:buAutoNum type="arabicPeriod"/>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DEFBC84-516A-4D77-B234-B91A7B23F7BA}" type="slidenum">
              <a:rPr lang="en-US" smtClean="0"/>
              <a:t>38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8499603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Times New Roman"/>
              </a:rPr>
              <a:t>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New-Alias list Get-ChildItem</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list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results are the same as they are for </a:t>
            </a:r>
            <a:r>
              <a:rPr lang="en-US" sz="1000" b="1" dirty="0">
                <a:solidFill>
                  <a:prstClr val="black"/>
                </a:solidFill>
                <a:latin typeface="Arial"/>
                <a:ea typeface="Calibri"/>
                <a:cs typeface="Times New Roman"/>
              </a:rPr>
              <a:t>dir </a:t>
            </a:r>
            <a:r>
              <a:rPr lang="en-US" sz="1000" dirty="0">
                <a:solidFill>
                  <a:prstClr val="black"/>
                </a:solidFill>
                <a:latin typeface="Arial"/>
                <a:ea typeface="Calibri"/>
                <a:cs typeface="Times New Roman"/>
              </a:rPr>
              <a:t>and </a:t>
            </a:r>
            <a:r>
              <a:rPr lang="en-US" sz="1000" b="1" dirty="0">
                <a:solidFill>
                  <a:prstClr val="black"/>
                </a:solidFill>
                <a:latin typeface="Arial"/>
                <a:ea typeface="Calibri"/>
                <a:cs typeface="Times New Roman"/>
              </a:rPr>
              <a:t>Get-ChildItem</a:t>
            </a:r>
            <a:r>
              <a:rPr lang="en-US" sz="1000" dirty="0">
                <a:solidFill>
                  <a:prstClr val="black"/>
                </a:solidFill>
                <a:latin typeface="Arial"/>
                <a:ea typeface="Calibri"/>
                <a:cs typeface="Times New Roman"/>
              </a:rPr>
              <a:t>.</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Type the following command, and then press Enter:</a:t>
            </a:r>
          </a:p>
          <a:p>
            <a:pPr marL="539750" marR="73025" lvl="0">
              <a:lnSpc>
                <a:spcPts val="1000"/>
              </a:lnSpc>
              <a:spcBef>
                <a:spcPts val="600"/>
              </a:spcBef>
              <a:spcAft>
                <a:spcPts val="600"/>
              </a:spcAft>
            </a:pPr>
            <a:r>
              <a:rPr lang="en-US" sz="1000" dirty="0">
                <a:solidFill>
                  <a:prstClr val="black"/>
                </a:solidFill>
                <a:latin typeface="Arial"/>
                <a:ea typeface="Times New Roman"/>
                <a:cs typeface="Times New Roman"/>
              </a:rPr>
              <a:t>Get-Alias -Definition Get-ChildItem</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results include both </a:t>
            </a:r>
            <a:r>
              <a:rPr lang="en-US" sz="1000" b="1" dirty="0">
                <a:solidFill>
                  <a:prstClr val="black"/>
                </a:solidFill>
                <a:latin typeface="Arial"/>
                <a:ea typeface="Calibri"/>
                <a:cs typeface="Times New Roman"/>
              </a:rPr>
              <a:t>dir </a:t>
            </a:r>
            <a:r>
              <a:rPr lang="en-US" sz="1000" dirty="0">
                <a:solidFill>
                  <a:prstClr val="black"/>
                </a:solidFill>
                <a:latin typeface="Arial"/>
                <a:ea typeface="Calibri"/>
                <a:cs typeface="Times New Roman"/>
              </a:rPr>
              <a:t>and </a:t>
            </a:r>
            <a:r>
              <a:rPr lang="en-US" sz="1000" b="1" dirty="0">
                <a:solidFill>
                  <a:prstClr val="black"/>
                </a:solidFill>
                <a:latin typeface="Arial"/>
                <a:ea typeface="Calibri"/>
                <a:cs typeface="Times New Roman"/>
              </a:rPr>
              <a:t>list</a:t>
            </a:r>
            <a:r>
              <a:rPr lang="en-US" sz="1000" dirty="0">
                <a:solidFill>
                  <a:prstClr val="black"/>
                </a:solidFill>
                <a:latin typeface="Arial"/>
                <a:ea typeface="Calibri"/>
                <a:cs typeface="Times New Roman"/>
              </a:rPr>
              <a:t>, along with others.</a:t>
            </a:r>
            <a:endParaRPr lang="en-US" dirty="0"/>
          </a:p>
        </p:txBody>
      </p:sp>
      <p:sp>
        <p:nvSpPr>
          <p:cNvPr id="4" name="Slide Number Placeholder 3"/>
          <p:cNvSpPr>
            <a:spLocks noGrp="1"/>
          </p:cNvSpPr>
          <p:nvPr>
            <p:ph type="sldNum" sz="quarter" idx="10"/>
          </p:nvPr>
        </p:nvSpPr>
        <p:spPr/>
        <p:txBody>
          <a:bodyPr/>
          <a:lstStyle/>
          <a:p>
            <a:fld id="{EDEFBC84-516A-4D77-B234-B91A7B23F7BA}" type="slidenum">
              <a:rPr lang="en-US" smtClean="0"/>
              <a:t>39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878582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most important point for students to understand is that </a:t>
            </a:r>
            <a:r>
              <a:rPr lang="en-US" sz="1000" i="1" dirty="0">
                <a:latin typeface="Arial"/>
                <a:ea typeface="Calibri"/>
                <a:cs typeface="Times New Roman"/>
              </a:rPr>
              <a:t>command</a:t>
            </a:r>
            <a:r>
              <a:rPr lang="en-US" sz="1000" dirty="0">
                <a:latin typeface="Arial"/>
                <a:ea typeface="Calibri"/>
                <a:cs typeface="Times New Roman"/>
              </a:rPr>
              <a:t> is a generic term for several different kinds of functional units, including cmdlets, functions, filters, scripts, applications, configurations, and workflows. The processes of running external applications from with the console, such as Ping.exe or Ipconfig.exe, are also commands.</a:t>
            </a:r>
          </a:p>
        </p:txBody>
      </p:sp>
      <p:sp>
        <p:nvSpPr>
          <p:cNvPr id="4" name="Slide Number Placeholder 3"/>
          <p:cNvSpPr>
            <a:spLocks noGrp="1"/>
          </p:cNvSpPr>
          <p:nvPr>
            <p:ph type="sldNum" sz="quarter" idx="10"/>
          </p:nvPr>
        </p:nvSpPr>
        <p:spPr/>
        <p:txBody>
          <a:bodyPr/>
          <a:lstStyle/>
          <a:p>
            <a:fld id="{EDEFBC84-516A-4D77-B234-B91A7B23F7BA}"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9907671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you can only use </a:t>
            </a:r>
            <a:r>
              <a:rPr lang="en-US" sz="1000" b="1" dirty="0">
                <a:latin typeface="Arial"/>
                <a:ea typeface="Calibri"/>
                <a:cs typeface="Times New Roman"/>
              </a:rPr>
              <a:t>Show-Command</a:t>
            </a:r>
            <a:r>
              <a:rPr lang="en-US" sz="1000" dirty="0">
                <a:latin typeface="Arial"/>
                <a:ea typeface="Calibri"/>
                <a:cs typeface="Times New Roman"/>
              </a:rPr>
              <a:t> with a single command and it will not work with the more complex pipeline commands students will use later in this course. It is helpful when first learning the command syntax and when reviewing a command’s parameter sets, but it does not provide a permanent alternative to learning the syntax.</a:t>
            </a:r>
          </a:p>
        </p:txBody>
      </p:sp>
      <p:sp>
        <p:nvSpPr>
          <p:cNvPr id="4" name="Slide Number Placeholder 3"/>
          <p:cNvSpPr>
            <a:spLocks noGrp="1"/>
          </p:cNvSpPr>
          <p:nvPr>
            <p:ph type="sldNum" sz="quarter" idx="10"/>
          </p:nvPr>
        </p:nvSpPr>
        <p:spPr/>
        <p:txBody>
          <a:bodyPr/>
          <a:lstStyle/>
          <a:p>
            <a:fld id="{EDEFBC84-516A-4D77-B234-B91A7B23F7BA}" type="slidenum">
              <a:rPr lang="en-US" smtClean="0"/>
              <a:t>40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31818510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is your primary opportunity to make sure that students are ready to continue. Their ability to assemble Windows PowerShell command syntax correctly and to discover new commands will be extremely important going forward. Make sure that students can complete at least half the tasks in each lab exercise before you enable them to continue. Students who are lost at this point will have great difficulty catching up. </a:t>
            </a:r>
          </a:p>
          <a:p>
            <a:pPr>
              <a:lnSpc>
                <a:spcPct val="115000"/>
              </a:lnSpc>
              <a:spcAft>
                <a:spcPts val="1000"/>
              </a:spcAft>
            </a:pPr>
            <a:r>
              <a:rPr lang="en-US" sz="1000" dirty="0">
                <a:latin typeface="Arial"/>
                <a:ea typeface="Calibri"/>
                <a:cs typeface="Times New Roman"/>
              </a:rPr>
              <a:t>Students who are already comfortable with this content can complete the lab anyway to verify their technique. This is a good time for them to take a morning break if they complete the lab quickly.</a:t>
            </a:r>
          </a:p>
          <a:p>
            <a:pPr>
              <a:lnSpc>
                <a:spcPct val="115000"/>
              </a:lnSpc>
              <a:spcAft>
                <a:spcPts val="1000"/>
              </a:spcAft>
            </a:pPr>
            <a:r>
              <a:rPr lang="en-US" sz="1000" dirty="0">
                <a:latin typeface="Arial"/>
                <a:ea typeface="Calibri"/>
                <a:cs typeface="Times New Roman"/>
              </a:rPr>
              <a:t>Some students will not have time to complete all the exercises. That is acceptable, as there are several tasks that reinforce the same skills. Encourage students to spend no more than 15 minutes per exercise, so that they will have time to practice each of the three main skills that this lab covers.</a:t>
            </a:r>
          </a:p>
          <a:p>
            <a:pPr>
              <a:lnSpc>
                <a:spcPct val="115000"/>
              </a:lnSpc>
              <a:spcAft>
                <a:spcPts val="1000"/>
              </a:spcAft>
            </a:pPr>
            <a:r>
              <a:rPr lang="en-US" sz="1000" b="1" dirty="0">
                <a:latin typeface="Arial"/>
                <a:ea typeface="Calibri"/>
                <a:cs typeface="Times New Roman"/>
              </a:rPr>
              <a:t>Exercise 1: Finding commands</a:t>
            </a:r>
          </a:p>
          <a:p>
            <a:pPr>
              <a:lnSpc>
                <a:spcPct val="115000"/>
              </a:lnSpc>
              <a:spcAft>
                <a:spcPts val="1000"/>
              </a:spcAft>
            </a:pPr>
            <a:r>
              <a:rPr lang="en-US" sz="1000" dirty="0">
                <a:latin typeface="Arial"/>
                <a:ea typeface="Calibri"/>
                <a:cs typeface="Times New Roman"/>
              </a:rPr>
              <a:t>In this exercise, you will use Windows PowerShell’s </a:t>
            </a:r>
            <a:r>
              <a:rPr lang="en-US" sz="1000" b="1" dirty="0">
                <a:latin typeface="Arial"/>
                <a:ea typeface="Calibri"/>
                <a:cs typeface="Times New Roman"/>
              </a:rPr>
              <a:t>Get-Help </a:t>
            </a:r>
            <a:r>
              <a:rPr lang="en-US" sz="1000" dirty="0">
                <a:latin typeface="Arial"/>
                <a:ea typeface="Calibri"/>
                <a:cs typeface="Times New Roman"/>
              </a:rPr>
              <a:t>and </a:t>
            </a:r>
            <a:r>
              <a:rPr lang="en-US" sz="1000" b="1" dirty="0">
                <a:latin typeface="Arial"/>
                <a:ea typeface="Calibri"/>
                <a:cs typeface="Times New Roman"/>
              </a:rPr>
              <a:t>Get-Command</a:t>
            </a:r>
            <a:r>
              <a:rPr lang="en-US" sz="1000" dirty="0">
                <a:latin typeface="Arial"/>
                <a:ea typeface="Calibri"/>
                <a:cs typeface="Times New Roman"/>
              </a:rPr>
              <a:t> commands to discover new commands that can complete specific tasks within Windows PowerShell. In your tasks, italicized terms represent keyword clues to help you complete the task.</a:t>
            </a: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It is especially important that students use the lab steps, and not the Lab Answer Key, to complete this lab. The answers to the lab questions are not important. What is important is students’ ability to find these answers on their own. If students cannot answer a question, tell them to ask you for hints instead of turning to the Lab Answer Key.</a:t>
            </a:r>
          </a:p>
          <a:p>
            <a:pPr>
              <a:lnSpc>
                <a:spcPct val="115000"/>
              </a:lnSpc>
              <a:spcAft>
                <a:spcPts val="1000"/>
              </a:spcAft>
            </a:pPr>
            <a:r>
              <a:rPr lang="en-US" sz="1000" b="1" dirty="0">
                <a:latin typeface="Arial"/>
                <a:ea typeface="Calibri"/>
                <a:cs typeface="Times New Roman"/>
              </a:rPr>
              <a:t>Exercise 2: Running commands</a:t>
            </a:r>
          </a:p>
          <a:p>
            <a:pPr>
              <a:lnSpc>
                <a:spcPct val="115000"/>
              </a:lnSpc>
              <a:spcAft>
                <a:spcPts val="1000"/>
              </a:spcAft>
            </a:pPr>
            <a:r>
              <a:rPr lang="en-US" sz="1000" dirty="0">
                <a:latin typeface="Arial"/>
                <a:ea typeface="Calibri"/>
                <a:cs typeface="Times New Roman"/>
              </a:rPr>
              <a:t>In this exercise, you will run several basic Windows PowerShell commands. In some instances, you might have to find the commands that you will use to complete the task.</a:t>
            </a: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If the syntax confuses some students, remind them that </a:t>
            </a:r>
            <a:r>
              <a:rPr lang="en-US" sz="1000" b="1" dirty="0">
                <a:latin typeface="Arial"/>
                <a:ea typeface="Calibri"/>
                <a:cs typeface="Times New Roman"/>
              </a:rPr>
              <a:t>Show-Command</a:t>
            </a:r>
            <a:r>
              <a:rPr lang="en-US" sz="1000" dirty="0">
                <a:latin typeface="Arial"/>
                <a:ea typeface="Calibri"/>
                <a:cs typeface="Times New Roman"/>
              </a:rPr>
              <a:t> is available to help them learn it. Encourage use of this to help them develop self-reliance, instead of dependence on the instructor.</a:t>
            </a:r>
          </a:p>
          <a:p>
            <a:pPr>
              <a:lnSpc>
                <a:spcPct val="115000"/>
              </a:lnSpc>
              <a:spcAft>
                <a:spcPts val="1000"/>
              </a:spcAft>
            </a:pPr>
            <a:r>
              <a:rPr lang="en-US" sz="1000" dirty="0">
                <a:latin typeface="Arial"/>
                <a:ea typeface="Calibri"/>
                <a:cs typeface="Times New Roman"/>
              </a:rPr>
              <a:t>Be aware that the Lab Answer Key does not include the steps for finding the commands. It includes </a:t>
            </a:r>
            <a:br>
              <a:rPr lang="en-US" sz="1000" dirty="0">
                <a:latin typeface="Arial"/>
                <a:ea typeface="Calibri"/>
                <a:cs typeface="Times New Roman"/>
              </a:rPr>
            </a:br>
            <a:r>
              <a:rPr lang="en-US" sz="1000" dirty="0">
                <a:latin typeface="Arial"/>
                <a:ea typeface="Calibri"/>
                <a:cs typeface="Times New Roman"/>
              </a:rPr>
              <a:t>only the final commands that perform each task. Make sure that students are still using </a:t>
            </a:r>
            <a:r>
              <a:rPr lang="en-US" sz="1000" b="1" dirty="0">
                <a:latin typeface="Arial"/>
                <a:ea typeface="Calibri"/>
                <a:cs typeface="Times New Roman"/>
              </a:rPr>
              <a:t>Get-Help</a:t>
            </a:r>
            <a:r>
              <a:rPr lang="en-US" sz="1000" dirty="0">
                <a:latin typeface="Arial"/>
                <a:ea typeface="Calibri"/>
                <a:cs typeface="Times New Roman"/>
              </a:rPr>
              <a:t>, </a:t>
            </a:r>
            <a:br>
              <a:rPr lang="en-US" sz="1000" dirty="0">
                <a:latin typeface="Arial"/>
                <a:ea typeface="Calibri"/>
                <a:cs typeface="Times New Roman"/>
              </a:rPr>
            </a:br>
            <a:r>
              <a:rPr lang="en-US" sz="1000" b="1" dirty="0">
                <a:latin typeface="Arial"/>
                <a:ea typeface="Calibri"/>
                <a:cs typeface="Times New Roman"/>
              </a:rPr>
              <a:t>Get-Command</a:t>
            </a:r>
            <a:r>
              <a:rPr lang="en-US" sz="1000" dirty="0">
                <a:latin typeface="Arial"/>
                <a:ea typeface="Calibri"/>
                <a:cs typeface="Times New Roman"/>
              </a:rPr>
              <a:t>, other commands, and wildcard characters to discover the necessary commands.</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DEFBC84-516A-4D77-B234-B91A7B23F7BA}" type="slidenum">
              <a:rPr lang="en-US" smtClean="0"/>
              <a:t>41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37263927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Exercise 3: Using About files</a:t>
            </a:r>
          </a:p>
          <a:p>
            <a:pPr lvl="0">
              <a:lnSpc>
                <a:spcPct val="115000"/>
              </a:lnSpc>
              <a:spcAft>
                <a:spcPts val="1000"/>
              </a:spcAft>
            </a:pPr>
            <a:r>
              <a:rPr lang="en-US" sz="1000" dirty="0">
                <a:solidFill>
                  <a:prstClr val="black"/>
                </a:solidFill>
                <a:latin typeface="Arial"/>
                <a:ea typeface="Calibri"/>
                <a:cs typeface="Times New Roman"/>
              </a:rPr>
              <a:t>In this exercise, you will use help discovery techniques to find content in About files, and then use that content to answer questions about global Windows PowerShell functionality.</a:t>
            </a:r>
          </a:p>
          <a:p>
            <a:pPr lvl="0">
              <a:lnSpc>
                <a:spcPct val="115000"/>
              </a:lnSpc>
              <a:spcAft>
                <a:spcPts val="1000"/>
              </a:spcAft>
            </a:pPr>
            <a:r>
              <a:rPr lang="en-US" sz="1000" dirty="0">
                <a:solidFill>
                  <a:prstClr val="black"/>
                </a:solidFill>
                <a:latin typeface="Arial"/>
                <a:ea typeface="Calibri"/>
                <a:cs typeface="Times New Roman"/>
              </a:rPr>
              <a:t>Words in italic are clues. Remember that you must use </a:t>
            </a:r>
            <a:r>
              <a:rPr lang="en-US" sz="1000" b="1" dirty="0">
                <a:solidFill>
                  <a:prstClr val="black"/>
                </a:solidFill>
                <a:latin typeface="Arial"/>
                <a:ea typeface="Calibri"/>
                <a:cs typeface="Times New Roman"/>
              </a:rPr>
              <a:t>Get-Help</a:t>
            </a:r>
            <a:r>
              <a:rPr lang="en-US" sz="1000" dirty="0">
                <a:solidFill>
                  <a:prstClr val="black"/>
                </a:solidFill>
                <a:latin typeface="Arial"/>
                <a:ea typeface="Calibri"/>
                <a:cs typeface="Times New Roman"/>
              </a:rPr>
              <a:t> and wildcard characters. Because About files are not commands, </a:t>
            </a:r>
            <a:r>
              <a:rPr lang="en-US" sz="1000" b="1" dirty="0">
                <a:solidFill>
                  <a:prstClr val="black"/>
                </a:solidFill>
                <a:latin typeface="Arial"/>
                <a:ea typeface="Calibri"/>
                <a:cs typeface="Times New Roman"/>
              </a:rPr>
              <a:t>Get-Command</a:t>
            </a:r>
            <a:r>
              <a:rPr lang="en-US" sz="1000" dirty="0">
                <a:solidFill>
                  <a:prstClr val="black"/>
                </a:solidFill>
                <a:latin typeface="Arial"/>
                <a:ea typeface="Calibri"/>
                <a:cs typeface="Times New Roman"/>
              </a:rPr>
              <a:t> will not be useful in this exercise.</a:t>
            </a:r>
          </a:p>
          <a:p>
            <a:pPr lvl="0">
              <a:lnSpc>
                <a:spcPct val="115000"/>
              </a:lnSpc>
              <a:spcAft>
                <a:spcPts val="1000"/>
              </a:spcAft>
            </a:pPr>
            <a:r>
              <a:rPr lang="en-US" sz="1000" b="1" dirty="0">
                <a:solidFill>
                  <a:prstClr val="black"/>
                </a:solidFill>
                <a:latin typeface="Arial"/>
                <a:ea typeface="Calibri"/>
                <a:cs typeface="Times New Roman"/>
              </a:rPr>
              <a:t>Instructor Note</a:t>
            </a:r>
            <a:r>
              <a:rPr lang="en-US" sz="1000" dirty="0">
                <a:solidFill>
                  <a:prstClr val="black"/>
                </a:solidFill>
                <a:latin typeface="Arial"/>
                <a:ea typeface="Calibri"/>
                <a:cs typeface="Times New Roman"/>
              </a:rPr>
              <a:t>: This exercise is a series of simple questions, and the Lab Answer Key provides the answers. However, the real skill here is finding the answers independently. Try to monitor students for cheating—they should not be helping one another or skipping to the answers. It is the process that is important here.</a:t>
            </a:r>
            <a:endParaRPr lang="en-US" dirty="0"/>
          </a:p>
        </p:txBody>
      </p:sp>
      <p:sp>
        <p:nvSpPr>
          <p:cNvPr id="4" name="Slide Number Placeholder 3"/>
          <p:cNvSpPr>
            <a:spLocks noGrp="1"/>
          </p:cNvSpPr>
          <p:nvPr>
            <p:ph type="sldNum" sz="quarter" idx="10"/>
          </p:nvPr>
        </p:nvSpPr>
        <p:spPr/>
        <p:txBody>
          <a:bodyPr/>
          <a:lstStyle/>
          <a:p>
            <a:fld id="{EDEFBC84-516A-4D77-B234-B91A7B23F7BA}" type="slidenum">
              <a:rPr lang="en-US" smtClean="0"/>
              <a:t>42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19889601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DEFBC84-516A-4D77-B234-B91A7B23F7BA}" type="slidenum">
              <a:rPr lang="en-US" smtClean="0"/>
              <a:t>43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633318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some methods for finding commands, other than using </a:t>
            </a:r>
            <a:r>
              <a:rPr lang="en-US" sz="1000" b="1" dirty="0">
                <a:latin typeface="Arial"/>
                <a:ea typeface="Calibri"/>
                <a:cs typeface="Times New Roman"/>
              </a:rPr>
              <a:t>Get-Help</a:t>
            </a:r>
            <a:r>
              <a:rPr lang="en-US" sz="1000" dirty="0">
                <a:latin typeface="Arial"/>
                <a:ea typeface="Calibri"/>
                <a:cs typeface="Times New Roman"/>
              </a:rPr>
              <a:t> and </a:t>
            </a:r>
            <a:r>
              <a:rPr lang="en-US" sz="1000" b="1" dirty="0">
                <a:latin typeface="Arial"/>
                <a:ea typeface="Calibri"/>
                <a:cs typeface="Times New Roman"/>
              </a:rPr>
              <a:t>Get-Command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the </a:t>
            </a:r>
            <a:r>
              <a:rPr lang="en-US" sz="1000" b="1" dirty="0">
                <a:latin typeface="Arial"/>
                <a:ea typeface="Calibri"/>
                <a:cs typeface="Times New Roman"/>
              </a:rPr>
              <a:t>Get-Module </a:t>
            </a:r>
            <a:r>
              <a:rPr lang="en-US" sz="1000" dirty="0">
                <a:latin typeface="Arial"/>
                <a:ea typeface="Calibri"/>
                <a:cs typeface="Times New Roman"/>
              </a:rPr>
              <a:t>command with the</a:t>
            </a:r>
            <a:r>
              <a:rPr lang="en-US" sz="1000" b="1" dirty="0">
                <a:latin typeface="Arial"/>
                <a:ea typeface="Calibri"/>
                <a:cs typeface="Times New Roman"/>
              </a:rPr>
              <a:t> </a:t>
            </a:r>
            <a:r>
              <a:rPr lang="en-US" sz="1000" i="1" dirty="0">
                <a:latin typeface="Arial"/>
                <a:ea typeface="Calibri"/>
                <a:cs typeface="Times New Roman"/>
              </a:rPr>
              <a:t>-ListAvailable</a:t>
            </a:r>
            <a:r>
              <a:rPr lang="en-US" sz="1000" dirty="0">
                <a:latin typeface="Arial"/>
                <a:ea typeface="Calibri"/>
                <a:cs typeface="Times New Roman"/>
              </a:rPr>
              <a:t> parameter to search for available modules. The results of the </a:t>
            </a:r>
            <a:r>
              <a:rPr lang="en-US" sz="1000" b="1" dirty="0">
                <a:latin typeface="Arial"/>
                <a:ea typeface="Calibri"/>
                <a:cs typeface="Times New Roman"/>
              </a:rPr>
              <a:t>Get-Module</a:t>
            </a:r>
            <a:r>
              <a:rPr lang="en-US" sz="1000" dirty="0">
                <a:latin typeface="Arial"/>
                <a:ea typeface="Calibri"/>
                <a:cs typeface="Times New Roman"/>
              </a:rPr>
              <a:t> command include a partial list of commands. This can help you identify possible nouns, or you can use the module name as a parameter in </a:t>
            </a:r>
            <a:r>
              <a:rPr lang="en-US" sz="1000" b="1" dirty="0">
                <a:latin typeface="Arial"/>
                <a:ea typeface="Calibri"/>
                <a:cs typeface="Times New Roman"/>
              </a:rPr>
              <a:t>Get-Command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You can use the </a:t>
            </a:r>
            <a:r>
              <a:rPr lang="en-US" sz="1000" b="1" dirty="0">
                <a:latin typeface="Arial"/>
                <a:ea typeface="Calibri"/>
                <a:cs typeface="Times New Roman"/>
              </a:rPr>
              <a:t>Get-Alias</a:t>
            </a:r>
            <a:r>
              <a:rPr lang="en-US" sz="1000" dirty="0">
                <a:latin typeface="Arial"/>
                <a:ea typeface="Calibri"/>
                <a:cs typeface="Times New Roman"/>
              </a:rPr>
              <a:t> command to identify the Windows PowerShell command that runs behind the scenes when you run a command that you used in </a:t>
            </a:r>
            <a:r>
              <a:rPr lang="en-US" sz="1000" b="1" dirty="0">
                <a:latin typeface="Arial"/>
                <a:ea typeface="Calibri"/>
                <a:cs typeface="Times New Roman"/>
              </a:rPr>
              <a:t>cmd.exe</a:t>
            </a:r>
            <a:r>
              <a:rPr lang="en-US" sz="1000" dirty="0">
                <a:latin typeface="Arial"/>
                <a:ea typeface="Calibri"/>
                <a:cs typeface="Times New Roman"/>
              </a:rPr>
              <a:t> or Linux environments and the command works in Windows PowerShell.</a:t>
            </a:r>
          </a:p>
        </p:txBody>
      </p:sp>
      <p:sp>
        <p:nvSpPr>
          <p:cNvPr id="4" name="Slide Number Placeholder 3"/>
          <p:cNvSpPr>
            <a:spLocks noGrp="1"/>
          </p:cNvSpPr>
          <p:nvPr>
            <p:ph type="sldNum" sz="quarter" idx="10"/>
          </p:nvPr>
        </p:nvSpPr>
        <p:spPr/>
        <p:txBody>
          <a:bodyPr/>
          <a:lstStyle/>
          <a:p>
            <a:fld id="{EDEFBC84-516A-4D77-B234-B91A7B23F7BA}" type="slidenum">
              <a:rPr lang="en-US" smtClean="0"/>
              <a:t>44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5977702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functionality does the ISE in Windows PowerShell 5.0 now have that was previously only available in the console?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Windows PowerShell 5.0 now supports the </a:t>
            </a:r>
            <a:r>
              <a:rPr lang="en-US" sz="1000" b="1" dirty="0">
                <a:latin typeface="Arial"/>
                <a:ea typeface="Calibri"/>
                <a:cs typeface="Times New Roman"/>
              </a:rPr>
              <a:t>Start-Transcript</a:t>
            </a:r>
            <a:r>
              <a:rPr lang="en-US" sz="1000" dirty="0">
                <a:latin typeface="Arial"/>
                <a:ea typeface="Calibri"/>
                <a:cs typeface="Times New Roman"/>
              </a:rPr>
              <a:t> and </a:t>
            </a:r>
            <a:r>
              <a:rPr lang="en-US" sz="1000" b="1" dirty="0">
                <a:latin typeface="Arial"/>
                <a:ea typeface="Calibri"/>
                <a:cs typeface="Times New Roman"/>
              </a:rPr>
              <a:t>Stop-Transcript</a:t>
            </a:r>
            <a:r>
              <a:rPr lang="en-US" sz="1000" dirty="0">
                <a:latin typeface="Arial"/>
                <a:ea typeface="Calibri"/>
                <a:cs typeface="Times New Roman"/>
              </a:rPr>
              <a:t> cmdlets. Support for these cmdlets was the most obvious difference between the ISE and the console in previous versions.</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When you discover a new command, either by using </a:t>
            </a:r>
            <a:r>
              <a:rPr lang="en-US" sz="1000" b="1" dirty="0">
                <a:latin typeface="Arial"/>
                <a:ea typeface="Calibri"/>
                <a:cs typeface="Times New Roman"/>
              </a:rPr>
              <a:t>Get-Help</a:t>
            </a:r>
            <a:r>
              <a:rPr lang="en-US" sz="1000" dirty="0">
                <a:latin typeface="Arial"/>
                <a:ea typeface="Calibri"/>
                <a:cs typeface="Times New Roman"/>
              </a:rPr>
              <a:t> or </a:t>
            </a:r>
            <a:r>
              <a:rPr lang="en-US" sz="1000" b="1" dirty="0">
                <a:latin typeface="Arial"/>
                <a:ea typeface="Calibri"/>
                <a:cs typeface="Times New Roman"/>
              </a:rPr>
              <a:t>Get-Command</a:t>
            </a:r>
            <a:r>
              <a:rPr lang="en-US" sz="1000" dirty="0">
                <a:latin typeface="Arial"/>
                <a:ea typeface="Calibri"/>
                <a:cs typeface="Times New Roman"/>
              </a:rPr>
              <a:t>, or by reading about the command somewhere, always read the command’s help file and learn about its additional capabilities.</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Even familiar commands can gain new functionality in new versions of Windows PowerShell. Read the help files even of commands that you already know well from earlier versions, to see what new features might exist.</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Help files contain only syntax section—no description or examples.</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Run </a:t>
            </a:r>
            <a:r>
              <a:rPr lang="en-US" sz="1000" b="1" dirty="0">
                <a:latin typeface="Arial"/>
                <a:ea typeface="Calibri"/>
                <a:cs typeface="Times New Roman"/>
              </a:rPr>
              <a:t>Update-Help</a:t>
            </a:r>
            <a:r>
              <a:rPr lang="en-US" sz="1000" dirty="0">
                <a:latin typeface="Arial"/>
                <a:ea typeface="Calibri"/>
                <a:cs typeface="Times New Roman"/>
              </a:rPr>
              <a:t> to download the complete help file content.</a:t>
            </a: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Cannot use </a:t>
            </a:r>
            <a:r>
              <a:rPr lang="en-US" sz="1000" b="1" dirty="0">
                <a:latin typeface="Arial"/>
                <a:ea typeface="Calibri"/>
                <a:cs typeface="Times New Roman"/>
              </a:rPr>
              <a:t>Update-Help</a:t>
            </a:r>
            <a:r>
              <a:rPr lang="en-US" sz="1000" dirty="0">
                <a:latin typeface="Arial"/>
                <a:ea typeface="Calibri"/>
                <a:cs typeface="Times New Roman"/>
              </a:rPr>
              <a:t> with computers not connected to the Internet.</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From an Internet-connected computer, use </a:t>
            </a:r>
            <a:r>
              <a:rPr lang="en-US" sz="1000" b="1" dirty="0">
                <a:latin typeface="Arial"/>
                <a:ea typeface="Calibri"/>
                <a:cs typeface="Times New Roman"/>
              </a:rPr>
              <a:t>Save-Help</a:t>
            </a:r>
            <a:r>
              <a:rPr lang="en-US" sz="1000" dirty="0">
                <a:latin typeface="Arial"/>
                <a:ea typeface="Calibri"/>
                <a:cs typeface="Times New Roman"/>
              </a:rPr>
              <a:t> to download help content to a shared folder or removable storage. On the unconnected computer, run </a:t>
            </a:r>
            <a:r>
              <a:rPr lang="en-US" sz="1000" b="1" dirty="0">
                <a:latin typeface="Arial"/>
                <a:ea typeface="Calibri"/>
                <a:cs typeface="Times New Roman"/>
              </a:rPr>
              <a:t>Update-Help</a:t>
            </a:r>
            <a:r>
              <a:rPr lang="en-US" sz="1000" dirty="0">
                <a:latin typeface="Arial"/>
                <a:ea typeface="Calibri"/>
                <a:cs typeface="Times New Roman"/>
              </a:rPr>
              <a:t> and then specify the shared folder or removable storage by using the </a:t>
            </a:r>
            <a:r>
              <a:rPr lang="en-US" sz="1000" i="1" dirty="0">
                <a:latin typeface="Arial"/>
                <a:ea typeface="Calibri"/>
                <a:cs typeface="Times New Roman"/>
              </a:rPr>
              <a:t>–Source</a:t>
            </a:r>
            <a:r>
              <a:rPr lang="en-US" sz="1000" dirty="0">
                <a:latin typeface="Arial"/>
                <a:ea typeface="Calibri"/>
                <a:cs typeface="Times New Roman"/>
              </a:rPr>
              <a:t> parameter.</a:t>
            </a:r>
          </a:p>
          <a:p>
            <a:pPr>
              <a:lnSpc>
                <a:spcPct val="115000"/>
              </a:lnSpc>
              <a:spcAft>
                <a:spcPts val="1000"/>
              </a:spcAft>
            </a:pPr>
            <a:r>
              <a:rPr lang="en-US" sz="1000" b="1" dirty="0">
                <a:latin typeface="Arial"/>
                <a:ea typeface="Calibri"/>
                <a:cs typeface="Times New Roman"/>
              </a:rPr>
              <a:t>Common Issue: Update-Help</a:t>
            </a:r>
            <a:r>
              <a:rPr lang="en-US" sz="1000" dirty="0">
                <a:latin typeface="Arial"/>
                <a:ea typeface="Calibri"/>
                <a:cs typeface="Times New Roman"/>
              </a:rPr>
              <a:t> did not download all help.</a:t>
            </a:r>
          </a:p>
          <a:p>
            <a:pPr>
              <a:lnSpc>
                <a:spcPct val="115000"/>
              </a:lnSpc>
              <a:spcAft>
                <a:spcPts val="1000"/>
              </a:spcAft>
            </a:pPr>
            <a:r>
              <a:rPr lang="en-US" sz="1000" b="1" dirty="0">
                <a:latin typeface="Arial"/>
                <a:ea typeface="Calibri"/>
                <a:cs typeface="Times New Roman"/>
              </a:rPr>
              <a:t>Troubleshooting Tip: Update-Help</a:t>
            </a:r>
            <a:r>
              <a:rPr lang="en-US" sz="1000" dirty="0">
                <a:latin typeface="Arial"/>
                <a:ea typeface="Calibri"/>
                <a:cs typeface="Times New Roman"/>
              </a:rPr>
              <a:t> will download help only for modules that are located on your computer, in a path listed in the </a:t>
            </a:r>
            <a:r>
              <a:rPr lang="en-US" sz="1000" b="1" dirty="0">
                <a:latin typeface="Arial"/>
                <a:ea typeface="Calibri"/>
                <a:cs typeface="Times New Roman"/>
              </a:rPr>
              <a:t>PSModulePath</a:t>
            </a:r>
            <a:r>
              <a:rPr lang="en-US" sz="1000" dirty="0">
                <a:latin typeface="Arial"/>
                <a:ea typeface="Calibri"/>
                <a:cs typeface="Times New Roman"/>
              </a:rPr>
              <a:t> environment variable, and only if the module has the necessary metadata to tell </a:t>
            </a:r>
            <a:r>
              <a:rPr lang="en-US" sz="1000" b="1" dirty="0">
                <a:latin typeface="Arial"/>
                <a:ea typeface="Calibri"/>
                <a:cs typeface="Times New Roman"/>
              </a:rPr>
              <a:t>Update-Help</a:t>
            </a:r>
            <a:r>
              <a:rPr lang="en-US" sz="1000" dirty="0">
                <a:latin typeface="Arial"/>
                <a:ea typeface="Calibri"/>
                <a:cs typeface="Times New Roman"/>
              </a:rPr>
              <a:t> where to find updated help files online. Not all help might be </a:t>
            </a:r>
            <a:r>
              <a:rPr lang="en-US" sz="1000" dirty="0">
                <a:solidFill>
                  <a:prstClr val="black"/>
                </a:solidFill>
                <a:latin typeface="Arial"/>
                <a:ea typeface="Calibri"/>
                <a:cs typeface="Times New Roman"/>
              </a:rPr>
              <a:t>available in all languages, and Windows PowerShell will resort to en-US (US English) help files if necessary.</a:t>
            </a:r>
            <a:endParaRPr lang="en-US" sz="1000" dirty="0"/>
          </a:p>
        </p:txBody>
      </p:sp>
      <p:sp>
        <p:nvSpPr>
          <p:cNvPr id="4" name="Slide Number Placeholder 3"/>
          <p:cNvSpPr>
            <a:spLocks noGrp="1"/>
          </p:cNvSpPr>
          <p:nvPr>
            <p:ph type="sldNum" sz="quarter" idx="10"/>
          </p:nvPr>
        </p:nvSpPr>
        <p:spPr/>
        <p:txBody>
          <a:bodyPr/>
          <a:lstStyle/>
          <a:p>
            <a:fld id="{EDEFBC84-516A-4D77-B234-B91A7B23F7BA}" type="slidenum">
              <a:rPr lang="en-US" smtClean="0"/>
              <a:t>45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566537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ga-IE" sz="1000" dirty="0">
                <a:latin typeface="Arial"/>
                <a:ea typeface="Calibri"/>
                <a:cs typeface="Times New Roman"/>
              </a:rPr>
              <a:t>The table on this slide provides information on </a:t>
            </a:r>
            <a:r>
              <a:rPr lang="en-US" sz="1000" dirty="0">
                <a:latin typeface="Arial"/>
                <a:ea typeface="Calibri"/>
                <a:cs typeface="Times New Roman"/>
              </a:rPr>
              <a:t>whether </a:t>
            </a:r>
            <a:r>
              <a:rPr lang="ga-IE" sz="1000" dirty="0">
                <a:latin typeface="Arial"/>
                <a:ea typeface="Calibri"/>
                <a:cs typeface="Times New Roman"/>
              </a:rPr>
              <a:t>the version is available for that particular operating system or </a:t>
            </a:r>
            <a:r>
              <a:rPr lang="en-US" sz="1000" dirty="0">
                <a:latin typeface="Arial"/>
                <a:ea typeface="Calibri"/>
                <a:cs typeface="Times New Roman"/>
              </a:rPr>
              <a:t>whether</a:t>
            </a:r>
            <a:r>
              <a:rPr lang="ga-IE" sz="1000" dirty="0">
                <a:latin typeface="Arial"/>
                <a:ea typeface="Calibri"/>
                <a:cs typeface="Times New Roman"/>
              </a:rPr>
              <a:t> it is installed as part of the operating system installation. </a:t>
            </a:r>
            <a:r>
              <a:rPr lang="en-US" sz="1000" dirty="0">
                <a:latin typeface="Arial"/>
                <a:ea typeface="Calibri"/>
                <a:cs typeface="Times New Roman"/>
              </a:rPr>
              <a:t>Point out that version 5.0 is not listed, but was included as part of Windows 10 before the Anniversary Edition release.</a:t>
            </a:r>
          </a:p>
        </p:txBody>
      </p:sp>
      <p:sp>
        <p:nvSpPr>
          <p:cNvPr id="4" name="Slide Number Placeholder 3"/>
          <p:cNvSpPr>
            <a:spLocks noGrp="1"/>
          </p:cNvSpPr>
          <p:nvPr>
            <p:ph type="sldNum" sz="quarter" idx="10"/>
          </p:nvPr>
        </p:nvSpPr>
        <p:spPr/>
        <p:txBody>
          <a:bodyPr/>
          <a:lstStyle/>
          <a:p>
            <a:fld id="{EDEFBC84-516A-4D77-B234-B91A7B23F7BA}"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324691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 class, students will learn to expect certain capabilities from Windows PowerShell running on Windows 10. Then they might be confused when they do not achieve the same results by installing Windows PowerShell 5.0 on their Windows 8 system at home. The intent of this topic is to prevent that confusion. Reassure students that Windows PowerShell does include capabilities that can help an older client operating system consume commands from a newer server or client operating system on the network. Those capabilities can help reduce problems that might arise in mixed-version environments. This course covers these capabilities in upcoming modules. </a:t>
            </a:r>
          </a:p>
        </p:txBody>
      </p:sp>
      <p:sp>
        <p:nvSpPr>
          <p:cNvPr id="4" name="Slide Number Placeholder 3"/>
          <p:cNvSpPr>
            <a:spLocks noGrp="1"/>
          </p:cNvSpPr>
          <p:nvPr>
            <p:ph type="sldNum" sz="quarter" idx="10"/>
          </p:nvPr>
        </p:nvSpPr>
        <p:spPr/>
        <p:txBody>
          <a:bodyPr/>
          <a:lstStyle/>
          <a:p>
            <a:fld id="{EDEFBC84-516A-4D77-B234-B91A7B23F7BA}"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382496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Encourage students to begin in the basic console, and then move to the ISE after they have developed some comfort with the console. If you have experience with any non-Microsoft editors, feel free to share your experiences with the class.</a:t>
            </a:r>
          </a:p>
          <a:p>
            <a:pPr>
              <a:lnSpc>
                <a:spcPct val="115000"/>
              </a:lnSpc>
              <a:spcAft>
                <a:spcPts val="1000"/>
              </a:spcAft>
            </a:pPr>
            <a:r>
              <a:rPr lang="ga-IE" sz="1000">
                <a:solidFill>
                  <a:srgbClr val="000000"/>
                </a:solidFill>
                <a:latin typeface="Arial"/>
                <a:ea typeface="Calibri"/>
                <a:cs typeface="Times New Roman"/>
              </a:rPr>
              <a:t>The first demonstration in this lesson uses the </a:t>
            </a:r>
            <a:r>
              <a:rPr lang="en-US" sz="1000" b="1" dirty="0">
                <a:latin typeface="Arial"/>
                <a:ea typeface="Calibri"/>
                <a:cs typeface="Times New Roman"/>
              </a:rPr>
              <a:t>Start-Transcript</a:t>
            </a:r>
            <a:r>
              <a:rPr lang="ga-IE" sz="1000">
                <a:solidFill>
                  <a:srgbClr val="000000"/>
                </a:solidFill>
                <a:latin typeface="Arial"/>
                <a:ea typeface="Calibri"/>
                <a:cs typeface="Times New Roman"/>
              </a:rPr>
              <a:t> cmdlet. You could introduce this cmdlet now and describe its use</a:t>
            </a:r>
            <a:r>
              <a:rPr lang="en-US" sz="1000" dirty="0">
                <a:solidFill>
                  <a:srgbClr val="000000"/>
                </a:solidFill>
                <a:latin typeface="Arial"/>
                <a:ea typeface="Calibri"/>
                <a:cs typeface="Times New Roman"/>
              </a:rPr>
              <a:t>.</a:t>
            </a: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DEFBC84-516A-4D77-B234-B91A7B23F7BA}"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3672459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Point out that students may see scripts that use the </a:t>
            </a:r>
            <a:r>
              <a:rPr lang="en-US" sz="1000" b="1" dirty="0">
                <a:latin typeface="Arial"/>
                <a:ea typeface="Calibri"/>
                <a:cs typeface="Times New Roman"/>
              </a:rPr>
              <a:t>PowerShell.exe -version 2.0</a:t>
            </a:r>
            <a:r>
              <a:rPr lang="en-US" sz="1000" dirty="0">
                <a:solidFill>
                  <a:srgbClr val="000000"/>
                </a:solidFill>
                <a:latin typeface="Arial"/>
                <a:ea typeface="Calibri"/>
                <a:cs typeface="Times New Roman"/>
              </a:rPr>
              <a:t> command. It is best to use the latest engine possible so that they are not bypassing any security updates that are introduced in later versions.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DEFBC84-516A-4D77-B234-B91A7B23F7BA}"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2005192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main points on the slide present issues that frequently cause confusion for new users. Make sure that you address any questions before you move into the demonstrations.</a:t>
            </a:r>
          </a:p>
        </p:txBody>
      </p:sp>
      <p:sp>
        <p:nvSpPr>
          <p:cNvPr id="4" name="Slide Number Placeholder 3"/>
          <p:cNvSpPr>
            <a:spLocks noGrp="1"/>
          </p:cNvSpPr>
          <p:nvPr>
            <p:ph type="sldNum" sz="quarter" idx="10"/>
          </p:nvPr>
        </p:nvSpPr>
        <p:spPr/>
        <p:txBody>
          <a:bodyPr/>
          <a:lstStyle/>
          <a:p>
            <a:fld id="{EDEFBC84-516A-4D77-B234-B91A7B23F7BA}"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Getting started with Windows PowerShell</a:t>
            </a:r>
            <a:endParaRPr lang="en-US" sz="1200" b="1" dirty="0">
              <a:solidFill>
                <a:srgbClr val="336699"/>
              </a:solidFill>
              <a:latin typeface="Arial"/>
            </a:endParaRPr>
          </a:p>
        </p:txBody>
      </p:sp>
    </p:spTree>
    <p:extLst>
      <p:ext uri="{BB962C8B-B14F-4D97-AF65-F5344CB8AC3E}">
        <p14:creationId xmlns:p14="http://schemas.microsoft.com/office/powerpoint/2010/main" val="3144791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914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1</a:t>
            </a:r>
          </a:p>
        </p:txBody>
      </p:sp>
      <p:sp>
        <p:nvSpPr>
          <p:cNvPr id="3" name="Subtitle 2"/>
          <p:cNvSpPr>
            <a:spLocks noGrp="1"/>
          </p:cNvSpPr>
          <p:nvPr>
            <p:ph type="subTitle" sz="quarter" idx="1"/>
          </p:nvPr>
        </p:nvSpPr>
        <p:spPr/>
        <p:txBody>
          <a:bodyPr/>
          <a:lstStyle/>
          <a:p>
            <a:r>
              <a:rPr lang="en-CA" dirty="0"/>
              <a:t>Getting started with Windows PowerShell
</a:t>
            </a:r>
            <a:endParaRPr lang="en-US" dirty="0"/>
          </a:p>
        </p:txBody>
      </p:sp>
    </p:spTree>
    <p:extLst>
      <p:ext uri="{BB962C8B-B14F-4D97-AF65-F5344CB8AC3E}">
        <p14:creationId xmlns:p14="http://schemas.microsoft.com/office/powerpoint/2010/main" val="1690047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d90776ac-3554-4a40-b90f-4de5a50692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the console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Select a font style, size, and color, and set the screen color so that text is easy to read and you can differentiate between often-confused characters, such as:</a:t>
            </a:r>
          </a:p>
          <a:p>
            <a:pPr lvl="1">
              <a:buSzPct val="100000"/>
            </a:pPr>
            <a:r>
              <a:rPr lang="en-US"/>
              <a:t>` ` </a:t>
            </a:r>
            <a:r>
              <a:rPr lang="en-US" dirty="0"/>
              <a:t>‘ “ ( { [ &lt;</a:t>
            </a:r>
          </a:p>
          <a:p>
            <a:r>
              <a:rPr lang="en-US" dirty="0"/>
              <a:t>Modify screen size to maximize available space for output</a:t>
            </a:r>
          </a:p>
          <a:p>
            <a:r>
              <a:rPr lang="en-US" dirty="0"/>
              <a:t>Make sure that the screen buffer width is smaller than window width</a:t>
            </a:r>
          </a:p>
          <a:p>
            <a:r>
              <a:rPr lang="en-US" dirty="0"/>
              <a:t>Enable copy and paste</a:t>
            </a:r>
          </a:p>
        </p:txBody>
      </p:sp>
    </p:spTree>
    <p:extLst>
      <p:ext uri="{BB962C8B-B14F-4D97-AF65-F5344CB8AC3E}">
        <p14:creationId xmlns:p14="http://schemas.microsoft.com/office/powerpoint/2010/main" val="1720541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094b8de-90a5-40a4-9ad5-b3b1eac3fa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the console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Run the 64-bit console as Administrator</a:t>
            </a:r>
          </a:p>
          <a:p>
            <a:r>
              <a:rPr lang="en-US" dirty="0"/>
              <a:t>Set a font family</a:t>
            </a:r>
          </a:p>
          <a:p>
            <a:r>
              <a:rPr lang="en-US" dirty="0"/>
              <a:t>Set a console layout</a:t>
            </a:r>
          </a:p>
          <a:p>
            <a:r>
              <a:rPr lang="en-US" dirty="0"/>
              <a:t>Start a transcript</a:t>
            </a:r>
          </a:p>
        </p:txBody>
      </p:sp>
    </p:spTree>
    <p:extLst>
      <p:ext uri="{BB962C8B-B14F-4D97-AF65-F5344CB8AC3E}">
        <p14:creationId xmlns:p14="http://schemas.microsoft.com/office/powerpoint/2010/main" val="3229127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6505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23b8018e-3207-4afc-9a44-d693d9b9f3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the ISE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Two panes: script and console</a:t>
            </a:r>
          </a:p>
          <a:p>
            <a:r>
              <a:rPr lang="en-US" dirty="0"/>
              <a:t>One-pane and two-pane view options</a:t>
            </a:r>
          </a:p>
          <a:p>
            <a:r>
              <a:rPr lang="ga-IE" b="1" dirty="0"/>
              <a:t>Command </a:t>
            </a:r>
            <a:r>
              <a:rPr lang="en-US" b="1" dirty="0"/>
              <a:t>Add-on</a:t>
            </a:r>
            <a:r>
              <a:rPr lang="en-US" dirty="0"/>
              <a:t> displays available commands</a:t>
            </a:r>
          </a:p>
          <a:p>
            <a:r>
              <a:rPr lang="en-US" dirty="0"/>
              <a:t>Customization of font style, size, and color</a:t>
            </a:r>
          </a:p>
          <a:p>
            <a:r>
              <a:rPr lang="en-US" dirty="0"/>
              <a:t>Customization of screen color</a:t>
            </a:r>
          </a:p>
          <a:p>
            <a:r>
              <a:rPr lang="en-US" dirty="0"/>
              <a:t>Bundling of color selections into themes</a:t>
            </a:r>
          </a:p>
          <a:p>
            <a:r>
              <a:rPr lang="en-US" dirty="0"/>
              <a:t>Additional features include snippets, add-ins, and debugging</a:t>
            </a:r>
          </a:p>
        </p:txBody>
      </p:sp>
    </p:spTree>
    <p:extLst>
      <p:ext uri="{BB962C8B-B14F-4D97-AF65-F5344CB8AC3E}">
        <p14:creationId xmlns:p14="http://schemas.microsoft.com/office/powerpoint/2010/main" val="1657090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761ab30d-0b1c-4ded-952a-0ccdd5893d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the ISE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Run the ISE as Administrator</a:t>
            </a:r>
          </a:p>
          <a:p>
            <a:r>
              <a:rPr lang="en-US" dirty="0"/>
              <a:t>Configure the pane layout</a:t>
            </a:r>
          </a:p>
          <a:p>
            <a:r>
              <a:rPr lang="en-US" dirty="0"/>
              <a:t>Dock and undock the command pane</a:t>
            </a:r>
          </a:p>
          <a:p>
            <a:r>
              <a:rPr lang="en-US" dirty="0"/>
              <a:t>Configure the font size</a:t>
            </a:r>
          </a:p>
          <a:p>
            <a:r>
              <a:rPr lang="en-US" dirty="0"/>
              <a:t>Select a color theme</a:t>
            </a:r>
          </a:p>
        </p:txBody>
      </p:sp>
    </p:spTree>
    <p:extLst>
      <p:ext uri="{BB962C8B-B14F-4D97-AF65-F5344CB8AC3E}">
        <p14:creationId xmlns:p14="http://schemas.microsoft.com/office/powerpoint/2010/main" val="2361680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A: Configuring Windows PowerShell</a:t>
            </a:r>
            <a:endParaRPr lang="en-US" dirty="0"/>
          </a:p>
        </p:txBody>
      </p:sp>
      <p:sp>
        <p:nvSpPr>
          <p:cNvPr id="3" name="Text Placeholder 2"/>
          <p:cNvSpPr>
            <a:spLocks noGrp="1"/>
          </p:cNvSpPr>
          <p:nvPr>
            <p:ph type="body" idx="1"/>
          </p:nvPr>
        </p:nvSpPr>
        <p:spPr/>
        <p:txBody>
          <a:bodyPr/>
          <a:lstStyle/>
          <a:p>
            <a:r>
              <a:rPr lang="en-CA" dirty="0"/>
              <a:t>Exercise 1: Configuring the Windows PowerShell console application
Exercise 2: Configuring the Windows PowerShell ISE application</a:t>
            </a:r>
            <a:endParaRPr lang="en-US" dirty="0"/>
          </a:p>
        </p:txBody>
      </p:sp>
      <p:sp>
        <p:nvSpPr>
          <p:cNvPr id="4" name="TextBox 3"/>
          <p:cNvSpPr txBox="1"/>
          <p:nvPr/>
        </p:nvSpPr>
        <p:spPr>
          <a:xfrm>
            <a:off x="458788" y="3645024"/>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4126141"/>
            <a:ext cx="8001644" cy="1815882"/>
          </a:xfrm>
          <a:prstGeom prst="rect">
            <a:avLst/>
          </a:prstGeom>
          <a:noFill/>
        </p:spPr>
        <p:txBody>
          <a:bodyPr vert="horz" wrap="square" rtlCol="0">
            <a:spAutoFit/>
          </a:bodyPr>
          <a:lstStyle/>
          <a:p>
            <a:r>
              <a:rPr lang="en-CA" sz="2800" b="0" i="0" u="none" strike="noStrike" baseline="0" dirty="0">
                <a:latin typeface="Segoe UI"/>
              </a:rPr>
              <a:t>Virtual machines: 	</a:t>
            </a:r>
            <a:r>
              <a:rPr lang="en-CA" sz="2800" b="1" i="0" u="none" strike="noStrike" baseline="0" dirty="0">
                <a:latin typeface="Segoe UI"/>
              </a:rPr>
              <a:t>10961C-LON-DC1</a:t>
            </a:r>
            <a:br>
              <a:rPr lang="en-CA" sz="2800" b="1" i="0" u="none" strike="noStrike" baseline="0" dirty="0">
                <a:latin typeface="Segoe UI"/>
              </a:rPr>
            </a:br>
            <a:r>
              <a:rPr lang="en-CA" sz="2800" b="1" i="0" u="none" strike="noStrike" baseline="0" dirty="0">
                <a:latin typeface="Segoe UI"/>
              </a:rPr>
              <a:t>				10961C-LON-CL1</a:t>
            </a:r>
            <a:endParaRPr lang="en-CA" sz="2800" b="0" i="0" u="none" strike="noStrike" baseline="0" dirty="0">
              <a:latin typeface="Segoe UI"/>
            </a:endParaRPr>
          </a:p>
          <a:p>
            <a:r>
              <a:rPr lang="en-US" sz="2800" b="0" i="0" u="none" strike="noStrike" baseline="0" dirty="0">
                <a:latin typeface="Segoe UI"/>
              </a:rPr>
              <a:t>User name: 		</a:t>
            </a:r>
            <a:r>
              <a:rPr lang="en-US" sz="2800" b="1" i="0" u="none" strike="noStrike" baseline="0" dirty="0">
                <a:latin typeface="Segoe UI"/>
              </a:rPr>
              <a:t>ADATUM\Administrator</a:t>
            </a:r>
            <a:endParaRPr lang="en-US" sz="2800" b="0" i="0" u="none" strike="noStrike" baseline="0" dirty="0">
              <a:latin typeface="Segoe UI"/>
            </a:endParaRPr>
          </a:p>
          <a:p>
            <a:r>
              <a:rPr lang="en-US" sz="2800" b="0" i="0" u="none" strike="noStrike" baseline="0" dirty="0">
                <a:latin typeface="Segoe UI"/>
              </a:rPr>
              <a:t>Password: 			</a:t>
            </a:r>
            <a:r>
              <a:rPr lang="en-US" sz="2800" b="1" i="0" u="none" strike="noStrike" baseline="0" dirty="0">
                <a:latin typeface="Segoe UI"/>
              </a:rPr>
              <a:t>Pa55w.rd</a:t>
            </a:r>
            <a:endParaRPr lang="en-US" sz="2800" b="0" i="0" u="none" strike="noStrike" baseline="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15 minutes</a:t>
            </a:r>
          </a:p>
        </p:txBody>
      </p:sp>
    </p:spTree>
    <p:extLst>
      <p:ext uri="{BB962C8B-B14F-4D97-AF65-F5344CB8AC3E}">
        <p14:creationId xmlns:p14="http://schemas.microsoft.com/office/powerpoint/2010/main" val="3565861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Lab Scenario120343352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You are an administrator who will use Windows PowerShell to automate many administrative tasks. You must make sure that you can successfully start the correct Windows PowerShell host applications, and configure those applications for future use by customizing their appearance.</a:t>
            </a:r>
          </a:p>
          <a:p>
            <a:pPr>
              <a:spcBef>
                <a:spcPts val="600"/>
              </a:spcBef>
              <a:spcAft>
                <a:spcPts val="1000"/>
              </a:spcAft>
            </a:pPr>
            <a:r>
              <a:rPr lang="en-US" sz="2800" dirty="0">
                <a:effectLst/>
                <a:latin typeface="Segoe UI"/>
                <a:ea typeface="Calibri"/>
                <a:cs typeface="Times New Roman"/>
              </a:rPr>
              <a:t> </a:t>
            </a:r>
          </a:p>
        </p:txBody>
      </p:sp>
    </p:spTree>
    <p:extLst>
      <p:ext uri="{BB962C8B-B14F-4D97-AF65-F5344CB8AC3E}">
        <p14:creationId xmlns:p14="http://schemas.microsoft.com/office/powerpoint/2010/main" val="3651765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CA" dirty="0"/>
              <a:t>Why might you configure alternative text colors in the ISE?
What causes a horizontal scroll bar in the Windows PowerShell console window?</a:t>
            </a:r>
            <a:endParaRPr lang="en-US" dirty="0"/>
          </a:p>
        </p:txBody>
      </p:sp>
    </p:spTree>
    <p:extLst>
      <p:ext uri="{BB962C8B-B14F-4D97-AF65-F5344CB8AC3E}">
        <p14:creationId xmlns:p14="http://schemas.microsoft.com/office/powerpoint/2010/main" val="941431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301a7406-ca59-4f80-a1d0-6bc4dc35f70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2: Understanding command syntax</a:t>
            </a:r>
            <a:endParaRPr lang="en-US" dirty="0"/>
          </a:p>
        </p:txBody>
      </p:sp>
      <p:sp>
        <p:nvSpPr>
          <p:cNvPr id="3" name="Text Placeholder 2"/>
          <p:cNvSpPr>
            <a:spLocks noGrp="1"/>
          </p:cNvSpPr>
          <p:nvPr>
            <p:ph type="body" idx="1"/>
          </p:nvPr>
        </p:nvSpPr>
        <p:spPr/>
        <p:txBody>
          <a:bodyPr/>
          <a:lstStyle/>
          <a:p>
            <a:r>
              <a:rPr lang="en-CA" dirty="0"/>
              <a:t>Cmdlet structure
Parameters
Tab completion
Using Get-Help
Demonstration: Viewing help
Interpreting the help syntax
Updating help
About files
Demonstration: Using About files</a:t>
            </a:r>
            <a:endParaRPr lang="en-US" dirty="0"/>
          </a:p>
        </p:txBody>
      </p:sp>
    </p:spTree>
    <p:extLst>
      <p:ext uri="{BB962C8B-B14F-4D97-AF65-F5344CB8AC3E}">
        <p14:creationId xmlns:p14="http://schemas.microsoft.com/office/powerpoint/2010/main" val="313828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C06C-E7B1-4AAA-BDD7-C2DBB6D79422}"/>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BCFFE27D-AD58-40B9-BD66-30CB3624384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5265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CA" dirty="0"/>
              <a:t>Overview and background of Windows PowerShell
Understanding command syntax
Finding commands</a:t>
            </a:r>
            <a:endParaRPr lang="en-US" dirty="0"/>
          </a:p>
        </p:txBody>
      </p:sp>
    </p:spTree>
    <p:extLst>
      <p:ext uri="{BB962C8B-B14F-4D97-AF65-F5344CB8AC3E}">
        <p14:creationId xmlns:p14="http://schemas.microsoft.com/office/powerpoint/2010/main" val="34361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0656745b-2147-42bf-ae23-a5ec250e07d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Cmdlet structure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Verb is the action the cmdlet performs:</a:t>
            </a:r>
          </a:p>
          <a:p>
            <a:pPr lvl="1"/>
            <a:r>
              <a:rPr lang="en-US" b="1" dirty="0"/>
              <a:t>Get</a:t>
            </a:r>
          </a:p>
          <a:p>
            <a:pPr lvl="1"/>
            <a:r>
              <a:rPr lang="en-US" b="1" dirty="0"/>
              <a:t>Set</a:t>
            </a:r>
          </a:p>
          <a:p>
            <a:pPr lvl="1"/>
            <a:r>
              <a:rPr lang="en-US" b="1" dirty="0"/>
              <a:t>New</a:t>
            </a:r>
          </a:p>
          <a:p>
            <a:pPr lvl="1"/>
            <a:r>
              <a:rPr lang="en-US" b="1" dirty="0"/>
              <a:t>Add</a:t>
            </a:r>
          </a:p>
          <a:p>
            <a:pPr lvl="1"/>
            <a:r>
              <a:rPr lang="en-US" b="1" dirty="0"/>
              <a:t>Remove</a:t>
            </a:r>
          </a:p>
          <a:p>
            <a:r>
              <a:rPr lang="en-US" dirty="0"/>
              <a:t>Noun is the resource the cmdlet affects:</a:t>
            </a:r>
          </a:p>
          <a:p>
            <a:pPr lvl="1"/>
            <a:r>
              <a:rPr lang="en-US" b="1" dirty="0"/>
              <a:t>Service</a:t>
            </a:r>
          </a:p>
          <a:p>
            <a:pPr lvl="1"/>
            <a:r>
              <a:rPr lang="en-US" b="1" dirty="0"/>
              <a:t>Process</a:t>
            </a:r>
          </a:p>
          <a:p>
            <a:pPr lvl="1"/>
            <a:r>
              <a:rPr lang="en-US" dirty="0"/>
              <a:t>Prefixes used to group related nouns:</a:t>
            </a:r>
          </a:p>
          <a:p>
            <a:pPr lvl="2"/>
            <a:r>
              <a:rPr lang="en-US" b="1" dirty="0"/>
              <a:t>AD</a:t>
            </a:r>
            <a:r>
              <a:rPr lang="en-US" dirty="0"/>
              <a:t>, </a:t>
            </a:r>
            <a:r>
              <a:rPr lang="en-US" b="1" dirty="0"/>
              <a:t>SP</a:t>
            </a:r>
            <a:r>
              <a:rPr lang="en-US" dirty="0"/>
              <a:t>, and </a:t>
            </a:r>
            <a:r>
              <a:rPr lang="en-US" b="1" dirty="0"/>
              <a:t>AzureAD</a:t>
            </a:r>
          </a:p>
          <a:p>
            <a:endParaRPr lang="en-US" dirty="0"/>
          </a:p>
        </p:txBody>
      </p:sp>
    </p:spTree>
    <p:extLst>
      <p:ext uri="{BB962C8B-B14F-4D97-AF65-F5344CB8AC3E}">
        <p14:creationId xmlns:p14="http://schemas.microsoft.com/office/powerpoint/2010/main" val="3245363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ab6a5eb-59a4-49a2-8264-208406d6cf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Parameters modify the action of a cmdlet</a:t>
            </a:r>
          </a:p>
          <a:p>
            <a:r>
              <a:rPr lang="en-US" dirty="0"/>
              <a:t>Names are entered starting with a dash (-)</a:t>
            </a:r>
          </a:p>
          <a:p>
            <a:r>
              <a:rPr lang="en-US" dirty="0"/>
              <a:t>Parameters can be optional or required</a:t>
            </a:r>
          </a:p>
          <a:p>
            <a:pPr lvl="1"/>
            <a:r>
              <a:rPr lang="en-US" dirty="0"/>
              <a:t>You will receive prompts for required parameters, if needed</a:t>
            </a:r>
          </a:p>
          <a:p>
            <a:r>
              <a:rPr lang="en-US" dirty="0"/>
              <a:t>Some accept multiple values, separated by commas</a:t>
            </a:r>
          </a:p>
          <a:p>
            <a:r>
              <a:rPr lang="en-US" dirty="0"/>
              <a:t>Parameter name is optional for positional parameters</a:t>
            </a:r>
          </a:p>
          <a:p>
            <a:endParaRPr lang="en-US" dirty="0"/>
          </a:p>
        </p:txBody>
      </p:sp>
    </p:spTree>
    <p:extLst>
      <p:ext uri="{BB962C8B-B14F-4D97-AF65-F5344CB8AC3E}">
        <p14:creationId xmlns:p14="http://schemas.microsoft.com/office/powerpoint/2010/main" val="2844342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bf66104-64ad-4cd3-ba7a-f623a58738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 completion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Allows you to enter cmdlet, parameter, variable, and path names more quickly and accurately</a:t>
            </a:r>
          </a:p>
          <a:p>
            <a:r>
              <a:rPr lang="en-US" dirty="0"/>
              <a:t>Helps you to discover cmdlets and parameters</a:t>
            </a:r>
          </a:p>
          <a:p>
            <a:r>
              <a:rPr lang="en-US" dirty="0"/>
              <a:t>Supports the use of wildcards</a:t>
            </a:r>
          </a:p>
        </p:txBody>
      </p:sp>
    </p:spTree>
    <p:extLst>
      <p:ext uri="{BB962C8B-B14F-4D97-AF65-F5344CB8AC3E}">
        <p14:creationId xmlns:p14="http://schemas.microsoft.com/office/powerpoint/2010/main" val="1050630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1989f21-d482-4014-a2df-7a44389c15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Get-Help</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Displays Windows PowerShell help content</a:t>
            </a:r>
          </a:p>
          <a:p>
            <a:r>
              <a:rPr lang="en-US" dirty="0"/>
              <a:t>You provide a cmdlet name to display help for a cmdlet</a:t>
            </a:r>
          </a:p>
          <a:p>
            <a:r>
              <a:rPr lang="en-US" dirty="0"/>
              <a:t>Supports wildcards</a:t>
            </a:r>
          </a:p>
          <a:p>
            <a:r>
              <a:rPr lang="en-US" dirty="0"/>
              <a:t>Parameters include:</a:t>
            </a:r>
          </a:p>
          <a:p>
            <a:pPr lvl="1"/>
            <a:r>
              <a:rPr lang="en-US" i="1" dirty="0"/>
              <a:t>-Examples</a:t>
            </a:r>
          </a:p>
          <a:p>
            <a:pPr lvl="1"/>
            <a:r>
              <a:rPr lang="en-US" i="1" dirty="0"/>
              <a:t>-Full</a:t>
            </a:r>
          </a:p>
          <a:p>
            <a:pPr lvl="1"/>
            <a:r>
              <a:rPr lang="en-US" i="1" dirty="0"/>
              <a:t>-Online</a:t>
            </a:r>
          </a:p>
          <a:p>
            <a:pPr lvl="1"/>
            <a:r>
              <a:rPr lang="en-US" i="1" dirty="0"/>
              <a:t>-ShowWindow</a:t>
            </a:r>
          </a:p>
          <a:p>
            <a:pPr lvl="1"/>
            <a:r>
              <a:rPr lang="en-US" i="1" dirty="0"/>
              <a:t>-Parameter ParameterName</a:t>
            </a:r>
          </a:p>
        </p:txBody>
      </p:sp>
    </p:spTree>
    <p:extLst>
      <p:ext uri="{BB962C8B-B14F-4D97-AF65-F5344CB8AC3E}">
        <p14:creationId xmlns:p14="http://schemas.microsoft.com/office/powerpoint/2010/main" val="2015457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c75e8564-873e-4f62-b8f2-8c56f17f563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Viewing help</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various options of the help system</a:t>
            </a:r>
          </a:p>
        </p:txBody>
      </p:sp>
    </p:spTree>
    <p:extLst>
      <p:ext uri="{BB962C8B-B14F-4D97-AF65-F5344CB8AC3E}">
        <p14:creationId xmlns:p14="http://schemas.microsoft.com/office/powerpoint/2010/main" val="640337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1585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767e1421-d653-4c84-a9a8-93b7b10610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help syntax</a:t>
            </a:r>
          </a:p>
        </p:txBody>
      </p:sp>
      <p:grpSp>
        <p:nvGrpSpPr>
          <p:cNvPr id="4" name="Group 3" descr="Screenshot displaying the help information for the Get-EventLog command. Different callouts point out the parameter sets, mandatory parameters, positional parameters, and optional parameters.&#10;"/>
          <p:cNvGrpSpPr/>
          <p:nvPr/>
        </p:nvGrpSpPr>
        <p:grpSpPr>
          <a:xfrm>
            <a:off x="175098" y="1228725"/>
            <a:ext cx="8703431" cy="4502825"/>
            <a:chOff x="175098" y="1228725"/>
            <a:chExt cx="8703431" cy="4502825"/>
          </a:xfrm>
        </p:grpSpPr>
        <p:pic>
          <p:nvPicPr>
            <p:cNvPr id="5" name="Picture 4" descr="This slide shows Help for the Get-EventLog command, showing parameter sets, mandatory parameters, positional parameters, and optional parameters.&#10;&#10;"/>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75098" y="1761576"/>
              <a:ext cx="8703431" cy="335517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bwMode="auto">
            <a:xfrm>
              <a:off x="4079140" y="1599126"/>
              <a:ext cx="0" cy="1840036"/>
            </a:xfrm>
            <a:prstGeom prst="straightConnector1">
              <a:avLst/>
            </a:prstGeom>
            <a:gradFill rotWithShape="1">
              <a:gsLst>
                <a:gs pos="0">
                  <a:srgbClr val="E4CD9A"/>
                </a:gs>
                <a:gs pos="100000">
                  <a:srgbClr val="EEEFD7"/>
                </a:gs>
              </a:gsLst>
              <a:lin ang="2700000" scaled="1"/>
            </a:gradFill>
            <a:ln w="76200" cap="flat" cmpd="sng" algn="ctr">
              <a:solidFill>
                <a:srgbClr val="FF0000"/>
              </a:solidFill>
              <a:prstDash val="solid"/>
              <a:round/>
              <a:headEnd type="none" w="med" len="med"/>
              <a:tailEnd type="none" w="med" len="med"/>
            </a:ln>
            <a:effectLst/>
          </p:spPr>
        </p:cxnSp>
        <p:sp>
          <p:nvSpPr>
            <p:cNvPr id="7" name="TextBox 9"/>
            <p:cNvSpPr txBox="1"/>
            <p:nvPr/>
          </p:nvSpPr>
          <p:spPr>
            <a:xfrm>
              <a:off x="175098" y="1228725"/>
              <a:ext cx="3414712" cy="430887"/>
            </a:xfrm>
            <a:prstGeom prst="rect">
              <a:avLst/>
            </a:prstGeom>
            <a:noFill/>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latin typeface="Segoe UI" panose="020B0502040204020203" pitchFamily="34" charset="0"/>
                  <a:cs typeface="Segoe UI" panose="020B0502040204020203" pitchFamily="34" charset="0"/>
                </a:rPr>
                <a:t>Parameter set</a:t>
              </a:r>
            </a:p>
          </p:txBody>
        </p:sp>
        <p:cxnSp>
          <p:nvCxnSpPr>
            <p:cNvPr id="8" name="Straight Arrow Connector 7"/>
            <p:cNvCxnSpPr/>
            <p:nvPr/>
          </p:nvCxnSpPr>
          <p:spPr bwMode="auto">
            <a:xfrm flipV="1">
              <a:off x="6143625" y="4153540"/>
              <a:ext cx="728663" cy="1137599"/>
            </a:xfrm>
            <a:prstGeom prst="straightConnector1">
              <a:avLst/>
            </a:prstGeom>
            <a:gradFill rotWithShape="1">
              <a:gsLst>
                <a:gs pos="0">
                  <a:srgbClr val="E4CD9A"/>
                </a:gs>
                <a:gs pos="100000">
                  <a:srgbClr val="EEEFD7"/>
                </a:gs>
              </a:gsLst>
              <a:lin ang="2700000" scaled="1"/>
            </a:gradFill>
            <a:ln w="76200" cap="flat" cmpd="sng" algn="ctr">
              <a:solidFill>
                <a:srgbClr val="FF0000"/>
              </a:solidFill>
              <a:prstDash val="solid"/>
              <a:round/>
              <a:headEnd type="none" w="med" len="med"/>
              <a:tailEnd type="arrow"/>
            </a:ln>
            <a:effectLst/>
          </p:spPr>
        </p:cxnSp>
        <p:sp>
          <p:nvSpPr>
            <p:cNvPr id="9" name="Line Callout 3 (Accent Bar) 8"/>
            <p:cNvSpPr/>
            <p:nvPr/>
          </p:nvSpPr>
          <p:spPr bwMode="auto">
            <a:xfrm>
              <a:off x="803746" y="3524890"/>
              <a:ext cx="1467965" cy="628650"/>
            </a:xfrm>
            <a:prstGeom prst="accentCallout3">
              <a:avLst>
                <a:gd name="adj1" fmla="val 57386"/>
                <a:gd name="adj2" fmla="val -8333"/>
                <a:gd name="adj3" fmla="val 18750"/>
                <a:gd name="adj4" fmla="val -23480"/>
                <a:gd name="adj5" fmla="val -97728"/>
                <a:gd name="adj6" fmla="val -33213"/>
                <a:gd name="adj7" fmla="val -307492"/>
                <a:gd name="adj8" fmla="val -31691"/>
              </a:avLst>
            </a:prstGeom>
            <a:noFill/>
            <a:ln w="571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effectLst/>
                <a:latin typeface="Segoe UI" panose="020B0502040204020203" pitchFamily="34" charset="0"/>
                <a:cs typeface="Segoe UI" panose="020B0502040204020203" pitchFamily="34" charset="0"/>
              </a:endParaRPr>
            </a:p>
          </p:txBody>
        </p:sp>
        <p:sp>
          <p:nvSpPr>
            <p:cNvPr id="10" name="TextBox 17"/>
            <p:cNvSpPr txBox="1"/>
            <p:nvPr/>
          </p:nvSpPr>
          <p:spPr>
            <a:xfrm>
              <a:off x="2607468" y="1229794"/>
              <a:ext cx="3414712" cy="430887"/>
            </a:xfrm>
            <a:prstGeom prst="rect">
              <a:avLst/>
            </a:prstGeom>
            <a:noFill/>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latin typeface="Segoe UI" panose="020B0502040204020203" pitchFamily="34" charset="0"/>
                  <a:cs typeface="Segoe UI" panose="020B0502040204020203" pitchFamily="34" charset="0"/>
                </a:rPr>
                <a:t>Mandatory parameter</a:t>
              </a:r>
            </a:p>
          </p:txBody>
        </p:sp>
        <p:sp>
          <p:nvSpPr>
            <p:cNvPr id="11" name="TextBox 20"/>
            <p:cNvSpPr txBox="1"/>
            <p:nvPr/>
          </p:nvSpPr>
          <p:spPr>
            <a:xfrm>
              <a:off x="327498" y="5300663"/>
              <a:ext cx="3414712" cy="430887"/>
            </a:xfrm>
            <a:prstGeom prst="rect">
              <a:avLst/>
            </a:prstGeom>
            <a:noFill/>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latin typeface="Segoe UI" panose="020B0502040204020203" pitchFamily="34" charset="0"/>
                  <a:cs typeface="Segoe UI" panose="020B0502040204020203" pitchFamily="34" charset="0"/>
                </a:rPr>
                <a:t>Positional parameter</a:t>
              </a:r>
            </a:p>
          </p:txBody>
        </p:sp>
        <p:sp>
          <p:nvSpPr>
            <p:cNvPr id="12" name="TextBox 21"/>
            <p:cNvSpPr txBox="1"/>
            <p:nvPr/>
          </p:nvSpPr>
          <p:spPr>
            <a:xfrm>
              <a:off x="5463817" y="5291138"/>
              <a:ext cx="3414712" cy="430887"/>
            </a:xfrm>
            <a:prstGeom prst="rect">
              <a:avLst/>
            </a:prstGeom>
            <a:noFill/>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latin typeface="Segoe UI" panose="020B0502040204020203" pitchFamily="34" charset="0"/>
                  <a:cs typeface="Segoe UI" panose="020B0502040204020203" pitchFamily="34" charset="0"/>
                </a:rPr>
                <a:t>Optional parameter</a:t>
              </a:r>
            </a:p>
          </p:txBody>
        </p:sp>
        <p:cxnSp>
          <p:nvCxnSpPr>
            <p:cNvPr id="13" name="Straight Arrow Connector 12"/>
            <p:cNvCxnSpPr/>
            <p:nvPr/>
          </p:nvCxnSpPr>
          <p:spPr bwMode="auto">
            <a:xfrm flipV="1">
              <a:off x="1795461" y="3729038"/>
              <a:ext cx="1404939" cy="1507653"/>
            </a:xfrm>
            <a:prstGeom prst="straightConnector1">
              <a:avLst/>
            </a:prstGeom>
            <a:gradFill rotWithShape="1">
              <a:gsLst>
                <a:gs pos="0">
                  <a:srgbClr val="E4CD9A"/>
                </a:gs>
                <a:gs pos="100000">
                  <a:srgbClr val="EEEFD7"/>
                </a:gs>
              </a:gsLst>
              <a:lin ang="2700000" scaled="1"/>
            </a:gradFill>
            <a:ln w="76200" cap="flat" cmpd="sng" algn="ctr">
              <a:solidFill>
                <a:srgbClr val="FF0000"/>
              </a:solidFill>
              <a:prstDash val="solid"/>
              <a:round/>
              <a:headEnd type="none" w="med" len="med"/>
              <a:tailEnd type="arrow"/>
            </a:ln>
            <a:effectLst/>
          </p:spPr>
        </p:cxnSp>
        <p:cxnSp>
          <p:nvCxnSpPr>
            <p:cNvPr id="14" name="Straight Connector 13"/>
            <p:cNvCxnSpPr/>
            <p:nvPr/>
          </p:nvCxnSpPr>
          <p:spPr bwMode="auto">
            <a:xfrm>
              <a:off x="2497930" y="3439162"/>
              <a:ext cx="2265139" cy="0"/>
            </a:xfrm>
            <a:prstGeom prst="line">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2633047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605b1421-c1b0-4344-9879-3ba27b3b11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help</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Windows PowerShell 3.0 and newer versions do not ship with help files</a:t>
            </a:r>
            <a:endParaRPr lang="en-US" dirty="0"/>
          </a:p>
          <a:p>
            <a:r>
              <a:rPr lang="en-US" b="1" dirty="0"/>
              <a:t>Update-Help</a:t>
            </a:r>
            <a:r>
              <a:rPr lang="en-US" dirty="0"/>
              <a:t>: </a:t>
            </a:r>
          </a:p>
          <a:p>
            <a:pPr lvl="1"/>
            <a:r>
              <a:rPr lang="en-US" dirty="0"/>
              <a:t>Uses downloadable help content to update your local help</a:t>
            </a:r>
          </a:p>
          <a:p>
            <a:pPr lvl="1"/>
            <a:r>
              <a:rPr lang="en-US" dirty="0"/>
              <a:t>Checks no more than once every 24 hours by default</a:t>
            </a:r>
          </a:p>
          <a:p>
            <a:r>
              <a:rPr lang="en-US" b="1" dirty="0"/>
              <a:t>Save-Help</a:t>
            </a:r>
            <a:r>
              <a:rPr lang="en-US" dirty="0"/>
              <a:t> enables you to download help and save it to an alternate location accessible to computers that are not connected to the Internet</a:t>
            </a:r>
          </a:p>
        </p:txBody>
      </p:sp>
    </p:spTree>
    <p:extLst>
      <p:ext uri="{BB962C8B-B14F-4D97-AF65-F5344CB8AC3E}">
        <p14:creationId xmlns:p14="http://schemas.microsoft.com/office/powerpoint/2010/main" val="3450950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352ca504-eba5-4276-8655-d66d296580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files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Provide documentation for global shell techniques, concepts, and features</a:t>
            </a:r>
          </a:p>
          <a:p>
            <a:r>
              <a:rPr lang="en-US" dirty="0"/>
              <a:t>Start with </a:t>
            </a:r>
            <a:r>
              <a:rPr lang="en-US" b="1" dirty="0"/>
              <a:t>about_</a:t>
            </a:r>
          </a:p>
          <a:p>
            <a:r>
              <a:rPr lang="en-US" dirty="0"/>
              <a:t>View list by running </a:t>
            </a:r>
            <a:r>
              <a:rPr lang="en-US" b="1" dirty="0"/>
              <a:t>Get-Help about*</a:t>
            </a:r>
          </a:p>
          <a:p>
            <a:r>
              <a:rPr lang="en-US" dirty="0"/>
              <a:t>You will need to read many of these files to complete several upcoming lab exercises</a:t>
            </a:r>
          </a:p>
        </p:txBody>
      </p:sp>
    </p:spTree>
    <p:extLst>
      <p:ext uri="{BB962C8B-B14F-4D97-AF65-F5344CB8AC3E}">
        <p14:creationId xmlns:p14="http://schemas.microsoft.com/office/powerpoint/2010/main" val="924165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32542f61-2675-4a6a-9abd-bf5ece8111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About files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the About help file topics</a:t>
            </a:r>
          </a:p>
        </p:txBody>
      </p:sp>
    </p:spTree>
    <p:extLst>
      <p:ext uri="{BB962C8B-B14F-4D97-AF65-F5344CB8AC3E}">
        <p14:creationId xmlns:p14="http://schemas.microsoft.com/office/powerpoint/2010/main" val="124592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1: Overview and background of Windows PowerShell</a:t>
            </a:r>
            <a:endParaRPr lang="en-US" dirty="0"/>
          </a:p>
        </p:txBody>
      </p:sp>
      <p:sp>
        <p:nvSpPr>
          <p:cNvPr id="3" name="Text Placeholder 2"/>
          <p:cNvSpPr>
            <a:spLocks noGrp="1"/>
          </p:cNvSpPr>
          <p:nvPr>
            <p:ph type="body" idx="1"/>
          </p:nvPr>
        </p:nvSpPr>
        <p:spPr/>
        <p:txBody>
          <a:bodyPr/>
          <a:lstStyle/>
          <a:p>
            <a:r>
              <a:rPr lang="en-CA" dirty="0"/>
              <a:t>Windows PowerShell overview
Windows PowerShell versions
Windows PowerShell vs. operating system
Two host applications
Working in mixed-version environments
Precautions when opening Windows PowerShell
Configuring the console
Demonstration: Configuring the console
Configuring the ISE
Demonstration: Configuring the ISE</a:t>
            </a:r>
            <a:endParaRPr lang="en-US" dirty="0"/>
          </a:p>
        </p:txBody>
      </p:sp>
    </p:spTree>
    <p:extLst>
      <p:ext uri="{BB962C8B-B14F-4D97-AF65-F5344CB8AC3E}">
        <p14:creationId xmlns:p14="http://schemas.microsoft.com/office/powerpoint/2010/main" val="1193394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Finding commands</a:t>
            </a:r>
          </a:p>
        </p:txBody>
      </p:sp>
      <p:sp>
        <p:nvSpPr>
          <p:cNvPr id="3" name="Text Placeholder 2"/>
          <p:cNvSpPr>
            <a:spLocks noGrp="1"/>
          </p:cNvSpPr>
          <p:nvPr>
            <p:ph type="body" idx="1"/>
          </p:nvPr>
        </p:nvSpPr>
        <p:spPr/>
        <p:txBody>
          <a:bodyPr/>
          <a:lstStyle/>
          <a:p>
            <a:r>
              <a:rPr lang="en-CA" dirty="0"/>
              <a:t>What are modules?
Demonstration: Viewing modules
Finding cmdlets
Demonstration: Searching for cmdlets
What are aliases?
Demonstration: Using aliases
Using Show-Command</a:t>
            </a:r>
            <a:endParaRPr lang="en-US" dirty="0"/>
          </a:p>
        </p:txBody>
      </p:sp>
    </p:spTree>
    <p:extLst>
      <p:ext uri="{BB962C8B-B14F-4D97-AF65-F5344CB8AC3E}">
        <p14:creationId xmlns:p14="http://schemas.microsoft.com/office/powerpoint/2010/main" val="2202837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6329559e-ed99-4e80-ae03-8e54b1b2a0c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modules?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Modules:</a:t>
            </a:r>
          </a:p>
          <a:p>
            <a:pPr lvl="1"/>
            <a:r>
              <a:rPr lang="en-US" dirty="0"/>
              <a:t>Are containers for related cmdlets</a:t>
            </a:r>
          </a:p>
          <a:p>
            <a:pPr lvl="1"/>
            <a:r>
              <a:rPr lang="en-US" dirty="0"/>
              <a:t>Are provided as part of management tools for various software packages</a:t>
            </a:r>
          </a:p>
          <a:p>
            <a:pPr lvl="1"/>
            <a:r>
              <a:rPr lang="en-US" dirty="0"/>
              <a:t>Must be loaded into current session</a:t>
            </a:r>
          </a:p>
          <a:p>
            <a:r>
              <a:rPr lang="en-CA" dirty="0"/>
              <a:t>Windows PowerShell version 3.0 and newer support</a:t>
            </a:r>
            <a:r>
              <a:rPr lang="en-US" dirty="0"/>
              <a:t> autoloading</a:t>
            </a:r>
          </a:p>
          <a:p>
            <a:r>
              <a:rPr lang="en-US" dirty="0"/>
              <a:t>Autoloading requires Windows Server 2012/ Windows 8 or newer</a:t>
            </a:r>
          </a:p>
        </p:txBody>
      </p:sp>
    </p:spTree>
    <p:extLst>
      <p:ext uri="{BB962C8B-B14F-4D97-AF65-F5344CB8AC3E}">
        <p14:creationId xmlns:p14="http://schemas.microsoft.com/office/powerpoint/2010/main" val="4058459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05422d18-0c01-42dc-a032-ee32d9e405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Viewing modules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a:t>
            </a:r>
          </a:p>
          <a:p>
            <a:r>
              <a:rPr lang="en-US" dirty="0"/>
              <a:t>How to find installed modules </a:t>
            </a:r>
          </a:p>
          <a:p>
            <a:r>
              <a:rPr lang="en-US" dirty="0"/>
              <a:t>How autoloading and manual loading of modules work</a:t>
            </a:r>
          </a:p>
        </p:txBody>
      </p:sp>
    </p:spTree>
    <p:extLst>
      <p:ext uri="{BB962C8B-B14F-4D97-AF65-F5344CB8AC3E}">
        <p14:creationId xmlns:p14="http://schemas.microsoft.com/office/powerpoint/2010/main" val="3358335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7804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cmdlets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Use </a:t>
            </a:r>
            <a:r>
              <a:rPr lang="en-US" sz="2400" b="1" dirty="0"/>
              <a:t>Get-Command </a:t>
            </a:r>
            <a:r>
              <a:rPr lang="en-US" sz="2400" dirty="0"/>
              <a:t>and</a:t>
            </a:r>
            <a:r>
              <a:rPr lang="en-US" sz="2400" b="1" dirty="0"/>
              <a:t> Get-Help</a:t>
            </a:r>
            <a:r>
              <a:rPr lang="en-US" sz="2400" dirty="0"/>
              <a:t>, both of which support wildcards</a:t>
            </a:r>
          </a:p>
          <a:p>
            <a:r>
              <a:rPr lang="en-US" sz="2400" dirty="0"/>
              <a:t>Use </a:t>
            </a:r>
            <a:r>
              <a:rPr lang="en-US" sz="2400" b="1" dirty="0"/>
              <a:t>–Noun</a:t>
            </a:r>
            <a:r>
              <a:rPr lang="en-US" sz="2400" dirty="0"/>
              <a:t>, </a:t>
            </a:r>
            <a:r>
              <a:rPr lang="en-US" sz="2400" b="1" dirty="0"/>
              <a:t>–Verb</a:t>
            </a:r>
            <a:r>
              <a:rPr lang="en-US" sz="2400" dirty="0"/>
              <a:t>, and </a:t>
            </a:r>
            <a:r>
              <a:rPr lang="en-US" sz="2400" b="1" dirty="0"/>
              <a:t>–Module </a:t>
            </a:r>
            <a:r>
              <a:rPr lang="en-US" sz="2400" dirty="0"/>
              <a:t>parameters with </a:t>
            </a:r>
            <a:br>
              <a:rPr lang="en-US" sz="2400" dirty="0"/>
            </a:br>
            <a:r>
              <a:rPr lang="en-US" sz="2400" b="1" dirty="0"/>
              <a:t>Get-Command</a:t>
            </a:r>
          </a:p>
          <a:p>
            <a:r>
              <a:rPr lang="en-US" sz="2400" b="1" dirty="0"/>
              <a:t>Get-Help</a:t>
            </a:r>
            <a:r>
              <a:rPr lang="en-US" sz="2400" dirty="0"/>
              <a:t> can also search the content of help files if no match is found when searching command names</a:t>
            </a:r>
          </a:p>
          <a:p>
            <a:r>
              <a:rPr lang="en-US" sz="2400" dirty="0"/>
              <a:t>Use the </a:t>
            </a:r>
            <a:r>
              <a:rPr lang="en-US" sz="2400" b="1" dirty="0"/>
              <a:t>PowerShellGet</a:t>
            </a:r>
            <a:r>
              <a:rPr lang="en-US" sz="2400" dirty="0"/>
              <a:t> module to find modules and commands from the PowerShell Gallery</a:t>
            </a:r>
          </a:p>
          <a:p>
            <a:endParaRPr lang="en-US" sz="2400" dirty="0"/>
          </a:p>
          <a:p>
            <a:endParaRPr lang="en-US" dirty="0"/>
          </a:p>
        </p:txBody>
      </p:sp>
    </p:spTree>
    <p:extLst>
      <p:ext uri="{BB962C8B-B14F-4D97-AF65-F5344CB8AC3E}">
        <p14:creationId xmlns:p14="http://schemas.microsoft.com/office/powerpoint/2010/main" val="2341790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aa09f4fb-c49f-41a7-a1a8-5fadde218d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Searching for cmdlets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several techniques to discover new cmdlets</a:t>
            </a:r>
          </a:p>
        </p:txBody>
      </p:sp>
    </p:spTree>
    <p:extLst>
      <p:ext uri="{BB962C8B-B14F-4D97-AF65-F5344CB8AC3E}">
        <p14:creationId xmlns:p14="http://schemas.microsoft.com/office/powerpoint/2010/main" val="30296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5682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aliases?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Familiar batch commands include:</a:t>
            </a:r>
          </a:p>
          <a:p>
            <a:pPr lvl="1"/>
            <a:r>
              <a:rPr lang="en-US" b="1" dirty="0"/>
              <a:t>Dir</a:t>
            </a:r>
          </a:p>
          <a:p>
            <a:pPr lvl="1"/>
            <a:r>
              <a:rPr lang="en-US" b="1" dirty="0"/>
              <a:t>Cd</a:t>
            </a:r>
          </a:p>
          <a:p>
            <a:pPr lvl="1"/>
            <a:r>
              <a:rPr lang="en-US" b="1" dirty="0"/>
              <a:t>Mkdir</a:t>
            </a:r>
          </a:p>
          <a:p>
            <a:pPr lvl="1"/>
            <a:r>
              <a:rPr lang="en-US" b="1" dirty="0"/>
              <a:t>Type</a:t>
            </a:r>
          </a:p>
          <a:p>
            <a:r>
              <a:rPr lang="en-US" dirty="0"/>
              <a:t>These are really aliases to Windows PowerShell commands</a:t>
            </a:r>
          </a:p>
          <a:p>
            <a:r>
              <a:rPr lang="en-US" dirty="0"/>
              <a:t>External commands such as </a:t>
            </a:r>
            <a:r>
              <a:rPr lang="en-US" b="1" dirty="0"/>
              <a:t>ping.exe</a:t>
            </a:r>
            <a:r>
              <a:rPr lang="en-US" dirty="0"/>
              <a:t> and </a:t>
            </a:r>
            <a:r>
              <a:rPr lang="en-US" b="1" dirty="0"/>
              <a:t>ipconfig.exe</a:t>
            </a:r>
            <a:r>
              <a:rPr lang="en-US" dirty="0"/>
              <a:t> all work as usual</a:t>
            </a:r>
          </a:p>
          <a:p>
            <a:r>
              <a:rPr lang="en-US" dirty="0"/>
              <a:t>Windows PowerShell commands often have a different syntax, even if accessed by an alias that matches an older command name</a:t>
            </a:r>
          </a:p>
        </p:txBody>
      </p:sp>
    </p:spTree>
    <p:extLst>
      <p:ext uri="{BB962C8B-B14F-4D97-AF65-F5344CB8AC3E}">
        <p14:creationId xmlns:p14="http://schemas.microsoft.com/office/powerpoint/2010/main" val="4109779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56ba864c-3910-409c-abc2-24796d4ef55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aliases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pPr lvl="0"/>
            <a:r>
              <a:rPr lang="en-US" dirty="0"/>
              <a:t>Find an alias for a cmdlet</a:t>
            </a:r>
          </a:p>
          <a:p>
            <a:pPr lvl="0"/>
            <a:r>
              <a:rPr lang="en-US" dirty="0"/>
              <a:t>Find a cmdlet based on an alias you already know</a:t>
            </a:r>
          </a:p>
          <a:p>
            <a:pPr lvl="0"/>
            <a:r>
              <a:rPr lang="en-US" dirty="0"/>
              <a:t>Create an alias</a:t>
            </a:r>
          </a:p>
          <a:p>
            <a:pPr marL="0" indent="0">
              <a:buNone/>
            </a:pPr>
            <a:endParaRPr lang="en-US" dirty="0"/>
          </a:p>
        </p:txBody>
      </p:sp>
    </p:spTree>
    <p:extLst>
      <p:ext uri="{BB962C8B-B14F-4D97-AF65-F5344CB8AC3E}">
        <p14:creationId xmlns:p14="http://schemas.microsoft.com/office/powerpoint/2010/main" val="4276326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3111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PowerShell overview</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Introduced in 2006</a:t>
            </a:r>
          </a:p>
          <a:p>
            <a:r>
              <a:rPr lang="en-US" dirty="0"/>
              <a:t>Both a CLI and scripting language</a:t>
            </a:r>
          </a:p>
          <a:p>
            <a:r>
              <a:rPr lang="en-US" dirty="0"/>
              <a:t>Commands include:</a:t>
            </a:r>
          </a:p>
          <a:p>
            <a:pPr lvl="1"/>
            <a:r>
              <a:rPr lang="en-US" dirty="0"/>
              <a:t>Cmdlets (pronounced </a:t>
            </a:r>
            <a:r>
              <a:rPr lang="en-US" i="1" dirty="0"/>
              <a:t>command-lets</a:t>
            </a:r>
            <a:r>
              <a:rPr lang="en-US" dirty="0"/>
              <a:t>)</a:t>
            </a:r>
          </a:p>
          <a:p>
            <a:pPr lvl="1"/>
            <a:r>
              <a:rPr lang="en-US" dirty="0"/>
              <a:t>Functions</a:t>
            </a:r>
          </a:p>
          <a:p>
            <a:pPr lvl="1"/>
            <a:r>
              <a:rPr lang="en-US" dirty="0"/>
              <a:t>Filters</a:t>
            </a:r>
          </a:p>
          <a:p>
            <a:pPr lvl="1"/>
            <a:r>
              <a:rPr lang="en-US" dirty="0"/>
              <a:t>Workflows</a:t>
            </a:r>
          </a:p>
          <a:p>
            <a:r>
              <a:rPr lang="en-US" dirty="0"/>
              <a:t>Microsoft server applications provide application-specific cmdlets</a:t>
            </a:r>
          </a:p>
          <a:p>
            <a:r>
              <a:rPr lang="en-US" dirty="0"/>
              <a:t>Now open-source and supports Linux and macOS</a:t>
            </a:r>
          </a:p>
        </p:txBody>
      </p:sp>
    </p:spTree>
    <p:extLst>
      <p:ext uri="{BB962C8B-B14F-4D97-AF65-F5344CB8AC3E}">
        <p14:creationId xmlns:p14="http://schemas.microsoft.com/office/powerpoint/2010/main" val="513476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88713c2e-7160-49be-8bee-51b9be74dc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Show-Command</a:t>
            </a:r>
          </a:p>
        </p:txBody>
      </p:sp>
      <p:pic>
        <p:nvPicPr>
          <p:cNvPr id="4" name="Picture 3" descr="Screenshot of the dialog box that opens when you run the Show-Command cmdlet. The dialog box has three tabs: Filter, Identity, and LdapFilter. The Identity tab is open, and has six text boxes named Identity, AuthType, Credential, Partition, Properties, and Server. In the lower-right corner are three options: Run, Copy, and Cancel.&#10;&#10;"/>
          <p:cNvPicPr>
            <a:picLocks noChangeAspect="1"/>
          </p:cNvPicPr>
          <p:nvPr/>
        </p:nvPicPr>
        <p:blipFill>
          <a:blip r:embed="rId3"/>
          <a:stretch>
            <a:fillRect/>
          </a:stretch>
        </p:blipFill>
        <p:spPr>
          <a:xfrm>
            <a:off x="2108033" y="985085"/>
            <a:ext cx="4895850" cy="5657850"/>
          </a:xfrm>
          <a:prstGeom prst="rect">
            <a:avLst/>
          </a:prstGeom>
        </p:spPr>
      </p:pic>
    </p:spTree>
    <p:extLst>
      <p:ext uri="{BB962C8B-B14F-4D97-AF65-F5344CB8AC3E}">
        <p14:creationId xmlns:p14="http://schemas.microsoft.com/office/powerpoint/2010/main" val="955551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46afc4ab-3b2c-4d86-84e3-3caa382631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B: Finding and running basic commands</a:t>
            </a:r>
            <a:endParaRPr lang="en-US" dirty="0"/>
          </a:p>
        </p:txBody>
      </p:sp>
      <p:sp>
        <p:nvSpPr>
          <p:cNvPr id="3" name="Text Placeholder 2"/>
          <p:cNvSpPr>
            <a:spLocks noGrp="1"/>
          </p:cNvSpPr>
          <p:nvPr>
            <p:ph type="body" idx="1"/>
          </p:nvPr>
        </p:nvSpPr>
        <p:spPr/>
        <p:txBody>
          <a:bodyPr/>
          <a:lstStyle/>
          <a:p>
            <a:r>
              <a:rPr lang="en-CA" dirty="0"/>
              <a:t>Exercise 1: Finding commands
Exercise 2: Running commands
Exercise 3: Using About files</a:t>
            </a:r>
            <a:endParaRPr lang="en-US" dirty="0"/>
          </a:p>
        </p:txBody>
      </p:sp>
      <p:sp>
        <p:nvSpPr>
          <p:cNvPr id="4" name="TextBox 3"/>
          <p:cNvSpPr txBox="1"/>
          <p:nvPr/>
        </p:nvSpPr>
        <p:spPr>
          <a:xfrm>
            <a:off x="458788" y="3645024"/>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4126141"/>
            <a:ext cx="7929636" cy="1815882"/>
          </a:xfrm>
          <a:prstGeom prst="rect">
            <a:avLst/>
          </a:prstGeom>
          <a:noFill/>
        </p:spPr>
        <p:txBody>
          <a:bodyPr vert="horz" wrap="square" rtlCol="0">
            <a:spAutoFit/>
          </a:bodyPr>
          <a:lstStyle/>
          <a:p>
            <a:r>
              <a:rPr lang="en-CA" sz="2800" b="0" i="0" u="none" strike="noStrike" baseline="0" dirty="0">
                <a:latin typeface="Segoe UI"/>
              </a:rPr>
              <a:t>Virtual machines: 	</a:t>
            </a:r>
            <a:r>
              <a:rPr lang="en-CA" sz="2800" b="1" i="0" u="none" strike="noStrike" baseline="0" dirty="0">
                <a:latin typeface="Segoe UI"/>
              </a:rPr>
              <a:t>10961C-LON-DC1</a:t>
            </a:r>
            <a:br>
              <a:rPr lang="en-CA" sz="2800" b="1" i="0" u="none" strike="noStrike" baseline="0" dirty="0">
                <a:latin typeface="Segoe UI"/>
              </a:rPr>
            </a:br>
            <a:r>
              <a:rPr lang="en-CA" sz="2800" b="1" i="0" u="none" strike="noStrike" baseline="0" dirty="0">
                <a:latin typeface="Segoe UI"/>
              </a:rPr>
              <a:t>				10961C-LON-CL1</a:t>
            </a:r>
            <a:endParaRPr lang="en-CA" sz="2800" b="0" i="0" u="none" strike="noStrike" baseline="0" dirty="0">
              <a:latin typeface="Segoe UI"/>
            </a:endParaRPr>
          </a:p>
          <a:p>
            <a:r>
              <a:rPr lang="en-US" sz="2800" b="0" i="0" u="none" strike="noStrike" baseline="0" dirty="0">
                <a:latin typeface="Segoe UI"/>
              </a:rPr>
              <a:t>User name: 		</a:t>
            </a:r>
            <a:r>
              <a:rPr lang="en-US" sz="2800" b="1" i="0" u="none" strike="noStrike" baseline="0" dirty="0">
                <a:latin typeface="Segoe UI"/>
              </a:rPr>
              <a:t>ADATUM\Administrator</a:t>
            </a:r>
            <a:endParaRPr lang="en-US" sz="2800" b="0" i="0" u="none" strike="noStrike" baseline="0" dirty="0">
              <a:latin typeface="Segoe UI"/>
            </a:endParaRPr>
          </a:p>
          <a:p>
            <a:r>
              <a:rPr lang="en-US" sz="2800" b="0" i="0" u="none" strike="noStrike" baseline="0" dirty="0">
                <a:latin typeface="Segoe UI"/>
              </a:rPr>
              <a:t>Password: 			</a:t>
            </a:r>
            <a:r>
              <a:rPr lang="en-US" sz="2800" b="1" i="0" u="none" strike="noStrike" baseline="0" dirty="0">
                <a:latin typeface="Segoe UI"/>
              </a:rPr>
              <a:t>Pa55w.rd</a:t>
            </a:r>
            <a:endParaRPr lang="en-US" sz="2800" b="0" i="0" u="none" strike="noStrike" baseline="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45 minutes</a:t>
            </a:r>
          </a:p>
        </p:txBody>
      </p:sp>
    </p:spTree>
    <p:extLst>
      <p:ext uri="{BB962C8B-B14F-4D97-AF65-F5344CB8AC3E}">
        <p14:creationId xmlns:p14="http://schemas.microsoft.com/office/powerpoint/2010/main" val="4212421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5541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Lab Scenario41852996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You are preparing to complete several administrative tasks by using Windows PowerShell. You need to discover commands that you will use to perform those tasks, run several commands to begin performing those tasks, and learn about new Windows PowerShell features that will enable you to complete those tasks.</a:t>
            </a:r>
          </a:p>
        </p:txBody>
      </p:sp>
    </p:spTree>
    <p:extLst>
      <p:ext uri="{BB962C8B-B14F-4D97-AF65-F5344CB8AC3E}">
        <p14:creationId xmlns:p14="http://schemas.microsoft.com/office/powerpoint/2010/main" val="418589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6bb22e45-5aa2-4f4b-8879-5cfad237e5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CA" dirty="0"/>
              <a:t>What are some methods for finding commands, other than using Get-Help and Get-Command?</a:t>
            </a:r>
            <a:endParaRPr lang="en-US" dirty="0"/>
          </a:p>
        </p:txBody>
      </p:sp>
    </p:spTree>
    <p:extLst>
      <p:ext uri="{BB962C8B-B14F-4D97-AF65-F5344CB8AC3E}">
        <p14:creationId xmlns:p14="http://schemas.microsoft.com/office/powerpoint/2010/main" val="34074019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CA" dirty="0"/>
              <a:t>Review Question
Best Practice
Common Issues and Troubleshooting Tips</a:t>
            </a:r>
            <a:endParaRPr lang="en-US" dirty="0"/>
          </a:p>
        </p:txBody>
      </p:sp>
    </p:spTree>
    <p:extLst>
      <p:ext uri="{BB962C8B-B14F-4D97-AF65-F5344CB8AC3E}">
        <p14:creationId xmlns:p14="http://schemas.microsoft.com/office/powerpoint/2010/main" val="68460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PowerShell versions</a:t>
            </a:r>
          </a:p>
        </p:txBody>
      </p:sp>
      <p:graphicFrame>
        <p:nvGraphicFramePr>
          <p:cNvPr id="4" name="Content Placeholder 1"/>
          <p:cNvGraphicFramePr>
            <a:graphicFrameLocks/>
          </p:cNvGraphicFramePr>
          <p:nvPr>
            <p:extLst>
              <p:ext uri="{D42A27DB-BD31-4B8C-83A1-F6EECF244321}">
                <p14:modId xmlns:p14="http://schemas.microsoft.com/office/powerpoint/2010/main" val="4227693520"/>
              </p:ext>
            </p:extLst>
          </p:nvPr>
        </p:nvGraphicFramePr>
        <p:xfrm>
          <a:off x="211014" y="1063690"/>
          <a:ext cx="8721970" cy="5665003"/>
        </p:xfrm>
        <a:graphic>
          <a:graphicData uri="http://schemas.openxmlformats.org/drawingml/2006/table">
            <a:tbl>
              <a:tblPr firstRow="1" bandRow="1">
                <a:tableStyleId>{5C22544A-7EE6-4342-B048-85BDC9FD1C3A}</a:tableStyleId>
              </a:tblPr>
              <a:tblGrid>
                <a:gridCol w="2476202">
                  <a:extLst>
                    <a:ext uri="{9D8B030D-6E8A-4147-A177-3AD203B41FA5}">
                      <a16:colId xmlns:a16="http://schemas.microsoft.com/office/drawing/2014/main" val="20000"/>
                    </a:ext>
                  </a:extLst>
                </a:gridCol>
                <a:gridCol w="1660849">
                  <a:extLst>
                    <a:ext uri="{9D8B030D-6E8A-4147-A177-3AD203B41FA5}">
                      <a16:colId xmlns:a16="http://schemas.microsoft.com/office/drawing/2014/main" val="20001"/>
                    </a:ext>
                  </a:extLst>
                </a:gridCol>
                <a:gridCol w="1735494">
                  <a:extLst>
                    <a:ext uri="{9D8B030D-6E8A-4147-A177-3AD203B41FA5}">
                      <a16:colId xmlns:a16="http://schemas.microsoft.com/office/drawing/2014/main" val="20002"/>
                    </a:ext>
                  </a:extLst>
                </a:gridCol>
                <a:gridCol w="1492898">
                  <a:extLst>
                    <a:ext uri="{9D8B030D-6E8A-4147-A177-3AD203B41FA5}">
                      <a16:colId xmlns:a16="http://schemas.microsoft.com/office/drawing/2014/main" val="20003"/>
                    </a:ext>
                  </a:extLst>
                </a:gridCol>
                <a:gridCol w="1356527">
                  <a:extLst>
                    <a:ext uri="{9D8B030D-6E8A-4147-A177-3AD203B41FA5}">
                      <a16:colId xmlns:a16="http://schemas.microsoft.com/office/drawing/2014/main" val="1907408452"/>
                    </a:ext>
                  </a:extLst>
                </a:gridCol>
              </a:tblGrid>
              <a:tr h="316326">
                <a:tc>
                  <a:txBody>
                    <a:bodyPr/>
                    <a:lstStyle/>
                    <a:p>
                      <a:endParaRPr lang="en-US" sz="1600" b="0" dirty="0">
                        <a:solidFill>
                          <a:schemeClr val="tx1">
                            <a:lumMod val="95000"/>
                            <a:lumOff val="5000"/>
                          </a:schemeClr>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a:solidFill>
                            <a:schemeClr val="tx1">
                              <a:lumMod val="95000"/>
                              <a:lumOff val="5000"/>
                            </a:schemeClr>
                          </a:solidFill>
                          <a:latin typeface="Segoe UI" panose="020B0502040204020203" pitchFamily="34" charset="0"/>
                          <a:cs typeface="Segoe UI" panose="020B0502040204020203" pitchFamily="34" charset="0"/>
                        </a:rPr>
                        <a:t>2.0</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a:solidFill>
                            <a:schemeClr val="tx1">
                              <a:lumMod val="95000"/>
                              <a:lumOff val="5000"/>
                            </a:schemeClr>
                          </a:solidFill>
                          <a:latin typeface="Segoe UI" panose="020B0502040204020203" pitchFamily="34" charset="0"/>
                          <a:cs typeface="Segoe UI" panose="020B0502040204020203" pitchFamily="34" charset="0"/>
                        </a:rPr>
                        <a:t>3.0</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a:solidFill>
                            <a:schemeClr val="tx1">
                              <a:lumMod val="95000"/>
                              <a:lumOff val="5000"/>
                            </a:schemeClr>
                          </a:solidFill>
                          <a:latin typeface="Segoe UI" panose="020B0502040204020203" pitchFamily="34" charset="0"/>
                          <a:cs typeface="Segoe UI" panose="020B0502040204020203" pitchFamily="34" charset="0"/>
                        </a:rPr>
                        <a:t>4.0</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a:solidFill>
                            <a:schemeClr val="tx1">
                              <a:lumMod val="95000"/>
                              <a:lumOff val="5000"/>
                            </a:schemeClr>
                          </a:solidFill>
                          <a:latin typeface="Segoe UI" panose="020B0502040204020203" pitchFamily="34" charset="0"/>
                          <a:cs typeface="Segoe UI" panose="020B0502040204020203" pitchFamily="34" charset="0"/>
                        </a:rPr>
                        <a:t>5.1</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0103">
                <a:tc>
                  <a:txBody>
                    <a:bodyPr/>
                    <a:lstStyle/>
                    <a:p>
                      <a:pPr algn="r"/>
                      <a:r>
                        <a:rPr lang="en-US" sz="1600" b="0" dirty="0">
                          <a:solidFill>
                            <a:schemeClr val="tx1">
                              <a:lumMod val="95000"/>
                              <a:lumOff val="5000"/>
                            </a:schemeClr>
                          </a:solidFill>
                          <a:latin typeface="Segoe UI" panose="020B0502040204020203" pitchFamily="34" charset="0"/>
                          <a:cs typeface="Segoe UI" panose="020B0502040204020203" pitchFamily="34" charset="0"/>
                        </a:rPr>
                        <a:t>Windows XP</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15503">
                <a:tc>
                  <a:txBody>
                    <a:bodyPr/>
                    <a:lstStyle/>
                    <a:p>
                      <a:pPr algn="r"/>
                      <a:r>
                        <a:rPr lang="en-US" sz="1600" b="0" dirty="0">
                          <a:solidFill>
                            <a:schemeClr val="tx1">
                              <a:lumMod val="95000"/>
                              <a:lumOff val="5000"/>
                            </a:schemeClr>
                          </a:solidFill>
                          <a:latin typeface="Segoe UI" panose="020B0502040204020203" pitchFamily="34" charset="0"/>
                          <a:cs typeface="Segoe UI" panose="020B0502040204020203" pitchFamily="34" charset="0"/>
                        </a:rPr>
                        <a:t>Windows Server 2003</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30103">
                <a:tc>
                  <a:txBody>
                    <a:bodyPr/>
                    <a:lstStyle/>
                    <a:p>
                      <a:pPr algn="r"/>
                      <a:r>
                        <a:rPr lang="en-US" sz="1600" b="0" dirty="0">
                          <a:solidFill>
                            <a:schemeClr val="tx1">
                              <a:lumMod val="95000"/>
                              <a:lumOff val="5000"/>
                            </a:schemeClr>
                          </a:solidFill>
                          <a:latin typeface="Segoe UI" panose="020B0502040204020203" pitchFamily="34" charset="0"/>
                          <a:cs typeface="Segoe UI" panose="020B0502040204020203" pitchFamily="34" charset="0"/>
                        </a:rPr>
                        <a:t>Windows Vista</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6381">
                <a:tc>
                  <a:txBody>
                    <a:bodyPr/>
                    <a:lstStyle/>
                    <a:p>
                      <a:pPr algn="r"/>
                      <a:r>
                        <a:rPr lang="en-US" sz="1600" b="0" dirty="0">
                          <a:solidFill>
                            <a:schemeClr val="tx1">
                              <a:lumMod val="95000"/>
                              <a:lumOff val="5000"/>
                            </a:schemeClr>
                          </a:solidFill>
                          <a:latin typeface="Segoe UI" panose="020B0502040204020203" pitchFamily="34" charset="0"/>
                          <a:cs typeface="Segoe UI" panose="020B0502040204020203" pitchFamily="34" charset="0"/>
                        </a:rPr>
                        <a:t>Windows Server 2008</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 with SP2</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6381">
                <a:tc>
                  <a:txBody>
                    <a:bodyPr/>
                    <a:lstStyle/>
                    <a:p>
                      <a:pPr algn="r"/>
                      <a:r>
                        <a:rPr lang="en-US" sz="1600" b="0" dirty="0">
                          <a:solidFill>
                            <a:schemeClr val="tx1">
                              <a:lumMod val="95000"/>
                              <a:lumOff val="5000"/>
                            </a:schemeClr>
                          </a:solidFill>
                          <a:latin typeface="Segoe UI" panose="020B0502040204020203" pitchFamily="34" charset="0"/>
                          <a:cs typeface="Segoe UI" panose="020B0502040204020203" pitchFamily="34" charset="0"/>
                        </a:rPr>
                        <a:t>Windows 7</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Installed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 with SP1</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46381">
                <a:tc>
                  <a:txBody>
                    <a:bodyPr/>
                    <a:lstStyle/>
                    <a:p>
                      <a:pPr algn="r"/>
                      <a:r>
                        <a:rPr lang="en-US" sz="1600" b="0" dirty="0">
                          <a:solidFill>
                            <a:schemeClr val="tx1">
                              <a:lumMod val="95000"/>
                              <a:lumOff val="5000"/>
                            </a:schemeClr>
                          </a:solidFill>
                          <a:latin typeface="Segoe UI" panose="020B0502040204020203" pitchFamily="34" charset="0"/>
                          <a:cs typeface="Segoe UI" panose="020B0502040204020203" pitchFamily="34" charset="0"/>
                        </a:rPr>
                        <a:t>Windows Server 2008 R2</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Installed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 with SP2</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30103">
                <a:tc>
                  <a:txBody>
                    <a:bodyPr/>
                    <a:lstStyle/>
                    <a:p>
                      <a:pPr algn="r"/>
                      <a:r>
                        <a:rPr lang="en-US" sz="1600" b="0" dirty="0">
                          <a:solidFill>
                            <a:schemeClr val="tx1">
                              <a:lumMod val="95000"/>
                              <a:lumOff val="5000"/>
                            </a:schemeClr>
                          </a:solidFill>
                          <a:latin typeface="Segoe UI" panose="020B0502040204020203" pitchFamily="34" charset="0"/>
                          <a:cs typeface="Segoe UI" panose="020B0502040204020203" pitchFamily="34" charset="0"/>
                        </a:rPr>
                        <a:t>Windows 8</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Installed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15503">
                <a:tc>
                  <a:txBody>
                    <a:bodyPr/>
                    <a:lstStyle/>
                    <a:p>
                      <a:pPr algn="r"/>
                      <a:r>
                        <a:rPr lang="en-US" sz="1600" b="0" dirty="0">
                          <a:solidFill>
                            <a:schemeClr val="tx1">
                              <a:lumMod val="95000"/>
                              <a:lumOff val="5000"/>
                            </a:schemeClr>
                          </a:solidFill>
                          <a:latin typeface="Segoe UI" panose="020B0502040204020203" pitchFamily="34" charset="0"/>
                          <a:cs typeface="Segoe UI" panose="020B0502040204020203" pitchFamily="34" charset="0"/>
                        </a:rPr>
                        <a:t>Windows Server 2012</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Installed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732557">
                <a:tc>
                  <a:txBody>
                    <a:bodyPr/>
                    <a:lstStyle/>
                    <a:p>
                      <a:pPr algn="r"/>
                      <a:r>
                        <a:rPr lang="en-US" sz="1600" b="0" dirty="0">
                          <a:solidFill>
                            <a:schemeClr val="tx1">
                              <a:lumMod val="95000"/>
                              <a:lumOff val="5000"/>
                            </a:schemeClr>
                          </a:solidFill>
                          <a:latin typeface="Segoe UI" panose="020B0502040204020203" pitchFamily="34" charset="0"/>
                          <a:cs typeface="Segoe UI" panose="020B0502040204020203" pitchFamily="34" charset="0"/>
                        </a:rPr>
                        <a:t>Windows 8.1 and Windows Server 2012 R2</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Installed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Available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732557">
                <a:tc>
                  <a:txBody>
                    <a:bodyPr/>
                    <a:lstStyle/>
                    <a:p>
                      <a:pPr algn="r"/>
                      <a:r>
                        <a:rPr lang="en-US" sz="1600" b="0" dirty="0">
                          <a:solidFill>
                            <a:schemeClr val="tx1">
                              <a:lumMod val="95000"/>
                              <a:lumOff val="5000"/>
                            </a:schemeClr>
                          </a:solidFill>
                          <a:latin typeface="Segoe UI" panose="020B0502040204020203" pitchFamily="34" charset="0"/>
                          <a:cs typeface="Segoe UI" panose="020B0502040204020203" pitchFamily="34" charset="0"/>
                        </a:rPr>
                        <a:t>Windows 10 Anniversary Edition and Windows Server 2016</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lumMod val="95000"/>
                              <a:lumOff val="5000"/>
                            </a:schemeClr>
                          </a:solidFill>
                          <a:latin typeface="Segoe UI" panose="020B0502040204020203" pitchFamily="34" charset="0"/>
                          <a:cs typeface="Segoe UI" panose="020B0502040204020203" pitchFamily="34" charset="0"/>
                        </a:rPr>
                        <a:t>Installed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1972768"/>
                  </a:ext>
                </a:extLst>
              </a:tr>
            </a:tbl>
          </a:graphicData>
        </a:graphic>
      </p:graphicFrame>
    </p:spTree>
    <p:extLst>
      <p:ext uri="{BB962C8B-B14F-4D97-AF65-F5344CB8AC3E}">
        <p14:creationId xmlns:p14="http://schemas.microsoft.com/office/powerpoint/2010/main" val="399384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Windows PowerShell vs. operating system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ga-IE" dirty="0"/>
              <a:t>Windows </a:t>
            </a:r>
            <a:r>
              <a:rPr lang="en-US" dirty="0"/>
              <a:t>PowerShell ships with specific core, native functionality</a:t>
            </a:r>
          </a:p>
          <a:p>
            <a:r>
              <a:rPr lang="en-US" dirty="0"/>
              <a:t>Most of its use, however, comes from extensions―additional commands that extend the capabilities of Windows PowerShell</a:t>
            </a:r>
          </a:p>
          <a:p>
            <a:r>
              <a:rPr lang="en-US" dirty="0"/>
              <a:t>Extensions are designed to work with a specific version of Windows PowerShell, but they do not ship with Windows PowerShell itself</a:t>
            </a:r>
          </a:p>
          <a:p>
            <a:r>
              <a:rPr lang="en-US" dirty="0"/>
              <a:t>Instead, extensions are provided as part of an operating system or a specific product version</a:t>
            </a:r>
          </a:p>
        </p:txBody>
      </p:sp>
    </p:spTree>
    <p:extLst>
      <p:ext uri="{BB962C8B-B14F-4D97-AF65-F5344CB8AC3E}">
        <p14:creationId xmlns:p14="http://schemas.microsoft.com/office/powerpoint/2010/main" val="2004378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b5e49e4-5d8a-4da7-9582-da6340dc45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host applications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Console</a:t>
            </a:r>
          </a:p>
          <a:p>
            <a:pPr lvl="1"/>
            <a:r>
              <a:rPr lang="en-US" dirty="0"/>
              <a:t>Basic command-line interface</a:t>
            </a:r>
          </a:p>
          <a:p>
            <a:pPr lvl="1"/>
            <a:r>
              <a:rPr lang="en-US" dirty="0"/>
              <a:t>Maximum support for PowerShell features</a:t>
            </a:r>
          </a:p>
          <a:p>
            <a:pPr lvl="1"/>
            <a:r>
              <a:rPr lang="en-US" dirty="0"/>
              <a:t>Minimal editing capabilities</a:t>
            </a:r>
          </a:p>
          <a:p>
            <a:r>
              <a:rPr lang="en-US" dirty="0"/>
              <a:t>ISE</a:t>
            </a:r>
          </a:p>
          <a:p>
            <a:pPr lvl="1"/>
            <a:r>
              <a:rPr lang="en-US" dirty="0"/>
              <a:t>Script editor and console combination</a:t>
            </a:r>
          </a:p>
          <a:p>
            <a:pPr lvl="1"/>
            <a:r>
              <a:rPr lang="en-US" dirty="0"/>
              <a:t>Some Windows PowerShell features not supported</a:t>
            </a:r>
          </a:p>
          <a:p>
            <a:pPr lvl="1"/>
            <a:r>
              <a:rPr lang="en-US" dirty="0"/>
              <a:t>Rich editing capabilities</a:t>
            </a:r>
          </a:p>
          <a:p>
            <a:r>
              <a:rPr lang="en-US" dirty="0"/>
              <a:t>Third-party hosting applications/editors</a:t>
            </a:r>
          </a:p>
          <a:p>
            <a:pPr lvl="1"/>
            <a:r>
              <a:rPr lang="en-US" dirty="0"/>
              <a:t>Varying features and pricing</a:t>
            </a:r>
          </a:p>
        </p:txBody>
      </p:sp>
    </p:spTree>
    <p:extLst>
      <p:ext uri="{BB962C8B-B14F-4D97-AF65-F5344CB8AC3E}">
        <p14:creationId xmlns:p14="http://schemas.microsoft.com/office/powerpoint/2010/main" val="3286549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963757c-e3cd-447b-bc6c-fdf33501ae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in mixed-version environments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Many organizations must operate environments that contain more than one version of Windows PowerShell</a:t>
            </a:r>
          </a:p>
          <a:p>
            <a:r>
              <a:rPr lang="en-US" dirty="0"/>
              <a:t>Use </a:t>
            </a:r>
            <a:r>
              <a:rPr lang="en-US" b="1" dirty="0"/>
              <a:t>$PSVersionTable </a:t>
            </a:r>
            <a:r>
              <a:rPr lang="en-US" dirty="0"/>
              <a:t>to determine the version of </a:t>
            </a:r>
            <a:r>
              <a:rPr lang="ga-IE" dirty="0"/>
              <a:t>Windows </a:t>
            </a:r>
            <a:r>
              <a:rPr lang="en-US" dirty="0"/>
              <a:t>PowerShell on a computer</a:t>
            </a:r>
          </a:p>
          <a:p>
            <a:r>
              <a:rPr lang="en-US" dirty="0"/>
              <a:t>This course attempts to make version-specific differences as clear as possible</a:t>
            </a:r>
          </a:p>
        </p:txBody>
      </p:sp>
    </p:spTree>
    <p:extLst>
      <p:ext uri="{BB962C8B-B14F-4D97-AF65-F5344CB8AC3E}">
        <p14:creationId xmlns:p14="http://schemas.microsoft.com/office/powerpoint/2010/main" val="2245906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dc135195-eb6b-498a-ae4e-d8df0b4275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Precautions when opening Windows PowerShell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64-bit operating systems include 64-bit and 32-bit versions</a:t>
            </a:r>
          </a:p>
          <a:p>
            <a:pPr lvl="1"/>
            <a:r>
              <a:rPr lang="en-US" sz="2000" dirty="0"/>
              <a:t>32-bit versions carry </a:t>
            </a:r>
            <a:r>
              <a:rPr lang="en-US" sz="2000" b="1" dirty="0"/>
              <a:t>(x86)</a:t>
            </a:r>
            <a:r>
              <a:rPr lang="en-US" sz="2000" dirty="0"/>
              <a:t> designation on icon and window title bar</a:t>
            </a:r>
          </a:p>
          <a:p>
            <a:pPr lvl="1"/>
            <a:r>
              <a:rPr lang="en-US" sz="2000" dirty="0"/>
              <a:t>Be certain you are opening the appropriate version for the task at hand</a:t>
            </a:r>
          </a:p>
          <a:p>
            <a:pPr lvl="1"/>
            <a:r>
              <a:rPr lang="en-US" sz="2000" dirty="0"/>
              <a:t>Usually, open the 64-bit version if it is available</a:t>
            </a:r>
          </a:p>
          <a:p>
            <a:r>
              <a:rPr lang="en-US" sz="2400" dirty="0"/>
              <a:t>Ensure that the window title bar displays </a:t>
            </a:r>
            <a:r>
              <a:rPr lang="en-US" sz="2400" b="1" dirty="0"/>
              <a:t>Administrator</a:t>
            </a:r>
            <a:r>
              <a:rPr lang="en-US" sz="2400" dirty="0"/>
              <a:t> if you need administrative privileges in Windows PowerShell</a:t>
            </a:r>
          </a:p>
          <a:p>
            <a:pPr lvl="1"/>
            <a:r>
              <a:rPr lang="en-US" sz="2000" dirty="0"/>
              <a:t>When UAC is enabled, you must right-click the application icon to run as Administrator</a:t>
            </a:r>
          </a:p>
          <a:p>
            <a:pPr lvl="1"/>
            <a:r>
              <a:rPr lang="en-US" sz="2000" dirty="0"/>
              <a:t>Always verify the window title bar contents when opening Windows PowerShell</a:t>
            </a:r>
          </a:p>
          <a:p>
            <a:endParaRPr lang="en-US" dirty="0"/>
          </a:p>
        </p:txBody>
      </p:sp>
    </p:spTree>
    <p:extLst>
      <p:ext uri="{BB962C8B-B14F-4D97-AF65-F5344CB8AC3E}">
        <p14:creationId xmlns:p14="http://schemas.microsoft.com/office/powerpoint/2010/main" val="399707933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7579</Words>
  <Application>Microsoft Office PowerPoint</Application>
  <PresentationFormat>On-screen Show (4:3)</PresentationFormat>
  <Paragraphs>646</Paragraphs>
  <Slides>45</Slides>
  <Notes>45</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Symbol</vt:lpstr>
      <vt:lpstr>Verdana</vt:lpstr>
      <vt:lpstr>Segoe UI</vt:lpstr>
      <vt:lpstr>Wingdings</vt:lpstr>
      <vt:lpstr>NG_MOC_Core_ModuleNew2</vt:lpstr>
      <vt:lpstr>Module 1</vt:lpstr>
      <vt:lpstr>Module Overview</vt:lpstr>
      <vt:lpstr>Lesson 1: Overview and background of Windows PowerShell</vt:lpstr>
      <vt:lpstr>Windows PowerShell overview</vt:lpstr>
      <vt:lpstr>Windows PowerShell versions</vt:lpstr>
      <vt:lpstr>Windows PowerShell vs. operating system</vt:lpstr>
      <vt:lpstr>Two host applications</vt:lpstr>
      <vt:lpstr>Working in mixed-version environments</vt:lpstr>
      <vt:lpstr>Precautions when opening Windows PowerShell</vt:lpstr>
      <vt:lpstr>Configuring the console</vt:lpstr>
      <vt:lpstr>Demonstration: Configuring the console</vt:lpstr>
      <vt:lpstr>PowerPoint Presentation</vt:lpstr>
      <vt:lpstr>Configuring the ISE</vt:lpstr>
      <vt:lpstr>Demonstration: Configuring the ISE</vt:lpstr>
      <vt:lpstr>Lab A: Configuring Windows PowerShell</vt:lpstr>
      <vt:lpstr>Lab Scenario</vt:lpstr>
      <vt:lpstr>Lab Review</vt:lpstr>
      <vt:lpstr>Lesson 2: Understanding command syntax</vt:lpstr>
      <vt:lpstr>PowerPoint Presentation</vt:lpstr>
      <vt:lpstr>Cmdlet structure</vt:lpstr>
      <vt:lpstr>Parameters</vt:lpstr>
      <vt:lpstr>Tab completion</vt:lpstr>
      <vt:lpstr>Using Get-Help</vt:lpstr>
      <vt:lpstr>Demonstration: Viewing help</vt:lpstr>
      <vt:lpstr>PowerPoint Presentation</vt:lpstr>
      <vt:lpstr>Interpreting the help syntax</vt:lpstr>
      <vt:lpstr>Updating help</vt:lpstr>
      <vt:lpstr>About files</vt:lpstr>
      <vt:lpstr>Demonstration: Using About files</vt:lpstr>
      <vt:lpstr>Lesson 3: Finding commands</vt:lpstr>
      <vt:lpstr>What are modules?</vt:lpstr>
      <vt:lpstr>Demonstration: Viewing modules</vt:lpstr>
      <vt:lpstr>PowerPoint Presentation</vt:lpstr>
      <vt:lpstr>Finding cmdlets</vt:lpstr>
      <vt:lpstr>Demonstration: Searching for cmdlets</vt:lpstr>
      <vt:lpstr>PowerPoint Presentation</vt:lpstr>
      <vt:lpstr>What are aliases?</vt:lpstr>
      <vt:lpstr>Demonstration: Using aliases</vt:lpstr>
      <vt:lpstr>PowerPoint Presentation</vt:lpstr>
      <vt:lpstr>Using Show-Command</vt:lpstr>
      <vt:lpstr>Lab B: Finding and running basic commands</vt:lpstr>
      <vt:lpstr>PowerPoint Presentation</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2017-08-10T00:20:35Z</dcterms:created>
  <dcterms:modified xsi:type="dcterms:W3CDTF">2020-07-06T09:31:00Z</dcterms:modified>
</cp:coreProperties>
</file>