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2"/>
  </p:notesMasterIdLst>
  <p:sldIdLst>
    <p:sldId id="256" r:id="rId2"/>
    <p:sldId id="257" r:id="rId3"/>
    <p:sldId id="258" r:id="rId4"/>
    <p:sldId id="285" r:id="rId5"/>
    <p:sldId id="259" r:id="rId6"/>
    <p:sldId id="260" r:id="rId7"/>
    <p:sldId id="261" r:id="rId8"/>
    <p:sldId id="281" r:id="rId9"/>
    <p:sldId id="262" r:id="rId10"/>
    <p:sldId id="263" r:id="rId11"/>
    <p:sldId id="264" r:id="rId12"/>
    <p:sldId id="265" r:id="rId13"/>
    <p:sldId id="282" r:id="rId14"/>
    <p:sldId id="266" r:id="rId15"/>
    <p:sldId id="267" r:id="rId16"/>
    <p:sldId id="268" r:id="rId17"/>
    <p:sldId id="269" r:id="rId18"/>
    <p:sldId id="270" r:id="rId19"/>
    <p:sldId id="271" r:id="rId20"/>
    <p:sldId id="283" r:id="rId21"/>
    <p:sldId id="284" r:id="rId22"/>
    <p:sldId id="272" r:id="rId23"/>
    <p:sldId id="273" r:id="rId24"/>
    <p:sldId id="274" r:id="rId25"/>
    <p:sldId id="275" r:id="rId26"/>
    <p:sldId id="276" r:id="rId27"/>
    <p:sldId id="277" r:id="rId28"/>
    <p:sldId id="278" r:id="rId29"/>
    <p:sldId id="279" r:id="rId30"/>
    <p:sldId id="280" r:id="rId31"/>
  </p:sldIdLst>
  <p:sldSz cx="9144000" cy="6858000" type="screen4x3"/>
  <p:notesSz cx="6858000" cy="9144000"/>
  <p:embeddedFontLst>
    <p:embeddedFont>
      <p:font typeface="Verdana" panose="020B0604030504040204" pitchFamily="34" charset="0"/>
      <p:regular r:id="rId33"/>
      <p:bold r:id="rId34"/>
      <p:italic r:id="rId35"/>
      <p:boldItalic r:id="rId36"/>
    </p:embeddedFont>
    <p:embeddedFont>
      <p:font typeface="Lucida Sans Unicode" panose="020B0602030504020204" pitchFamily="34" charset="0"/>
      <p:regular r:id="rId37"/>
    </p:embeddedFont>
    <p:embeddedFont>
      <p:font typeface="Arial Unicode MS" panose="020B0604020202020204" charset="-128"/>
      <p:regular r:id="rId38"/>
    </p:embeddedFont>
    <p:embeddedFont>
      <p:font typeface="Calibri" panose="020F0502020204030204" pitchFamily="34" charset="0"/>
      <p:regular r:id="rId39"/>
      <p:bold r:id="rId40"/>
      <p:italic r:id="rId41"/>
      <p:boldItalic r:id="rId42"/>
    </p:embeddedFont>
    <p:embeddedFont>
      <p:font typeface="Cambria Math" panose="02040503050406030204" pitchFamily="18" charset="0"/>
      <p:regular r:id="rId43"/>
    </p:embeddedFont>
    <p:embeddedFont>
      <p:font typeface="Segoe UI" panose="020B0502040204020203" pitchFamily="34" charset="0"/>
      <p:regular r:id="rId44"/>
      <p:bold r:id="rId45"/>
      <p:italic r:id="rId46"/>
      <p:boldItalic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441" autoAdjust="0"/>
    <p:restoredTop sz="74473" autoAdjust="0"/>
  </p:normalViewPr>
  <p:slideViewPr>
    <p:cSldViewPr>
      <p:cViewPr varScale="1">
        <p:scale>
          <a:sx n="114" d="100"/>
          <a:sy n="114" d="100"/>
        </p:scale>
        <p:origin x="2304"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A3AFBA-17EB-4247-99D8-FDFBFDCDBE73}" type="datetimeFigureOut">
              <a:rPr lang="en-US" smtClean="0"/>
              <a:t>8/9/2017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3FA8DC-1D81-4A96-B21D-13774E0B3B2A}" type="slidenum">
              <a:rPr lang="en-US" smtClean="0"/>
              <a:t>‹#›</a:t>
            </a:fld>
            <a:endParaRPr lang="en-US" dirty="0"/>
          </a:p>
        </p:txBody>
      </p:sp>
    </p:spTree>
    <p:extLst>
      <p:ext uri="{BB962C8B-B14F-4D97-AF65-F5344CB8AC3E}">
        <p14:creationId xmlns:p14="http://schemas.microsoft.com/office/powerpoint/2010/main" val="1633319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 </a:t>
            </a:r>
            <a:r>
              <a:rPr lang="en-US" sz="1000" b="1" dirty="0">
                <a:latin typeface="Arial"/>
                <a:ea typeface="Calibri"/>
                <a:cs typeface="Times New Roman"/>
              </a:rPr>
              <a:t>65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 </a:t>
            </a:r>
            <a:r>
              <a:rPr lang="en-US" sz="1000" b="1" dirty="0">
                <a:latin typeface="Arial"/>
                <a:ea typeface="Calibri"/>
                <a:cs typeface="Times New Roman"/>
              </a:rPr>
              <a:t>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lvl="0" indent="-342900">
              <a:lnSpc>
                <a:spcPct val="115000"/>
              </a:lnSpc>
              <a:spcAft>
                <a:spcPts val="995"/>
              </a:spcAft>
              <a:buFont typeface="Symbol"/>
              <a:buChar char=""/>
            </a:pPr>
            <a:r>
              <a:rPr lang="en-US" sz="1000" dirty="0">
                <a:effectLst/>
                <a:latin typeface="Arial"/>
                <a:ea typeface="Arial Unicode MS"/>
                <a:cs typeface="Times New Roman"/>
              </a:rPr>
              <a:t>Identify and use cmdlets for Active Directory administration.</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Arial Unicode MS"/>
                <a:cs typeface="Times New Roman"/>
              </a:rPr>
              <a:t>Identify and use cmdlets for network configuration.</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Arial Unicode MS"/>
                <a:cs typeface="Times New Roman"/>
              </a:rPr>
              <a:t>Identify and use cmdlets for other server administration tasks.</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teach this module, you need the Microsoft PowerPoint file </a:t>
            </a:r>
            <a:r>
              <a:rPr lang="en-US" sz="1000" b="1" dirty="0">
                <a:latin typeface="Arial"/>
                <a:ea typeface="Calibri"/>
                <a:cs typeface="Times New Roman"/>
              </a:rPr>
              <a:t>10961C_02.pptx</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 you should:</a:t>
            </a:r>
          </a:p>
          <a:p>
            <a:pPr marL="342900" lvl="0" indent="-342900">
              <a:lnSpc>
                <a:spcPct val="115000"/>
              </a:lnSpc>
              <a:spcAft>
                <a:spcPts val="995"/>
              </a:spcAft>
              <a:buFont typeface="Symbol"/>
              <a:buChar char=""/>
            </a:pPr>
            <a:r>
              <a:rPr lang="en-US" sz="1000" dirty="0">
                <a:effectLst/>
                <a:latin typeface="Arial"/>
                <a:ea typeface="Times New Roman"/>
                <a:cs typeface="Times New Roman"/>
              </a:rPr>
              <a:t>Read all of this module’s materials.</a:t>
            </a:r>
          </a:p>
          <a:p>
            <a:pPr marL="342900" lvl="0" indent="-342900">
              <a:lnSpc>
                <a:spcPct val="115000"/>
              </a:lnSpc>
              <a:spcAft>
                <a:spcPts val="995"/>
              </a:spcAft>
              <a:buFont typeface="Symbol"/>
              <a:buChar char=""/>
            </a:pPr>
            <a:r>
              <a:rPr lang="en-US" sz="1000" dirty="0">
                <a:effectLst/>
                <a:latin typeface="Arial"/>
                <a:ea typeface="Times New Roman"/>
                <a:cs typeface="Times New Roman"/>
              </a:rPr>
              <a:t>Practice performing the demonstrations and labs.</a:t>
            </a:r>
          </a:p>
          <a:p>
            <a:pPr marL="342900" lvl="0" indent="-342900">
              <a:lnSpc>
                <a:spcPct val="115000"/>
              </a:lnSpc>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 </a:t>
            </a:r>
          </a:p>
        </p:txBody>
      </p:sp>
      <p:sp>
        <p:nvSpPr>
          <p:cNvPr id="4" name="Slide Number Placeholder 3"/>
          <p:cNvSpPr>
            <a:spLocks noGrp="1"/>
          </p:cNvSpPr>
          <p:nvPr>
            <p:ph type="sldNum" sz="quarter" idx="10"/>
          </p:nvPr>
        </p:nvSpPr>
        <p:spPr/>
        <p:txBody>
          <a:bodyPr/>
          <a:lstStyle/>
          <a:p>
            <a:fld id="{053FA8DC-1D81-4A96-B21D-13774E0B3B2A}"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1638203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Describe each of the cmdlets on the slide to students. Mention that the default value for the ‑</a:t>
            </a:r>
            <a:r>
              <a:rPr lang="en-US" sz="1000" i="1" dirty="0">
                <a:latin typeface="Arial"/>
                <a:ea typeface="Calibri"/>
                <a:cs typeface="Times New Roman"/>
              </a:rPr>
              <a:t>ProtectedFromAccidentalDeletion</a:t>
            </a:r>
            <a:r>
              <a:rPr lang="en-US" sz="1000" b="1" dirty="0">
                <a:latin typeface="Arial"/>
                <a:ea typeface="Calibri"/>
                <a:cs typeface="Times New Roman"/>
              </a:rPr>
              <a:t> </a:t>
            </a:r>
            <a:r>
              <a:rPr lang="en-CA" sz="1000" dirty="0">
                <a:latin typeface="Arial"/>
                <a:ea typeface="Calibri"/>
                <a:cs typeface="Times New Roman"/>
              </a:rPr>
              <a:t>parameter is </a:t>
            </a:r>
            <a:r>
              <a:rPr lang="en-US" sz="1000" b="1" dirty="0">
                <a:latin typeface="Arial"/>
                <a:ea typeface="Calibri"/>
                <a:cs typeface="Times New Roman"/>
              </a:rPr>
              <a:t>$true</a:t>
            </a:r>
            <a:r>
              <a:rPr lang="en-CA" sz="1000" dirty="0">
                <a:latin typeface="Arial"/>
                <a:ea typeface="Calibri"/>
                <a:cs typeface="Times New Roman"/>
              </a:rPr>
              <a:t>. Consider doing a demonstration that consists of the following steps:</a:t>
            </a:r>
            <a:endParaRPr lang="en-US" sz="1000" dirty="0">
              <a:latin typeface="Arial"/>
              <a:ea typeface="Calibri"/>
              <a:cs typeface="Times New Roman"/>
            </a:endParaRPr>
          </a:p>
          <a:p>
            <a:pPr marL="228600" indent="-228600">
              <a:lnSpc>
                <a:spcPct val="115000"/>
              </a:lnSpc>
              <a:spcAft>
                <a:spcPts val="1000"/>
              </a:spcAft>
              <a:buFont typeface="+mj-lt"/>
              <a:buAutoNum type="arabicPeriod"/>
            </a:pPr>
            <a:r>
              <a:rPr lang="en-US" sz="1000" dirty="0">
                <a:latin typeface="Arial"/>
                <a:ea typeface="Calibri"/>
                <a:cs typeface="Times New Roman"/>
              </a:rPr>
              <a:t>Create a new organizational unit (OU).</a:t>
            </a:r>
          </a:p>
          <a:p>
            <a:pPr marL="228600" indent="-228600">
              <a:lnSpc>
                <a:spcPct val="115000"/>
              </a:lnSpc>
              <a:spcAft>
                <a:spcPts val="1000"/>
              </a:spcAft>
              <a:buFont typeface="+mj-lt"/>
              <a:buAutoNum type="arabicPeriod"/>
            </a:pPr>
            <a:r>
              <a:rPr lang="en-US" sz="1000" dirty="0">
                <a:latin typeface="Arial"/>
                <a:ea typeface="Calibri"/>
                <a:cs typeface="Times New Roman"/>
              </a:rPr>
              <a:t>Attempt to remove the OU, which fails because of protection from accidental deletion.</a:t>
            </a:r>
          </a:p>
          <a:p>
            <a:pPr marL="228600" indent="-228600">
              <a:lnSpc>
                <a:spcPct val="115000"/>
              </a:lnSpc>
              <a:spcAft>
                <a:spcPts val="1000"/>
              </a:spcAft>
              <a:buFont typeface="+mj-lt"/>
              <a:buAutoNum type="arabicPeriod"/>
            </a:pPr>
            <a:r>
              <a:rPr lang="en-US" sz="1000" dirty="0">
                <a:latin typeface="Arial"/>
                <a:ea typeface="Calibri"/>
                <a:cs typeface="Times New Roman"/>
              </a:rPr>
              <a:t>Set the ‑ProtectedFromAccidentalDeletion parameter to </a:t>
            </a:r>
            <a:r>
              <a:rPr lang="en-US" sz="1000" b="1" dirty="0">
                <a:latin typeface="Arial"/>
                <a:ea typeface="Calibri"/>
                <a:cs typeface="Times New Roman"/>
              </a:rPr>
              <a:t>$false</a:t>
            </a:r>
            <a:r>
              <a:rPr lang="en-US" sz="1000" dirty="0">
                <a:latin typeface="Arial"/>
                <a:ea typeface="Calibri"/>
                <a:cs typeface="Times New Roman"/>
              </a:rPr>
              <a:t>.</a:t>
            </a:r>
          </a:p>
          <a:p>
            <a:pPr marL="228600" indent="-228600">
              <a:lnSpc>
                <a:spcPct val="115000"/>
              </a:lnSpc>
              <a:spcAft>
                <a:spcPts val="1000"/>
              </a:spcAft>
              <a:buFont typeface="+mj-lt"/>
              <a:buAutoNum type="arabicPeriod"/>
            </a:pPr>
            <a:r>
              <a:rPr lang="en-US" sz="1000" dirty="0">
                <a:latin typeface="Arial"/>
                <a:ea typeface="Calibri"/>
                <a:cs typeface="Times New Roman"/>
              </a:rPr>
              <a:t>Attempt to remove the OU again. This time you should be successful.</a:t>
            </a:r>
          </a:p>
        </p:txBody>
      </p:sp>
      <p:sp>
        <p:nvSpPr>
          <p:cNvPr id="4" name="Slide Number Placeholder 3"/>
          <p:cNvSpPr>
            <a:spLocks noGrp="1"/>
          </p:cNvSpPr>
          <p:nvPr>
            <p:ph type="sldNum" sz="quarter" idx="10"/>
          </p:nvPr>
        </p:nvSpPr>
        <p:spPr/>
        <p:txBody>
          <a:bodyPr/>
          <a:lstStyle/>
          <a:p>
            <a:fld id="{053FA8DC-1D81-4A96-B21D-13774E0B3B2A}"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1271440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describe the cmdlets. Point out those cmdlets, such as </a:t>
            </a:r>
            <a:r>
              <a:rPr lang="en-US" sz="1000" b="1" dirty="0">
                <a:latin typeface="Arial"/>
                <a:ea typeface="Calibri"/>
                <a:cs typeface="Times New Roman"/>
              </a:rPr>
              <a:t>Restore-ADObject</a:t>
            </a:r>
            <a:r>
              <a:rPr lang="en-US" sz="1000" dirty="0">
                <a:latin typeface="Arial"/>
                <a:ea typeface="Calibri"/>
                <a:cs typeface="Times New Roman"/>
              </a:rPr>
              <a:t> and </a:t>
            </a:r>
            <a:r>
              <a:rPr lang="en-US" sz="1000" b="1" dirty="0">
                <a:latin typeface="Arial"/>
                <a:ea typeface="Calibri"/>
                <a:cs typeface="Times New Roman"/>
              </a:rPr>
              <a:t>Rename-ADObject</a:t>
            </a:r>
            <a:r>
              <a:rPr lang="en-US" sz="1000" dirty="0">
                <a:latin typeface="Arial"/>
                <a:ea typeface="Calibri"/>
                <a:cs typeface="Times New Roman"/>
              </a:rPr>
              <a:t>, which have no equivalent in the user, group, and other object-specific cmdlets. Consider opening the Windows PowerShell console and using </a:t>
            </a:r>
            <a:r>
              <a:rPr lang="en-US" sz="1000" b="1" dirty="0">
                <a:latin typeface="Arial"/>
                <a:ea typeface="Calibri"/>
                <a:cs typeface="Times New Roman"/>
              </a:rPr>
              <a:t>Get-Command</a:t>
            </a:r>
            <a:r>
              <a:rPr lang="en-US" sz="1000" dirty="0">
                <a:latin typeface="Arial"/>
                <a:ea typeface="Calibri"/>
                <a:cs typeface="Times New Roman"/>
              </a:rPr>
              <a:t> to query for a list of commands.</a:t>
            </a:r>
          </a:p>
        </p:txBody>
      </p:sp>
      <p:sp>
        <p:nvSpPr>
          <p:cNvPr id="4" name="Slide Number Placeholder 3"/>
          <p:cNvSpPr>
            <a:spLocks noGrp="1"/>
          </p:cNvSpPr>
          <p:nvPr>
            <p:ph type="sldNum" sz="quarter" idx="10"/>
          </p:nvPr>
        </p:nvSpPr>
        <p:spPr/>
        <p:txBody>
          <a:bodyPr/>
          <a:lstStyle/>
          <a:p>
            <a:fld id="{053FA8DC-1D81-4A96-B21D-13774E0B3B2A}"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119137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As you perform this demonstration, note the differences in identifying objects. When you use cmdlets that are specific to an object type, object identification is less complicated, but that ease comes at a cost in performance. When you update only a few objects, the difference is tiny, but in large bulk operations, the increase in performance that </a:t>
            </a:r>
            <a:r>
              <a:rPr lang="en-US" sz="1000" b="1" dirty="0">
                <a:latin typeface="Arial"/>
                <a:ea typeface="Calibri"/>
                <a:cs typeface="Times New Roman"/>
              </a:rPr>
              <a:t>*-ADObject</a:t>
            </a:r>
            <a:r>
              <a:rPr lang="en-US" sz="1000" dirty="0">
                <a:latin typeface="Arial"/>
                <a:ea typeface="Calibri"/>
                <a:cs typeface="Times New Roman"/>
              </a:rPr>
              <a:t> cmdlets provide might be significant. </a:t>
            </a:r>
            <a:r>
              <a:rPr lang="en-US" sz="1000" dirty="0">
                <a:solidFill>
                  <a:srgbClr val="000000"/>
                </a:solidFill>
                <a:latin typeface="Arial"/>
                <a:ea typeface="Calibri"/>
                <a:cs typeface="Times New Roman"/>
              </a:rPr>
              <a:t>Additionally, point out that the </a:t>
            </a:r>
            <a:r>
              <a:rPr lang="en-US" sz="1000" b="1" dirty="0">
                <a:latin typeface="Arial"/>
                <a:ea typeface="Calibri"/>
                <a:cs typeface="Times New Roman"/>
              </a:rPr>
              <a:t>Rename-ADObject</a:t>
            </a:r>
            <a:r>
              <a:rPr lang="en-US" sz="1000" dirty="0">
                <a:solidFill>
                  <a:srgbClr val="000000"/>
                </a:solidFill>
                <a:latin typeface="Arial"/>
                <a:ea typeface="Calibri"/>
                <a:cs typeface="Times New Roman"/>
              </a:rPr>
              <a:t> cmdlet does not change the </a:t>
            </a:r>
            <a:r>
              <a:rPr lang="en-US" sz="1000" b="1" dirty="0">
                <a:latin typeface="Arial"/>
                <a:ea typeface="Calibri"/>
                <a:cs typeface="Times New Roman"/>
              </a:rPr>
              <a:t>SAMAccountName </a:t>
            </a:r>
            <a:r>
              <a:rPr lang="en-US" sz="1000" dirty="0">
                <a:solidFill>
                  <a:srgbClr val="000000"/>
                </a:solidFill>
                <a:latin typeface="Arial"/>
                <a:ea typeface="Calibri"/>
                <a:cs typeface="Times New Roman"/>
              </a:rPr>
              <a:t>property</a:t>
            </a:r>
            <a:r>
              <a:rPr lang="en-US" sz="1000" b="1" dirty="0">
                <a:latin typeface="Arial"/>
                <a:ea typeface="Calibri"/>
                <a:cs typeface="Times New Roman"/>
              </a:rPr>
              <a:t> </a:t>
            </a:r>
            <a:r>
              <a:rPr lang="en-US" sz="1000" dirty="0">
                <a:solidFill>
                  <a:srgbClr val="000000"/>
                </a:solidFill>
                <a:latin typeface="Arial"/>
                <a:ea typeface="Calibri"/>
                <a:cs typeface="Times New Roman"/>
              </a:rPr>
              <a:t>for an object.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10961C-LON-CL1</a:t>
            </a:r>
            <a:r>
              <a:rPr lang="en-US" sz="1000" dirty="0">
                <a:latin typeface="Arial"/>
                <a:ea typeface="Calibri"/>
                <a:cs typeface="Times New Roman"/>
              </a:rPr>
              <a:t> should still be running from the last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Create an Active Directory contact object that has no dedicated cmdlets</a:t>
            </a:r>
          </a:p>
          <a:p>
            <a:pPr marL="342900" lvl="0" indent="-342900">
              <a:lnSpc>
                <a:spcPct val="115000"/>
              </a:lnSpc>
              <a:spcAft>
                <a:spcPts val="995"/>
              </a:spcAft>
              <a:buFont typeface="Symbol"/>
              <a:buChar char=""/>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Enter:</a:t>
            </a:r>
          </a:p>
          <a:p>
            <a:pPr marL="539750" marR="73025">
              <a:lnSpc>
                <a:spcPts val="1000"/>
              </a:lnSpc>
              <a:spcBef>
                <a:spcPts val="600"/>
              </a:spcBef>
              <a:spcAft>
                <a:spcPts val="600"/>
              </a:spcAft>
            </a:pPr>
            <a:r>
              <a:rPr lang="en-US" sz="1000" dirty="0">
                <a:effectLst/>
                <a:latin typeface="Arial"/>
                <a:ea typeface="Times New Roman"/>
                <a:cs typeface="Times New Roman"/>
              </a:rPr>
              <a:t>New-ADObject -Name JohnSmithcontact -Type contact -DisplayName “John Smith (Contoso.com)”</a:t>
            </a:r>
          </a:p>
          <a:p>
            <a:pPr>
              <a:lnSpc>
                <a:spcPts val="1300"/>
              </a:lnSpc>
              <a:spcBef>
                <a:spcPts val="900"/>
              </a:spcBef>
              <a:spcAft>
                <a:spcPts val="300"/>
              </a:spcAft>
            </a:pPr>
            <a:r>
              <a:rPr lang="en-US" sz="1000" b="1" dirty="0">
                <a:effectLst/>
                <a:latin typeface="Arial"/>
                <a:ea typeface="Times New Roman"/>
                <a:cs typeface="Segoe UI"/>
              </a:rPr>
              <a:t>Verify the creation of the contact</a:t>
            </a:r>
          </a:p>
          <a:p>
            <a:pPr marL="342900" lvl="0" indent="-342900">
              <a:lnSpc>
                <a:spcPct val="115000"/>
              </a:lnSpc>
              <a:spcAft>
                <a:spcPts val="995"/>
              </a:spcAft>
              <a:buFont typeface="Symbol"/>
              <a:buChar char=""/>
            </a:pPr>
            <a:r>
              <a:rPr lang="en-US" sz="1000" dirty="0">
                <a:effectLst/>
                <a:latin typeface="Arial"/>
                <a:ea typeface="Times New Roman"/>
                <a:cs typeface="Times New Roman"/>
              </a:rPr>
              <a:t>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Enter:</a:t>
            </a:r>
          </a:p>
          <a:p>
            <a:pPr marL="539750" marR="73025">
              <a:lnSpc>
                <a:spcPts val="1000"/>
              </a:lnSpc>
              <a:spcBef>
                <a:spcPts val="600"/>
              </a:spcBef>
              <a:spcAft>
                <a:spcPts val="600"/>
              </a:spcAft>
            </a:pPr>
            <a:r>
              <a:rPr lang="en-US" sz="1000" dirty="0">
                <a:effectLst/>
                <a:latin typeface="Arial"/>
                <a:ea typeface="Times New Roman"/>
                <a:cs typeface="Times New Roman"/>
              </a:rPr>
              <a:t>Get-ADObject -Filter ‘ObjectClass -eq “contact”’</a:t>
            </a:r>
          </a:p>
          <a:p>
            <a:pPr>
              <a:lnSpc>
                <a:spcPts val="1300"/>
              </a:lnSpc>
              <a:spcBef>
                <a:spcPts val="900"/>
              </a:spcBef>
              <a:spcAft>
                <a:spcPts val="300"/>
              </a:spcAft>
            </a:pPr>
            <a:r>
              <a:rPr lang="en-US" sz="1000" b="1" dirty="0">
                <a:effectLst/>
                <a:latin typeface="Arial"/>
                <a:ea typeface="Times New Roman"/>
                <a:cs typeface="Segoe UI"/>
              </a:rPr>
              <a:t>Manage user properties by using Active Directory object cmdlets</a:t>
            </a:r>
          </a:p>
          <a:p>
            <a:pPr marL="342900" lvl="0" indent="-342900">
              <a:lnSpc>
                <a:spcPct val="115000"/>
              </a:lnSpc>
              <a:spcAft>
                <a:spcPts val="995"/>
              </a:spcAft>
              <a:buFont typeface="Symbol"/>
              <a:buChar char=""/>
            </a:pPr>
            <a:r>
              <a:rPr lang="en-US" sz="1000" dirty="0">
                <a:effectLst/>
                <a:latin typeface="Arial"/>
                <a:ea typeface="Times New Roman"/>
                <a:cs typeface="Times New Roman"/>
              </a:rPr>
              <a:t>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Enter:</a:t>
            </a:r>
          </a:p>
          <a:p>
            <a:pPr marL="539750" marR="73025">
              <a:lnSpc>
                <a:spcPts val="1000"/>
              </a:lnSpc>
              <a:spcBef>
                <a:spcPts val="600"/>
              </a:spcBef>
              <a:spcAft>
                <a:spcPts val="600"/>
              </a:spcAft>
            </a:pPr>
            <a:r>
              <a:rPr lang="en-US" sz="1000" dirty="0">
                <a:effectLst/>
                <a:latin typeface="Arial"/>
                <a:ea typeface="Times New Roman"/>
                <a:cs typeface="Times New Roman"/>
              </a:rPr>
              <a:t>Set-ADObject -Identity “CN=Lara Raisic,OU=IT,DC=Adatum,DC=com" -Description “Member of support team”</a:t>
            </a:r>
          </a:p>
          <a:p>
            <a:pPr>
              <a:lnSpc>
                <a:spcPts val="1300"/>
              </a:lnSpc>
              <a:spcBef>
                <a:spcPts val="900"/>
              </a:spcBef>
              <a:spcAft>
                <a:spcPts val="3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53FA8DC-1D81-4A96-B21D-13774E0B3B2A}"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167978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dirty="0">
                <a:latin typeface="Arial"/>
                <a:ea typeface="Times New Roman"/>
                <a:cs typeface="Segoe UI"/>
              </a:rPr>
              <a:t> Verify the property changes</a:t>
            </a:r>
          </a:p>
          <a:p>
            <a:pPr marL="342900" lvl="0" indent="-342900">
              <a:lnSpc>
                <a:spcPct val="115000"/>
              </a:lnSpc>
              <a:spcAft>
                <a:spcPts val="995"/>
              </a:spcAft>
              <a:buFont typeface="Symbol"/>
              <a:buChar char=""/>
            </a:pPr>
            <a:r>
              <a:rPr lang="en-US" sz="1000" dirty="0">
                <a:latin typeface="Arial"/>
                <a:ea typeface="Times New Roman"/>
                <a:cs typeface="Times New Roman"/>
              </a:rPr>
              <a:t>In the </a:t>
            </a:r>
            <a:r>
              <a:rPr lang="en-US" sz="1000" b="1" dirty="0">
                <a:latin typeface="Arial"/>
                <a:ea typeface="Times New Roman"/>
                <a:cs typeface="Times New Roman"/>
              </a:rPr>
              <a:t>Administrator: Windows PowerShell</a:t>
            </a:r>
            <a:r>
              <a:rPr lang="en-US" sz="1000" dirty="0">
                <a:latin typeface="Arial"/>
                <a:ea typeface="Times New Roman"/>
                <a:cs typeface="Times New Roman"/>
              </a:rPr>
              <a:t> window, type the following command, and then press </a:t>
            </a:r>
            <a:r>
              <a:rPr lang="en-US" sz="1000" dirty="0">
                <a:solidFill>
                  <a:prstClr val="black"/>
                </a:solidFill>
                <a:latin typeface="Arial"/>
                <a:ea typeface="Times New Roman"/>
                <a:cs typeface="Times New Roman"/>
              </a:rPr>
              <a:t>Enter:</a:t>
            </a: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Get-ADUser Lara -Properties Description</a:t>
            </a:r>
          </a:p>
          <a:p>
            <a:pPr lvl="0">
              <a:lnSpc>
                <a:spcPts val="1300"/>
              </a:lnSpc>
              <a:spcBef>
                <a:spcPts val="900"/>
              </a:spcBef>
              <a:spcAft>
                <a:spcPts val="300"/>
              </a:spcAft>
            </a:pPr>
            <a:r>
              <a:rPr lang="en-US" sz="1000" b="1" dirty="0">
                <a:solidFill>
                  <a:prstClr val="black"/>
                </a:solidFill>
                <a:latin typeface="Arial"/>
                <a:ea typeface="Times New Roman"/>
                <a:cs typeface="Segoe UI"/>
              </a:rPr>
              <a:t>Change the name of the HelpDesk group to SupportTeam</a:t>
            </a:r>
          </a:p>
          <a:p>
            <a:pPr marL="342900" lvl="0" indent="-342900">
              <a:lnSpc>
                <a:spcPct val="115000"/>
              </a:lnSpc>
              <a:spcAft>
                <a:spcPts val="995"/>
              </a:spcAft>
              <a:buSzPct val="150000"/>
              <a:buFont typeface="Arial" panose="020B0604020202020204" pitchFamily="34" charset="0"/>
              <a:buChar char="•"/>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Administrator: Windows PowerShell</a:t>
            </a:r>
            <a:r>
              <a:rPr lang="en-US" sz="1000" dirty="0">
                <a:solidFill>
                  <a:prstClr val="black"/>
                </a:solidFill>
                <a:latin typeface="Arial"/>
                <a:ea typeface="Times New Roman"/>
                <a:cs typeface="Times New Roman"/>
              </a:rPr>
              <a:t> window, type the following command, and then press Enter:</a:t>
            </a: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Rename-ADObject -Identity “CN=HelpDesk,OU=IT,DC=Adatum,DC=com” -NewName SupportTeam</a:t>
            </a:r>
          </a:p>
          <a:p>
            <a:pPr lvl="0">
              <a:lnSpc>
                <a:spcPts val="1300"/>
              </a:lnSpc>
              <a:spcBef>
                <a:spcPts val="900"/>
              </a:spcBef>
              <a:spcAft>
                <a:spcPts val="300"/>
              </a:spcAft>
            </a:pPr>
            <a:r>
              <a:rPr lang="en-US" sz="1000" b="1" dirty="0">
                <a:solidFill>
                  <a:prstClr val="black"/>
                </a:solidFill>
                <a:latin typeface="Arial"/>
                <a:ea typeface="Times New Roman"/>
                <a:cs typeface="Segoe UI"/>
              </a:rPr>
              <a:t>Verify the HelpDesk group name change</a:t>
            </a:r>
          </a:p>
          <a:p>
            <a:pPr marL="171450" lvl="0" indent="-171450">
              <a:lnSpc>
                <a:spcPct val="115000"/>
              </a:lnSpc>
              <a:spcAft>
                <a:spcPts val="995"/>
              </a:spcAft>
              <a:buSzPct val="150000"/>
              <a:buFont typeface="Arial" panose="020B0604020202020204" pitchFamily="34" charset="0"/>
              <a:buChar char="•"/>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Administrator: Windows PowerShell</a:t>
            </a:r>
            <a:r>
              <a:rPr lang="en-US" sz="1000" dirty="0">
                <a:solidFill>
                  <a:prstClr val="black"/>
                </a:solidFill>
                <a:latin typeface="Arial"/>
                <a:ea typeface="Times New Roman"/>
                <a:cs typeface="Times New Roman"/>
              </a:rPr>
              <a:t> window, type the following command, and then press Enter:</a:t>
            </a: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Get-ADGroup HelpDesk</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Note that the </a:t>
            </a:r>
            <a:r>
              <a:rPr lang="en-US" sz="1000" b="1" dirty="0">
                <a:solidFill>
                  <a:prstClr val="black"/>
                </a:solidFill>
                <a:latin typeface="Arial"/>
                <a:ea typeface="Calibri"/>
                <a:cs typeface="Times New Roman"/>
              </a:rPr>
              <a:t>Name </a:t>
            </a:r>
            <a:r>
              <a:rPr lang="en-US" sz="1000" dirty="0">
                <a:solidFill>
                  <a:prstClr val="black"/>
                </a:solidFill>
                <a:latin typeface="Arial"/>
                <a:ea typeface="Calibri"/>
                <a:cs typeface="Times New Roman"/>
              </a:rPr>
              <a:t>and </a:t>
            </a:r>
            <a:r>
              <a:rPr lang="en-US" sz="1000" b="1" dirty="0">
                <a:solidFill>
                  <a:prstClr val="black"/>
                </a:solidFill>
                <a:latin typeface="Arial"/>
                <a:ea typeface="Calibri"/>
                <a:cs typeface="Times New Roman"/>
              </a:rPr>
              <a:t>DistinguishedName</a:t>
            </a:r>
            <a:r>
              <a:rPr lang="en-US" sz="1000" dirty="0">
                <a:solidFill>
                  <a:prstClr val="black"/>
                </a:solidFill>
                <a:latin typeface="Arial"/>
                <a:ea typeface="Calibri"/>
                <a:cs typeface="Times New Roman"/>
              </a:rPr>
              <a:t> properties changed, but not the </a:t>
            </a:r>
            <a:r>
              <a:rPr lang="en-US" sz="1000" b="1" dirty="0">
                <a:solidFill>
                  <a:prstClr val="black"/>
                </a:solidFill>
                <a:latin typeface="Arial"/>
                <a:ea typeface="Calibri"/>
                <a:cs typeface="Times New Roman"/>
              </a:rPr>
              <a:t>SAMAccountName</a:t>
            </a:r>
            <a:r>
              <a:rPr lang="en-US" sz="1000" dirty="0">
                <a:solidFill>
                  <a:prstClr val="black"/>
                </a:solidFill>
                <a:latin typeface="Arial"/>
                <a:ea typeface="Calibri"/>
                <a:cs typeface="Times New Roman"/>
              </a:rPr>
              <a:t> property.</a:t>
            </a:r>
            <a:endParaRPr lang="en-US" dirty="0"/>
          </a:p>
        </p:txBody>
      </p:sp>
      <p:sp>
        <p:nvSpPr>
          <p:cNvPr id="4" name="Slide Number Placeholder 3"/>
          <p:cNvSpPr>
            <a:spLocks noGrp="1"/>
          </p:cNvSpPr>
          <p:nvPr>
            <p:ph type="sldNum" sz="quarter" idx="10"/>
          </p:nvPr>
        </p:nvSpPr>
        <p:spPr/>
        <p:txBody>
          <a:bodyPr/>
          <a:lstStyle/>
          <a:p>
            <a:fld id="{053FA8DC-1D81-4A96-B21D-13774E0B3B2A}" type="slidenum">
              <a:rPr lang="en-US" smtClean="0"/>
              <a:t>13</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1971266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two parameters can you use with </a:t>
            </a:r>
            <a:r>
              <a:rPr lang="en-US" sz="1000" b="1" dirty="0">
                <a:latin typeface="Arial"/>
                <a:ea typeface="Calibri"/>
                <a:cs typeface="Times New Roman"/>
              </a:rPr>
              <a:t>*-NetIPAddress</a:t>
            </a:r>
            <a:r>
              <a:rPr lang="en-US" sz="1000" dirty="0">
                <a:latin typeface="Arial"/>
                <a:ea typeface="Calibri"/>
                <a:cs typeface="Times New Roman"/>
              </a:rPr>
              <a:t> cmdlets to identify a network interface?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a:t>
            </a:r>
            <a:r>
              <a:rPr lang="en-US" sz="1000" i="1" dirty="0">
                <a:latin typeface="Arial"/>
                <a:ea typeface="Calibri"/>
                <a:cs typeface="Times New Roman"/>
              </a:rPr>
              <a:t>-InterfaceAlias</a:t>
            </a:r>
            <a:r>
              <a:rPr lang="en-US" sz="1000" dirty="0">
                <a:latin typeface="Arial"/>
                <a:ea typeface="Calibri"/>
                <a:cs typeface="Times New Roman"/>
              </a:rPr>
              <a:t> or </a:t>
            </a:r>
            <a:r>
              <a:rPr lang="en-US" sz="1000" i="1" dirty="0">
                <a:latin typeface="Arial"/>
                <a:ea typeface="Calibri"/>
                <a:cs typeface="Times New Roman"/>
              </a:rPr>
              <a:t>-InterfaceIndex</a:t>
            </a:r>
            <a:r>
              <a:rPr lang="en-US" sz="1000" dirty="0">
                <a:latin typeface="Arial"/>
                <a:ea typeface="Calibri"/>
                <a:cs typeface="Times New Roman"/>
              </a:rPr>
              <a:t> to identify a network interface when using </a:t>
            </a:r>
            <a:r>
              <a:rPr lang="en-US" sz="1000" b="1" dirty="0">
                <a:latin typeface="Arial"/>
                <a:ea typeface="Calibri"/>
                <a:cs typeface="Times New Roman"/>
              </a:rPr>
              <a:t>*‑NetIPAddress </a:t>
            </a:r>
            <a:r>
              <a:rPr lang="en-US" sz="1000" dirty="0">
                <a:latin typeface="Arial"/>
                <a:ea typeface="Calibri"/>
                <a:cs typeface="Times New Roman"/>
              </a:rPr>
              <a:t>cmdlets.</a:t>
            </a:r>
          </a:p>
        </p:txBody>
      </p:sp>
      <p:sp>
        <p:nvSpPr>
          <p:cNvPr id="4" name="Slide Number Placeholder 3"/>
          <p:cNvSpPr>
            <a:spLocks noGrp="1"/>
          </p:cNvSpPr>
          <p:nvPr>
            <p:ph type="sldNum" sz="quarter" idx="10"/>
          </p:nvPr>
        </p:nvSpPr>
        <p:spPr/>
        <p:txBody>
          <a:bodyPr/>
          <a:lstStyle/>
          <a:p>
            <a:fld id="{053FA8DC-1D81-4A96-B21D-13774E0B3B2A}"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3569179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describe the cmdlets on the slide. Note that the </a:t>
            </a:r>
            <a:r>
              <a:rPr lang="en-US" sz="1000" b="1" dirty="0">
                <a:latin typeface="Arial"/>
                <a:ea typeface="Calibri"/>
                <a:cs typeface="Times New Roman"/>
              </a:rPr>
              <a:t>Set-IPAddress</a:t>
            </a:r>
            <a:r>
              <a:rPr lang="en-US" sz="1000" dirty="0">
                <a:latin typeface="Arial"/>
                <a:ea typeface="Calibri"/>
                <a:cs typeface="Times New Roman"/>
              </a:rPr>
              <a:t> cmdlet does not have a </a:t>
            </a:r>
            <a:r>
              <a:rPr lang="en-US" sz="1000" i="1" dirty="0">
                <a:latin typeface="Arial"/>
                <a:ea typeface="Calibri"/>
                <a:cs typeface="Times New Roman"/>
              </a:rPr>
              <a:t>‑DefaultGateway</a:t>
            </a:r>
            <a:r>
              <a:rPr lang="en-US" sz="1000" dirty="0">
                <a:latin typeface="Arial"/>
                <a:ea typeface="Calibri"/>
                <a:cs typeface="Times New Roman"/>
              </a:rPr>
              <a:t> parameter. Therefore, you cannot use it to set the default gateway. Consider opening the Windows PowerShell console and using </a:t>
            </a:r>
            <a:r>
              <a:rPr lang="en-US" sz="1000" b="1" dirty="0">
                <a:latin typeface="Arial"/>
                <a:ea typeface="Calibri"/>
                <a:cs typeface="Times New Roman"/>
              </a:rPr>
              <a:t>Get-Command</a:t>
            </a:r>
            <a:r>
              <a:rPr lang="en-US" sz="1000" dirty="0">
                <a:latin typeface="Arial"/>
                <a:ea typeface="Calibri"/>
                <a:cs typeface="Times New Roman"/>
              </a:rPr>
              <a:t> to query for a list of commands.</a:t>
            </a:r>
          </a:p>
        </p:txBody>
      </p:sp>
      <p:sp>
        <p:nvSpPr>
          <p:cNvPr id="4" name="Slide Number Placeholder 3"/>
          <p:cNvSpPr>
            <a:spLocks noGrp="1"/>
          </p:cNvSpPr>
          <p:nvPr>
            <p:ph type="sldNum" sz="quarter" idx="10"/>
          </p:nvPr>
        </p:nvSpPr>
        <p:spPr/>
        <p:txBody>
          <a:bodyPr/>
          <a:lstStyle/>
          <a:p>
            <a:fld id="{053FA8DC-1D81-4A96-B21D-13774E0B3B2A}"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1630241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describe the cmdlets on the slide. Consider opening the Windows PowerShell console and using </a:t>
            </a:r>
            <a:r>
              <a:rPr lang="en-US" sz="1000" b="1" dirty="0">
                <a:latin typeface="Arial"/>
                <a:ea typeface="Calibri"/>
                <a:cs typeface="Times New Roman"/>
              </a:rPr>
              <a:t>Get-Command</a:t>
            </a:r>
            <a:r>
              <a:rPr lang="en-US" sz="1000" dirty="0">
                <a:latin typeface="Arial"/>
                <a:ea typeface="Calibri"/>
                <a:cs typeface="Times New Roman"/>
              </a:rPr>
              <a:t> to query for a list of commands.</a:t>
            </a:r>
          </a:p>
        </p:txBody>
      </p:sp>
      <p:sp>
        <p:nvSpPr>
          <p:cNvPr id="4" name="Slide Number Placeholder 3"/>
          <p:cNvSpPr>
            <a:spLocks noGrp="1"/>
          </p:cNvSpPr>
          <p:nvPr>
            <p:ph type="sldNum" sz="quarter" idx="10"/>
          </p:nvPr>
        </p:nvSpPr>
        <p:spPr/>
        <p:txBody>
          <a:bodyPr/>
          <a:lstStyle/>
          <a:p>
            <a:fld id="{053FA8DC-1D81-4A96-B21D-13774E0B3B2A}"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3681565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describe the cmdlets on the slide. Consider opening the Windows PowerShell console and using </a:t>
            </a:r>
            <a:r>
              <a:rPr lang="en-US" sz="1000" b="1" dirty="0">
                <a:latin typeface="Arial"/>
                <a:ea typeface="Calibri"/>
                <a:cs typeface="Times New Roman"/>
              </a:rPr>
              <a:t>Get-Command</a:t>
            </a:r>
            <a:r>
              <a:rPr lang="en-US" sz="1000" dirty="0">
                <a:latin typeface="Arial"/>
                <a:ea typeface="Calibri"/>
                <a:cs typeface="Times New Roman"/>
              </a:rPr>
              <a:t> to query for a list of commands.</a:t>
            </a:r>
          </a:p>
        </p:txBody>
      </p:sp>
      <p:sp>
        <p:nvSpPr>
          <p:cNvPr id="4" name="Slide Number Placeholder 3"/>
          <p:cNvSpPr>
            <a:spLocks noGrp="1"/>
          </p:cNvSpPr>
          <p:nvPr>
            <p:ph type="sldNum" sz="quarter" idx="10"/>
          </p:nvPr>
        </p:nvSpPr>
        <p:spPr/>
        <p:txBody>
          <a:bodyPr/>
          <a:lstStyle/>
          <a:p>
            <a:fld id="{053FA8DC-1D81-4A96-B21D-13774E0B3B2A}"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1683672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describe the cmdlets on the slide. Consider opening the Windows PowerShell console and using </a:t>
            </a:r>
            <a:r>
              <a:rPr lang="en-US" sz="1000" b="1" dirty="0">
                <a:latin typeface="Arial"/>
                <a:ea typeface="Calibri"/>
                <a:cs typeface="Times New Roman"/>
              </a:rPr>
              <a:t>Get-Command</a:t>
            </a:r>
            <a:r>
              <a:rPr lang="en-US" sz="1000" dirty="0">
                <a:latin typeface="Arial"/>
                <a:ea typeface="Calibri"/>
                <a:cs typeface="Times New Roman"/>
              </a:rPr>
              <a:t> to query for a list of commands.</a:t>
            </a:r>
          </a:p>
        </p:txBody>
      </p:sp>
      <p:sp>
        <p:nvSpPr>
          <p:cNvPr id="4" name="Slide Number Placeholder 3"/>
          <p:cNvSpPr>
            <a:spLocks noGrp="1"/>
          </p:cNvSpPr>
          <p:nvPr>
            <p:ph type="sldNum" sz="quarter" idx="10"/>
          </p:nvPr>
        </p:nvSpPr>
        <p:spPr/>
        <p:txBody>
          <a:bodyPr/>
          <a:lstStyle/>
          <a:p>
            <a:fld id="{053FA8DC-1D81-4A96-B21D-13774E0B3B2A}"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3428719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As you perform the demonstration, note that you receive a response quickly when you are testing the connection to </a:t>
            </a:r>
            <a:r>
              <a:rPr lang="en-US" sz="1000" b="1" dirty="0">
                <a:latin typeface="Arial"/>
                <a:ea typeface="Calibri"/>
                <a:cs typeface="Times New Roman"/>
              </a:rPr>
              <a:t>LON-DC1</a:t>
            </a:r>
            <a:r>
              <a:rPr lang="en-US" sz="1000" dirty="0">
                <a:latin typeface="Arial"/>
                <a:ea typeface="Calibri"/>
                <a:cs typeface="Times New Roman"/>
              </a:rPr>
              <a:t> before making the changes. Additionally, note how slow it is at the end, after the path to the default gateway and DNS server point to addresses that are not associated with computers on the network.</a:t>
            </a:r>
          </a:p>
          <a:p>
            <a:pPr>
              <a:lnSpc>
                <a:spcPct val="115000"/>
              </a:lnSpc>
              <a:spcAft>
                <a:spcPts val="1000"/>
              </a:spcAft>
            </a:pPr>
            <a:r>
              <a:rPr lang="en-US" sz="1000" dirty="0">
                <a:latin typeface="Arial"/>
                <a:ea typeface="Calibri"/>
                <a:cs typeface="Times New Roman"/>
              </a:rPr>
              <a:t>You can revert the virtual machines as this is the final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10961C-LON-CL1</a:t>
            </a:r>
            <a:r>
              <a:rPr lang="en-US" sz="1000" dirty="0">
                <a:latin typeface="Arial"/>
                <a:ea typeface="Calibri"/>
                <a:cs typeface="Times New Roman"/>
              </a:rPr>
              <a:t> should still be running from the last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Test the network connection to LON-DC1</a:t>
            </a:r>
          </a:p>
          <a:p>
            <a:pPr marL="342900" lvl="0" indent="-342900">
              <a:lnSpc>
                <a:spcPct val="115000"/>
              </a:lnSpc>
              <a:spcAft>
                <a:spcPts val="995"/>
              </a:spcAft>
              <a:buFont typeface="Symbol"/>
              <a:buChar char=""/>
            </a:pPr>
            <a:r>
              <a:rPr lang="en-US" sz="1000" dirty="0">
                <a:effectLst/>
                <a:latin typeface="Arial"/>
                <a:ea typeface="Times New Roman"/>
                <a:cs typeface="Times New Roman"/>
              </a:rPr>
              <a:t>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Enter:</a:t>
            </a:r>
          </a:p>
          <a:p>
            <a:pPr marL="539750" marR="73025">
              <a:lnSpc>
                <a:spcPts val="1000"/>
              </a:lnSpc>
              <a:spcBef>
                <a:spcPts val="600"/>
              </a:spcBef>
              <a:spcAft>
                <a:spcPts val="600"/>
              </a:spcAft>
            </a:pPr>
            <a:r>
              <a:rPr lang="en-US" sz="1000" dirty="0">
                <a:effectLst/>
                <a:latin typeface="Arial"/>
                <a:ea typeface="Times New Roman"/>
                <a:cs typeface="Times New Roman"/>
              </a:rPr>
              <a:t>Test-Connection LON-DC1</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Note the speed of the connection so that you can compare it to the speed after you make changes.</a:t>
            </a:r>
          </a:p>
          <a:p>
            <a:pPr>
              <a:lnSpc>
                <a:spcPts val="1300"/>
              </a:lnSpc>
              <a:spcBef>
                <a:spcPts val="900"/>
              </a:spcBef>
              <a:spcAft>
                <a:spcPts val="300"/>
              </a:spcAft>
            </a:pPr>
            <a:r>
              <a:rPr lang="en-US" sz="1000" b="1" dirty="0">
                <a:effectLst/>
                <a:latin typeface="Arial"/>
                <a:ea typeface="Times New Roman"/>
                <a:cs typeface="Segoe UI"/>
              </a:rPr>
              <a:t>View the network configuration for LON-CL1</a:t>
            </a:r>
          </a:p>
          <a:p>
            <a:pPr marL="342900" lvl="0" indent="-342900">
              <a:lnSpc>
                <a:spcPct val="115000"/>
              </a:lnSpc>
              <a:spcAft>
                <a:spcPts val="995"/>
              </a:spcAft>
              <a:buFont typeface="Symbol"/>
              <a:buChar char=""/>
            </a:pPr>
            <a:r>
              <a:rPr lang="en-US" sz="1000" dirty="0">
                <a:effectLst/>
                <a:latin typeface="Arial"/>
                <a:ea typeface="Times New Roman"/>
                <a:cs typeface="Times New Roman"/>
              </a:rPr>
              <a:t>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Enter:</a:t>
            </a:r>
          </a:p>
          <a:p>
            <a:pPr marL="539750" marR="73025">
              <a:lnSpc>
                <a:spcPts val="1000"/>
              </a:lnSpc>
              <a:spcBef>
                <a:spcPts val="600"/>
              </a:spcBef>
              <a:spcAft>
                <a:spcPts val="600"/>
              </a:spcAft>
            </a:pPr>
            <a:r>
              <a:rPr lang="en-US" sz="1000" dirty="0">
                <a:effectLst/>
                <a:latin typeface="Arial"/>
                <a:ea typeface="Times New Roman"/>
                <a:cs typeface="Times New Roman"/>
              </a:rPr>
              <a:t>Get-NetIPConfiguration</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Note the IP address, default gateway, and Domain Name System (DNS) server.</a:t>
            </a:r>
          </a:p>
          <a:p>
            <a:pPr>
              <a:lnSpc>
                <a:spcPts val="1300"/>
              </a:lnSpc>
              <a:spcBef>
                <a:spcPts val="900"/>
              </a:spcBef>
              <a:spcAft>
                <a:spcPts val="300"/>
              </a:spcAft>
            </a:pPr>
            <a:r>
              <a:rPr lang="en-US" sz="1000" b="1" dirty="0">
                <a:effectLst/>
                <a:latin typeface="Arial"/>
                <a:ea typeface="Times New Roman"/>
                <a:cs typeface="Segoe UI"/>
              </a:rPr>
              <a:t>Change the client IP address</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Enter:</a:t>
            </a:r>
          </a:p>
          <a:p>
            <a:pPr marL="539750" marR="73025">
              <a:lnSpc>
                <a:spcPct val="115000"/>
              </a:lnSpc>
              <a:spcBef>
                <a:spcPts val="600"/>
              </a:spcBef>
              <a:spcAft>
                <a:spcPts val="995"/>
              </a:spcAft>
            </a:pPr>
            <a:r>
              <a:rPr lang="en-US" sz="1000" dirty="0">
                <a:effectLst/>
                <a:latin typeface="Arial"/>
                <a:ea typeface="Times New Roman"/>
                <a:cs typeface="Times New Roman"/>
              </a:rPr>
              <a:t>New-NetIPAddress -InterfaceAlias Ethernet -IPAddress 172.16.0.30 -PrefixLength 16</a:t>
            </a:r>
          </a:p>
          <a:p>
            <a:pPr marL="342900" lvl="0" indent="-342900">
              <a:lnSpc>
                <a:spcPct val="115000"/>
              </a:lnSpc>
              <a:spcAft>
                <a:spcPts val="995"/>
              </a:spcAft>
              <a:buFont typeface="+mj-lt"/>
              <a:buAutoNum type="arabicPeriod"/>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53FA8DC-1D81-4A96-B21D-13774E0B3B2A}"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1704818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topics in this module are designed to make students familiar with the cmdlets that they will use in a production environment. The goal is not to have the students memorize the cmdlet names and syntax. Focus on teaching students how to find the commands by using the noun and prefix portions of command names, and the names of modules.</a:t>
            </a:r>
          </a:p>
          <a:p>
            <a:pPr>
              <a:lnSpc>
                <a:spcPct val="115000"/>
              </a:lnSpc>
              <a:spcAft>
                <a:spcPts val="1000"/>
              </a:spcAft>
            </a:pPr>
            <a:r>
              <a:rPr lang="en-US" sz="1000" dirty="0">
                <a:latin typeface="Arial"/>
                <a:ea typeface="Calibri"/>
                <a:cs typeface="Times New Roman"/>
              </a:rPr>
              <a:t>Consider opening the Windows PowerShell console and searching for commands using the search tips provided in the text and reviewing the help topics instead of showing the slides that list commands and syntax.</a:t>
            </a:r>
          </a:p>
        </p:txBody>
      </p:sp>
      <p:sp>
        <p:nvSpPr>
          <p:cNvPr id="4" name="Slide Number Placeholder 3"/>
          <p:cNvSpPr>
            <a:spLocks noGrp="1"/>
          </p:cNvSpPr>
          <p:nvPr>
            <p:ph type="sldNum" sz="quarter" idx="10"/>
          </p:nvPr>
        </p:nvSpPr>
        <p:spPr/>
        <p:txBody>
          <a:bodyPr/>
          <a:lstStyle/>
          <a:p>
            <a:fld id="{053FA8DC-1D81-4A96-B21D-13774E0B3B2A}"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3395897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Administrator: Windows PowerShell</a:t>
            </a:r>
            <a:r>
              <a:rPr lang="en-US" sz="1000" dirty="0">
                <a:solidFill>
                  <a:prstClr val="black"/>
                </a:solidFill>
                <a:latin typeface="Arial"/>
                <a:ea typeface="Times New Roman"/>
                <a:cs typeface="Times New Roman"/>
              </a:rPr>
              <a:t> window,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Remove-NetIPAddress -InterfaceAlias Ethernet -IPAddress 172.16.0.40</a:t>
            </a: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Type </a:t>
            </a:r>
            <a:r>
              <a:rPr lang="en-US" sz="1000" b="1" dirty="0">
                <a:solidFill>
                  <a:prstClr val="black"/>
                </a:solidFill>
                <a:latin typeface="Arial"/>
                <a:ea typeface="Times New Roman"/>
                <a:cs typeface="Times New Roman"/>
              </a:rPr>
              <a:t>Y</a:t>
            </a:r>
            <a:r>
              <a:rPr lang="en-US" sz="1000" dirty="0">
                <a:solidFill>
                  <a:prstClr val="black"/>
                </a:solidFill>
                <a:latin typeface="Arial"/>
                <a:ea typeface="Times New Roman"/>
                <a:cs typeface="Times New Roman"/>
              </a:rPr>
              <a:t> and press Enter for both confirmation prompts.</a:t>
            </a:r>
          </a:p>
          <a:p>
            <a:pPr lvl="0">
              <a:lnSpc>
                <a:spcPts val="1300"/>
              </a:lnSpc>
              <a:spcBef>
                <a:spcPts val="900"/>
              </a:spcBef>
              <a:spcAft>
                <a:spcPts val="300"/>
              </a:spcAft>
            </a:pPr>
            <a:r>
              <a:rPr lang="en-US" sz="1000" b="1" dirty="0">
                <a:solidFill>
                  <a:prstClr val="black"/>
                </a:solidFill>
                <a:latin typeface="Arial"/>
                <a:ea typeface="Times New Roman"/>
                <a:cs typeface="Segoe UI"/>
              </a:rPr>
              <a:t>Change the DNS server for LON-CL1</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Administrator: Windows PowerShell</a:t>
            </a:r>
            <a:r>
              <a:rPr lang="en-US" sz="1000" dirty="0">
                <a:solidFill>
                  <a:prstClr val="black"/>
                </a:solidFill>
                <a:latin typeface="Arial"/>
                <a:ea typeface="Times New Roman"/>
                <a:cs typeface="Times New Roman"/>
              </a:rPr>
              <a:t> window, type the following command, and then press Enter:</a:t>
            </a: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Set-DnsClientServerAddress -InterfaceAlias Ethernet -ServerAddress 172.16.0.11</a:t>
            </a:r>
          </a:p>
          <a:p>
            <a:pPr lvl="0">
              <a:lnSpc>
                <a:spcPts val="1300"/>
              </a:lnSpc>
              <a:spcBef>
                <a:spcPts val="900"/>
              </a:spcBef>
              <a:spcAft>
                <a:spcPts val="300"/>
              </a:spcAft>
            </a:pPr>
            <a:r>
              <a:rPr lang="en-US" sz="1000" b="1" dirty="0">
                <a:solidFill>
                  <a:prstClr val="black"/>
                </a:solidFill>
                <a:latin typeface="Arial"/>
                <a:ea typeface="Times New Roman"/>
                <a:cs typeface="Segoe UI"/>
              </a:rPr>
              <a:t>Change the default gateway for LON-CL1</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Administrator: Windows PowerShell</a:t>
            </a:r>
            <a:r>
              <a:rPr lang="en-US" sz="1000" dirty="0">
                <a:solidFill>
                  <a:prstClr val="black"/>
                </a:solidFill>
                <a:latin typeface="Arial"/>
                <a:ea typeface="Times New Roman"/>
                <a:cs typeface="Times New Roman"/>
              </a:rPr>
              <a:t> window,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Remove-NetRoute -InterfaceAlias Ethernet -DestinationPrefix 0.0.0.0/0 </a:t>
            </a: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Type </a:t>
            </a:r>
            <a:r>
              <a:rPr lang="en-US" sz="1000" b="1" dirty="0">
                <a:solidFill>
                  <a:prstClr val="black"/>
                </a:solidFill>
                <a:latin typeface="Arial"/>
                <a:ea typeface="Times New Roman"/>
                <a:cs typeface="Times New Roman"/>
              </a:rPr>
              <a:t>Y </a:t>
            </a:r>
            <a:r>
              <a:rPr lang="en-US" sz="1000" dirty="0">
                <a:solidFill>
                  <a:prstClr val="black"/>
                </a:solidFill>
                <a:latin typeface="Arial"/>
                <a:ea typeface="Times New Roman"/>
                <a:cs typeface="Times New Roman"/>
              </a:rPr>
              <a:t>and press Enter for both confirmation prompts.</a:t>
            </a: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Administrator: Windows PowerShell</a:t>
            </a:r>
            <a:r>
              <a:rPr lang="en-US" sz="1000" dirty="0">
                <a:solidFill>
                  <a:prstClr val="black"/>
                </a:solidFill>
                <a:latin typeface="Arial"/>
                <a:ea typeface="Times New Roman"/>
                <a:cs typeface="Times New Roman"/>
              </a:rPr>
              <a:t> window, type the following command, and then press Enter:</a:t>
            </a: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New-NetRoute -InterfaceAlias Ethernet -DestinationPrefix 0.0.0.0/0 -NextHop 172.16.0.2</a:t>
            </a:r>
          </a:p>
          <a:p>
            <a:pPr lvl="0">
              <a:lnSpc>
                <a:spcPts val="1300"/>
              </a:lnSpc>
              <a:spcBef>
                <a:spcPts val="900"/>
              </a:spcBef>
              <a:spcAft>
                <a:spcPts val="300"/>
              </a:spcAft>
            </a:pPr>
            <a:r>
              <a:rPr lang="en-US" sz="1000" b="1" dirty="0">
                <a:solidFill>
                  <a:prstClr val="black"/>
                </a:solidFill>
                <a:latin typeface="Arial"/>
                <a:ea typeface="Times New Roman"/>
                <a:cs typeface="Segoe UI"/>
              </a:rPr>
              <a:t>Confirm the network configuration changes</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Administrator: Windows PowerShell</a:t>
            </a:r>
            <a:r>
              <a:rPr lang="en-US" sz="1000" dirty="0">
                <a:solidFill>
                  <a:prstClr val="black"/>
                </a:solidFill>
                <a:latin typeface="Arial"/>
                <a:ea typeface="Times New Roman"/>
                <a:cs typeface="Times New Roman"/>
              </a:rPr>
              <a:t> window, type the following command, and then press Enter:</a:t>
            </a: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Get-NetIPConfiguration</a:t>
            </a:r>
          </a:p>
          <a:p>
            <a:pPr lvl="0">
              <a:lnSpc>
                <a:spcPts val="1300"/>
              </a:lnSpc>
              <a:spcBef>
                <a:spcPts val="900"/>
              </a:spcBef>
              <a:spcAft>
                <a:spcPts val="300"/>
              </a:spcAft>
            </a:pPr>
            <a:endParaRPr lang="en-US" dirty="0"/>
          </a:p>
        </p:txBody>
      </p:sp>
      <p:sp>
        <p:nvSpPr>
          <p:cNvPr id="4" name="Slide Number Placeholder 3"/>
          <p:cNvSpPr>
            <a:spLocks noGrp="1"/>
          </p:cNvSpPr>
          <p:nvPr>
            <p:ph type="sldNum" sz="quarter" idx="10"/>
          </p:nvPr>
        </p:nvSpPr>
        <p:spPr/>
        <p:txBody>
          <a:bodyPr/>
          <a:lstStyle/>
          <a:p>
            <a:fld id="{053FA8DC-1D81-4A96-B21D-13774E0B3B2A}" type="slidenum">
              <a:rPr lang="en-US" smtClean="0"/>
              <a:t>20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1804834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a:ea typeface="Times New Roman"/>
                <a:cs typeface="Segoe UI"/>
              </a:rPr>
              <a:t> Test the effect of the changes</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Administrator: Windows PowerShell</a:t>
            </a:r>
            <a:r>
              <a:rPr lang="en-US" sz="1000" dirty="0">
                <a:solidFill>
                  <a:prstClr val="black"/>
                </a:solidFill>
                <a:latin typeface="Arial"/>
                <a:ea typeface="Times New Roman"/>
                <a:cs typeface="Times New Roman"/>
              </a:rPr>
              <a:t> window, type the following command, and then press Enter:</a:t>
            </a: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Test-Connection LON-DC1</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It now takes much longer to receive a response from </a:t>
            </a:r>
            <a:r>
              <a:rPr lang="en-US" sz="1000" b="1" dirty="0">
                <a:solidFill>
                  <a:prstClr val="black"/>
                </a:solidFill>
                <a:latin typeface="Arial"/>
                <a:ea typeface="Calibri"/>
                <a:cs typeface="Times New Roman"/>
              </a:rPr>
              <a:t>LON-DC1</a:t>
            </a:r>
            <a:r>
              <a:rPr lang="en-US" sz="1000" dirty="0">
                <a:solidFill>
                  <a:prstClr val="black"/>
                </a:solidFill>
                <a:latin typeface="Arial"/>
                <a:ea typeface="Calibri"/>
                <a:cs typeface="Times New Roman"/>
              </a:rPr>
              <a:t>.</a:t>
            </a:r>
            <a:endParaRPr lang="en-US" dirty="0"/>
          </a:p>
        </p:txBody>
      </p:sp>
      <p:sp>
        <p:nvSpPr>
          <p:cNvPr id="4" name="Slide Number Placeholder 3"/>
          <p:cNvSpPr>
            <a:spLocks noGrp="1"/>
          </p:cNvSpPr>
          <p:nvPr>
            <p:ph type="sldNum" sz="quarter" idx="10"/>
          </p:nvPr>
        </p:nvSpPr>
        <p:spPr/>
        <p:txBody>
          <a:bodyPr/>
          <a:lstStyle/>
          <a:p>
            <a:fld id="{053FA8DC-1D81-4A96-B21D-13774E0B3B2A}"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4277551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Windows feature must you install before you can use Hyper-V cmdlets?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you can use Hyper-V cmdlets, at a minimum, you must install the Hyper-V management module part of the Hyper-V feature.</a:t>
            </a:r>
          </a:p>
        </p:txBody>
      </p:sp>
      <p:sp>
        <p:nvSpPr>
          <p:cNvPr id="4" name="Slide Number Placeholder 3"/>
          <p:cNvSpPr>
            <a:spLocks noGrp="1"/>
          </p:cNvSpPr>
          <p:nvPr>
            <p:ph type="sldNum" sz="quarter" idx="10"/>
          </p:nvPr>
        </p:nvSpPr>
        <p:spPr/>
        <p:txBody>
          <a:bodyPr/>
          <a:lstStyle/>
          <a:p>
            <a:fld id="{053FA8DC-1D81-4A96-B21D-13774E0B3B2A}"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2085078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describe the cmdlets on the slide. Consider opening the Windows PowerShell console and using </a:t>
            </a:r>
            <a:r>
              <a:rPr lang="en-US" sz="1000" b="1" dirty="0">
                <a:latin typeface="Arial"/>
                <a:ea typeface="Calibri"/>
                <a:cs typeface="Times New Roman"/>
              </a:rPr>
              <a:t>Get-Command</a:t>
            </a:r>
            <a:r>
              <a:rPr lang="en-US" sz="1000" dirty="0">
                <a:latin typeface="Arial"/>
                <a:ea typeface="Calibri"/>
                <a:cs typeface="Times New Roman"/>
              </a:rPr>
              <a:t> to query for a list of commands.</a:t>
            </a:r>
          </a:p>
        </p:txBody>
      </p:sp>
      <p:sp>
        <p:nvSpPr>
          <p:cNvPr id="4" name="Slide Number Placeholder 3"/>
          <p:cNvSpPr>
            <a:spLocks noGrp="1"/>
          </p:cNvSpPr>
          <p:nvPr>
            <p:ph type="sldNum" sz="quarter" idx="10"/>
          </p:nvPr>
        </p:nvSpPr>
        <p:spPr/>
        <p:txBody>
          <a:bodyPr/>
          <a:lstStyle/>
          <a:p>
            <a:fld id="{053FA8DC-1D81-4A96-B21D-13774E0B3B2A}"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4125960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review the cmdlets on the slide. Note that there are other subtle differences between the functioning of commands in Windows Server 2012 R2 and Windows Server 2008 R2. For example, </a:t>
            </a:r>
            <a:r>
              <a:rPr lang="en-US" sz="1000" b="1" dirty="0">
                <a:latin typeface="Arial"/>
                <a:ea typeface="Calibri"/>
                <a:cs typeface="Times New Roman"/>
              </a:rPr>
              <a:t>Install-WindowsFeature</a:t>
            </a:r>
            <a:r>
              <a:rPr lang="en-US" sz="1000" dirty="0">
                <a:latin typeface="Arial"/>
                <a:ea typeface="Calibri"/>
                <a:cs typeface="Times New Roman"/>
              </a:rPr>
              <a:t> and its alias </a:t>
            </a:r>
            <a:r>
              <a:rPr lang="en-US" sz="1000" b="1" dirty="0">
                <a:latin typeface="Arial"/>
                <a:ea typeface="Calibri"/>
                <a:cs typeface="Times New Roman"/>
              </a:rPr>
              <a:t>Add-WindowsFeature</a:t>
            </a:r>
            <a:r>
              <a:rPr lang="en-US" sz="1000" dirty="0">
                <a:latin typeface="Arial"/>
                <a:ea typeface="Calibri"/>
                <a:cs typeface="Times New Roman"/>
              </a:rPr>
              <a:t> do not install management tools by default However, </a:t>
            </a:r>
            <a:r>
              <a:rPr lang="en-US" sz="1000" b="1" dirty="0">
                <a:latin typeface="Arial"/>
                <a:ea typeface="Calibri"/>
                <a:cs typeface="Times New Roman"/>
              </a:rPr>
              <a:t>Add-WindowsFeature</a:t>
            </a:r>
            <a:r>
              <a:rPr lang="en-US" sz="1000" dirty="0">
                <a:latin typeface="Arial"/>
                <a:ea typeface="Calibri"/>
                <a:cs typeface="Times New Roman"/>
              </a:rPr>
              <a:t>, on Windows Server 2008 R2 does install the management tools. Consider opening the Windows PowerShell console and using </a:t>
            </a:r>
            <a:r>
              <a:rPr lang="en-US" sz="1000" b="1" dirty="0">
                <a:latin typeface="Arial"/>
                <a:ea typeface="Calibri"/>
                <a:cs typeface="Times New Roman"/>
              </a:rPr>
              <a:t>Get-Command</a:t>
            </a:r>
            <a:r>
              <a:rPr lang="en-US" sz="1000" dirty="0">
                <a:latin typeface="Arial"/>
                <a:ea typeface="Calibri"/>
                <a:cs typeface="Times New Roman"/>
              </a:rPr>
              <a:t> to query for a list of commands.</a:t>
            </a:r>
          </a:p>
        </p:txBody>
      </p:sp>
      <p:sp>
        <p:nvSpPr>
          <p:cNvPr id="4" name="Slide Number Placeholder 3"/>
          <p:cNvSpPr>
            <a:spLocks noGrp="1"/>
          </p:cNvSpPr>
          <p:nvPr>
            <p:ph type="sldNum" sz="quarter" idx="10"/>
          </p:nvPr>
        </p:nvSpPr>
        <p:spPr/>
        <p:txBody>
          <a:bodyPr/>
          <a:lstStyle/>
          <a:p>
            <a:fld id="{053FA8DC-1D81-4A96-B21D-13774E0B3B2A}"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2990933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For Hyper-V, emphasize the prefixes that will help students find the cmdlets after installing the Hyper-V module. If time allows, discuss other components of a virtual network, such as network adapters, switches, and DVD drives, and how to find those cmdlets. Consider opening the Windows PowerShell console and using </a:t>
            </a:r>
            <a:r>
              <a:rPr lang="en-US" sz="1000" b="1" dirty="0">
                <a:latin typeface="Arial"/>
                <a:ea typeface="Calibri"/>
                <a:cs typeface="Times New Roman"/>
              </a:rPr>
              <a:t>Get-Command </a:t>
            </a:r>
            <a:r>
              <a:rPr lang="en-US" sz="1000" dirty="0">
                <a:latin typeface="Arial"/>
                <a:ea typeface="Calibri"/>
                <a:cs typeface="Times New Roman"/>
              </a:rPr>
              <a:t>to query for a list of commands.</a:t>
            </a:r>
          </a:p>
        </p:txBody>
      </p:sp>
      <p:sp>
        <p:nvSpPr>
          <p:cNvPr id="4" name="Slide Number Placeholder 3"/>
          <p:cNvSpPr>
            <a:spLocks noGrp="1"/>
          </p:cNvSpPr>
          <p:nvPr>
            <p:ph type="sldNum" sz="quarter" idx="10"/>
          </p:nvPr>
        </p:nvSpPr>
        <p:spPr/>
        <p:txBody>
          <a:bodyPr/>
          <a:lstStyle/>
          <a:p>
            <a:fld id="{053FA8DC-1D81-4A96-B21D-13774E0B3B2A}"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2124659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Briefly review the cmdlets on the slide, focusing on the part of the name that helps students identify what part of Internet Information Services (IIS) the cmdlets manage.</a:t>
            </a:r>
          </a:p>
          <a:p>
            <a:pPr>
              <a:lnSpc>
                <a:spcPct val="115000"/>
              </a:lnSpc>
              <a:spcAft>
                <a:spcPts val="1000"/>
              </a:spcAft>
            </a:pPr>
            <a:r>
              <a:rPr lang="en-US" sz="1000" dirty="0">
                <a:latin typeface="Arial"/>
                <a:ea typeface="Calibri"/>
                <a:cs typeface="Times New Roman"/>
              </a:rPr>
              <a:t>Consider opening the Windows PowerShell console and using Get-Command to query for a list of commands.</a:t>
            </a:r>
          </a:p>
        </p:txBody>
      </p:sp>
      <p:sp>
        <p:nvSpPr>
          <p:cNvPr id="4" name="Slide Number Placeholder 3"/>
          <p:cNvSpPr>
            <a:spLocks noGrp="1"/>
          </p:cNvSpPr>
          <p:nvPr>
            <p:ph type="sldNum" sz="quarter" idx="10"/>
          </p:nvPr>
        </p:nvSpPr>
        <p:spPr/>
        <p:txBody>
          <a:bodyPr/>
          <a:lstStyle/>
          <a:p>
            <a:fld id="{053FA8DC-1D81-4A96-B21D-13774E0B3B2A}"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3535099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lab, students will perform tasks that they can expect to perform in the real world. This will give them a chance to use the knowledge they gained in this module and in Module 1, “Getting started with Windows PowerShell.”</a:t>
            </a:r>
          </a:p>
          <a:p>
            <a:pPr>
              <a:lnSpc>
                <a:spcPct val="115000"/>
              </a:lnSpc>
              <a:spcAft>
                <a:spcPts val="1000"/>
              </a:spcAft>
            </a:pPr>
            <a:r>
              <a:rPr lang="en-US" sz="1000" dirty="0">
                <a:latin typeface="Arial"/>
                <a:ea typeface="Calibri"/>
                <a:cs typeface="Times New Roman"/>
              </a:rPr>
              <a:t>Encourage students to avoid using the Lab Answer Keys. It is more important that students practice their ability to find the correct cmdlets on their own and learn how to use them than it is to complete every task in the lab. </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You can shorten or lengthen this lab by setting a time limit for how long you allow students to search for commands during each exercise.</a:t>
            </a:r>
          </a:p>
          <a:p>
            <a:pPr>
              <a:lnSpc>
                <a:spcPct val="115000"/>
              </a:lnSpc>
              <a:spcAft>
                <a:spcPts val="1000"/>
              </a:spcAft>
            </a:pPr>
            <a:r>
              <a:rPr lang="en-US" sz="1000" b="1" dirty="0">
                <a:latin typeface="Arial"/>
                <a:ea typeface="Calibri"/>
                <a:cs typeface="Times New Roman"/>
              </a:rPr>
              <a:t>Exercise 1: Creating and managing Active Directory objects</a:t>
            </a:r>
          </a:p>
          <a:p>
            <a:pPr>
              <a:lnSpc>
                <a:spcPct val="115000"/>
              </a:lnSpc>
              <a:spcAft>
                <a:spcPts val="1000"/>
              </a:spcAft>
            </a:pPr>
            <a:r>
              <a:rPr lang="en-US" sz="1000" dirty="0">
                <a:latin typeface="Arial"/>
                <a:ea typeface="Calibri"/>
                <a:cs typeface="Times New Roman"/>
              </a:rPr>
              <a:t>In this exercise, you will create and manage Active Directory objects to create an OU for a branch office, along with groups for OU administrators. You will create accounts for a user and computer in the branch office, in the default OU, and add the user to the administrators group. You will later move the user and computer to the OU that you created for the branch office. You will use individual Windows PowerShell commands to accomplish these tasks from a client computer.</a:t>
            </a:r>
          </a:p>
          <a:p>
            <a:pPr>
              <a:lnSpc>
                <a:spcPct val="115000"/>
              </a:lnSpc>
              <a:spcAft>
                <a:spcPts val="1000"/>
              </a:spcAft>
            </a:pPr>
            <a:r>
              <a:rPr lang="en-US" sz="1000" b="1" dirty="0">
                <a:latin typeface="Arial"/>
                <a:ea typeface="Calibri"/>
                <a:cs typeface="Times New Roman"/>
              </a:rPr>
              <a:t>Exercise 2: Configuring network settings on Windows Server</a:t>
            </a:r>
          </a:p>
          <a:p>
            <a:pPr>
              <a:lnSpc>
                <a:spcPct val="115000"/>
              </a:lnSpc>
              <a:spcAft>
                <a:spcPts val="1000"/>
              </a:spcAft>
            </a:pPr>
            <a:r>
              <a:rPr lang="en-US" sz="1000" dirty="0">
                <a:latin typeface="Arial"/>
                <a:ea typeface="Calibri"/>
                <a:cs typeface="Times New Roman"/>
              </a:rPr>
              <a:t>In this exercise, you will configure network settings on Windows Server. You will test network connectivity before and after, making changes to view the effect. You will use individual Windows PowerShell commands to accomplish these tasks on the server.</a:t>
            </a:r>
          </a:p>
          <a:p>
            <a:pPr>
              <a:lnSpc>
                <a:spcPct val="115000"/>
              </a:lnSpc>
              <a:spcAft>
                <a:spcPts val="1000"/>
              </a:spcAft>
            </a:pPr>
            <a:r>
              <a:rPr lang="en-US" sz="1000" b="1" dirty="0">
                <a:latin typeface="Arial"/>
                <a:ea typeface="Calibri"/>
                <a:cs typeface="Times New Roman"/>
              </a:rPr>
              <a:t>Exercise 3: Creating a website</a:t>
            </a:r>
          </a:p>
          <a:p>
            <a:pPr>
              <a:lnSpc>
                <a:spcPct val="115000"/>
              </a:lnSpc>
              <a:spcAft>
                <a:spcPts val="1000"/>
              </a:spcAft>
            </a:pPr>
            <a:r>
              <a:rPr lang="en-US" sz="1000" dirty="0">
                <a:latin typeface="Arial"/>
                <a:ea typeface="Calibri"/>
                <a:cs typeface="Times New Roman"/>
              </a:rPr>
              <a:t>In this exercise, you will install the IIS server and create a new internal website for the London branch. You will use individual Windows PowerShell commands to accomplish these tasks on the server.</a:t>
            </a:r>
          </a:p>
        </p:txBody>
      </p:sp>
      <p:sp>
        <p:nvSpPr>
          <p:cNvPr id="4" name="Slide Number Placeholder 3"/>
          <p:cNvSpPr>
            <a:spLocks noGrp="1"/>
          </p:cNvSpPr>
          <p:nvPr>
            <p:ph type="sldNum" sz="quarter" idx="10"/>
          </p:nvPr>
        </p:nvSpPr>
        <p:spPr/>
        <p:txBody>
          <a:bodyPr/>
          <a:lstStyle/>
          <a:p>
            <a:fld id="{053FA8DC-1D81-4A96-B21D-13774E0B3B2A}"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13119071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053FA8DC-1D81-4A96-B21D-13774E0B3B2A}"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4200613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Are any other websites on the </a:t>
            </a:r>
            <a:r>
              <a:rPr lang="en-US" sz="1000" b="1" dirty="0">
                <a:latin typeface="Arial"/>
                <a:ea typeface="Calibri"/>
                <a:cs typeface="Times New Roman"/>
              </a:rPr>
              <a:t>LON-SVR1</a:t>
            </a:r>
            <a:r>
              <a:rPr lang="en-US" sz="1000" dirty="0">
                <a:latin typeface="Arial"/>
                <a:ea typeface="Calibri"/>
                <a:cs typeface="Times New Roman"/>
              </a:rPr>
              <a:t> server?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Yes. A site named </a:t>
            </a:r>
            <a:r>
              <a:rPr lang="en-US" sz="1000" b="1" dirty="0">
                <a:latin typeface="Arial"/>
                <a:ea typeface="Calibri"/>
                <a:cs typeface="Times New Roman"/>
              </a:rPr>
              <a:t>Default Web Site</a:t>
            </a:r>
            <a:r>
              <a:rPr lang="en-US" sz="1000" dirty="0">
                <a:latin typeface="Arial"/>
                <a:ea typeface="Calibri"/>
                <a:cs typeface="Times New Roman"/>
              </a:rPr>
              <a:t> should be there. You can find the answer by running the </a:t>
            </a:r>
            <a:br>
              <a:rPr lang="en-US" sz="1000" dirty="0">
                <a:latin typeface="Arial"/>
                <a:ea typeface="Calibri"/>
                <a:cs typeface="Times New Roman"/>
              </a:rPr>
            </a:br>
            <a:r>
              <a:rPr lang="en-US" sz="1000" b="1" dirty="0">
                <a:latin typeface="Arial"/>
                <a:ea typeface="Calibri"/>
                <a:cs typeface="Times New Roman"/>
              </a:rPr>
              <a:t>Get-Website</a:t>
            </a:r>
            <a:r>
              <a:rPr lang="en-US" sz="1000" dirty="0">
                <a:latin typeface="Arial"/>
                <a:ea typeface="Calibri"/>
                <a:cs typeface="Times New Roman"/>
              </a:rPr>
              <a:t> command and viewing the output.</a:t>
            </a:r>
          </a:p>
        </p:txBody>
      </p:sp>
      <p:sp>
        <p:nvSpPr>
          <p:cNvPr id="4" name="Slide Number Placeholder 3"/>
          <p:cNvSpPr>
            <a:spLocks noGrp="1"/>
          </p:cNvSpPr>
          <p:nvPr>
            <p:ph type="sldNum" sz="quarter" idx="10"/>
          </p:nvPr>
        </p:nvSpPr>
        <p:spPr/>
        <p:txBody>
          <a:bodyPr/>
          <a:lstStyle/>
          <a:p>
            <a:fld id="{053FA8DC-1D81-4A96-B21D-13774E0B3B2A}"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2928788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cmdlet verbs is not associated with the </a:t>
            </a:r>
            <a:r>
              <a:rPr lang="en-US" sz="1000" b="1" dirty="0">
                <a:latin typeface="Arial"/>
                <a:ea typeface="Calibri"/>
                <a:cs typeface="Times New Roman"/>
              </a:rPr>
              <a:t>ADUser</a:t>
            </a:r>
            <a:r>
              <a:rPr lang="en-US" sz="1000" dirty="0">
                <a:latin typeface="Arial"/>
                <a:ea typeface="Calibri"/>
                <a:cs typeface="Times New Roman"/>
              </a:rPr>
              <a:t> noun?</a:t>
            </a:r>
          </a:p>
          <a:p>
            <a:pPr>
              <a:lnSpc>
                <a:spcPct val="115000"/>
              </a:lnSpc>
              <a:spcAft>
                <a:spcPts val="1000"/>
              </a:spcAft>
            </a:pPr>
            <a:r>
              <a:rPr lang="en-US" sz="1000" dirty="0">
                <a:latin typeface="Arial"/>
                <a:ea typeface="Calibri"/>
                <a:cs typeface="Times New Roman"/>
              </a:rPr>
              <a:t>(   ) Option 1: Get</a:t>
            </a:r>
          </a:p>
          <a:p>
            <a:pPr>
              <a:lnSpc>
                <a:spcPct val="115000"/>
              </a:lnSpc>
              <a:spcAft>
                <a:spcPts val="1000"/>
              </a:spcAft>
            </a:pPr>
            <a:r>
              <a:rPr lang="en-US" sz="1000" dirty="0">
                <a:latin typeface="Arial"/>
                <a:ea typeface="Calibri"/>
                <a:cs typeface="Times New Roman"/>
              </a:rPr>
              <a:t>(   ) Option 2: Update</a:t>
            </a:r>
          </a:p>
          <a:p>
            <a:pPr>
              <a:lnSpc>
                <a:spcPct val="115000"/>
              </a:lnSpc>
              <a:spcAft>
                <a:spcPts val="1000"/>
              </a:spcAft>
            </a:pPr>
            <a:r>
              <a:rPr lang="en-US" sz="1000" dirty="0">
                <a:latin typeface="Arial"/>
                <a:ea typeface="Calibri"/>
                <a:cs typeface="Times New Roman"/>
              </a:rPr>
              <a:t>(   ) Option 3: New</a:t>
            </a:r>
          </a:p>
          <a:p>
            <a:pPr>
              <a:lnSpc>
                <a:spcPct val="115000"/>
              </a:lnSpc>
              <a:spcAft>
                <a:spcPts val="1000"/>
              </a:spcAft>
            </a:pPr>
            <a:r>
              <a:rPr lang="en-US" sz="1000" dirty="0">
                <a:latin typeface="Arial"/>
                <a:ea typeface="Calibri"/>
                <a:cs typeface="Times New Roman"/>
              </a:rPr>
              <a:t>(   ) Option 4: Remove</a:t>
            </a:r>
          </a:p>
          <a:p>
            <a:pPr>
              <a:lnSpc>
                <a:spcPct val="115000"/>
              </a:lnSpc>
              <a:spcAft>
                <a:spcPts val="1000"/>
              </a:spcAft>
            </a:pPr>
            <a:r>
              <a:rPr lang="en-US" sz="1000" dirty="0">
                <a:latin typeface="Arial"/>
                <a:ea typeface="Calibri"/>
                <a:cs typeface="Times New Roman"/>
              </a:rPr>
              <a:t>(   ) Option 5: Set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Get</a:t>
            </a:r>
          </a:p>
          <a:p>
            <a:pPr>
              <a:lnSpc>
                <a:spcPct val="115000"/>
              </a:lnSpc>
              <a:spcAft>
                <a:spcPts val="1000"/>
              </a:spcAft>
            </a:pPr>
            <a:r>
              <a:rPr lang="en-US" sz="1000" dirty="0">
                <a:latin typeface="Arial"/>
                <a:ea typeface="Calibri"/>
                <a:cs typeface="Times New Roman"/>
              </a:rPr>
              <a:t>( √) Option 2: Update</a:t>
            </a:r>
          </a:p>
          <a:p>
            <a:pPr>
              <a:lnSpc>
                <a:spcPct val="115000"/>
              </a:lnSpc>
              <a:spcAft>
                <a:spcPts val="1000"/>
              </a:spcAft>
            </a:pPr>
            <a:r>
              <a:rPr lang="en-US" sz="1000" dirty="0">
                <a:latin typeface="Arial"/>
                <a:ea typeface="Calibri"/>
                <a:cs typeface="Times New Roman"/>
              </a:rPr>
              <a:t>(   ) Option 3: New</a:t>
            </a:r>
          </a:p>
          <a:p>
            <a:pPr>
              <a:lnSpc>
                <a:spcPct val="115000"/>
              </a:lnSpc>
              <a:spcAft>
                <a:spcPts val="1000"/>
              </a:spcAft>
            </a:pPr>
            <a:r>
              <a:rPr lang="en-US" sz="1000" dirty="0">
                <a:latin typeface="Arial"/>
                <a:ea typeface="Calibri"/>
                <a:cs typeface="Times New Roman"/>
              </a:rPr>
              <a:t>(   ) Option 4: Remove</a:t>
            </a:r>
          </a:p>
          <a:p>
            <a:pPr>
              <a:lnSpc>
                <a:spcPct val="115000"/>
              </a:lnSpc>
              <a:spcAft>
                <a:spcPts val="1000"/>
              </a:spcAft>
            </a:pPr>
            <a:r>
              <a:rPr lang="en-US" sz="1000" dirty="0">
                <a:latin typeface="Arial"/>
                <a:ea typeface="Calibri"/>
                <a:cs typeface="Times New Roman"/>
              </a:rPr>
              <a:t>(   ) Option 5: Set</a:t>
            </a:r>
          </a:p>
          <a:p>
            <a:pPr>
              <a:lnSpc>
                <a:spcPct val="115000"/>
              </a:lnSpc>
              <a:spcAft>
                <a:spcPts val="1000"/>
              </a:spcAft>
            </a:pPr>
            <a:r>
              <a:rPr lang="en-CA" sz="1000" b="1" dirty="0">
                <a:latin typeface="Arial"/>
                <a:ea typeface="Calibri"/>
                <a:cs typeface="Times New Roman"/>
              </a:rPr>
              <a:t>Feedback</a:t>
            </a:r>
          </a:p>
          <a:p>
            <a:pPr>
              <a:lnSpc>
                <a:spcPct val="115000"/>
              </a:lnSpc>
              <a:spcAft>
                <a:spcPts val="1000"/>
              </a:spcAft>
            </a:pPr>
            <a:r>
              <a:rPr lang="en-US" sz="1000" dirty="0">
                <a:latin typeface="Arial" panose="020B0604020202020204" pitchFamily="34" charset="0"/>
                <a:cs typeface="Arial" panose="020B0604020202020204" pitchFamily="34" charset="0"/>
              </a:rPr>
              <a:t>The </a:t>
            </a:r>
            <a:r>
              <a:rPr lang="en-US" sz="1000" b="1" dirty="0">
                <a:latin typeface="Arial" panose="020B0604020202020204" pitchFamily="34" charset="0"/>
                <a:cs typeface="Arial" panose="020B0604020202020204" pitchFamily="34" charset="0"/>
              </a:rPr>
              <a:t>Update</a:t>
            </a:r>
            <a:r>
              <a:rPr lang="en-US" sz="1000" dirty="0">
                <a:latin typeface="Arial" panose="020B0604020202020204" pitchFamily="34" charset="0"/>
                <a:cs typeface="Arial" panose="020B0604020202020204" pitchFamily="34" charset="0"/>
              </a:rPr>
              <a:t> verb is not associated with the noun </a:t>
            </a:r>
            <a:r>
              <a:rPr lang="en-US" sz="1000" b="1" dirty="0">
                <a:latin typeface="Arial" panose="020B0604020202020204" pitchFamily="34" charset="0"/>
                <a:cs typeface="Arial" panose="020B0604020202020204" pitchFamily="34" charset="0"/>
              </a:rPr>
              <a:t>ADUser</a:t>
            </a:r>
            <a:r>
              <a:rPr lang="en-US" sz="1000" dirty="0">
                <a:latin typeface="Arial" panose="020B0604020202020204" pitchFamily="34" charset="0"/>
                <a:cs typeface="Arial" panose="020B0604020202020204" pitchFamily="34" charset="0"/>
              </a:rPr>
              <a:t>. There is no </a:t>
            </a:r>
            <a:r>
              <a:rPr lang="en-US" sz="1000" b="1" dirty="0">
                <a:latin typeface="Arial" panose="020B0604020202020204" pitchFamily="34" charset="0"/>
                <a:cs typeface="Arial" panose="020B0604020202020204" pitchFamily="34" charset="0"/>
              </a:rPr>
              <a:t>Update-ADUser</a:t>
            </a:r>
            <a:r>
              <a:rPr lang="en-US" sz="1000" dirty="0">
                <a:latin typeface="Arial" panose="020B0604020202020204" pitchFamily="34" charset="0"/>
                <a:cs typeface="Arial" panose="020B0604020202020204" pitchFamily="34" charset="0"/>
              </a:rPr>
              <a:t> cmdlet.</a:t>
            </a:r>
            <a:endParaRPr lang="en-US" sz="1000" dirty="0">
              <a:latin typeface="Arial" panose="020B0604020202020204" pitchFamily="34" charset="0"/>
              <a:ea typeface="Calibri"/>
              <a:cs typeface="Arial" panose="020B0604020202020204" pitchFamily="34" charset="0"/>
            </a:endParaRPr>
          </a:p>
        </p:txBody>
      </p:sp>
      <p:sp>
        <p:nvSpPr>
          <p:cNvPr id="4" name="Slide Number Placeholder 3"/>
          <p:cNvSpPr>
            <a:spLocks noGrp="1"/>
          </p:cNvSpPr>
          <p:nvPr>
            <p:ph type="sldNum" sz="quarter" idx="10"/>
          </p:nvPr>
        </p:nvSpPr>
        <p:spPr/>
        <p:txBody>
          <a:bodyPr/>
          <a:lstStyle/>
          <a:p>
            <a:fld id="{053FA8DC-1D81-4A96-B21D-13774E0B3B2A}"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
        <p:nvSpPr>
          <p:cNvPr id="7" name="TextBox 6">
            <a:extLst>
              <a:ext uri="{FF2B5EF4-FFF2-40B4-BE49-F238E27FC236}">
                <a16:creationId xmlns:a16="http://schemas.microsoft.com/office/drawing/2014/main" id="{7416DD76-0BEF-474C-839F-E5B126B2EA93}"/>
              </a:ext>
            </a:extLst>
          </p:cNvPr>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41827704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command in the Windows PowerShell command-line interface can you use instead of </a:t>
            </a:r>
            <a:r>
              <a:rPr lang="en-US" sz="1000" b="1" dirty="0">
                <a:latin typeface="Arial"/>
                <a:ea typeface="Calibri"/>
                <a:cs typeface="Times New Roman"/>
              </a:rPr>
              <a:t>ping.exe</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Test-Connection</a:t>
            </a:r>
            <a:r>
              <a:rPr lang="en-US" sz="1000" dirty="0">
                <a:latin typeface="Arial"/>
                <a:ea typeface="Calibri"/>
                <a:cs typeface="Times New Roman"/>
              </a:rPr>
              <a:t> provides the same functionality as </a:t>
            </a:r>
            <a:r>
              <a:rPr lang="en-US" sz="1000" b="1" dirty="0">
                <a:latin typeface="Arial"/>
                <a:ea typeface="Calibri"/>
                <a:cs typeface="Times New Roman"/>
              </a:rPr>
              <a:t>ping.exe</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Name at least two ways in which you can create an Active Directory Domain Services (AD DS) user account by using Windows PowerShell.</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create a user account by using either the </a:t>
            </a:r>
            <a:r>
              <a:rPr lang="en-US" sz="1000" b="1" dirty="0">
                <a:latin typeface="Arial"/>
                <a:ea typeface="Calibri"/>
                <a:cs typeface="Times New Roman"/>
              </a:rPr>
              <a:t>New-ADUser</a:t>
            </a:r>
            <a:r>
              <a:rPr lang="en-US" sz="1000" dirty="0">
                <a:latin typeface="Arial"/>
                <a:ea typeface="Calibri"/>
                <a:cs typeface="Times New Roman"/>
              </a:rPr>
              <a:t> or the </a:t>
            </a:r>
            <a:r>
              <a:rPr lang="en-US" sz="1000" b="1" dirty="0">
                <a:latin typeface="Arial"/>
                <a:ea typeface="Calibri"/>
                <a:cs typeface="Times New Roman"/>
              </a:rPr>
              <a:t>New-ADObject</a:t>
            </a:r>
            <a:r>
              <a:rPr lang="en-US" sz="1000" dirty="0">
                <a:latin typeface="Arial"/>
                <a:ea typeface="Calibri"/>
                <a:cs typeface="Times New Roman"/>
              </a:rPr>
              <a:t> cmdlet.</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Be sure to run the </a:t>
            </a:r>
            <a:r>
              <a:rPr lang="en-US" sz="1000" b="1" dirty="0">
                <a:latin typeface="Arial"/>
                <a:ea typeface="Calibri"/>
                <a:cs typeface="Times New Roman"/>
              </a:rPr>
              <a:t>Update-Help</a:t>
            </a:r>
            <a:r>
              <a:rPr lang="en-US" sz="1000" dirty="0">
                <a:latin typeface="Arial"/>
                <a:ea typeface="Calibri"/>
                <a:cs typeface="Times New Roman"/>
              </a:rPr>
              <a:t> command periodically so that you have the most up-to-date help for Windows PowerShell commands.</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When I run the </a:t>
            </a:r>
            <a:r>
              <a:rPr lang="en-US" sz="1000" b="1" dirty="0">
                <a:latin typeface="Arial"/>
                <a:ea typeface="Calibri"/>
                <a:cs typeface="Times New Roman"/>
              </a:rPr>
              <a:t>Get-Help</a:t>
            </a:r>
            <a:r>
              <a:rPr lang="en-US" sz="1000" dirty="0">
                <a:latin typeface="Arial"/>
                <a:ea typeface="Calibri"/>
                <a:cs typeface="Times New Roman"/>
              </a:rPr>
              <a:t> command for a cmdlet with the </a:t>
            </a:r>
            <a:r>
              <a:rPr lang="en-US" sz="1000" i="1" dirty="0">
                <a:latin typeface="Arial"/>
                <a:ea typeface="Calibri"/>
                <a:cs typeface="Times New Roman"/>
              </a:rPr>
              <a:t>-Example</a:t>
            </a:r>
            <a:r>
              <a:rPr lang="en-US" sz="1000" dirty="0">
                <a:latin typeface="Arial"/>
                <a:ea typeface="Calibri"/>
                <a:cs typeface="Times New Roman"/>
              </a:rPr>
              <a:t> parameter, I do not see any examples.</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This means that only partial help is installed on your system. Run the </a:t>
            </a:r>
            <a:r>
              <a:rPr lang="en-US" sz="1000" b="1" dirty="0">
                <a:latin typeface="Arial"/>
                <a:ea typeface="Calibri"/>
                <a:cs typeface="Times New Roman"/>
              </a:rPr>
              <a:t>Update-Help</a:t>
            </a:r>
            <a:r>
              <a:rPr lang="en-US" sz="1000" dirty="0">
                <a:latin typeface="Arial"/>
                <a:ea typeface="Calibri"/>
                <a:cs typeface="Times New Roman"/>
              </a:rPr>
              <a:t> command or use the </a:t>
            </a:r>
            <a:r>
              <a:rPr lang="en-US" sz="1000" i="1" dirty="0">
                <a:latin typeface="Arial"/>
                <a:ea typeface="Calibri"/>
                <a:cs typeface="Times New Roman"/>
              </a:rPr>
              <a:t>-Online</a:t>
            </a:r>
            <a:r>
              <a:rPr lang="en-US" sz="1000" dirty="0">
                <a:latin typeface="Arial"/>
                <a:ea typeface="Calibri"/>
                <a:cs typeface="Times New Roman"/>
              </a:rPr>
              <a:t> parameter with </a:t>
            </a:r>
            <a:r>
              <a:rPr lang="en-US" sz="1000" b="1" dirty="0">
                <a:latin typeface="Arial"/>
                <a:ea typeface="Calibri"/>
                <a:cs typeface="Times New Roman"/>
              </a:rPr>
              <a:t>Get-Help</a:t>
            </a:r>
            <a:r>
              <a:rPr lang="en-US" sz="1000" dirty="0">
                <a:latin typeface="Arial"/>
                <a:ea typeface="Calibri"/>
                <a:cs typeface="Times New Roman"/>
              </a:rPr>
              <a:t> to force the command to open web-based help in the browser.</a:t>
            </a: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I update the Windows PowerShell version on my system, but a new command does not appear to do anything.</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Verify that your current operating system supports the command. It is possible that the command depends on underlying changes to features.</a:t>
            </a:r>
          </a:p>
        </p:txBody>
      </p:sp>
      <p:sp>
        <p:nvSpPr>
          <p:cNvPr id="4" name="Slide Number Placeholder 3"/>
          <p:cNvSpPr>
            <a:spLocks noGrp="1"/>
          </p:cNvSpPr>
          <p:nvPr>
            <p:ph type="sldNum" sz="quarter" idx="10"/>
          </p:nvPr>
        </p:nvSpPr>
        <p:spPr/>
        <p:txBody>
          <a:bodyPr/>
          <a:lstStyle/>
          <a:p>
            <a:fld id="{053FA8DC-1D81-4A96-B21D-13774E0B3B2A}"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2941208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default value for the </a:t>
            </a:r>
            <a:r>
              <a:rPr lang="en-US" sz="1000" i="1" dirty="0">
                <a:latin typeface="Arial"/>
                <a:ea typeface="Calibri"/>
                <a:cs typeface="Times New Roman"/>
              </a:rPr>
              <a:t>-ProtectedFromAccidentalDeletion</a:t>
            </a:r>
            <a:r>
              <a:rPr lang="en-US" sz="1000" dirty="0">
                <a:latin typeface="Arial"/>
                <a:ea typeface="Calibri"/>
                <a:cs typeface="Times New Roman"/>
              </a:rPr>
              <a:t> parameter of </a:t>
            </a:r>
            <a:r>
              <a:rPr lang="en-US" sz="1000" b="1" dirty="0">
                <a:latin typeface="Arial"/>
                <a:ea typeface="Calibri"/>
                <a:cs typeface="Times New Roman"/>
              </a:rPr>
              <a:t>New-ADOrganizationalUnit</a:t>
            </a:r>
            <a:r>
              <a:rPr lang="en-US" sz="1000" dirty="0">
                <a:latin typeface="Arial"/>
                <a:ea typeface="Calibri"/>
                <a:cs typeface="Times New Roman"/>
              </a:rPr>
              <a:t> is </a:t>
            </a:r>
            <a:r>
              <a:rPr lang="en-US" sz="1000" b="1" dirty="0">
                <a:latin typeface="Arial"/>
                <a:ea typeface="Calibri"/>
                <a:cs typeface="Times New Roman"/>
              </a:rPr>
              <a:t>$true</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CA" sz="1000" b="1" dirty="0">
                <a:latin typeface="Arial"/>
                <a:ea typeface="Calibri"/>
                <a:cs typeface="Times New Roman"/>
              </a:rPr>
              <a:t>Feedback</a:t>
            </a:r>
          </a:p>
          <a:p>
            <a:pPr>
              <a:lnSpc>
                <a:spcPct val="115000"/>
              </a:lnSpc>
              <a:spcAft>
                <a:spcPts val="1000"/>
              </a:spcAft>
            </a:pPr>
            <a:r>
              <a:rPr lang="en-US" sz="1000" dirty="0">
                <a:latin typeface="Arial" panose="020B0604020202020204" pitchFamily="34" charset="0"/>
                <a:cs typeface="Arial" panose="020B0604020202020204" pitchFamily="34" charset="0"/>
              </a:rPr>
              <a:t>The default value for </a:t>
            </a:r>
            <a:r>
              <a:rPr lang="en-US" sz="1000" i="1" dirty="0">
                <a:latin typeface="Arial" panose="020B0604020202020204" pitchFamily="34" charset="0"/>
                <a:cs typeface="Arial" panose="020B0604020202020204" pitchFamily="34" charset="0"/>
              </a:rPr>
              <a:t>-ProtectedFromAccidentalDeletion</a:t>
            </a:r>
            <a:r>
              <a:rPr lang="en-US" sz="1000" dirty="0">
                <a:latin typeface="Arial" panose="020B0604020202020204" pitchFamily="34" charset="0"/>
                <a:cs typeface="Arial" panose="020B0604020202020204" pitchFamily="34" charset="0"/>
              </a:rPr>
              <a:t> is </a:t>
            </a:r>
            <a:r>
              <a:rPr lang="en-US" sz="1000" b="1" dirty="0">
                <a:latin typeface="Arial" panose="020B0604020202020204" pitchFamily="34" charset="0"/>
                <a:cs typeface="Arial" panose="020B0604020202020204" pitchFamily="34" charset="0"/>
              </a:rPr>
              <a:t>$true</a:t>
            </a:r>
            <a:r>
              <a:rPr lang="en-US" sz="1000" dirty="0">
                <a:latin typeface="Arial" panose="020B0604020202020204" pitchFamily="34" charset="0"/>
                <a:cs typeface="Arial" panose="020B0604020202020204" pitchFamily="34" charset="0"/>
              </a:rPr>
              <a:t>.</a:t>
            </a:r>
          </a:p>
          <a:p>
            <a:endParaRPr lang="en-US" dirty="0"/>
          </a:p>
        </p:txBody>
      </p:sp>
      <p:sp>
        <p:nvSpPr>
          <p:cNvPr id="4" name="Slide Number Placeholder 3"/>
          <p:cNvSpPr>
            <a:spLocks noGrp="1"/>
          </p:cNvSpPr>
          <p:nvPr>
            <p:ph type="sldNum" sz="quarter" idx="10"/>
          </p:nvPr>
        </p:nvSpPr>
        <p:spPr/>
        <p:txBody>
          <a:bodyPr/>
          <a:lstStyle/>
          <a:p>
            <a:fld id="{053FA8DC-1D81-4A96-B21D-13774E0B3B2A}" type="slidenum">
              <a:rPr lang="en-US" smtClean="0"/>
              <a:t>4</a:t>
            </a:fld>
            <a:endParaRPr lang="en-US" dirty="0"/>
          </a:p>
        </p:txBody>
      </p:sp>
      <p:sp>
        <p:nvSpPr>
          <p:cNvPr id="6" name="Rectangle 5">
            <a:extLst>
              <a:ext uri="{FF2B5EF4-FFF2-40B4-BE49-F238E27FC236}">
                <a16:creationId xmlns:a16="http://schemas.microsoft.com/office/drawing/2014/main" id="{AE9ADE6A-7BFC-4247-801F-D3C73CD26C2D}"/>
              </a:ext>
            </a:extLst>
          </p:cNvPr>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7" name="Rectangle 6">
            <a:extLst>
              <a:ext uri="{FF2B5EF4-FFF2-40B4-BE49-F238E27FC236}">
                <a16:creationId xmlns:a16="http://schemas.microsoft.com/office/drawing/2014/main" id="{40B900B8-1525-4E78-9E3D-D1F8A04F7693}"/>
              </a:ext>
            </a:extLst>
          </p:cNvPr>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4243442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Briefly describe each cmdlet. Keep in mind that the goal is not to have students memorize cmdlet names, but to be familiar with the types of cmdlets that are available and the types of functionality they provide.</a:t>
            </a:r>
          </a:p>
          <a:p>
            <a:pPr>
              <a:lnSpc>
                <a:spcPct val="115000"/>
              </a:lnSpc>
              <a:spcAft>
                <a:spcPts val="1000"/>
              </a:spcAft>
            </a:pPr>
            <a:r>
              <a:rPr lang="en-US" sz="1000" dirty="0">
                <a:latin typeface="Arial"/>
                <a:ea typeface="Calibri"/>
                <a:cs typeface="Times New Roman"/>
              </a:rPr>
              <a:t>Consider opening the Windows PowerShell console and using </a:t>
            </a:r>
            <a:r>
              <a:rPr lang="en-US" sz="1000" b="1" dirty="0">
                <a:latin typeface="Arial"/>
                <a:ea typeface="Calibri"/>
                <a:cs typeface="Times New Roman"/>
              </a:rPr>
              <a:t>Get-Command</a:t>
            </a:r>
            <a:r>
              <a:rPr lang="en-US" sz="1000" dirty="0">
                <a:latin typeface="Arial"/>
                <a:ea typeface="Calibri"/>
                <a:cs typeface="Times New Roman"/>
              </a:rPr>
              <a:t> to query for a list of commands.</a:t>
            </a:r>
          </a:p>
        </p:txBody>
      </p:sp>
      <p:sp>
        <p:nvSpPr>
          <p:cNvPr id="4" name="Slide Number Placeholder 3"/>
          <p:cNvSpPr>
            <a:spLocks noGrp="1"/>
          </p:cNvSpPr>
          <p:nvPr>
            <p:ph type="sldNum" sz="quarter" idx="10"/>
          </p:nvPr>
        </p:nvSpPr>
        <p:spPr/>
        <p:txBody>
          <a:bodyPr/>
          <a:lstStyle/>
          <a:p>
            <a:fld id="{053FA8DC-1D81-4A96-B21D-13774E0B3B2A}"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3812899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each of the cmdlets on the slide to students. Be sure to explain the difference between the </a:t>
            </a:r>
            <a:r>
              <a:rPr lang="en-US" sz="1000" b="1" dirty="0">
                <a:latin typeface="Arial"/>
                <a:ea typeface="Calibri"/>
                <a:cs typeface="Times New Roman"/>
              </a:rPr>
              <a:t>*</a:t>
            </a:r>
            <a:r>
              <a:rPr lang="en-US" sz="1000" b="1" dirty="0">
                <a:effectLst/>
                <a:latin typeface="Arial"/>
                <a:ea typeface="Calibri"/>
                <a:cs typeface="Cambria Math"/>
              </a:rPr>
              <a:t>‑</a:t>
            </a:r>
            <a:r>
              <a:rPr lang="en-US" sz="1000" b="1" dirty="0">
                <a:latin typeface="Arial"/>
                <a:ea typeface="Calibri"/>
                <a:cs typeface="Times New Roman"/>
              </a:rPr>
              <a:t>ADGroupMember</a:t>
            </a:r>
            <a:r>
              <a:rPr lang="en-US" sz="1000" dirty="0">
                <a:latin typeface="Arial"/>
                <a:ea typeface="Calibri"/>
                <a:cs typeface="Times New Roman"/>
              </a:rPr>
              <a:t> cmdlets and the </a:t>
            </a:r>
            <a:r>
              <a:rPr lang="en-US" sz="1000" b="1" dirty="0">
                <a:latin typeface="Arial"/>
                <a:ea typeface="Calibri"/>
                <a:cs typeface="Times New Roman"/>
              </a:rPr>
              <a:t>*</a:t>
            </a:r>
            <a:r>
              <a:rPr lang="en-US" sz="1000" b="1" dirty="0">
                <a:effectLst/>
                <a:latin typeface="Arial"/>
                <a:ea typeface="Calibri"/>
                <a:cs typeface="Cambria Math"/>
              </a:rPr>
              <a:t>‑</a:t>
            </a:r>
            <a:r>
              <a:rPr lang="en-US" sz="1000" b="1" dirty="0">
                <a:latin typeface="Arial"/>
                <a:ea typeface="Calibri"/>
                <a:cs typeface="Times New Roman"/>
              </a:rPr>
              <a:t>ADPrincipalGroupMembership</a:t>
            </a:r>
            <a:r>
              <a:rPr lang="en-US" sz="1000" dirty="0">
                <a:latin typeface="Arial"/>
                <a:ea typeface="Calibri"/>
                <a:cs typeface="Times New Roman"/>
              </a:rPr>
              <a:t> cmdlets. </a:t>
            </a:r>
            <a:r>
              <a:rPr lang="en-US" sz="1000" b="1" dirty="0">
                <a:latin typeface="Arial"/>
                <a:ea typeface="Calibri"/>
                <a:cs typeface="Times New Roman"/>
              </a:rPr>
              <a:t>*</a:t>
            </a:r>
            <a:r>
              <a:rPr lang="en-US" sz="1000" b="1" dirty="0">
                <a:effectLst/>
                <a:latin typeface="Arial"/>
                <a:ea typeface="Calibri"/>
                <a:cs typeface="Cambria Math"/>
              </a:rPr>
              <a:t>‑</a:t>
            </a:r>
            <a:r>
              <a:rPr lang="en-US" sz="1000" b="1" dirty="0">
                <a:latin typeface="Arial"/>
                <a:ea typeface="Calibri"/>
                <a:cs typeface="Times New Roman"/>
              </a:rPr>
              <a:t>ADGroupMember</a:t>
            </a:r>
            <a:r>
              <a:rPr lang="en-US" sz="1000" dirty="0">
                <a:latin typeface="Arial"/>
                <a:ea typeface="Calibri"/>
                <a:cs typeface="Times New Roman"/>
              </a:rPr>
              <a:t> cmdlets are like modifying membership in the properties of a group, while </a:t>
            </a:r>
            <a:r>
              <a:rPr lang="en-US" sz="1000" b="1" dirty="0">
                <a:latin typeface="Arial"/>
                <a:ea typeface="Calibri"/>
                <a:cs typeface="Times New Roman"/>
              </a:rPr>
              <a:t>*</a:t>
            </a:r>
            <a:r>
              <a:rPr lang="en-US" sz="1000" b="1" dirty="0">
                <a:effectLst/>
                <a:latin typeface="Arial"/>
                <a:ea typeface="Calibri"/>
                <a:cs typeface="Cambria Math"/>
              </a:rPr>
              <a:t>‑</a:t>
            </a:r>
            <a:r>
              <a:rPr lang="en-US" sz="1000" b="1" dirty="0">
                <a:latin typeface="Arial"/>
                <a:ea typeface="Calibri"/>
                <a:cs typeface="Times New Roman"/>
              </a:rPr>
              <a:t>ADPrincipalGroupMembership</a:t>
            </a:r>
            <a:r>
              <a:rPr lang="en-US" sz="1000" dirty="0">
                <a:latin typeface="Arial"/>
                <a:ea typeface="Calibri"/>
                <a:cs typeface="Times New Roman"/>
              </a:rPr>
              <a:t> cmdlets are like modifying the </a:t>
            </a:r>
            <a:r>
              <a:rPr lang="en-US" sz="1000" b="1" dirty="0">
                <a:latin typeface="Arial"/>
                <a:ea typeface="Calibri"/>
                <a:cs typeface="Times New Roman"/>
              </a:rPr>
              <a:t>Member Of</a:t>
            </a:r>
            <a:r>
              <a:rPr lang="en-US" sz="1000" dirty="0">
                <a:latin typeface="Arial"/>
                <a:ea typeface="Calibri"/>
                <a:cs typeface="Times New Roman"/>
              </a:rPr>
              <a:t> property in the properties of an object, such as a user account. Consider opening the Windows PowerShell console and using </a:t>
            </a:r>
            <a:r>
              <a:rPr lang="en-US" sz="1000" b="1" dirty="0">
                <a:latin typeface="Arial"/>
                <a:ea typeface="Calibri"/>
                <a:cs typeface="Times New Roman"/>
              </a:rPr>
              <a:t>Get-Command</a:t>
            </a:r>
            <a:r>
              <a:rPr lang="en-US" sz="1000" dirty="0">
                <a:latin typeface="Arial"/>
                <a:ea typeface="Calibri"/>
                <a:cs typeface="Times New Roman"/>
              </a:rPr>
              <a:t> to query for a list of commands.</a:t>
            </a:r>
          </a:p>
        </p:txBody>
      </p:sp>
      <p:sp>
        <p:nvSpPr>
          <p:cNvPr id="4" name="Slide Number Placeholder 3"/>
          <p:cNvSpPr>
            <a:spLocks noGrp="1"/>
          </p:cNvSpPr>
          <p:nvPr>
            <p:ph type="sldNum" sz="quarter" idx="10"/>
          </p:nvPr>
        </p:nvSpPr>
        <p:spPr/>
        <p:txBody>
          <a:bodyPr/>
          <a:lstStyle/>
          <a:p>
            <a:fld id="{053FA8DC-1D81-4A96-B21D-13774E0B3B2A}"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717877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Do not revert the virtual machines as you will need the current state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a:t>
            </a:r>
            <a:r>
              <a:rPr lang="en-US" sz="1000" dirty="0">
                <a:latin typeface="Arial"/>
                <a:ea typeface="Calibri"/>
                <a:cs typeface="Times New Roman"/>
              </a:rPr>
              <a:t>Instructor Notes for </a:t>
            </a:r>
            <a:r>
              <a:rPr lang="ga-IE" sz="1000" dirty="0">
                <a:latin typeface="Arial"/>
                <a:ea typeface="Calibri"/>
                <a:cs typeface="Times New Roman"/>
              </a:rPr>
              <a:t>the Module Overview slide</a:t>
            </a:r>
            <a:r>
              <a:rPr lang="en-US" sz="1000" dirty="0">
                <a:latin typeface="Arial"/>
                <a:ea typeface="Calibri"/>
                <a:cs typeface="Times New Roman"/>
              </a:rPr>
              <a:t>, and you should </a:t>
            </a:r>
            <a:r>
              <a:rPr lang="ga-IE" sz="1000" dirty="0">
                <a:latin typeface="Arial"/>
                <a:ea typeface="Calibri"/>
                <a:cs typeface="Times New Roman"/>
              </a:rPr>
              <a:t>be signed in to the </a:t>
            </a:r>
            <a:r>
              <a:rPr lang="en-US" sz="1000" b="1" dirty="0">
                <a:latin typeface="Arial"/>
                <a:ea typeface="Calibri"/>
                <a:cs typeface="Times New Roman"/>
              </a:rPr>
              <a:t>10961C-LON-DC1</a:t>
            </a:r>
            <a:r>
              <a:rPr lang="en-US" sz="1000" dirty="0">
                <a:latin typeface="Arial"/>
                <a:ea typeface="Calibri"/>
                <a:cs typeface="Times New Roman"/>
              </a:rPr>
              <a:t> </a:t>
            </a:r>
            <a:r>
              <a:rPr lang="ga-IE" sz="1000" dirty="0">
                <a:latin typeface="Arial"/>
                <a:ea typeface="Calibri"/>
                <a:cs typeface="Times New Roman"/>
              </a:rPr>
              <a:t>and</a:t>
            </a:r>
            <a:r>
              <a:rPr lang="en-US" sz="1000" b="1" dirty="0">
                <a:latin typeface="Arial"/>
                <a:ea typeface="Calibri"/>
                <a:cs typeface="Times New Roman"/>
              </a:rPr>
              <a:t> 10961C-LON-CL1</a:t>
            </a:r>
            <a:r>
              <a:rPr lang="ga-IE" sz="1000" dirty="0">
                <a:latin typeface="Arial"/>
                <a:ea typeface="Calibri"/>
                <a:cs typeface="Times New Roman"/>
              </a:rPr>
              <a:t> virtual machines (VMs) as </a:t>
            </a:r>
            <a:r>
              <a:rPr lang="en-US" sz="1000" b="1" dirty="0">
                <a:latin typeface="Arial"/>
                <a:ea typeface="Calibri"/>
                <a:cs typeface="Times New Roman"/>
              </a:rPr>
              <a:t>Adatum\Administrator</a:t>
            </a:r>
            <a:r>
              <a:rPr lang="ga-IE" sz="1000" dirty="0">
                <a:latin typeface="Arial"/>
                <a:ea typeface="Calibri"/>
                <a:cs typeface="Times New Roman"/>
              </a:rPr>
              <a:t> with the password </a:t>
            </a:r>
            <a:r>
              <a:rPr lang="en-US" sz="1000" b="1" dirty="0">
                <a:latin typeface="Arial"/>
                <a:ea typeface="Calibri"/>
                <a:cs typeface="Times New Roman"/>
              </a:rPr>
              <a:t>Pa55w.rd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You will perform the </a:t>
            </a:r>
            <a:r>
              <a:rPr lang="en-US" sz="1000" dirty="0">
                <a:latin typeface="Arial"/>
                <a:ea typeface="Calibri"/>
                <a:cs typeface="Times New Roman"/>
              </a:rPr>
              <a:t>demonstration s</a:t>
            </a:r>
            <a:r>
              <a:rPr lang="ga-IE" sz="1000" dirty="0">
                <a:latin typeface="Arial"/>
                <a:ea typeface="Calibri"/>
                <a:cs typeface="Times New Roman"/>
              </a:rPr>
              <a:t>teps on the </a:t>
            </a:r>
            <a:r>
              <a:rPr lang="en-US" sz="1000" b="1" dirty="0">
                <a:latin typeface="Arial"/>
                <a:ea typeface="Calibri"/>
                <a:cs typeface="Times New Roman"/>
              </a:rPr>
              <a:t>10961C-LON-CL1</a:t>
            </a:r>
            <a:r>
              <a:rPr lang="en-US" sz="1000" dirty="0">
                <a:latin typeface="Arial"/>
                <a:ea typeface="Calibri"/>
                <a:cs typeface="Times New Roman"/>
              </a:rPr>
              <a:t> </a:t>
            </a:r>
            <a:r>
              <a:rPr lang="ga-IE" sz="1000" dirty="0">
                <a:latin typeface="Arial"/>
                <a:ea typeface="Calibri"/>
                <a:cs typeface="Times New Roman"/>
              </a:rPr>
              <a:t>VM </a:t>
            </a:r>
            <a:r>
              <a:rPr lang="en-US" sz="1000" dirty="0">
                <a:latin typeface="Arial"/>
                <a:ea typeface="Calibri"/>
                <a:cs typeface="Times New Roman"/>
              </a:rPr>
              <a:t>in the Windows PowerShell app.</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Create a new global group in the IT department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type </a:t>
            </a:r>
            <a:r>
              <a:rPr lang="en-US" sz="1000" b="1" dirty="0">
                <a:effectLst/>
                <a:latin typeface="Arial"/>
                <a:ea typeface="Times New Roman"/>
                <a:cs typeface="Times New Roman"/>
              </a:rPr>
              <a:t>powersh</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search results, right-click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Enter:</a:t>
            </a:r>
          </a:p>
          <a:p>
            <a:pPr marL="539750" marR="73025">
              <a:lnSpc>
                <a:spcPts val="1000"/>
              </a:lnSpc>
              <a:spcBef>
                <a:spcPts val="600"/>
              </a:spcBef>
              <a:spcAft>
                <a:spcPts val="600"/>
              </a:spcAft>
            </a:pPr>
            <a:r>
              <a:rPr lang="en-US" sz="1000" dirty="0">
                <a:effectLst/>
                <a:latin typeface="Arial"/>
                <a:ea typeface="Times New Roman"/>
                <a:cs typeface="Times New Roman"/>
              </a:rPr>
              <a:t>New-ADGroup -Name HelpDesk -Path "ou=IT,dc=Adatum,dc=com" –GroupScope Global</a:t>
            </a:r>
          </a:p>
          <a:p>
            <a:pPr>
              <a:lnSpc>
                <a:spcPts val="1300"/>
              </a:lnSpc>
              <a:spcBef>
                <a:spcPts val="900"/>
              </a:spcBef>
              <a:spcAft>
                <a:spcPts val="300"/>
              </a:spcAft>
            </a:pPr>
            <a:r>
              <a:rPr lang="en-US" sz="1000" b="1" dirty="0">
                <a:effectLst/>
                <a:latin typeface="Arial"/>
                <a:ea typeface="Times New Roman"/>
                <a:cs typeface="Segoe UI"/>
              </a:rPr>
              <a:t>Create a new user in the IT department</a:t>
            </a:r>
          </a:p>
          <a:p>
            <a:pPr marL="342900" lvl="0" indent="-342900">
              <a:lnSpc>
                <a:spcPct val="115000"/>
              </a:lnSpc>
              <a:spcAft>
                <a:spcPts val="995"/>
              </a:spcAft>
              <a:buFont typeface="Symbol"/>
              <a:buChar char=""/>
            </a:pPr>
            <a:r>
              <a:rPr lang="en-US" sz="1000" dirty="0">
                <a:effectLst/>
                <a:latin typeface="Arial"/>
                <a:ea typeface="Times New Roman"/>
                <a:cs typeface="Times New Roman"/>
              </a:rPr>
              <a:t>Type the following command, and then press Enter:</a:t>
            </a:r>
          </a:p>
          <a:p>
            <a:pPr marL="539750" marR="73025">
              <a:lnSpc>
                <a:spcPts val="1000"/>
              </a:lnSpc>
              <a:spcBef>
                <a:spcPts val="600"/>
              </a:spcBef>
              <a:spcAft>
                <a:spcPts val="600"/>
              </a:spcAft>
            </a:pPr>
            <a:r>
              <a:rPr lang="en-US" sz="1000" dirty="0">
                <a:effectLst/>
                <a:latin typeface="Arial"/>
                <a:ea typeface="Times New Roman"/>
                <a:cs typeface="Times New Roman"/>
              </a:rPr>
              <a:t>New-ADUser -Name “Jane Doe” -Department “IT”</a:t>
            </a:r>
          </a:p>
          <a:p>
            <a:pPr>
              <a:lnSpc>
                <a:spcPts val="1300"/>
              </a:lnSpc>
              <a:spcBef>
                <a:spcPts val="900"/>
              </a:spcBef>
              <a:spcAft>
                <a:spcPts val="300"/>
              </a:spcAft>
            </a:pPr>
            <a:r>
              <a:rPr lang="en-US" sz="1000" b="1" dirty="0">
                <a:effectLst/>
                <a:latin typeface="Arial"/>
                <a:ea typeface="Times New Roman"/>
                <a:cs typeface="Segoe UI"/>
              </a:rPr>
              <a:t>Add two users from the IT department to the HelpDesk group</a:t>
            </a:r>
          </a:p>
          <a:p>
            <a:pPr marL="342900" lvl="0" indent="-342900">
              <a:lnSpc>
                <a:spcPct val="115000"/>
              </a:lnSpc>
              <a:spcAft>
                <a:spcPts val="995"/>
              </a:spcAft>
              <a:buFont typeface="Symbol"/>
              <a:buChar char=""/>
            </a:pPr>
            <a:r>
              <a:rPr lang="en-US" sz="1000" dirty="0">
                <a:effectLst/>
                <a:latin typeface="Arial"/>
                <a:ea typeface="Times New Roman"/>
                <a:cs typeface="Times New Roman"/>
              </a:rPr>
              <a:t>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Enter:</a:t>
            </a:r>
          </a:p>
          <a:p>
            <a:pPr marL="539750" marR="73025">
              <a:lnSpc>
                <a:spcPts val="1000"/>
              </a:lnSpc>
              <a:spcBef>
                <a:spcPts val="600"/>
              </a:spcBef>
              <a:spcAft>
                <a:spcPts val="600"/>
              </a:spcAft>
            </a:pPr>
            <a:r>
              <a:rPr lang="en-US" sz="1000" dirty="0">
                <a:effectLst/>
                <a:latin typeface="Arial"/>
                <a:ea typeface="Times New Roman"/>
                <a:cs typeface="Times New Roman"/>
              </a:rPr>
              <a:t>Add-ADGroupMember “HelpDesk” -Members “Lara”,”Jane Doe”</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The </a:t>
            </a:r>
            <a:r>
              <a:rPr lang="en-US" sz="1000" i="1" dirty="0">
                <a:latin typeface="Arial"/>
                <a:ea typeface="Calibri"/>
                <a:cs typeface="Times New Roman"/>
              </a:rPr>
              <a:t>-Members</a:t>
            </a:r>
            <a:r>
              <a:rPr lang="en-US" sz="1000" dirty="0">
                <a:latin typeface="Arial"/>
                <a:ea typeface="Calibri"/>
                <a:cs typeface="Times New Roman"/>
              </a:rPr>
              <a:t> parameter accepts a value that maps to several different properties.</a:t>
            </a: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53FA8DC-1D81-4A96-B21D-13774E0B3B2A}"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418153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US" sz="1000" b="1" dirty="0">
                <a:latin typeface="Arial"/>
                <a:ea typeface="Times New Roman"/>
                <a:cs typeface="Segoe UI"/>
              </a:rPr>
              <a:t>Set the address for all HelpDesk group users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Administrator: Windows PowerShell</a:t>
            </a:r>
            <a:r>
              <a:rPr lang="en-US" sz="1000" dirty="0">
                <a:solidFill>
                  <a:prstClr val="black"/>
                </a:solidFill>
                <a:latin typeface="Arial"/>
                <a:ea typeface="Times New Roman"/>
                <a:cs typeface="Times New Roman"/>
              </a:rPr>
              <a:t> window, type the following command, and then press Enter:</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Get-ADGroupMember HelpDesk </a:t>
            </a: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Type the following command, and then press Enter:</a:t>
            </a: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Set-ADUser Lara -StreetAddress "1530 Nowhere Ave." -City "Winnipeg" -State "Manitoba" -Country "CA"</a:t>
            </a:r>
          </a:p>
          <a:p>
            <a:pPr lvl="0">
              <a:lnSpc>
                <a:spcPts val="1300"/>
              </a:lnSpc>
              <a:spcBef>
                <a:spcPts val="900"/>
              </a:spcBef>
              <a:spcAft>
                <a:spcPts val="300"/>
              </a:spcAft>
            </a:pPr>
            <a:r>
              <a:rPr lang="en-US" sz="1000" b="1" dirty="0">
                <a:solidFill>
                  <a:prstClr val="black"/>
                </a:solidFill>
                <a:latin typeface="Arial"/>
                <a:ea typeface="Times New Roman"/>
                <a:cs typeface="Segoe UI"/>
              </a:rPr>
              <a:t>Verify the group membership for the new user </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Administrator: Windows PowerShell</a:t>
            </a:r>
            <a:r>
              <a:rPr lang="en-US" sz="1000" dirty="0">
                <a:solidFill>
                  <a:prstClr val="black"/>
                </a:solidFill>
                <a:latin typeface="Arial"/>
                <a:ea typeface="Times New Roman"/>
                <a:cs typeface="Times New Roman"/>
              </a:rPr>
              <a:t> window, type the following command, and then press Enter:</a:t>
            </a: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Get-ADPrincipalGroupMembership “Jane Doe”</a:t>
            </a:r>
          </a:p>
          <a:p>
            <a:pPr lvl="0">
              <a:lnSpc>
                <a:spcPts val="1300"/>
              </a:lnSpc>
              <a:spcBef>
                <a:spcPts val="900"/>
              </a:spcBef>
              <a:spcAft>
                <a:spcPts val="300"/>
              </a:spcAft>
            </a:pPr>
            <a:r>
              <a:rPr lang="en-US" sz="1000" b="1" dirty="0">
                <a:solidFill>
                  <a:prstClr val="black"/>
                </a:solidFill>
                <a:latin typeface="Arial"/>
                <a:ea typeface="Times New Roman"/>
                <a:cs typeface="Segoe UI"/>
              </a:rPr>
              <a:t>Verify the updated user properties</a:t>
            </a: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Administrator: Windows PowerShell</a:t>
            </a:r>
            <a:r>
              <a:rPr lang="en-US" sz="1000" dirty="0">
                <a:solidFill>
                  <a:prstClr val="black"/>
                </a:solidFill>
                <a:latin typeface="Arial"/>
                <a:ea typeface="Times New Roman"/>
                <a:cs typeface="Times New Roman"/>
              </a:rPr>
              <a:t> window, type the following command, and then press Enter:</a:t>
            </a: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Get-ADUser Lara -Properties StreetAddress,City,State,Country</a:t>
            </a:r>
            <a:endParaRPr lang="en-US" dirty="0"/>
          </a:p>
        </p:txBody>
      </p:sp>
      <p:sp>
        <p:nvSpPr>
          <p:cNvPr id="4" name="Slide Number Placeholder 3"/>
          <p:cNvSpPr>
            <a:spLocks noGrp="1"/>
          </p:cNvSpPr>
          <p:nvPr>
            <p:ph type="sldNum" sz="quarter" idx="10"/>
          </p:nvPr>
        </p:nvSpPr>
        <p:spPr/>
        <p:txBody>
          <a:bodyPr/>
          <a:lstStyle/>
          <a:p>
            <a:fld id="{053FA8DC-1D81-4A96-B21D-13774E0B3B2A}" type="slidenum">
              <a:rPr lang="en-US" smtClean="0"/>
              <a:t>8</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1439573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Briefly describe the cmdlets on the slide. Be sure to mention that the </a:t>
            </a:r>
            <a:r>
              <a:rPr lang="en-US" sz="1000" b="1" dirty="0">
                <a:latin typeface="Arial"/>
                <a:ea typeface="Calibri"/>
                <a:cs typeface="Times New Roman"/>
              </a:rPr>
              <a:t>New</a:t>
            </a:r>
            <a:r>
              <a:rPr lang="en-US" sz="1000" b="1" dirty="0">
                <a:effectLst/>
                <a:latin typeface="Arial"/>
                <a:ea typeface="Calibri"/>
                <a:cs typeface="Cambria Math"/>
              </a:rPr>
              <a:t>‑</a:t>
            </a:r>
            <a:r>
              <a:rPr lang="en-US" sz="1000" b="1" dirty="0">
                <a:latin typeface="Arial"/>
                <a:ea typeface="Calibri"/>
                <a:cs typeface="Times New Roman"/>
              </a:rPr>
              <a:t>ADComputer</a:t>
            </a:r>
            <a:r>
              <a:rPr lang="en-US" sz="1000" dirty="0">
                <a:latin typeface="Arial"/>
                <a:ea typeface="Calibri"/>
                <a:cs typeface="Times New Roman"/>
              </a:rPr>
              <a:t> cmdlet does not offer the option to delegate permissions to join a computer to a new computer account. If these permissions are necessary, students need to assign those permissions separately. Consider opening the Windows PowerShell console and using </a:t>
            </a:r>
            <a:r>
              <a:rPr lang="en-US" sz="1000" b="1" dirty="0">
                <a:latin typeface="Arial"/>
                <a:ea typeface="Calibri"/>
                <a:cs typeface="Times New Roman"/>
              </a:rPr>
              <a:t>Get-Command</a:t>
            </a:r>
            <a:r>
              <a:rPr lang="en-US" sz="1000" dirty="0">
                <a:latin typeface="Arial"/>
                <a:ea typeface="Calibri"/>
                <a:cs typeface="Times New Roman"/>
              </a:rPr>
              <a:t> to query for a list of commands.</a:t>
            </a:r>
          </a:p>
        </p:txBody>
      </p:sp>
      <p:sp>
        <p:nvSpPr>
          <p:cNvPr id="4" name="Slide Number Placeholder 3"/>
          <p:cNvSpPr>
            <a:spLocks noGrp="1"/>
          </p:cNvSpPr>
          <p:nvPr>
            <p:ph type="sldNum" sz="quarter" idx="10"/>
          </p:nvPr>
        </p:nvSpPr>
        <p:spPr/>
        <p:txBody>
          <a:bodyPr/>
          <a:lstStyle/>
          <a:p>
            <a:fld id="{053FA8DC-1D81-4A96-B21D-13774E0B3B2A}"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Cmdlets for administration</a:t>
            </a:r>
          </a:p>
        </p:txBody>
      </p:sp>
    </p:spTree>
    <p:extLst>
      <p:ext uri="{BB962C8B-B14F-4D97-AF65-F5344CB8AC3E}">
        <p14:creationId xmlns:p14="http://schemas.microsoft.com/office/powerpoint/2010/main" val="2422187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0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2</a:t>
            </a:r>
          </a:p>
        </p:txBody>
      </p:sp>
      <p:sp>
        <p:nvSpPr>
          <p:cNvPr id="3" name="Subtitle 2"/>
          <p:cNvSpPr>
            <a:spLocks noGrp="1"/>
          </p:cNvSpPr>
          <p:nvPr>
            <p:ph type="subTitle" sz="quarter" idx="1"/>
          </p:nvPr>
        </p:nvSpPr>
        <p:spPr/>
        <p:txBody>
          <a:bodyPr/>
          <a:lstStyle/>
          <a:p>
            <a:r>
              <a:rPr lang="en-US" dirty="0"/>
              <a:t>Cmdlets for administration
</a:t>
            </a:r>
          </a:p>
        </p:txBody>
      </p:sp>
    </p:spTree>
    <p:extLst>
      <p:ext uri="{BB962C8B-B14F-4D97-AF65-F5344CB8AC3E}">
        <p14:creationId xmlns:p14="http://schemas.microsoft.com/office/powerpoint/2010/main" val="2317294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d664001a-92b6-4448-b3ae-b5ef91d22f6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 management cmdlets</a:t>
            </a:r>
          </a:p>
        </p:txBody>
      </p:sp>
      <p:graphicFrame>
        <p:nvGraphicFramePr>
          <p:cNvPr id="4" name="Content Placeholder 4"/>
          <p:cNvGraphicFramePr>
            <a:graphicFrameLocks/>
          </p:cNvGraphicFramePr>
          <p:nvPr>
            <p:extLst>
              <p:ext uri="{D42A27DB-BD31-4B8C-83A1-F6EECF244321}">
                <p14:modId xmlns:p14="http://schemas.microsoft.com/office/powerpoint/2010/main" val="3268552286"/>
              </p:ext>
            </p:extLst>
          </p:nvPr>
        </p:nvGraphicFramePr>
        <p:xfrm>
          <a:off x="458788" y="1020763"/>
          <a:ext cx="8118476" cy="1483360"/>
        </p:xfrm>
        <a:graphic>
          <a:graphicData uri="http://schemas.openxmlformats.org/drawingml/2006/table">
            <a:tbl>
              <a:tblPr firstRow="1" bandRow="1">
                <a:tableStyleId>{5C22544A-7EE6-4342-B048-85BDC9FD1C3A}</a:tableStyleId>
              </a:tblPr>
              <a:tblGrid>
                <a:gridCol w="4059238">
                  <a:extLst>
                    <a:ext uri="{9D8B030D-6E8A-4147-A177-3AD203B41FA5}">
                      <a16:colId xmlns:a16="http://schemas.microsoft.com/office/drawing/2014/main" val="1019768133"/>
                    </a:ext>
                  </a:extLst>
                </a:gridCol>
                <a:gridCol w="4059238">
                  <a:extLst>
                    <a:ext uri="{9D8B030D-6E8A-4147-A177-3AD203B41FA5}">
                      <a16:colId xmlns:a16="http://schemas.microsoft.com/office/drawing/2014/main" val="53654521"/>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66220184"/>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02950290"/>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13574778"/>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64881237"/>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430562356"/>
              </p:ext>
            </p:extLst>
          </p:nvPr>
        </p:nvGraphicFramePr>
        <p:xfrm>
          <a:off x="157655" y="1473643"/>
          <a:ext cx="8749862" cy="2392026"/>
        </p:xfrm>
        <a:graphic>
          <a:graphicData uri="http://schemas.openxmlformats.org/drawingml/2006/table">
            <a:tbl>
              <a:tblPr firstRow="1" bandRow="1">
                <a:tableStyleId>{21E4AEA4-8DFA-4A89-87EB-49C32662AFE0}</a:tableStyleId>
              </a:tblPr>
              <a:tblGrid>
                <a:gridCol w="4508938">
                  <a:extLst>
                    <a:ext uri="{9D8B030D-6E8A-4147-A177-3AD203B41FA5}">
                      <a16:colId xmlns:a16="http://schemas.microsoft.com/office/drawing/2014/main" val="20000"/>
                    </a:ext>
                  </a:extLst>
                </a:gridCol>
                <a:gridCol w="4240924">
                  <a:extLst>
                    <a:ext uri="{9D8B030D-6E8A-4147-A177-3AD203B41FA5}">
                      <a16:colId xmlns:a16="http://schemas.microsoft.com/office/drawing/2014/main" val="20001"/>
                    </a:ext>
                  </a:extLst>
                </a:gridCol>
              </a:tblGrid>
              <a:tr h="489738">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200" dirty="0">
                          <a:solidFill>
                            <a:schemeClr val="tx1"/>
                          </a:solidFill>
                          <a:latin typeface="Segoe UI" pitchFamily="34" charset="0"/>
                          <a:ea typeface="Segoe UI" pitchFamily="34" charset="0"/>
                          <a:cs typeface="Segoe UI" pitchFamily="34" charset="0"/>
                        </a:rPr>
                        <a:t>Cmdlet</a:t>
                      </a:r>
                      <a:endParaRPr lang="en-US" sz="22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200" dirty="0">
                          <a:solidFill>
                            <a:schemeClr val="tx1"/>
                          </a:solidFill>
                          <a:latin typeface="Segoe UI" pitchFamily="34" charset="0"/>
                          <a:ea typeface="Segoe UI" pitchFamily="34" charset="0"/>
                          <a:cs typeface="Segoe UI" pitchFamily="34" charset="0"/>
                        </a:rPr>
                        <a:t> Description</a:t>
                      </a:r>
                      <a:endParaRPr lang="en-US" sz="22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a:lnSpc>
                          <a:spcPct val="115000"/>
                        </a:lnSpc>
                        <a:spcAft>
                          <a:spcPts val="0"/>
                        </a:spcAft>
                      </a:pPr>
                      <a:r>
                        <a:rPr lang="en-US" sz="2200" b="1" dirty="0">
                          <a:latin typeface="Segoe UI" panose="020B0502040204020203" pitchFamily="34" charset="0"/>
                          <a:ea typeface="Segoe UI" pitchFamily="34" charset="0"/>
                          <a:cs typeface="Segoe UI" panose="020B0502040204020203" pitchFamily="34" charset="0"/>
                        </a:rPr>
                        <a:t>New-ADOrganizationalUnit</a:t>
                      </a:r>
                      <a:endParaRPr lang="en-CA" sz="22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200" dirty="0">
                          <a:latin typeface="Segoe UI" pitchFamily="34" charset="0"/>
                          <a:ea typeface="Segoe UI" pitchFamily="34" charset="0"/>
                          <a:cs typeface="Segoe UI" pitchFamily="34" charset="0"/>
                        </a:rPr>
                        <a:t>Creates an OU</a:t>
                      </a:r>
                      <a:endParaRPr lang="en-CA" sz="22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a:lnSpc>
                          <a:spcPct val="115000"/>
                        </a:lnSpc>
                        <a:spcAft>
                          <a:spcPts val="0"/>
                        </a:spcAft>
                      </a:pPr>
                      <a:r>
                        <a:rPr lang="en-US" sz="2200" b="1" dirty="0">
                          <a:latin typeface="Segoe UI" panose="020B0502040204020203" pitchFamily="34" charset="0"/>
                          <a:ea typeface="Segoe UI" pitchFamily="34" charset="0"/>
                          <a:cs typeface="Segoe UI" panose="020B0502040204020203" pitchFamily="34" charset="0"/>
                        </a:rPr>
                        <a:t>Set-ADOrganizationalUnit</a:t>
                      </a:r>
                      <a:endParaRPr lang="en-CA" sz="22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200" dirty="0">
                          <a:latin typeface="Segoe UI" pitchFamily="34" charset="0"/>
                          <a:ea typeface="Segoe UI" pitchFamily="34" charset="0"/>
                          <a:cs typeface="Segoe UI" pitchFamily="34" charset="0"/>
                        </a:rPr>
                        <a:t>Modifies properties of an OU</a:t>
                      </a:r>
                      <a:endParaRPr lang="en-CA" sz="22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a:lnSpc>
                          <a:spcPct val="115000"/>
                        </a:lnSpc>
                        <a:spcAft>
                          <a:spcPts val="0"/>
                        </a:spcAft>
                      </a:pPr>
                      <a:r>
                        <a:rPr lang="en-US" sz="2200" b="1" dirty="0">
                          <a:latin typeface="Segoe UI" panose="020B0502040204020203" pitchFamily="34" charset="0"/>
                          <a:ea typeface="Segoe UI" pitchFamily="34" charset="0"/>
                          <a:cs typeface="Segoe UI" panose="020B0502040204020203" pitchFamily="34" charset="0"/>
                        </a:rPr>
                        <a:t>Get-ADOrganizationalUnit</a:t>
                      </a:r>
                      <a:endParaRPr lang="en-CA" sz="22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200" dirty="0">
                          <a:latin typeface="Segoe UI" pitchFamily="34" charset="0"/>
                          <a:ea typeface="Segoe UI" pitchFamily="34" charset="0"/>
                          <a:cs typeface="Segoe UI" pitchFamily="34" charset="0"/>
                        </a:rPr>
                        <a:t>Displays</a:t>
                      </a:r>
                      <a:r>
                        <a:rPr lang="en-US" sz="2200" baseline="0" dirty="0">
                          <a:latin typeface="Segoe UI" pitchFamily="34" charset="0"/>
                          <a:ea typeface="Segoe UI" pitchFamily="34" charset="0"/>
                          <a:cs typeface="Segoe UI" pitchFamily="34" charset="0"/>
                        </a:rPr>
                        <a:t> </a:t>
                      </a:r>
                      <a:r>
                        <a:rPr lang="en-US" sz="2200" dirty="0">
                          <a:latin typeface="Segoe UI" pitchFamily="34" charset="0"/>
                          <a:ea typeface="Segoe UI" pitchFamily="34" charset="0"/>
                          <a:cs typeface="Segoe UI" pitchFamily="34" charset="0"/>
                        </a:rPr>
                        <a:t>properties of an OU</a:t>
                      </a:r>
                      <a:endParaRPr lang="en-CA" sz="22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8756">
                <a:tc>
                  <a:txBody>
                    <a:bodyPr/>
                    <a:lstStyle/>
                    <a:p>
                      <a:pPr>
                        <a:lnSpc>
                          <a:spcPct val="115000"/>
                        </a:lnSpc>
                        <a:spcAft>
                          <a:spcPts val="0"/>
                        </a:spcAft>
                      </a:pPr>
                      <a:r>
                        <a:rPr lang="en-US" sz="2200" b="1" dirty="0">
                          <a:latin typeface="Segoe UI" panose="020B0502040204020203" pitchFamily="34" charset="0"/>
                          <a:ea typeface="Segoe UI" pitchFamily="34" charset="0"/>
                          <a:cs typeface="Segoe UI" panose="020B0502040204020203" pitchFamily="34" charset="0"/>
                        </a:rPr>
                        <a:t>Remove-ADOrganizationalUnit</a:t>
                      </a:r>
                      <a:endParaRPr lang="en-CA" sz="22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200" dirty="0">
                          <a:latin typeface="Segoe UI" pitchFamily="34" charset="0"/>
                          <a:ea typeface="Segoe UI" pitchFamily="34" charset="0"/>
                          <a:cs typeface="Segoe UI" pitchFamily="34" charset="0"/>
                        </a:rPr>
                        <a:t>Deletes an OU</a:t>
                      </a:r>
                      <a:endParaRPr lang="en-CA" sz="22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6" name="Rectangle 5"/>
          <p:cNvSpPr/>
          <p:nvPr/>
        </p:nvSpPr>
        <p:spPr>
          <a:xfrm>
            <a:off x="141890" y="4121259"/>
            <a:ext cx="8781393" cy="923330"/>
          </a:xfrm>
          <a:prstGeom prst="rect">
            <a:avLst/>
          </a:prstGeom>
          <a:solidFill>
            <a:schemeClr val="bg1">
              <a:lumMod val="7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anose="020B0602030504020204" pitchFamily="34" charset="0"/>
                <a:cs typeface="Lucida Sans Unicode" panose="020B0602030504020204" pitchFamily="34" charset="0"/>
              </a:rPr>
              <a:t> New‑ADOrganizationalUnit ‑Name Sales ‑Path "ou=marketing,dc=adatum,dc=com" ‑ProtectedFromAccidentalDeletion $true</a:t>
            </a:r>
          </a:p>
        </p:txBody>
      </p:sp>
    </p:spTree>
    <p:extLst>
      <p:ext uri="{BB962C8B-B14F-4D97-AF65-F5344CB8AC3E}">
        <p14:creationId xmlns:p14="http://schemas.microsoft.com/office/powerpoint/2010/main" val="4270377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ddde00c-5db6-4d19-8a4a-3f26659637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Directory object cmdlets</a:t>
            </a:r>
          </a:p>
        </p:txBody>
      </p:sp>
      <p:graphicFrame>
        <p:nvGraphicFramePr>
          <p:cNvPr id="4" name="Content Placeholder 1"/>
          <p:cNvGraphicFramePr>
            <a:graphicFrameLocks/>
          </p:cNvGraphicFramePr>
          <p:nvPr>
            <p:extLst>
              <p:ext uri="{D42A27DB-BD31-4B8C-83A1-F6EECF244321}">
                <p14:modId xmlns:p14="http://schemas.microsoft.com/office/powerpoint/2010/main" val="236538043"/>
              </p:ext>
            </p:extLst>
          </p:nvPr>
        </p:nvGraphicFramePr>
        <p:xfrm>
          <a:off x="458788" y="1020763"/>
          <a:ext cx="8118475" cy="741680"/>
        </p:xfrm>
        <a:graphic>
          <a:graphicData uri="http://schemas.openxmlformats.org/drawingml/2006/table">
            <a:tbl>
              <a:tblPr firstRow="1" bandRow="1">
                <a:tableStyleId>{5C22544A-7EE6-4342-B048-85BDC9FD1C3A}</a:tableStyleId>
              </a:tblPr>
              <a:tblGrid>
                <a:gridCol w="1623695">
                  <a:extLst>
                    <a:ext uri="{9D8B030D-6E8A-4147-A177-3AD203B41FA5}">
                      <a16:colId xmlns:a16="http://schemas.microsoft.com/office/drawing/2014/main" val="1871250416"/>
                    </a:ext>
                  </a:extLst>
                </a:gridCol>
                <a:gridCol w="1623695">
                  <a:extLst>
                    <a:ext uri="{9D8B030D-6E8A-4147-A177-3AD203B41FA5}">
                      <a16:colId xmlns:a16="http://schemas.microsoft.com/office/drawing/2014/main" val="1888123838"/>
                    </a:ext>
                  </a:extLst>
                </a:gridCol>
                <a:gridCol w="1623695">
                  <a:extLst>
                    <a:ext uri="{9D8B030D-6E8A-4147-A177-3AD203B41FA5}">
                      <a16:colId xmlns:a16="http://schemas.microsoft.com/office/drawing/2014/main" val="1708501704"/>
                    </a:ext>
                  </a:extLst>
                </a:gridCol>
                <a:gridCol w="1623695">
                  <a:extLst>
                    <a:ext uri="{9D8B030D-6E8A-4147-A177-3AD203B41FA5}">
                      <a16:colId xmlns:a16="http://schemas.microsoft.com/office/drawing/2014/main" val="884286821"/>
                    </a:ext>
                  </a:extLst>
                </a:gridCol>
                <a:gridCol w="1623695">
                  <a:extLst>
                    <a:ext uri="{9D8B030D-6E8A-4147-A177-3AD203B41FA5}">
                      <a16:colId xmlns:a16="http://schemas.microsoft.com/office/drawing/2014/main" val="3738084955"/>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8726588"/>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50025639"/>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353747422"/>
              </p:ext>
            </p:extLst>
          </p:nvPr>
        </p:nvGraphicFramePr>
        <p:xfrm>
          <a:off x="162233" y="947099"/>
          <a:ext cx="8819536" cy="5065458"/>
        </p:xfrm>
        <a:graphic>
          <a:graphicData uri="http://schemas.openxmlformats.org/drawingml/2006/table">
            <a:tbl>
              <a:tblPr firstRow="1" bandRow="1">
                <a:tableStyleId>{21E4AEA4-8DFA-4A89-87EB-49C32662AFE0}</a:tableStyleId>
              </a:tblPr>
              <a:tblGrid>
                <a:gridCol w="2448232">
                  <a:extLst>
                    <a:ext uri="{9D8B030D-6E8A-4147-A177-3AD203B41FA5}">
                      <a16:colId xmlns:a16="http://schemas.microsoft.com/office/drawing/2014/main" val="20000"/>
                    </a:ext>
                  </a:extLst>
                </a:gridCol>
                <a:gridCol w="6371304">
                  <a:extLst>
                    <a:ext uri="{9D8B030D-6E8A-4147-A177-3AD203B41FA5}">
                      <a16:colId xmlns:a16="http://schemas.microsoft.com/office/drawing/2014/main" val="20001"/>
                    </a:ext>
                  </a:extLst>
                </a:gridCol>
              </a:tblGrid>
              <a:tr h="489738">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a:solidFill>
                            <a:schemeClr val="tx1"/>
                          </a:solidFill>
                          <a:latin typeface="Segoe UI" pitchFamily="34" charset="0"/>
                          <a:ea typeface="Segoe UI" pitchFamily="34" charset="0"/>
                          <a:cs typeface="Segoe UI" pitchFamily="34" charset="0"/>
                        </a:rPr>
                        <a:t>Cmdlet</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a:solidFill>
                            <a:schemeClr val="tx1"/>
                          </a:solidFill>
                          <a:latin typeface="Segoe UI" pitchFamily="34" charset="0"/>
                          <a:ea typeface="Segoe UI" pitchFamily="34" charset="0"/>
                          <a:cs typeface="Segoe UI" pitchFamily="34" charset="0"/>
                        </a:rPr>
                        <a:t> Description</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New-</a:t>
                      </a:r>
                      <a:r>
                        <a:rPr lang="en-US" sz="2000" b="1" dirty="0" err="1">
                          <a:latin typeface="Segoe UI" panose="020B0502040204020203" pitchFamily="34" charset="0"/>
                          <a:ea typeface="Segoe UI" pitchFamily="34" charset="0"/>
                          <a:cs typeface="Segoe UI" panose="020B0502040204020203" pitchFamily="34" charset="0"/>
                        </a:rPr>
                        <a:t>ADObject</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Creates a new Active Directory object</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Set-ADObject</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Modified properties</a:t>
                      </a:r>
                      <a:r>
                        <a:rPr lang="en-US" sz="2000" baseline="0" dirty="0">
                          <a:latin typeface="Segoe UI" pitchFamily="34" charset="0"/>
                          <a:ea typeface="Segoe UI" pitchFamily="34" charset="0"/>
                          <a:cs typeface="Segoe UI" pitchFamily="34" charset="0"/>
                        </a:rPr>
                        <a:t> of an </a:t>
                      </a:r>
                      <a:r>
                        <a:rPr lang="en-US" sz="2000" dirty="0">
                          <a:latin typeface="Segoe UI" pitchFamily="34" charset="0"/>
                          <a:ea typeface="Segoe UI" pitchFamily="34" charset="0"/>
                          <a:cs typeface="Segoe UI" pitchFamily="34" charset="0"/>
                        </a:rPr>
                        <a:t>Active Directory </a:t>
                      </a:r>
                      <a:r>
                        <a:rPr lang="en-US" sz="2000" baseline="0" dirty="0">
                          <a:latin typeface="Segoe UI" pitchFamily="34" charset="0"/>
                          <a:ea typeface="Segoe UI" pitchFamily="34" charset="0"/>
                          <a:cs typeface="Segoe UI" pitchFamily="34" charset="0"/>
                        </a:rPr>
                        <a:t>object</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Get-ADObject</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Displays properties</a:t>
                      </a:r>
                      <a:r>
                        <a:rPr lang="en-US" sz="2000" baseline="0" dirty="0">
                          <a:latin typeface="Segoe UI" pitchFamily="34" charset="0"/>
                          <a:ea typeface="Segoe UI" pitchFamily="34" charset="0"/>
                          <a:cs typeface="Segoe UI" pitchFamily="34" charset="0"/>
                        </a:rPr>
                        <a:t> of an </a:t>
                      </a:r>
                      <a:r>
                        <a:rPr lang="en-US" sz="2000" dirty="0">
                          <a:latin typeface="Segoe UI" pitchFamily="34" charset="0"/>
                          <a:ea typeface="Segoe UI" pitchFamily="34" charset="0"/>
                          <a:cs typeface="Segoe UI" pitchFamily="34" charset="0"/>
                        </a:rPr>
                        <a:t>Active Directory </a:t>
                      </a:r>
                      <a:r>
                        <a:rPr lang="en-US" sz="2000" baseline="0" dirty="0">
                          <a:latin typeface="Segoe UI" pitchFamily="34" charset="0"/>
                          <a:ea typeface="Segoe UI" pitchFamily="34" charset="0"/>
                          <a:cs typeface="Segoe UI" pitchFamily="34" charset="0"/>
                        </a:rPr>
                        <a:t>object</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8756">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Remove-ADObject</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Deletes</a:t>
                      </a:r>
                      <a:r>
                        <a:rPr lang="en-US" sz="2000" baseline="0" dirty="0">
                          <a:latin typeface="Segoe UI" pitchFamily="34" charset="0"/>
                          <a:ea typeface="Segoe UI" pitchFamily="34" charset="0"/>
                          <a:cs typeface="Segoe UI" pitchFamily="34" charset="0"/>
                        </a:rPr>
                        <a:t> an </a:t>
                      </a:r>
                      <a:r>
                        <a:rPr lang="en-US" sz="2000" dirty="0">
                          <a:latin typeface="Segoe UI" pitchFamily="34" charset="0"/>
                          <a:ea typeface="Segoe UI" pitchFamily="34" charset="0"/>
                          <a:cs typeface="Segoe UI" pitchFamily="34" charset="0"/>
                        </a:rPr>
                        <a:t>Active Directory object</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Rename-ADObject</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Renames an </a:t>
                      </a:r>
                      <a:r>
                        <a:rPr lang="en-US" sz="2000" dirty="0">
                          <a:latin typeface="Segoe UI" pitchFamily="34" charset="0"/>
                          <a:ea typeface="Segoe UI" pitchFamily="34" charset="0"/>
                          <a:cs typeface="Segoe UI" pitchFamily="34" charset="0"/>
                        </a:rPr>
                        <a:t>Active Directory </a:t>
                      </a:r>
                      <a:r>
                        <a:rPr lang="en-CA" sz="2000" dirty="0">
                          <a:latin typeface="Segoe UI" pitchFamily="34" charset="0"/>
                          <a:ea typeface="Segoe UI" pitchFamily="34" charset="0"/>
                          <a:cs typeface="Segoe UI" pitchFamily="34" charset="0"/>
                        </a:rPr>
                        <a:t>object</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8606512"/>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Restore-ADObject</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Restores</a:t>
                      </a:r>
                      <a:r>
                        <a:rPr lang="en-CA" sz="2000" baseline="0" dirty="0">
                          <a:latin typeface="Segoe UI" pitchFamily="34" charset="0"/>
                          <a:ea typeface="Segoe UI" pitchFamily="34" charset="0"/>
                          <a:cs typeface="Segoe UI" pitchFamily="34" charset="0"/>
                        </a:rPr>
                        <a:t> a deleted </a:t>
                      </a:r>
                      <a:r>
                        <a:rPr lang="en-US" sz="2000" dirty="0">
                          <a:latin typeface="Segoe UI" pitchFamily="34" charset="0"/>
                          <a:ea typeface="Segoe UI" pitchFamily="34" charset="0"/>
                          <a:cs typeface="Segoe UI" pitchFamily="34" charset="0"/>
                        </a:rPr>
                        <a:t>Active Directory </a:t>
                      </a:r>
                      <a:r>
                        <a:rPr lang="en-CA" sz="2000" baseline="0" dirty="0">
                          <a:latin typeface="Segoe UI" pitchFamily="34" charset="0"/>
                          <a:ea typeface="Segoe UI" pitchFamily="34" charset="0"/>
                          <a:cs typeface="Segoe UI" pitchFamily="34" charset="0"/>
                        </a:rPr>
                        <a:t>object from the Active Directory recycle bin</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7750644"/>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Move-ADObject</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Moves an </a:t>
                      </a:r>
                      <a:r>
                        <a:rPr lang="en-US" sz="2000" dirty="0">
                          <a:latin typeface="Segoe UI" pitchFamily="34" charset="0"/>
                          <a:ea typeface="Segoe UI" pitchFamily="34" charset="0"/>
                          <a:cs typeface="Segoe UI" pitchFamily="34" charset="0"/>
                        </a:rPr>
                        <a:t>Active Directory </a:t>
                      </a:r>
                      <a:r>
                        <a:rPr lang="en-CA" sz="2000" dirty="0">
                          <a:latin typeface="Segoe UI" pitchFamily="34" charset="0"/>
                          <a:ea typeface="Segoe UI" pitchFamily="34" charset="0"/>
                          <a:cs typeface="Segoe UI" pitchFamily="34" charset="0"/>
                        </a:rPr>
                        <a:t>object from one container to another container</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9508397"/>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Sync-ADObject</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Syncs an </a:t>
                      </a:r>
                      <a:r>
                        <a:rPr lang="en-US" sz="2000" dirty="0">
                          <a:latin typeface="Segoe UI" pitchFamily="34" charset="0"/>
                          <a:ea typeface="Segoe UI" pitchFamily="34" charset="0"/>
                          <a:cs typeface="Segoe UI" pitchFamily="34" charset="0"/>
                        </a:rPr>
                        <a:t>Active Directory </a:t>
                      </a:r>
                      <a:r>
                        <a:rPr lang="en-CA" sz="2000" dirty="0">
                          <a:latin typeface="Segoe UI" pitchFamily="34" charset="0"/>
                          <a:ea typeface="Segoe UI" pitchFamily="34" charset="0"/>
                          <a:cs typeface="Segoe UI" pitchFamily="34" charset="0"/>
                        </a:rPr>
                        <a:t>object between two domain controllers</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4271105"/>
                  </a:ext>
                </a:extLst>
              </a:tr>
            </a:tbl>
          </a:graphicData>
        </a:graphic>
      </p:graphicFrame>
      <p:sp>
        <p:nvSpPr>
          <p:cNvPr id="6" name="Rectangle 5"/>
          <p:cNvSpPr/>
          <p:nvPr/>
        </p:nvSpPr>
        <p:spPr>
          <a:xfrm>
            <a:off x="161949" y="6166362"/>
            <a:ext cx="7872914" cy="369332"/>
          </a:xfrm>
          <a:prstGeom prst="rect">
            <a:avLst/>
          </a:prstGeom>
          <a:solidFill>
            <a:schemeClr val="bg1">
              <a:lumMod val="7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anose="020B0602030504020204" pitchFamily="34" charset="0"/>
                <a:cs typeface="Lucida Sans Unicode" panose="020B0602030504020204" pitchFamily="34" charset="0"/>
              </a:rPr>
              <a:t>New‑ADObject ‑Name "JohnSmithcontact" ‑Type contact</a:t>
            </a:r>
          </a:p>
        </p:txBody>
      </p:sp>
    </p:spTree>
    <p:extLst>
      <p:ext uri="{BB962C8B-B14F-4D97-AF65-F5344CB8AC3E}">
        <p14:creationId xmlns:p14="http://schemas.microsoft.com/office/powerpoint/2010/main" val="337561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1f789b1-0dda-42ae-91c8-4abdd28280e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16081" cy="740664"/>
          </a:xfrm>
        </p:spPr>
        <p:txBody>
          <a:bodyPr/>
          <a:lstStyle/>
          <a:p>
            <a:r>
              <a:rPr lang="en-CA" dirty="0"/>
              <a:t>Demonstration: Managing Active Directory objects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Create an Active Directory contact object that has no dedicated cmdlets</a:t>
            </a:r>
          </a:p>
          <a:p>
            <a:r>
              <a:rPr lang="en-US" dirty="0"/>
              <a:t>Verify the creation of the contact</a:t>
            </a:r>
          </a:p>
          <a:p>
            <a:r>
              <a:rPr lang="en-US" dirty="0"/>
              <a:t>Manage user properties by using Active Directory object cmdlets</a:t>
            </a:r>
          </a:p>
          <a:p>
            <a:r>
              <a:rPr lang="en-US" dirty="0"/>
              <a:t>Verify the property changes</a:t>
            </a:r>
          </a:p>
          <a:p>
            <a:r>
              <a:rPr lang="en-US" dirty="0"/>
              <a:t>Change the name of the </a:t>
            </a:r>
            <a:r>
              <a:rPr lang="en-US" b="1" dirty="0"/>
              <a:t>HelpDesk</a:t>
            </a:r>
            <a:r>
              <a:rPr lang="en-US" dirty="0"/>
              <a:t> group to </a:t>
            </a:r>
            <a:r>
              <a:rPr lang="en-US" b="1" dirty="0"/>
              <a:t>SupportTeam</a:t>
            </a:r>
          </a:p>
          <a:p>
            <a:pPr lvl="0"/>
            <a:r>
              <a:rPr lang="en-US" dirty="0"/>
              <a:t>Verify the </a:t>
            </a:r>
            <a:r>
              <a:rPr lang="en-US" b="1" dirty="0"/>
              <a:t>HelpDesk</a:t>
            </a:r>
            <a:r>
              <a:rPr lang="en-US" dirty="0"/>
              <a:t> group name change</a:t>
            </a:r>
            <a:endParaRPr lang="en-US" b="1" dirty="0"/>
          </a:p>
          <a:p>
            <a:endParaRPr lang="en-US" dirty="0"/>
          </a:p>
        </p:txBody>
      </p:sp>
    </p:spTree>
    <p:extLst>
      <p:ext uri="{BB962C8B-B14F-4D97-AF65-F5344CB8AC3E}">
        <p14:creationId xmlns:p14="http://schemas.microsoft.com/office/powerpoint/2010/main" val="1367528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3327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Network configuration cmdlets</a:t>
            </a:r>
          </a:p>
        </p:txBody>
      </p:sp>
      <p:sp>
        <p:nvSpPr>
          <p:cNvPr id="3" name="Text Placeholder 2"/>
          <p:cNvSpPr>
            <a:spLocks noGrp="1"/>
          </p:cNvSpPr>
          <p:nvPr>
            <p:ph type="body" idx="1"/>
          </p:nvPr>
        </p:nvSpPr>
        <p:spPr/>
        <p:txBody>
          <a:bodyPr/>
          <a:lstStyle/>
          <a:p>
            <a:r>
              <a:rPr lang="en-CA" dirty="0"/>
              <a:t>Managing IP addresses
Managing routing
Managing DNS clients
Managing Windows Firewall
Demonstration: Configuring network settings</a:t>
            </a:r>
            <a:endParaRPr lang="en-US" dirty="0"/>
          </a:p>
        </p:txBody>
      </p:sp>
    </p:spTree>
    <p:extLst>
      <p:ext uri="{BB962C8B-B14F-4D97-AF65-F5344CB8AC3E}">
        <p14:creationId xmlns:p14="http://schemas.microsoft.com/office/powerpoint/2010/main" val="1048789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IP addresses</a:t>
            </a:r>
          </a:p>
        </p:txBody>
      </p:sp>
      <p:graphicFrame>
        <p:nvGraphicFramePr>
          <p:cNvPr id="4" name="Content Placeholder 1"/>
          <p:cNvGraphicFramePr>
            <a:graphicFrameLocks/>
          </p:cNvGraphicFramePr>
          <p:nvPr>
            <p:extLst>
              <p:ext uri="{D42A27DB-BD31-4B8C-83A1-F6EECF244321}">
                <p14:modId xmlns:p14="http://schemas.microsoft.com/office/powerpoint/2010/main" val="3117825947"/>
              </p:ext>
            </p:extLst>
          </p:nvPr>
        </p:nvGraphicFramePr>
        <p:xfrm>
          <a:off x="458788" y="1020763"/>
          <a:ext cx="8118475" cy="741680"/>
        </p:xfrm>
        <a:graphic>
          <a:graphicData uri="http://schemas.openxmlformats.org/drawingml/2006/table">
            <a:tbl>
              <a:tblPr firstRow="1" bandRow="1">
                <a:tableStyleId>{5C22544A-7EE6-4342-B048-85BDC9FD1C3A}</a:tableStyleId>
              </a:tblPr>
              <a:tblGrid>
                <a:gridCol w="1623695">
                  <a:extLst>
                    <a:ext uri="{9D8B030D-6E8A-4147-A177-3AD203B41FA5}">
                      <a16:colId xmlns:a16="http://schemas.microsoft.com/office/drawing/2014/main" val="1919592981"/>
                    </a:ext>
                  </a:extLst>
                </a:gridCol>
                <a:gridCol w="1623695">
                  <a:extLst>
                    <a:ext uri="{9D8B030D-6E8A-4147-A177-3AD203B41FA5}">
                      <a16:colId xmlns:a16="http://schemas.microsoft.com/office/drawing/2014/main" val="4051674382"/>
                    </a:ext>
                  </a:extLst>
                </a:gridCol>
                <a:gridCol w="1623695">
                  <a:extLst>
                    <a:ext uri="{9D8B030D-6E8A-4147-A177-3AD203B41FA5}">
                      <a16:colId xmlns:a16="http://schemas.microsoft.com/office/drawing/2014/main" val="2413206345"/>
                    </a:ext>
                  </a:extLst>
                </a:gridCol>
                <a:gridCol w="1623695">
                  <a:extLst>
                    <a:ext uri="{9D8B030D-6E8A-4147-A177-3AD203B41FA5}">
                      <a16:colId xmlns:a16="http://schemas.microsoft.com/office/drawing/2014/main" val="1568731266"/>
                    </a:ext>
                  </a:extLst>
                </a:gridCol>
                <a:gridCol w="1623695">
                  <a:extLst>
                    <a:ext uri="{9D8B030D-6E8A-4147-A177-3AD203B41FA5}">
                      <a16:colId xmlns:a16="http://schemas.microsoft.com/office/drawing/2014/main" val="3348704129"/>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56014734"/>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79192874"/>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316999498"/>
              </p:ext>
            </p:extLst>
          </p:nvPr>
        </p:nvGraphicFramePr>
        <p:xfrm>
          <a:off x="410655" y="1065083"/>
          <a:ext cx="8320395" cy="2602338"/>
        </p:xfrm>
        <a:graphic>
          <a:graphicData uri="http://schemas.openxmlformats.org/drawingml/2006/table">
            <a:tbl>
              <a:tblPr firstRow="1" bandRow="1">
                <a:tableStyleId>{21E4AEA4-8DFA-4A89-87EB-49C32662AFE0}</a:tableStyleId>
              </a:tblPr>
              <a:tblGrid>
                <a:gridCol w="2603041">
                  <a:extLst>
                    <a:ext uri="{9D8B030D-6E8A-4147-A177-3AD203B41FA5}">
                      <a16:colId xmlns:a16="http://schemas.microsoft.com/office/drawing/2014/main" val="20000"/>
                    </a:ext>
                  </a:extLst>
                </a:gridCol>
                <a:gridCol w="5717354">
                  <a:extLst>
                    <a:ext uri="{9D8B030D-6E8A-4147-A177-3AD203B41FA5}">
                      <a16:colId xmlns:a16="http://schemas.microsoft.com/office/drawing/2014/main" val="20001"/>
                    </a:ext>
                  </a:extLst>
                </a:gridCol>
              </a:tblGrid>
              <a:tr h="489738">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a:solidFill>
                            <a:schemeClr val="tx1"/>
                          </a:solidFill>
                          <a:latin typeface="Segoe UI" pitchFamily="34" charset="0"/>
                          <a:ea typeface="Segoe UI" pitchFamily="34" charset="0"/>
                          <a:cs typeface="Segoe UI" pitchFamily="34" charset="0"/>
                        </a:rPr>
                        <a:t>Cmdlet</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a:solidFill>
                            <a:schemeClr val="tx1"/>
                          </a:solidFill>
                          <a:latin typeface="Segoe UI" pitchFamily="34" charset="0"/>
                          <a:ea typeface="Segoe UI" pitchFamily="34" charset="0"/>
                          <a:cs typeface="Segoe UI" pitchFamily="34" charset="0"/>
                        </a:rPr>
                        <a:t> Description</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New-NetIPAddress</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Creates</a:t>
                      </a:r>
                      <a:r>
                        <a:rPr lang="en-US" sz="2000" baseline="0" dirty="0">
                          <a:latin typeface="Segoe UI" pitchFamily="34" charset="0"/>
                          <a:ea typeface="Segoe UI" pitchFamily="34" charset="0"/>
                          <a:cs typeface="Segoe UI" pitchFamily="34" charset="0"/>
                        </a:rPr>
                        <a:t> a new IP address</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Set-NetIPAddress</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Sets</a:t>
                      </a:r>
                      <a:r>
                        <a:rPr lang="en-US" sz="2000" baseline="0" dirty="0">
                          <a:latin typeface="Segoe UI" pitchFamily="34" charset="0"/>
                          <a:ea typeface="Segoe UI" pitchFamily="34" charset="0"/>
                          <a:cs typeface="Segoe UI" pitchFamily="34" charset="0"/>
                        </a:rPr>
                        <a:t> properties of an IP address</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Get-NetIPAddress</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Displays</a:t>
                      </a:r>
                      <a:r>
                        <a:rPr lang="en-US" sz="2000" baseline="0" dirty="0">
                          <a:latin typeface="Segoe UI" pitchFamily="34" charset="0"/>
                          <a:ea typeface="Segoe UI" pitchFamily="34" charset="0"/>
                          <a:cs typeface="Segoe UI" pitchFamily="34" charset="0"/>
                        </a:rPr>
                        <a:t> properties of an IP address</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8756">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Remove-NetIPAddress</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000" dirty="0">
                          <a:latin typeface="Segoe UI" pitchFamily="34" charset="0"/>
                          <a:ea typeface="Segoe UI" pitchFamily="34" charset="0"/>
                          <a:cs typeface="Segoe UI" pitchFamily="34" charset="0"/>
                        </a:rPr>
                        <a:t>Deletes </a:t>
                      </a:r>
                      <a:r>
                        <a:rPr lang="en-US" sz="2000" baseline="0" dirty="0">
                          <a:latin typeface="Segoe UI" pitchFamily="34" charset="0"/>
                          <a:ea typeface="Segoe UI" pitchFamily="34" charset="0"/>
                          <a:cs typeface="Segoe UI" pitchFamily="34" charset="0"/>
                        </a:rPr>
                        <a:t>an IP address</a:t>
                      </a:r>
                      <a:endParaRPr lang="en-CA" sz="2000" dirty="0">
                        <a:latin typeface="Segoe UI" pitchFamily="34" charset="0"/>
                        <a:ea typeface="Segoe UI" pitchFamily="34" charset="0"/>
                        <a:cs typeface="Segoe UI" pitchFamily="34" charset="0"/>
                      </a:endParaRPr>
                    </a:p>
                    <a:p>
                      <a:pPr>
                        <a:lnSpc>
                          <a:spcPct val="115000"/>
                        </a:lnSpc>
                        <a:spcAft>
                          <a:spcPts val="0"/>
                        </a:spcAft>
                      </a:pP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6" name="Rectangle 5"/>
          <p:cNvSpPr/>
          <p:nvPr/>
        </p:nvSpPr>
        <p:spPr>
          <a:xfrm>
            <a:off x="410654" y="4001843"/>
            <a:ext cx="8394137" cy="646331"/>
          </a:xfrm>
          <a:prstGeom prst="rect">
            <a:avLst/>
          </a:prstGeom>
          <a:solidFill>
            <a:schemeClr val="bg1">
              <a:lumMod val="7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anose="020B0602030504020204" pitchFamily="34" charset="0"/>
                <a:ea typeface="Verdana" panose="020B0604030504040204" pitchFamily="34" charset="0"/>
                <a:cs typeface="Lucida Sans Unicode" panose="020B0602030504020204" pitchFamily="34" charset="0"/>
              </a:rPr>
              <a:t>New‑NetIPAddress ‑IPAddress 192.168.1.10 -InterfaceAlias “Ethernet” -PrefixLength 24 -DefaultGateway 192.168.1.1</a:t>
            </a:r>
          </a:p>
        </p:txBody>
      </p:sp>
    </p:spTree>
    <p:extLst>
      <p:ext uri="{BB962C8B-B14F-4D97-AF65-F5344CB8AC3E}">
        <p14:creationId xmlns:p14="http://schemas.microsoft.com/office/powerpoint/2010/main" val="4166074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routing</a:t>
            </a:r>
          </a:p>
        </p:txBody>
      </p:sp>
      <p:graphicFrame>
        <p:nvGraphicFramePr>
          <p:cNvPr id="4" name="Content Placeholder 1"/>
          <p:cNvGraphicFramePr>
            <a:graphicFrameLocks/>
          </p:cNvGraphicFramePr>
          <p:nvPr>
            <p:extLst>
              <p:ext uri="{D42A27DB-BD31-4B8C-83A1-F6EECF244321}">
                <p14:modId xmlns:p14="http://schemas.microsoft.com/office/powerpoint/2010/main" val="3592550667"/>
              </p:ext>
            </p:extLst>
          </p:nvPr>
        </p:nvGraphicFramePr>
        <p:xfrm>
          <a:off x="458788" y="1020763"/>
          <a:ext cx="8118475" cy="741680"/>
        </p:xfrm>
        <a:graphic>
          <a:graphicData uri="http://schemas.openxmlformats.org/drawingml/2006/table">
            <a:tbl>
              <a:tblPr firstRow="1" bandRow="1">
                <a:tableStyleId>{5C22544A-7EE6-4342-B048-85BDC9FD1C3A}</a:tableStyleId>
              </a:tblPr>
              <a:tblGrid>
                <a:gridCol w="1623695">
                  <a:extLst>
                    <a:ext uri="{9D8B030D-6E8A-4147-A177-3AD203B41FA5}">
                      <a16:colId xmlns:a16="http://schemas.microsoft.com/office/drawing/2014/main" val="1695592358"/>
                    </a:ext>
                  </a:extLst>
                </a:gridCol>
                <a:gridCol w="1623695">
                  <a:extLst>
                    <a:ext uri="{9D8B030D-6E8A-4147-A177-3AD203B41FA5}">
                      <a16:colId xmlns:a16="http://schemas.microsoft.com/office/drawing/2014/main" val="4156463348"/>
                    </a:ext>
                  </a:extLst>
                </a:gridCol>
                <a:gridCol w="1623695">
                  <a:extLst>
                    <a:ext uri="{9D8B030D-6E8A-4147-A177-3AD203B41FA5}">
                      <a16:colId xmlns:a16="http://schemas.microsoft.com/office/drawing/2014/main" val="1289258368"/>
                    </a:ext>
                  </a:extLst>
                </a:gridCol>
                <a:gridCol w="1623695">
                  <a:extLst>
                    <a:ext uri="{9D8B030D-6E8A-4147-A177-3AD203B41FA5}">
                      <a16:colId xmlns:a16="http://schemas.microsoft.com/office/drawing/2014/main" val="458276988"/>
                    </a:ext>
                  </a:extLst>
                </a:gridCol>
                <a:gridCol w="1623695">
                  <a:extLst>
                    <a:ext uri="{9D8B030D-6E8A-4147-A177-3AD203B41FA5}">
                      <a16:colId xmlns:a16="http://schemas.microsoft.com/office/drawing/2014/main" val="272603974"/>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19621093"/>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4534667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898268985"/>
              </p:ext>
            </p:extLst>
          </p:nvPr>
        </p:nvGraphicFramePr>
        <p:xfrm>
          <a:off x="587631" y="1065083"/>
          <a:ext cx="7872914" cy="3393378"/>
        </p:xfrm>
        <a:graphic>
          <a:graphicData uri="http://schemas.openxmlformats.org/drawingml/2006/table">
            <a:tbl>
              <a:tblPr firstRow="1" bandRow="1">
                <a:tableStyleId>{21E4AEA4-8DFA-4A89-87EB-49C32662AFE0}</a:tableStyleId>
              </a:tblPr>
              <a:tblGrid>
                <a:gridCol w="2603041">
                  <a:extLst>
                    <a:ext uri="{9D8B030D-6E8A-4147-A177-3AD203B41FA5}">
                      <a16:colId xmlns:a16="http://schemas.microsoft.com/office/drawing/2014/main" val="20000"/>
                    </a:ext>
                  </a:extLst>
                </a:gridCol>
                <a:gridCol w="5269873">
                  <a:extLst>
                    <a:ext uri="{9D8B030D-6E8A-4147-A177-3AD203B41FA5}">
                      <a16:colId xmlns:a16="http://schemas.microsoft.com/office/drawing/2014/main" val="20001"/>
                    </a:ext>
                  </a:extLst>
                </a:gridCol>
              </a:tblGrid>
              <a:tr h="489738">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a:solidFill>
                            <a:schemeClr val="tx1"/>
                          </a:solidFill>
                          <a:latin typeface="Segoe UI" pitchFamily="34" charset="0"/>
                          <a:ea typeface="Segoe UI" pitchFamily="34" charset="0"/>
                          <a:cs typeface="Segoe UI" pitchFamily="34" charset="0"/>
                        </a:rPr>
                        <a:t>Cmdlet</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a:solidFill>
                            <a:schemeClr val="tx1"/>
                          </a:solidFill>
                          <a:latin typeface="Segoe UI" pitchFamily="34" charset="0"/>
                          <a:ea typeface="Segoe UI" pitchFamily="34" charset="0"/>
                          <a:cs typeface="Segoe UI" pitchFamily="34" charset="0"/>
                        </a:rPr>
                        <a:t> Description</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New-NetRoute</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Create</a:t>
                      </a:r>
                      <a:r>
                        <a:rPr lang="en-US" sz="2000" baseline="0" dirty="0">
                          <a:latin typeface="Segoe UI" pitchFamily="34" charset="0"/>
                          <a:ea typeface="Segoe UI" pitchFamily="34" charset="0"/>
                          <a:cs typeface="Segoe UI" pitchFamily="34" charset="0"/>
                        </a:rPr>
                        <a:t>s an IP routing table entry</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Set-NetRoute</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Sets</a:t>
                      </a:r>
                      <a:r>
                        <a:rPr lang="en-US" sz="2000" baseline="0" dirty="0">
                          <a:latin typeface="Segoe UI" pitchFamily="34" charset="0"/>
                          <a:ea typeface="Segoe UI" pitchFamily="34" charset="0"/>
                          <a:cs typeface="Segoe UI" pitchFamily="34" charset="0"/>
                        </a:rPr>
                        <a:t> properties of an IP routing table entry</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Get-NetRoute</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Displays</a:t>
                      </a:r>
                      <a:r>
                        <a:rPr lang="en-US" sz="2000" baseline="0" dirty="0">
                          <a:latin typeface="Segoe UI" pitchFamily="34" charset="0"/>
                          <a:ea typeface="Segoe UI" pitchFamily="34" charset="0"/>
                          <a:cs typeface="Segoe UI" pitchFamily="34" charset="0"/>
                        </a:rPr>
                        <a:t> properties of an IP routing table entry</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8756">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Remove-NetRoute</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Deletes an</a:t>
                      </a:r>
                      <a:r>
                        <a:rPr lang="en-US" sz="2000" baseline="0" dirty="0">
                          <a:latin typeface="Segoe UI" pitchFamily="34" charset="0"/>
                          <a:ea typeface="Segoe UI" pitchFamily="34" charset="0"/>
                          <a:cs typeface="Segoe UI" pitchFamily="34" charset="0"/>
                        </a:rPr>
                        <a:t> IP routing table entry</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Find-NetRoute</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Identifies</a:t>
                      </a:r>
                      <a:r>
                        <a:rPr lang="en-CA" sz="2000" baseline="0" dirty="0">
                          <a:latin typeface="Segoe UI" pitchFamily="34" charset="0"/>
                          <a:ea typeface="Segoe UI" pitchFamily="34" charset="0"/>
                          <a:cs typeface="Segoe UI" pitchFamily="34" charset="0"/>
                        </a:rPr>
                        <a:t> the best local IP address and route to reach a remote address</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896963"/>
                  </a:ext>
                </a:extLst>
              </a:tr>
            </a:tbl>
          </a:graphicData>
        </a:graphic>
      </p:graphicFrame>
      <p:sp>
        <p:nvSpPr>
          <p:cNvPr id="6" name="Rectangle 5"/>
          <p:cNvSpPr/>
          <p:nvPr/>
        </p:nvSpPr>
        <p:spPr>
          <a:xfrm>
            <a:off x="587631" y="4624413"/>
            <a:ext cx="7872913" cy="646331"/>
          </a:xfrm>
          <a:prstGeom prst="rect">
            <a:avLst/>
          </a:prstGeom>
          <a:solidFill>
            <a:schemeClr val="bg1">
              <a:lumMod val="7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anose="020B0602030504020204" pitchFamily="34" charset="0"/>
                <a:cs typeface="Lucida Sans Unicode" panose="020B0602030504020204" pitchFamily="34" charset="0"/>
              </a:rPr>
              <a:t>New-NetRoute -DestinationPrefix 0.0.0.0/24 -InterfaceAlias “Ethernet” -DefaultGateway 192.168.1.1</a:t>
            </a:r>
          </a:p>
        </p:txBody>
      </p:sp>
    </p:spTree>
    <p:extLst>
      <p:ext uri="{BB962C8B-B14F-4D97-AF65-F5344CB8AC3E}">
        <p14:creationId xmlns:p14="http://schemas.microsoft.com/office/powerpoint/2010/main" val="971537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DNS clients</a:t>
            </a:r>
          </a:p>
        </p:txBody>
      </p:sp>
      <p:graphicFrame>
        <p:nvGraphicFramePr>
          <p:cNvPr id="4" name="Content Placeholder 1"/>
          <p:cNvGraphicFramePr>
            <a:graphicFrameLocks/>
          </p:cNvGraphicFramePr>
          <p:nvPr>
            <p:extLst>
              <p:ext uri="{D42A27DB-BD31-4B8C-83A1-F6EECF244321}">
                <p14:modId xmlns:p14="http://schemas.microsoft.com/office/powerpoint/2010/main" val="1834987884"/>
              </p:ext>
            </p:extLst>
          </p:nvPr>
        </p:nvGraphicFramePr>
        <p:xfrm>
          <a:off x="458788" y="1020763"/>
          <a:ext cx="8118475" cy="741680"/>
        </p:xfrm>
        <a:graphic>
          <a:graphicData uri="http://schemas.openxmlformats.org/drawingml/2006/table">
            <a:tbl>
              <a:tblPr firstRow="1" bandRow="1">
                <a:tableStyleId>{5C22544A-7EE6-4342-B048-85BDC9FD1C3A}</a:tableStyleId>
              </a:tblPr>
              <a:tblGrid>
                <a:gridCol w="1623695">
                  <a:extLst>
                    <a:ext uri="{9D8B030D-6E8A-4147-A177-3AD203B41FA5}">
                      <a16:colId xmlns:a16="http://schemas.microsoft.com/office/drawing/2014/main" val="417511639"/>
                    </a:ext>
                  </a:extLst>
                </a:gridCol>
                <a:gridCol w="1623695">
                  <a:extLst>
                    <a:ext uri="{9D8B030D-6E8A-4147-A177-3AD203B41FA5}">
                      <a16:colId xmlns:a16="http://schemas.microsoft.com/office/drawing/2014/main" val="3008189422"/>
                    </a:ext>
                  </a:extLst>
                </a:gridCol>
                <a:gridCol w="1623695">
                  <a:extLst>
                    <a:ext uri="{9D8B030D-6E8A-4147-A177-3AD203B41FA5}">
                      <a16:colId xmlns:a16="http://schemas.microsoft.com/office/drawing/2014/main" val="3051636744"/>
                    </a:ext>
                  </a:extLst>
                </a:gridCol>
                <a:gridCol w="1623695">
                  <a:extLst>
                    <a:ext uri="{9D8B030D-6E8A-4147-A177-3AD203B41FA5}">
                      <a16:colId xmlns:a16="http://schemas.microsoft.com/office/drawing/2014/main" val="156579104"/>
                    </a:ext>
                  </a:extLst>
                </a:gridCol>
                <a:gridCol w="1623695">
                  <a:extLst>
                    <a:ext uri="{9D8B030D-6E8A-4147-A177-3AD203B41FA5}">
                      <a16:colId xmlns:a16="http://schemas.microsoft.com/office/drawing/2014/main" val="374305997"/>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31403633"/>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62957524"/>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535285344"/>
              </p:ext>
            </p:extLst>
          </p:nvPr>
        </p:nvGraphicFramePr>
        <p:xfrm>
          <a:off x="587631" y="1065083"/>
          <a:ext cx="7872914" cy="3754314"/>
        </p:xfrm>
        <a:graphic>
          <a:graphicData uri="http://schemas.openxmlformats.org/drawingml/2006/table">
            <a:tbl>
              <a:tblPr firstRow="1" bandRow="1">
                <a:tableStyleId>{21E4AEA4-8DFA-4A89-87EB-49C32662AFE0}</a:tableStyleId>
              </a:tblPr>
              <a:tblGrid>
                <a:gridCol w="2828429">
                  <a:extLst>
                    <a:ext uri="{9D8B030D-6E8A-4147-A177-3AD203B41FA5}">
                      <a16:colId xmlns:a16="http://schemas.microsoft.com/office/drawing/2014/main" val="20000"/>
                    </a:ext>
                  </a:extLst>
                </a:gridCol>
                <a:gridCol w="5044485">
                  <a:extLst>
                    <a:ext uri="{9D8B030D-6E8A-4147-A177-3AD203B41FA5}">
                      <a16:colId xmlns:a16="http://schemas.microsoft.com/office/drawing/2014/main" val="20001"/>
                    </a:ext>
                  </a:extLst>
                </a:gridCol>
              </a:tblGrid>
              <a:tr h="489738">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200" b="1" kern="1200" dirty="0">
                          <a:solidFill>
                            <a:schemeClr val="dk1"/>
                          </a:solidFill>
                          <a:latin typeface="Segoe UI" panose="020B0502040204020203" pitchFamily="34" charset="0"/>
                          <a:ea typeface="Segoe UI" pitchFamily="34" charset="0"/>
                          <a:cs typeface="Segoe UI" panose="020B0502040204020203" pitchFamily="34" charset="0"/>
                        </a:rPr>
                        <a:t>Cmdlet</a:t>
                      </a: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200" b="1" kern="1200" dirty="0">
                          <a:solidFill>
                            <a:schemeClr val="dk1"/>
                          </a:solidFill>
                          <a:latin typeface="Segoe UI" panose="020B0502040204020203" pitchFamily="34" charset="0"/>
                          <a:ea typeface="Segoe UI" pitchFamily="34" charset="0"/>
                          <a:cs typeface="Segoe UI" panose="020B0502040204020203" pitchFamily="34" charset="0"/>
                        </a:rPr>
                        <a:t> Description</a:t>
                      </a: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a:lnSpc>
                          <a:spcPct val="115000"/>
                        </a:lnSpc>
                        <a:spcAft>
                          <a:spcPts val="0"/>
                        </a:spcAft>
                      </a:pPr>
                      <a:r>
                        <a:rPr lang="en-US" sz="2200" b="1" kern="1200" dirty="0">
                          <a:solidFill>
                            <a:schemeClr val="dk1"/>
                          </a:solidFill>
                          <a:latin typeface="Segoe UI" panose="020B0502040204020203" pitchFamily="34" charset="0"/>
                          <a:ea typeface="Segoe UI" pitchFamily="34" charset="0"/>
                          <a:cs typeface="Segoe UI" panose="020B0502040204020203" pitchFamily="34" charset="0"/>
                        </a:rPr>
                        <a:t>Get-DnsClient</a:t>
                      </a:r>
                      <a:endParaRPr lang="en-CA" sz="2200" b="1" kern="1200" dirty="0">
                        <a:solidFill>
                          <a:schemeClr val="dk1"/>
                        </a:solidFill>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200" b="0" kern="1200" dirty="0">
                          <a:solidFill>
                            <a:schemeClr val="dk1"/>
                          </a:solidFill>
                          <a:latin typeface="Segoe UI" panose="020B0502040204020203" pitchFamily="34" charset="0"/>
                          <a:ea typeface="Segoe UI" pitchFamily="34" charset="0"/>
                          <a:cs typeface="Segoe UI" panose="020B0502040204020203" pitchFamily="34" charset="0"/>
                        </a:rPr>
                        <a:t>Gets details about a network interface on a computer</a:t>
                      </a:r>
                      <a:endParaRPr lang="en-CA" sz="2200" b="0" kern="1200" dirty="0">
                        <a:solidFill>
                          <a:schemeClr val="dk1"/>
                        </a:solidFill>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a:lnSpc>
                          <a:spcPct val="115000"/>
                        </a:lnSpc>
                        <a:spcAft>
                          <a:spcPts val="0"/>
                        </a:spcAft>
                      </a:pPr>
                      <a:r>
                        <a:rPr lang="en-US" sz="2200" b="1" kern="1200" dirty="0">
                          <a:solidFill>
                            <a:schemeClr val="dk1"/>
                          </a:solidFill>
                          <a:latin typeface="Segoe UI" panose="020B0502040204020203" pitchFamily="34" charset="0"/>
                          <a:ea typeface="Segoe UI" pitchFamily="34" charset="0"/>
                          <a:cs typeface="Segoe UI" panose="020B0502040204020203" pitchFamily="34" charset="0"/>
                        </a:rPr>
                        <a:t>Set-DnsClient</a:t>
                      </a:r>
                      <a:endParaRPr lang="en-CA" sz="2200" b="1" kern="1200" dirty="0">
                        <a:solidFill>
                          <a:schemeClr val="dk1"/>
                        </a:solidFill>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200" b="0" kern="1200" dirty="0">
                          <a:solidFill>
                            <a:schemeClr val="dk1"/>
                          </a:solidFill>
                          <a:latin typeface="Segoe UI" panose="020B0502040204020203" pitchFamily="34" charset="0"/>
                          <a:ea typeface="Segoe UI" pitchFamily="34" charset="0"/>
                          <a:cs typeface="Segoe UI" panose="020B0502040204020203" pitchFamily="34" charset="0"/>
                        </a:rPr>
                        <a:t>Set DNS client configuration settings for a network interface</a:t>
                      </a:r>
                      <a:endParaRPr lang="en-CA" sz="2200" b="0" kern="1200" dirty="0">
                        <a:solidFill>
                          <a:schemeClr val="dk1"/>
                        </a:solidFill>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marL="0" marR="0">
                        <a:lnSpc>
                          <a:spcPct val="115000"/>
                        </a:lnSpc>
                        <a:spcBef>
                          <a:spcPts val="0"/>
                        </a:spcBef>
                        <a:spcAft>
                          <a:spcPts val="0"/>
                        </a:spcAft>
                      </a:pPr>
                      <a:r>
                        <a:rPr lang="en-US" sz="2200" b="1" kern="1200" dirty="0">
                          <a:solidFill>
                            <a:schemeClr val="dk1"/>
                          </a:solidFill>
                          <a:latin typeface="Segoe UI" panose="020B0502040204020203" pitchFamily="34" charset="0"/>
                          <a:ea typeface="Segoe UI" pitchFamily="34" charset="0"/>
                          <a:cs typeface="Segoe UI" panose="020B0502040204020203" pitchFamily="34" charset="0"/>
                        </a:rPr>
                        <a:t>Get-Dns</a:t>
                      </a:r>
                      <a:br>
                        <a:rPr lang="en-US" sz="2200" b="1" kern="1200" dirty="0">
                          <a:solidFill>
                            <a:schemeClr val="dk1"/>
                          </a:solidFill>
                          <a:latin typeface="Segoe UI" panose="020B0502040204020203" pitchFamily="34" charset="0"/>
                          <a:ea typeface="Segoe UI" pitchFamily="34" charset="0"/>
                          <a:cs typeface="Segoe UI" panose="020B0502040204020203" pitchFamily="34" charset="0"/>
                        </a:rPr>
                      </a:br>
                      <a:r>
                        <a:rPr lang="en-US" sz="2200" b="1" kern="1200" dirty="0">
                          <a:solidFill>
                            <a:schemeClr val="dk1"/>
                          </a:solidFill>
                          <a:latin typeface="Segoe UI" panose="020B0502040204020203" pitchFamily="34" charset="0"/>
                          <a:ea typeface="Segoe UI" pitchFamily="34" charset="0"/>
                          <a:cs typeface="Segoe UI" panose="020B0502040204020203" pitchFamily="34" charset="0"/>
                        </a:rPr>
                        <a:t>ClientServerAddress</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b="0" kern="1200" dirty="0">
                          <a:solidFill>
                            <a:schemeClr val="dk1"/>
                          </a:solidFill>
                          <a:latin typeface="Segoe UI" panose="020B0502040204020203" pitchFamily="34" charset="0"/>
                          <a:ea typeface="Segoe UI" pitchFamily="34" charset="0"/>
                          <a:cs typeface="Segoe UI" panose="020B0502040204020203" pitchFamily="34" charset="0"/>
                        </a:rPr>
                        <a:t>Gets the DNS server address settings for a network interface</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911120"/>
                  </a:ext>
                </a:extLst>
              </a:tr>
              <a:tr h="258756">
                <a:tc>
                  <a:txBody>
                    <a:bodyPr/>
                    <a:lstStyle/>
                    <a:p>
                      <a:pPr marL="0" marR="0">
                        <a:lnSpc>
                          <a:spcPct val="115000"/>
                        </a:lnSpc>
                        <a:spcBef>
                          <a:spcPts val="0"/>
                        </a:spcBef>
                        <a:spcAft>
                          <a:spcPts val="0"/>
                        </a:spcAft>
                      </a:pPr>
                      <a:r>
                        <a:rPr lang="en-US" sz="2200" b="1" kern="1200" dirty="0">
                          <a:solidFill>
                            <a:schemeClr val="dk1"/>
                          </a:solidFill>
                          <a:latin typeface="Segoe UI" panose="020B0502040204020203" pitchFamily="34" charset="0"/>
                          <a:ea typeface="Segoe UI" pitchFamily="34" charset="0"/>
                          <a:cs typeface="Segoe UI" panose="020B0502040204020203" pitchFamily="34" charset="0"/>
                        </a:rPr>
                        <a:t>Set-Dns</a:t>
                      </a:r>
                      <a:br>
                        <a:rPr lang="en-US" sz="2200" b="1" kern="1200" dirty="0">
                          <a:solidFill>
                            <a:schemeClr val="dk1"/>
                          </a:solidFill>
                          <a:latin typeface="Segoe UI" panose="020B0502040204020203" pitchFamily="34" charset="0"/>
                          <a:ea typeface="Segoe UI" pitchFamily="34" charset="0"/>
                          <a:cs typeface="Segoe UI" panose="020B0502040204020203" pitchFamily="34" charset="0"/>
                        </a:rPr>
                      </a:br>
                      <a:r>
                        <a:rPr lang="en-US" sz="2200" b="1" kern="1200" dirty="0">
                          <a:solidFill>
                            <a:schemeClr val="dk1"/>
                          </a:solidFill>
                          <a:latin typeface="Segoe UI" panose="020B0502040204020203" pitchFamily="34" charset="0"/>
                          <a:ea typeface="Segoe UI" pitchFamily="34" charset="0"/>
                          <a:cs typeface="Segoe UI" panose="020B0502040204020203" pitchFamily="34" charset="0"/>
                        </a:rPr>
                        <a:t>ClientServerAddress</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b="0" kern="1200" dirty="0">
                          <a:solidFill>
                            <a:schemeClr val="dk1"/>
                          </a:solidFill>
                          <a:latin typeface="Segoe UI" panose="020B0502040204020203" pitchFamily="34" charset="0"/>
                          <a:ea typeface="Segoe UI" pitchFamily="34" charset="0"/>
                          <a:cs typeface="Segoe UI" panose="020B0502040204020203" pitchFamily="34" charset="0"/>
                        </a:rPr>
                        <a:t>Sets the DNS server address for a network interface</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2095776"/>
                  </a:ext>
                </a:extLst>
              </a:tr>
            </a:tbl>
          </a:graphicData>
        </a:graphic>
      </p:graphicFrame>
      <p:sp>
        <p:nvSpPr>
          <p:cNvPr id="6" name="Rectangle 5"/>
          <p:cNvSpPr/>
          <p:nvPr/>
        </p:nvSpPr>
        <p:spPr>
          <a:xfrm>
            <a:off x="581568" y="5804130"/>
            <a:ext cx="7872914" cy="646331"/>
          </a:xfrm>
          <a:prstGeom prst="rect">
            <a:avLst/>
          </a:prstGeom>
          <a:solidFill>
            <a:schemeClr val="bg1">
              <a:lumMod val="7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anose="020B0602030504020204" pitchFamily="34" charset="0"/>
                <a:cs typeface="Lucida Sans Unicode" panose="020B0602030504020204" pitchFamily="34" charset="0"/>
              </a:rPr>
              <a:t>Set-DnsClient -InterfaceAlias Ethernet -ConnectionSpecificSuffix “adatum.com”</a:t>
            </a:r>
          </a:p>
        </p:txBody>
      </p:sp>
    </p:spTree>
    <p:extLst>
      <p:ext uri="{BB962C8B-B14F-4D97-AF65-F5344CB8AC3E}">
        <p14:creationId xmlns:p14="http://schemas.microsoft.com/office/powerpoint/2010/main" val="2993351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ba9660a-8f90-4985-a8d0-367657ec19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Windows Firewall</a:t>
            </a:r>
          </a:p>
        </p:txBody>
      </p:sp>
      <p:graphicFrame>
        <p:nvGraphicFramePr>
          <p:cNvPr id="4" name="Content Placeholder 1"/>
          <p:cNvGraphicFramePr>
            <a:graphicFrameLocks/>
          </p:cNvGraphicFramePr>
          <p:nvPr>
            <p:extLst>
              <p:ext uri="{D42A27DB-BD31-4B8C-83A1-F6EECF244321}">
                <p14:modId xmlns:p14="http://schemas.microsoft.com/office/powerpoint/2010/main" val="557995829"/>
              </p:ext>
            </p:extLst>
          </p:nvPr>
        </p:nvGraphicFramePr>
        <p:xfrm>
          <a:off x="458788" y="1020763"/>
          <a:ext cx="8118475" cy="741680"/>
        </p:xfrm>
        <a:graphic>
          <a:graphicData uri="http://schemas.openxmlformats.org/drawingml/2006/table">
            <a:tbl>
              <a:tblPr firstRow="1" bandRow="1">
                <a:tableStyleId>{5C22544A-7EE6-4342-B048-85BDC9FD1C3A}</a:tableStyleId>
              </a:tblPr>
              <a:tblGrid>
                <a:gridCol w="1623695">
                  <a:extLst>
                    <a:ext uri="{9D8B030D-6E8A-4147-A177-3AD203B41FA5}">
                      <a16:colId xmlns:a16="http://schemas.microsoft.com/office/drawing/2014/main" val="3562132578"/>
                    </a:ext>
                  </a:extLst>
                </a:gridCol>
                <a:gridCol w="1623695">
                  <a:extLst>
                    <a:ext uri="{9D8B030D-6E8A-4147-A177-3AD203B41FA5}">
                      <a16:colId xmlns:a16="http://schemas.microsoft.com/office/drawing/2014/main" val="1699409837"/>
                    </a:ext>
                  </a:extLst>
                </a:gridCol>
                <a:gridCol w="1623695">
                  <a:extLst>
                    <a:ext uri="{9D8B030D-6E8A-4147-A177-3AD203B41FA5}">
                      <a16:colId xmlns:a16="http://schemas.microsoft.com/office/drawing/2014/main" val="816948407"/>
                    </a:ext>
                  </a:extLst>
                </a:gridCol>
                <a:gridCol w="1623695">
                  <a:extLst>
                    <a:ext uri="{9D8B030D-6E8A-4147-A177-3AD203B41FA5}">
                      <a16:colId xmlns:a16="http://schemas.microsoft.com/office/drawing/2014/main" val="2769363291"/>
                    </a:ext>
                  </a:extLst>
                </a:gridCol>
                <a:gridCol w="1623695">
                  <a:extLst>
                    <a:ext uri="{9D8B030D-6E8A-4147-A177-3AD203B41FA5}">
                      <a16:colId xmlns:a16="http://schemas.microsoft.com/office/drawing/2014/main" val="702961411"/>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06183833"/>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28453374"/>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7409202"/>
              </p:ext>
            </p:extLst>
          </p:nvPr>
        </p:nvGraphicFramePr>
        <p:xfrm>
          <a:off x="501437" y="1153571"/>
          <a:ext cx="8254068" cy="5245458"/>
        </p:xfrm>
        <a:graphic>
          <a:graphicData uri="http://schemas.openxmlformats.org/drawingml/2006/table">
            <a:tbl>
              <a:tblPr firstRow="1" bandRow="1">
                <a:tableStyleId>{21E4AEA4-8DFA-4A89-87EB-49C32662AFE0}</a:tableStyleId>
              </a:tblPr>
              <a:tblGrid>
                <a:gridCol w="3748924">
                  <a:extLst>
                    <a:ext uri="{9D8B030D-6E8A-4147-A177-3AD203B41FA5}">
                      <a16:colId xmlns:a16="http://schemas.microsoft.com/office/drawing/2014/main" val="20000"/>
                    </a:ext>
                  </a:extLst>
                </a:gridCol>
                <a:gridCol w="4505144">
                  <a:extLst>
                    <a:ext uri="{9D8B030D-6E8A-4147-A177-3AD203B41FA5}">
                      <a16:colId xmlns:a16="http://schemas.microsoft.com/office/drawing/2014/main" val="20001"/>
                    </a:ext>
                  </a:extLst>
                </a:gridCol>
              </a:tblGrid>
              <a:tr h="489738">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200" dirty="0">
                          <a:solidFill>
                            <a:schemeClr val="tx1"/>
                          </a:solidFill>
                          <a:latin typeface="Segoe UI" pitchFamily="34" charset="0"/>
                          <a:ea typeface="Segoe UI" pitchFamily="34" charset="0"/>
                          <a:cs typeface="Segoe UI" pitchFamily="34" charset="0"/>
                        </a:rPr>
                        <a:t>Cmdlet</a:t>
                      </a:r>
                      <a:endParaRPr lang="en-US" sz="22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200" dirty="0">
                          <a:solidFill>
                            <a:schemeClr val="tx1"/>
                          </a:solidFill>
                          <a:latin typeface="Segoe UI" pitchFamily="34" charset="0"/>
                          <a:ea typeface="Segoe UI" pitchFamily="34" charset="0"/>
                          <a:cs typeface="Segoe UI" pitchFamily="34" charset="0"/>
                        </a:rPr>
                        <a:t> Description</a:t>
                      </a:r>
                      <a:endParaRPr lang="en-US" sz="22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a:lnSpc>
                          <a:spcPct val="115000"/>
                        </a:lnSpc>
                        <a:spcAft>
                          <a:spcPts val="0"/>
                        </a:spcAft>
                      </a:pPr>
                      <a:r>
                        <a:rPr lang="en-US" sz="2200" b="1" dirty="0">
                          <a:latin typeface="Segoe UI" panose="020B0502040204020203" pitchFamily="34" charset="0"/>
                          <a:ea typeface="Segoe UI" pitchFamily="34" charset="0"/>
                          <a:cs typeface="Segoe UI" panose="020B0502040204020203" pitchFamily="34" charset="0"/>
                        </a:rPr>
                        <a:t>New-</a:t>
                      </a:r>
                      <a:r>
                        <a:rPr lang="en-US" sz="2200" b="1" dirty="0" err="1">
                          <a:latin typeface="Segoe UI" panose="020B0502040204020203" pitchFamily="34" charset="0"/>
                          <a:ea typeface="Segoe UI" pitchFamily="34" charset="0"/>
                          <a:cs typeface="Segoe UI" panose="020B0502040204020203" pitchFamily="34" charset="0"/>
                        </a:rPr>
                        <a:t>NetFirewallRule</a:t>
                      </a:r>
                      <a:endParaRPr lang="en-CA" sz="22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200" kern="1200" dirty="0">
                          <a:solidFill>
                            <a:schemeClr val="dk1"/>
                          </a:solidFill>
                          <a:effectLst/>
                          <a:latin typeface="Segoe UI" panose="020B0502040204020203" pitchFamily="34" charset="0"/>
                          <a:ea typeface="+mn-ea"/>
                          <a:cs typeface="Segoe UI" panose="020B0502040204020203" pitchFamily="34" charset="0"/>
                        </a:rPr>
                        <a:t>Creates a new firewall rule</a:t>
                      </a:r>
                      <a:endParaRPr lang="en-CA" sz="22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a:lnSpc>
                          <a:spcPct val="115000"/>
                        </a:lnSpc>
                        <a:spcAft>
                          <a:spcPts val="0"/>
                        </a:spcAft>
                      </a:pPr>
                      <a:r>
                        <a:rPr lang="en-US" sz="2200" b="1" dirty="0">
                          <a:latin typeface="Segoe UI" panose="020B0502040204020203" pitchFamily="34" charset="0"/>
                          <a:ea typeface="Segoe UI" pitchFamily="34" charset="0"/>
                          <a:cs typeface="Segoe UI" panose="020B0502040204020203" pitchFamily="34" charset="0"/>
                        </a:rPr>
                        <a:t>Set-NetFirewallRule</a:t>
                      </a:r>
                      <a:endParaRPr lang="en-CA" sz="22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200" dirty="0">
                          <a:latin typeface="Segoe UI" pitchFamily="34" charset="0"/>
                          <a:ea typeface="Segoe UI" pitchFamily="34" charset="0"/>
                          <a:cs typeface="Segoe UI" pitchFamily="34" charset="0"/>
                        </a:rPr>
                        <a:t>Sets properties for firewall rules</a:t>
                      </a:r>
                      <a:endParaRPr lang="en-CA" sz="22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a:lnSpc>
                          <a:spcPct val="115000"/>
                        </a:lnSpc>
                        <a:spcAft>
                          <a:spcPts val="0"/>
                        </a:spcAft>
                      </a:pPr>
                      <a:r>
                        <a:rPr lang="en-CA" sz="2200" b="1" dirty="0">
                          <a:latin typeface="Segoe UI" panose="020B0502040204020203" pitchFamily="34" charset="0"/>
                          <a:ea typeface="Segoe UI" pitchFamily="34" charset="0"/>
                          <a:cs typeface="Segoe UI" panose="020B0502040204020203" pitchFamily="34" charset="0"/>
                        </a:rPr>
                        <a:t>Get-NetFirewallRule</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200" dirty="0">
                          <a:latin typeface="Segoe UI" pitchFamily="34" charset="0"/>
                          <a:ea typeface="Segoe UI" pitchFamily="34" charset="0"/>
                          <a:cs typeface="Segoe UI" pitchFamily="34" charset="0"/>
                        </a:rPr>
                        <a:t>Gets properties for firewall rules</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4648505"/>
                  </a:ext>
                </a:extLst>
              </a:tr>
              <a:tr h="258756">
                <a:tc>
                  <a:txBody>
                    <a:bodyPr/>
                    <a:lstStyle/>
                    <a:p>
                      <a:pPr>
                        <a:lnSpc>
                          <a:spcPct val="115000"/>
                        </a:lnSpc>
                        <a:spcAft>
                          <a:spcPts val="0"/>
                        </a:spcAft>
                      </a:pPr>
                      <a:r>
                        <a:rPr lang="en-CA" sz="2200" b="1" dirty="0">
                          <a:latin typeface="Segoe UI" panose="020B0502040204020203" pitchFamily="34" charset="0"/>
                          <a:ea typeface="Segoe UI" pitchFamily="34" charset="0"/>
                          <a:cs typeface="Segoe UI" panose="020B0502040204020203" pitchFamily="34" charset="0"/>
                        </a:rPr>
                        <a:t>Remove-NetFirewallRule</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200" dirty="0">
                          <a:latin typeface="Segoe UI" pitchFamily="34" charset="0"/>
                          <a:ea typeface="Segoe UI" pitchFamily="34" charset="0"/>
                          <a:cs typeface="Segoe UI" pitchFamily="34" charset="0"/>
                        </a:rPr>
                        <a:t>Deletes firewall rules</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8467148"/>
                  </a:ext>
                </a:extLst>
              </a:tr>
              <a:tr h="258756">
                <a:tc>
                  <a:txBody>
                    <a:bodyPr/>
                    <a:lstStyle/>
                    <a:p>
                      <a:pPr>
                        <a:lnSpc>
                          <a:spcPct val="115000"/>
                        </a:lnSpc>
                        <a:spcAft>
                          <a:spcPts val="0"/>
                        </a:spcAft>
                      </a:pPr>
                      <a:r>
                        <a:rPr lang="en-CA" sz="2200" b="1" dirty="0">
                          <a:latin typeface="Segoe UI" panose="020B0502040204020203" pitchFamily="34" charset="0"/>
                          <a:ea typeface="Segoe UI" pitchFamily="34" charset="0"/>
                          <a:cs typeface="Segoe UI" panose="020B0502040204020203" pitchFamily="34" charset="0"/>
                        </a:rPr>
                        <a:t>Rename-NetFirewallRule</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200" dirty="0">
                          <a:latin typeface="Segoe UI" pitchFamily="34" charset="0"/>
                          <a:ea typeface="Segoe UI" pitchFamily="34" charset="0"/>
                          <a:cs typeface="Segoe UI" pitchFamily="34" charset="0"/>
                        </a:rPr>
                        <a:t>Renames firewall rules</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0495916"/>
                  </a:ext>
                </a:extLst>
              </a:tr>
              <a:tr h="258756">
                <a:tc>
                  <a:txBody>
                    <a:bodyPr/>
                    <a:lstStyle/>
                    <a:p>
                      <a:pPr>
                        <a:lnSpc>
                          <a:spcPct val="115000"/>
                        </a:lnSpc>
                        <a:spcAft>
                          <a:spcPts val="0"/>
                        </a:spcAft>
                      </a:pPr>
                      <a:r>
                        <a:rPr lang="en-CA" sz="2200" b="1" dirty="0">
                          <a:latin typeface="Segoe UI" panose="020B0502040204020203" pitchFamily="34" charset="0"/>
                          <a:ea typeface="Segoe UI" pitchFamily="34" charset="0"/>
                          <a:cs typeface="Segoe UI" panose="020B0502040204020203" pitchFamily="34" charset="0"/>
                        </a:rPr>
                        <a:t>Copy-NetFirewallRule</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200" dirty="0">
                          <a:latin typeface="Segoe UI" pitchFamily="34" charset="0"/>
                          <a:ea typeface="Segoe UI" pitchFamily="34" charset="0"/>
                          <a:cs typeface="Segoe UI" pitchFamily="34" charset="0"/>
                        </a:rPr>
                        <a:t>Makes a copy of firewall rules</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0683672"/>
                  </a:ext>
                </a:extLst>
              </a:tr>
              <a:tr h="258756">
                <a:tc>
                  <a:txBody>
                    <a:bodyPr/>
                    <a:lstStyle/>
                    <a:p>
                      <a:pPr>
                        <a:lnSpc>
                          <a:spcPct val="115000"/>
                        </a:lnSpc>
                        <a:spcAft>
                          <a:spcPts val="0"/>
                        </a:spcAft>
                      </a:pPr>
                      <a:r>
                        <a:rPr lang="en-CA" sz="2200" b="1" dirty="0">
                          <a:latin typeface="Segoe UI" panose="020B0502040204020203" pitchFamily="34" charset="0"/>
                          <a:ea typeface="Segoe UI" pitchFamily="34" charset="0"/>
                          <a:cs typeface="Segoe UI" panose="020B0502040204020203" pitchFamily="34" charset="0"/>
                        </a:rPr>
                        <a:t>Enable-NetFirewallRule</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200" dirty="0">
                          <a:latin typeface="Segoe UI" pitchFamily="34" charset="0"/>
                          <a:ea typeface="Segoe UI" pitchFamily="34" charset="0"/>
                          <a:cs typeface="Segoe UI" pitchFamily="34" charset="0"/>
                        </a:rPr>
                        <a:t>Enables firewall</a:t>
                      </a:r>
                      <a:r>
                        <a:rPr lang="en-CA" sz="2200" baseline="0" dirty="0">
                          <a:latin typeface="Segoe UI" pitchFamily="34" charset="0"/>
                          <a:ea typeface="Segoe UI" pitchFamily="34" charset="0"/>
                          <a:cs typeface="Segoe UI" pitchFamily="34" charset="0"/>
                        </a:rPr>
                        <a:t> rules</a:t>
                      </a:r>
                      <a:endParaRPr lang="en-CA" sz="22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7311745"/>
                  </a:ext>
                </a:extLst>
              </a:tr>
              <a:tr h="258756">
                <a:tc>
                  <a:txBody>
                    <a:bodyPr/>
                    <a:lstStyle/>
                    <a:p>
                      <a:pPr>
                        <a:lnSpc>
                          <a:spcPct val="115000"/>
                        </a:lnSpc>
                        <a:spcAft>
                          <a:spcPts val="0"/>
                        </a:spcAft>
                      </a:pPr>
                      <a:r>
                        <a:rPr lang="en-CA" sz="2200" b="1" dirty="0">
                          <a:latin typeface="Segoe UI" panose="020B0502040204020203" pitchFamily="34" charset="0"/>
                          <a:ea typeface="Segoe UI" pitchFamily="34" charset="0"/>
                          <a:cs typeface="Segoe UI" panose="020B0502040204020203" pitchFamily="34" charset="0"/>
                        </a:rPr>
                        <a:t>Disable-NetFirewallRule</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200" dirty="0">
                          <a:latin typeface="Segoe UI" pitchFamily="34" charset="0"/>
                          <a:ea typeface="Segoe UI" pitchFamily="34" charset="0"/>
                          <a:cs typeface="Segoe UI" pitchFamily="34" charset="0"/>
                        </a:rPr>
                        <a:t>Disables firewall rules</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9934609"/>
                  </a:ext>
                </a:extLst>
              </a:tr>
              <a:tr h="258756">
                <a:tc>
                  <a:txBody>
                    <a:bodyPr/>
                    <a:lstStyle/>
                    <a:p>
                      <a:pPr>
                        <a:lnSpc>
                          <a:spcPct val="115000"/>
                        </a:lnSpc>
                        <a:spcAft>
                          <a:spcPts val="0"/>
                        </a:spcAft>
                      </a:pPr>
                      <a:r>
                        <a:rPr lang="en-CA" sz="2200" b="1" dirty="0">
                          <a:latin typeface="Segoe UI" panose="020B0502040204020203" pitchFamily="34" charset="0"/>
                          <a:ea typeface="Segoe UI" pitchFamily="34" charset="0"/>
                          <a:cs typeface="Segoe UI" panose="020B0502040204020203" pitchFamily="34" charset="0"/>
                        </a:rPr>
                        <a:t>Get-NetFirewallProfile</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200" dirty="0">
                          <a:latin typeface="Segoe UI" pitchFamily="34" charset="0"/>
                          <a:ea typeface="Segoe UI" pitchFamily="34" charset="0"/>
                          <a:cs typeface="Segoe UI" pitchFamily="34" charset="0"/>
                        </a:rPr>
                        <a:t>Gets properties for firewall profiles</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7080655"/>
                  </a:ext>
                </a:extLst>
              </a:tr>
              <a:tr h="258756">
                <a:tc>
                  <a:txBody>
                    <a:bodyPr/>
                    <a:lstStyle/>
                    <a:p>
                      <a:pPr>
                        <a:lnSpc>
                          <a:spcPct val="115000"/>
                        </a:lnSpc>
                        <a:spcAft>
                          <a:spcPts val="0"/>
                        </a:spcAft>
                      </a:pPr>
                      <a:r>
                        <a:rPr lang="en-CA" sz="2200" b="1" dirty="0">
                          <a:latin typeface="Segoe UI" panose="020B0502040204020203" pitchFamily="34" charset="0"/>
                          <a:ea typeface="Segoe UI" pitchFamily="34" charset="0"/>
                          <a:cs typeface="Segoe UI" panose="020B0502040204020203" pitchFamily="34" charset="0"/>
                        </a:rPr>
                        <a:t>Set-NetFirewallProfile</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200" dirty="0">
                          <a:latin typeface="Segoe UI" pitchFamily="34" charset="0"/>
                          <a:ea typeface="Segoe UI" pitchFamily="34" charset="0"/>
                          <a:cs typeface="Segoe UI" pitchFamily="34" charset="0"/>
                        </a:rPr>
                        <a:t>Sets properties for firewall profiles</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4887815"/>
                  </a:ext>
                </a:extLst>
              </a:tr>
            </a:tbl>
          </a:graphicData>
        </a:graphic>
      </p:graphicFrame>
    </p:spTree>
    <p:extLst>
      <p:ext uri="{BB962C8B-B14F-4D97-AF65-F5344CB8AC3E}">
        <p14:creationId xmlns:p14="http://schemas.microsoft.com/office/powerpoint/2010/main" val="1715549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f8489f26-9c75-4066-868a-54f9a1317e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network settings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pPr lvl="0"/>
            <a:r>
              <a:rPr lang="en-US" dirty="0"/>
              <a:t>Test the network connection to </a:t>
            </a:r>
            <a:r>
              <a:rPr lang="en-US" b="1" dirty="0"/>
              <a:t>LON-DC1</a:t>
            </a:r>
            <a:endParaRPr lang="en-US" dirty="0"/>
          </a:p>
          <a:p>
            <a:pPr lvl="0"/>
            <a:r>
              <a:rPr lang="en-US" dirty="0"/>
              <a:t>View the network configuration for </a:t>
            </a:r>
            <a:r>
              <a:rPr lang="en-US" b="1" dirty="0"/>
              <a:t>LON-CL1</a:t>
            </a:r>
            <a:endParaRPr lang="en-US" dirty="0"/>
          </a:p>
          <a:p>
            <a:pPr lvl="0"/>
            <a:r>
              <a:rPr lang="en-US" dirty="0"/>
              <a:t>Change the client IP address</a:t>
            </a:r>
          </a:p>
          <a:p>
            <a:pPr lvl="0"/>
            <a:r>
              <a:rPr lang="en-US" dirty="0"/>
              <a:t>Change the DNS server for </a:t>
            </a:r>
            <a:r>
              <a:rPr lang="en-US" b="1" dirty="0"/>
              <a:t>LON-CL1</a:t>
            </a:r>
            <a:endParaRPr lang="en-US" dirty="0"/>
          </a:p>
          <a:p>
            <a:pPr lvl="0"/>
            <a:r>
              <a:rPr lang="en-US" dirty="0"/>
              <a:t>Change the default gateway for </a:t>
            </a:r>
            <a:r>
              <a:rPr lang="en-US" b="1" dirty="0"/>
              <a:t>LON-CL1</a:t>
            </a:r>
            <a:endParaRPr lang="en-US" dirty="0"/>
          </a:p>
          <a:p>
            <a:pPr lvl="0"/>
            <a:r>
              <a:rPr lang="en-US" dirty="0"/>
              <a:t>Confirm the network configuration changes</a:t>
            </a:r>
          </a:p>
          <a:p>
            <a:pPr lvl="0"/>
            <a:r>
              <a:rPr lang="en-US" dirty="0"/>
              <a:t>Test the effect of the changes</a:t>
            </a:r>
          </a:p>
          <a:p>
            <a:endParaRPr lang="en-US" dirty="0"/>
          </a:p>
        </p:txBody>
      </p:sp>
    </p:spTree>
    <p:extLst>
      <p:ext uri="{BB962C8B-B14F-4D97-AF65-F5344CB8AC3E}">
        <p14:creationId xmlns:p14="http://schemas.microsoft.com/office/powerpoint/2010/main" val="10303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CA" dirty="0"/>
              <a:t>Active Directory administration cmdlets
Network configuration cmdlets
Other server administration cmdlets</a:t>
            </a:r>
            <a:endParaRPr lang="en-US" dirty="0"/>
          </a:p>
        </p:txBody>
      </p:sp>
    </p:spTree>
    <p:extLst>
      <p:ext uri="{BB962C8B-B14F-4D97-AF65-F5344CB8AC3E}">
        <p14:creationId xmlns:p14="http://schemas.microsoft.com/office/powerpoint/2010/main" val="909816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0927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8064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Other server administration cmdlets</a:t>
            </a:r>
          </a:p>
        </p:txBody>
      </p:sp>
      <p:sp>
        <p:nvSpPr>
          <p:cNvPr id="3" name="Text Placeholder 2"/>
          <p:cNvSpPr>
            <a:spLocks noGrp="1"/>
          </p:cNvSpPr>
          <p:nvPr>
            <p:ph type="body" idx="1"/>
          </p:nvPr>
        </p:nvSpPr>
        <p:spPr/>
        <p:txBody>
          <a:bodyPr/>
          <a:lstStyle/>
          <a:p>
            <a:r>
              <a:rPr lang="en-US" dirty="0"/>
              <a:t>Group Policy management cmdlets
Server Manager cmdlets
Hyper-V cmdlets
IIS management cmdlets</a:t>
            </a:r>
          </a:p>
        </p:txBody>
      </p:sp>
    </p:spTree>
    <p:extLst>
      <p:ext uri="{BB962C8B-B14F-4D97-AF65-F5344CB8AC3E}">
        <p14:creationId xmlns:p14="http://schemas.microsoft.com/office/powerpoint/2010/main" val="1994827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Policy management cmdlets</a:t>
            </a:r>
          </a:p>
        </p:txBody>
      </p:sp>
      <p:graphicFrame>
        <p:nvGraphicFramePr>
          <p:cNvPr id="4" name="Content Placeholder 1"/>
          <p:cNvGraphicFramePr>
            <a:graphicFrameLocks/>
          </p:cNvGraphicFramePr>
          <p:nvPr>
            <p:extLst>
              <p:ext uri="{D42A27DB-BD31-4B8C-83A1-F6EECF244321}">
                <p14:modId xmlns:p14="http://schemas.microsoft.com/office/powerpoint/2010/main" val="913321202"/>
              </p:ext>
            </p:extLst>
          </p:nvPr>
        </p:nvGraphicFramePr>
        <p:xfrm>
          <a:off x="458788" y="1020763"/>
          <a:ext cx="8118475" cy="741680"/>
        </p:xfrm>
        <a:graphic>
          <a:graphicData uri="http://schemas.openxmlformats.org/drawingml/2006/table">
            <a:tbl>
              <a:tblPr firstRow="1" bandRow="1">
                <a:tableStyleId>{5C22544A-7EE6-4342-B048-85BDC9FD1C3A}</a:tableStyleId>
              </a:tblPr>
              <a:tblGrid>
                <a:gridCol w="1623695">
                  <a:extLst>
                    <a:ext uri="{9D8B030D-6E8A-4147-A177-3AD203B41FA5}">
                      <a16:colId xmlns:a16="http://schemas.microsoft.com/office/drawing/2014/main" val="296152568"/>
                    </a:ext>
                  </a:extLst>
                </a:gridCol>
                <a:gridCol w="1623695">
                  <a:extLst>
                    <a:ext uri="{9D8B030D-6E8A-4147-A177-3AD203B41FA5}">
                      <a16:colId xmlns:a16="http://schemas.microsoft.com/office/drawing/2014/main" val="402537011"/>
                    </a:ext>
                  </a:extLst>
                </a:gridCol>
                <a:gridCol w="1623695">
                  <a:extLst>
                    <a:ext uri="{9D8B030D-6E8A-4147-A177-3AD203B41FA5}">
                      <a16:colId xmlns:a16="http://schemas.microsoft.com/office/drawing/2014/main" val="2372305409"/>
                    </a:ext>
                  </a:extLst>
                </a:gridCol>
                <a:gridCol w="1623695">
                  <a:extLst>
                    <a:ext uri="{9D8B030D-6E8A-4147-A177-3AD203B41FA5}">
                      <a16:colId xmlns:a16="http://schemas.microsoft.com/office/drawing/2014/main" val="3834792416"/>
                    </a:ext>
                  </a:extLst>
                </a:gridCol>
                <a:gridCol w="1623695">
                  <a:extLst>
                    <a:ext uri="{9D8B030D-6E8A-4147-A177-3AD203B41FA5}">
                      <a16:colId xmlns:a16="http://schemas.microsoft.com/office/drawing/2014/main" val="1345040487"/>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58006674"/>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09574528"/>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692426184"/>
              </p:ext>
            </p:extLst>
          </p:nvPr>
        </p:nvGraphicFramePr>
        <p:xfrm>
          <a:off x="137160" y="1065083"/>
          <a:ext cx="8900159" cy="5685978"/>
        </p:xfrm>
        <a:graphic>
          <a:graphicData uri="http://schemas.openxmlformats.org/drawingml/2006/table">
            <a:tbl>
              <a:tblPr firstRow="1" bandRow="1">
                <a:tableStyleId>{21E4AEA4-8DFA-4A89-87EB-49C32662AFE0}</a:tableStyleId>
              </a:tblPr>
              <a:tblGrid>
                <a:gridCol w="2895600">
                  <a:extLst>
                    <a:ext uri="{9D8B030D-6E8A-4147-A177-3AD203B41FA5}">
                      <a16:colId xmlns:a16="http://schemas.microsoft.com/office/drawing/2014/main" val="20000"/>
                    </a:ext>
                  </a:extLst>
                </a:gridCol>
                <a:gridCol w="6004559">
                  <a:extLst>
                    <a:ext uri="{9D8B030D-6E8A-4147-A177-3AD203B41FA5}">
                      <a16:colId xmlns:a16="http://schemas.microsoft.com/office/drawing/2014/main" val="20001"/>
                    </a:ext>
                  </a:extLst>
                </a:gridCol>
              </a:tblGrid>
              <a:tr h="489738">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a:solidFill>
                            <a:schemeClr val="tx1"/>
                          </a:solidFill>
                          <a:latin typeface="Segoe UI" pitchFamily="34" charset="0"/>
                          <a:ea typeface="Segoe UI" pitchFamily="34" charset="0"/>
                          <a:cs typeface="Segoe UI" pitchFamily="34" charset="0"/>
                        </a:rPr>
                        <a:t>Cmdlet</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a:solidFill>
                            <a:schemeClr val="tx1"/>
                          </a:solidFill>
                          <a:latin typeface="Segoe UI" pitchFamily="34" charset="0"/>
                          <a:ea typeface="Segoe UI" pitchFamily="34" charset="0"/>
                          <a:cs typeface="Segoe UI" pitchFamily="34" charset="0"/>
                        </a:rPr>
                        <a:t> Description</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New-GPO</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kern="1200" dirty="0">
                          <a:solidFill>
                            <a:schemeClr val="dk1"/>
                          </a:solidFill>
                          <a:effectLst/>
                          <a:latin typeface="Segoe UI" panose="020B0502040204020203" pitchFamily="34" charset="0"/>
                          <a:ea typeface="+mn-ea"/>
                          <a:cs typeface="Segoe UI" panose="020B0502040204020203" pitchFamily="34" charset="0"/>
                        </a:rPr>
                        <a:t>Creates a new GPO</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Get-GPO</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Retrieves</a:t>
                      </a:r>
                      <a:r>
                        <a:rPr lang="en-US" sz="2000" baseline="0" dirty="0">
                          <a:latin typeface="Segoe UI" pitchFamily="34" charset="0"/>
                          <a:ea typeface="Segoe UI" pitchFamily="34" charset="0"/>
                          <a:cs typeface="Segoe UI" pitchFamily="34" charset="0"/>
                        </a:rPr>
                        <a:t> a GPO</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Set-GPO</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Modified properties</a:t>
                      </a:r>
                      <a:r>
                        <a:rPr lang="en-CA" sz="2000" baseline="0" dirty="0">
                          <a:latin typeface="Segoe UI" pitchFamily="34" charset="0"/>
                          <a:ea typeface="Segoe UI" pitchFamily="34" charset="0"/>
                          <a:cs typeface="Segoe UI" pitchFamily="34" charset="0"/>
                        </a:rPr>
                        <a:t> of a GPO</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1045418"/>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Remove-GPO</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Deletes</a:t>
                      </a:r>
                      <a:r>
                        <a:rPr lang="en-CA" sz="2000" baseline="0" dirty="0">
                          <a:latin typeface="Segoe UI" pitchFamily="34" charset="0"/>
                          <a:ea typeface="Segoe UI" pitchFamily="34" charset="0"/>
                          <a:cs typeface="Segoe UI" pitchFamily="34" charset="0"/>
                        </a:rPr>
                        <a:t> a GPO</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067461"/>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Rename-GPO</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Renames a GPO</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6626851"/>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Backup-GPO</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Creates a backup of</a:t>
                      </a:r>
                      <a:r>
                        <a:rPr lang="en-CA" sz="2000" baseline="0" dirty="0">
                          <a:latin typeface="Segoe UI" pitchFamily="34" charset="0"/>
                          <a:ea typeface="Segoe UI" pitchFamily="34" charset="0"/>
                          <a:cs typeface="Segoe UI" pitchFamily="34" charset="0"/>
                        </a:rPr>
                        <a:t> a GPO</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7147812"/>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Copy-GPO</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Copies a GPO from one domain to another</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456836"/>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Restore-GPO</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Restores a GPO from backup files</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8343000"/>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New-GPLink</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Links a GPO to an AD DS container</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6894322"/>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Import-GPO</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Imports GPO</a:t>
                      </a:r>
                      <a:r>
                        <a:rPr lang="en-CA" sz="2000" baseline="0" dirty="0">
                          <a:latin typeface="Segoe UI" pitchFamily="34" charset="0"/>
                          <a:ea typeface="Segoe UI" pitchFamily="34" charset="0"/>
                          <a:cs typeface="Segoe UI" pitchFamily="34" charset="0"/>
                        </a:rPr>
                        <a:t> settings from a backed-up GPO</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3365323"/>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Set-GPRegistryValue</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Configures one or more registry-based policy settings in a GPO</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6797400"/>
                  </a:ext>
                </a:extLst>
              </a:tr>
            </a:tbl>
          </a:graphicData>
        </a:graphic>
      </p:graphicFrame>
    </p:spTree>
    <p:extLst>
      <p:ext uri="{BB962C8B-B14F-4D97-AF65-F5344CB8AC3E}">
        <p14:creationId xmlns:p14="http://schemas.microsoft.com/office/powerpoint/2010/main" val="3976955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Manager cmdlets</a:t>
            </a:r>
          </a:p>
        </p:txBody>
      </p:sp>
      <p:graphicFrame>
        <p:nvGraphicFramePr>
          <p:cNvPr id="4" name="Content Placeholder 1"/>
          <p:cNvGraphicFramePr>
            <a:graphicFrameLocks/>
          </p:cNvGraphicFramePr>
          <p:nvPr>
            <p:extLst>
              <p:ext uri="{D42A27DB-BD31-4B8C-83A1-F6EECF244321}">
                <p14:modId xmlns:p14="http://schemas.microsoft.com/office/powerpoint/2010/main" val="919806005"/>
              </p:ext>
            </p:extLst>
          </p:nvPr>
        </p:nvGraphicFramePr>
        <p:xfrm>
          <a:off x="458788" y="1020763"/>
          <a:ext cx="8118475" cy="741680"/>
        </p:xfrm>
        <a:graphic>
          <a:graphicData uri="http://schemas.openxmlformats.org/drawingml/2006/table">
            <a:tbl>
              <a:tblPr firstRow="1" bandRow="1">
                <a:tableStyleId>{5C22544A-7EE6-4342-B048-85BDC9FD1C3A}</a:tableStyleId>
              </a:tblPr>
              <a:tblGrid>
                <a:gridCol w="1623695">
                  <a:extLst>
                    <a:ext uri="{9D8B030D-6E8A-4147-A177-3AD203B41FA5}">
                      <a16:colId xmlns:a16="http://schemas.microsoft.com/office/drawing/2014/main" val="3019842587"/>
                    </a:ext>
                  </a:extLst>
                </a:gridCol>
                <a:gridCol w="1623695">
                  <a:extLst>
                    <a:ext uri="{9D8B030D-6E8A-4147-A177-3AD203B41FA5}">
                      <a16:colId xmlns:a16="http://schemas.microsoft.com/office/drawing/2014/main" val="3573055718"/>
                    </a:ext>
                  </a:extLst>
                </a:gridCol>
                <a:gridCol w="1623695">
                  <a:extLst>
                    <a:ext uri="{9D8B030D-6E8A-4147-A177-3AD203B41FA5}">
                      <a16:colId xmlns:a16="http://schemas.microsoft.com/office/drawing/2014/main" val="1759397829"/>
                    </a:ext>
                  </a:extLst>
                </a:gridCol>
                <a:gridCol w="1623695">
                  <a:extLst>
                    <a:ext uri="{9D8B030D-6E8A-4147-A177-3AD203B41FA5}">
                      <a16:colId xmlns:a16="http://schemas.microsoft.com/office/drawing/2014/main" val="436944023"/>
                    </a:ext>
                  </a:extLst>
                </a:gridCol>
                <a:gridCol w="1623695">
                  <a:extLst>
                    <a:ext uri="{9D8B030D-6E8A-4147-A177-3AD203B41FA5}">
                      <a16:colId xmlns:a16="http://schemas.microsoft.com/office/drawing/2014/main" val="2884222011"/>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22353459"/>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23157654"/>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498967404"/>
              </p:ext>
            </p:extLst>
          </p:nvPr>
        </p:nvGraphicFramePr>
        <p:xfrm>
          <a:off x="587631" y="1065083"/>
          <a:ext cx="7872914" cy="4094418"/>
        </p:xfrm>
        <a:graphic>
          <a:graphicData uri="http://schemas.openxmlformats.org/drawingml/2006/table">
            <a:tbl>
              <a:tblPr firstRow="1" bandRow="1">
                <a:tableStyleId>{21E4AEA4-8DFA-4A89-87EB-49C32662AFE0}</a:tableStyleId>
              </a:tblPr>
              <a:tblGrid>
                <a:gridCol w="3517441">
                  <a:extLst>
                    <a:ext uri="{9D8B030D-6E8A-4147-A177-3AD203B41FA5}">
                      <a16:colId xmlns:a16="http://schemas.microsoft.com/office/drawing/2014/main" val="20000"/>
                    </a:ext>
                  </a:extLst>
                </a:gridCol>
                <a:gridCol w="4355473">
                  <a:extLst>
                    <a:ext uri="{9D8B030D-6E8A-4147-A177-3AD203B41FA5}">
                      <a16:colId xmlns:a16="http://schemas.microsoft.com/office/drawing/2014/main" val="20001"/>
                    </a:ext>
                  </a:extLst>
                </a:gridCol>
              </a:tblGrid>
              <a:tr h="489738">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a:solidFill>
                            <a:schemeClr val="tx1"/>
                          </a:solidFill>
                          <a:latin typeface="Segoe UI" pitchFamily="34" charset="0"/>
                          <a:ea typeface="Segoe UI" pitchFamily="34" charset="0"/>
                          <a:cs typeface="Segoe UI" pitchFamily="34" charset="0"/>
                        </a:rPr>
                        <a:t>Cmdlet</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a:solidFill>
                            <a:schemeClr val="tx1"/>
                          </a:solidFill>
                          <a:latin typeface="Segoe UI" pitchFamily="34" charset="0"/>
                          <a:ea typeface="Segoe UI" pitchFamily="34" charset="0"/>
                          <a:cs typeface="Segoe UI" pitchFamily="34" charset="0"/>
                        </a:rPr>
                        <a:t> Description</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Get-WindowsFeature</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kern="1200" dirty="0">
                          <a:solidFill>
                            <a:schemeClr val="dk1"/>
                          </a:solidFill>
                          <a:effectLst/>
                          <a:latin typeface="Segoe UI" panose="020B0502040204020203" pitchFamily="34" charset="0"/>
                          <a:ea typeface="+mn-ea"/>
                          <a:cs typeface="Segoe UI" panose="020B0502040204020203" pitchFamily="34" charset="0"/>
                        </a:rPr>
                        <a:t>Gets information about Windows Server roles, services, and features on</a:t>
                      </a:r>
                      <a:r>
                        <a:rPr lang="en-US" sz="2000" kern="1200" baseline="0" dirty="0">
                          <a:solidFill>
                            <a:schemeClr val="dk1"/>
                          </a:solidFill>
                          <a:effectLst/>
                          <a:latin typeface="Segoe UI" panose="020B0502040204020203" pitchFamily="34" charset="0"/>
                          <a:ea typeface="+mn-ea"/>
                          <a:cs typeface="Segoe UI" panose="020B0502040204020203" pitchFamily="34" charset="0"/>
                        </a:rPr>
                        <a:t> the local computer</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Install-WindowsFeature</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Installs roles, services, or features</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Uninstall-WindowsFeature</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Uninstalls roles,</a:t>
                      </a:r>
                      <a:r>
                        <a:rPr lang="en-CA" sz="2000" baseline="0" dirty="0">
                          <a:latin typeface="Segoe UI" pitchFamily="34" charset="0"/>
                          <a:ea typeface="Segoe UI" pitchFamily="34" charset="0"/>
                          <a:cs typeface="Segoe UI" pitchFamily="34" charset="0"/>
                        </a:rPr>
                        <a:t> services, or features</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2203546"/>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Add-WindowsFeature</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Windows Server 2008 R2</a:t>
                      </a:r>
                      <a:r>
                        <a:rPr lang="en-CA" sz="2000" baseline="0" dirty="0">
                          <a:latin typeface="Segoe UI" pitchFamily="34" charset="0"/>
                          <a:ea typeface="Segoe UI" pitchFamily="34" charset="0"/>
                          <a:cs typeface="Segoe UI" pitchFamily="34" charset="0"/>
                        </a:rPr>
                        <a:t> equivalent of </a:t>
                      </a:r>
                      <a:r>
                        <a:rPr lang="en-CA" sz="2000" b="1" baseline="0" dirty="0">
                          <a:latin typeface="Segoe UI" pitchFamily="34" charset="0"/>
                          <a:ea typeface="Segoe UI" pitchFamily="34" charset="0"/>
                          <a:cs typeface="Segoe UI" pitchFamily="34" charset="0"/>
                        </a:rPr>
                        <a:t>Install-WindowsFeature</a:t>
                      </a:r>
                      <a:endParaRPr lang="en-CA" sz="2000" b="1"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7302866"/>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Remote-WindowsFeature</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Windows Server 2008 R2 equivalent of </a:t>
                      </a:r>
                      <a:r>
                        <a:rPr lang="en-CA" sz="2000" b="1" dirty="0">
                          <a:latin typeface="Segoe UI" pitchFamily="34" charset="0"/>
                          <a:ea typeface="Segoe UI" pitchFamily="34" charset="0"/>
                          <a:cs typeface="Segoe UI" pitchFamily="34" charset="0"/>
                        </a:rPr>
                        <a:t>Uninstall-WindowsFeature</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1012070"/>
                  </a:ext>
                </a:extLst>
              </a:tr>
            </a:tbl>
          </a:graphicData>
        </a:graphic>
      </p:graphicFrame>
      <p:sp>
        <p:nvSpPr>
          <p:cNvPr id="6" name="Rectangle 5"/>
          <p:cNvSpPr/>
          <p:nvPr/>
        </p:nvSpPr>
        <p:spPr>
          <a:xfrm>
            <a:off x="587631" y="5428037"/>
            <a:ext cx="7872913" cy="369332"/>
          </a:xfrm>
          <a:prstGeom prst="rect">
            <a:avLst/>
          </a:prstGeom>
          <a:solidFill>
            <a:schemeClr val="bg1">
              <a:lumMod val="7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anose="020B0602030504020204" pitchFamily="34" charset="0"/>
                <a:cs typeface="Lucida Sans Unicode" panose="020B0602030504020204" pitchFamily="34" charset="0"/>
              </a:rPr>
              <a:t>Install-WindowsFeature “nlb”</a:t>
            </a:r>
          </a:p>
        </p:txBody>
      </p:sp>
    </p:spTree>
    <p:extLst>
      <p:ext uri="{BB962C8B-B14F-4D97-AF65-F5344CB8AC3E}">
        <p14:creationId xmlns:p14="http://schemas.microsoft.com/office/powerpoint/2010/main" val="2825867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 cmdlets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dirty="0">
                <a:solidFill>
                  <a:srgbClr val="000000"/>
                </a:solidFill>
              </a:rPr>
              <a:t>More than 160 Hyper-V cmdlets</a:t>
            </a:r>
          </a:p>
          <a:p>
            <a:pPr lvl="0"/>
            <a:r>
              <a:rPr lang="en-US" dirty="0">
                <a:solidFill>
                  <a:srgbClr val="000000"/>
                </a:solidFill>
              </a:rPr>
              <a:t>Must install Hyper-V module by adding optional Windows features</a:t>
            </a:r>
          </a:p>
          <a:p>
            <a:pPr lvl="0"/>
            <a:r>
              <a:rPr lang="en-US" dirty="0">
                <a:solidFill>
                  <a:srgbClr val="000000"/>
                </a:solidFill>
              </a:rPr>
              <a:t>Cmdlets use one of three prefixes:</a:t>
            </a:r>
          </a:p>
          <a:p>
            <a:pPr lvl="1"/>
            <a:r>
              <a:rPr lang="en-US" b="1" dirty="0">
                <a:solidFill>
                  <a:srgbClr val="000000"/>
                </a:solidFill>
              </a:rPr>
              <a:t>VM</a:t>
            </a:r>
          </a:p>
          <a:p>
            <a:pPr lvl="1"/>
            <a:r>
              <a:rPr lang="en-US" b="1" dirty="0">
                <a:solidFill>
                  <a:srgbClr val="000000"/>
                </a:solidFill>
              </a:rPr>
              <a:t>VHD</a:t>
            </a:r>
          </a:p>
          <a:p>
            <a:pPr lvl="1"/>
            <a:r>
              <a:rPr lang="en-US" b="1" dirty="0">
                <a:solidFill>
                  <a:srgbClr val="000000"/>
                </a:solidFill>
              </a:rPr>
              <a:t>VFD</a:t>
            </a:r>
          </a:p>
          <a:p>
            <a:endParaRPr lang="en-US" dirty="0"/>
          </a:p>
        </p:txBody>
      </p:sp>
    </p:spTree>
    <p:extLst>
      <p:ext uri="{BB962C8B-B14F-4D97-AF65-F5344CB8AC3E}">
        <p14:creationId xmlns:p14="http://schemas.microsoft.com/office/powerpoint/2010/main" val="2188192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eb8f28f6-7b49-4931-8756-6237b8c1d7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IIS management cmdlets</a:t>
            </a:r>
          </a:p>
        </p:txBody>
      </p:sp>
      <p:graphicFrame>
        <p:nvGraphicFramePr>
          <p:cNvPr id="4" name="Content Placeholder 1"/>
          <p:cNvGraphicFramePr>
            <a:graphicFrameLocks/>
          </p:cNvGraphicFramePr>
          <p:nvPr>
            <p:extLst>
              <p:ext uri="{D42A27DB-BD31-4B8C-83A1-F6EECF244321}">
                <p14:modId xmlns:p14="http://schemas.microsoft.com/office/powerpoint/2010/main" val="2997589007"/>
              </p:ext>
            </p:extLst>
          </p:nvPr>
        </p:nvGraphicFramePr>
        <p:xfrm>
          <a:off x="458788" y="1020763"/>
          <a:ext cx="8118475" cy="741680"/>
        </p:xfrm>
        <a:graphic>
          <a:graphicData uri="http://schemas.openxmlformats.org/drawingml/2006/table">
            <a:tbl>
              <a:tblPr firstRow="1" bandRow="1">
                <a:tableStyleId>{5C22544A-7EE6-4342-B048-85BDC9FD1C3A}</a:tableStyleId>
              </a:tblPr>
              <a:tblGrid>
                <a:gridCol w="1623695">
                  <a:extLst>
                    <a:ext uri="{9D8B030D-6E8A-4147-A177-3AD203B41FA5}">
                      <a16:colId xmlns:a16="http://schemas.microsoft.com/office/drawing/2014/main" val="652573058"/>
                    </a:ext>
                  </a:extLst>
                </a:gridCol>
                <a:gridCol w="1623695">
                  <a:extLst>
                    <a:ext uri="{9D8B030D-6E8A-4147-A177-3AD203B41FA5}">
                      <a16:colId xmlns:a16="http://schemas.microsoft.com/office/drawing/2014/main" val="1531379089"/>
                    </a:ext>
                  </a:extLst>
                </a:gridCol>
                <a:gridCol w="1623695">
                  <a:extLst>
                    <a:ext uri="{9D8B030D-6E8A-4147-A177-3AD203B41FA5}">
                      <a16:colId xmlns:a16="http://schemas.microsoft.com/office/drawing/2014/main" val="609926073"/>
                    </a:ext>
                  </a:extLst>
                </a:gridCol>
                <a:gridCol w="1623695">
                  <a:extLst>
                    <a:ext uri="{9D8B030D-6E8A-4147-A177-3AD203B41FA5}">
                      <a16:colId xmlns:a16="http://schemas.microsoft.com/office/drawing/2014/main" val="898751314"/>
                    </a:ext>
                  </a:extLst>
                </a:gridCol>
                <a:gridCol w="1623695">
                  <a:extLst>
                    <a:ext uri="{9D8B030D-6E8A-4147-A177-3AD203B41FA5}">
                      <a16:colId xmlns:a16="http://schemas.microsoft.com/office/drawing/2014/main" val="2396821312"/>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54959728"/>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04503618"/>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691186080"/>
              </p:ext>
            </p:extLst>
          </p:nvPr>
        </p:nvGraphicFramePr>
        <p:xfrm>
          <a:off x="587631" y="1065083"/>
          <a:ext cx="7872914" cy="3773106"/>
        </p:xfrm>
        <a:graphic>
          <a:graphicData uri="http://schemas.openxmlformats.org/drawingml/2006/table">
            <a:tbl>
              <a:tblPr firstRow="1" bandRow="1">
                <a:tableStyleId>{21E4AEA4-8DFA-4A89-87EB-49C32662AFE0}</a:tableStyleId>
              </a:tblPr>
              <a:tblGrid>
                <a:gridCol w="3517441">
                  <a:extLst>
                    <a:ext uri="{9D8B030D-6E8A-4147-A177-3AD203B41FA5}">
                      <a16:colId xmlns:a16="http://schemas.microsoft.com/office/drawing/2014/main" val="20000"/>
                    </a:ext>
                  </a:extLst>
                </a:gridCol>
                <a:gridCol w="4355473">
                  <a:extLst>
                    <a:ext uri="{9D8B030D-6E8A-4147-A177-3AD203B41FA5}">
                      <a16:colId xmlns:a16="http://schemas.microsoft.com/office/drawing/2014/main" val="20001"/>
                    </a:ext>
                  </a:extLst>
                </a:gridCol>
              </a:tblGrid>
              <a:tr h="489738">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a:solidFill>
                            <a:schemeClr val="tx1"/>
                          </a:solidFill>
                          <a:latin typeface="Segoe UI" pitchFamily="34" charset="0"/>
                          <a:ea typeface="Segoe UI" pitchFamily="34" charset="0"/>
                          <a:cs typeface="Segoe UI" pitchFamily="34" charset="0"/>
                        </a:rPr>
                        <a:t>Cmdlet</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a:solidFill>
                            <a:schemeClr val="tx1"/>
                          </a:solidFill>
                          <a:latin typeface="Segoe UI" pitchFamily="34" charset="0"/>
                          <a:ea typeface="Segoe UI" pitchFamily="34" charset="0"/>
                          <a:cs typeface="Segoe UI" pitchFamily="34" charset="0"/>
                        </a:rPr>
                        <a:t> Description</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New-</a:t>
                      </a:r>
                      <a:r>
                        <a:rPr lang="en-US" sz="2000" b="1" dirty="0" err="1">
                          <a:latin typeface="Segoe UI" panose="020B0502040204020203" pitchFamily="34" charset="0"/>
                          <a:ea typeface="Segoe UI" pitchFamily="34" charset="0"/>
                          <a:cs typeface="Segoe UI" panose="020B0502040204020203" pitchFamily="34" charset="0"/>
                        </a:rPr>
                        <a:t>WebSite</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kern="1200" dirty="0">
                          <a:solidFill>
                            <a:schemeClr val="dk1"/>
                          </a:solidFill>
                          <a:effectLst/>
                          <a:latin typeface="Segoe UI" panose="020B0502040204020203" pitchFamily="34" charset="0"/>
                          <a:ea typeface="+mn-ea"/>
                          <a:cs typeface="Segoe UI" panose="020B0502040204020203" pitchFamily="34" charset="0"/>
                        </a:rPr>
                        <a:t>Creates a new IIS website</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Get-WebSite</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Gets</a:t>
                      </a:r>
                      <a:r>
                        <a:rPr lang="en-US" sz="2000" baseline="0" dirty="0">
                          <a:latin typeface="Segoe UI" pitchFamily="34" charset="0"/>
                          <a:ea typeface="Segoe UI" pitchFamily="34" charset="0"/>
                          <a:cs typeface="Segoe UI" pitchFamily="34" charset="0"/>
                        </a:rPr>
                        <a:t> properties of an IIS website</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Start-WebSite</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Starts an IIS website</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2203546"/>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Stop-WebSite</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Stops an</a:t>
                      </a:r>
                      <a:r>
                        <a:rPr lang="en-CA" sz="2000" baseline="0" dirty="0">
                          <a:latin typeface="Segoe UI" pitchFamily="34" charset="0"/>
                          <a:ea typeface="Segoe UI" pitchFamily="34" charset="0"/>
                          <a:cs typeface="Segoe UI" pitchFamily="34" charset="0"/>
                        </a:rPr>
                        <a:t> </a:t>
                      </a:r>
                      <a:r>
                        <a:rPr lang="en-CA" sz="2000" dirty="0">
                          <a:latin typeface="Segoe UI" pitchFamily="34" charset="0"/>
                          <a:ea typeface="Segoe UI" pitchFamily="34" charset="0"/>
                          <a:cs typeface="Segoe UI" pitchFamily="34" charset="0"/>
                        </a:rPr>
                        <a:t>IIS website</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7302866"/>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New-WebApplication</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Creates a new web application</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1012070"/>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Remove-WebApplication</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Deletes</a:t>
                      </a:r>
                      <a:r>
                        <a:rPr lang="en-CA" sz="2000" baseline="0" dirty="0">
                          <a:latin typeface="Segoe UI" pitchFamily="34" charset="0"/>
                          <a:ea typeface="Segoe UI" pitchFamily="34" charset="0"/>
                          <a:cs typeface="Segoe UI" pitchFamily="34" charset="0"/>
                        </a:rPr>
                        <a:t> a web application</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1536707"/>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New-WebAppPool</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Creates a new web application pool</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2108926"/>
                  </a:ext>
                </a:extLst>
              </a:tr>
              <a:tr h="258756">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Restart-WebAppPool</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Restarts a web application pool</a:t>
                      </a:r>
                    </a:p>
                  </a:txBody>
                  <a:tcPr marL="68400" marR="68400" marT="54000" marB="36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642277"/>
                  </a:ext>
                </a:extLst>
              </a:tr>
            </a:tbl>
          </a:graphicData>
        </a:graphic>
      </p:graphicFrame>
    </p:spTree>
    <p:extLst>
      <p:ext uri="{BB962C8B-B14F-4D97-AF65-F5344CB8AC3E}">
        <p14:creationId xmlns:p14="http://schemas.microsoft.com/office/powerpoint/2010/main" val="2715198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Windows administration</a:t>
            </a:r>
          </a:p>
        </p:txBody>
      </p:sp>
      <p:sp>
        <p:nvSpPr>
          <p:cNvPr id="3" name="Text Placeholder 2"/>
          <p:cNvSpPr>
            <a:spLocks noGrp="1"/>
          </p:cNvSpPr>
          <p:nvPr>
            <p:ph type="body" idx="1"/>
          </p:nvPr>
        </p:nvSpPr>
        <p:spPr/>
        <p:txBody>
          <a:bodyPr/>
          <a:lstStyle/>
          <a:p>
            <a:r>
              <a:rPr lang="en-CA" dirty="0"/>
              <a:t>Exercise 1: Creating and managing Active Directory objects
Exercise 2: Configuring network settings on Windows Server
Exercise 3: Creating a website</a:t>
            </a:r>
            <a:endParaRPr lang="en-US" dirty="0"/>
          </a:p>
        </p:txBody>
      </p:sp>
      <p:sp>
        <p:nvSpPr>
          <p:cNvPr id="4" name="TextBox 3"/>
          <p:cNvSpPr txBox="1"/>
          <p:nvPr/>
        </p:nvSpPr>
        <p:spPr>
          <a:xfrm>
            <a:off x="458788" y="3501008"/>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9" y="4005064"/>
            <a:ext cx="8361684" cy="2246769"/>
          </a:xfrm>
          <a:prstGeom prst="rect">
            <a:avLst/>
          </a:prstGeom>
          <a:noFill/>
        </p:spPr>
        <p:txBody>
          <a:bodyPr vert="horz" wrap="square" rtlCol="0">
            <a:spAutoFit/>
          </a:bodyPr>
          <a:lstStyle/>
          <a:p>
            <a:r>
              <a:rPr lang="en-CA" sz="2800" b="0" i="0" u="none" strike="noStrike" baseline="0" dirty="0">
                <a:latin typeface="Segoe UI"/>
              </a:rPr>
              <a:t>Virtual machines: 	</a:t>
            </a:r>
            <a:r>
              <a:rPr lang="en-CA" sz="2800" b="1" i="0" u="none" strike="noStrike" baseline="0" dirty="0">
                <a:latin typeface="Segoe UI"/>
              </a:rPr>
              <a:t>10961C-LON-DC1</a:t>
            </a:r>
            <a:r>
              <a:rPr lang="en-CA" sz="2800" b="0" i="0" u="none" strike="noStrike" baseline="0" dirty="0">
                <a:latin typeface="Segoe UI"/>
              </a:rPr>
              <a:t> </a:t>
            </a:r>
          </a:p>
          <a:p>
            <a:r>
              <a:rPr lang="en-CA" sz="2800" dirty="0">
                <a:latin typeface="Segoe UI"/>
              </a:rPr>
              <a:t>				</a:t>
            </a:r>
            <a:r>
              <a:rPr lang="en-CA" sz="2800" b="1" i="0" u="none" strike="noStrike" baseline="0" dirty="0">
                <a:latin typeface="Segoe UI"/>
              </a:rPr>
              <a:t>10961C-LON-SVR1</a:t>
            </a:r>
            <a:r>
              <a:rPr lang="en-CA" sz="2800" b="0" i="0" u="none" strike="noStrike" baseline="0" dirty="0">
                <a:latin typeface="Segoe UI"/>
              </a:rPr>
              <a:t>					</a:t>
            </a:r>
            <a:r>
              <a:rPr lang="en-CA" sz="2800" b="1" i="0" u="none" strike="noStrike" baseline="0" dirty="0">
                <a:latin typeface="Segoe UI"/>
              </a:rPr>
              <a:t>10961C-LON-CL1 </a:t>
            </a:r>
            <a:endParaRPr lang="en-CA" sz="2800" b="0" i="0" u="none" strike="noStrike" baseline="0" dirty="0">
              <a:latin typeface="Segoe UI"/>
            </a:endParaRPr>
          </a:p>
          <a:p>
            <a:r>
              <a:rPr lang="en-US" sz="2800" b="0" i="0" u="none" strike="noStrike" baseline="0" dirty="0">
                <a:latin typeface="Segoe UI"/>
              </a:rPr>
              <a:t>User name: 		</a:t>
            </a:r>
            <a:r>
              <a:rPr lang="en-US" sz="2800" b="1" i="0" u="none" strike="noStrike" baseline="0" dirty="0">
                <a:latin typeface="Segoe UI"/>
              </a:rPr>
              <a:t>Adatum\Administrator</a:t>
            </a:r>
            <a:r>
              <a:rPr lang="en-US" sz="2800" b="0" i="0" u="none" strike="noStrike" baseline="0" dirty="0">
                <a:latin typeface="Segoe UI"/>
              </a:rPr>
              <a:t> </a:t>
            </a:r>
          </a:p>
          <a:p>
            <a:r>
              <a:rPr lang="en-US" sz="2800" b="0" i="0" u="none" strike="noStrike" baseline="0" dirty="0">
                <a:latin typeface="Segoe UI"/>
              </a:rPr>
              <a:t>Password: 			</a:t>
            </a:r>
            <a:r>
              <a:rPr lang="en-US" sz="2800" b="1" i="0" u="none" strike="noStrike" baseline="0" dirty="0">
                <a:latin typeface="Segoe UI"/>
              </a:rPr>
              <a:t>Pa55w.rd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60 minutes</a:t>
            </a:r>
          </a:p>
        </p:txBody>
      </p:sp>
    </p:spTree>
    <p:extLst>
      <p:ext uri="{BB962C8B-B14F-4D97-AF65-F5344CB8AC3E}">
        <p14:creationId xmlns:p14="http://schemas.microsoft.com/office/powerpoint/2010/main" val="438920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You work for Adatum Corporation on the server support team. One of your first assignments is to configure the infrastructure service for a new branch office. Policy requires that you complete the tasks by using Windows PowerShell.</a:t>
            </a:r>
          </a:p>
        </p:txBody>
      </p:sp>
    </p:spTree>
    <p:extLst>
      <p:ext uri="{BB962C8B-B14F-4D97-AF65-F5344CB8AC3E}">
        <p14:creationId xmlns:p14="http://schemas.microsoft.com/office/powerpoint/2010/main" val="2541862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CA" dirty="0"/>
              <a:t>Are any other websites on the LON-SVR1 server?</a:t>
            </a:r>
            <a:endParaRPr lang="en-US" dirty="0"/>
          </a:p>
        </p:txBody>
      </p:sp>
    </p:spTree>
    <p:extLst>
      <p:ext uri="{BB962C8B-B14F-4D97-AF65-F5344CB8AC3E}">
        <p14:creationId xmlns:p14="http://schemas.microsoft.com/office/powerpoint/2010/main" val="119615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60097" cy="740664"/>
          </a:xfrm>
        </p:spPr>
        <p:txBody>
          <a:bodyPr/>
          <a:lstStyle/>
          <a:p>
            <a:r>
              <a:rPr lang="en-US" dirty="0"/>
              <a:t>Lesson 1: Active Directory administration cmdlets</a:t>
            </a:r>
          </a:p>
        </p:txBody>
      </p:sp>
      <p:sp>
        <p:nvSpPr>
          <p:cNvPr id="3" name="Text Placeholder 2"/>
          <p:cNvSpPr>
            <a:spLocks noGrp="1"/>
          </p:cNvSpPr>
          <p:nvPr>
            <p:ph type="body" idx="1"/>
          </p:nvPr>
        </p:nvSpPr>
        <p:spPr/>
        <p:txBody>
          <a:bodyPr/>
          <a:lstStyle/>
          <a:p>
            <a:r>
              <a:rPr lang="en-US" dirty="0"/>
              <a:t>User management cmdlets
Group management cmdlets
Demonstration: Managing users and groups
Computer object management cmdlets
OU management cmdlets
Active Directory object cmdlets
Demonstration: Managing Active Directory objects</a:t>
            </a:r>
          </a:p>
        </p:txBody>
      </p:sp>
    </p:spTree>
    <p:extLst>
      <p:ext uri="{BB962C8B-B14F-4D97-AF65-F5344CB8AC3E}">
        <p14:creationId xmlns:p14="http://schemas.microsoft.com/office/powerpoint/2010/main" val="84085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CA" dirty="0"/>
              <a:t>Review Questions
Best Practice
Common Issues and Troubleshooting Tips</a:t>
            </a:r>
            <a:endParaRPr lang="en-US" dirty="0"/>
          </a:p>
        </p:txBody>
      </p:sp>
    </p:spTree>
    <p:extLst>
      <p:ext uri="{BB962C8B-B14F-4D97-AF65-F5344CB8AC3E}">
        <p14:creationId xmlns:p14="http://schemas.microsoft.com/office/powerpoint/2010/main" val="614876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57C90-47CE-4E14-9112-13497CA4ECF9}"/>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AFAA1991-C6B6-4682-AA2B-E6D5D9615F6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952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management cmdlets</a:t>
            </a:r>
          </a:p>
        </p:txBody>
      </p:sp>
      <p:graphicFrame>
        <p:nvGraphicFramePr>
          <p:cNvPr id="4" name="Content Placeholder 1"/>
          <p:cNvGraphicFramePr>
            <a:graphicFrameLocks/>
          </p:cNvGraphicFramePr>
          <p:nvPr>
            <p:extLst>
              <p:ext uri="{D42A27DB-BD31-4B8C-83A1-F6EECF244321}">
                <p14:modId xmlns:p14="http://schemas.microsoft.com/office/powerpoint/2010/main" val="2746839728"/>
              </p:ext>
            </p:extLst>
          </p:nvPr>
        </p:nvGraphicFramePr>
        <p:xfrm>
          <a:off x="458788" y="1020763"/>
          <a:ext cx="8118475" cy="741680"/>
        </p:xfrm>
        <a:graphic>
          <a:graphicData uri="http://schemas.openxmlformats.org/drawingml/2006/table">
            <a:tbl>
              <a:tblPr firstRow="1" bandRow="1">
                <a:tableStyleId>{5C22544A-7EE6-4342-B048-85BDC9FD1C3A}</a:tableStyleId>
              </a:tblPr>
              <a:tblGrid>
                <a:gridCol w="1623695">
                  <a:extLst>
                    <a:ext uri="{9D8B030D-6E8A-4147-A177-3AD203B41FA5}">
                      <a16:colId xmlns:a16="http://schemas.microsoft.com/office/drawing/2014/main" val="3223790065"/>
                    </a:ext>
                  </a:extLst>
                </a:gridCol>
                <a:gridCol w="1623695">
                  <a:extLst>
                    <a:ext uri="{9D8B030D-6E8A-4147-A177-3AD203B41FA5}">
                      <a16:colId xmlns:a16="http://schemas.microsoft.com/office/drawing/2014/main" val="1626711398"/>
                    </a:ext>
                  </a:extLst>
                </a:gridCol>
                <a:gridCol w="1623695">
                  <a:extLst>
                    <a:ext uri="{9D8B030D-6E8A-4147-A177-3AD203B41FA5}">
                      <a16:colId xmlns:a16="http://schemas.microsoft.com/office/drawing/2014/main" val="1122360705"/>
                    </a:ext>
                  </a:extLst>
                </a:gridCol>
                <a:gridCol w="1623695">
                  <a:extLst>
                    <a:ext uri="{9D8B030D-6E8A-4147-A177-3AD203B41FA5}">
                      <a16:colId xmlns:a16="http://schemas.microsoft.com/office/drawing/2014/main" val="1666657022"/>
                    </a:ext>
                  </a:extLst>
                </a:gridCol>
                <a:gridCol w="1623695">
                  <a:extLst>
                    <a:ext uri="{9D8B030D-6E8A-4147-A177-3AD203B41FA5}">
                      <a16:colId xmlns:a16="http://schemas.microsoft.com/office/drawing/2014/main" val="1119614872"/>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26225114"/>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68348447"/>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720740654"/>
              </p:ext>
            </p:extLst>
          </p:nvPr>
        </p:nvGraphicFramePr>
        <p:xfrm>
          <a:off x="203200" y="913809"/>
          <a:ext cx="8703733" cy="5143229"/>
        </p:xfrm>
        <a:graphic>
          <a:graphicData uri="http://schemas.openxmlformats.org/drawingml/2006/table">
            <a:tbl>
              <a:tblPr firstRow="1" bandRow="1">
                <a:tableStyleId>{21E4AEA4-8DFA-4A89-87EB-49C32662AFE0}</a:tableStyleId>
              </a:tblPr>
              <a:tblGrid>
                <a:gridCol w="3081867">
                  <a:extLst>
                    <a:ext uri="{9D8B030D-6E8A-4147-A177-3AD203B41FA5}">
                      <a16:colId xmlns:a16="http://schemas.microsoft.com/office/drawing/2014/main" val="20000"/>
                    </a:ext>
                  </a:extLst>
                </a:gridCol>
                <a:gridCol w="5621866">
                  <a:extLst>
                    <a:ext uri="{9D8B030D-6E8A-4147-A177-3AD203B41FA5}">
                      <a16:colId xmlns:a16="http://schemas.microsoft.com/office/drawing/2014/main" val="20001"/>
                    </a:ext>
                  </a:extLst>
                </a:gridCol>
              </a:tblGrid>
              <a:tr h="516365">
                <a:tc>
                  <a:txBody>
                    <a:bodyPr/>
                    <a:lstStyle/>
                    <a:p>
                      <a:pPr marL="0" marR="0">
                        <a:lnSpc>
                          <a:spcPct val="115000"/>
                        </a:lnSpc>
                        <a:spcBef>
                          <a:spcPts val="0"/>
                        </a:spcBef>
                        <a:spcAft>
                          <a:spcPts val="0"/>
                        </a:spcAft>
                      </a:pPr>
                      <a:r>
                        <a:rPr lang="en-US" sz="2200" dirty="0">
                          <a:solidFill>
                            <a:sysClr val="windowText" lastClr="000000"/>
                          </a:solidFill>
                          <a:latin typeface="Segoe UI" pitchFamily="34" charset="0"/>
                          <a:ea typeface="Segoe UI" pitchFamily="34" charset="0"/>
                          <a:cs typeface="Segoe UI" pitchFamily="34" charset="0"/>
                        </a:rPr>
                        <a:t>Cmdlet</a:t>
                      </a:r>
                      <a:endParaRPr lang="en-US" sz="2200" b="1" dirty="0">
                        <a:solidFill>
                          <a:sysClr val="windowText" lastClr="000000"/>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dirty="0">
                          <a:solidFill>
                            <a:sysClr val="windowText" lastClr="000000"/>
                          </a:solidFill>
                          <a:latin typeface="Segoe UI" pitchFamily="34" charset="0"/>
                          <a:ea typeface="Segoe UI" pitchFamily="34" charset="0"/>
                          <a:cs typeface="Segoe UI" pitchFamily="34" charset="0"/>
                        </a:rPr>
                        <a:t> Description</a:t>
                      </a:r>
                      <a:endParaRPr lang="en-US" sz="2200" b="1" dirty="0">
                        <a:solidFill>
                          <a:sysClr val="windowText" lastClr="000000"/>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marL="0" marR="0">
                        <a:lnSpc>
                          <a:spcPct val="115000"/>
                        </a:lnSpc>
                        <a:spcBef>
                          <a:spcPts val="0"/>
                        </a:spcBef>
                        <a:spcAft>
                          <a:spcPts val="0"/>
                        </a:spcAft>
                      </a:pPr>
                      <a:r>
                        <a:rPr lang="en-US" sz="2200" b="1" dirty="0">
                          <a:solidFill>
                            <a:sysClr val="windowText" lastClr="000000"/>
                          </a:solidFill>
                          <a:latin typeface="Segoe UI" panose="020B0502040204020203" pitchFamily="34" charset="0"/>
                          <a:ea typeface="Segoe UI" pitchFamily="34" charset="0"/>
                          <a:cs typeface="Segoe UI" panose="020B0502040204020203" pitchFamily="34" charset="0"/>
                        </a:rPr>
                        <a:t>New-ADUser</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dirty="0">
                          <a:solidFill>
                            <a:sysClr val="windowText" lastClr="000000"/>
                          </a:solidFill>
                          <a:latin typeface="Segoe UI" pitchFamily="34" charset="0"/>
                          <a:ea typeface="Segoe UI" pitchFamily="34" charset="0"/>
                          <a:cs typeface="Segoe UI" pitchFamily="34" charset="0"/>
                        </a:rPr>
                        <a:t>Creates a user account</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marL="0" marR="0">
                        <a:lnSpc>
                          <a:spcPct val="115000"/>
                        </a:lnSpc>
                        <a:spcBef>
                          <a:spcPts val="0"/>
                        </a:spcBef>
                        <a:spcAft>
                          <a:spcPts val="0"/>
                        </a:spcAft>
                      </a:pPr>
                      <a:r>
                        <a:rPr lang="en-US" sz="2200" b="1" dirty="0">
                          <a:solidFill>
                            <a:sysClr val="windowText" lastClr="000000"/>
                          </a:solidFill>
                          <a:latin typeface="Segoe UI" panose="020B0502040204020203" pitchFamily="34" charset="0"/>
                          <a:ea typeface="Segoe UI" pitchFamily="34" charset="0"/>
                          <a:cs typeface="Segoe UI" panose="020B0502040204020203" pitchFamily="34" charset="0"/>
                        </a:rPr>
                        <a:t>Set-ADUser</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dirty="0">
                          <a:solidFill>
                            <a:sysClr val="windowText" lastClr="000000"/>
                          </a:solidFill>
                          <a:latin typeface="Segoe UI" pitchFamily="34" charset="0"/>
                          <a:ea typeface="Segoe UI" pitchFamily="34" charset="0"/>
                          <a:cs typeface="Segoe UI" pitchFamily="34" charset="0"/>
                        </a:rPr>
                        <a:t>Modifies properties of a user account</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marL="0" marR="0">
                        <a:lnSpc>
                          <a:spcPct val="115000"/>
                        </a:lnSpc>
                        <a:spcBef>
                          <a:spcPts val="0"/>
                        </a:spcBef>
                        <a:spcAft>
                          <a:spcPts val="0"/>
                        </a:spcAft>
                      </a:pPr>
                      <a:r>
                        <a:rPr lang="en-US" sz="2200" b="1" dirty="0">
                          <a:solidFill>
                            <a:sysClr val="windowText" lastClr="000000"/>
                          </a:solidFill>
                          <a:latin typeface="Segoe UI" panose="020B0502040204020203" pitchFamily="34" charset="0"/>
                          <a:ea typeface="Segoe UI" pitchFamily="34" charset="0"/>
                          <a:cs typeface="Segoe UI" panose="020B0502040204020203" pitchFamily="34" charset="0"/>
                        </a:rPr>
                        <a:t>Remove-ADUser</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dirty="0">
                          <a:solidFill>
                            <a:sysClr val="windowText" lastClr="000000"/>
                          </a:solidFill>
                          <a:latin typeface="Segoe UI" pitchFamily="34" charset="0"/>
                          <a:ea typeface="Segoe UI" pitchFamily="34" charset="0"/>
                          <a:cs typeface="Segoe UI" pitchFamily="34" charset="0"/>
                        </a:rPr>
                        <a:t>Deletes a user account</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8756">
                <a:tc>
                  <a:txBody>
                    <a:bodyPr/>
                    <a:lstStyle/>
                    <a:p>
                      <a:pPr marL="0" marR="0">
                        <a:lnSpc>
                          <a:spcPct val="115000"/>
                        </a:lnSpc>
                        <a:spcBef>
                          <a:spcPts val="0"/>
                        </a:spcBef>
                        <a:spcAft>
                          <a:spcPts val="0"/>
                        </a:spcAft>
                      </a:pPr>
                      <a:r>
                        <a:rPr lang="en-US" sz="2200" b="1" dirty="0">
                          <a:solidFill>
                            <a:sysClr val="windowText" lastClr="000000"/>
                          </a:solidFill>
                          <a:latin typeface="Segoe UI" panose="020B0502040204020203" pitchFamily="34" charset="0"/>
                          <a:ea typeface="Segoe UI" pitchFamily="34" charset="0"/>
                          <a:cs typeface="Segoe UI" panose="020B0502040204020203" pitchFamily="34" charset="0"/>
                        </a:rPr>
                        <a:t>Set-ADAccountPassword</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dirty="0">
                          <a:solidFill>
                            <a:sysClr val="windowText" lastClr="000000"/>
                          </a:solidFill>
                          <a:latin typeface="Segoe UI" pitchFamily="34" charset="0"/>
                          <a:ea typeface="Segoe UI" pitchFamily="34" charset="0"/>
                          <a:cs typeface="Segoe UI" pitchFamily="34" charset="0"/>
                        </a:rPr>
                        <a:t>Resets the password of a user account</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58756">
                <a:tc>
                  <a:txBody>
                    <a:bodyPr/>
                    <a:lstStyle/>
                    <a:p>
                      <a:pPr marL="0" marR="0">
                        <a:lnSpc>
                          <a:spcPct val="115000"/>
                        </a:lnSpc>
                        <a:spcBef>
                          <a:spcPts val="0"/>
                        </a:spcBef>
                        <a:spcAft>
                          <a:spcPts val="0"/>
                        </a:spcAft>
                      </a:pPr>
                      <a:r>
                        <a:rPr lang="en-US" sz="2200" b="1" dirty="0">
                          <a:solidFill>
                            <a:sysClr val="windowText" lastClr="000000"/>
                          </a:solidFill>
                          <a:latin typeface="Segoe UI" panose="020B0502040204020203" pitchFamily="34" charset="0"/>
                          <a:ea typeface="Segoe UI" pitchFamily="34" charset="0"/>
                          <a:cs typeface="Segoe UI" panose="020B0502040204020203" pitchFamily="34" charset="0"/>
                        </a:rPr>
                        <a:t>Set-ADAccountExpiration</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dirty="0">
                          <a:solidFill>
                            <a:sysClr val="windowText" lastClr="000000"/>
                          </a:solidFill>
                          <a:latin typeface="Segoe UI" pitchFamily="34" charset="0"/>
                          <a:ea typeface="Segoe UI" pitchFamily="34" charset="0"/>
                          <a:cs typeface="Segoe UI" pitchFamily="34" charset="0"/>
                        </a:rPr>
                        <a:t>Modifies the expiration date of a user account</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17511">
                <a:tc>
                  <a:txBody>
                    <a:bodyPr/>
                    <a:lstStyle/>
                    <a:p>
                      <a:pPr marL="0" marR="0">
                        <a:lnSpc>
                          <a:spcPct val="115000"/>
                        </a:lnSpc>
                        <a:spcBef>
                          <a:spcPts val="0"/>
                        </a:spcBef>
                        <a:spcAft>
                          <a:spcPts val="0"/>
                        </a:spcAft>
                      </a:pPr>
                      <a:r>
                        <a:rPr lang="en-US" sz="2200" b="1" dirty="0">
                          <a:solidFill>
                            <a:sysClr val="windowText" lastClr="000000"/>
                          </a:solidFill>
                          <a:latin typeface="Segoe UI" panose="020B0502040204020203" pitchFamily="34" charset="0"/>
                          <a:ea typeface="Segoe UI" pitchFamily="34" charset="0"/>
                          <a:cs typeface="Segoe UI" panose="020B0502040204020203" pitchFamily="34" charset="0"/>
                        </a:rPr>
                        <a:t>Unlock-ADAccount</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dirty="0">
                          <a:solidFill>
                            <a:sysClr val="windowText" lastClr="000000"/>
                          </a:solidFill>
                          <a:latin typeface="Segoe UI" pitchFamily="34" charset="0"/>
                          <a:ea typeface="Segoe UI" pitchFamily="34" charset="0"/>
                          <a:cs typeface="Segoe UI" pitchFamily="34" charset="0"/>
                        </a:rPr>
                        <a:t>Unlocks a user account after it has become locked after too many incorrect sign-in attempts</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58756">
                <a:tc>
                  <a:txBody>
                    <a:bodyPr/>
                    <a:lstStyle/>
                    <a:p>
                      <a:pPr marL="0" marR="0">
                        <a:lnSpc>
                          <a:spcPct val="115000"/>
                        </a:lnSpc>
                        <a:spcBef>
                          <a:spcPts val="0"/>
                        </a:spcBef>
                        <a:spcAft>
                          <a:spcPts val="0"/>
                        </a:spcAft>
                      </a:pPr>
                      <a:r>
                        <a:rPr lang="en-US" sz="2200" b="1" dirty="0">
                          <a:solidFill>
                            <a:sysClr val="windowText" lastClr="000000"/>
                          </a:solidFill>
                          <a:latin typeface="Segoe UI" panose="020B0502040204020203" pitchFamily="34" charset="0"/>
                          <a:ea typeface="Segoe UI" pitchFamily="34" charset="0"/>
                          <a:cs typeface="Segoe UI" panose="020B0502040204020203" pitchFamily="34" charset="0"/>
                        </a:rPr>
                        <a:t>Enable-ADAccount</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dirty="0">
                          <a:solidFill>
                            <a:sysClr val="windowText" lastClr="000000"/>
                          </a:solidFill>
                          <a:latin typeface="Segoe UI" pitchFamily="34" charset="0"/>
                          <a:ea typeface="Segoe UI" pitchFamily="34" charset="0"/>
                          <a:cs typeface="Segoe UI" pitchFamily="34" charset="0"/>
                        </a:rPr>
                        <a:t>Enables a user account</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58756">
                <a:tc>
                  <a:txBody>
                    <a:bodyPr/>
                    <a:lstStyle/>
                    <a:p>
                      <a:pPr marL="0" marR="0">
                        <a:lnSpc>
                          <a:spcPct val="115000"/>
                        </a:lnSpc>
                        <a:spcBef>
                          <a:spcPts val="0"/>
                        </a:spcBef>
                        <a:spcAft>
                          <a:spcPts val="0"/>
                        </a:spcAft>
                      </a:pPr>
                      <a:r>
                        <a:rPr lang="en-US" sz="2200" b="1" dirty="0">
                          <a:solidFill>
                            <a:sysClr val="windowText" lastClr="000000"/>
                          </a:solidFill>
                          <a:latin typeface="Segoe UI" panose="020B0502040204020203" pitchFamily="34" charset="0"/>
                          <a:ea typeface="Segoe UI" pitchFamily="34" charset="0"/>
                          <a:cs typeface="Segoe UI" panose="020B0502040204020203" pitchFamily="34" charset="0"/>
                        </a:rPr>
                        <a:t>Disable-ADAccount</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dirty="0">
                          <a:solidFill>
                            <a:sysClr val="windowText" lastClr="000000"/>
                          </a:solidFill>
                          <a:latin typeface="Segoe UI" pitchFamily="34" charset="0"/>
                          <a:ea typeface="Segoe UI" pitchFamily="34" charset="0"/>
                          <a:cs typeface="Segoe UI" pitchFamily="34" charset="0"/>
                        </a:rPr>
                        <a:t>Disables a user account</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6" name="Rectangle 5"/>
          <p:cNvSpPr/>
          <p:nvPr/>
        </p:nvSpPr>
        <p:spPr>
          <a:xfrm>
            <a:off x="205984" y="6288490"/>
            <a:ext cx="7920322" cy="369332"/>
          </a:xfrm>
          <a:prstGeom prst="rect">
            <a:avLst/>
          </a:prstGeom>
          <a:solidFill>
            <a:schemeClr val="bg1">
              <a:lumMod val="7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anose="020B0602030504020204" pitchFamily="34" charset="0"/>
                <a:cs typeface="Lucida Sans Unicode" panose="020B0602030504020204" pitchFamily="34" charset="0"/>
              </a:rPr>
              <a:t>New‑ADUser "Jane Doe" ‑Department IT </a:t>
            </a:r>
          </a:p>
        </p:txBody>
      </p:sp>
    </p:spTree>
    <p:extLst>
      <p:ext uri="{BB962C8B-B14F-4D97-AF65-F5344CB8AC3E}">
        <p14:creationId xmlns:p14="http://schemas.microsoft.com/office/powerpoint/2010/main" val="3550654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management cmdlets</a:t>
            </a:r>
          </a:p>
        </p:txBody>
      </p:sp>
      <p:graphicFrame>
        <p:nvGraphicFramePr>
          <p:cNvPr id="4" name="Content Placeholder 1"/>
          <p:cNvGraphicFramePr>
            <a:graphicFrameLocks/>
          </p:cNvGraphicFramePr>
          <p:nvPr>
            <p:extLst>
              <p:ext uri="{D42A27DB-BD31-4B8C-83A1-F6EECF244321}">
                <p14:modId xmlns:p14="http://schemas.microsoft.com/office/powerpoint/2010/main" val="2437446589"/>
              </p:ext>
            </p:extLst>
          </p:nvPr>
        </p:nvGraphicFramePr>
        <p:xfrm>
          <a:off x="458788" y="1020763"/>
          <a:ext cx="8118475" cy="741680"/>
        </p:xfrm>
        <a:graphic>
          <a:graphicData uri="http://schemas.openxmlformats.org/drawingml/2006/table">
            <a:tbl>
              <a:tblPr firstRow="1" bandRow="1">
                <a:tableStyleId>{5C22544A-7EE6-4342-B048-85BDC9FD1C3A}</a:tableStyleId>
              </a:tblPr>
              <a:tblGrid>
                <a:gridCol w="1623695">
                  <a:extLst>
                    <a:ext uri="{9D8B030D-6E8A-4147-A177-3AD203B41FA5}">
                      <a16:colId xmlns:a16="http://schemas.microsoft.com/office/drawing/2014/main" val="2068302238"/>
                    </a:ext>
                  </a:extLst>
                </a:gridCol>
                <a:gridCol w="1623695">
                  <a:extLst>
                    <a:ext uri="{9D8B030D-6E8A-4147-A177-3AD203B41FA5}">
                      <a16:colId xmlns:a16="http://schemas.microsoft.com/office/drawing/2014/main" val="3425982139"/>
                    </a:ext>
                  </a:extLst>
                </a:gridCol>
                <a:gridCol w="1623695">
                  <a:extLst>
                    <a:ext uri="{9D8B030D-6E8A-4147-A177-3AD203B41FA5}">
                      <a16:colId xmlns:a16="http://schemas.microsoft.com/office/drawing/2014/main" val="3985949044"/>
                    </a:ext>
                  </a:extLst>
                </a:gridCol>
                <a:gridCol w="1623695">
                  <a:extLst>
                    <a:ext uri="{9D8B030D-6E8A-4147-A177-3AD203B41FA5}">
                      <a16:colId xmlns:a16="http://schemas.microsoft.com/office/drawing/2014/main" val="4004715414"/>
                    </a:ext>
                  </a:extLst>
                </a:gridCol>
                <a:gridCol w="1623695">
                  <a:extLst>
                    <a:ext uri="{9D8B030D-6E8A-4147-A177-3AD203B41FA5}">
                      <a16:colId xmlns:a16="http://schemas.microsoft.com/office/drawing/2014/main" val="3638903742"/>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83141224"/>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56528769"/>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039703934"/>
              </p:ext>
            </p:extLst>
          </p:nvPr>
        </p:nvGraphicFramePr>
        <p:xfrm>
          <a:off x="121920" y="931113"/>
          <a:ext cx="8900160" cy="3625647"/>
        </p:xfrm>
        <a:graphic>
          <a:graphicData uri="http://schemas.openxmlformats.org/drawingml/2006/table">
            <a:tbl>
              <a:tblPr firstRow="1" bandRow="1">
                <a:tableStyleId>{21E4AEA4-8DFA-4A89-87EB-49C32662AFE0}</a:tableStyleId>
              </a:tblPr>
              <a:tblGrid>
                <a:gridCol w="4358640">
                  <a:extLst>
                    <a:ext uri="{9D8B030D-6E8A-4147-A177-3AD203B41FA5}">
                      <a16:colId xmlns:a16="http://schemas.microsoft.com/office/drawing/2014/main" val="20000"/>
                    </a:ext>
                  </a:extLst>
                </a:gridCol>
                <a:gridCol w="4541520">
                  <a:extLst>
                    <a:ext uri="{9D8B030D-6E8A-4147-A177-3AD203B41FA5}">
                      <a16:colId xmlns:a16="http://schemas.microsoft.com/office/drawing/2014/main" val="20001"/>
                    </a:ext>
                  </a:extLst>
                </a:gridCol>
              </a:tblGrid>
              <a:tr h="392889">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gn="ctr" defTabSz="914400" rtl="0" eaLnBrk="1" latinLnBrk="0" hangingPunct="1">
                        <a:lnSpc>
                          <a:spcPct val="115000"/>
                        </a:lnSpc>
                        <a:spcBef>
                          <a:spcPts val="0"/>
                        </a:spcBef>
                        <a:spcAft>
                          <a:spcPts val="0"/>
                        </a:spcAft>
                      </a:pPr>
                      <a:r>
                        <a:rPr lang="en-US" sz="1800" b="1" dirty="0">
                          <a:solidFill>
                            <a:schemeClr val="tx1"/>
                          </a:solidFill>
                          <a:latin typeface="Segoe UI" panose="020B0502040204020203" pitchFamily="34" charset="0"/>
                          <a:cs typeface="Segoe UI" panose="020B0502040204020203" pitchFamily="34" charset="0"/>
                        </a:rPr>
                        <a:t>Cmdlet</a:t>
                      </a:r>
                      <a:endParaRPr lang="en-US" sz="1800" b="1" kern="1200" dirty="0">
                        <a:solidFill>
                          <a:schemeClr val="tx1"/>
                        </a:solidFill>
                        <a:latin typeface="Segoe UI" panose="020B0502040204020203" pitchFamily="34" charset="0"/>
                        <a:ea typeface="Segoe UI" pitchFamily="34" charset="0"/>
                        <a:cs typeface="Segoe UI" panose="020B0502040204020203" pitchFamily="34" charset="0"/>
                      </a:endParaRPr>
                    </a:p>
                  </a:txBody>
                  <a:tcPr marL="0" marR="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indent="0" algn="ctr">
                        <a:lnSpc>
                          <a:spcPct val="115000"/>
                        </a:lnSpc>
                        <a:spcBef>
                          <a:spcPts val="0"/>
                        </a:spcBef>
                        <a:spcAft>
                          <a:spcPts val="0"/>
                        </a:spcAft>
                      </a:pPr>
                      <a:r>
                        <a:rPr lang="en-US" sz="1800" b="1" dirty="0">
                          <a:solidFill>
                            <a:schemeClr val="tx1"/>
                          </a:solidFill>
                          <a:latin typeface="Segoe UI" panose="020B0502040204020203" pitchFamily="34" charset="0"/>
                          <a:cs typeface="Segoe UI" panose="020B0502040204020203" pitchFamily="34" charset="0"/>
                        </a:rPr>
                        <a:t> Description</a:t>
                      </a:r>
                      <a:endParaRPr lang="en-US" sz="1800" b="1" dirty="0">
                        <a:solidFill>
                          <a:schemeClr val="tx1"/>
                        </a:solidFill>
                        <a:latin typeface="Segoe UI" panose="020B0502040204020203" pitchFamily="34" charset="0"/>
                        <a:ea typeface="Segoe UI" pitchFamily="34" charset="0"/>
                        <a:cs typeface="Segoe UI" panose="020B0502040204020203" pitchFamily="34" charset="0"/>
                      </a:endParaRPr>
                    </a:p>
                  </a:txBody>
                  <a:tcPr marL="0" marR="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06585">
                <a:tc>
                  <a:txBody>
                    <a:bodyPr/>
                    <a:lstStyle/>
                    <a:p>
                      <a:pPr marL="0" marR="0" indent="0">
                        <a:lnSpc>
                          <a:spcPts val="2000"/>
                        </a:lnSpc>
                        <a:spcBef>
                          <a:spcPts val="1000"/>
                        </a:spcBef>
                        <a:spcAft>
                          <a:spcPts val="1000"/>
                        </a:spcAft>
                      </a:pPr>
                      <a:r>
                        <a:rPr lang="en-US" sz="1800" b="1" kern="1200" dirty="0">
                          <a:latin typeface="Segoe UI" panose="020B0502040204020203" pitchFamily="34" charset="0"/>
                          <a:cs typeface="Segoe UI" panose="020B0502040204020203" pitchFamily="34" charset="0"/>
                        </a:rPr>
                        <a:t>New-ADGroup</a:t>
                      </a:r>
                      <a:endParaRPr lang="en-US" sz="1800" b="1"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45720" marR="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Creates a new group</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6585">
                <a:tc>
                  <a:txBody>
                    <a:bodyPr/>
                    <a:lstStyle/>
                    <a:p>
                      <a:pPr marL="0" marR="0" indent="0">
                        <a:lnSpc>
                          <a:spcPts val="2000"/>
                        </a:lnSpc>
                        <a:spcBef>
                          <a:spcPts val="1000"/>
                        </a:spcBef>
                        <a:spcAft>
                          <a:spcPts val="1000"/>
                        </a:spcAft>
                      </a:pPr>
                      <a:r>
                        <a:rPr lang="en-US" sz="1800" b="1" kern="1200" dirty="0">
                          <a:latin typeface="Segoe UI" panose="020B0502040204020203" pitchFamily="34" charset="0"/>
                          <a:cs typeface="Segoe UI" panose="020B0502040204020203" pitchFamily="34" charset="0"/>
                        </a:rPr>
                        <a:t>Set-ADGroup</a:t>
                      </a:r>
                      <a:endParaRPr lang="en-US" sz="1800" b="1"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45720" marR="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Modifies properties of a group</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06585">
                <a:tc>
                  <a:txBody>
                    <a:bodyPr/>
                    <a:lstStyle/>
                    <a:p>
                      <a:pPr marL="0" marR="0" indent="0">
                        <a:lnSpc>
                          <a:spcPts val="2000"/>
                        </a:lnSpc>
                        <a:spcBef>
                          <a:spcPts val="1000"/>
                        </a:spcBef>
                        <a:spcAft>
                          <a:spcPts val="1000"/>
                        </a:spcAft>
                      </a:pPr>
                      <a:r>
                        <a:rPr lang="en-US" sz="1800" b="1" kern="1200" dirty="0">
                          <a:latin typeface="Segoe UI" panose="020B0502040204020203" pitchFamily="34" charset="0"/>
                          <a:cs typeface="Segoe UI" panose="020B0502040204020203" pitchFamily="34" charset="0"/>
                        </a:rPr>
                        <a:t>Get-ADGroup</a:t>
                      </a:r>
                      <a:endParaRPr lang="en-US" sz="1800" b="1"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45720" marR="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Displays properties of a group</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16698">
                <a:tc>
                  <a:txBody>
                    <a:bodyPr/>
                    <a:lstStyle/>
                    <a:p>
                      <a:pPr marL="0" marR="0">
                        <a:lnSpc>
                          <a:spcPts val="2000"/>
                        </a:lnSpc>
                        <a:spcBef>
                          <a:spcPts val="0"/>
                        </a:spcBef>
                        <a:spcAft>
                          <a:spcPts val="1000"/>
                        </a:spcAft>
                      </a:pPr>
                      <a:r>
                        <a:rPr lang="en-US" sz="1800" b="1" kern="1200" dirty="0">
                          <a:latin typeface="Segoe UI" panose="020B0502040204020203" pitchFamily="34" charset="0"/>
                          <a:cs typeface="Segoe UI" panose="020B0502040204020203" pitchFamily="34" charset="0"/>
                        </a:rPr>
                        <a:t>Remove-ADGroup</a:t>
                      </a:r>
                      <a:endParaRPr lang="en-US" sz="1800" b="1"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45720" marR="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Deletes a group</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16698">
                <a:tc>
                  <a:txBody>
                    <a:bodyPr/>
                    <a:lstStyle/>
                    <a:p>
                      <a:pPr marL="0" marR="0">
                        <a:lnSpc>
                          <a:spcPts val="2000"/>
                        </a:lnSpc>
                        <a:spcBef>
                          <a:spcPts val="0"/>
                        </a:spcBef>
                        <a:spcAft>
                          <a:spcPts val="1000"/>
                        </a:spcAft>
                      </a:pPr>
                      <a:r>
                        <a:rPr lang="en-US" sz="1800" b="1" kern="1200" dirty="0">
                          <a:latin typeface="Segoe UI" panose="020B0502040204020203" pitchFamily="34" charset="0"/>
                          <a:cs typeface="Segoe UI" panose="020B0502040204020203" pitchFamily="34" charset="0"/>
                        </a:rPr>
                        <a:t>Add-ADGroupMember</a:t>
                      </a:r>
                      <a:endParaRPr lang="en-US" sz="1800" b="1"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45720" marR="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Adds members to a group</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16698">
                <a:tc>
                  <a:txBody>
                    <a:bodyPr/>
                    <a:lstStyle/>
                    <a:p>
                      <a:pPr marL="0" marR="0">
                        <a:lnSpc>
                          <a:spcPts val="2000"/>
                        </a:lnSpc>
                        <a:spcBef>
                          <a:spcPts val="0"/>
                        </a:spcBef>
                        <a:spcAft>
                          <a:spcPts val="1000"/>
                        </a:spcAft>
                      </a:pPr>
                      <a:r>
                        <a:rPr lang="en-US" sz="1800" b="1" kern="1200" dirty="0">
                          <a:latin typeface="Segoe UI" panose="020B0502040204020203" pitchFamily="34" charset="0"/>
                          <a:cs typeface="Segoe UI" panose="020B0502040204020203" pitchFamily="34" charset="0"/>
                        </a:rPr>
                        <a:t>Get-ADGroupMember</a:t>
                      </a:r>
                      <a:endParaRPr lang="en-US" sz="1800" b="1"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45720" marR="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Displays membership of a group</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16698">
                <a:tc>
                  <a:txBody>
                    <a:bodyPr/>
                    <a:lstStyle/>
                    <a:p>
                      <a:pPr marL="0" marR="0">
                        <a:lnSpc>
                          <a:spcPts val="2000"/>
                        </a:lnSpc>
                        <a:spcBef>
                          <a:spcPts val="0"/>
                        </a:spcBef>
                        <a:spcAft>
                          <a:spcPts val="1000"/>
                        </a:spcAft>
                      </a:pPr>
                      <a:r>
                        <a:rPr lang="en-US" sz="1800" b="1" kern="1200" dirty="0">
                          <a:latin typeface="Segoe UI" panose="020B0502040204020203" pitchFamily="34" charset="0"/>
                          <a:cs typeface="Segoe UI" panose="020B0502040204020203" pitchFamily="34" charset="0"/>
                        </a:rPr>
                        <a:t>Remove-ADGroupMember</a:t>
                      </a:r>
                      <a:endParaRPr lang="en-US" sz="1800" b="1"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45720" marR="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Removes members from a group</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16698">
                <a:tc>
                  <a:txBody>
                    <a:bodyPr/>
                    <a:lstStyle/>
                    <a:p>
                      <a:pPr marL="0" marR="0">
                        <a:lnSpc>
                          <a:spcPts val="2000"/>
                        </a:lnSpc>
                        <a:spcBef>
                          <a:spcPts val="0"/>
                        </a:spcBef>
                        <a:spcAft>
                          <a:spcPts val="1000"/>
                        </a:spcAft>
                      </a:pPr>
                      <a:r>
                        <a:rPr lang="en-US" sz="1800" b="1" kern="1200" dirty="0">
                          <a:latin typeface="Segoe UI" panose="020B0502040204020203" pitchFamily="34" charset="0"/>
                          <a:cs typeface="Segoe UI" panose="020B0502040204020203" pitchFamily="34" charset="0"/>
                        </a:rPr>
                        <a:t>Add-ADPrincipalGroupMembership</a:t>
                      </a:r>
                      <a:endParaRPr lang="en-US" sz="1800" b="1"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45720" marR="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Adds group membership to an object</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45063">
                <a:tc>
                  <a:txBody>
                    <a:bodyPr/>
                    <a:lstStyle/>
                    <a:p>
                      <a:pPr marL="0" marR="0">
                        <a:lnSpc>
                          <a:spcPts val="2000"/>
                        </a:lnSpc>
                        <a:spcBef>
                          <a:spcPts val="0"/>
                        </a:spcBef>
                        <a:spcAft>
                          <a:spcPts val="1000"/>
                        </a:spcAft>
                      </a:pPr>
                      <a:r>
                        <a:rPr lang="en-US" sz="1800" b="1" kern="1200" dirty="0">
                          <a:latin typeface="Segoe UI" panose="020B0502040204020203" pitchFamily="34" charset="0"/>
                          <a:cs typeface="Segoe UI" panose="020B0502040204020203" pitchFamily="34" charset="0"/>
                        </a:rPr>
                        <a:t>Get-ADPrincipalGroupMembership</a:t>
                      </a:r>
                      <a:endParaRPr lang="en-US" sz="1800" b="1"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45720" marR="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Displays group membership of an object</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84450">
                <a:tc>
                  <a:txBody>
                    <a:bodyPr/>
                    <a:lstStyle/>
                    <a:p>
                      <a:pPr marL="0" marR="0">
                        <a:lnSpc>
                          <a:spcPts val="2000"/>
                        </a:lnSpc>
                        <a:spcBef>
                          <a:spcPts val="0"/>
                        </a:spcBef>
                        <a:spcAft>
                          <a:spcPts val="1000"/>
                        </a:spcAft>
                      </a:pPr>
                      <a:r>
                        <a:rPr lang="en-US" sz="1800" b="1" kern="1200" dirty="0">
                          <a:latin typeface="Segoe UI" panose="020B0502040204020203" pitchFamily="34" charset="0"/>
                          <a:cs typeface="Segoe UI" panose="020B0502040204020203" pitchFamily="34" charset="0"/>
                        </a:rPr>
                        <a:t>Remove-ADPrincipalGroupMembership</a:t>
                      </a:r>
                      <a:endParaRPr lang="en-US" sz="1800" b="1"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45720" marR="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Removes group membership from an object</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
        <p:nvSpPr>
          <p:cNvPr id="6" name="Rectangle 5"/>
          <p:cNvSpPr/>
          <p:nvPr/>
        </p:nvSpPr>
        <p:spPr>
          <a:xfrm>
            <a:off x="106680" y="4842878"/>
            <a:ext cx="8900160" cy="369332"/>
          </a:xfrm>
          <a:prstGeom prst="rect">
            <a:avLst/>
          </a:prstGeom>
          <a:solidFill>
            <a:schemeClr val="bg1">
              <a:lumMod val="7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anose="020B0602030504020204" pitchFamily="34" charset="0"/>
                <a:cs typeface="Lucida Sans Unicode" panose="020B0602030504020204" pitchFamily="34" charset="0"/>
              </a:rPr>
              <a:t>New‑ADGroup ‑Name "FileServerAdmins" ‑GroupScope Global</a:t>
            </a:r>
          </a:p>
        </p:txBody>
      </p:sp>
    </p:spTree>
    <p:extLst>
      <p:ext uri="{BB962C8B-B14F-4D97-AF65-F5344CB8AC3E}">
        <p14:creationId xmlns:p14="http://schemas.microsoft.com/office/powerpoint/2010/main" val="120614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1e18f5b1-99c4-425b-a878-86a9182275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Demonstration: Managing users and groups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CA" dirty="0"/>
              <a:t>Create a new global group in the IT department</a:t>
            </a:r>
          </a:p>
          <a:p>
            <a:r>
              <a:rPr lang="en-CA" dirty="0"/>
              <a:t>Create a new user in the IT department</a:t>
            </a:r>
          </a:p>
          <a:p>
            <a:r>
              <a:rPr lang="en-CA" dirty="0"/>
              <a:t>Add two users from the IT department to the </a:t>
            </a:r>
            <a:r>
              <a:rPr lang="en-CA" b="1" dirty="0"/>
              <a:t>HelpDesk</a:t>
            </a:r>
            <a:r>
              <a:rPr lang="en-CA" dirty="0"/>
              <a:t> group</a:t>
            </a:r>
          </a:p>
          <a:p>
            <a:r>
              <a:rPr lang="en-CA" dirty="0"/>
              <a:t>Set the address for all </a:t>
            </a:r>
            <a:r>
              <a:rPr lang="en-CA" b="1" dirty="0"/>
              <a:t>HelpDesk</a:t>
            </a:r>
            <a:r>
              <a:rPr lang="en-CA" dirty="0"/>
              <a:t> group users</a:t>
            </a:r>
          </a:p>
          <a:p>
            <a:r>
              <a:rPr lang="en-CA" dirty="0"/>
              <a:t>Verify the group membership for the new user</a:t>
            </a:r>
          </a:p>
          <a:p>
            <a:r>
              <a:rPr lang="en-CA" dirty="0"/>
              <a:t>Verify the updated user properties</a:t>
            </a:r>
            <a:endParaRPr lang="en-US" dirty="0"/>
          </a:p>
        </p:txBody>
      </p:sp>
    </p:spTree>
    <p:extLst>
      <p:ext uri="{BB962C8B-B14F-4D97-AF65-F5344CB8AC3E}">
        <p14:creationId xmlns:p14="http://schemas.microsoft.com/office/powerpoint/2010/main" val="1487492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271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object management cmdlets</a:t>
            </a:r>
          </a:p>
        </p:txBody>
      </p:sp>
      <p:graphicFrame>
        <p:nvGraphicFramePr>
          <p:cNvPr id="4" name="Content Placeholder 1"/>
          <p:cNvGraphicFramePr>
            <a:graphicFrameLocks/>
          </p:cNvGraphicFramePr>
          <p:nvPr>
            <p:extLst>
              <p:ext uri="{D42A27DB-BD31-4B8C-83A1-F6EECF244321}">
                <p14:modId xmlns:p14="http://schemas.microsoft.com/office/powerpoint/2010/main" val="1548308985"/>
              </p:ext>
            </p:extLst>
          </p:nvPr>
        </p:nvGraphicFramePr>
        <p:xfrm>
          <a:off x="458788" y="1020763"/>
          <a:ext cx="8118476" cy="2595880"/>
        </p:xfrm>
        <a:graphic>
          <a:graphicData uri="http://schemas.openxmlformats.org/drawingml/2006/table">
            <a:tbl>
              <a:tblPr firstRow="1" bandRow="1">
                <a:tableStyleId>{5C22544A-7EE6-4342-B048-85BDC9FD1C3A}</a:tableStyleId>
              </a:tblPr>
              <a:tblGrid>
                <a:gridCol w="4059238">
                  <a:extLst>
                    <a:ext uri="{9D8B030D-6E8A-4147-A177-3AD203B41FA5}">
                      <a16:colId xmlns:a16="http://schemas.microsoft.com/office/drawing/2014/main" val="2064412426"/>
                    </a:ext>
                  </a:extLst>
                </a:gridCol>
                <a:gridCol w="4059238">
                  <a:extLst>
                    <a:ext uri="{9D8B030D-6E8A-4147-A177-3AD203B41FA5}">
                      <a16:colId xmlns:a16="http://schemas.microsoft.com/office/drawing/2014/main" val="2527208049"/>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041984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11912254"/>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09399194"/>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8734210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6563224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7587552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76589201"/>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007611442"/>
              </p:ext>
            </p:extLst>
          </p:nvPr>
        </p:nvGraphicFramePr>
        <p:xfrm>
          <a:off x="60960" y="932521"/>
          <a:ext cx="9037320" cy="4251873"/>
        </p:xfrm>
        <a:graphic>
          <a:graphicData uri="http://schemas.openxmlformats.org/drawingml/2006/table">
            <a:tbl>
              <a:tblPr firstRow="1" bandRow="1">
                <a:tableStyleId>{21E4AEA4-8DFA-4A89-87EB-49C32662AFE0}</a:tableStyleId>
              </a:tblPr>
              <a:tblGrid>
                <a:gridCol w="4447329">
                  <a:extLst>
                    <a:ext uri="{9D8B030D-6E8A-4147-A177-3AD203B41FA5}">
                      <a16:colId xmlns:a16="http://schemas.microsoft.com/office/drawing/2014/main" val="20000"/>
                    </a:ext>
                  </a:extLst>
                </a:gridCol>
                <a:gridCol w="4589991">
                  <a:extLst>
                    <a:ext uri="{9D8B030D-6E8A-4147-A177-3AD203B41FA5}">
                      <a16:colId xmlns:a16="http://schemas.microsoft.com/office/drawing/2014/main" val="20001"/>
                    </a:ext>
                  </a:extLst>
                </a:gridCol>
              </a:tblGrid>
              <a:tr h="422673">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a:solidFill>
                            <a:schemeClr val="tx1"/>
                          </a:solidFill>
                          <a:latin typeface="Segoe UI" panose="020B0502040204020203" pitchFamily="34" charset="0"/>
                          <a:ea typeface="Segoe UI" panose="020B0502040204020203" pitchFamily="34" charset="0"/>
                          <a:cs typeface="Segoe UI" panose="020B0502040204020203" pitchFamily="34" charset="0"/>
                        </a:rPr>
                        <a:t>Cmdlet</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a:solidFill>
                            <a:schemeClr val="tx1"/>
                          </a:solidFill>
                          <a:latin typeface="Segoe UI" panose="020B0502040204020203" pitchFamily="34" charset="0"/>
                          <a:ea typeface="Segoe UI" panose="020B0502040204020203" pitchFamily="34" charset="0"/>
                          <a:cs typeface="Segoe UI" panose="020B0502040204020203" pitchFamily="34" charset="0"/>
                        </a:rPr>
                        <a:t> Description</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a:lnSpc>
                          <a:spcPct val="115000"/>
                        </a:lnSpc>
                        <a:spcAft>
                          <a:spcPts val="0"/>
                        </a:spcAft>
                      </a:pPr>
                      <a:r>
                        <a:rPr lang="en-US" sz="2000" b="1" dirty="0">
                          <a:latin typeface="Segoe UI" panose="020B0502040204020203" pitchFamily="34" charset="0"/>
                          <a:ea typeface="Segoe UI" panose="020B0502040204020203" pitchFamily="34" charset="0"/>
                          <a:cs typeface="Segoe UI" panose="020B0502040204020203" pitchFamily="34" charset="0"/>
                        </a:rPr>
                        <a:t>New-</a:t>
                      </a:r>
                      <a:r>
                        <a:rPr lang="en-US" sz="2000" b="1" dirty="0" err="1">
                          <a:latin typeface="Segoe UI" panose="020B0502040204020203" pitchFamily="34" charset="0"/>
                          <a:ea typeface="Segoe UI" panose="020B0502040204020203" pitchFamily="34" charset="0"/>
                          <a:cs typeface="Segoe UI" panose="020B0502040204020203" pitchFamily="34" charset="0"/>
                        </a:rPr>
                        <a:t>ADComputer</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36000" marB="18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dirty="0">
                          <a:latin typeface="Segoe UI" panose="020B0502040204020203" pitchFamily="34" charset="0"/>
                          <a:ea typeface="Segoe UI" panose="020B0502040204020203" pitchFamily="34" charset="0"/>
                          <a:cs typeface="Segoe UI" panose="020B0502040204020203" pitchFamily="34" charset="0"/>
                        </a:rPr>
                        <a:t>Creates a new computer account</a:t>
                      </a:r>
                      <a:endParaRPr lang="en-CA" sz="2000" dirty="0">
                        <a:latin typeface="Segoe UI" pitchFamily="34" charset="0"/>
                        <a:ea typeface="Segoe UI" pitchFamily="34" charset="0"/>
                        <a:cs typeface="Segoe UI" pitchFamily="34" charset="0"/>
                      </a:endParaRPr>
                    </a:p>
                  </a:txBody>
                  <a:tcPr marL="68400" marR="68400" marT="36000" marB="18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a:lnSpc>
                          <a:spcPct val="115000"/>
                        </a:lnSpc>
                        <a:spcAft>
                          <a:spcPts val="0"/>
                        </a:spcAft>
                      </a:pPr>
                      <a:r>
                        <a:rPr lang="en-US" sz="2000" b="1" dirty="0">
                          <a:latin typeface="Segoe UI" panose="020B0502040204020203" pitchFamily="34" charset="0"/>
                          <a:ea typeface="Segoe UI" panose="020B0502040204020203" pitchFamily="34" charset="0"/>
                          <a:cs typeface="Segoe UI" panose="020B0502040204020203" pitchFamily="34" charset="0"/>
                        </a:rPr>
                        <a:t>Set-ADComputer</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36000" marB="18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dirty="0">
                          <a:latin typeface="Segoe UI" panose="020B0502040204020203" pitchFamily="34" charset="0"/>
                          <a:ea typeface="Segoe UI" panose="020B0502040204020203" pitchFamily="34" charset="0"/>
                          <a:cs typeface="Segoe UI" panose="020B0502040204020203" pitchFamily="34" charset="0"/>
                        </a:rPr>
                        <a:t>Modifies properties of a computer account</a:t>
                      </a:r>
                      <a:endParaRPr lang="en-CA" sz="2000" dirty="0">
                        <a:latin typeface="Segoe UI" pitchFamily="34" charset="0"/>
                        <a:ea typeface="Segoe UI" pitchFamily="34" charset="0"/>
                        <a:cs typeface="Segoe UI" pitchFamily="34" charset="0"/>
                      </a:endParaRPr>
                    </a:p>
                  </a:txBody>
                  <a:tcPr marL="68400" marR="68400" marT="36000" marB="18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a:lnSpc>
                          <a:spcPct val="115000"/>
                        </a:lnSpc>
                        <a:spcAft>
                          <a:spcPts val="0"/>
                        </a:spcAft>
                      </a:pPr>
                      <a:r>
                        <a:rPr lang="en-US" sz="2000" b="1" dirty="0">
                          <a:latin typeface="Segoe UI" panose="020B0502040204020203" pitchFamily="34" charset="0"/>
                          <a:ea typeface="Segoe UI" panose="020B0502040204020203" pitchFamily="34" charset="0"/>
                          <a:cs typeface="Segoe UI" panose="020B0502040204020203" pitchFamily="34" charset="0"/>
                        </a:rPr>
                        <a:t>Get-ADComputer</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36000" marB="18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dirty="0">
                          <a:latin typeface="Segoe UI" panose="020B0502040204020203" pitchFamily="34" charset="0"/>
                          <a:ea typeface="Segoe UI" panose="020B0502040204020203" pitchFamily="34" charset="0"/>
                          <a:cs typeface="Segoe UI" panose="020B0502040204020203" pitchFamily="34" charset="0"/>
                        </a:rPr>
                        <a:t>Displays properties of a computer account</a:t>
                      </a:r>
                      <a:endParaRPr lang="en-CA" sz="2000" dirty="0">
                        <a:latin typeface="Segoe UI" pitchFamily="34" charset="0"/>
                        <a:ea typeface="Segoe UI" pitchFamily="34" charset="0"/>
                        <a:cs typeface="Segoe UI" pitchFamily="34" charset="0"/>
                      </a:endParaRPr>
                    </a:p>
                  </a:txBody>
                  <a:tcPr marL="68400" marR="68400" marT="36000" marB="18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8756">
                <a:tc>
                  <a:txBody>
                    <a:bodyPr/>
                    <a:lstStyle/>
                    <a:p>
                      <a:pPr>
                        <a:lnSpc>
                          <a:spcPct val="115000"/>
                        </a:lnSpc>
                        <a:spcAft>
                          <a:spcPts val="0"/>
                        </a:spcAft>
                      </a:pPr>
                      <a:r>
                        <a:rPr lang="en-US" sz="2000" b="1" dirty="0">
                          <a:latin typeface="Segoe UI" panose="020B0502040204020203" pitchFamily="34" charset="0"/>
                          <a:ea typeface="Segoe UI" panose="020B0502040204020203" pitchFamily="34" charset="0"/>
                          <a:cs typeface="Segoe UI" panose="020B0502040204020203" pitchFamily="34" charset="0"/>
                        </a:rPr>
                        <a:t>Remove-ADComputer</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36000" marB="18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dirty="0">
                          <a:latin typeface="Segoe UI" panose="020B0502040204020203" pitchFamily="34" charset="0"/>
                          <a:ea typeface="Segoe UI" panose="020B0502040204020203" pitchFamily="34" charset="0"/>
                          <a:cs typeface="Segoe UI" panose="020B0502040204020203" pitchFamily="34" charset="0"/>
                        </a:rPr>
                        <a:t>Deletes a computer account</a:t>
                      </a:r>
                      <a:endParaRPr lang="en-CA" sz="2000" dirty="0">
                        <a:latin typeface="Segoe UI" pitchFamily="34" charset="0"/>
                        <a:ea typeface="Segoe UI" pitchFamily="34" charset="0"/>
                        <a:cs typeface="Segoe UI" pitchFamily="34" charset="0"/>
                      </a:endParaRPr>
                    </a:p>
                  </a:txBody>
                  <a:tcPr marL="68400" marR="68400" marT="36000" marB="18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17511">
                <a:tc>
                  <a:txBody>
                    <a:bodyPr/>
                    <a:lstStyle/>
                    <a:p>
                      <a:pPr>
                        <a:lnSpc>
                          <a:spcPct val="115000"/>
                        </a:lnSpc>
                        <a:spcAft>
                          <a:spcPts val="0"/>
                        </a:spcAft>
                      </a:pPr>
                      <a:r>
                        <a:rPr lang="en-US" sz="2000" b="1" dirty="0">
                          <a:latin typeface="Segoe UI" panose="020B0502040204020203" pitchFamily="34" charset="0"/>
                          <a:ea typeface="Segoe UI" panose="020B0502040204020203" pitchFamily="34" charset="0"/>
                          <a:cs typeface="Segoe UI" panose="020B0502040204020203" pitchFamily="34" charset="0"/>
                        </a:rPr>
                        <a:t>Test-</a:t>
                      </a:r>
                      <a:r>
                        <a:rPr lang="en-US" sz="2000" b="1" dirty="0" err="1">
                          <a:latin typeface="Segoe UI" panose="020B0502040204020203" pitchFamily="34" charset="0"/>
                          <a:ea typeface="Segoe UI" panose="020B0502040204020203" pitchFamily="34" charset="0"/>
                          <a:cs typeface="Segoe UI" panose="020B0502040204020203" pitchFamily="34" charset="0"/>
                        </a:rPr>
                        <a:t>ComputerSecureChannel</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36000" marB="18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dirty="0">
                          <a:latin typeface="Segoe UI" panose="020B0502040204020203" pitchFamily="34" charset="0"/>
                          <a:ea typeface="Segoe UI" panose="020B0502040204020203" pitchFamily="34" charset="0"/>
                          <a:cs typeface="Segoe UI" panose="020B0502040204020203" pitchFamily="34" charset="0"/>
                        </a:rPr>
                        <a:t>Verifies or repairs the trust relationship between a computer and a domain</a:t>
                      </a:r>
                      <a:endParaRPr lang="en-CA" sz="2000" dirty="0">
                        <a:latin typeface="Segoe UI" pitchFamily="34" charset="0"/>
                        <a:ea typeface="Segoe UI" pitchFamily="34" charset="0"/>
                        <a:cs typeface="Segoe UI" pitchFamily="34" charset="0"/>
                      </a:endParaRPr>
                    </a:p>
                  </a:txBody>
                  <a:tcPr marL="68400" marR="68400" marT="36000" marB="18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58756">
                <a:tc>
                  <a:txBody>
                    <a:bodyPr/>
                    <a:lstStyle/>
                    <a:p>
                      <a:pPr>
                        <a:lnSpc>
                          <a:spcPct val="115000"/>
                        </a:lnSpc>
                        <a:spcAft>
                          <a:spcPts val="0"/>
                        </a:spcAft>
                      </a:pPr>
                      <a:r>
                        <a:rPr lang="en-US" sz="2000" b="1" dirty="0">
                          <a:latin typeface="Segoe UI" panose="020B0502040204020203" pitchFamily="34" charset="0"/>
                          <a:ea typeface="Segoe UI" panose="020B0502040204020203" pitchFamily="34" charset="0"/>
                          <a:cs typeface="Segoe UI" panose="020B0502040204020203" pitchFamily="34" charset="0"/>
                        </a:rPr>
                        <a:t>Reset-</a:t>
                      </a:r>
                      <a:r>
                        <a:rPr lang="en-US" sz="2000" b="1" dirty="0" err="1">
                          <a:latin typeface="Segoe UI" panose="020B0502040204020203" pitchFamily="34" charset="0"/>
                          <a:ea typeface="Segoe UI" panose="020B0502040204020203" pitchFamily="34" charset="0"/>
                          <a:cs typeface="Segoe UI" panose="020B0502040204020203" pitchFamily="34" charset="0"/>
                        </a:rPr>
                        <a:t>ComputerMachinePassword</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36000" marB="18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US" sz="2000" dirty="0">
                          <a:latin typeface="Segoe UI" panose="020B0502040204020203" pitchFamily="34" charset="0"/>
                          <a:ea typeface="Segoe UI" panose="020B0502040204020203" pitchFamily="34" charset="0"/>
                          <a:cs typeface="Segoe UI" panose="020B0502040204020203" pitchFamily="34" charset="0"/>
                        </a:rPr>
                        <a:t>Resets the password for a computer account</a:t>
                      </a:r>
                      <a:endParaRPr lang="en-CA" sz="2000" dirty="0">
                        <a:latin typeface="Segoe UI" pitchFamily="34" charset="0"/>
                        <a:ea typeface="Segoe UI" pitchFamily="34" charset="0"/>
                        <a:cs typeface="Segoe UI" pitchFamily="34" charset="0"/>
                      </a:endParaRPr>
                    </a:p>
                  </a:txBody>
                  <a:tcPr marL="68400" marR="68400" marT="36000" marB="180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6" name="Rectangle 5"/>
          <p:cNvSpPr/>
          <p:nvPr/>
        </p:nvSpPr>
        <p:spPr>
          <a:xfrm>
            <a:off x="93028" y="5413975"/>
            <a:ext cx="8944292" cy="646331"/>
          </a:xfrm>
          <a:prstGeom prst="rect">
            <a:avLst/>
          </a:prstGeom>
          <a:solidFill>
            <a:schemeClr val="bg1">
              <a:lumMod val="7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anose="020B0602030504020204" pitchFamily="34" charset="0"/>
                <a:cs typeface="Lucida Sans Unicode" panose="020B0602030504020204" pitchFamily="34" charset="0"/>
              </a:rPr>
              <a:t>New‑ADComputer ‑Name LON‑CL10 ‑Path "ou=marketing,dc=adatum,dc=com" ‑Enabled $true</a:t>
            </a:r>
          </a:p>
        </p:txBody>
      </p:sp>
    </p:spTree>
    <p:extLst>
      <p:ext uri="{BB962C8B-B14F-4D97-AF65-F5344CB8AC3E}">
        <p14:creationId xmlns:p14="http://schemas.microsoft.com/office/powerpoint/2010/main" val="397255982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4242</Words>
  <Application>Microsoft Office PowerPoint</Application>
  <PresentationFormat>On-screen Show (4:3)</PresentationFormat>
  <Paragraphs>543</Paragraphs>
  <Slides>30</Slides>
  <Notes>30</Notes>
  <HiddenSlides>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Wingdings</vt:lpstr>
      <vt:lpstr>Times New Roman</vt:lpstr>
      <vt:lpstr>Verdana</vt:lpstr>
      <vt:lpstr>Lucida Sans Unicode</vt:lpstr>
      <vt:lpstr>Arial Unicode MS</vt:lpstr>
      <vt:lpstr>Calibri</vt:lpstr>
      <vt:lpstr>Cambria Math</vt:lpstr>
      <vt:lpstr>Segoe UI</vt:lpstr>
      <vt:lpstr>Symbol</vt:lpstr>
      <vt:lpstr>Arial</vt:lpstr>
      <vt:lpstr>NG_MOC_Core_ModuleNew2</vt:lpstr>
      <vt:lpstr>Module 2</vt:lpstr>
      <vt:lpstr>Module Overview</vt:lpstr>
      <vt:lpstr>Lesson 1: Active Directory administration cmdlets</vt:lpstr>
      <vt:lpstr>PowerPoint Presentation</vt:lpstr>
      <vt:lpstr>User management cmdlets</vt:lpstr>
      <vt:lpstr>Group management cmdlets</vt:lpstr>
      <vt:lpstr>Demonstration: Managing users and groups</vt:lpstr>
      <vt:lpstr>PowerPoint Presentation</vt:lpstr>
      <vt:lpstr>Computer object management cmdlets</vt:lpstr>
      <vt:lpstr>OU management cmdlets</vt:lpstr>
      <vt:lpstr>Active Directory object cmdlets</vt:lpstr>
      <vt:lpstr>Demonstration: Managing Active Directory objects</vt:lpstr>
      <vt:lpstr>PowerPoint Presentation</vt:lpstr>
      <vt:lpstr>Lesson 2: Network configuration cmdlets</vt:lpstr>
      <vt:lpstr>Managing IP addresses</vt:lpstr>
      <vt:lpstr>Managing routing</vt:lpstr>
      <vt:lpstr>Managing DNS clients</vt:lpstr>
      <vt:lpstr>Managing Windows Firewall</vt:lpstr>
      <vt:lpstr>Demonstration: Configuring network settings</vt:lpstr>
      <vt:lpstr>PowerPoint Presentation</vt:lpstr>
      <vt:lpstr>PowerPoint Presentation</vt:lpstr>
      <vt:lpstr>Lesson 3: Other server administration cmdlets</vt:lpstr>
      <vt:lpstr>Group Policy management cmdlets</vt:lpstr>
      <vt:lpstr>Server Manager cmdlets</vt:lpstr>
      <vt:lpstr>Hyper-V cmdlets</vt:lpstr>
      <vt:lpstr>IIS management cmdlets</vt:lpstr>
      <vt:lpstr>Lab: Windows administration</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2017-08-10T00:28:01Z</dcterms:created>
  <dcterms:modified xsi:type="dcterms:W3CDTF">2017-08-10T00:28:05Z</dcterms:modified>
</cp:coreProperties>
</file>