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66"/>
  </p:notesMasterIdLst>
  <p:sldIdLst>
    <p:sldId id="256" r:id="rId2"/>
    <p:sldId id="257" r:id="rId3"/>
    <p:sldId id="258" r:id="rId4"/>
    <p:sldId id="259" r:id="rId5"/>
    <p:sldId id="260" r:id="rId6"/>
    <p:sldId id="261" r:id="rId7"/>
    <p:sldId id="262" r:id="rId8"/>
    <p:sldId id="315" r:id="rId9"/>
    <p:sldId id="263" r:id="rId10"/>
    <p:sldId id="264" r:id="rId11"/>
    <p:sldId id="265" r:id="rId12"/>
    <p:sldId id="266" r:id="rId13"/>
    <p:sldId id="267" r:id="rId14"/>
    <p:sldId id="316" r:id="rId15"/>
    <p:sldId id="268" r:id="rId16"/>
    <p:sldId id="269" r:id="rId17"/>
    <p:sldId id="270" r:id="rId18"/>
    <p:sldId id="271" r:id="rId19"/>
    <p:sldId id="272" r:id="rId20"/>
    <p:sldId id="273" r:id="rId21"/>
    <p:sldId id="274" r:id="rId22"/>
    <p:sldId id="275" r:id="rId23"/>
    <p:sldId id="276" r:id="rId24"/>
    <p:sldId id="277" r:id="rId25"/>
    <p:sldId id="31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8" r:id="rId59"/>
    <p:sldId id="310" r:id="rId60"/>
    <p:sldId id="311" r:id="rId61"/>
    <p:sldId id="312" r:id="rId62"/>
    <p:sldId id="313" r:id="rId63"/>
    <p:sldId id="314" r:id="rId64"/>
    <p:sldId id="319" r:id="rId65"/>
  </p:sldIdLst>
  <p:sldSz cx="9144000" cy="6858000" type="screen4x3"/>
  <p:notesSz cx="6858000" cy="9144000"/>
  <p:embeddedFontLst>
    <p:embeddedFont>
      <p:font typeface="Consolas" panose="020B0609020204030204" pitchFamily="49" charset="0"/>
      <p:regular r:id="rId67"/>
      <p:bold r:id="rId68"/>
      <p:italic r:id="rId69"/>
      <p:boldItalic r:id="rId70"/>
    </p:embeddedFont>
    <p:embeddedFont>
      <p:font typeface="Verdana" panose="020B0604030504040204" pitchFamily="34" charset="0"/>
      <p:regular r:id="rId71"/>
      <p:bold r:id="rId72"/>
      <p:italic r:id="rId73"/>
      <p:boldItalic r:id="rId74"/>
    </p:embeddedFont>
    <p:embeddedFont>
      <p:font typeface="Lucida Sans Unicode" panose="020B0602030504020204" pitchFamily="34" charset="0"/>
      <p:regular r:id="rId75"/>
    </p:embeddedFont>
    <p:embeddedFont>
      <p:font typeface="Arial Unicode MS" panose="020B0604020202020204" charset="-128"/>
      <p:regular r:id="rId76"/>
    </p:embeddedFont>
    <p:embeddedFont>
      <p:font typeface="Calibri" panose="020F0502020204030204" pitchFamily="34" charset="0"/>
      <p:regular r:id="rId77"/>
      <p:bold r:id="rId78"/>
      <p:italic r:id="rId79"/>
      <p:boldItalic r:id="rId80"/>
    </p:embeddedFont>
    <p:embeddedFont>
      <p:font typeface="Segoe UI" panose="020B0502040204020203" pitchFamily="34" charset="0"/>
      <p:regular r:id="rId81"/>
      <p:bold r:id="rId82"/>
      <p:italic r:id="rId83"/>
      <p:boldItalic r:id="rId8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441" autoAdjust="0"/>
    <p:restoredTop sz="78571"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6" Type="http://schemas.openxmlformats.org/officeDocument/2006/relationships/font" Target="fonts/font10.fntdata"/><Relationship Id="rId84" Type="http://schemas.openxmlformats.org/officeDocument/2006/relationships/font" Target="fonts/font18.fntdata"/><Relationship Id="rId89"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font" Target="fonts/font13.fntdata"/><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6.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font" Target="fonts/font17.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92C44C-9CCC-4708-9410-937FD57A91A4}" type="datetimeFigureOut">
              <a:rPr lang="en-US" smtClean="0"/>
              <a:t>8/9/2017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7D770B-2A60-46ED-BD86-AC7162A1C604}" type="slidenum">
              <a:rPr lang="en-US" smtClean="0"/>
              <a:t>‹#›</a:t>
            </a:fld>
            <a:endParaRPr lang="en-US" dirty="0"/>
          </a:p>
        </p:txBody>
      </p:sp>
    </p:spTree>
    <p:extLst>
      <p:ext uri="{BB962C8B-B14F-4D97-AF65-F5344CB8AC3E}">
        <p14:creationId xmlns:p14="http://schemas.microsoft.com/office/powerpoint/2010/main" val="3567938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120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120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effectLst/>
                <a:latin typeface="Arial"/>
                <a:ea typeface="Arial Unicode MS"/>
                <a:cs typeface="Times New Roman"/>
              </a:rPr>
              <a:t>Describe the purpose of the Windows PowerShell pipeline.</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Arial Unicode MS"/>
                <a:cs typeface="Times New Roman"/>
              </a:rPr>
              <a:t>Select, sort, and measure objects in the pipeline.</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Arial Unicode MS"/>
                <a:cs typeface="Times New Roman"/>
              </a:rPr>
              <a:t>Filter objects out of the pipeline.</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Arial Unicode MS"/>
                <a:cs typeface="Times New Roman"/>
              </a:rPr>
              <a:t>Enumerate objects in the pipeline.</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Arial Unicode MS"/>
                <a:cs typeface="Times New Roman"/>
              </a:rPr>
              <a:t>Send output consisting of pipeline data.</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teach this module, you need the Microsoft PowerPoint file </a:t>
            </a:r>
            <a:r>
              <a:rPr lang="en-US" sz="1000" b="1" dirty="0">
                <a:latin typeface="Arial"/>
                <a:ea typeface="Calibri"/>
                <a:cs typeface="Times New Roman"/>
              </a:rPr>
              <a:t>10961C_03.pptx</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 </a:t>
            </a:r>
          </a:p>
        </p:txBody>
      </p:sp>
      <p:sp>
        <p:nvSpPr>
          <p:cNvPr id="4" name="Slide Number Placeholder 3"/>
          <p:cNvSpPr>
            <a:spLocks noGrp="1"/>
          </p:cNvSpPr>
          <p:nvPr>
            <p:ph type="sldNum" sz="quarter" idx="10"/>
          </p:nvPr>
        </p:nvSpPr>
        <p:spPr/>
        <p:txBody>
          <a:bodyPr/>
          <a:lstStyle/>
          <a:p>
            <a:fld id="{AF7D770B-2A60-46ED-BD86-AC7162A1C604}"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4037921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can find these commands in</a:t>
            </a:r>
            <a:r>
              <a:rPr lang="ga-IE" sz="1000" dirty="0">
                <a:latin typeface="Arial"/>
                <a:ea typeface="Calibri"/>
                <a:cs typeface="Times New Roman"/>
              </a:rPr>
              <a:t> the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VM</a:t>
            </a:r>
            <a:r>
              <a:rPr lang="en-US" sz="1000" dirty="0">
                <a:latin typeface="Arial"/>
                <a:ea typeface="Calibri"/>
                <a:cs typeface="Times New Roman"/>
              </a:rPr>
              <a:t> in </a:t>
            </a:r>
            <a:r>
              <a:rPr lang="en-US" sz="1000" b="1" dirty="0">
                <a:latin typeface="Arial"/>
                <a:ea typeface="Calibri"/>
                <a:cs typeface="Times New Roman"/>
              </a:rPr>
              <a:t>E:\Mod03\Democode</a:t>
            </a:r>
            <a:br>
              <a:rPr lang="en-US" sz="1000" b="1" dirty="0">
                <a:latin typeface="Arial"/>
                <a:ea typeface="Calibri"/>
                <a:cs typeface="Times New Roman"/>
              </a:rPr>
            </a:br>
            <a:r>
              <a:rPr lang="en-US" sz="1000" b="1" dirty="0">
                <a:latin typeface="Arial"/>
                <a:ea typeface="Calibri"/>
                <a:cs typeface="Times New Roman"/>
              </a:rPr>
              <a:t>\FormattingOutput.ps1.txt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At the end of the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10961C-LON-CL1</a:t>
            </a:r>
            <a:r>
              <a:rPr lang="en-US" sz="1000" dirty="0">
                <a:latin typeface="Arial"/>
                <a:ea typeface="Calibri"/>
                <a:cs typeface="Times New Roman"/>
              </a:rPr>
              <a:t> VM should still be running from the previous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Get-Service</a:t>
            </a: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Get-Service | Format-List -Property Name, Status</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Get-ADComputer -Filter * -Properties OperatingSystem</a:t>
            </a: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Get-ADComputer -Filter * -Properties OperatingSystem | ft -Property Name, OperatingSystem</a:t>
            </a: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Get-ADUser -Filter *</a:t>
            </a:r>
          </a:p>
          <a:p>
            <a:pPr marL="342900" lvl="0" indent="-342900">
              <a:lnSpc>
                <a:spcPct val="115000"/>
              </a:lnSpc>
              <a:spcAft>
                <a:spcPts val="995"/>
              </a:spcAft>
              <a:buFont typeface="+mj-lt"/>
              <a:buAutoNum type="arabicPeriod" startAt="6"/>
            </a:pPr>
            <a:r>
              <a:rPr lang="en-US" sz="1000" dirty="0">
                <a:effectLst/>
                <a:latin typeface="Arial"/>
                <a:ea typeface="Times New Roman"/>
                <a:cs typeface="Times New Roman"/>
              </a:rPr>
              <a:t>In the console, type the following command,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Get-ADUser -Filter * | fw -AutoSize</a:t>
            </a:r>
          </a:p>
        </p:txBody>
      </p:sp>
      <p:sp>
        <p:nvSpPr>
          <p:cNvPr id="4" name="Slide Number Placeholder 3"/>
          <p:cNvSpPr>
            <a:spLocks noGrp="1"/>
          </p:cNvSpPr>
          <p:nvPr>
            <p:ph type="sldNum" sz="quarter" idx="10"/>
          </p:nvPr>
        </p:nvSpPr>
        <p:spPr/>
        <p:txBody>
          <a:bodyPr/>
          <a:lstStyle/>
          <a:p>
            <a:fld id="{AF7D770B-2A60-46ED-BD86-AC7162A1C604}"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084065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Whenever you perform demonstrations, focus on how to use the full command syntax. Spell out command names, spell out parameter names, and take a moment to point out these items to your students. Your students will eventually have to become accustomed to shortened command syntax, but that can come after they have mastered the full command syntax.</a:t>
            </a:r>
          </a:p>
          <a:p>
            <a:pPr>
              <a:lnSpc>
                <a:spcPct val="115000"/>
              </a:lnSpc>
              <a:spcAft>
                <a:spcPts val="1000"/>
              </a:spcAft>
            </a:pPr>
            <a:r>
              <a:rPr lang="en-US" sz="1000" dirty="0">
                <a:latin typeface="Arial"/>
                <a:ea typeface="Calibri"/>
                <a:cs typeface="Times New Roman"/>
              </a:rPr>
              <a:t>If you have additional time, ask the students to shorten some demonstration commands by using aliases, positional parameters, and truncated parameter names. You can also provide shortened commands and ask the students to translate them into the full command syntax.</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Why might you use the</a:t>
            </a:r>
            <a:r>
              <a:rPr lang="en-US" sz="1000" i="1" dirty="0">
                <a:latin typeface="Arial"/>
                <a:ea typeface="Calibri"/>
                <a:cs typeface="Times New Roman"/>
              </a:rPr>
              <a:t> -First</a:t>
            </a:r>
            <a:r>
              <a:rPr lang="en-US" sz="1000" dirty="0">
                <a:solidFill>
                  <a:srgbClr val="000000"/>
                </a:solidFill>
                <a:latin typeface="Arial"/>
                <a:ea typeface="Calibri"/>
                <a:cs typeface="Times New Roman"/>
              </a:rPr>
              <a:t> parameter of </a:t>
            </a:r>
            <a:r>
              <a:rPr lang="en-US" sz="1000" b="1" dirty="0">
                <a:latin typeface="Arial"/>
                <a:ea typeface="Calibri"/>
                <a:cs typeface="Times New Roman"/>
              </a:rPr>
              <a:t>Select-Object</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you do not need the entire output of a command, selecting only the first rows can improve performance. </a:t>
            </a:r>
            <a:r>
              <a:rPr lang="en-US" sz="1000" b="1" dirty="0">
                <a:latin typeface="Arial"/>
                <a:ea typeface="Calibri"/>
                <a:cs typeface="Times New Roman"/>
              </a:rPr>
              <a:t>Select-Object</a:t>
            </a:r>
            <a:r>
              <a:rPr lang="en-US" sz="1000" dirty="0">
                <a:latin typeface="Arial"/>
                <a:ea typeface="Calibri"/>
                <a:cs typeface="Times New Roman"/>
              </a:rPr>
              <a:t> can tell the previous commands that it requires no more data. Some commands can then stop processing, thereby reducing the total amount of time it takes Windows PowerShell to complete the task.</a:t>
            </a:r>
          </a:p>
        </p:txBody>
      </p:sp>
      <p:sp>
        <p:nvSpPr>
          <p:cNvPr id="4" name="Slide Number Placeholder 3"/>
          <p:cNvSpPr>
            <a:spLocks noGrp="1"/>
          </p:cNvSpPr>
          <p:nvPr>
            <p:ph type="sldNum" sz="quarter" idx="10"/>
          </p:nvPr>
        </p:nvSpPr>
        <p:spPr/>
        <p:txBody>
          <a:bodyPr/>
          <a:lstStyle/>
          <a:p>
            <a:fld id="{AF7D770B-2A60-46ED-BD86-AC7162A1C604}"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855093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554470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can find these command</a:t>
            </a:r>
            <a:r>
              <a:rPr lang="ga-IE" sz="1000" dirty="0">
                <a:latin typeface="Arial"/>
                <a:ea typeface="Calibri"/>
                <a:cs typeface="Times New Roman"/>
              </a:rPr>
              <a:t>s on </a:t>
            </a:r>
            <a:r>
              <a:rPr lang="en-US" sz="1000" b="1" dirty="0">
                <a:latin typeface="Arial"/>
                <a:ea typeface="Calibri"/>
                <a:cs typeface="Times New Roman"/>
              </a:rPr>
              <a:t>10961C-LON-CL1</a:t>
            </a:r>
            <a:r>
              <a:rPr lang="en-US" sz="1000" dirty="0">
                <a:latin typeface="Arial"/>
                <a:ea typeface="Calibri"/>
                <a:cs typeface="Times New Roman"/>
              </a:rPr>
              <a:t> in </a:t>
            </a:r>
            <a:r>
              <a:rPr lang="en-US" sz="1000" b="1" dirty="0">
                <a:latin typeface="Arial"/>
                <a:ea typeface="Calibri"/>
                <a:cs typeface="Times New Roman"/>
              </a:rPr>
              <a:t>E:\Mod03\Democode\SortingObjects.ps1</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At the end of the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10961C-LON-CL1</a:t>
            </a:r>
            <a:r>
              <a:rPr lang="en-US" sz="1000" dirty="0">
                <a:latin typeface="Arial"/>
                <a:ea typeface="Calibri"/>
                <a:cs typeface="Times New Roman"/>
              </a:rPr>
              <a:t> VM should still be running from the last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Get-Process</a:t>
            </a: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Get-Process | Sort-Object –Property ID</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Get-Service | Sort-Object –Property Status </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Point out that </a:t>
            </a:r>
            <a:r>
              <a:rPr lang="en-US" sz="1000" b="1" dirty="0">
                <a:latin typeface="Arial"/>
                <a:ea typeface="Calibri"/>
                <a:cs typeface="Times New Roman"/>
              </a:rPr>
              <a:t>Stopped</a:t>
            </a:r>
            <a:r>
              <a:rPr lang="en-US" sz="1000" dirty="0">
                <a:latin typeface="Arial"/>
                <a:ea typeface="Calibri"/>
                <a:cs typeface="Times New Roman"/>
              </a:rPr>
              <a:t> appears before </a:t>
            </a:r>
            <a:r>
              <a:rPr lang="en-US" sz="1000" b="1" dirty="0">
                <a:latin typeface="Arial"/>
                <a:ea typeface="Calibri"/>
                <a:cs typeface="Times New Roman"/>
              </a:rPr>
              <a:t>Running</a:t>
            </a:r>
            <a:r>
              <a:rPr lang="en-US" sz="1000" dirty="0">
                <a:latin typeface="Arial"/>
                <a:ea typeface="Calibri"/>
                <a:cs typeface="Times New Roman"/>
              </a:rPr>
              <a:t> because the property is internally stored as a number, with zero (Stopped) coming before 1 (Running).</a:t>
            </a: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Get-Service | Sort-Object –Property Status -Descending</a:t>
            </a: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Get-EventLog –LogName Security –Newest 10</a:t>
            </a:r>
          </a:p>
        </p:txBody>
      </p:sp>
      <p:sp>
        <p:nvSpPr>
          <p:cNvPr id="4" name="Slide Number Placeholder 3"/>
          <p:cNvSpPr>
            <a:spLocks noGrp="1"/>
          </p:cNvSpPr>
          <p:nvPr>
            <p:ph type="sldNum" sz="quarter" idx="10"/>
          </p:nvPr>
        </p:nvSpPr>
        <p:spPr/>
        <p:txBody>
          <a:bodyPr/>
          <a:lstStyle/>
          <a:p>
            <a:fld id="{AF7D770B-2A60-46ED-BD86-AC7162A1C604}"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87421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latin typeface="Arial"/>
                <a:ea typeface="Times New Roman"/>
                <a:cs typeface="Times New Roman"/>
              </a:rPr>
              <a:t>Get-EventLog –LogName Security –Newest 10 | Sort-Object –Property TimeWritten | Clear-</a:t>
            </a:r>
            <a:r>
              <a:rPr lang="en-US" sz="1000" dirty="0">
                <a:solidFill>
                  <a:prstClr val="black"/>
                </a:solidFill>
                <a:latin typeface="Arial"/>
                <a:ea typeface="Times New Roman"/>
                <a:cs typeface="Times New Roman"/>
              </a:rPr>
              <a:t>EventLog</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console, 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Get-ADUser -Filter * | Sort-Object –Property SurName | fw -AutoSize</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Users are sorted by column, and not by row. Also, any users created in earlier demonstrations appear at the beginning of the list, because no value was set for the </a:t>
            </a:r>
            <a:r>
              <a:rPr lang="en-US" sz="1000" b="1" dirty="0">
                <a:solidFill>
                  <a:prstClr val="black"/>
                </a:solidFill>
                <a:latin typeface="Arial"/>
                <a:ea typeface="Calibri"/>
                <a:cs typeface="Times New Roman"/>
              </a:rPr>
              <a:t>SurName</a:t>
            </a:r>
            <a:r>
              <a:rPr lang="en-US" sz="1000" dirty="0">
                <a:solidFill>
                  <a:prstClr val="black"/>
                </a:solidFill>
                <a:latin typeface="Arial"/>
                <a:ea typeface="Calibri"/>
                <a:cs typeface="Times New Roman"/>
              </a:rPr>
              <a:t> property when they were created.</a:t>
            </a:r>
            <a:endParaRPr lang="en-US" dirty="0"/>
          </a:p>
        </p:txBody>
      </p:sp>
      <p:sp>
        <p:nvSpPr>
          <p:cNvPr id="4" name="Slide Number Placeholder 3"/>
          <p:cNvSpPr>
            <a:spLocks noGrp="1"/>
          </p:cNvSpPr>
          <p:nvPr>
            <p:ph type="sldNum" sz="quarter" idx="10"/>
          </p:nvPr>
        </p:nvSpPr>
        <p:spPr/>
        <p:txBody>
          <a:bodyPr/>
          <a:lstStyle/>
          <a:p>
            <a:fld id="{AF7D770B-2A60-46ED-BD86-AC7162A1C604}"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382187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3378341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can find these commands </a:t>
            </a:r>
            <a:r>
              <a:rPr lang="ga-IE" sz="1000" dirty="0">
                <a:latin typeface="Arial"/>
                <a:ea typeface="Calibri"/>
                <a:cs typeface="Times New Roman"/>
              </a:rPr>
              <a:t>on </a:t>
            </a:r>
            <a:r>
              <a:rPr lang="en-US" sz="1000" b="1" dirty="0">
                <a:latin typeface="Arial"/>
                <a:ea typeface="Calibri"/>
                <a:cs typeface="Times New Roman"/>
              </a:rPr>
              <a:t>10961C-LON-CL1</a:t>
            </a:r>
            <a:r>
              <a:rPr lang="en-US" sz="1000" dirty="0">
                <a:latin typeface="Arial"/>
                <a:ea typeface="Calibri"/>
                <a:cs typeface="Times New Roman"/>
              </a:rPr>
              <a:t> in </a:t>
            </a:r>
            <a:r>
              <a:rPr lang="en-US" sz="1000" b="1" dirty="0">
                <a:latin typeface="Arial"/>
                <a:ea typeface="Calibri"/>
                <a:cs typeface="Times New Roman"/>
              </a:rPr>
              <a:t>E:\Mod03\Democode\MeasuringObjects.ps1.txt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At the end of the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10961C-LON-CL1</a:t>
            </a:r>
            <a:r>
              <a:rPr lang="en-US" sz="1000" dirty="0">
                <a:latin typeface="Arial"/>
                <a:ea typeface="Calibri"/>
                <a:cs typeface="Times New Roman"/>
              </a:rPr>
              <a:t> VM should still be running from the last demonstration.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Get-Service | Measure-Object</a:t>
            </a: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Get-ADUser -Filter * | Measure-Object</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In the console, type the following command,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Get-Process | Measure-Object –Property VM –Sum –Average</a:t>
            </a:r>
          </a:p>
        </p:txBody>
      </p:sp>
      <p:sp>
        <p:nvSpPr>
          <p:cNvPr id="4" name="Slide Number Placeholder 3"/>
          <p:cNvSpPr>
            <a:spLocks noGrp="1"/>
          </p:cNvSpPr>
          <p:nvPr>
            <p:ph type="sldNum" sz="quarter" idx="10"/>
          </p:nvPr>
        </p:nvSpPr>
        <p:spPr/>
        <p:txBody>
          <a:bodyPr/>
          <a:lstStyle/>
          <a:p>
            <a:fld id="{AF7D770B-2A60-46ED-BD86-AC7162A1C604}"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9821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next lesson in this module covers the </a:t>
            </a:r>
            <a:r>
              <a:rPr lang="en-US" sz="1000" b="1" dirty="0">
                <a:latin typeface="Arial"/>
                <a:ea typeface="Calibri"/>
                <a:cs typeface="Times New Roman"/>
              </a:rPr>
              <a:t>Where-Object</a:t>
            </a:r>
            <a:r>
              <a:rPr lang="en-US" sz="1000" dirty="0">
                <a:latin typeface="Arial"/>
                <a:ea typeface="Calibri"/>
                <a:cs typeface="Times New Roman"/>
              </a:rPr>
              <a:t> command. Students frequently become confused between the capabilities of </a:t>
            </a:r>
            <a:r>
              <a:rPr lang="en-US" sz="1000" b="1" dirty="0">
                <a:latin typeface="Arial"/>
                <a:ea typeface="Calibri"/>
                <a:cs typeface="Times New Roman"/>
              </a:rPr>
              <a:t>Where-Object</a:t>
            </a:r>
            <a:r>
              <a:rPr lang="en-US" sz="1000" dirty="0">
                <a:latin typeface="Arial"/>
                <a:ea typeface="Calibri"/>
                <a:cs typeface="Times New Roman"/>
              </a:rPr>
              <a:t> and </a:t>
            </a:r>
            <a:r>
              <a:rPr lang="en-US" sz="1000" b="1" dirty="0">
                <a:latin typeface="Arial"/>
                <a:ea typeface="Calibri"/>
                <a:cs typeface="Times New Roman"/>
              </a:rPr>
              <a:t>Select-Object</a:t>
            </a:r>
            <a:r>
              <a:rPr lang="en-US" sz="1000" dirty="0">
                <a:latin typeface="Arial"/>
                <a:ea typeface="Calibri"/>
                <a:cs typeface="Times New Roman"/>
              </a:rPr>
              <a:t>. The main reason for the confusion is that the students see so many new commands in a short period of time. Emphasize that </a:t>
            </a:r>
            <a:r>
              <a:rPr lang="en-US" sz="1000" b="1" dirty="0">
                <a:latin typeface="Arial"/>
                <a:ea typeface="Calibri"/>
                <a:cs typeface="Times New Roman"/>
              </a:rPr>
              <a:t>Select-Object </a:t>
            </a:r>
            <a:r>
              <a:rPr lang="en-US" sz="1000" dirty="0">
                <a:latin typeface="Arial"/>
                <a:ea typeface="Calibri"/>
                <a:cs typeface="Times New Roman"/>
              </a:rPr>
              <a:t>has no ability to choose specific rows based on content. It picks rows based only on location. </a:t>
            </a:r>
          </a:p>
        </p:txBody>
      </p:sp>
      <p:sp>
        <p:nvSpPr>
          <p:cNvPr id="4" name="Slide Number Placeholder 3"/>
          <p:cNvSpPr>
            <a:spLocks noGrp="1"/>
          </p:cNvSpPr>
          <p:nvPr>
            <p:ph type="sldNum" sz="quarter" idx="10"/>
          </p:nvPr>
        </p:nvSpPr>
        <p:spPr/>
        <p:txBody>
          <a:bodyPr/>
          <a:lstStyle/>
          <a:p>
            <a:fld id="{AF7D770B-2A60-46ED-BD86-AC7162A1C604}"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3865941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3132665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can find these commands</a:t>
            </a:r>
            <a:r>
              <a:rPr lang="ga-IE" sz="1000" dirty="0">
                <a:latin typeface="Arial"/>
                <a:ea typeface="Calibri"/>
                <a:cs typeface="Times New Roman"/>
              </a:rPr>
              <a:t> on </a:t>
            </a:r>
            <a:r>
              <a:rPr lang="en-US" sz="1000" b="1" dirty="0">
                <a:latin typeface="Arial"/>
                <a:ea typeface="Calibri"/>
                <a:cs typeface="Times New Roman"/>
              </a:rPr>
              <a:t>10961C- LON-CL1</a:t>
            </a:r>
            <a:r>
              <a:rPr lang="en-US" sz="1000" dirty="0">
                <a:latin typeface="Arial"/>
                <a:ea typeface="Calibri"/>
                <a:cs typeface="Times New Roman"/>
              </a:rPr>
              <a:t> in </a:t>
            </a:r>
            <a:r>
              <a:rPr lang="en-US" sz="1000" b="1" dirty="0">
                <a:latin typeface="Arial"/>
                <a:ea typeface="Calibri"/>
                <a:cs typeface="Times New Roman"/>
              </a:rPr>
              <a:t>E:\Mod03\Democode\SelectingObjects.ps1.txt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At the end of the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10961C-LON-CL1</a:t>
            </a:r>
            <a:r>
              <a:rPr lang="en-US" sz="1000" dirty="0">
                <a:latin typeface="Arial"/>
                <a:ea typeface="Calibri"/>
                <a:cs typeface="Times New Roman"/>
              </a:rPr>
              <a:t> VM should still be running from the last demonstration.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Get-Process | Sort-Object –Property VM –Descending | Select-Object –First 10</a:t>
            </a: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Get-Date | Select-Object –Property DayOfWeek</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Get-EventLog –Newest 10 –LogName Security | Select-Object –Property EventID,TimeWritten,Message</a:t>
            </a: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In the console, type the following command,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Get-ADComputer –Filter * -Properties OperatingSystem | Sort -Property OperatingSystem | Select-Object -Property OperatingSystem,Name | fl -GroupBy OperatingSystem -Property Name</a:t>
            </a:r>
          </a:p>
        </p:txBody>
      </p:sp>
      <p:sp>
        <p:nvSpPr>
          <p:cNvPr id="4" name="Slide Number Placeholder 3"/>
          <p:cNvSpPr>
            <a:spLocks noGrp="1"/>
          </p:cNvSpPr>
          <p:nvPr>
            <p:ph type="sldNum" sz="quarter" idx="10"/>
          </p:nvPr>
        </p:nvSpPr>
        <p:spPr/>
        <p:txBody>
          <a:bodyPr/>
          <a:lstStyle/>
          <a:p>
            <a:fld id="{AF7D770B-2A60-46ED-BD86-AC7162A1C604}"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79801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module introduces several concepts that can be confusing, and even intimidating, for students without prior programming or scripting experience. Pay extra attention to the students as they perform the labs so that you can monitor their progress and identify any problems they might have. The labs in this module deliberately direct the students through a process of discovery to reinforce key skills. Students who have problems with these labs, or who cannot complete them, will have problems throughout the rest of this course.</a:t>
            </a:r>
          </a:p>
          <a:p>
            <a:pPr>
              <a:lnSpc>
                <a:spcPts val="1300"/>
              </a:lnSpc>
              <a:spcBef>
                <a:spcPts val="900"/>
              </a:spcBef>
              <a:spcAft>
                <a:spcPts val="300"/>
              </a:spcAft>
            </a:pPr>
            <a:r>
              <a:rPr lang="en-US" sz="1000" b="0" u="sng" dirty="0">
                <a:effectLst/>
                <a:latin typeface="Arial"/>
                <a:ea typeface="Times New Roman"/>
                <a:cs typeface="Segoe UI"/>
              </a:rPr>
              <a:t>Demonstration preparation</a:t>
            </a:r>
            <a:endParaRPr lang="en-US" sz="1000" b="1" dirty="0">
              <a:effectLst/>
              <a:latin typeface="Arial"/>
              <a:ea typeface="Times New Roman"/>
              <a:cs typeface="Segoe UI"/>
            </a:endParaRPr>
          </a:p>
          <a:p>
            <a:pPr>
              <a:lnSpc>
                <a:spcPct val="115000"/>
              </a:lnSpc>
              <a:spcAft>
                <a:spcPts val="1000"/>
              </a:spcAft>
            </a:pPr>
            <a:r>
              <a:rPr lang="en-US" sz="1000" dirty="0">
                <a:latin typeface="Arial"/>
                <a:ea typeface="Calibri"/>
                <a:cs typeface="Times New Roman"/>
              </a:rPr>
              <a:t>E</a:t>
            </a:r>
            <a:r>
              <a:rPr lang="ga-IE" sz="1000" dirty="0">
                <a:latin typeface="Arial"/>
                <a:ea typeface="Calibri"/>
                <a:cs typeface="Times New Roman"/>
              </a:rPr>
              <a:t>ach lesson in this module </a:t>
            </a:r>
            <a:r>
              <a:rPr lang="en-US" sz="1000" dirty="0">
                <a:latin typeface="Arial"/>
                <a:ea typeface="Calibri"/>
                <a:cs typeface="Times New Roman"/>
              </a:rPr>
              <a:t>has </a:t>
            </a:r>
            <a:r>
              <a:rPr lang="ga-IE" sz="1000" dirty="0">
                <a:latin typeface="Arial"/>
                <a:ea typeface="Calibri"/>
                <a:cs typeface="Times New Roman"/>
              </a:rPr>
              <a:t>demonstrations. To prepare for them</a:t>
            </a:r>
            <a:r>
              <a:rPr lang="en-US" sz="1000" dirty="0">
                <a:latin typeface="Arial"/>
                <a:ea typeface="Calibri"/>
                <a:cs typeface="Times New Roman"/>
              </a:rPr>
              <a:t>, </a:t>
            </a:r>
            <a:r>
              <a:rPr lang="ga-IE" sz="1000" dirty="0">
                <a:latin typeface="Arial"/>
                <a:ea typeface="Calibri"/>
                <a:cs typeface="Times New Roman"/>
              </a:rPr>
              <a:t>complete the following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ga-IE" sz="1000" dirty="0">
                <a:effectLst/>
                <a:latin typeface="Arial"/>
                <a:ea typeface="Times New Roman"/>
                <a:cs typeface="Times New Roman"/>
              </a:rPr>
              <a:t>Start and </a:t>
            </a:r>
            <a:r>
              <a:rPr lang="en-US" sz="1000" dirty="0">
                <a:effectLst/>
                <a:latin typeface="Arial"/>
                <a:ea typeface="Times New Roman"/>
                <a:cs typeface="Times New Roman"/>
              </a:rPr>
              <a:t>sign in</a:t>
            </a:r>
            <a:r>
              <a:rPr lang="ga-IE" sz="1000" dirty="0">
                <a:effectLst/>
                <a:latin typeface="Arial"/>
                <a:ea typeface="Times New Roman"/>
                <a:cs typeface="Times New Roman"/>
              </a:rPr>
              <a:t> to the </a:t>
            </a:r>
            <a:r>
              <a:rPr lang="en-US" sz="1000" b="1" dirty="0">
                <a:effectLst/>
                <a:latin typeface="Arial"/>
                <a:ea typeface="Times New Roman"/>
                <a:cs typeface="Times New Roman"/>
              </a:rPr>
              <a:t>10961C-LON-DC1</a:t>
            </a:r>
            <a:r>
              <a:rPr lang="ga-IE" sz="1000" dirty="0">
                <a:effectLst/>
                <a:latin typeface="Arial"/>
                <a:ea typeface="Times New Roman"/>
                <a:cs typeface="Times New Roman"/>
              </a:rPr>
              <a:t> virtual machine </a:t>
            </a:r>
            <a:r>
              <a:rPr lang="en-US" sz="1000" dirty="0">
                <a:effectLst/>
                <a:latin typeface="Arial"/>
                <a:ea typeface="Times New Roman"/>
                <a:cs typeface="Times New Roman"/>
              </a:rPr>
              <a:t>(VM) </a:t>
            </a:r>
            <a:r>
              <a:rPr lang="ga-IE" sz="1000" dirty="0">
                <a:effectLst/>
                <a:latin typeface="Arial"/>
                <a:ea typeface="Times New Roman"/>
                <a:cs typeface="Times New Roman"/>
              </a:rPr>
              <a:t>with the user name </a:t>
            </a:r>
            <a:r>
              <a:rPr lang="en-US" sz="1000" b="1" dirty="0">
                <a:effectLst/>
                <a:latin typeface="Arial"/>
                <a:ea typeface="Times New Roman"/>
                <a:cs typeface="Times New Roman"/>
              </a:rPr>
              <a:t>Adatum\Administrator</a:t>
            </a:r>
            <a:r>
              <a:rPr lang="ga-IE" sz="1000" dirty="0">
                <a:effectLst/>
                <a:latin typeface="Arial"/>
                <a:ea typeface="Times New Roman"/>
                <a:cs typeface="Times New Roman"/>
              </a:rPr>
              <a:t> and the password </a:t>
            </a:r>
            <a:r>
              <a:rPr lang="en-US" sz="1000" b="1" dirty="0">
                <a:effectLst/>
                <a:latin typeface="Arial"/>
                <a:ea typeface="Times New Roman"/>
                <a:cs typeface="Times New Roman"/>
              </a:rPr>
              <a:t>Pa55w.rd</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ga-IE" sz="1000" dirty="0">
                <a:effectLst/>
                <a:latin typeface="Arial"/>
                <a:ea typeface="Times New Roman"/>
                <a:cs typeface="Times New Roman"/>
              </a:rPr>
              <a:t>Start and </a:t>
            </a:r>
            <a:r>
              <a:rPr lang="en-US" sz="1000" dirty="0">
                <a:effectLst/>
                <a:latin typeface="Arial"/>
                <a:ea typeface="Times New Roman"/>
                <a:cs typeface="Times New Roman"/>
              </a:rPr>
              <a:t>sign in</a:t>
            </a:r>
            <a:r>
              <a:rPr lang="ga-IE" sz="1000" dirty="0">
                <a:effectLst/>
                <a:latin typeface="Arial"/>
                <a:ea typeface="Times New Roman"/>
                <a:cs typeface="Times New Roman"/>
              </a:rPr>
              <a:t> to the </a:t>
            </a:r>
            <a:r>
              <a:rPr lang="en-US" sz="1000" b="1" dirty="0">
                <a:effectLst/>
                <a:latin typeface="Arial"/>
                <a:ea typeface="Times New Roman"/>
                <a:cs typeface="Times New Roman"/>
              </a:rPr>
              <a:t>10961C-LON-CL1</a:t>
            </a:r>
            <a:r>
              <a:rPr lang="en-US" sz="1000" dirty="0">
                <a:effectLst/>
                <a:latin typeface="Arial"/>
                <a:ea typeface="Times New Roman"/>
                <a:cs typeface="Times New Roman"/>
              </a:rPr>
              <a:t> </a:t>
            </a:r>
            <a:r>
              <a:rPr lang="ga-IE" sz="1000" dirty="0">
                <a:effectLst/>
                <a:latin typeface="Arial"/>
                <a:ea typeface="Times New Roman"/>
                <a:cs typeface="Times New Roman"/>
              </a:rPr>
              <a:t>VM with the user name </a:t>
            </a:r>
            <a:r>
              <a:rPr lang="en-US" sz="1000" b="1" dirty="0">
                <a:effectLst/>
                <a:latin typeface="Arial"/>
                <a:ea typeface="Times New Roman"/>
                <a:cs typeface="Times New Roman"/>
              </a:rPr>
              <a:t>Adatum\Administrator</a:t>
            </a:r>
            <a:r>
              <a:rPr lang="ga-IE" sz="1000" dirty="0">
                <a:effectLst/>
                <a:latin typeface="Arial"/>
                <a:ea typeface="Times New Roman"/>
                <a:cs typeface="Times New Roman"/>
              </a:rPr>
              <a:t> and the password </a:t>
            </a:r>
            <a:r>
              <a:rPr lang="en-US" sz="1000" b="1" dirty="0">
                <a:effectLst/>
                <a:latin typeface="Arial"/>
                <a:ea typeface="Times New Roman"/>
                <a:cs typeface="Times New Roman"/>
              </a:rPr>
              <a:t>Pa55w.rd</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ga-IE" sz="1000" dirty="0">
                <a:effectLst/>
                <a:latin typeface="Arial"/>
                <a:ea typeface="Times New Roman"/>
                <a:cs typeface="Times New Roman"/>
              </a:rPr>
              <a:t>(</a:t>
            </a:r>
            <a:r>
              <a:rPr lang="en-US" sz="1000" dirty="0">
                <a:effectLst/>
                <a:latin typeface="Arial"/>
                <a:ea typeface="Times New Roman"/>
                <a:cs typeface="Times New Roman"/>
              </a:rPr>
              <a:t>Make sure that you s</a:t>
            </a:r>
            <a:r>
              <a:rPr lang="ga-IE" sz="1000" dirty="0">
                <a:effectLst/>
                <a:latin typeface="Arial"/>
                <a:ea typeface="Times New Roman"/>
                <a:cs typeface="Times New Roman"/>
              </a:rPr>
              <a:t>tart and </a:t>
            </a:r>
            <a:r>
              <a:rPr lang="en-US" sz="1000" dirty="0">
                <a:effectLst/>
                <a:latin typeface="Arial"/>
                <a:ea typeface="Times New Roman"/>
                <a:cs typeface="Times New Roman"/>
              </a:rPr>
              <a:t>sign in </a:t>
            </a:r>
            <a:r>
              <a:rPr lang="ga-IE" sz="1000" dirty="0">
                <a:effectLst/>
                <a:latin typeface="Arial"/>
                <a:ea typeface="Times New Roman"/>
                <a:cs typeface="Times New Roman"/>
              </a:rPr>
              <a:t>to the </a:t>
            </a:r>
            <a:r>
              <a:rPr lang="en-US" sz="1000" b="1" dirty="0">
                <a:effectLst/>
                <a:latin typeface="Arial"/>
                <a:ea typeface="Times New Roman"/>
                <a:cs typeface="Times New Roman"/>
              </a:rPr>
              <a:t>10961C-LON-DC1 </a:t>
            </a:r>
            <a:r>
              <a:rPr lang="en-US" sz="1000" dirty="0">
                <a:effectLst/>
                <a:latin typeface="Arial"/>
                <a:ea typeface="Times New Roman"/>
                <a:cs typeface="Times New Roman"/>
              </a:rPr>
              <a:t>VM </a:t>
            </a:r>
            <a:r>
              <a:rPr lang="ga-IE" sz="1000" dirty="0">
                <a:effectLst/>
                <a:latin typeface="Arial"/>
                <a:ea typeface="Times New Roman"/>
                <a:cs typeface="Times New Roman"/>
              </a:rPr>
              <a:t>before signing in to the </a:t>
            </a:r>
            <a:r>
              <a:rPr lang="en-US" sz="1000" b="1" dirty="0">
                <a:effectLst/>
                <a:latin typeface="Arial"/>
                <a:ea typeface="Times New Roman"/>
                <a:cs typeface="Times New Roman"/>
              </a:rPr>
              <a:t>10961C-LON-CL1</a:t>
            </a:r>
            <a:r>
              <a:rPr lang="en-US" sz="1000" dirty="0">
                <a:effectLst/>
                <a:latin typeface="Arial"/>
                <a:ea typeface="Times New Roman"/>
                <a:cs typeface="Times New Roman"/>
              </a:rPr>
              <a:t> </a:t>
            </a:r>
            <a:r>
              <a:rPr lang="ga-IE" sz="1000" dirty="0">
                <a:effectLst/>
                <a:latin typeface="Arial"/>
                <a:ea typeface="Times New Roman"/>
                <a:cs typeface="Times New Roman"/>
              </a:rPr>
              <a:t>VM</a:t>
            </a:r>
            <a:r>
              <a:rPr lang="en-US" sz="1000" dirty="0">
                <a:effectLst/>
                <a:latin typeface="Arial"/>
                <a:ea typeface="Times New Roman"/>
                <a:cs typeface="Times New Roman"/>
              </a:rPr>
              <a:t>.</a:t>
            </a:r>
            <a:r>
              <a:rPr lang="ga-IE" sz="1000" dirty="0">
                <a:effectLst/>
                <a:latin typeface="Arial"/>
                <a:ea typeface="Times New Roman"/>
                <a:cs typeface="Times New Roman"/>
              </a:rPr>
              <a:t>)</a:t>
            </a:r>
            <a:endParaRPr lang="en-US" sz="1000" dirty="0">
              <a:effectLst/>
              <a:latin typeface="Arial"/>
              <a:ea typeface="Times New Roman"/>
              <a:cs typeface="Times New Roman"/>
            </a:endParaRPr>
          </a:p>
          <a:p>
            <a:pPr>
              <a:lnSpc>
                <a:spcPct val="115000"/>
              </a:lnSpc>
              <a:spcAft>
                <a:spcPts val="1000"/>
              </a:spcAft>
            </a:pPr>
            <a:r>
              <a:rPr lang="en-US" sz="1000" dirty="0">
                <a:latin typeface="Arial"/>
                <a:ea typeface="Calibri"/>
                <a:cs typeface="Times New Roman"/>
              </a:rPr>
              <a:t>The demonstrations have text (.txt)</a:t>
            </a:r>
            <a:r>
              <a:rPr lang="ga-IE" sz="1000" dirty="0">
                <a:latin typeface="Arial"/>
                <a:ea typeface="Calibri"/>
                <a:cs typeface="Times New Roman"/>
              </a:rPr>
              <a:t> files </a:t>
            </a:r>
            <a:r>
              <a:rPr lang="en-US" sz="1000" dirty="0">
                <a:latin typeface="Arial"/>
                <a:ea typeface="Calibri"/>
                <a:cs typeface="Times New Roman"/>
              </a:rPr>
              <a:t>available that have</a:t>
            </a:r>
            <a:r>
              <a:rPr lang="ga-IE" sz="1000" dirty="0">
                <a:latin typeface="Arial"/>
                <a:ea typeface="Calibri"/>
                <a:cs typeface="Times New Roman"/>
              </a:rPr>
              <a:t> complex commands or numerous steps</a:t>
            </a:r>
            <a:r>
              <a:rPr lang="en-US" sz="1000" dirty="0">
                <a:latin typeface="Arial"/>
                <a:ea typeface="Calibri"/>
                <a:cs typeface="Times New Roman"/>
              </a:rPr>
              <a:t>. The instructor notes for these demonstrations provide information on the availability of the .txt files. You can </a:t>
            </a:r>
            <a:r>
              <a:rPr lang="ga-IE" sz="1000" dirty="0">
                <a:latin typeface="Arial"/>
                <a:ea typeface="Calibri"/>
                <a:cs typeface="Times New Roman"/>
              </a:rPr>
              <a:t>open </a:t>
            </a:r>
            <a:r>
              <a:rPr lang="en-US" sz="1000" dirty="0">
                <a:latin typeface="Arial"/>
                <a:ea typeface="Calibri"/>
                <a:cs typeface="Times New Roman"/>
              </a:rPr>
              <a:t>the .txt files and copy the contents into</a:t>
            </a:r>
            <a:r>
              <a:rPr lang="ga-IE" sz="1000" dirty="0">
                <a:latin typeface="Arial"/>
                <a:ea typeface="Calibri"/>
                <a:cs typeface="Times New Roman"/>
              </a:rPr>
              <a:t> the </a:t>
            </a:r>
            <a:r>
              <a:rPr lang="en-US" sz="1000" dirty="0">
                <a:latin typeface="Arial"/>
                <a:ea typeface="Calibri"/>
                <a:cs typeface="Times New Roman"/>
              </a:rPr>
              <a:t>Windows PowerShell Integrated Scripting Environment (Windows PowerShell </a:t>
            </a:r>
            <a:r>
              <a:rPr lang="ga-IE" sz="1000" dirty="0">
                <a:latin typeface="Arial"/>
                <a:ea typeface="Calibri"/>
                <a:cs typeface="Times New Roman"/>
              </a:rPr>
              <a:t>ISE</a:t>
            </a:r>
            <a:r>
              <a:rPr lang="en-US" sz="1000" dirty="0">
                <a:latin typeface="Arial"/>
                <a:ea typeface="Calibri"/>
                <a:cs typeface="Times New Roman"/>
              </a:rPr>
              <a:t>)</a:t>
            </a:r>
            <a:r>
              <a:rPr lang="ga-IE" sz="1000" dirty="0">
                <a:latin typeface="Arial"/>
                <a:ea typeface="Calibri"/>
                <a:cs typeface="Times New Roman"/>
              </a:rPr>
              <a:t>. </a:t>
            </a:r>
            <a:r>
              <a:rPr lang="en-US" sz="1000" dirty="0">
                <a:latin typeface="Arial"/>
                <a:ea typeface="Calibri"/>
                <a:cs typeface="Times New Roman"/>
              </a:rPr>
              <a:t>T</a:t>
            </a:r>
            <a:r>
              <a:rPr lang="ga-IE" sz="1000" dirty="0">
                <a:latin typeface="Arial"/>
                <a:ea typeface="Calibri"/>
                <a:cs typeface="Times New Roman"/>
              </a:rPr>
              <a:t>he </a:t>
            </a:r>
            <a:r>
              <a:rPr lang="en-US" sz="1000" b="1" dirty="0">
                <a:latin typeface="Arial"/>
                <a:ea typeface="Calibri"/>
                <a:cs typeface="Times New Roman"/>
              </a:rPr>
              <a:t>10961C-LON-CL1</a:t>
            </a:r>
            <a:r>
              <a:rPr lang="en-US" sz="1000" dirty="0">
                <a:latin typeface="Arial"/>
                <a:ea typeface="Calibri"/>
                <a:cs typeface="Times New Roman"/>
              </a:rPr>
              <a:t> VM contains all the .txt files in the </a:t>
            </a:r>
            <a:r>
              <a:rPr lang="en-US" sz="1000" b="1" dirty="0">
                <a:latin typeface="Arial"/>
                <a:ea typeface="Calibri"/>
                <a:cs typeface="Times New Roman"/>
              </a:rPr>
              <a:t>E:\Mod03\Democode</a:t>
            </a:r>
            <a:r>
              <a:rPr lang="en-US" sz="1000" dirty="0">
                <a:latin typeface="Arial"/>
                <a:ea typeface="Calibri"/>
                <a:cs typeface="Times New Roman"/>
              </a:rPr>
              <a:t> folder.</a:t>
            </a:r>
          </a:p>
        </p:txBody>
      </p:sp>
      <p:sp>
        <p:nvSpPr>
          <p:cNvPr id="4" name="Slide Number Placeholder 3"/>
          <p:cNvSpPr>
            <a:spLocks noGrp="1"/>
          </p:cNvSpPr>
          <p:nvPr>
            <p:ph type="sldNum" sz="quarter" idx="10"/>
          </p:nvPr>
        </p:nvSpPr>
        <p:spPr/>
        <p:txBody>
          <a:bodyPr/>
          <a:lstStyle/>
          <a:p>
            <a:fld id="{AF7D770B-2A60-46ED-BD86-AC7162A1C604}"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331923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three additional slides.</a:t>
            </a:r>
          </a:p>
          <a:p>
            <a:pPr>
              <a:lnSpc>
                <a:spcPct val="115000"/>
              </a:lnSpc>
              <a:spcAft>
                <a:spcPts val="1000"/>
              </a:spcAft>
            </a:pPr>
            <a:r>
              <a:rPr lang="en-US" sz="1000" dirty="0">
                <a:latin typeface="Arial"/>
                <a:ea typeface="Calibri"/>
                <a:cs typeface="Times New Roman"/>
              </a:rPr>
              <a:t>There is a lot to cover, but please make sure that you cover everything in the manual on this topic. Some of this might be easier to explain as part of your demonstration when you type the syntax on the screen.</a:t>
            </a:r>
          </a:p>
        </p:txBody>
      </p:sp>
      <p:sp>
        <p:nvSpPr>
          <p:cNvPr id="4" name="Slide Number Placeholder 3"/>
          <p:cNvSpPr>
            <a:spLocks noGrp="1"/>
          </p:cNvSpPr>
          <p:nvPr>
            <p:ph type="sldNum" sz="quarter" idx="10"/>
          </p:nvPr>
        </p:nvSpPr>
        <p:spPr/>
        <p:txBody>
          <a:bodyPr/>
          <a:lstStyle/>
          <a:p>
            <a:fld id="{AF7D770B-2A60-46ED-BD86-AC7162A1C604}"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3397565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is a difficult syntax for any beginner. Repetition is the key. In the lab, have the students type this syntax repeatedly. As you do the demonstration, ask the students what you should type.</a:t>
            </a:r>
          </a:p>
        </p:txBody>
      </p:sp>
      <p:sp>
        <p:nvSpPr>
          <p:cNvPr id="4" name="Slide Number Placeholder 3"/>
          <p:cNvSpPr>
            <a:spLocks noGrp="1"/>
          </p:cNvSpPr>
          <p:nvPr>
            <p:ph type="sldNum" sz="quarter" idx="10"/>
          </p:nvPr>
        </p:nvSpPr>
        <p:spPr/>
        <p:txBody>
          <a:bodyPr/>
          <a:lstStyle/>
          <a:p>
            <a:fld id="{AF7D770B-2A60-46ED-BD86-AC7162A1C604}"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57193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421021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4094284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can find these commands </a:t>
            </a:r>
            <a:r>
              <a:rPr lang="ga-IE" sz="1000" dirty="0">
                <a:latin typeface="Arial"/>
                <a:ea typeface="Calibri"/>
                <a:cs typeface="Times New Roman"/>
              </a:rPr>
              <a:t>on the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VM </a:t>
            </a:r>
            <a:r>
              <a:rPr lang="en-US" sz="1000" dirty="0">
                <a:latin typeface="Arial"/>
                <a:ea typeface="Calibri"/>
                <a:cs typeface="Times New Roman"/>
              </a:rPr>
              <a:t>in </a:t>
            </a:r>
            <a:r>
              <a:rPr lang="en-US" sz="1000" b="1" dirty="0">
                <a:latin typeface="Arial"/>
                <a:ea typeface="Calibri"/>
                <a:cs typeface="Times New Roman"/>
              </a:rPr>
              <a:t>E:\Mod03\Democode</a:t>
            </a:r>
            <a:br>
              <a:rPr lang="en-US" sz="1000" b="1" dirty="0">
                <a:latin typeface="Arial"/>
                <a:ea typeface="Calibri"/>
                <a:cs typeface="Times New Roman"/>
              </a:rPr>
            </a:br>
            <a:r>
              <a:rPr lang="en-US" sz="1000" b="1" dirty="0">
                <a:latin typeface="Arial"/>
                <a:ea typeface="Calibri"/>
                <a:cs typeface="Times New Roman"/>
              </a:rPr>
              <a:t>\CreatingCalculatedProperties.ps1.txt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If time allows, add additional commands, such as </a:t>
            </a:r>
            <a:r>
              <a:rPr lang="en-US" sz="1000" b="1" dirty="0">
                <a:latin typeface="Arial"/>
                <a:ea typeface="Calibri"/>
                <a:cs typeface="Times New Roman"/>
              </a:rPr>
              <a:t>Group-Object</a:t>
            </a:r>
            <a:r>
              <a:rPr lang="en-US" sz="1000" dirty="0">
                <a:latin typeface="Arial"/>
                <a:ea typeface="Calibri"/>
                <a:cs typeface="Times New Roman"/>
              </a:rPr>
              <a:t> to the pipeline, and discuss the results. Try </a:t>
            </a:r>
            <a:r>
              <a:rPr lang="en-US" sz="1000" b="1" dirty="0">
                <a:latin typeface="Arial"/>
                <a:ea typeface="Calibri"/>
                <a:cs typeface="Times New Roman"/>
              </a:rPr>
              <a:t>Group-Object</a:t>
            </a:r>
            <a:r>
              <a:rPr lang="en-US" sz="1000" dirty="0">
                <a:latin typeface="Arial"/>
                <a:ea typeface="Calibri"/>
                <a:cs typeface="Times New Roman"/>
              </a:rPr>
              <a:t> both before and after </a:t>
            </a:r>
            <a:r>
              <a:rPr lang="en-US" sz="1000" b="1" dirty="0">
                <a:latin typeface="Arial"/>
                <a:ea typeface="Calibri"/>
                <a:cs typeface="Times New Roman"/>
              </a:rPr>
              <a:t>Select-Object</a:t>
            </a:r>
            <a:r>
              <a:rPr lang="en-US" sz="1000" dirty="0">
                <a:latin typeface="Arial"/>
                <a:ea typeface="Calibri"/>
                <a:cs typeface="Times New Roman"/>
              </a:rPr>
              <a:t> in the pipeline. </a:t>
            </a:r>
          </a:p>
          <a:p>
            <a:pPr>
              <a:lnSpc>
                <a:spcPct val="115000"/>
              </a:lnSpc>
              <a:spcAft>
                <a:spcPts val="1000"/>
              </a:spcAft>
            </a:pPr>
            <a:r>
              <a:rPr lang="en-US" sz="1000" dirty="0">
                <a:solidFill>
                  <a:srgbClr val="000000"/>
                </a:solidFill>
                <a:latin typeface="Arial"/>
                <a:ea typeface="Calibri"/>
                <a:cs typeface="Times New Roman"/>
              </a:rPr>
              <a:t>In this demonstration, you build the command piece-by-piece, so that the </a:t>
            </a:r>
            <a:r>
              <a:rPr lang="en-US" sz="1000" b="1" dirty="0">
                <a:latin typeface="Arial"/>
                <a:ea typeface="Calibri"/>
                <a:cs typeface="Times New Roman"/>
              </a:rPr>
              <a:t>Sort-Object</a:t>
            </a:r>
            <a:r>
              <a:rPr lang="en-US" sz="1000" dirty="0">
                <a:solidFill>
                  <a:srgbClr val="000000"/>
                </a:solidFill>
                <a:latin typeface="Arial"/>
                <a:ea typeface="Calibri"/>
                <a:cs typeface="Times New Roman"/>
              </a:rPr>
              <a:t> command ends up in the middle of the pipeline. Point out that in most cases, sorting at the end of the pipeline is typically faster. Use the last command to show this to students. Point out to students that while you can have spaces in property names, as we have done here so that the output is friendly to read, you will typically want to avoid spaces in property names so that you do not have to include quotes around the name.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At the end of the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10961C-LON-CL1</a:t>
            </a:r>
            <a:r>
              <a:rPr lang="en-US" sz="1000" dirty="0">
                <a:latin typeface="Arial"/>
                <a:ea typeface="Calibri"/>
                <a:cs typeface="Times New Roman"/>
              </a:rPr>
              <a:t> VM should still be running from the last demonstration.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Get-ADUser -Filter * -Properties whenCreated</a:t>
            </a: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Get-ADUser -Filter * -Properties whenCreated</a:t>
            </a:r>
            <a:r>
              <a:rPr lang="en-US" sz="1000" b="1" dirty="0">
                <a:effectLst/>
                <a:latin typeface="Arial"/>
                <a:ea typeface="Times New Roman"/>
                <a:cs typeface="Times New Roman"/>
              </a:rPr>
              <a:t> | </a:t>
            </a:r>
            <a:r>
              <a:rPr lang="en-US" sz="1000" dirty="0">
                <a:effectLst/>
                <a:latin typeface="Arial"/>
                <a:ea typeface="Times New Roman"/>
                <a:cs typeface="Times New Roman"/>
              </a:rPr>
              <a:t>Sort-Object -Property whenCreated -Descending</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Get-ADUser -Filter * -Properties whenCreated | Sort-Object -Property whenCreated -Descending | Select-Object -Property Name,@{n='Account age (days)';e={(New-TimeSpan -Start $PSItem.whenCreated).Days}}</a:t>
            </a:r>
          </a:p>
        </p:txBody>
      </p:sp>
      <p:sp>
        <p:nvSpPr>
          <p:cNvPr id="4" name="Slide Number Placeholder 3"/>
          <p:cNvSpPr>
            <a:spLocks noGrp="1"/>
          </p:cNvSpPr>
          <p:nvPr>
            <p:ph type="sldNum" sz="quarter" idx="10"/>
          </p:nvPr>
        </p:nvSpPr>
        <p:spPr/>
        <p:txBody>
          <a:bodyPr/>
          <a:lstStyle/>
          <a:p>
            <a:fld id="{AF7D770B-2A60-46ED-BD86-AC7162A1C604}"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560603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latin typeface="Arial"/>
                <a:ea typeface="Times New Roman"/>
                <a:cs typeface="Times New Roman"/>
              </a:rPr>
              <a:t>In the console, type the following command, and then press Enter:</a:t>
            </a:r>
          </a:p>
          <a:p>
            <a:pPr marL="539750" marR="73025">
              <a:lnSpc>
                <a:spcPts val="1000"/>
              </a:lnSpc>
              <a:spcBef>
                <a:spcPts val="600"/>
              </a:spcBef>
              <a:spcAft>
                <a:spcPts val="600"/>
              </a:spcAft>
            </a:pPr>
            <a:r>
              <a:rPr lang="en-US" sz="1000" dirty="0">
                <a:latin typeface="Arial"/>
                <a:ea typeface="Times New Roman"/>
                <a:cs typeface="Times New Roman"/>
              </a:rPr>
              <a:t>Get-ADUser -Filter * -Properties whenCreated | Sort-Object -Property whenCreated -</a:t>
            </a:r>
            <a:r>
              <a:rPr lang="en-US" sz="1000" dirty="0">
                <a:solidFill>
                  <a:prstClr val="black"/>
                </a:solidFill>
                <a:latin typeface="Arial"/>
                <a:ea typeface="Times New Roman"/>
                <a:cs typeface="Times New Roman"/>
              </a:rPr>
              <a:t>Descending | Select-Object -Property Name,@{n='Account age (days)';e={(New-TimeSpan -Start $PSItem.whenCreated).Days}}</a:t>
            </a:r>
            <a:endParaRPr lang="en-US" dirty="0"/>
          </a:p>
        </p:txBody>
      </p:sp>
      <p:sp>
        <p:nvSpPr>
          <p:cNvPr id="4" name="Slide Number Placeholder 3"/>
          <p:cNvSpPr>
            <a:spLocks noGrp="1"/>
          </p:cNvSpPr>
          <p:nvPr>
            <p:ph type="sldNum" sz="quarter" idx="10"/>
          </p:nvPr>
        </p:nvSpPr>
        <p:spPr/>
        <p:txBody>
          <a:bodyPr/>
          <a:lstStyle/>
          <a:p>
            <a:fld id="{AF7D770B-2A60-46ED-BD86-AC7162A1C604}"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940831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Like in previous labs in this course, the students will benefit the most from discovering how to run the correct commands. Students who use the Lab Answer Key will gain almost no benefit from this lab. The Lab Answer Key is not intended to teach the students why they are running the commands, because the commands are not the most important part of the lab. The important part is the act of discovering the commands and learning how to run them. The Lab Answer Key cannot provide that discovery experience.</a:t>
            </a:r>
          </a:p>
          <a:p>
            <a:pPr>
              <a:lnSpc>
                <a:spcPct val="115000"/>
              </a:lnSpc>
              <a:spcAft>
                <a:spcPts val="1000"/>
              </a:spcAft>
            </a:pPr>
            <a:r>
              <a:rPr lang="en-US" sz="1000" b="1" dirty="0">
                <a:latin typeface="Arial"/>
                <a:ea typeface="Calibri"/>
                <a:cs typeface="Times New Roman"/>
              </a:rPr>
              <a:t>Exercise 1: Selecting, sorting, and displaying data</a:t>
            </a:r>
          </a:p>
          <a:p>
            <a:pPr>
              <a:lnSpc>
                <a:spcPct val="115000"/>
              </a:lnSpc>
              <a:spcAft>
                <a:spcPts val="1000"/>
              </a:spcAft>
            </a:pPr>
            <a:r>
              <a:rPr lang="en-US" sz="1000" dirty="0">
                <a:latin typeface="Arial"/>
                <a:ea typeface="Calibri"/>
                <a:cs typeface="Times New Roman"/>
              </a:rPr>
              <a:t>In this exercise, you will produce lists of management information from the computers in your environment. For each task, you will discover the necessary commands and use </a:t>
            </a:r>
            <a:r>
              <a:rPr lang="en-US" sz="1000" b="1" dirty="0">
                <a:latin typeface="Arial"/>
                <a:ea typeface="Calibri"/>
                <a:cs typeface="Times New Roman"/>
              </a:rPr>
              <a:t>Select-Object</a:t>
            </a:r>
            <a:r>
              <a:rPr lang="en-US" sz="1000" dirty="0">
                <a:latin typeface="Arial"/>
                <a:ea typeface="Calibri"/>
                <a:cs typeface="Times New Roman"/>
              </a:rPr>
              <a:t>, </a:t>
            </a:r>
            <a:r>
              <a:rPr lang="en-US" sz="1000" b="1" dirty="0">
                <a:latin typeface="Arial"/>
                <a:ea typeface="Calibri"/>
                <a:cs typeface="Times New Roman"/>
              </a:rPr>
              <a:t>Sort-Object, </a:t>
            </a:r>
            <a:r>
              <a:rPr lang="en-US" sz="1000" dirty="0">
                <a:latin typeface="Arial"/>
                <a:ea typeface="Calibri"/>
                <a:cs typeface="Times New Roman"/>
              </a:rPr>
              <a:t>and the formatting cmdlets to customize the final output of each command.</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Task 2, “Display information about installed hotfixes,” deals with hotfixes and is more complex than it seems. The object members include properties such as </a:t>
            </a:r>
            <a:r>
              <a:rPr lang="en-US" sz="1000" b="1" dirty="0">
                <a:latin typeface="Arial"/>
                <a:ea typeface="Calibri"/>
                <a:cs typeface="Times New Roman"/>
              </a:rPr>
              <a:t>InstallDate</a:t>
            </a:r>
            <a:r>
              <a:rPr lang="en-US" sz="1000" dirty="0">
                <a:latin typeface="Arial"/>
                <a:ea typeface="Calibri"/>
                <a:cs typeface="Times New Roman"/>
              </a:rPr>
              <a:t>, which is usually blank. If the students think to run only </a:t>
            </a:r>
            <a:r>
              <a:rPr lang="en-US" sz="1000" b="1" dirty="0">
                <a:latin typeface="Arial"/>
                <a:ea typeface="Calibri"/>
                <a:cs typeface="Times New Roman"/>
              </a:rPr>
              <a:t>Get-Hotfix</a:t>
            </a:r>
            <a:r>
              <a:rPr lang="en-US" sz="1000" dirty="0">
                <a:latin typeface="Arial"/>
                <a:ea typeface="Calibri"/>
                <a:cs typeface="Times New Roman"/>
              </a:rPr>
              <a:t>, the default output includes everything they should have to know.</a:t>
            </a:r>
          </a:p>
          <a:p>
            <a:pPr>
              <a:lnSpc>
                <a:spcPct val="115000"/>
              </a:lnSpc>
              <a:spcAft>
                <a:spcPts val="1000"/>
              </a:spcAft>
            </a:pPr>
            <a:r>
              <a:rPr lang="en-US" sz="1000" dirty="0">
                <a:latin typeface="Arial"/>
                <a:ea typeface="Calibri"/>
                <a:cs typeface="Times New Roman"/>
              </a:rPr>
              <a:t>In several tasks, students build up the command step-by-step. In some cases, the result works, but a slightly different structure may perform better in a production environment. Take some time to share tips for improving performance, such as moving sort operations to the end of the pipe. If time allows, demonstrate the difference when you alter command structure.</a:t>
            </a:r>
          </a:p>
          <a:p>
            <a:pPr>
              <a:lnSpc>
                <a:spcPct val="115000"/>
              </a:lnSpc>
              <a:spcAft>
                <a:spcPts val="1000"/>
              </a:spcAft>
            </a:pPr>
            <a:r>
              <a:rPr lang="en-US" sz="1000" dirty="0">
                <a:latin typeface="Arial"/>
                <a:ea typeface="Calibri"/>
                <a:cs typeface="Times New Roman"/>
              </a:rPr>
              <a:t>Take care when you monitor the students during this lab. Students who are unable to complete most of this lab without using the Lab Answer Key will have significant trouble during the remainder of the course.</a:t>
            </a:r>
          </a:p>
        </p:txBody>
      </p:sp>
      <p:sp>
        <p:nvSpPr>
          <p:cNvPr id="4" name="Slide Number Placeholder 3"/>
          <p:cNvSpPr>
            <a:spLocks noGrp="1"/>
          </p:cNvSpPr>
          <p:nvPr>
            <p:ph type="sldNum" sz="quarter" idx="10"/>
          </p:nvPr>
        </p:nvSpPr>
        <p:spPr/>
        <p:txBody>
          <a:bodyPr/>
          <a:lstStyle/>
          <a:p>
            <a:fld id="{AF7D770B-2A60-46ED-BD86-AC7162A1C604}"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488881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AF7D770B-2A60-46ED-BD86-AC7162A1C604}"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955388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Suppose that you want to produce output that includes all </a:t>
            </a:r>
            <a:r>
              <a:rPr lang="ga-IE" sz="1000" dirty="0">
                <a:latin typeface="Arial"/>
                <a:ea typeface="Calibri"/>
                <a:cs typeface="Times New Roman"/>
              </a:rPr>
              <a:t>of </a:t>
            </a:r>
            <a:r>
              <a:rPr lang="en-US" sz="1000" dirty="0">
                <a:latin typeface="Arial"/>
                <a:ea typeface="Calibri"/>
                <a:cs typeface="Times New Roman"/>
              </a:rPr>
              <a:t>an object’s properties except one. What is the most efficient way to do that?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Select-Object</a:t>
            </a:r>
            <a:r>
              <a:rPr lang="en-US" sz="1000" dirty="0">
                <a:latin typeface="Arial"/>
                <a:ea typeface="Calibri"/>
                <a:cs typeface="Times New Roman"/>
              </a:rPr>
              <a:t> command has an </a:t>
            </a:r>
            <a:r>
              <a:rPr lang="en-US" sz="1000" i="1" dirty="0">
                <a:latin typeface="Arial"/>
                <a:ea typeface="Calibri"/>
                <a:cs typeface="Times New Roman"/>
              </a:rPr>
              <a:t>-ExcludeProperty</a:t>
            </a:r>
            <a:r>
              <a:rPr lang="en-US" sz="1000" dirty="0">
                <a:latin typeface="Arial"/>
                <a:ea typeface="Calibri"/>
                <a:cs typeface="Times New Roman"/>
              </a:rPr>
              <a:t> parameter. Use it to list the one property that you do not want to include, and use </a:t>
            </a:r>
            <a:r>
              <a:rPr lang="en-US" sz="1000" b="1" dirty="0">
                <a:latin typeface="Arial"/>
                <a:ea typeface="Calibri"/>
                <a:cs typeface="Times New Roman"/>
              </a:rPr>
              <a:t>-Property *</a:t>
            </a:r>
            <a:r>
              <a:rPr lang="en-US" sz="1000" dirty="0">
                <a:latin typeface="Arial"/>
                <a:ea typeface="Calibri"/>
                <a:cs typeface="Times New Roman"/>
              </a:rPr>
              <a:t> to include the remaining properties.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List the basic formatting commands, and explain why you might use each one.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Format-List</a:t>
            </a:r>
            <a:r>
              <a:rPr lang="en-US" sz="1000" dirty="0">
                <a:latin typeface="Arial"/>
                <a:ea typeface="Calibri"/>
                <a:cs typeface="Times New Roman"/>
              </a:rPr>
              <a:t> allows you to view many properties for an object at one time. The command truncates the property list when you also use </a:t>
            </a:r>
            <a:r>
              <a:rPr lang="en-US" sz="1000" b="1" dirty="0">
                <a:latin typeface="Arial"/>
                <a:ea typeface="Calibri"/>
                <a:cs typeface="Times New Roman"/>
              </a:rPr>
              <a:t>Format-Table</a:t>
            </a:r>
            <a:r>
              <a:rPr lang="en-US" sz="1000" dirty="0">
                <a:latin typeface="Arial"/>
                <a:ea typeface="Calibri"/>
                <a:cs typeface="Times New Roman"/>
              </a:rPr>
              <a:t>. </a:t>
            </a:r>
          </a:p>
          <a:p>
            <a:pPr>
              <a:lnSpc>
                <a:spcPct val="115000"/>
              </a:lnSpc>
              <a:spcAft>
                <a:spcPts val="1000"/>
              </a:spcAft>
            </a:pPr>
            <a:r>
              <a:rPr lang="en-US" sz="1000" b="1" dirty="0">
                <a:latin typeface="Arial"/>
                <a:ea typeface="Calibri"/>
                <a:cs typeface="Times New Roman"/>
              </a:rPr>
              <a:t>Format-Table</a:t>
            </a:r>
            <a:r>
              <a:rPr lang="en-US" sz="1000" dirty="0">
                <a:latin typeface="Arial"/>
                <a:ea typeface="Calibri"/>
                <a:cs typeface="Times New Roman"/>
              </a:rPr>
              <a:t> creates output in a compact format that makes it is easier to view more than one property for multiple objects. It also makes it possible to compare values among properties.</a:t>
            </a:r>
          </a:p>
          <a:p>
            <a:pPr>
              <a:lnSpc>
                <a:spcPct val="115000"/>
              </a:lnSpc>
              <a:spcAft>
                <a:spcPts val="1000"/>
              </a:spcAft>
            </a:pPr>
            <a:r>
              <a:rPr lang="en-US" sz="1000" b="1" dirty="0">
                <a:latin typeface="Arial"/>
                <a:ea typeface="Calibri"/>
                <a:cs typeface="Times New Roman"/>
              </a:rPr>
              <a:t>Format-Wide</a:t>
            </a:r>
            <a:r>
              <a:rPr lang="en-US" sz="1000" dirty="0">
                <a:latin typeface="Arial"/>
                <a:ea typeface="Calibri"/>
                <a:cs typeface="Times New Roman"/>
              </a:rPr>
              <a:t> allows you to view many instances of a single property, like names, in as compact a format as possible.</a:t>
            </a:r>
          </a:p>
        </p:txBody>
      </p:sp>
      <p:sp>
        <p:nvSpPr>
          <p:cNvPr id="4" name="Slide Number Placeholder 3"/>
          <p:cNvSpPr>
            <a:spLocks noGrp="1"/>
          </p:cNvSpPr>
          <p:nvPr>
            <p:ph type="sldNum" sz="quarter" idx="10"/>
          </p:nvPr>
        </p:nvSpPr>
        <p:spPr/>
        <p:txBody>
          <a:bodyPr/>
          <a:lstStyle/>
          <a:p>
            <a:fld id="{AF7D770B-2A60-46ED-BD86-AC7162A1C604}"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267993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Do you find </a:t>
            </a:r>
            <a:r>
              <a:rPr lang="en-US" sz="1000" b="1" dirty="0">
                <a:latin typeface="Arial"/>
                <a:ea typeface="Calibri"/>
                <a:cs typeface="Times New Roman"/>
              </a:rPr>
              <a:t>$_</a:t>
            </a:r>
            <a:r>
              <a:rPr lang="en-US" sz="1000" dirty="0">
                <a:latin typeface="Arial"/>
                <a:ea typeface="Calibri"/>
                <a:cs typeface="Times New Roman"/>
              </a:rPr>
              <a:t> or </a:t>
            </a:r>
            <a:r>
              <a:rPr lang="en-US" sz="1000" b="1" dirty="0">
                <a:latin typeface="Arial"/>
                <a:ea typeface="Calibri"/>
                <a:cs typeface="Times New Roman"/>
              </a:rPr>
              <a:t>$PSItem</a:t>
            </a:r>
            <a:r>
              <a:rPr lang="en-US" sz="1000" dirty="0">
                <a:latin typeface="Arial"/>
                <a:ea typeface="Calibri"/>
                <a:cs typeface="Times New Roman"/>
              </a:rPr>
              <a:t> easier to remember and use?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This is obviously a personal opinion. The </a:t>
            </a:r>
            <a:r>
              <a:rPr lang="en-US" sz="1000" b="1" dirty="0">
                <a:latin typeface="Arial"/>
                <a:ea typeface="Calibri"/>
                <a:cs typeface="Times New Roman"/>
              </a:rPr>
              <a:t>$PSItem</a:t>
            </a:r>
            <a:r>
              <a:rPr lang="en-US" sz="1000" dirty="0">
                <a:latin typeface="Arial"/>
                <a:ea typeface="Calibri"/>
                <a:cs typeface="Times New Roman"/>
              </a:rPr>
              <a:t> variable is new in Windows PowerShell 3.0, so experienced users frequently use </a:t>
            </a:r>
            <a:r>
              <a:rPr lang="en-US" sz="1000" b="1" dirty="0">
                <a:latin typeface="Arial"/>
                <a:ea typeface="Calibri"/>
                <a:cs typeface="Times New Roman"/>
              </a:rPr>
              <a:t>$_</a:t>
            </a:r>
            <a:r>
              <a:rPr lang="en-US" sz="1000" dirty="0">
                <a:latin typeface="Arial"/>
                <a:ea typeface="Calibri"/>
                <a:cs typeface="Times New Roman"/>
              </a:rPr>
              <a:t> out of habit. The </a:t>
            </a:r>
            <a:r>
              <a:rPr lang="en-US" sz="1000" b="1" dirty="0">
                <a:latin typeface="Arial"/>
                <a:ea typeface="Calibri"/>
                <a:cs typeface="Times New Roman"/>
              </a:rPr>
              <a:t>$_</a:t>
            </a:r>
            <a:r>
              <a:rPr lang="en-US" sz="1000" dirty="0">
                <a:latin typeface="Arial"/>
                <a:ea typeface="Calibri"/>
                <a:cs typeface="Times New Roman"/>
              </a:rPr>
              <a:t> variable is obviously shorter and easier to type, but for many beginners, it is more visually confusing than </a:t>
            </a:r>
            <a:r>
              <a:rPr lang="en-US" sz="1000" b="1" dirty="0">
                <a:latin typeface="Arial"/>
                <a:ea typeface="Calibri"/>
                <a:cs typeface="Times New Roman"/>
              </a:rPr>
              <a:t>$PSItem</a:t>
            </a:r>
            <a:r>
              <a:rPr lang="en-US" sz="1000" dirty="0">
                <a:latin typeface="Arial"/>
                <a:ea typeface="Calibri"/>
                <a:cs typeface="Times New Roman"/>
              </a:rPr>
              <a:t>. Both work the same way, and you will probably see both in various online examples, books, and other resources. Many of the examples in the Windows PowerShell own help files still use </a:t>
            </a:r>
            <a:r>
              <a:rPr lang="en-US" sz="1000" b="1" dirty="0">
                <a:latin typeface="Arial"/>
                <a:ea typeface="Calibri"/>
                <a:cs typeface="Times New Roman"/>
              </a:rPr>
              <a:t>$_</a:t>
            </a:r>
            <a:r>
              <a:rPr lang="en-US" sz="1000" dirty="0">
                <a:latin typeface="Arial"/>
                <a:ea typeface="Calibri"/>
                <a:cs typeface="Times New Roman"/>
              </a:rPr>
              <a:t>. </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Is the following command the most efficient way to produce a list of services that have names beginning with </a:t>
            </a:r>
            <a:r>
              <a:rPr lang="en-US" sz="1000" i="1" dirty="0">
                <a:latin typeface="Arial"/>
                <a:ea typeface="Calibri"/>
                <a:cs typeface="Times New Roman"/>
              </a:rPr>
              <a:t>svc</a:t>
            </a:r>
            <a:r>
              <a:rPr lang="en-US" sz="1000" dirty="0">
                <a:latin typeface="Arial"/>
                <a:ea typeface="Calibri"/>
                <a:cs typeface="Times New Roman"/>
              </a:rPr>
              <a:t>?</a:t>
            </a:r>
          </a:p>
          <a:p>
            <a:pPr marL="539750" marR="73025">
              <a:lnSpc>
                <a:spcPts val="1000"/>
              </a:lnSpc>
              <a:spcBef>
                <a:spcPts val="600"/>
              </a:spcBef>
              <a:spcAft>
                <a:spcPts val="600"/>
              </a:spcAft>
            </a:pPr>
            <a:r>
              <a:rPr lang="en-US" sz="1000" dirty="0">
                <a:effectLst/>
                <a:latin typeface="Arial"/>
                <a:ea typeface="Times New Roman"/>
                <a:cs typeface="Times New Roman"/>
              </a:rPr>
              <a:t>Get-Service | Where Name –like svc*</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No. The following command offers a better approach:</a:t>
            </a:r>
          </a:p>
          <a:p>
            <a:pPr marL="539750" marR="73025">
              <a:lnSpc>
                <a:spcPts val="1000"/>
              </a:lnSpc>
              <a:spcBef>
                <a:spcPts val="600"/>
              </a:spcBef>
              <a:spcAft>
                <a:spcPts val="600"/>
              </a:spcAft>
            </a:pPr>
            <a:r>
              <a:rPr lang="en-US" sz="1000" dirty="0">
                <a:effectLst/>
                <a:latin typeface="Arial"/>
                <a:ea typeface="Times New Roman"/>
                <a:cs typeface="Times New Roman"/>
              </a:rPr>
              <a:t>Get-Service –Name svc*</a:t>
            </a:r>
          </a:p>
          <a:p>
            <a:pPr>
              <a:lnSpc>
                <a:spcPct val="115000"/>
              </a:lnSpc>
              <a:spcAft>
                <a:spcPts val="1000"/>
              </a:spcAft>
            </a:pPr>
            <a:r>
              <a:rPr lang="en-US" sz="1000" dirty="0">
                <a:latin typeface="Arial"/>
                <a:ea typeface="Calibri"/>
                <a:cs typeface="Times New Roman"/>
              </a:rPr>
              <a:t>In this case, it filters the names as part of the </a:t>
            </a:r>
            <a:r>
              <a:rPr lang="en-US" sz="1000" b="1" dirty="0">
                <a:latin typeface="Arial"/>
                <a:ea typeface="Calibri"/>
                <a:cs typeface="Times New Roman"/>
              </a:rPr>
              <a:t>Get-Service</a:t>
            </a:r>
            <a:r>
              <a:rPr lang="en-US" sz="1000" dirty="0">
                <a:latin typeface="Arial"/>
                <a:ea typeface="Calibri"/>
                <a:cs typeface="Times New Roman"/>
              </a:rPr>
              <a:t> command.</a:t>
            </a:r>
          </a:p>
        </p:txBody>
      </p:sp>
      <p:sp>
        <p:nvSpPr>
          <p:cNvPr id="4" name="Slide Number Placeholder 3"/>
          <p:cNvSpPr>
            <a:spLocks noGrp="1"/>
          </p:cNvSpPr>
          <p:nvPr>
            <p:ph type="sldNum" sz="quarter" idx="10"/>
          </p:nvPr>
        </p:nvSpPr>
        <p:spPr/>
        <p:txBody>
          <a:bodyPr/>
          <a:lstStyle/>
          <a:p>
            <a:fld id="{AF7D770B-2A60-46ED-BD86-AC7162A1C604}"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58058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Where can you find additional documentation about an object’s members?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It depends on who wrote the command that produced the object. For most Microsoft commands, the MSDN Library documents the output objects. Using the object’s type name in an Internet search is frequently the fastest way to find existing documentation about an object. </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Format-Wide</a:t>
            </a:r>
            <a:r>
              <a:rPr lang="en-US" sz="1000" dirty="0">
                <a:latin typeface="Arial"/>
                <a:ea typeface="Calibri"/>
                <a:cs typeface="Times New Roman"/>
              </a:rPr>
              <a:t> cmdlet accepts the </a:t>
            </a:r>
            <a:r>
              <a:rPr lang="en-US" sz="1000" i="1" dirty="0">
                <a:latin typeface="Arial"/>
                <a:ea typeface="Calibri"/>
                <a:cs typeface="Times New Roman"/>
              </a:rPr>
              <a:t>-AutoSize</a:t>
            </a:r>
            <a:r>
              <a:rPr lang="en-US" sz="1000" dirty="0">
                <a:latin typeface="Arial"/>
                <a:ea typeface="Calibri"/>
                <a:cs typeface="Times New Roman"/>
              </a:rPr>
              <a:t> and </a:t>
            </a:r>
            <a:r>
              <a:rPr lang="en-US" sz="1000" i="1" dirty="0">
                <a:latin typeface="Arial"/>
                <a:ea typeface="Calibri"/>
                <a:cs typeface="Times New Roman"/>
              </a:rPr>
              <a:t>-Wrap</a:t>
            </a:r>
            <a:r>
              <a:rPr lang="en-US" sz="1000" dirty="0">
                <a:latin typeface="Arial"/>
                <a:ea typeface="Calibri"/>
                <a:cs typeface="Times New Roman"/>
              </a:rPr>
              <a:t> parameters.</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CA" sz="1000" b="1" dirty="0">
                <a:latin typeface="Arial" panose="020B0604020202020204" pitchFamily="34" charset="0"/>
                <a:ea typeface="Calibri"/>
                <a:cs typeface="Arial" panose="020B0604020202020204" pitchFamily="34" charset="0"/>
              </a:rPr>
              <a:t>Feedback</a:t>
            </a:r>
          </a:p>
          <a:p>
            <a:pPr>
              <a:lnSpc>
                <a:spcPct val="115000"/>
              </a:lnSpc>
              <a:spcAft>
                <a:spcPts val="1000"/>
              </a:spcAft>
            </a:pPr>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Format-Wide</a:t>
            </a:r>
            <a:r>
              <a:rPr lang="en-US" sz="1000" dirty="0">
                <a:latin typeface="Arial" panose="020B0604020202020204" pitchFamily="34" charset="0"/>
                <a:cs typeface="Arial" panose="020B0604020202020204" pitchFamily="34" charset="0"/>
              </a:rPr>
              <a:t> cmdlet does not accept the </a:t>
            </a:r>
            <a:r>
              <a:rPr lang="en-US" sz="1000" i="1" dirty="0">
                <a:latin typeface="Arial" panose="020B0604020202020204" pitchFamily="34" charset="0"/>
                <a:cs typeface="Arial" panose="020B0604020202020204" pitchFamily="34" charset="0"/>
              </a:rPr>
              <a:t>-Wrap</a:t>
            </a:r>
            <a:r>
              <a:rPr lang="en-US" sz="1000" dirty="0">
                <a:latin typeface="Arial" panose="020B0604020202020204" pitchFamily="34" charset="0"/>
                <a:cs typeface="Arial" panose="020B0604020202020204" pitchFamily="34" charset="0"/>
              </a:rPr>
              <a:t> parameter.</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F7D770B-2A60-46ED-BD86-AC7162A1C604}"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745389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If your students have prior programing experience, remind them that traditional operators, such as </a:t>
            </a:r>
            <a:r>
              <a:rPr lang="en-US" sz="1000" b="1" dirty="0">
                <a:latin typeface="Arial"/>
                <a:ea typeface="Calibri"/>
                <a:cs typeface="Times New Roman"/>
              </a:rPr>
              <a:t>&lt;</a:t>
            </a:r>
            <a:r>
              <a:rPr lang="en-US" sz="1000" dirty="0">
                <a:latin typeface="Arial"/>
                <a:ea typeface="Calibri"/>
                <a:cs typeface="Times New Roman"/>
              </a:rPr>
              <a:t>, </a:t>
            </a:r>
            <a:r>
              <a:rPr lang="en-US" sz="1000" b="1" dirty="0">
                <a:latin typeface="Arial"/>
                <a:ea typeface="Calibri"/>
                <a:cs typeface="Times New Roman"/>
              </a:rPr>
              <a:t>&gt;</a:t>
            </a:r>
            <a:r>
              <a:rPr lang="en-US" sz="1000" dirty="0">
                <a:latin typeface="Arial"/>
                <a:ea typeface="Calibri"/>
                <a:cs typeface="Times New Roman"/>
              </a:rPr>
              <a:t>, </a:t>
            </a:r>
            <a:r>
              <a:rPr lang="en-US" sz="1000" b="1" dirty="0">
                <a:latin typeface="Arial"/>
                <a:ea typeface="Calibri"/>
                <a:cs typeface="Times New Roman"/>
              </a:rPr>
              <a:t>=</a:t>
            </a:r>
            <a:r>
              <a:rPr lang="en-US" sz="1000" dirty="0">
                <a:latin typeface="Arial"/>
                <a:ea typeface="Calibri"/>
                <a:cs typeface="Times New Roman"/>
              </a:rPr>
              <a:t>, </a:t>
            </a:r>
            <a:r>
              <a:rPr lang="en-US" sz="1000" b="1" dirty="0">
                <a:latin typeface="Arial"/>
                <a:ea typeface="Calibri"/>
                <a:cs typeface="Times New Roman"/>
              </a:rPr>
              <a:t>==</a:t>
            </a:r>
            <a:r>
              <a:rPr lang="en-US" sz="1000" dirty="0">
                <a:latin typeface="Arial"/>
                <a:ea typeface="Calibri"/>
                <a:cs typeface="Times New Roman"/>
              </a:rPr>
              <a:t>, </a:t>
            </a:r>
            <a:r>
              <a:rPr lang="en-US" sz="1000" b="1" dirty="0">
                <a:latin typeface="Arial"/>
                <a:ea typeface="Calibri"/>
                <a:cs typeface="Times New Roman"/>
              </a:rPr>
              <a:t>!=</a:t>
            </a:r>
            <a:r>
              <a:rPr lang="en-US" sz="1000" dirty="0">
                <a:latin typeface="Arial"/>
                <a:ea typeface="Calibri"/>
                <a:cs typeface="Times New Roman"/>
              </a:rPr>
              <a:t>, and </a:t>
            </a:r>
            <a:r>
              <a:rPr lang="en-US" sz="1000" b="1" dirty="0">
                <a:latin typeface="Arial"/>
                <a:ea typeface="Calibri"/>
                <a:cs typeface="Times New Roman"/>
              </a:rPr>
              <a:t>&lt;&gt;</a:t>
            </a:r>
            <a:r>
              <a:rPr lang="en-US" sz="1000" dirty="0">
                <a:latin typeface="Arial"/>
                <a:ea typeface="Calibri"/>
                <a:cs typeface="Times New Roman"/>
              </a:rPr>
              <a:t>, are not valid in Windows PowerShell.</a:t>
            </a:r>
          </a:p>
        </p:txBody>
      </p:sp>
      <p:sp>
        <p:nvSpPr>
          <p:cNvPr id="4" name="Slide Number Placeholder 3"/>
          <p:cNvSpPr>
            <a:spLocks noGrp="1"/>
          </p:cNvSpPr>
          <p:nvPr>
            <p:ph type="sldNum" sz="quarter" idx="10"/>
          </p:nvPr>
        </p:nvSpPr>
        <p:spPr/>
        <p:txBody>
          <a:bodyPr/>
          <a:lstStyle/>
          <a:p>
            <a:fld id="{AF7D770B-2A60-46ED-BD86-AC7162A1C604}"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867654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The students do not have to know why the basic syntax works, but if they are curious or you want to explain it, you can. When you run something like </a:t>
            </a:r>
            <a:r>
              <a:rPr lang="en-US" sz="1000" b="1" dirty="0">
                <a:latin typeface="Arial"/>
                <a:ea typeface="Calibri"/>
                <a:cs typeface="Times New Roman"/>
              </a:rPr>
              <a:t>Get-Service | Where Status -eq Running</a:t>
            </a:r>
            <a:r>
              <a:rPr lang="en-US" sz="1000" dirty="0">
                <a:latin typeface="Arial"/>
                <a:ea typeface="Calibri"/>
                <a:cs typeface="Times New Roman"/>
              </a:rPr>
              <a:t>, you are technically using the positional parameters of </a:t>
            </a:r>
            <a:r>
              <a:rPr lang="en-US" sz="1000" b="1" dirty="0">
                <a:latin typeface="Arial"/>
                <a:ea typeface="Calibri"/>
                <a:cs typeface="Times New Roman"/>
              </a:rPr>
              <a:t>Where-Object</a:t>
            </a:r>
            <a:r>
              <a:rPr lang="en-US" sz="1000" dirty="0">
                <a:latin typeface="Arial"/>
                <a:ea typeface="Calibri"/>
                <a:cs typeface="Times New Roman"/>
              </a:rPr>
              <a:t>, and you are technically using three parameters in total. The full syntax is </a:t>
            </a:r>
            <a:r>
              <a:rPr lang="en-US" sz="1000" b="1" dirty="0">
                <a:latin typeface="Arial"/>
                <a:ea typeface="Calibri"/>
                <a:cs typeface="Times New Roman"/>
              </a:rPr>
              <a:t>Get-Service | Where –Property Status -eq -Value Running</a:t>
            </a:r>
            <a:r>
              <a:rPr lang="en-US" sz="1000" dirty="0">
                <a:latin typeface="Arial"/>
                <a:ea typeface="Calibri"/>
                <a:cs typeface="Times New Roman"/>
              </a:rPr>
              <a:t>, which definitely does not look simpler. However, the students need to know the advanced syntax. They might decide to use only the advanced syntax (and many experienced Windows PowerShell users also make that choice), but they have to at least be able to recognize the basic syntax when they see it.</a:t>
            </a:r>
          </a:p>
        </p:txBody>
      </p:sp>
      <p:sp>
        <p:nvSpPr>
          <p:cNvPr id="4" name="Slide Number Placeholder 3"/>
          <p:cNvSpPr>
            <a:spLocks noGrp="1"/>
          </p:cNvSpPr>
          <p:nvPr>
            <p:ph type="sldNum" sz="quarter" idx="10"/>
          </p:nvPr>
        </p:nvSpPr>
        <p:spPr/>
        <p:txBody>
          <a:bodyPr/>
          <a:lstStyle/>
          <a:p>
            <a:fld id="{AF7D770B-2A60-46ED-BD86-AC7162A1C604}"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421838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6048445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two additional slides.</a:t>
            </a:r>
          </a:p>
        </p:txBody>
      </p:sp>
      <p:sp>
        <p:nvSpPr>
          <p:cNvPr id="4" name="Slide Number Placeholder 3"/>
          <p:cNvSpPr>
            <a:spLocks noGrp="1"/>
          </p:cNvSpPr>
          <p:nvPr>
            <p:ph type="sldNum" sz="quarter" idx="10"/>
          </p:nvPr>
        </p:nvSpPr>
        <p:spPr/>
        <p:txBody>
          <a:bodyPr/>
          <a:lstStyle/>
          <a:p>
            <a:fld id="{AF7D770B-2A60-46ED-BD86-AC7162A1C604}"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255913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7110057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Because of the line breaks on the slide, you cannot type this command exactly as shown and still make it work. If you want to demonstrate the command, type it on a single line for it to work correctly.</a:t>
            </a:r>
          </a:p>
        </p:txBody>
      </p:sp>
      <p:sp>
        <p:nvSpPr>
          <p:cNvPr id="4" name="Slide Number Placeholder 3"/>
          <p:cNvSpPr>
            <a:spLocks noGrp="1"/>
          </p:cNvSpPr>
          <p:nvPr>
            <p:ph type="sldNum" sz="quarter" idx="10"/>
          </p:nvPr>
        </p:nvSpPr>
        <p:spPr/>
        <p:txBody>
          <a:bodyPr/>
          <a:lstStyle/>
          <a:p>
            <a:fld id="{AF7D770B-2A60-46ED-BD86-AC7162A1C604}"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82892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can find these commands </a:t>
            </a:r>
            <a:r>
              <a:rPr lang="ga-IE" sz="1000" dirty="0">
                <a:latin typeface="Arial"/>
                <a:ea typeface="Calibri"/>
                <a:cs typeface="Times New Roman"/>
              </a:rPr>
              <a:t>on the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VM </a:t>
            </a:r>
            <a:r>
              <a:rPr lang="en-US" sz="1000" dirty="0">
                <a:latin typeface="Arial"/>
                <a:ea typeface="Calibri"/>
                <a:cs typeface="Times New Roman"/>
              </a:rPr>
              <a:t>in </a:t>
            </a:r>
            <a:r>
              <a:rPr lang="en-US" sz="1000" b="1" dirty="0">
                <a:latin typeface="Arial"/>
                <a:ea typeface="Calibri"/>
                <a:cs typeface="Times New Roman"/>
              </a:rPr>
              <a:t>E:\Mod03\Democode\Filtering.ps1.txt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Step 4 in this demonstration is meant to remind the students of the </a:t>
            </a:r>
            <a:r>
              <a:rPr lang="en-US" sz="1000" b="1" dirty="0">
                <a:latin typeface="Arial"/>
                <a:ea typeface="Calibri"/>
                <a:cs typeface="Times New Roman"/>
              </a:rPr>
              <a:t>$_ </a:t>
            </a:r>
            <a:r>
              <a:rPr lang="en-US" sz="1000" dirty="0">
                <a:latin typeface="Arial"/>
                <a:ea typeface="Calibri"/>
                <a:cs typeface="Times New Roman"/>
              </a:rPr>
              <a:t>alternative, because they will be seeing that in examples online and elsewhere. Step 4 also sets up a discussion for the next topic.</a:t>
            </a:r>
          </a:p>
          <a:p>
            <a:pPr>
              <a:lnSpc>
                <a:spcPct val="115000"/>
              </a:lnSpc>
              <a:spcAft>
                <a:spcPts val="1000"/>
              </a:spcAft>
            </a:pPr>
            <a:r>
              <a:rPr lang="en-US" sz="1000" dirty="0">
                <a:latin typeface="Arial"/>
                <a:ea typeface="Calibri"/>
                <a:cs typeface="Times New Roman"/>
              </a:rPr>
              <a:t>At the end of the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10961C-LON-CL1</a:t>
            </a:r>
            <a:r>
              <a:rPr lang="en-US" sz="1000" dirty="0">
                <a:latin typeface="Arial"/>
                <a:ea typeface="Calibri"/>
                <a:cs typeface="Times New Roman"/>
              </a:rPr>
              <a:t> VM should still be running from the last demonstration.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Get-SmbShare | Where Name –like '*$*'</a:t>
            </a: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Get-PhysicalDisk | Where-Object –FilterScript { $PSItem.HealthStatus –eq 'Healthy' } | Select-Object -Property FriendlyName,OperationalStatus</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Get-PhysicalDisk | Where-Object –FilterScript { $PSItem.HealthStatus –eq 'Healthy' } | Select-Object -Property FriendlyName,OperationalStatus</a:t>
            </a:r>
          </a:p>
          <a:p>
            <a:pPr marL="539750" marR="73025">
              <a:lnSpc>
                <a:spcPct val="115000"/>
              </a:lnSpc>
              <a:spcBef>
                <a:spcPts val="600"/>
              </a:spcBef>
              <a:spcAft>
                <a:spcPts val="995"/>
              </a:spcAft>
            </a:pPr>
            <a:r>
              <a:rPr lang="en-US" sz="1000" dirty="0">
                <a:effectLst/>
                <a:latin typeface="Arial"/>
                <a:ea typeface="Times New Roman"/>
                <a:cs typeface="Times New Roman"/>
              </a:rPr>
              <a:t>DriveLetter,FileSystemLabel,DriveType,FileSystem | fl</a:t>
            </a: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In the console, type the following command,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Get-Verb | Where { $_.Verb –like 'c*' } | fw</a:t>
            </a:r>
          </a:p>
        </p:txBody>
      </p:sp>
      <p:sp>
        <p:nvSpPr>
          <p:cNvPr id="4" name="Slide Number Placeholder 3"/>
          <p:cNvSpPr>
            <a:spLocks noGrp="1"/>
          </p:cNvSpPr>
          <p:nvPr>
            <p:ph type="sldNum" sz="quarter" idx="10"/>
          </p:nvPr>
        </p:nvSpPr>
        <p:spPr/>
        <p:txBody>
          <a:bodyPr/>
          <a:lstStyle/>
          <a:p>
            <a:fld id="{AF7D770B-2A60-46ED-BD86-AC7162A1C604}"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006072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might want to do an informal demonstration by using the example commands shown in the text. Type the commands, but discuss them with your class before you run them. Ask the students to think about what each command is doing, and ask them to offer suggestions for improving the performance.</a:t>
            </a:r>
          </a:p>
        </p:txBody>
      </p:sp>
      <p:sp>
        <p:nvSpPr>
          <p:cNvPr id="4" name="Slide Number Placeholder 3"/>
          <p:cNvSpPr>
            <a:spLocks noGrp="1"/>
          </p:cNvSpPr>
          <p:nvPr>
            <p:ph type="sldNum" sz="quarter" idx="10"/>
          </p:nvPr>
        </p:nvSpPr>
        <p:spPr/>
        <p:txBody>
          <a:bodyPr/>
          <a:lstStyle/>
          <a:p>
            <a:fld id="{AF7D770B-2A60-46ED-BD86-AC7162A1C604}"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495902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Filtering objects</a:t>
            </a:r>
          </a:p>
          <a:p>
            <a:pPr>
              <a:lnSpc>
                <a:spcPct val="115000"/>
              </a:lnSpc>
              <a:spcAft>
                <a:spcPts val="1000"/>
              </a:spcAft>
            </a:pPr>
            <a:r>
              <a:rPr lang="en-US" sz="1000" dirty="0">
                <a:latin typeface="Arial"/>
                <a:ea typeface="Calibri"/>
                <a:cs typeface="Times New Roman"/>
              </a:rPr>
              <a:t>In this exercise, you will use filtering to produce lists of management information that include only specified data and elements for the reports you must produce.</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Carefully monitor the students during the first task in this exercise. Make sure that they do not use </a:t>
            </a:r>
            <a:r>
              <a:rPr lang="en-US" sz="1000" b="1" dirty="0">
                <a:latin typeface="Arial"/>
                <a:ea typeface="Calibri"/>
                <a:cs typeface="Times New Roman"/>
              </a:rPr>
              <a:t>Where-Object</a:t>
            </a:r>
            <a:r>
              <a:rPr lang="en-US" sz="1000" dirty="0">
                <a:latin typeface="Arial"/>
                <a:ea typeface="Calibri"/>
                <a:cs typeface="Times New Roman"/>
              </a:rPr>
              <a:t> in their final solution. After the lab, carefully review the first task, and make sure all the students understand that </a:t>
            </a:r>
            <a:r>
              <a:rPr lang="en-US" sz="1000" b="1" dirty="0">
                <a:latin typeface="Arial"/>
                <a:ea typeface="Calibri"/>
                <a:cs typeface="Times New Roman"/>
              </a:rPr>
              <a:t>Where-Object</a:t>
            </a:r>
            <a:r>
              <a:rPr lang="en-US" sz="1000" dirty="0">
                <a:latin typeface="Arial"/>
                <a:ea typeface="Calibri"/>
                <a:cs typeface="Times New Roman"/>
              </a:rPr>
              <a:t> was not needed.</a:t>
            </a:r>
          </a:p>
          <a:p>
            <a:pPr>
              <a:lnSpc>
                <a:spcPct val="115000"/>
              </a:lnSpc>
              <a:spcAft>
                <a:spcPts val="1000"/>
              </a:spcAft>
            </a:pPr>
            <a:r>
              <a:rPr lang="en-US" sz="1000" dirty="0">
                <a:latin typeface="Arial"/>
                <a:ea typeface="Calibri"/>
                <a:cs typeface="Times New Roman"/>
              </a:rPr>
              <a:t>Most of the tasks in this lab are complex and require the students to use skills from the previous module and from previous lessons in this module. Remind them to use </a:t>
            </a:r>
            <a:r>
              <a:rPr lang="en-US" sz="1000" b="1" dirty="0">
                <a:latin typeface="Arial"/>
                <a:ea typeface="Calibri"/>
                <a:cs typeface="Times New Roman"/>
              </a:rPr>
              <a:t>Get-Member</a:t>
            </a:r>
            <a:r>
              <a:rPr lang="en-US" sz="1000" dirty="0">
                <a:latin typeface="Arial"/>
                <a:ea typeface="Calibri"/>
                <a:cs typeface="Times New Roman"/>
              </a:rPr>
              <a:t> when needed and to write command lines one command at a time.</a:t>
            </a:r>
          </a:p>
          <a:p>
            <a:pPr>
              <a:lnSpc>
                <a:spcPct val="115000"/>
              </a:lnSpc>
              <a:spcAft>
                <a:spcPts val="1000"/>
              </a:spcAft>
            </a:pPr>
            <a:r>
              <a:rPr lang="en-US" sz="1000" dirty="0">
                <a:latin typeface="Arial"/>
                <a:ea typeface="Calibri"/>
                <a:cs typeface="Times New Roman"/>
              </a:rPr>
              <a:t>Mention to the students that some tasks in this exercise will require them to filter results based on date and time information. They should already know a command that can retrieve the current date and time. That command usually needs to be enclosed in parentheses so that they can use its result, instead of the command itself, as a comparison value. When they compare dates, any date in the future is considered greater than today’s date. Any date in the past is considered less than today’s date.</a:t>
            </a:r>
          </a:p>
          <a:p>
            <a:pPr>
              <a:lnSpc>
                <a:spcPct val="115000"/>
              </a:lnSpc>
              <a:spcAft>
                <a:spcPts val="1000"/>
              </a:spcAft>
            </a:pPr>
            <a:r>
              <a:rPr lang="en-US" sz="1000" dirty="0">
                <a:latin typeface="Arial"/>
                <a:ea typeface="Calibri"/>
                <a:cs typeface="Times New Roman"/>
              </a:rPr>
              <a:t>They will also have to calculate free space percentages in this exercise. The mathematical formula to calculate free space percentage is (</a:t>
            </a:r>
            <a:r>
              <a:rPr lang="en-US" sz="1000" i="1" dirty="0">
                <a:latin typeface="Arial"/>
                <a:ea typeface="Calibri"/>
                <a:cs typeface="Times New Roman"/>
              </a:rPr>
              <a:t>Free Space</a:t>
            </a:r>
            <a:r>
              <a:rPr lang="en-US" sz="1000" dirty="0">
                <a:latin typeface="Arial"/>
                <a:ea typeface="Calibri"/>
                <a:cs typeface="Times New Roman"/>
              </a:rPr>
              <a:t> / </a:t>
            </a:r>
            <a:r>
              <a:rPr lang="en-US" sz="1000" i="1" dirty="0">
                <a:latin typeface="Arial"/>
                <a:ea typeface="Calibri"/>
                <a:cs typeface="Times New Roman"/>
              </a:rPr>
              <a:t>Size</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It is not important that the students complete all the tasks in this lab. Some students will need all the lab time to complete just one or two tasks, and that is acceptable. More-advanced students might complete all the tasks with time to spare, and this is also acceptable.</a:t>
            </a:r>
          </a:p>
        </p:txBody>
      </p:sp>
      <p:sp>
        <p:nvSpPr>
          <p:cNvPr id="4" name="Slide Number Placeholder 3"/>
          <p:cNvSpPr>
            <a:spLocks noGrp="1"/>
          </p:cNvSpPr>
          <p:nvPr>
            <p:ph type="sldNum" sz="quarter" idx="10"/>
          </p:nvPr>
        </p:nvSpPr>
        <p:spPr/>
        <p:txBody>
          <a:bodyPr/>
          <a:lstStyle/>
          <a:p>
            <a:fld id="{AF7D770B-2A60-46ED-BD86-AC7162A1C604}" type="slidenum">
              <a:rPr lang="en-US" smtClean="0"/>
              <a:t>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39448397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AF7D770B-2A60-46ED-BD86-AC7162A1C604}" type="slidenum">
              <a:rPr lang="en-US" smtClean="0"/>
              <a:t>39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3806815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4811423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Do you prefer the basic or advanced syntax of </a:t>
            </a:r>
            <a:r>
              <a:rPr lang="en-US" sz="1000" b="1" dirty="0">
                <a:latin typeface="Arial"/>
                <a:ea typeface="Calibri"/>
                <a:cs typeface="Times New Roman"/>
              </a:rPr>
              <a:t>Where-Object</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Answers will vary. However, remember that you will probably encounter both forms of the syntax as you discover examples, such as those in books or blogs, written by other Windows PowerShell users. </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difference between </a:t>
            </a:r>
            <a:r>
              <a:rPr lang="en-US" sz="1000" b="1" dirty="0">
                <a:latin typeface="Arial"/>
                <a:ea typeface="Calibri"/>
                <a:cs typeface="Times New Roman"/>
              </a:rPr>
              <a:t>Select-Object </a:t>
            </a:r>
            <a:r>
              <a:rPr lang="en-US" sz="1000" dirty="0">
                <a:latin typeface="Arial"/>
                <a:ea typeface="Calibri"/>
                <a:cs typeface="Times New Roman"/>
              </a:rPr>
              <a:t>and </a:t>
            </a:r>
            <a:r>
              <a:rPr lang="en-US" sz="1000" b="1" dirty="0">
                <a:latin typeface="Arial"/>
                <a:ea typeface="Calibri"/>
                <a:cs typeface="Times New Roman"/>
              </a:rPr>
              <a:t>Where-Object</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They seem to offer similar functionality. However, </a:t>
            </a:r>
            <a:r>
              <a:rPr lang="en-US" sz="1000" b="1" dirty="0">
                <a:latin typeface="Arial"/>
                <a:ea typeface="Calibri"/>
                <a:cs typeface="Times New Roman"/>
              </a:rPr>
              <a:t>Select</a:t>
            </a:r>
            <a:r>
              <a:rPr lang="en-US" sz="1000" dirty="0">
                <a:latin typeface="Arial"/>
                <a:ea typeface="Calibri"/>
                <a:cs typeface="Times New Roman"/>
              </a:rPr>
              <a:t> chooses the properties that you want to include in your output, and can choose objects from the beginning or the end of the collection. </a:t>
            </a:r>
            <a:r>
              <a:rPr lang="en-US" sz="1000" b="1" dirty="0">
                <a:latin typeface="Arial"/>
                <a:ea typeface="Calibri"/>
                <a:cs typeface="Times New Roman"/>
              </a:rPr>
              <a:t>Where</a:t>
            </a:r>
            <a:r>
              <a:rPr lang="en-US" sz="1000" dirty="0">
                <a:latin typeface="Arial"/>
                <a:ea typeface="Calibri"/>
                <a:cs typeface="Times New Roman"/>
              </a:rPr>
              <a:t> can also choose objects. However, it does so based on criteria that you provide.</a:t>
            </a:r>
          </a:p>
          <a:p>
            <a:pPr>
              <a:lnSpc>
                <a:spcPct val="115000"/>
              </a:lnSpc>
              <a:spcAft>
                <a:spcPts val="1000"/>
              </a:spcAft>
            </a:pPr>
            <a:r>
              <a:rPr lang="en-US" sz="1000" dirty="0">
                <a:latin typeface="Arial"/>
                <a:ea typeface="Calibri"/>
                <a:cs typeface="Times New Roman"/>
              </a:rPr>
              <a:t>If you are familiar with any version of Structured Query Language, it might help to remember that the </a:t>
            </a:r>
            <a:r>
              <a:rPr lang="en-US" sz="1000" b="1" dirty="0">
                <a:latin typeface="Arial"/>
                <a:ea typeface="Calibri"/>
                <a:cs typeface="Times New Roman"/>
              </a:rPr>
              <a:t>SELECT</a:t>
            </a:r>
            <a:r>
              <a:rPr lang="en-US" sz="1000" dirty="0">
                <a:latin typeface="Arial"/>
                <a:ea typeface="Calibri"/>
                <a:cs typeface="Times New Roman"/>
              </a:rPr>
              <a:t> keyword chooses columns, and the </a:t>
            </a:r>
            <a:r>
              <a:rPr lang="en-US" sz="1000" b="1" dirty="0">
                <a:latin typeface="Arial"/>
                <a:ea typeface="Calibri"/>
                <a:cs typeface="Times New Roman"/>
              </a:rPr>
              <a:t>WHERE</a:t>
            </a:r>
            <a:r>
              <a:rPr lang="en-US" sz="1000" dirty="0">
                <a:latin typeface="Arial"/>
                <a:ea typeface="Calibri"/>
                <a:cs typeface="Times New Roman"/>
              </a:rPr>
              <a:t> keyword chooses rows. The Windows PowerShell commands have similar names because they have similar purposes.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first task of this lab, were you able to achieve the goal without using the </a:t>
            </a:r>
            <a:r>
              <a:rPr lang="en-US" sz="1000" b="1" dirty="0">
                <a:latin typeface="Arial"/>
                <a:ea typeface="Calibri"/>
                <a:cs typeface="Times New Roman"/>
              </a:rPr>
              <a:t>Where-Object</a:t>
            </a:r>
            <a:r>
              <a:rPr lang="en-US" sz="1000" dirty="0">
                <a:latin typeface="Arial"/>
                <a:ea typeface="Calibri"/>
                <a:cs typeface="Times New Roman"/>
              </a:rPr>
              <a:t> command?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have been able to. The </a:t>
            </a:r>
            <a:r>
              <a:rPr lang="en-US" sz="1000" b="1" dirty="0">
                <a:latin typeface="Arial"/>
                <a:ea typeface="Calibri"/>
                <a:cs typeface="Times New Roman"/>
              </a:rPr>
              <a:t>Get-ADUser</a:t>
            </a:r>
            <a:r>
              <a:rPr lang="en-US" sz="1000" dirty="0">
                <a:latin typeface="Arial"/>
                <a:ea typeface="Calibri"/>
                <a:cs typeface="Times New Roman"/>
              </a:rPr>
              <a:t> command has </a:t>
            </a:r>
            <a:r>
              <a:rPr lang="en-US" sz="1000" i="1" dirty="0">
                <a:latin typeface="Arial"/>
                <a:ea typeface="Calibri"/>
                <a:cs typeface="Times New Roman"/>
              </a:rPr>
              <a:t>-Filter</a:t>
            </a:r>
            <a:r>
              <a:rPr lang="en-US" sz="1000" dirty="0">
                <a:latin typeface="Arial"/>
                <a:ea typeface="Calibri"/>
                <a:cs typeface="Times New Roman"/>
              </a:rPr>
              <a:t> and </a:t>
            </a:r>
            <a:r>
              <a:rPr lang="en-US" sz="1000" i="1" dirty="0">
                <a:latin typeface="Arial"/>
                <a:ea typeface="Calibri"/>
                <a:cs typeface="Times New Roman"/>
              </a:rPr>
              <a:t>-SearchBase</a:t>
            </a:r>
            <a:r>
              <a:rPr lang="en-US" sz="1000" dirty="0">
                <a:latin typeface="Arial"/>
                <a:ea typeface="Calibri"/>
                <a:cs typeface="Times New Roman"/>
              </a:rPr>
              <a:t> parameters that provide the filtering functionality that you needed. Using </a:t>
            </a:r>
            <a:r>
              <a:rPr lang="en-US" sz="1000" b="1" dirty="0">
                <a:latin typeface="Arial"/>
                <a:ea typeface="Calibri"/>
                <a:cs typeface="Times New Roman"/>
              </a:rPr>
              <a:t>Where-Object</a:t>
            </a:r>
            <a:r>
              <a:rPr lang="en-US" sz="1000" dirty="0">
                <a:latin typeface="Arial"/>
                <a:ea typeface="Calibri"/>
                <a:cs typeface="Times New Roman"/>
              </a:rPr>
              <a:t> would have been inefficient and incorrect in this scenario.</a:t>
            </a:r>
          </a:p>
        </p:txBody>
      </p:sp>
      <p:sp>
        <p:nvSpPr>
          <p:cNvPr id="4" name="Slide Number Placeholder 3"/>
          <p:cNvSpPr>
            <a:spLocks noGrp="1"/>
          </p:cNvSpPr>
          <p:nvPr>
            <p:ph type="sldNum" sz="quarter" idx="10"/>
          </p:nvPr>
        </p:nvSpPr>
        <p:spPr/>
        <p:txBody>
          <a:bodyPr/>
          <a:lstStyle/>
          <a:p>
            <a:fld id="{AF7D770B-2A60-46ED-BD86-AC7162A1C604}" type="slidenum">
              <a:rPr lang="en-US" smtClean="0"/>
              <a:t>40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3492830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Enumeration is where writing Windows PowerShell commands might start to look more like programming. For some students, that is not a problem. Other students will have problems with the concept. Try to identify the students who have problems as you move through the material and as they work in the lab. These students might need additional assistance as you move through more of the upcoming material.</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have programming or scripting experience, does </a:t>
            </a:r>
            <a:r>
              <a:rPr lang="en-US" sz="1000" b="1" dirty="0">
                <a:latin typeface="Arial"/>
                <a:ea typeface="Calibri"/>
                <a:cs typeface="Times New Roman"/>
              </a:rPr>
              <a:t>ForEach-Object</a:t>
            </a:r>
            <a:r>
              <a:rPr lang="en-US" sz="1000" dirty="0">
                <a:latin typeface="Arial"/>
                <a:ea typeface="Calibri"/>
                <a:cs typeface="Times New Roman"/>
              </a:rPr>
              <a:t> look familiar to you?</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command is functionally similar to the enumeration programming constructs that many programming and scripting languages have. For example, in Microsoft Visual Basic, the </a:t>
            </a:r>
            <a:r>
              <a:rPr lang="en-US" sz="1000" b="1" dirty="0">
                <a:latin typeface="Arial"/>
                <a:ea typeface="Calibri"/>
                <a:cs typeface="Times New Roman"/>
              </a:rPr>
              <a:t>ForEach</a:t>
            </a:r>
            <a:r>
              <a:rPr lang="en-US" sz="1000" dirty="0">
                <a:latin typeface="Arial"/>
                <a:ea typeface="Calibri"/>
                <a:cs typeface="Times New Roman"/>
              </a:rPr>
              <a:t> construct provides a similar purpose. Windows PowerShell does have a </a:t>
            </a:r>
            <a:r>
              <a:rPr lang="en-US" sz="1000" b="1" dirty="0">
                <a:latin typeface="Arial"/>
                <a:ea typeface="Calibri"/>
                <a:cs typeface="Times New Roman"/>
              </a:rPr>
              <a:t>ForEach</a:t>
            </a:r>
            <a:r>
              <a:rPr lang="en-US" sz="1000" dirty="0">
                <a:latin typeface="Arial"/>
                <a:ea typeface="Calibri"/>
                <a:cs typeface="Times New Roman"/>
              </a:rPr>
              <a:t> scripting construct, although its syntax differs from that of the </a:t>
            </a:r>
            <a:r>
              <a:rPr lang="en-US" sz="1000" b="1" dirty="0">
                <a:latin typeface="Arial"/>
                <a:ea typeface="Calibri"/>
                <a:cs typeface="Times New Roman"/>
              </a:rPr>
              <a:t>ForEach-Object </a:t>
            </a:r>
            <a:r>
              <a:rPr lang="en-US" sz="1000" dirty="0">
                <a:latin typeface="Arial"/>
                <a:ea typeface="Calibri"/>
                <a:cs typeface="Times New Roman"/>
              </a:rPr>
              <a:t>command.</a:t>
            </a:r>
          </a:p>
        </p:txBody>
      </p:sp>
      <p:sp>
        <p:nvSpPr>
          <p:cNvPr id="4" name="Slide Number Placeholder 3"/>
          <p:cNvSpPr>
            <a:spLocks noGrp="1"/>
          </p:cNvSpPr>
          <p:nvPr>
            <p:ph type="sldNum" sz="quarter" idx="10"/>
          </p:nvPr>
        </p:nvSpPr>
        <p:spPr/>
        <p:txBody>
          <a:bodyPr/>
          <a:lstStyle/>
          <a:p>
            <a:fld id="{AF7D770B-2A60-46ED-BD86-AC7162A1C604}" type="slidenum">
              <a:rPr lang="en-US" smtClean="0"/>
              <a:t>41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8855364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42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265603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p:txBody>
      </p:sp>
      <p:sp>
        <p:nvSpPr>
          <p:cNvPr id="4" name="Slide Number Placeholder 3"/>
          <p:cNvSpPr>
            <a:spLocks noGrp="1"/>
          </p:cNvSpPr>
          <p:nvPr>
            <p:ph type="sldNum" sz="quarter" idx="10"/>
          </p:nvPr>
        </p:nvSpPr>
        <p:spPr/>
        <p:txBody>
          <a:bodyPr/>
          <a:lstStyle/>
          <a:p>
            <a:fld id="{AF7D770B-2A60-46ED-BD86-AC7162A1C604}" type="slidenum">
              <a:rPr lang="en-US" smtClean="0"/>
              <a:t>43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4248433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44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1707580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can find these commands </a:t>
            </a:r>
            <a:r>
              <a:rPr lang="ga-IE" sz="1000" dirty="0">
                <a:latin typeface="Arial"/>
                <a:ea typeface="Calibri"/>
                <a:cs typeface="Times New Roman"/>
              </a:rPr>
              <a:t>on the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VM </a:t>
            </a:r>
            <a:r>
              <a:rPr lang="en-US" sz="1000" dirty="0">
                <a:latin typeface="Arial"/>
                <a:ea typeface="Calibri"/>
                <a:cs typeface="Times New Roman"/>
              </a:rPr>
              <a:t>in </a:t>
            </a:r>
            <a:r>
              <a:rPr lang="en-US" sz="1000" b="1" dirty="0">
                <a:latin typeface="Arial"/>
                <a:ea typeface="Calibri"/>
                <a:cs typeface="Times New Roman"/>
              </a:rPr>
              <a:t>E:\Mod03\Democode</a:t>
            </a:r>
            <a:br>
              <a:rPr lang="en-US" sz="1000" b="1" dirty="0">
                <a:latin typeface="Arial"/>
                <a:ea typeface="Calibri"/>
                <a:cs typeface="Times New Roman"/>
              </a:rPr>
            </a:br>
            <a:r>
              <a:rPr lang="en-US" sz="1000" b="1" dirty="0">
                <a:latin typeface="Arial"/>
                <a:ea typeface="Calibri"/>
                <a:cs typeface="Times New Roman"/>
              </a:rPr>
              <a:t>\BasicEnumeration.ps1.txt</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Be aware that you can perform step 2 by running </a:t>
            </a:r>
            <a:r>
              <a:rPr lang="en-US" sz="1000" b="1" dirty="0">
                <a:latin typeface="Arial"/>
                <a:ea typeface="Calibri"/>
                <a:cs typeface="Times New Roman"/>
              </a:rPr>
              <a:t>Clear-EventLog</a:t>
            </a:r>
            <a:r>
              <a:rPr lang="en-US" sz="1000" dirty="0">
                <a:latin typeface="Arial"/>
                <a:ea typeface="Calibri"/>
                <a:cs typeface="Times New Roman"/>
              </a:rPr>
              <a:t> instead. After you run the demonstration, ask your students to try to find a command that can perform this task without enumeration. Part of the reason for the lesson is that the students will see enumeration used in other people’s examples. However, those examples do not always represent the best or easiest approach.</a:t>
            </a:r>
          </a:p>
          <a:p>
            <a:pPr>
              <a:lnSpc>
                <a:spcPct val="115000"/>
              </a:lnSpc>
              <a:spcAft>
                <a:spcPts val="1000"/>
              </a:spcAft>
            </a:pPr>
            <a:r>
              <a:rPr lang="en-US" sz="1000" dirty="0">
                <a:latin typeface="Arial"/>
                <a:ea typeface="Calibri"/>
                <a:cs typeface="Times New Roman"/>
              </a:rPr>
              <a:t>At the end of the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10961C-LON-CL1</a:t>
            </a:r>
            <a:r>
              <a:rPr lang="en-US" sz="1000" dirty="0">
                <a:latin typeface="Arial"/>
                <a:ea typeface="Calibri"/>
                <a:cs typeface="Times New Roman"/>
              </a:rPr>
              <a:t> VM should still be running from the last demonstration.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Get-Service | ForEach Name</a:t>
            </a: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In the console, type the following command,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Get-EventLog –List | Where Log –eq 'System' | ForEach Clear</a:t>
            </a:r>
          </a:p>
        </p:txBody>
      </p:sp>
      <p:sp>
        <p:nvSpPr>
          <p:cNvPr id="4" name="Slide Number Placeholder 3"/>
          <p:cNvSpPr>
            <a:spLocks noGrp="1"/>
          </p:cNvSpPr>
          <p:nvPr>
            <p:ph type="sldNum" sz="quarter" idx="10"/>
          </p:nvPr>
        </p:nvSpPr>
        <p:spPr/>
        <p:txBody>
          <a:bodyPr/>
          <a:lstStyle/>
          <a:p>
            <a:fld id="{AF7D770B-2A60-46ED-BD86-AC7162A1C604}" type="slidenum">
              <a:rPr lang="en-US" smtClean="0"/>
              <a:t>45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3290596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46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31802764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can find these commands </a:t>
            </a:r>
            <a:r>
              <a:rPr lang="ga-IE" sz="1000" dirty="0">
                <a:latin typeface="Arial"/>
                <a:ea typeface="Calibri"/>
                <a:cs typeface="Times New Roman"/>
              </a:rPr>
              <a:t>on the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VM </a:t>
            </a:r>
            <a:r>
              <a:rPr lang="en-US" sz="1000" dirty="0">
                <a:latin typeface="Arial"/>
                <a:ea typeface="Calibri"/>
                <a:cs typeface="Times New Roman"/>
              </a:rPr>
              <a:t>in </a:t>
            </a:r>
            <a:r>
              <a:rPr lang="en-US" sz="1000" b="1" dirty="0">
                <a:latin typeface="Arial"/>
                <a:ea typeface="Calibri"/>
                <a:cs typeface="Times New Roman"/>
              </a:rPr>
              <a:t>E:\Mod03\Democode</a:t>
            </a:r>
            <a:br>
              <a:rPr lang="en-US" sz="1000" b="1" dirty="0">
                <a:latin typeface="Arial"/>
                <a:ea typeface="Calibri"/>
                <a:cs typeface="Times New Roman"/>
              </a:rPr>
            </a:br>
            <a:r>
              <a:rPr lang="en-US" sz="1000" b="1" dirty="0">
                <a:latin typeface="Arial"/>
                <a:ea typeface="Calibri"/>
                <a:cs typeface="Times New Roman"/>
              </a:rPr>
              <a:t>\AdvancedEnumeration.ps1.txt</a:t>
            </a:r>
            <a:r>
              <a:rPr lang="en-US" sz="1000" dirty="0">
                <a:latin typeface="Arial"/>
                <a:ea typeface="Calibri"/>
                <a:cs typeface="Times New Roman"/>
              </a:rPr>
              <a:t>. </a:t>
            </a:r>
          </a:p>
          <a:p>
            <a:pPr>
              <a:lnSpc>
                <a:spcPct val="115000"/>
              </a:lnSpc>
              <a:spcAft>
                <a:spcPts val="1000"/>
              </a:spcAft>
            </a:pPr>
            <a:r>
              <a:rPr lang="en-US" sz="1000" dirty="0">
                <a:solidFill>
                  <a:srgbClr val="000000"/>
                </a:solidFill>
                <a:latin typeface="Arial"/>
                <a:ea typeface="Calibri"/>
                <a:cs typeface="Times New Roman"/>
              </a:rPr>
              <a:t>The first step of this demonstration uses a </a:t>
            </a:r>
            <a:r>
              <a:rPr lang="en-US" sz="1000" b="1" dirty="0">
                <a:latin typeface="Arial"/>
                <a:ea typeface="Calibri"/>
                <a:cs typeface="Times New Roman"/>
              </a:rPr>
              <a:t>PSDrive</a:t>
            </a:r>
            <a:r>
              <a:rPr lang="en-US" sz="1000" dirty="0">
                <a:solidFill>
                  <a:srgbClr val="000000"/>
                </a:solidFill>
                <a:latin typeface="Arial"/>
                <a:ea typeface="Calibri"/>
                <a:cs typeface="Times New Roman"/>
              </a:rPr>
              <a:t>, which Module 5, “Using PSProviders and PSDrives” covers. Point out to students that the important part in the demonstration is the enumeration part of the command.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At the end of the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10961C-LON-CL1</a:t>
            </a:r>
            <a:r>
              <a:rPr lang="en-US" sz="1000" dirty="0">
                <a:latin typeface="Arial"/>
                <a:ea typeface="Calibri"/>
                <a:cs typeface="Times New Roman"/>
              </a:rPr>
              <a:t> VM should still be running from the last demonstration.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Get-ItemProperty –Path HKCU:\Network\* | ForEach-Object –Process { Set-ItemProperty –Path $PSItem.PSPath –Name RemotePath –Value $PSItem.RemotePath.ToUpper() }</a:t>
            </a: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In the console, type the following command,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Get-ChildItem E:\ -Directory -Recurse | Where Name -eq Democode | ForEach-Object  {$PSItem.CreateSubdirectory('Test')} | Select-Object FullName</a:t>
            </a:r>
          </a:p>
        </p:txBody>
      </p:sp>
      <p:sp>
        <p:nvSpPr>
          <p:cNvPr id="4" name="Slide Number Placeholder 3"/>
          <p:cNvSpPr>
            <a:spLocks noGrp="1"/>
          </p:cNvSpPr>
          <p:nvPr>
            <p:ph type="sldNum" sz="quarter" idx="10"/>
          </p:nvPr>
        </p:nvSpPr>
        <p:spPr/>
        <p:txBody>
          <a:bodyPr/>
          <a:lstStyle/>
          <a:p>
            <a:fld id="{AF7D770B-2A60-46ED-BD86-AC7162A1C604}" type="slidenum">
              <a:rPr lang="en-US" smtClean="0"/>
              <a:t>47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594988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Enumerating objects</a:t>
            </a:r>
          </a:p>
          <a:p>
            <a:pPr>
              <a:lnSpc>
                <a:spcPct val="115000"/>
              </a:lnSpc>
              <a:spcAft>
                <a:spcPts val="1000"/>
              </a:spcAft>
            </a:pPr>
            <a:r>
              <a:rPr lang="en-US" sz="1000" dirty="0">
                <a:latin typeface="Arial"/>
                <a:ea typeface="Calibri"/>
                <a:cs typeface="Times New Roman"/>
              </a:rPr>
              <a:t>In this exercise, you will write commands that manipulate multiple objects in the pipeline. In some tasks, you need to use enumeration. In other tasks, you will not need to use enumeration. Decide the best approach for each task.</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Many people use </a:t>
            </a:r>
            <a:r>
              <a:rPr lang="en-US" sz="1000" b="1" dirty="0">
                <a:latin typeface="Arial"/>
                <a:ea typeface="Calibri"/>
                <a:cs typeface="Times New Roman"/>
              </a:rPr>
              <a:t>ForEach-Object</a:t>
            </a:r>
            <a:r>
              <a:rPr lang="en-US" sz="1000" dirty="0">
                <a:latin typeface="Arial"/>
                <a:ea typeface="Calibri"/>
                <a:cs typeface="Times New Roman"/>
              </a:rPr>
              <a:t> when they do not have to. You can perform some tasks in this lab more easily without using the command, and you should review each task with your students to make sure that they arrived at the correct answer. </a:t>
            </a:r>
          </a:p>
          <a:p>
            <a:pPr>
              <a:lnSpc>
                <a:spcPct val="115000"/>
              </a:lnSpc>
              <a:spcAft>
                <a:spcPts val="1000"/>
              </a:spcAft>
            </a:pPr>
            <a:r>
              <a:rPr lang="en-US" sz="1000" dirty="0">
                <a:latin typeface="Arial"/>
                <a:ea typeface="Calibri"/>
                <a:cs typeface="Times New Roman"/>
              </a:rPr>
              <a:t>The last step of the task “Run a method of a Windows Management Instrumentation (WMI) object” will cause the students’ VM to restart. There is a note in the lab, but you may want to warn them at the start of the exercise.</a:t>
            </a:r>
          </a:p>
        </p:txBody>
      </p:sp>
      <p:sp>
        <p:nvSpPr>
          <p:cNvPr id="4" name="Slide Number Placeholder 3"/>
          <p:cNvSpPr>
            <a:spLocks noGrp="1"/>
          </p:cNvSpPr>
          <p:nvPr>
            <p:ph type="sldNum" sz="quarter" idx="10"/>
          </p:nvPr>
        </p:nvSpPr>
        <p:spPr/>
        <p:txBody>
          <a:bodyPr/>
          <a:lstStyle/>
          <a:p>
            <a:fld id="{AF7D770B-2A60-46ED-BD86-AC7162A1C604}" type="slidenum">
              <a:rPr lang="en-US" smtClean="0"/>
              <a:t>48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30697991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AF7D770B-2A60-46ED-BD86-AC7162A1C604}" type="slidenum">
              <a:rPr lang="en-US" smtClean="0"/>
              <a:t>49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29108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Some students will immediately understand the concept of objects or already know about it from experience. Other students will struggle with it. For those who are struggling, focus on the terminology paired with a concrete example. A car, for example, is an object. A car dealer has collections of objects. Each object has properties, such as the car color, make, and model.</a:t>
            </a:r>
          </a:p>
        </p:txBody>
      </p:sp>
      <p:sp>
        <p:nvSpPr>
          <p:cNvPr id="4" name="Slide Number Placeholder 3"/>
          <p:cNvSpPr>
            <a:spLocks noGrp="1"/>
          </p:cNvSpPr>
          <p:nvPr>
            <p:ph type="sldNum" sz="quarter" idx="10"/>
          </p:nvPr>
        </p:nvSpPr>
        <p:spPr/>
        <p:txBody>
          <a:bodyPr/>
          <a:lstStyle/>
          <a:p>
            <a:fld id="{AF7D770B-2A60-46ED-BD86-AC7162A1C604}"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3183837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Do you prefer the basic or advanced syntax of </a:t>
            </a:r>
            <a:r>
              <a:rPr lang="en-US" sz="1000" b="1" dirty="0">
                <a:latin typeface="Arial"/>
                <a:ea typeface="Calibri"/>
                <a:cs typeface="Times New Roman"/>
              </a:rPr>
              <a:t>ForEach-Object</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Answers will vary. However, remember that you will probably encounter both forms of the syntax as you discover examples, such as in books or blogs, that other Windows PowerShell users have written. </a:t>
            </a:r>
          </a:p>
        </p:txBody>
      </p:sp>
      <p:sp>
        <p:nvSpPr>
          <p:cNvPr id="4" name="Slide Number Placeholder 3"/>
          <p:cNvSpPr>
            <a:spLocks noGrp="1"/>
          </p:cNvSpPr>
          <p:nvPr>
            <p:ph type="sldNum" sz="quarter" idx="10"/>
          </p:nvPr>
        </p:nvSpPr>
        <p:spPr/>
        <p:txBody>
          <a:bodyPr/>
          <a:lstStyle/>
          <a:p>
            <a:fld id="{AF7D770B-2A60-46ED-BD86-AC7162A1C604}" type="slidenum">
              <a:rPr lang="en-US" smtClean="0"/>
              <a:t>50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1691416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other data formats might you want to convert data to or from?</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Many formats exist. The .xls and the .xlsx formats are common requests, although Windows PowerShell does not contain a native command for reading or writing those formats.</a:t>
            </a:r>
          </a:p>
        </p:txBody>
      </p:sp>
      <p:sp>
        <p:nvSpPr>
          <p:cNvPr id="4" name="Slide Number Placeholder 3"/>
          <p:cNvSpPr>
            <a:spLocks noGrp="1"/>
          </p:cNvSpPr>
          <p:nvPr>
            <p:ph type="sldNum" sz="quarter" idx="10"/>
          </p:nvPr>
        </p:nvSpPr>
        <p:spPr/>
        <p:txBody>
          <a:bodyPr/>
          <a:lstStyle/>
          <a:p>
            <a:fld id="{AF7D770B-2A60-46ED-BD86-AC7162A1C604}" type="slidenum">
              <a:rPr lang="en-US" smtClean="0"/>
              <a:t>51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1051834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52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40828243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53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316800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54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3653578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55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6752955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56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4284828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can find these commands </a:t>
            </a:r>
            <a:r>
              <a:rPr lang="ga-IE" sz="1000" dirty="0">
                <a:latin typeface="Arial"/>
                <a:ea typeface="Calibri"/>
                <a:cs typeface="Times New Roman"/>
              </a:rPr>
              <a:t>on the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VM </a:t>
            </a:r>
            <a:r>
              <a:rPr lang="en-US" sz="1000" dirty="0">
                <a:latin typeface="Arial"/>
                <a:ea typeface="Calibri"/>
                <a:cs typeface="Times New Roman"/>
              </a:rPr>
              <a:t>in </a:t>
            </a:r>
            <a:r>
              <a:rPr lang="en-US" sz="1000" b="1" dirty="0">
                <a:latin typeface="Arial"/>
                <a:ea typeface="Calibri"/>
                <a:cs typeface="Times New Roman"/>
              </a:rPr>
              <a:t>E:\Mod03\Democode</a:t>
            </a:r>
            <a:br>
              <a:rPr lang="en-US" sz="1000" b="1" dirty="0">
                <a:latin typeface="Arial"/>
                <a:ea typeface="Calibri"/>
                <a:cs typeface="Times New Roman"/>
              </a:rPr>
            </a:br>
            <a:r>
              <a:rPr lang="en-US" sz="1000" b="1" dirty="0">
                <a:latin typeface="Arial"/>
                <a:ea typeface="Calibri"/>
                <a:cs typeface="Times New Roman"/>
              </a:rPr>
              <a:t>\ConvertingAndExporting.ps1</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At the end of the demonstration, revert the virtual machines.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10961C-LON-CL1</a:t>
            </a:r>
            <a:r>
              <a:rPr lang="en-US" sz="1000" dirty="0">
                <a:latin typeface="Arial"/>
                <a:ea typeface="Calibri"/>
                <a:cs typeface="Times New Roman"/>
              </a:rPr>
              <a:t> VM should still be running from the last demonstration.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Get-Process | ConvertTo-Html</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Because you used the verb </a:t>
            </a:r>
            <a:r>
              <a:rPr lang="en-US" sz="1000" b="1" dirty="0">
                <a:latin typeface="Arial"/>
                <a:ea typeface="Calibri"/>
                <a:cs typeface="Times New Roman"/>
              </a:rPr>
              <a:t>ConvertTo</a:t>
            </a:r>
            <a:r>
              <a:rPr lang="en-US" sz="1000" dirty="0">
                <a:latin typeface="Arial"/>
                <a:ea typeface="Calibri"/>
                <a:cs typeface="Times New Roman"/>
              </a:rPr>
              <a:t>, the data remains in Windows PowerShell and displays on the screen.</a:t>
            </a: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Get-Process | ConvertTo-Html | Out-File E:\Procs.html</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You must use this two-step approach, because Windows PowerShell does not provide an </a:t>
            </a:r>
            <a:r>
              <a:rPr lang="en-US" sz="1000" b="1" dirty="0">
                <a:latin typeface="Arial"/>
                <a:ea typeface="Calibri"/>
                <a:cs typeface="Times New Roman"/>
              </a:rPr>
              <a:t>Export-Html </a:t>
            </a:r>
            <a:r>
              <a:rPr lang="en-US" sz="1000" dirty="0">
                <a:latin typeface="Arial"/>
                <a:ea typeface="Calibri"/>
                <a:cs typeface="Times New Roman"/>
              </a:rPr>
              <a:t>command.</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Open </a:t>
            </a:r>
            <a:r>
              <a:rPr lang="en-US" sz="1000" b="1" dirty="0">
                <a:effectLst/>
                <a:latin typeface="Arial"/>
                <a:ea typeface="Times New Roman"/>
                <a:cs typeface="Times New Roman"/>
              </a:rPr>
              <a:t>File Explorer</a:t>
            </a:r>
            <a:r>
              <a:rPr lang="en-US" sz="1000" dirty="0">
                <a:effectLst/>
                <a:latin typeface="Arial"/>
                <a:ea typeface="Times New Roman"/>
                <a:cs typeface="Times New Roman"/>
              </a:rPr>
              <a:t>, navigate to </a:t>
            </a:r>
            <a:r>
              <a:rPr lang="en-US" sz="1000" b="1" dirty="0">
                <a:effectLst/>
                <a:latin typeface="Arial"/>
                <a:ea typeface="Times New Roman"/>
                <a:cs typeface="Times New Roman"/>
              </a:rPr>
              <a:t>E:\</a:t>
            </a:r>
            <a:r>
              <a:rPr lang="en-US" sz="1000" dirty="0">
                <a:effectLst/>
                <a:latin typeface="Arial"/>
                <a:ea typeface="Times New Roman"/>
                <a:cs typeface="Times New Roman"/>
              </a:rPr>
              <a:t> , and then open the </a:t>
            </a:r>
            <a:r>
              <a:rPr lang="en-US" sz="1000" b="1" dirty="0">
                <a:effectLst/>
                <a:latin typeface="Arial"/>
                <a:ea typeface="Times New Roman"/>
                <a:cs typeface="Times New Roman"/>
              </a:rPr>
              <a:t>Procs.html</a:t>
            </a:r>
            <a:r>
              <a:rPr lang="en-US" sz="1000" dirty="0">
                <a:effectLst/>
                <a:latin typeface="Arial"/>
                <a:ea typeface="Times New Roman"/>
                <a:cs typeface="Times New Roman"/>
              </a:rPr>
              <a:t> file in Internet Explorer. </a:t>
            </a: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In the console,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Get-Process | ConvertTo-Json &gt; E:\Procs.json</a:t>
            </a: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In File Explorer, navigate to </a:t>
            </a:r>
            <a:r>
              <a:rPr lang="en-US" sz="1000" b="1" dirty="0">
                <a:effectLst/>
                <a:latin typeface="Arial"/>
                <a:ea typeface="Times New Roman"/>
                <a:cs typeface="Times New Roman"/>
              </a:rPr>
              <a:t>E:\</a:t>
            </a:r>
            <a:r>
              <a:rPr lang="en-US" sz="1000" dirty="0">
                <a:effectLst/>
                <a:latin typeface="Arial"/>
                <a:ea typeface="Times New Roman"/>
                <a:cs typeface="Times New Roman"/>
              </a:rPr>
              <a:t> , and then open the </a:t>
            </a:r>
            <a:r>
              <a:rPr lang="en-US" sz="1000" b="1" dirty="0">
                <a:effectLst/>
                <a:latin typeface="Arial"/>
                <a:ea typeface="Times New Roman"/>
                <a:cs typeface="Times New Roman"/>
              </a:rPr>
              <a:t>Procs.json </a:t>
            </a:r>
            <a:r>
              <a:rPr lang="en-US" sz="1000" dirty="0">
                <a:effectLst/>
                <a:latin typeface="Arial"/>
                <a:ea typeface="Times New Roman"/>
                <a:cs typeface="Times New Roman"/>
              </a:rPr>
              <a:t>file in Notepad. </a:t>
            </a: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In the console, type one of the following commands,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Get-Service | ConvertTo-Csv | Out-File E:\Serv.csv</a:t>
            </a:r>
          </a:p>
          <a:p>
            <a:pPr marL="539750" marR="73025">
              <a:lnSpc>
                <a:spcPct val="115000"/>
              </a:lnSpc>
              <a:spcBef>
                <a:spcPts val="600"/>
              </a:spcBef>
              <a:spcAft>
                <a:spcPts val="995"/>
              </a:spcAft>
            </a:pPr>
            <a:r>
              <a:rPr lang="en-US" sz="1000" dirty="0">
                <a:solidFill>
                  <a:prstClr val="black"/>
                </a:solidFill>
                <a:latin typeface="Arial"/>
                <a:ea typeface="Times New Roman"/>
                <a:cs typeface="Times New Roman"/>
              </a:rPr>
              <a:t>Get-Service | Export-Csv E:\Serv.csv</a:t>
            </a:r>
            <a:r>
              <a:rPr lang="en-US" sz="1000" b="1" dirty="0">
                <a:effectLst/>
                <a:latin typeface="Arial"/>
                <a:ea typeface="Times New Roman"/>
                <a:cs typeface="Times New Roman"/>
              </a:rPr>
              <a:t> </a:t>
            </a:r>
            <a:endParaRPr lang="en-US" sz="1000" dirty="0">
              <a:effectLst/>
              <a:latin typeface="Arial"/>
              <a:ea typeface="Times New Roman"/>
              <a:cs typeface="Times New Roman"/>
            </a:endParaRPr>
          </a:p>
          <a:p>
            <a:pPr marL="539750" marR="73025">
              <a:lnSpc>
                <a:spcPct val="115000"/>
              </a:lnSpc>
              <a:spcBef>
                <a:spcPts val="600"/>
              </a:spcBef>
              <a:spcAft>
                <a:spcPts val="995"/>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F7D770B-2A60-46ED-BD86-AC7162A1C604}" type="slidenum">
              <a:rPr lang="en-US" smtClean="0"/>
              <a:t>57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8241160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Both commands have the same result.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Notepad E:\Serv.csv</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Notice how some data, such as dependent services, are missing. That is because a comma-separated values (CSV) file cannot appropriately show hierarchical data or nested objects.</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In the 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Get-Service | Export-Clixml E:\Serv.xml</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 console, 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Notepad E:\Serv.xml</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Notice how properties with multiple values are represented.</a:t>
            </a:r>
            <a:endParaRPr lang="en-US" dirty="0"/>
          </a:p>
        </p:txBody>
      </p:sp>
      <p:sp>
        <p:nvSpPr>
          <p:cNvPr id="4" name="Slide Number Placeholder 3"/>
          <p:cNvSpPr>
            <a:spLocks noGrp="1"/>
          </p:cNvSpPr>
          <p:nvPr>
            <p:ph type="sldNum" sz="quarter" idx="10"/>
          </p:nvPr>
        </p:nvSpPr>
        <p:spPr/>
        <p:txBody>
          <a:bodyPr/>
          <a:lstStyle/>
          <a:p>
            <a:fld id="{AF7D770B-2A60-46ED-BD86-AC7162A1C604}" type="slidenum">
              <a:rPr lang="en-US" smtClean="0"/>
              <a:t>58</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54404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59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455899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7718377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Converting objects</a:t>
            </a:r>
          </a:p>
          <a:p>
            <a:pPr>
              <a:lnSpc>
                <a:spcPct val="115000"/>
              </a:lnSpc>
              <a:spcAft>
                <a:spcPts val="1000"/>
              </a:spcAft>
            </a:pPr>
            <a:r>
              <a:rPr lang="en-US" sz="1000" dirty="0">
                <a:latin typeface="Arial"/>
                <a:ea typeface="Calibri"/>
                <a:cs typeface="Times New Roman"/>
              </a:rPr>
              <a:t>In this exercise, you will write commands that query Active Directory users and make changes to information about them. You will also write commands that store the user data in various file formats. Then you will review the files to determine which data format you think is the most useful.</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The second task is very complex. The students will have to read the help on </a:t>
            </a:r>
            <a:r>
              <a:rPr lang="en-US" sz="1000" b="1" dirty="0">
                <a:latin typeface="Arial"/>
                <a:ea typeface="Calibri"/>
                <a:cs typeface="Times New Roman"/>
              </a:rPr>
              <a:t>ConvertTo-Html</a:t>
            </a:r>
            <a:r>
              <a:rPr lang="en-US" sz="1000" dirty="0">
                <a:latin typeface="Arial"/>
                <a:ea typeface="Calibri"/>
                <a:cs typeface="Times New Roman"/>
              </a:rPr>
              <a:t> to find the</a:t>
            </a:r>
            <a:r>
              <a:rPr lang="en-US" sz="1000" b="1" i="1" dirty="0">
                <a:latin typeface="Arial"/>
                <a:ea typeface="Calibri"/>
                <a:cs typeface="Times New Roman"/>
              </a:rPr>
              <a:t> </a:t>
            </a:r>
            <a:r>
              <a:rPr lang="en-US" sz="1000" i="1" dirty="0">
                <a:latin typeface="Arial"/>
                <a:ea typeface="Calibri"/>
                <a:cs typeface="Times New Roman"/>
              </a:rPr>
              <a:t>-PreContent</a:t>
            </a:r>
            <a:r>
              <a:rPr lang="en-US" sz="1000" b="1" i="1" dirty="0">
                <a:latin typeface="Arial"/>
                <a:ea typeface="Calibri"/>
                <a:cs typeface="Times New Roman"/>
              </a:rPr>
              <a:t> </a:t>
            </a:r>
            <a:r>
              <a:rPr lang="en-US" sz="1000" dirty="0">
                <a:latin typeface="Arial"/>
                <a:ea typeface="Calibri"/>
                <a:cs typeface="Times New Roman"/>
              </a:rPr>
              <a:t>and</a:t>
            </a:r>
            <a:r>
              <a:rPr lang="en-US" sz="1000" b="1" i="1" dirty="0">
                <a:latin typeface="Arial"/>
                <a:ea typeface="Calibri"/>
                <a:cs typeface="Times New Roman"/>
              </a:rPr>
              <a:t> </a:t>
            </a:r>
            <a:r>
              <a:rPr lang="en-US" sz="1000" i="1" dirty="0">
                <a:latin typeface="Arial"/>
                <a:ea typeface="Calibri"/>
                <a:cs typeface="Times New Roman"/>
              </a:rPr>
              <a:t>-PostContent</a:t>
            </a:r>
            <a:r>
              <a:rPr lang="en-US" sz="1000" dirty="0">
                <a:latin typeface="Arial"/>
                <a:ea typeface="Calibri"/>
                <a:cs typeface="Times New Roman"/>
              </a:rPr>
              <a:t> parameters, and they will have to remember from prior demonstrations that the </a:t>
            </a:r>
            <a:r>
              <a:rPr lang="en-US" sz="1000" b="1" dirty="0">
                <a:latin typeface="Arial"/>
                <a:ea typeface="Calibri"/>
                <a:cs typeface="Times New Roman"/>
              </a:rPr>
              <a:t>Get-Date</a:t>
            </a:r>
            <a:r>
              <a:rPr lang="en-US" sz="1000" dirty="0">
                <a:latin typeface="Arial"/>
                <a:ea typeface="Calibri"/>
                <a:cs typeface="Times New Roman"/>
              </a:rPr>
              <a:t> command has to go in parentheses to run correctly. The students will typically try the </a:t>
            </a:r>
            <a:r>
              <a:rPr lang="en-US" sz="1000" i="1" dirty="0">
                <a:latin typeface="Arial"/>
                <a:ea typeface="Calibri"/>
                <a:cs typeface="Times New Roman"/>
              </a:rPr>
              <a:t>-Title</a:t>
            </a:r>
            <a:r>
              <a:rPr lang="en-US" sz="1000" b="1" i="1" dirty="0">
                <a:latin typeface="Arial"/>
                <a:ea typeface="Calibri"/>
                <a:cs typeface="Times New Roman"/>
              </a:rPr>
              <a:t> </a:t>
            </a:r>
            <a:r>
              <a:rPr lang="en-US" sz="1000" dirty="0">
                <a:latin typeface="Arial"/>
                <a:ea typeface="Calibri"/>
                <a:cs typeface="Times New Roman"/>
              </a:rPr>
              <a:t>or</a:t>
            </a:r>
            <a:r>
              <a:rPr lang="en-US" sz="1000" b="1" i="1" dirty="0">
                <a:latin typeface="Arial"/>
                <a:ea typeface="Calibri"/>
                <a:cs typeface="Times New Roman"/>
              </a:rPr>
              <a:t> </a:t>
            </a:r>
            <a:r>
              <a:rPr lang="en-US" sz="1000" i="1" dirty="0">
                <a:latin typeface="Arial"/>
                <a:ea typeface="Calibri"/>
                <a:cs typeface="Times New Roman"/>
              </a:rPr>
              <a:t>-Head</a:t>
            </a:r>
            <a:r>
              <a:rPr lang="en-US" sz="1000" dirty="0">
                <a:latin typeface="Arial"/>
                <a:ea typeface="Calibri"/>
                <a:cs typeface="Times New Roman"/>
              </a:rPr>
              <a:t> parameter first, and </a:t>
            </a:r>
            <a:r>
              <a:rPr lang="en-US" sz="1000" i="1" dirty="0">
                <a:latin typeface="Arial"/>
                <a:ea typeface="Calibri"/>
                <a:cs typeface="Times New Roman"/>
              </a:rPr>
              <a:t>-Head</a:t>
            </a:r>
            <a:r>
              <a:rPr lang="en-US" sz="1000" dirty="0">
                <a:latin typeface="Arial"/>
                <a:ea typeface="Calibri"/>
                <a:cs typeface="Times New Roman"/>
              </a:rPr>
              <a:t> will seem to accomplish the task, but using it is incorrect. Encourage the students to read the help file’s examples and detailed parameter descriptions. Using the </a:t>
            </a:r>
            <a:r>
              <a:rPr lang="en-US" sz="1000" i="1" dirty="0">
                <a:latin typeface="Arial"/>
                <a:ea typeface="Calibri"/>
                <a:cs typeface="Times New Roman"/>
              </a:rPr>
              <a:t>-ShowWindow</a:t>
            </a:r>
            <a:r>
              <a:rPr lang="en-US" sz="1000" dirty="0">
                <a:latin typeface="Arial"/>
                <a:ea typeface="Calibri"/>
                <a:cs typeface="Times New Roman"/>
              </a:rPr>
              <a:t> parameter of </a:t>
            </a:r>
            <a:r>
              <a:rPr lang="en-US" sz="1000" b="1" dirty="0">
                <a:latin typeface="Arial"/>
                <a:ea typeface="Calibri"/>
                <a:cs typeface="Times New Roman"/>
              </a:rPr>
              <a:t>Help</a:t>
            </a:r>
            <a:r>
              <a:rPr lang="en-US" sz="1000" dirty="0">
                <a:latin typeface="Arial"/>
                <a:ea typeface="Calibri"/>
                <a:cs typeface="Times New Roman"/>
              </a:rPr>
              <a:t> can help the students remember to examine that information.</a:t>
            </a:r>
          </a:p>
          <a:p>
            <a:pPr>
              <a:lnSpc>
                <a:spcPct val="115000"/>
              </a:lnSpc>
              <a:spcAft>
                <a:spcPts val="1000"/>
              </a:spcAft>
            </a:pPr>
            <a:r>
              <a:rPr lang="en-US" sz="1000" dirty="0">
                <a:latin typeface="Arial"/>
                <a:ea typeface="Calibri"/>
                <a:cs typeface="Times New Roman"/>
              </a:rPr>
              <a:t>For readability, the Lab Answer Key might list commands on multiple lines. This helps to prevent unintended line breaks in the middle of commands. In the console application, the students can type the commands exactly as shown, pressing Enter after the pipe (|). If they do so, they will need to press Enter on a blank line to run the command. The Lab Answer Key suggests that the students type each command as a single line, pressing Enter only after typing the entire command. Either technique works in the console application. Only the latter technique works in the </a:t>
            </a:r>
            <a:r>
              <a:rPr lang="en-US" sz="1000" b="1" dirty="0">
                <a:latin typeface="Arial"/>
                <a:ea typeface="Calibri"/>
                <a:cs typeface="Times New Roman"/>
              </a:rPr>
              <a:t>Console</a:t>
            </a:r>
            <a:r>
              <a:rPr lang="en-US" sz="1000" dirty="0">
                <a:latin typeface="Arial"/>
                <a:ea typeface="Calibri"/>
                <a:cs typeface="Times New Roman"/>
              </a:rPr>
              <a:t> pane of the Windows PowerShell ISE.</a:t>
            </a:r>
          </a:p>
        </p:txBody>
      </p:sp>
      <p:sp>
        <p:nvSpPr>
          <p:cNvPr id="4" name="Slide Number Placeholder 3"/>
          <p:cNvSpPr>
            <a:spLocks noGrp="1"/>
          </p:cNvSpPr>
          <p:nvPr>
            <p:ph type="sldNum" sz="quarter" idx="10"/>
          </p:nvPr>
        </p:nvSpPr>
        <p:spPr/>
        <p:txBody>
          <a:bodyPr/>
          <a:lstStyle/>
          <a:p>
            <a:fld id="{AF7D770B-2A60-46ED-BD86-AC7162A1C604}" type="slidenum">
              <a:rPr lang="en-US" smtClean="0"/>
              <a:t>60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3667907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AF7D770B-2A60-46ED-BD86-AC7162A1C604}" type="slidenum">
              <a:rPr lang="en-US" smtClean="0"/>
              <a:t>61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37629554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Can you use </a:t>
            </a:r>
            <a:r>
              <a:rPr lang="en-US" sz="1000" b="1" dirty="0">
                <a:latin typeface="Arial"/>
                <a:ea typeface="Calibri"/>
                <a:cs typeface="Times New Roman"/>
              </a:rPr>
              <a:t>ConvertTo-Csv</a:t>
            </a:r>
            <a:r>
              <a:rPr lang="en-US" sz="1000" dirty="0">
                <a:latin typeface="Arial"/>
                <a:ea typeface="Calibri"/>
                <a:cs typeface="Times New Roman"/>
              </a:rPr>
              <a:t> or </a:t>
            </a:r>
            <a:r>
              <a:rPr lang="en-US" sz="1000" b="1" dirty="0">
                <a:latin typeface="Arial"/>
                <a:ea typeface="Calibri"/>
                <a:cs typeface="Times New Roman"/>
              </a:rPr>
              <a:t>Export-Csv</a:t>
            </a:r>
            <a:r>
              <a:rPr lang="en-US" sz="1000" dirty="0">
                <a:latin typeface="Arial"/>
                <a:ea typeface="Calibri"/>
                <a:cs typeface="Times New Roman"/>
              </a:rPr>
              <a:t> to create a file delimited by a character other than a comma? For example, can you create a tab-delimited file?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Yes. Both commands have a </a:t>
            </a:r>
            <a:r>
              <a:rPr lang="en-US" sz="1000" i="1" dirty="0">
                <a:latin typeface="Arial"/>
                <a:ea typeface="Calibri"/>
                <a:cs typeface="Times New Roman"/>
              </a:rPr>
              <a:t>-Delimiter</a:t>
            </a:r>
            <a:r>
              <a:rPr lang="en-US" sz="1000" dirty="0">
                <a:latin typeface="Arial"/>
                <a:ea typeface="Calibri"/>
                <a:cs typeface="Times New Roman"/>
              </a:rPr>
              <a:t> parameter that changes the delimiter used for the file. Use </a:t>
            </a:r>
            <a:r>
              <a:rPr lang="en-US" sz="1000" b="1" dirty="0">
                <a:latin typeface="Arial"/>
                <a:ea typeface="Calibri"/>
                <a:cs typeface="Times New Roman"/>
              </a:rPr>
              <a:t>"`t"</a:t>
            </a:r>
            <a:r>
              <a:rPr lang="en-US" sz="1000" dirty="0">
                <a:latin typeface="Arial"/>
                <a:ea typeface="Calibri"/>
                <a:cs typeface="Times New Roman"/>
              </a:rPr>
              <a:t> to specify a tab character, and note that the quotation marks (" ") are required.</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HTML data produced by </a:t>
            </a:r>
            <a:r>
              <a:rPr lang="en-US" sz="1000" b="1" dirty="0">
                <a:latin typeface="Arial"/>
                <a:ea typeface="Calibri"/>
                <a:cs typeface="Times New Roman"/>
              </a:rPr>
              <a:t>ConvertTo-Html</a:t>
            </a:r>
            <a:r>
              <a:rPr lang="en-US" sz="1000" dirty="0">
                <a:latin typeface="Arial"/>
                <a:ea typeface="Calibri"/>
                <a:cs typeface="Times New Roman"/>
              </a:rPr>
              <a:t> looks very plain. The HTML standard offers a way to specify visual styles for an HTML document. This is known as </a:t>
            </a:r>
            <a:r>
              <a:rPr lang="en-US" sz="1000" i="1" dirty="0">
                <a:latin typeface="Arial"/>
                <a:ea typeface="Calibri"/>
                <a:cs typeface="Times New Roman"/>
              </a:rPr>
              <a:t>Cascading Style Sheets (CSS)</a:t>
            </a:r>
            <a:r>
              <a:rPr lang="en-US" sz="1000" dirty="0">
                <a:latin typeface="Arial"/>
                <a:ea typeface="Calibri"/>
                <a:cs typeface="Times New Roman"/>
              </a:rPr>
              <a:t>. Does the command offer a way to attach a style sheet?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Yes. You can either embed a style sheet by providing the appropriate HTML and CSS code to the </a:t>
            </a:r>
            <a:r>
              <a:rPr lang="en-US" sz="1000" i="1" dirty="0">
                <a:latin typeface="Arial"/>
                <a:ea typeface="Calibri"/>
                <a:cs typeface="Times New Roman"/>
              </a:rPr>
              <a:t>-Head</a:t>
            </a:r>
            <a:r>
              <a:rPr lang="en-US" sz="1000" dirty="0">
                <a:latin typeface="Arial"/>
                <a:ea typeface="Calibri"/>
                <a:cs typeface="Times New Roman"/>
              </a:rPr>
              <a:t> parameter or attach an external style sheet by using the </a:t>
            </a:r>
            <a:r>
              <a:rPr lang="en-US" sz="1000" i="1" dirty="0">
                <a:latin typeface="Arial"/>
                <a:ea typeface="Calibri"/>
                <a:cs typeface="Times New Roman"/>
              </a:rPr>
              <a:t>-CssUri</a:t>
            </a:r>
            <a:r>
              <a:rPr lang="en-US" sz="1000" dirty="0">
                <a:latin typeface="Arial"/>
                <a:ea typeface="Calibri"/>
                <a:cs typeface="Times New Roman"/>
              </a:rPr>
              <a:t> parameter.</a:t>
            </a:r>
          </a:p>
        </p:txBody>
      </p:sp>
      <p:sp>
        <p:nvSpPr>
          <p:cNvPr id="4" name="Slide Number Placeholder 3"/>
          <p:cNvSpPr>
            <a:spLocks noGrp="1"/>
          </p:cNvSpPr>
          <p:nvPr>
            <p:ph type="sldNum" sz="quarter" idx="10"/>
          </p:nvPr>
        </p:nvSpPr>
        <p:spPr/>
        <p:txBody>
          <a:bodyPr/>
          <a:lstStyle/>
          <a:p>
            <a:fld id="{AF7D770B-2A60-46ED-BD86-AC7162A1C604}" type="slidenum">
              <a:rPr lang="en-US" smtClean="0"/>
              <a:t>62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2655284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$_</a:t>
            </a:r>
            <a:r>
              <a:rPr lang="en-US" sz="1000" dirty="0">
                <a:latin typeface="Arial"/>
                <a:ea typeface="Calibri"/>
                <a:cs typeface="Times New Roman"/>
              </a:rPr>
              <a:t> and </a:t>
            </a:r>
            <a:r>
              <a:rPr lang="en-US" sz="1000" b="1" dirty="0">
                <a:latin typeface="Arial"/>
                <a:ea typeface="Calibri"/>
                <a:cs typeface="Times New Roman"/>
              </a:rPr>
              <a:t>$PSItem</a:t>
            </a:r>
            <a:r>
              <a:rPr lang="en-US" sz="1000" dirty="0">
                <a:latin typeface="Arial"/>
                <a:ea typeface="Calibri"/>
                <a:cs typeface="Times New Roman"/>
              </a:rPr>
              <a:t> variable names were used several times in this module. Why might you decide to use one over the other?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Both are functionally the same. Windows PowerShell 3.0 introduced </a:t>
            </a:r>
            <a:r>
              <a:rPr lang="en-US" sz="1000" b="1" dirty="0">
                <a:latin typeface="Arial"/>
                <a:ea typeface="Calibri"/>
                <a:cs typeface="Times New Roman"/>
              </a:rPr>
              <a:t>$PSItem</a:t>
            </a:r>
            <a:r>
              <a:rPr lang="en-US" sz="1000" dirty="0">
                <a:latin typeface="Arial"/>
                <a:ea typeface="Calibri"/>
                <a:cs typeface="Times New Roman"/>
              </a:rPr>
              <a:t> as an easier-to-read alternative to </a:t>
            </a:r>
            <a:r>
              <a:rPr lang="en-US" sz="1000" b="1" dirty="0">
                <a:latin typeface="Arial"/>
                <a:ea typeface="Calibri"/>
                <a:cs typeface="Times New Roman"/>
              </a:rPr>
              <a:t>$_</a:t>
            </a:r>
            <a:r>
              <a:rPr lang="en-US" sz="1000" dirty="0">
                <a:latin typeface="Arial"/>
                <a:ea typeface="Calibri"/>
                <a:cs typeface="Times New Roman"/>
              </a:rPr>
              <a:t>, so </a:t>
            </a:r>
            <a:r>
              <a:rPr lang="en-US" sz="1000" b="1" dirty="0">
                <a:latin typeface="Arial"/>
                <a:ea typeface="Calibri"/>
                <a:cs typeface="Times New Roman"/>
              </a:rPr>
              <a:t>$PSItem</a:t>
            </a:r>
            <a:r>
              <a:rPr lang="en-US" sz="1000" dirty="0">
                <a:latin typeface="Arial"/>
                <a:ea typeface="Calibri"/>
                <a:cs typeface="Times New Roman"/>
              </a:rPr>
              <a:t> is not available in earlier versions of Windows PowerShell. Therefore, scripts that have to maintain backward compatibility must continue to use </a:t>
            </a:r>
            <a:r>
              <a:rPr lang="en-US" sz="1000" b="1" dirty="0">
                <a:latin typeface="Arial"/>
                <a:ea typeface="Calibri"/>
                <a:cs typeface="Times New Roman"/>
              </a:rPr>
              <a:t>$_</a:t>
            </a:r>
            <a:r>
              <a:rPr lang="en-US" sz="1000" dirty="0">
                <a:latin typeface="Arial"/>
                <a:ea typeface="Calibri"/>
                <a:cs typeface="Times New Roman"/>
              </a:rPr>
              <a:t>. You are likely to see </a:t>
            </a:r>
            <a:r>
              <a:rPr lang="en-US" sz="1000" b="1" dirty="0">
                <a:latin typeface="Arial"/>
                <a:ea typeface="Calibri"/>
                <a:cs typeface="Times New Roman"/>
              </a:rPr>
              <a:t>$_</a:t>
            </a:r>
            <a:r>
              <a:rPr lang="en-US" sz="1000" dirty="0">
                <a:latin typeface="Arial"/>
                <a:ea typeface="Calibri"/>
                <a:cs typeface="Times New Roman"/>
              </a:rPr>
              <a:t> in examples (such as in online articles or blogs) written by other people for earlier versions, so you should remember both </a:t>
            </a:r>
            <a:r>
              <a:rPr lang="en-US" sz="1000" b="1" dirty="0">
                <a:latin typeface="Arial"/>
                <a:ea typeface="Calibri"/>
                <a:cs typeface="Times New Roman"/>
              </a:rPr>
              <a:t>$_</a:t>
            </a:r>
            <a:r>
              <a:rPr lang="en-US" sz="1000" dirty="0">
                <a:latin typeface="Arial"/>
                <a:ea typeface="Calibri"/>
                <a:cs typeface="Times New Roman"/>
              </a:rPr>
              <a:t> and </a:t>
            </a:r>
            <a:r>
              <a:rPr lang="en-US" sz="1000" b="1" dirty="0">
                <a:latin typeface="Arial"/>
                <a:ea typeface="Calibri"/>
                <a:cs typeface="Times New Roman"/>
              </a:rPr>
              <a:t>$PSItem</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One potentially challenging aspect of Windows PowerShell is that you can frequently achieve the same result in several ways. Different people select different techniques based on their experiences, but that does not necessarily make one technique better or worse than the others. Consider the following:</a:t>
            </a:r>
          </a:p>
          <a:p>
            <a:pPr marL="539750" marR="73025">
              <a:lnSpc>
                <a:spcPts val="1000"/>
              </a:lnSpc>
              <a:spcBef>
                <a:spcPts val="600"/>
              </a:spcBef>
              <a:spcAft>
                <a:spcPts val="600"/>
              </a:spcAft>
            </a:pPr>
            <a:r>
              <a:rPr lang="en-US" sz="1000" dirty="0">
                <a:effectLst/>
                <a:latin typeface="Arial"/>
                <a:ea typeface="Times New Roman"/>
                <a:cs typeface="Times New Roman"/>
              </a:rPr>
              <a:t>Get-Service | Select-Object -Property Name</a:t>
            </a:r>
          </a:p>
          <a:p>
            <a:pPr marL="539750" marR="73025">
              <a:lnSpc>
                <a:spcPts val="1000"/>
              </a:lnSpc>
              <a:spcBef>
                <a:spcPts val="600"/>
              </a:spcBef>
              <a:spcAft>
                <a:spcPts val="600"/>
              </a:spcAft>
            </a:pPr>
            <a:r>
              <a:rPr lang="en-US" sz="1000" dirty="0">
                <a:effectLst/>
                <a:latin typeface="Arial"/>
                <a:ea typeface="Times New Roman"/>
                <a:cs typeface="Times New Roman"/>
              </a:rPr>
              <a:t>Gsv | Select Name</a:t>
            </a:r>
          </a:p>
          <a:p>
            <a:pPr marL="539750" marR="73025">
              <a:lnSpc>
                <a:spcPts val="1000"/>
              </a:lnSpc>
              <a:spcBef>
                <a:spcPts val="600"/>
              </a:spcBef>
              <a:spcAft>
                <a:spcPts val="600"/>
              </a:spcAft>
            </a:pPr>
            <a:r>
              <a:rPr lang="en-US" sz="1000" dirty="0">
                <a:effectLst/>
                <a:latin typeface="Arial"/>
                <a:ea typeface="Times New Roman"/>
                <a:cs typeface="Times New Roman"/>
              </a:rPr>
              <a:t>Get-Service | ForEach Name</a:t>
            </a:r>
          </a:p>
          <a:p>
            <a:pPr marL="539750" marR="73025">
              <a:lnSpc>
                <a:spcPts val="1000"/>
              </a:lnSpc>
              <a:spcBef>
                <a:spcPts val="600"/>
              </a:spcBef>
              <a:spcAft>
                <a:spcPts val="600"/>
              </a:spcAft>
            </a:pPr>
            <a:r>
              <a:rPr lang="en-US" sz="1000" dirty="0">
                <a:effectLst/>
                <a:latin typeface="Arial"/>
                <a:ea typeface="Times New Roman"/>
                <a:cs typeface="Times New Roman"/>
              </a:rPr>
              <a:t>Get-Service | % { $_.Name }</a:t>
            </a:r>
          </a:p>
          <a:p>
            <a:pPr marL="539750" marR="73025">
              <a:lnSpc>
                <a:spcPts val="1000"/>
              </a:lnSpc>
              <a:spcBef>
                <a:spcPts val="600"/>
              </a:spcBef>
              <a:spcAft>
                <a:spcPts val="600"/>
              </a:spcAft>
            </a:pPr>
            <a:r>
              <a:rPr lang="en-US" sz="1000" dirty="0">
                <a:effectLst/>
                <a:latin typeface="Arial"/>
                <a:ea typeface="Times New Roman"/>
                <a:cs typeface="Times New Roman"/>
              </a:rPr>
              <a:t>Get-Service | ft name</a:t>
            </a:r>
          </a:p>
          <a:p>
            <a:pPr>
              <a:lnSpc>
                <a:spcPct val="115000"/>
              </a:lnSpc>
              <a:spcAft>
                <a:spcPts val="1000"/>
              </a:spcAft>
            </a:pPr>
            <a:r>
              <a:rPr lang="en-US" sz="1000" dirty="0">
                <a:latin typeface="Arial"/>
                <a:ea typeface="Calibri"/>
                <a:cs typeface="Times New Roman"/>
              </a:rPr>
              <a:t>In Windows PowerShell 3.0 or newer, the preceding five commands produce the same result: a list of service names. As you explore Windows PowerShell, and especially as you read examples written by other people or provided by your instructor, be aware that just one correct way to use Windows PowerShell does not exist. Part of using Windows PowerShell is being able to understand many approaches, arrangements of syntax, and techniques.</a:t>
            </a:r>
          </a:p>
        </p:txBody>
      </p:sp>
      <p:sp>
        <p:nvSpPr>
          <p:cNvPr id="4" name="Slide Number Placeholder 3"/>
          <p:cNvSpPr>
            <a:spLocks noGrp="1"/>
          </p:cNvSpPr>
          <p:nvPr>
            <p:ph type="sldNum" sz="quarter" idx="10"/>
          </p:nvPr>
        </p:nvSpPr>
        <p:spPr/>
        <p:txBody>
          <a:bodyPr/>
          <a:lstStyle/>
          <a:p>
            <a:fld id="{AF7D770B-2A60-46ED-BD86-AC7162A1C604}" type="slidenum">
              <a:rPr lang="en-US" smtClean="0"/>
              <a:t>63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7529246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For the best performance, remember to move filtering actions as close to the beginning of </a:t>
            </a:r>
            <a:r>
              <a:rPr lang="en-US" sz="1000" dirty="0">
                <a:solidFill>
                  <a:prstClr val="black"/>
                </a:solidFill>
                <a:latin typeface="Arial"/>
                <a:ea typeface="Calibri"/>
                <a:cs typeface="Times New Roman"/>
              </a:rPr>
              <a:t>the command line as possible. Sometimes, that means using a filtering capability of a regular command instead of using </a:t>
            </a:r>
            <a:r>
              <a:rPr lang="en-US" sz="1000" b="1" dirty="0">
                <a:solidFill>
                  <a:prstClr val="black"/>
                </a:solidFill>
                <a:latin typeface="Arial"/>
                <a:ea typeface="Calibri"/>
                <a:cs typeface="Times New Roman"/>
              </a:rPr>
              <a:t>Where-Object. </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The </a:t>
            </a:r>
            <a:r>
              <a:rPr lang="en-US" sz="1000" b="1" dirty="0">
                <a:solidFill>
                  <a:prstClr val="black"/>
                </a:solidFill>
                <a:latin typeface="Arial"/>
                <a:ea typeface="Calibri"/>
                <a:cs typeface="Times New Roman"/>
              </a:rPr>
              <a:t>$_</a:t>
            </a:r>
            <a:r>
              <a:rPr lang="en-US" sz="1000" dirty="0">
                <a:solidFill>
                  <a:prstClr val="black"/>
                </a:solidFill>
                <a:latin typeface="Arial"/>
                <a:ea typeface="Calibri"/>
                <a:cs typeface="Times New Roman"/>
              </a:rPr>
              <a:t> variable does not work.</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The </a:t>
            </a:r>
            <a:r>
              <a:rPr lang="en-US" sz="1000" b="1" dirty="0">
                <a:solidFill>
                  <a:prstClr val="black"/>
                </a:solidFill>
                <a:latin typeface="Arial"/>
                <a:ea typeface="Calibri"/>
                <a:cs typeface="Times New Roman"/>
              </a:rPr>
              <a:t>$_</a:t>
            </a:r>
            <a:r>
              <a:rPr lang="en-US" sz="1000" dirty="0">
                <a:solidFill>
                  <a:prstClr val="black"/>
                </a:solidFill>
                <a:latin typeface="Arial"/>
                <a:ea typeface="Calibri"/>
                <a:cs typeface="Times New Roman"/>
              </a:rPr>
              <a:t> variable is a special placeholder and works only in positions where Windows PowerShell is programmed to look for it. Examples include the script block used in a calculated property expression, the filter script for </a:t>
            </a:r>
            <a:r>
              <a:rPr lang="en-US" sz="1000" b="1" dirty="0">
                <a:solidFill>
                  <a:prstClr val="black"/>
                </a:solidFill>
                <a:latin typeface="Arial"/>
                <a:ea typeface="Calibri"/>
                <a:cs typeface="Times New Roman"/>
              </a:rPr>
              <a:t>Where-Object</a:t>
            </a:r>
            <a:r>
              <a:rPr lang="en-US" sz="1000" dirty="0">
                <a:solidFill>
                  <a:prstClr val="black"/>
                </a:solidFill>
                <a:latin typeface="Arial"/>
                <a:ea typeface="Calibri"/>
                <a:cs typeface="Times New Roman"/>
              </a:rPr>
              <a:t>, and the script block used for </a:t>
            </a:r>
            <a:r>
              <a:rPr lang="en-US" sz="1000" b="1" dirty="0">
                <a:solidFill>
                  <a:prstClr val="black"/>
                </a:solidFill>
                <a:latin typeface="Arial"/>
                <a:ea typeface="Calibri"/>
                <a:cs typeface="Times New Roman"/>
              </a:rPr>
              <a:t>ForEach-Object</a:t>
            </a:r>
            <a:r>
              <a:rPr lang="en-US" sz="1000" dirty="0">
                <a:solidFill>
                  <a:prstClr val="black"/>
                </a:solidFill>
                <a:latin typeface="Arial"/>
                <a:ea typeface="Calibri"/>
                <a:cs typeface="Times New Roman"/>
              </a:rPr>
              <a:t>.</a:t>
            </a: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The variable name </a:t>
            </a:r>
            <a:r>
              <a:rPr lang="en-US" sz="1000" b="1" dirty="0">
                <a:solidFill>
                  <a:prstClr val="black"/>
                </a:solidFill>
                <a:latin typeface="Arial"/>
                <a:ea typeface="Calibri"/>
                <a:cs typeface="Times New Roman"/>
              </a:rPr>
              <a:t>$_</a:t>
            </a:r>
            <a:r>
              <a:rPr lang="en-US" sz="1000" dirty="0">
                <a:solidFill>
                  <a:prstClr val="black"/>
                </a:solidFill>
                <a:latin typeface="Arial"/>
                <a:ea typeface="Calibri"/>
                <a:cs typeface="Times New Roman"/>
              </a:rPr>
              <a:t> is confusing to read.</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You can use the </a:t>
            </a:r>
            <a:r>
              <a:rPr lang="en-US" sz="1000" b="1" dirty="0">
                <a:solidFill>
                  <a:prstClr val="black"/>
                </a:solidFill>
                <a:latin typeface="Arial"/>
                <a:ea typeface="Calibri"/>
                <a:cs typeface="Times New Roman"/>
              </a:rPr>
              <a:t>$PSItem</a:t>
            </a:r>
            <a:r>
              <a:rPr lang="en-US" sz="1000" dirty="0">
                <a:solidFill>
                  <a:prstClr val="black"/>
                </a:solidFill>
                <a:latin typeface="Arial"/>
                <a:ea typeface="Calibri"/>
                <a:cs typeface="Times New Roman"/>
              </a:rPr>
              <a:t> variable instead. This variable was introduced in Windows PowerShell 3.0. You can use </a:t>
            </a:r>
            <a:r>
              <a:rPr lang="en-US" sz="1000" b="1" dirty="0">
                <a:solidFill>
                  <a:prstClr val="black"/>
                </a:solidFill>
                <a:latin typeface="Arial"/>
                <a:ea typeface="Calibri"/>
                <a:cs typeface="Times New Roman"/>
              </a:rPr>
              <a:t>$PSItem</a:t>
            </a:r>
            <a:r>
              <a:rPr lang="en-US" sz="1000" dirty="0">
                <a:solidFill>
                  <a:prstClr val="black"/>
                </a:solidFill>
                <a:latin typeface="Arial"/>
                <a:ea typeface="Calibri"/>
                <a:cs typeface="Times New Roman"/>
              </a:rPr>
              <a:t> in the same positions as </a:t>
            </a:r>
            <a:r>
              <a:rPr lang="en-US" sz="1000" b="1" dirty="0">
                <a:solidFill>
                  <a:prstClr val="black"/>
                </a:solidFill>
                <a:latin typeface="Arial"/>
                <a:ea typeface="Calibri"/>
                <a:cs typeface="Times New Roman"/>
              </a:rPr>
              <a:t>$_</a:t>
            </a:r>
            <a:r>
              <a:rPr lang="en-US" sz="1000" dirty="0">
                <a:solidFill>
                  <a:prstClr val="black"/>
                </a:solidFill>
                <a:latin typeface="Arial"/>
                <a:ea typeface="Calibri"/>
                <a:cs typeface="Times New Roman"/>
              </a:rPr>
              <a:t>.</a:t>
            </a:r>
            <a:endParaRPr lang="en-US" dirty="0"/>
          </a:p>
        </p:txBody>
      </p:sp>
      <p:sp>
        <p:nvSpPr>
          <p:cNvPr id="4" name="Slide Number Placeholder 3"/>
          <p:cNvSpPr>
            <a:spLocks noGrp="1"/>
          </p:cNvSpPr>
          <p:nvPr>
            <p:ph type="sldNum" sz="quarter" idx="10"/>
          </p:nvPr>
        </p:nvSpPr>
        <p:spPr/>
        <p:txBody>
          <a:bodyPr/>
          <a:lstStyle/>
          <a:p>
            <a:fld id="{AF7D770B-2A60-46ED-BD86-AC7162A1C604}" type="slidenum">
              <a:rPr lang="en-US" smtClean="0"/>
              <a:t>64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806815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although most Windows PowerShell commands produce just one kind of object, some commands produce multiple kinds of objects. For example, the </a:t>
            </a:r>
            <a:r>
              <a:rPr lang="en-US" sz="1000" b="1" dirty="0">
                <a:latin typeface="Arial"/>
                <a:ea typeface="Calibri"/>
                <a:cs typeface="Times New Roman"/>
              </a:rPr>
              <a:t>Get-ChildItem</a:t>
            </a:r>
            <a:r>
              <a:rPr lang="en-US" sz="1000" dirty="0">
                <a:latin typeface="Arial"/>
                <a:ea typeface="Calibri"/>
                <a:cs typeface="Times New Roman"/>
              </a:rPr>
              <a:t> command produces two kinds of objects by default: </a:t>
            </a:r>
            <a:r>
              <a:rPr lang="en-US" sz="1000" b="1" dirty="0">
                <a:latin typeface="Arial"/>
                <a:ea typeface="Calibri"/>
                <a:cs typeface="Times New Roman"/>
              </a:rPr>
              <a:t>FileInfo</a:t>
            </a:r>
            <a:r>
              <a:rPr lang="en-US" sz="1000" dirty="0">
                <a:latin typeface="Arial"/>
                <a:ea typeface="Calibri"/>
                <a:cs typeface="Times New Roman"/>
              </a:rPr>
              <a:t> and </a:t>
            </a:r>
            <a:r>
              <a:rPr lang="en-US" sz="1000" b="1" dirty="0">
                <a:latin typeface="Arial"/>
                <a:ea typeface="Calibri"/>
                <a:cs typeface="Times New Roman"/>
              </a:rPr>
              <a:t>DirectoryInfo</a:t>
            </a:r>
            <a:r>
              <a:rPr lang="en-US" sz="1000" dirty="0">
                <a:latin typeface="Arial"/>
                <a:ea typeface="Calibri"/>
                <a:cs typeface="Times New Roman"/>
              </a:rPr>
              <a:t>. It does so because a single directory listing can include both files and folders (directories). To find members only of the </a:t>
            </a:r>
            <a:r>
              <a:rPr lang="en-US" sz="1000" b="1" dirty="0">
                <a:latin typeface="Arial"/>
                <a:ea typeface="Calibri"/>
                <a:cs typeface="Times New Roman"/>
              </a:rPr>
              <a:t>FileInfo</a:t>
            </a:r>
            <a:r>
              <a:rPr lang="en-US" sz="1000" dirty="0">
                <a:latin typeface="Arial"/>
                <a:ea typeface="Calibri"/>
                <a:cs typeface="Times New Roman"/>
              </a:rPr>
              <a:t> object, the output of the </a:t>
            </a:r>
            <a:r>
              <a:rPr lang="en-US" sz="1000" b="1" dirty="0">
                <a:latin typeface="Arial"/>
                <a:ea typeface="Calibri"/>
                <a:cs typeface="Times New Roman"/>
              </a:rPr>
              <a:t>Get-ChildItem</a:t>
            </a:r>
            <a:r>
              <a:rPr lang="en-US" sz="1000" dirty="0">
                <a:latin typeface="Arial"/>
                <a:ea typeface="Calibri"/>
                <a:cs typeface="Times New Roman"/>
              </a:rPr>
              <a:t> command must produce only file objects.</a:t>
            </a:r>
          </a:p>
          <a:p>
            <a:pPr>
              <a:lnSpc>
                <a:spcPct val="115000"/>
              </a:lnSpc>
              <a:spcAft>
                <a:spcPts val="1000"/>
              </a:spcAft>
            </a:pPr>
            <a:r>
              <a:rPr lang="en-US" sz="1000" dirty="0">
                <a:latin typeface="Arial"/>
                <a:ea typeface="Calibri"/>
                <a:cs typeface="Times New Roman"/>
              </a:rPr>
              <a:t>If time allows, before running the </a:t>
            </a:r>
            <a:r>
              <a:rPr lang="en-US" sz="1000" b="1" dirty="0">
                <a:latin typeface="Arial"/>
                <a:ea typeface="Calibri"/>
                <a:cs typeface="Times New Roman"/>
              </a:rPr>
              <a:t>Get-ADUser</a:t>
            </a:r>
            <a:r>
              <a:rPr lang="en-US" sz="1000" dirty="0">
                <a:latin typeface="Arial"/>
                <a:ea typeface="Calibri"/>
                <a:cs typeface="Times New Roman"/>
              </a:rPr>
              <a:t> command with the </a:t>
            </a:r>
            <a:r>
              <a:rPr lang="en-US" sz="1000" i="1" dirty="0">
                <a:latin typeface="Arial"/>
                <a:ea typeface="Calibri"/>
                <a:cs typeface="Times New Roman"/>
              </a:rPr>
              <a:t>-Properties</a:t>
            </a:r>
            <a:r>
              <a:rPr lang="en-US" sz="1000" dirty="0">
                <a:latin typeface="Arial"/>
                <a:ea typeface="Calibri"/>
                <a:cs typeface="Times New Roman"/>
              </a:rPr>
              <a:t> parameter, ask the students if a problem exists with the output of </a:t>
            </a:r>
            <a:r>
              <a:rPr lang="en-US" sz="1000" b="1" dirty="0">
                <a:latin typeface="Arial"/>
                <a:ea typeface="Calibri"/>
                <a:cs typeface="Times New Roman"/>
              </a:rPr>
              <a:t>Get-ADUser -Filter * | Get-Member</a:t>
            </a:r>
            <a:r>
              <a:rPr lang="en-US" sz="1000" dirty="0">
                <a:latin typeface="Arial"/>
                <a:ea typeface="Calibri"/>
                <a:cs typeface="Times New Roman"/>
              </a:rPr>
              <a:t>. Suggest that they view the </a:t>
            </a:r>
            <a:r>
              <a:rPr lang="en-US" sz="1000" b="1" dirty="0">
                <a:latin typeface="Arial"/>
                <a:ea typeface="Calibri"/>
                <a:cs typeface="Times New Roman"/>
              </a:rPr>
              <a:t>Get-ADUser</a:t>
            </a:r>
            <a:r>
              <a:rPr lang="en-US" sz="1000" dirty="0">
                <a:latin typeface="Arial"/>
                <a:ea typeface="Calibri"/>
                <a:cs typeface="Times New Roman"/>
              </a:rPr>
              <a:t> help if they do not have the correct answer right away.</a:t>
            </a:r>
          </a:p>
          <a:p>
            <a:pPr>
              <a:lnSpc>
                <a:spcPct val="115000"/>
              </a:lnSpc>
              <a:spcAft>
                <a:spcPts val="1000"/>
              </a:spcAft>
            </a:pPr>
            <a:r>
              <a:rPr lang="en-US" sz="1000" dirty="0">
                <a:latin typeface="Arial"/>
                <a:ea typeface="Calibri"/>
                <a:cs typeface="Times New Roman"/>
              </a:rPr>
              <a:t>You will find these commands</a:t>
            </a:r>
            <a:r>
              <a:rPr lang="ga-IE" sz="1000" dirty="0">
                <a:latin typeface="Arial"/>
                <a:ea typeface="Calibri"/>
                <a:cs typeface="Times New Roman"/>
              </a:rPr>
              <a:t> on the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VM</a:t>
            </a:r>
            <a:r>
              <a:rPr lang="en-US" sz="1000" dirty="0">
                <a:latin typeface="Arial"/>
                <a:ea typeface="Calibri"/>
                <a:cs typeface="Times New Roman"/>
              </a:rPr>
              <a:t> in </a:t>
            </a:r>
            <a:r>
              <a:rPr lang="en-US" sz="1000" b="1" dirty="0">
                <a:latin typeface="Arial"/>
                <a:ea typeface="Calibri"/>
                <a:cs typeface="Times New Roman"/>
              </a:rPr>
              <a:t>E:\Mod03\Democode</a:t>
            </a:r>
            <a:br>
              <a:rPr lang="en-US" sz="1000" b="1" dirty="0">
                <a:latin typeface="Arial"/>
                <a:ea typeface="Calibri"/>
                <a:cs typeface="Times New Roman"/>
              </a:rPr>
            </a:br>
            <a:r>
              <a:rPr lang="en-US" sz="1000" b="1" dirty="0">
                <a:latin typeface="Arial"/>
                <a:ea typeface="Calibri"/>
                <a:cs typeface="Times New Roman"/>
              </a:rPr>
              <a:t>\ViewObjectMembers.ps1.txt</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At the end of the demonstration, keep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must </a:t>
            </a:r>
            <a:r>
              <a:rPr lang="ga-IE" sz="1000" dirty="0">
                <a:latin typeface="Arial"/>
                <a:ea typeface="Calibri"/>
                <a:cs typeface="Times New Roman"/>
              </a:rPr>
              <a:t>have completed the preparation steps in the </a:t>
            </a:r>
            <a:r>
              <a:rPr lang="en-US" sz="1000" dirty="0">
                <a:latin typeface="Arial"/>
                <a:ea typeface="Calibri"/>
                <a:cs typeface="Times New Roman"/>
              </a:rPr>
              <a:t>Instructor Notes for </a:t>
            </a:r>
            <a:r>
              <a:rPr lang="ga-IE" sz="1000" dirty="0">
                <a:latin typeface="Arial"/>
                <a:ea typeface="Calibri"/>
                <a:cs typeface="Times New Roman"/>
              </a:rPr>
              <a:t>the Module Overview slide</a:t>
            </a:r>
            <a:r>
              <a:rPr lang="en-US" sz="1000" dirty="0">
                <a:latin typeface="Arial"/>
                <a:ea typeface="Calibri"/>
                <a:cs typeface="Times New Roman"/>
              </a:rPr>
              <a:t>, and you must </a:t>
            </a:r>
            <a:r>
              <a:rPr lang="ga-IE" sz="1000" dirty="0">
                <a:latin typeface="Arial"/>
                <a:ea typeface="Calibri"/>
                <a:cs typeface="Times New Roman"/>
              </a:rPr>
              <a:t>be signed in to the </a:t>
            </a:r>
            <a:r>
              <a:rPr lang="en-US" sz="1000" b="1" dirty="0">
                <a:latin typeface="Arial"/>
                <a:ea typeface="Calibri"/>
                <a:cs typeface="Times New Roman"/>
              </a:rPr>
              <a:t>10961C-LON-DC1</a:t>
            </a:r>
            <a:r>
              <a:rPr lang="en-US" sz="1000" dirty="0">
                <a:latin typeface="Arial"/>
                <a:ea typeface="Calibri"/>
                <a:cs typeface="Times New Roman"/>
              </a:rPr>
              <a:t> </a:t>
            </a:r>
            <a:r>
              <a:rPr lang="ga-IE" sz="1000" dirty="0">
                <a:latin typeface="Arial"/>
                <a:ea typeface="Calibri"/>
                <a:cs typeface="Times New Roman"/>
              </a:rPr>
              <a:t>and</a:t>
            </a:r>
            <a:r>
              <a:rPr lang="en-US" sz="1000" b="1" dirty="0">
                <a:latin typeface="Arial"/>
                <a:ea typeface="Calibri"/>
                <a:cs typeface="Times New Roman"/>
              </a:rPr>
              <a:t> 10961C-LON-CL1</a:t>
            </a:r>
            <a:r>
              <a:rPr lang="en-US" sz="1000" dirty="0">
                <a:latin typeface="Arial"/>
                <a:ea typeface="Calibri"/>
                <a:cs typeface="Times New Roman"/>
              </a:rPr>
              <a:t> </a:t>
            </a:r>
            <a:r>
              <a:rPr lang="ga-IE" sz="1000" dirty="0">
                <a:latin typeface="Arial"/>
                <a:ea typeface="Calibri"/>
                <a:cs typeface="Times New Roman"/>
              </a:rPr>
              <a:t>virtual machines (VMs) as </a:t>
            </a:r>
            <a:r>
              <a:rPr lang="en-US" sz="1000" b="1" dirty="0">
                <a:latin typeface="Arial"/>
                <a:ea typeface="Calibri"/>
                <a:cs typeface="Times New Roman"/>
              </a:rPr>
              <a:t>Adatum\Administrator</a:t>
            </a:r>
            <a:r>
              <a:rPr lang="ga-IE" sz="1000" dirty="0">
                <a:latin typeface="Arial"/>
                <a:ea typeface="Calibri"/>
                <a:cs typeface="Times New Roman"/>
              </a:rPr>
              <a:t> 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Perform t</a:t>
            </a:r>
            <a:r>
              <a:rPr lang="ga-IE" sz="1000" dirty="0">
                <a:latin typeface="Arial"/>
                <a:ea typeface="Calibri"/>
                <a:cs typeface="Times New Roman"/>
              </a:rPr>
              <a:t>he </a:t>
            </a:r>
            <a:r>
              <a:rPr lang="en-US" sz="1000" dirty="0">
                <a:latin typeface="Arial"/>
                <a:ea typeface="Calibri"/>
                <a:cs typeface="Times New Roman"/>
              </a:rPr>
              <a:t>demonstration s</a:t>
            </a:r>
            <a:r>
              <a:rPr lang="ga-IE" sz="1000" dirty="0">
                <a:latin typeface="Arial"/>
                <a:ea typeface="Calibri"/>
                <a:cs typeface="Times New Roman"/>
              </a:rPr>
              <a:t>teps on the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VM </a:t>
            </a:r>
            <a:r>
              <a:rPr lang="en-US" sz="1000" dirty="0">
                <a:latin typeface="Arial"/>
                <a:ea typeface="Calibri"/>
                <a:cs typeface="Times New Roman"/>
              </a:rPr>
              <a:t>in the Windows PowerShell app.</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type </a:t>
            </a:r>
            <a:r>
              <a:rPr lang="en-US" sz="1000" b="1" dirty="0">
                <a:effectLst/>
                <a:latin typeface="Arial"/>
                <a:ea typeface="Times New Roman"/>
                <a:cs typeface="Times New Roman"/>
              </a:rPr>
              <a:t>powersh</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search results, right-click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Get-Service | Get-Member</a:t>
            </a: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Get-Process | Get-Member</a:t>
            </a:r>
          </a:p>
        </p:txBody>
      </p:sp>
      <p:sp>
        <p:nvSpPr>
          <p:cNvPr id="4" name="Slide Number Placeholder 3"/>
          <p:cNvSpPr>
            <a:spLocks noGrp="1"/>
          </p:cNvSpPr>
          <p:nvPr>
            <p:ph type="sldNum" sz="quarter" idx="10"/>
          </p:nvPr>
        </p:nvSpPr>
        <p:spPr/>
        <p:txBody>
          <a:bodyPr/>
          <a:lstStyle/>
          <a:p>
            <a:fld id="{AF7D770B-2A60-46ED-BD86-AC7162A1C604}"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156654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prstClr val="black"/>
                </a:solidFill>
                <a:latin typeface="Arial"/>
                <a:ea typeface="Times New Roman"/>
                <a:cs typeface="Times New Roman"/>
              </a:rPr>
              <a:t>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Get-ChildItem | Get-Member</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Note the default value for the </a:t>
            </a:r>
            <a:r>
              <a:rPr lang="en-US" sz="1000" b="1" dirty="0">
                <a:solidFill>
                  <a:prstClr val="black"/>
                </a:solidFill>
                <a:latin typeface="Arial"/>
                <a:ea typeface="Calibri"/>
                <a:cs typeface="Times New Roman"/>
              </a:rPr>
              <a:t>PSIsContainer</a:t>
            </a:r>
            <a:r>
              <a:rPr lang="en-US" sz="1000" dirty="0">
                <a:solidFill>
                  <a:prstClr val="black"/>
                </a:solidFill>
                <a:latin typeface="Arial"/>
                <a:ea typeface="Calibri"/>
                <a:cs typeface="Times New Roman"/>
              </a:rPr>
              <a:t> property and for the other returned members.</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prstClr val="black"/>
                </a:solidFill>
                <a:latin typeface="Arial"/>
                <a:ea typeface="Times New Roman"/>
                <a:cs typeface="Times New Roman"/>
              </a:rPr>
              <a:t>console,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Get-ADUser -Filter * | Get-Member</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Note the number of returned properties and their names.</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prstClr val="black"/>
                </a:solidFill>
                <a:latin typeface="Arial"/>
                <a:ea typeface="Times New Roman"/>
                <a:cs typeface="Times New Roman"/>
              </a:rPr>
              <a:t>console, 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Get-ADUser -Filter * -Properties *| Get-Member</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Note the number of returned properties and their names. This time, many more properties are returned.</a:t>
            </a:r>
            <a:endParaRPr lang="en-US" dirty="0"/>
          </a:p>
        </p:txBody>
      </p:sp>
      <p:sp>
        <p:nvSpPr>
          <p:cNvPr id="4" name="Slide Number Placeholder 3"/>
          <p:cNvSpPr>
            <a:spLocks noGrp="1"/>
          </p:cNvSpPr>
          <p:nvPr>
            <p:ph type="sldNum" sz="quarter" idx="10"/>
          </p:nvPr>
        </p:nvSpPr>
        <p:spPr/>
        <p:txBody>
          <a:bodyPr/>
          <a:lstStyle/>
          <a:p>
            <a:fld id="{AF7D770B-2A60-46ED-BD86-AC7162A1C604}" type="slidenum">
              <a:rPr lang="en-US" smtClean="0"/>
              <a:t>8</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2819281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F7D770B-2A60-46ED-BD86-AC7162A1C604}"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3: Working with the Windows PowerShell pipeline</a:t>
            </a:r>
            <a:endParaRPr lang="en-US" sz="1200" b="1" dirty="0">
              <a:solidFill>
                <a:srgbClr val="336699"/>
              </a:solidFill>
              <a:latin typeface="Arial"/>
            </a:endParaRPr>
          </a:p>
        </p:txBody>
      </p:sp>
    </p:spTree>
    <p:extLst>
      <p:ext uri="{BB962C8B-B14F-4D97-AF65-F5344CB8AC3E}">
        <p14:creationId xmlns:p14="http://schemas.microsoft.com/office/powerpoint/2010/main" val="1840025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24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3</a:t>
            </a:r>
          </a:p>
        </p:txBody>
      </p:sp>
      <p:sp>
        <p:nvSpPr>
          <p:cNvPr id="3" name="Subtitle 2"/>
          <p:cNvSpPr>
            <a:spLocks noGrp="1"/>
          </p:cNvSpPr>
          <p:nvPr>
            <p:ph type="subTitle" sz="quarter" idx="1"/>
          </p:nvPr>
        </p:nvSpPr>
        <p:spPr/>
        <p:txBody>
          <a:bodyPr/>
          <a:lstStyle/>
          <a:p>
            <a:r>
              <a:rPr lang="en-CA" dirty="0"/>
              <a:t>Working with the Windows PowerShell pipeline
</a:t>
            </a:r>
            <a:endParaRPr lang="en-US" dirty="0"/>
          </a:p>
        </p:txBody>
      </p:sp>
    </p:spTree>
    <p:extLst>
      <p:ext uri="{BB962C8B-B14F-4D97-AF65-F5344CB8AC3E}">
        <p14:creationId xmlns:p14="http://schemas.microsoft.com/office/powerpoint/2010/main" val="207100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fe5d031-ff85-4a5b-9920-b5febd73e76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Formatting pipeline output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format pipeline output</a:t>
            </a:r>
          </a:p>
        </p:txBody>
      </p:sp>
    </p:spTree>
    <p:extLst>
      <p:ext uri="{BB962C8B-B14F-4D97-AF65-F5344CB8AC3E}">
        <p14:creationId xmlns:p14="http://schemas.microsoft.com/office/powerpoint/2010/main" val="246112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CA" dirty="0"/>
              <a:t>Lesson 2: Selecting, sorting, and measuring objects</a:t>
            </a:r>
            <a:endParaRPr lang="en-US" dirty="0"/>
          </a:p>
        </p:txBody>
      </p:sp>
      <p:sp>
        <p:nvSpPr>
          <p:cNvPr id="3" name="Text Placeholder 2"/>
          <p:cNvSpPr>
            <a:spLocks noGrp="1"/>
          </p:cNvSpPr>
          <p:nvPr>
            <p:ph type="body" idx="1"/>
          </p:nvPr>
        </p:nvSpPr>
        <p:spPr/>
        <p:txBody>
          <a:bodyPr/>
          <a:lstStyle/>
          <a:p>
            <a:r>
              <a:rPr lang="en-CA" dirty="0"/>
              <a:t>Sorting objects by a property
Demonstration: Sorting objects
Measuring objects
Demonstration: Measuring objects
Selecting a subset of objects
Selecting properties of objects
Demonstration: Selecting objects
Creating calculated properties
Demonstration: Creating calculated properties</a:t>
            </a:r>
            <a:endParaRPr lang="en-US" dirty="0"/>
          </a:p>
        </p:txBody>
      </p:sp>
    </p:spTree>
    <p:extLst>
      <p:ext uri="{BB962C8B-B14F-4D97-AF65-F5344CB8AC3E}">
        <p14:creationId xmlns:p14="http://schemas.microsoft.com/office/powerpoint/2010/main" val="366082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Sorting objects by a property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Each command determines its own default sort order</a:t>
            </a:r>
          </a:p>
          <a:p>
            <a:r>
              <a:rPr lang="en-US" b="1" dirty="0"/>
              <a:t>Sort-Object</a:t>
            </a:r>
            <a:r>
              <a:rPr lang="en-US" dirty="0"/>
              <a:t> can resort objects in the pipeline</a:t>
            </a:r>
            <a:endParaRPr lang="en-US" b="1" dirty="0"/>
          </a:p>
          <a:p>
            <a:r>
              <a:rPr lang="en-CA" dirty="0"/>
              <a:t>Here is an example</a:t>
            </a:r>
            <a:r>
              <a:rPr lang="ga-IE" dirty="0"/>
              <a:t>:</a:t>
            </a:r>
          </a:p>
          <a:p>
            <a:pPr lvl="1"/>
            <a:r>
              <a:rPr lang="en-US" b="1" dirty="0"/>
              <a:t>Get-Service | Sort-Object Name –Descending</a:t>
            </a:r>
          </a:p>
          <a:p>
            <a:r>
              <a:rPr lang="en-US" dirty="0"/>
              <a:t>Sorting enables grouping output by using:</a:t>
            </a:r>
            <a:endParaRPr lang="en-US" b="1" dirty="0"/>
          </a:p>
          <a:p>
            <a:pPr lvl="1"/>
            <a:r>
              <a:rPr lang="en-US" dirty="0"/>
              <a:t>The</a:t>
            </a:r>
            <a:r>
              <a:rPr lang="en-US" b="1" dirty="0"/>
              <a:t> </a:t>
            </a:r>
            <a:r>
              <a:rPr lang="en-US" dirty="0"/>
              <a:t>-</a:t>
            </a:r>
            <a:r>
              <a:rPr lang="en-US" i="1" dirty="0"/>
              <a:t>GroupBy</a:t>
            </a:r>
            <a:r>
              <a:rPr lang="en-US" dirty="0"/>
              <a:t> parameter</a:t>
            </a:r>
          </a:p>
          <a:p>
            <a:pPr lvl="1"/>
            <a:r>
              <a:rPr lang="en-US" dirty="0"/>
              <a:t>The</a:t>
            </a:r>
            <a:r>
              <a:rPr lang="en-US" b="1" dirty="0"/>
              <a:t> Group-Object </a:t>
            </a:r>
            <a:r>
              <a:rPr lang="en-US" dirty="0"/>
              <a:t>command</a:t>
            </a:r>
            <a:endParaRPr lang="en-US" b="1" dirty="0"/>
          </a:p>
        </p:txBody>
      </p:sp>
    </p:spTree>
    <p:extLst>
      <p:ext uri="{BB962C8B-B14F-4D97-AF65-F5344CB8AC3E}">
        <p14:creationId xmlns:p14="http://schemas.microsoft.com/office/powerpoint/2010/main" val="422380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709f7ac3-21cf-4be2-8191-dd729ae189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Sorting objects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sort objects by using the </a:t>
            </a:r>
            <a:r>
              <a:rPr lang="en-US" b="1" dirty="0"/>
              <a:t>Sort-Object </a:t>
            </a:r>
            <a:r>
              <a:rPr lang="en-US" dirty="0"/>
              <a:t>command</a:t>
            </a:r>
          </a:p>
        </p:txBody>
      </p:sp>
    </p:spTree>
    <p:extLst>
      <p:ext uri="{BB962C8B-B14F-4D97-AF65-F5344CB8AC3E}">
        <p14:creationId xmlns:p14="http://schemas.microsoft.com/office/powerpoint/2010/main" val="198116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6055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objects</a:t>
            </a:r>
          </a:p>
        </p:txBody>
      </p:sp>
      <p:sp>
        <p:nvSpPr>
          <p:cNvPr id="4" name="Content Placeholder 2"/>
          <p:cNvSpPr>
            <a:spLocks noGrp="1"/>
          </p:cNvSpPr>
          <p:nvPr/>
        </p:nvSpPr>
        <p:spPr bwMode="auto">
          <a:xfrm>
            <a:off x="458788" y="1021215"/>
            <a:ext cx="8119156" cy="5147356"/>
          </a:xfrm>
          <a:prstGeom prst="rect">
            <a:avLst/>
          </a:prstGeom>
          <a:solidFill>
            <a:schemeClr val="bg1"/>
          </a:solid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1" dirty="0"/>
              <a:t>Measure-Object</a:t>
            </a:r>
            <a:r>
              <a:rPr lang="en-US" sz="2400" dirty="0"/>
              <a:t> accepts a collection of objects and counts them</a:t>
            </a:r>
          </a:p>
          <a:p>
            <a:r>
              <a:rPr lang="en-US" sz="2400" dirty="0"/>
              <a:t>Add </a:t>
            </a:r>
            <a:r>
              <a:rPr lang="en-US" sz="2400" i="1" dirty="0"/>
              <a:t>-Property </a:t>
            </a:r>
            <a:r>
              <a:rPr lang="en-US" sz="2400" dirty="0"/>
              <a:t>to specify a single numeric property, and then add:</a:t>
            </a:r>
          </a:p>
          <a:p>
            <a:pPr lvl="1"/>
            <a:r>
              <a:rPr lang="en-US" sz="2000" i="1" dirty="0"/>
              <a:t>-Average </a:t>
            </a:r>
            <a:r>
              <a:rPr lang="en-US" sz="2000" dirty="0"/>
              <a:t>to calculate an average</a:t>
            </a:r>
          </a:p>
          <a:p>
            <a:pPr lvl="1"/>
            <a:r>
              <a:rPr lang="en-US" sz="2000" i="1" dirty="0"/>
              <a:t>-Minimum </a:t>
            </a:r>
            <a:r>
              <a:rPr lang="en-US" sz="2000" dirty="0"/>
              <a:t>to display the smallest value</a:t>
            </a:r>
          </a:p>
          <a:p>
            <a:pPr lvl="1"/>
            <a:r>
              <a:rPr lang="en-US" sz="2000" i="1" dirty="0"/>
              <a:t>-Maximum </a:t>
            </a:r>
            <a:r>
              <a:rPr lang="en-US" sz="2000" dirty="0"/>
              <a:t>to display the largest value</a:t>
            </a:r>
          </a:p>
          <a:p>
            <a:pPr lvl="1"/>
            <a:r>
              <a:rPr lang="en-US" sz="2000" i="1" dirty="0"/>
              <a:t>-Sum </a:t>
            </a:r>
            <a:r>
              <a:rPr lang="en-US" sz="2000" dirty="0"/>
              <a:t>to display the sum</a:t>
            </a:r>
            <a:endParaRPr lang="en-US" sz="2000" b="1" dirty="0"/>
          </a:p>
          <a:p>
            <a:r>
              <a:rPr lang="en-US" sz="2400" dirty="0"/>
              <a:t>The output is a measurement object, and not whatever you piped in</a:t>
            </a:r>
          </a:p>
          <a:p>
            <a:pPr marL="0" indent="0">
              <a:buNone/>
            </a:pPr>
            <a:endParaRPr lang="en-US" sz="2400" dirty="0"/>
          </a:p>
        </p:txBody>
      </p:sp>
      <p:sp>
        <p:nvSpPr>
          <p:cNvPr id="5" name="TextBox 1"/>
          <p:cNvSpPr txBox="1"/>
          <p:nvPr/>
        </p:nvSpPr>
        <p:spPr>
          <a:xfrm>
            <a:off x="520262" y="5265683"/>
            <a:ext cx="7349574" cy="1107996"/>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ts val="600"/>
              </a:spcBef>
              <a:buClr>
                <a:srgbClr val="0070C0"/>
              </a:buClr>
              <a:buSzPct val="90000"/>
            </a:pPr>
            <a:r>
              <a:rPr lang="en-US" sz="2400" b="0" kern="0" dirty="0">
                <a:solidFill>
                  <a:srgbClr val="000000"/>
                </a:solidFill>
                <a:latin typeface="Segoe UI" pitchFamily="34" charset="0"/>
                <a:cs typeface="Segoe UI" pitchFamily="34" charset="0"/>
              </a:rPr>
              <a:t>Get-ChildItem -File | Measure -Property Length -Sum -Average -Minimum -Max </a:t>
            </a:r>
          </a:p>
          <a:p>
            <a:endParaRPr lang="en-US" dirty="0"/>
          </a:p>
        </p:txBody>
      </p:sp>
    </p:spTree>
    <p:extLst>
      <p:ext uri="{BB962C8B-B14F-4D97-AF65-F5344CB8AC3E}">
        <p14:creationId xmlns:p14="http://schemas.microsoft.com/office/powerpoint/2010/main" val="8659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f902a0c-ba07-4049-8333-06a0ea2708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Measuring objects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measure objects by using the </a:t>
            </a:r>
            <a:r>
              <a:rPr lang="en-US" b="1" dirty="0"/>
              <a:t>Measure-Object </a:t>
            </a:r>
            <a:r>
              <a:rPr lang="en-US" dirty="0"/>
              <a:t>command</a:t>
            </a:r>
          </a:p>
        </p:txBody>
      </p:sp>
    </p:spTree>
    <p:extLst>
      <p:ext uri="{BB962C8B-B14F-4D97-AF65-F5344CB8AC3E}">
        <p14:creationId xmlns:p14="http://schemas.microsoft.com/office/powerpoint/2010/main" val="161088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Selecting a subset of objects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One of two uses for </a:t>
            </a:r>
            <a:r>
              <a:rPr lang="en-US" b="1" dirty="0"/>
              <a:t>Select-Object</a:t>
            </a:r>
          </a:p>
          <a:p>
            <a:r>
              <a:rPr lang="en-US" dirty="0"/>
              <a:t>Use parameters to select the specified number of rows from the beginning or end of the piped-in collection:</a:t>
            </a:r>
          </a:p>
          <a:p>
            <a:pPr lvl="1"/>
            <a:r>
              <a:rPr lang="en-US" i="1" dirty="0"/>
              <a:t>-First </a:t>
            </a:r>
            <a:r>
              <a:rPr lang="en-US" dirty="0"/>
              <a:t>for the beginning</a:t>
            </a:r>
          </a:p>
          <a:p>
            <a:pPr lvl="1"/>
            <a:r>
              <a:rPr lang="en-US" i="1" dirty="0"/>
              <a:t>-Last </a:t>
            </a:r>
            <a:r>
              <a:rPr lang="en-US" dirty="0"/>
              <a:t>for the end</a:t>
            </a:r>
          </a:p>
          <a:p>
            <a:pPr lvl="1"/>
            <a:r>
              <a:rPr lang="en-US" i="1" dirty="0"/>
              <a:t>-Skip </a:t>
            </a:r>
            <a:r>
              <a:rPr lang="en-US" dirty="0"/>
              <a:t>to skip a number of rows before selecting</a:t>
            </a:r>
          </a:p>
          <a:p>
            <a:pPr lvl="1"/>
            <a:r>
              <a:rPr lang="en-US" i="1" dirty="0"/>
              <a:t>-Unique </a:t>
            </a:r>
            <a:r>
              <a:rPr lang="en-US" dirty="0"/>
              <a:t>to ignore duplicated rows</a:t>
            </a:r>
            <a:endParaRPr lang="en-US" b="1" dirty="0"/>
          </a:p>
          <a:p>
            <a:r>
              <a:rPr lang="en-US" dirty="0"/>
              <a:t>You cannot specify any criteria for choosing specific rows</a:t>
            </a:r>
          </a:p>
        </p:txBody>
      </p:sp>
    </p:spTree>
    <p:extLst>
      <p:ext uri="{BB962C8B-B14F-4D97-AF65-F5344CB8AC3E}">
        <p14:creationId xmlns:p14="http://schemas.microsoft.com/office/powerpoint/2010/main" val="204126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5697e0c-3290-4f4f-b17c-bd2b530087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properties of objects</a:t>
            </a:r>
          </a:p>
        </p:txBody>
      </p:sp>
      <p:sp>
        <p:nvSpPr>
          <p:cNvPr id="4" name="Content Placeholder 2"/>
          <p:cNvSpPr>
            <a:spLocks noGrp="1"/>
          </p:cNvSpPr>
          <p:nvPr/>
        </p:nvSpPr>
        <p:spPr bwMode="auto">
          <a:xfrm>
            <a:off x="256675" y="1021215"/>
            <a:ext cx="856728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second use of </a:t>
            </a:r>
            <a:r>
              <a:rPr lang="en-US" b="1" dirty="0"/>
              <a:t>Select-Object</a:t>
            </a:r>
            <a:endParaRPr lang="en-US" dirty="0"/>
          </a:p>
          <a:p>
            <a:r>
              <a:rPr lang="en-US" dirty="0"/>
              <a:t>Use the </a:t>
            </a:r>
            <a:r>
              <a:rPr lang="en-US" i="1" dirty="0"/>
              <a:t>-Property </a:t>
            </a:r>
            <a:r>
              <a:rPr lang="en-US" dirty="0"/>
              <a:t>parameter to specify a comma-separated list of properties (wildcards are accepted) to include</a:t>
            </a:r>
          </a:p>
          <a:p>
            <a:r>
              <a:rPr lang="en-US" dirty="0"/>
              <a:t>You can combine the </a:t>
            </a:r>
            <a:r>
              <a:rPr lang="en-US" i="1" dirty="0"/>
              <a:t>-Property </a:t>
            </a:r>
            <a:r>
              <a:rPr lang="en-US" dirty="0"/>
              <a:t>parameter with </a:t>
            </a:r>
            <a:r>
              <a:rPr lang="en-US" i="1" dirty="0"/>
              <a:t>-First</a:t>
            </a:r>
            <a:r>
              <a:rPr lang="en-US" dirty="0"/>
              <a:t>,</a:t>
            </a:r>
            <a:r>
              <a:rPr lang="en-US" i="1" dirty="0"/>
              <a:t> -Last</a:t>
            </a:r>
            <a:r>
              <a:rPr lang="en-US" dirty="0"/>
              <a:t>, and </a:t>
            </a:r>
            <a:r>
              <a:rPr lang="en-US" i="1" dirty="0"/>
              <a:t>-Skip</a:t>
            </a:r>
            <a:r>
              <a:rPr lang="en-US" dirty="0"/>
              <a:t> to select a subset of rows</a:t>
            </a:r>
          </a:p>
        </p:txBody>
      </p:sp>
    </p:spTree>
    <p:extLst>
      <p:ext uri="{BB962C8B-B14F-4D97-AF65-F5344CB8AC3E}">
        <p14:creationId xmlns:p14="http://schemas.microsoft.com/office/powerpoint/2010/main" val="2420111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bd834b4-1579-4c1d-b580-b7415f1713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Selecting objects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various ways to use the </a:t>
            </a:r>
            <a:r>
              <a:rPr lang="en-US" b="1" dirty="0"/>
              <a:t>Select-Object </a:t>
            </a:r>
            <a:r>
              <a:rPr lang="en-US" dirty="0"/>
              <a:t>command</a:t>
            </a:r>
          </a:p>
        </p:txBody>
      </p:sp>
    </p:spTree>
    <p:extLst>
      <p:ext uri="{BB962C8B-B14F-4D97-AF65-F5344CB8AC3E}">
        <p14:creationId xmlns:p14="http://schemas.microsoft.com/office/powerpoint/2010/main" val="182606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CA" dirty="0"/>
              <a:t>Understanding the pipeline
Selecting, sorting, and measuring objects
Filtering objects out of the pipeline
Enumerating objects in the pipeline
Sending pipeline data as output</a:t>
            </a:r>
            <a:endParaRPr lang="en-US" dirty="0"/>
          </a:p>
        </p:txBody>
      </p:sp>
    </p:spTree>
    <p:extLst>
      <p:ext uri="{BB962C8B-B14F-4D97-AF65-F5344CB8AC3E}">
        <p14:creationId xmlns:p14="http://schemas.microsoft.com/office/powerpoint/2010/main" val="619957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d769a7d7-fbf3-42d9-acf2-3b20e2717d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calculated properties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Calculated (custom) properties let you choose the output label and contents</a:t>
            </a:r>
          </a:p>
          <a:p>
            <a:r>
              <a:rPr lang="en-US" dirty="0"/>
              <a:t>Each calculated property works like a single regular property in the property list accepted by </a:t>
            </a:r>
            <a:r>
              <a:rPr lang="en-US" b="1" dirty="0"/>
              <a:t>Select-Object</a:t>
            </a:r>
            <a:endParaRPr lang="en-US" dirty="0"/>
          </a:p>
          <a:p>
            <a:r>
              <a:rPr lang="en-US" dirty="0"/>
              <a:t>Create calculated properties by using a specific syntax:</a:t>
            </a:r>
          </a:p>
          <a:p>
            <a:pPr lvl="1"/>
            <a:r>
              <a:rPr lang="en-US" b="1" dirty="0"/>
              <a:t>Label</a:t>
            </a:r>
            <a:r>
              <a:rPr lang="en-US" dirty="0"/>
              <a:t> defines the property name</a:t>
            </a:r>
          </a:p>
          <a:p>
            <a:pPr lvl="1"/>
            <a:r>
              <a:rPr lang="en-US" b="1" dirty="0"/>
              <a:t>Expression</a:t>
            </a:r>
            <a:r>
              <a:rPr lang="en-US" dirty="0"/>
              <a:t> defines the property contents</a:t>
            </a:r>
          </a:p>
          <a:p>
            <a:pPr lvl="1"/>
            <a:r>
              <a:rPr lang="en-US" dirty="0"/>
              <a:t>Within the expression, </a:t>
            </a:r>
            <a:r>
              <a:rPr lang="en-US" b="1" dirty="0"/>
              <a:t>$PSItem (or $_)</a:t>
            </a:r>
            <a:r>
              <a:rPr lang="en-US" dirty="0"/>
              <a:t> refers to the piped-in object</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4902" y="632089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469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db31c5f-d05e-4c4c-98f1-567e647803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calculated properties</a:t>
            </a:r>
          </a:p>
        </p:txBody>
      </p:sp>
      <p:sp>
        <p:nvSpPr>
          <p:cNvPr id="4" name="Content Placeholder 2" descr="Slide depicts a code example with labels pointing out different parts of the code. The labels are Hash table, Label key, Label string value, Expression key, Expression script block, and Semicolon.&#10;"/>
          <p:cNvSpPr>
            <a:spLocks noGrp="1"/>
          </p:cNvSpPr>
          <p:nvPr/>
        </p:nvSpPr>
        <p:spPr bwMode="auto">
          <a:xfrm>
            <a:off x="2054124" y="2421998"/>
            <a:ext cx="5222165" cy="26558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3600" dirty="0"/>
              <a:t>@{</a:t>
            </a:r>
          </a:p>
          <a:p>
            <a:pPr marL="0" indent="0">
              <a:buNone/>
            </a:pPr>
            <a:r>
              <a:rPr lang="en-US" sz="3600" dirty="0"/>
              <a:t>  n='VirtualMemory';</a:t>
            </a:r>
          </a:p>
          <a:p>
            <a:pPr marL="0" indent="0">
              <a:buNone/>
            </a:pPr>
            <a:r>
              <a:rPr lang="en-US" sz="3600" dirty="0"/>
              <a:t>  e={ $PSItem.VM }</a:t>
            </a:r>
          </a:p>
          <a:p>
            <a:pPr marL="0" indent="0">
              <a:buNone/>
            </a:pPr>
            <a:r>
              <a:rPr lang="en-US" sz="3600" dirty="0"/>
              <a:t>}</a:t>
            </a:r>
          </a:p>
        </p:txBody>
      </p:sp>
      <p:cxnSp>
        <p:nvCxnSpPr>
          <p:cNvPr id="5" name="Straight Arrow Connector 4" descr="Slide depicts a code example with labels pointing out different parts of the code. The labels are Hash table, Label key, Label string value, Expression key, Expression script block, and Semicolon.&#10;"/>
          <p:cNvCxnSpPr/>
          <p:nvPr/>
        </p:nvCxnSpPr>
        <p:spPr bwMode="auto">
          <a:xfrm>
            <a:off x="1614791" y="1673157"/>
            <a:ext cx="544749" cy="758758"/>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6" name="TextBox 5" descr="Slide depicts a code example with labels pointing out different parts of the code. The labels are Hash table, Label key, Label string value, Expression key, Expression script block, and Semicolon.&#10;"/>
          <p:cNvSpPr txBox="1"/>
          <p:nvPr/>
        </p:nvSpPr>
        <p:spPr>
          <a:xfrm>
            <a:off x="778213" y="1264596"/>
            <a:ext cx="190662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rgbClr val="FF0000"/>
                </a:solidFill>
                <a:latin typeface="Segoe UI" panose="020B0502040204020203" pitchFamily="34" charset="0"/>
                <a:cs typeface="Segoe UI" panose="020B0502040204020203" pitchFamily="34" charset="0"/>
              </a:rPr>
              <a:t>Hash table</a:t>
            </a:r>
          </a:p>
        </p:txBody>
      </p:sp>
      <p:sp>
        <p:nvSpPr>
          <p:cNvPr id="7" name="TextBox 6" descr="Slide depicts a code example with labels pointing out different parts of the code. The labels are Hash table, Label key, Label string value, Expression key, Expression script block, and Semicolon.&#10;"/>
          <p:cNvSpPr txBox="1"/>
          <p:nvPr/>
        </p:nvSpPr>
        <p:spPr>
          <a:xfrm>
            <a:off x="2684834" y="1867870"/>
            <a:ext cx="190662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rgbClr val="FF0000"/>
                </a:solidFill>
                <a:latin typeface="Segoe UI" panose="020B0502040204020203" pitchFamily="34" charset="0"/>
                <a:cs typeface="Segoe UI" panose="020B0502040204020203" pitchFamily="34" charset="0"/>
              </a:rPr>
              <a:t>Label key</a:t>
            </a:r>
          </a:p>
        </p:txBody>
      </p:sp>
      <p:sp>
        <p:nvSpPr>
          <p:cNvPr id="8" name="TextBox 7" descr="Slide depicts a code example with labels pointing out different parts of the code. The labels are Hash table, Label key, Label string value, Expression key, Expression script block, and Semicolon.&#10;"/>
          <p:cNvSpPr txBox="1"/>
          <p:nvPr/>
        </p:nvSpPr>
        <p:spPr>
          <a:xfrm>
            <a:off x="4938409" y="1867870"/>
            <a:ext cx="1906621"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rgbClr val="FF0000"/>
                </a:solidFill>
                <a:latin typeface="Segoe UI" panose="020B0502040204020203" pitchFamily="34" charset="0"/>
                <a:cs typeface="Segoe UI" panose="020B0502040204020203" pitchFamily="34" charset="0"/>
              </a:rPr>
              <a:t>Label string value</a:t>
            </a:r>
          </a:p>
        </p:txBody>
      </p:sp>
      <p:sp>
        <p:nvSpPr>
          <p:cNvPr id="9" name="TextBox 8" descr="Slide depicts a code example with labels pointing out different parts of the code. The labels are Hash table, Label key, Label string value, Expression key, Expression script block, and Semicolon.&#10;"/>
          <p:cNvSpPr txBox="1"/>
          <p:nvPr/>
        </p:nvSpPr>
        <p:spPr>
          <a:xfrm>
            <a:off x="2684833" y="5171873"/>
            <a:ext cx="190662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rgbClr val="FF0000"/>
                </a:solidFill>
                <a:latin typeface="Segoe UI" panose="020B0502040204020203" pitchFamily="34" charset="0"/>
                <a:cs typeface="Segoe UI" panose="020B0502040204020203" pitchFamily="34" charset="0"/>
              </a:rPr>
              <a:t>Expression key</a:t>
            </a:r>
          </a:p>
        </p:txBody>
      </p:sp>
      <p:sp>
        <p:nvSpPr>
          <p:cNvPr id="10" name="TextBox 9" descr="Slide depicts a code example with labels pointing out different parts of the code. The labels are Hash table, Label key, Label string value, Expression key, Expression script block, and Semicolon.&#10;"/>
          <p:cNvSpPr txBox="1"/>
          <p:nvPr/>
        </p:nvSpPr>
        <p:spPr>
          <a:xfrm>
            <a:off x="4938409" y="5171873"/>
            <a:ext cx="1906621"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rgbClr val="FF0000"/>
                </a:solidFill>
                <a:latin typeface="Segoe UI" panose="020B0502040204020203" pitchFamily="34" charset="0"/>
                <a:cs typeface="Segoe UI" panose="020B0502040204020203" pitchFamily="34" charset="0"/>
              </a:rPr>
              <a:t>Expression script block</a:t>
            </a:r>
          </a:p>
        </p:txBody>
      </p:sp>
      <p:cxnSp>
        <p:nvCxnSpPr>
          <p:cNvPr id="11" name="Straight Arrow Connector 10" descr="Slide depicts a code example with labels pointing out different parts of the code. The labels are Hash table, Label key, Label string value, Expression key, Expression script block, and Semicolon.&#10;"/>
          <p:cNvCxnSpPr/>
          <p:nvPr/>
        </p:nvCxnSpPr>
        <p:spPr bwMode="auto">
          <a:xfrm flipH="1">
            <a:off x="2684833" y="2276113"/>
            <a:ext cx="953312" cy="876990"/>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12" name="Straight Arrow Connector 11" descr="Slide depicts a code example with labels pointing out different parts of the code. The labels are Hash table, Label key, Label string value, Expression key, Expression script block, and Semicolon.&#10;"/>
          <p:cNvCxnSpPr/>
          <p:nvPr/>
        </p:nvCxnSpPr>
        <p:spPr bwMode="auto">
          <a:xfrm flipH="1">
            <a:off x="5620965" y="2509736"/>
            <a:ext cx="251298" cy="525135"/>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13" name="Straight Arrow Connector 12" descr="Slide depicts a code example with labels pointing out different parts of the code. The labels are Hash table, Label key, Label string value, Expression key, Expression script block, and Semicolon.&#10;"/>
          <p:cNvCxnSpPr/>
          <p:nvPr/>
        </p:nvCxnSpPr>
        <p:spPr bwMode="auto">
          <a:xfrm flipH="1" flipV="1">
            <a:off x="2821021" y="4299626"/>
            <a:ext cx="817122" cy="816033"/>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14" name="Straight Arrow Connector 13" descr="Slide depicts a code example with labels pointing out different parts of the code. The labels are Hash table, Label key, Label string value, Expression key, Expression script block, and Semicolon.&#10;"/>
          <p:cNvCxnSpPr/>
          <p:nvPr/>
        </p:nvCxnSpPr>
        <p:spPr bwMode="auto">
          <a:xfrm flipH="1" flipV="1">
            <a:off x="5369668" y="4299626"/>
            <a:ext cx="502594" cy="816033"/>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15" name="TextBox 18" descr="Slide depicts a code example with labels pointing out different parts of the code. The labels are Hash table, Label key, Label string value, Expression key, Expression script block, and Semicolon.&#10;"/>
          <p:cNvSpPr txBox="1"/>
          <p:nvPr/>
        </p:nvSpPr>
        <p:spPr>
          <a:xfrm>
            <a:off x="6845030" y="4373978"/>
            <a:ext cx="190662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rgbClr val="FF0000"/>
                </a:solidFill>
                <a:latin typeface="Segoe UI" panose="020B0502040204020203" pitchFamily="34" charset="0"/>
                <a:cs typeface="Segoe UI" panose="020B0502040204020203" pitchFamily="34" charset="0"/>
              </a:rPr>
              <a:t>Semicolon</a:t>
            </a:r>
          </a:p>
        </p:txBody>
      </p:sp>
      <p:cxnSp>
        <p:nvCxnSpPr>
          <p:cNvPr id="16" name="Straight Arrow Connector 15" descr="Slide depicts a code example with labels pointing out different parts of the code. The labels are Hash table, Label key, Label string value, Expression key, Expression script block, and Semicolon.&#10;"/>
          <p:cNvCxnSpPr/>
          <p:nvPr/>
        </p:nvCxnSpPr>
        <p:spPr bwMode="auto">
          <a:xfrm flipH="1" flipV="1">
            <a:off x="6258910" y="3358055"/>
            <a:ext cx="1539431" cy="941573"/>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17" name="TextBox 21" descr="Slide depicts a code example with labels pointing out different parts of the code. The labels are Hash table, Label key, Label string value, Expression key, Expression script block, and Semicolon.&#10;"/>
          <p:cNvSpPr txBox="1"/>
          <p:nvPr/>
        </p:nvSpPr>
        <p:spPr>
          <a:xfrm>
            <a:off x="339461" y="895264"/>
            <a:ext cx="578024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cs typeface="Segoe UI" panose="020B0502040204020203" pitchFamily="34" charset="0"/>
              </a:rPr>
              <a:t>Calculated property hash table</a:t>
            </a:r>
            <a:endParaRPr lang="en-US" dirty="0">
              <a:solidFill>
                <a:srgbClr val="FF0000"/>
              </a:solidFill>
              <a:latin typeface="Segoe UI" panose="020B0502040204020203" pitchFamily="34" charset="0"/>
              <a:cs typeface="Segoe UI" panose="020B0502040204020203" pitchFamily="34" charset="0"/>
            </a:endParaRPr>
          </a:p>
        </p:txBody>
      </p:sp>
      <p:pic>
        <p:nvPicPr>
          <p:cNvPr id="18" name="Picture 17" descr="Slide depicts a code example with labels pointing out different parts of the code. The labels are Hash table, Label key, Label string value, Expression key, Expression script block, and Semicolon.&#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4902" y="632089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366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02fad7f-5147-4c25-a3fb-726a3cc0bf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calculated properties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format calculated properties:</a:t>
            </a:r>
          </a:p>
          <a:p>
            <a:r>
              <a:rPr lang="en-US" dirty="0"/>
              <a:t>Use shortcuts for specific memory amounts:</a:t>
            </a:r>
          </a:p>
          <a:p>
            <a:pPr lvl="1"/>
            <a:r>
              <a:rPr lang="en-US" b="1" dirty="0"/>
              <a:t>KB</a:t>
            </a:r>
            <a:r>
              <a:rPr lang="en-US" dirty="0"/>
              <a:t> for kilobytes</a:t>
            </a:r>
          </a:p>
          <a:p>
            <a:pPr lvl="1"/>
            <a:r>
              <a:rPr lang="en-US" b="1" dirty="0"/>
              <a:t>MB</a:t>
            </a:r>
            <a:r>
              <a:rPr lang="en-US" dirty="0"/>
              <a:t> for megabytes</a:t>
            </a:r>
          </a:p>
          <a:p>
            <a:pPr lvl="1"/>
            <a:r>
              <a:rPr lang="en-US" b="1" dirty="0"/>
              <a:t>GB </a:t>
            </a:r>
            <a:r>
              <a:rPr lang="en-US" dirty="0"/>
              <a:t>for gigabytes</a:t>
            </a:r>
          </a:p>
          <a:p>
            <a:pPr lvl="1"/>
            <a:r>
              <a:rPr lang="en-US" b="1" dirty="0"/>
              <a:t>TB </a:t>
            </a:r>
            <a:r>
              <a:rPr lang="en-US" dirty="0"/>
              <a:t>for terabytes</a:t>
            </a:r>
          </a:p>
          <a:p>
            <a:pPr lvl="1"/>
            <a:r>
              <a:rPr lang="en-US" b="1" dirty="0"/>
              <a:t>PB</a:t>
            </a:r>
            <a:r>
              <a:rPr lang="en-US" dirty="0"/>
              <a:t> for petabytes</a:t>
            </a:r>
            <a:endParaRPr lang="en-US" b="1" dirty="0"/>
          </a:p>
          <a:p>
            <a:r>
              <a:rPr lang="en-US" dirty="0"/>
              <a:t>Use the -</a:t>
            </a:r>
            <a:r>
              <a:rPr lang="en-US" b="1" dirty="0"/>
              <a:t>F</a:t>
            </a:r>
            <a:r>
              <a:rPr lang="en-US" dirty="0"/>
              <a:t> format operator to format numbers with a specified number of decimal places</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4902" y="632089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838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7c3f2068-e45f-40cd-a08f-019f4095fb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calculated properties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Example: Calculated properties</a:t>
            </a:r>
          </a:p>
          <a:p>
            <a:pPr marL="0" indent="0">
              <a:buNone/>
            </a:pPr>
            <a:endParaRPr lang="en-US" sz="2000" dirty="0">
              <a:latin typeface="Consolas" pitchFamily="49" charset="0"/>
              <a:cs typeface="Consolas" pitchFamily="49" charset="0"/>
            </a:endParaRPr>
          </a:p>
          <a:p>
            <a:pPr marL="0" indent="0">
              <a:buNone/>
            </a:pPr>
            <a:r>
              <a:rPr lang="en-US" sz="2000" dirty="0">
                <a:latin typeface="Consolas" pitchFamily="49" charset="0"/>
                <a:cs typeface="Consolas" pitchFamily="49" charset="0"/>
              </a:rPr>
              <a:t>Get-Volume | </a:t>
            </a:r>
          </a:p>
          <a:p>
            <a:pPr marL="0" indent="0">
              <a:buNone/>
            </a:pPr>
            <a:r>
              <a:rPr lang="en-US" sz="2000" dirty="0">
                <a:latin typeface="Consolas" pitchFamily="49" charset="0"/>
                <a:cs typeface="Consolas" pitchFamily="49" charset="0"/>
              </a:rPr>
              <a:t>Select-Object –Property DriveLetter,</a:t>
            </a:r>
          </a:p>
          <a:p>
            <a:pPr marL="0" indent="0">
              <a:buNone/>
            </a:pPr>
            <a:r>
              <a:rPr lang="en-US" sz="2000" dirty="0">
                <a:latin typeface="Consolas" pitchFamily="49" charset="0"/>
                <a:cs typeface="Consolas" pitchFamily="49" charset="0"/>
              </a:rPr>
              <a:t>  @{</a:t>
            </a:r>
          </a:p>
          <a:p>
            <a:pPr marL="0" indent="0">
              <a:buNone/>
            </a:pPr>
            <a:r>
              <a:rPr lang="en-US" sz="2000" dirty="0">
                <a:latin typeface="Consolas" pitchFamily="49" charset="0"/>
                <a:cs typeface="Consolas" pitchFamily="49" charset="0"/>
              </a:rPr>
              <a:t>    n='Size(GB)';</a:t>
            </a:r>
          </a:p>
          <a:p>
            <a:pPr marL="0" indent="0">
              <a:buNone/>
            </a:pPr>
            <a:r>
              <a:rPr lang="en-US" sz="2000" dirty="0">
                <a:latin typeface="Consolas" pitchFamily="49" charset="0"/>
                <a:cs typeface="Consolas" pitchFamily="49" charset="0"/>
              </a:rPr>
              <a:t>    e={'{0:N2}' -f ($PSItem.Size / 1GB)}</a:t>
            </a:r>
          </a:p>
          <a:p>
            <a:pPr marL="0" indent="0">
              <a:buNone/>
            </a:pPr>
            <a:r>
              <a:rPr lang="en-US" sz="2000" dirty="0">
                <a:latin typeface="Consolas" pitchFamily="49" charset="0"/>
                <a:cs typeface="Consolas" pitchFamily="49" charset="0"/>
              </a:rPr>
              <a:t>  },</a:t>
            </a:r>
          </a:p>
          <a:p>
            <a:pPr marL="0" indent="0">
              <a:buNone/>
            </a:pPr>
            <a:r>
              <a:rPr lang="en-US" sz="2000" dirty="0">
                <a:latin typeface="Consolas" pitchFamily="49" charset="0"/>
                <a:cs typeface="Consolas" pitchFamily="49" charset="0"/>
              </a:rPr>
              <a:t>  @{</a:t>
            </a:r>
          </a:p>
          <a:p>
            <a:pPr marL="0" indent="0">
              <a:buNone/>
            </a:pPr>
            <a:r>
              <a:rPr lang="en-US" sz="2000" dirty="0">
                <a:latin typeface="Consolas" pitchFamily="49" charset="0"/>
                <a:cs typeface="Consolas" pitchFamily="49" charset="0"/>
              </a:rPr>
              <a:t>    n='FreeSpace(GB)';</a:t>
            </a:r>
          </a:p>
          <a:p>
            <a:pPr marL="0" indent="0">
              <a:buNone/>
            </a:pPr>
            <a:r>
              <a:rPr lang="en-US" sz="2000" dirty="0">
                <a:latin typeface="Consolas" pitchFamily="49" charset="0"/>
                <a:cs typeface="Consolas" pitchFamily="49" charset="0"/>
              </a:rPr>
              <a:t>    e={'{0:N2}' -f ($PSItem.SizeRemaining / 1GB)}</a:t>
            </a:r>
          </a:p>
          <a:p>
            <a:pPr marL="0" indent="0">
              <a:buNone/>
            </a:pPr>
            <a:r>
              <a:rPr lang="en-US" sz="2000" dirty="0">
                <a:latin typeface="Consolas" pitchFamily="49" charset="0"/>
                <a:cs typeface="Consolas" pitchFamily="49" charset="0"/>
              </a:rPr>
              <a:t>  }</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4902" y="632089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5902" y="630764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1439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f79eac2-6462-4c56-9727-dfa77ba6ae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Creating calculated properties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a:t>
            </a:r>
            <a:r>
              <a:rPr lang="en-US" b="1" dirty="0"/>
              <a:t>Select-Object</a:t>
            </a:r>
            <a:r>
              <a:rPr lang="en-US" dirty="0"/>
              <a:t> to create calculated properties</a:t>
            </a:r>
            <a:r>
              <a:rPr lang="en-CA" dirty="0"/>
              <a:t>. You will then see how those calculated properties behave like regular properties.</a:t>
            </a:r>
          </a:p>
          <a:p>
            <a:pPr marL="0" indent="0">
              <a:buNone/>
            </a:pPr>
            <a:endParaRPr lang="en-CA" dirty="0"/>
          </a:p>
          <a:p>
            <a:pPr marL="0" indent="0">
              <a:buNone/>
            </a:pPr>
            <a:endParaRPr lang="en-US" dirty="0"/>
          </a:p>
        </p:txBody>
      </p:sp>
    </p:spTree>
    <p:extLst>
      <p:ext uri="{BB962C8B-B14F-4D97-AF65-F5344CB8AC3E}">
        <p14:creationId xmlns:p14="http://schemas.microsoft.com/office/powerpoint/2010/main" val="400877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0175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A: Using the pipeline</a:t>
            </a:r>
            <a:endParaRPr lang="en-US" dirty="0"/>
          </a:p>
        </p:txBody>
      </p:sp>
      <p:sp>
        <p:nvSpPr>
          <p:cNvPr id="3" name="Text Placeholder 2"/>
          <p:cNvSpPr>
            <a:spLocks noGrp="1"/>
          </p:cNvSpPr>
          <p:nvPr>
            <p:ph type="body" idx="1"/>
          </p:nvPr>
        </p:nvSpPr>
        <p:spPr/>
        <p:txBody>
          <a:bodyPr/>
          <a:lstStyle/>
          <a:p>
            <a:r>
              <a:rPr lang="en-CA" dirty="0"/>
              <a:t>Exercise 1: Selecting, sorting, and displaying data</a:t>
            </a:r>
            <a:endParaRPr lang="en-US" dirty="0"/>
          </a:p>
        </p:txBody>
      </p:sp>
      <p:sp>
        <p:nvSpPr>
          <p:cNvPr id="4" name="TextBox 3"/>
          <p:cNvSpPr txBox="1"/>
          <p:nvPr/>
        </p:nvSpPr>
        <p:spPr>
          <a:xfrm>
            <a:off x="458788" y="3356992"/>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3861048"/>
            <a:ext cx="7857628" cy="1815882"/>
          </a:xfrm>
          <a:prstGeom prst="rect">
            <a:avLst/>
          </a:prstGeom>
          <a:noFill/>
        </p:spPr>
        <p:txBody>
          <a:bodyPr vert="horz" wrap="square" rtlCol="0">
            <a:spAutoFit/>
          </a:bodyPr>
          <a:lstStyle/>
          <a:p>
            <a:r>
              <a:rPr lang="en-US" sz="2800" b="0" i="0" u="none" strike="noStrike" baseline="0" dirty="0">
                <a:latin typeface="Segoe UI"/>
              </a:rPr>
              <a:t>Virtual machines: 	</a:t>
            </a:r>
            <a:r>
              <a:rPr lang="en-US" sz="2800" b="1" i="0" u="none" strike="noStrike" baseline="0" dirty="0">
                <a:latin typeface="Segoe UI"/>
              </a:rPr>
              <a:t>10961C-LON-DC1</a:t>
            </a:r>
            <a:r>
              <a:rPr lang="fr-CA" sz="2800" b="0" i="0" u="none" strike="noStrike" baseline="0" dirty="0">
                <a:latin typeface="Segoe UI"/>
              </a:rPr>
              <a:t> 					</a:t>
            </a:r>
            <a:r>
              <a:rPr lang="en-US" sz="2800" b="1" i="0" u="none" strike="noStrike" baseline="0" dirty="0">
                <a:latin typeface="Segoe UI"/>
              </a:rPr>
              <a:t>10961C-LON-CL1</a:t>
            </a:r>
            <a:endParaRPr lang="fr-CA" sz="2800" b="0" i="0" u="none" strike="noStrike" baseline="0" dirty="0">
              <a:latin typeface="Segoe UI"/>
            </a:endParaRPr>
          </a:p>
          <a:p>
            <a:r>
              <a:rPr lang="fr-CA" sz="2800" b="0" i="0" u="none" strike="noStrike" baseline="0" dirty="0">
                <a:latin typeface="Segoe UI"/>
              </a:rPr>
              <a:t>User name: 		</a:t>
            </a:r>
            <a:r>
              <a:rPr lang="en-US" sz="2800" b="1" i="0" u="none" strike="noStrike" baseline="0" dirty="0">
                <a:latin typeface="Segoe UI"/>
              </a:rPr>
              <a:t>Adatum\Administrator</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30 minutes</a:t>
            </a:r>
          </a:p>
        </p:txBody>
      </p:sp>
    </p:spTree>
    <p:extLst>
      <p:ext uri="{BB962C8B-B14F-4D97-AF65-F5344CB8AC3E}">
        <p14:creationId xmlns:p14="http://schemas.microsoft.com/office/powerpoint/2010/main" val="1220398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3690325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You must produce several basic management reports that include specified information about the computers in your environment. You will create the reports by using the Windows PowerShell commands you have learned in this lesson to organize and format the information displayed.</a:t>
            </a:r>
          </a:p>
        </p:txBody>
      </p:sp>
    </p:spTree>
    <p:extLst>
      <p:ext uri="{BB962C8B-B14F-4D97-AF65-F5344CB8AC3E}">
        <p14:creationId xmlns:p14="http://schemas.microsoft.com/office/powerpoint/2010/main" val="3978448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Suppose that you want to produce output that includes all of an object’s properties except one. What is the most efficient way to do that?
List the basic formatting commands, and explain why you might use each one.</a:t>
            </a:r>
            <a:endParaRPr lang="en-US" dirty="0"/>
          </a:p>
        </p:txBody>
      </p:sp>
    </p:spTree>
    <p:extLst>
      <p:ext uri="{BB962C8B-B14F-4D97-AF65-F5344CB8AC3E}">
        <p14:creationId xmlns:p14="http://schemas.microsoft.com/office/powerpoint/2010/main" val="2614349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91921296-e82a-43f3-954e-a6a1f35165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3: Filtering objects out of the pipeline</a:t>
            </a:r>
            <a:endParaRPr lang="en-US" dirty="0"/>
          </a:p>
        </p:txBody>
      </p:sp>
      <p:sp>
        <p:nvSpPr>
          <p:cNvPr id="3" name="Text Placeholder 2"/>
          <p:cNvSpPr>
            <a:spLocks noGrp="1"/>
          </p:cNvSpPr>
          <p:nvPr>
            <p:ph type="body" idx="1"/>
          </p:nvPr>
        </p:nvSpPr>
        <p:spPr/>
        <p:txBody>
          <a:bodyPr/>
          <a:lstStyle/>
          <a:p>
            <a:r>
              <a:rPr lang="en-US" dirty="0"/>
              <a:t>Comparison operators
Basic filtering syntax
Advanced filtering syntax
Demonstration: Filtering
Optimizing filtering performance</a:t>
            </a:r>
          </a:p>
        </p:txBody>
      </p:sp>
    </p:spTree>
    <p:extLst>
      <p:ext uri="{BB962C8B-B14F-4D97-AF65-F5344CB8AC3E}">
        <p14:creationId xmlns:p14="http://schemas.microsoft.com/office/powerpoint/2010/main" val="3311755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1: Understanding the pipeline</a:t>
            </a:r>
            <a:endParaRPr lang="en-US" dirty="0"/>
          </a:p>
        </p:txBody>
      </p:sp>
      <p:sp>
        <p:nvSpPr>
          <p:cNvPr id="3" name="Text Placeholder 2"/>
          <p:cNvSpPr>
            <a:spLocks noGrp="1"/>
          </p:cNvSpPr>
          <p:nvPr>
            <p:ph type="body" idx="1"/>
          </p:nvPr>
        </p:nvSpPr>
        <p:spPr/>
        <p:txBody>
          <a:bodyPr/>
          <a:lstStyle/>
          <a:p>
            <a:r>
              <a:rPr lang="en-CA" dirty="0"/>
              <a:t>What is the pipeline?
Pipeline output
Discovering object members
Demonstration: Viewing object members
Formatting pipeline output
Demonstration: Formatting pipeline output</a:t>
            </a:r>
            <a:endParaRPr lang="en-US" dirty="0"/>
          </a:p>
        </p:txBody>
      </p:sp>
    </p:spTree>
    <p:extLst>
      <p:ext uri="{BB962C8B-B14F-4D97-AF65-F5344CB8AC3E}">
        <p14:creationId xmlns:p14="http://schemas.microsoft.com/office/powerpoint/2010/main" val="2138731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3b33ba10-0eae-4420-8369-4e9ef4171a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graphicFrame>
        <p:nvGraphicFramePr>
          <p:cNvPr id="4" name="Content Placeholder 4"/>
          <p:cNvGraphicFramePr>
            <a:graphicFrameLocks/>
          </p:cNvGraphicFramePr>
          <p:nvPr>
            <p:extLst>
              <p:ext uri="{D42A27DB-BD31-4B8C-83A1-F6EECF244321}">
                <p14:modId xmlns:p14="http://schemas.microsoft.com/office/powerpoint/2010/main" val="1846187948"/>
              </p:ext>
            </p:extLst>
          </p:nvPr>
        </p:nvGraphicFramePr>
        <p:xfrm>
          <a:off x="458788" y="1020763"/>
          <a:ext cx="8118474" cy="4754880"/>
        </p:xfrm>
        <a:graphic>
          <a:graphicData uri="http://schemas.openxmlformats.org/drawingml/2006/table">
            <a:tbl>
              <a:tblPr firstRow="1" bandRow="1">
                <a:tableStyleId>{5C22544A-7EE6-4342-B048-85BDC9FD1C3A}</a:tableStyleId>
              </a:tblPr>
              <a:tblGrid>
                <a:gridCol w="2706158">
                  <a:extLst>
                    <a:ext uri="{9D8B030D-6E8A-4147-A177-3AD203B41FA5}">
                      <a16:colId xmlns:a16="http://schemas.microsoft.com/office/drawing/2014/main" val="20000"/>
                    </a:ext>
                  </a:extLst>
                </a:gridCol>
                <a:gridCol w="2706158">
                  <a:extLst>
                    <a:ext uri="{9D8B030D-6E8A-4147-A177-3AD203B41FA5}">
                      <a16:colId xmlns:a16="http://schemas.microsoft.com/office/drawing/2014/main" val="20001"/>
                    </a:ext>
                  </a:extLst>
                </a:gridCol>
                <a:gridCol w="2706158">
                  <a:extLst>
                    <a:ext uri="{9D8B030D-6E8A-4147-A177-3AD203B41FA5}">
                      <a16:colId xmlns:a16="http://schemas.microsoft.com/office/drawing/2014/main" val="20002"/>
                    </a:ext>
                  </a:extLst>
                </a:gridCol>
              </a:tblGrid>
              <a:tr h="370840">
                <a:tc>
                  <a:txBody>
                    <a:bodyPr/>
                    <a:lstStyle/>
                    <a:p>
                      <a:r>
                        <a:rPr lang="en-US" sz="2400" dirty="0">
                          <a:solidFill>
                            <a:schemeClr val="tx1"/>
                          </a:solidFill>
                          <a:latin typeface="Segoe UI" panose="020B0502040204020203" pitchFamily="34" charset="0"/>
                          <a:cs typeface="Segoe UI" panose="020B0502040204020203" pitchFamily="34" charset="0"/>
                        </a:rPr>
                        <a:t>Comparison type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Case-</a:t>
                      </a:r>
                      <a:r>
                        <a:rPr lang="en-CA" sz="2400" dirty="0">
                          <a:solidFill>
                            <a:schemeClr val="tx1"/>
                          </a:solidFill>
                          <a:latin typeface="Segoe UI" panose="020B0502040204020203" pitchFamily="34" charset="0"/>
                          <a:cs typeface="Segoe UI" panose="020B0502040204020203" pitchFamily="34" charset="0"/>
                        </a:rPr>
                        <a:t>ins</a:t>
                      </a:r>
                      <a:r>
                        <a:rPr lang="en-US" sz="2400" dirty="0">
                          <a:solidFill>
                            <a:schemeClr val="tx1"/>
                          </a:solidFill>
                          <a:latin typeface="Segoe UI" panose="020B0502040204020203" pitchFamily="34" charset="0"/>
                          <a:cs typeface="Segoe UI" panose="020B0502040204020203" pitchFamily="34" charset="0"/>
                        </a:rPr>
                        <a:t>ensitive operator</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Case-sensitive operator</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2400" dirty="0">
                          <a:solidFill>
                            <a:schemeClr val="tx1"/>
                          </a:solidFill>
                          <a:latin typeface="Segoe UI" panose="020B0502040204020203" pitchFamily="34" charset="0"/>
                          <a:cs typeface="Segoe UI" panose="020B0502040204020203" pitchFamily="34" charset="0"/>
                        </a:rPr>
                        <a:t>Equality</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-eq</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-ceq</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2400" dirty="0">
                          <a:solidFill>
                            <a:schemeClr val="tx1"/>
                          </a:solidFill>
                          <a:latin typeface="Segoe UI" panose="020B0502040204020203" pitchFamily="34" charset="0"/>
                          <a:cs typeface="Segoe UI" panose="020B0502040204020203" pitchFamily="34" charset="0"/>
                        </a:rPr>
                        <a:t>Inequality</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-ne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-cne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2400" dirty="0">
                          <a:solidFill>
                            <a:schemeClr val="tx1"/>
                          </a:solidFill>
                          <a:latin typeface="Segoe UI" panose="020B0502040204020203" pitchFamily="34" charset="0"/>
                          <a:cs typeface="Segoe UI" panose="020B0502040204020203" pitchFamily="34" charset="0"/>
                        </a:rPr>
                        <a:t>Greater than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-gt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-cgt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2400" dirty="0">
                          <a:solidFill>
                            <a:schemeClr val="tx1"/>
                          </a:solidFill>
                          <a:latin typeface="Segoe UI" panose="020B0502040204020203" pitchFamily="34" charset="0"/>
                          <a:cs typeface="Segoe UI" panose="020B0502040204020203" pitchFamily="34" charset="0"/>
                        </a:rPr>
                        <a:t>Less than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-lt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-clt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sz="2400" dirty="0">
                          <a:solidFill>
                            <a:schemeClr val="tx1"/>
                          </a:solidFill>
                          <a:latin typeface="Segoe UI" panose="020B0502040204020203" pitchFamily="34" charset="0"/>
                          <a:cs typeface="Segoe UI" panose="020B0502040204020203" pitchFamily="34" charset="0"/>
                        </a:rPr>
                        <a:t>Greater</a:t>
                      </a:r>
                      <a:r>
                        <a:rPr lang="en-US" sz="2400" baseline="0" dirty="0">
                          <a:solidFill>
                            <a:schemeClr val="tx1"/>
                          </a:solidFill>
                          <a:latin typeface="Segoe UI" panose="020B0502040204020203" pitchFamily="34" charset="0"/>
                          <a:cs typeface="Segoe UI" panose="020B0502040204020203" pitchFamily="34" charset="0"/>
                        </a:rPr>
                        <a:t> than or equal to</a:t>
                      </a:r>
                      <a:endParaRPr lang="en-US" sz="240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-ge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-cge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r>
                        <a:rPr lang="en-US" sz="2400" dirty="0">
                          <a:solidFill>
                            <a:schemeClr val="tx1"/>
                          </a:solidFill>
                          <a:latin typeface="Segoe UI" panose="020B0502040204020203" pitchFamily="34" charset="0"/>
                          <a:cs typeface="Segoe UI" panose="020B0502040204020203" pitchFamily="34" charset="0"/>
                        </a:rPr>
                        <a:t>Less than or equal</a:t>
                      </a:r>
                      <a:r>
                        <a:rPr lang="en-US" sz="2400" baseline="0" dirty="0">
                          <a:solidFill>
                            <a:schemeClr val="tx1"/>
                          </a:solidFill>
                          <a:latin typeface="Segoe UI" panose="020B0502040204020203" pitchFamily="34" charset="0"/>
                          <a:cs typeface="Segoe UI" panose="020B0502040204020203" pitchFamily="34" charset="0"/>
                        </a:rPr>
                        <a:t> to</a:t>
                      </a:r>
                      <a:endParaRPr lang="en-US" sz="240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-cle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r>
                        <a:rPr lang="en-US" sz="2400" dirty="0">
                          <a:solidFill>
                            <a:schemeClr val="tx1"/>
                          </a:solidFill>
                          <a:latin typeface="Segoe UI" panose="020B0502040204020203" pitchFamily="34" charset="0"/>
                          <a:cs typeface="Segoe UI" panose="020B0502040204020203" pitchFamily="34" charset="0"/>
                        </a:rPr>
                        <a:t>Wildcard equality</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-like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chemeClr val="tx1"/>
                          </a:solidFill>
                          <a:latin typeface="Segoe UI" panose="020B0502040204020203" pitchFamily="34" charset="0"/>
                          <a:cs typeface="Segoe UI" panose="020B0502040204020203" pitchFamily="34" charset="0"/>
                        </a:rPr>
                        <a:t>-clike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25463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f672e64f-aec7-496d-9408-a947b0c176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filtering syntax</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Where-Object</a:t>
            </a:r>
            <a:r>
              <a:rPr lang="en-US" dirty="0"/>
              <a:t> command provides filtering</a:t>
            </a:r>
          </a:p>
          <a:p>
            <a:r>
              <a:rPr lang="en-US" dirty="0"/>
              <a:t>Here are examples of basic syntax:</a:t>
            </a:r>
          </a:p>
          <a:p>
            <a:endParaRPr lang="en-US" dirty="0"/>
          </a:p>
          <a:p>
            <a:pPr marL="0" indent="0">
              <a:buNone/>
            </a:pPr>
            <a:r>
              <a:rPr lang="en-US" dirty="0">
                <a:latin typeface="Lucida Sans Unicode" panose="020B0602030504020204" pitchFamily="34" charset="0"/>
                <a:cs typeface="Lucida Sans Unicode" panose="020B0602030504020204" pitchFamily="34" charset="0"/>
              </a:rPr>
              <a:t>Get-Service |</a:t>
            </a:r>
          </a:p>
          <a:p>
            <a:pPr marL="0" indent="0">
              <a:buNone/>
            </a:pPr>
            <a:r>
              <a:rPr lang="en-US" dirty="0">
                <a:latin typeface="Lucida Sans Unicode" panose="020B0602030504020204" pitchFamily="34" charset="0"/>
                <a:cs typeface="Lucida Sans Unicode" panose="020B0602030504020204" pitchFamily="34" charset="0"/>
              </a:rPr>
              <a:t>Where Status –eq Running</a:t>
            </a:r>
          </a:p>
          <a:p>
            <a:pPr marL="0" indent="0">
              <a:buNone/>
            </a:pPr>
            <a:endParaRPr lang="en-US" dirty="0">
              <a:latin typeface="Lucida Sans Unicode" panose="020B0602030504020204" pitchFamily="34" charset="0"/>
              <a:cs typeface="Lucida Sans Unicode" panose="020B0602030504020204" pitchFamily="34" charset="0"/>
            </a:endParaRPr>
          </a:p>
          <a:p>
            <a:pPr marL="0" indent="0">
              <a:buNone/>
            </a:pPr>
            <a:r>
              <a:rPr lang="en-US" dirty="0">
                <a:latin typeface="Lucida Sans Unicode" panose="020B0602030504020204" pitchFamily="34" charset="0"/>
                <a:cs typeface="Lucida Sans Unicode" panose="020B0602030504020204" pitchFamily="34" charset="0"/>
              </a:rPr>
              <a:t>Get-Process |</a:t>
            </a:r>
          </a:p>
          <a:p>
            <a:pPr marL="0" indent="0">
              <a:buNone/>
            </a:pPr>
            <a:r>
              <a:rPr lang="en-US" dirty="0">
                <a:latin typeface="Lucida Sans Unicode" panose="020B0602030504020204" pitchFamily="34" charset="0"/>
                <a:cs typeface="Lucida Sans Unicode" panose="020B0602030504020204" pitchFamily="34" charset="0"/>
              </a:rPr>
              <a:t>Where CPU –gt 20</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4902" y="632089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737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4da7f372-a09c-4c31-85d8-4a44b81697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filtering syntax</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Limitations of the basic syntax:</a:t>
            </a:r>
          </a:p>
          <a:p>
            <a:r>
              <a:rPr lang="en-US" dirty="0"/>
              <a:t>It supports only a single comparison―you cannot compare two things</a:t>
            </a:r>
          </a:p>
          <a:p>
            <a:r>
              <a:rPr lang="en-US" dirty="0"/>
              <a:t>It does not support property dereferencing―you can refer to only direct properties of the object piped into the command</a:t>
            </a:r>
          </a:p>
          <a:p>
            <a:r>
              <a:rPr lang="en-US" dirty="0"/>
              <a:t>This will not work:</a:t>
            </a:r>
          </a:p>
          <a:p>
            <a:pPr lvl="1"/>
            <a:r>
              <a:rPr lang="en-US" dirty="0">
                <a:latin typeface="Lucida Sans Unicode" panose="020B0602030504020204" pitchFamily="34" charset="0"/>
                <a:cs typeface="Lucida Sans Unicode" panose="020B0602030504020204" pitchFamily="34" charset="0"/>
              </a:rPr>
              <a:t>Get-Service | Where Name.Length –gt 5</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4902" y="632089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5902" y="630764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618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152db5c5-dff2-4534-9574-458b20824a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filtering syntax</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Supports multiple conditions and has no restrictions on what kinds of expressions you </a:t>
            </a:r>
            <a:br>
              <a:rPr lang="en-US" dirty="0"/>
            </a:br>
            <a:r>
              <a:rPr lang="en-US" dirty="0"/>
              <a:t>can use</a:t>
            </a:r>
          </a:p>
          <a:p>
            <a:r>
              <a:rPr lang="en-US" dirty="0"/>
              <a:t>Requires a filter script that contains your filtering criteria and that evaluates to either True or False</a:t>
            </a:r>
          </a:p>
          <a:p>
            <a:r>
              <a:rPr lang="en-US" dirty="0"/>
              <a:t>Inside the filter script, use </a:t>
            </a:r>
            <a:r>
              <a:rPr lang="en-US" b="1" dirty="0"/>
              <a:t>$PSItem</a:t>
            </a:r>
            <a:r>
              <a:rPr lang="en-US" dirty="0"/>
              <a:t> or </a:t>
            </a:r>
            <a:r>
              <a:rPr lang="en-US" b="1" dirty="0"/>
              <a:t>$_</a:t>
            </a:r>
            <a:r>
              <a:rPr lang="en-US" dirty="0"/>
              <a:t> to refer to the object that was piped into the command</a:t>
            </a:r>
          </a:p>
          <a:p>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4902" y="632089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569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ecff1179-874e-4659-8f99-7d0ddd197a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filtering syntax</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Here are three examples of advanced filtering:</a:t>
            </a:r>
            <a:endParaRPr lang="en-US" sz="2000" dirty="0">
              <a:latin typeface="Consolas" pitchFamily="49" charset="0"/>
              <a:cs typeface="Consolas" pitchFamily="49" charset="0"/>
            </a:endParaRPr>
          </a:p>
          <a:p>
            <a:r>
              <a:rPr lang="en-US" sz="2000" dirty="0">
                <a:latin typeface="Lucida Sans Unicode" panose="020B0602030504020204" pitchFamily="34" charset="0"/>
                <a:cs typeface="Lucida Sans Unicode" panose="020B0602030504020204" pitchFamily="34" charset="0"/>
              </a:rPr>
              <a:t>Get-Service |</a:t>
            </a:r>
          </a:p>
          <a:p>
            <a:pPr marL="0" indent="0">
              <a:buNone/>
            </a:pPr>
            <a:r>
              <a:rPr lang="en-US" sz="2000" dirty="0">
                <a:latin typeface="Lucida Sans Unicode" panose="020B0602030504020204" pitchFamily="34" charset="0"/>
                <a:cs typeface="Lucida Sans Unicode" panose="020B0602030504020204" pitchFamily="34" charset="0"/>
              </a:rPr>
              <a:t>  Where-Object –Filter {$PSItem.Status –eq 'Running' }</a:t>
            </a:r>
          </a:p>
          <a:p>
            <a:r>
              <a:rPr lang="en-US" sz="2000" dirty="0">
                <a:latin typeface="Lucida Sans Unicode" panose="020B0602030504020204" pitchFamily="34" charset="0"/>
                <a:cs typeface="Lucida Sans Unicode" panose="020B0602030504020204" pitchFamily="34" charset="0"/>
              </a:rPr>
              <a:t>Get-Service | Where { $_.Status –eq 'Running' }</a:t>
            </a:r>
          </a:p>
          <a:p>
            <a:r>
              <a:rPr lang="en-US" sz="2000" dirty="0">
                <a:latin typeface="Lucida Sans Unicode" panose="020B0602030504020204" pitchFamily="34" charset="0"/>
                <a:cs typeface="Lucida Sans Unicode" panose="020B0602030504020204" pitchFamily="34" charset="0"/>
              </a:rPr>
              <a:t>Get-Service | ? { $PSItem.Status –eq 'Running' }</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4902" y="632089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793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5acbf174-594c-4786-8a62-2f1e484f5b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filtering syntax</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Boolean operators </a:t>
            </a:r>
            <a:r>
              <a:rPr lang="en-US" b="1" dirty="0"/>
              <a:t>-and</a:t>
            </a:r>
            <a:r>
              <a:rPr lang="en-US" dirty="0"/>
              <a:t> and </a:t>
            </a:r>
            <a:r>
              <a:rPr lang="en-US" b="1" dirty="0"/>
              <a:t>-or</a:t>
            </a:r>
            <a:r>
              <a:rPr lang="en-US" dirty="0"/>
              <a:t> to combine multiple comparisons into a single expression:</a:t>
            </a:r>
          </a:p>
          <a:p>
            <a:endParaRPr lang="en-US" dirty="0"/>
          </a:p>
          <a:p>
            <a:pPr marL="284163" lvl="1" indent="0">
              <a:buNone/>
            </a:pPr>
            <a:r>
              <a:rPr lang="en-US" dirty="0">
                <a:latin typeface="Lucida Sans Unicode" panose="020B0602030504020204" pitchFamily="34" charset="0"/>
                <a:cs typeface="Lucida Sans Unicode" panose="020B0602030504020204" pitchFamily="34" charset="0"/>
              </a:rPr>
              <a:t>Get-Volume | Where-Object –Filter {</a:t>
            </a:r>
          </a:p>
          <a:p>
            <a:pPr marL="284163" lvl="1" indent="0">
              <a:buNone/>
            </a:pPr>
            <a:r>
              <a:rPr lang="en-US" dirty="0">
                <a:latin typeface="Lucida Sans Unicode" panose="020B0602030504020204" pitchFamily="34" charset="0"/>
                <a:cs typeface="Lucida Sans Unicode" panose="020B0602030504020204" pitchFamily="34" charset="0"/>
              </a:rPr>
              <a:t>  $PSItem.HealthStatus –ne 'Healthy'</a:t>
            </a:r>
          </a:p>
          <a:p>
            <a:pPr marL="284163" lvl="1" indent="0">
              <a:buNone/>
            </a:pPr>
            <a:r>
              <a:rPr lang="en-US" dirty="0">
                <a:latin typeface="Lucida Sans Unicode" panose="020B0602030504020204" pitchFamily="34" charset="0"/>
                <a:cs typeface="Lucida Sans Unicode" panose="020B0602030504020204" pitchFamily="34" charset="0"/>
              </a:rPr>
              <a:t>    -or</a:t>
            </a:r>
          </a:p>
          <a:p>
            <a:pPr marL="284163" lvl="1" indent="0">
              <a:buNone/>
            </a:pPr>
            <a:r>
              <a:rPr lang="en-US" dirty="0">
                <a:latin typeface="Lucida Sans Unicode" panose="020B0602030504020204" pitchFamily="34" charset="0"/>
                <a:cs typeface="Lucida Sans Unicode" panose="020B0602030504020204" pitchFamily="34" charset="0"/>
              </a:rPr>
              <a:t>  $PSItem.SizeRemaining –lt 100MB</a:t>
            </a:r>
          </a:p>
          <a:p>
            <a:pPr marL="284163" lvl="1" indent="0">
              <a:buNone/>
            </a:pPr>
            <a:r>
              <a:rPr lang="en-US" dirty="0">
                <a:latin typeface="Lucida Sans Unicode" panose="020B0602030504020204" pitchFamily="34" charset="0"/>
                <a:cs typeface="Lucida Sans Unicode" panose="020B0602030504020204" pitchFamily="34" charset="0"/>
              </a:rPr>
              <a:t>}</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4902" y="632089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5902" y="630764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199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27b0898d-f6dc-400c-80ad-8ef1933b32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Filtering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various ways to filter objects out of the pipeline</a:t>
            </a:r>
          </a:p>
        </p:txBody>
      </p:sp>
    </p:spTree>
    <p:extLst>
      <p:ext uri="{BB962C8B-B14F-4D97-AF65-F5344CB8AC3E}">
        <p14:creationId xmlns:p14="http://schemas.microsoft.com/office/powerpoint/2010/main" val="1523372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01708528-9782-44f1-bd75-65c9a84a59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filtering performance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improve performance, move filtering as close to the beginning of the command line as possible</a:t>
            </a:r>
          </a:p>
          <a:p>
            <a:r>
              <a:rPr lang="en-US" dirty="0"/>
              <a:t>Some commands have parameters that can do some filtering for you, so whenever possible, use those parameters instead of </a:t>
            </a:r>
            <a:r>
              <a:rPr lang="en-US" b="1" dirty="0"/>
              <a:t>Where-Object</a:t>
            </a:r>
            <a:endParaRPr lang="en-US" dirty="0"/>
          </a:p>
        </p:txBody>
      </p:sp>
    </p:spTree>
    <p:extLst>
      <p:ext uri="{BB962C8B-B14F-4D97-AF65-F5344CB8AC3E}">
        <p14:creationId xmlns:p14="http://schemas.microsoft.com/office/powerpoint/2010/main" val="120453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962775e5-2be9-473c-b464-a48a94acea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B: Filtering objects</a:t>
            </a:r>
          </a:p>
        </p:txBody>
      </p:sp>
      <p:sp>
        <p:nvSpPr>
          <p:cNvPr id="3" name="Text Placeholder 2"/>
          <p:cNvSpPr>
            <a:spLocks noGrp="1"/>
          </p:cNvSpPr>
          <p:nvPr>
            <p:ph type="body" idx="1"/>
          </p:nvPr>
        </p:nvSpPr>
        <p:spPr/>
        <p:txBody>
          <a:bodyPr/>
          <a:lstStyle/>
          <a:p>
            <a:r>
              <a:rPr lang="en-US" dirty="0"/>
              <a:t>Exercise 1: Filtering objects</a:t>
            </a:r>
          </a:p>
        </p:txBody>
      </p:sp>
      <p:sp>
        <p:nvSpPr>
          <p:cNvPr id="4" name="TextBox 3"/>
          <p:cNvSpPr txBox="1"/>
          <p:nvPr/>
        </p:nvSpPr>
        <p:spPr>
          <a:xfrm>
            <a:off x="458788" y="3429000"/>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005064"/>
            <a:ext cx="7713612" cy="2246769"/>
          </a:xfrm>
          <a:prstGeom prst="rect">
            <a:avLst/>
          </a:prstGeom>
          <a:noFill/>
        </p:spPr>
        <p:txBody>
          <a:bodyPr vert="horz" wrap="square" rtlCol="0">
            <a:spAutoFit/>
          </a:bodyPr>
          <a:lstStyle/>
          <a:p>
            <a:r>
              <a:rPr lang="en-US" sz="2800" b="0" i="0" u="none" strike="noStrike" baseline="0" dirty="0">
                <a:latin typeface="Segoe UI"/>
              </a:rPr>
              <a:t>Virtual machines: 	</a:t>
            </a:r>
            <a:r>
              <a:rPr lang="en-US" sz="2800" b="1" i="0" u="none" strike="noStrike" baseline="0" dirty="0">
                <a:latin typeface="Segoe UI"/>
              </a:rPr>
              <a:t>10961C-LON-DC1</a:t>
            </a:r>
            <a:br>
              <a:rPr lang="en-US" sz="2800" b="1" i="0" u="none" strike="noStrike" baseline="0" dirty="0">
                <a:latin typeface="Segoe UI"/>
              </a:rPr>
            </a:br>
            <a:r>
              <a:rPr lang="en-US" sz="2800" b="1" i="0" u="none" strike="noStrike" baseline="0" dirty="0">
                <a:latin typeface="Segoe UI"/>
              </a:rPr>
              <a:t>				10961C-LON-CL1</a:t>
            </a:r>
            <a:endParaRPr lang="fr-CA" sz="2800" b="0" i="0" u="none" strike="noStrike" baseline="0" dirty="0">
              <a:latin typeface="Segoe UI"/>
            </a:endParaRPr>
          </a:p>
          <a:p>
            <a:r>
              <a:rPr lang="fr-CA" sz="2800" b="0" i="0" u="none" strike="noStrike" baseline="0" dirty="0">
                <a:latin typeface="Segoe UI"/>
              </a:rPr>
              <a:t>User name: 		</a:t>
            </a:r>
            <a:r>
              <a:rPr lang="en-US" sz="2800" b="1" i="0" u="none" strike="noStrike" baseline="0" dirty="0">
                <a:latin typeface="Segoe UI"/>
              </a:rPr>
              <a:t>Adatum\Administrator</a:t>
            </a:r>
            <a:endParaRPr lang="fr-CA"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a:p>
            <a:r>
              <a:rPr lang="en-US" sz="2800" dirty="0">
                <a:solidFill>
                  <a:srgbClr val="000000"/>
                </a:solidFill>
                <a:latin typeface="Segoe UI"/>
              </a:rPr>
              <a:t> </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30 minutes</a:t>
            </a:r>
          </a:p>
        </p:txBody>
      </p:sp>
    </p:spTree>
    <p:extLst>
      <p:ext uri="{BB962C8B-B14F-4D97-AF65-F5344CB8AC3E}">
        <p14:creationId xmlns:p14="http://schemas.microsoft.com/office/powerpoint/2010/main" val="3157761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Lab Scenario29443240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You are continuing your project to create management reports by using Windows PowerShell. You have to retrieve additional management information about the computers in your environment. You need the output of your commands to include only specified information and objects.</a:t>
            </a:r>
          </a:p>
        </p:txBody>
      </p:sp>
    </p:spTree>
    <p:extLst>
      <p:ext uri="{BB962C8B-B14F-4D97-AF65-F5344CB8AC3E}">
        <p14:creationId xmlns:p14="http://schemas.microsoft.com/office/powerpoint/2010/main" val="90715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pipeline?</a:t>
            </a:r>
          </a:p>
        </p:txBody>
      </p:sp>
      <p:sp>
        <p:nvSpPr>
          <p:cNvPr id="4" name="Content Placeholder 1"/>
          <p:cNvSpPr>
            <a:spLocks noGrp="1"/>
          </p:cNvSpPr>
          <p:nvPr/>
        </p:nvSpPr>
        <p:spPr bwMode="auto">
          <a:xfrm>
            <a:off x="458788" y="1021215"/>
            <a:ext cx="779657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PowerShell runs commands in a </a:t>
            </a:r>
            <a:r>
              <a:rPr lang="en-US" i="1" dirty="0"/>
              <a:t>pipeline</a:t>
            </a:r>
          </a:p>
          <a:p>
            <a:r>
              <a:rPr lang="en-US" dirty="0"/>
              <a:t>Each console command line is a pipeline</a:t>
            </a:r>
          </a:p>
          <a:p>
            <a:r>
              <a:rPr lang="en-US" dirty="0"/>
              <a:t>Commands separated by a pipe character (|) </a:t>
            </a:r>
          </a:p>
          <a:p>
            <a:r>
              <a:rPr lang="en-US" dirty="0"/>
              <a:t>Commands execute from left to right</a:t>
            </a:r>
          </a:p>
          <a:p>
            <a:r>
              <a:rPr lang="en-US" dirty="0"/>
              <a:t>Output of each command is </a:t>
            </a:r>
            <a:r>
              <a:rPr lang="en-US" i="1" dirty="0"/>
              <a:t>piped</a:t>
            </a:r>
            <a:r>
              <a:rPr lang="en-US" dirty="0"/>
              <a:t> (passed) to the next</a:t>
            </a:r>
          </a:p>
          <a:p>
            <a:r>
              <a:rPr lang="en-US" dirty="0"/>
              <a:t>The output of the last command in the pipeline is what appears on your screen</a:t>
            </a:r>
          </a:p>
          <a:p>
            <a:r>
              <a:rPr lang="en-US" dirty="0"/>
              <a:t>Piped commands typically follow the pattern </a:t>
            </a:r>
            <a:r>
              <a:rPr lang="en-US" b="1" dirty="0"/>
              <a:t>Get |Set</a:t>
            </a:r>
            <a:r>
              <a:rPr lang="en-US" dirty="0"/>
              <a:t>,</a:t>
            </a:r>
            <a:r>
              <a:rPr lang="en-US" b="1" dirty="0"/>
              <a:t> Get | Where</a:t>
            </a:r>
            <a:r>
              <a:rPr lang="en-US" dirty="0"/>
              <a:t>,</a:t>
            </a:r>
            <a:r>
              <a:rPr lang="en-US" b="1" dirty="0"/>
              <a:t> </a:t>
            </a:r>
            <a:r>
              <a:rPr lang="en-US" dirty="0"/>
              <a:t>or</a:t>
            </a:r>
            <a:r>
              <a:rPr lang="en-US" b="1" dirty="0"/>
              <a:t> Select | Set</a:t>
            </a:r>
          </a:p>
          <a:p>
            <a:endParaRPr lang="en-US" dirty="0"/>
          </a:p>
        </p:txBody>
      </p:sp>
    </p:spTree>
    <p:extLst>
      <p:ext uri="{BB962C8B-B14F-4D97-AF65-F5344CB8AC3E}">
        <p14:creationId xmlns:p14="http://schemas.microsoft.com/office/powerpoint/2010/main" val="1342308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f8cd1ea8-06b2-4ed0-9d2c-fdb2c507e8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Do you prefer the basic or advanced syntax of </a:t>
            </a:r>
            <a:r>
              <a:rPr lang="en-CA" b="1" dirty="0"/>
              <a:t>Where-Object</a:t>
            </a:r>
            <a:r>
              <a:rPr lang="en-CA" dirty="0"/>
              <a:t>?
What is the difference between </a:t>
            </a:r>
            <a:r>
              <a:rPr lang="en-CA" b="1" dirty="0"/>
              <a:t>Select-Object</a:t>
            </a:r>
            <a:r>
              <a:rPr lang="en-CA" dirty="0"/>
              <a:t> and </a:t>
            </a:r>
            <a:r>
              <a:rPr lang="en-CA" b="1" dirty="0"/>
              <a:t>Where-Object</a:t>
            </a:r>
            <a:r>
              <a:rPr lang="en-CA" dirty="0"/>
              <a:t>?
In the first task of this lab, were you able to achieve the goal without using the </a:t>
            </a:r>
            <a:r>
              <a:rPr lang="en-CA" b="1" dirty="0"/>
              <a:t>Where-Object</a:t>
            </a:r>
            <a:r>
              <a:rPr lang="en-CA" dirty="0"/>
              <a:t> command?</a:t>
            </a:r>
            <a:endParaRPr lang="en-US" dirty="0"/>
          </a:p>
        </p:txBody>
      </p:sp>
    </p:spTree>
    <p:extLst>
      <p:ext uri="{BB962C8B-B14F-4D97-AF65-F5344CB8AC3E}">
        <p14:creationId xmlns:p14="http://schemas.microsoft.com/office/powerpoint/2010/main" val="944301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7ecbec84-c405-4f5c-9cd9-7fb204ef2b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4: Enumerating objects in the pipeline</a:t>
            </a:r>
            <a:endParaRPr lang="en-US" dirty="0"/>
          </a:p>
        </p:txBody>
      </p:sp>
      <p:sp>
        <p:nvSpPr>
          <p:cNvPr id="3" name="Text Placeholder 2"/>
          <p:cNvSpPr>
            <a:spLocks noGrp="1"/>
          </p:cNvSpPr>
          <p:nvPr>
            <p:ph type="body" idx="1"/>
          </p:nvPr>
        </p:nvSpPr>
        <p:spPr/>
        <p:txBody>
          <a:bodyPr/>
          <a:lstStyle/>
          <a:p>
            <a:r>
              <a:rPr lang="en-CA" dirty="0"/>
              <a:t>Purpose of enumeration
Basic enumeration syntax
Demonstration: Basic enumeration
Advanced enumeration syntax
Demonstration: Advanced enumeration</a:t>
            </a:r>
            <a:endParaRPr lang="en-US" dirty="0"/>
          </a:p>
        </p:txBody>
      </p:sp>
    </p:spTree>
    <p:extLst>
      <p:ext uri="{BB962C8B-B14F-4D97-AF65-F5344CB8AC3E}">
        <p14:creationId xmlns:p14="http://schemas.microsoft.com/office/powerpoint/2010/main" val="275069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5377ae06-3be7-4195-bc3a-d1a5339fa7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enumeration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To take a collection of objects and:</a:t>
            </a:r>
          </a:p>
          <a:p>
            <a:pPr lvl="1"/>
            <a:r>
              <a:rPr lang="en-US" sz="2000" dirty="0"/>
              <a:t>Run an action on each item</a:t>
            </a:r>
          </a:p>
          <a:p>
            <a:pPr lvl="1"/>
            <a:r>
              <a:rPr lang="en-US" sz="2000" dirty="0"/>
              <a:t>Process them one at a time</a:t>
            </a:r>
            <a:endParaRPr lang="en-US" sz="2400" dirty="0"/>
          </a:p>
          <a:p>
            <a:r>
              <a:rPr lang="en-US" sz="2400" dirty="0"/>
              <a:t>Not necessary when Windows PowerShell has a command that can perform the action you need</a:t>
            </a:r>
          </a:p>
          <a:p>
            <a:r>
              <a:rPr lang="en-US" sz="2400" dirty="0"/>
              <a:t>Useful when an object has a method that does what you want, but Windows PowerShell does not offer an equivalent command</a:t>
            </a:r>
          </a:p>
        </p:txBody>
      </p:sp>
    </p:spTree>
    <p:extLst>
      <p:ext uri="{BB962C8B-B14F-4D97-AF65-F5344CB8AC3E}">
        <p14:creationId xmlns:p14="http://schemas.microsoft.com/office/powerpoint/2010/main" val="1346208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c23ebc4f-ab8d-4220-b143-a4fedb7f14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enumeration syntax</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latin typeface="Consolas" pitchFamily="49" charset="0"/>
                <a:cs typeface="Consolas" pitchFamily="49" charset="0"/>
              </a:rPr>
              <a:t>Get-ChildItem –Path C:\Example –File |</a:t>
            </a:r>
          </a:p>
          <a:p>
            <a:pPr marL="0" indent="0">
              <a:buNone/>
            </a:pPr>
            <a:r>
              <a:rPr lang="en-US" dirty="0">
                <a:latin typeface="Consolas" pitchFamily="49" charset="0"/>
                <a:cs typeface="Consolas" pitchFamily="49" charset="0"/>
              </a:rPr>
              <a:t>ForEach-Object –MemberType Encrypt</a:t>
            </a:r>
          </a:p>
          <a:p>
            <a:pPr marL="0" indent="0">
              <a:buNone/>
            </a:pP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Get-ChildItem –Path C:\Example –File |</a:t>
            </a:r>
          </a:p>
          <a:p>
            <a:pPr marL="0" indent="0">
              <a:buNone/>
            </a:pPr>
            <a:r>
              <a:rPr lang="en-US" dirty="0">
                <a:latin typeface="Consolas" pitchFamily="49" charset="0"/>
                <a:cs typeface="Consolas" pitchFamily="49" charset="0"/>
              </a:rPr>
              <a:t>ForEach Encrypt</a:t>
            </a:r>
          </a:p>
          <a:p>
            <a:pPr marL="0" indent="0">
              <a:buNone/>
            </a:pP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Get-ChildItem –Path C:\Example –File |</a:t>
            </a:r>
          </a:p>
          <a:p>
            <a:pPr marL="0" indent="0">
              <a:buNone/>
            </a:pPr>
            <a:r>
              <a:rPr lang="en-US" dirty="0">
                <a:latin typeface="Consolas" pitchFamily="49" charset="0"/>
                <a:cs typeface="Consolas" pitchFamily="49" charset="0"/>
              </a:rPr>
              <a:t>% –MemberType Encrypt</a:t>
            </a:r>
          </a:p>
          <a:p>
            <a:pPr marL="0" indent="0">
              <a:buNone/>
            </a:pPr>
            <a:endParaRPr lang="en-US" dirty="0">
              <a:latin typeface="Consolas" pitchFamily="49" charset="0"/>
              <a:cs typeface="Consolas" pitchFamily="49" charset="0"/>
            </a:endParaRP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4902" y="632089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889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ed760d19-c2a6-442c-94b2-a521f0a8e3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enumeration syntax</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Limitations:</a:t>
            </a:r>
          </a:p>
          <a:p>
            <a:r>
              <a:rPr lang="en-US" dirty="0"/>
              <a:t>Can access only a single member (method or property) of the objects that were piped into the command</a:t>
            </a:r>
          </a:p>
          <a:p>
            <a:r>
              <a:rPr lang="en-US" dirty="0"/>
              <a:t>Cannot:</a:t>
            </a:r>
          </a:p>
          <a:p>
            <a:pPr lvl="1"/>
            <a:r>
              <a:rPr lang="en-US" dirty="0"/>
              <a:t>Run commands or code</a:t>
            </a:r>
          </a:p>
          <a:p>
            <a:pPr lvl="1"/>
            <a:r>
              <a:rPr lang="en-US" dirty="0"/>
              <a:t>Evaluate expressions</a:t>
            </a:r>
          </a:p>
          <a:p>
            <a:pPr lvl="1"/>
            <a:r>
              <a:rPr lang="en-US" dirty="0"/>
              <a:t>Make logical decisions</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4902" y="632089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5902" y="630764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223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93083474-0e07-4faf-986c-4ee45c9e71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Basic enumeration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basic enumeration syntax to enumerate several objects in a collection</a:t>
            </a:r>
          </a:p>
        </p:txBody>
      </p:sp>
    </p:spTree>
    <p:extLst>
      <p:ext uri="{BB962C8B-B14F-4D97-AF65-F5344CB8AC3E}">
        <p14:creationId xmlns:p14="http://schemas.microsoft.com/office/powerpoint/2010/main" val="2898573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ac2a1cac-651c-49ec-b88a-16bf8af7cc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enumeration syntax</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Allows you to perform any task by writing commands in a script block</a:t>
            </a:r>
          </a:p>
          <a:p>
            <a:r>
              <a:rPr lang="en-US" dirty="0"/>
              <a:t>Uses </a:t>
            </a:r>
            <a:r>
              <a:rPr lang="en-US" b="1" dirty="0"/>
              <a:t>$PSItem</a:t>
            </a:r>
            <a:r>
              <a:rPr lang="en-US" dirty="0"/>
              <a:t> or </a:t>
            </a:r>
            <a:r>
              <a:rPr lang="en-US" b="1" dirty="0"/>
              <a:t>$_</a:t>
            </a:r>
            <a:r>
              <a:rPr lang="en-US" dirty="0"/>
              <a:t> to reference the objects that were piped into the command:</a:t>
            </a:r>
          </a:p>
          <a:p>
            <a:pPr marL="627063" lvl="1" indent="-342900"/>
            <a:r>
              <a:rPr lang="en-US" dirty="0">
                <a:latin typeface="Lucida Sans Unicode" panose="020B0602030504020204" pitchFamily="34" charset="0"/>
                <a:cs typeface="Lucida Sans Unicode" panose="020B0602030504020204" pitchFamily="34" charset="0"/>
              </a:rPr>
              <a:t>Get-ChildItem C:\Test –File |</a:t>
            </a:r>
          </a:p>
          <a:p>
            <a:pPr marL="284163" lvl="1" indent="0">
              <a:buNone/>
            </a:pPr>
            <a:r>
              <a:rPr lang="en-US" dirty="0">
                <a:latin typeface="Lucida Sans Unicode" panose="020B0602030504020204" pitchFamily="34" charset="0"/>
                <a:cs typeface="Lucida Sans Unicode" panose="020B0602030504020204" pitchFamily="34" charset="0"/>
              </a:rPr>
              <a:t>   ForEach-Object { $PSItem.Encrypt() }</a:t>
            </a:r>
            <a:endParaRPr lang="en-US" dirty="0">
              <a:latin typeface="Consolas" pitchFamily="49" charset="0"/>
              <a:cs typeface="Consolas" pitchFamily="49" charset="0"/>
            </a:endParaRPr>
          </a:p>
          <a:p>
            <a:r>
              <a:rPr lang="en-US" dirty="0"/>
              <a:t>Has additional parameters that allow you to specify actions to take before and after the collection of objects is processed</a:t>
            </a:r>
          </a:p>
        </p:txBody>
      </p:sp>
    </p:spTree>
    <p:extLst>
      <p:ext uri="{BB962C8B-B14F-4D97-AF65-F5344CB8AC3E}">
        <p14:creationId xmlns:p14="http://schemas.microsoft.com/office/powerpoint/2010/main" val="37916110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566354c7-c0cf-4561-9478-8e1c9e8339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Advanced enumeration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two ways to use the advanced enumeration syntax to perform tasks on several objects</a:t>
            </a:r>
          </a:p>
        </p:txBody>
      </p:sp>
    </p:spTree>
    <p:extLst>
      <p:ext uri="{BB962C8B-B14F-4D97-AF65-F5344CB8AC3E}">
        <p14:creationId xmlns:p14="http://schemas.microsoft.com/office/powerpoint/2010/main" val="3916608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40b78c3c-807a-44bb-9de1-3b961757ba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C: Enumerating objects</a:t>
            </a:r>
          </a:p>
        </p:txBody>
      </p:sp>
      <p:sp>
        <p:nvSpPr>
          <p:cNvPr id="3" name="Text Placeholder 2"/>
          <p:cNvSpPr>
            <a:spLocks noGrp="1"/>
          </p:cNvSpPr>
          <p:nvPr>
            <p:ph type="body" idx="1"/>
          </p:nvPr>
        </p:nvSpPr>
        <p:spPr/>
        <p:txBody>
          <a:bodyPr/>
          <a:lstStyle/>
          <a:p>
            <a:r>
              <a:rPr lang="en-US" dirty="0"/>
              <a:t>Exercise 1: Enumerating objects</a:t>
            </a:r>
          </a:p>
        </p:txBody>
      </p:sp>
      <p:sp>
        <p:nvSpPr>
          <p:cNvPr id="4" name="TextBox 3"/>
          <p:cNvSpPr txBox="1"/>
          <p:nvPr/>
        </p:nvSpPr>
        <p:spPr>
          <a:xfrm>
            <a:off x="458788" y="3429000"/>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3933056"/>
            <a:ext cx="7857628" cy="1815882"/>
          </a:xfrm>
          <a:prstGeom prst="rect">
            <a:avLst/>
          </a:prstGeom>
          <a:noFill/>
        </p:spPr>
        <p:txBody>
          <a:bodyPr vert="horz" wrap="square" rtlCol="0">
            <a:spAutoFit/>
          </a:bodyPr>
          <a:lstStyle/>
          <a:p>
            <a:r>
              <a:rPr lang="en-US" sz="2800" b="0" i="0" u="none" strike="noStrike" baseline="0" dirty="0">
                <a:latin typeface="Segoe UI"/>
              </a:rPr>
              <a:t>Virtual machines: 	</a:t>
            </a:r>
            <a:r>
              <a:rPr lang="en-US" sz="2800" b="1" i="0" u="none" strike="noStrike" baseline="0" dirty="0">
                <a:latin typeface="Segoe UI"/>
              </a:rPr>
              <a:t>10961C-LON-DC1</a:t>
            </a:r>
            <a:br>
              <a:rPr lang="en-US" sz="2800" b="1" i="0" u="none" strike="noStrike" baseline="0" dirty="0">
                <a:latin typeface="Segoe UI"/>
              </a:rPr>
            </a:br>
            <a:r>
              <a:rPr lang="en-US" sz="2800" b="1" i="0" u="none" strike="noStrike" baseline="0" dirty="0">
                <a:latin typeface="Segoe UI"/>
              </a:rPr>
              <a:t>				10961C-LON-CL1</a:t>
            </a:r>
            <a:endParaRPr lang="fr-CA" sz="2800" b="0" i="0" u="none" strike="noStrike" baseline="0" dirty="0">
              <a:latin typeface="Segoe UI"/>
            </a:endParaRPr>
          </a:p>
          <a:p>
            <a:r>
              <a:rPr lang="fr-CA" sz="2800" b="0" i="0" u="none" strike="noStrike" baseline="0" dirty="0">
                <a:latin typeface="Segoe UI"/>
              </a:rPr>
              <a:t>User </a:t>
            </a:r>
            <a:r>
              <a:rPr lang="en-US" sz="2800" b="0" i="0" u="none" strike="noStrike" baseline="0" dirty="0">
                <a:latin typeface="Segoe UI"/>
              </a:rPr>
              <a:t>name</a:t>
            </a:r>
            <a:r>
              <a:rPr lang="fr-CA" sz="2800" b="0" i="0" u="none" strike="noStrike" baseline="0" dirty="0">
                <a:latin typeface="Segoe UI"/>
              </a:rPr>
              <a:t>: 		</a:t>
            </a:r>
            <a:r>
              <a:rPr lang="en-US" sz="2800" b="1" i="0" u="none" strike="noStrike" baseline="0" dirty="0">
                <a:latin typeface="Segoe UI"/>
              </a:rPr>
              <a:t>Adatum\Administrator</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30 minutes</a:t>
            </a:r>
          </a:p>
        </p:txBody>
      </p:sp>
    </p:spTree>
    <p:extLst>
      <p:ext uri="{BB962C8B-B14F-4D97-AF65-F5344CB8AC3E}">
        <p14:creationId xmlns:p14="http://schemas.microsoft.com/office/powerpoint/2010/main" val="2599745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Lab Scenario2623520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You are a network administrator for Adatum Corporation. You were recently made responsible for managing the infrastructure for the London branch office. You have to complete several management tasks by using Windows PowerShell. These tasks require you to perform actions on multiple objects.</a:t>
            </a:r>
          </a:p>
        </p:txBody>
      </p:sp>
    </p:spTree>
    <p:extLst>
      <p:ext uri="{BB962C8B-B14F-4D97-AF65-F5344CB8AC3E}">
        <p14:creationId xmlns:p14="http://schemas.microsoft.com/office/powerpoint/2010/main" val="362181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output</a:t>
            </a:r>
          </a:p>
        </p:txBody>
      </p:sp>
      <p:sp>
        <p:nvSpPr>
          <p:cNvPr id="4" name="Content Placeholder 2"/>
          <p:cNvSpPr>
            <a:spLocks noGrp="1"/>
          </p:cNvSpPr>
          <p:nvPr/>
        </p:nvSpPr>
        <p:spPr bwMode="auto">
          <a:xfrm>
            <a:off x="458788" y="1021215"/>
            <a:ext cx="8119156" cy="15468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PowerShell commands produce objects as their output </a:t>
            </a:r>
          </a:p>
          <a:p>
            <a:r>
              <a:rPr lang="en-US" dirty="0"/>
              <a:t>An object is like a table of data in memory</a:t>
            </a:r>
          </a:p>
          <a:p>
            <a:r>
              <a:rPr lang="en-US" dirty="0"/>
              <a:t>Allows the </a:t>
            </a:r>
            <a:r>
              <a:rPr lang="en-US" b="1" dirty="0"/>
              <a:t>Get | Set </a:t>
            </a:r>
            <a:r>
              <a:rPr lang="en-US" dirty="0"/>
              <a:t>pattern to work</a:t>
            </a:r>
          </a:p>
        </p:txBody>
      </p:sp>
      <p:graphicFrame>
        <p:nvGraphicFramePr>
          <p:cNvPr id="5" name="Table 4"/>
          <p:cNvGraphicFramePr>
            <a:graphicFrameLocks noGrp="1"/>
          </p:cNvGraphicFramePr>
          <p:nvPr>
            <p:extLst>
              <p:ext uri="{D42A27DB-BD31-4B8C-83A1-F6EECF244321}">
                <p14:modId xmlns:p14="http://schemas.microsoft.com/office/powerpoint/2010/main" val="850703807"/>
              </p:ext>
            </p:extLst>
          </p:nvPr>
        </p:nvGraphicFramePr>
        <p:xfrm>
          <a:off x="1543455" y="4811980"/>
          <a:ext cx="6096000" cy="1950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56609">
                <a:tc>
                  <a:txBody>
                    <a:bodyPr/>
                    <a:lstStyle/>
                    <a:p>
                      <a:r>
                        <a:rPr lang="en-US" sz="2200" dirty="0">
                          <a:solidFill>
                            <a:sysClr val="windowText" lastClr="000000"/>
                          </a:solidFill>
                          <a:latin typeface="Segoe UI" panose="020B0502040204020203" pitchFamily="34" charset="0"/>
                          <a:cs typeface="Segoe UI" panose="020B0502040204020203" pitchFamily="34"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a:solidFill>
                            <a:sysClr val="windowText" lastClr="000000"/>
                          </a:solidFill>
                          <a:latin typeface="Segoe UI" panose="020B0502040204020203" pitchFamily="34" charset="0"/>
                          <a:cs typeface="Segoe UI" panose="020B0502040204020203" pitchFamily="34" charset="0"/>
                        </a:rPr>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a:solidFill>
                            <a:sysClr val="windowText" lastClr="000000"/>
                          </a:solidFill>
                          <a:latin typeface="Segoe UI" panose="020B0502040204020203" pitchFamily="34" charset="0"/>
                          <a:cs typeface="Segoe UI" panose="020B0502040204020203" pitchFamily="34" charset="0"/>
                        </a:rPr>
                        <a:t>DisplayName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609">
                <a:tc>
                  <a:txBody>
                    <a:bodyPr/>
                    <a:lstStyle/>
                    <a:p>
                      <a:r>
                        <a:rPr lang="en-US" sz="2200" dirty="0">
                          <a:solidFill>
                            <a:sysClr val="windowText" lastClr="000000"/>
                          </a:solidFill>
                          <a:latin typeface="Segoe UI" panose="020B0502040204020203" pitchFamily="34" charset="0"/>
                          <a:cs typeface="Segoe UI" panose="020B0502040204020203" pitchFamily="34" charset="0"/>
                        </a:rPr>
                        <a:t>WinRM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a:solidFill>
                            <a:sysClr val="windowText" lastClr="000000"/>
                          </a:solidFill>
                          <a:latin typeface="Segoe UI" panose="020B0502040204020203" pitchFamily="34" charset="0"/>
                          <a:cs typeface="Segoe UI" panose="020B0502040204020203" pitchFamily="34" charset="0"/>
                        </a:rPr>
                        <a:t>Running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a:solidFill>
                            <a:sysClr val="windowText" lastClr="000000"/>
                          </a:solidFill>
                          <a:latin typeface="Segoe UI" panose="020B0502040204020203" pitchFamily="34" charset="0"/>
                          <a:cs typeface="Segoe UI" panose="020B0502040204020203" pitchFamily="34" charset="0"/>
                        </a:rPr>
                        <a:t>Windows Remote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6609">
                <a:tc>
                  <a:txBody>
                    <a:bodyPr/>
                    <a:lstStyle/>
                    <a:p>
                      <a:r>
                        <a:rPr lang="en-US" sz="2200" dirty="0">
                          <a:solidFill>
                            <a:sysClr val="windowText" lastClr="000000"/>
                          </a:solidFill>
                          <a:latin typeface="Segoe UI" panose="020B0502040204020203" pitchFamily="34" charset="0"/>
                          <a:cs typeface="Segoe UI" panose="020B0502040204020203" pitchFamily="34" charset="0"/>
                        </a:rPr>
                        <a:t>VDS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a:solidFill>
                            <a:sysClr val="windowText" lastClr="000000"/>
                          </a:solidFill>
                          <a:latin typeface="Segoe UI" panose="020B0502040204020203" pitchFamily="34" charset="0"/>
                          <a:cs typeface="Segoe UI" panose="020B0502040204020203" pitchFamily="34" charset="0"/>
                        </a:rPr>
                        <a:t>Running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a:solidFill>
                            <a:sysClr val="windowText" lastClr="000000"/>
                          </a:solidFill>
                          <a:latin typeface="Segoe UI" panose="020B0502040204020203" pitchFamily="34" charset="0"/>
                          <a:cs typeface="Segoe UI" panose="020B0502040204020203" pitchFamily="34" charset="0"/>
                        </a:rPr>
                        <a:t>Virtual Disk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3"/>
          <p:cNvSpPr txBox="1"/>
          <p:nvPr/>
        </p:nvSpPr>
        <p:spPr>
          <a:xfrm>
            <a:off x="5019472" y="3856780"/>
            <a:ext cx="148833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FF0000"/>
                </a:solidFill>
                <a:latin typeface="Segoe UI" panose="020B0502040204020203" pitchFamily="34" charset="0"/>
                <a:cs typeface="Segoe UI" panose="020B0502040204020203" pitchFamily="34" charset="0"/>
              </a:rPr>
              <a:t>Property</a:t>
            </a:r>
          </a:p>
        </p:txBody>
      </p:sp>
      <p:sp>
        <p:nvSpPr>
          <p:cNvPr id="7" name="TextBox 4"/>
          <p:cNvSpPr txBox="1"/>
          <p:nvPr/>
        </p:nvSpPr>
        <p:spPr>
          <a:xfrm>
            <a:off x="107004" y="5215410"/>
            <a:ext cx="148833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FF0000"/>
                </a:solidFill>
                <a:latin typeface="Segoe UI" panose="020B0502040204020203" pitchFamily="34" charset="0"/>
                <a:cs typeface="Segoe UI" panose="020B0502040204020203" pitchFamily="34" charset="0"/>
              </a:rPr>
              <a:t>Object</a:t>
            </a:r>
          </a:p>
        </p:txBody>
      </p:sp>
      <p:sp>
        <p:nvSpPr>
          <p:cNvPr id="8" name="TextBox 5"/>
          <p:cNvSpPr txBox="1"/>
          <p:nvPr/>
        </p:nvSpPr>
        <p:spPr>
          <a:xfrm>
            <a:off x="7428689" y="4157859"/>
            <a:ext cx="1488332" cy="369332"/>
          </a:xfrm>
          <a:prstGeom prst="rect">
            <a:avLst/>
          </a:prstGeom>
          <a:noFill/>
          <a:ln w="28575">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rgbClr val="FF0000"/>
                </a:solidFill>
                <a:latin typeface="Segoe UI" panose="020B0502040204020203" pitchFamily="34" charset="0"/>
                <a:cs typeface="Segoe UI" panose="020B0502040204020203" pitchFamily="34" charset="0"/>
              </a:rPr>
              <a:t>Collection</a:t>
            </a:r>
          </a:p>
        </p:txBody>
      </p:sp>
      <p:cxnSp>
        <p:nvCxnSpPr>
          <p:cNvPr id="9" name="Straight Connector 8"/>
          <p:cNvCxnSpPr/>
          <p:nvPr/>
        </p:nvCxnSpPr>
        <p:spPr bwMode="auto">
          <a:xfrm>
            <a:off x="7879404" y="4819978"/>
            <a:ext cx="0" cy="1911898"/>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V="1">
            <a:off x="7879404" y="4527191"/>
            <a:ext cx="700392" cy="1100182"/>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p:spPr>
      </p:cxnSp>
      <p:cxnSp>
        <p:nvCxnSpPr>
          <p:cNvPr id="11" name="Straight Arrow Connector 10"/>
          <p:cNvCxnSpPr/>
          <p:nvPr/>
        </p:nvCxnSpPr>
        <p:spPr bwMode="auto">
          <a:xfrm>
            <a:off x="6361889" y="4041446"/>
            <a:ext cx="0" cy="778532"/>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a:ln>
          <a:effectLst/>
        </p:spPr>
      </p:cxnSp>
      <p:cxnSp>
        <p:nvCxnSpPr>
          <p:cNvPr id="12" name="Straight Arrow Connector 11"/>
          <p:cNvCxnSpPr/>
          <p:nvPr/>
        </p:nvCxnSpPr>
        <p:spPr bwMode="auto">
          <a:xfrm>
            <a:off x="447472" y="5627373"/>
            <a:ext cx="1420239"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072896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b07cb366-6328-4a4e-aebd-710ebf2b31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Do you prefer the basic or advanced syntax of </a:t>
            </a:r>
            <a:r>
              <a:rPr lang="en-CA" b="1" dirty="0"/>
              <a:t>ForEach-Object</a:t>
            </a:r>
            <a:r>
              <a:rPr lang="en-CA" dirty="0"/>
              <a:t>?</a:t>
            </a:r>
            <a:endParaRPr lang="en-US" dirty="0"/>
          </a:p>
        </p:txBody>
      </p:sp>
    </p:spTree>
    <p:extLst>
      <p:ext uri="{BB962C8B-B14F-4D97-AF65-F5344CB8AC3E}">
        <p14:creationId xmlns:p14="http://schemas.microsoft.com/office/powerpoint/2010/main" val="3144252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5: Sending pipeline data as output</a:t>
            </a:r>
            <a:endParaRPr lang="en-US" dirty="0"/>
          </a:p>
        </p:txBody>
      </p:sp>
      <p:sp>
        <p:nvSpPr>
          <p:cNvPr id="3" name="Text Placeholder 2"/>
          <p:cNvSpPr>
            <a:spLocks noGrp="1"/>
          </p:cNvSpPr>
          <p:nvPr>
            <p:ph type="body" idx="1"/>
          </p:nvPr>
        </p:nvSpPr>
        <p:spPr/>
        <p:txBody>
          <a:bodyPr/>
          <a:lstStyle/>
          <a:p>
            <a:r>
              <a:rPr lang="en-CA" dirty="0"/>
              <a:t>Writing output to a file
Converting output to CSV
Converting output to XML
Converting output to JSON
Converting output to HTML
Demonstration: Exporting data
Additional output options</a:t>
            </a:r>
            <a:endParaRPr lang="en-US" dirty="0"/>
          </a:p>
        </p:txBody>
      </p:sp>
    </p:spTree>
    <p:extLst>
      <p:ext uri="{BB962C8B-B14F-4D97-AF65-F5344CB8AC3E}">
        <p14:creationId xmlns:p14="http://schemas.microsoft.com/office/powerpoint/2010/main" val="1191656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Writing output to a file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1" dirty="0"/>
              <a:t>Out-File</a:t>
            </a:r>
            <a:r>
              <a:rPr lang="en-US" sz="2400" dirty="0"/>
              <a:t> writes whatever is in the pipeline to a text file</a:t>
            </a:r>
          </a:p>
          <a:p>
            <a:r>
              <a:rPr lang="en-CA" sz="2400" dirty="0"/>
              <a:t>The</a:t>
            </a:r>
            <a:r>
              <a:rPr lang="en-CA" sz="2400" b="1" dirty="0"/>
              <a:t> &gt; </a:t>
            </a:r>
            <a:r>
              <a:rPr lang="en-CA" sz="2400" dirty="0"/>
              <a:t>and</a:t>
            </a:r>
            <a:r>
              <a:rPr lang="en-CA" sz="2400" b="1" dirty="0"/>
              <a:t> &gt;&gt; </a:t>
            </a:r>
            <a:r>
              <a:rPr lang="en-CA" sz="2400" dirty="0"/>
              <a:t>redirection operators </a:t>
            </a:r>
            <a:r>
              <a:rPr lang="en-US" sz="2400" dirty="0"/>
              <a:t>are also supported</a:t>
            </a:r>
          </a:p>
          <a:p>
            <a:r>
              <a:rPr lang="en-CA" sz="2400" dirty="0"/>
              <a:t>The text file is formatted exactly the same as the data would have appeared on the screen―no conversion to another form occurs</a:t>
            </a:r>
          </a:p>
          <a:p>
            <a:r>
              <a:rPr lang="en-US" sz="2400" dirty="0"/>
              <a:t>Unless the data has been converted to another form, the resulting text file is usually suitable for viewing only by a person</a:t>
            </a:r>
          </a:p>
          <a:p>
            <a:r>
              <a:rPr lang="en-US" sz="2400" dirty="0"/>
              <a:t>As you start to build more complex commands, you need to keep track of what the pipeline contains at each step</a:t>
            </a:r>
          </a:p>
        </p:txBody>
      </p:sp>
    </p:spTree>
    <p:extLst>
      <p:ext uri="{BB962C8B-B14F-4D97-AF65-F5344CB8AC3E}">
        <p14:creationId xmlns:p14="http://schemas.microsoft.com/office/powerpoint/2010/main" val="1039757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output to CSV</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The commands are:</a:t>
            </a:r>
          </a:p>
          <a:p>
            <a:pPr lvl="1"/>
            <a:r>
              <a:rPr lang="en-US" b="1" dirty="0"/>
              <a:t>ConvertTo-CSV</a:t>
            </a:r>
            <a:endParaRPr lang="en-US" dirty="0"/>
          </a:p>
          <a:p>
            <a:pPr lvl="1"/>
            <a:r>
              <a:rPr lang="en-US" b="1" dirty="0"/>
              <a:t>Export-CSV</a:t>
            </a:r>
            <a:endParaRPr lang="en-US" dirty="0"/>
          </a:p>
          <a:p>
            <a:pPr lvl="0"/>
            <a:r>
              <a:rPr lang="en-US" dirty="0"/>
              <a:t>The commands send:</a:t>
            </a:r>
          </a:p>
          <a:p>
            <a:pPr lvl="1"/>
            <a:r>
              <a:rPr lang="en-US" dirty="0"/>
              <a:t>Properties as headers</a:t>
            </a:r>
          </a:p>
          <a:p>
            <a:pPr lvl="1"/>
            <a:r>
              <a:rPr lang="en-US" dirty="0"/>
              <a:t>No type information</a:t>
            </a:r>
          </a:p>
          <a:p>
            <a:pPr lvl="0"/>
            <a:r>
              <a:rPr lang="en-US" dirty="0"/>
              <a:t>You can easily open large CSV files in Excel</a:t>
            </a:r>
          </a:p>
          <a:p>
            <a:endParaRPr lang="en-US" dirty="0"/>
          </a:p>
          <a:p>
            <a:endParaRPr lang="en-US" b="1" dirty="0"/>
          </a:p>
        </p:txBody>
      </p:sp>
    </p:spTree>
    <p:extLst>
      <p:ext uri="{BB962C8B-B14F-4D97-AF65-F5344CB8AC3E}">
        <p14:creationId xmlns:p14="http://schemas.microsoft.com/office/powerpoint/2010/main" val="1679128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f82b36a8-1c70-4d9d-a573-0f1960cd98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output to XML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a:t>ConvertTo-CliXml</a:t>
            </a:r>
          </a:p>
          <a:p>
            <a:r>
              <a:rPr lang="en-US" b="1" dirty="0"/>
              <a:t>Export-CliXml</a:t>
            </a:r>
          </a:p>
          <a:p>
            <a:r>
              <a:rPr lang="en-US" dirty="0"/>
              <a:t>Portable data format</a:t>
            </a:r>
          </a:p>
          <a:p>
            <a:r>
              <a:rPr lang="en-US" dirty="0"/>
              <a:t>Multivalue properties become individual entries</a:t>
            </a:r>
          </a:p>
          <a:p>
            <a:endParaRPr lang="en-US" dirty="0"/>
          </a:p>
        </p:txBody>
      </p:sp>
    </p:spTree>
    <p:extLst>
      <p:ext uri="{BB962C8B-B14F-4D97-AF65-F5344CB8AC3E}">
        <p14:creationId xmlns:p14="http://schemas.microsoft.com/office/powerpoint/2010/main" val="18497437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39d7a7e1-df8c-4942-9b59-2d44cf925e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output to JSON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The command is</a:t>
            </a:r>
          </a:p>
          <a:p>
            <a:pPr lvl="1"/>
            <a:r>
              <a:rPr lang="en-US" b="1" dirty="0"/>
              <a:t>ConvertTo-JSON</a:t>
            </a:r>
            <a:endParaRPr lang="en-US" dirty="0"/>
          </a:p>
          <a:p>
            <a:pPr lvl="0"/>
            <a:r>
              <a:rPr lang="en-US" dirty="0"/>
              <a:t>The advantages are:</a:t>
            </a:r>
          </a:p>
          <a:p>
            <a:pPr lvl="1"/>
            <a:r>
              <a:rPr lang="en-US" dirty="0"/>
              <a:t>Compactness</a:t>
            </a:r>
          </a:p>
          <a:p>
            <a:pPr lvl="1"/>
            <a:r>
              <a:rPr lang="en-US" dirty="0"/>
              <a:t>Ease of use, especially with JavaScript</a:t>
            </a:r>
          </a:p>
          <a:p>
            <a:pPr lvl="1"/>
            <a:r>
              <a:rPr lang="en-US" dirty="0"/>
              <a:t>A format like a hash table</a:t>
            </a:r>
          </a:p>
        </p:txBody>
      </p:sp>
    </p:spTree>
    <p:extLst>
      <p:ext uri="{BB962C8B-B14F-4D97-AF65-F5344CB8AC3E}">
        <p14:creationId xmlns:p14="http://schemas.microsoft.com/office/powerpoint/2010/main" val="39107291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cbe8396c-5e0d-4c8e-a80f-42a9c912fc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output to HTML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The command is </a:t>
            </a:r>
            <a:r>
              <a:rPr lang="en-US" b="1" dirty="0"/>
              <a:t>ConvertTo-HTML</a:t>
            </a:r>
            <a:endParaRPr lang="en-US" dirty="0"/>
          </a:p>
          <a:p>
            <a:pPr lvl="0"/>
            <a:r>
              <a:rPr lang="en-US" dirty="0"/>
              <a:t>The command creates a table or list in HTML</a:t>
            </a:r>
          </a:p>
          <a:p>
            <a:pPr lvl="0"/>
            <a:r>
              <a:rPr lang="en-US" dirty="0"/>
              <a:t>You must pipe the output to a file</a:t>
            </a:r>
          </a:p>
          <a:p>
            <a:pPr lvl="0"/>
            <a:r>
              <a:rPr lang="en-US" dirty="0"/>
              <a:t>The parameters include:</a:t>
            </a:r>
          </a:p>
          <a:p>
            <a:pPr lvl="1"/>
            <a:r>
              <a:rPr lang="en-US" i="1" dirty="0"/>
              <a:t>-Head</a:t>
            </a:r>
          </a:p>
          <a:p>
            <a:pPr lvl="1"/>
            <a:r>
              <a:rPr lang="en-US" i="1" dirty="0"/>
              <a:t>-Title</a:t>
            </a:r>
          </a:p>
          <a:p>
            <a:pPr lvl="1"/>
            <a:r>
              <a:rPr lang="en-US" i="1" dirty="0"/>
              <a:t>-PreContent</a:t>
            </a:r>
          </a:p>
          <a:p>
            <a:pPr lvl="1"/>
            <a:r>
              <a:rPr lang="en-US" i="1" dirty="0"/>
              <a:t>-Postcontent</a:t>
            </a:r>
          </a:p>
        </p:txBody>
      </p:sp>
    </p:spTree>
    <p:extLst>
      <p:ext uri="{BB962C8B-B14F-4D97-AF65-F5344CB8AC3E}">
        <p14:creationId xmlns:p14="http://schemas.microsoft.com/office/powerpoint/2010/main" val="25439365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2698a7b9-639a-44f4-88ff-f6298ebcd0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Exporting data</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different ways to convert and export data</a:t>
            </a:r>
          </a:p>
        </p:txBody>
      </p:sp>
    </p:spTree>
    <p:extLst>
      <p:ext uri="{BB962C8B-B14F-4D97-AF65-F5344CB8AC3E}">
        <p14:creationId xmlns:p14="http://schemas.microsoft.com/office/powerpoint/2010/main" val="39016527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66233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3506145c-0cc4-40f0-8b0b-2d2103e5e4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output options</a:t>
            </a:r>
          </a:p>
        </p:txBody>
      </p:sp>
      <p:sp>
        <p:nvSpPr>
          <p:cNvPr id="4" name="Content Placeholder 2"/>
          <p:cNvSpPr>
            <a:spLocks noGrp="1"/>
          </p:cNvSpPr>
          <p:nvPr/>
        </p:nvSpPr>
        <p:spPr bwMode="auto">
          <a:xfrm>
            <a:off x="250723" y="1021215"/>
            <a:ext cx="871629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a:t>Out-Host</a:t>
            </a:r>
            <a:r>
              <a:rPr lang="en-US" dirty="0"/>
              <a:t> allows more control of on-screen output</a:t>
            </a:r>
          </a:p>
          <a:p>
            <a:r>
              <a:rPr lang="en-US" b="1" dirty="0"/>
              <a:t>Out-Printer</a:t>
            </a:r>
            <a:r>
              <a:rPr lang="en-US" dirty="0"/>
              <a:t> sends output to a printer</a:t>
            </a:r>
          </a:p>
          <a:p>
            <a:r>
              <a:rPr lang="en-US" b="1" dirty="0"/>
              <a:t>Out-GridView</a:t>
            </a:r>
            <a:r>
              <a:rPr lang="en-US" dirty="0"/>
              <a:t> creates an interactive, spreadsheet-like view of the data</a:t>
            </a:r>
          </a:p>
        </p:txBody>
      </p:sp>
    </p:spTree>
    <p:extLst>
      <p:ext uri="{BB962C8B-B14F-4D97-AF65-F5344CB8AC3E}">
        <p14:creationId xmlns:p14="http://schemas.microsoft.com/office/powerpoint/2010/main" val="265078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05ac2c3e-6407-4cf9-97aa-9787c25672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Discovering object members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Object members include:</a:t>
            </a:r>
          </a:p>
          <a:p>
            <a:pPr lvl="1"/>
            <a:r>
              <a:rPr lang="en-US" dirty="0"/>
              <a:t>Properties </a:t>
            </a:r>
          </a:p>
          <a:p>
            <a:pPr lvl="1"/>
            <a:r>
              <a:rPr lang="en-US" dirty="0"/>
              <a:t>Methods</a:t>
            </a:r>
          </a:p>
          <a:p>
            <a:pPr lvl="1"/>
            <a:r>
              <a:rPr lang="en-US" dirty="0"/>
              <a:t>Events</a:t>
            </a:r>
          </a:p>
          <a:p>
            <a:r>
              <a:rPr lang="en-US" dirty="0"/>
              <a:t>Run a command that produces an object, and pipe that object to </a:t>
            </a:r>
            <a:r>
              <a:rPr lang="en-US" b="1" dirty="0"/>
              <a:t>Get-Member</a:t>
            </a:r>
            <a:r>
              <a:rPr lang="en-US" dirty="0"/>
              <a:t> to see a list of members</a:t>
            </a:r>
          </a:p>
          <a:p>
            <a:r>
              <a:rPr lang="en-US" b="1" dirty="0"/>
              <a:t>Get-Member</a:t>
            </a:r>
            <a:r>
              <a:rPr lang="en-US" dirty="0"/>
              <a:t> is a discovery tool, similar to </a:t>
            </a:r>
            <a:r>
              <a:rPr lang="en-US" b="1" dirty="0"/>
              <a:t>Help</a:t>
            </a:r>
            <a:r>
              <a:rPr lang="en-US" dirty="0"/>
              <a:t>, that can help you learn to use the shell</a:t>
            </a:r>
            <a:endParaRPr lang="en-US" b="1" dirty="0"/>
          </a:p>
        </p:txBody>
      </p:sp>
    </p:spTree>
    <p:extLst>
      <p:ext uri="{BB962C8B-B14F-4D97-AF65-F5344CB8AC3E}">
        <p14:creationId xmlns:p14="http://schemas.microsoft.com/office/powerpoint/2010/main" val="1132962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b4db1757-65d2-49df-af18-43da35c77d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D: Sending output to a file</a:t>
            </a:r>
            <a:endParaRPr lang="en-US" dirty="0"/>
          </a:p>
        </p:txBody>
      </p:sp>
      <p:sp>
        <p:nvSpPr>
          <p:cNvPr id="3" name="Text Placeholder 2"/>
          <p:cNvSpPr>
            <a:spLocks noGrp="1"/>
          </p:cNvSpPr>
          <p:nvPr>
            <p:ph type="body" idx="1"/>
          </p:nvPr>
        </p:nvSpPr>
        <p:spPr/>
        <p:txBody>
          <a:bodyPr/>
          <a:lstStyle/>
          <a:p>
            <a:r>
              <a:rPr lang="en-US" dirty="0"/>
              <a:t>Exercise 1: Converting objects</a:t>
            </a:r>
          </a:p>
        </p:txBody>
      </p:sp>
      <p:sp>
        <p:nvSpPr>
          <p:cNvPr id="4" name="TextBox 3"/>
          <p:cNvSpPr txBox="1"/>
          <p:nvPr/>
        </p:nvSpPr>
        <p:spPr>
          <a:xfrm>
            <a:off x="458788" y="3429000"/>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3933056"/>
            <a:ext cx="8001644" cy="2246769"/>
          </a:xfrm>
          <a:prstGeom prst="rect">
            <a:avLst/>
          </a:prstGeom>
          <a:noFill/>
        </p:spPr>
        <p:txBody>
          <a:bodyPr vert="horz" wrap="square" rtlCol="0">
            <a:spAutoFit/>
          </a:bodyPr>
          <a:lstStyle/>
          <a:p>
            <a:r>
              <a:rPr lang="en-CA" sz="2800" b="0" i="0" u="none" strike="noStrike" baseline="0" dirty="0">
                <a:latin typeface="Segoe UI"/>
              </a:rPr>
              <a:t>Virtual machines: 	</a:t>
            </a:r>
            <a:r>
              <a:rPr lang="en-CA" sz="2800" b="1" i="0" u="none" strike="noStrike" baseline="0" dirty="0">
                <a:latin typeface="Segoe UI"/>
              </a:rPr>
              <a:t>10961C-LON-DC1</a:t>
            </a:r>
            <a:br>
              <a:rPr lang="en-CA" sz="2800" b="1" i="0" u="none" strike="noStrike" baseline="0" dirty="0">
                <a:latin typeface="Segoe UI"/>
              </a:rPr>
            </a:br>
            <a:r>
              <a:rPr lang="en-CA" sz="2800" b="1" i="0" u="none" strike="noStrike" baseline="0" dirty="0">
                <a:latin typeface="Segoe UI"/>
              </a:rPr>
              <a:t>				10961C-LON-CL1</a:t>
            </a:r>
            <a:endParaRPr lang="en-CA" sz="2800" b="0" i="0" u="none" strike="noStrike" baseline="0" dirty="0">
              <a:latin typeface="Segoe UI"/>
            </a:endParaRPr>
          </a:p>
          <a:p>
            <a:r>
              <a:rPr lang="en-US" sz="2800" b="0" i="0" u="none" strike="noStrike" baseline="0" dirty="0">
                <a:latin typeface="Segoe UI"/>
              </a:rPr>
              <a:t>User name: 		</a:t>
            </a:r>
            <a:r>
              <a:rPr lang="en-US" sz="2800" b="1" i="0" u="none" strike="noStrike" baseline="0" dirty="0">
                <a:latin typeface="Segoe UI"/>
              </a:rPr>
              <a:t>Adatum\Administrator</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a:p>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30 minutes</a:t>
            </a:r>
          </a:p>
        </p:txBody>
      </p:sp>
    </p:spTree>
    <p:extLst>
      <p:ext uri="{BB962C8B-B14F-4D97-AF65-F5344CB8AC3E}">
        <p14:creationId xmlns:p14="http://schemas.microsoft.com/office/powerpoint/2010/main" val="25636089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Lab Scenario12433726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You need to change some information about Active Directory users and create a report of those changes. You are evaluating data formats for reporting the information changes. You must convert data to different formats and decide which ones are the most appropriate for your needs.</a:t>
            </a:r>
          </a:p>
        </p:txBody>
      </p:sp>
    </p:spTree>
    <p:extLst>
      <p:ext uri="{BB962C8B-B14F-4D97-AF65-F5344CB8AC3E}">
        <p14:creationId xmlns:p14="http://schemas.microsoft.com/office/powerpoint/2010/main" val="37599190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a7378589-b12a-43b1-a3a7-549691e704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Can you use ConvertTo-Csv or Export-Csv to create a file delimited by a character other than a comma? For example, can you create a tab-delimited file?
The HTML data produced by ConvertTo-Html looks very plain. The HTML standard offers a way to specify visual styles for an HTML document. This is known as Cascading Style Sheets (CSS). Does the command offer a way to attach a style sheet?</a:t>
            </a:r>
            <a:endParaRPr lang="en-US" dirty="0"/>
          </a:p>
        </p:txBody>
      </p:sp>
    </p:spTree>
    <p:extLst>
      <p:ext uri="{BB962C8B-B14F-4D97-AF65-F5344CB8AC3E}">
        <p14:creationId xmlns:p14="http://schemas.microsoft.com/office/powerpoint/2010/main" val="25764121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CA" dirty="0"/>
              <a:t>Review Question
Real-world Issues and Scenarios
Best Practice
Common Issues and Troubleshooting Tips</a:t>
            </a:r>
            <a:endParaRPr lang="en-US" dirty="0"/>
          </a:p>
        </p:txBody>
      </p:sp>
    </p:spTree>
    <p:extLst>
      <p:ext uri="{BB962C8B-B14F-4D97-AF65-F5344CB8AC3E}">
        <p14:creationId xmlns:p14="http://schemas.microsoft.com/office/powerpoint/2010/main" val="38515880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846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7372297-e22f-4e88-9d82-247a419c54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Viewing object members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run commands in the pipeline and how to use </a:t>
            </a:r>
            <a:r>
              <a:rPr lang="en-US" b="1" dirty="0"/>
              <a:t>Get-Member</a:t>
            </a:r>
            <a:endParaRPr lang="en-US" dirty="0"/>
          </a:p>
        </p:txBody>
      </p:sp>
    </p:spTree>
    <p:extLst>
      <p:ext uri="{BB962C8B-B14F-4D97-AF65-F5344CB8AC3E}">
        <p14:creationId xmlns:p14="http://schemas.microsoft.com/office/powerpoint/2010/main" val="251174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861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97046cf-eac6-4cde-8d5a-3c236ce857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pipeline output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following cmdlets to format pipeline output:</a:t>
            </a:r>
          </a:p>
          <a:p>
            <a:pPr lvl="1"/>
            <a:r>
              <a:rPr lang="en-US" b="1" dirty="0"/>
              <a:t>Format-List</a:t>
            </a:r>
          </a:p>
          <a:p>
            <a:pPr lvl="1"/>
            <a:r>
              <a:rPr lang="en-US" b="1" dirty="0"/>
              <a:t>Format-Table</a:t>
            </a:r>
          </a:p>
          <a:p>
            <a:pPr lvl="1"/>
            <a:r>
              <a:rPr lang="en-US" b="1" dirty="0"/>
              <a:t>Format-Wide</a:t>
            </a:r>
          </a:p>
          <a:p>
            <a:r>
              <a:rPr lang="en-US" dirty="0"/>
              <a:t>The -</a:t>
            </a:r>
            <a:r>
              <a:rPr lang="en-US" i="1" dirty="0"/>
              <a:t>Property</a:t>
            </a:r>
            <a:r>
              <a:rPr lang="en-US" dirty="0"/>
              <a:t> parameter:</a:t>
            </a:r>
          </a:p>
          <a:p>
            <a:pPr lvl="1"/>
            <a:r>
              <a:rPr lang="en-US" dirty="0"/>
              <a:t>Is common to all formatting cmdlets</a:t>
            </a:r>
          </a:p>
          <a:p>
            <a:pPr lvl="1"/>
            <a:r>
              <a:rPr lang="en-US" dirty="0"/>
              <a:t>Filters output to specified property names</a:t>
            </a:r>
          </a:p>
          <a:p>
            <a:pPr lvl="1"/>
            <a:r>
              <a:rPr lang="en-US" dirty="0"/>
              <a:t>Can only specify properties that were passed to the formatting command</a:t>
            </a:r>
          </a:p>
        </p:txBody>
      </p:sp>
    </p:spTree>
    <p:extLst>
      <p:ext uri="{BB962C8B-B14F-4D97-AF65-F5344CB8AC3E}">
        <p14:creationId xmlns:p14="http://schemas.microsoft.com/office/powerpoint/2010/main" val="227981786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7751</Words>
  <Application>Microsoft Office PowerPoint</Application>
  <PresentationFormat>On-screen Show (4:3)</PresentationFormat>
  <Paragraphs>845</Paragraphs>
  <Slides>64</Slides>
  <Notes>64</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Symbol</vt:lpstr>
      <vt:lpstr>Arial</vt:lpstr>
      <vt:lpstr>Consolas</vt:lpstr>
      <vt:lpstr>Wingdings</vt:lpstr>
      <vt:lpstr>Times New Roman</vt:lpstr>
      <vt:lpstr>Verdana</vt:lpstr>
      <vt:lpstr>Lucida Sans Unicode</vt:lpstr>
      <vt:lpstr>Arial Unicode MS</vt:lpstr>
      <vt:lpstr>Calibri</vt:lpstr>
      <vt:lpstr>Segoe UI</vt:lpstr>
      <vt:lpstr>NG_MOC_Core_ModuleNew2</vt:lpstr>
      <vt:lpstr>Module 3</vt:lpstr>
      <vt:lpstr>Module Overview</vt:lpstr>
      <vt:lpstr>Lesson 1: Understanding the pipeline</vt:lpstr>
      <vt:lpstr>What is the pipeline?</vt:lpstr>
      <vt:lpstr>Pipeline output</vt:lpstr>
      <vt:lpstr>Discovering object members</vt:lpstr>
      <vt:lpstr>Demonstration: Viewing object members</vt:lpstr>
      <vt:lpstr>PowerPoint Presentation</vt:lpstr>
      <vt:lpstr>Formatting pipeline output</vt:lpstr>
      <vt:lpstr>Demonstration: Formatting pipeline output</vt:lpstr>
      <vt:lpstr>Lesson 2: Selecting, sorting, and measuring objects</vt:lpstr>
      <vt:lpstr>Sorting objects by a property</vt:lpstr>
      <vt:lpstr>Demonstration: Sorting objects</vt:lpstr>
      <vt:lpstr>PowerPoint Presentation</vt:lpstr>
      <vt:lpstr>Measuring objects</vt:lpstr>
      <vt:lpstr>Demonstration: Measuring objects</vt:lpstr>
      <vt:lpstr>Selecting a subset of objects</vt:lpstr>
      <vt:lpstr>Selecting properties of objects</vt:lpstr>
      <vt:lpstr>Demonstration: Selecting objects</vt:lpstr>
      <vt:lpstr>Creating calculated properties</vt:lpstr>
      <vt:lpstr>Creating calculated properties</vt:lpstr>
      <vt:lpstr>Creating calculated properties</vt:lpstr>
      <vt:lpstr>Creating calculated properties</vt:lpstr>
      <vt:lpstr>Demonstration: Creating calculated properties</vt:lpstr>
      <vt:lpstr>PowerPoint Presentation</vt:lpstr>
      <vt:lpstr>Lab A: Using the pipeline</vt:lpstr>
      <vt:lpstr>Lab Scenario</vt:lpstr>
      <vt:lpstr>Lab Review</vt:lpstr>
      <vt:lpstr>Lesson 3: Filtering objects out of the pipeline</vt:lpstr>
      <vt:lpstr>Comparison operators</vt:lpstr>
      <vt:lpstr>Basic filtering syntax</vt:lpstr>
      <vt:lpstr>Basic filtering syntax</vt:lpstr>
      <vt:lpstr>Advanced filtering syntax</vt:lpstr>
      <vt:lpstr>Advanced filtering syntax</vt:lpstr>
      <vt:lpstr>Advanced filtering syntax</vt:lpstr>
      <vt:lpstr>Demonstration: Filtering</vt:lpstr>
      <vt:lpstr>Optimizing filtering performance</vt:lpstr>
      <vt:lpstr>Lab B: Filtering objects</vt:lpstr>
      <vt:lpstr>Lab Scenario</vt:lpstr>
      <vt:lpstr>Lab Review</vt:lpstr>
      <vt:lpstr>Lesson 4: Enumerating objects in the pipeline</vt:lpstr>
      <vt:lpstr>Purpose of enumeration</vt:lpstr>
      <vt:lpstr>Basic enumeration syntax</vt:lpstr>
      <vt:lpstr>Basic enumeration syntax</vt:lpstr>
      <vt:lpstr>Demonstration: Basic enumeration</vt:lpstr>
      <vt:lpstr>Advanced enumeration syntax</vt:lpstr>
      <vt:lpstr>Demonstration: Advanced enumeration</vt:lpstr>
      <vt:lpstr>Lab C: Enumerating objects</vt:lpstr>
      <vt:lpstr>Lab Scenario</vt:lpstr>
      <vt:lpstr>Lab Review</vt:lpstr>
      <vt:lpstr>Lesson 5: Sending pipeline data as output</vt:lpstr>
      <vt:lpstr>Writing output to a file</vt:lpstr>
      <vt:lpstr>Converting output to CSV</vt:lpstr>
      <vt:lpstr>Converting output to XML</vt:lpstr>
      <vt:lpstr>Converting output to JSON</vt:lpstr>
      <vt:lpstr>Converting output to HTML</vt:lpstr>
      <vt:lpstr>Demonstration: Exporting data</vt:lpstr>
      <vt:lpstr>PowerPoint Presentation</vt:lpstr>
      <vt:lpstr>Additional output options</vt:lpstr>
      <vt:lpstr>Lab D: Sending output to a file</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2017-08-10T00:40:54Z</dcterms:created>
  <dcterms:modified xsi:type="dcterms:W3CDTF">2017-08-10T00:41:01Z</dcterms:modified>
</cp:coreProperties>
</file>