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78" r:id="rId10"/>
    <p:sldId id="264" r:id="rId11"/>
    <p:sldId id="265" r:id="rId12"/>
    <p:sldId id="266" r:id="rId13"/>
    <p:sldId id="279" r:id="rId14"/>
    <p:sldId id="267" r:id="rId15"/>
    <p:sldId id="268" r:id="rId16"/>
    <p:sldId id="269" r:id="rId17"/>
    <p:sldId id="270" r:id="rId18"/>
    <p:sldId id="271" r:id="rId19"/>
    <p:sldId id="272" r:id="rId20"/>
    <p:sldId id="273" r:id="rId21"/>
    <p:sldId id="280" r:id="rId22"/>
    <p:sldId id="281" r:id="rId23"/>
    <p:sldId id="274" r:id="rId24"/>
    <p:sldId id="275" r:id="rId25"/>
    <p:sldId id="276"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605" autoAdjust="0"/>
    <p:restoredTop sz="94614" autoAdjust="0"/>
  </p:normalViewPr>
  <p:slideViewPr>
    <p:cSldViewPr>
      <p:cViewPr varScale="1">
        <p:scale>
          <a:sx n="99" d="100"/>
          <a:sy n="99" d="100"/>
        </p:scale>
        <p:origin x="1960" y="6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53100-B1FD-4268-990E-F0E1874973C7}" type="datetimeFigureOut">
              <a:rPr lang="en-IN" smtClean="0"/>
              <a:t>07-07-2020</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761C52-7E07-447A-8965-B0C04D689DE7}" type="slidenum">
              <a:rPr lang="en-IN" smtClean="0"/>
              <a:t>‹#›</a:t>
            </a:fld>
            <a:endParaRPr lang="en-IN" dirty="0"/>
          </a:p>
        </p:txBody>
      </p:sp>
    </p:spTree>
    <p:extLst>
      <p:ext uri="{BB962C8B-B14F-4D97-AF65-F5344CB8AC3E}">
        <p14:creationId xmlns:p14="http://schemas.microsoft.com/office/powerpoint/2010/main" val="64414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Presentation: </a:t>
            </a:r>
            <a:r>
              <a:rPr lang="en-IN" sz="1000" b="1" dirty="0">
                <a:latin typeface="Arial"/>
                <a:ea typeface="Calibri"/>
                <a:cs typeface="Times New Roman"/>
              </a:rPr>
              <a:t>30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 </a:t>
            </a:r>
            <a:r>
              <a:rPr lang="en-IN" sz="1000" b="1" dirty="0">
                <a:latin typeface="Arial"/>
                <a:ea typeface="Calibri"/>
                <a:cs typeface="Times New Roman"/>
              </a:rPr>
              <a:t>45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 </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Pass data by using the </a:t>
            </a:r>
            <a:r>
              <a:rPr lang="en-US" sz="1000" b="1" dirty="0">
                <a:effectLst/>
                <a:latin typeface="Arial"/>
                <a:ea typeface="Times New Roman"/>
                <a:cs typeface="Times New Roman"/>
              </a:rPr>
              <a:t>ByValue</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ByPropertyName</a:t>
            </a:r>
            <a:r>
              <a:rPr lang="en-US" sz="1000" dirty="0">
                <a:solidFill>
                  <a:srgbClr val="000000"/>
                </a:solidFill>
                <a:effectLst/>
                <a:latin typeface="Arial"/>
                <a:ea typeface="Times New Roman"/>
                <a:cs typeface="Times New Roman"/>
              </a:rPr>
              <a:t> techniques.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Describe the advanced techniques for passing pipeline data.</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Required materials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To teach this module, you need the Microsoft PowerPoint file </a:t>
            </a:r>
            <a:r>
              <a:rPr lang="en-IN" sz="1000" b="1" dirty="0">
                <a:latin typeface="Arial"/>
                <a:ea typeface="Calibri"/>
                <a:cs typeface="Segoe UI"/>
              </a:rPr>
              <a:t>10961C_04.pptx</a:t>
            </a:r>
            <a:r>
              <a:rPr lang="en-IN" sz="1000" dirty="0">
                <a:latin typeface="Arial"/>
                <a:ea typeface="Calibri"/>
                <a:cs typeface="Segoe UI"/>
              </a:rPr>
              <a:t>.</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Preparation tasks</a:t>
            </a:r>
            <a:endParaRPr lang="en-IN"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IN" sz="1000" dirty="0">
              <a:effectLst/>
              <a:latin typeface="Arial"/>
              <a:ea typeface="Times New Roman"/>
            </a:endParaRPr>
          </a:p>
          <a:p>
            <a:pPr marL="342900" marR="0" lvl="0" indent="-342900" fontAlgn="base">
              <a:lnSpc>
                <a:spcPct val="115000"/>
              </a:lnSpc>
              <a:spcBef>
                <a:spcPts val="0"/>
              </a:spcBef>
              <a:spcAft>
                <a:spcPts val="995"/>
              </a:spcAft>
              <a:buFont typeface="Symbol"/>
              <a:buChar char=""/>
            </a:pPr>
            <a:r>
              <a:rPr lang="en-US" sz="1000" dirty="0">
                <a:effectLst/>
                <a:latin typeface="Arial"/>
                <a:ea typeface="Times New Roman"/>
                <a:cs typeface="Segoe UI"/>
              </a:rPr>
              <a:t>Read all the materials in this module.</a:t>
            </a:r>
            <a:endParaRPr lang="en-IN" sz="1000" dirty="0">
              <a:effectLst/>
              <a:latin typeface="Arial"/>
              <a:ea typeface="Times New Roman"/>
            </a:endParaRPr>
          </a:p>
          <a:p>
            <a:pPr marL="342900" marR="0" lvl="0" indent="-342900" fontAlgn="base">
              <a:lnSpc>
                <a:spcPct val="115000"/>
              </a:lnSpc>
              <a:spcBef>
                <a:spcPts val="0"/>
              </a:spcBef>
              <a:spcAft>
                <a:spcPts val="995"/>
              </a:spcAft>
              <a:buFont typeface="Symbol"/>
              <a:buChar char=""/>
            </a:pPr>
            <a:r>
              <a:rPr lang="en-US" sz="1000" dirty="0">
                <a:effectLst/>
                <a:latin typeface="Arial"/>
                <a:ea typeface="Times New Roman"/>
                <a:cs typeface="Segoe UI"/>
              </a:rPr>
              <a:t>Practice performing the labs.</a:t>
            </a:r>
            <a:endParaRPr lang="en-IN" sz="1000" dirty="0">
              <a:effectLst/>
              <a:latin typeface="Arial"/>
              <a:ea typeface="Times New Roman"/>
            </a:endParaRPr>
          </a:p>
          <a:p>
            <a:pPr marL="342900" marR="0" lvl="0" indent="-342900" fontAlgn="base">
              <a:lnSpc>
                <a:spcPct val="115000"/>
              </a:lnSpc>
              <a:spcBef>
                <a:spcPts val="0"/>
              </a:spcBef>
              <a:spcAft>
                <a:spcPts val="995"/>
              </a:spcAft>
              <a:buFont typeface="Symbol"/>
              <a:buChar char=""/>
            </a:pPr>
            <a:r>
              <a:rPr lang="en-US" sz="1000" dirty="0">
                <a:solidFill>
                  <a:srgbClr val="000000"/>
                </a:solidFill>
                <a:effectLst/>
                <a:latin typeface="Arial"/>
                <a:ea typeface="Times New Roman"/>
              </a:rPr>
              <a:t>Work through the Module Review and Takeaways section to determine how you will use the information to reinforce student learning and promote knowledge transfer to on-the-job performance</a:t>
            </a:r>
            <a:r>
              <a:rPr lang="en-US" sz="1000" dirty="0">
                <a:effectLst/>
                <a:latin typeface="Arial"/>
                <a:ea typeface="Times New Roman"/>
                <a:cs typeface="Segoe UI"/>
              </a:rPr>
              <a:t>.</a:t>
            </a:r>
            <a:endParaRPr lang="en-IN" sz="1000" dirty="0">
              <a:effectLst/>
              <a:latin typeface="Arial"/>
              <a:ea typeface="Times New Roman"/>
            </a:endParaRPr>
          </a:p>
          <a:p>
            <a:pPr>
              <a:lnSpc>
                <a:spcPct val="115000"/>
              </a:lnSpc>
              <a:spcAft>
                <a:spcPts val="1000"/>
              </a:spcAft>
            </a:pPr>
            <a:r>
              <a:rPr lang="en-CA" sz="1000" dirty="0">
                <a:solidFill>
                  <a:srgbClr val="000000"/>
                </a:solidFill>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r>
              <a:rPr lang="en-IN" sz="1000" dirty="0">
                <a:solidFill>
                  <a:srgbClr val="000000"/>
                </a:solidFill>
                <a:latin typeface="Arial"/>
                <a:ea typeface="Calibri"/>
                <a:cs typeface="Times New Roman"/>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80456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Consider running the example commands in the Student Handbook, including </a:t>
            </a:r>
            <a:r>
              <a:rPr lang="en-IN" sz="1000" b="1" dirty="0">
                <a:latin typeface="Arial"/>
                <a:ea typeface="Calibri"/>
                <a:cs typeface="Times New Roman"/>
              </a:rPr>
              <a:t>Get-LocalUser | Stop-Process</a:t>
            </a:r>
            <a:r>
              <a:rPr lang="en-IN" sz="1000" dirty="0">
                <a:latin typeface="Arial"/>
                <a:ea typeface="Calibri"/>
                <a:cs typeface="Times New Roman"/>
              </a:rPr>
              <a:t>. Although this is not a logical command in production, it does illustrate how simple the matching logic is for </a:t>
            </a:r>
            <a:r>
              <a:rPr lang="en-IN" sz="1000" b="1" dirty="0">
                <a:latin typeface="Arial"/>
                <a:ea typeface="Calibri"/>
                <a:cs typeface="Times New Roman"/>
              </a:rPr>
              <a:t>ByPropertyName</a:t>
            </a:r>
            <a:r>
              <a:rPr lang="en-IN" sz="1000" dirty="0">
                <a:latin typeface="Arial"/>
                <a:ea typeface="Calibri"/>
                <a:cs typeface="Times New Roman"/>
              </a:rPr>
              <a:t>. The error you receive is not because </a:t>
            </a:r>
            <a:r>
              <a:rPr lang="en-IN" sz="1000" b="1" dirty="0">
                <a:latin typeface="Arial"/>
                <a:ea typeface="Calibri"/>
                <a:cs typeface="Times New Roman"/>
              </a:rPr>
              <a:t>Get-Process</a:t>
            </a:r>
            <a:r>
              <a:rPr lang="en-IN" sz="1000" dirty="0">
                <a:latin typeface="Arial"/>
                <a:ea typeface="Calibri"/>
                <a:cs typeface="Times New Roman"/>
              </a:rPr>
              <a:t> does not understand the input. It is only because </a:t>
            </a:r>
            <a:r>
              <a:rPr lang="en-IN" sz="1000" b="1" dirty="0">
                <a:latin typeface="Arial"/>
                <a:ea typeface="Calibri"/>
                <a:cs typeface="Times New Roman"/>
              </a:rPr>
              <a:t>Get-Process</a:t>
            </a:r>
            <a:r>
              <a:rPr lang="en-IN" sz="1000" dirty="0">
                <a:latin typeface="Arial"/>
                <a:ea typeface="Calibri"/>
                <a:cs typeface="Times New Roman"/>
              </a:rPr>
              <a:t> cannot find a process that matches the </a:t>
            </a:r>
            <a:r>
              <a:rPr lang="en-IN" sz="1000" b="1" dirty="0">
                <a:latin typeface="Arial"/>
                <a:ea typeface="Calibri"/>
                <a:cs typeface="Times New Roman"/>
              </a:rPr>
              <a:t>Name </a:t>
            </a:r>
            <a:r>
              <a:rPr lang="en-IN" sz="1000" dirty="0">
                <a:latin typeface="Arial"/>
                <a:ea typeface="Calibri"/>
                <a:cs typeface="Times New Roman"/>
              </a:rPr>
              <a:t>property value from </a:t>
            </a:r>
            <a:r>
              <a:rPr lang="en-IN" sz="1000" b="1" dirty="0">
                <a:latin typeface="Arial"/>
                <a:ea typeface="Calibri"/>
                <a:cs typeface="Times New Roman"/>
              </a:rPr>
              <a:t>Get-LocalUser</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76761C52-7E07-447A-8965-B0C04D689DE7}"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428241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51414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these commands </a:t>
            </a:r>
            <a:r>
              <a:rPr lang="ga-IE" sz="1000" dirty="0">
                <a:latin typeface="Arial"/>
                <a:ea typeface="Calibri"/>
                <a:cs typeface="Times New Roman"/>
              </a:rPr>
              <a:t>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at </a:t>
            </a:r>
            <a:r>
              <a:rPr lang="en-IN" sz="1000" b="1" dirty="0">
                <a:latin typeface="Arial"/>
                <a:ea typeface="Calibri"/>
                <a:cs typeface="Times New Roman"/>
              </a:rPr>
              <a:t>E:\Mod04\Democode\ByPropertyName.ps1.txt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10961C-LON-CL1</a:t>
            </a:r>
            <a:r>
              <a:rPr lang="en-IN" sz="1000" dirty="0">
                <a:latin typeface="Arial"/>
                <a:ea typeface="Calibri"/>
                <a:cs typeface="Times New Roman"/>
              </a:rPr>
              <a:t> should still be running from the previous demonstration.</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on the taskbar,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Get-ADComputer LON-DC1 | Get-Process</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Point out the “Cannot validate argument on parameter ‘ComputerName’” error. This means that the object that </a:t>
            </a:r>
            <a:r>
              <a:rPr lang="en-US" sz="1000" b="1" dirty="0">
                <a:effectLst/>
                <a:latin typeface="Arial"/>
                <a:ea typeface="Times New Roman"/>
                <a:cs typeface="Times New Roman"/>
              </a:rPr>
              <a:t>Get-ADComputer</a:t>
            </a:r>
            <a:r>
              <a:rPr lang="en-US" sz="1000" dirty="0">
                <a:effectLst/>
                <a:latin typeface="Arial"/>
                <a:ea typeface="Times New Roman"/>
                <a:cs typeface="Times New Roman"/>
              </a:rPr>
              <a:t> returns does not have a </a:t>
            </a:r>
            <a:r>
              <a:rPr lang="en-US" sz="1000" b="1" dirty="0">
                <a:effectLst/>
                <a:latin typeface="Arial"/>
                <a:ea typeface="Times New Roman"/>
                <a:cs typeface="Times New Roman"/>
              </a:rPr>
              <a:t>ComputerName</a:t>
            </a:r>
            <a:r>
              <a:rPr lang="en-US" sz="1000" dirty="0">
                <a:effectLst/>
                <a:latin typeface="Arial"/>
                <a:ea typeface="Times New Roman"/>
                <a:cs typeface="Times New Roman"/>
              </a:rPr>
              <a:t> property and no other property name matches a parameter name that accepts pipeline input.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Times New Roman"/>
              </a:rPr>
              <a:t>In the console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Get-ADComputer LON-DC1 | Get-Member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Point out the members of </a:t>
            </a:r>
            <a:r>
              <a:rPr lang="en-US" sz="1000" b="1" dirty="0">
                <a:effectLst/>
                <a:latin typeface="Arial"/>
                <a:ea typeface="Times New Roman"/>
                <a:cs typeface="Times New Roman"/>
              </a:rPr>
              <a:t>Get-ADComputer</a:t>
            </a:r>
            <a:r>
              <a:rPr lang="en-US" sz="1000" dirty="0">
                <a:effectLst/>
                <a:latin typeface="Arial"/>
                <a:ea typeface="Times New Roman"/>
                <a:cs typeface="Times New Roman"/>
              </a:rPr>
              <a:t> and focus on the </a:t>
            </a:r>
            <a:r>
              <a:rPr lang="en-US" sz="1000" b="1" dirty="0">
                <a:effectLst/>
                <a:latin typeface="Arial"/>
                <a:ea typeface="Times New Roman"/>
                <a:cs typeface="Times New Roman"/>
              </a:rPr>
              <a:t>Name</a:t>
            </a:r>
            <a:r>
              <a:rPr lang="en-US" sz="1000" dirty="0">
                <a:effectLst/>
                <a:latin typeface="Arial"/>
                <a:ea typeface="Times New Roman"/>
                <a:cs typeface="Times New Roman"/>
              </a:rPr>
              <a:t> property.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Get-Help Get-Process –ShowWindow</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Review the parameters and focus on the parameters that accept either </a:t>
            </a:r>
            <a:r>
              <a:rPr lang="en-US" sz="1000" b="1" dirty="0">
                <a:effectLst/>
                <a:latin typeface="Arial"/>
                <a:ea typeface="Times New Roman"/>
                <a:cs typeface="Times New Roman"/>
              </a:rPr>
              <a:t>ByValue </a:t>
            </a:r>
            <a:r>
              <a:rPr lang="en-US" sz="1000" dirty="0">
                <a:effectLst/>
                <a:latin typeface="Arial"/>
                <a:ea typeface="Times New Roman"/>
                <a:cs typeface="Times New Roman"/>
              </a:rPr>
              <a:t>or </a:t>
            </a:r>
            <a:r>
              <a:rPr lang="en-US" sz="1000" b="1" dirty="0">
                <a:effectLst/>
                <a:latin typeface="Arial"/>
                <a:ea typeface="Times New Roman"/>
                <a:cs typeface="Times New Roman"/>
              </a:rPr>
              <a:t>ByPropertyName </a:t>
            </a:r>
            <a:r>
              <a:rPr lang="en-US" sz="1000" dirty="0">
                <a:effectLst/>
                <a:latin typeface="Arial"/>
                <a:ea typeface="Times New Roman"/>
                <a:cs typeface="Times New Roman"/>
              </a:rPr>
              <a:t>pipeline input and that two of them accept </a:t>
            </a:r>
            <a:r>
              <a:rPr lang="en-US" sz="1000" b="1" dirty="0">
                <a:effectLst/>
                <a:latin typeface="Arial"/>
                <a:ea typeface="Times New Roman"/>
                <a:cs typeface="Times New Roman"/>
              </a:rPr>
              <a:t>ByPropertyName</a:t>
            </a:r>
            <a:r>
              <a:rPr lang="en-US" sz="1000" dirty="0">
                <a:effectLst/>
                <a:latin typeface="Arial"/>
                <a:ea typeface="Times New Roman"/>
                <a:cs typeface="Times New Roman"/>
              </a:rPr>
              <a:t> values. Call out the </a:t>
            </a:r>
            <a:r>
              <a:rPr lang="en-US" sz="1000" b="1" dirty="0">
                <a:effectLst/>
                <a:latin typeface="Arial"/>
                <a:ea typeface="Times New Roman"/>
                <a:cs typeface="Times New Roman"/>
              </a:rPr>
              <a:t>ComputerName </a:t>
            </a:r>
            <a:r>
              <a:rPr lang="en-US" sz="1000" dirty="0">
                <a:effectLst/>
                <a:latin typeface="Arial"/>
                <a:ea typeface="Times New Roman"/>
                <a:cs typeface="Times New Roman"/>
              </a:rPr>
              <a:t>parameter that maps to the </a:t>
            </a:r>
            <a:r>
              <a:rPr lang="en-US" sz="1000" b="1" dirty="0">
                <a:effectLst/>
                <a:latin typeface="Arial"/>
                <a:ea typeface="Times New Roman"/>
                <a:cs typeface="Times New Roman"/>
              </a:rPr>
              <a:t>Name</a:t>
            </a:r>
            <a:r>
              <a:rPr lang="en-US" sz="1000" dirty="0">
                <a:effectLst/>
                <a:latin typeface="Arial"/>
                <a:ea typeface="Times New Roman"/>
                <a:cs typeface="Times New Roman"/>
              </a:rPr>
              <a:t> property of </a:t>
            </a:r>
            <a:r>
              <a:rPr lang="en-US" sz="1000" b="1" dirty="0">
                <a:effectLst/>
                <a:latin typeface="Arial"/>
                <a:ea typeface="Times New Roman"/>
                <a:cs typeface="Times New Roman"/>
              </a:rPr>
              <a:t>Get-ADComputer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2379375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console window, type the following command, and then press Enter:</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Get-ADComputer LON-DC1 | Select-Object @{n='ComputerName';e={$PSItem.Name}} | Get-Process</a:t>
            </a:r>
            <a:endParaRPr lang="en-IN" sz="1000" dirty="0">
              <a:solidFill>
                <a:prstClr val="black"/>
              </a:solidFill>
              <a:latin typeface="Arial"/>
              <a:ea typeface="Times New Roman"/>
              <a:cs typeface="Times New Roman"/>
            </a:endParaRPr>
          </a:p>
          <a:p>
            <a:pPr marL="457200" lvl="0">
              <a:lnSpc>
                <a:spcPts val="1300"/>
              </a:lnSpc>
              <a:spcAft>
                <a:spcPts val="600"/>
              </a:spcAft>
            </a:pPr>
            <a:r>
              <a:rPr lang="en-US" sz="1000" dirty="0">
                <a:solidFill>
                  <a:prstClr val="black"/>
                </a:solidFill>
                <a:latin typeface="Arial"/>
                <a:ea typeface="Times New Roman"/>
                <a:cs typeface="Times New Roman"/>
              </a:rPr>
              <a:t>Remind students that they learned how to create a calculated value in Module 3, “Working with the Windows PowerShell pipeline .” Reinforce that </a:t>
            </a:r>
            <a:r>
              <a:rPr lang="en-US" sz="1000" b="1" dirty="0">
                <a:solidFill>
                  <a:prstClr val="black"/>
                </a:solidFill>
                <a:latin typeface="Arial"/>
                <a:ea typeface="Times New Roman"/>
                <a:cs typeface="Times New Roman"/>
              </a:rPr>
              <a:t>$PSItem</a:t>
            </a:r>
            <a:r>
              <a:rPr lang="en-US" sz="1000" dirty="0">
                <a:solidFill>
                  <a:prstClr val="black"/>
                </a:solidFill>
                <a:latin typeface="Arial"/>
                <a:ea typeface="Times New Roman"/>
                <a:cs typeface="Times New Roman"/>
              </a:rPr>
              <a:t> is a special variable that represents the object that pipes to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a:t>
            </a:r>
            <a:endParaRPr lang="en-IN" dirty="0"/>
          </a:p>
        </p:txBody>
      </p:sp>
      <p:sp>
        <p:nvSpPr>
          <p:cNvPr id="4" name="Slide Number Placeholder 3"/>
          <p:cNvSpPr>
            <a:spLocks noGrp="1"/>
          </p:cNvSpPr>
          <p:nvPr>
            <p:ph type="sldNum" sz="quarter" idx="10"/>
          </p:nvPr>
        </p:nvSpPr>
        <p:spPr/>
        <p:txBody>
          <a:bodyPr/>
          <a:lstStyle/>
          <a:p>
            <a:fld id="{76761C52-7E07-447A-8965-B0C04D689DE7}"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443472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some reasons you would use parenthetical commands instead of the pipeline?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Several answers are possible. Some of them include: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parenthetical commands when the output of the command that you want to use as input for another command does not match the required data type.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In some cases, a parenthetical command can be more efficient than the piped command. For example, if a parameter can take multiple values as input, it is faster to pass those with a parenthetical command than it is to pipe that input into the command individually.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You can use parenthetical commands to pass data to parameters that do not normally take piped input.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502753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110951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The purpose of the demonstration is to show students that they must be aware of the parameters of a command and the values expected to be passed in the pipeline. Error messages can sometimes be misleading or ambiguous. Students must understand how Windows PowerShell functions so that they can avoid this kind of error.</a:t>
            </a:r>
          </a:p>
          <a:p>
            <a:pPr>
              <a:lnSpc>
                <a:spcPct val="115000"/>
              </a:lnSpc>
              <a:spcAft>
                <a:spcPts val="1000"/>
              </a:spcAft>
            </a:pPr>
            <a:r>
              <a:rPr lang="en-IN" sz="1000" dirty="0">
                <a:latin typeface="Arial"/>
                <a:ea typeface="Calibri"/>
                <a:cs typeface="Times New Roman"/>
              </a:rPr>
              <a:t>You will find these commands </a:t>
            </a:r>
            <a:r>
              <a:rPr lang="ga-IE" sz="1000" dirty="0">
                <a:latin typeface="Arial"/>
                <a:ea typeface="Calibri"/>
                <a:cs typeface="Times New Roman"/>
              </a:rPr>
              <a:t>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a:t>
            </a:r>
            <a:r>
              <a:rPr lang="en-IN" sz="1000" dirty="0">
                <a:latin typeface="Arial"/>
                <a:ea typeface="Calibri"/>
                <a:cs typeface="Times New Roman"/>
              </a:rPr>
              <a:t> at </a:t>
            </a:r>
            <a:r>
              <a:rPr lang="en-IN" sz="1000" b="1" dirty="0">
                <a:latin typeface="Arial"/>
                <a:ea typeface="Calibri"/>
                <a:cs typeface="Times New Roman"/>
              </a:rPr>
              <a:t>E:\Mod04\Democode\Overridingpipeline.ps1.txt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10961C-LON-CL1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on the taskbar,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type </a:t>
            </a:r>
            <a:r>
              <a:rPr lang="en-US" sz="1000" b="1" dirty="0">
                <a:effectLst/>
                <a:latin typeface="Arial"/>
                <a:ea typeface="Times New Roman"/>
                <a:cs typeface="Times New Roman"/>
              </a:rPr>
              <a:t>Notepad</a:t>
            </a:r>
            <a:r>
              <a:rPr lang="en-US" sz="1000" dirty="0">
                <a:effectLst/>
                <a:latin typeface="Arial"/>
                <a:ea typeface="Times New Roman"/>
                <a:cs typeface="Times New Roman"/>
              </a:rPr>
              <a:t>, and then open the </a:t>
            </a:r>
            <a:r>
              <a:rPr lang="en-US" sz="1000" b="1" dirty="0">
                <a:effectLst/>
                <a:latin typeface="Arial"/>
                <a:ea typeface="Times New Roman"/>
                <a:cs typeface="Times New Roman"/>
              </a:rPr>
              <a:t>Notepad</a:t>
            </a:r>
            <a:r>
              <a:rPr lang="en-US" sz="1000" dirty="0">
                <a:effectLst/>
                <a:latin typeface="Arial"/>
                <a:ea typeface="Times New Roman"/>
                <a:cs typeface="Times New Roman"/>
              </a:rPr>
              <a:t> app.</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Get-Process -Name Notepad | Stop-Process</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command runs without error.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Notepad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Get-Process -Name Notepad | Stop-Process –Name Notepad</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command generates an error.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7"/>
            </a:pPr>
            <a:r>
              <a:rPr lang="en-US" sz="1000" dirty="0">
                <a:effectLst/>
                <a:latin typeface="Arial"/>
                <a:ea typeface="Times New Roman"/>
                <a:cs typeface="Times New Roman"/>
              </a:rPr>
              <a:t>Review the error, and then discuss how using the </a:t>
            </a:r>
            <a:r>
              <a:rPr lang="en-US" sz="1000" b="1" dirty="0">
                <a:effectLst/>
                <a:latin typeface="Arial"/>
                <a:ea typeface="Times New Roman"/>
                <a:cs typeface="Times New Roman"/>
              </a:rPr>
              <a:t>–Name</a:t>
            </a:r>
            <a:r>
              <a:rPr lang="en-US" sz="1000" dirty="0">
                <a:effectLst/>
                <a:latin typeface="Arial"/>
                <a:ea typeface="Times New Roman"/>
                <a:cs typeface="Times New Roman"/>
              </a:rPr>
              <a:t> parameter causes an error.</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40443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647920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to students that the logic could be reversed, and you can use </a:t>
            </a:r>
            <a:r>
              <a:rPr lang="en-IN" sz="1000" b="1" dirty="0">
                <a:latin typeface="Arial"/>
                <a:ea typeface="Calibri"/>
                <a:cs typeface="Times New Roman"/>
              </a:rPr>
              <a:t>Get-ADUser</a:t>
            </a:r>
            <a:r>
              <a:rPr lang="en-IN" sz="1000" dirty="0">
                <a:latin typeface="Arial"/>
                <a:ea typeface="Calibri"/>
                <a:cs typeface="Times New Roman"/>
              </a:rPr>
              <a:t> to pass users to </a:t>
            </a:r>
            <a:r>
              <a:rPr lang="en-IN" sz="1000" b="1" dirty="0">
                <a:latin typeface="Arial"/>
                <a:ea typeface="Calibri"/>
                <a:cs typeface="Times New Roman"/>
              </a:rPr>
              <a:t>Add-ADGroupMember</a:t>
            </a:r>
            <a:r>
              <a:rPr lang="en-IN" sz="1000" dirty="0">
                <a:latin typeface="Arial"/>
                <a:ea typeface="Calibri"/>
                <a:cs typeface="Times New Roman"/>
              </a:rPr>
              <a:t>. That would be less efficient, however, because it has to run once for each user. This command runs once, and the whole group of users adds at one time.</a:t>
            </a:r>
          </a:p>
          <a:p>
            <a:pPr>
              <a:lnSpc>
                <a:spcPct val="115000"/>
              </a:lnSpc>
              <a:spcAft>
                <a:spcPts val="1000"/>
              </a:spcAft>
            </a:pPr>
            <a:r>
              <a:rPr lang="en-IN" sz="1000" dirty="0">
                <a:latin typeface="Arial"/>
                <a:ea typeface="Calibri"/>
                <a:cs typeface="Times New Roman"/>
              </a:rPr>
              <a:t>You will find these commands on the </a:t>
            </a:r>
            <a:r>
              <a:rPr lang="en-IN" sz="1000" b="1" dirty="0">
                <a:latin typeface="Arial"/>
                <a:ea typeface="Calibri"/>
                <a:cs typeface="Times New Roman"/>
              </a:rPr>
              <a:t>10961C-LON-CL1</a:t>
            </a:r>
            <a:r>
              <a:rPr lang="en-IN" sz="1000" dirty="0">
                <a:latin typeface="Arial"/>
                <a:ea typeface="Calibri"/>
                <a:cs typeface="Times New Roman"/>
              </a:rPr>
              <a:t> VM at </a:t>
            </a:r>
            <a:r>
              <a:rPr lang="en-IN" sz="1000" b="1" dirty="0">
                <a:latin typeface="Arial"/>
                <a:ea typeface="Calibri"/>
                <a:cs typeface="Times New Roman"/>
              </a:rPr>
              <a:t>E:\Mod04\Democode\Parenthetical.ps1.txt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10961C-LON-CL1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New-ADGroup “London Users” -GroupScope global</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console,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Get-ADGroup "London Users" | Add-ADGroupMember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solidFill>
                  <a:srgbClr val="000000"/>
                </a:solidFill>
                <a:effectLst/>
                <a:latin typeface="Arial"/>
                <a:ea typeface="Times New Roman"/>
                <a:cs typeface="Times New Roman"/>
              </a:rPr>
              <a:t>Note that a prompt to enter users appears. Press Enter. You will see an error because no member was specified.</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Get-ADGroup "London Users" | Add-ADGroupMember -Members (Get-ADUser -Filter {City -eq 'London'})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 </a:t>
            </a:r>
            <a:endParaRPr lang="en-IN" sz="1000" dirty="0">
              <a:effectLst/>
              <a:latin typeface="Arial"/>
              <a:ea typeface="Times New Roman"/>
              <a:cs typeface="Times New Roman"/>
            </a:endParaRPr>
          </a:p>
          <a:p>
            <a:pPr lvl="1">
              <a:lnSpc>
                <a:spcPts val="1000"/>
              </a:lnSpc>
              <a:spcBef>
                <a:spcPts val="600"/>
              </a:spcBef>
              <a:spcAft>
                <a:spcPts val="600"/>
              </a:spcAft>
            </a:pPr>
            <a:r>
              <a:rPr lang="en-US" sz="1000" dirty="0">
                <a:effectLst/>
                <a:latin typeface="Arial"/>
                <a:ea typeface="Times New Roman"/>
                <a:cs typeface="Times New Roman"/>
              </a:rPr>
              <a:t>Get-ADGroupMember “London Users”</a:t>
            </a:r>
            <a:endParaRPr lang="en-IN" sz="1000" dirty="0">
              <a:effectLst/>
              <a:latin typeface="Arial"/>
              <a:ea typeface="Times New Roman"/>
              <a:cs typeface="Times New Roman"/>
            </a:endParaRPr>
          </a:p>
          <a:p>
            <a:pPr lvl="1">
              <a:lnSpc>
                <a:spcPct val="115000"/>
              </a:lnSpc>
              <a:spcBef>
                <a:spcPts val="600"/>
              </a:spcBef>
              <a:spcAft>
                <a:spcPts val="1000"/>
              </a:spcAft>
            </a:pPr>
            <a:r>
              <a:rPr lang="en-IN" sz="1000" b="1" dirty="0">
                <a:latin typeface="Arial"/>
                <a:ea typeface="Calibri"/>
                <a:cs typeface="Times New Roman"/>
              </a:rPr>
              <a:t>Note: </a:t>
            </a:r>
            <a:r>
              <a:rPr lang="en-IN" sz="1000" dirty="0">
                <a:latin typeface="Arial"/>
                <a:ea typeface="Calibri"/>
                <a:cs typeface="Times New Roman"/>
              </a:rPr>
              <a:t>Note the users added to the </a:t>
            </a:r>
            <a:r>
              <a:rPr lang="en-IN" sz="1000" b="1" dirty="0">
                <a:latin typeface="Arial"/>
                <a:ea typeface="Calibri"/>
                <a:cs typeface="Times New Roman"/>
              </a:rPr>
              <a:t>London Users</a:t>
            </a:r>
            <a:r>
              <a:rPr lang="en-IN" sz="1000" dirty="0">
                <a:latin typeface="Arial"/>
                <a:ea typeface="Calibri"/>
                <a:cs typeface="Times New Roman"/>
              </a:rPr>
              <a:t> group.</a:t>
            </a:r>
          </a:p>
        </p:txBody>
      </p:sp>
      <p:sp>
        <p:nvSpPr>
          <p:cNvPr id="4" name="Slide Number Placeholder 3"/>
          <p:cNvSpPr>
            <a:spLocks noGrp="1"/>
          </p:cNvSpPr>
          <p:nvPr>
            <p:ph type="sldNum" sz="quarter" idx="10"/>
          </p:nvPr>
        </p:nvSpPr>
        <p:spPr/>
        <p:txBody>
          <a:bodyPr/>
          <a:lstStyle/>
          <a:p>
            <a:fld id="{76761C52-7E07-447A-8965-B0C04D689DE7}"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284461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is primarily a student reference. You will cover the same example in the following demonstration, and that might be a better way to explain this concept to students.</a:t>
            </a:r>
          </a:p>
        </p:txBody>
      </p:sp>
      <p:sp>
        <p:nvSpPr>
          <p:cNvPr id="4" name="Slide Number Placeholder 3"/>
          <p:cNvSpPr>
            <a:spLocks noGrp="1"/>
          </p:cNvSpPr>
          <p:nvPr>
            <p:ph type="sldNum" sz="quarter" idx="10"/>
          </p:nvPr>
        </p:nvSpPr>
        <p:spPr/>
        <p:txBody>
          <a:bodyPr/>
          <a:lstStyle/>
          <a:p>
            <a:fld id="{76761C52-7E07-447A-8965-B0C04D689DE7}"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38253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u="sng" dirty="0">
                <a:latin typeface="Arial"/>
                <a:ea typeface="Calibri"/>
                <a:cs typeface="Segoe UI"/>
              </a:rPr>
              <a:t>Demonstration preparation:</a:t>
            </a:r>
            <a:endParaRPr lang="en-IN" sz="1000" dirty="0">
              <a:latin typeface="Arial"/>
              <a:ea typeface="Calibri"/>
              <a:cs typeface="Times New Roman"/>
            </a:endParaRPr>
          </a:p>
          <a:p>
            <a:pPr>
              <a:lnSpc>
                <a:spcPct val="115000"/>
              </a:lnSpc>
              <a:spcAft>
                <a:spcPts val="1000"/>
              </a:spcAft>
            </a:pPr>
            <a:r>
              <a:rPr lang="en-IN" sz="1000" dirty="0">
                <a:solidFill>
                  <a:srgbClr val="000000"/>
                </a:solidFill>
                <a:latin typeface="Arial"/>
                <a:ea typeface="Calibri"/>
                <a:cs typeface="Times New Roman"/>
              </a:rPr>
              <a:t>E</a:t>
            </a:r>
            <a:r>
              <a:rPr lang="ga-IE" sz="1000" dirty="0">
                <a:solidFill>
                  <a:srgbClr val="000000"/>
                </a:solidFill>
                <a:latin typeface="Arial"/>
                <a:ea typeface="Calibri"/>
                <a:cs typeface="Times New Roman"/>
              </a:rPr>
              <a:t>ach lesson in this module </a:t>
            </a:r>
            <a:r>
              <a:rPr lang="en-IN" sz="1000" dirty="0">
                <a:solidFill>
                  <a:srgbClr val="000000"/>
                </a:solidFill>
                <a:latin typeface="Arial"/>
                <a:ea typeface="Calibri"/>
                <a:cs typeface="Times New Roman"/>
              </a:rPr>
              <a:t>has </a:t>
            </a:r>
            <a:r>
              <a:rPr lang="ga-IE" sz="1000" dirty="0">
                <a:solidFill>
                  <a:srgbClr val="000000"/>
                </a:solidFill>
                <a:latin typeface="Arial"/>
                <a:ea typeface="Calibri"/>
                <a:cs typeface="Times New Roman"/>
              </a:rPr>
              <a:t>demonstrations. To prepare for them</a:t>
            </a:r>
            <a:r>
              <a:rPr lang="en-IN" sz="1000" dirty="0">
                <a:solidFill>
                  <a:srgbClr val="000000"/>
                </a:solidFill>
                <a:latin typeface="Arial"/>
                <a:ea typeface="Calibri"/>
                <a:cs typeface="Times New Roman"/>
              </a:rPr>
              <a:t>, perform </a:t>
            </a:r>
            <a:r>
              <a:rPr lang="ga-IE" sz="1000" dirty="0">
                <a:solidFill>
                  <a:srgbClr val="000000"/>
                </a:solidFill>
                <a:latin typeface="Arial"/>
                <a:ea typeface="Calibri"/>
                <a:cs typeface="Times New Roman"/>
              </a:rPr>
              <a:t>the following</a:t>
            </a:r>
            <a:r>
              <a:rPr lang="en-IN" sz="1000" dirty="0">
                <a:solidFill>
                  <a:srgbClr val="000000"/>
                </a:solidFill>
                <a:latin typeface="Arial"/>
                <a:ea typeface="Calibri"/>
                <a:cs typeface="Times New Roman"/>
              </a:rPr>
              <a:t>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Segoe UI"/>
              </a:rPr>
              <a:t>Start the </a:t>
            </a:r>
            <a:r>
              <a:rPr lang="en-US" sz="1000" b="1" dirty="0">
                <a:effectLst/>
                <a:latin typeface="Arial"/>
                <a:ea typeface="Times New Roman"/>
                <a:cs typeface="Segoe UI"/>
              </a:rPr>
              <a:t>10961C-LON-DC1</a:t>
            </a:r>
            <a:r>
              <a:rPr lang="ga-IE" sz="1000" dirty="0">
                <a:effectLst/>
                <a:latin typeface="Arial"/>
                <a:ea typeface="Times New Roman"/>
                <a:cs typeface="Segoe UI"/>
              </a:rPr>
              <a:t> virtual machine </a:t>
            </a:r>
            <a:r>
              <a:rPr lang="en-US" sz="1000" dirty="0">
                <a:effectLst/>
                <a:latin typeface="Arial"/>
                <a:ea typeface="Times New Roman"/>
                <a:cs typeface="Segoe UI"/>
              </a:rPr>
              <a:t>(VM), </a:t>
            </a:r>
            <a:r>
              <a:rPr lang="ga-IE" sz="1000" dirty="0">
                <a:effectLst/>
                <a:latin typeface="Arial"/>
                <a:ea typeface="Times New Roman"/>
                <a:cs typeface="Segoe UI"/>
              </a:rPr>
              <a:t>and </a:t>
            </a:r>
            <a:r>
              <a:rPr lang="en-US" sz="1000" dirty="0">
                <a:effectLst/>
                <a:latin typeface="Arial"/>
                <a:ea typeface="Times New Roman"/>
                <a:cs typeface="Segoe UI"/>
              </a:rPr>
              <a:t>then sign in</a:t>
            </a:r>
            <a:r>
              <a:rPr lang="ga-IE" sz="1000" dirty="0">
                <a:effectLst/>
                <a:latin typeface="Arial"/>
                <a:ea typeface="Times New Roman"/>
                <a:cs typeface="Segoe UI"/>
              </a:rPr>
              <a:t> to</a:t>
            </a:r>
            <a:r>
              <a:rPr lang="en-US" sz="1000" dirty="0">
                <a:effectLst/>
                <a:latin typeface="Arial"/>
                <a:ea typeface="Times New Roman"/>
                <a:cs typeface="Segoe UI"/>
              </a:rPr>
              <a:t> it </a:t>
            </a:r>
            <a:r>
              <a:rPr lang="ga-IE" sz="1000" dirty="0">
                <a:effectLst/>
                <a:latin typeface="Arial"/>
                <a:ea typeface="Times New Roman"/>
                <a:cs typeface="Segoe UI"/>
              </a:rPr>
              <a:t>with</a:t>
            </a:r>
            <a:r>
              <a:rPr lang="en-US" sz="1000" dirty="0">
                <a:effectLst/>
                <a:latin typeface="Arial"/>
                <a:ea typeface="Times New Roman"/>
                <a:cs typeface="Segoe UI"/>
              </a:rPr>
              <a:t> the</a:t>
            </a:r>
            <a:r>
              <a:rPr lang="ga-IE" sz="1000" dirty="0">
                <a:effectLst/>
                <a:latin typeface="Arial"/>
                <a:ea typeface="Times New Roman"/>
                <a:cs typeface="Segoe UI"/>
              </a:rPr>
              <a:t> user name </a:t>
            </a:r>
            <a:r>
              <a:rPr lang="en-US" sz="1000" b="1" dirty="0">
                <a:effectLst/>
                <a:latin typeface="Arial"/>
                <a:ea typeface="Times New Roman"/>
                <a:cs typeface="Segoe UI"/>
              </a:rPr>
              <a:t>Adatum\Administrator</a:t>
            </a:r>
            <a:r>
              <a:rPr lang="ga-IE" sz="1000" dirty="0">
                <a:effectLst/>
                <a:latin typeface="Arial"/>
                <a:ea typeface="Times New Roman"/>
                <a:cs typeface="Segoe UI"/>
              </a:rPr>
              <a:t> and </a:t>
            </a:r>
            <a:r>
              <a:rPr lang="en-US" sz="1000" dirty="0">
                <a:effectLst/>
                <a:latin typeface="Arial"/>
                <a:ea typeface="Times New Roman"/>
                <a:cs typeface="Segoe UI"/>
              </a:rPr>
              <a:t>the </a:t>
            </a:r>
            <a:r>
              <a:rPr lang="ga-IE" sz="1000" dirty="0">
                <a:effectLst/>
                <a:latin typeface="Arial"/>
                <a:ea typeface="Times New Roman"/>
                <a:cs typeface="Segoe UI"/>
              </a:rPr>
              <a:t>password </a:t>
            </a:r>
            <a:r>
              <a:rPr lang="en-US" sz="1000" b="1" dirty="0">
                <a:effectLst/>
                <a:latin typeface="Arial"/>
                <a:ea typeface="Times New Roman"/>
                <a:cs typeface="Segoe UI"/>
              </a:rPr>
              <a:t>Pa55w.rd</a:t>
            </a:r>
            <a:r>
              <a:rPr lang="en-US" sz="1000" dirty="0">
                <a:effectLst/>
                <a:latin typeface="Arial"/>
                <a:ea typeface="Times New Roman"/>
                <a:cs typeface="Segoe UI"/>
              </a:rPr>
              <a:t>.</a:t>
            </a:r>
            <a:endParaRPr lang="en-IN" sz="1000"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Segoe UI"/>
              </a:rPr>
              <a:t>Start the </a:t>
            </a:r>
            <a:r>
              <a:rPr lang="en-US" sz="1000" b="1" dirty="0">
                <a:effectLst/>
                <a:latin typeface="Arial"/>
                <a:ea typeface="Times New Roman"/>
                <a:cs typeface="Segoe UI"/>
              </a:rPr>
              <a:t>10961C-LON-SVR1</a:t>
            </a:r>
            <a:r>
              <a:rPr lang="en-US" sz="1000" dirty="0">
                <a:effectLst/>
                <a:latin typeface="Arial"/>
                <a:ea typeface="Times New Roman"/>
                <a:cs typeface="Segoe UI"/>
              </a:rPr>
              <a:t> VM.</a:t>
            </a:r>
            <a:endParaRPr lang="en-IN" sz="1000"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Segoe UI"/>
              </a:rPr>
              <a:t>Start the </a:t>
            </a:r>
            <a:r>
              <a:rPr lang="en-US" sz="1000" b="1" dirty="0">
                <a:effectLst/>
                <a:latin typeface="Arial"/>
                <a:ea typeface="Times New Roman"/>
                <a:cs typeface="Segoe UI"/>
              </a:rPr>
              <a:t>10961C-LON-CL1</a:t>
            </a:r>
            <a:r>
              <a:rPr lang="en-US" sz="1000" dirty="0">
                <a:effectLst/>
                <a:latin typeface="Arial"/>
                <a:ea typeface="Times New Roman"/>
                <a:cs typeface="Segoe UI"/>
              </a:rPr>
              <a:t> </a:t>
            </a:r>
            <a:r>
              <a:rPr lang="ga-IE" sz="1000" dirty="0">
                <a:effectLst/>
                <a:latin typeface="Arial"/>
                <a:ea typeface="Times New Roman"/>
                <a:cs typeface="Segoe UI"/>
              </a:rPr>
              <a:t>VM</a:t>
            </a:r>
            <a:r>
              <a:rPr lang="en-US" sz="1000" dirty="0">
                <a:effectLst/>
                <a:latin typeface="Arial"/>
                <a:ea typeface="Times New Roman"/>
                <a:cs typeface="Segoe UI"/>
              </a:rPr>
              <a:t>, </a:t>
            </a:r>
            <a:r>
              <a:rPr lang="ga-IE" sz="1000" dirty="0">
                <a:effectLst/>
                <a:latin typeface="Arial"/>
                <a:ea typeface="Times New Roman"/>
                <a:cs typeface="Segoe UI"/>
              </a:rPr>
              <a:t>and </a:t>
            </a:r>
            <a:r>
              <a:rPr lang="en-US" sz="1000" dirty="0">
                <a:effectLst/>
                <a:latin typeface="Arial"/>
                <a:ea typeface="Times New Roman"/>
                <a:cs typeface="Segoe UI"/>
              </a:rPr>
              <a:t>then sign in</a:t>
            </a:r>
            <a:r>
              <a:rPr lang="ga-IE" sz="1000" dirty="0">
                <a:effectLst/>
                <a:latin typeface="Arial"/>
                <a:ea typeface="Times New Roman"/>
                <a:cs typeface="Segoe UI"/>
              </a:rPr>
              <a:t> to </a:t>
            </a:r>
            <a:r>
              <a:rPr lang="en-US" sz="1000" dirty="0">
                <a:effectLst/>
                <a:latin typeface="Arial"/>
                <a:ea typeface="Times New Roman"/>
                <a:cs typeface="Segoe UI"/>
              </a:rPr>
              <a:t>it </a:t>
            </a:r>
            <a:r>
              <a:rPr lang="ga-IE" sz="1000" dirty="0">
                <a:effectLst/>
                <a:latin typeface="Arial"/>
                <a:ea typeface="Times New Roman"/>
                <a:cs typeface="Segoe UI"/>
              </a:rPr>
              <a:t>with user name </a:t>
            </a:r>
            <a:r>
              <a:rPr lang="en-US" sz="1000" b="1" dirty="0">
                <a:effectLst/>
                <a:latin typeface="Arial"/>
                <a:ea typeface="Times New Roman"/>
                <a:cs typeface="Segoe UI"/>
              </a:rPr>
              <a:t>Adatum\Administrator</a:t>
            </a:r>
            <a:r>
              <a:rPr lang="ga-IE" sz="1000" dirty="0">
                <a:effectLst/>
                <a:latin typeface="Arial"/>
                <a:ea typeface="Times New Roman"/>
                <a:cs typeface="Segoe UI"/>
              </a:rPr>
              <a:t> </a:t>
            </a:r>
            <a:br>
              <a:rPr lang="en-US" sz="1000" dirty="0">
                <a:effectLst/>
                <a:latin typeface="Arial"/>
                <a:ea typeface="Times New Roman"/>
                <a:cs typeface="Segoe UI"/>
              </a:rPr>
            </a:br>
            <a:r>
              <a:rPr lang="ga-IE" sz="1000" dirty="0">
                <a:effectLst/>
                <a:latin typeface="Arial"/>
                <a:ea typeface="Times New Roman"/>
                <a:cs typeface="Segoe UI"/>
              </a:rPr>
              <a:t>and </a:t>
            </a:r>
            <a:r>
              <a:rPr lang="en-US" sz="1000" dirty="0">
                <a:effectLst/>
                <a:latin typeface="Arial"/>
                <a:ea typeface="Times New Roman"/>
                <a:cs typeface="Segoe UI"/>
              </a:rPr>
              <a:t>the </a:t>
            </a:r>
            <a:r>
              <a:rPr lang="ga-IE" sz="1000" dirty="0">
                <a:effectLst/>
                <a:latin typeface="Arial"/>
                <a:ea typeface="Times New Roman"/>
                <a:cs typeface="Segoe UI"/>
              </a:rPr>
              <a:t>password </a:t>
            </a:r>
            <a:r>
              <a:rPr lang="en-US" sz="1000" b="1" dirty="0">
                <a:effectLst/>
                <a:latin typeface="Arial"/>
                <a:ea typeface="Times New Roman"/>
                <a:cs typeface="Segoe UI"/>
              </a:rPr>
              <a:t>Pa55w.rd</a:t>
            </a:r>
            <a:r>
              <a:rPr lang="en-US" sz="1000" dirty="0">
                <a:effectLst/>
                <a:latin typeface="Arial"/>
                <a:ea typeface="Times New Roman"/>
                <a:cs typeface="Segoe UI"/>
              </a:rPr>
              <a:t>.</a:t>
            </a:r>
            <a:r>
              <a:rPr lang="ga-IE" sz="1000" dirty="0">
                <a:effectLst/>
                <a:latin typeface="Arial"/>
                <a:ea typeface="Times New Roman"/>
                <a:cs typeface="Segoe UI"/>
              </a:rPr>
              <a:t> (Start and </a:t>
            </a:r>
            <a:r>
              <a:rPr lang="en-US" sz="1000" dirty="0">
                <a:effectLst/>
                <a:latin typeface="Arial"/>
                <a:ea typeface="Times New Roman"/>
                <a:cs typeface="Segoe UI"/>
              </a:rPr>
              <a:t>sign in </a:t>
            </a:r>
            <a:r>
              <a:rPr lang="ga-IE" sz="1000" dirty="0">
                <a:effectLst/>
                <a:latin typeface="Arial"/>
                <a:ea typeface="Times New Roman"/>
                <a:cs typeface="Segoe UI"/>
              </a:rPr>
              <a:t>to </a:t>
            </a:r>
            <a:r>
              <a:rPr lang="en-US" sz="1000" b="1" dirty="0">
                <a:effectLst/>
                <a:latin typeface="Arial"/>
                <a:ea typeface="Times New Roman"/>
                <a:cs typeface="Segoe UI"/>
              </a:rPr>
              <a:t>10961C-LON-DC1</a:t>
            </a:r>
            <a:r>
              <a:rPr lang="ga-IE" sz="1000" dirty="0">
                <a:effectLst/>
                <a:latin typeface="Arial"/>
                <a:ea typeface="Times New Roman"/>
                <a:cs typeface="Segoe UI"/>
              </a:rPr>
              <a:t> before </a:t>
            </a:r>
            <a:r>
              <a:rPr lang="en-US" sz="1000" dirty="0">
                <a:effectLst/>
                <a:latin typeface="Arial"/>
                <a:ea typeface="Times New Roman"/>
                <a:cs typeface="Segoe UI"/>
              </a:rPr>
              <a:t>signing in </a:t>
            </a:r>
            <a:r>
              <a:rPr lang="ga-IE" sz="1000" dirty="0">
                <a:effectLst/>
                <a:latin typeface="Arial"/>
                <a:ea typeface="Times New Roman"/>
                <a:cs typeface="Segoe UI"/>
              </a:rPr>
              <a:t>to the </a:t>
            </a:r>
            <a:r>
              <a:rPr lang="en-US" sz="1000" b="1" dirty="0">
                <a:effectLst/>
                <a:latin typeface="Arial"/>
                <a:ea typeface="Times New Roman"/>
                <a:cs typeface="Segoe UI"/>
              </a:rPr>
              <a:t>10961C-LON-CL1</a:t>
            </a:r>
            <a:r>
              <a:rPr lang="en-US" sz="1000" dirty="0">
                <a:effectLst/>
                <a:latin typeface="Arial"/>
                <a:ea typeface="Times New Roman"/>
                <a:cs typeface="Segoe UI"/>
              </a:rPr>
              <a:t> </a:t>
            </a:r>
            <a:r>
              <a:rPr lang="ga-IE" sz="1000" dirty="0">
                <a:effectLst/>
                <a:latin typeface="Arial"/>
                <a:ea typeface="Times New Roman"/>
                <a:cs typeface="Segoe UI"/>
              </a:rPr>
              <a:t>VM</a:t>
            </a:r>
            <a:r>
              <a:rPr lang="en-US" sz="1000" dirty="0">
                <a:effectLst/>
                <a:latin typeface="Arial"/>
                <a:ea typeface="Times New Roman"/>
                <a:cs typeface="Segoe UI"/>
              </a:rPr>
              <a:t>.</a:t>
            </a:r>
            <a:r>
              <a:rPr lang="ga-IE" sz="1000" dirty="0">
                <a:effectLst/>
                <a:latin typeface="Arial"/>
                <a:ea typeface="Times New Roman"/>
                <a:cs typeface="Segoe UI"/>
              </a:rPr>
              <a:t>)</a:t>
            </a:r>
            <a:endParaRPr lang="en-IN" sz="1000" dirty="0">
              <a:effectLst/>
              <a:latin typeface="Arial"/>
              <a:ea typeface="Times New Roman"/>
              <a:cs typeface="Segoe UI"/>
            </a:endParaRPr>
          </a:p>
          <a:p>
            <a:pPr>
              <a:lnSpc>
                <a:spcPct val="115000"/>
              </a:lnSpc>
              <a:spcAft>
                <a:spcPts val="1000"/>
              </a:spcAft>
            </a:pPr>
            <a:r>
              <a:rPr lang="en-IN" sz="1000" dirty="0">
                <a:latin typeface="Arial"/>
                <a:ea typeface="Calibri"/>
                <a:cs typeface="Times New Roman"/>
              </a:rPr>
              <a:t>Perform the demonstrations </a:t>
            </a:r>
            <a:r>
              <a:rPr lang="ga-IE" sz="1000" dirty="0">
                <a:latin typeface="Arial"/>
                <a:ea typeface="Calibri"/>
                <a:cs typeface="Times New Roman"/>
              </a:rPr>
              <a:t>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in the Windows PowerShell console or in the Windows PowerShell </a:t>
            </a:r>
            <a:r>
              <a:rPr lang="en-IN" sz="1000" dirty="0">
                <a:latin typeface="Arial"/>
                <a:ea typeface="Calibri"/>
                <a:cs typeface="Times New Roman"/>
              </a:rPr>
              <a:t>Integrated Scripting Environment (</a:t>
            </a:r>
            <a:r>
              <a:rPr lang="ga-IE" sz="1000" dirty="0">
                <a:latin typeface="Arial"/>
                <a:ea typeface="Calibri"/>
                <a:cs typeface="Times New Roman"/>
              </a:rPr>
              <a:t>ISE</a:t>
            </a:r>
            <a:r>
              <a:rPr lang="en-IN" sz="1000" dirty="0">
                <a:latin typeface="Arial"/>
                <a:ea typeface="Calibri"/>
                <a:cs typeface="Times New Roman"/>
              </a:rPr>
              <a:t>)</a:t>
            </a:r>
            <a:r>
              <a:rPr lang="ga-IE" sz="1000" dirty="0">
                <a:latin typeface="Arial"/>
                <a:ea typeface="Calibri"/>
                <a:cs typeface="Times New Roman"/>
              </a:rPr>
              <a:t>. </a:t>
            </a:r>
            <a:r>
              <a:rPr lang="en-IN" sz="1000" dirty="0">
                <a:latin typeface="Arial"/>
                <a:ea typeface="Calibri"/>
                <a:cs typeface="Times New Roman"/>
              </a:rPr>
              <a:t>S</a:t>
            </a:r>
            <a:r>
              <a:rPr lang="ga-IE" sz="1000" dirty="0">
                <a:latin typeface="Arial"/>
                <a:ea typeface="Calibri"/>
                <a:cs typeface="Times New Roman"/>
              </a:rPr>
              <a:t>ome demonstrations </a:t>
            </a:r>
            <a:r>
              <a:rPr lang="en-IN" sz="1000" dirty="0">
                <a:latin typeface="Arial"/>
                <a:ea typeface="Calibri"/>
                <a:cs typeface="Times New Roman"/>
              </a:rPr>
              <a:t>might </a:t>
            </a:r>
            <a:r>
              <a:rPr lang="ga-IE" sz="1000" dirty="0">
                <a:latin typeface="Arial"/>
                <a:ea typeface="Calibri"/>
                <a:cs typeface="Times New Roman"/>
              </a:rPr>
              <a:t>explicitly call out which one to use.</a:t>
            </a:r>
            <a:endParaRPr lang="en-IN" sz="1000" dirty="0">
              <a:latin typeface="Arial"/>
              <a:ea typeface="Calibri"/>
              <a:cs typeface="Times New Roman"/>
            </a:endParaRPr>
          </a:p>
          <a:p>
            <a:pPr>
              <a:lnSpc>
                <a:spcPct val="115000"/>
              </a:lnSpc>
              <a:spcAft>
                <a:spcPts val="1000"/>
              </a:spcAft>
            </a:pPr>
            <a:r>
              <a:rPr lang="ga-IE" sz="1000" dirty="0">
                <a:latin typeface="Arial"/>
                <a:ea typeface="Calibri"/>
                <a:cs typeface="Times New Roman"/>
              </a:rPr>
              <a:t>Where commands are complex or steps are numerous</a:t>
            </a:r>
            <a:r>
              <a:rPr lang="en-IN" sz="1000" dirty="0">
                <a:latin typeface="Arial"/>
                <a:ea typeface="Calibri"/>
                <a:cs typeface="Times New Roman"/>
              </a:rPr>
              <a:t>,</a:t>
            </a:r>
            <a:r>
              <a:rPr lang="ga-IE" sz="1000" dirty="0">
                <a:latin typeface="Arial"/>
                <a:ea typeface="Calibri"/>
                <a:cs typeface="Times New Roman"/>
              </a:rPr>
              <a:t> .</a:t>
            </a:r>
            <a:r>
              <a:rPr lang="en-IN" sz="1000" dirty="0">
                <a:latin typeface="Arial"/>
                <a:ea typeface="Calibri"/>
                <a:cs typeface="Times New Roman"/>
              </a:rPr>
              <a:t>txt</a:t>
            </a:r>
            <a:r>
              <a:rPr lang="ga-IE" sz="1000" dirty="0">
                <a:latin typeface="Arial"/>
                <a:ea typeface="Calibri"/>
                <a:cs typeface="Times New Roman"/>
              </a:rPr>
              <a:t> files are provided </a:t>
            </a:r>
            <a:r>
              <a:rPr lang="en-IN" sz="1000" dirty="0">
                <a:latin typeface="Arial"/>
                <a:ea typeface="Calibri"/>
                <a:cs typeface="Times New Roman"/>
              </a:rPr>
              <a:t>for the demonstrations </a:t>
            </a:r>
            <a:r>
              <a:rPr lang="ga-IE" sz="1000" dirty="0">
                <a:latin typeface="Arial"/>
                <a:ea typeface="Calibri"/>
                <a:cs typeface="Times New Roman"/>
              </a:rPr>
              <a:t>and can be opened and used in the Windows PowerShell ISE. </a:t>
            </a:r>
            <a:r>
              <a:rPr lang="en-IN" sz="1000" dirty="0">
                <a:latin typeface="Arial"/>
                <a:ea typeface="Calibri"/>
                <a:cs typeface="Times New Roman"/>
              </a:rPr>
              <a:t>The Instructor Notes of the demonstrations will indicate where these files </a:t>
            </a:r>
            <a:r>
              <a:rPr lang="ga-IE" sz="1000" dirty="0">
                <a:latin typeface="Arial"/>
                <a:ea typeface="Calibri"/>
                <a:cs typeface="Times New Roman"/>
              </a:rPr>
              <a:t>are available. The</a:t>
            </a:r>
            <a:r>
              <a:rPr lang="en-IN" sz="1000" dirty="0">
                <a:latin typeface="Arial"/>
                <a:ea typeface="Calibri"/>
                <a:cs typeface="Times New Roman"/>
              </a:rPr>
              <a:t> files </a:t>
            </a:r>
            <a:r>
              <a:rPr lang="ga-IE" sz="1000" dirty="0">
                <a:latin typeface="Arial"/>
                <a:ea typeface="Calibri"/>
                <a:cs typeface="Times New Roman"/>
              </a:rPr>
              <a:t>are available on the </a:t>
            </a:r>
            <a:r>
              <a:rPr lang="en-IN" sz="1000" b="1" dirty="0">
                <a:latin typeface="Arial"/>
                <a:ea typeface="Calibri"/>
                <a:cs typeface="Times New Roman"/>
              </a:rPr>
              <a:t>10961C-LON-CL1</a:t>
            </a:r>
            <a:r>
              <a:rPr lang="en-IN" sz="1000" dirty="0">
                <a:latin typeface="Arial"/>
                <a:ea typeface="Calibri"/>
                <a:cs typeface="Times New Roman"/>
              </a:rPr>
              <a:t> VM </a:t>
            </a:r>
            <a:r>
              <a:rPr lang="ga-IE" sz="1000" dirty="0">
                <a:latin typeface="Arial"/>
                <a:ea typeface="Calibri"/>
                <a:cs typeface="Times New Roman"/>
              </a:rPr>
              <a:t>at </a:t>
            </a:r>
            <a:r>
              <a:rPr lang="en-IN" sz="1000" b="1" dirty="0">
                <a:latin typeface="Arial"/>
                <a:ea typeface="Calibri"/>
                <a:cs typeface="Times New Roman"/>
              </a:rPr>
              <a:t>E:\Mod04\Democode</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76761C52-7E07-447A-8965-B0C04D689DE7}"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013952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these commands on the </a:t>
            </a:r>
            <a:r>
              <a:rPr lang="en-IN" sz="1000" b="1" dirty="0">
                <a:latin typeface="Arial"/>
                <a:ea typeface="Calibri"/>
                <a:cs typeface="Times New Roman"/>
              </a:rPr>
              <a:t>10961C-LON-CL1</a:t>
            </a:r>
            <a:r>
              <a:rPr lang="en-IN" sz="1000" dirty="0">
                <a:latin typeface="Arial"/>
                <a:ea typeface="Calibri"/>
                <a:cs typeface="Times New Roman"/>
              </a:rPr>
              <a:t> VM at </a:t>
            </a:r>
            <a:r>
              <a:rPr lang="en-IN" sz="1000" b="1" dirty="0">
                <a:latin typeface="Arial"/>
                <a:ea typeface="Calibri"/>
                <a:cs typeface="Times New Roman"/>
              </a:rPr>
              <a:t>E:\Mod04\Democode\ExpandingProperties.ps1.txt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revert the virtual machines.</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10961C-LON-CL1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dirty="0">
                <a:latin typeface="Arial"/>
                <a:ea typeface="Calibri"/>
                <a:cs typeface="Times New Roman"/>
              </a:rPr>
              <a:t>T</a:t>
            </a:r>
            <a:r>
              <a:rPr lang="ga-IE" sz="1000" dirty="0">
                <a:latin typeface="Arial"/>
                <a:ea typeface="Calibri"/>
                <a:cs typeface="Times New Roman"/>
              </a:rPr>
              <a:t>he</a:t>
            </a:r>
            <a:r>
              <a:rPr lang="en-IN" sz="1000" dirty="0">
                <a:latin typeface="Arial"/>
                <a:ea typeface="Calibri"/>
                <a:cs typeface="Times New Roman"/>
              </a:rPr>
              <a:t> d</a:t>
            </a:r>
            <a:r>
              <a:rPr lang="ga-IE" sz="1000" dirty="0">
                <a:latin typeface="Arial"/>
                <a:ea typeface="Calibri"/>
                <a:cs typeface="Times New Roman"/>
              </a:rPr>
              <a:t>emo</a:t>
            </a:r>
            <a:r>
              <a:rPr lang="en-IN" sz="1000" dirty="0">
                <a:latin typeface="Arial"/>
                <a:ea typeface="Calibri"/>
                <a:cs typeface="Times New Roman"/>
              </a:rPr>
              <a:t>nstration s</a:t>
            </a:r>
            <a:r>
              <a:rPr lang="ga-IE" sz="1000" dirty="0">
                <a:latin typeface="Arial"/>
                <a:ea typeface="Calibri"/>
                <a:cs typeface="Times New Roman"/>
              </a:rPr>
              <a:t>teps </a:t>
            </a:r>
            <a:r>
              <a:rPr lang="en-IN" sz="1000" dirty="0">
                <a:latin typeface="Arial"/>
                <a:ea typeface="Calibri"/>
                <a:cs typeface="Times New Roman"/>
              </a:rPr>
              <a:t>should be performed </a:t>
            </a:r>
            <a:r>
              <a:rPr lang="ga-IE" sz="1000" dirty="0">
                <a:latin typeface="Arial"/>
                <a:ea typeface="Calibri"/>
                <a:cs typeface="Times New Roman"/>
              </a:rPr>
              <a:t>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in </a:t>
            </a:r>
            <a:r>
              <a:rPr lang="ga-IE" sz="1000" dirty="0">
                <a:latin typeface="Arial"/>
                <a:ea typeface="Calibri"/>
                <a:cs typeface="Times New Roman"/>
              </a:rPr>
              <a:t>Windows PowerShell ISE</a:t>
            </a:r>
            <a:r>
              <a:rPr lang="en-IN" sz="1000" dirty="0">
                <a:latin typeface="Arial"/>
                <a:ea typeface="Calibri"/>
                <a:cs typeface="Times New Roman"/>
              </a:rPr>
              <a:t>. I</a:t>
            </a:r>
            <a:r>
              <a:rPr lang="ga-IE" sz="1000" dirty="0">
                <a:latin typeface="Arial"/>
                <a:ea typeface="Calibri"/>
                <a:cs typeface="Times New Roman"/>
              </a:rPr>
              <a:t>f Windows PowerShell ISE is not already open</a:t>
            </a:r>
            <a:r>
              <a:rPr lang="en-IN" sz="1000" dirty="0">
                <a:latin typeface="Arial"/>
                <a:ea typeface="Calibri"/>
                <a:cs typeface="Times New Roman"/>
              </a:rPr>
              <a:t>,</a:t>
            </a:r>
            <a:r>
              <a:rPr lang="ga-IE" sz="1000" dirty="0">
                <a:latin typeface="Arial"/>
                <a:ea typeface="Calibri"/>
                <a:cs typeface="Times New Roman"/>
              </a:rPr>
              <a:t> you should open it now.</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powershell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a:t>
            </a:r>
            <a:r>
              <a:rPr lang="en-US" sz="1000" dirty="0">
                <a:effectLst/>
                <a:latin typeface="Arial"/>
                <a:ea typeface="Times New Roman"/>
                <a:cs typeface="Times New Roman"/>
              </a:rPr>
              <a:t> </a:t>
            </a:r>
            <a:r>
              <a:rPr lang="en-US" sz="1000" b="1" dirty="0">
                <a:effectLst/>
                <a:latin typeface="Arial"/>
                <a:ea typeface="Times New Roman"/>
                <a:cs typeface="Times New Roman"/>
              </a:rPr>
              <a:t>PowerShell ISE</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a:t>
            </a:r>
            <a:r>
              <a:rPr lang="en-US" sz="1000" b="1" dirty="0">
                <a:effectLst/>
                <a:latin typeface="Arial"/>
                <a:ea typeface="Times New Roman"/>
                <a:cs typeface="Times New Roman"/>
              </a:rPr>
              <a:t>ISE</a:t>
            </a:r>
            <a:r>
              <a:rPr lang="en-US" sz="1000" dirty="0">
                <a:effectLst/>
                <a:latin typeface="Arial"/>
                <a:ea typeface="Times New Roman"/>
                <a:cs typeface="Times New Roman"/>
              </a:rPr>
              <a:t> window, type the following command in Windows PowerShell ISE:</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Get-ADComputer –Filter *</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retrieves a list of computer objects. These are full objects with several properties each.</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Times New Roman"/>
              </a:rPr>
              <a:t>In the </a:t>
            </a:r>
            <a:r>
              <a:rPr lang="en-US" sz="1000" b="1" dirty="0">
                <a:effectLst/>
                <a:latin typeface="Arial"/>
                <a:ea typeface="Times New Roman"/>
                <a:cs typeface="Times New Roman"/>
              </a:rPr>
              <a:t>Script</a:t>
            </a:r>
            <a:r>
              <a:rPr lang="en-US" sz="1000" dirty="0">
                <a:effectLst/>
                <a:latin typeface="Arial"/>
                <a:ea typeface="Times New Roman"/>
                <a:cs typeface="Times New Roman"/>
              </a:rPr>
              <a:t> pane,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–ComputerName (Get-ADComputer –Filter *)</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will return an error. Explain that your goal is to display a list of services that are running on every computer in the domain.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a:t>
            </a:r>
            <a:r>
              <a:rPr lang="en-US" sz="1000" b="1" dirty="0">
                <a:effectLst/>
                <a:latin typeface="Arial"/>
                <a:ea typeface="Times New Roman"/>
                <a:cs typeface="Times New Roman"/>
              </a:rPr>
              <a:t>Console</a:t>
            </a:r>
            <a:r>
              <a:rPr lang="en-US" sz="1000" dirty="0">
                <a:effectLst/>
                <a:latin typeface="Arial"/>
                <a:ea typeface="Times New Roman"/>
                <a:cs typeface="Times New Roman"/>
              </a:rPr>
              <a:t> pane,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Get-ADComputer –Filter * | Get-Member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Explain that the command produces objects of the type </a:t>
            </a:r>
            <a:r>
              <a:rPr lang="en-US" sz="1000" b="1" dirty="0">
                <a:effectLst/>
                <a:latin typeface="Arial"/>
                <a:ea typeface="Times New Roman"/>
                <a:cs typeface="Times New Roman"/>
              </a:rPr>
              <a:t>ADComputer</a:t>
            </a:r>
            <a:r>
              <a:rPr lang="en-US" sz="1000" dirty="0">
                <a:effectLst/>
                <a:latin typeface="Arial"/>
                <a:ea typeface="Times New Roman"/>
                <a:cs typeface="Times New Roman"/>
              </a:rPr>
              <a:t>, as shown by the output of </a:t>
            </a:r>
            <a:r>
              <a:rPr lang="en-US" sz="1000" b="1" dirty="0">
                <a:effectLst/>
                <a:latin typeface="Arial"/>
                <a:ea typeface="Times New Roman"/>
                <a:cs typeface="Times New Roman"/>
              </a:rPr>
              <a:t>Get-Member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123638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Help Get-Service –ShowWindow</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Help</a:t>
            </a:r>
            <a:r>
              <a:rPr lang="en-US" sz="1000" dirty="0">
                <a:solidFill>
                  <a:prstClr val="black"/>
                </a:solidFill>
                <a:latin typeface="Arial"/>
                <a:ea typeface="Times New Roman"/>
                <a:cs typeface="Times New Roman"/>
              </a:rPr>
              <a:t> window, explain that the </a:t>
            </a:r>
            <a:r>
              <a:rPr lang="en-US" sz="1000" b="1" dirty="0">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accepts objects of the type </a:t>
            </a:r>
            <a:r>
              <a:rPr lang="en-US" sz="1000" b="1" dirty="0">
                <a:solidFill>
                  <a:prstClr val="black"/>
                </a:solidFill>
                <a:latin typeface="Arial"/>
                <a:ea typeface="Times New Roman"/>
                <a:cs typeface="Times New Roman"/>
              </a:rPr>
              <a:t>String</a:t>
            </a:r>
            <a:r>
              <a:rPr lang="en-US" sz="1000" dirty="0">
                <a:solidFill>
                  <a:prstClr val="black"/>
                </a:solidFill>
                <a:latin typeface="Arial"/>
                <a:ea typeface="Times New Roman"/>
                <a:cs typeface="Times New Roman"/>
              </a:rPr>
              <a:t>. Go back to the Script pane, and then explain that the parenthetical command is producing objects that are not of the type </a:t>
            </a:r>
            <a:r>
              <a:rPr lang="en-US" sz="1000" b="1" dirty="0">
                <a:solidFill>
                  <a:prstClr val="black"/>
                </a:solidFill>
                <a:latin typeface="Arial"/>
                <a:ea typeface="Times New Roman"/>
                <a:cs typeface="Times New Roman"/>
              </a:rPr>
              <a:t>String</a:t>
            </a:r>
            <a:r>
              <a:rPr lang="en-US" sz="1000" dirty="0">
                <a:solidFill>
                  <a:prstClr val="black"/>
                </a:solidFill>
                <a:latin typeface="Arial"/>
                <a:ea typeface="Times New Roman"/>
                <a:cs typeface="Times New Roman"/>
              </a:rPr>
              <a:t>. Therefore, the command will not work. The parenthetical command is not producing the kind of object that the parameter requires.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–Property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this does select only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 The </a:t>
            </a:r>
            <a:r>
              <a:rPr lang="en-US" sz="1000" b="1" dirty="0">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wants a name, and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 contains a name.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–Property Name | Get-Member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the output of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in this example is still an </a:t>
            </a:r>
            <a:r>
              <a:rPr lang="en-US" sz="1000" b="1" dirty="0">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object. It is not a string. In the Console pane, run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–ExpandProperty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a:t>
            </a:r>
            <a:r>
              <a:rPr lang="en-US" sz="1000" b="1" dirty="0">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accepts a single property name, and it extracts the contents of that property.</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–ExpandProperty Name | Get-Member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by using </a:t>
            </a:r>
            <a:r>
              <a:rPr lang="en-US" sz="1000" b="1" dirty="0">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the output of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is now a string. That is the kind of object the </a:t>
            </a:r>
            <a:r>
              <a:rPr lang="en-US" sz="1000" b="1" dirty="0">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expects.</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21</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492999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Bef>
                <a:spcPts val="600"/>
              </a:spcBef>
              <a:spcAft>
                <a:spcPts val="995"/>
              </a:spcAft>
              <a:buFont typeface="+mj-lt"/>
              <a:buAutoNum type="arabicPeriod" startAt="10"/>
            </a:pPr>
            <a:r>
              <a:rPr lang="en-US" sz="1000" dirty="0">
                <a:solidFill>
                  <a:prstClr val="black"/>
                </a:solidFill>
                <a:latin typeface="Arial"/>
                <a:cs typeface="Times New Roman"/>
              </a:rPr>
              <a:t>In the </a:t>
            </a:r>
            <a:r>
              <a:rPr lang="en-US" sz="1000" b="1" dirty="0">
                <a:solidFill>
                  <a:prstClr val="black"/>
                </a:solidFill>
                <a:latin typeface="Arial"/>
                <a:cs typeface="Times New Roman"/>
              </a:rPr>
              <a:t>Script</a:t>
            </a:r>
            <a:r>
              <a:rPr lang="en-US" sz="1000" dirty="0">
                <a:solidFill>
                  <a:prstClr val="black"/>
                </a:solidFill>
                <a:latin typeface="Arial"/>
                <a:cs typeface="Times New Roman"/>
              </a:rPr>
              <a:t> pane, change the parenthetical command to the following command:</a:t>
            </a:r>
            <a:endParaRPr lang="en-IN" sz="1000" dirty="0">
              <a:solidFill>
                <a:prstClr val="black"/>
              </a:solidFill>
              <a:latin typeface="Arial"/>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–ExpandProperty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this will retrieve every computer object from the domain and extract the contents of their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properties as a string. Those strings will be given to the </a:t>
            </a:r>
            <a:r>
              <a:rPr lang="en-US" sz="1000" b="1" dirty="0">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The total command should look like this:</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Get-Service –ComputerName (Get-ADComputer –Filter * | Select-Object –ExpandProperty Name)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Press F5 to run the command. As per your original goal that was outlined in step 3, it should display a list of services from every computer in the domain. You might see errors if every computer is not online or available. However, the command will try to contact each one.</a:t>
            </a:r>
            <a:endParaRPr lang="en-IN" dirty="0"/>
          </a:p>
        </p:txBody>
      </p:sp>
      <p:sp>
        <p:nvSpPr>
          <p:cNvPr id="4" name="Slide Number Placeholder 3"/>
          <p:cNvSpPr>
            <a:spLocks noGrp="1"/>
          </p:cNvSpPr>
          <p:nvPr>
            <p:ph type="sldNum" sz="quarter" idx="10"/>
          </p:nvPr>
        </p:nvSpPr>
        <p:spPr/>
        <p:txBody>
          <a:bodyPr/>
          <a:lstStyle/>
          <a:p>
            <a:fld id="{76761C52-7E07-447A-8965-B0C04D689DE7}"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172014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Exercise : Predicting pipeline behavior</a:t>
            </a:r>
          </a:p>
          <a:p>
            <a:pPr>
              <a:lnSpc>
                <a:spcPct val="115000"/>
              </a:lnSpc>
              <a:spcAft>
                <a:spcPts val="1000"/>
              </a:spcAft>
            </a:pPr>
            <a:r>
              <a:rPr lang="en-IN" sz="1000" dirty="0">
                <a:latin typeface="Arial"/>
                <a:ea typeface="Calibri"/>
                <a:cs typeface="Times New Roman"/>
              </a:rPr>
              <a:t>You must review several Windows PowerShell commands and determine whether they will work. Some commands use pipeline input, but other commands do not. Without running the commands in their entirety, you must decide whether they will achieve the stated goal that the lab task describes.</a:t>
            </a:r>
          </a:p>
          <a:p>
            <a:pPr>
              <a:lnSpc>
                <a:spcPct val="115000"/>
              </a:lnSpc>
              <a:spcAft>
                <a:spcPts val="1000"/>
              </a:spcAft>
            </a:pPr>
            <a:r>
              <a:rPr lang="en-IN" sz="1000" dirty="0">
                <a:latin typeface="Arial"/>
                <a:ea typeface="Calibri"/>
                <a:cs typeface="Times New Roman"/>
              </a:rPr>
              <a:t>You also must write several Windows PowerShell commands that will achieve goals stated in the lab task. You must not run these commands in Windows PowerShell. Instead, write them on paper.</a:t>
            </a:r>
          </a:p>
          <a:p>
            <a:pPr>
              <a:lnSpc>
                <a:spcPct val="115000"/>
              </a:lnSpc>
              <a:spcAft>
                <a:spcPts val="1000"/>
              </a:spcAft>
            </a:pPr>
            <a:r>
              <a:rPr lang="en-IN" sz="1000" b="1" dirty="0">
                <a:latin typeface="Arial"/>
                <a:ea typeface="Calibri"/>
                <a:cs typeface="Times New Roman"/>
              </a:rPr>
              <a:t>Instructor Note</a:t>
            </a:r>
            <a:r>
              <a:rPr lang="en-IN" sz="1000" dirty="0">
                <a:latin typeface="Arial"/>
                <a:ea typeface="Calibri"/>
                <a:cs typeface="Times New Roman"/>
              </a:rPr>
              <a:t>: Students should not run these commands to see whether they will work. Frequently, the commands will produce errors that are unrelated to the command syntax. For example, some commands will not work because not all computers in the lab domain are running. Students should decide whether the commands are written correctly and if they would run correctly in an appropriate production environment.</a:t>
            </a:r>
          </a:p>
          <a:p>
            <a:pPr>
              <a:lnSpc>
                <a:spcPct val="115000"/>
              </a:lnSpc>
              <a:spcAft>
                <a:spcPts val="1000"/>
              </a:spcAft>
            </a:pPr>
            <a:r>
              <a:rPr lang="en-IN" sz="1000" dirty="0">
                <a:latin typeface="Arial"/>
                <a:ea typeface="Calibri"/>
                <a:cs typeface="Times New Roman"/>
              </a:rPr>
              <a:t>You might want to instruct students to work in pairs or small groups. They can discuss the commands with one another and come to a group decision about whether each command is written correctly.</a:t>
            </a:r>
          </a:p>
        </p:txBody>
      </p:sp>
      <p:sp>
        <p:nvSpPr>
          <p:cNvPr id="4" name="Slide Number Placeholder 3"/>
          <p:cNvSpPr>
            <a:spLocks noGrp="1"/>
          </p:cNvSpPr>
          <p:nvPr>
            <p:ph type="sldNum" sz="quarter" idx="10"/>
          </p:nvPr>
        </p:nvSpPr>
        <p:spPr/>
        <p:txBody>
          <a:bodyPr/>
          <a:lstStyle/>
          <a:p>
            <a:fld id="{76761C52-7E07-447A-8965-B0C04D689DE7}"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090989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76761C52-7E07-447A-8965-B0C04D689DE7}"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878890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do some commands accept pipeline input for a parameter such as </a:t>
            </a:r>
            <a:r>
              <a:rPr lang="en-IN" sz="1000" b="1" dirty="0">
                <a:latin typeface="Arial"/>
                <a:ea typeface="Calibri"/>
                <a:cs typeface="Times New Roman"/>
              </a:rPr>
              <a:t>–ComputerName</a:t>
            </a:r>
            <a:r>
              <a:rPr lang="en-IN" sz="1000" dirty="0">
                <a:latin typeface="Arial"/>
                <a:ea typeface="Calibri"/>
                <a:cs typeface="Times New Roman"/>
              </a:rPr>
              <a:t>, but other commands do not?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It depends completely on what the developer of the command decided. You cannot change pipeline acceptance except to rewrite the command. In the case of a cmdlet, that would require you to have the original source code.</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Do you ever have to rely on pipeline input? Could you just rely on parenthetical commands?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could just rely on parenthetical commands. However, they can become complex and difficult to read. For example, consider this command that uses pipeline input:</a:t>
            </a:r>
          </a:p>
          <a:p>
            <a:pPr>
              <a:lnSpc>
                <a:spcPts val="1000"/>
              </a:lnSpc>
              <a:spcBef>
                <a:spcPts val="600"/>
              </a:spcBef>
              <a:spcAft>
                <a:spcPts val="600"/>
              </a:spcAft>
            </a:pPr>
            <a:r>
              <a:rPr lang="en-US" sz="1000" dirty="0">
                <a:effectLst/>
                <a:latin typeface="Arial"/>
                <a:ea typeface="Times New Roman"/>
                <a:cs typeface="Times New Roman"/>
              </a:rPr>
              <a:t>Get-Process | Sort VM –Descending | Select –First 10</a:t>
            </a:r>
            <a:endParaRPr lang="en-IN" sz="1000" dirty="0">
              <a:effectLst/>
              <a:latin typeface="Arial"/>
              <a:ea typeface="Times New Roman"/>
              <a:cs typeface="Times New Roman"/>
            </a:endParaRPr>
          </a:p>
          <a:p>
            <a:pPr>
              <a:lnSpc>
                <a:spcPct val="115000"/>
              </a:lnSpc>
              <a:spcAft>
                <a:spcPts val="1000"/>
              </a:spcAft>
            </a:pPr>
            <a:r>
              <a:rPr lang="en-IN" sz="1000" dirty="0">
                <a:latin typeface="Arial"/>
                <a:ea typeface="Calibri"/>
                <a:cs typeface="Times New Roman"/>
              </a:rPr>
              <a:t>Now consider this version that uses only parenthetical commands:</a:t>
            </a:r>
          </a:p>
          <a:p>
            <a:pPr>
              <a:lnSpc>
                <a:spcPts val="1000"/>
              </a:lnSpc>
              <a:spcBef>
                <a:spcPts val="600"/>
              </a:spcBef>
              <a:spcAft>
                <a:spcPts val="600"/>
              </a:spcAft>
            </a:pPr>
            <a:r>
              <a:rPr lang="en-US" sz="1000" dirty="0">
                <a:effectLst/>
                <a:latin typeface="Arial"/>
                <a:ea typeface="Times New Roman"/>
                <a:cs typeface="Times New Roman"/>
              </a:rPr>
              <a:t>Select –First 10 –InputObject (Sort –InputObject (Get-Process) –Property VM –Descending)</a:t>
            </a:r>
            <a:endParaRPr lang="en-IN" sz="1000" dirty="0">
              <a:effectLst/>
              <a:latin typeface="Arial"/>
              <a:ea typeface="Times New Roman"/>
              <a:cs typeface="Times New Roman"/>
            </a:endParaRPr>
          </a:p>
          <a:p>
            <a:pPr>
              <a:lnSpc>
                <a:spcPct val="115000"/>
              </a:lnSpc>
              <a:spcAft>
                <a:spcPts val="1000"/>
              </a:spcAft>
            </a:pPr>
            <a:r>
              <a:rPr lang="en-IN" sz="1000" dirty="0">
                <a:latin typeface="Arial"/>
                <a:ea typeface="Calibri"/>
                <a:cs typeface="Times New Roman"/>
              </a:rPr>
              <a:t>The first version is much easier to read.</a:t>
            </a:r>
          </a:p>
        </p:txBody>
      </p:sp>
      <p:sp>
        <p:nvSpPr>
          <p:cNvPr id="4" name="Slide Number Placeholder 3"/>
          <p:cNvSpPr>
            <a:spLocks noGrp="1"/>
          </p:cNvSpPr>
          <p:nvPr>
            <p:ph type="sldNum" sz="quarter" idx="10"/>
          </p:nvPr>
        </p:nvSpPr>
        <p:spPr/>
        <p:txBody>
          <a:bodyPr/>
          <a:lstStyle/>
          <a:p>
            <a:fld id="{76761C52-7E07-447A-8965-B0C04D689DE7}"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1130420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Because Windows PowerShell handles pipeline input binding invisibly, it can be difficult to troubleshoot. Are there any tools that can help you troubleshoot pipeline input?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Yes. The built-in </a:t>
            </a:r>
            <a:r>
              <a:rPr lang="en-IN" sz="1000" b="1" dirty="0">
                <a:latin typeface="Arial"/>
                <a:ea typeface="Calibri"/>
                <a:cs typeface="Times New Roman"/>
              </a:rPr>
              <a:t>Trace-Command</a:t>
            </a:r>
            <a:r>
              <a:rPr lang="en-IN" sz="1000" dirty="0">
                <a:latin typeface="Arial"/>
                <a:ea typeface="Calibri"/>
                <a:cs typeface="Times New Roman"/>
              </a:rPr>
              <a:t> command can analyze a command as it runs and display information about how data attaches to each parameter. Read the Help file, especially the examples, for this command to learn more details.</a:t>
            </a:r>
          </a:p>
          <a:p>
            <a:pPr>
              <a:lnSpc>
                <a:spcPct val="115000"/>
              </a:lnSpc>
              <a:spcAft>
                <a:spcPts val="1000"/>
              </a:spcAft>
            </a:pPr>
            <a:r>
              <a:rPr lang="en-IN" sz="1000" b="1" dirty="0">
                <a:latin typeface="Arial"/>
                <a:ea typeface="Calibri"/>
                <a:cs typeface="Times New Roman"/>
              </a:rPr>
              <a:t>Best Practices</a:t>
            </a:r>
          </a:p>
          <a:p>
            <a:pPr>
              <a:lnSpc>
                <a:spcPct val="115000"/>
              </a:lnSpc>
              <a:spcAft>
                <a:spcPts val="1000"/>
              </a:spcAft>
            </a:pPr>
            <a:r>
              <a:rPr lang="en-IN" sz="1000" dirty="0">
                <a:latin typeface="Arial"/>
                <a:ea typeface="Calibri"/>
                <a:cs typeface="Times New Roman"/>
              </a:rPr>
              <a:t>It is easy to start using Windows PowerShell and not think about what it is doing for you. Always take a moment to examine each command that you write, and think about what Windows PowerShell will do. Think about what objects each command will produce and how those will pass to the next command.</a:t>
            </a:r>
          </a:p>
          <a:p>
            <a:pPr>
              <a:lnSpc>
                <a:spcPct val="115000"/>
              </a:lnSpc>
              <a:spcAft>
                <a:spcPts val="1000"/>
              </a:spcAft>
            </a:pPr>
            <a:r>
              <a:rPr lang="en-IN" sz="1000" b="1" dirty="0">
                <a:latin typeface="Arial"/>
                <a:ea typeface="Calibri"/>
                <a:cs typeface="Times New Roman"/>
              </a:rPr>
              <a:t>Real-world Issues and Scenarios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Sometimes, command authors do not realize how useful and important pipeline input can be, and they do not create their parameters to accept pipeline input. All that you can do in those cases is to submit a request to the command author to support pipeline input in a future release.</a:t>
            </a:r>
          </a:p>
        </p:txBody>
      </p:sp>
      <p:sp>
        <p:nvSpPr>
          <p:cNvPr id="4" name="Slide Number Placeholder 3"/>
          <p:cNvSpPr>
            <a:spLocks noGrp="1"/>
          </p:cNvSpPr>
          <p:nvPr>
            <p:ph type="sldNum" sz="quarter" idx="10"/>
          </p:nvPr>
        </p:nvSpPr>
        <p:spPr/>
        <p:txBody>
          <a:bodyPr/>
          <a:lstStyle/>
          <a:p>
            <a:fld id="{76761C52-7E07-447A-8965-B0C04D689DE7}"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20312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do most commands that use the noun </a:t>
            </a:r>
            <a:r>
              <a:rPr lang="en-IN" sz="1000" b="1" dirty="0">
                <a:latin typeface="Arial"/>
                <a:ea typeface="Calibri"/>
                <a:cs typeface="Times New Roman"/>
              </a:rPr>
              <a:t>Object</a:t>
            </a:r>
            <a:r>
              <a:rPr lang="en-IN" sz="1000" dirty="0">
                <a:latin typeface="Arial"/>
                <a:ea typeface="Calibri"/>
                <a:cs typeface="Times New Roman"/>
              </a:rPr>
              <a:t> have an </a:t>
            </a:r>
            <a:r>
              <a:rPr lang="en-IN" sz="1000" b="1" dirty="0">
                <a:latin typeface="Arial"/>
                <a:ea typeface="Calibri"/>
                <a:cs typeface="Times New Roman"/>
              </a:rPr>
              <a:t>–InputObject</a:t>
            </a:r>
            <a:r>
              <a:rPr lang="en-IN" sz="1000" dirty="0">
                <a:latin typeface="Arial"/>
                <a:ea typeface="Calibri"/>
                <a:cs typeface="Times New Roman"/>
              </a:rPr>
              <a:t> parameter that accepts objects of the type </a:t>
            </a:r>
            <a:r>
              <a:rPr lang="en-IN" sz="1000" b="1" dirty="0">
                <a:latin typeface="Arial"/>
                <a:ea typeface="Calibri"/>
                <a:cs typeface="Times New Roman"/>
              </a:rPr>
              <a:t>Object</a:t>
            </a:r>
            <a:r>
              <a:rPr lang="en-IN" sz="1000" dirty="0">
                <a:latin typeface="Arial"/>
                <a:ea typeface="Calibri"/>
                <a:cs typeface="Times New Roman"/>
              </a:rPr>
              <a:t> or </a:t>
            </a:r>
            <a:r>
              <a:rPr lang="en-IN" sz="1000" b="1" dirty="0">
                <a:latin typeface="Arial"/>
                <a:ea typeface="Calibri"/>
                <a:cs typeface="Times New Roman"/>
              </a:rPr>
              <a:t>PSObject</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Commands that use the noun </a:t>
            </a:r>
            <a:r>
              <a:rPr lang="en-IN" sz="1000" b="1" dirty="0">
                <a:latin typeface="Arial"/>
                <a:ea typeface="Calibri"/>
                <a:cs typeface="Times New Roman"/>
              </a:rPr>
              <a:t>Object</a:t>
            </a:r>
            <a:r>
              <a:rPr lang="en-IN" sz="1000" dirty="0">
                <a:latin typeface="Arial"/>
                <a:ea typeface="Calibri"/>
                <a:cs typeface="Times New Roman"/>
              </a:rPr>
              <a:t> work with any kind of input. Therefore, each of them defines a parameter named </a:t>
            </a:r>
            <a:r>
              <a:rPr lang="en-IN" sz="1000" b="1" dirty="0">
                <a:latin typeface="Arial"/>
                <a:ea typeface="Calibri"/>
                <a:cs typeface="Times New Roman"/>
              </a:rPr>
              <a:t>–InputObject</a:t>
            </a:r>
            <a:r>
              <a:rPr lang="en-IN" sz="1000" dirty="0">
                <a:latin typeface="Arial"/>
                <a:ea typeface="Calibri"/>
                <a:cs typeface="Times New Roman"/>
              </a:rPr>
              <a:t>. That parameter receives any kind of object from the pipeline, and therefore, it accepts input of the type </a:t>
            </a:r>
            <a:r>
              <a:rPr lang="en-IN" sz="1000" b="1" dirty="0">
                <a:latin typeface="Arial"/>
                <a:ea typeface="Calibri"/>
                <a:cs typeface="Times New Roman"/>
              </a:rPr>
              <a:t>Object</a:t>
            </a:r>
            <a:r>
              <a:rPr lang="en-IN" sz="1000" dirty="0">
                <a:latin typeface="Arial"/>
                <a:ea typeface="Calibri"/>
                <a:cs typeface="Times New Roman"/>
              </a:rPr>
              <a:t> or </a:t>
            </a:r>
            <a:r>
              <a:rPr lang="en-IN" sz="1000" b="1" dirty="0">
                <a:latin typeface="Arial"/>
                <a:ea typeface="Calibri"/>
                <a:cs typeface="Times New Roman"/>
              </a:rPr>
              <a:t>PSObject</a:t>
            </a:r>
            <a:r>
              <a:rPr lang="en-IN" sz="1000" dirty="0">
                <a:latin typeface="Arial"/>
                <a:ea typeface="Calibri"/>
                <a:cs typeface="Times New Roman"/>
              </a:rPr>
              <a:t> from the pipeline by using </a:t>
            </a:r>
            <a:r>
              <a:rPr lang="en-IN" sz="1000" b="1" dirty="0">
                <a:latin typeface="Arial"/>
                <a:ea typeface="Calibri"/>
                <a:cs typeface="Times New Roman"/>
              </a:rPr>
              <a:t>ByValue</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76761C52-7E07-447A-8965-B0C04D689DE7}"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88123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04596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688498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has an additional slide.</a:t>
            </a:r>
          </a:p>
        </p:txBody>
      </p:sp>
      <p:sp>
        <p:nvSpPr>
          <p:cNvPr id="4" name="Slide Number Placeholder 3"/>
          <p:cNvSpPr>
            <a:spLocks noGrp="1"/>
          </p:cNvSpPr>
          <p:nvPr>
            <p:ph type="sldNum" sz="quarter" idx="10"/>
          </p:nvPr>
        </p:nvSpPr>
        <p:spPr/>
        <p:txBody>
          <a:bodyPr/>
          <a:lstStyle/>
          <a:p>
            <a:fld id="{76761C52-7E07-447A-8965-B0C04D689DE7}"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47013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82470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these commands</a:t>
            </a:r>
            <a:r>
              <a:rPr lang="ga-IE" sz="1000" dirty="0">
                <a:latin typeface="Arial"/>
                <a:ea typeface="Calibri"/>
                <a:cs typeface="Times New Roman"/>
              </a:rPr>
              <a:t> 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at </a:t>
            </a:r>
            <a:r>
              <a:rPr lang="en-IN" sz="1000" b="1" dirty="0">
                <a:latin typeface="Arial"/>
                <a:ea typeface="Calibri"/>
                <a:cs typeface="Times New Roman"/>
              </a:rPr>
              <a:t>E:\Mod04\Democode\ViewObjectMembers.ps1.txt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should </a:t>
            </a:r>
            <a:r>
              <a:rPr lang="ga-IE" sz="1000" dirty="0">
                <a:latin typeface="Arial"/>
                <a:ea typeface="Calibri"/>
                <a:cs typeface="Times New Roman"/>
              </a:rPr>
              <a:t>have completed the preparation steps </a:t>
            </a:r>
            <a:r>
              <a:rPr lang="en-IN" sz="1000" dirty="0">
                <a:latin typeface="Arial"/>
                <a:ea typeface="Calibri"/>
                <a:cs typeface="Times New Roman"/>
              </a:rPr>
              <a:t>from</a:t>
            </a:r>
            <a:r>
              <a:rPr lang="ga-IE" sz="1000" dirty="0">
                <a:latin typeface="Arial"/>
                <a:ea typeface="Calibri"/>
                <a:cs typeface="Times New Roman"/>
              </a:rPr>
              <a:t> the </a:t>
            </a:r>
            <a:r>
              <a:rPr lang="en-IN" sz="1000" dirty="0">
                <a:latin typeface="Arial"/>
                <a:ea typeface="Calibri"/>
                <a:cs typeface="Times New Roman"/>
              </a:rPr>
              <a:t>Instructor Notes for </a:t>
            </a:r>
            <a:r>
              <a:rPr lang="ga-IE" sz="1000" dirty="0">
                <a:latin typeface="Arial"/>
                <a:ea typeface="Calibri"/>
                <a:cs typeface="Times New Roman"/>
              </a:rPr>
              <a:t>the Module Overview slide</a:t>
            </a:r>
            <a:r>
              <a:rPr lang="en-IN" sz="1000" dirty="0">
                <a:latin typeface="Arial"/>
                <a:ea typeface="Calibri"/>
                <a:cs typeface="Times New Roman"/>
              </a:rPr>
              <a:t>, and you should </a:t>
            </a:r>
            <a:r>
              <a:rPr lang="ga-IE" sz="1000" dirty="0">
                <a:latin typeface="Arial"/>
                <a:ea typeface="Calibri"/>
                <a:cs typeface="Times New Roman"/>
              </a:rPr>
              <a:t>be signed in to the </a:t>
            </a:r>
            <a:r>
              <a:rPr lang="en-IN" sz="1000" b="1" dirty="0">
                <a:latin typeface="Arial"/>
                <a:ea typeface="Calibri"/>
                <a:cs typeface="Times New Roman"/>
              </a:rPr>
              <a:t>10961C-LON-DC1</a:t>
            </a:r>
            <a:r>
              <a:rPr lang="en-IN" sz="1000" dirty="0">
                <a:latin typeface="Arial"/>
                <a:ea typeface="Calibri"/>
                <a:cs typeface="Times New Roman"/>
              </a:rPr>
              <a:t> </a:t>
            </a:r>
            <a:r>
              <a:rPr lang="ga-IE" sz="1000" dirty="0">
                <a:latin typeface="Arial"/>
                <a:ea typeface="Calibri"/>
                <a:cs typeface="Times New Roman"/>
              </a:rPr>
              <a:t>and</a:t>
            </a:r>
            <a:r>
              <a:rPr lang="en-IN" sz="1000" b="1" dirty="0">
                <a:latin typeface="Arial"/>
                <a:ea typeface="Calibri"/>
                <a:cs typeface="Times New Roman"/>
              </a:rPr>
              <a:t> 10961C-LON-CL1</a:t>
            </a:r>
            <a:r>
              <a:rPr lang="en-IN" sz="1000" dirty="0">
                <a:latin typeface="Arial"/>
                <a:ea typeface="Calibri"/>
                <a:cs typeface="Times New Roman"/>
              </a:rPr>
              <a:t> </a:t>
            </a:r>
            <a:r>
              <a:rPr lang="ga-IE" sz="1000" dirty="0">
                <a:latin typeface="Arial"/>
                <a:ea typeface="Calibri"/>
                <a:cs typeface="Times New Roman"/>
              </a:rPr>
              <a:t>VMs as </a:t>
            </a:r>
            <a:r>
              <a:rPr lang="en-IN" sz="1000" b="1" dirty="0">
                <a:latin typeface="Arial"/>
                <a:ea typeface="Calibri"/>
                <a:cs typeface="Times New Roman"/>
              </a:rPr>
              <a:t>Adatum\Administrator</a:t>
            </a:r>
            <a:r>
              <a:rPr lang="ga-IE"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IN" sz="1000" dirty="0">
                <a:latin typeface="Arial"/>
                <a:ea typeface="Calibri"/>
                <a:cs typeface="Times New Roman"/>
              </a:rPr>
              <a:t>demonstration s</a:t>
            </a:r>
            <a:r>
              <a:rPr lang="ga-IE" sz="1000" dirty="0">
                <a:latin typeface="Arial"/>
                <a:ea typeface="Calibri"/>
                <a:cs typeface="Times New Roman"/>
              </a:rPr>
              <a:t>teps 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in Windows PowerShell ISE.</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powershell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a:t>
            </a:r>
            <a:r>
              <a:rPr lang="en-US" sz="1000" dirty="0">
                <a:effectLst/>
                <a:latin typeface="Arial"/>
                <a:ea typeface="Times New Roman"/>
                <a:cs typeface="Times New Roman"/>
              </a:rPr>
              <a:t> </a:t>
            </a:r>
            <a:r>
              <a:rPr lang="en-US" sz="1000" b="1" dirty="0">
                <a:effectLst/>
                <a:latin typeface="Arial"/>
                <a:ea typeface="Times New Roman"/>
                <a:cs typeface="Times New Roman"/>
              </a:rPr>
              <a:t>PowerShell ISE</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a:t>
            </a:r>
            <a:r>
              <a:rPr lang="en-US" sz="1000" b="1" dirty="0">
                <a:effectLst/>
                <a:latin typeface="Arial"/>
                <a:ea typeface="Times New Roman"/>
                <a:cs typeface="Times New Roman"/>
              </a:rPr>
              <a:t>ISE</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–Name BITS | Stop-Service</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Show the Script pane on top of the Console pane.</a:t>
            </a:r>
            <a:endParaRPr lang="en-IN" sz="1000" dirty="0">
              <a:effectLst/>
              <a:latin typeface="Arial"/>
              <a:ea typeface="Times New Roman"/>
              <a:cs typeface="Times New Roman"/>
            </a:endParaRPr>
          </a:p>
          <a:p>
            <a:pPr marL="342900" indent="-342900">
              <a:lnSpc>
                <a:spcPct val="115000"/>
              </a:lnSpc>
              <a:spcAft>
                <a:spcPts val="995"/>
              </a:spcAft>
              <a:buFont typeface="+mj-lt"/>
              <a:buAutoNum type="arabicPeriod" startAt="4"/>
            </a:pPr>
            <a:r>
              <a:rPr lang="en-US" sz="1000" dirty="0">
                <a:latin typeface="Arial"/>
                <a:ea typeface="Times New Roman"/>
                <a:cs typeface="Times New Roman"/>
              </a:rPr>
              <a:t>In the console, type the following command, and then press Enter:</a:t>
            </a:r>
            <a:endParaRPr lang="en-IN" sz="1000" dirty="0">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 Get-Member</a:t>
            </a:r>
            <a:endParaRPr lang="en-IN" sz="1000" dirty="0">
              <a:effectLst/>
              <a:latin typeface="Arial"/>
              <a:ea typeface="Times New Roman"/>
              <a:cs typeface="Times New Roman"/>
            </a:endParaRPr>
          </a:p>
          <a:p>
            <a:pPr marL="539750" marR="0">
              <a:lnSpc>
                <a:spcPct val="115000"/>
              </a:lnSpc>
              <a:spcBef>
                <a:spcPts val="0"/>
              </a:spcBef>
              <a:spcAft>
                <a:spcPts val="995"/>
              </a:spcAft>
            </a:pPr>
            <a:r>
              <a:rPr lang="en-US" sz="1000" dirty="0">
                <a:effectLst/>
                <a:latin typeface="Arial"/>
                <a:ea typeface="Times New Roman"/>
                <a:cs typeface="Times New Roman"/>
              </a:rPr>
              <a:t>Show that </a:t>
            </a:r>
            <a:r>
              <a:rPr lang="en-US" sz="1000" b="1" dirty="0">
                <a:effectLst/>
                <a:latin typeface="Arial"/>
                <a:ea typeface="Times New Roman"/>
                <a:cs typeface="Times New Roman"/>
              </a:rPr>
              <a:t>TypeName</a:t>
            </a:r>
            <a:r>
              <a:rPr lang="en-US" sz="1000" dirty="0">
                <a:effectLst/>
                <a:latin typeface="Arial"/>
                <a:ea typeface="Times New Roman"/>
                <a:cs typeface="Times New Roman"/>
              </a:rPr>
              <a:t> is </a:t>
            </a:r>
            <a:r>
              <a:rPr lang="en-US" sz="1000" b="1" dirty="0">
                <a:effectLst/>
                <a:latin typeface="Arial"/>
                <a:ea typeface="Times New Roman"/>
                <a:cs typeface="Times New Roman"/>
              </a:rPr>
              <a:t>ServiceController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Get-Help Stop-Service –ShowWindow</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56510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US" sz="1000" dirty="0">
                <a:solidFill>
                  <a:prstClr val="black"/>
                </a:solidFill>
                <a:latin typeface="Arial"/>
                <a:cs typeface="Times New Roman"/>
              </a:rPr>
              <a:t>In the </a:t>
            </a:r>
            <a:r>
              <a:rPr lang="en-US" sz="1000" b="1" dirty="0">
                <a:solidFill>
                  <a:prstClr val="black"/>
                </a:solidFill>
                <a:latin typeface="Arial"/>
                <a:cs typeface="Times New Roman"/>
              </a:rPr>
              <a:t>Help</a:t>
            </a:r>
            <a:r>
              <a:rPr lang="en-US" sz="1000" dirty="0">
                <a:solidFill>
                  <a:prstClr val="black"/>
                </a:solidFill>
                <a:latin typeface="Arial"/>
                <a:cs typeface="Times New Roman"/>
              </a:rPr>
              <a:t> window, show that the –InputObject parameter accepts objects of the type ServiceController from the pipeline by using ByValue.</a:t>
            </a:r>
            <a:endParaRPr lang="en-IN" sz="1000" dirty="0">
              <a:solidFill>
                <a:prstClr val="black"/>
              </a:solidFill>
              <a:latin typeface="Arial"/>
              <a:cs typeface="Times New Roman"/>
            </a:endParaRPr>
          </a:p>
          <a:p>
            <a:pPr marL="365760" lvl="1">
              <a:lnSpc>
                <a:spcPct val="115000"/>
              </a:lnSpc>
              <a:spcBef>
                <a:spcPts val="600"/>
              </a:spcBef>
              <a:spcAft>
                <a:spcPts val="995"/>
              </a:spcAft>
            </a:pPr>
            <a:r>
              <a:rPr lang="ga-IE" sz="1000" dirty="0">
                <a:latin typeface="Arial"/>
                <a:cs typeface="Times New Roman"/>
              </a:rPr>
              <a:t>You should have determined </a:t>
            </a:r>
            <a:r>
              <a:rPr lang="en-US" sz="1000" dirty="0">
                <a:latin typeface="Arial"/>
                <a:cs typeface="Times New Roman"/>
              </a:rPr>
              <a:t>that the objects that the first command, Get-Service, produced will attach to the –InputObject parameter of the second command, Stop-Service.</a:t>
            </a:r>
            <a:endParaRPr lang="en-IN" sz="1000" dirty="0">
              <a:latin typeface="Arial"/>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Help</a:t>
            </a:r>
            <a:r>
              <a:rPr lang="en-US" sz="1000" dirty="0">
                <a:solidFill>
                  <a:prstClr val="black"/>
                </a:solidFill>
                <a:latin typeface="Arial"/>
                <a:ea typeface="Times New Roman"/>
                <a:cs typeface="Times New Roman"/>
              </a:rPr>
              <a:t> window.</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Windows PowerShell ISE </a:t>
            </a:r>
            <a:r>
              <a:rPr lang="en-US" sz="1000" dirty="0">
                <a:solidFill>
                  <a:prstClr val="black"/>
                </a:solidFill>
                <a:latin typeface="Arial"/>
                <a:ea typeface="Times New Roman"/>
                <a:cs typeface="Times New Roman"/>
              </a:rPr>
              <a:t>window.</a:t>
            </a:r>
            <a:endParaRPr lang="en-IN" dirty="0"/>
          </a:p>
        </p:txBody>
      </p:sp>
      <p:sp>
        <p:nvSpPr>
          <p:cNvPr id="4" name="Slide Number Placeholder 3"/>
          <p:cNvSpPr>
            <a:spLocks noGrp="1"/>
          </p:cNvSpPr>
          <p:nvPr>
            <p:ph type="sldNum" sz="quarter" idx="10"/>
          </p:nvPr>
        </p:nvSpPr>
        <p:spPr/>
        <p:txBody>
          <a:bodyPr/>
          <a:lstStyle/>
          <a:p>
            <a:fld id="{76761C52-7E07-447A-8965-B0C04D689DE7}"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37829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1323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4</a:t>
            </a:r>
          </a:p>
        </p:txBody>
      </p:sp>
      <p:sp>
        <p:nvSpPr>
          <p:cNvPr id="3" name="Subtitle 2"/>
          <p:cNvSpPr>
            <a:spLocks noGrp="1"/>
          </p:cNvSpPr>
          <p:nvPr>
            <p:ph type="subTitle" sz="quarter" idx="1"/>
          </p:nvPr>
        </p:nvSpPr>
        <p:spPr/>
        <p:txBody>
          <a:bodyPr/>
          <a:lstStyle/>
          <a:p>
            <a:r>
              <a:rPr lang="en-IN" dirty="0"/>
              <a:t>Understanding how the </a:t>
            </a:r>
            <a:br>
              <a:rPr lang="en-IN" dirty="0"/>
            </a:br>
            <a:r>
              <a:rPr lang="en-IN" dirty="0"/>
              <a:t>pipeline works
</a:t>
            </a:r>
          </a:p>
        </p:txBody>
      </p:sp>
    </p:spTree>
    <p:extLst>
      <p:ext uri="{BB962C8B-B14F-4D97-AF65-F5344CB8AC3E}">
        <p14:creationId xmlns:p14="http://schemas.microsoft.com/office/powerpoint/2010/main" val="4000583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52e1473-3d2a-4f3a-9277-6e0e2b48b0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pipeline data ByPropertyName</a:t>
            </a:r>
          </a:p>
        </p:txBody>
      </p:sp>
      <p:sp>
        <p:nvSpPr>
          <p:cNvPr id="4" name="Content Placeholder 2"/>
          <p:cNvSpPr>
            <a:spLocks noGrp="1"/>
          </p:cNvSpPr>
          <p:nvPr/>
        </p:nvSpPr>
        <p:spPr bwMode="auto">
          <a:xfrm>
            <a:off x="339044" y="1003630"/>
            <a:ext cx="847577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latin typeface="Consolas" pitchFamily="49" charset="0"/>
              <a:cs typeface="Consolas" pitchFamily="49" charset="0"/>
            </a:endParaRPr>
          </a:p>
          <a:p>
            <a:pPr marL="0" indent="0">
              <a:buNone/>
            </a:pPr>
            <a:r>
              <a:rPr lang="en-US" sz="2600" b="1" dirty="0">
                <a:latin typeface="Consolas" pitchFamily="49" charset="0"/>
                <a:cs typeface="Consolas" pitchFamily="49" charset="0"/>
              </a:rPr>
              <a:t>Get-ADComputer -Filter * | </a:t>
            </a:r>
          </a:p>
          <a:p>
            <a:pPr marL="0" indent="0">
              <a:buNone/>
            </a:pPr>
            <a:endParaRPr lang="en-US" sz="2600" b="1" dirty="0">
              <a:latin typeface="Consolas" pitchFamily="49" charset="0"/>
              <a:cs typeface="Consolas" pitchFamily="49" charset="0"/>
            </a:endParaRPr>
          </a:p>
          <a:p>
            <a:pPr marL="0" indent="0">
              <a:buNone/>
            </a:pPr>
            <a:endParaRPr lang="en-US" sz="2600" b="1" dirty="0">
              <a:latin typeface="Consolas" pitchFamily="49" charset="0"/>
              <a:cs typeface="Consolas" pitchFamily="49" charset="0"/>
            </a:endParaRPr>
          </a:p>
          <a:p>
            <a:pPr marL="0" indent="0">
              <a:buNone/>
            </a:pPr>
            <a:r>
              <a:rPr lang="en-US" sz="2600" b="1" dirty="0">
                <a:latin typeface="Consolas" pitchFamily="49" charset="0"/>
                <a:cs typeface="Consolas" pitchFamily="49" charset="0"/>
              </a:rPr>
              <a:t>Select-Object @{</a:t>
            </a:r>
          </a:p>
          <a:p>
            <a:pPr marL="0" indent="0">
              <a:buNone/>
            </a:pPr>
            <a:r>
              <a:rPr lang="en-US" sz="2600" b="1" dirty="0">
                <a:latin typeface="Consolas" pitchFamily="49" charset="0"/>
                <a:cs typeface="Consolas" pitchFamily="49" charset="0"/>
              </a:rPr>
              <a:t>n='ComputerName';</a:t>
            </a:r>
          </a:p>
          <a:p>
            <a:pPr marL="0" indent="0">
              <a:buNone/>
            </a:pPr>
            <a:r>
              <a:rPr lang="en-US" sz="2600" b="1" dirty="0">
                <a:latin typeface="Consolas" pitchFamily="49" charset="0"/>
                <a:cs typeface="Consolas" pitchFamily="49" charset="0"/>
              </a:rPr>
              <a:t>e={$PSItem.Name}</a:t>
            </a:r>
          </a:p>
          <a:p>
            <a:pPr marL="0" indent="0">
              <a:buNone/>
            </a:pPr>
            <a:r>
              <a:rPr lang="en-US" sz="2600" b="1" dirty="0">
                <a:latin typeface="Consolas" pitchFamily="49" charset="0"/>
                <a:cs typeface="Consolas" pitchFamily="49" charset="0"/>
              </a:rPr>
              <a:t>} |</a:t>
            </a:r>
          </a:p>
          <a:p>
            <a:pPr marL="0" indent="0">
              <a:buNone/>
            </a:pPr>
            <a:r>
              <a:rPr lang="en-US" sz="2600" b="1" dirty="0">
                <a:latin typeface="Consolas" pitchFamily="49" charset="0"/>
                <a:cs typeface="Consolas" pitchFamily="49" charset="0"/>
              </a:rPr>
              <a:t> </a:t>
            </a:r>
          </a:p>
          <a:p>
            <a:pPr marL="0" indent="0">
              <a:buNone/>
            </a:pPr>
            <a:r>
              <a:rPr lang="en-US" sz="2600" b="1" dirty="0">
                <a:latin typeface="Consolas" pitchFamily="49" charset="0"/>
                <a:cs typeface="Consolas" pitchFamily="49" charset="0"/>
              </a:rPr>
              <a:t>Get-Process</a:t>
            </a:r>
            <a:endParaRPr lang="en-US" sz="2600" b="1" dirty="0"/>
          </a:p>
          <a:p>
            <a:endParaRPr lang="en-US" dirty="0"/>
          </a:p>
        </p:txBody>
      </p:sp>
      <p:sp>
        <p:nvSpPr>
          <p:cNvPr id="5" name="TextBox 4"/>
          <p:cNvSpPr txBox="1"/>
          <p:nvPr/>
        </p:nvSpPr>
        <p:spPr>
          <a:xfrm>
            <a:off x="5215582" y="823275"/>
            <a:ext cx="3599234"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u="sng" dirty="0"/>
              <a:t>Object properties</a:t>
            </a:r>
          </a:p>
          <a:p>
            <a:r>
              <a:rPr lang="en-US" sz="2400" dirty="0">
                <a:solidFill>
                  <a:srgbClr val="0070C0"/>
                </a:solidFill>
              </a:rPr>
              <a:t>Name</a:t>
            </a:r>
          </a:p>
          <a:p>
            <a:r>
              <a:rPr lang="en-US" sz="2400" dirty="0">
                <a:solidFill>
                  <a:srgbClr val="0070C0"/>
                </a:solidFill>
              </a:rPr>
              <a:t>FullName</a:t>
            </a:r>
          </a:p>
          <a:p>
            <a:r>
              <a:rPr lang="en-US" sz="2400" dirty="0">
                <a:solidFill>
                  <a:srgbClr val="0070C0"/>
                </a:solidFill>
              </a:rPr>
              <a:t>Enabled</a:t>
            </a:r>
          </a:p>
          <a:p>
            <a:r>
              <a:rPr lang="en-US" sz="2400" dirty="0">
                <a:solidFill>
                  <a:srgbClr val="0070C0"/>
                </a:solidFill>
              </a:rPr>
              <a:t>Description</a:t>
            </a:r>
          </a:p>
        </p:txBody>
      </p:sp>
      <p:sp>
        <p:nvSpPr>
          <p:cNvPr id="6" name="TextBox 5"/>
          <p:cNvSpPr txBox="1"/>
          <p:nvPr/>
        </p:nvSpPr>
        <p:spPr>
          <a:xfrm>
            <a:off x="5184843" y="4795491"/>
            <a:ext cx="4319080"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u="sng" dirty="0"/>
              <a:t>Command parameters</a:t>
            </a:r>
          </a:p>
          <a:p>
            <a:r>
              <a:rPr lang="en-US" sz="2400" dirty="0">
                <a:solidFill>
                  <a:srgbClr val="0070C0"/>
                </a:solidFill>
              </a:rPr>
              <a:t>–Id</a:t>
            </a:r>
          </a:p>
          <a:p>
            <a:r>
              <a:rPr lang="en-US" sz="2400" dirty="0">
                <a:solidFill>
                  <a:srgbClr val="0070C0"/>
                </a:solidFill>
              </a:rPr>
              <a:t>–Name</a:t>
            </a:r>
          </a:p>
        </p:txBody>
      </p:sp>
      <p:sp>
        <p:nvSpPr>
          <p:cNvPr id="7" name="TextBox 6"/>
          <p:cNvSpPr txBox="1"/>
          <p:nvPr/>
        </p:nvSpPr>
        <p:spPr>
          <a:xfrm>
            <a:off x="5179006" y="3010633"/>
            <a:ext cx="3599234"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u="sng" dirty="0"/>
              <a:t>Calculated property</a:t>
            </a:r>
          </a:p>
          <a:p>
            <a:r>
              <a:rPr lang="en-US" sz="2400" dirty="0">
                <a:solidFill>
                  <a:srgbClr val="0070C0"/>
                </a:solidFill>
              </a:rPr>
              <a:t>ComputerName = $PSItem.Name</a:t>
            </a:r>
          </a:p>
        </p:txBody>
      </p:sp>
    </p:spTree>
    <p:extLst>
      <p:ext uri="{BB962C8B-B14F-4D97-AF65-F5344CB8AC3E}">
        <p14:creationId xmlns:p14="http://schemas.microsoft.com/office/powerpoint/2010/main" val="56831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ByPropertyName 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full Help for a command lists the parameters that accept pipeline input by using </a:t>
            </a:r>
            <a:r>
              <a:rPr lang="en-US" b="1" dirty="0"/>
              <a:t>ByPropertyName</a:t>
            </a:r>
            <a:endParaRPr lang="en-US" dirty="0"/>
          </a:p>
          <a:p>
            <a:endParaRPr lang="en-US" dirty="0"/>
          </a:p>
          <a:p>
            <a:pPr marL="0" indent="0">
              <a:buNone/>
            </a:pPr>
            <a:r>
              <a:rPr lang="en-US" sz="2000" dirty="0">
                <a:latin typeface="Consolas" pitchFamily="49" charset="0"/>
                <a:cs typeface="Consolas" pitchFamily="49" charset="0"/>
              </a:rPr>
              <a:t>Required?                    false</a:t>
            </a:r>
          </a:p>
          <a:p>
            <a:pPr marL="0" indent="0">
              <a:buNone/>
            </a:pPr>
            <a:r>
              <a:rPr lang="en-US" sz="2000" dirty="0">
                <a:latin typeface="Consolas" pitchFamily="49" charset="0"/>
                <a:cs typeface="Consolas" pitchFamily="49" charset="0"/>
              </a:rPr>
              <a:t>Position?                    named</a:t>
            </a:r>
          </a:p>
          <a:p>
            <a:pPr marL="0" indent="0">
              <a:buNone/>
            </a:pPr>
            <a:r>
              <a:rPr lang="en-US" sz="2000" dirty="0">
                <a:latin typeface="Consolas" pitchFamily="49" charset="0"/>
                <a:cs typeface="Consolas" pitchFamily="49" charset="0"/>
              </a:rPr>
              <a:t>Default value                Local computer</a:t>
            </a:r>
          </a:p>
          <a:p>
            <a:pPr marL="0" indent="0">
              <a:buNone/>
            </a:pPr>
            <a:r>
              <a:rPr lang="en-US" sz="2000" dirty="0">
                <a:solidFill>
                  <a:srgbClr val="FF0000"/>
                </a:solidFill>
                <a:latin typeface="Consolas" pitchFamily="49" charset="0"/>
                <a:cs typeface="Consolas" pitchFamily="49" charset="0"/>
              </a:rPr>
              <a:t>Accept pipeline input?       true (ByPropertyName)</a:t>
            </a:r>
          </a:p>
          <a:p>
            <a:pPr marL="0" indent="0">
              <a:buNone/>
            </a:pPr>
            <a:r>
              <a:rPr lang="en-US" sz="2000" dirty="0">
                <a:latin typeface="Consolas" pitchFamily="49" charset="0"/>
                <a:cs typeface="Consolas" pitchFamily="49" charset="0"/>
              </a:rPr>
              <a:t>Accept wildcard characters?  false </a:t>
            </a:r>
          </a:p>
          <a:p>
            <a:pPr marL="0" indent="0">
              <a:buNone/>
            </a:pPr>
            <a:endParaRPr lang="en-US" dirty="0"/>
          </a:p>
        </p:txBody>
      </p:sp>
    </p:spTree>
    <p:extLst>
      <p:ext uri="{BB962C8B-B14F-4D97-AF65-F5344CB8AC3E}">
        <p14:creationId xmlns:p14="http://schemas.microsoft.com/office/powerpoint/2010/main" val="201780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848ac84-27a3-4c95-ac8d-0ba75611a9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Passing data ByPropertyName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a:t>
            </a:r>
            <a:r>
              <a:rPr lang="en-US" b="1" dirty="0"/>
              <a:t>ByPropertyName</a:t>
            </a:r>
            <a:r>
              <a:rPr lang="en-US" dirty="0"/>
              <a:t> parameters</a:t>
            </a:r>
          </a:p>
        </p:txBody>
      </p:sp>
    </p:spTree>
    <p:extLst>
      <p:ext uri="{BB962C8B-B14F-4D97-AF65-F5344CB8AC3E}">
        <p14:creationId xmlns:p14="http://schemas.microsoft.com/office/powerpoint/2010/main" val="50491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971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IN" sz="2600" dirty="0"/>
              <a:t>Lesson 2: Advanced techniques for passing pipeline data</a:t>
            </a:r>
          </a:p>
        </p:txBody>
      </p:sp>
      <p:sp>
        <p:nvSpPr>
          <p:cNvPr id="3" name="Text Placeholder 2"/>
          <p:cNvSpPr>
            <a:spLocks noGrp="1"/>
          </p:cNvSpPr>
          <p:nvPr>
            <p:ph type="body" idx="1"/>
          </p:nvPr>
        </p:nvSpPr>
        <p:spPr/>
        <p:txBody>
          <a:bodyPr/>
          <a:lstStyle/>
          <a:p>
            <a:r>
              <a:rPr lang="en-IN" dirty="0"/>
              <a:t>Using manual parameters to override the pipeline
Demonstration: Overriding the pipeline
Using parenthetical commands
Demonstration: Using parenthetical commands
Expanding property values
Demonstration: Expanding property values</a:t>
            </a:r>
          </a:p>
        </p:txBody>
      </p:sp>
    </p:spTree>
    <p:extLst>
      <p:ext uri="{BB962C8B-B14F-4D97-AF65-F5344CB8AC3E}">
        <p14:creationId xmlns:p14="http://schemas.microsoft.com/office/powerpoint/2010/main" val="3446206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e565752-0ea6-4f24-86ad-cde85b9569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Using manual parameters to override the pipeline</a:t>
            </a:r>
          </a:p>
        </p:txBody>
      </p:sp>
      <p:sp>
        <p:nvSpPr>
          <p:cNvPr id="4" name="Rectangle 3"/>
          <p:cNvSpPr/>
          <p:nvPr/>
        </p:nvSpPr>
        <p:spPr bwMode="auto">
          <a:xfrm>
            <a:off x="425669" y="3263462"/>
            <a:ext cx="8229600" cy="94593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7" y="1021215"/>
            <a:ext cx="848926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shell first looks to see what parameter it can use for pipeline parameter binding:</a:t>
            </a:r>
          </a:p>
          <a:p>
            <a:pPr lvl="1"/>
            <a:r>
              <a:rPr lang="en-US" sz="2800" dirty="0"/>
              <a:t>But if one of those parameters is specified manually, binding stops</a:t>
            </a:r>
          </a:p>
          <a:p>
            <a:endParaRPr lang="en-US" dirty="0"/>
          </a:p>
          <a:p>
            <a:pPr marL="0" indent="0">
              <a:buNone/>
            </a:pPr>
            <a:r>
              <a:rPr lang="en-US" sz="2400" dirty="0">
                <a:latin typeface="Lucida Sans Unicode" pitchFamily="34" charset="0"/>
                <a:cs typeface="Lucida Sans Unicode" pitchFamily="34" charset="0"/>
              </a:rPr>
              <a:t>Get-Process -Name OneDrive | Stop-Process –Name Notepad</a:t>
            </a:r>
          </a:p>
          <a:p>
            <a:pPr marL="0" indent="0">
              <a:buNone/>
            </a:pPr>
            <a:endParaRPr lang="en-US" sz="2400" dirty="0"/>
          </a:p>
          <a:p>
            <a:r>
              <a:rPr lang="en-US" dirty="0"/>
              <a:t>The manual use of </a:t>
            </a:r>
            <a:r>
              <a:rPr lang="en-US" i="1" dirty="0"/>
              <a:t>–Name </a:t>
            </a:r>
            <a:r>
              <a:rPr lang="en-US" dirty="0"/>
              <a:t>overrides the pipeline </a:t>
            </a:r>
            <a:br>
              <a:rPr lang="en-US" dirty="0"/>
            </a:br>
            <a:r>
              <a:rPr lang="en-US" dirty="0"/>
              <a:t>and the pipeline input is not used; you will see an error</a:t>
            </a:r>
          </a:p>
        </p:txBody>
      </p:sp>
    </p:spTree>
    <p:extLst>
      <p:ext uri="{BB962C8B-B14F-4D97-AF65-F5344CB8AC3E}">
        <p14:creationId xmlns:p14="http://schemas.microsoft.com/office/powerpoint/2010/main" val="193035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b44173d-88be-4bf2-b73d-0f2c57bc65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Overriding the pipeline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dirty="0"/>
              <a:t>In this demonstration, you will see an example of an error when you manually specify a parameter that </a:t>
            </a:r>
            <a:r>
              <a:rPr lang="en-US" dirty="0"/>
              <a:t>Windows PowerShell </a:t>
            </a:r>
            <a:r>
              <a:rPr lang="en-IN" dirty="0"/>
              <a:t>would usually have used in pipeline parameter binding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8587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6e41b40-dfbd-4f09-a9da-bc66f09e68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parenthetical commands</a:t>
            </a:r>
          </a:p>
        </p:txBody>
      </p:sp>
      <p:sp>
        <p:nvSpPr>
          <p:cNvPr id="4" name="Rectangle 3"/>
          <p:cNvSpPr/>
          <p:nvPr/>
        </p:nvSpPr>
        <p:spPr bwMode="auto">
          <a:xfrm>
            <a:off x="344434" y="4648200"/>
            <a:ext cx="8229600" cy="146957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Any command or commands in parentheses will be run first</a:t>
            </a:r>
          </a:p>
          <a:p>
            <a:r>
              <a:rPr lang="en-US" dirty="0"/>
              <a:t>The results will be inserted in place of the parenthetical command</a:t>
            </a:r>
          </a:p>
          <a:p>
            <a:r>
              <a:rPr lang="en-US" dirty="0"/>
              <a:t>Works with any parameter if the command produces the kind of object that the parameter expects</a:t>
            </a:r>
          </a:p>
          <a:p>
            <a:endParaRPr lang="en-US" dirty="0"/>
          </a:p>
          <a:p>
            <a:pPr marL="0" indent="0">
              <a:buNone/>
            </a:pPr>
            <a:r>
              <a:rPr lang="en-US" sz="2400" dirty="0">
                <a:latin typeface="Lucida Sans Unicode" pitchFamily="34" charset="0"/>
                <a:cs typeface="Lucida Sans Unicode" pitchFamily="34" charset="0"/>
              </a:rPr>
              <a:t>Get-ADGroup "London Users" | </a:t>
            </a:r>
          </a:p>
          <a:p>
            <a:pPr marL="0" indent="0">
              <a:buNone/>
            </a:pPr>
            <a:r>
              <a:rPr lang="en-US" sz="2400" dirty="0">
                <a:latin typeface="Lucida Sans Unicode" pitchFamily="34" charset="0"/>
                <a:cs typeface="Lucida Sans Unicode" pitchFamily="34" charset="0"/>
              </a:rPr>
              <a:t>Add-ADGroupMember -Members (Get-ADUser -Filter {City -eq 'London'})</a:t>
            </a:r>
          </a:p>
        </p:txBody>
      </p:sp>
    </p:spTree>
    <p:extLst>
      <p:ext uri="{BB962C8B-B14F-4D97-AF65-F5344CB8AC3E}">
        <p14:creationId xmlns:p14="http://schemas.microsoft.com/office/powerpoint/2010/main" val="19018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017c8bc-e82d-443f-8a87-ffe94ad38b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Using parenthetical commands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parenthetical commands</a:t>
            </a:r>
          </a:p>
        </p:txBody>
      </p:sp>
    </p:spTree>
    <p:extLst>
      <p:ext uri="{BB962C8B-B14F-4D97-AF65-F5344CB8AC3E}">
        <p14:creationId xmlns:p14="http://schemas.microsoft.com/office/powerpoint/2010/main" val="1077263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Expanding property values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–ExpandProperty</a:t>
            </a:r>
            <a:r>
              <a:rPr lang="en-US" dirty="0"/>
              <a:t> parameter of </a:t>
            </a:r>
            <a:r>
              <a:rPr lang="en-US" b="1" dirty="0"/>
              <a:t>Select-Object</a:t>
            </a:r>
            <a:r>
              <a:rPr lang="en-US" dirty="0"/>
              <a:t> expands, or extracts, the contents of a single property</a:t>
            </a:r>
          </a:p>
          <a:p>
            <a:r>
              <a:rPr lang="en-US" dirty="0"/>
              <a:t>Instead of returning an object with many properties, the command returns a simpler value:</a:t>
            </a:r>
          </a:p>
          <a:p>
            <a:pPr lvl="1"/>
            <a:r>
              <a:rPr lang="en-US" sz="2800" dirty="0"/>
              <a:t>Converts multiple value properties to a series of single items</a:t>
            </a:r>
          </a:p>
          <a:p>
            <a:pPr lvl="1"/>
            <a:r>
              <a:rPr lang="en-US" sz="2800" dirty="0"/>
              <a:t>Additionally, works when piping commands</a:t>
            </a:r>
          </a:p>
        </p:txBody>
      </p:sp>
    </p:spTree>
    <p:extLst>
      <p:ext uri="{BB962C8B-B14F-4D97-AF65-F5344CB8AC3E}">
        <p14:creationId xmlns:p14="http://schemas.microsoft.com/office/powerpoint/2010/main" val="79973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Passing pipeline data
Advanced techniques for passing pipeline data</a:t>
            </a:r>
          </a:p>
        </p:txBody>
      </p:sp>
    </p:spTree>
    <p:extLst>
      <p:ext uri="{BB962C8B-B14F-4D97-AF65-F5344CB8AC3E}">
        <p14:creationId xmlns:p14="http://schemas.microsoft.com/office/powerpoint/2010/main" val="1121638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15e6e32-79bc-4b7b-950c-904a1f79b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Expanding property values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parameter expansion to provide input from a parenthetical command</a:t>
            </a:r>
          </a:p>
        </p:txBody>
      </p:sp>
    </p:spTree>
    <p:extLst>
      <p:ext uri="{BB962C8B-B14F-4D97-AF65-F5344CB8AC3E}">
        <p14:creationId xmlns:p14="http://schemas.microsoft.com/office/powerpoint/2010/main" val="284165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1798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725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Working with pipeline parameter binding</a:t>
            </a:r>
          </a:p>
        </p:txBody>
      </p:sp>
      <p:sp>
        <p:nvSpPr>
          <p:cNvPr id="3" name="Text Placeholder 2"/>
          <p:cNvSpPr>
            <a:spLocks noGrp="1"/>
          </p:cNvSpPr>
          <p:nvPr>
            <p:ph type="body" idx="1"/>
          </p:nvPr>
        </p:nvSpPr>
        <p:spPr/>
        <p:txBody>
          <a:bodyPr/>
          <a:lstStyle/>
          <a:p>
            <a:r>
              <a:rPr lang="en-IN" dirty="0"/>
              <a:t>Exercise: Predicting pipeline behavior</a:t>
            </a:r>
          </a:p>
        </p:txBody>
      </p:sp>
      <p:sp>
        <p:nvSpPr>
          <p:cNvPr id="4" name="TextBox 3"/>
          <p:cNvSpPr txBox="1"/>
          <p:nvPr/>
        </p:nvSpPr>
        <p:spPr>
          <a:xfrm>
            <a:off x="458788" y="2590800"/>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3124200"/>
            <a:ext cx="7754239" cy="2246769"/>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10961C-LON-DC1</a:t>
            </a:r>
            <a:endParaRPr lang="fr-CA" sz="2800" dirty="0">
              <a:latin typeface="Segoe UI"/>
            </a:endParaRPr>
          </a:p>
          <a:p>
            <a:r>
              <a:rPr lang="en-IN" sz="2800" b="1" i="0" u="none" strike="noStrike" baseline="0" dirty="0">
                <a:latin typeface="Segoe UI"/>
              </a:rPr>
              <a:t>				10961C-LON-SVR1</a:t>
            </a:r>
            <a:endParaRPr lang="fr-CA" sz="2800" dirty="0">
              <a:latin typeface="Segoe UI"/>
            </a:endParaRPr>
          </a:p>
          <a:p>
            <a:r>
              <a:rPr lang="en-IN" sz="2800" b="1" i="0" u="none" strike="noStrike" baseline="0" dirty="0">
                <a:latin typeface="Segoe UI"/>
              </a:rPr>
              <a:t>				10961C-LON-CL1</a:t>
            </a:r>
            <a:endParaRPr lang="fr-CA" sz="2800" b="0" i="0" u="none" strike="noStrike" baseline="0" dirty="0">
              <a:latin typeface="Segoe UI"/>
            </a:endParaRPr>
          </a:p>
          <a:p>
            <a:r>
              <a:rPr lang="fr-CA" sz="2800" b="0" i="0" u="none" strike="noStrike" baseline="0" dirty="0">
                <a:latin typeface="Segoe UI"/>
              </a:rPr>
              <a:t>User name: 		</a:t>
            </a:r>
            <a:r>
              <a:rPr lang="en-IN" sz="2800" b="1" i="0" u="none" strike="noStrike" baseline="0" dirty="0">
                <a:latin typeface="Segoe UI"/>
              </a:rPr>
              <a:t>Adatum\Administrator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45 minutes</a:t>
            </a:r>
          </a:p>
        </p:txBody>
      </p:sp>
    </p:spTree>
    <p:extLst>
      <p:ext uri="{BB962C8B-B14F-4D97-AF65-F5344CB8AC3E}">
        <p14:creationId xmlns:p14="http://schemas.microsoft.com/office/powerpoint/2010/main" val="421116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You are creating and troubleshooting Windows PowerShell commands. You must predict and control how Windows PowerShell will pass data from one command to another so that the commands run correctly.</a:t>
            </a:r>
          </a:p>
        </p:txBody>
      </p:sp>
    </p:spTree>
    <p:extLst>
      <p:ext uri="{BB962C8B-B14F-4D97-AF65-F5344CB8AC3E}">
        <p14:creationId xmlns:p14="http://schemas.microsoft.com/office/powerpoint/2010/main" val="3960438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Why do some commands accept pipeline input for a parameter such as –ComputerName, but other commands do not?
Do you ever have to rely on pipeline input? Could you just rely on parenthetical commands?</a:t>
            </a:r>
          </a:p>
        </p:txBody>
      </p:sp>
    </p:spTree>
    <p:extLst>
      <p:ext uri="{BB962C8B-B14F-4D97-AF65-F5344CB8AC3E}">
        <p14:creationId xmlns:p14="http://schemas.microsoft.com/office/powerpoint/2010/main" val="1859380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3" name="Text Placeholder 2"/>
          <p:cNvSpPr>
            <a:spLocks noGrp="1"/>
          </p:cNvSpPr>
          <p:nvPr>
            <p:ph type="body" idx="1"/>
          </p:nvPr>
        </p:nvSpPr>
        <p:spPr/>
        <p:txBody>
          <a:bodyPr/>
          <a:lstStyle/>
          <a:p>
            <a:r>
              <a:rPr lang="en-IN" dirty="0"/>
              <a:t>Review Question
Best Practices</a:t>
            </a:r>
          </a:p>
          <a:p>
            <a:r>
              <a:rPr lang="en-IN" dirty="0"/>
              <a:t>Real-world Issues and Scenarios</a:t>
            </a:r>
          </a:p>
        </p:txBody>
      </p:sp>
    </p:spTree>
    <p:extLst>
      <p:ext uri="{BB962C8B-B14F-4D97-AF65-F5344CB8AC3E}">
        <p14:creationId xmlns:p14="http://schemas.microsoft.com/office/powerpoint/2010/main" val="372119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Lesson 1: Passing pipeline data</a:t>
            </a:r>
            <a:endParaRPr lang="en-IN" dirty="0"/>
          </a:p>
        </p:txBody>
      </p:sp>
      <p:sp>
        <p:nvSpPr>
          <p:cNvPr id="3" name="Text Placeholder 2"/>
          <p:cNvSpPr>
            <a:spLocks noGrp="1"/>
          </p:cNvSpPr>
          <p:nvPr>
            <p:ph type="body" idx="1"/>
          </p:nvPr>
        </p:nvSpPr>
        <p:spPr/>
        <p:txBody>
          <a:bodyPr/>
          <a:lstStyle/>
          <a:p>
            <a:r>
              <a:rPr lang="en-IN" dirty="0"/>
              <a:t>Pipeline parameter binding
Identifying ByValue parameters
Passing data by using ByValue
Demonstration: Passing data by using ByValue
Passing pipeline data ByPropertyName
Identifying ByPropertyName parameters
Demonstration: Passing data ByPropertyName</a:t>
            </a:r>
          </a:p>
        </p:txBody>
      </p:sp>
    </p:spTree>
    <p:extLst>
      <p:ext uri="{BB962C8B-B14F-4D97-AF65-F5344CB8AC3E}">
        <p14:creationId xmlns:p14="http://schemas.microsoft.com/office/powerpoint/2010/main" val="12895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Pipeline parameter binding</a:t>
            </a:r>
          </a:p>
        </p:txBody>
      </p:sp>
      <p:sp>
        <p:nvSpPr>
          <p:cNvPr id="4" name="Rectangle 3"/>
          <p:cNvSpPr/>
          <p:nvPr/>
        </p:nvSpPr>
        <p:spPr bwMode="auto">
          <a:xfrm>
            <a:off x="440267" y="1710267"/>
            <a:ext cx="8195733" cy="12192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Commands accept input only from one parameter</a:t>
            </a:r>
          </a:p>
          <a:p>
            <a:endParaRPr lang="en-US" sz="2400" dirty="0"/>
          </a:p>
          <a:p>
            <a:pPr marL="0" indent="0">
              <a:buNone/>
            </a:pPr>
            <a:r>
              <a:rPr lang="en-US" dirty="0">
                <a:latin typeface="Lucida Sans Unicode" pitchFamily="34" charset="0"/>
                <a:cs typeface="Lucida Sans Unicode" pitchFamily="34" charset="0"/>
              </a:rPr>
              <a:t>Get-ADUser -Filter {Name -eq 'Perry Brill'} |Set-ADUser -City Seattle</a:t>
            </a:r>
          </a:p>
          <a:p>
            <a:endParaRPr lang="en-US" sz="2400" dirty="0"/>
          </a:p>
          <a:p>
            <a:r>
              <a:rPr lang="en-US" sz="2400" dirty="0"/>
              <a:t>In the preceding example, two parameters are specified for </a:t>
            </a:r>
            <a:r>
              <a:rPr lang="en-US" sz="2400" b="1" dirty="0"/>
              <a:t>Set-ADUser</a:t>
            </a:r>
            <a:r>
              <a:rPr lang="en-US" sz="2400" dirty="0"/>
              <a:t>:</a:t>
            </a:r>
          </a:p>
          <a:p>
            <a:pPr lvl="1"/>
            <a:r>
              <a:rPr lang="en-US" sz="2000" dirty="0"/>
              <a:t>The one parameter you see is </a:t>
            </a:r>
            <a:r>
              <a:rPr lang="en-US" sz="2000" b="1" dirty="0"/>
              <a:t>­ –City</a:t>
            </a:r>
            <a:endParaRPr lang="en-US" sz="2000" dirty="0"/>
          </a:p>
          <a:p>
            <a:pPr lvl="1"/>
            <a:r>
              <a:rPr lang="en-US" sz="2000" dirty="0"/>
              <a:t>Another parameter is used invisibly as part of </a:t>
            </a:r>
            <a:r>
              <a:rPr lang="en-US" sz="2000" i="1" dirty="0"/>
              <a:t>pipeline parameter binding</a:t>
            </a:r>
            <a:endParaRPr lang="en-US" sz="2400" i="1" dirty="0"/>
          </a:p>
          <a:p>
            <a:r>
              <a:rPr lang="en-US" sz="2400" dirty="0"/>
              <a:t>Two techniques for pipeline parameter binding:</a:t>
            </a:r>
          </a:p>
          <a:p>
            <a:pPr lvl="1"/>
            <a:r>
              <a:rPr lang="en-US" sz="2000" b="1" dirty="0"/>
              <a:t>ByValue</a:t>
            </a:r>
            <a:r>
              <a:rPr lang="en-US" sz="2000" dirty="0"/>
              <a:t> is always tried first</a:t>
            </a:r>
          </a:p>
          <a:p>
            <a:pPr lvl="1"/>
            <a:r>
              <a:rPr lang="en-US" sz="2000" b="1" dirty="0"/>
              <a:t>ByPropertyName</a:t>
            </a:r>
            <a:r>
              <a:rPr lang="en-US" sz="2000" dirty="0"/>
              <a:t> is tried if </a:t>
            </a:r>
            <a:r>
              <a:rPr lang="en-US" sz="2000" b="1" dirty="0"/>
              <a:t>ByValue</a:t>
            </a:r>
            <a:r>
              <a:rPr lang="en-US" sz="2000" dirty="0"/>
              <a:t> fails</a:t>
            </a:r>
            <a:endParaRPr lang="en-US" sz="2000" b="1" dirty="0"/>
          </a:p>
        </p:txBody>
      </p:sp>
    </p:spTree>
    <p:extLst>
      <p:ext uri="{BB962C8B-B14F-4D97-AF65-F5344CB8AC3E}">
        <p14:creationId xmlns:p14="http://schemas.microsoft.com/office/powerpoint/2010/main" val="367875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ByValue 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Help file for a command indicates the parameters that can accept the pipeline input </a:t>
            </a:r>
            <a:r>
              <a:rPr lang="en-US" b="1" dirty="0"/>
              <a:t>ByValue</a:t>
            </a:r>
            <a:endParaRPr lang="en-US" dirty="0"/>
          </a:p>
          <a:p>
            <a:endParaRPr lang="en-US" dirty="0"/>
          </a:p>
          <a:p>
            <a:pPr marL="0" indent="0">
              <a:buNone/>
            </a:pPr>
            <a:r>
              <a:rPr lang="en-US" sz="2400" dirty="0">
                <a:latin typeface="Consolas" pitchFamily="49" charset="0"/>
                <a:cs typeface="Consolas" pitchFamily="49" charset="0"/>
              </a:rPr>
              <a:t>Required?                    false</a:t>
            </a:r>
          </a:p>
          <a:p>
            <a:pPr marL="0" indent="0">
              <a:buNone/>
            </a:pPr>
            <a:r>
              <a:rPr lang="en-US" sz="2400" dirty="0">
                <a:latin typeface="Consolas" pitchFamily="49" charset="0"/>
                <a:cs typeface="Consolas" pitchFamily="49" charset="0"/>
              </a:rPr>
              <a:t>Position?                    Named</a:t>
            </a:r>
          </a:p>
          <a:p>
            <a:pPr marL="0" indent="0">
              <a:buNone/>
            </a:pPr>
            <a:r>
              <a:rPr lang="en-US" sz="2400" dirty="0">
                <a:latin typeface="Consolas" pitchFamily="49" charset="0"/>
                <a:cs typeface="Consolas" pitchFamily="49" charset="0"/>
              </a:rPr>
              <a:t>Default value                None</a:t>
            </a:r>
          </a:p>
          <a:p>
            <a:pPr marL="0" indent="0">
              <a:buNone/>
            </a:pPr>
            <a:r>
              <a:rPr lang="en-US" sz="2400" dirty="0">
                <a:solidFill>
                  <a:srgbClr val="FF0000"/>
                </a:solidFill>
                <a:latin typeface="Consolas" pitchFamily="49" charset="0"/>
                <a:cs typeface="Consolas" pitchFamily="49" charset="0"/>
              </a:rPr>
              <a:t>Accept pipeline input?       true (ByValue)</a:t>
            </a:r>
          </a:p>
          <a:p>
            <a:pPr marL="0" indent="0">
              <a:buNone/>
            </a:pPr>
            <a:r>
              <a:rPr lang="en-US" sz="2400" dirty="0">
                <a:latin typeface="Consolas" pitchFamily="49" charset="0"/>
                <a:cs typeface="Consolas" pitchFamily="49" charset="0"/>
              </a:rPr>
              <a:t>Accept wildcard characters?  false</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61462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data by using ByValue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3200" dirty="0">
              <a:latin typeface="Consolas" pitchFamily="49" charset="0"/>
              <a:cs typeface="Consolas" pitchFamily="49" charset="0"/>
            </a:endParaRPr>
          </a:p>
          <a:p>
            <a:pPr marL="0" indent="0">
              <a:buNone/>
            </a:pPr>
            <a:endParaRPr lang="en-US" sz="3200" dirty="0">
              <a:latin typeface="Consolas" pitchFamily="49" charset="0"/>
              <a:cs typeface="Consolas" pitchFamily="49" charset="0"/>
            </a:endParaRPr>
          </a:p>
          <a:p>
            <a:pPr marL="0" indent="0">
              <a:buNone/>
            </a:pPr>
            <a:r>
              <a:rPr lang="en-US" sz="3300" dirty="0">
                <a:latin typeface="Lucida Sans Unicode" pitchFamily="34" charset="0"/>
                <a:cs typeface="Lucida Sans Unicode" pitchFamily="34" charset="0"/>
              </a:rPr>
              <a:t>"</a:t>
            </a:r>
            <a:r>
              <a:rPr lang="en-US" sz="3300" dirty="0" err="1">
                <a:latin typeface="Lucida Sans Unicode" pitchFamily="34" charset="0"/>
                <a:cs typeface="Lucida Sans Unicode" pitchFamily="34" charset="0"/>
              </a:rPr>
              <a:t>BITS","WinRM</a:t>
            </a:r>
            <a:r>
              <a:rPr lang="en-US" sz="3300" dirty="0">
                <a:latin typeface="Lucida Sans Unicode" pitchFamily="34" charset="0"/>
                <a:cs typeface="Lucida Sans Unicode" pitchFamily="34" charset="0"/>
              </a:rPr>
              <a:t>" | Get-Service </a:t>
            </a:r>
            <a:r>
              <a:rPr lang="en-US" sz="3300" dirty="0">
                <a:solidFill>
                  <a:schemeClr val="accent3">
                    <a:lumMod val="65000"/>
                  </a:schemeClr>
                </a:solidFill>
                <a:latin typeface="Lucida Sans Unicode" pitchFamily="34" charset="0"/>
                <a:cs typeface="Lucida Sans Unicode" pitchFamily="34" charset="0"/>
              </a:rPr>
              <a:t>-Name</a:t>
            </a:r>
          </a:p>
        </p:txBody>
      </p:sp>
      <p:sp>
        <p:nvSpPr>
          <p:cNvPr id="5" name="TextBox 1"/>
          <p:cNvSpPr txBox="1"/>
          <p:nvPr/>
        </p:nvSpPr>
        <p:spPr>
          <a:xfrm>
            <a:off x="505838" y="1108953"/>
            <a:ext cx="4377447"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cs typeface="Segoe UI" pitchFamily="34" charset="0"/>
              </a:rPr>
              <a:t>String objects in the pipeline</a:t>
            </a:r>
          </a:p>
        </p:txBody>
      </p:sp>
      <p:cxnSp>
        <p:nvCxnSpPr>
          <p:cNvPr id="6" name="Straight Arrow Connector 5"/>
          <p:cNvCxnSpPr/>
          <p:nvPr/>
        </p:nvCxnSpPr>
        <p:spPr bwMode="auto">
          <a:xfrm>
            <a:off x="2462104" y="1508308"/>
            <a:ext cx="0" cy="700711"/>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7" name="TextBox 5"/>
          <p:cNvSpPr txBox="1"/>
          <p:nvPr/>
        </p:nvSpPr>
        <p:spPr>
          <a:xfrm>
            <a:off x="4883285" y="3362527"/>
            <a:ext cx="4377447" cy="144655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cs typeface="Segoe UI" pitchFamily="34" charset="0"/>
              </a:rPr>
              <a:t>Attaches invisibly to the parameter that accepts String objects from the pipeline ByValue</a:t>
            </a:r>
          </a:p>
        </p:txBody>
      </p:sp>
      <p:cxnSp>
        <p:nvCxnSpPr>
          <p:cNvPr id="8" name="Straight Arrow Connector 7"/>
          <p:cNvCxnSpPr/>
          <p:nvPr/>
        </p:nvCxnSpPr>
        <p:spPr bwMode="auto">
          <a:xfrm flipV="1">
            <a:off x="7490298" y="2665380"/>
            <a:ext cx="0" cy="69714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59145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666221f-f7aa-4ae4-833c-1becc3ffd3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data by using ByValue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Object</a:t>
            </a:r>
            <a:r>
              <a:rPr lang="en-US" dirty="0"/>
              <a:t> and </a:t>
            </a:r>
            <a:r>
              <a:rPr lang="en-US" b="1" dirty="0"/>
              <a:t>PSObject</a:t>
            </a:r>
            <a:r>
              <a:rPr lang="en-US" dirty="0"/>
              <a:t> are generic object types</a:t>
            </a:r>
          </a:p>
          <a:p>
            <a:r>
              <a:rPr lang="en-US" dirty="0"/>
              <a:t>If a parameter accepts one of these object types, the parameter will accept any kind of object</a:t>
            </a:r>
          </a:p>
          <a:p>
            <a:r>
              <a:rPr lang="en-US" dirty="0"/>
              <a:t>If the parameter accepts pipeline input </a:t>
            </a:r>
            <a:r>
              <a:rPr lang="en-US" b="1" dirty="0"/>
              <a:t>ByValue</a:t>
            </a:r>
            <a:r>
              <a:rPr lang="en-US" dirty="0"/>
              <a:t>, it can accept any kind of object from the pipeline</a:t>
            </a:r>
          </a:p>
          <a:p>
            <a:r>
              <a:rPr lang="en-US" dirty="0"/>
              <a:t>This configuration is how </a:t>
            </a:r>
            <a:r>
              <a:rPr lang="en-US" b="1" dirty="0"/>
              <a:t>Sort-Object</a:t>
            </a:r>
            <a:r>
              <a:rPr lang="en-US" dirty="0"/>
              <a:t>, </a:t>
            </a:r>
            <a:r>
              <a:rPr lang="en-US" b="1" dirty="0"/>
              <a:t>Select-Object</a:t>
            </a:r>
            <a:r>
              <a:rPr lang="en-US" dirty="0"/>
              <a:t>, </a:t>
            </a:r>
            <a:r>
              <a:rPr lang="en-US" b="1" dirty="0"/>
              <a:t>Where-Object</a:t>
            </a:r>
            <a:r>
              <a:rPr lang="en-US" dirty="0"/>
              <a:t>, and many other commands work</a:t>
            </a:r>
          </a:p>
        </p:txBody>
      </p:sp>
    </p:spTree>
    <p:extLst>
      <p:ext uri="{BB962C8B-B14F-4D97-AF65-F5344CB8AC3E}">
        <p14:creationId xmlns:p14="http://schemas.microsoft.com/office/powerpoint/2010/main" val="201198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666ff6d-11f1-41c6-9f2c-398d965421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Passing data by using ByValue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Windows PowerShell performs pipeline parameter binding </a:t>
            </a:r>
            <a:r>
              <a:rPr lang="en-US" b="1" dirty="0"/>
              <a:t>ByValue</a:t>
            </a:r>
            <a:endParaRPr lang="en-US" dirty="0"/>
          </a:p>
        </p:txBody>
      </p:sp>
    </p:spTree>
    <p:extLst>
      <p:ext uri="{BB962C8B-B14F-4D97-AF65-F5344CB8AC3E}">
        <p14:creationId xmlns:p14="http://schemas.microsoft.com/office/powerpoint/2010/main" val="258358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5538682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4058</Words>
  <Application>Microsoft Office PowerPoint</Application>
  <PresentationFormat>On-screen Show (4:3)</PresentationFormat>
  <Paragraphs>369</Paragraphs>
  <Slides>26</Slides>
  <Notes>26</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Segoe UI</vt:lpstr>
      <vt:lpstr>Wingdings</vt:lpstr>
      <vt:lpstr>Arial</vt:lpstr>
      <vt:lpstr>Calibri</vt:lpstr>
      <vt:lpstr>Lucida Sans Unicode</vt:lpstr>
      <vt:lpstr>Symbol</vt:lpstr>
      <vt:lpstr>Verdana</vt:lpstr>
      <vt:lpstr>Consolas</vt:lpstr>
      <vt:lpstr>NG_MOC_Core_ModuleNew2</vt:lpstr>
      <vt:lpstr>Module 4</vt:lpstr>
      <vt:lpstr>Module Overview</vt:lpstr>
      <vt:lpstr>Lesson 1: Passing pipeline data</vt:lpstr>
      <vt:lpstr>Pipeline parameter binding</vt:lpstr>
      <vt:lpstr>Identifying ByValue parameters</vt:lpstr>
      <vt:lpstr>Passing data by using ByValue</vt:lpstr>
      <vt:lpstr>Passing data by using ByValue</vt:lpstr>
      <vt:lpstr>Demonstration: Passing data by using ByValue</vt:lpstr>
      <vt:lpstr>PowerPoint Presentation</vt:lpstr>
      <vt:lpstr>Passing pipeline data ByPropertyName</vt:lpstr>
      <vt:lpstr>Identifying ByPropertyName parameters</vt:lpstr>
      <vt:lpstr>Demonstration: Passing data ByPropertyName</vt:lpstr>
      <vt:lpstr>PowerPoint Presentation</vt:lpstr>
      <vt:lpstr>Lesson 2: Advanced techniques for passing pipeline data</vt:lpstr>
      <vt:lpstr>Using manual parameters to override the pipeline</vt:lpstr>
      <vt:lpstr>Demonstration: Overriding the pipeline</vt:lpstr>
      <vt:lpstr>Using parenthetical commands</vt:lpstr>
      <vt:lpstr>Demonstration: Using parenthetical commands</vt:lpstr>
      <vt:lpstr>Expanding property values</vt:lpstr>
      <vt:lpstr>Demonstration: Expanding property values</vt:lpstr>
      <vt:lpstr>PowerPoint Presentation</vt:lpstr>
      <vt:lpstr>PowerPoint Presentation</vt:lpstr>
      <vt:lpstr>Lab: Working with pipeline parameter binding</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2017-08-05T22:25:07Z</dcterms:created>
  <dcterms:modified xsi:type="dcterms:W3CDTF">2020-07-07T13:29:35Z</dcterms:modified>
</cp:coreProperties>
</file>