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6" r:id="rId14"/>
    <p:sldId id="268" r:id="rId15"/>
    <p:sldId id="269" r:id="rId16"/>
    <p:sldId id="270" r:id="rId17"/>
    <p:sldId id="271" r:id="rId18"/>
    <p:sldId id="272" r:id="rId19"/>
    <p:sldId id="273" r:id="rId20"/>
    <p:sldId id="274" r:id="rId21"/>
    <p:sldId id="275" r:id="rId22"/>
  </p:sldIdLst>
  <p:sldSz cx="9144000" cy="6858000" type="screen4x3"/>
  <p:notesSz cx="6858000" cy="9144000"/>
  <p:embeddedFontLst>
    <p:embeddedFont>
      <p:font typeface="Segoe UI" panose="020B0502040204020203" pitchFamily="34" charset="0"/>
      <p:regular r:id="rId24"/>
      <p:bold r:id="rId25"/>
      <p:italic r:id="rId26"/>
      <p:boldItalic r:id="rId27"/>
    </p:embeddedFont>
    <p:embeddedFont>
      <p:font typeface="Verdana" panose="020B0604030504040204" pitchFamily="34" charset="0"/>
      <p:regular r:id="rId28"/>
      <p:bold r:id="rId29"/>
      <p:italic r:id="rId30"/>
      <p:boldItalic r:id="rId31"/>
    </p:embeddedFont>
    <p:embeddedFont>
      <p:font typeface="Calibri" panose="020F0502020204030204" pitchFamily="34" charset="0"/>
      <p:regular r:id="rId32"/>
      <p:bold r:id="rId33"/>
      <p:italic r:id="rId34"/>
      <p:boldItalic r:id="rId35"/>
    </p:embeddedFont>
  </p:embeddedFontLst>
  <p:custDataLst>
    <p:tags r:id="rId3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14" autoAdjust="0"/>
  </p:normalViewPr>
  <p:slideViewPr>
    <p:cSldViewPr>
      <p:cViewPr varScale="1">
        <p:scale>
          <a:sx n="114" d="100"/>
          <a:sy n="114" d="100"/>
        </p:scale>
        <p:origin x="2304" y="108"/>
      </p:cViewPr>
      <p:guideLst>
        <p:guide orient="horz" pos="2160"/>
        <p:guide pos="2880"/>
      </p:guideLst>
    </p:cSldViewPr>
  </p:slideViewPr>
  <p:notesTextViewPr>
    <p:cViewPr>
      <p:scale>
        <a:sx n="1" d="1"/>
        <a:sy n="1" d="1"/>
      </p:scale>
      <p:origin x="0" y="0"/>
    </p:cViewPr>
  </p:notesTextViewPr>
  <p:notesViewPr>
    <p:cSldViewPr>
      <p:cViewPr varScale="1">
        <p:scale>
          <a:sx n="87" d="100"/>
          <a:sy n="87" d="100"/>
        </p:scale>
        <p:origin x="2790" y="90"/>
      </p:cViewPr>
      <p:guideLst>
        <p:guide orient="horz" pos="2880"/>
        <p:guide pos="2160"/>
      </p:guideLst>
    </p:cSldViewPr>
  </p:notesViewPr>
  <p:gridSpacing cx="90012" cy="90012"/>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47434F-A583-4A57-9011-5F814FC809A7}" type="datetimeFigureOut">
              <a:rPr lang="en-GB" smtClean="0"/>
              <a:t>09/08/2017</a:t>
            </a:fld>
            <a:endParaRPr lang="en-GB"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21ECFE-9E6C-40E3-ACBC-EDFDA5C0832E}" type="slidenum">
              <a:rPr lang="en-GB" smtClean="0"/>
              <a:t>‹#›</a:t>
            </a:fld>
            <a:endParaRPr lang="en-GB" dirty="0"/>
          </a:p>
        </p:txBody>
      </p:sp>
    </p:spTree>
    <p:extLst>
      <p:ext uri="{BB962C8B-B14F-4D97-AF65-F5344CB8AC3E}">
        <p14:creationId xmlns:p14="http://schemas.microsoft.com/office/powerpoint/2010/main" val="7187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GB" sz="1000" dirty="0">
                <a:latin typeface="Arial"/>
                <a:ea typeface="Calibri"/>
                <a:cs typeface="Times New Roman"/>
              </a:rPr>
              <a:t>Presentation: </a:t>
            </a:r>
            <a:r>
              <a:rPr lang="en-GB" sz="1000" b="1" dirty="0">
                <a:latin typeface="Arial"/>
                <a:ea typeface="Calibri"/>
                <a:cs typeface="Times New Roman"/>
              </a:rPr>
              <a:t>60 minutes</a:t>
            </a:r>
            <a:endParaRPr lang="en-GB" sz="1000" dirty="0">
              <a:latin typeface="Arial"/>
              <a:ea typeface="Calibri"/>
              <a:cs typeface="Times New Roman"/>
            </a:endParaRPr>
          </a:p>
          <a:p>
            <a:pPr>
              <a:lnSpc>
                <a:spcPct val="115000"/>
              </a:lnSpc>
              <a:spcAft>
                <a:spcPts val="1000"/>
              </a:spcAft>
            </a:pPr>
            <a:r>
              <a:rPr lang="en-GB" sz="1000" dirty="0">
                <a:latin typeface="Arial"/>
                <a:ea typeface="Calibri"/>
                <a:cs typeface="Times New Roman"/>
              </a:rPr>
              <a:t>Lab: </a:t>
            </a:r>
            <a:r>
              <a:rPr lang="en-GB" sz="1000" b="1" dirty="0">
                <a:latin typeface="Arial"/>
                <a:ea typeface="Calibri"/>
                <a:cs typeface="Times New Roman"/>
              </a:rPr>
              <a:t>30 minutes</a:t>
            </a:r>
            <a:endParaRPr lang="en-GB" sz="1000" dirty="0">
              <a:latin typeface="Arial"/>
              <a:ea typeface="Calibri"/>
              <a:cs typeface="Times New Roman"/>
            </a:endParaRPr>
          </a:p>
          <a:p>
            <a:pPr>
              <a:lnSpc>
                <a:spcPct val="115000"/>
              </a:lnSpc>
              <a:spcAft>
                <a:spcPts val="1000"/>
              </a:spcAft>
            </a:pPr>
            <a:r>
              <a:rPr lang="en-GB" sz="1000" dirty="0">
                <a:latin typeface="Arial"/>
                <a:ea typeface="Calibri"/>
                <a:cs typeface="Times New Roman"/>
              </a:rPr>
              <a:t>After completing this module, students will be able to:</a:t>
            </a:r>
          </a:p>
          <a:p>
            <a:pPr marL="342900" lvl="0" indent="-342900">
              <a:lnSpc>
                <a:spcPct val="115000"/>
              </a:lnSpc>
              <a:spcAft>
                <a:spcPts val="995"/>
              </a:spcAft>
              <a:buFont typeface="Symbol"/>
              <a:buChar char=""/>
            </a:pPr>
            <a:r>
              <a:rPr lang="en-US" sz="1000" dirty="0">
                <a:solidFill>
                  <a:srgbClr val="000000"/>
                </a:solidFill>
                <a:effectLst/>
                <a:latin typeface="Arial"/>
                <a:ea typeface="Times New Roman"/>
                <a:cs typeface="Times New Roman"/>
              </a:rPr>
              <a:t>Use </a:t>
            </a:r>
            <a:r>
              <a:rPr lang="en-US" sz="1000" b="1" dirty="0">
                <a:effectLst/>
                <a:latin typeface="Arial"/>
                <a:ea typeface="Times New Roman"/>
                <a:cs typeface="Times New Roman"/>
              </a:rPr>
              <a:t>PSProviders</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Symbol"/>
              <a:buChar char=""/>
            </a:pPr>
            <a:r>
              <a:rPr lang="en-US" sz="1000" dirty="0">
                <a:solidFill>
                  <a:srgbClr val="000000"/>
                </a:solidFill>
                <a:effectLst/>
                <a:latin typeface="Arial"/>
                <a:ea typeface="Times New Roman"/>
                <a:cs typeface="Times New Roman"/>
              </a:rPr>
              <a:t>Use </a:t>
            </a:r>
            <a:r>
              <a:rPr lang="en-US" sz="1000" b="1" dirty="0">
                <a:effectLst/>
                <a:latin typeface="Arial"/>
                <a:ea typeface="Times New Roman"/>
                <a:cs typeface="Times New Roman"/>
              </a:rPr>
              <a:t>PSDrives</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a:lnSpc>
                <a:spcPts val="1300"/>
              </a:lnSpc>
              <a:spcBef>
                <a:spcPts val="900"/>
              </a:spcBef>
              <a:spcAft>
                <a:spcPts val="300"/>
              </a:spcAft>
            </a:pPr>
            <a:r>
              <a:rPr lang="en-US" sz="1000" b="1" dirty="0">
                <a:effectLst/>
                <a:latin typeface="Arial"/>
                <a:ea typeface="Times New Roman"/>
                <a:cs typeface="Segoe UI"/>
              </a:rPr>
              <a:t>Required materials</a:t>
            </a:r>
            <a:endParaRPr lang="en-GB" sz="1000" b="1" dirty="0">
              <a:effectLst/>
              <a:latin typeface="Arial"/>
              <a:ea typeface="Times New Roman"/>
              <a:cs typeface="Segoe UI"/>
            </a:endParaRPr>
          </a:p>
          <a:p>
            <a:pPr>
              <a:lnSpc>
                <a:spcPct val="115000"/>
              </a:lnSpc>
              <a:spcAft>
                <a:spcPts val="1000"/>
              </a:spcAft>
            </a:pPr>
            <a:r>
              <a:rPr lang="en-GB" sz="1000" dirty="0">
                <a:latin typeface="Arial"/>
                <a:ea typeface="Calibri"/>
                <a:cs typeface="Times New Roman"/>
              </a:rPr>
              <a:t>To teach this module, you need the Microsoft PowerPoint file </a:t>
            </a:r>
            <a:r>
              <a:rPr lang="en-GB" sz="1000" b="1" dirty="0">
                <a:latin typeface="Arial"/>
                <a:ea typeface="Calibri"/>
                <a:cs typeface="Times New Roman"/>
              </a:rPr>
              <a:t>10961C_05.pptx</a:t>
            </a:r>
            <a:r>
              <a:rPr lang="en-GB" sz="1000" dirty="0">
                <a:latin typeface="Arial"/>
                <a:ea typeface="Calibri"/>
                <a:cs typeface="Times New Roman"/>
              </a:rPr>
              <a:t>.</a:t>
            </a:r>
          </a:p>
          <a:p>
            <a:pPr>
              <a:lnSpc>
                <a:spcPts val="1300"/>
              </a:lnSpc>
              <a:spcBef>
                <a:spcPts val="900"/>
              </a:spcBef>
              <a:spcAft>
                <a:spcPts val="300"/>
              </a:spcAft>
            </a:pPr>
            <a:r>
              <a:rPr lang="en-US" sz="1000" b="1" dirty="0">
                <a:effectLst/>
                <a:latin typeface="Arial"/>
                <a:ea typeface="Times New Roman"/>
                <a:cs typeface="Segoe UI"/>
              </a:rPr>
              <a:t>Preparation tasks</a:t>
            </a:r>
            <a:endParaRPr lang="en-GB" sz="1000" b="1" dirty="0">
              <a:effectLst/>
              <a:latin typeface="Arial"/>
              <a:ea typeface="Times New Roman"/>
              <a:cs typeface="Segoe UI"/>
            </a:endParaRPr>
          </a:p>
          <a:p>
            <a:pPr>
              <a:lnSpc>
                <a:spcPct val="115000"/>
              </a:lnSpc>
              <a:spcAft>
                <a:spcPts val="1000"/>
              </a:spcAft>
            </a:pPr>
            <a:r>
              <a:rPr lang="en-GB" sz="1000" dirty="0">
                <a:latin typeface="Arial"/>
                <a:ea typeface="Calibri"/>
                <a:cs typeface="Times New Roman"/>
              </a:rPr>
              <a:t>To prepare for this module, you should:</a:t>
            </a:r>
          </a:p>
          <a:p>
            <a:pPr marL="342900" lvl="0" indent="-342900">
              <a:lnSpc>
                <a:spcPct val="115000"/>
              </a:lnSpc>
              <a:spcAft>
                <a:spcPts val="995"/>
              </a:spcAft>
              <a:buFont typeface="Symbol"/>
              <a:buChar char=""/>
            </a:pPr>
            <a:r>
              <a:rPr lang="en-US" sz="1000" dirty="0">
                <a:effectLst/>
                <a:latin typeface="Arial"/>
                <a:ea typeface="Times New Roman"/>
                <a:cs typeface="Times New Roman"/>
              </a:rPr>
              <a:t>Read all of this module’s materials.</a:t>
            </a:r>
            <a:endParaRPr lang="en-GB" sz="1000" dirty="0">
              <a:effectLst/>
              <a:latin typeface="Arial"/>
              <a:ea typeface="Times New Roman"/>
              <a:cs typeface="Times New Roman"/>
            </a:endParaRPr>
          </a:p>
          <a:p>
            <a:pPr marL="342900" lvl="0" indent="-342900">
              <a:lnSpc>
                <a:spcPct val="115000"/>
              </a:lnSpc>
              <a:spcAft>
                <a:spcPts val="995"/>
              </a:spcAft>
              <a:buFont typeface="Symbol"/>
              <a:buChar char=""/>
            </a:pPr>
            <a:r>
              <a:rPr lang="en-US" sz="1000" dirty="0">
                <a:effectLst/>
                <a:latin typeface="Arial"/>
                <a:ea typeface="Times New Roman"/>
                <a:cs typeface="Times New Roman"/>
              </a:rPr>
              <a:t>Practice performing the demonstrations and the lab.</a:t>
            </a:r>
            <a:endParaRPr lang="en-GB" sz="1000" dirty="0">
              <a:effectLst/>
              <a:latin typeface="Arial"/>
              <a:ea typeface="Times New Roman"/>
              <a:cs typeface="Times New Roman"/>
            </a:endParaRPr>
          </a:p>
          <a:p>
            <a:pPr marL="342900" lvl="0" indent="-342900">
              <a:lnSpc>
                <a:spcPct val="115000"/>
              </a:lnSpc>
              <a:spcAft>
                <a:spcPts val="995"/>
              </a:spcAft>
              <a:buFont typeface="Symbol"/>
              <a:buChar char=""/>
            </a:pPr>
            <a:r>
              <a:rPr lang="en-US" sz="1000" dirty="0">
                <a:effectLst/>
                <a:latin typeface="Arial"/>
                <a:ea typeface="Times New Roman"/>
                <a:cs typeface="Times New Roman"/>
              </a:rPr>
              <a:t>Work through the Module Review and Takeaways section to determine how you will use the information to reinforce student learning and promote knowledge transfer to on-the-job performance.</a:t>
            </a:r>
            <a:endParaRPr lang="en-GB" sz="1000" dirty="0">
              <a:effectLst/>
              <a:latin typeface="Arial"/>
              <a:ea typeface="Times New Roman"/>
              <a:cs typeface="Times New Roman"/>
            </a:endParaRPr>
          </a:p>
          <a:p>
            <a:pPr>
              <a:lnSpc>
                <a:spcPct val="115000"/>
              </a:lnSpc>
              <a:spcAft>
                <a:spcPts val="1000"/>
              </a:spcAft>
            </a:pPr>
            <a:r>
              <a:rPr lang="en-GB" sz="1000" dirty="0">
                <a:latin typeface="Arial"/>
                <a:ea typeface="Calibri"/>
                <a:cs typeface="Times New Roman"/>
              </a:rPr>
              <a:t>As you prepare for this class, it is imperative that you complete the lab yourself. This gives you an understanding of how the lab works, as well as the concepts that the lab covers. This enables you to provide meaningful hints to students who might have issues while working in the lab. Furthermore, it will help guide your lecture to ensure that you discuss the concepts that the lab covers. </a:t>
            </a:r>
          </a:p>
        </p:txBody>
      </p:sp>
      <p:sp>
        <p:nvSpPr>
          <p:cNvPr id="4" name="Slide Number Placeholder 3"/>
          <p:cNvSpPr>
            <a:spLocks noGrp="1"/>
          </p:cNvSpPr>
          <p:nvPr>
            <p:ph type="sldNum" sz="quarter" idx="10"/>
          </p:nvPr>
        </p:nvSpPr>
        <p:spPr/>
        <p:txBody>
          <a:bodyPr/>
          <a:lstStyle/>
          <a:p>
            <a:fld id="{DF21ECFE-9E6C-40E3-ACBC-EDFDA5C0832E}" type="slidenum">
              <a:rPr lang="en-GB" smtClean="0"/>
              <a:t>1</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5: Using PSProviders and PSDrives</a:t>
            </a:r>
            <a:endParaRPr lang="en-GB" sz="1200" b="1" dirty="0">
              <a:solidFill>
                <a:srgbClr val="336699"/>
              </a:solidFill>
              <a:latin typeface="Arial"/>
            </a:endParaRPr>
          </a:p>
        </p:txBody>
      </p:sp>
    </p:spTree>
    <p:extLst>
      <p:ext uri="{BB962C8B-B14F-4D97-AF65-F5344CB8AC3E}">
        <p14:creationId xmlns:p14="http://schemas.microsoft.com/office/powerpoint/2010/main" val="2855306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dirty="0">
                <a:latin typeface="Arial"/>
                <a:ea typeface="Calibri"/>
                <a:cs typeface="Times New Roman"/>
              </a:rPr>
              <a:t>Emphasize that these commands work with drives that all </a:t>
            </a:r>
            <a:r>
              <a:rPr lang="en-GB" sz="1000" b="1" dirty="0">
                <a:latin typeface="Arial"/>
                <a:ea typeface="Calibri"/>
                <a:cs typeface="Times New Roman"/>
              </a:rPr>
              <a:t>PSProviders</a:t>
            </a:r>
            <a:r>
              <a:rPr lang="en-GB" sz="1000" dirty="0">
                <a:latin typeface="Arial"/>
                <a:ea typeface="Calibri"/>
                <a:cs typeface="Times New Roman"/>
              </a:rPr>
              <a:t> create. There might be differences in how each works within those providers that are specific to the providers. Other topics in this lesson cover the details about how the drives for each provider work.</a:t>
            </a:r>
          </a:p>
        </p:txBody>
      </p:sp>
      <p:sp>
        <p:nvSpPr>
          <p:cNvPr id="4" name="Slide Number Placeholder 3"/>
          <p:cNvSpPr>
            <a:spLocks noGrp="1"/>
          </p:cNvSpPr>
          <p:nvPr>
            <p:ph type="sldNum" sz="quarter" idx="10"/>
          </p:nvPr>
        </p:nvSpPr>
        <p:spPr/>
        <p:txBody>
          <a:bodyPr/>
          <a:lstStyle/>
          <a:p>
            <a:fld id="{DF21ECFE-9E6C-40E3-ACBC-EDFDA5C0832E}" type="slidenum">
              <a:rPr lang="en-GB" smtClean="0"/>
              <a:t>10</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5: Using PSProviders and PSDrives</a:t>
            </a:r>
            <a:endParaRPr lang="en-GB" sz="1200" b="1" dirty="0">
              <a:solidFill>
                <a:srgbClr val="336699"/>
              </a:solidFill>
              <a:latin typeface="Arial"/>
            </a:endParaRPr>
          </a:p>
        </p:txBody>
      </p:sp>
    </p:spTree>
    <p:extLst>
      <p:ext uri="{BB962C8B-B14F-4D97-AF65-F5344CB8AC3E}">
        <p14:creationId xmlns:p14="http://schemas.microsoft.com/office/powerpoint/2010/main" val="22053577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DF21ECFE-9E6C-40E3-ACBC-EDFDA5C0832E}" type="slidenum">
              <a:rPr lang="en-GB" smtClean="0"/>
              <a:t>11</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5: Using PSProviders and PSDrives</a:t>
            </a:r>
            <a:endParaRPr lang="en-GB" sz="1200" b="1" dirty="0">
              <a:solidFill>
                <a:srgbClr val="336699"/>
              </a:solidFill>
              <a:latin typeface="Arial"/>
            </a:endParaRPr>
          </a:p>
        </p:txBody>
      </p:sp>
    </p:spTree>
    <p:extLst>
      <p:ext uri="{BB962C8B-B14F-4D97-AF65-F5344CB8AC3E}">
        <p14:creationId xmlns:p14="http://schemas.microsoft.com/office/powerpoint/2010/main" val="22762703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GB" sz="1000" dirty="0">
                <a:latin typeface="Arial"/>
                <a:ea typeface="Calibri"/>
                <a:cs typeface="Times New Roman"/>
              </a:rPr>
              <a:t>You will find these commands </a:t>
            </a:r>
            <a:r>
              <a:rPr lang="ga-IE" sz="1000" dirty="0">
                <a:latin typeface="Arial"/>
                <a:ea typeface="Calibri"/>
                <a:cs typeface="Times New Roman"/>
              </a:rPr>
              <a:t>on the </a:t>
            </a:r>
            <a:r>
              <a:rPr lang="en-GB" sz="1000" b="1" dirty="0">
                <a:latin typeface="Arial"/>
                <a:ea typeface="Calibri"/>
                <a:cs typeface="Times New Roman"/>
              </a:rPr>
              <a:t>10961C-LON-CL1</a:t>
            </a:r>
            <a:r>
              <a:rPr lang="en-GB" sz="1000" dirty="0">
                <a:latin typeface="Arial"/>
                <a:ea typeface="Calibri"/>
                <a:cs typeface="Times New Roman"/>
              </a:rPr>
              <a:t> </a:t>
            </a:r>
            <a:r>
              <a:rPr lang="ga-IE" sz="1000" dirty="0">
                <a:latin typeface="Arial"/>
                <a:ea typeface="Calibri"/>
                <a:cs typeface="Times New Roman"/>
              </a:rPr>
              <a:t>VM </a:t>
            </a:r>
            <a:r>
              <a:rPr lang="en-GB" sz="1000" dirty="0">
                <a:latin typeface="Arial"/>
                <a:ea typeface="Calibri"/>
                <a:cs typeface="Times New Roman"/>
              </a:rPr>
              <a:t>in the </a:t>
            </a:r>
            <a:r>
              <a:rPr lang="en-GB" sz="1000" b="1" dirty="0">
                <a:latin typeface="Arial"/>
                <a:ea typeface="Calibri"/>
                <a:cs typeface="Times New Roman"/>
              </a:rPr>
              <a:t>E:\Mod05\Democode</a:t>
            </a:r>
            <a:br>
              <a:rPr lang="en-GB" sz="1000" b="1" dirty="0">
                <a:latin typeface="Arial"/>
                <a:ea typeface="Calibri"/>
                <a:cs typeface="Times New Roman"/>
              </a:rPr>
            </a:br>
            <a:r>
              <a:rPr lang="en-GB" sz="1000" b="1" dirty="0">
                <a:latin typeface="Arial"/>
                <a:ea typeface="Calibri"/>
                <a:cs typeface="Times New Roman"/>
              </a:rPr>
              <a:t>\FileSystem.ps1.txt</a:t>
            </a:r>
            <a:r>
              <a:rPr lang="en-GB" sz="1000" dirty="0">
                <a:latin typeface="Arial"/>
                <a:ea typeface="Calibri"/>
                <a:cs typeface="Times New Roman"/>
              </a:rPr>
              <a:t> file.</a:t>
            </a:r>
          </a:p>
          <a:p>
            <a:pPr>
              <a:lnSpc>
                <a:spcPct val="115000"/>
              </a:lnSpc>
              <a:spcAft>
                <a:spcPts val="1000"/>
              </a:spcAft>
            </a:pPr>
            <a:r>
              <a:rPr lang="en-GB" sz="1000" dirty="0">
                <a:latin typeface="Arial"/>
                <a:ea typeface="Calibri"/>
                <a:cs typeface="Times New Roman"/>
              </a:rPr>
              <a:t>At the end of this demonstration, do not revert the virtual machines as they are needed for the next demonstration.</a:t>
            </a:r>
          </a:p>
          <a:p>
            <a:pPr>
              <a:lnSpc>
                <a:spcPct val="115000"/>
              </a:lnSpc>
              <a:spcAft>
                <a:spcPts val="1000"/>
              </a:spcAft>
            </a:pPr>
            <a:r>
              <a:rPr lang="en-GB" sz="1000" b="1" dirty="0">
                <a:latin typeface="Arial"/>
                <a:ea typeface="Calibri"/>
                <a:cs typeface="Times New Roman"/>
              </a:rPr>
              <a:t>Preparation Steps</a:t>
            </a:r>
            <a:endParaRPr lang="en-GB" sz="1000" dirty="0">
              <a:latin typeface="Arial"/>
              <a:ea typeface="Calibri"/>
              <a:cs typeface="Times New Roman"/>
            </a:endParaRPr>
          </a:p>
          <a:p>
            <a:pPr>
              <a:lnSpc>
                <a:spcPct val="115000"/>
              </a:lnSpc>
              <a:spcAft>
                <a:spcPts val="1000"/>
              </a:spcAft>
            </a:pPr>
            <a:r>
              <a:rPr lang="en-GB" sz="1000" dirty="0">
                <a:latin typeface="Arial"/>
                <a:ea typeface="Calibri"/>
                <a:cs typeface="Times New Roman"/>
              </a:rPr>
              <a:t>You should </a:t>
            </a:r>
            <a:r>
              <a:rPr lang="ga-IE" sz="1000" dirty="0">
                <a:latin typeface="Arial"/>
                <a:ea typeface="Calibri"/>
                <a:cs typeface="Times New Roman"/>
              </a:rPr>
              <a:t>have completed the preparation steps in the </a:t>
            </a:r>
            <a:r>
              <a:rPr lang="en-GB" sz="1000" dirty="0">
                <a:latin typeface="Arial"/>
                <a:ea typeface="Calibri"/>
                <a:cs typeface="Times New Roman"/>
              </a:rPr>
              <a:t>I</a:t>
            </a:r>
            <a:r>
              <a:rPr lang="ga-IE" sz="1000" dirty="0">
                <a:latin typeface="Arial"/>
                <a:ea typeface="Calibri"/>
                <a:cs typeface="Times New Roman"/>
              </a:rPr>
              <a:t>nstructor </a:t>
            </a:r>
            <a:r>
              <a:rPr lang="en-GB" sz="1000" dirty="0">
                <a:latin typeface="Arial"/>
                <a:ea typeface="Calibri"/>
                <a:cs typeface="Times New Roman"/>
              </a:rPr>
              <a:t>N</a:t>
            </a:r>
            <a:r>
              <a:rPr lang="ga-IE" sz="1000" dirty="0">
                <a:latin typeface="Arial"/>
                <a:ea typeface="Calibri"/>
                <a:cs typeface="Times New Roman"/>
              </a:rPr>
              <a:t>otes </a:t>
            </a:r>
            <a:r>
              <a:rPr lang="en-GB" sz="1000" dirty="0">
                <a:latin typeface="Arial"/>
                <a:ea typeface="Calibri"/>
                <a:cs typeface="Times New Roman"/>
              </a:rPr>
              <a:t>of the </a:t>
            </a:r>
            <a:r>
              <a:rPr lang="ga-IE" sz="1000" dirty="0">
                <a:latin typeface="Arial"/>
                <a:ea typeface="Calibri"/>
                <a:cs typeface="Times New Roman"/>
              </a:rPr>
              <a:t>Module Overview slide</a:t>
            </a:r>
            <a:r>
              <a:rPr lang="en-GB" sz="1000" dirty="0">
                <a:latin typeface="Arial"/>
                <a:ea typeface="Calibri"/>
                <a:cs typeface="Times New Roman"/>
              </a:rPr>
              <a:t>. You should also have </a:t>
            </a:r>
            <a:r>
              <a:rPr lang="ga-IE" sz="1000" dirty="0">
                <a:latin typeface="Arial"/>
                <a:ea typeface="Calibri"/>
                <a:cs typeface="Times New Roman"/>
              </a:rPr>
              <a:t>signed in to the </a:t>
            </a:r>
            <a:r>
              <a:rPr lang="en-GB" sz="1000" b="1" dirty="0">
                <a:latin typeface="Arial"/>
                <a:ea typeface="Calibri"/>
                <a:cs typeface="Times New Roman"/>
              </a:rPr>
              <a:t>10961C-LON-DC1, 10961C-LON-SVR1</a:t>
            </a:r>
            <a:r>
              <a:rPr lang="en-GB" sz="1000" dirty="0">
                <a:latin typeface="Arial"/>
                <a:ea typeface="Calibri"/>
                <a:cs typeface="Times New Roman"/>
              </a:rPr>
              <a:t> </a:t>
            </a:r>
            <a:r>
              <a:rPr lang="ga-IE" sz="1000" dirty="0">
                <a:latin typeface="Arial"/>
                <a:ea typeface="Calibri"/>
                <a:cs typeface="Times New Roman"/>
              </a:rPr>
              <a:t>and </a:t>
            </a:r>
            <a:r>
              <a:rPr lang="en-GB" sz="1000" b="1" dirty="0">
                <a:latin typeface="Arial"/>
                <a:ea typeface="Calibri"/>
                <a:cs typeface="Times New Roman"/>
              </a:rPr>
              <a:t>10961C-LON-CL1</a:t>
            </a:r>
            <a:r>
              <a:rPr lang="en-GB" sz="1000" dirty="0">
                <a:latin typeface="Arial"/>
                <a:ea typeface="Calibri"/>
                <a:cs typeface="Times New Roman"/>
              </a:rPr>
              <a:t> </a:t>
            </a:r>
            <a:r>
              <a:rPr lang="ga-IE" sz="1000" dirty="0">
                <a:latin typeface="Arial"/>
                <a:ea typeface="Calibri"/>
                <a:cs typeface="Times New Roman"/>
              </a:rPr>
              <a:t>VMs as </a:t>
            </a:r>
            <a:r>
              <a:rPr lang="en-GB" sz="1000" b="1" dirty="0">
                <a:latin typeface="Arial"/>
                <a:ea typeface="Calibri"/>
                <a:cs typeface="Times New Roman"/>
              </a:rPr>
              <a:t>Adatum\Administrator</a:t>
            </a:r>
            <a:r>
              <a:rPr lang="ga-IE" sz="1000" dirty="0">
                <a:latin typeface="Arial"/>
                <a:ea typeface="Calibri"/>
                <a:cs typeface="Times New Roman"/>
              </a:rPr>
              <a:t> with </a:t>
            </a:r>
            <a:r>
              <a:rPr lang="en-GB" sz="1000" dirty="0">
                <a:latin typeface="Arial"/>
                <a:ea typeface="Calibri"/>
                <a:cs typeface="Times New Roman"/>
              </a:rPr>
              <a:t>the </a:t>
            </a:r>
            <a:r>
              <a:rPr lang="ga-IE" sz="1000" dirty="0">
                <a:latin typeface="Arial"/>
                <a:ea typeface="Calibri"/>
                <a:cs typeface="Times New Roman"/>
              </a:rPr>
              <a:t>password </a:t>
            </a:r>
            <a:r>
              <a:rPr lang="en-GB" sz="1000" b="1" dirty="0">
                <a:latin typeface="Arial"/>
                <a:ea typeface="Calibri"/>
                <a:cs typeface="Times New Roman"/>
              </a:rPr>
              <a:t>Pa55w.rd</a:t>
            </a:r>
            <a:r>
              <a:rPr lang="en-GB" sz="1000" dirty="0">
                <a:latin typeface="Arial"/>
                <a:ea typeface="Calibri"/>
                <a:cs typeface="Times New Roman"/>
              </a:rPr>
              <a:t>.</a:t>
            </a:r>
          </a:p>
          <a:p>
            <a:pPr>
              <a:lnSpc>
                <a:spcPct val="115000"/>
              </a:lnSpc>
              <a:spcAft>
                <a:spcPts val="1000"/>
              </a:spcAft>
            </a:pPr>
            <a:r>
              <a:rPr lang="en-GB" sz="1000" dirty="0">
                <a:latin typeface="Arial"/>
                <a:ea typeface="Calibri"/>
                <a:cs typeface="Times New Roman"/>
              </a:rPr>
              <a:t>You should perform t</a:t>
            </a:r>
            <a:r>
              <a:rPr lang="ga-IE" sz="1000" dirty="0">
                <a:latin typeface="Arial"/>
                <a:ea typeface="Calibri"/>
                <a:cs typeface="Times New Roman"/>
              </a:rPr>
              <a:t>he </a:t>
            </a:r>
            <a:r>
              <a:rPr lang="en-GB" sz="1000" dirty="0">
                <a:latin typeface="Arial"/>
                <a:ea typeface="Calibri"/>
                <a:cs typeface="Times New Roman"/>
              </a:rPr>
              <a:t>d</a:t>
            </a:r>
            <a:r>
              <a:rPr lang="ga-IE" sz="1000" dirty="0">
                <a:latin typeface="Arial"/>
                <a:ea typeface="Calibri"/>
                <a:cs typeface="Times New Roman"/>
              </a:rPr>
              <a:t>emo</a:t>
            </a:r>
            <a:r>
              <a:rPr lang="en-GB" sz="1000" dirty="0">
                <a:latin typeface="Arial"/>
                <a:ea typeface="Calibri"/>
                <a:cs typeface="Times New Roman"/>
              </a:rPr>
              <a:t>nstration s</a:t>
            </a:r>
            <a:r>
              <a:rPr lang="ga-IE" sz="1000" dirty="0">
                <a:latin typeface="Arial"/>
                <a:ea typeface="Calibri"/>
                <a:cs typeface="Times New Roman"/>
              </a:rPr>
              <a:t>teps on the </a:t>
            </a:r>
            <a:r>
              <a:rPr lang="en-GB" sz="1000" b="1" dirty="0">
                <a:latin typeface="Arial"/>
                <a:ea typeface="Calibri"/>
                <a:cs typeface="Times New Roman"/>
              </a:rPr>
              <a:t>10961C-LON-CL1</a:t>
            </a:r>
            <a:r>
              <a:rPr lang="en-GB" sz="1000" dirty="0">
                <a:latin typeface="Arial"/>
                <a:ea typeface="Calibri"/>
                <a:cs typeface="Times New Roman"/>
              </a:rPr>
              <a:t> </a:t>
            </a:r>
            <a:r>
              <a:rPr lang="ga-IE" sz="1000" dirty="0">
                <a:latin typeface="Arial"/>
                <a:ea typeface="Calibri"/>
                <a:cs typeface="Times New Roman"/>
              </a:rPr>
              <a:t>VM </a:t>
            </a:r>
            <a:r>
              <a:rPr lang="en-GB" sz="1000" dirty="0">
                <a:latin typeface="Arial"/>
                <a:ea typeface="Calibri"/>
                <a:cs typeface="Times New Roman"/>
              </a:rPr>
              <a:t>in the </a:t>
            </a:r>
            <a:r>
              <a:rPr lang="en-GB" sz="1000" b="1" dirty="0">
                <a:latin typeface="Arial"/>
                <a:ea typeface="Calibri"/>
                <a:cs typeface="Times New Roman"/>
              </a:rPr>
              <a:t>Windows PowerShell</a:t>
            </a:r>
            <a:r>
              <a:rPr lang="en-GB" sz="1000" dirty="0">
                <a:latin typeface="Arial"/>
                <a:ea typeface="Calibri"/>
                <a:cs typeface="Times New Roman"/>
              </a:rPr>
              <a:t> console.</a:t>
            </a:r>
          </a:p>
          <a:p>
            <a:pPr>
              <a:lnSpc>
                <a:spcPct val="115000"/>
              </a:lnSpc>
              <a:spcAft>
                <a:spcPts val="1000"/>
              </a:spcAft>
            </a:pPr>
            <a:r>
              <a:rPr lang="en-GB" sz="1000" b="1" dirty="0">
                <a:latin typeface="Arial"/>
                <a:ea typeface="Calibri"/>
                <a:cs typeface="Times New Roman"/>
              </a:rPr>
              <a:t>Demonstration Steps</a:t>
            </a:r>
            <a:endParaRPr lang="en-GB"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On </a:t>
            </a:r>
            <a:r>
              <a:rPr lang="en-US" sz="1000" b="1" dirty="0">
                <a:effectLst/>
                <a:latin typeface="Arial"/>
                <a:ea typeface="Times New Roman"/>
                <a:cs typeface="Times New Roman"/>
              </a:rPr>
              <a:t>LON-CL1</a:t>
            </a:r>
            <a:r>
              <a:rPr lang="en-US" sz="1000" dirty="0">
                <a:effectLst/>
                <a:latin typeface="Arial"/>
                <a:ea typeface="Times New Roman"/>
                <a:cs typeface="Times New Roman"/>
              </a:rPr>
              <a:t>, in the </a:t>
            </a:r>
            <a:r>
              <a:rPr lang="en-US" sz="1000" b="1" dirty="0">
                <a:effectLst/>
                <a:latin typeface="Arial"/>
                <a:ea typeface="Times New Roman"/>
                <a:cs typeface="Times New Roman"/>
              </a:rPr>
              <a:t>PowerShell</a:t>
            </a:r>
            <a:r>
              <a:rPr lang="en-US" sz="1000" dirty="0">
                <a:effectLst/>
                <a:latin typeface="Arial"/>
                <a:ea typeface="Times New Roman"/>
                <a:cs typeface="Times New Roman"/>
              </a:rPr>
              <a:t> console, type the following command, and then press Enter:</a:t>
            </a:r>
            <a:endParaRPr lang="en-GB" sz="1000" dirty="0">
              <a:effectLst/>
              <a:latin typeface="Arial"/>
              <a:ea typeface="Times New Roman"/>
              <a:cs typeface="Times New Roman"/>
            </a:endParaRPr>
          </a:p>
          <a:p>
            <a:pPr marL="539750" marR="73025">
              <a:lnSpc>
                <a:spcPct val="115000"/>
              </a:lnSpc>
              <a:spcBef>
                <a:spcPts val="600"/>
              </a:spcBef>
              <a:spcAft>
                <a:spcPts val="995"/>
              </a:spcAft>
            </a:pPr>
            <a:r>
              <a:rPr lang="en-US" sz="1000" dirty="0">
                <a:effectLst/>
                <a:latin typeface="Arial"/>
                <a:ea typeface="Times New Roman"/>
                <a:cs typeface="Times New Roman"/>
              </a:rPr>
              <a:t>Cd C:\</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startAt="2"/>
            </a:pPr>
            <a:r>
              <a:rPr lang="en-US" sz="1000" dirty="0">
                <a:effectLst/>
                <a:latin typeface="Arial"/>
                <a:ea typeface="Times New Roman"/>
                <a:cs typeface="Times New Roman"/>
              </a:rPr>
              <a:t>In the console, type the following command, and then press Enter:</a:t>
            </a:r>
            <a:endParaRPr lang="en-GB" sz="1000" dirty="0">
              <a:effectLst/>
              <a:latin typeface="Arial"/>
              <a:ea typeface="Times New Roman"/>
              <a:cs typeface="Times New Roman"/>
            </a:endParaRPr>
          </a:p>
          <a:p>
            <a:pPr marL="539750" marR="73025">
              <a:lnSpc>
                <a:spcPct val="115000"/>
              </a:lnSpc>
              <a:spcBef>
                <a:spcPts val="600"/>
              </a:spcBef>
              <a:spcAft>
                <a:spcPts val="995"/>
              </a:spcAft>
            </a:pPr>
            <a:r>
              <a:rPr lang="en-US" sz="1000" dirty="0">
                <a:effectLst/>
                <a:latin typeface="Arial"/>
                <a:ea typeface="Times New Roman"/>
                <a:cs typeface="Times New Roman"/>
              </a:rPr>
              <a:t>Set-Location C:\Windows</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startAt="3"/>
            </a:pPr>
            <a:r>
              <a:rPr lang="en-US" sz="1000" dirty="0">
                <a:effectLst/>
                <a:latin typeface="Arial"/>
                <a:ea typeface="Times New Roman"/>
                <a:cs typeface="Times New Roman"/>
              </a:rPr>
              <a:t>In the console, type the following command, and then press Enter:</a:t>
            </a:r>
            <a:endParaRPr lang="en-GB" sz="1000" dirty="0">
              <a:effectLst/>
              <a:latin typeface="Arial"/>
              <a:ea typeface="Times New Roman"/>
              <a:cs typeface="Times New Roman"/>
            </a:endParaRPr>
          </a:p>
          <a:p>
            <a:pPr marL="539750" marR="73025">
              <a:lnSpc>
                <a:spcPct val="115000"/>
              </a:lnSpc>
              <a:spcBef>
                <a:spcPts val="600"/>
              </a:spcBef>
              <a:spcAft>
                <a:spcPts val="995"/>
              </a:spcAft>
            </a:pPr>
            <a:r>
              <a:rPr lang="en-US" sz="1000" dirty="0">
                <a:effectLst/>
                <a:latin typeface="Arial"/>
                <a:ea typeface="Times New Roman"/>
                <a:cs typeface="Times New Roman"/>
              </a:rPr>
              <a:t>New-PSDrive –Name WINDIR –Root C:\Windows –PSProvider FileSystem</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startAt="4"/>
            </a:pPr>
            <a:r>
              <a:rPr lang="en-US" sz="1000" dirty="0">
                <a:solidFill>
                  <a:srgbClr val="000000"/>
                </a:solidFill>
                <a:effectLst/>
                <a:latin typeface="Arial"/>
                <a:ea typeface="Times New Roman"/>
                <a:cs typeface="Times New Roman"/>
              </a:rPr>
              <a:t>In the console, type the following command, and then </a:t>
            </a:r>
            <a:r>
              <a:rPr lang="en-US" sz="1000" dirty="0">
                <a:effectLst/>
                <a:latin typeface="Arial"/>
                <a:ea typeface="Times New Roman"/>
                <a:cs typeface="Times New Roman"/>
              </a:rPr>
              <a:t>press </a:t>
            </a:r>
            <a:r>
              <a:rPr lang="en-US" sz="1000" dirty="0">
                <a:solidFill>
                  <a:srgbClr val="000000"/>
                </a:solidFill>
                <a:effectLst/>
                <a:latin typeface="Arial"/>
                <a:ea typeface="Times New Roman"/>
                <a:cs typeface="Times New Roman"/>
              </a:rPr>
              <a:t>Enter:</a:t>
            </a:r>
            <a:endParaRPr lang="en-GB" sz="1000" dirty="0">
              <a:effectLst/>
              <a:latin typeface="Arial"/>
              <a:ea typeface="Times New Roman"/>
              <a:cs typeface="Times New Roman"/>
            </a:endParaRPr>
          </a:p>
          <a:p>
            <a:pPr marL="539750" marR="73025">
              <a:lnSpc>
                <a:spcPct val="115000"/>
              </a:lnSpc>
              <a:spcBef>
                <a:spcPts val="600"/>
              </a:spcBef>
              <a:spcAft>
                <a:spcPts val="995"/>
              </a:spcAft>
            </a:pPr>
            <a:r>
              <a:rPr lang="en-US" sz="1000" dirty="0">
                <a:effectLst/>
                <a:latin typeface="Arial"/>
                <a:ea typeface="Times New Roman"/>
                <a:cs typeface="Times New Roman"/>
              </a:rPr>
              <a:t>Dir WINDIR:</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a:solidFill>
                  <a:srgbClr val="000000"/>
                </a:solidFill>
                <a:effectLst/>
                <a:latin typeface="Arial"/>
                <a:ea typeface="Times New Roman"/>
                <a:cs typeface="Times New Roman"/>
              </a:rPr>
              <a:t>In the console, type the following command, and then press Enter:</a:t>
            </a:r>
            <a:endParaRPr lang="en-GB" sz="1000" dirty="0">
              <a:effectLst/>
              <a:latin typeface="Arial"/>
              <a:ea typeface="Times New Roman"/>
              <a:cs typeface="Times New Roman"/>
            </a:endParaRPr>
          </a:p>
          <a:p>
            <a:pPr marL="539750" marR="73025">
              <a:lnSpc>
                <a:spcPct val="115000"/>
              </a:lnSpc>
              <a:spcBef>
                <a:spcPts val="600"/>
              </a:spcBef>
              <a:spcAft>
                <a:spcPts val="995"/>
              </a:spcAft>
            </a:pPr>
            <a:r>
              <a:rPr lang="en-US" sz="1000" dirty="0">
                <a:effectLst/>
                <a:latin typeface="Arial"/>
                <a:ea typeface="Times New Roman"/>
                <a:cs typeface="Times New Roman"/>
              </a:rPr>
              <a:t>Get-ChildItem WINDIR:</a:t>
            </a:r>
            <a:endParaRPr lang="en-GB"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DF21ECFE-9E6C-40E3-ACBC-EDFDA5C0832E}" type="slidenum">
              <a:rPr lang="en-GB" smtClean="0"/>
              <a:t>12</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5: Using PSProviders and PSDrives</a:t>
            </a:r>
            <a:endParaRPr lang="en-GB"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IN" sz="1000" dirty="0">
                <a:latin typeface="Arial"/>
              </a:rPr>
              <a:t>(More notes on the next slide)</a:t>
            </a:r>
            <a:endParaRPr lang="en-GB" sz="1000" dirty="0">
              <a:latin typeface="Arial"/>
            </a:endParaRPr>
          </a:p>
        </p:txBody>
      </p:sp>
    </p:spTree>
    <p:extLst>
      <p:ext uri="{BB962C8B-B14F-4D97-AF65-F5344CB8AC3E}">
        <p14:creationId xmlns:p14="http://schemas.microsoft.com/office/powerpoint/2010/main" val="2040175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6"/>
            </a:pPr>
            <a:r>
              <a:rPr lang="en-US" sz="1000" dirty="0">
                <a:solidFill>
                  <a:srgbClr val="000000"/>
                </a:solidFill>
                <a:latin typeface="Arial"/>
                <a:ea typeface="Times New Roman"/>
                <a:cs typeface="Times New Roman"/>
              </a:rPr>
              <a:t>In the console, type the following command, and then press Enter:</a:t>
            </a:r>
            <a:endParaRPr lang="en-GB" sz="1000" dirty="0">
              <a:solidFill>
                <a:prstClr val="black"/>
              </a:solidFill>
              <a:latin typeface="Arial"/>
              <a:ea typeface="Times New Roman"/>
              <a:cs typeface="Times New Roman"/>
            </a:endParaRPr>
          </a:p>
          <a:p>
            <a:pPr marL="539750" marR="73025" lvl="0">
              <a:lnSpc>
                <a:spcPts val="1000"/>
              </a:lnSpc>
              <a:spcBef>
                <a:spcPts val="600"/>
              </a:spcBef>
              <a:spcAft>
                <a:spcPts val="600"/>
              </a:spcAft>
            </a:pPr>
            <a:r>
              <a:rPr lang="en-US" sz="1000" dirty="0">
                <a:solidFill>
                  <a:prstClr val="black"/>
                </a:solidFill>
                <a:latin typeface="Arial"/>
                <a:ea typeface="Times New Roman"/>
                <a:cs typeface="Times New Roman"/>
              </a:rPr>
              <a:t>New-Item E:\Mod05\Temp -ItemType Directory</a:t>
            </a:r>
            <a:endParaRPr lang="en-GB" dirty="0"/>
          </a:p>
        </p:txBody>
      </p:sp>
      <p:sp>
        <p:nvSpPr>
          <p:cNvPr id="4" name="Slide Number Placeholder 3"/>
          <p:cNvSpPr>
            <a:spLocks noGrp="1"/>
          </p:cNvSpPr>
          <p:nvPr>
            <p:ph type="sldNum" sz="quarter" idx="10"/>
          </p:nvPr>
        </p:nvSpPr>
        <p:spPr/>
        <p:txBody>
          <a:bodyPr/>
          <a:lstStyle/>
          <a:p>
            <a:fld id="{DF21ECFE-9E6C-40E3-ACBC-EDFDA5C0832E}" type="slidenum">
              <a:rPr lang="en-GB" smtClean="0"/>
              <a:t>13</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5: Using PSProviders and PSDrives</a:t>
            </a:r>
            <a:endParaRPr lang="en-GB" sz="1200" b="1" dirty="0">
              <a:solidFill>
                <a:srgbClr val="336699"/>
              </a:solidFill>
              <a:latin typeface="Arial"/>
            </a:endParaRPr>
          </a:p>
        </p:txBody>
      </p:sp>
    </p:spTree>
    <p:extLst>
      <p:ext uri="{BB962C8B-B14F-4D97-AF65-F5344CB8AC3E}">
        <p14:creationId xmlns:p14="http://schemas.microsoft.com/office/powerpoint/2010/main" val="39797374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dirty="0">
                <a:latin typeface="Arial"/>
                <a:ea typeface="Calibri"/>
                <a:cs typeface="Times New Roman"/>
              </a:rPr>
              <a:t>Students can review the </a:t>
            </a:r>
            <a:r>
              <a:rPr lang="en-GB" sz="1000" b="1" dirty="0">
                <a:latin typeface="Arial"/>
                <a:ea typeface="Calibri"/>
                <a:cs typeface="Times New Roman"/>
              </a:rPr>
              <a:t>Registry</a:t>
            </a:r>
            <a:r>
              <a:rPr lang="en-GB" sz="1000" dirty="0">
                <a:latin typeface="Arial"/>
                <a:ea typeface="Calibri"/>
                <a:cs typeface="Times New Roman"/>
              </a:rPr>
              <a:t> provider help for general information and examples. The important points are that students must use the </a:t>
            </a:r>
            <a:r>
              <a:rPr lang="en-GB" sz="1000" b="1" dirty="0">
                <a:latin typeface="Arial"/>
                <a:ea typeface="Calibri"/>
                <a:cs typeface="Times New Roman"/>
              </a:rPr>
              <a:t>ItemProperty </a:t>
            </a:r>
            <a:r>
              <a:rPr lang="en-GB" sz="1000" dirty="0">
                <a:latin typeface="Arial"/>
                <a:ea typeface="Calibri"/>
                <a:cs typeface="Times New Roman"/>
              </a:rPr>
              <a:t>noun, not the </a:t>
            </a:r>
            <a:r>
              <a:rPr lang="en-GB" sz="1000" b="1" dirty="0">
                <a:latin typeface="Arial"/>
                <a:ea typeface="Calibri"/>
                <a:cs typeface="Times New Roman"/>
              </a:rPr>
              <a:t>Item</a:t>
            </a:r>
            <a:r>
              <a:rPr lang="en-GB" sz="1000" dirty="0">
                <a:latin typeface="Arial"/>
                <a:ea typeface="Calibri"/>
                <a:cs typeface="Times New Roman"/>
              </a:rPr>
              <a:t> or </a:t>
            </a:r>
            <a:r>
              <a:rPr lang="en-GB" sz="1000" b="1" dirty="0">
                <a:latin typeface="Arial"/>
                <a:ea typeface="Calibri"/>
                <a:cs typeface="Times New Roman"/>
              </a:rPr>
              <a:t>ChildItem</a:t>
            </a:r>
            <a:r>
              <a:rPr lang="en-GB" sz="1000" dirty="0">
                <a:latin typeface="Arial"/>
                <a:ea typeface="Calibri"/>
                <a:cs typeface="Times New Roman"/>
              </a:rPr>
              <a:t> noun, to work with registry values, and that the </a:t>
            </a:r>
            <a:r>
              <a:rPr lang="en-GB" sz="1000" i="1" dirty="0">
                <a:latin typeface="Arial"/>
                <a:ea typeface="Calibri"/>
                <a:cs typeface="Times New Roman"/>
              </a:rPr>
              <a:t>-Type</a:t>
            </a:r>
            <a:r>
              <a:rPr lang="en-GB" sz="1000" dirty="0">
                <a:latin typeface="Arial"/>
                <a:ea typeface="Calibri"/>
                <a:cs typeface="Times New Roman"/>
              </a:rPr>
              <a:t> parameter and its allowed values are unique to the </a:t>
            </a:r>
            <a:r>
              <a:rPr lang="en-GB" sz="1000" b="1" dirty="0">
                <a:latin typeface="Arial"/>
                <a:ea typeface="Calibri"/>
                <a:cs typeface="Times New Roman"/>
              </a:rPr>
              <a:t>Registry</a:t>
            </a:r>
            <a:r>
              <a:rPr lang="en-GB" sz="1000" dirty="0">
                <a:latin typeface="Arial"/>
                <a:ea typeface="Calibri"/>
                <a:cs typeface="Times New Roman"/>
              </a:rPr>
              <a:t> provider.</a:t>
            </a:r>
          </a:p>
        </p:txBody>
      </p:sp>
      <p:sp>
        <p:nvSpPr>
          <p:cNvPr id="4" name="Slide Number Placeholder 3"/>
          <p:cNvSpPr>
            <a:spLocks noGrp="1"/>
          </p:cNvSpPr>
          <p:nvPr>
            <p:ph type="sldNum" sz="quarter" idx="10"/>
          </p:nvPr>
        </p:nvSpPr>
        <p:spPr/>
        <p:txBody>
          <a:bodyPr/>
          <a:lstStyle/>
          <a:p>
            <a:fld id="{DF21ECFE-9E6C-40E3-ACBC-EDFDA5C0832E}" type="slidenum">
              <a:rPr lang="en-GB" smtClean="0"/>
              <a:t>14</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5: Using PSProviders and PSDrives</a:t>
            </a:r>
            <a:endParaRPr lang="en-GB" sz="1200" b="1" dirty="0">
              <a:solidFill>
                <a:srgbClr val="336699"/>
              </a:solidFill>
              <a:latin typeface="Arial"/>
            </a:endParaRPr>
          </a:p>
        </p:txBody>
      </p:sp>
    </p:spTree>
    <p:extLst>
      <p:ext uri="{BB962C8B-B14F-4D97-AF65-F5344CB8AC3E}">
        <p14:creationId xmlns:p14="http://schemas.microsoft.com/office/powerpoint/2010/main" val="14403460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dirty="0">
                <a:latin typeface="Arial"/>
                <a:ea typeface="Calibri"/>
                <a:cs typeface="Times New Roman"/>
              </a:rPr>
              <a:t>You will find these commands </a:t>
            </a:r>
            <a:r>
              <a:rPr lang="ga-IE" sz="1000" dirty="0">
                <a:latin typeface="Arial"/>
                <a:ea typeface="Calibri"/>
                <a:cs typeface="Times New Roman"/>
              </a:rPr>
              <a:t>on the </a:t>
            </a:r>
            <a:r>
              <a:rPr lang="en-GB" sz="1000" b="1" dirty="0">
                <a:latin typeface="Arial"/>
                <a:ea typeface="Calibri"/>
                <a:cs typeface="Times New Roman"/>
              </a:rPr>
              <a:t>10961C-LON-CL1</a:t>
            </a:r>
            <a:r>
              <a:rPr lang="en-GB" sz="1000" dirty="0">
                <a:latin typeface="Arial"/>
                <a:ea typeface="Calibri"/>
                <a:cs typeface="Times New Roman"/>
              </a:rPr>
              <a:t> </a:t>
            </a:r>
            <a:r>
              <a:rPr lang="ga-IE" sz="1000" dirty="0">
                <a:latin typeface="Arial"/>
                <a:ea typeface="Calibri"/>
                <a:cs typeface="Times New Roman"/>
              </a:rPr>
              <a:t>VM</a:t>
            </a:r>
            <a:r>
              <a:rPr lang="en-GB" sz="1000" dirty="0">
                <a:latin typeface="Arial"/>
                <a:ea typeface="Calibri"/>
                <a:cs typeface="Times New Roman"/>
              </a:rPr>
              <a:t> in the </a:t>
            </a:r>
            <a:r>
              <a:rPr lang="en-GB" sz="1000" b="1" dirty="0">
                <a:latin typeface="Arial"/>
                <a:ea typeface="Calibri"/>
                <a:cs typeface="Times New Roman"/>
              </a:rPr>
              <a:t>E:\Mod05\Democode\Registry.ps1.txt</a:t>
            </a:r>
            <a:r>
              <a:rPr lang="en-GB" sz="1000" dirty="0">
                <a:latin typeface="Arial"/>
                <a:ea typeface="Calibri"/>
                <a:cs typeface="Times New Roman"/>
              </a:rPr>
              <a:t> file.</a:t>
            </a:r>
          </a:p>
          <a:p>
            <a:pPr>
              <a:lnSpc>
                <a:spcPct val="115000"/>
              </a:lnSpc>
              <a:spcAft>
                <a:spcPts val="1000"/>
              </a:spcAft>
            </a:pPr>
            <a:r>
              <a:rPr lang="en-GB" sz="1000" dirty="0">
                <a:latin typeface="Arial"/>
                <a:ea typeface="Calibri"/>
                <a:cs typeface="Times New Roman"/>
              </a:rPr>
              <a:t>At the end of this demonstration, revert the virtual machines.</a:t>
            </a:r>
          </a:p>
          <a:p>
            <a:pPr>
              <a:lnSpc>
                <a:spcPct val="115000"/>
              </a:lnSpc>
              <a:spcAft>
                <a:spcPts val="1000"/>
              </a:spcAft>
            </a:pPr>
            <a:r>
              <a:rPr lang="en-GB" sz="1000" b="1" dirty="0">
                <a:latin typeface="Arial"/>
                <a:ea typeface="Calibri"/>
                <a:cs typeface="Times New Roman"/>
              </a:rPr>
              <a:t>Preparation Steps</a:t>
            </a:r>
            <a:endParaRPr lang="en-GB" sz="1000" dirty="0">
              <a:latin typeface="Arial"/>
              <a:ea typeface="Calibri"/>
              <a:cs typeface="Times New Roman"/>
            </a:endParaRPr>
          </a:p>
          <a:p>
            <a:pPr>
              <a:lnSpc>
                <a:spcPct val="115000"/>
              </a:lnSpc>
              <a:spcAft>
                <a:spcPts val="1000"/>
              </a:spcAft>
            </a:pPr>
            <a:r>
              <a:rPr lang="en-GB" sz="1000" dirty="0">
                <a:latin typeface="Arial"/>
                <a:ea typeface="Calibri"/>
                <a:cs typeface="Times New Roman"/>
              </a:rPr>
              <a:t>You must </a:t>
            </a:r>
            <a:r>
              <a:rPr lang="ga-IE" sz="1000" dirty="0">
                <a:latin typeface="Arial"/>
                <a:ea typeface="Calibri"/>
                <a:cs typeface="Times New Roman"/>
              </a:rPr>
              <a:t>have completed the preparation steps in the </a:t>
            </a:r>
            <a:r>
              <a:rPr lang="en-GB" sz="1000" dirty="0">
                <a:latin typeface="Arial"/>
                <a:ea typeface="Calibri"/>
                <a:cs typeface="Times New Roman"/>
              </a:rPr>
              <a:t>I</a:t>
            </a:r>
            <a:r>
              <a:rPr lang="ga-IE" sz="1000" dirty="0">
                <a:latin typeface="Arial"/>
                <a:ea typeface="Calibri"/>
                <a:cs typeface="Times New Roman"/>
              </a:rPr>
              <a:t>nstructor </a:t>
            </a:r>
            <a:r>
              <a:rPr lang="en-GB" sz="1000" dirty="0">
                <a:latin typeface="Arial"/>
                <a:ea typeface="Calibri"/>
                <a:cs typeface="Times New Roman"/>
              </a:rPr>
              <a:t>N</a:t>
            </a:r>
            <a:r>
              <a:rPr lang="ga-IE" sz="1000" dirty="0">
                <a:latin typeface="Arial"/>
                <a:ea typeface="Calibri"/>
                <a:cs typeface="Times New Roman"/>
              </a:rPr>
              <a:t>otes </a:t>
            </a:r>
            <a:r>
              <a:rPr lang="en-GB" sz="1000" dirty="0">
                <a:latin typeface="Arial"/>
                <a:ea typeface="Calibri"/>
                <a:cs typeface="Times New Roman"/>
              </a:rPr>
              <a:t>of the</a:t>
            </a:r>
            <a:r>
              <a:rPr lang="ga-IE" sz="1000" dirty="0">
                <a:latin typeface="Arial"/>
                <a:ea typeface="Calibri"/>
                <a:cs typeface="Times New Roman"/>
              </a:rPr>
              <a:t> Module Overview slide</a:t>
            </a:r>
            <a:r>
              <a:rPr lang="en-GB" sz="1000" dirty="0">
                <a:latin typeface="Arial"/>
                <a:ea typeface="Calibri"/>
                <a:cs typeface="Times New Roman"/>
              </a:rPr>
              <a:t>. You should also have </a:t>
            </a:r>
            <a:r>
              <a:rPr lang="ga-IE" sz="1000" dirty="0">
                <a:latin typeface="Arial"/>
                <a:ea typeface="Calibri"/>
                <a:cs typeface="Times New Roman"/>
              </a:rPr>
              <a:t>signed in to the </a:t>
            </a:r>
            <a:r>
              <a:rPr lang="en-GB" sz="1000" b="1" dirty="0">
                <a:latin typeface="Arial"/>
                <a:ea typeface="Calibri"/>
                <a:cs typeface="Times New Roman"/>
              </a:rPr>
              <a:t>10961C-LON-DC1, 10961C-LON-SVR1</a:t>
            </a:r>
            <a:r>
              <a:rPr lang="en-GB" sz="1000" dirty="0">
                <a:latin typeface="Arial"/>
                <a:ea typeface="Calibri"/>
                <a:cs typeface="Times New Roman"/>
              </a:rPr>
              <a:t> </a:t>
            </a:r>
            <a:r>
              <a:rPr lang="ga-IE" sz="1000" dirty="0">
                <a:latin typeface="Arial"/>
                <a:ea typeface="Calibri"/>
                <a:cs typeface="Times New Roman"/>
              </a:rPr>
              <a:t>and </a:t>
            </a:r>
            <a:r>
              <a:rPr lang="en-GB" sz="1000" b="1" dirty="0">
                <a:latin typeface="Arial"/>
                <a:ea typeface="Calibri"/>
                <a:cs typeface="Times New Roman"/>
              </a:rPr>
              <a:t>10961C-LON-CL1</a:t>
            </a:r>
            <a:r>
              <a:rPr lang="en-GB" sz="1000" dirty="0">
                <a:latin typeface="Arial"/>
                <a:ea typeface="Calibri"/>
                <a:cs typeface="Times New Roman"/>
              </a:rPr>
              <a:t> </a:t>
            </a:r>
            <a:r>
              <a:rPr lang="ga-IE" sz="1000" dirty="0">
                <a:latin typeface="Arial"/>
                <a:ea typeface="Calibri"/>
                <a:cs typeface="Times New Roman"/>
              </a:rPr>
              <a:t>VMs as </a:t>
            </a:r>
            <a:r>
              <a:rPr lang="en-GB" sz="1000" b="1" dirty="0">
                <a:latin typeface="Arial"/>
                <a:ea typeface="Calibri"/>
                <a:cs typeface="Times New Roman"/>
              </a:rPr>
              <a:t>Adatum\Administrator</a:t>
            </a:r>
            <a:r>
              <a:rPr lang="ga-IE" sz="1000" dirty="0">
                <a:latin typeface="Arial"/>
                <a:ea typeface="Calibri"/>
                <a:cs typeface="Times New Roman"/>
              </a:rPr>
              <a:t> with </a:t>
            </a:r>
            <a:r>
              <a:rPr lang="en-GB" sz="1000" dirty="0">
                <a:latin typeface="Arial"/>
                <a:ea typeface="Calibri"/>
                <a:cs typeface="Times New Roman"/>
              </a:rPr>
              <a:t>the </a:t>
            </a:r>
            <a:r>
              <a:rPr lang="ga-IE" sz="1000" dirty="0">
                <a:latin typeface="Arial"/>
                <a:ea typeface="Calibri"/>
                <a:cs typeface="Times New Roman"/>
              </a:rPr>
              <a:t>password </a:t>
            </a:r>
            <a:r>
              <a:rPr lang="en-GB" sz="1000" b="1" dirty="0">
                <a:latin typeface="Arial"/>
                <a:ea typeface="Calibri"/>
                <a:cs typeface="Times New Roman"/>
              </a:rPr>
              <a:t>Pa55w.rd</a:t>
            </a:r>
            <a:r>
              <a:rPr lang="en-GB" sz="1000" dirty="0">
                <a:latin typeface="Arial"/>
                <a:ea typeface="Calibri"/>
                <a:cs typeface="Times New Roman"/>
              </a:rPr>
              <a:t>.</a:t>
            </a:r>
          </a:p>
          <a:p>
            <a:pPr>
              <a:lnSpc>
                <a:spcPct val="115000"/>
              </a:lnSpc>
              <a:spcAft>
                <a:spcPts val="1000"/>
              </a:spcAft>
            </a:pPr>
            <a:r>
              <a:rPr lang="en-GB" sz="1000" dirty="0">
                <a:latin typeface="Arial"/>
                <a:ea typeface="Calibri"/>
                <a:cs typeface="Times New Roman"/>
              </a:rPr>
              <a:t>You should perform t</a:t>
            </a:r>
            <a:r>
              <a:rPr lang="ga-IE" sz="1000" dirty="0">
                <a:latin typeface="Arial"/>
                <a:ea typeface="Calibri"/>
                <a:cs typeface="Times New Roman"/>
              </a:rPr>
              <a:t>he </a:t>
            </a:r>
            <a:r>
              <a:rPr lang="en-GB" sz="1000" dirty="0">
                <a:latin typeface="Arial"/>
                <a:ea typeface="Calibri"/>
                <a:cs typeface="Times New Roman"/>
              </a:rPr>
              <a:t>d</a:t>
            </a:r>
            <a:r>
              <a:rPr lang="ga-IE" sz="1000" dirty="0">
                <a:latin typeface="Arial"/>
                <a:ea typeface="Calibri"/>
                <a:cs typeface="Times New Roman"/>
              </a:rPr>
              <a:t>emo</a:t>
            </a:r>
            <a:r>
              <a:rPr lang="en-GB" sz="1000" dirty="0">
                <a:latin typeface="Arial"/>
                <a:ea typeface="Calibri"/>
                <a:cs typeface="Times New Roman"/>
              </a:rPr>
              <a:t>nstration s</a:t>
            </a:r>
            <a:r>
              <a:rPr lang="ga-IE" sz="1000" dirty="0">
                <a:latin typeface="Arial"/>
                <a:ea typeface="Calibri"/>
                <a:cs typeface="Times New Roman"/>
              </a:rPr>
              <a:t>teps on the </a:t>
            </a:r>
            <a:r>
              <a:rPr lang="en-GB" sz="1000" b="1" dirty="0">
                <a:latin typeface="Arial"/>
                <a:ea typeface="Calibri"/>
                <a:cs typeface="Times New Roman"/>
              </a:rPr>
              <a:t>10961C-LON-CL1</a:t>
            </a:r>
            <a:r>
              <a:rPr lang="en-GB" sz="1000" dirty="0">
                <a:latin typeface="Arial"/>
                <a:ea typeface="Calibri"/>
                <a:cs typeface="Times New Roman"/>
              </a:rPr>
              <a:t> </a:t>
            </a:r>
            <a:r>
              <a:rPr lang="ga-IE" sz="1000" dirty="0">
                <a:latin typeface="Arial"/>
                <a:ea typeface="Calibri"/>
                <a:cs typeface="Times New Roman"/>
              </a:rPr>
              <a:t>VM </a:t>
            </a:r>
            <a:r>
              <a:rPr lang="en-GB" sz="1000" dirty="0">
                <a:latin typeface="Arial"/>
                <a:ea typeface="Calibri"/>
                <a:cs typeface="Times New Roman"/>
              </a:rPr>
              <a:t>in the </a:t>
            </a:r>
            <a:r>
              <a:rPr lang="en-GB" sz="1000" b="1" dirty="0">
                <a:latin typeface="Arial"/>
                <a:ea typeface="Calibri"/>
                <a:cs typeface="Times New Roman"/>
              </a:rPr>
              <a:t>Windows PowerShell</a:t>
            </a:r>
            <a:r>
              <a:rPr lang="en-GB" sz="1000" dirty="0">
                <a:latin typeface="Arial"/>
                <a:ea typeface="Calibri"/>
                <a:cs typeface="Times New Roman"/>
              </a:rPr>
              <a:t> console.</a:t>
            </a:r>
          </a:p>
          <a:p>
            <a:pPr>
              <a:lnSpc>
                <a:spcPct val="115000"/>
              </a:lnSpc>
              <a:spcAft>
                <a:spcPts val="1000"/>
              </a:spcAft>
            </a:pPr>
            <a:r>
              <a:rPr lang="en-GB" sz="1000" b="1" dirty="0">
                <a:latin typeface="Arial"/>
                <a:ea typeface="Calibri"/>
                <a:cs typeface="Times New Roman"/>
              </a:rPr>
              <a:t>Demonstration Steps</a:t>
            </a:r>
            <a:endParaRPr lang="en-GB"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In the </a:t>
            </a:r>
            <a:r>
              <a:rPr lang="en-US" sz="1000" b="1" dirty="0">
                <a:effectLst/>
                <a:latin typeface="Arial"/>
                <a:ea typeface="Times New Roman"/>
                <a:cs typeface="Times New Roman"/>
              </a:rPr>
              <a:t>Windows PowerShell</a:t>
            </a:r>
            <a:r>
              <a:rPr lang="en-US" sz="1000" dirty="0">
                <a:effectLst/>
                <a:latin typeface="Arial"/>
                <a:ea typeface="Times New Roman"/>
                <a:cs typeface="Times New Roman"/>
              </a:rPr>
              <a:t> console, type the following command, and then press Enter:</a:t>
            </a:r>
            <a:endParaRPr lang="en-GB" sz="1000" dirty="0">
              <a:effectLst/>
              <a:latin typeface="Arial"/>
              <a:ea typeface="Times New Roman"/>
              <a:cs typeface="Times New Roman"/>
            </a:endParaRPr>
          </a:p>
          <a:p>
            <a:pPr marL="539750" marR="73025">
              <a:lnSpc>
                <a:spcPct val="115000"/>
              </a:lnSpc>
              <a:spcBef>
                <a:spcPts val="600"/>
              </a:spcBef>
              <a:spcAft>
                <a:spcPts val="995"/>
              </a:spcAft>
            </a:pPr>
            <a:r>
              <a:rPr lang="en-US" sz="1000" dirty="0">
                <a:effectLst/>
                <a:latin typeface="Arial"/>
                <a:ea typeface="Times New Roman"/>
                <a:cs typeface="Times New Roman"/>
              </a:rPr>
              <a:t>Set-Location HKLM:\Software</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startAt="2"/>
            </a:pPr>
            <a:r>
              <a:rPr lang="en-US" sz="1000" dirty="0">
                <a:solidFill>
                  <a:srgbClr val="000000"/>
                </a:solidFill>
                <a:effectLst/>
                <a:latin typeface="Arial"/>
                <a:ea typeface="Times New Roman"/>
                <a:cs typeface="Times New Roman"/>
              </a:rPr>
              <a:t>In the console, type the following command, and then press Enter:</a:t>
            </a:r>
            <a:endParaRPr lang="en-GB" sz="1000" dirty="0">
              <a:effectLst/>
              <a:latin typeface="Arial"/>
              <a:ea typeface="Times New Roman"/>
              <a:cs typeface="Times New Roman"/>
            </a:endParaRPr>
          </a:p>
          <a:p>
            <a:pPr marL="539750" marR="73025">
              <a:lnSpc>
                <a:spcPct val="115000"/>
              </a:lnSpc>
              <a:spcBef>
                <a:spcPts val="600"/>
              </a:spcBef>
              <a:spcAft>
                <a:spcPts val="995"/>
              </a:spcAft>
            </a:pPr>
            <a:r>
              <a:rPr lang="en-US" sz="1000" dirty="0">
                <a:effectLst/>
                <a:latin typeface="Arial"/>
                <a:ea typeface="Times New Roman"/>
                <a:cs typeface="Times New Roman"/>
              </a:rPr>
              <a:t>Get-ChildItem</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startAt="3"/>
            </a:pPr>
            <a:r>
              <a:rPr lang="en-US" sz="1000" dirty="0">
                <a:effectLst/>
                <a:latin typeface="Arial"/>
                <a:ea typeface="Times New Roman"/>
                <a:cs typeface="Times New Roman"/>
              </a:rPr>
              <a:t>In the console, type the following command, and then press Enter:</a:t>
            </a:r>
            <a:endParaRPr lang="en-GB" sz="1000" dirty="0">
              <a:effectLst/>
              <a:latin typeface="Arial"/>
              <a:ea typeface="Times New Roman"/>
              <a:cs typeface="Times New Roman"/>
            </a:endParaRPr>
          </a:p>
          <a:p>
            <a:pPr marL="539750" marR="73025">
              <a:lnSpc>
                <a:spcPct val="115000"/>
              </a:lnSpc>
              <a:spcBef>
                <a:spcPts val="600"/>
              </a:spcBef>
              <a:spcAft>
                <a:spcPts val="995"/>
              </a:spcAft>
            </a:pPr>
            <a:r>
              <a:rPr lang="en-US" sz="1000" dirty="0">
                <a:effectLst/>
                <a:latin typeface="Arial"/>
                <a:ea typeface="Times New Roman"/>
                <a:cs typeface="Times New Roman"/>
              </a:rPr>
              <a:t>New-Item -Name Demo</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startAt="4"/>
            </a:pPr>
            <a:r>
              <a:rPr lang="en-US" sz="1000" dirty="0">
                <a:effectLst/>
                <a:latin typeface="Arial"/>
                <a:ea typeface="Times New Roman"/>
                <a:cs typeface="Times New Roman"/>
              </a:rPr>
              <a:t>In the console, type the following command, and then press Enter:</a:t>
            </a:r>
            <a:endParaRPr lang="en-GB" sz="1000" dirty="0">
              <a:effectLst/>
              <a:latin typeface="Arial"/>
              <a:ea typeface="Times New Roman"/>
              <a:cs typeface="Times New Roman"/>
            </a:endParaRPr>
          </a:p>
          <a:p>
            <a:pPr marL="539750" marR="73025">
              <a:lnSpc>
                <a:spcPct val="115000"/>
              </a:lnSpc>
              <a:spcBef>
                <a:spcPts val="600"/>
              </a:spcBef>
              <a:spcAft>
                <a:spcPts val="995"/>
              </a:spcAft>
            </a:pPr>
            <a:r>
              <a:rPr lang="en-US" sz="1000" dirty="0">
                <a:effectLst/>
                <a:latin typeface="Arial"/>
                <a:ea typeface="Times New Roman"/>
                <a:cs typeface="Times New Roman"/>
              </a:rPr>
              <a:t>New-ItemProperty -Path HKLM:\Software\Demo -Name Demo -Value Test -PropertyType String</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a:effectLst/>
                <a:latin typeface="Arial"/>
                <a:ea typeface="Times New Roman"/>
                <a:cs typeface="Times New Roman"/>
              </a:rPr>
              <a:t>In the console, type the following command, and then press Enter:</a:t>
            </a:r>
            <a:endParaRPr lang="en-GB" sz="1000" dirty="0">
              <a:effectLst/>
              <a:latin typeface="Arial"/>
              <a:ea typeface="Times New Roman"/>
              <a:cs typeface="Times New Roman"/>
            </a:endParaRPr>
          </a:p>
          <a:p>
            <a:pPr marL="539750" marR="73025">
              <a:lnSpc>
                <a:spcPts val="1000"/>
              </a:lnSpc>
              <a:spcBef>
                <a:spcPts val="600"/>
              </a:spcBef>
              <a:spcAft>
                <a:spcPts val="600"/>
              </a:spcAft>
            </a:pPr>
            <a:r>
              <a:rPr lang="en-US" sz="1000" dirty="0">
                <a:effectLst/>
                <a:latin typeface="Arial"/>
                <a:ea typeface="Times New Roman"/>
                <a:cs typeface="Times New Roman"/>
              </a:rPr>
              <a:t>Get-ItemProperty -Path Demo</a:t>
            </a:r>
            <a:endParaRPr lang="en-GB"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DF21ECFE-9E6C-40E3-ACBC-EDFDA5C0832E}" type="slidenum">
              <a:rPr lang="en-GB" smtClean="0"/>
              <a:t>15</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5: Using PSProviders and PSDrives</a:t>
            </a:r>
            <a:endParaRPr lang="en-GB" sz="1200" b="1" dirty="0">
              <a:solidFill>
                <a:srgbClr val="336699"/>
              </a:solidFill>
              <a:latin typeface="Arial"/>
            </a:endParaRPr>
          </a:p>
        </p:txBody>
      </p:sp>
    </p:spTree>
    <p:extLst>
      <p:ext uri="{BB962C8B-B14F-4D97-AF65-F5344CB8AC3E}">
        <p14:creationId xmlns:p14="http://schemas.microsoft.com/office/powerpoint/2010/main" val="7725995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GB" sz="1000" dirty="0">
                <a:latin typeface="Arial"/>
                <a:ea typeface="Calibri"/>
                <a:cs typeface="Times New Roman"/>
              </a:rPr>
              <a:t>Point out that while the </a:t>
            </a:r>
            <a:r>
              <a:rPr lang="en-GB" sz="1000" b="1" dirty="0">
                <a:latin typeface="Arial"/>
                <a:ea typeface="Calibri"/>
                <a:cs typeface="Times New Roman"/>
              </a:rPr>
              <a:t>Certificate</a:t>
            </a:r>
            <a:r>
              <a:rPr lang="en-GB" sz="1000" dirty="0">
                <a:latin typeface="Arial"/>
                <a:ea typeface="Calibri"/>
                <a:cs typeface="Times New Roman"/>
              </a:rPr>
              <a:t> provider allows students to navigate and manage the certificate store, they can use other cmdlets to manage some aspects of certificates, such as importing and exporting certificates. Consider running the </a:t>
            </a:r>
            <a:r>
              <a:rPr lang="en-GB" sz="1000" b="1" dirty="0">
                <a:latin typeface="Arial"/>
                <a:ea typeface="Calibri"/>
                <a:cs typeface="Times New Roman"/>
              </a:rPr>
              <a:t>Get-Command </a:t>
            </a:r>
            <a:r>
              <a:rPr lang="en-GB" sz="1000" b="1" i="1" dirty="0">
                <a:latin typeface="Arial"/>
                <a:ea typeface="Calibri"/>
                <a:cs typeface="Times New Roman"/>
              </a:rPr>
              <a:t>-Noun</a:t>
            </a:r>
            <a:r>
              <a:rPr lang="en-GB" sz="1000" b="1" dirty="0">
                <a:latin typeface="Arial"/>
                <a:ea typeface="Calibri"/>
                <a:cs typeface="Times New Roman"/>
              </a:rPr>
              <a:t> Certificate</a:t>
            </a:r>
            <a:r>
              <a:rPr lang="en-GB" sz="1000" dirty="0">
                <a:latin typeface="Arial"/>
                <a:ea typeface="Calibri"/>
                <a:cs typeface="Times New Roman"/>
              </a:rPr>
              <a:t> command in the </a:t>
            </a:r>
            <a:r>
              <a:rPr lang="en-GB" sz="1000" b="1" dirty="0">
                <a:latin typeface="Arial"/>
                <a:ea typeface="Calibri"/>
                <a:cs typeface="Times New Roman"/>
              </a:rPr>
              <a:t>Windows PowerShell</a:t>
            </a:r>
            <a:r>
              <a:rPr lang="en-GB" sz="1000" dirty="0">
                <a:latin typeface="Arial"/>
                <a:ea typeface="Calibri"/>
                <a:cs typeface="Times New Roman"/>
              </a:rPr>
              <a:t> console and reviewing the commands from the public key infrastructure (PKI) module for Windows PowerShell (</a:t>
            </a:r>
            <a:r>
              <a:rPr lang="en-GB" sz="1000" b="1" dirty="0">
                <a:latin typeface="Arial"/>
                <a:ea typeface="Calibri"/>
                <a:cs typeface="Times New Roman"/>
              </a:rPr>
              <a:t>PKI</a:t>
            </a:r>
            <a:r>
              <a:rPr lang="en-GB" sz="1000" dirty="0">
                <a:latin typeface="Arial"/>
                <a:ea typeface="Calibri"/>
                <a:cs typeface="Times New Roman"/>
              </a:rPr>
              <a:t> module).</a:t>
            </a:r>
          </a:p>
        </p:txBody>
      </p:sp>
      <p:sp>
        <p:nvSpPr>
          <p:cNvPr id="4" name="Slide Number Placeholder 3"/>
          <p:cNvSpPr>
            <a:spLocks noGrp="1"/>
          </p:cNvSpPr>
          <p:nvPr>
            <p:ph type="sldNum" sz="quarter" idx="10"/>
          </p:nvPr>
        </p:nvSpPr>
        <p:spPr/>
        <p:txBody>
          <a:bodyPr/>
          <a:lstStyle/>
          <a:p>
            <a:fld id="{DF21ECFE-9E6C-40E3-ACBC-EDFDA5C0832E}" type="slidenum">
              <a:rPr lang="en-GB" smtClean="0"/>
              <a:t>16</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5: Using PSProviders and PSDrives</a:t>
            </a:r>
            <a:endParaRPr lang="en-GB" sz="1200" b="1" dirty="0">
              <a:solidFill>
                <a:srgbClr val="336699"/>
              </a:solidFill>
              <a:latin typeface="Arial"/>
            </a:endParaRPr>
          </a:p>
        </p:txBody>
      </p:sp>
    </p:spTree>
    <p:extLst>
      <p:ext uri="{BB962C8B-B14F-4D97-AF65-F5344CB8AC3E}">
        <p14:creationId xmlns:p14="http://schemas.microsoft.com/office/powerpoint/2010/main" val="22568312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DF21ECFE-9E6C-40E3-ACBC-EDFDA5C0832E}" type="slidenum">
              <a:rPr lang="en-GB" smtClean="0"/>
              <a:t>17</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5: Using PSProviders and PSDrives</a:t>
            </a:r>
            <a:endParaRPr lang="en-GB" sz="1200" b="1" dirty="0">
              <a:solidFill>
                <a:srgbClr val="336699"/>
              </a:solidFill>
              <a:latin typeface="Arial"/>
            </a:endParaRPr>
          </a:p>
        </p:txBody>
      </p:sp>
    </p:spTree>
    <p:extLst>
      <p:ext uri="{BB962C8B-B14F-4D97-AF65-F5344CB8AC3E}">
        <p14:creationId xmlns:p14="http://schemas.microsoft.com/office/powerpoint/2010/main" val="19392163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b="1" dirty="0">
                <a:latin typeface="Arial"/>
                <a:ea typeface="Calibri"/>
                <a:cs typeface="Times New Roman"/>
              </a:rPr>
              <a:t>Exercise 1: Creating files and folders on a remote computer</a:t>
            </a:r>
          </a:p>
          <a:p>
            <a:pPr>
              <a:lnSpc>
                <a:spcPct val="115000"/>
              </a:lnSpc>
              <a:spcAft>
                <a:spcPts val="1000"/>
              </a:spcAft>
            </a:pPr>
            <a:r>
              <a:rPr lang="en-GB" sz="1000" dirty="0">
                <a:latin typeface="Arial"/>
                <a:ea typeface="Calibri"/>
                <a:cs typeface="Times New Roman"/>
              </a:rPr>
              <a:t>You need to make sure that you can create folders and files on a remote computer so that you are able to copy automation scripts to the computer in the future. You have decided not to use the </a:t>
            </a:r>
            <a:r>
              <a:rPr lang="en-GB" sz="1000" b="1" dirty="0">
                <a:latin typeface="Arial"/>
                <a:ea typeface="Calibri"/>
                <a:cs typeface="Times New Roman"/>
              </a:rPr>
              <a:t>MkDir</a:t>
            </a:r>
            <a:r>
              <a:rPr lang="en-GB" sz="1000" dirty="0">
                <a:latin typeface="Arial"/>
                <a:ea typeface="Calibri"/>
                <a:cs typeface="Times New Roman"/>
              </a:rPr>
              <a:t> command or any of its aliases so that you are sure you are using the cmdlets that are associated with </a:t>
            </a:r>
            <a:r>
              <a:rPr lang="en-GB" sz="1000" b="1" dirty="0">
                <a:latin typeface="Arial"/>
                <a:ea typeface="Calibri"/>
                <a:cs typeface="Times New Roman"/>
              </a:rPr>
              <a:t>PSProviders</a:t>
            </a:r>
            <a:r>
              <a:rPr lang="en-GB" sz="1000" dirty="0">
                <a:latin typeface="Arial"/>
                <a:ea typeface="Calibri"/>
                <a:cs typeface="Times New Roman"/>
              </a:rPr>
              <a:t> and </a:t>
            </a:r>
            <a:r>
              <a:rPr lang="en-GB" sz="1000" b="1" dirty="0">
                <a:latin typeface="Arial"/>
                <a:ea typeface="Calibri"/>
                <a:cs typeface="Times New Roman"/>
              </a:rPr>
              <a:t>PSDrives</a:t>
            </a:r>
            <a:r>
              <a:rPr lang="en-GB" sz="1000" dirty="0">
                <a:latin typeface="Arial"/>
                <a:ea typeface="Calibri"/>
                <a:cs typeface="Times New Roman"/>
              </a:rPr>
              <a:t>.</a:t>
            </a:r>
          </a:p>
          <a:p>
            <a:pPr>
              <a:lnSpc>
                <a:spcPct val="115000"/>
              </a:lnSpc>
              <a:spcAft>
                <a:spcPts val="1000"/>
              </a:spcAft>
            </a:pPr>
            <a:r>
              <a:rPr lang="en-GB" sz="1000" b="1" dirty="0">
                <a:latin typeface="Arial"/>
                <a:ea typeface="Calibri"/>
                <a:cs typeface="Times New Roman"/>
              </a:rPr>
              <a:t>Exercise 2: Creating a registry key for your future scripts</a:t>
            </a:r>
          </a:p>
          <a:p>
            <a:pPr>
              <a:lnSpc>
                <a:spcPct val="115000"/>
              </a:lnSpc>
              <a:spcAft>
                <a:spcPts val="1000"/>
              </a:spcAft>
            </a:pPr>
            <a:r>
              <a:rPr lang="en-GB" sz="1000" dirty="0">
                <a:latin typeface="Arial"/>
                <a:ea typeface="Calibri"/>
                <a:cs typeface="Times New Roman"/>
              </a:rPr>
              <a:t>In this exercise, you will create a new registry key that you will use for storing configuration data for scripts that you will develop in the future. You will also create a registry setting in that key where you will store the name of the </a:t>
            </a:r>
            <a:r>
              <a:rPr lang="en-GB" sz="1000" b="1" dirty="0">
                <a:latin typeface="Arial"/>
                <a:ea typeface="Calibri"/>
                <a:cs typeface="Times New Roman"/>
              </a:rPr>
              <a:t>PSDrive</a:t>
            </a:r>
            <a:r>
              <a:rPr lang="en-GB" sz="1000" dirty="0">
                <a:latin typeface="Arial"/>
                <a:ea typeface="Calibri"/>
                <a:cs typeface="Times New Roman"/>
              </a:rPr>
              <a:t> you created previously. You want to verify that you can retrieve the value from the registry in scripts that you will create later.</a:t>
            </a:r>
          </a:p>
          <a:p>
            <a:pPr>
              <a:lnSpc>
                <a:spcPct val="115000"/>
              </a:lnSpc>
              <a:spcAft>
                <a:spcPts val="1000"/>
              </a:spcAft>
            </a:pPr>
            <a:r>
              <a:rPr lang="en-GB" sz="1000" b="1" dirty="0">
                <a:latin typeface="Arial"/>
                <a:ea typeface="Calibri"/>
                <a:cs typeface="Times New Roman"/>
              </a:rPr>
              <a:t>Exercise 3: Create a new Active Directory group</a:t>
            </a:r>
          </a:p>
          <a:p>
            <a:pPr>
              <a:lnSpc>
                <a:spcPct val="115000"/>
              </a:lnSpc>
              <a:spcAft>
                <a:spcPts val="1000"/>
              </a:spcAft>
            </a:pPr>
            <a:r>
              <a:rPr lang="en-GB" sz="1000" dirty="0">
                <a:latin typeface="Arial"/>
                <a:ea typeface="Calibri"/>
                <a:cs typeface="Times New Roman"/>
              </a:rPr>
              <a:t>You need to create an Active Directory group named </a:t>
            </a:r>
            <a:r>
              <a:rPr lang="en-GB" sz="1000" b="1" dirty="0">
                <a:latin typeface="Arial"/>
                <a:ea typeface="Calibri"/>
                <a:cs typeface="Times New Roman"/>
              </a:rPr>
              <a:t>London Developers</a:t>
            </a:r>
            <a:r>
              <a:rPr lang="en-GB" sz="1000" dirty="0">
                <a:latin typeface="Arial"/>
                <a:ea typeface="Calibri"/>
                <a:cs typeface="Times New Roman"/>
              </a:rPr>
              <a:t>. In this exercise, you will create the group by using the </a:t>
            </a:r>
            <a:r>
              <a:rPr lang="en-GB" sz="1000" b="1" dirty="0">
                <a:latin typeface="Arial"/>
                <a:ea typeface="Calibri"/>
                <a:cs typeface="Times New Roman"/>
              </a:rPr>
              <a:t>ActiveDirectory</a:t>
            </a:r>
            <a:r>
              <a:rPr lang="en-GB" sz="1000" dirty="0">
                <a:latin typeface="Arial"/>
                <a:ea typeface="Calibri"/>
                <a:cs typeface="Times New Roman"/>
              </a:rPr>
              <a:t> provider and the </a:t>
            </a:r>
            <a:r>
              <a:rPr lang="en-GB" sz="1000" b="1" dirty="0">
                <a:latin typeface="Arial"/>
                <a:ea typeface="Calibri"/>
                <a:cs typeface="Times New Roman"/>
              </a:rPr>
              <a:t>AD:</a:t>
            </a:r>
            <a:r>
              <a:rPr lang="en-GB" sz="1000" dirty="0">
                <a:latin typeface="Arial"/>
                <a:ea typeface="Calibri"/>
                <a:cs typeface="Times New Roman"/>
              </a:rPr>
              <a:t> drive.</a:t>
            </a:r>
          </a:p>
        </p:txBody>
      </p:sp>
      <p:sp>
        <p:nvSpPr>
          <p:cNvPr id="4" name="Slide Number Placeholder 3"/>
          <p:cNvSpPr>
            <a:spLocks noGrp="1"/>
          </p:cNvSpPr>
          <p:nvPr>
            <p:ph type="sldNum" sz="quarter" idx="10"/>
          </p:nvPr>
        </p:nvSpPr>
        <p:spPr/>
        <p:txBody>
          <a:bodyPr/>
          <a:lstStyle/>
          <a:p>
            <a:fld id="{DF21ECFE-9E6C-40E3-ACBC-EDFDA5C0832E}" type="slidenum">
              <a:rPr lang="en-GB" smtClean="0"/>
              <a:t>18</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5: Using PSProviders and PSDrives</a:t>
            </a:r>
            <a:endParaRPr lang="en-GB" sz="1200" b="1" dirty="0">
              <a:solidFill>
                <a:srgbClr val="336699"/>
              </a:solidFill>
              <a:latin typeface="Arial"/>
            </a:endParaRPr>
          </a:p>
        </p:txBody>
      </p:sp>
    </p:spTree>
    <p:extLst>
      <p:ext uri="{BB962C8B-B14F-4D97-AF65-F5344CB8AC3E}">
        <p14:creationId xmlns:p14="http://schemas.microsoft.com/office/powerpoint/2010/main" val="1211243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GB" dirty="0"/>
          </a:p>
        </p:txBody>
      </p:sp>
      <p:sp>
        <p:nvSpPr>
          <p:cNvPr id="4" name="Slide Number Placeholder 3"/>
          <p:cNvSpPr>
            <a:spLocks noGrp="1"/>
          </p:cNvSpPr>
          <p:nvPr>
            <p:ph type="sldNum" sz="quarter" idx="10"/>
          </p:nvPr>
        </p:nvSpPr>
        <p:spPr/>
        <p:txBody>
          <a:bodyPr/>
          <a:lstStyle/>
          <a:p>
            <a:fld id="{DF21ECFE-9E6C-40E3-ACBC-EDFDA5C0832E}" type="slidenum">
              <a:rPr lang="en-GB" smtClean="0"/>
              <a:t>19</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5: Using PSProviders and PSDrives</a:t>
            </a:r>
            <a:endParaRPr lang="en-GB" sz="1200" b="1" dirty="0">
              <a:solidFill>
                <a:srgbClr val="336699"/>
              </a:solidFill>
              <a:latin typeface="Arial"/>
            </a:endParaRPr>
          </a:p>
        </p:txBody>
      </p:sp>
    </p:spTree>
    <p:extLst>
      <p:ext uri="{BB962C8B-B14F-4D97-AF65-F5344CB8AC3E}">
        <p14:creationId xmlns:p14="http://schemas.microsoft.com/office/powerpoint/2010/main" val="3947144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GB" sz="1000" dirty="0">
                <a:latin typeface="Arial"/>
                <a:ea typeface="Calibri"/>
                <a:cs typeface="Times New Roman"/>
              </a:rPr>
              <a:t>This module covers important concepts and techniques; however, many students find them confusing. This module presents these concepts briefly, and upcoming modules will reinforce these concepts and techniques by asking students to use them in practical scenarios.</a:t>
            </a:r>
          </a:p>
          <a:p>
            <a:pPr>
              <a:lnSpc>
                <a:spcPts val="1300"/>
              </a:lnSpc>
              <a:spcBef>
                <a:spcPts val="900"/>
              </a:spcBef>
              <a:spcAft>
                <a:spcPts val="300"/>
              </a:spcAft>
            </a:pPr>
            <a:r>
              <a:rPr lang="en-US" sz="1000" b="1" dirty="0">
                <a:effectLst/>
                <a:latin typeface="Arial"/>
                <a:ea typeface="Times New Roman"/>
                <a:cs typeface="Segoe UI"/>
              </a:rPr>
              <a:t>Demonstration preparation</a:t>
            </a:r>
            <a:endParaRPr lang="en-GB" sz="1000" b="1" dirty="0">
              <a:effectLst/>
              <a:latin typeface="Arial"/>
              <a:ea typeface="Times New Roman"/>
              <a:cs typeface="Segoe UI"/>
            </a:endParaRPr>
          </a:p>
          <a:p>
            <a:pPr>
              <a:lnSpc>
                <a:spcPct val="115000"/>
              </a:lnSpc>
              <a:spcAft>
                <a:spcPts val="1000"/>
              </a:spcAft>
            </a:pPr>
            <a:r>
              <a:rPr lang="ga-IE" sz="1000" dirty="0">
                <a:latin typeface="Arial"/>
                <a:ea typeface="Calibri"/>
                <a:cs typeface="Times New Roman"/>
              </a:rPr>
              <a:t>Each lesson in this module has multiple demonstrations. To prepare for them</a:t>
            </a:r>
            <a:r>
              <a:rPr lang="en-GB" sz="1000" dirty="0">
                <a:latin typeface="Arial"/>
                <a:ea typeface="Calibri"/>
                <a:cs typeface="Times New Roman"/>
              </a:rPr>
              <a:t>,</a:t>
            </a:r>
            <a:r>
              <a:rPr lang="ga-IE" sz="1000" dirty="0">
                <a:latin typeface="Arial"/>
                <a:ea typeface="Calibri"/>
                <a:cs typeface="Times New Roman"/>
              </a:rPr>
              <a:t> you need to</a:t>
            </a:r>
            <a:r>
              <a:rPr lang="en-GB" sz="1000" dirty="0">
                <a:latin typeface="Arial"/>
                <a:ea typeface="Calibri"/>
                <a:cs typeface="Times New Roman"/>
              </a:rPr>
              <a:t>:</a:t>
            </a:r>
          </a:p>
          <a:p>
            <a:pPr marL="342900" lvl="0" indent="-342900">
              <a:lnSpc>
                <a:spcPct val="115000"/>
              </a:lnSpc>
              <a:spcAft>
                <a:spcPts val="995"/>
              </a:spcAft>
              <a:buFont typeface="+mj-lt"/>
              <a:buAutoNum type="arabicPeriod"/>
            </a:pPr>
            <a:r>
              <a:rPr lang="ga-IE" sz="1000" dirty="0">
                <a:effectLst/>
                <a:latin typeface="Arial"/>
                <a:ea typeface="Times New Roman"/>
                <a:cs typeface="Segoe UI"/>
              </a:rPr>
              <a:t>Start </a:t>
            </a:r>
            <a:r>
              <a:rPr lang="en-US" sz="1000" b="1" dirty="0">
                <a:effectLst/>
                <a:latin typeface="Arial"/>
                <a:ea typeface="Times New Roman"/>
                <a:cs typeface="Segoe UI"/>
              </a:rPr>
              <a:t>10961C-LON-DC1</a:t>
            </a:r>
            <a:r>
              <a:rPr lang="en-US" sz="1000" dirty="0">
                <a:effectLst/>
                <a:latin typeface="Arial"/>
                <a:ea typeface="Times New Roman"/>
                <a:cs typeface="Segoe UI"/>
              </a:rPr>
              <a:t>,</a:t>
            </a:r>
            <a:r>
              <a:rPr lang="ga-IE" sz="1000" dirty="0">
                <a:effectLst/>
                <a:latin typeface="Arial"/>
                <a:ea typeface="Times New Roman"/>
                <a:cs typeface="Segoe UI"/>
              </a:rPr>
              <a:t> and </a:t>
            </a:r>
            <a:r>
              <a:rPr lang="en-US" sz="1000" dirty="0">
                <a:effectLst/>
                <a:latin typeface="Arial"/>
                <a:ea typeface="Times New Roman"/>
                <a:cs typeface="Segoe UI"/>
              </a:rPr>
              <a:t>then sign in as </a:t>
            </a:r>
            <a:r>
              <a:rPr lang="en-US" sz="1000" b="1" dirty="0">
                <a:effectLst/>
                <a:latin typeface="Arial"/>
                <a:ea typeface="Times New Roman"/>
                <a:cs typeface="Segoe UI"/>
              </a:rPr>
              <a:t>Adatum\Administrator</a:t>
            </a:r>
            <a:r>
              <a:rPr lang="en-US" sz="1000" dirty="0">
                <a:effectLst/>
                <a:latin typeface="Arial"/>
                <a:ea typeface="Times New Roman"/>
                <a:cs typeface="Segoe UI"/>
              </a:rPr>
              <a:t> with </a:t>
            </a:r>
            <a:r>
              <a:rPr lang="ga-IE" sz="1000" dirty="0">
                <a:effectLst/>
                <a:latin typeface="Arial"/>
                <a:ea typeface="Times New Roman"/>
                <a:cs typeface="Segoe UI"/>
              </a:rPr>
              <a:t>the password </a:t>
            </a:r>
            <a:r>
              <a:rPr lang="en-US" sz="1000" b="1" dirty="0">
                <a:effectLst/>
                <a:latin typeface="Arial"/>
                <a:ea typeface="Times New Roman"/>
                <a:cs typeface="Segoe UI"/>
              </a:rPr>
              <a:t>Pa55w.rd</a:t>
            </a:r>
            <a:r>
              <a:rPr lang="en-US" sz="1000" dirty="0">
                <a:effectLst/>
                <a:latin typeface="Arial"/>
                <a:ea typeface="Times New Roman"/>
                <a:cs typeface="Segoe UI"/>
              </a:rPr>
              <a:t>.</a:t>
            </a:r>
            <a:endParaRPr lang="en-GB" sz="1000" dirty="0">
              <a:effectLst/>
              <a:latin typeface="Arial"/>
              <a:ea typeface="Times New Roman"/>
              <a:cs typeface="Segoe UI"/>
            </a:endParaRPr>
          </a:p>
          <a:p>
            <a:pPr marL="342900" lvl="0" indent="-342900">
              <a:lnSpc>
                <a:spcPct val="115000"/>
              </a:lnSpc>
              <a:spcAft>
                <a:spcPts val="995"/>
              </a:spcAft>
              <a:buFont typeface="+mj-lt"/>
              <a:buAutoNum type="arabicPeriod"/>
            </a:pPr>
            <a:r>
              <a:rPr lang="ga-IE" sz="1000" dirty="0">
                <a:effectLst/>
                <a:latin typeface="Arial"/>
                <a:ea typeface="Times New Roman"/>
                <a:cs typeface="Segoe UI"/>
              </a:rPr>
              <a:t>Start </a:t>
            </a:r>
            <a:r>
              <a:rPr lang="en-US" sz="1000" b="1" dirty="0">
                <a:effectLst/>
                <a:latin typeface="Arial"/>
                <a:ea typeface="Times New Roman"/>
                <a:cs typeface="Segoe UI"/>
              </a:rPr>
              <a:t>10961C-LON-CL1</a:t>
            </a:r>
            <a:r>
              <a:rPr lang="en-US" sz="1000" dirty="0">
                <a:effectLst/>
                <a:latin typeface="Arial"/>
                <a:ea typeface="Times New Roman"/>
                <a:cs typeface="Segoe UI"/>
              </a:rPr>
              <a:t>,</a:t>
            </a:r>
            <a:r>
              <a:rPr lang="ga-IE" sz="1000" dirty="0">
                <a:effectLst/>
                <a:latin typeface="Arial"/>
                <a:ea typeface="Times New Roman"/>
                <a:cs typeface="Segoe UI"/>
              </a:rPr>
              <a:t> and </a:t>
            </a:r>
            <a:r>
              <a:rPr lang="en-US" sz="1000" dirty="0">
                <a:effectLst/>
                <a:latin typeface="Arial"/>
                <a:ea typeface="Times New Roman"/>
                <a:cs typeface="Segoe UI"/>
              </a:rPr>
              <a:t>then sign in </a:t>
            </a:r>
            <a:r>
              <a:rPr lang="ga-IE" sz="1000" dirty="0">
                <a:effectLst/>
                <a:latin typeface="Arial"/>
                <a:ea typeface="Times New Roman"/>
                <a:cs typeface="Segoe UI"/>
              </a:rPr>
              <a:t>as </a:t>
            </a:r>
            <a:r>
              <a:rPr lang="en-US" sz="1000" b="1" dirty="0">
                <a:effectLst/>
                <a:latin typeface="Arial"/>
                <a:ea typeface="Times New Roman"/>
                <a:cs typeface="Segoe UI"/>
              </a:rPr>
              <a:t>Adatum\Administrator</a:t>
            </a:r>
            <a:r>
              <a:rPr lang="en-US" sz="1000" dirty="0">
                <a:effectLst/>
                <a:latin typeface="Arial"/>
                <a:ea typeface="Times New Roman"/>
                <a:cs typeface="Segoe UI"/>
              </a:rPr>
              <a:t> </a:t>
            </a:r>
            <a:r>
              <a:rPr lang="ga-IE" sz="1000" dirty="0">
                <a:effectLst/>
                <a:latin typeface="Arial"/>
                <a:ea typeface="Times New Roman"/>
                <a:cs typeface="Segoe UI"/>
              </a:rPr>
              <a:t>with the password </a:t>
            </a:r>
            <a:r>
              <a:rPr lang="en-US" sz="1000" b="1" dirty="0">
                <a:effectLst/>
                <a:latin typeface="Arial"/>
                <a:ea typeface="Times New Roman"/>
                <a:cs typeface="Segoe UI"/>
              </a:rPr>
              <a:t>Pa55w.rd</a:t>
            </a:r>
            <a:r>
              <a:rPr lang="en-US" sz="1000" dirty="0">
                <a:effectLst/>
                <a:latin typeface="Arial"/>
                <a:ea typeface="Times New Roman"/>
                <a:cs typeface="Segoe UI"/>
              </a:rPr>
              <a:t>.</a:t>
            </a:r>
            <a:endParaRPr lang="en-GB" sz="1000" dirty="0">
              <a:effectLst/>
              <a:latin typeface="Arial"/>
              <a:ea typeface="Times New Roman"/>
              <a:cs typeface="Segoe UI"/>
            </a:endParaRPr>
          </a:p>
          <a:p>
            <a:pPr marL="342900" lvl="0" indent="-342900">
              <a:lnSpc>
                <a:spcPct val="115000"/>
              </a:lnSpc>
              <a:spcAft>
                <a:spcPts val="995"/>
              </a:spcAft>
              <a:buFont typeface="+mj-lt"/>
              <a:buAutoNum type="arabicPeriod"/>
            </a:pPr>
            <a:r>
              <a:rPr lang="ga-IE" sz="1000" dirty="0">
                <a:effectLst/>
                <a:latin typeface="Arial"/>
                <a:ea typeface="Times New Roman"/>
                <a:cs typeface="Segoe UI"/>
              </a:rPr>
              <a:t>Start </a:t>
            </a:r>
            <a:r>
              <a:rPr lang="en-US" sz="1000" b="1" dirty="0">
                <a:effectLst/>
                <a:latin typeface="Arial"/>
                <a:ea typeface="Times New Roman"/>
                <a:cs typeface="Segoe UI"/>
              </a:rPr>
              <a:t>10961C-LON-SVR1</a:t>
            </a:r>
            <a:r>
              <a:rPr lang="en-US" sz="1000" dirty="0">
                <a:effectLst/>
                <a:latin typeface="Arial"/>
                <a:ea typeface="Times New Roman"/>
                <a:cs typeface="Segoe UI"/>
              </a:rPr>
              <a:t>,</a:t>
            </a:r>
            <a:r>
              <a:rPr lang="ga-IE" sz="1000" dirty="0">
                <a:effectLst/>
                <a:latin typeface="Arial"/>
                <a:ea typeface="Times New Roman"/>
                <a:cs typeface="Segoe UI"/>
              </a:rPr>
              <a:t> and </a:t>
            </a:r>
            <a:r>
              <a:rPr lang="en-US" sz="1000" dirty="0">
                <a:effectLst/>
                <a:latin typeface="Arial"/>
                <a:ea typeface="Times New Roman"/>
                <a:cs typeface="Segoe UI"/>
              </a:rPr>
              <a:t>then sign in </a:t>
            </a:r>
            <a:r>
              <a:rPr lang="ga-IE" sz="1000" dirty="0">
                <a:effectLst/>
                <a:latin typeface="Arial"/>
                <a:ea typeface="Times New Roman"/>
                <a:cs typeface="Segoe UI"/>
              </a:rPr>
              <a:t>as </a:t>
            </a:r>
            <a:r>
              <a:rPr lang="en-US" sz="1000" b="1" dirty="0">
                <a:effectLst/>
                <a:latin typeface="Arial"/>
                <a:ea typeface="Times New Roman"/>
                <a:cs typeface="Segoe UI"/>
              </a:rPr>
              <a:t>Adatum\Administrator</a:t>
            </a:r>
            <a:r>
              <a:rPr lang="en-US" sz="1000" dirty="0">
                <a:effectLst/>
                <a:latin typeface="Arial"/>
                <a:ea typeface="Times New Roman"/>
                <a:cs typeface="Segoe UI"/>
              </a:rPr>
              <a:t> </a:t>
            </a:r>
            <a:r>
              <a:rPr lang="ga-IE" sz="1000" dirty="0">
                <a:effectLst/>
                <a:latin typeface="Arial"/>
                <a:ea typeface="Times New Roman"/>
                <a:cs typeface="Segoe UI"/>
              </a:rPr>
              <a:t>with the password </a:t>
            </a:r>
            <a:r>
              <a:rPr lang="en-US" sz="1000" b="1" dirty="0">
                <a:effectLst/>
                <a:latin typeface="Arial"/>
                <a:ea typeface="Times New Roman"/>
                <a:cs typeface="Segoe UI"/>
              </a:rPr>
              <a:t>Pa55w.rd</a:t>
            </a:r>
            <a:r>
              <a:rPr lang="en-US" sz="1000" dirty="0">
                <a:effectLst/>
                <a:latin typeface="Arial"/>
                <a:ea typeface="Times New Roman"/>
                <a:cs typeface="Segoe UI"/>
              </a:rPr>
              <a:t>.</a:t>
            </a:r>
            <a:endParaRPr lang="en-GB" sz="1000" dirty="0">
              <a:effectLst/>
              <a:latin typeface="Arial"/>
              <a:ea typeface="Times New Roman"/>
              <a:cs typeface="Segoe UI"/>
            </a:endParaRPr>
          </a:p>
          <a:p>
            <a:pPr>
              <a:lnSpc>
                <a:spcPct val="115000"/>
              </a:lnSpc>
              <a:spcAft>
                <a:spcPts val="1000"/>
              </a:spcAft>
            </a:pPr>
            <a:r>
              <a:rPr lang="en-GB" sz="1000" b="1" dirty="0">
                <a:latin typeface="Arial"/>
                <a:ea typeface="Calibri"/>
                <a:cs typeface="Times New Roman"/>
              </a:rPr>
              <a:t>Note: </a:t>
            </a:r>
            <a:r>
              <a:rPr lang="ga-IE" sz="1000" dirty="0">
                <a:latin typeface="Arial"/>
                <a:ea typeface="Calibri"/>
                <a:cs typeface="Times New Roman"/>
              </a:rPr>
              <a:t>Start and sign in to </a:t>
            </a:r>
            <a:r>
              <a:rPr lang="en-GB" sz="1000" b="1" dirty="0">
                <a:latin typeface="Arial"/>
                <a:ea typeface="Calibri"/>
                <a:cs typeface="Times New Roman"/>
              </a:rPr>
              <a:t>10961C-LON-DC1</a:t>
            </a:r>
            <a:r>
              <a:rPr lang="ga-IE" sz="1000" dirty="0">
                <a:latin typeface="Arial"/>
                <a:ea typeface="Calibri"/>
                <a:cs typeface="Times New Roman"/>
              </a:rPr>
              <a:t> before you sign in to </a:t>
            </a:r>
            <a:r>
              <a:rPr lang="en-GB" sz="1000" b="1" dirty="0">
                <a:latin typeface="Arial"/>
                <a:ea typeface="Calibri"/>
                <a:cs typeface="Times New Roman"/>
              </a:rPr>
              <a:t>10961C-LON-CL1</a:t>
            </a:r>
            <a:r>
              <a:rPr lang="en-GB" sz="1000" dirty="0">
                <a:latin typeface="Arial"/>
                <a:ea typeface="Calibri"/>
                <a:cs typeface="Times New Roman"/>
              </a:rPr>
              <a:t>.</a:t>
            </a:r>
          </a:p>
          <a:p>
            <a:pPr>
              <a:lnSpc>
                <a:spcPct val="115000"/>
              </a:lnSpc>
              <a:spcAft>
                <a:spcPts val="1000"/>
              </a:spcAft>
            </a:pPr>
            <a:r>
              <a:rPr lang="ga-IE" sz="1000" dirty="0">
                <a:latin typeface="Arial"/>
                <a:ea typeface="Calibri"/>
                <a:cs typeface="Times New Roman"/>
              </a:rPr>
              <a:t>Where commands are complex or steps are numerous</a:t>
            </a:r>
            <a:r>
              <a:rPr lang="en-GB" sz="1000" dirty="0">
                <a:latin typeface="Arial"/>
                <a:ea typeface="Calibri"/>
                <a:cs typeface="Times New Roman"/>
              </a:rPr>
              <a:t>, </a:t>
            </a:r>
            <a:r>
              <a:rPr lang="ga-IE" sz="1000" dirty="0">
                <a:latin typeface="Arial"/>
                <a:ea typeface="Calibri"/>
                <a:cs typeface="Times New Roman"/>
              </a:rPr>
              <a:t>.</a:t>
            </a:r>
            <a:r>
              <a:rPr lang="en-GB" sz="1000" dirty="0">
                <a:latin typeface="Arial"/>
                <a:ea typeface="Calibri"/>
                <a:cs typeface="Times New Roman"/>
              </a:rPr>
              <a:t>txt</a:t>
            </a:r>
            <a:r>
              <a:rPr lang="ga-IE" sz="1000" dirty="0">
                <a:latin typeface="Arial"/>
                <a:ea typeface="Calibri"/>
                <a:cs typeface="Times New Roman"/>
              </a:rPr>
              <a:t> files are provided</a:t>
            </a:r>
            <a:r>
              <a:rPr lang="en-GB" sz="1000" dirty="0">
                <a:latin typeface="Arial"/>
                <a:ea typeface="Calibri"/>
                <a:cs typeface="Times New Roman"/>
              </a:rPr>
              <a:t>. Open these files and copy the contents into the </a:t>
            </a:r>
            <a:r>
              <a:rPr lang="ga-IE" sz="1000" dirty="0">
                <a:latin typeface="Arial"/>
                <a:ea typeface="Calibri"/>
                <a:cs typeface="Times New Roman"/>
              </a:rPr>
              <a:t>Windows PowerShell Integrated Scripting Environment. Where they are available</a:t>
            </a:r>
            <a:r>
              <a:rPr lang="en-GB" sz="1000" dirty="0">
                <a:latin typeface="Arial"/>
                <a:ea typeface="Calibri"/>
                <a:cs typeface="Times New Roman"/>
              </a:rPr>
              <a:t>, the files </a:t>
            </a:r>
            <a:r>
              <a:rPr lang="ga-IE" sz="1000" dirty="0">
                <a:latin typeface="Arial"/>
                <a:ea typeface="Calibri"/>
                <a:cs typeface="Times New Roman"/>
              </a:rPr>
              <a:t>will be called out in the demonstration</a:t>
            </a:r>
            <a:r>
              <a:rPr lang="en-GB" sz="1000" dirty="0">
                <a:latin typeface="Arial"/>
                <a:ea typeface="Calibri"/>
                <a:cs typeface="Times New Roman"/>
              </a:rPr>
              <a:t>s’ Instructor N</a:t>
            </a:r>
            <a:r>
              <a:rPr lang="ga-IE" sz="1000" dirty="0">
                <a:latin typeface="Arial"/>
                <a:ea typeface="Calibri"/>
                <a:cs typeface="Times New Roman"/>
              </a:rPr>
              <a:t>otes. They are available on </a:t>
            </a:r>
            <a:r>
              <a:rPr lang="en-GB" sz="1000" b="1" dirty="0">
                <a:latin typeface="Arial"/>
                <a:ea typeface="Calibri"/>
                <a:cs typeface="Times New Roman"/>
              </a:rPr>
              <a:t>10961C-LON-CL1</a:t>
            </a:r>
            <a:r>
              <a:rPr lang="ga-IE" sz="1000" dirty="0">
                <a:latin typeface="Arial"/>
                <a:ea typeface="Calibri"/>
                <a:cs typeface="Times New Roman"/>
              </a:rPr>
              <a:t> at </a:t>
            </a:r>
            <a:r>
              <a:rPr lang="en-GB" sz="1000" b="1" dirty="0">
                <a:latin typeface="Arial"/>
                <a:ea typeface="Calibri"/>
                <a:cs typeface="Times New Roman"/>
              </a:rPr>
              <a:t>E:\Mod05\Democode</a:t>
            </a:r>
            <a:r>
              <a:rPr lang="en-GB" sz="1000" dirty="0">
                <a:latin typeface="Arial"/>
                <a:ea typeface="Calibri"/>
                <a:cs typeface="Times New Roman"/>
              </a:rPr>
              <a:t>.</a:t>
            </a:r>
          </a:p>
        </p:txBody>
      </p:sp>
      <p:sp>
        <p:nvSpPr>
          <p:cNvPr id="4" name="Slide Number Placeholder 3"/>
          <p:cNvSpPr>
            <a:spLocks noGrp="1"/>
          </p:cNvSpPr>
          <p:nvPr>
            <p:ph type="sldNum" sz="quarter" idx="10"/>
          </p:nvPr>
        </p:nvSpPr>
        <p:spPr/>
        <p:txBody>
          <a:bodyPr/>
          <a:lstStyle/>
          <a:p>
            <a:fld id="{DF21ECFE-9E6C-40E3-ACBC-EDFDA5C0832E}" type="slidenum">
              <a:rPr lang="en-GB" smtClean="0"/>
              <a:t>2</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5: Using PSProviders and PSDrives</a:t>
            </a:r>
            <a:endParaRPr lang="en-GB" sz="1200" b="1" dirty="0">
              <a:solidFill>
                <a:srgbClr val="336699"/>
              </a:solidFill>
              <a:latin typeface="Arial"/>
            </a:endParaRPr>
          </a:p>
        </p:txBody>
      </p:sp>
    </p:spTree>
    <p:extLst>
      <p:ext uri="{BB962C8B-B14F-4D97-AF65-F5344CB8AC3E}">
        <p14:creationId xmlns:p14="http://schemas.microsoft.com/office/powerpoint/2010/main" val="7842096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b="1" dirty="0">
                <a:latin typeface="Arial"/>
                <a:ea typeface="Calibri"/>
                <a:cs typeface="Times New Roman"/>
              </a:rPr>
              <a:t>Question</a:t>
            </a:r>
            <a:endParaRPr lang="en-GB" sz="1000" dirty="0">
              <a:latin typeface="Arial"/>
              <a:ea typeface="Calibri"/>
              <a:cs typeface="Times New Roman"/>
            </a:endParaRPr>
          </a:p>
          <a:p>
            <a:pPr>
              <a:lnSpc>
                <a:spcPct val="115000"/>
              </a:lnSpc>
              <a:spcAft>
                <a:spcPts val="1000"/>
              </a:spcAft>
            </a:pPr>
            <a:r>
              <a:rPr lang="en-GB" sz="1000" dirty="0">
                <a:latin typeface="Arial"/>
                <a:ea typeface="Calibri"/>
                <a:cs typeface="Times New Roman"/>
              </a:rPr>
              <a:t>Of the </a:t>
            </a:r>
            <a:r>
              <a:rPr lang="en-GB" sz="1000" b="1" dirty="0">
                <a:latin typeface="Arial"/>
                <a:ea typeface="Calibri"/>
                <a:cs typeface="Times New Roman"/>
              </a:rPr>
              <a:t>PSProviders</a:t>
            </a:r>
            <a:r>
              <a:rPr lang="en-GB" sz="1000" dirty="0">
                <a:latin typeface="Arial"/>
                <a:ea typeface="Calibri"/>
                <a:cs typeface="Times New Roman"/>
              </a:rPr>
              <a:t> that are included with Windows PowerShell, which support the use of alternative credentials?</a:t>
            </a:r>
          </a:p>
          <a:p>
            <a:pPr>
              <a:lnSpc>
                <a:spcPct val="115000"/>
              </a:lnSpc>
              <a:spcAft>
                <a:spcPts val="1000"/>
              </a:spcAft>
            </a:pPr>
            <a:r>
              <a:rPr lang="en-GB" sz="1000" b="1" dirty="0">
                <a:latin typeface="Arial"/>
                <a:ea typeface="Calibri"/>
                <a:cs typeface="Times New Roman"/>
              </a:rPr>
              <a:t>Answer</a:t>
            </a:r>
            <a:endParaRPr lang="en-GB" sz="1000" dirty="0">
              <a:latin typeface="Arial"/>
              <a:ea typeface="Calibri"/>
              <a:cs typeface="Times New Roman"/>
            </a:endParaRPr>
          </a:p>
          <a:p>
            <a:pPr>
              <a:lnSpc>
                <a:spcPct val="115000"/>
              </a:lnSpc>
              <a:spcAft>
                <a:spcPts val="1000"/>
              </a:spcAft>
            </a:pPr>
            <a:r>
              <a:rPr lang="en-GB" sz="1000" dirty="0">
                <a:latin typeface="Arial"/>
                <a:ea typeface="Calibri"/>
                <a:cs typeface="Times New Roman"/>
              </a:rPr>
              <a:t>The </a:t>
            </a:r>
            <a:r>
              <a:rPr lang="en-GB" sz="1000" b="1" dirty="0">
                <a:latin typeface="Arial"/>
                <a:ea typeface="Calibri"/>
                <a:cs typeface="Times New Roman"/>
              </a:rPr>
              <a:t>FileSystem</a:t>
            </a:r>
            <a:r>
              <a:rPr lang="en-GB" sz="1000" dirty="0">
                <a:latin typeface="Arial"/>
                <a:ea typeface="Calibri"/>
                <a:cs typeface="Times New Roman"/>
              </a:rPr>
              <a:t> and </a:t>
            </a:r>
            <a:r>
              <a:rPr lang="en-GB" sz="1000" b="1" dirty="0">
                <a:latin typeface="Arial"/>
                <a:ea typeface="Calibri"/>
                <a:cs typeface="Times New Roman"/>
              </a:rPr>
              <a:t>WSMan</a:t>
            </a:r>
            <a:r>
              <a:rPr lang="en-GB" sz="1000" dirty="0">
                <a:latin typeface="Arial"/>
                <a:ea typeface="Calibri"/>
                <a:cs typeface="Times New Roman"/>
              </a:rPr>
              <a:t> providers support the use of alternative credentials. Run </a:t>
            </a:r>
            <a:r>
              <a:rPr lang="en-GB" sz="1000" b="1" dirty="0">
                <a:latin typeface="Arial"/>
                <a:ea typeface="Calibri"/>
                <a:cs typeface="Times New Roman"/>
              </a:rPr>
              <a:t>Get-PSProvider</a:t>
            </a:r>
            <a:r>
              <a:rPr lang="en-GB" sz="1000" dirty="0">
                <a:latin typeface="Arial"/>
                <a:ea typeface="Calibri"/>
                <a:cs typeface="Times New Roman"/>
              </a:rPr>
              <a:t> to see that information, which is indicated by the </a:t>
            </a:r>
            <a:r>
              <a:rPr lang="en-GB" sz="1000" b="1" dirty="0">
                <a:latin typeface="Arial"/>
                <a:ea typeface="Calibri"/>
                <a:cs typeface="Times New Roman"/>
              </a:rPr>
              <a:t>Credentials</a:t>
            </a:r>
            <a:r>
              <a:rPr lang="en-GB" sz="1000" dirty="0">
                <a:latin typeface="Arial"/>
                <a:ea typeface="Calibri"/>
                <a:cs typeface="Times New Roman"/>
              </a:rPr>
              <a:t> capability. Load the </a:t>
            </a:r>
            <a:r>
              <a:rPr lang="en-GB" sz="1000" b="1" dirty="0">
                <a:latin typeface="Arial"/>
                <a:ea typeface="Calibri"/>
                <a:cs typeface="Times New Roman"/>
              </a:rPr>
              <a:t>ActiveDirectory</a:t>
            </a:r>
            <a:r>
              <a:rPr lang="en-GB" sz="1000" dirty="0">
                <a:latin typeface="Arial"/>
                <a:ea typeface="Calibri"/>
                <a:cs typeface="Times New Roman"/>
              </a:rPr>
              <a:t> module to see that the </a:t>
            </a:r>
            <a:r>
              <a:rPr lang="en-GB" sz="1000" b="1" dirty="0">
                <a:latin typeface="Arial"/>
                <a:ea typeface="Calibri"/>
                <a:cs typeface="Times New Roman"/>
              </a:rPr>
              <a:t>ActiveDirectory</a:t>
            </a:r>
            <a:r>
              <a:rPr lang="en-GB" sz="1000" dirty="0">
                <a:latin typeface="Arial"/>
                <a:ea typeface="Calibri"/>
                <a:cs typeface="Times New Roman"/>
              </a:rPr>
              <a:t> provider supports alternative credentials.</a:t>
            </a:r>
          </a:p>
          <a:p>
            <a:pPr>
              <a:lnSpc>
                <a:spcPct val="115000"/>
              </a:lnSpc>
              <a:spcAft>
                <a:spcPts val="1000"/>
              </a:spcAft>
            </a:pPr>
            <a:r>
              <a:rPr lang="en-GB" sz="1000" b="1" dirty="0">
                <a:latin typeface="Arial"/>
                <a:ea typeface="Calibri"/>
                <a:cs typeface="Times New Roman"/>
              </a:rPr>
              <a:t>Question</a:t>
            </a:r>
            <a:endParaRPr lang="en-GB" sz="1000" dirty="0">
              <a:latin typeface="Arial"/>
              <a:ea typeface="Calibri"/>
              <a:cs typeface="Times New Roman"/>
            </a:endParaRPr>
          </a:p>
          <a:p>
            <a:pPr>
              <a:lnSpc>
                <a:spcPct val="115000"/>
              </a:lnSpc>
              <a:spcAft>
                <a:spcPts val="1000"/>
              </a:spcAft>
            </a:pPr>
            <a:r>
              <a:rPr lang="en-GB" sz="1000" dirty="0">
                <a:latin typeface="Arial"/>
                <a:ea typeface="Calibri"/>
                <a:cs typeface="Times New Roman"/>
              </a:rPr>
              <a:t>Windows PowerShell 3.0 and newer can make one kind of </a:t>
            </a:r>
            <a:r>
              <a:rPr lang="en-GB" sz="1000" b="1" dirty="0">
                <a:latin typeface="Arial"/>
                <a:ea typeface="Calibri"/>
                <a:cs typeface="Times New Roman"/>
              </a:rPr>
              <a:t>PSDrive</a:t>
            </a:r>
            <a:r>
              <a:rPr lang="en-GB" sz="1000" dirty="0">
                <a:latin typeface="Arial"/>
                <a:ea typeface="Calibri"/>
                <a:cs typeface="Times New Roman"/>
              </a:rPr>
              <a:t> visible in </a:t>
            </a:r>
            <a:r>
              <a:rPr lang="ga-IE" sz="1000" dirty="0">
                <a:latin typeface="Arial"/>
                <a:ea typeface="Calibri"/>
                <a:cs typeface="Times New Roman"/>
              </a:rPr>
              <a:t>File </a:t>
            </a:r>
            <a:r>
              <a:rPr lang="en-GB" sz="1000" dirty="0">
                <a:latin typeface="Arial"/>
                <a:ea typeface="Calibri"/>
                <a:cs typeface="Times New Roman"/>
              </a:rPr>
              <a:t>Explorer. What kind of drive is that, and how do you make it visible?</a:t>
            </a:r>
          </a:p>
          <a:p>
            <a:pPr>
              <a:lnSpc>
                <a:spcPct val="115000"/>
              </a:lnSpc>
              <a:spcAft>
                <a:spcPts val="1000"/>
              </a:spcAft>
            </a:pPr>
            <a:r>
              <a:rPr lang="en-GB" sz="1000" b="1" dirty="0">
                <a:latin typeface="Arial"/>
                <a:ea typeface="Calibri"/>
                <a:cs typeface="Times New Roman"/>
              </a:rPr>
              <a:t>Answer</a:t>
            </a:r>
            <a:endParaRPr lang="en-GB" sz="1000" dirty="0">
              <a:latin typeface="Arial"/>
              <a:ea typeface="Calibri"/>
              <a:cs typeface="Times New Roman"/>
            </a:endParaRPr>
          </a:p>
          <a:p>
            <a:pPr>
              <a:lnSpc>
                <a:spcPct val="115000"/>
              </a:lnSpc>
              <a:spcAft>
                <a:spcPts val="1000"/>
              </a:spcAft>
            </a:pPr>
            <a:r>
              <a:rPr lang="en-GB" sz="1000" dirty="0">
                <a:latin typeface="Arial"/>
                <a:ea typeface="Calibri"/>
                <a:cs typeface="Times New Roman"/>
              </a:rPr>
              <a:t>When you run </a:t>
            </a:r>
            <a:r>
              <a:rPr lang="en-GB" sz="1000" b="1" dirty="0">
                <a:latin typeface="Arial"/>
                <a:ea typeface="Calibri"/>
                <a:cs typeface="Times New Roman"/>
              </a:rPr>
              <a:t>New-PSDrive</a:t>
            </a:r>
            <a:r>
              <a:rPr lang="en-GB" sz="1000" dirty="0">
                <a:latin typeface="Arial"/>
                <a:ea typeface="Calibri"/>
                <a:cs typeface="Times New Roman"/>
              </a:rPr>
              <a:t>, the </a:t>
            </a:r>
            <a:r>
              <a:rPr lang="en-GB" sz="1000" i="1" dirty="0">
                <a:latin typeface="Arial"/>
                <a:ea typeface="Calibri"/>
                <a:cs typeface="Times New Roman"/>
              </a:rPr>
              <a:t>–Persistent</a:t>
            </a:r>
            <a:r>
              <a:rPr lang="en-GB" sz="1000" dirty="0">
                <a:latin typeface="Arial"/>
                <a:ea typeface="Calibri"/>
                <a:cs typeface="Times New Roman"/>
              </a:rPr>
              <a:t> parameter will make a drive visible in File Explorer. This works correctly only when the drive name is a single letter and is mapped to a </a:t>
            </a:r>
            <a:r>
              <a:rPr lang="en-GB" sz="1000" b="1" dirty="0">
                <a:latin typeface="Arial"/>
                <a:ea typeface="Calibri"/>
                <a:cs typeface="Times New Roman"/>
              </a:rPr>
              <a:t>FileSystem</a:t>
            </a:r>
            <a:r>
              <a:rPr lang="en-GB" sz="1000" dirty="0">
                <a:latin typeface="Arial"/>
                <a:ea typeface="Calibri"/>
                <a:cs typeface="Times New Roman"/>
              </a:rPr>
              <a:t> location.</a:t>
            </a:r>
          </a:p>
        </p:txBody>
      </p:sp>
      <p:sp>
        <p:nvSpPr>
          <p:cNvPr id="4" name="Slide Number Placeholder 3"/>
          <p:cNvSpPr>
            <a:spLocks noGrp="1"/>
          </p:cNvSpPr>
          <p:nvPr>
            <p:ph type="sldNum" sz="quarter" idx="10"/>
          </p:nvPr>
        </p:nvSpPr>
        <p:spPr/>
        <p:txBody>
          <a:bodyPr/>
          <a:lstStyle/>
          <a:p>
            <a:fld id="{DF21ECFE-9E6C-40E3-ACBC-EDFDA5C0832E}" type="slidenum">
              <a:rPr lang="en-GB" smtClean="0"/>
              <a:t>20</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5: Using PSProviders and PSDrives</a:t>
            </a:r>
            <a:endParaRPr lang="en-GB" sz="1200" b="1" dirty="0">
              <a:solidFill>
                <a:srgbClr val="336699"/>
              </a:solidFill>
              <a:latin typeface="Arial"/>
            </a:endParaRPr>
          </a:p>
        </p:txBody>
      </p:sp>
    </p:spTree>
    <p:extLst>
      <p:ext uri="{BB962C8B-B14F-4D97-AF65-F5344CB8AC3E}">
        <p14:creationId xmlns:p14="http://schemas.microsoft.com/office/powerpoint/2010/main" val="30262257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GB" sz="1000" b="1" dirty="0">
                <a:latin typeface="Arial"/>
                <a:ea typeface="Calibri"/>
                <a:cs typeface="Times New Roman"/>
              </a:rPr>
              <a:t>Review Question</a:t>
            </a:r>
            <a:endParaRPr lang="en-GB" sz="1000" dirty="0">
              <a:latin typeface="Arial"/>
              <a:ea typeface="Calibri"/>
              <a:cs typeface="Times New Roman"/>
            </a:endParaRPr>
          </a:p>
          <a:p>
            <a:pPr>
              <a:lnSpc>
                <a:spcPct val="115000"/>
              </a:lnSpc>
              <a:spcAft>
                <a:spcPts val="1000"/>
              </a:spcAft>
            </a:pPr>
            <a:r>
              <a:rPr lang="en-GB" sz="1000" b="1" dirty="0">
                <a:latin typeface="Arial"/>
                <a:ea typeface="Calibri"/>
                <a:cs typeface="Times New Roman"/>
              </a:rPr>
              <a:t>Question</a:t>
            </a:r>
            <a:endParaRPr lang="en-GB" sz="1000" dirty="0">
              <a:latin typeface="Arial"/>
              <a:ea typeface="Calibri"/>
              <a:cs typeface="Times New Roman"/>
            </a:endParaRPr>
          </a:p>
          <a:p>
            <a:pPr>
              <a:lnSpc>
                <a:spcPct val="115000"/>
              </a:lnSpc>
              <a:spcAft>
                <a:spcPts val="1000"/>
              </a:spcAft>
            </a:pPr>
            <a:r>
              <a:rPr lang="en-GB" sz="1000" dirty="0">
                <a:latin typeface="Arial"/>
                <a:ea typeface="Calibri"/>
                <a:cs typeface="Times New Roman"/>
              </a:rPr>
              <a:t>What is the advantage of managing a data store such as Active Directory by using a </a:t>
            </a:r>
            <a:r>
              <a:rPr lang="en-GB" sz="1000" b="1" dirty="0">
                <a:latin typeface="Arial"/>
                <a:ea typeface="Calibri"/>
                <a:cs typeface="Times New Roman"/>
              </a:rPr>
              <a:t>PSProvider</a:t>
            </a:r>
            <a:r>
              <a:rPr lang="en-GB" sz="1000" dirty="0">
                <a:latin typeface="Arial"/>
                <a:ea typeface="Calibri"/>
                <a:cs typeface="Times New Roman"/>
              </a:rPr>
              <a:t> instead of commands?</a:t>
            </a:r>
          </a:p>
          <a:p>
            <a:pPr>
              <a:lnSpc>
                <a:spcPct val="115000"/>
              </a:lnSpc>
              <a:spcAft>
                <a:spcPts val="1000"/>
              </a:spcAft>
            </a:pPr>
            <a:r>
              <a:rPr lang="en-GB" sz="1000" b="1" dirty="0">
                <a:latin typeface="Arial"/>
                <a:ea typeface="Calibri"/>
                <a:cs typeface="Times New Roman"/>
              </a:rPr>
              <a:t>Answer</a:t>
            </a:r>
            <a:endParaRPr lang="en-GB" sz="1000" dirty="0">
              <a:latin typeface="Arial"/>
              <a:ea typeface="Calibri"/>
              <a:cs typeface="Times New Roman"/>
            </a:endParaRPr>
          </a:p>
          <a:p>
            <a:pPr>
              <a:lnSpc>
                <a:spcPct val="115000"/>
              </a:lnSpc>
              <a:spcAft>
                <a:spcPts val="1000"/>
              </a:spcAft>
            </a:pPr>
            <a:r>
              <a:rPr lang="en-GB" sz="1000" dirty="0">
                <a:latin typeface="Arial"/>
                <a:ea typeface="Calibri"/>
                <a:cs typeface="Times New Roman"/>
              </a:rPr>
              <a:t>A </a:t>
            </a:r>
            <a:r>
              <a:rPr lang="en-GB" sz="1000" b="1" dirty="0">
                <a:latin typeface="Arial"/>
                <a:ea typeface="Calibri"/>
                <a:cs typeface="Times New Roman"/>
              </a:rPr>
              <a:t>PSProvider</a:t>
            </a:r>
            <a:r>
              <a:rPr lang="en-GB" sz="1000" dirty="0">
                <a:latin typeface="Arial"/>
                <a:ea typeface="Calibri"/>
                <a:cs typeface="Times New Roman"/>
              </a:rPr>
              <a:t> can be dynamic. When a technology is dynamically extended, a </a:t>
            </a:r>
            <a:r>
              <a:rPr lang="en-GB" sz="1000" b="1" dirty="0">
                <a:latin typeface="Arial"/>
                <a:ea typeface="Calibri"/>
                <a:cs typeface="Times New Roman"/>
              </a:rPr>
              <a:t>PSProvider</a:t>
            </a:r>
            <a:r>
              <a:rPr lang="en-GB" sz="1000" dirty="0">
                <a:latin typeface="Arial"/>
                <a:ea typeface="Calibri"/>
                <a:cs typeface="Times New Roman"/>
              </a:rPr>
              <a:t> offers a good way to expose that technology when you do not know the commands in advance. For example, you can extend IIS by using add-ins. You cannot know in advance what add-ins will be available or loaded, and so you cannot create commands for all of them. A </a:t>
            </a:r>
            <a:r>
              <a:rPr lang="en-GB" sz="1000" b="1" dirty="0">
                <a:latin typeface="Arial"/>
                <a:ea typeface="Calibri"/>
                <a:cs typeface="Times New Roman"/>
              </a:rPr>
              <a:t>PSProvider</a:t>
            </a:r>
            <a:r>
              <a:rPr lang="en-GB" sz="1000" dirty="0">
                <a:latin typeface="Arial"/>
                <a:ea typeface="Calibri"/>
                <a:cs typeface="Times New Roman"/>
              </a:rPr>
              <a:t> can dynamically adapt to what is currently installed. However, administration by using a </a:t>
            </a:r>
            <a:r>
              <a:rPr lang="en-GB" sz="1000" b="1" dirty="0">
                <a:latin typeface="Arial"/>
                <a:ea typeface="Calibri"/>
                <a:cs typeface="Times New Roman"/>
              </a:rPr>
              <a:t>PSProvider</a:t>
            </a:r>
            <a:r>
              <a:rPr lang="en-GB" sz="1000" dirty="0">
                <a:latin typeface="Arial"/>
                <a:ea typeface="Calibri"/>
                <a:cs typeface="Times New Roman"/>
              </a:rPr>
              <a:t> is less intuitive and less discoverable than administration by using commands.</a:t>
            </a:r>
          </a:p>
          <a:p>
            <a:pPr>
              <a:lnSpc>
                <a:spcPct val="115000"/>
              </a:lnSpc>
              <a:spcAft>
                <a:spcPts val="1000"/>
              </a:spcAft>
            </a:pPr>
            <a:r>
              <a:rPr lang="en-GB" sz="1000" b="1" dirty="0">
                <a:latin typeface="Arial"/>
                <a:ea typeface="Calibri"/>
                <a:cs typeface="Times New Roman"/>
              </a:rPr>
              <a:t>Real-world Issues and Scenarios</a:t>
            </a:r>
            <a:endParaRPr lang="en-GB" sz="1000" dirty="0">
              <a:latin typeface="Arial"/>
              <a:ea typeface="Calibri"/>
              <a:cs typeface="Times New Roman"/>
            </a:endParaRPr>
          </a:p>
          <a:p>
            <a:pPr>
              <a:lnSpc>
                <a:spcPct val="115000"/>
              </a:lnSpc>
              <a:spcAft>
                <a:spcPts val="1000"/>
              </a:spcAft>
            </a:pPr>
            <a:r>
              <a:rPr lang="en-GB" sz="1000" dirty="0">
                <a:latin typeface="Arial"/>
                <a:ea typeface="Calibri"/>
                <a:cs typeface="Times New Roman"/>
              </a:rPr>
              <a:t>A parameter of the </a:t>
            </a:r>
            <a:r>
              <a:rPr lang="en-GB" sz="1000" b="1" dirty="0">
                <a:latin typeface="Arial"/>
                <a:ea typeface="Calibri"/>
                <a:cs typeface="Times New Roman"/>
              </a:rPr>
              <a:t>Get-ChildItem</a:t>
            </a:r>
            <a:r>
              <a:rPr lang="en-GB" sz="1000" dirty="0">
                <a:latin typeface="Arial"/>
                <a:ea typeface="Calibri"/>
                <a:cs typeface="Times New Roman"/>
              </a:rPr>
              <a:t> cmdlet does not work with a particular </a:t>
            </a:r>
            <a:r>
              <a:rPr lang="en-GB" sz="1000" b="1" dirty="0">
                <a:latin typeface="Arial"/>
                <a:ea typeface="Calibri"/>
                <a:cs typeface="Times New Roman"/>
              </a:rPr>
              <a:t>PSDrive</a:t>
            </a:r>
            <a:r>
              <a:rPr lang="en-GB" sz="1000" dirty="0">
                <a:latin typeface="Arial"/>
                <a:ea typeface="Calibri"/>
                <a:cs typeface="Times New Roman"/>
              </a:rPr>
              <a:t>. For example, </a:t>
            </a:r>
            <a:r>
              <a:rPr lang="en-GB" sz="1000" i="1" dirty="0">
                <a:latin typeface="Arial"/>
                <a:ea typeface="Calibri"/>
                <a:cs typeface="Times New Roman"/>
              </a:rPr>
              <a:t>–Filter</a:t>
            </a:r>
            <a:r>
              <a:rPr lang="en-GB" sz="1000" dirty="0">
                <a:latin typeface="Arial"/>
                <a:ea typeface="Calibri"/>
                <a:cs typeface="Times New Roman"/>
              </a:rPr>
              <a:t> does not work when listing information in a registry drive. This is a known issue, and it occurs because each </a:t>
            </a:r>
            <a:r>
              <a:rPr lang="en-GB" sz="1000" b="1" dirty="0">
                <a:latin typeface="Arial"/>
                <a:ea typeface="Calibri"/>
                <a:cs typeface="Times New Roman"/>
              </a:rPr>
              <a:t>PSProvider</a:t>
            </a:r>
            <a:r>
              <a:rPr lang="en-GB" sz="1000" dirty="0">
                <a:latin typeface="Arial"/>
                <a:ea typeface="Calibri"/>
                <a:cs typeface="Times New Roman"/>
              </a:rPr>
              <a:t> has different capabilities. The </a:t>
            </a:r>
            <a:r>
              <a:rPr lang="en-GB" sz="1000" b="1" dirty="0">
                <a:latin typeface="Arial"/>
                <a:ea typeface="Calibri"/>
                <a:cs typeface="Times New Roman"/>
              </a:rPr>
              <a:t>Registry</a:t>
            </a:r>
            <a:r>
              <a:rPr lang="en-GB" sz="1000" dirty="0">
                <a:latin typeface="Arial"/>
                <a:ea typeface="Calibri"/>
                <a:cs typeface="Times New Roman"/>
              </a:rPr>
              <a:t> provider does not support the </a:t>
            </a:r>
            <a:r>
              <a:rPr lang="en-GB" sz="1000" i="1" dirty="0">
                <a:latin typeface="Arial"/>
                <a:ea typeface="Calibri"/>
                <a:cs typeface="Times New Roman"/>
              </a:rPr>
              <a:t>–Filter</a:t>
            </a:r>
            <a:r>
              <a:rPr lang="en-GB" sz="1000" dirty="0">
                <a:latin typeface="Arial"/>
                <a:ea typeface="Calibri"/>
                <a:cs typeface="Times New Roman"/>
              </a:rPr>
              <a:t> parameter.</a:t>
            </a:r>
          </a:p>
          <a:p>
            <a:pPr>
              <a:lnSpc>
                <a:spcPct val="115000"/>
              </a:lnSpc>
              <a:spcAft>
                <a:spcPts val="1000"/>
              </a:spcAft>
            </a:pPr>
            <a:r>
              <a:rPr lang="en-GB" sz="1000" b="1" dirty="0">
                <a:latin typeface="Arial"/>
                <a:ea typeface="Calibri"/>
                <a:cs typeface="Times New Roman"/>
              </a:rPr>
              <a:t>Common Issues and Troubleshooting Tips</a:t>
            </a:r>
            <a:endParaRPr lang="en-GB" sz="1000" dirty="0">
              <a:latin typeface="Arial"/>
              <a:ea typeface="Calibri"/>
              <a:cs typeface="Times New Roman"/>
            </a:endParaRPr>
          </a:p>
          <a:p>
            <a:pPr>
              <a:lnSpc>
                <a:spcPct val="115000"/>
              </a:lnSpc>
              <a:spcAft>
                <a:spcPts val="1000"/>
              </a:spcAft>
            </a:pPr>
            <a:r>
              <a:rPr lang="en-GB" sz="1000" b="1" dirty="0">
                <a:latin typeface="Arial"/>
                <a:ea typeface="Calibri"/>
                <a:cs typeface="Times New Roman"/>
              </a:rPr>
              <a:t>Common Issue: </a:t>
            </a:r>
            <a:r>
              <a:rPr lang="en-GB" sz="1000" dirty="0">
                <a:latin typeface="Arial"/>
                <a:ea typeface="Calibri"/>
                <a:cs typeface="Times New Roman"/>
              </a:rPr>
              <a:t>A </a:t>
            </a:r>
            <a:r>
              <a:rPr lang="en-GB" sz="1000" b="1" dirty="0">
                <a:latin typeface="Arial"/>
                <a:ea typeface="Calibri"/>
                <a:cs typeface="Times New Roman"/>
              </a:rPr>
              <a:t>PSDrive</a:t>
            </a:r>
            <a:r>
              <a:rPr lang="en-GB" sz="1000" dirty="0">
                <a:latin typeface="Arial"/>
                <a:ea typeface="Calibri"/>
                <a:cs typeface="Times New Roman"/>
              </a:rPr>
              <a:t> that was present in Windows PowerShell is no longer present.</a:t>
            </a:r>
          </a:p>
          <a:p>
            <a:pPr>
              <a:lnSpc>
                <a:spcPct val="115000"/>
              </a:lnSpc>
              <a:spcAft>
                <a:spcPts val="1000"/>
              </a:spcAft>
            </a:pPr>
            <a:r>
              <a:rPr lang="en-GB" sz="1000" b="1" dirty="0">
                <a:latin typeface="Arial"/>
                <a:ea typeface="Calibri"/>
                <a:cs typeface="Times New Roman"/>
              </a:rPr>
              <a:t>Troubleshooting Tip: </a:t>
            </a:r>
            <a:r>
              <a:rPr lang="en-GB" sz="1000" dirty="0">
                <a:latin typeface="Arial"/>
                <a:ea typeface="Calibri"/>
                <a:cs typeface="Times New Roman"/>
              </a:rPr>
              <a:t>Windows PowerShell always starts with the same default </a:t>
            </a:r>
            <a:r>
              <a:rPr lang="en-GB" sz="1000" b="1" dirty="0">
                <a:latin typeface="Arial"/>
                <a:ea typeface="Calibri"/>
                <a:cs typeface="Times New Roman"/>
              </a:rPr>
              <a:t>PSDrive</a:t>
            </a:r>
            <a:r>
              <a:rPr lang="en-GB" sz="1000" dirty="0">
                <a:latin typeface="Arial"/>
                <a:ea typeface="Calibri"/>
                <a:cs typeface="Times New Roman"/>
              </a:rPr>
              <a:t> mappings. If you create a new mapping that is not persistent, the mapping will not exist in other Windows PowerShell sessions and will not be present in any new Windows PowerShell sessions. You must recreate the mapping in each new session that you open.</a:t>
            </a:r>
          </a:p>
          <a:p>
            <a:pPr>
              <a:lnSpc>
                <a:spcPct val="115000"/>
              </a:lnSpc>
              <a:spcAft>
                <a:spcPts val="1000"/>
              </a:spcAft>
            </a:pPr>
            <a:r>
              <a:rPr lang="en-IN" sz="1000" b="1" dirty="0">
                <a:latin typeface="Arial"/>
                <a:ea typeface="Calibri"/>
                <a:cs typeface="Times New Roman"/>
              </a:rPr>
              <a:t>Note:</a:t>
            </a:r>
            <a:r>
              <a:rPr lang="en-IN" sz="1000" dirty="0">
                <a:latin typeface="Arial"/>
                <a:ea typeface="Calibri"/>
                <a:cs typeface="Times New Roman"/>
              </a:rPr>
              <a:t> Ensure that you cover the common issues and the corresponding troubleshooting tips listed in this section. Encourage students to share tips from their own work environments.</a:t>
            </a:r>
            <a:endParaRPr lang="en-GB"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DF21ECFE-9E6C-40E3-ACBC-EDFDA5C0832E}" type="slidenum">
              <a:rPr lang="en-GB" smtClean="0"/>
              <a:t>21</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5: Using PSProviders and PSDrives</a:t>
            </a:r>
            <a:endParaRPr lang="en-GB" sz="1200" b="1" dirty="0">
              <a:solidFill>
                <a:srgbClr val="336699"/>
              </a:solidFill>
              <a:latin typeface="Arial"/>
            </a:endParaRPr>
          </a:p>
        </p:txBody>
      </p:sp>
    </p:spTree>
    <p:extLst>
      <p:ext uri="{BB962C8B-B14F-4D97-AF65-F5344CB8AC3E}">
        <p14:creationId xmlns:p14="http://schemas.microsoft.com/office/powerpoint/2010/main" val="3845483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GB" sz="1000" b="1" dirty="0">
                <a:latin typeface="Arial" panose="020B0604020202020204" pitchFamily="34" charset="0"/>
                <a:ea typeface="Calibri"/>
                <a:cs typeface="Arial" panose="020B0604020202020204" pitchFamily="34" charset="0"/>
              </a:rPr>
              <a:t>Question</a:t>
            </a:r>
            <a:endParaRPr lang="en-GB" sz="1000" dirty="0">
              <a:latin typeface="Arial" panose="020B0604020202020204" pitchFamily="34" charset="0"/>
              <a:ea typeface="Calibri"/>
              <a:cs typeface="Arial" panose="020B0604020202020204" pitchFamily="34" charset="0"/>
            </a:endParaRPr>
          </a:p>
          <a:p>
            <a:pPr>
              <a:lnSpc>
                <a:spcPct val="115000"/>
              </a:lnSpc>
              <a:spcAft>
                <a:spcPts val="1000"/>
              </a:spcAft>
            </a:pPr>
            <a:r>
              <a:rPr lang="en-US" sz="1000" dirty="0">
                <a:latin typeface="Arial" panose="020B0604020202020204" pitchFamily="34" charset="0"/>
                <a:cs typeface="Arial" panose="020B0604020202020204" pitchFamily="34" charset="0"/>
              </a:rPr>
              <a:t>What other kinds of </a:t>
            </a:r>
            <a:r>
              <a:rPr lang="en-US" sz="1000" b="1" dirty="0">
                <a:latin typeface="Arial" panose="020B0604020202020204" pitchFamily="34" charset="0"/>
                <a:cs typeface="Arial" panose="020B0604020202020204" pitchFamily="34" charset="0"/>
              </a:rPr>
              <a:t>PSProviders</a:t>
            </a:r>
            <a:r>
              <a:rPr lang="en-US" sz="1000" dirty="0">
                <a:latin typeface="Arial" panose="020B0604020202020204" pitchFamily="34" charset="0"/>
                <a:cs typeface="Arial" panose="020B0604020202020204" pitchFamily="34" charset="0"/>
              </a:rPr>
              <a:t> might exist as add-ins in the Windows PowerShell command-line interface?</a:t>
            </a:r>
            <a:endParaRPr lang="en-GB" sz="1000" dirty="0">
              <a:latin typeface="Arial" panose="020B0604020202020204" pitchFamily="34" charset="0"/>
              <a:ea typeface="Calibri"/>
              <a:cs typeface="Arial" panose="020B0604020202020204" pitchFamily="34" charset="0"/>
            </a:endParaRPr>
          </a:p>
          <a:p>
            <a:pPr>
              <a:lnSpc>
                <a:spcPct val="115000"/>
              </a:lnSpc>
              <a:spcAft>
                <a:spcPts val="1000"/>
              </a:spcAft>
            </a:pPr>
            <a:r>
              <a:rPr lang="en-GB" sz="1000" b="1" dirty="0">
                <a:latin typeface="Arial" panose="020B0604020202020204" pitchFamily="34" charset="0"/>
                <a:ea typeface="Calibri"/>
                <a:cs typeface="Arial" panose="020B0604020202020204" pitchFamily="34" charset="0"/>
              </a:rPr>
              <a:t>Answer</a:t>
            </a:r>
            <a:endParaRPr lang="en-GB" sz="1000" dirty="0">
              <a:latin typeface="Arial" panose="020B0604020202020204" pitchFamily="34" charset="0"/>
              <a:ea typeface="Calibri"/>
              <a:cs typeface="Arial" panose="020B0604020202020204" pitchFamily="34" charset="0"/>
            </a:endParaRPr>
          </a:p>
          <a:p>
            <a:pPr>
              <a:lnSpc>
                <a:spcPct val="115000"/>
              </a:lnSpc>
              <a:spcAft>
                <a:spcPts val="1000"/>
              </a:spcAft>
            </a:pPr>
            <a:r>
              <a:rPr lang="en-US" sz="1000" dirty="0">
                <a:latin typeface="Arial" panose="020B0604020202020204" pitchFamily="34" charset="0"/>
                <a:cs typeface="Arial" panose="020B0604020202020204" pitchFamily="34" charset="0"/>
              </a:rPr>
              <a:t>Microsoft has created </a:t>
            </a:r>
            <a:r>
              <a:rPr lang="en-US" sz="1000" b="1" dirty="0">
                <a:latin typeface="Arial" panose="020B0604020202020204" pitchFamily="34" charset="0"/>
                <a:cs typeface="Arial" panose="020B0604020202020204" pitchFamily="34" charset="0"/>
              </a:rPr>
              <a:t>PSProviders</a:t>
            </a:r>
            <a:r>
              <a:rPr lang="en-US" sz="1000" dirty="0">
                <a:latin typeface="Arial" panose="020B0604020202020204" pitchFamily="34" charset="0"/>
                <a:cs typeface="Arial" panose="020B0604020202020204" pitchFamily="34" charset="0"/>
              </a:rPr>
              <a:t> for Active Directory Domain Services (AD DS), Microsoft SQL Server, Microsoft Internet Information Services (IIS), and many other products and technologies. Independent software vendors (ISVs) can also create add-in </a:t>
            </a:r>
            <a:r>
              <a:rPr lang="en-US" sz="1000" b="1" dirty="0">
                <a:latin typeface="Arial" panose="020B0604020202020204" pitchFamily="34" charset="0"/>
                <a:cs typeface="Arial" panose="020B0604020202020204" pitchFamily="34" charset="0"/>
              </a:rPr>
              <a:t>PSProviders</a:t>
            </a:r>
            <a:r>
              <a:rPr lang="en-US" sz="1000" dirty="0">
                <a:latin typeface="Arial" panose="020B0604020202020204" pitchFamily="34" charset="0"/>
                <a:cs typeface="Arial" panose="020B0604020202020204" pitchFamily="34" charset="0"/>
              </a:rPr>
              <a:t>.</a:t>
            </a:r>
            <a:endParaRPr lang="en-GB" sz="1000" dirty="0">
              <a:latin typeface="Arial" panose="020B0604020202020204" pitchFamily="34" charset="0"/>
              <a:ea typeface="Calibri"/>
              <a:cs typeface="Arial" panose="020B0604020202020204" pitchFamily="34" charset="0"/>
            </a:endParaRPr>
          </a:p>
        </p:txBody>
      </p:sp>
      <p:sp>
        <p:nvSpPr>
          <p:cNvPr id="4" name="Slide Number Placeholder 3"/>
          <p:cNvSpPr>
            <a:spLocks noGrp="1"/>
          </p:cNvSpPr>
          <p:nvPr>
            <p:ph type="sldNum" sz="quarter" idx="10"/>
          </p:nvPr>
        </p:nvSpPr>
        <p:spPr/>
        <p:txBody>
          <a:bodyPr/>
          <a:lstStyle/>
          <a:p>
            <a:fld id="{DF21ECFE-9E6C-40E3-ACBC-EDFDA5C0832E}" type="slidenum">
              <a:rPr lang="en-GB" smtClean="0"/>
              <a:t>3</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5: Using PSProviders and PSDrives</a:t>
            </a:r>
            <a:endParaRPr lang="en-GB" sz="1200" b="1" dirty="0">
              <a:solidFill>
                <a:srgbClr val="336699"/>
              </a:solidFill>
              <a:latin typeface="Arial"/>
            </a:endParaRPr>
          </a:p>
        </p:txBody>
      </p:sp>
    </p:spTree>
    <p:extLst>
      <p:ext uri="{BB962C8B-B14F-4D97-AF65-F5344CB8AC3E}">
        <p14:creationId xmlns:p14="http://schemas.microsoft.com/office/powerpoint/2010/main" val="39238770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DF21ECFE-9E6C-40E3-ACBC-EDFDA5C0832E}" type="slidenum">
              <a:rPr lang="en-GB" smtClean="0"/>
              <a:t>4</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5: Using PSProviders and PSDrives</a:t>
            </a:r>
            <a:endParaRPr lang="en-GB" sz="1200" b="1" dirty="0">
              <a:solidFill>
                <a:srgbClr val="336699"/>
              </a:solidFill>
              <a:latin typeface="Arial"/>
            </a:endParaRPr>
          </a:p>
        </p:txBody>
      </p:sp>
    </p:spTree>
    <p:extLst>
      <p:ext uri="{BB962C8B-B14F-4D97-AF65-F5344CB8AC3E}">
        <p14:creationId xmlns:p14="http://schemas.microsoft.com/office/powerpoint/2010/main" val="30712449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DF21ECFE-9E6C-40E3-ACBC-EDFDA5C0832E}" type="slidenum">
              <a:rPr lang="en-GB" smtClean="0"/>
              <a:t>5</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5: Using PSProviders and PSDrives</a:t>
            </a:r>
            <a:endParaRPr lang="en-GB" sz="1200" b="1" dirty="0">
              <a:solidFill>
                <a:srgbClr val="336699"/>
              </a:solidFill>
              <a:latin typeface="Arial"/>
            </a:endParaRPr>
          </a:p>
        </p:txBody>
      </p:sp>
    </p:spTree>
    <p:extLst>
      <p:ext uri="{BB962C8B-B14F-4D97-AF65-F5344CB8AC3E}">
        <p14:creationId xmlns:p14="http://schemas.microsoft.com/office/powerpoint/2010/main" val="13211446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DF21ECFE-9E6C-40E3-ACBC-EDFDA5C0832E}" type="slidenum">
              <a:rPr lang="en-GB" smtClean="0"/>
              <a:t>6</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5: Using PSProviders and PSDrives</a:t>
            </a:r>
            <a:endParaRPr lang="en-GB" sz="1200" b="1" dirty="0">
              <a:solidFill>
                <a:srgbClr val="336699"/>
              </a:solidFill>
              <a:latin typeface="Arial"/>
            </a:endParaRPr>
          </a:p>
        </p:txBody>
      </p:sp>
    </p:spTree>
    <p:extLst>
      <p:ext uri="{BB962C8B-B14F-4D97-AF65-F5344CB8AC3E}">
        <p14:creationId xmlns:p14="http://schemas.microsoft.com/office/powerpoint/2010/main" val="11566834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dirty="0">
                <a:latin typeface="Arial"/>
                <a:ea typeface="Calibri"/>
                <a:cs typeface="Times New Roman"/>
              </a:rPr>
              <a:t>Because these commands are short, no script in the </a:t>
            </a:r>
            <a:r>
              <a:rPr lang="en-GB" sz="1000" b="1" dirty="0">
                <a:latin typeface="Arial"/>
                <a:ea typeface="Calibri"/>
                <a:cs typeface="Times New Roman"/>
              </a:rPr>
              <a:t>E:\Mod05\Democode</a:t>
            </a:r>
            <a:r>
              <a:rPr lang="en-GB" sz="1000" dirty="0">
                <a:latin typeface="Arial"/>
                <a:ea typeface="Calibri"/>
                <a:cs typeface="Times New Roman"/>
              </a:rPr>
              <a:t> folder contains these commands.</a:t>
            </a:r>
          </a:p>
          <a:p>
            <a:pPr>
              <a:lnSpc>
                <a:spcPct val="115000"/>
              </a:lnSpc>
              <a:spcAft>
                <a:spcPts val="1000"/>
              </a:spcAft>
            </a:pPr>
            <a:r>
              <a:rPr lang="en-GB" sz="1000" dirty="0">
                <a:latin typeface="Arial"/>
                <a:ea typeface="Calibri"/>
                <a:cs typeface="Times New Roman"/>
              </a:rPr>
              <a:t>At the end of this demonstration, do not revert the virtual machines as they are needed for the next demonstration.</a:t>
            </a:r>
          </a:p>
          <a:p>
            <a:pPr>
              <a:lnSpc>
                <a:spcPct val="115000"/>
              </a:lnSpc>
              <a:spcAft>
                <a:spcPts val="1000"/>
              </a:spcAft>
            </a:pPr>
            <a:r>
              <a:rPr lang="en-GB" sz="1000" b="1" dirty="0">
                <a:latin typeface="Arial"/>
                <a:ea typeface="Calibri"/>
                <a:cs typeface="Times New Roman"/>
              </a:rPr>
              <a:t>Preparation Steps</a:t>
            </a:r>
            <a:endParaRPr lang="en-GB" sz="1000" dirty="0">
              <a:latin typeface="Arial"/>
              <a:ea typeface="Calibri"/>
              <a:cs typeface="Times New Roman"/>
            </a:endParaRPr>
          </a:p>
          <a:p>
            <a:pPr>
              <a:lnSpc>
                <a:spcPct val="115000"/>
              </a:lnSpc>
              <a:spcAft>
                <a:spcPts val="1000"/>
              </a:spcAft>
            </a:pPr>
            <a:r>
              <a:rPr lang="en-GB" sz="1000" dirty="0">
                <a:latin typeface="Arial"/>
                <a:ea typeface="Calibri"/>
                <a:cs typeface="Times New Roman"/>
              </a:rPr>
              <a:t>You should </a:t>
            </a:r>
            <a:r>
              <a:rPr lang="ga-IE" sz="1000" dirty="0">
                <a:latin typeface="Arial"/>
                <a:ea typeface="Calibri"/>
                <a:cs typeface="Times New Roman"/>
              </a:rPr>
              <a:t>have completed the preparation steps in the </a:t>
            </a:r>
            <a:r>
              <a:rPr lang="en-GB" sz="1000" dirty="0">
                <a:latin typeface="Arial"/>
                <a:ea typeface="Calibri"/>
                <a:cs typeface="Times New Roman"/>
              </a:rPr>
              <a:t>I</a:t>
            </a:r>
            <a:r>
              <a:rPr lang="ga-IE" sz="1000" dirty="0">
                <a:latin typeface="Arial"/>
                <a:ea typeface="Calibri"/>
                <a:cs typeface="Times New Roman"/>
              </a:rPr>
              <a:t>nstructor </a:t>
            </a:r>
            <a:r>
              <a:rPr lang="en-GB" sz="1000" dirty="0">
                <a:latin typeface="Arial"/>
                <a:ea typeface="Calibri"/>
                <a:cs typeface="Times New Roman"/>
              </a:rPr>
              <a:t>N</a:t>
            </a:r>
            <a:r>
              <a:rPr lang="ga-IE" sz="1000" dirty="0">
                <a:latin typeface="Arial"/>
                <a:ea typeface="Calibri"/>
                <a:cs typeface="Times New Roman"/>
              </a:rPr>
              <a:t>otes </a:t>
            </a:r>
            <a:r>
              <a:rPr lang="en-GB" sz="1000" dirty="0">
                <a:latin typeface="Arial"/>
                <a:ea typeface="Calibri"/>
                <a:cs typeface="Times New Roman"/>
              </a:rPr>
              <a:t>of the </a:t>
            </a:r>
            <a:r>
              <a:rPr lang="ga-IE" sz="1000" dirty="0">
                <a:latin typeface="Arial"/>
                <a:ea typeface="Calibri"/>
                <a:cs typeface="Times New Roman"/>
              </a:rPr>
              <a:t>Module Overview slide</a:t>
            </a:r>
            <a:r>
              <a:rPr lang="en-GB" sz="1000" dirty="0">
                <a:latin typeface="Arial"/>
                <a:ea typeface="Calibri"/>
                <a:cs typeface="Times New Roman"/>
              </a:rPr>
              <a:t>. You should also have </a:t>
            </a:r>
            <a:r>
              <a:rPr lang="ga-IE" sz="1000" dirty="0">
                <a:latin typeface="Arial"/>
                <a:ea typeface="Calibri"/>
                <a:cs typeface="Times New Roman"/>
              </a:rPr>
              <a:t>signed in to the </a:t>
            </a:r>
            <a:r>
              <a:rPr lang="en-GB" sz="1000" b="1" dirty="0">
                <a:latin typeface="Arial"/>
                <a:ea typeface="Calibri"/>
                <a:cs typeface="Times New Roman"/>
              </a:rPr>
              <a:t>10961C-LON-DC1, 10961C-LON-SVR1,</a:t>
            </a:r>
            <a:r>
              <a:rPr lang="en-GB" sz="1000" dirty="0">
                <a:latin typeface="Arial"/>
                <a:ea typeface="Calibri"/>
                <a:cs typeface="Times New Roman"/>
              </a:rPr>
              <a:t> </a:t>
            </a:r>
            <a:r>
              <a:rPr lang="ga-IE" sz="1000" dirty="0">
                <a:latin typeface="Arial"/>
                <a:ea typeface="Calibri"/>
                <a:cs typeface="Times New Roman"/>
              </a:rPr>
              <a:t>and </a:t>
            </a:r>
            <a:r>
              <a:rPr lang="en-GB" sz="1000" b="1" dirty="0">
                <a:latin typeface="Arial"/>
                <a:ea typeface="Calibri"/>
                <a:cs typeface="Times New Roman"/>
              </a:rPr>
              <a:t>10961C-LON-CL1</a:t>
            </a:r>
            <a:r>
              <a:rPr lang="ga-IE" sz="1000" dirty="0">
                <a:latin typeface="Arial"/>
                <a:ea typeface="Calibri"/>
                <a:cs typeface="Times New Roman"/>
              </a:rPr>
              <a:t> virtual machines </a:t>
            </a:r>
            <a:r>
              <a:rPr lang="en-GB" sz="1000" dirty="0">
                <a:latin typeface="Arial"/>
                <a:ea typeface="Calibri"/>
                <a:cs typeface="Times New Roman"/>
              </a:rPr>
              <a:t>(VMs) </a:t>
            </a:r>
            <a:r>
              <a:rPr lang="ga-IE" sz="1000" dirty="0">
                <a:latin typeface="Arial"/>
                <a:ea typeface="Calibri"/>
                <a:cs typeface="Times New Roman"/>
              </a:rPr>
              <a:t>as </a:t>
            </a:r>
            <a:r>
              <a:rPr lang="en-GB" sz="1000" b="1" dirty="0">
                <a:latin typeface="Arial"/>
                <a:ea typeface="Calibri"/>
                <a:cs typeface="Times New Roman"/>
              </a:rPr>
              <a:t>Adatum\Administrator</a:t>
            </a:r>
            <a:r>
              <a:rPr lang="ga-IE" sz="1000" dirty="0">
                <a:latin typeface="Arial"/>
                <a:ea typeface="Calibri"/>
                <a:cs typeface="Times New Roman"/>
              </a:rPr>
              <a:t> with </a:t>
            </a:r>
            <a:r>
              <a:rPr lang="en-GB" sz="1000" dirty="0">
                <a:latin typeface="Arial"/>
                <a:ea typeface="Calibri"/>
                <a:cs typeface="Times New Roman"/>
              </a:rPr>
              <a:t>the </a:t>
            </a:r>
            <a:r>
              <a:rPr lang="ga-IE" sz="1000" dirty="0">
                <a:latin typeface="Arial"/>
                <a:ea typeface="Calibri"/>
                <a:cs typeface="Times New Roman"/>
              </a:rPr>
              <a:t>password </a:t>
            </a:r>
            <a:r>
              <a:rPr lang="en-GB" sz="1000" b="1" dirty="0">
                <a:latin typeface="Arial"/>
                <a:ea typeface="Calibri"/>
                <a:cs typeface="Times New Roman"/>
              </a:rPr>
              <a:t>Pa55w.rd</a:t>
            </a:r>
            <a:r>
              <a:rPr lang="en-GB" sz="1000" dirty="0">
                <a:latin typeface="Arial"/>
                <a:ea typeface="Calibri"/>
                <a:cs typeface="Times New Roman"/>
              </a:rPr>
              <a:t>.</a:t>
            </a:r>
          </a:p>
          <a:p>
            <a:pPr>
              <a:lnSpc>
                <a:spcPct val="115000"/>
              </a:lnSpc>
              <a:spcAft>
                <a:spcPts val="1000"/>
              </a:spcAft>
            </a:pPr>
            <a:r>
              <a:rPr lang="en-GB" sz="1000" dirty="0">
                <a:latin typeface="Arial"/>
                <a:ea typeface="Calibri"/>
                <a:cs typeface="Times New Roman"/>
              </a:rPr>
              <a:t>You should perform the d</a:t>
            </a:r>
            <a:r>
              <a:rPr lang="ga-IE" sz="1000" dirty="0">
                <a:latin typeface="Arial"/>
                <a:ea typeface="Calibri"/>
                <a:cs typeface="Times New Roman"/>
              </a:rPr>
              <a:t>emo</a:t>
            </a:r>
            <a:r>
              <a:rPr lang="en-GB" sz="1000" dirty="0">
                <a:latin typeface="Arial"/>
                <a:ea typeface="Calibri"/>
                <a:cs typeface="Times New Roman"/>
              </a:rPr>
              <a:t>nstration s</a:t>
            </a:r>
            <a:r>
              <a:rPr lang="ga-IE" sz="1000" dirty="0">
                <a:latin typeface="Arial"/>
                <a:ea typeface="Calibri"/>
                <a:cs typeface="Times New Roman"/>
              </a:rPr>
              <a:t>teps on the </a:t>
            </a:r>
            <a:r>
              <a:rPr lang="en-GB" sz="1000" b="1" dirty="0">
                <a:latin typeface="Arial"/>
                <a:ea typeface="Calibri"/>
                <a:cs typeface="Times New Roman"/>
              </a:rPr>
              <a:t>10961C-LON-CL1</a:t>
            </a:r>
            <a:r>
              <a:rPr lang="en-GB" sz="1000" dirty="0">
                <a:latin typeface="Arial"/>
                <a:ea typeface="Calibri"/>
                <a:cs typeface="Times New Roman"/>
              </a:rPr>
              <a:t> </a:t>
            </a:r>
            <a:r>
              <a:rPr lang="ga-IE" sz="1000" dirty="0">
                <a:latin typeface="Arial"/>
                <a:ea typeface="Calibri"/>
                <a:cs typeface="Times New Roman"/>
              </a:rPr>
              <a:t>VM </a:t>
            </a:r>
            <a:r>
              <a:rPr lang="en-GB" sz="1000" dirty="0">
                <a:latin typeface="Arial"/>
                <a:ea typeface="Calibri"/>
                <a:cs typeface="Times New Roman"/>
              </a:rPr>
              <a:t>in the </a:t>
            </a:r>
            <a:r>
              <a:rPr lang="en-GB" sz="1000" b="1" dirty="0">
                <a:latin typeface="Arial"/>
                <a:ea typeface="Calibri"/>
                <a:cs typeface="Times New Roman"/>
              </a:rPr>
              <a:t>Windows PowerShell</a:t>
            </a:r>
            <a:r>
              <a:rPr lang="en-GB" sz="1000" dirty="0">
                <a:latin typeface="Arial"/>
                <a:ea typeface="Calibri"/>
                <a:cs typeface="Times New Roman"/>
              </a:rPr>
              <a:t> console.</a:t>
            </a:r>
          </a:p>
          <a:p>
            <a:pPr>
              <a:lnSpc>
                <a:spcPct val="115000"/>
              </a:lnSpc>
              <a:spcAft>
                <a:spcPts val="1000"/>
              </a:spcAft>
            </a:pPr>
            <a:r>
              <a:rPr lang="en-GB" sz="1000" b="1" dirty="0">
                <a:latin typeface="Arial"/>
                <a:ea typeface="Calibri"/>
                <a:cs typeface="Times New Roman"/>
              </a:rPr>
              <a:t>Demonstration Steps</a:t>
            </a:r>
            <a:endParaRPr lang="en-GB"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On </a:t>
            </a:r>
            <a:r>
              <a:rPr lang="en-US" sz="1000" b="1" dirty="0">
                <a:effectLst/>
                <a:latin typeface="Arial"/>
                <a:ea typeface="Times New Roman"/>
                <a:cs typeface="Times New Roman"/>
              </a:rPr>
              <a:t>LON-CL1</a:t>
            </a:r>
            <a:r>
              <a:rPr lang="en-US" sz="1000" dirty="0">
                <a:effectLst/>
                <a:latin typeface="Arial"/>
                <a:ea typeface="Times New Roman"/>
                <a:cs typeface="Times New Roman"/>
              </a:rPr>
              <a:t>, click Start and then type </a:t>
            </a:r>
            <a:r>
              <a:rPr lang="en-US" sz="1000" b="1" dirty="0">
                <a:effectLst/>
                <a:latin typeface="Arial"/>
                <a:ea typeface="Times New Roman"/>
                <a:cs typeface="Times New Roman"/>
              </a:rPr>
              <a:t>powersh</a:t>
            </a:r>
            <a:r>
              <a:rPr lang="en-US" sz="1000" dirty="0">
                <a:effectLst/>
                <a:latin typeface="Arial"/>
                <a:ea typeface="Times New Roman"/>
                <a:cs typeface="Times New Roman"/>
              </a:rPr>
              <a:t>. </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In the results list, right-click </a:t>
            </a:r>
            <a:r>
              <a:rPr lang="en-US" sz="1000" b="1" dirty="0">
                <a:effectLst/>
                <a:latin typeface="Arial"/>
                <a:ea typeface="Times New Roman"/>
                <a:cs typeface="Times New Roman"/>
              </a:rPr>
              <a:t>Windows PowerShell</a:t>
            </a:r>
            <a:r>
              <a:rPr lang="en-US" sz="1000" dirty="0">
                <a:effectLst/>
                <a:latin typeface="Arial"/>
                <a:ea typeface="Times New Roman"/>
                <a:cs typeface="Times New Roman"/>
              </a:rPr>
              <a:t> and then click </a:t>
            </a:r>
            <a:r>
              <a:rPr lang="en-US" sz="1000" b="1" dirty="0">
                <a:effectLst/>
                <a:latin typeface="Arial"/>
                <a:ea typeface="Times New Roman"/>
                <a:cs typeface="Times New Roman"/>
              </a:rPr>
              <a:t>Run as administrator</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In the </a:t>
            </a:r>
            <a:r>
              <a:rPr lang="en-US" sz="1000" b="1" dirty="0">
                <a:effectLst/>
                <a:latin typeface="Arial"/>
                <a:ea typeface="Times New Roman"/>
                <a:cs typeface="Times New Roman"/>
              </a:rPr>
              <a:t>Windows PowerShell</a:t>
            </a:r>
            <a:r>
              <a:rPr lang="en-US" sz="1000" dirty="0">
                <a:effectLst/>
                <a:latin typeface="Arial"/>
                <a:ea typeface="Times New Roman"/>
                <a:cs typeface="Times New Roman"/>
              </a:rPr>
              <a:t> console, type the following command, and then press Enter:</a:t>
            </a:r>
            <a:endParaRPr lang="en-GB" sz="1000" dirty="0">
              <a:effectLst/>
              <a:latin typeface="Arial"/>
              <a:ea typeface="Times New Roman"/>
              <a:cs typeface="Times New Roman"/>
            </a:endParaRPr>
          </a:p>
          <a:p>
            <a:pPr marL="539750" marR="73025">
              <a:lnSpc>
                <a:spcPct val="115000"/>
              </a:lnSpc>
              <a:spcBef>
                <a:spcPts val="600"/>
              </a:spcBef>
              <a:spcAft>
                <a:spcPts val="995"/>
              </a:spcAft>
            </a:pPr>
            <a:r>
              <a:rPr lang="en-US" sz="1000" dirty="0">
                <a:effectLst/>
                <a:latin typeface="Arial"/>
                <a:ea typeface="Times New Roman"/>
                <a:cs typeface="Times New Roman"/>
              </a:rPr>
              <a:t>Get-PSProvider</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startAt="4"/>
            </a:pPr>
            <a:r>
              <a:rPr lang="en-US" sz="1000" dirty="0">
                <a:effectLst/>
                <a:latin typeface="Arial"/>
                <a:ea typeface="Times New Roman"/>
                <a:cs typeface="Times New Roman"/>
              </a:rPr>
              <a:t>In the console, type the following command, and then press Enter:</a:t>
            </a:r>
            <a:endParaRPr lang="en-GB" sz="1000" dirty="0">
              <a:effectLst/>
              <a:latin typeface="Arial"/>
              <a:ea typeface="Times New Roman"/>
              <a:cs typeface="Times New Roman"/>
            </a:endParaRPr>
          </a:p>
          <a:p>
            <a:pPr marL="539750" marR="73025">
              <a:lnSpc>
                <a:spcPct val="115000"/>
              </a:lnSpc>
              <a:spcBef>
                <a:spcPts val="600"/>
              </a:spcBef>
              <a:spcAft>
                <a:spcPts val="995"/>
              </a:spcAft>
            </a:pPr>
            <a:r>
              <a:rPr lang="en-US" sz="1000" dirty="0">
                <a:effectLst/>
                <a:latin typeface="Arial"/>
                <a:ea typeface="Times New Roman"/>
                <a:cs typeface="Times New Roman"/>
              </a:rPr>
              <a:t>Import-Module ActiveDirectory</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a:effectLst/>
                <a:latin typeface="Arial"/>
                <a:ea typeface="Times New Roman"/>
                <a:cs typeface="Times New Roman"/>
              </a:rPr>
              <a:t>In the console, type the following command, and then press Enter:</a:t>
            </a:r>
            <a:endParaRPr lang="en-GB" sz="1000" dirty="0">
              <a:effectLst/>
              <a:latin typeface="Arial"/>
              <a:ea typeface="Times New Roman"/>
              <a:cs typeface="Times New Roman"/>
            </a:endParaRPr>
          </a:p>
          <a:p>
            <a:pPr marL="539750" marR="73025">
              <a:lnSpc>
                <a:spcPct val="115000"/>
              </a:lnSpc>
              <a:spcBef>
                <a:spcPts val="600"/>
              </a:spcBef>
              <a:spcAft>
                <a:spcPts val="995"/>
              </a:spcAft>
            </a:pPr>
            <a:r>
              <a:rPr lang="en-US" sz="1000" dirty="0">
                <a:effectLst/>
                <a:latin typeface="Arial"/>
                <a:ea typeface="Times New Roman"/>
                <a:cs typeface="Times New Roman"/>
              </a:rPr>
              <a:t>Get-PSProvider</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startAt="6"/>
            </a:pPr>
            <a:r>
              <a:rPr lang="en-US" sz="1000" dirty="0">
                <a:effectLst/>
                <a:latin typeface="Arial"/>
                <a:ea typeface="Times New Roman"/>
                <a:cs typeface="Times New Roman"/>
              </a:rPr>
              <a:t>In the console, type the following command, and then press Enter:</a:t>
            </a:r>
            <a:endParaRPr lang="en-GB" sz="1000" dirty="0">
              <a:effectLst/>
              <a:latin typeface="Arial"/>
              <a:ea typeface="Times New Roman"/>
              <a:cs typeface="Times New Roman"/>
            </a:endParaRPr>
          </a:p>
          <a:p>
            <a:pPr marL="539750" marR="73025">
              <a:lnSpc>
                <a:spcPts val="1000"/>
              </a:lnSpc>
              <a:spcBef>
                <a:spcPts val="600"/>
              </a:spcBef>
              <a:spcAft>
                <a:spcPts val="600"/>
              </a:spcAft>
            </a:pPr>
            <a:r>
              <a:rPr lang="en-US" sz="1000" dirty="0">
                <a:effectLst/>
                <a:latin typeface="Arial"/>
                <a:ea typeface="Times New Roman"/>
                <a:cs typeface="Times New Roman"/>
              </a:rPr>
              <a:t>Get-Help Registry</a:t>
            </a:r>
            <a:endParaRPr lang="en-GB"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DF21ECFE-9E6C-40E3-ACBC-EDFDA5C0832E}" type="slidenum">
              <a:rPr lang="en-GB" smtClean="0"/>
              <a:t>7</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5: Using PSProviders and PSDrives</a:t>
            </a:r>
            <a:endParaRPr lang="en-GB" sz="1200" b="1" dirty="0">
              <a:solidFill>
                <a:srgbClr val="336699"/>
              </a:solidFill>
              <a:latin typeface="Arial"/>
            </a:endParaRPr>
          </a:p>
        </p:txBody>
      </p:sp>
    </p:spTree>
    <p:extLst>
      <p:ext uri="{BB962C8B-B14F-4D97-AF65-F5344CB8AC3E}">
        <p14:creationId xmlns:p14="http://schemas.microsoft.com/office/powerpoint/2010/main" val="32368817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GB" sz="1000" b="1" dirty="0">
                <a:latin typeface="Arial"/>
                <a:ea typeface="Calibri"/>
                <a:cs typeface="Times New Roman"/>
              </a:rPr>
              <a:t>Question</a:t>
            </a:r>
            <a:endParaRPr lang="en-GB" sz="1000" dirty="0">
              <a:latin typeface="Arial"/>
              <a:ea typeface="Calibri"/>
              <a:cs typeface="Times New Roman"/>
            </a:endParaRPr>
          </a:p>
          <a:p>
            <a:pPr>
              <a:lnSpc>
                <a:spcPct val="115000"/>
              </a:lnSpc>
              <a:spcAft>
                <a:spcPts val="1000"/>
              </a:spcAft>
            </a:pPr>
            <a:r>
              <a:rPr lang="en-GB" sz="1000" dirty="0">
                <a:latin typeface="Arial"/>
                <a:ea typeface="Calibri"/>
                <a:cs typeface="Times New Roman"/>
              </a:rPr>
              <a:t>What are dynamic parameters and how do they relate to </a:t>
            </a:r>
            <a:r>
              <a:rPr lang="en-GB" sz="1000" b="1" dirty="0">
                <a:latin typeface="Arial"/>
                <a:ea typeface="Calibri"/>
                <a:cs typeface="Times New Roman"/>
              </a:rPr>
              <a:t>PSProviders</a:t>
            </a:r>
            <a:r>
              <a:rPr lang="en-GB" sz="1000" dirty="0">
                <a:latin typeface="Arial"/>
                <a:ea typeface="Calibri"/>
                <a:cs typeface="Times New Roman"/>
              </a:rPr>
              <a:t>?</a:t>
            </a:r>
          </a:p>
          <a:p>
            <a:pPr>
              <a:lnSpc>
                <a:spcPct val="115000"/>
              </a:lnSpc>
              <a:spcAft>
                <a:spcPts val="1000"/>
              </a:spcAft>
            </a:pPr>
            <a:r>
              <a:rPr lang="en-GB" sz="1000" b="1" dirty="0">
                <a:latin typeface="Arial"/>
                <a:ea typeface="Calibri"/>
                <a:cs typeface="Times New Roman"/>
              </a:rPr>
              <a:t>Answer</a:t>
            </a:r>
            <a:endParaRPr lang="en-GB" sz="1000" dirty="0">
              <a:latin typeface="Arial"/>
              <a:ea typeface="Calibri"/>
              <a:cs typeface="Times New Roman"/>
            </a:endParaRPr>
          </a:p>
          <a:p>
            <a:pPr>
              <a:lnSpc>
                <a:spcPct val="115000"/>
              </a:lnSpc>
              <a:spcAft>
                <a:spcPts val="1000"/>
              </a:spcAft>
            </a:pPr>
            <a:r>
              <a:rPr lang="en-GB" sz="1000" i="1" dirty="0">
                <a:latin typeface="Arial"/>
                <a:ea typeface="Calibri"/>
                <a:cs typeface="Times New Roman"/>
              </a:rPr>
              <a:t>Dynamic parameters</a:t>
            </a:r>
            <a:r>
              <a:rPr lang="en-GB" sz="1000" dirty="0">
                <a:latin typeface="Arial"/>
                <a:ea typeface="Calibri"/>
                <a:cs typeface="Times New Roman"/>
              </a:rPr>
              <a:t> are parameters that are available only under certain conditions. </a:t>
            </a:r>
            <a:r>
              <a:rPr lang="en-GB" sz="1000" b="1" dirty="0">
                <a:latin typeface="Arial"/>
                <a:ea typeface="Calibri"/>
                <a:cs typeface="Times New Roman"/>
              </a:rPr>
              <a:t>PSProviders</a:t>
            </a:r>
            <a:r>
              <a:rPr lang="en-GB" sz="1000" dirty="0">
                <a:latin typeface="Arial"/>
                <a:ea typeface="Calibri"/>
                <a:cs typeface="Times New Roman"/>
              </a:rPr>
              <a:t> sometimes define dynamic parameters for certain cmdlets to help manage the underlying technology.</a:t>
            </a:r>
          </a:p>
        </p:txBody>
      </p:sp>
      <p:sp>
        <p:nvSpPr>
          <p:cNvPr id="4" name="Slide Number Placeholder 3"/>
          <p:cNvSpPr>
            <a:spLocks noGrp="1"/>
          </p:cNvSpPr>
          <p:nvPr>
            <p:ph type="sldNum" sz="quarter" idx="10"/>
          </p:nvPr>
        </p:nvSpPr>
        <p:spPr/>
        <p:txBody>
          <a:bodyPr/>
          <a:lstStyle/>
          <a:p>
            <a:fld id="{DF21ECFE-9E6C-40E3-ACBC-EDFDA5C0832E}" type="slidenum">
              <a:rPr lang="en-GB" smtClean="0"/>
              <a:t>8</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5: Using PSProviders and PSDrives</a:t>
            </a:r>
            <a:endParaRPr lang="en-GB" sz="1200" b="1" dirty="0">
              <a:solidFill>
                <a:srgbClr val="336699"/>
              </a:solidFill>
              <a:latin typeface="Arial"/>
            </a:endParaRPr>
          </a:p>
        </p:txBody>
      </p:sp>
    </p:spTree>
    <p:extLst>
      <p:ext uri="{BB962C8B-B14F-4D97-AF65-F5344CB8AC3E}">
        <p14:creationId xmlns:p14="http://schemas.microsoft.com/office/powerpoint/2010/main" val="31485268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DF21ECFE-9E6C-40E3-ACBC-EDFDA5C0832E}" type="slidenum">
              <a:rPr lang="en-GB" smtClean="0"/>
              <a:t>9</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5: Using PSProviders and PSDrives</a:t>
            </a:r>
            <a:endParaRPr lang="en-GB" sz="1200" b="1" dirty="0">
              <a:solidFill>
                <a:srgbClr val="336699"/>
              </a:solidFill>
              <a:latin typeface="Arial"/>
            </a:endParaRPr>
          </a:p>
        </p:txBody>
      </p:sp>
    </p:spTree>
    <p:extLst>
      <p:ext uri="{BB962C8B-B14F-4D97-AF65-F5344CB8AC3E}">
        <p14:creationId xmlns:p14="http://schemas.microsoft.com/office/powerpoint/2010/main" val="30806457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639933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2.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2.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2.xml"/><Relationship Id="rId1" Type="http://schemas.openxmlformats.org/officeDocument/2006/relationships/tags" Target="../tags/tag2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GB" dirty="0"/>
              <a:t>Module 5</a:t>
            </a:r>
          </a:p>
        </p:txBody>
      </p:sp>
      <p:sp>
        <p:nvSpPr>
          <p:cNvPr id="3" name="Subtitle 2"/>
          <p:cNvSpPr>
            <a:spLocks noGrp="1"/>
          </p:cNvSpPr>
          <p:nvPr>
            <p:ph type="subTitle" sz="quarter" idx="1"/>
          </p:nvPr>
        </p:nvSpPr>
        <p:spPr/>
        <p:txBody>
          <a:bodyPr/>
          <a:lstStyle/>
          <a:p>
            <a:r>
              <a:rPr lang="en-GB" dirty="0"/>
              <a:t>Using PSProviders and PSDrives
</a:t>
            </a:r>
          </a:p>
        </p:txBody>
      </p:sp>
    </p:spTree>
    <p:custDataLst>
      <p:tags r:id="rId1"/>
    </p:custDataLst>
    <p:extLst>
      <p:ext uri="{BB962C8B-B14F-4D97-AF65-F5344CB8AC3E}">
        <p14:creationId xmlns:p14="http://schemas.microsoft.com/office/powerpoint/2010/main" val="12866545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46d19e94-0595-486d-b6c3-831276b5cc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Cmdlets for using PSDrives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1" dirty="0"/>
              <a:t>PSDrives</a:t>
            </a:r>
            <a:r>
              <a:rPr lang="en-US" dirty="0"/>
              <a:t> contain items, child items, and item properties</a:t>
            </a:r>
          </a:p>
          <a:p>
            <a:r>
              <a:rPr lang="en-US" dirty="0"/>
              <a:t>Run the </a:t>
            </a:r>
            <a:r>
              <a:rPr lang="en-US" b="1" dirty="0"/>
              <a:t>Get-Command </a:t>
            </a:r>
            <a:r>
              <a:rPr lang="en-US" b="1" i="1" dirty="0"/>
              <a:t>–Noun</a:t>
            </a:r>
            <a:r>
              <a:rPr lang="en-US" b="1" dirty="0"/>
              <a:t> Item </a:t>
            </a:r>
            <a:r>
              <a:rPr lang="en-US" dirty="0"/>
              <a:t>(or </a:t>
            </a:r>
            <a:r>
              <a:rPr lang="en-US" b="1" dirty="0"/>
              <a:t>ChildItem </a:t>
            </a:r>
            <a:r>
              <a:rPr lang="en-US" dirty="0"/>
              <a:t>or </a:t>
            </a:r>
            <a:r>
              <a:rPr lang="en-US" b="1" dirty="0"/>
              <a:t>ItemProperty)</a:t>
            </a:r>
            <a:r>
              <a:rPr lang="en-US" dirty="0"/>
              <a:t> cmdlet for a list of commands that manage </a:t>
            </a:r>
            <a:r>
              <a:rPr lang="en-US" b="1" dirty="0"/>
              <a:t>PSDrive</a:t>
            </a:r>
            <a:r>
              <a:rPr lang="en-US" dirty="0"/>
              <a:t> contents</a:t>
            </a:r>
          </a:p>
          <a:p>
            <a:r>
              <a:rPr lang="en-US" dirty="0"/>
              <a:t>Run the </a:t>
            </a:r>
            <a:r>
              <a:rPr lang="en-US" b="1" dirty="0"/>
              <a:t>Get-Command </a:t>
            </a:r>
            <a:r>
              <a:rPr lang="en-US" b="1" i="1" dirty="0"/>
              <a:t>–Noun</a:t>
            </a:r>
            <a:r>
              <a:rPr lang="en-US" dirty="0"/>
              <a:t> </a:t>
            </a:r>
            <a:r>
              <a:rPr lang="en-US" b="1" dirty="0"/>
              <a:t>Location</a:t>
            </a:r>
            <a:r>
              <a:rPr lang="en-US" dirty="0"/>
              <a:t> cmdlet to find commands for managing </a:t>
            </a:r>
            <a:r>
              <a:rPr lang="en-US" b="1" dirty="0"/>
              <a:t>PSDrive</a:t>
            </a:r>
            <a:r>
              <a:rPr lang="en-US" dirty="0"/>
              <a:t> locations</a:t>
            </a:r>
          </a:p>
        </p:txBody>
      </p:sp>
    </p:spTree>
    <p:custDataLst>
      <p:tags r:id="rId1"/>
    </p:custDataLst>
    <p:extLst>
      <p:ext uri="{BB962C8B-B14F-4D97-AF65-F5344CB8AC3E}">
        <p14:creationId xmlns:p14="http://schemas.microsoft.com/office/powerpoint/2010/main" val="2450182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Working with the file system</a:t>
            </a:r>
            <a:endParaRPr lang="en-GB"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1" dirty="0"/>
              <a:t>New-Item </a:t>
            </a:r>
            <a:r>
              <a:rPr lang="en-US" dirty="0"/>
              <a:t>creates files and folders:</a:t>
            </a:r>
          </a:p>
          <a:p>
            <a:pPr lvl="1"/>
            <a:r>
              <a:rPr lang="en-US" dirty="0"/>
              <a:t>Alternate commands: </a:t>
            </a:r>
            <a:r>
              <a:rPr lang="en-US" b="1" dirty="0"/>
              <a:t>mkdir</a:t>
            </a:r>
            <a:r>
              <a:rPr lang="en-US" dirty="0"/>
              <a:t>, </a:t>
            </a:r>
            <a:r>
              <a:rPr lang="en-US" b="1" dirty="0"/>
              <a:t>md</a:t>
            </a:r>
            <a:r>
              <a:rPr lang="en-US" dirty="0"/>
              <a:t>, </a:t>
            </a:r>
            <a:r>
              <a:rPr lang="en-US" b="1" dirty="0"/>
              <a:t>ni</a:t>
            </a:r>
          </a:p>
          <a:p>
            <a:pPr lvl="1"/>
            <a:r>
              <a:rPr lang="en-US" dirty="0"/>
              <a:t>Requires the </a:t>
            </a:r>
            <a:r>
              <a:rPr lang="en-US" i="1" dirty="0"/>
              <a:t>–Path </a:t>
            </a:r>
            <a:r>
              <a:rPr lang="en-US" dirty="0"/>
              <a:t>and </a:t>
            </a:r>
            <a:r>
              <a:rPr lang="en-US" i="1" dirty="0"/>
              <a:t>–ItemType </a:t>
            </a:r>
            <a:r>
              <a:rPr lang="en-US" dirty="0"/>
              <a:t>parameters</a:t>
            </a:r>
          </a:p>
          <a:p>
            <a:r>
              <a:rPr lang="en-US" b="1" dirty="0"/>
              <a:t>Remove-Item </a:t>
            </a:r>
            <a:r>
              <a:rPr lang="en-US" dirty="0"/>
              <a:t>deletes files and folders:</a:t>
            </a:r>
          </a:p>
          <a:p>
            <a:pPr lvl="1"/>
            <a:r>
              <a:rPr lang="en-US" dirty="0"/>
              <a:t>Alternate commands: </a:t>
            </a:r>
            <a:r>
              <a:rPr lang="en-US" b="1" dirty="0"/>
              <a:t>del</a:t>
            </a:r>
            <a:r>
              <a:rPr lang="en-US" dirty="0"/>
              <a:t>, </a:t>
            </a:r>
            <a:r>
              <a:rPr lang="en-US" b="1" dirty="0"/>
              <a:t>erase</a:t>
            </a:r>
            <a:r>
              <a:rPr lang="en-US" dirty="0"/>
              <a:t>, </a:t>
            </a:r>
            <a:r>
              <a:rPr lang="en-US" b="1" dirty="0"/>
              <a:t>rd</a:t>
            </a:r>
            <a:r>
              <a:rPr lang="en-US" dirty="0"/>
              <a:t>, </a:t>
            </a:r>
            <a:r>
              <a:rPr lang="en-US" b="1" dirty="0"/>
              <a:t>ri</a:t>
            </a:r>
            <a:r>
              <a:rPr lang="en-US" dirty="0"/>
              <a:t>, </a:t>
            </a:r>
            <a:r>
              <a:rPr lang="en-US" b="1" dirty="0"/>
              <a:t>rm</a:t>
            </a:r>
            <a:r>
              <a:rPr lang="en-US" dirty="0"/>
              <a:t>, </a:t>
            </a:r>
            <a:r>
              <a:rPr lang="en-US" b="1" dirty="0"/>
              <a:t>rmdir</a:t>
            </a:r>
          </a:p>
          <a:p>
            <a:pPr lvl="1"/>
            <a:r>
              <a:rPr lang="en-US" dirty="0"/>
              <a:t>Use </a:t>
            </a:r>
            <a:r>
              <a:rPr lang="en-US" b="1" dirty="0"/>
              <a:t>–Recurse </a:t>
            </a:r>
            <a:r>
              <a:rPr lang="en-US" dirty="0"/>
              <a:t>to delete files when deleting folders</a:t>
            </a:r>
          </a:p>
          <a:p>
            <a:r>
              <a:rPr lang="en-US" b="1" dirty="0"/>
              <a:t>Get-Item </a:t>
            </a:r>
            <a:r>
              <a:rPr lang="en-US" dirty="0"/>
              <a:t>and </a:t>
            </a:r>
            <a:r>
              <a:rPr lang="en-US" b="1" dirty="0"/>
              <a:t>Get-ChildItem </a:t>
            </a:r>
            <a:r>
              <a:rPr lang="en-US" dirty="0"/>
              <a:t>retrieve files and folders:</a:t>
            </a:r>
          </a:p>
          <a:p>
            <a:pPr lvl="1"/>
            <a:r>
              <a:rPr lang="en-US" dirty="0"/>
              <a:t>Alternate commands: </a:t>
            </a:r>
            <a:r>
              <a:rPr lang="en-US" b="1" dirty="0"/>
              <a:t>gi</a:t>
            </a:r>
            <a:r>
              <a:rPr lang="en-US" dirty="0"/>
              <a:t>, </a:t>
            </a:r>
            <a:r>
              <a:rPr lang="en-US" b="1" dirty="0"/>
              <a:t>gci</a:t>
            </a:r>
            <a:r>
              <a:rPr lang="en-US" dirty="0"/>
              <a:t>, </a:t>
            </a:r>
            <a:r>
              <a:rPr lang="en-US" b="1" dirty="0"/>
              <a:t>dir</a:t>
            </a:r>
            <a:r>
              <a:rPr lang="en-US" dirty="0"/>
              <a:t>, </a:t>
            </a:r>
            <a:r>
              <a:rPr lang="en-US" b="1" dirty="0"/>
              <a:t>ls</a:t>
            </a:r>
          </a:p>
          <a:p>
            <a:pPr lvl="1"/>
            <a:r>
              <a:rPr lang="en-US" dirty="0"/>
              <a:t>Supports </a:t>
            </a:r>
            <a:r>
              <a:rPr lang="en-US" i="1" dirty="0"/>
              <a:t>–Exclude</a:t>
            </a:r>
            <a:r>
              <a:rPr lang="en-US" dirty="0"/>
              <a:t>, </a:t>
            </a:r>
            <a:r>
              <a:rPr lang="en-US" i="1" dirty="0"/>
              <a:t>-Include</a:t>
            </a:r>
            <a:r>
              <a:rPr lang="en-US" dirty="0"/>
              <a:t>, and </a:t>
            </a:r>
            <a:r>
              <a:rPr lang="en-US" i="1" dirty="0"/>
              <a:t>-Filter</a:t>
            </a:r>
          </a:p>
          <a:p>
            <a:endParaRPr lang="en-US" dirty="0"/>
          </a:p>
        </p:txBody>
      </p:sp>
    </p:spTree>
    <p:custDataLst>
      <p:tags r:id="rId1"/>
    </p:custDataLst>
    <p:extLst>
      <p:ext uri="{BB962C8B-B14F-4D97-AF65-F5344CB8AC3E}">
        <p14:creationId xmlns:p14="http://schemas.microsoft.com/office/powerpoint/2010/main" val="837197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8232bb5d-0be2-485f-9e53-8c6dd78b387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Demonstration: Managing the file system</a:t>
            </a:r>
            <a:endParaRPr lang="en-GB"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 manage the file system by using Windows PowerShell</a:t>
            </a:r>
          </a:p>
        </p:txBody>
      </p:sp>
    </p:spTree>
    <p:custDataLst>
      <p:tags r:id="rId1"/>
    </p:custDataLst>
    <p:extLst>
      <p:ext uri="{BB962C8B-B14F-4D97-AF65-F5344CB8AC3E}">
        <p14:creationId xmlns:p14="http://schemas.microsoft.com/office/powerpoint/2010/main" val="1736474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2676983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ca7d76ba-be49-4261-ac16-5ee3d5f4eef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Working with the registry</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Use the </a:t>
            </a:r>
            <a:r>
              <a:rPr lang="en-US" b="1" dirty="0"/>
              <a:t>Item</a:t>
            </a:r>
            <a:r>
              <a:rPr lang="en-US" dirty="0"/>
              <a:t> and </a:t>
            </a:r>
            <a:r>
              <a:rPr lang="en-US" b="1" dirty="0"/>
              <a:t>ChildItem</a:t>
            </a:r>
            <a:r>
              <a:rPr lang="en-US" dirty="0"/>
              <a:t> nouns to manage registry keys</a:t>
            </a:r>
          </a:p>
          <a:p>
            <a:r>
              <a:rPr lang="en-US" dirty="0"/>
              <a:t>Use the </a:t>
            </a:r>
            <a:r>
              <a:rPr lang="en-US" b="1" dirty="0"/>
              <a:t>ItemProperty</a:t>
            </a:r>
            <a:r>
              <a:rPr lang="en-US" dirty="0"/>
              <a:t> noun to manage  key values</a:t>
            </a:r>
          </a:p>
          <a:p>
            <a:r>
              <a:rPr lang="en-US" dirty="0"/>
              <a:t>All verbs are supported except for </a:t>
            </a:r>
            <a:r>
              <a:rPr lang="en-US" b="1" dirty="0"/>
              <a:t>Invoke</a:t>
            </a:r>
            <a:endParaRPr lang="en-US" dirty="0"/>
          </a:p>
          <a:p>
            <a:r>
              <a:rPr lang="en-US" b="1" dirty="0"/>
              <a:t>*-ItemProperty</a:t>
            </a:r>
            <a:r>
              <a:rPr lang="en-US" dirty="0"/>
              <a:t> commands support the </a:t>
            </a:r>
            <a:r>
              <a:rPr lang="en-US" i="1" dirty="0"/>
              <a:t>–Type</a:t>
            </a:r>
            <a:r>
              <a:rPr lang="en-US" b="1" dirty="0"/>
              <a:t> </a:t>
            </a:r>
            <a:r>
              <a:rPr lang="en-US" dirty="0"/>
              <a:t>parameter to define the data type of the value</a:t>
            </a:r>
          </a:p>
          <a:p>
            <a:r>
              <a:rPr lang="en-US" dirty="0"/>
              <a:t>Use </a:t>
            </a:r>
            <a:r>
              <a:rPr lang="en-US" b="1" dirty="0"/>
              <a:t>Get-ItemPropertyValue</a:t>
            </a:r>
            <a:r>
              <a:rPr lang="en-US" dirty="0"/>
              <a:t> to retrieve just key values</a:t>
            </a:r>
          </a:p>
          <a:p>
            <a:endParaRPr lang="en-US" dirty="0"/>
          </a:p>
          <a:p>
            <a:endParaRPr lang="en-US" dirty="0"/>
          </a:p>
        </p:txBody>
      </p:sp>
    </p:spTree>
    <p:custDataLst>
      <p:tags r:id="rId1"/>
    </p:custDataLst>
    <p:extLst>
      <p:ext uri="{BB962C8B-B14F-4D97-AF65-F5344CB8AC3E}">
        <p14:creationId xmlns:p14="http://schemas.microsoft.com/office/powerpoint/2010/main" val="35730570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9c74c9fd-9b30-4072-9b2a-a6a96db596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Demonstration: Managing the registry</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 manage the registry by using Windows PowerShell</a:t>
            </a:r>
          </a:p>
        </p:txBody>
      </p:sp>
    </p:spTree>
    <p:custDataLst>
      <p:tags r:id="rId1"/>
    </p:custDataLst>
    <p:extLst>
      <p:ext uri="{BB962C8B-B14F-4D97-AF65-F5344CB8AC3E}">
        <p14:creationId xmlns:p14="http://schemas.microsoft.com/office/powerpoint/2010/main" val="6890348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cca5ae84-52d4-403d-bc40-d883ffe31c6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Working with certificates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Use the </a:t>
            </a:r>
            <a:r>
              <a:rPr lang="en-US" b="1" dirty="0"/>
              <a:t>Item</a:t>
            </a:r>
            <a:r>
              <a:rPr lang="en-US" dirty="0"/>
              <a:t> or </a:t>
            </a:r>
            <a:r>
              <a:rPr lang="en-US" b="1" dirty="0"/>
              <a:t>ChildItem</a:t>
            </a:r>
            <a:r>
              <a:rPr lang="en-US" dirty="0"/>
              <a:t> noun</a:t>
            </a:r>
          </a:p>
          <a:p>
            <a:r>
              <a:rPr lang="en-US" dirty="0"/>
              <a:t>Cannot use the </a:t>
            </a:r>
            <a:r>
              <a:rPr lang="en-US" b="1" dirty="0"/>
              <a:t>ItemProperty</a:t>
            </a:r>
            <a:r>
              <a:rPr lang="en-US" dirty="0"/>
              <a:t> noun</a:t>
            </a:r>
          </a:p>
          <a:p>
            <a:r>
              <a:rPr lang="en-US" b="1" dirty="0"/>
              <a:t>Get</a:t>
            </a:r>
            <a:r>
              <a:rPr lang="en-US" dirty="0"/>
              <a:t>, </a:t>
            </a:r>
            <a:r>
              <a:rPr lang="en-US" b="1" dirty="0"/>
              <a:t>Set</a:t>
            </a:r>
            <a:r>
              <a:rPr lang="en-US" dirty="0"/>
              <a:t>, </a:t>
            </a:r>
            <a:r>
              <a:rPr lang="en-US" b="1" dirty="0"/>
              <a:t>New</a:t>
            </a:r>
            <a:r>
              <a:rPr lang="en-US" dirty="0"/>
              <a:t>, </a:t>
            </a:r>
            <a:r>
              <a:rPr lang="en-US" b="1" dirty="0"/>
              <a:t>Move</a:t>
            </a:r>
            <a:r>
              <a:rPr lang="en-US" dirty="0"/>
              <a:t>, </a:t>
            </a:r>
            <a:r>
              <a:rPr lang="en-US" b="1" dirty="0"/>
              <a:t>Remove</a:t>
            </a:r>
            <a:r>
              <a:rPr lang="en-US" dirty="0"/>
              <a:t>, and </a:t>
            </a:r>
            <a:r>
              <a:rPr lang="en-US" b="1" dirty="0"/>
              <a:t>Invoke</a:t>
            </a:r>
            <a:r>
              <a:rPr lang="en-US" dirty="0"/>
              <a:t> verbs are supported</a:t>
            </a:r>
          </a:p>
          <a:p>
            <a:r>
              <a:rPr lang="en-US" b="1" dirty="0"/>
              <a:t>Invoke-Item</a:t>
            </a:r>
            <a:r>
              <a:rPr lang="en-US" dirty="0"/>
              <a:t> opens the Certificates snap-in</a:t>
            </a:r>
          </a:p>
          <a:p>
            <a:r>
              <a:rPr lang="en-US" b="1" dirty="0"/>
              <a:t>Get-ChildItem</a:t>
            </a:r>
            <a:r>
              <a:rPr lang="en-US" dirty="0"/>
              <a:t> has several unique parameters when used in the </a:t>
            </a:r>
            <a:r>
              <a:rPr lang="en-US" b="1" dirty="0"/>
              <a:t>Cert:</a:t>
            </a:r>
            <a:r>
              <a:rPr lang="en-US" dirty="0"/>
              <a:t> drive </a:t>
            </a:r>
          </a:p>
          <a:p>
            <a:endParaRPr lang="en-US" dirty="0"/>
          </a:p>
        </p:txBody>
      </p:sp>
    </p:spTree>
    <p:custDataLst>
      <p:tags r:id="rId1"/>
    </p:custDataLst>
    <p:extLst>
      <p:ext uri="{BB962C8B-B14F-4D97-AF65-F5344CB8AC3E}">
        <p14:creationId xmlns:p14="http://schemas.microsoft.com/office/powerpoint/2010/main" val="14895083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1c9c892a-cdee-4a64-bf96-dced21d77cb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Working with other PSDrives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Built-in providers:</a:t>
            </a:r>
          </a:p>
          <a:p>
            <a:pPr lvl="1"/>
            <a:r>
              <a:rPr lang="en-US" b="1" dirty="0"/>
              <a:t>Alias</a:t>
            </a:r>
          </a:p>
          <a:p>
            <a:pPr lvl="1"/>
            <a:r>
              <a:rPr lang="en-US" b="1" dirty="0"/>
              <a:t>Environment</a:t>
            </a:r>
          </a:p>
          <a:p>
            <a:pPr lvl="1"/>
            <a:r>
              <a:rPr lang="en-US" b="1" dirty="0"/>
              <a:t>Function</a:t>
            </a:r>
          </a:p>
          <a:p>
            <a:pPr lvl="1"/>
            <a:r>
              <a:rPr lang="en-US" b="1" dirty="0"/>
              <a:t>Variable</a:t>
            </a:r>
          </a:p>
          <a:p>
            <a:pPr lvl="1"/>
            <a:r>
              <a:rPr lang="en-US" b="1" dirty="0"/>
              <a:t>WSMan</a:t>
            </a:r>
          </a:p>
          <a:p>
            <a:r>
              <a:rPr lang="en-US" dirty="0"/>
              <a:t>Applications can have their own providers. Examples include:</a:t>
            </a:r>
          </a:p>
          <a:p>
            <a:pPr lvl="1"/>
            <a:r>
              <a:rPr lang="en-US" b="1" dirty="0"/>
              <a:t>ActiveDirectory</a:t>
            </a:r>
            <a:r>
              <a:rPr lang="en-US" dirty="0"/>
              <a:t> (AD DS)</a:t>
            </a:r>
          </a:p>
          <a:p>
            <a:pPr lvl="1"/>
            <a:r>
              <a:rPr lang="en-US" b="1" dirty="0"/>
              <a:t>WebAdministration</a:t>
            </a:r>
            <a:r>
              <a:rPr lang="en-US" dirty="0"/>
              <a:t> (IIS)</a:t>
            </a:r>
          </a:p>
          <a:p>
            <a:pPr lvl="1"/>
            <a:endParaRPr lang="en-US" dirty="0"/>
          </a:p>
          <a:p>
            <a:pPr lvl="1"/>
            <a:endParaRPr lang="en-US" dirty="0"/>
          </a:p>
          <a:p>
            <a:endParaRPr lang="en-US" dirty="0"/>
          </a:p>
        </p:txBody>
      </p:sp>
    </p:spTree>
    <p:custDataLst>
      <p:tags r:id="rId1"/>
    </p:custDataLst>
    <p:extLst>
      <p:ext uri="{BB962C8B-B14F-4D97-AF65-F5344CB8AC3E}">
        <p14:creationId xmlns:p14="http://schemas.microsoft.com/office/powerpoint/2010/main" val="17527736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Lab: Using PSProviders and PSDrives</a:t>
            </a:r>
            <a:endParaRPr lang="en-GB" dirty="0"/>
          </a:p>
        </p:txBody>
      </p:sp>
      <p:sp>
        <p:nvSpPr>
          <p:cNvPr id="3" name="Text Placeholder 2"/>
          <p:cNvSpPr>
            <a:spLocks noGrp="1"/>
          </p:cNvSpPr>
          <p:nvPr>
            <p:ph type="body" idx="1"/>
          </p:nvPr>
        </p:nvSpPr>
        <p:spPr>
          <a:xfrm>
            <a:off x="458788" y="908664"/>
            <a:ext cx="8119156" cy="5147356"/>
          </a:xfrm>
        </p:spPr>
        <p:txBody>
          <a:bodyPr/>
          <a:lstStyle/>
          <a:p>
            <a:r>
              <a:rPr lang="en-IN" dirty="0"/>
              <a:t>Exercise 1: Creating files and folders on a remote computer
Exercise 2: Creating a registry key for your future scripts
Exercise 3: Create a new Active Directory group</a:t>
            </a:r>
            <a:endParaRPr lang="en-GB" dirty="0"/>
          </a:p>
        </p:txBody>
      </p:sp>
      <p:sp>
        <p:nvSpPr>
          <p:cNvPr id="4" name="TextBox 3"/>
          <p:cNvSpPr txBox="1"/>
          <p:nvPr/>
        </p:nvSpPr>
        <p:spPr>
          <a:xfrm>
            <a:off x="458788" y="3256289"/>
            <a:ext cx="3146311" cy="523220"/>
          </a:xfrm>
          <a:prstGeom prst="rect">
            <a:avLst/>
          </a:prstGeom>
          <a:noFill/>
        </p:spPr>
        <p:txBody>
          <a:bodyPr vert="horz" wrap="none" rtlCol="0">
            <a:spAutoFit/>
          </a:bodyPr>
          <a:lstStyle/>
          <a:p>
            <a:r>
              <a:rPr lang="en-GB" sz="2800" dirty="0">
                <a:latin typeface="Segoe UI"/>
              </a:rPr>
              <a:t>Logon Information</a:t>
            </a:r>
          </a:p>
        </p:txBody>
      </p:sp>
      <p:sp>
        <p:nvSpPr>
          <p:cNvPr id="5" name="TextBox 4"/>
          <p:cNvSpPr txBox="1"/>
          <p:nvPr/>
        </p:nvSpPr>
        <p:spPr>
          <a:xfrm>
            <a:off x="458788" y="3683394"/>
            <a:ext cx="7028014" cy="2246769"/>
          </a:xfrm>
          <a:prstGeom prst="rect">
            <a:avLst/>
          </a:prstGeom>
          <a:noFill/>
        </p:spPr>
        <p:txBody>
          <a:bodyPr vert="horz" wrap="none" rtlCol="0">
            <a:spAutoFit/>
          </a:bodyPr>
          <a:lstStyle/>
          <a:p>
            <a:r>
              <a:rPr lang="en-GB" sz="2800" b="0" i="0" u="none" strike="noStrike" baseline="0" dirty="0">
                <a:latin typeface="Segoe UI"/>
              </a:rPr>
              <a:t>Virtual machines:</a:t>
            </a:r>
            <a:r>
              <a:rPr lang="fr-CA" sz="2800" dirty="0">
                <a:latin typeface="Segoe UI"/>
              </a:rPr>
              <a:t>	</a:t>
            </a:r>
            <a:r>
              <a:rPr lang="en-GB" sz="2800" b="1" i="0" u="none" strike="noStrike" baseline="0" dirty="0">
                <a:latin typeface="Segoe UI"/>
              </a:rPr>
              <a:t>10961C-LON-DC1 </a:t>
            </a:r>
          </a:p>
          <a:p>
            <a:r>
              <a:rPr lang="en-GB" sz="2800" b="1" i="0" u="none" strike="noStrike" baseline="0" dirty="0">
                <a:latin typeface="Segoe UI"/>
              </a:rPr>
              <a:t>			10961C-LON-SVR1</a:t>
            </a:r>
            <a:endParaRPr lang="fr-CA" sz="2800" b="0" i="0" u="none" strike="noStrike" baseline="0" dirty="0">
              <a:latin typeface="Segoe UI"/>
            </a:endParaRPr>
          </a:p>
          <a:p>
            <a:r>
              <a:rPr lang="en-GB" sz="2800" b="1" i="0" u="none" strike="noStrike" baseline="0" dirty="0">
                <a:latin typeface="Segoe UI"/>
              </a:rPr>
              <a:t>			10961C-LON-CL1</a:t>
            </a:r>
            <a:endParaRPr lang="fr-CA" sz="2800" b="0" i="0" u="none" strike="noStrike" baseline="0" dirty="0">
              <a:latin typeface="Segoe UI"/>
            </a:endParaRPr>
          </a:p>
          <a:p>
            <a:r>
              <a:rPr lang="fr-CA" sz="2800" b="0" i="0" u="none" strike="noStrike" baseline="0" dirty="0">
                <a:latin typeface="Segoe UI"/>
              </a:rPr>
              <a:t>User name: 	</a:t>
            </a:r>
            <a:r>
              <a:rPr lang="en-GB" sz="2800" b="1" i="0" u="none" strike="noStrike" baseline="0" dirty="0">
                <a:latin typeface="Segoe UI"/>
              </a:rPr>
              <a:t>ADATUM\Administrator</a:t>
            </a:r>
            <a:endParaRPr lang="en-GB" sz="2800" b="0" i="0" u="none" strike="noStrike" baseline="0" dirty="0">
              <a:latin typeface="Segoe UI"/>
            </a:endParaRPr>
          </a:p>
          <a:p>
            <a:r>
              <a:rPr lang="en-GB" sz="2800" b="0" i="0" u="none" strike="noStrike" baseline="0" dirty="0">
                <a:latin typeface="Segoe UI"/>
              </a:rPr>
              <a:t>Password: 		</a:t>
            </a:r>
            <a:r>
              <a:rPr lang="en-GB" sz="2800" b="1" i="0" u="none" strike="noStrike" baseline="0" dirty="0">
                <a:latin typeface="Segoe UI"/>
              </a:rPr>
              <a:t>Pa55w.rd</a:t>
            </a:r>
            <a:endParaRPr lang="en-GB" sz="2800" b="0" i="0" u="none" strike="noStrike" baseline="0" dirty="0">
              <a:latin typeface="Segoe UI"/>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GB" sz="2800" dirty="0">
                <a:latin typeface="Segoe UI"/>
              </a:rPr>
              <a:t>Estimated Time: 30 minutes</a:t>
            </a:r>
          </a:p>
        </p:txBody>
      </p:sp>
    </p:spTree>
    <p:custDataLst>
      <p:tags r:id="rId1"/>
    </p:custDataLst>
    <p:extLst>
      <p:ext uri="{BB962C8B-B14F-4D97-AF65-F5344CB8AC3E}">
        <p14:creationId xmlns:p14="http://schemas.microsoft.com/office/powerpoint/2010/main" val="15626468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Lab Scenario</a:t>
            </a:r>
          </a:p>
        </p:txBody>
      </p:sp>
      <p:sp>
        <p:nvSpPr>
          <p:cNvPr id="4" name="TextBox 3"/>
          <p:cNvSpPr txBox="1"/>
          <p:nvPr/>
        </p:nvSpPr>
        <p:spPr>
          <a:xfrm>
            <a:off x="458787" y="1021215"/>
            <a:ext cx="8119156" cy="3108543"/>
          </a:xfrm>
          <a:prstGeom prst="rect">
            <a:avLst/>
          </a:prstGeom>
          <a:noFill/>
        </p:spPr>
        <p:txBody>
          <a:bodyPr vert="horz" wrap="square" rtlCol="0">
            <a:spAutoFit/>
          </a:bodyPr>
          <a:lstStyle/>
          <a:p>
            <a:pPr>
              <a:spcBef>
                <a:spcPts val="600"/>
              </a:spcBef>
            </a:pPr>
            <a:r>
              <a:rPr lang="en-US" sz="2800" dirty="0">
                <a:latin typeface="Segoe UI" panose="020B0502040204020203" pitchFamily="34" charset="0"/>
                <a:cs typeface="Segoe UI" panose="020B0502040204020203" pitchFamily="34" charset="0"/>
              </a:rPr>
              <a:t>You are a system administrator for the London branch office of Adatum Corporation. You must reconfigure several settings in your environment. You have recently learned about </a:t>
            </a:r>
            <a:r>
              <a:rPr lang="en-US" sz="2800" b="1" dirty="0">
                <a:latin typeface="Segoe UI" panose="020B0502040204020203" pitchFamily="34" charset="0"/>
                <a:cs typeface="Segoe UI" panose="020B0502040204020203" pitchFamily="34" charset="0"/>
              </a:rPr>
              <a:t>PSProviders</a:t>
            </a:r>
            <a:r>
              <a:rPr lang="en-US" sz="2800" dirty="0">
                <a:latin typeface="Segoe UI" panose="020B0502040204020203" pitchFamily="34" charset="0"/>
                <a:cs typeface="Segoe UI" panose="020B0502040204020203" pitchFamily="34" charset="0"/>
              </a:rPr>
              <a:t> and </a:t>
            </a:r>
            <a:r>
              <a:rPr lang="en-US" sz="2800" b="1" dirty="0">
                <a:latin typeface="Segoe UI" panose="020B0502040204020203" pitchFamily="34" charset="0"/>
                <a:cs typeface="Segoe UI" panose="020B0502040204020203" pitchFamily="34" charset="0"/>
              </a:rPr>
              <a:t>PSDrives</a:t>
            </a:r>
            <a:r>
              <a:rPr lang="en-US" sz="2800" dirty="0">
                <a:latin typeface="Segoe UI" panose="020B0502040204020203" pitchFamily="34" charset="0"/>
                <a:cs typeface="Segoe UI" panose="020B0502040204020203" pitchFamily="34" charset="0"/>
              </a:rPr>
              <a:t> and that you can access these settings by using a </a:t>
            </a:r>
            <a:r>
              <a:rPr lang="en-US" sz="2800" b="1" dirty="0">
                <a:latin typeface="Segoe UI" panose="020B0502040204020203" pitchFamily="34" charset="0"/>
                <a:cs typeface="Segoe UI" panose="020B0502040204020203" pitchFamily="34" charset="0"/>
              </a:rPr>
              <a:t>PSProvider</a:t>
            </a:r>
            <a:r>
              <a:rPr lang="en-US" sz="2800" dirty="0">
                <a:latin typeface="Segoe UI" panose="020B0502040204020203" pitchFamily="34" charset="0"/>
                <a:cs typeface="Segoe UI" panose="020B0502040204020203" pitchFamily="34" charset="0"/>
              </a:rPr>
              <a:t>. You have decided to use </a:t>
            </a:r>
            <a:r>
              <a:rPr lang="en-US" sz="2800" b="1" dirty="0">
                <a:latin typeface="Segoe UI" panose="020B0502040204020203" pitchFamily="34" charset="0"/>
                <a:cs typeface="Segoe UI" panose="020B0502040204020203" pitchFamily="34" charset="0"/>
              </a:rPr>
              <a:t>PSDrives</a:t>
            </a:r>
            <a:r>
              <a:rPr lang="en-US" sz="2800" dirty="0">
                <a:latin typeface="Segoe UI" panose="020B0502040204020203" pitchFamily="34" charset="0"/>
                <a:cs typeface="Segoe UI" panose="020B0502040204020203" pitchFamily="34" charset="0"/>
              </a:rPr>
              <a:t> to reconfigure these settings.</a:t>
            </a:r>
            <a:endParaRPr lang="en-GB" sz="2800" dirty="0">
              <a:latin typeface="Segoe UI" panose="020B0502040204020203" pitchFamily="34" charset="0"/>
              <a:cs typeface="Segoe UI" panose="020B0502040204020203" pitchFamily="34" charset="0"/>
            </a:endParaRPr>
          </a:p>
        </p:txBody>
      </p:sp>
    </p:spTree>
    <p:custDataLst>
      <p:tags r:id="rId1"/>
    </p:custDataLst>
    <p:extLst>
      <p:ext uri="{BB962C8B-B14F-4D97-AF65-F5344CB8AC3E}">
        <p14:creationId xmlns:p14="http://schemas.microsoft.com/office/powerpoint/2010/main" val="1152474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Module Overview</a:t>
            </a:r>
          </a:p>
        </p:txBody>
      </p:sp>
      <p:sp>
        <p:nvSpPr>
          <p:cNvPr id="3" name="Text Placeholder 2"/>
          <p:cNvSpPr>
            <a:spLocks noGrp="1"/>
          </p:cNvSpPr>
          <p:nvPr>
            <p:ph type="body" idx="1"/>
          </p:nvPr>
        </p:nvSpPr>
        <p:spPr/>
        <p:txBody>
          <a:bodyPr/>
          <a:lstStyle/>
          <a:p>
            <a:r>
              <a:rPr lang="en-GB" dirty="0"/>
              <a:t>Using PSProviders
Using PSDrives</a:t>
            </a:r>
          </a:p>
        </p:txBody>
      </p:sp>
    </p:spTree>
    <p:custDataLst>
      <p:tags r:id="rId1"/>
    </p:custDataLst>
    <p:extLst>
      <p:ext uri="{BB962C8B-B14F-4D97-AF65-F5344CB8AC3E}">
        <p14:creationId xmlns:p14="http://schemas.microsoft.com/office/powerpoint/2010/main" val="21207705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Lab Review</a:t>
            </a:r>
          </a:p>
        </p:txBody>
      </p:sp>
      <p:sp>
        <p:nvSpPr>
          <p:cNvPr id="3" name="Text Placeholder 2"/>
          <p:cNvSpPr>
            <a:spLocks noGrp="1"/>
          </p:cNvSpPr>
          <p:nvPr>
            <p:ph type="body" idx="1"/>
          </p:nvPr>
        </p:nvSpPr>
        <p:spPr/>
        <p:txBody>
          <a:bodyPr/>
          <a:lstStyle/>
          <a:p>
            <a:r>
              <a:rPr lang="en-IN" dirty="0"/>
              <a:t>Of the </a:t>
            </a:r>
            <a:r>
              <a:rPr lang="en-IN" b="1" dirty="0"/>
              <a:t>PSProviders</a:t>
            </a:r>
            <a:r>
              <a:rPr lang="en-IN" dirty="0"/>
              <a:t> that are included with Windows PowerShell, which support the use of alternative credentials?
Windows PowerShell 3.0 and newer can make one kind of </a:t>
            </a:r>
            <a:r>
              <a:rPr lang="en-IN" b="1" dirty="0"/>
              <a:t>PSDrive</a:t>
            </a:r>
            <a:r>
              <a:rPr lang="en-IN" dirty="0"/>
              <a:t> visible in File Explorer. What kind of drive is that, and how do you make it visible?</a:t>
            </a:r>
            <a:endParaRPr lang="en-GB" dirty="0"/>
          </a:p>
        </p:txBody>
      </p:sp>
    </p:spTree>
    <p:custDataLst>
      <p:tags r:id="rId1"/>
    </p:custDataLst>
    <p:extLst>
      <p:ext uri="{BB962C8B-B14F-4D97-AF65-F5344CB8AC3E}">
        <p14:creationId xmlns:p14="http://schemas.microsoft.com/office/powerpoint/2010/main" val="30326520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Module Review and Takeaways</a:t>
            </a:r>
          </a:p>
        </p:txBody>
      </p:sp>
      <p:sp>
        <p:nvSpPr>
          <p:cNvPr id="3" name="Text Placeholder 2"/>
          <p:cNvSpPr>
            <a:spLocks noGrp="1"/>
          </p:cNvSpPr>
          <p:nvPr>
            <p:ph type="body" idx="1"/>
          </p:nvPr>
        </p:nvSpPr>
        <p:spPr/>
        <p:txBody>
          <a:bodyPr/>
          <a:lstStyle/>
          <a:p>
            <a:r>
              <a:rPr lang="en-IN" dirty="0"/>
              <a:t>Review Question
Real-world Issues and Scenarios
Common Issues and Troubleshooting Tips</a:t>
            </a:r>
            <a:endParaRPr lang="en-GB" dirty="0"/>
          </a:p>
        </p:txBody>
      </p:sp>
    </p:spTree>
    <p:custDataLst>
      <p:tags r:id="rId1"/>
    </p:custDataLst>
    <p:extLst>
      <p:ext uri="{BB962C8B-B14F-4D97-AF65-F5344CB8AC3E}">
        <p14:creationId xmlns:p14="http://schemas.microsoft.com/office/powerpoint/2010/main" val="2581336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1: Using PSProviders</a:t>
            </a:r>
          </a:p>
        </p:txBody>
      </p:sp>
      <p:sp>
        <p:nvSpPr>
          <p:cNvPr id="3" name="Text Placeholder 2"/>
          <p:cNvSpPr>
            <a:spLocks noGrp="1"/>
          </p:cNvSpPr>
          <p:nvPr>
            <p:ph type="body" idx="1"/>
          </p:nvPr>
        </p:nvSpPr>
        <p:spPr/>
        <p:txBody>
          <a:bodyPr/>
          <a:lstStyle/>
          <a:p>
            <a:r>
              <a:rPr lang="en-IN" dirty="0"/>
              <a:t>What are Windows PowerShell providers?
Different provider capabilities
Accessing provider help
Demonstration: Viewing PSProvider help</a:t>
            </a:r>
            <a:endParaRPr lang="en-GB" dirty="0"/>
          </a:p>
        </p:txBody>
      </p:sp>
    </p:spTree>
    <p:custDataLst>
      <p:tags r:id="rId1"/>
    </p:custDataLst>
    <p:extLst>
      <p:ext uri="{BB962C8B-B14F-4D97-AF65-F5344CB8AC3E}">
        <p14:creationId xmlns:p14="http://schemas.microsoft.com/office/powerpoint/2010/main" val="2826028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are Windows PowerShell providers?</a:t>
            </a:r>
            <a:endParaRPr lang="en-GB"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Adapt data stores to look like hard drives inside Windows PowerShell</a:t>
            </a:r>
          </a:p>
          <a:p>
            <a:r>
              <a:rPr lang="en-US" dirty="0"/>
              <a:t>Allow management by using familiar file system management commands</a:t>
            </a:r>
          </a:p>
          <a:p>
            <a:r>
              <a:rPr lang="en-US" dirty="0"/>
              <a:t>Good solution for dynamic or extensible technologies where all manageable components cannot be known in advance</a:t>
            </a:r>
          </a:p>
          <a:p>
            <a:r>
              <a:rPr lang="en-US" dirty="0"/>
              <a:t>More complex than managing by using technology-specific commands</a:t>
            </a:r>
          </a:p>
        </p:txBody>
      </p:sp>
    </p:spTree>
    <p:custDataLst>
      <p:tags r:id="rId1"/>
    </p:custDataLst>
    <p:extLst>
      <p:ext uri="{BB962C8B-B14F-4D97-AF65-F5344CB8AC3E}">
        <p14:creationId xmlns:p14="http://schemas.microsoft.com/office/powerpoint/2010/main" val="2288579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Different provider capabilities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Each provider can support one or more capabilities</a:t>
            </a:r>
          </a:p>
          <a:p>
            <a:r>
              <a:rPr lang="en-US" dirty="0"/>
              <a:t>If a provider does not support a capability, you cannot use the corresponding parameters. For example:</a:t>
            </a:r>
          </a:p>
          <a:p>
            <a:pPr lvl="1"/>
            <a:r>
              <a:rPr lang="en-US" dirty="0"/>
              <a:t>Because the </a:t>
            </a:r>
            <a:r>
              <a:rPr lang="en-US" b="1" dirty="0"/>
              <a:t>Registry</a:t>
            </a:r>
            <a:r>
              <a:rPr lang="en-US" dirty="0"/>
              <a:t> provider is the only provider that supports the </a:t>
            </a:r>
            <a:r>
              <a:rPr lang="en-US" b="1" dirty="0"/>
              <a:t>Transactions</a:t>
            </a:r>
            <a:r>
              <a:rPr lang="en-US" dirty="0"/>
              <a:t> capability, only this provider can accept the </a:t>
            </a:r>
            <a:r>
              <a:rPr lang="en-US" i="1" dirty="0"/>
              <a:t>–UseTransaction </a:t>
            </a:r>
            <a:r>
              <a:rPr lang="en-US" dirty="0"/>
              <a:t>parameter</a:t>
            </a:r>
          </a:p>
        </p:txBody>
      </p:sp>
    </p:spTree>
    <p:custDataLst>
      <p:tags r:id="rId1"/>
    </p:custDataLst>
    <p:extLst>
      <p:ext uri="{BB962C8B-B14F-4D97-AF65-F5344CB8AC3E}">
        <p14:creationId xmlns:p14="http://schemas.microsoft.com/office/powerpoint/2010/main" val="2295136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Accessing provider help</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Run the </a:t>
            </a:r>
            <a:r>
              <a:rPr lang="en-US" b="1" dirty="0"/>
              <a:t>Get-PSProvider</a:t>
            </a:r>
            <a:r>
              <a:rPr lang="en-US" dirty="0"/>
              <a:t> cmdlet for a list of providers</a:t>
            </a:r>
          </a:p>
          <a:p>
            <a:r>
              <a:rPr lang="en-US" dirty="0"/>
              <a:t>Run the </a:t>
            </a:r>
            <a:r>
              <a:rPr lang="en-US" b="1" dirty="0"/>
              <a:t>Get-Help &lt;</a:t>
            </a:r>
            <a:r>
              <a:rPr lang="en-US" b="1" i="1" dirty="0"/>
              <a:t>provider-name</a:t>
            </a:r>
            <a:r>
              <a:rPr lang="en-US" b="1" dirty="0"/>
              <a:t>&gt; </a:t>
            </a:r>
            <a:r>
              <a:rPr lang="en-US" dirty="0"/>
              <a:t>cmdlet for provider-specific help</a:t>
            </a:r>
          </a:p>
          <a:p>
            <a:r>
              <a:rPr lang="en-US" dirty="0"/>
              <a:t>Provider-specific help can offer better descriptions and examples than the help for generic commands</a:t>
            </a:r>
          </a:p>
        </p:txBody>
      </p:sp>
    </p:spTree>
    <p:custDataLst>
      <p:tags r:id="rId1"/>
    </p:custDataLst>
    <p:extLst>
      <p:ext uri="{BB962C8B-B14F-4D97-AF65-F5344CB8AC3E}">
        <p14:creationId xmlns:p14="http://schemas.microsoft.com/office/powerpoint/2010/main" val="942977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cb3f2ea7-6e6d-41ec-bd73-b6b8f22f1d8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Demonstration: Viewing PSProvider help</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 view a list of providers and help for a provider</a:t>
            </a:r>
          </a:p>
        </p:txBody>
      </p:sp>
    </p:spTree>
    <p:custDataLst>
      <p:tags r:id="rId1"/>
    </p:custDataLst>
    <p:extLst>
      <p:ext uri="{BB962C8B-B14F-4D97-AF65-F5344CB8AC3E}">
        <p14:creationId xmlns:p14="http://schemas.microsoft.com/office/powerpoint/2010/main" val="1834877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2: Using PSDrives</a:t>
            </a:r>
          </a:p>
        </p:txBody>
      </p:sp>
      <p:sp>
        <p:nvSpPr>
          <p:cNvPr id="3" name="Text Placeholder 2"/>
          <p:cNvSpPr>
            <a:spLocks noGrp="1"/>
          </p:cNvSpPr>
          <p:nvPr>
            <p:ph type="body" idx="1"/>
          </p:nvPr>
        </p:nvSpPr>
        <p:spPr/>
        <p:txBody>
          <a:bodyPr/>
          <a:lstStyle/>
          <a:p>
            <a:r>
              <a:rPr lang="en-IN" dirty="0"/>
              <a:t>What are PSDrives?
Cmdlets for using PSDrives
Working with the file system
Demonstration: Managing the file system
Working with the registry
Demonstration: Managing the registry
Working with certificates
Working with other PSDrives</a:t>
            </a:r>
            <a:endParaRPr lang="en-GB" dirty="0"/>
          </a:p>
        </p:txBody>
      </p:sp>
    </p:spTree>
    <p:custDataLst>
      <p:tags r:id="rId1"/>
    </p:custDataLst>
    <p:extLst>
      <p:ext uri="{BB962C8B-B14F-4D97-AF65-F5344CB8AC3E}">
        <p14:creationId xmlns:p14="http://schemas.microsoft.com/office/powerpoint/2010/main" val="1391538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are PSDrives?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A drive represents a connected data store</a:t>
            </a:r>
          </a:p>
          <a:p>
            <a:r>
              <a:rPr lang="en-US" dirty="0"/>
              <a:t>Drives use a </a:t>
            </a:r>
            <a:r>
              <a:rPr lang="en-US" b="1" dirty="0"/>
              <a:t>PSProvider</a:t>
            </a:r>
            <a:r>
              <a:rPr lang="en-US" dirty="0"/>
              <a:t> to connect to the store</a:t>
            </a:r>
          </a:p>
          <a:p>
            <a:r>
              <a:rPr lang="en-US" dirty="0"/>
              <a:t>Drives have a name such as </a:t>
            </a:r>
            <a:r>
              <a:rPr lang="en-US" b="1" dirty="0"/>
              <a:t>C</a:t>
            </a:r>
            <a:r>
              <a:rPr lang="en-US" dirty="0"/>
              <a:t> or </a:t>
            </a:r>
            <a:r>
              <a:rPr lang="en-US" b="1" dirty="0"/>
              <a:t>Alias</a:t>
            </a:r>
          </a:p>
          <a:p>
            <a:r>
              <a:rPr lang="en-US" dirty="0"/>
              <a:t>Drive names do not include a colon (</a:t>
            </a:r>
            <a:r>
              <a:rPr lang="en-US" b="1" dirty="0"/>
              <a:t>:</a:t>
            </a:r>
            <a:r>
              <a:rPr lang="en-US" dirty="0"/>
              <a:t>)</a:t>
            </a:r>
          </a:p>
          <a:p>
            <a:r>
              <a:rPr lang="en-US" dirty="0"/>
              <a:t>Drive paths do include a colon, for example </a:t>
            </a:r>
            <a:r>
              <a:rPr lang="en-US" b="1" dirty="0"/>
              <a:t>C:</a:t>
            </a:r>
          </a:p>
          <a:p>
            <a:r>
              <a:rPr lang="en-US" dirty="0"/>
              <a:t>Run the </a:t>
            </a:r>
            <a:r>
              <a:rPr lang="en-US" b="1" dirty="0"/>
              <a:t>New-PSDrive</a:t>
            </a:r>
            <a:r>
              <a:rPr lang="en-US" dirty="0"/>
              <a:t> cmdlet to map a new drive</a:t>
            </a:r>
          </a:p>
          <a:p>
            <a:r>
              <a:rPr lang="en-US" dirty="0"/>
              <a:t>Run the </a:t>
            </a:r>
            <a:r>
              <a:rPr lang="en-US" b="1" dirty="0"/>
              <a:t>Get-PSDrive </a:t>
            </a:r>
            <a:r>
              <a:rPr lang="en-US" dirty="0"/>
              <a:t>cmdlet for a list of drives</a:t>
            </a:r>
          </a:p>
          <a:p>
            <a:r>
              <a:rPr lang="en-US" dirty="0"/>
              <a:t>Windows PowerShell always starts with the same drives mapped</a:t>
            </a:r>
          </a:p>
        </p:txBody>
      </p:sp>
    </p:spTree>
    <p:custDataLst>
      <p:tags r:id="rId1"/>
    </p:custDataLst>
    <p:extLst>
      <p:ext uri="{BB962C8B-B14F-4D97-AF65-F5344CB8AC3E}">
        <p14:creationId xmlns:p14="http://schemas.microsoft.com/office/powerpoint/2010/main" val="86912102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0</TotalTime>
  <Words>2576</Words>
  <Application>Microsoft Office PowerPoint</Application>
  <PresentationFormat>On-screen Show (4:3)</PresentationFormat>
  <Paragraphs>265</Paragraphs>
  <Slides>21</Slides>
  <Notes>21</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Segoe UI</vt:lpstr>
      <vt:lpstr>Symbol</vt:lpstr>
      <vt:lpstr>Arial</vt:lpstr>
      <vt:lpstr>Wingdings</vt:lpstr>
      <vt:lpstr>Verdana</vt:lpstr>
      <vt:lpstr>Times New Roman</vt:lpstr>
      <vt:lpstr>Calibri</vt:lpstr>
      <vt:lpstr>NG_MOC_Core_ModuleNew2</vt:lpstr>
      <vt:lpstr>Module 5</vt:lpstr>
      <vt:lpstr>Module Overview</vt:lpstr>
      <vt:lpstr>Lesson 1: Using PSProviders</vt:lpstr>
      <vt:lpstr>What are Windows PowerShell providers?</vt:lpstr>
      <vt:lpstr>Different provider capabilities</vt:lpstr>
      <vt:lpstr>Accessing provider help</vt:lpstr>
      <vt:lpstr>Demonstration: Viewing PSProvider help</vt:lpstr>
      <vt:lpstr>Lesson 2: Using PSDrives</vt:lpstr>
      <vt:lpstr>What are PSDrives?</vt:lpstr>
      <vt:lpstr>Cmdlets for using PSDrives</vt:lpstr>
      <vt:lpstr>Working with the file system</vt:lpstr>
      <vt:lpstr>Demonstration: Managing the file system</vt:lpstr>
      <vt:lpstr>PowerPoint Presentation</vt:lpstr>
      <vt:lpstr>Working with the registry</vt:lpstr>
      <vt:lpstr>Demonstration: Managing the registry</vt:lpstr>
      <vt:lpstr>Working with certificates</vt:lpstr>
      <vt:lpstr>Working with other PSDrives</vt:lpstr>
      <vt:lpstr>Lab: Using PSProviders and PSDrives</vt:lpstr>
      <vt:lpstr>Lab Scenario</vt:lpstr>
      <vt:lpstr>Lab Review</vt:lpstr>
      <vt:lpstr>Module Review and Takeaways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2017-08-10T01:03:01Z</dcterms:created>
  <dcterms:modified xsi:type="dcterms:W3CDTF">2017-08-10T01:03:06Z</dcterms:modified>
</cp:coreProperties>
</file>