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5" r:id="rId15"/>
    <p:sldId id="269" r:id="rId16"/>
    <p:sldId id="270" r:id="rId17"/>
    <p:sldId id="271" r:id="rId18"/>
    <p:sldId id="272" r:id="rId19"/>
    <p:sldId id="273" r:id="rId20"/>
    <p:sldId id="274" r:id="rId21"/>
    <p:sldId id="275" r:id="rId22"/>
    <p:sldId id="276" r:id="rId23"/>
    <p:sldId id="277" r:id="rId24"/>
    <p:sldId id="278" r:id="rId25"/>
    <p:sldId id="286" r:id="rId26"/>
    <p:sldId id="279" r:id="rId27"/>
    <p:sldId id="280" r:id="rId28"/>
    <p:sldId id="281" r:id="rId29"/>
    <p:sldId id="282" r:id="rId30"/>
    <p:sldId id="283" r:id="rId31"/>
    <p:sldId id="284" r:id="rId32"/>
    <p:sldId id="287" r:id="rId33"/>
  </p:sldIdLst>
  <p:sldSz cx="9144000" cy="6858000" type="screen4x3"/>
  <p:notesSz cx="6858000" cy="9144000"/>
  <p:embeddedFontLst>
    <p:embeddedFont>
      <p:font typeface="Segoe" panose="020B0502040504020203"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Mangal" panose="02040503050203030202" pitchFamily="18" charset="0"/>
      <p:regular r:id="rId47"/>
      <p:bold r:id="rId48"/>
    </p:embeddedFont>
    <p:embeddedFont>
      <p:font typeface="Verdana" panose="020B0604030504040204" pitchFamily="34" charset="0"/>
      <p:regular r:id="rId49"/>
      <p:bold r:id="rId50"/>
      <p:italic r:id="rId51"/>
      <p:boldItalic r:id="rId52"/>
    </p:embeddedFont>
  </p:embeddedFontLst>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54684"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gs" Target="tags/tag1.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8ADEB-45D1-4A94-920D-CA1814138384}" type="datetimeFigureOut">
              <a:rPr lang="en-GB" smtClean="0"/>
              <a:t>09/08/2017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73470-1FEC-496D-A07F-AB62801090E6}" type="slidenum">
              <a:rPr lang="en-GB" smtClean="0"/>
              <a:t>‹#›</a:t>
            </a:fld>
            <a:endParaRPr lang="en-GB" dirty="0"/>
          </a:p>
        </p:txBody>
      </p:sp>
    </p:spTree>
    <p:extLst>
      <p:ext uri="{BB962C8B-B14F-4D97-AF65-F5344CB8AC3E}">
        <p14:creationId xmlns:p14="http://schemas.microsoft.com/office/powerpoint/2010/main" val="1716900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aka.ms/rpsria"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aka.ms/flb9y0"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aka.ms/kfxmrj"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Presentation</a:t>
            </a:r>
            <a:r>
              <a:rPr lang="en-GB" sz="1000" b="1" dirty="0">
                <a:latin typeface="Arial"/>
                <a:ea typeface="Calibri"/>
                <a:cs typeface="Times New Roman"/>
              </a:rPr>
              <a:t>: 90 minutes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Lab</a:t>
            </a:r>
            <a:r>
              <a:rPr lang="en-GB" sz="1000" b="1" dirty="0">
                <a:latin typeface="Arial"/>
                <a:ea typeface="Calibri"/>
                <a:cs typeface="Times New Roman"/>
              </a:rPr>
              <a:t>: 45 minutes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Explain the differences between </a:t>
            </a:r>
            <a:r>
              <a:rPr lang="en-US" sz="1000" dirty="0">
                <a:effectLst/>
                <a:latin typeface="Arial"/>
                <a:ea typeface="Times New Roman"/>
                <a:cs typeface="Times New Roman"/>
              </a:rPr>
              <a:t>Common Information Model (</a:t>
            </a:r>
            <a:r>
              <a:rPr lang="en-US" sz="1000" dirty="0">
                <a:solidFill>
                  <a:srgbClr val="000000"/>
                </a:solidFill>
                <a:effectLst/>
                <a:latin typeface="Arial"/>
                <a:ea typeface="Times New Roman"/>
                <a:cs typeface="Times New Roman"/>
              </a:rPr>
              <a:t>CIM) and </a:t>
            </a:r>
            <a:r>
              <a:rPr lang="en-US" sz="1000" dirty="0">
                <a:effectLst/>
                <a:latin typeface="Arial"/>
                <a:ea typeface="Times New Roman"/>
                <a:cs typeface="Times New Roman"/>
              </a:rPr>
              <a:t>Windows Management Instrumentation (</a:t>
            </a:r>
            <a:r>
              <a:rPr lang="en-US" sz="1000" dirty="0">
                <a:solidFill>
                  <a:srgbClr val="000000"/>
                </a:solidFill>
                <a:effectLst/>
                <a:latin typeface="Arial"/>
                <a:ea typeface="Times New Roman"/>
                <a:cs typeface="Times New Roman"/>
              </a:rPr>
              <a:t>WMI).</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Query management information by using CIM and WMI.</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Invoke methods by using CIM and WMI.</a:t>
            </a:r>
            <a:endParaRPr lang="en-GB"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Required materials</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Calibri"/>
                <a:cs typeface="Times New Roman"/>
              </a:rPr>
              <a:t>To teach this module, you need the Microsoft PowerPoint file </a:t>
            </a:r>
            <a:r>
              <a:rPr lang="en-GB" sz="1000" b="1" dirty="0">
                <a:latin typeface="Arial"/>
                <a:ea typeface="Calibri"/>
                <a:cs typeface="Times New Roman"/>
              </a:rPr>
              <a:t>10961C_06.pptx</a:t>
            </a:r>
            <a:r>
              <a:rPr lang="en-GB" sz="1000" dirty="0">
                <a:latin typeface="Arial"/>
                <a:ea typeface="Calibri"/>
                <a:cs typeface="Times New Roman"/>
              </a:rPr>
              <a:t>.</a:t>
            </a:r>
          </a:p>
          <a:p>
            <a:pPr>
              <a:lnSpc>
                <a:spcPts val="1300"/>
              </a:lnSpc>
              <a:spcBef>
                <a:spcPts val="900"/>
              </a:spcBef>
              <a:spcAft>
                <a:spcPts val="300"/>
              </a:spcAft>
            </a:pPr>
            <a:r>
              <a:rPr lang="en-US" sz="1000" b="1" dirty="0">
                <a:effectLst/>
                <a:latin typeface="Arial"/>
                <a:ea typeface="Times New Roman"/>
                <a:cs typeface="Segoe UI"/>
              </a:rPr>
              <a:t>Preparation tasks</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the lab.</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GB" sz="1000" dirty="0">
              <a:effectLst/>
              <a:latin typeface="Arial"/>
              <a:ea typeface="Times New Roman"/>
              <a:cs typeface="Times New Roman"/>
            </a:endParaRPr>
          </a:p>
          <a:p>
            <a:pPr>
              <a:lnSpc>
                <a:spcPct val="115000"/>
              </a:lnSpc>
              <a:spcAft>
                <a:spcPts val="1000"/>
              </a:spcAft>
            </a:pPr>
            <a:r>
              <a:rPr lang="en-GB" sz="1000" dirty="0">
                <a:latin typeface="Arial"/>
                <a:ea typeface="Calibri"/>
                <a:cs typeface="Times New Roman"/>
              </a:rPr>
              <a:t>As you prepare for this class, it is imperative that you complete the lab yourself. This gives you an understanding of how the lab works, as well as the concepts that the lab covers. This enables you to provide meaningful hints to students who might have issues while working in the lab. Furthermore, it will help guide your lecture to ensure that you discuss the concepts that the lab covers. </a:t>
            </a:r>
          </a:p>
        </p:txBody>
      </p:sp>
      <p:sp>
        <p:nvSpPr>
          <p:cNvPr id="4" name="Slide Number Placeholder 3"/>
          <p:cNvSpPr>
            <a:spLocks noGrp="1"/>
          </p:cNvSpPr>
          <p:nvPr>
            <p:ph type="sldNum" sz="quarter" idx="10"/>
          </p:nvPr>
        </p:nvSpPr>
        <p:spPr/>
        <p:txBody>
          <a:bodyPr/>
          <a:lstStyle/>
          <a:p>
            <a:fld id="{27773470-1FEC-496D-A07F-AB62801090E6}" type="slidenum">
              <a:rPr lang="en-GB" smtClean="0"/>
              <a:t>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546174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The CIM command set has no easy, direct equivalent to this </a:t>
            </a:r>
            <a:r>
              <a:rPr lang="en-GB" sz="1000" b="1" dirty="0">
                <a:latin typeface="Arial"/>
                <a:ea typeface="Calibri"/>
                <a:cs typeface="Times New Roman"/>
              </a:rPr>
              <a:t>Get-WmiObject</a:t>
            </a:r>
            <a:r>
              <a:rPr lang="en-GB" sz="1000" dirty="0">
                <a:latin typeface="Arial"/>
                <a:ea typeface="Calibri"/>
                <a:cs typeface="Times New Roman"/>
              </a:rPr>
              <a:t> WMI command. However, you can run </a:t>
            </a:r>
            <a:r>
              <a:rPr lang="en-GB" sz="1000" b="1" dirty="0">
                <a:latin typeface="Arial"/>
                <a:ea typeface="Calibri"/>
                <a:cs typeface="Times New Roman"/>
              </a:rPr>
              <a:t>Get-WmiObject</a:t>
            </a:r>
            <a:r>
              <a:rPr lang="en-GB" sz="1000" dirty="0">
                <a:latin typeface="Arial"/>
                <a:ea typeface="Calibri"/>
                <a:cs typeface="Times New Roman"/>
              </a:rPr>
              <a:t> locally on any computer to produce a list of its namespaces.</a:t>
            </a:r>
          </a:p>
        </p:txBody>
      </p:sp>
      <p:sp>
        <p:nvSpPr>
          <p:cNvPr id="4" name="Slide Number Placeholder 3"/>
          <p:cNvSpPr>
            <a:spLocks noGrp="1"/>
          </p:cNvSpPr>
          <p:nvPr>
            <p:ph type="sldNum" sz="quarter" idx="10"/>
          </p:nvPr>
        </p:nvSpPr>
        <p:spPr/>
        <p:txBody>
          <a:bodyPr/>
          <a:lstStyle/>
          <a:p>
            <a:fld id="{27773470-1FEC-496D-A07F-AB62801090E6}" type="slidenum">
              <a:rPr lang="en-GB" smtClean="0"/>
              <a:t>10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4111399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Keep the virtual machines running for the next demonstration.</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should </a:t>
            </a:r>
            <a:r>
              <a:rPr lang="ga-IE" sz="1000" dirty="0">
                <a:latin typeface="Arial"/>
                <a:ea typeface="Calibri"/>
                <a:cs typeface="Times New Roman"/>
              </a:rPr>
              <a:t>have completed the preparation steps in the </a:t>
            </a:r>
            <a:r>
              <a:rPr lang="en-GB" sz="1000" dirty="0">
                <a:latin typeface="Arial"/>
                <a:ea typeface="Calibri"/>
                <a:cs typeface="Times New Roman"/>
              </a:rPr>
              <a:t>instructor n</a:t>
            </a:r>
            <a:r>
              <a:rPr lang="ga-IE" sz="1000" dirty="0">
                <a:latin typeface="Arial"/>
                <a:ea typeface="Calibri"/>
                <a:cs typeface="Times New Roman"/>
              </a:rPr>
              <a:t>otes </a:t>
            </a:r>
            <a:r>
              <a:rPr lang="en-GB" sz="1000" dirty="0">
                <a:latin typeface="Arial"/>
                <a:ea typeface="Calibri"/>
                <a:cs typeface="Times New Roman"/>
              </a:rPr>
              <a:t>for the </a:t>
            </a:r>
            <a:r>
              <a:rPr lang="ga-IE" sz="1000" dirty="0">
                <a:latin typeface="Arial"/>
                <a:ea typeface="Calibri"/>
                <a:cs typeface="Times New Roman"/>
              </a:rPr>
              <a:t>Module Overview slide </a:t>
            </a:r>
            <a:r>
              <a:rPr lang="en-GB" sz="1000" dirty="0">
                <a:latin typeface="Arial"/>
                <a:ea typeface="Calibri"/>
                <a:cs typeface="Times New Roman"/>
              </a:rPr>
              <a:t>and </a:t>
            </a:r>
            <a:r>
              <a:rPr lang="ga-IE" sz="1000" dirty="0">
                <a:latin typeface="Arial"/>
                <a:ea typeface="Calibri"/>
                <a:cs typeface="Times New Roman"/>
              </a:rPr>
              <a:t>signed in to the </a:t>
            </a:r>
            <a:r>
              <a:rPr lang="en-GB" sz="1000" b="1" dirty="0">
                <a:latin typeface="Arial"/>
                <a:ea typeface="Calibri"/>
                <a:cs typeface="Times New Roman"/>
              </a:rPr>
              <a:t>10961C-LON-DC1</a:t>
            </a:r>
            <a:r>
              <a:rPr lang="en-GB" sz="1000" dirty="0">
                <a:latin typeface="Arial"/>
                <a:ea typeface="Calibri"/>
                <a:cs typeface="Times New Roman"/>
              </a:rPr>
              <a:t> </a:t>
            </a:r>
            <a:r>
              <a:rPr lang="ga-IE" sz="1000" dirty="0">
                <a:latin typeface="Arial"/>
                <a:ea typeface="Calibri"/>
                <a:cs typeface="Times New Roman"/>
              </a:rPr>
              <a:t>and </a:t>
            </a:r>
            <a:r>
              <a:rPr lang="en-GB" sz="1000" b="1" dirty="0">
                <a:latin typeface="Arial"/>
                <a:ea typeface="Calibri"/>
                <a:cs typeface="Times New Roman"/>
              </a:rPr>
              <a:t>10961C-LON-CL1</a:t>
            </a:r>
            <a:r>
              <a:rPr lang="ga-IE" sz="1000" dirty="0">
                <a:latin typeface="Arial"/>
                <a:ea typeface="Calibri"/>
                <a:cs typeface="Times New Roman"/>
              </a:rPr>
              <a:t> virtual machines as </a:t>
            </a:r>
            <a:r>
              <a:rPr lang="en-GB" sz="1000" b="1" dirty="0">
                <a:latin typeface="Arial"/>
                <a:ea typeface="Calibri"/>
                <a:cs typeface="Times New Roman"/>
              </a:rPr>
              <a:t>Adatum\administrator</a:t>
            </a:r>
            <a:r>
              <a:rPr lang="ga-IE" sz="1000" dirty="0">
                <a:latin typeface="Arial"/>
                <a:ea typeface="Calibri"/>
                <a:cs typeface="Times New Roman"/>
              </a:rPr>
              <a:t> with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Perform t</a:t>
            </a:r>
            <a:r>
              <a:rPr lang="ga-IE" sz="1000" dirty="0">
                <a:latin typeface="Arial"/>
                <a:ea typeface="Calibri"/>
                <a:cs typeface="Times New Roman"/>
              </a:rPr>
              <a:t>he </a:t>
            </a:r>
            <a:r>
              <a:rPr lang="en-GB" sz="1000" dirty="0">
                <a:latin typeface="Arial"/>
                <a:ea typeface="Calibri"/>
                <a:cs typeface="Times New Roman"/>
              </a:rPr>
              <a:t>d</a:t>
            </a:r>
            <a:r>
              <a:rPr lang="ga-IE" sz="1000" dirty="0">
                <a:latin typeface="Arial"/>
                <a:ea typeface="Calibri"/>
                <a:cs typeface="Times New Roman"/>
              </a:rPr>
              <a:t>emo</a:t>
            </a:r>
            <a:r>
              <a:rPr lang="en-GB" sz="1000" dirty="0">
                <a:latin typeface="Arial"/>
                <a:ea typeface="Calibri"/>
                <a:cs typeface="Times New Roman"/>
              </a:rPr>
              <a:t>nstration s</a:t>
            </a:r>
            <a:r>
              <a:rPr lang="ga-IE" sz="1000" dirty="0">
                <a:latin typeface="Arial"/>
                <a:ea typeface="Calibri"/>
                <a:cs typeface="Times New Roman"/>
              </a:rPr>
              <a:t>teps on the </a:t>
            </a:r>
            <a:r>
              <a:rPr lang="en-GB" sz="1000" b="1" dirty="0">
                <a:latin typeface="Arial"/>
                <a:ea typeface="Calibri"/>
                <a:cs typeface="Times New Roman"/>
              </a:rPr>
              <a:t>10961C-LON-CL1</a:t>
            </a:r>
            <a:r>
              <a:rPr lang="ga-IE" sz="1000" dirty="0">
                <a:latin typeface="Arial"/>
                <a:ea typeface="Calibri"/>
                <a:cs typeface="Times New Roman"/>
              </a:rPr>
              <a:t> virtual machine </a:t>
            </a:r>
            <a:r>
              <a:rPr lang="en-GB" sz="1000" dirty="0">
                <a:latin typeface="Arial"/>
                <a:ea typeface="Calibri"/>
                <a:cs typeface="Times New Roman"/>
              </a:rPr>
              <a:t>in the </a:t>
            </a:r>
            <a:r>
              <a:rPr lang="en-GB" sz="1000" b="1" dirty="0">
                <a:latin typeface="Arial"/>
                <a:ea typeface="Calibri"/>
                <a:cs typeface="Times New Roman"/>
              </a:rPr>
              <a:t>Windows PowerShell </a:t>
            </a:r>
            <a:r>
              <a:rPr lang="en-GB" sz="1000" dirty="0">
                <a:latin typeface="Arial"/>
                <a:ea typeface="Calibri"/>
                <a:cs typeface="Times New Roman"/>
              </a:rPr>
              <a:t>console.</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open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console as an administrator.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ga-IE"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a:t>
            </a:r>
            <a:r>
              <a:rPr lang="ga-IE" sz="1000" dirty="0">
                <a:effectLst/>
                <a:latin typeface="Arial"/>
                <a:ea typeface="Times New Roman"/>
                <a:cs typeface="Times New Roman"/>
              </a:rPr>
              <a:t> type the following command, and then press 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Get-WmiObject –Namespace root –List -Recurse | Select -Unique __NAMESPACE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Note the </a:t>
            </a:r>
            <a:r>
              <a:rPr lang="en-US" sz="1000" b="1" dirty="0">
                <a:effectLst/>
                <a:latin typeface="Arial"/>
                <a:ea typeface="Times New Roman"/>
                <a:cs typeface="Times New Roman"/>
              </a:rPr>
              <a:t>root\CIMV2</a:t>
            </a:r>
            <a:r>
              <a:rPr lang="en-US" sz="1000" dirty="0">
                <a:effectLst/>
                <a:latin typeface="Arial"/>
                <a:ea typeface="Times New Roman"/>
                <a:cs typeface="Times New Roman"/>
              </a:rPr>
              <a:t> namespace and the </a:t>
            </a:r>
            <a:r>
              <a:rPr lang="en-US" sz="1000" b="1" dirty="0">
                <a:effectLst/>
                <a:latin typeface="Arial"/>
                <a:ea typeface="Times New Roman"/>
                <a:cs typeface="Times New Roman"/>
              </a:rPr>
              <a:t>root\SecurityCenter2</a:t>
            </a:r>
            <a:r>
              <a:rPr lang="en-US" sz="1000" dirty="0">
                <a:effectLst/>
                <a:latin typeface="Arial"/>
                <a:ea typeface="Times New Roman"/>
                <a:cs typeface="Times New Roman"/>
              </a:rPr>
              <a:t> namespace. You will use these in the next demonstration.</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7773470-1FEC-496D-A07F-AB62801090E6}" type="slidenum">
              <a:rPr lang="en-GB" smtClean="0"/>
              <a:t>11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10404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Mention that the process of finding the class that is required is difficult, time consuming, and error prone. Many newcomers to WMI and CIM become frustrated with the guesswork. Unfortunately, guessing is currently the only technique that is available.</a:t>
            </a:r>
          </a:p>
          <a:p>
            <a:pPr>
              <a:lnSpc>
                <a:spcPct val="115000"/>
              </a:lnSpc>
              <a:spcAft>
                <a:spcPts val="1000"/>
              </a:spcAft>
            </a:pPr>
            <a:r>
              <a:rPr lang="en-GB" sz="1000" dirty="0">
                <a:latin typeface="Arial"/>
                <a:ea typeface="Calibri"/>
                <a:cs typeface="Times New Roman"/>
              </a:rPr>
              <a:t>Various third-party WMI Explorer tools are available that can make exploring the repository easier. These graphical tools allow you to more-quickly validate guesses. An Internet search for </a:t>
            </a:r>
            <a:r>
              <a:rPr lang="en-GB" sz="1000" b="1" dirty="0">
                <a:latin typeface="Arial"/>
                <a:ea typeface="Calibri"/>
                <a:cs typeface="Times New Roman"/>
              </a:rPr>
              <a:t>WMI Explorer</a:t>
            </a:r>
            <a:r>
              <a:rPr lang="en-GB" sz="1000" dirty="0">
                <a:latin typeface="Arial"/>
                <a:ea typeface="Calibri"/>
                <a:cs typeface="Times New Roman"/>
              </a:rPr>
              <a:t> will return several results.</a:t>
            </a:r>
          </a:p>
        </p:txBody>
      </p:sp>
      <p:sp>
        <p:nvSpPr>
          <p:cNvPr id="4" name="Slide Number Placeholder 3"/>
          <p:cNvSpPr>
            <a:spLocks noGrp="1"/>
          </p:cNvSpPr>
          <p:nvPr>
            <p:ph type="sldNum" sz="quarter" idx="10"/>
          </p:nvPr>
        </p:nvSpPr>
        <p:spPr/>
        <p:txBody>
          <a:bodyPr/>
          <a:lstStyle/>
          <a:p>
            <a:fld id="{27773470-1FEC-496D-A07F-AB62801090E6}" type="slidenum">
              <a:rPr lang="en-GB" smtClean="0"/>
              <a:t>12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4039968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Keep the virtual machines running for the next demonstration.</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should </a:t>
            </a:r>
            <a:r>
              <a:rPr lang="ga-IE" sz="1000" dirty="0">
                <a:latin typeface="Arial"/>
                <a:ea typeface="Calibri"/>
                <a:cs typeface="Times New Roman"/>
              </a:rPr>
              <a:t>have completed the preparation steps in the </a:t>
            </a:r>
            <a:r>
              <a:rPr lang="en-GB" sz="1000" dirty="0">
                <a:latin typeface="Arial"/>
                <a:ea typeface="Calibri"/>
                <a:cs typeface="Times New Roman"/>
              </a:rPr>
              <a:t>instructor n</a:t>
            </a:r>
            <a:r>
              <a:rPr lang="ga-IE" sz="1000" dirty="0">
                <a:latin typeface="Arial"/>
                <a:ea typeface="Calibri"/>
                <a:cs typeface="Times New Roman"/>
              </a:rPr>
              <a:t>otes </a:t>
            </a:r>
            <a:r>
              <a:rPr lang="en-GB" sz="1000" dirty="0">
                <a:latin typeface="Arial"/>
                <a:ea typeface="Calibri"/>
                <a:cs typeface="Times New Roman"/>
              </a:rPr>
              <a:t>for the </a:t>
            </a:r>
            <a:r>
              <a:rPr lang="ga-IE" sz="1000" dirty="0">
                <a:latin typeface="Arial"/>
                <a:ea typeface="Calibri"/>
                <a:cs typeface="Times New Roman"/>
              </a:rPr>
              <a:t>Module Overview slide </a:t>
            </a:r>
            <a:r>
              <a:rPr lang="en-GB" sz="1000" dirty="0">
                <a:latin typeface="Arial"/>
                <a:ea typeface="Calibri"/>
                <a:cs typeface="Times New Roman"/>
              </a:rPr>
              <a:t>and </a:t>
            </a:r>
            <a:r>
              <a:rPr lang="ga-IE" sz="1000" dirty="0">
                <a:latin typeface="Arial"/>
                <a:ea typeface="Calibri"/>
                <a:cs typeface="Times New Roman"/>
              </a:rPr>
              <a:t>signed in to the </a:t>
            </a:r>
            <a:r>
              <a:rPr lang="en-GB" sz="1000" b="1" dirty="0">
                <a:latin typeface="Arial"/>
                <a:ea typeface="Calibri"/>
                <a:cs typeface="Times New Roman"/>
              </a:rPr>
              <a:t>10961C-LON-DC1</a:t>
            </a:r>
            <a:r>
              <a:rPr lang="en-GB" sz="1000" dirty="0">
                <a:latin typeface="Arial"/>
                <a:ea typeface="Calibri"/>
                <a:cs typeface="Times New Roman"/>
              </a:rPr>
              <a:t> </a:t>
            </a:r>
            <a:r>
              <a:rPr lang="ga-IE" sz="1000" dirty="0">
                <a:latin typeface="Arial"/>
                <a:ea typeface="Calibri"/>
                <a:cs typeface="Times New Roman"/>
              </a:rPr>
              <a:t>and </a:t>
            </a:r>
            <a:r>
              <a:rPr lang="en-GB" sz="1000" b="1" dirty="0">
                <a:latin typeface="Arial"/>
                <a:ea typeface="Calibri"/>
                <a:cs typeface="Times New Roman"/>
              </a:rPr>
              <a:t>10961C-LON-CL1</a:t>
            </a:r>
            <a:r>
              <a:rPr lang="ga-IE" sz="1000" dirty="0">
                <a:latin typeface="Arial"/>
                <a:ea typeface="Calibri"/>
                <a:cs typeface="Times New Roman"/>
              </a:rPr>
              <a:t> virtual machines as </a:t>
            </a:r>
            <a:r>
              <a:rPr lang="en-GB" sz="1000" b="1" dirty="0">
                <a:latin typeface="Arial"/>
                <a:ea typeface="Calibri"/>
                <a:cs typeface="Times New Roman"/>
              </a:rPr>
              <a:t>Adatum\administrator</a:t>
            </a:r>
            <a:r>
              <a:rPr lang="ga-IE" sz="1000" dirty="0">
                <a:latin typeface="Arial"/>
                <a:ea typeface="Calibri"/>
                <a:cs typeface="Times New Roman"/>
              </a:rPr>
              <a:t> with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Perform t</a:t>
            </a:r>
            <a:r>
              <a:rPr lang="ga-IE" sz="1000" dirty="0">
                <a:latin typeface="Arial"/>
                <a:ea typeface="Calibri"/>
                <a:cs typeface="Times New Roman"/>
              </a:rPr>
              <a:t>he </a:t>
            </a:r>
            <a:r>
              <a:rPr lang="en-GB" sz="1000" dirty="0">
                <a:latin typeface="Arial"/>
                <a:ea typeface="Calibri"/>
                <a:cs typeface="Times New Roman"/>
              </a:rPr>
              <a:t>d</a:t>
            </a:r>
            <a:r>
              <a:rPr lang="ga-IE" sz="1000" dirty="0">
                <a:latin typeface="Arial"/>
                <a:ea typeface="Calibri"/>
                <a:cs typeface="Times New Roman"/>
              </a:rPr>
              <a:t>emo</a:t>
            </a:r>
            <a:r>
              <a:rPr lang="en-GB" sz="1000" dirty="0">
                <a:latin typeface="Arial"/>
                <a:ea typeface="Calibri"/>
                <a:cs typeface="Times New Roman"/>
              </a:rPr>
              <a:t>nstration s</a:t>
            </a:r>
            <a:r>
              <a:rPr lang="ga-IE" sz="1000" dirty="0">
                <a:latin typeface="Arial"/>
                <a:ea typeface="Calibri"/>
                <a:cs typeface="Times New Roman"/>
              </a:rPr>
              <a:t>teps on the </a:t>
            </a:r>
            <a:r>
              <a:rPr lang="en-GB" sz="1000" b="1" dirty="0">
                <a:latin typeface="Arial"/>
                <a:ea typeface="Calibri"/>
                <a:cs typeface="Times New Roman"/>
              </a:rPr>
              <a:t>10961C-LON-CL1</a:t>
            </a:r>
            <a:r>
              <a:rPr lang="ga-IE" sz="1000" dirty="0">
                <a:latin typeface="Arial"/>
                <a:ea typeface="Calibri"/>
                <a:cs typeface="Times New Roman"/>
              </a:rPr>
              <a:t> virtual machine </a:t>
            </a:r>
            <a:r>
              <a:rPr lang="en-GB" sz="1000" dirty="0">
                <a:latin typeface="Arial"/>
                <a:ea typeface="Calibri"/>
                <a:cs typeface="Times New Roman"/>
              </a:rPr>
              <a:t>in the </a:t>
            </a:r>
            <a:r>
              <a:rPr lang="en-GB" sz="1000" b="1" dirty="0">
                <a:latin typeface="Arial"/>
                <a:ea typeface="Calibri"/>
                <a:cs typeface="Times New Roman"/>
              </a:rPr>
              <a:t>Windows PowerShell </a:t>
            </a:r>
            <a:r>
              <a:rPr lang="en-GB" sz="1000" dirty="0">
                <a:latin typeface="Arial"/>
                <a:ea typeface="Calibri"/>
                <a:cs typeface="Times New Roman"/>
              </a:rPr>
              <a:t>console.</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ga-IE"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a:t>
            </a:r>
            <a:r>
              <a:rPr lang="ga-IE" sz="1000" dirty="0">
                <a:effectLst/>
                <a:latin typeface="Arial"/>
                <a:ea typeface="Times New Roman"/>
                <a:cs typeface="Times New Roman"/>
              </a:rPr>
              <a:t> type the following command, and then press 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Get-CimClass –Namespace root\SecurityCenter2</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Observe the values returned. Point out the </a:t>
            </a:r>
            <a:r>
              <a:rPr lang="en-US" sz="1000" b="1" dirty="0">
                <a:effectLst/>
                <a:latin typeface="Arial"/>
                <a:ea typeface="Times New Roman"/>
                <a:cs typeface="Times New Roman"/>
              </a:rPr>
              <a:t>CimClassName</a:t>
            </a:r>
            <a:r>
              <a:rPr lang="en-US" sz="1000" dirty="0">
                <a:effectLst/>
                <a:latin typeface="Arial"/>
                <a:ea typeface="Times New Roman"/>
                <a:cs typeface="Times New Roman"/>
              </a:rPr>
              <a:t>, </a:t>
            </a:r>
            <a:r>
              <a:rPr lang="en-US" sz="1000" b="1" dirty="0">
                <a:effectLst/>
                <a:latin typeface="Arial"/>
                <a:ea typeface="Times New Roman"/>
                <a:cs typeface="Times New Roman"/>
              </a:rPr>
              <a:t>CimClassMethods</a:t>
            </a:r>
            <a:r>
              <a:rPr lang="en-US" sz="1000" dirty="0">
                <a:effectLst/>
                <a:latin typeface="Arial"/>
                <a:ea typeface="Times New Roman"/>
                <a:cs typeface="Times New Roman"/>
              </a:rPr>
              <a:t>, and </a:t>
            </a:r>
            <a:r>
              <a:rPr lang="en-US" sz="1000" b="1" dirty="0">
                <a:effectLst/>
                <a:latin typeface="Arial"/>
                <a:ea typeface="Times New Roman"/>
                <a:cs typeface="Times New Roman"/>
              </a:rPr>
              <a:t>CimClassProperties</a:t>
            </a:r>
            <a:r>
              <a:rPr lang="en-US" sz="1000" dirty="0">
                <a:effectLst/>
                <a:latin typeface="Arial"/>
                <a:ea typeface="Times New Roman"/>
                <a:cs typeface="Times New Roman"/>
              </a:rPr>
              <a:t> column names and the values returned in each row.</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ga-IE"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a:t>
            </a:r>
            <a:r>
              <a:rPr lang="ga-IE" sz="1000" dirty="0">
                <a:effectLst/>
                <a:latin typeface="Arial"/>
                <a:ea typeface="Times New Roman"/>
                <a:cs typeface="Times New Roman"/>
              </a:rPr>
              <a:t> type the following command, and then press 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Get-CimClass –Namespace root\CIMv2</a:t>
            </a:r>
            <a:endParaRPr lang="en-GB" sz="1000" dirty="0">
              <a:effectLst/>
              <a:latin typeface="Arial"/>
              <a:ea typeface="Times New Roman"/>
              <a:cs typeface="Times New Roman"/>
            </a:endParaRPr>
          </a:p>
          <a:p>
            <a:pPr marL="457200">
              <a:lnSpc>
                <a:spcPct val="115000"/>
              </a:lnSpc>
              <a:spcAft>
                <a:spcPts val="995"/>
              </a:spcAft>
            </a:pPr>
            <a:r>
              <a:rPr lang="en-US" sz="1000" dirty="0">
                <a:effectLst/>
                <a:latin typeface="Arial"/>
                <a:ea typeface="Times New Roman"/>
                <a:cs typeface="Times New Roman"/>
              </a:rPr>
              <a:t>Explain that the class names starting with two underscores (__) are system classes. You can typically ignore system classes.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ga-IE"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a:t>
            </a:r>
            <a:r>
              <a:rPr lang="ga-IE" sz="1000" dirty="0">
                <a:effectLst/>
                <a:latin typeface="Arial"/>
                <a:ea typeface="Times New Roman"/>
                <a:cs typeface="Times New Roman"/>
              </a:rPr>
              <a:t> type the following command, and then press 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Get-CimClass –Namespace root\CIMv2 | Sort CimClassName</a:t>
            </a:r>
            <a:endParaRPr lang="en-GB" sz="1000" dirty="0">
              <a:effectLst/>
              <a:latin typeface="Arial"/>
              <a:ea typeface="Times New Roman"/>
              <a:cs typeface="Times New Roman"/>
            </a:endParaRPr>
          </a:p>
          <a:p>
            <a:pPr marL="457200">
              <a:lnSpc>
                <a:spcPct val="115000"/>
              </a:lnSpc>
              <a:spcAft>
                <a:spcPts val="995"/>
              </a:spcAft>
            </a:pPr>
            <a:r>
              <a:rPr lang="en-US" sz="1000" dirty="0">
                <a:effectLst/>
                <a:latin typeface="Arial"/>
                <a:ea typeface="Times New Roman"/>
                <a:cs typeface="Times New Roman"/>
              </a:rPr>
              <a:t>Explain that an alphabetical list is useful when you have to validate a guess about a class name. For example, if you think a class named </a:t>
            </a:r>
            <a:r>
              <a:rPr lang="en-US" sz="1000" b="1" dirty="0">
                <a:effectLst/>
                <a:latin typeface="Arial"/>
                <a:ea typeface="Times New Roman"/>
                <a:cs typeface="Times New Roman"/>
              </a:rPr>
              <a:t>Win32_Network</a:t>
            </a:r>
            <a:r>
              <a:rPr lang="en-US" sz="1000" dirty="0">
                <a:effectLst/>
                <a:latin typeface="Arial"/>
                <a:ea typeface="Times New Roman"/>
                <a:cs typeface="Times New Roman"/>
              </a:rPr>
              <a:t> might be useful, you can more easily discover whether the class exists by using an alphabetical list.</a:t>
            </a:r>
          </a:p>
        </p:txBody>
      </p:sp>
      <p:sp>
        <p:nvSpPr>
          <p:cNvPr id="4" name="Slide Number Placeholder 3"/>
          <p:cNvSpPr>
            <a:spLocks noGrp="1"/>
          </p:cNvSpPr>
          <p:nvPr>
            <p:ph type="sldNum" sz="quarter" idx="10"/>
          </p:nvPr>
        </p:nvSpPr>
        <p:spPr/>
        <p:txBody>
          <a:bodyPr/>
          <a:lstStyle/>
          <a:p>
            <a:fld id="{27773470-1FEC-496D-A07F-AB62801090E6}" type="slidenum">
              <a:rPr lang="en-GB" smtClean="0"/>
              <a:t>13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3741294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000" marR="73025" indent="-342000">
              <a:lnSpc>
                <a:spcPct val="114000"/>
              </a:lnSpc>
              <a:spcAft>
                <a:spcPts val="995"/>
              </a:spcAft>
              <a:buFont typeface="+mj-lt"/>
              <a:buAutoNum type="arabicPeriod" startAt="5"/>
            </a:pPr>
            <a:r>
              <a:rPr lang="en-US" sz="1000" dirty="0">
                <a:solidFill>
                  <a:srgbClr val="000000"/>
                </a:solidFill>
                <a:latin typeface="Arial"/>
                <a:ea typeface="Times New Roman"/>
                <a:cs typeface="Times New Roman"/>
              </a:rPr>
              <a:t>To find all the classes in the </a:t>
            </a:r>
            <a:r>
              <a:rPr lang="en-US" sz="1000" b="1" dirty="0">
                <a:latin typeface="Arial"/>
                <a:ea typeface="Times New Roman"/>
                <a:cs typeface="Times New Roman"/>
              </a:rPr>
              <a:t>root\CIMv2</a:t>
            </a:r>
            <a:r>
              <a:rPr lang="en-US" sz="1000" dirty="0">
                <a:solidFill>
                  <a:srgbClr val="000000"/>
                </a:solidFill>
                <a:latin typeface="Arial"/>
                <a:ea typeface="Times New Roman"/>
                <a:cs typeface="Times New Roman"/>
              </a:rPr>
              <a:t> namespace that have </a:t>
            </a:r>
            <a:r>
              <a:rPr lang="en-US" sz="1000" i="1" dirty="0">
                <a:latin typeface="Arial"/>
                <a:ea typeface="Times New Roman"/>
                <a:cs typeface="Times New Roman"/>
              </a:rPr>
              <a:t>network</a:t>
            </a:r>
            <a:r>
              <a:rPr lang="en-US" sz="1000" dirty="0">
                <a:solidFill>
                  <a:srgbClr val="000000"/>
                </a:solidFill>
                <a:latin typeface="Arial"/>
                <a:ea typeface="Times New Roman"/>
                <a:cs typeface="Times New Roman"/>
              </a:rPr>
              <a:t> in the class name, </a:t>
            </a:r>
            <a:r>
              <a:rPr lang="ga-IE" sz="1000" dirty="0">
                <a:latin typeface="Arial"/>
                <a:ea typeface="Times New Roman"/>
                <a:cs typeface="Times New Roman"/>
              </a:rPr>
              <a:t>type the following command</a:t>
            </a:r>
            <a:r>
              <a:rPr lang="en-US" sz="1000" dirty="0">
                <a:solidFill>
                  <a:srgbClr val="000000"/>
                </a:solidFill>
                <a:latin typeface="Arial"/>
                <a:ea typeface="Times New Roman"/>
                <a:cs typeface="Times New Roman"/>
              </a:rPr>
              <a:t> i</a:t>
            </a:r>
            <a:r>
              <a:rPr lang="ga-IE" sz="1000" dirty="0">
                <a:latin typeface="Arial"/>
                <a:ea typeface="Times New Roman"/>
                <a:cs typeface="Times New Roman"/>
              </a:rPr>
              <a:t>n the </a:t>
            </a:r>
            <a:r>
              <a:rPr lang="en-US" sz="1000" b="1" dirty="0">
                <a:latin typeface="Arial"/>
                <a:ea typeface="Times New Roman"/>
                <a:cs typeface="Times New Roman"/>
              </a:rPr>
              <a:t>Windows PowerShell </a:t>
            </a:r>
            <a:r>
              <a:rPr lang="ga-IE" sz="1000" dirty="0">
                <a:latin typeface="Arial"/>
                <a:ea typeface="Times New Roman"/>
                <a:cs typeface="Times New Roman"/>
              </a:rPr>
              <a:t>console, and then press Enter</a:t>
            </a:r>
            <a:r>
              <a:rPr lang="en-US" sz="1000" dirty="0">
                <a:latin typeface="Arial"/>
                <a:ea typeface="Times New Roman"/>
                <a:cs typeface="Times New Roman"/>
              </a:rPr>
              <a:t>:</a:t>
            </a:r>
            <a:endParaRPr lang="en-US" sz="1000" dirty="0">
              <a:solidFill>
                <a:prstClr val="black"/>
              </a:solidFill>
              <a:latin typeface="Arial"/>
              <a:ea typeface="Times New Roman"/>
              <a:cs typeface="Times New Roman"/>
            </a:endParaRP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Get-CimClass *network* | Sort CimClassName</a:t>
            </a:r>
            <a:endParaRPr lang="en-GB" sz="1000" dirty="0">
              <a:solidFill>
                <a:prstClr val="black"/>
              </a:solidFill>
              <a:latin typeface="Arial"/>
              <a:ea typeface="Times New Roman"/>
              <a:cs typeface="Times New Roman"/>
            </a:endParaRPr>
          </a:p>
          <a:p>
            <a:pPr marL="457200" lvl="0">
              <a:lnSpc>
                <a:spcPts val="1300"/>
              </a:lnSpc>
              <a:spcAft>
                <a:spcPts val="600"/>
              </a:spcAft>
            </a:pPr>
            <a:r>
              <a:rPr lang="en-US" sz="1000" dirty="0">
                <a:solidFill>
                  <a:srgbClr val="000000"/>
                </a:solidFill>
                <a:latin typeface="Arial"/>
                <a:ea typeface="Times New Roman"/>
                <a:cs typeface="Times New Roman"/>
              </a:rPr>
              <a:t>Note that this technique cannot search class descriptions, because that information is not stored in the repository.</a:t>
            </a:r>
            <a:endParaRPr lang="en-GB" dirty="0"/>
          </a:p>
        </p:txBody>
      </p:sp>
      <p:sp>
        <p:nvSpPr>
          <p:cNvPr id="4" name="Slide Number Placeholder 3"/>
          <p:cNvSpPr>
            <a:spLocks noGrp="1"/>
          </p:cNvSpPr>
          <p:nvPr>
            <p:ph type="sldNum" sz="quarter" idx="10"/>
          </p:nvPr>
        </p:nvSpPr>
        <p:spPr/>
        <p:txBody>
          <a:bodyPr/>
          <a:lstStyle/>
          <a:p>
            <a:fld id="{27773470-1FEC-496D-A07F-AB62801090E6}" type="slidenum">
              <a:rPr lang="en-GB" smtClean="0"/>
              <a:t>14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1131876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Note:</a:t>
            </a:r>
            <a:r>
              <a:rPr lang="en-GB" sz="1000" dirty="0">
                <a:latin typeface="Arial"/>
                <a:ea typeface="Calibri"/>
                <a:cs typeface="Times New Roman"/>
              </a:rPr>
              <a:t> This topic has one additional slide.</a:t>
            </a:r>
          </a:p>
        </p:txBody>
      </p:sp>
      <p:sp>
        <p:nvSpPr>
          <p:cNvPr id="4" name="Slide Number Placeholder 3"/>
          <p:cNvSpPr>
            <a:spLocks noGrp="1"/>
          </p:cNvSpPr>
          <p:nvPr>
            <p:ph type="sldNum" sz="quarter" idx="10"/>
          </p:nvPr>
        </p:nvSpPr>
        <p:spPr/>
        <p:txBody>
          <a:bodyPr/>
          <a:lstStyle/>
          <a:p>
            <a:fld id="{27773470-1FEC-496D-A07F-AB62801090E6}" type="slidenum">
              <a:rPr lang="en-GB" smtClean="0"/>
              <a:t>15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3308486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773470-1FEC-496D-A07F-AB62801090E6}" type="slidenum">
              <a:rPr lang="en-GB" smtClean="0"/>
              <a:t>16</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3574296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You can find these commands </a:t>
            </a:r>
            <a:r>
              <a:rPr lang="ga-IE" sz="1000" dirty="0">
                <a:latin typeface="Arial"/>
                <a:ea typeface="Calibri"/>
                <a:cs typeface="Times New Roman"/>
              </a:rPr>
              <a:t>on the </a:t>
            </a:r>
            <a:r>
              <a:rPr lang="en-GB" sz="1000" b="1" dirty="0">
                <a:latin typeface="Arial"/>
                <a:ea typeface="Calibri"/>
                <a:cs typeface="Times New Roman"/>
              </a:rPr>
              <a:t>10961C-LON-CL1</a:t>
            </a:r>
            <a:r>
              <a:rPr lang="ga-IE" sz="1000" dirty="0">
                <a:latin typeface="Arial"/>
                <a:ea typeface="Calibri"/>
                <a:cs typeface="Times New Roman"/>
              </a:rPr>
              <a:t> virtual machine </a:t>
            </a:r>
            <a:r>
              <a:rPr lang="en-GB" sz="1000" dirty="0">
                <a:latin typeface="Arial"/>
                <a:ea typeface="Calibri"/>
                <a:cs typeface="Times New Roman"/>
              </a:rPr>
              <a:t>in </a:t>
            </a:r>
            <a:r>
              <a:rPr lang="en-GB" sz="1000" b="1" dirty="0">
                <a:latin typeface="Arial"/>
                <a:ea typeface="Calibri"/>
                <a:cs typeface="Times New Roman"/>
              </a:rPr>
              <a:t>E:\Mod06\Democode</a:t>
            </a:r>
            <a:br>
              <a:rPr lang="en-GB" sz="1000" b="1" dirty="0">
                <a:latin typeface="Arial"/>
                <a:ea typeface="Calibri"/>
                <a:cs typeface="Times New Roman"/>
              </a:rPr>
            </a:br>
            <a:r>
              <a:rPr lang="en-GB" sz="1000" b="1" dirty="0">
                <a:latin typeface="Arial"/>
                <a:ea typeface="Calibri"/>
                <a:cs typeface="Times New Roman"/>
              </a:rPr>
              <a:t>\Querying.ps1</a:t>
            </a:r>
            <a:r>
              <a:rPr lang="en-GB" sz="1000" dirty="0">
                <a:latin typeface="Arial"/>
                <a:ea typeface="Calibri"/>
                <a:cs typeface="Times New Roman"/>
              </a:rPr>
              <a:t>.</a:t>
            </a:r>
            <a:r>
              <a:rPr lang="en-GB" sz="1000" b="1" dirty="0">
                <a:latin typeface="Arial"/>
                <a:ea typeface="Calibri"/>
                <a:cs typeface="Times New Roman"/>
              </a:rPr>
              <a:t>txt</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Do not revert the virtual machines as you will need them for the next demonstration.</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should </a:t>
            </a:r>
            <a:r>
              <a:rPr lang="ga-IE" sz="1000" dirty="0">
                <a:latin typeface="Arial"/>
                <a:ea typeface="Calibri"/>
                <a:cs typeface="Times New Roman"/>
              </a:rPr>
              <a:t>have completed the preparation steps in the </a:t>
            </a:r>
            <a:r>
              <a:rPr lang="en-GB" sz="1000" dirty="0">
                <a:latin typeface="Arial"/>
                <a:ea typeface="Calibri"/>
                <a:cs typeface="Times New Roman"/>
              </a:rPr>
              <a:t>instructor n</a:t>
            </a:r>
            <a:r>
              <a:rPr lang="ga-IE" sz="1000" dirty="0">
                <a:latin typeface="Arial"/>
                <a:ea typeface="Calibri"/>
                <a:cs typeface="Times New Roman"/>
              </a:rPr>
              <a:t>otes </a:t>
            </a:r>
            <a:r>
              <a:rPr lang="en-GB" sz="1000" dirty="0">
                <a:latin typeface="Arial"/>
                <a:ea typeface="Calibri"/>
                <a:cs typeface="Times New Roman"/>
              </a:rPr>
              <a:t>for the </a:t>
            </a:r>
            <a:r>
              <a:rPr lang="ga-IE" sz="1000" dirty="0">
                <a:latin typeface="Arial"/>
                <a:ea typeface="Calibri"/>
                <a:cs typeface="Times New Roman"/>
              </a:rPr>
              <a:t>Module Overview slide </a:t>
            </a:r>
            <a:r>
              <a:rPr lang="en-GB" sz="1000" dirty="0">
                <a:latin typeface="Arial"/>
                <a:ea typeface="Calibri"/>
                <a:cs typeface="Times New Roman"/>
              </a:rPr>
              <a:t>and </a:t>
            </a:r>
            <a:r>
              <a:rPr lang="ga-IE" sz="1000" dirty="0">
                <a:latin typeface="Arial"/>
                <a:ea typeface="Calibri"/>
                <a:cs typeface="Times New Roman"/>
              </a:rPr>
              <a:t>signed in to the </a:t>
            </a:r>
            <a:r>
              <a:rPr lang="en-GB" sz="1000" b="1" dirty="0">
                <a:latin typeface="Arial"/>
                <a:ea typeface="Calibri"/>
                <a:cs typeface="Times New Roman"/>
              </a:rPr>
              <a:t>10961C-LON-DC1</a:t>
            </a:r>
            <a:r>
              <a:rPr lang="en-GB" sz="1000" dirty="0">
                <a:latin typeface="Arial"/>
                <a:ea typeface="Calibri"/>
                <a:cs typeface="Times New Roman"/>
              </a:rPr>
              <a:t> </a:t>
            </a:r>
            <a:r>
              <a:rPr lang="ga-IE" sz="1000" dirty="0">
                <a:latin typeface="Arial"/>
                <a:ea typeface="Calibri"/>
                <a:cs typeface="Times New Roman"/>
              </a:rPr>
              <a:t>and </a:t>
            </a:r>
            <a:r>
              <a:rPr lang="en-GB" sz="1000" b="1" dirty="0">
                <a:latin typeface="Arial"/>
                <a:ea typeface="Calibri"/>
                <a:cs typeface="Times New Roman"/>
              </a:rPr>
              <a:t>10961C-LON-CL1</a:t>
            </a:r>
            <a:r>
              <a:rPr lang="ga-IE" sz="1000" dirty="0">
                <a:latin typeface="Arial"/>
                <a:ea typeface="Calibri"/>
                <a:cs typeface="Times New Roman"/>
              </a:rPr>
              <a:t> virtual machines as </a:t>
            </a:r>
            <a:r>
              <a:rPr lang="en-GB" sz="1000" b="1" dirty="0">
                <a:latin typeface="Arial"/>
                <a:ea typeface="Calibri"/>
                <a:cs typeface="Times New Roman"/>
              </a:rPr>
              <a:t>Adatum\administrator</a:t>
            </a:r>
            <a:r>
              <a:rPr lang="ga-IE" sz="1000" dirty="0">
                <a:latin typeface="Arial"/>
                <a:ea typeface="Calibri"/>
                <a:cs typeface="Times New Roman"/>
              </a:rPr>
              <a:t> with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Perform t</a:t>
            </a:r>
            <a:r>
              <a:rPr lang="ga-IE" sz="1000" dirty="0">
                <a:latin typeface="Arial"/>
                <a:ea typeface="Calibri"/>
                <a:cs typeface="Times New Roman"/>
              </a:rPr>
              <a:t>he </a:t>
            </a:r>
            <a:r>
              <a:rPr lang="en-GB" sz="1000" dirty="0">
                <a:latin typeface="Arial"/>
                <a:ea typeface="Calibri"/>
                <a:cs typeface="Times New Roman"/>
              </a:rPr>
              <a:t>d</a:t>
            </a:r>
            <a:r>
              <a:rPr lang="ga-IE" sz="1000" dirty="0">
                <a:latin typeface="Arial"/>
                <a:ea typeface="Calibri"/>
                <a:cs typeface="Times New Roman"/>
              </a:rPr>
              <a:t>emo</a:t>
            </a:r>
            <a:r>
              <a:rPr lang="en-GB" sz="1000" dirty="0">
                <a:latin typeface="Arial"/>
                <a:ea typeface="Calibri"/>
                <a:cs typeface="Times New Roman"/>
              </a:rPr>
              <a:t>nstration s</a:t>
            </a:r>
            <a:r>
              <a:rPr lang="ga-IE" sz="1000" dirty="0">
                <a:latin typeface="Arial"/>
                <a:ea typeface="Calibri"/>
                <a:cs typeface="Times New Roman"/>
              </a:rPr>
              <a:t>teps on the </a:t>
            </a:r>
            <a:r>
              <a:rPr lang="en-GB" sz="1000" b="1" dirty="0">
                <a:latin typeface="Arial"/>
                <a:ea typeface="Calibri"/>
                <a:cs typeface="Times New Roman"/>
              </a:rPr>
              <a:t>10961C-LON-CL1</a:t>
            </a:r>
            <a:r>
              <a:rPr lang="ga-IE" sz="1000" dirty="0">
                <a:latin typeface="Arial"/>
                <a:ea typeface="Calibri"/>
                <a:cs typeface="Times New Roman"/>
              </a:rPr>
              <a:t> virtual machine </a:t>
            </a:r>
            <a:r>
              <a:rPr lang="en-GB" sz="1000" dirty="0">
                <a:latin typeface="Arial"/>
                <a:ea typeface="Calibri"/>
                <a:cs typeface="Times New Roman"/>
              </a:rPr>
              <a:t>in the </a:t>
            </a:r>
            <a:r>
              <a:rPr lang="en-GB" sz="1000" b="1" dirty="0">
                <a:latin typeface="Arial"/>
                <a:ea typeface="Calibri"/>
                <a:cs typeface="Times New Roman"/>
              </a:rPr>
              <a:t>Windows PowerShell </a:t>
            </a:r>
            <a:r>
              <a:rPr lang="en-GB" sz="1000" dirty="0">
                <a:latin typeface="Arial"/>
                <a:ea typeface="Calibri"/>
                <a:cs typeface="Times New Roman"/>
              </a:rPr>
              <a:t>console.</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ga-IE"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a:t>
            </a:r>
            <a:r>
              <a:rPr lang="ga-IE" sz="1000" dirty="0">
                <a:effectLst/>
                <a:latin typeface="Arial"/>
                <a:ea typeface="Times New Roman"/>
                <a:cs typeface="Times New Roman"/>
              </a:rPr>
              <a:t> type the following command, and then press 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Get-WmiObject –Class Win32_Service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ga-IE"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a:t>
            </a:r>
            <a:r>
              <a:rPr lang="ga-IE" sz="1000" dirty="0">
                <a:effectLst/>
                <a:latin typeface="Arial"/>
                <a:ea typeface="Times New Roman"/>
                <a:cs typeface="Times New Roman"/>
              </a:rPr>
              <a:t> type the following command, and then press 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Get-CimInstance –ClassName Win32_Process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ga-IE"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a:t>
            </a:r>
            <a:r>
              <a:rPr lang="ga-IE" sz="1000" dirty="0">
                <a:effectLst/>
                <a:latin typeface="Arial"/>
                <a:ea typeface="Times New Roman"/>
                <a:cs typeface="Times New Roman"/>
              </a:rPr>
              <a:t> type the following command, and then press 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Get-CimInstance –ClassName Win32_LogicalDisk –Filter "DriveType=3"</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ga-IE"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a:t>
            </a:r>
            <a:r>
              <a:rPr lang="ga-IE" sz="1000" dirty="0">
                <a:effectLst/>
                <a:latin typeface="Arial"/>
                <a:ea typeface="Times New Roman"/>
                <a:cs typeface="Times New Roman"/>
              </a:rPr>
              <a:t> type the following command, and then press 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539750" marR="73025">
              <a:lnSpc>
                <a:spcPts val="1000"/>
              </a:lnSpc>
              <a:spcBef>
                <a:spcPts val="600"/>
              </a:spcBef>
              <a:spcAft>
                <a:spcPts val="600"/>
              </a:spcAft>
            </a:pPr>
            <a:r>
              <a:rPr lang="en-US" sz="1000" dirty="0">
                <a:effectLst/>
                <a:latin typeface="Arial"/>
                <a:ea typeface="Times New Roman"/>
                <a:cs typeface="Times New Roman"/>
              </a:rPr>
              <a:t>Get-CimInstance –Query “SELECT * FROM Win32_NetworkAdapter"</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7773470-1FEC-496D-A07F-AB62801090E6}" type="slidenum">
              <a:rPr lang="en-GB" smtClean="0"/>
              <a:t>17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3148181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773470-1FEC-496D-A07F-AB62801090E6}" type="slidenum">
              <a:rPr lang="en-GB" smtClean="0"/>
              <a:t>18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4205248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773470-1FEC-496D-A07F-AB62801090E6}" type="slidenum">
              <a:rPr lang="en-GB" smtClean="0"/>
              <a:t>19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932365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Preparation</a:t>
            </a:r>
            <a:endParaRPr lang="en-GB"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ga-IE" sz="1000" dirty="0">
                <a:latin typeface="Arial"/>
                <a:ea typeface="Calibri"/>
                <a:cs typeface="Times New Roman"/>
              </a:rPr>
              <a:t>lesson</a:t>
            </a:r>
            <a:r>
              <a:rPr lang="en-US" sz="1000" dirty="0">
                <a:latin typeface="Arial"/>
                <a:ea typeface="Calibri"/>
                <a:cs typeface="Times New Roman"/>
              </a:rPr>
              <a:t>s</a:t>
            </a:r>
            <a:r>
              <a:rPr lang="ga-IE" sz="1000" dirty="0">
                <a:latin typeface="Arial"/>
                <a:ea typeface="Calibri"/>
                <a:cs typeface="Times New Roman"/>
              </a:rPr>
              <a:t> in this module</a:t>
            </a:r>
            <a:r>
              <a:rPr lang="en-US" sz="1000" dirty="0">
                <a:latin typeface="Arial"/>
                <a:ea typeface="Calibri"/>
                <a:cs typeface="Times New Roman"/>
              </a:rPr>
              <a:t> have </a:t>
            </a:r>
            <a:r>
              <a:rPr lang="ga-IE" sz="1000" dirty="0">
                <a:latin typeface="Arial"/>
                <a:ea typeface="Calibri"/>
                <a:cs typeface="Times New Roman"/>
              </a:rPr>
              <a:t>demonstrations. To prepare for them</a:t>
            </a:r>
            <a:r>
              <a:rPr lang="en-US" sz="1000" dirty="0">
                <a:latin typeface="Arial"/>
                <a:ea typeface="Calibri"/>
                <a:cs typeface="Times New Roman"/>
              </a:rPr>
              <a:t>, complete the following steps:</a:t>
            </a:r>
          </a:p>
          <a:p>
            <a:pPr marL="342000" indent="-342000">
              <a:lnSpc>
                <a:spcPct val="115000"/>
              </a:lnSpc>
              <a:spcAft>
                <a:spcPts val="995"/>
              </a:spcAft>
              <a:buFont typeface="+mj-lt"/>
              <a:buAutoNum type="arabicPeriod"/>
            </a:pPr>
            <a:r>
              <a:rPr lang="ga-IE" sz="1000" dirty="0">
                <a:latin typeface="Arial"/>
                <a:ea typeface="Calibri"/>
                <a:cs typeface="Times New Roman"/>
              </a:rPr>
              <a:t>Start and </a:t>
            </a:r>
            <a:r>
              <a:rPr lang="en-US" sz="1000" dirty="0">
                <a:latin typeface="Arial"/>
                <a:ea typeface="Calibri"/>
                <a:cs typeface="Times New Roman"/>
              </a:rPr>
              <a:t>sign in</a:t>
            </a:r>
            <a:r>
              <a:rPr lang="ga-IE" sz="1000" dirty="0">
                <a:latin typeface="Arial"/>
                <a:ea typeface="Calibri"/>
                <a:cs typeface="Times New Roman"/>
              </a:rPr>
              <a:t> to the </a:t>
            </a:r>
            <a:r>
              <a:rPr lang="en-US" sz="1000" b="1" dirty="0">
                <a:latin typeface="Arial"/>
                <a:ea typeface="Calibri"/>
                <a:cs typeface="Times New Roman"/>
              </a:rPr>
              <a:t>10961C-LON-DC1</a:t>
            </a:r>
            <a:r>
              <a:rPr lang="ga-IE" sz="1000" dirty="0">
                <a:latin typeface="Arial"/>
                <a:ea typeface="Calibri"/>
                <a:cs typeface="Times New Roman"/>
              </a:rPr>
              <a:t> virtual machine </a:t>
            </a:r>
            <a:r>
              <a:rPr lang="en-US" sz="1000" dirty="0">
                <a:latin typeface="Arial"/>
                <a:ea typeface="Calibri"/>
                <a:cs typeface="Times New Roman"/>
              </a:rPr>
              <a:t>by using the </a:t>
            </a:r>
            <a:r>
              <a:rPr lang="ga-IE" sz="1000" dirty="0">
                <a:latin typeface="Arial"/>
                <a:ea typeface="Calibri"/>
                <a:cs typeface="Times New Roman"/>
              </a:rPr>
              <a:t>user name </a:t>
            </a:r>
            <a:r>
              <a:rPr lang="en-US" sz="1000" b="1" dirty="0">
                <a:latin typeface="Arial"/>
                <a:ea typeface="Calibri"/>
                <a:cs typeface="Times New Roman"/>
              </a:rPr>
              <a:t>Adatum\Administrator</a:t>
            </a:r>
            <a:r>
              <a:rPr lang="ga-IE" sz="1000" dirty="0">
                <a:latin typeface="Arial"/>
                <a:ea typeface="Calibri"/>
                <a:cs typeface="Times New Roman"/>
              </a:rPr>
              <a:t> and password </a:t>
            </a:r>
            <a:r>
              <a:rPr lang="en-US" sz="1000" b="1" dirty="0">
                <a:latin typeface="Arial"/>
                <a:ea typeface="Calibri"/>
                <a:cs typeface="Times New Roman"/>
              </a:rPr>
              <a:t>Pa55w.rd</a:t>
            </a:r>
            <a:r>
              <a:rPr lang="en-US" sz="1000" dirty="0">
                <a:latin typeface="Arial"/>
                <a:ea typeface="Calibri"/>
                <a:cs typeface="Times New Roman"/>
              </a:rPr>
              <a:t>.</a:t>
            </a:r>
            <a:endParaRPr lang="en-GB" sz="1000" dirty="0">
              <a:latin typeface="Arial"/>
              <a:ea typeface="Calibri"/>
              <a:cs typeface="Times New Roman"/>
            </a:endParaRPr>
          </a:p>
          <a:p>
            <a:pPr marL="342000" lvl="0" indent="-342000">
              <a:lnSpc>
                <a:spcPct val="115000"/>
              </a:lnSpc>
              <a:spcAft>
                <a:spcPts val="995"/>
              </a:spcAft>
              <a:buFont typeface="+mj-lt"/>
              <a:buAutoNum type="arabicPeriod"/>
            </a:pPr>
            <a:r>
              <a:rPr lang="ga-IE" sz="1000" dirty="0">
                <a:latin typeface="Arial"/>
                <a:ea typeface="Calibri"/>
                <a:cs typeface="Times New Roman"/>
              </a:rPr>
              <a:t>Start and </a:t>
            </a:r>
            <a:r>
              <a:rPr lang="en-US" sz="1000" dirty="0">
                <a:latin typeface="Arial"/>
                <a:ea typeface="Calibri"/>
                <a:cs typeface="Times New Roman"/>
              </a:rPr>
              <a:t>sign in</a:t>
            </a:r>
            <a:r>
              <a:rPr lang="ga-IE" sz="1000" dirty="0">
                <a:latin typeface="Arial"/>
                <a:ea typeface="Calibri"/>
                <a:cs typeface="Times New Roman"/>
              </a:rPr>
              <a:t> to the </a:t>
            </a:r>
            <a:r>
              <a:rPr lang="en-US" sz="1000" b="1" dirty="0">
                <a:latin typeface="Arial"/>
                <a:ea typeface="Calibri"/>
                <a:cs typeface="Times New Roman"/>
              </a:rPr>
              <a:t>10961C-LON-CL1</a:t>
            </a:r>
            <a:r>
              <a:rPr lang="ga-IE" sz="1000" dirty="0">
                <a:latin typeface="Arial"/>
                <a:ea typeface="Calibri"/>
                <a:cs typeface="Times New Roman"/>
              </a:rPr>
              <a:t> virtual machine </a:t>
            </a:r>
            <a:r>
              <a:rPr lang="en-US" sz="1000" dirty="0">
                <a:latin typeface="Arial"/>
                <a:ea typeface="Calibri"/>
                <a:cs typeface="Times New Roman"/>
              </a:rPr>
              <a:t>by using the </a:t>
            </a:r>
            <a:r>
              <a:rPr lang="ga-IE" sz="1000" dirty="0">
                <a:latin typeface="Arial"/>
                <a:ea typeface="Calibri"/>
                <a:cs typeface="Times New Roman"/>
              </a:rPr>
              <a:t>user name </a:t>
            </a:r>
            <a:r>
              <a:rPr lang="en-US" sz="1000" b="1" dirty="0">
                <a:latin typeface="Arial"/>
                <a:ea typeface="Calibri"/>
                <a:cs typeface="Times New Roman"/>
              </a:rPr>
              <a:t>Adatum\Administrator</a:t>
            </a:r>
            <a:r>
              <a:rPr lang="ga-IE" sz="1000" dirty="0">
                <a:latin typeface="Arial"/>
                <a:ea typeface="Calibri"/>
                <a:cs typeface="Times New Roman"/>
              </a:rPr>
              <a:t> and password </a:t>
            </a:r>
            <a:r>
              <a:rPr lang="en-US" sz="1000" b="1" dirty="0">
                <a:latin typeface="Arial"/>
                <a:ea typeface="Calibri"/>
                <a:cs typeface="Times New Roman"/>
              </a:rPr>
              <a:t>Pa55w.rd</a:t>
            </a:r>
            <a:r>
              <a:rPr lang="en-US" sz="1000" dirty="0">
                <a:latin typeface="Arial"/>
                <a:ea typeface="Calibri"/>
                <a:cs typeface="Times New Roman"/>
              </a:rPr>
              <a:t>. </a:t>
            </a:r>
            <a:r>
              <a:rPr lang="ga-IE" sz="1000" dirty="0">
                <a:latin typeface="Arial"/>
                <a:ea typeface="Calibri"/>
                <a:cs typeface="Times New Roman"/>
              </a:rPr>
              <a:t>(</a:t>
            </a:r>
            <a:r>
              <a:rPr lang="en-US" sz="1000" dirty="0">
                <a:latin typeface="Arial"/>
                <a:ea typeface="Calibri"/>
                <a:cs typeface="Times New Roman"/>
              </a:rPr>
              <a:t>Make sure you s</a:t>
            </a:r>
            <a:r>
              <a:rPr lang="ga-IE" sz="1000" dirty="0">
                <a:latin typeface="Arial"/>
                <a:ea typeface="Calibri"/>
                <a:cs typeface="Times New Roman"/>
              </a:rPr>
              <a:t>tart and </a:t>
            </a:r>
            <a:r>
              <a:rPr lang="en-US" sz="1000" dirty="0">
                <a:latin typeface="Arial"/>
                <a:ea typeface="Calibri"/>
                <a:cs typeface="Times New Roman"/>
              </a:rPr>
              <a:t>sign in </a:t>
            </a:r>
            <a:r>
              <a:rPr lang="ga-IE" sz="1000" dirty="0">
                <a:latin typeface="Arial"/>
                <a:ea typeface="Calibri"/>
                <a:cs typeface="Times New Roman"/>
              </a:rPr>
              <a:t>to </a:t>
            </a:r>
            <a:r>
              <a:rPr lang="en-US" sz="1000" b="1" dirty="0">
                <a:latin typeface="Arial"/>
                <a:ea typeface="Calibri"/>
                <a:cs typeface="Times New Roman"/>
              </a:rPr>
              <a:t>10961C-LON-DC1</a:t>
            </a:r>
            <a:r>
              <a:rPr lang="ga-IE" sz="1000" dirty="0">
                <a:latin typeface="Arial"/>
                <a:ea typeface="Calibri"/>
                <a:cs typeface="Times New Roman"/>
              </a:rPr>
              <a:t> before signing in to </a:t>
            </a:r>
            <a:r>
              <a:rPr lang="en-US" sz="1000" b="1" dirty="0">
                <a:latin typeface="Arial"/>
                <a:ea typeface="Calibri"/>
                <a:cs typeface="Times New Roman"/>
              </a:rPr>
              <a:t>10961C-LON-CL1</a:t>
            </a:r>
            <a:r>
              <a:rPr lang="en-US" sz="1000" dirty="0">
                <a:latin typeface="Arial"/>
                <a:ea typeface="Calibri"/>
                <a:cs typeface="Times New Roman"/>
              </a:rPr>
              <a:t>.</a:t>
            </a:r>
            <a:r>
              <a:rPr lang="ga-IE" sz="1000" dirty="0">
                <a:latin typeface="Arial"/>
                <a:ea typeface="Calibri"/>
                <a:cs typeface="Times New Roman"/>
              </a:rPr>
              <a:t>)</a:t>
            </a:r>
            <a:r>
              <a:rPr lang="en-US" sz="1000" dirty="0">
                <a:latin typeface="Arial"/>
                <a:ea typeface="Calibri"/>
                <a:cs typeface="Times New Roman"/>
              </a:rPr>
              <a:t> </a:t>
            </a:r>
            <a:endParaRPr lang="en-GB"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Perform the d</a:t>
            </a:r>
            <a:r>
              <a:rPr lang="ga-IE" sz="1000" dirty="0">
                <a:latin typeface="Arial"/>
                <a:ea typeface="Calibri"/>
                <a:cs typeface="Times New Roman"/>
              </a:rPr>
              <a:t>emo</a:t>
            </a:r>
            <a:r>
              <a:rPr lang="en-US" sz="1000" dirty="0">
                <a:latin typeface="Arial"/>
                <a:ea typeface="Calibri"/>
                <a:cs typeface="Times New Roman"/>
              </a:rPr>
              <a:t>nstration steps </a:t>
            </a:r>
            <a:r>
              <a:rPr lang="ga-IE" sz="1000" dirty="0">
                <a:latin typeface="Arial"/>
                <a:ea typeface="Calibri"/>
                <a:cs typeface="Times New Roman"/>
              </a:rPr>
              <a:t>on the </a:t>
            </a:r>
            <a:r>
              <a:rPr lang="en-US" sz="1000" b="1" dirty="0">
                <a:latin typeface="Arial"/>
                <a:ea typeface="Calibri"/>
                <a:cs typeface="Times New Roman"/>
              </a:rPr>
              <a:t>10961C-LON-CL1</a:t>
            </a:r>
            <a:r>
              <a:rPr lang="ga-IE" sz="1000" dirty="0">
                <a:latin typeface="Arial"/>
                <a:ea typeface="Calibri"/>
                <a:cs typeface="Times New Roman"/>
              </a:rPr>
              <a:t> virtual machine in either the </a:t>
            </a:r>
            <a:r>
              <a:rPr lang="en-US" sz="1000" b="1" dirty="0">
                <a:latin typeface="Arial"/>
                <a:ea typeface="Calibri"/>
                <a:cs typeface="Times New Roman"/>
              </a:rPr>
              <a:t>Windows PowerShell</a:t>
            </a:r>
            <a:r>
              <a:rPr lang="en-US" sz="1000" dirty="0">
                <a:latin typeface="Arial"/>
                <a:ea typeface="Calibri"/>
                <a:cs typeface="Times New Roman"/>
              </a:rPr>
              <a:t> </a:t>
            </a:r>
            <a:r>
              <a:rPr lang="ga-IE" sz="1000" dirty="0">
                <a:latin typeface="Arial"/>
                <a:ea typeface="Calibri"/>
                <a:cs typeface="Times New Roman"/>
              </a:rPr>
              <a:t>console or the Windows PowerShell </a:t>
            </a:r>
            <a:r>
              <a:rPr lang="en-US" sz="1000" dirty="0">
                <a:latin typeface="Arial"/>
                <a:ea typeface="Calibri"/>
                <a:cs typeface="Times New Roman"/>
              </a:rPr>
              <a:t>Integrated Scripting Environment (Windows PowerShell </a:t>
            </a:r>
            <a:r>
              <a:rPr lang="ga-IE" sz="1000" dirty="0">
                <a:latin typeface="Arial"/>
                <a:ea typeface="Calibri"/>
                <a:cs typeface="Times New Roman"/>
              </a:rPr>
              <a:t>ISE</a:t>
            </a:r>
            <a:r>
              <a:rPr lang="en-US" sz="1000" dirty="0">
                <a:latin typeface="Arial"/>
                <a:ea typeface="Calibri"/>
                <a:cs typeface="Times New Roman"/>
              </a:rPr>
              <a:t>)</a:t>
            </a:r>
            <a:r>
              <a:rPr lang="ga-IE" sz="1000" dirty="0">
                <a:latin typeface="Arial"/>
                <a:ea typeface="Calibri"/>
                <a:cs typeface="Times New Roman"/>
              </a:rPr>
              <a:t>. </a:t>
            </a:r>
            <a:r>
              <a:rPr lang="en-US" sz="1000" dirty="0">
                <a:latin typeface="Arial"/>
                <a:ea typeface="Calibri"/>
                <a:cs typeface="Times New Roman"/>
              </a:rPr>
              <a:t>S</a:t>
            </a:r>
            <a:r>
              <a:rPr lang="ga-IE" sz="1000" dirty="0">
                <a:latin typeface="Arial"/>
                <a:ea typeface="Calibri"/>
                <a:cs typeface="Times New Roman"/>
              </a:rPr>
              <a:t>ome demo</a:t>
            </a:r>
            <a:r>
              <a:rPr lang="en-US" sz="1000" dirty="0">
                <a:latin typeface="Arial"/>
                <a:ea typeface="Calibri"/>
                <a:cs typeface="Times New Roman"/>
              </a:rPr>
              <a:t>nstration</a:t>
            </a:r>
            <a:r>
              <a:rPr lang="ga-IE" sz="1000" dirty="0">
                <a:latin typeface="Arial"/>
                <a:ea typeface="Calibri"/>
                <a:cs typeface="Times New Roman"/>
              </a:rPr>
              <a:t>s might explicitly </a:t>
            </a:r>
            <a:r>
              <a:rPr lang="en-US" sz="1000" dirty="0">
                <a:latin typeface="Arial"/>
                <a:ea typeface="Calibri"/>
                <a:cs typeface="Times New Roman"/>
              </a:rPr>
              <a:t>state </a:t>
            </a:r>
            <a:r>
              <a:rPr lang="ga-IE" sz="1000" dirty="0">
                <a:latin typeface="Arial"/>
                <a:ea typeface="Calibri"/>
                <a:cs typeface="Times New Roman"/>
              </a:rPr>
              <a:t>which one to use.  </a:t>
            </a:r>
            <a:endParaRPr lang="en-GB"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For </a:t>
            </a:r>
            <a:r>
              <a:rPr lang="ga-IE" sz="1000" dirty="0">
                <a:latin typeface="Arial"/>
                <a:ea typeface="Calibri"/>
                <a:cs typeface="Times New Roman"/>
              </a:rPr>
              <a:t>complex commands or </a:t>
            </a:r>
            <a:r>
              <a:rPr lang="en-US" sz="1000" dirty="0">
                <a:latin typeface="Arial"/>
                <a:ea typeface="Calibri"/>
                <a:cs typeface="Times New Roman"/>
              </a:rPr>
              <a:t>those that have </a:t>
            </a:r>
            <a:r>
              <a:rPr lang="ga-IE" sz="1000" dirty="0">
                <a:latin typeface="Arial"/>
                <a:ea typeface="Calibri"/>
                <a:cs typeface="Times New Roman"/>
              </a:rPr>
              <a:t>many steps</a:t>
            </a:r>
            <a:r>
              <a:rPr lang="en-US" sz="1000" dirty="0">
                <a:latin typeface="Arial"/>
                <a:ea typeface="Calibri"/>
                <a:cs typeface="Times New Roman"/>
              </a:rPr>
              <a:t>, you can open the </a:t>
            </a:r>
            <a:r>
              <a:rPr lang="ga-IE" sz="1000" dirty="0">
                <a:latin typeface="Arial"/>
                <a:ea typeface="Calibri"/>
                <a:cs typeface="Times New Roman"/>
              </a:rPr>
              <a:t>provided .ps1 </a:t>
            </a:r>
            <a:r>
              <a:rPr lang="en-US" sz="1000" dirty="0">
                <a:latin typeface="Arial"/>
                <a:ea typeface="Calibri"/>
                <a:cs typeface="Times New Roman"/>
              </a:rPr>
              <a:t>demonstration </a:t>
            </a:r>
            <a:r>
              <a:rPr lang="ga-IE" sz="1000" dirty="0">
                <a:latin typeface="Arial"/>
                <a:ea typeface="Calibri"/>
                <a:cs typeface="Times New Roman"/>
              </a:rPr>
              <a:t>files and use them in the </a:t>
            </a:r>
            <a:r>
              <a:rPr lang="en-US" sz="1000" dirty="0">
                <a:latin typeface="Arial"/>
                <a:ea typeface="Calibri"/>
                <a:cs typeface="Times New Roman"/>
              </a:rPr>
              <a:t>Windows PowerShell </a:t>
            </a:r>
            <a:r>
              <a:rPr lang="ga-IE" sz="1000" dirty="0">
                <a:latin typeface="Arial"/>
                <a:ea typeface="Calibri"/>
                <a:cs typeface="Times New Roman"/>
              </a:rPr>
              <a:t>ISE. </a:t>
            </a:r>
            <a:r>
              <a:rPr lang="en-US" sz="1000" dirty="0">
                <a:latin typeface="Arial"/>
                <a:ea typeface="Calibri"/>
                <a:cs typeface="Times New Roman"/>
              </a:rPr>
              <a:t>The instructor notes for the demonstrations mention those files, which</a:t>
            </a:r>
            <a:r>
              <a:rPr lang="ga-IE" sz="1000" dirty="0">
                <a:latin typeface="Arial"/>
                <a:ea typeface="Calibri"/>
                <a:cs typeface="Times New Roman"/>
              </a:rPr>
              <a:t> are available on </a:t>
            </a:r>
            <a:r>
              <a:rPr lang="en-US" sz="1000" b="1" dirty="0">
                <a:latin typeface="Arial"/>
                <a:ea typeface="Calibri"/>
                <a:cs typeface="Times New Roman"/>
              </a:rPr>
              <a:t>10961C-LON-CL1</a:t>
            </a:r>
            <a:r>
              <a:rPr lang="ga-IE" sz="1000" dirty="0">
                <a:latin typeface="Arial"/>
                <a:ea typeface="Calibri"/>
                <a:cs typeface="Times New Roman"/>
              </a:rPr>
              <a:t> at </a:t>
            </a:r>
            <a:r>
              <a:rPr lang="en-US" sz="1000" b="1" dirty="0">
                <a:latin typeface="Arial"/>
                <a:ea typeface="Calibri"/>
                <a:cs typeface="Times New Roman"/>
              </a:rPr>
              <a:t>E:\Mod06\Democode</a:t>
            </a:r>
            <a:r>
              <a:rPr lang="en-US" sz="1000" dirty="0">
                <a:latin typeface="Arial"/>
                <a:ea typeface="Calibri"/>
                <a:cs typeface="Times New Roman"/>
              </a:rPr>
              <a:t>.</a:t>
            </a:r>
            <a:r>
              <a:rPr lang="ga-IE" sz="1000" dirty="0">
                <a:latin typeface="Arial"/>
                <a:ea typeface="Calibri"/>
                <a:cs typeface="Times New Roman"/>
              </a:rPr>
              <a:t> </a:t>
            </a:r>
            <a:endParaRPr lang="en-GB"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a:t>
            </a:r>
            <a:r>
              <a:rPr lang="ga-IE" sz="1000" b="1" dirty="0">
                <a:latin typeface="Arial"/>
                <a:ea typeface="Calibri"/>
                <a:cs typeface="Times New Roman"/>
              </a:rPr>
              <a:t>:</a:t>
            </a:r>
            <a:r>
              <a:rPr lang="ga-IE" sz="1000" dirty="0">
                <a:latin typeface="Arial"/>
                <a:ea typeface="Calibri"/>
                <a:cs typeface="Times New Roman"/>
              </a:rPr>
              <a:t> The “Finding </a:t>
            </a:r>
            <a:r>
              <a:rPr lang="en-US" sz="1000" dirty="0">
                <a:latin typeface="Arial"/>
                <a:ea typeface="Calibri"/>
                <a:cs typeface="Times New Roman"/>
              </a:rPr>
              <a:t>d</a:t>
            </a:r>
            <a:r>
              <a:rPr lang="ga-IE" sz="1000" dirty="0">
                <a:latin typeface="Arial"/>
                <a:ea typeface="Calibri"/>
                <a:cs typeface="Times New Roman"/>
              </a:rPr>
              <a:t>ocumentation for </a:t>
            </a:r>
            <a:r>
              <a:rPr lang="en-US" sz="1000" dirty="0">
                <a:latin typeface="Arial"/>
                <a:ea typeface="Calibri"/>
                <a:cs typeface="Times New Roman"/>
              </a:rPr>
              <a:t>c</a:t>
            </a:r>
            <a:r>
              <a:rPr lang="ga-IE" sz="1000" dirty="0">
                <a:latin typeface="Arial"/>
                <a:ea typeface="Calibri"/>
                <a:cs typeface="Times New Roman"/>
              </a:rPr>
              <a:t>lasses” and</a:t>
            </a:r>
            <a:r>
              <a:rPr lang="en-US" sz="1000" dirty="0">
                <a:latin typeface="Arial"/>
                <a:ea typeface="Calibri"/>
                <a:cs typeface="Times New Roman"/>
              </a:rPr>
              <a:t> “Finding methods and documentation” </a:t>
            </a:r>
            <a:r>
              <a:rPr lang="ga-IE" sz="1000" dirty="0">
                <a:latin typeface="Arial"/>
                <a:ea typeface="Calibri"/>
                <a:cs typeface="Times New Roman"/>
              </a:rPr>
              <a:t>demonstrations in Lesson 1 and Lesson 3 of this module require access to the </a:t>
            </a:r>
            <a:r>
              <a:rPr lang="en-US" sz="1000" dirty="0">
                <a:latin typeface="Arial"/>
                <a:ea typeface="Calibri"/>
                <a:cs typeface="Times New Roman"/>
              </a:rPr>
              <a:t>I</a:t>
            </a:r>
            <a:r>
              <a:rPr lang="ga-IE" sz="1000" dirty="0">
                <a:latin typeface="Arial"/>
                <a:ea typeface="Calibri"/>
                <a:cs typeface="Times New Roman"/>
              </a:rPr>
              <a:t>nternet. The virtual machines </a:t>
            </a:r>
            <a:r>
              <a:rPr lang="en-US" sz="1000" dirty="0">
                <a:latin typeface="Arial"/>
                <a:ea typeface="Calibri"/>
                <a:cs typeface="Times New Roman"/>
              </a:rPr>
              <a:t>for this course </a:t>
            </a:r>
            <a:r>
              <a:rPr lang="ga-IE" sz="1000" dirty="0">
                <a:latin typeface="Arial"/>
                <a:ea typeface="Calibri"/>
                <a:cs typeface="Times New Roman"/>
              </a:rPr>
              <a:t>do not have </a:t>
            </a:r>
            <a:r>
              <a:rPr lang="en-US" sz="1000" dirty="0">
                <a:latin typeface="Arial"/>
                <a:ea typeface="Calibri"/>
                <a:cs typeface="Times New Roman"/>
              </a:rPr>
              <a:t>I</a:t>
            </a:r>
            <a:r>
              <a:rPr lang="ga-IE" sz="1000" dirty="0">
                <a:latin typeface="Arial"/>
                <a:ea typeface="Calibri"/>
                <a:cs typeface="Times New Roman"/>
              </a:rPr>
              <a:t>nternet access enabled. </a:t>
            </a:r>
            <a:r>
              <a:rPr lang="en-US" sz="1000" dirty="0">
                <a:latin typeface="Arial"/>
                <a:ea typeface="Calibri"/>
                <a:cs typeface="Times New Roman"/>
              </a:rPr>
              <a:t>Therefore,</a:t>
            </a:r>
            <a:r>
              <a:rPr lang="ga-IE" sz="1000" dirty="0">
                <a:latin typeface="Arial"/>
                <a:ea typeface="Calibri"/>
                <a:cs typeface="Times New Roman"/>
              </a:rPr>
              <a:t> perform th</a:t>
            </a:r>
            <a:r>
              <a:rPr lang="en-US" sz="1000" dirty="0">
                <a:latin typeface="Arial"/>
                <a:ea typeface="Calibri"/>
                <a:cs typeface="Times New Roman"/>
              </a:rPr>
              <a:t>os</a:t>
            </a:r>
            <a:r>
              <a:rPr lang="ga-IE" sz="1000" dirty="0">
                <a:latin typeface="Arial"/>
                <a:ea typeface="Calibri"/>
                <a:cs typeface="Times New Roman"/>
              </a:rPr>
              <a:t>e demonstrations on your host machine</a:t>
            </a:r>
            <a:r>
              <a:rPr lang="en-US" sz="1000" dirty="0">
                <a:latin typeface="Arial"/>
                <a:ea typeface="Calibri"/>
                <a:cs typeface="Times New Roman"/>
              </a:rPr>
              <a:t>,</a:t>
            </a:r>
            <a:r>
              <a:rPr lang="ga-IE" sz="1000" dirty="0">
                <a:latin typeface="Arial"/>
                <a:ea typeface="Calibri"/>
                <a:cs typeface="Times New Roman"/>
              </a:rPr>
              <a:t> and prior to starting </a:t>
            </a:r>
            <a:r>
              <a:rPr lang="en-US" sz="1000" dirty="0">
                <a:latin typeface="Arial"/>
                <a:ea typeface="Calibri"/>
                <a:cs typeface="Times New Roman"/>
              </a:rPr>
              <a:t>those demonstrations, </a:t>
            </a:r>
            <a:r>
              <a:rPr lang="ga-IE" sz="1000" dirty="0">
                <a:latin typeface="Arial"/>
                <a:ea typeface="Calibri"/>
                <a:cs typeface="Times New Roman"/>
              </a:rPr>
              <a:t>ensure </a:t>
            </a:r>
            <a:r>
              <a:rPr lang="en-US" sz="1000" dirty="0">
                <a:latin typeface="Arial"/>
                <a:ea typeface="Calibri"/>
                <a:cs typeface="Times New Roman"/>
              </a:rPr>
              <a:t>that I</a:t>
            </a:r>
            <a:r>
              <a:rPr lang="ga-IE" sz="1000" dirty="0">
                <a:latin typeface="Arial"/>
                <a:ea typeface="Calibri"/>
                <a:cs typeface="Times New Roman"/>
              </a:rPr>
              <a:t>nternet access and overhead projection </a:t>
            </a:r>
            <a:r>
              <a:rPr lang="en-US" sz="1000" dirty="0">
                <a:latin typeface="Arial"/>
                <a:ea typeface="Calibri"/>
                <a:cs typeface="Times New Roman"/>
              </a:rPr>
              <a:t>are</a:t>
            </a:r>
            <a:r>
              <a:rPr lang="ga-IE" sz="1000" dirty="0">
                <a:latin typeface="Arial"/>
                <a:ea typeface="Calibri"/>
                <a:cs typeface="Times New Roman"/>
              </a:rPr>
              <a:t> available to the class from </a:t>
            </a:r>
            <a:r>
              <a:rPr lang="en-US" sz="1000" dirty="0">
                <a:latin typeface="Arial"/>
                <a:ea typeface="Calibri"/>
                <a:cs typeface="Times New Roman"/>
              </a:rPr>
              <a:t>your host machine</a:t>
            </a:r>
            <a:r>
              <a:rPr lang="ga-IE" sz="1000" dirty="0">
                <a:latin typeface="Arial"/>
                <a:ea typeface="Calibri"/>
                <a:cs typeface="Times New Roman"/>
              </a:rPr>
              <a:t>.</a:t>
            </a: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773470-1FEC-496D-A07F-AB62801090E6}" type="slidenum">
              <a:rPr lang="en-GB" smtClean="0"/>
              <a:t>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2092331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You can find these commands </a:t>
            </a:r>
            <a:r>
              <a:rPr lang="ga-IE" sz="1000" dirty="0">
                <a:latin typeface="Arial"/>
                <a:ea typeface="Calibri"/>
                <a:cs typeface="Times New Roman"/>
              </a:rPr>
              <a:t>on the </a:t>
            </a:r>
            <a:r>
              <a:rPr lang="en-GB" sz="1000" b="1" dirty="0">
                <a:latin typeface="Arial"/>
                <a:ea typeface="Calibri"/>
                <a:cs typeface="Times New Roman"/>
              </a:rPr>
              <a:t>10961C-LON-CL1</a:t>
            </a:r>
            <a:r>
              <a:rPr lang="ga-IE" sz="1000" dirty="0">
                <a:latin typeface="Arial"/>
                <a:ea typeface="Calibri"/>
                <a:cs typeface="Times New Roman"/>
              </a:rPr>
              <a:t> virtual machine </a:t>
            </a:r>
            <a:r>
              <a:rPr lang="en-GB" sz="1000" dirty="0">
                <a:latin typeface="Arial"/>
                <a:ea typeface="Calibri"/>
                <a:cs typeface="Times New Roman"/>
              </a:rPr>
              <a:t>in </a:t>
            </a:r>
            <a:r>
              <a:rPr lang="en-GB" sz="1000" b="1" dirty="0">
                <a:latin typeface="Arial"/>
                <a:ea typeface="Calibri"/>
                <a:cs typeface="Times New Roman"/>
              </a:rPr>
              <a:t>E:\Mod06\Democode</a:t>
            </a:r>
            <a:br>
              <a:rPr lang="en-GB" sz="1000" b="1" dirty="0">
                <a:latin typeface="Arial"/>
                <a:ea typeface="Calibri"/>
                <a:cs typeface="Times New Roman"/>
              </a:rPr>
            </a:br>
            <a:r>
              <a:rPr lang="en-GB" sz="1000" b="1" dirty="0">
                <a:latin typeface="Arial"/>
                <a:ea typeface="Calibri"/>
                <a:cs typeface="Times New Roman"/>
              </a:rPr>
              <a:t>\Sessions.ps1</a:t>
            </a:r>
            <a:r>
              <a:rPr lang="en-GB" sz="1000" dirty="0">
                <a:latin typeface="Arial"/>
                <a:ea typeface="Calibri"/>
                <a:cs typeface="Times New Roman"/>
              </a:rPr>
              <a:t>.</a:t>
            </a:r>
            <a:r>
              <a:rPr lang="en-GB" sz="1000" b="1" dirty="0">
                <a:latin typeface="Arial"/>
                <a:ea typeface="Calibri"/>
                <a:cs typeface="Times New Roman"/>
              </a:rPr>
              <a:t>txt.</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Do not revert the virtual machines as you will need them for the next demonstration.</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should </a:t>
            </a:r>
            <a:r>
              <a:rPr lang="ga-IE" sz="1000" dirty="0">
                <a:latin typeface="Arial"/>
                <a:ea typeface="Calibri"/>
                <a:cs typeface="Times New Roman"/>
              </a:rPr>
              <a:t>have completed the preparation steps in the </a:t>
            </a:r>
            <a:r>
              <a:rPr lang="en-GB" sz="1000" dirty="0">
                <a:latin typeface="Arial"/>
                <a:ea typeface="Calibri"/>
                <a:cs typeface="Times New Roman"/>
              </a:rPr>
              <a:t>instructor n</a:t>
            </a:r>
            <a:r>
              <a:rPr lang="ga-IE" sz="1000" dirty="0">
                <a:latin typeface="Arial"/>
                <a:ea typeface="Calibri"/>
                <a:cs typeface="Times New Roman"/>
              </a:rPr>
              <a:t>otes </a:t>
            </a:r>
            <a:r>
              <a:rPr lang="en-GB" sz="1000" dirty="0">
                <a:latin typeface="Arial"/>
                <a:ea typeface="Calibri"/>
                <a:cs typeface="Times New Roman"/>
              </a:rPr>
              <a:t>for the </a:t>
            </a:r>
            <a:r>
              <a:rPr lang="ga-IE" sz="1000" dirty="0">
                <a:latin typeface="Arial"/>
                <a:ea typeface="Calibri"/>
                <a:cs typeface="Times New Roman"/>
              </a:rPr>
              <a:t>Module Overview slide </a:t>
            </a:r>
            <a:r>
              <a:rPr lang="en-GB" sz="1000" dirty="0">
                <a:latin typeface="Arial"/>
                <a:ea typeface="Calibri"/>
                <a:cs typeface="Times New Roman"/>
              </a:rPr>
              <a:t>and </a:t>
            </a:r>
            <a:r>
              <a:rPr lang="ga-IE" sz="1000" dirty="0">
                <a:latin typeface="Arial"/>
                <a:ea typeface="Calibri"/>
                <a:cs typeface="Times New Roman"/>
              </a:rPr>
              <a:t>signed in to the </a:t>
            </a:r>
            <a:r>
              <a:rPr lang="en-GB" sz="1000" b="1" dirty="0">
                <a:latin typeface="Arial"/>
                <a:ea typeface="Calibri"/>
                <a:cs typeface="Times New Roman"/>
              </a:rPr>
              <a:t>10961C-LON-DC1</a:t>
            </a:r>
            <a:r>
              <a:rPr lang="en-GB" sz="1000" dirty="0">
                <a:latin typeface="Arial"/>
                <a:ea typeface="Calibri"/>
                <a:cs typeface="Times New Roman"/>
              </a:rPr>
              <a:t> </a:t>
            </a:r>
            <a:r>
              <a:rPr lang="ga-IE" sz="1000" dirty="0">
                <a:latin typeface="Arial"/>
                <a:ea typeface="Calibri"/>
                <a:cs typeface="Times New Roman"/>
              </a:rPr>
              <a:t>and </a:t>
            </a:r>
            <a:r>
              <a:rPr lang="en-GB" sz="1000" b="1" dirty="0">
                <a:latin typeface="Arial"/>
                <a:ea typeface="Calibri"/>
                <a:cs typeface="Times New Roman"/>
              </a:rPr>
              <a:t>10961C-LON-CL1</a:t>
            </a:r>
            <a:r>
              <a:rPr lang="ga-IE" sz="1000" dirty="0">
                <a:latin typeface="Arial"/>
                <a:ea typeface="Calibri"/>
                <a:cs typeface="Times New Roman"/>
              </a:rPr>
              <a:t> virtual machines as </a:t>
            </a:r>
            <a:r>
              <a:rPr lang="en-GB" sz="1000" b="1" dirty="0">
                <a:latin typeface="Arial"/>
                <a:ea typeface="Calibri"/>
                <a:cs typeface="Times New Roman"/>
              </a:rPr>
              <a:t>Adatum\administrator</a:t>
            </a:r>
            <a:r>
              <a:rPr lang="ga-IE" sz="1000" dirty="0">
                <a:latin typeface="Arial"/>
                <a:ea typeface="Calibri"/>
                <a:cs typeface="Times New Roman"/>
              </a:rPr>
              <a:t> with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Perform t</a:t>
            </a:r>
            <a:r>
              <a:rPr lang="ga-IE" sz="1000" dirty="0">
                <a:latin typeface="Arial"/>
                <a:ea typeface="Calibri"/>
                <a:cs typeface="Times New Roman"/>
              </a:rPr>
              <a:t>he </a:t>
            </a:r>
            <a:r>
              <a:rPr lang="en-GB" sz="1000" dirty="0">
                <a:latin typeface="Arial"/>
                <a:ea typeface="Calibri"/>
                <a:cs typeface="Times New Roman"/>
              </a:rPr>
              <a:t>d</a:t>
            </a:r>
            <a:r>
              <a:rPr lang="ga-IE" sz="1000" dirty="0">
                <a:latin typeface="Arial"/>
                <a:ea typeface="Calibri"/>
                <a:cs typeface="Times New Roman"/>
              </a:rPr>
              <a:t>emo</a:t>
            </a:r>
            <a:r>
              <a:rPr lang="en-GB" sz="1000" dirty="0">
                <a:latin typeface="Arial"/>
                <a:ea typeface="Calibri"/>
                <a:cs typeface="Times New Roman"/>
              </a:rPr>
              <a:t>nstration s</a:t>
            </a:r>
            <a:r>
              <a:rPr lang="ga-IE" sz="1000" dirty="0">
                <a:latin typeface="Arial"/>
                <a:ea typeface="Calibri"/>
                <a:cs typeface="Times New Roman"/>
              </a:rPr>
              <a:t>teps on the </a:t>
            </a:r>
            <a:r>
              <a:rPr lang="en-GB" sz="1000" b="1" dirty="0">
                <a:latin typeface="Arial"/>
                <a:ea typeface="Calibri"/>
                <a:cs typeface="Times New Roman"/>
              </a:rPr>
              <a:t>10961C-LON-CL1</a:t>
            </a:r>
            <a:r>
              <a:rPr lang="ga-IE" sz="1000" dirty="0">
                <a:latin typeface="Arial"/>
                <a:ea typeface="Calibri"/>
                <a:cs typeface="Times New Roman"/>
              </a:rPr>
              <a:t> virtual machine </a:t>
            </a:r>
            <a:r>
              <a:rPr lang="en-GB" sz="1000" dirty="0">
                <a:latin typeface="Arial"/>
                <a:ea typeface="Calibri"/>
                <a:cs typeface="Times New Roman"/>
              </a:rPr>
              <a:t>in the </a:t>
            </a:r>
            <a:r>
              <a:rPr lang="en-GB" sz="1000" b="1" dirty="0">
                <a:latin typeface="Arial"/>
                <a:ea typeface="Calibri"/>
                <a:cs typeface="Times New Roman"/>
              </a:rPr>
              <a:t>Windows PowerShell </a:t>
            </a:r>
            <a:r>
              <a:rPr lang="en-GB" sz="1000" dirty="0">
                <a:latin typeface="Arial"/>
                <a:ea typeface="Calibri"/>
                <a:cs typeface="Times New Roman"/>
              </a:rPr>
              <a:t>console. </a:t>
            </a:r>
            <a:r>
              <a:rPr lang="ga-IE" sz="1000" dirty="0">
                <a:latin typeface="Arial"/>
                <a:ea typeface="Calibri"/>
                <a:cs typeface="Times New Roman"/>
              </a:rPr>
              <a:t>The </a:t>
            </a:r>
            <a:r>
              <a:rPr lang="en-GB" sz="1000" b="1" dirty="0">
                <a:latin typeface="Arial"/>
                <a:ea typeface="Calibri"/>
                <a:cs typeface="Times New Roman"/>
              </a:rPr>
              <a:t>10961C-LON-DC1</a:t>
            </a:r>
            <a:r>
              <a:rPr lang="ga-IE" sz="1000" dirty="0">
                <a:latin typeface="Arial"/>
                <a:ea typeface="Calibri"/>
                <a:cs typeface="Times New Roman"/>
              </a:rPr>
              <a:t> virtual</a:t>
            </a:r>
            <a:r>
              <a:rPr lang="en-GB" sz="1000" dirty="0">
                <a:latin typeface="Arial"/>
                <a:ea typeface="Calibri"/>
                <a:cs typeface="Times New Roman"/>
              </a:rPr>
              <a:t> machine</a:t>
            </a:r>
            <a:r>
              <a:rPr lang="ga-IE" sz="1000" dirty="0">
                <a:latin typeface="Arial"/>
                <a:ea typeface="Calibri"/>
                <a:cs typeface="Times New Roman"/>
              </a:rPr>
              <a:t> must also be started</a:t>
            </a:r>
            <a:r>
              <a:rPr lang="en-GB" sz="1000" dirty="0">
                <a:latin typeface="Arial"/>
                <a:ea typeface="Calibri"/>
                <a:cs typeface="Times New Roman"/>
              </a:rPr>
              <a:t>,</a:t>
            </a:r>
            <a:r>
              <a:rPr lang="ga-IE" sz="1000" dirty="0">
                <a:latin typeface="Arial"/>
                <a:ea typeface="Calibri"/>
                <a:cs typeface="Times New Roman"/>
              </a:rPr>
              <a:t> although you do not need to sign in to it.</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$s = New-CimSession –ComputerName </a:t>
            </a:r>
            <a:r>
              <a:rPr lang="ga-IE" sz="1000" dirty="0">
                <a:effectLst/>
                <a:latin typeface="Arial"/>
                <a:ea typeface="Times New Roman"/>
                <a:cs typeface="Times New Roman"/>
              </a:rPr>
              <a:t>LON-</a:t>
            </a:r>
            <a:r>
              <a:rPr lang="en-US" sz="1000" dirty="0">
                <a:effectLst/>
                <a:latin typeface="Arial"/>
                <a:ea typeface="Times New Roman"/>
                <a:cs typeface="Times New Roman"/>
              </a:rPr>
              <a:t>DC</a:t>
            </a:r>
            <a:r>
              <a:rPr lang="ga-IE" sz="1000" dirty="0">
                <a:effectLst/>
                <a:latin typeface="Arial"/>
                <a:ea typeface="Times New Roman"/>
                <a:cs typeface="Times New Roman"/>
              </a:rPr>
              <a:t>1</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ga-IE"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a:t>
            </a:r>
            <a:r>
              <a:rPr lang="ga-IE" sz="1000" dirty="0">
                <a:effectLst/>
                <a:latin typeface="Arial"/>
                <a:ea typeface="Times New Roman"/>
                <a:cs typeface="Times New Roman"/>
              </a:rPr>
              <a:t> type the following command, and then press 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Get-CimInstance –CimSession $s –ClassName Win32_OperatingSystem</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ga-IE"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a:t>
            </a:r>
            <a:r>
              <a:rPr lang="ga-IE" sz="1000" dirty="0">
                <a:effectLst/>
                <a:latin typeface="Arial"/>
                <a:ea typeface="Times New Roman"/>
                <a:cs typeface="Times New Roman"/>
              </a:rPr>
              <a:t> type the following command, and then press 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539750" marR="73025">
              <a:lnSpc>
                <a:spcPts val="1000"/>
              </a:lnSpc>
              <a:spcBef>
                <a:spcPts val="600"/>
              </a:spcBef>
              <a:spcAft>
                <a:spcPts val="600"/>
              </a:spcAft>
            </a:pPr>
            <a:r>
              <a:rPr lang="en-US" sz="1000" dirty="0">
                <a:effectLst/>
                <a:latin typeface="Arial"/>
                <a:ea typeface="Times New Roman"/>
                <a:cs typeface="Times New Roman"/>
              </a:rPr>
              <a:t>$s | Remove-CimSession</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7773470-1FEC-496D-A07F-AB62801090E6}" type="slidenum">
              <a:rPr lang="en-GB" smtClean="0"/>
              <a:t>20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2656714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What are some disadvantages of using </a:t>
            </a:r>
            <a:r>
              <a:rPr lang="en-GB" sz="1000" b="1" dirty="0">
                <a:latin typeface="Arial"/>
                <a:ea typeface="Calibri"/>
                <a:cs typeface="Times New Roman"/>
              </a:rPr>
              <a:t>ForEach-Object</a:t>
            </a:r>
            <a:r>
              <a:rPr lang="en-GB" sz="1000" dirty="0">
                <a:latin typeface="Arial"/>
                <a:ea typeface="Calibri"/>
                <a:cs typeface="Times New Roman"/>
              </a:rPr>
              <a:t> instead of one of the </a:t>
            </a:r>
            <a:r>
              <a:rPr lang="en-GB" sz="1000" b="1" dirty="0">
                <a:latin typeface="Arial"/>
                <a:ea typeface="Calibri"/>
                <a:cs typeface="Times New Roman"/>
              </a:rPr>
              <a:t>Invoke</a:t>
            </a:r>
            <a:r>
              <a:rPr lang="en-GB" sz="1000" dirty="0">
                <a:latin typeface="Arial"/>
                <a:ea typeface="Calibri"/>
                <a:cs typeface="Times New Roman"/>
              </a:rPr>
              <a:t> commands to invoke a method?</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ForEach-Object</a:t>
            </a:r>
            <a:r>
              <a:rPr lang="en-GB" sz="1000" dirty="0">
                <a:latin typeface="Arial"/>
                <a:ea typeface="Calibri"/>
                <a:cs typeface="Times New Roman"/>
              </a:rPr>
              <a:t> does not include the </a:t>
            </a:r>
            <a:r>
              <a:rPr lang="en-GB" sz="1000" i="1" dirty="0">
                <a:latin typeface="Arial"/>
                <a:ea typeface="Calibri"/>
                <a:cs typeface="Times New Roman"/>
              </a:rPr>
              <a:t>-WhatIf</a:t>
            </a:r>
            <a:r>
              <a:rPr lang="en-GB" sz="1000" dirty="0">
                <a:latin typeface="Arial"/>
                <a:ea typeface="Calibri"/>
                <a:cs typeface="Times New Roman"/>
              </a:rPr>
              <a:t> or the </a:t>
            </a:r>
            <a:r>
              <a:rPr lang="en-GB" sz="1000" i="1" dirty="0">
                <a:latin typeface="Arial"/>
                <a:ea typeface="Calibri"/>
                <a:cs typeface="Times New Roman"/>
              </a:rPr>
              <a:t>-Confirm</a:t>
            </a:r>
            <a:r>
              <a:rPr lang="en-GB" sz="1000" dirty="0">
                <a:latin typeface="Arial"/>
                <a:ea typeface="Calibri"/>
                <a:cs typeface="Times New Roman"/>
              </a:rPr>
              <a:t> parameter. When you use this command to invoke a method, the method will run, but you will not have any way to test your command.</a:t>
            </a:r>
          </a:p>
        </p:txBody>
      </p:sp>
      <p:sp>
        <p:nvSpPr>
          <p:cNvPr id="4" name="Slide Number Placeholder 3"/>
          <p:cNvSpPr>
            <a:spLocks noGrp="1"/>
          </p:cNvSpPr>
          <p:nvPr>
            <p:ph type="sldNum" sz="quarter" idx="10"/>
          </p:nvPr>
        </p:nvSpPr>
        <p:spPr/>
        <p:txBody>
          <a:bodyPr/>
          <a:lstStyle/>
          <a:p>
            <a:fld id="{27773470-1FEC-496D-A07F-AB62801090E6}" type="slidenum">
              <a:rPr lang="en-GB" smtClean="0"/>
              <a:t>21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1399803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dirty="0">
              <a:latin typeface="Arial"/>
            </a:endParaRPr>
          </a:p>
        </p:txBody>
      </p:sp>
      <p:sp>
        <p:nvSpPr>
          <p:cNvPr id="4" name="Slide Number Placeholder 3"/>
          <p:cNvSpPr>
            <a:spLocks noGrp="1"/>
          </p:cNvSpPr>
          <p:nvPr>
            <p:ph type="sldNum" sz="quarter" idx="10"/>
          </p:nvPr>
        </p:nvSpPr>
        <p:spPr/>
        <p:txBody>
          <a:bodyPr/>
          <a:lstStyle/>
          <a:p>
            <a:fld id="{27773470-1FEC-496D-A07F-AB62801090E6}" type="slidenum">
              <a:rPr lang="en-GB" smtClean="0"/>
              <a:t>22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3060973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In the demonstration, you will access the </a:t>
            </a:r>
            <a:r>
              <a:rPr lang="en-GB" sz="1000" b="1" dirty="0">
                <a:latin typeface="Arial"/>
                <a:ea typeface="Calibri"/>
                <a:cs typeface="Times New Roman"/>
              </a:rPr>
              <a:t>Win32_Service</a:t>
            </a:r>
            <a:r>
              <a:rPr lang="en-GB" sz="1000" dirty="0">
                <a:latin typeface="Arial"/>
                <a:ea typeface="Calibri"/>
                <a:cs typeface="Times New Roman"/>
              </a:rPr>
              <a:t> class documentation page. </a:t>
            </a:r>
          </a:p>
        </p:txBody>
      </p:sp>
      <p:sp>
        <p:nvSpPr>
          <p:cNvPr id="4" name="Slide Number Placeholder 3"/>
          <p:cNvSpPr>
            <a:spLocks noGrp="1"/>
          </p:cNvSpPr>
          <p:nvPr>
            <p:ph type="sldNum" sz="quarter" idx="10"/>
          </p:nvPr>
        </p:nvSpPr>
        <p:spPr/>
        <p:txBody>
          <a:bodyPr/>
          <a:lstStyle/>
          <a:p>
            <a:fld id="{27773470-1FEC-496D-A07F-AB62801090E6}" type="slidenum">
              <a:rPr lang="en-GB" smtClean="0"/>
              <a:t>23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2728806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You can find the Windows PowerShell commands </a:t>
            </a:r>
            <a:r>
              <a:rPr lang="ga-IE" sz="1000" dirty="0">
                <a:latin typeface="Arial"/>
                <a:ea typeface="Calibri"/>
                <a:cs typeface="Times New Roman"/>
              </a:rPr>
              <a:t>on the </a:t>
            </a:r>
            <a:r>
              <a:rPr lang="en-GB" sz="1000" b="1" dirty="0">
                <a:latin typeface="Arial"/>
                <a:ea typeface="Calibri"/>
                <a:cs typeface="Times New Roman"/>
              </a:rPr>
              <a:t>10961C-LON-CL1</a:t>
            </a:r>
            <a:r>
              <a:rPr lang="ga-IE" sz="1000" dirty="0">
                <a:latin typeface="Arial"/>
                <a:ea typeface="Calibri"/>
                <a:cs typeface="Times New Roman"/>
              </a:rPr>
              <a:t> virtual machine </a:t>
            </a:r>
            <a:r>
              <a:rPr lang="en-GB" sz="1000" dirty="0">
                <a:latin typeface="Arial"/>
                <a:ea typeface="Calibri"/>
                <a:cs typeface="Times New Roman"/>
              </a:rPr>
              <a:t>in </a:t>
            </a:r>
            <a:r>
              <a:rPr lang="en-GB" sz="1000" b="1" dirty="0">
                <a:latin typeface="Arial"/>
                <a:ea typeface="Calibri"/>
                <a:cs typeface="Times New Roman"/>
              </a:rPr>
              <a:t>E:\Mod06\Democode\Methods.ps1.txt</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Do not revert the virtual machines as you will need them for the next demonstration.</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should </a:t>
            </a:r>
            <a:r>
              <a:rPr lang="ga-IE" sz="1000" dirty="0">
                <a:latin typeface="Arial"/>
                <a:ea typeface="Calibri"/>
                <a:cs typeface="Times New Roman"/>
              </a:rPr>
              <a:t>have completed the preparation steps in the </a:t>
            </a:r>
            <a:r>
              <a:rPr lang="en-GB" sz="1000" dirty="0">
                <a:latin typeface="Arial"/>
                <a:ea typeface="Calibri"/>
                <a:cs typeface="Times New Roman"/>
              </a:rPr>
              <a:t>instructor n</a:t>
            </a:r>
            <a:r>
              <a:rPr lang="ga-IE" sz="1000" dirty="0">
                <a:latin typeface="Arial"/>
                <a:ea typeface="Calibri"/>
                <a:cs typeface="Times New Roman"/>
              </a:rPr>
              <a:t>otes </a:t>
            </a:r>
            <a:r>
              <a:rPr lang="en-GB" sz="1000" dirty="0">
                <a:latin typeface="Arial"/>
                <a:ea typeface="Calibri"/>
                <a:cs typeface="Times New Roman"/>
              </a:rPr>
              <a:t>for the </a:t>
            </a:r>
            <a:r>
              <a:rPr lang="ga-IE" sz="1000" dirty="0">
                <a:latin typeface="Arial"/>
                <a:ea typeface="Calibri"/>
                <a:cs typeface="Times New Roman"/>
              </a:rPr>
              <a:t>Module Overview slide </a:t>
            </a:r>
            <a:r>
              <a:rPr lang="en-GB" sz="1000" dirty="0">
                <a:latin typeface="Arial"/>
                <a:ea typeface="Calibri"/>
                <a:cs typeface="Times New Roman"/>
              </a:rPr>
              <a:t>and </a:t>
            </a:r>
            <a:r>
              <a:rPr lang="ga-IE" sz="1000" dirty="0">
                <a:latin typeface="Arial"/>
                <a:ea typeface="Calibri"/>
                <a:cs typeface="Times New Roman"/>
              </a:rPr>
              <a:t>signed in to the </a:t>
            </a:r>
            <a:r>
              <a:rPr lang="en-GB" sz="1000" b="1" dirty="0">
                <a:latin typeface="Arial"/>
                <a:ea typeface="Calibri"/>
                <a:cs typeface="Times New Roman"/>
              </a:rPr>
              <a:t>10961C-LON-DC1</a:t>
            </a:r>
            <a:r>
              <a:rPr lang="en-GB" sz="1000" dirty="0">
                <a:latin typeface="Arial"/>
                <a:ea typeface="Calibri"/>
                <a:cs typeface="Times New Roman"/>
              </a:rPr>
              <a:t> </a:t>
            </a:r>
            <a:r>
              <a:rPr lang="ga-IE" sz="1000" dirty="0">
                <a:latin typeface="Arial"/>
                <a:ea typeface="Calibri"/>
                <a:cs typeface="Times New Roman"/>
              </a:rPr>
              <a:t>and </a:t>
            </a:r>
            <a:r>
              <a:rPr lang="en-GB" sz="1000" b="1" dirty="0">
                <a:latin typeface="Arial"/>
                <a:ea typeface="Calibri"/>
                <a:cs typeface="Times New Roman"/>
              </a:rPr>
              <a:t>10961C-LON-CL1</a:t>
            </a:r>
            <a:r>
              <a:rPr lang="ga-IE" sz="1000" dirty="0">
                <a:latin typeface="Arial"/>
                <a:ea typeface="Calibri"/>
                <a:cs typeface="Times New Roman"/>
              </a:rPr>
              <a:t> virtual machines as </a:t>
            </a:r>
            <a:r>
              <a:rPr lang="en-GB" sz="1000" b="1" dirty="0">
                <a:latin typeface="Arial"/>
                <a:ea typeface="Calibri"/>
                <a:cs typeface="Times New Roman"/>
              </a:rPr>
              <a:t>Adatum\administrator</a:t>
            </a:r>
            <a:r>
              <a:rPr lang="ga-IE" sz="1000" dirty="0">
                <a:latin typeface="Arial"/>
                <a:ea typeface="Calibri"/>
                <a:cs typeface="Times New Roman"/>
              </a:rPr>
              <a:t> with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Perform t</a:t>
            </a:r>
            <a:r>
              <a:rPr lang="ga-IE" sz="1000" dirty="0">
                <a:latin typeface="Arial"/>
                <a:ea typeface="Calibri"/>
                <a:cs typeface="Times New Roman"/>
              </a:rPr>
              <a:t>he </a:t>
            </a:r>
            <a:r>
              <a:rPr lang="en-GB" sz="1000" dirty="0">
                <a:latin typeface="Arial"/>
                <a:ea typeface="Calibri"/>
                <a:cs typeface="Times New Roman"/>
              </a:rPr>
              <a:t>d</a:t>
            </a:r>
            <a:r>
              <a:rPr lang="ga-IE" sz="1000" dirty="0">
                <a:latin typeface="Arial"/>
                <a:ea typeface="Calibri"/>
                <a:cs typeface="Times New Roman"/>
              </a:rPr>
              <a:t>emo</a:t>
            </a:r>
            <a:r>
              <a:rPr lang="en-GB" sz="1000" dirty="0">
                <a:latin typeface="Arial"/>
                <a:ea typeface="Calibri"/>
                <a:cs typeface="Times New Roman"/>
              </a:rPr>
              <a:t>nstration s</a:t>
            </a:r>
            <a:r>
              <a:rPr lang="ga-IE" sz="1000" dirty="0">
                <a:latin typeface="Arial"/>
                <a:ea typeface="Calibri"/>
                <a:cs typeface="Times New Roman"/>
              </a:rPr>
              <a:t>teps on the </a:t>
            </a:r>
            <a:r>
              <a:rPr lang="en-GB" sz="1000" b="1" dirty="0">
                <a:latin typeface="Arial"/>
                <a:ea typeface="Calibri"/>
                <a:cs typeface="Times New Roman"/>
              </a:rPr>
              <a:t>10961C-LON-CL1</a:t>
            </a:r>
            <a:r>
              <a:rPr lang="ga-IE" sz="1000" dirty="0">
                <a:latin typeface="Arial"/>
                <a:ea typeface="Calibri"/>
                <a:cs typeface="Times New Roman"/>
              </a:rPr>
              <a:t> virtual machine </a:t>
            </a:r>
            <a:r>
              <a:rPr lang="en-GB" sz="1000" dirty="0">
                <a:latin typeface="Arial"/>
                <a:ea typeface="Calibri"/>
                <a:cs typeface="Times New Roman"/>
              </a:rPr>
              <a:t>in the </a:t>
            </a:r>
            <a:r>
              <a:rPr lang="en-GB" sz="1000" b="1" dirty="0">
                <a:latin typeface="Arial"/>
                <a:ea typeface="Calibri"/>
                <a:cs typeface="Times New Roman"/>
              </a:rPr>
              <a:t>Windows PowerShell </a:t>
            </a:r>
            <a:r>
              <a:rPr lang="en-GB" sz="1000" dirty="0">
                <a:latin typeface="Arial"/>
                <a:ea typeface="Calibri"/>
                <a:cs typeface="Times New Roman"/>
              </a:rPr>
              <a:t>console. </a:t>
            </a:r>
            <a:r>
              <a:rPr lang="ga-IE" sz="1000" dirty="0">
                <a:latin typeface="Arial"/>
                <a:ea typeface="Calibri"/>
                <a:cs typeface="Times New Roman"/>
              </a:rPr>
              <a:t>The </a:t>
            </a:r>
            <a:r>
              <a:rPr lang="en-GB" sz="1000" b="1" dirty="0">
                <a:latin typeface="Arial"/>
                <a:ea typeface="Calibri"/>
                <a:cs typeface="Times New Roman"/>
              </a:rPr>
              <a:t>10961C-LON-DC1</a:t>
            </a:r>
            <a:r>
              <a:rPr lang="ga-IE" sz="1000" dirty="0">
                <a:latin typeface="Arial"/>
                <a:ea typeface="Calibri"/>
                <a:cs typeface="Times New Roman"/>
              </a:rPr>
              <a:t> virtual</a:t>
            </a:r>
            <a:r>
              <a:rPr lang="en-GB" sz="1000" dirty="0">
                <a:latin typeface="Arial"/>
                <a:ea typeface="Calibri"/>
                <a:cs typeface="Times New Roman"/>
              </a:rPr>
              <a:t> machine</a:t>
            </a:r>
            <a:r>
              <a:rPr lang="ga-IE" sz="1000" dirty="0">
                <a:latin typeface="Arial"/>
                <a:ea typeface="Calibri"/>
                <a:cs typeface="Times New Roman"/>
              </a:rPr>
              <a:t> must also be started</a:t>
            </a:r>
            <a:r>
              <a:rPr lang="en-GB" sz="1000" dirty="0">
                <a:latin typeface="Arial"/>
                <a:ea typeface="Calibri"/>
                <a:cs typeface="Times New Roman"/>
              </a:rPr>
              <a:t>,</a:t>
            </a:r>
            <a:r>
              <a:rPr lang="ga-IE" sz="1000" dirty="0">
                <a:latin typeface="Arial"/>
                <a:ea typeface="Calibri"/>
                <a:cs typeface="Times New Roman"/>
              </a:rPr>
              <a:t> although you do not need to sign in to it.</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Get-WmiObject –ClassName Win32_Service | Get-Member </a:t>
            </a:r>
            <a:endParaRPr lang="en-GB" sz="1000" dirty="0">
              <a:effectLst/>
              <a:latin typeface="Arial"/>
              <a:ea typeface="Times New Roman"/>
              <a:cs typeface="Times New Roman"/>
            </a:endParaRPr>
          </a:p>
          <a:p>
            <a:pPr marL="457200">
              <a:lnSpc>
                <a:spcPct val="115000"/>
              </a:lnSpc>
              <a:spcAft>
                <a:spcPts val="995"/>
              </a:spcAft>
            </a:pPr>
            <a:r>
              <a:rPr lang="en-US" sz="1000" dirty="0">
                <a:effectLst/>
                <a:latin typeface="Arial"/>
                <a:ea typeface="Times New Roman"/>
                <a:cs typeface="Times New Roman"/>
              </a:rPr>
              <a:t>Explain that the </a:t>
            </a:r>
            <a:r>
              <a:rPr lang="en-US" sz="1000" b="1" dirty="0">
                <a:effectLst/>
                <a:latin typeface="Arial"/>
                <a:ea typeface="Times New Roman"/>
                <a:cs typeface="Times New Roman"/>
              </a:rPr>
              <a:t>Change </a:t>
            </a:r>
            <a:r>
              <a:rPr lang="en-US" sz="1000" dirty="0">
                <a:effectLst/>
                <a:latin typeface="Arial"/>
                <a:ea typeface="Times New Roman"/>
                <a:cs typeface="Times New Roman"/>
              </a:rPr>
              <a:t>method is one member of the class.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ga-IE"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ga-IE" sz="1000" dirty="0">
                <a:effectLst/>
                <a:latin typeface="Arial"/>
                <a:ea typeface="Times New Roman"/>
                <a:cs typeface="Times New Roman"/>
              </a:rPr>
              <a:t>console</a:t>
            </a:r>
            <a:r>
              <a:rPr lang="en-US" sz="1000" dirty="0">
                <a:effectLst/>
                <a:latin typeface="Arial"/>
                <a:ea typeface="Times New Roman"/>
                <a:cs typeface="Times New Roman"/>
              </a:rPr>
              <a:t>,</a:t>
            </a:r>
            <a:r>
              <a:rPr lang="ga-IE" sz="1000" dirty="0">
                <a:effectLst/>
                <a:latin typeface="Arial"/>
                <a:ea typeface="Times New Roman"/>
                <a:cs typeface="Times New Roman"/>
              </a:rPr>
              <a:t> type the following command, and then press 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Get-WmiObject -Class Win32_Service | Get-Member | Where Name -eq 'Change' | Format-List </a:t>
            </a:r>
            <a:r>
              <a:rPr lang="en-US" sz="1000" dirty="0" err="1">
                <a:effectLst/>
                <a:latin typeface="Arial"/>
                <a:ea typeface="Times New Roman"/>
                <a:cs typeface="Times New Roman"/>
              </a:rPr>
              <a:t>Name,Definition</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srgbClr val="000000"/>
                </a:solidFill>
                <a:effectLst/>
                <a:latin typeface="Arial"/>
                <a:ea typeface="Times New Roman"/>
                <a:cs typeface="Times New Roman"/>
              </a:rPr>
              <a:t>Try the same thing by using CIM. </a:t>
            </a:r>
            <a:r>
              <a:rPr lang="ga-IE"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Windows PowerShell </a:t>
            </a:r>
            <a:r>
              <a:rPr lang="ga-IE" sz="1000" dirty="0">
                <a:solidFill>
                  <a:srgbClr val="000000"/>
                </a:solidFill>
                <a:effectLst/>
                <a:latin typeface="Arial"/>
                <a:ea typeface="Times New Roman"/>
                <a:cs typeface="Times New Roman"/>
              </a:rPr>
              <a:t>console</a:t>
            </a:r>
            <a:r>
              <a:rPr lang="en-US" sz="1000" dirty="0">
                <a:solidFill>
                  <a:srgbClr val="000000"/>
                </a:solidFill>
                <a:effectLst/>
                <a:latin typeface="Arial"/>
                <a:ea typeface="Times New Roman"/>
                <a:cs typeface="Times New Roman"/>
              </a:rPr>
              <a:t>,</a:t>
            </a:r>
            <a:r>
              <a:rPr lang="ga-IE" sz="1000" dirty="0">
                <a:solidFill>
                  <a:srgbClr val="000000"/>
                </a:solidFill>
                <a:effectLst/>
                <a:latin typeface="Arial"/>
                <a:ea typeface="Times New Roman"/>
                <a:cs typeface="Times New Roman"/>
              </a:rPr>
              <a:t> type the following command, and then press Enter</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Get-CimClass –Class Win32_Service | Select-Object –ExpandProperty CimClassMethods | Sort-Object -Property Name</a:t>
            </a:r>
            <a:endParaRPr lang="en-GB" sz="1000" dirty="0">
              <a:effectLst/>
              <a:latin typeface="Arial"/>
              <a:ea typeface="Times New Roman"/>
              <a:cs typeface="Times New Roman"/>
            </a:endParaRPr>
          </a:p>
          <a:p>
            <a:pPr marL="457200" lvl="0">
              <a:lnSpc>
                <a:spcPct val="115000"/>
              </a:lnSpc>
              <a:spcAft>
                <a:spcPts val="995"/>
              </a:spcAft>
            </a:pPr>
            <a:r>
              <a:rPr lang="en-US" sz="1000" dirty="0">
                <a:solidFill>
                  <a:srgbClr val="000000"/>
                </a:solidFill>
                <a:effectLst/>
                <a:latin typeface="Arial"/>
                <a:ea typeface="Times New Roman"/>
                <a:cs typeface="Times New Roman"/>
              </a:rPr>
              <a:t>Note that although you get all the methods, the information is not as detailed as what you get from </a:t>
            </a:r>
            <a:r>
              <a:rPr lang="en-US" sz="1000" b="1" dirty="0">
                <a:solidFill>
                  <a:prstClr val="black"/>
                </a:solidFill>
                <a:latin typeface="Arial"/>
                <a:ea typeface="Times New Roman"/>
                <a:cs typeface="Times New Roman"/>
              </a:rPr>
              <a:t>Get-WmiObject</a:t>
            </a:r>
            <a:r>
              <a:rPr lang="en-US" sz="1000" dirty="0">
                <a:solidFill>
                  <a:srgbClr val="000000"/>
                </a:solidFill>
                <a:latin typeface="Arial"/>
                <a:ea typeface="Times New Roman"/>
                <a:cs typeface="Times New Roman"/>
              </a:rPr>
              <a:t>.</a:t>
            </a:r>
            <a:endParaRPr lang="en-GB"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7773470-1FEC-496D-A07F-AB62801090E6}" type="slidenum">
              <a:rPr lang="en-GB" smtClean="0"/>
              <a:t>24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4220676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Times New Roman"/>
              </a:rPr>
              <a:t>Use the preceding </a:t>
            </a:r>
            <a:r>
              <a:rPr lang="en-US" sz="1000" b="1" dirty="0">
                <a:solidFill>
                  <a:prstClr val="black"/>
                </a:solidFill>
                <a:latin typeface="Arial"/>
                <a:ea typeface="Times New Roman"/>
                <a:cs typeface="Times New Roman"/>
              </a:rPr>
              <a:t>Get-CimClass</a:t>
            </a:r>
            <a:r>
              <a:rPr lang="en-US" sz="1000" dirty="0">
                <a:solidFill>
                  <a:srgbClr val="000000"/>
                </a:solidFill>
                <a:latin typeface="Arial"/>
                <a:ea typeface="Times New Roman"/>
                <a:cs typeface="Times New Roman"/>
              </a:rPr>
              <a:t> command, but pipe the results to </a:t>
            </a:r>
            <a:r>
              <a:rPr lang="en-US" sz="1000" b="1" dirty="0">
                <a:solidFill>
                  <a:prstClr val="black"/>
                </a:solidFill>
                <a:latin typeface="Arial"/>
                <a:ea typeface="Times New Roman"/>
                <a:cs typeface="Times New Roman"/>
              </a:rPr>
              <a:t>Get-Member</a:t>
            </a:r>
            <a:r>
              <a:rPr lang="en-US" sz="1000" dirty="0">
                <a:solidFill>
                  <a:srgbClr val="000000"/>
                </a:solidFill>
                <a:latin typeface="Arial"/>
                <a:ea typeface="Times New Roman"/>
                <a:cs typeface="Times New Roman"/>
              </a:rPr>
              <a:t>. </a:t>
            </a:r>
            <a:r>
              <a:rPr lang="ga-IE"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ga-IE" sz="1000" dirty="0">
                <a:solidFill>
                  <a:srgbClr val="000000"/>
                </a:solidFill>
                <a:latin typeface="Arial"/>
                <a:ea typeface="Times New Roman"/>
                <a:cs typeface="Times New Roman"/>
              </a:rPr>
              <a:t>console</a:t>
            </a:r>
            <a:r>
              <a:rPr lang="en-US" sz="1000" dirty="0">
                <a:solidFill>
                  <a:srgbClr val="000000"/>
                </a:solidFill>
                <a:latin typeface="Arial"/>
                <a:ea typeface="Times New Roman"/>
                <a:cs typeface="Times New Roman"/>
              </a:rPr>
              <a:t>,</a:t>
            </a:r>
            <a:r>
              <a:rPr lang="ga-IE" sz="1000" dirty="0">
                <a:solidFill>
                  <a:srgbClr val="000000"/>
                </a:solidFill>
                <a:latin typeface="Arial"/>
                <a:ea typeface="Times New Roman"/>
                <a:cs typeface="Times New Roman"/>
              </a:rPr>
              <a:t> type the following command, and then press Enter</a:t>
            </a:r>
            <a:r>
              <a:rPr lang="en-US" sz="1000" dirty="0">
                <a:solidFill>
                  <a:srgbClr val="000000"/>
                </a:solidFill>
                <a:latin typeface="Arial"/>
                <a:ea typeface="Times New Roman"/>
                <a:cs typeface="Times New Roman"/>
              </a:rPr>
              <a:t>:</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Get-CimClass –Class Win32_Service | Get-Member</a:t>
            </a:r>
            <a:endParaRPr lang="en-GB"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srgbClr val="000000"/>
                </a:solidFill>
                <a:latin typeface="Arial"/>
                <a:ea typeface="Times New Roman"/>
                <a:cs typeface="Times New Roman"/>
              </a:rPr>
              <a:t>Note that this does not return the methods that the previous CIM and WMI commands did, but it returns five additional methods. These methods are from the </a:t>
            </a:r>
            <a:r>
              <a:rPr lang="en-US" sz="1000" b="1" dirty="0">
                <a:solidFill>
                  <a:prstClr val="black"/>
                </a:solidFill>
                <a:latin typeface="Arial"/>
                <a:ea typeface="Times New Roman"/>
                <a:cs typeface="Times New Roman"/>
              </a:rPr>
              <a:t>Microsoft.Management.Infrastructure.CimClass</a:t>
            </a:r>
            <a:r>
              <a:rPr lang="en-US" sz="1000" dirty="0">
                <a:solidFill>
                  <a:srgbClr val="000000"/>
                </a:solidFill>
                <a:latin typeface="Arial"/>
                <a:ea typeface="Times New Roman"/>
                <a:cs typeface="Times New Roman"/>
              </a:rPr>
              <a:t> namespace and not from </a:t>
            </a:r>
            <a:r>
              <a:rPr lang="en-US" sz="1000" b="1" dirty="0">
                <a:solidFill>
                  <a:prstClr val="black"/>
                </a:solidFill>
                <a:latin typeface="Arial"/>
                <a:ea typeface="Times New Roman"/>
                <a:cs typeface="Times New Roman"/>
              </a:rPr>
              <a:t>Win32_Service</a:t>
            </a:r>
            <a:r>
              <a:rPr lang="en-US" sz="1000" dirty="0">
                <a:solidFill>
                  <a:srgbClr val="000000"/>
                </a:solidFill>
                <a:latin typeface="Arial"/>
                <a:ea typeface="Times New Roman"/>
                <a:cs typeface="Times New Roman"/>
              </a:rPr>
              <a:t>.</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Times New Roman"/>
              </a:rPr>
              <a:t>In a web browser on the host computer, go to the Bing website (or your preferred search engine). </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Times New Roman"/>
              </a:rPr>
              <a:t>Type </a:t>
            </a:r>
            <a:r>
              <a:rPr lang="en-US" sz="1000" b="1" dirty="0">
                <a:solidFill>
                  <a:prstClr val="black"/>
                </a:solidFill>
                <a:latin typeface="Arial"/>
                <a:ea typeface="Times New Roman"/>
                <a:cs typeface="Times New Roman"/>
              </a:rPr>
              <a:t>Win32_Service</a:t>
            </a:r>
            <a:r>
              <a:rPr lang="en-US" sz="1000" dirty="0">
                <a:solidFill>
                  <a:srgbClr val="000000"/>
                </a:solidFill>
                <a:latin typeface="Arial"/>
                <a:ea typeface="Times New Roman"/>
                <a:cs typeface="Times New Roman"/>
              </a:rPr>
              <a:t> as the search term.</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Times New Roman"/>
              </a:rPr>
              <a:t>In the search results, click </a:t>
            </a:r>
            <a:r>
              <a:rPr lang="en-US" sz="1000" b="1" dirty="0">
                <a:solidFill>
                  <a:prstClr val="black"/>
                </a:solidFill>
                <a:latin typeface="Arial"/>
                <a:ea typeface="Times New Roman"/>
                <a:cs typeface="Times New Roman"/>
              </a:rPr>
              <a:t>Win32_Service class (Windows)</a:t>
            </a:r>
            <a:r>
              <a:rPr lang="en-US" sz="1000" dirty="0">
                <a:solidFill>
                  <a:prstClr val="black"/>
                </a:solidFill>
                <a:latin typeface="Arial"/>
                <a:ea typeface="Times New Roman"/>
                <a:cs typeface="Times New Roman"/>
              </a:rPr>
              <a:t>.</a:t>
            </a:r>
            <a:endParaRPr lang="en-GB"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srgbClr val="000000"/>
                </a:solidFill>
                <a:latin typeface="Arial"/>
                <a:ea typeface="Times New Roman"/>
                <a:cs typeface="Times New Roman"/>
              </a:rPr>
              <a:t>The MSDN documentation page at </a:t>
            </a:r>
            <a:r>
              <a:rPr lang="en-US" sz="1000" u="sng" dirty="0">
                <a:solidFill>
                  <a:srgbClr val="0000FF"/>
                </a:solidFill>
                <a:latin typeface="Arial"/>
                <a:ea typeface="Times New Roman"/>
                <a:cs typeface="Segoe UI"/>
                <a:hlinkClick r:id="rId3"/>
              </a:rPr>
              <a:t>https://aka.ms/rpsria</a:t>
            </a:r>
            <a:r>
              <a:rPr lang="en-US" sz="1000" dirty="0">
                <a:solidFill>
                  <a:prstClr val="black"/>
                </a:solidFill>
                <a:latin typeface="Arial"/>
                <a:ea typeface="Times New Roman"/>
                <a:cs typeface="Segoe UI"/>
              </a:rPr>
              <a:t> </a:t>
            </a:r>
            <a:r>
              <a:rPr lang="en-US" sz="1000" dirty="0">
                <a:solidFill>
                  <a:srgbClr val="000000"/>
                </a:solidFill>
                <a:latin typeface="Arial"/>
                <a:ea typeface="Times New Roman"/>
                <a:cs typeface="Times New Roman"/>
              </a:rPr>
              <a:t>should appear. </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ga-IE" sz="1000" dirty="0">
                <a:solidFill>
                  <a:srgbClr val="000000"/>
                </a:solidFill>
                <a:latin typeface="Arial"/>
                <a:ea typeface="Times New Roman"/>
                <a:cs typeface="Times New Roman"/>
              </a:rPr>
              <a:t>On the webpage</a:t>
            </a:r>
            <a:r>
              <a:rPr lang="en-US" sz="1000" dirty="0">
                <a:solidFill>
                  <a:srgbClr val="000000"/>
                </a:solidFill>
                <a:latin typeface="Arial"/>
                <a:ea typeface="Times New Roman"/>
                <a:cs typeface="Times New Roman"/>
              </a:rPr>
              <a:t>,</a:t>
            </a:r>
            <a:r>
              <a:rPr lang="ga-IE" sz="1000" dirty="0">
                <a:solidFill>
                  <a:srgbClr val="000000"/>
                </a:solidFill>
                <a:latin typeface="Arial"/>
                <a:ea typeface="Times New Roman"/>
                <a:cs typeface="Times New Roman"/>
              </a:rPr>
              <a:t> scroll down to the </a:t>
            </a:r>
            <a:r>
              <a:rPr lang="en-US" sz="1000" dirty="0">
                <a:solidFill>
                  <a:srgbClr val="000000"/>
                </a:solidFill>
                <a:latin typeface="Arial"/>
                <a:ea typeface="Times New Roman"/>
                <a:cs typeface="Times New Roman"/>
              </a:rPr>
              <a:t>“</a:t>
            </a:r>
            <a:r>
              <a:rPr lang="en-US" sz="1000" dirty="0">
                <a:solidFill>
                  <a:prstClr val="black"/>
                </a:solidFill>
                <a:latin typeface="Arial"/>
                <a:ea typeface="Times New Roman"/>
                <a:cs typeface="Times New Roman"/>
              </a:rPr>
              <a:t>Methods”</a:t>
            </a:r>
            <a:r>
              <a:rPr lang="en-US" sz="1000" dirty="0">
                <a:solidFill>
                  <a:srgbClr val="000000"/>
                </a:solidFill>
                <a:latin typeface="Arial"/>
                <a:ea typeface="Times New Roman"/>
                <a:cs typeface="Times New Roman"/>
              </a:rPr>
              <a:t> </a:t>
            </a:r>
            <a:r>
              <a:rPr lang="ga-IE" sz="1000" dirty="0">
                <a:solidFill>
                  <a:srgbClr val="000000"/>
                </a:solidFill>
                <a:latin typeface="Arial"/>
                <a:ea typeface="Times New Roman"/>
                <a:cs typeface="Times New Roman"/>
              </a:rPr>
              <a:t>section</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Change</a:t>
            </a:r>
            <a:r>
              <a:rPr lang="en-US" sz="1000" dirty="0">
                <a:solidFill>
                  <a:srgbClr val="000000"/>
                </a:solidFill>
                <a:latin typeface="Arial"/>
                <a:ea typeface="Times New Roman"/>
                <a:cs typeface="Times New Roman"/>
              </a:rPr>
              <a:t>. </a:t>
            </a:r>
            <a:endParaRPr lang="en-GB" sz="1000" dirty="0">
              <a:solidFill>
                <a:prstClr val="black"/>
              </a:solidFill>
              <a:latin typeface="Arial"/>
              <a:ea typeface="Times New Roman"/>
              <a:cs typeface="Times New Roman"/>
            </a:endParaRPr>
          </a:p>
          <a:p>
            <a:pPr marL="457200" lvl="0">
              <a:lnSpc>
                <a:spcPts val="1300"/>
              </a:lnSpc>
              <a:spcAft>
                <a:spcPts val="600"/>
              </a:spcAft>
            </a:pPr>
            <a:r>
              <a:rPr lang="en-US" sz="1000" dirty="0">
                <a:solidFill>
                  <a:srgbClr val="000000"/>
                </a:solidFill>
                <a:latin typeface="Arial"/>
                <a:ea typeface="Times New Roman"/>
                <a:cs typeface="Times New Roman"/>
              </a:rPr>
              <a:t>Explain that this method has 11 parameters. Review the parameters with the class.</a:t>
            </a:r>
            <a:endParaRPr lang="en-GB" dirty="0"/>
          </a:p>
        </p:txBody>
      </p:sp>
      <p:sp>
        <p:nvSpPr>
          <p:cNvPr id="4" name="Slide Number Placeholder 3"/>
          <p:cNvSpPr>
            <a:spLocks noGrp="1"/>
          </p:cNvSpPr>
          <p:nvPr>
            <p:ph type="sldNum" sz="quarter" idx="10"/>
          </p:nvPr>
        </p:nvSpPr>
        <p:spPr/>
        <p:txBody>
          <a:bodyPr/>
          <a:lstStyle/>
          <a:p>
            <a:fld id="{27773470-1FEC-496D-A07F-AB62801090E6}" type="slidenum">
              <a:rPr lang="en-GB" smtClean="0"/>
              <a:t>25</a:t>
            </a:fld>
            <a:endParaRPr lang="en-GB"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1800329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773470-1FEC-496D-A07F-AB62801090E6}" type="slidenum">
              <a:rPr lang="en-GB" smtClean="0"/>
              <a:t>26</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126154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You can find these commands </a:t>
            </a:r>
            <a:r>
              <a:rPr lang="ga-IE" sz="1000" dirty="0">
                <a:latin typeface="Arial"/>
                <a:ea typeface="Calibri"/>
                <a:cs typeface="Times New Roman"/>
              </a:rPr>
              <a:t>on the </a:t>
            </a:r>
            <a:r>
              <a:rPr lang="en-GB" sz="1000" b="1" dirty="0">
                <a:latin typeface="Arial"/>
                <a:ea typeface="Calibri"/>
                <a:cs typeface="Times New Roman"/>
              </a:rPr>
              <a:t>10961C-LON-CL1</a:t>
            </a:r>
            <a:r>
              <a:rPr lang="ga-IE" sz="1000" dirty="0">
                <a:latin typeface="Arial"/>
                <a:ea typeface="Calibri"/>
                <a:cs typeface="Times New Roman"/>
              </a:rPr>
              <a:t> virtual machine </a:t>
            </a:r>
            <a:r>
              <a:rPr lang="en-GB" sz="1000" dirty="0">
                <a:latin typeface="Arial"/>
                <a:ea typeface="Calibri"/>
                <a:cs typeface="Times New Roman"/>
              </a:rPr>
              <a:t>in </a:t>
            </a:r>
            <a:r>
              <a:rPr lang="en-GB" sz="1000" b="1" dirty="0">
                <a:latin typeface="Arial"/>
                <a:ea typeface="Calibri"/>
                <a:cs typeface="Times New Roman"/>
              </a:rPr>
              <a:t>E:\Mod06\Democode</a:t>
            </a:r>
            <a:br>
              <a:rPr lang="en-GB" sz="1000" b="1" dirty="0">
                <a:latin typeface="Arial"/>
                <a:ea typeface="Calibri"/>
                <a:cs typeface="Times New Roman"/>
              </a:rPr>
            </a:br>
            <a:r>
              <a:rPr lang="en-GB" sz="1000" b="1" dirty="0">
                <a:latin typeface="Arial"/>
                <a:ea typeface="Calibri"/>
                <a:cs typeface="Times New Roman"/>
              </a:rPr>
              <a:t>\Invoke.ps1</a:t>
            </a:r>
            <a:r>
              <a:rPr lang="en-GB" sz="1000" dirty="0">
                <a:latin typeface="Arial"/>
                <a:ea typeface="Calibri"/>
                <a:cs typeface="Times New Roman"/>
              </a:rPr>
              <a:t>.</a:t>
            </a:r>
            <a:r>
              <a:rPr lang="en-GB" sz="1000" b="1" dirty="0">
                <a:latin typeface="Arial"/>
                <a:ea typeface="Calibri"/>
                <a:cs typeface="Times New Roman"/>
              </a:rPr>
              <a:t>txt</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At the end of this demonstration, revert the virtual machines.</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should </a:t>
            </a:r>
            <a:r>
              <a:rPr lang="ga-IE" sz="1000" dirty="0">
                <a:latin typeface="Arial"/>
                <a:ea typeface="Calibri"/>
                <a:cs typeface="Times New Roman"/>
              </a:rPr>
              <a:t>have completed the preparation steps in the </a:t>
            </a:r>
            <a:r>
              <a:rPr lang="en-GB" sz="1000" dirty="0">
                <a:latin typeface="Arial"/>
                <a:ea typeface="Calibri"/>
                <a:cs typeface="Times New Roman"/>
              </a:rPr>
              <a:t>instructor n</a:t>
            </a:r>
            <a:r>
              <a:rPr lang="ga-IE" sz="1000" dirty="0">
                <a:latin typeface="Arial"/>
                <a:ea typeface="Calibri"/>
                <a:cs typeface="Times New Roman"/>
              </a:rPr>
              <a:t>otes </a:t>
            </a:r>
            <a:r>
              <a:rPr lang="en-GB" sz="1000" dirty="0">
                <a:latin typeface="Arial"/>
                <a:ea typeface="Calibri"/>
                <a:cs typeface="Times New Roman"/>
              </a:rPr>
              <a:t>for the </a:t>
            </a:r>
            <a:r>
              <a:rPr lang="ga-IE" sz="1000" dirty="0">
                <a:latin typeface="Arial"/>
                <a:ea typeface="Calibri"/>
                <a:cs typeface="Times New Roman"/>
              </a:rPr>
              <a:t>Module Overview slide </a:t>
            </a:r>
            <a:r>
              <a:rPr lang="en-GB" sz="1000" dirty="0">
                <a:latin typeface="Arial"/>
                <a:ea typeface="Calibri"/>
                <a:cs typeface="Times New Roman"/>
              </a:rPr>
              <a:t>and </a:t>
            </a:r>
            <a:r>
              <a:rPr lang="ga-IE" sz="1000" dirty="0">
                <a:latin typeface="Arial"/>
                <a:ea typeface="Calibri"/>
                <a:cs typeface="Times New Roman"/>
              </a:rPr>
              <a:t>signed in to the </a:t>
            </a:r>
            <a:r>
              <a:rPr lang="en-GB" sz="1000" b="1" dirty="0">
                <a:latin typeface="Arial"/>
                <a:ea typeface="Calibri"/>
                <a:cs typeface="Times New Roman"/>
              </a:rPr>
              <a:t>10961C-LON-DC1</a:t>
            </a:r>
            <a:r>
              <a:rPr lang="en-GB" sz="1000" dirty="0">
                <a:latin typeface="Arial"/>
                <a:ea typeface="Calibri"/>
                <a:cs typeface="Times New Roman"/>
              </a:rPr>
              <a:t> </a:t>
            </a:r>
            <a:r>
              <a:rPr lang="ga-IE" sz="1000" dirty="0">
                <a:latin typeface="Arial"/>
                <a:ea typeface="Calibri"/>
                <a:cs typeface="Times New Roman"/>
              </a:rPr>
              <a:t>and </a:t>
            </a:r>
            <a:r>
              <a:rPr lang="en-GB" sz="1000" b="1" dirty="0">
                <a:latin typeface="Arial"/>
                <a:ea typeface="Calibri"/>
                <a:cs typeface="Times New Roman"/>
              </a:rPr>
              <a:t>10961C-LON-CL1</a:t>
            </a:r>
            <a:r>
              <a:rPr lang="ga-IE" sz="1000" dirty="0">
                <a:latin typeface="Arial"/>
                <a:ea typeface="Calibri"/>
                <a:cs typeface="Times New Roman"/>
              </a:rPr>
              <a:t> virtual machines as </a:t>
            </a:r>
            <a:r>
              <a:rPr lang="en-GB" sz="1000" b="1" dirty="0">
                <a:latin typeface="Arial"/>
                <a:ea typeface="Calibri"/>
                <a:cs typeface="Times New Roman"/>
              </a:rPr>
              <a:t>Adatum\administrator</a:t>
            </a:r>
            <a:r>
              <a:rPr lang="ga-IE" sz="1000" dirty="0">
                <a:latin typeface="Arial"/>
                <a:ea typeface="Calibri"/>
                <a:cs typeface="Times New Roman"/>
              </a:rPr>
              <a:t> with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Perform t</a:t>
            </a:r>
            <a:r>
              <a:rPr lang="ga-IE" sz="1000" dirty="0">
                <a:latin typeface="Arial"/>
                <a:ea typeface="Calibri"/>
                <a:cs typeface="Times New Roman"/>
              </a:rPr>
              <a:t>he </a:t>
            </a:r>
            <a:r>
              <a:rPr lang="en-GB" sz="1000" dirty="0">
                <a:latin typeface="Arial"/>
                <a:ea typeface="Calibri"/>
                <a:cs typeface="Times New Roman"/>
              </a:rPr>
              <a:t>d</a:t>
            </a:r>
            <a:r>
              <a:rPr lang="ga-IE" sz="1000" dirty="0">
                <a:latin typeface="Arial"/>
                <a:ea typeface="Calibri"/>
                <a:cs typeface="Times New Roman"/>
              </a:rPr>
              <a:t>emo</a:t>
            </a:r>
            <a:r>
              <a:rPr lang="en-GB" sz="1000" dirty="0">
                <a:latin typeface="Arial"/>
                <a:ea typeface="Calibri"/>
                <a:cs typeface="Times New Roman"/>
              </a:rPr>
              <a:t>nstration s</a:t>
            </a:r>
            <a:r>
              <a:rPr lang="ga-IE" sz="1000" dirty="0">
                <a:latin typeface="Arial"/>
                <a:ea typeface="Calibri"/>
                <a:cs typeface="Times New Roman"/>
              </a:rPr>
              <a:t>teps on the </a:t>
            </a:r>
            <a:r>
              <a:rPr lang="en-GB" sz="1000" b="1" dirty="0">
                <a:latin typeface="Arial"/>
                <a:ea typeface="Calibri"/>
                <a:cs typeface="Times New Roman"/>
              </a:rPr>
              <a:t>10961C-LON-CL1</a:t>
            </a:r>
            <a:r>
              <a:rPr lang="ga-IE" sz="1000" dirty="0">
                <a:latin typeface="Arial"/>
                <a:ea typeface="Calibri"/>
                <a:cs typeface="Times New Roman"/>
              </a:rPr>
              <a:t> virtual machine </a:t>
            </a:r>
            <a:r>
              <a:rPr lang="en-GB" sz="1000" dirty="0">
                <a:latin typeface="Arial"/>
                <a:ea typeface="Calibri"/>
                <a:cs typeface="Times New Roman"/>
              </a:rPr>
              <a:t>in the </a:t>
            </a:r>
            <a:r>
              <a:rPr lang="en-GB" sz="1000" b="1" dirty="0">
                <a:latin typeface="Arial"/>
                <a:ea typeface="Calibri"/>
                <a:cs typeface="Times New Roman"/>
              </a:rPr>
              <a:t>Windows PowerShell </a:t>
            </a:r>
            <a:r>
              <a:rPr lang="en-GB" sz="1000" dirty="0">
                <a:latin typeface="Arial"/>
                <a:ea typeface="Calibri"/>
                <a:cs typeface="Times New Roman"/>
              </a:rPr>
              <a:t>console. </a:t>
            </a:r>
            <a:r>
              <a:rPr lang="ga-IE" sz="1000" dirty="0">
                <a:latin typeface="Arial"/>
                <a:ea typeface="Calibri"/>
                <a:cs typeface="Times New Roman"/>
              </a:rPr>
              <a:t>The </a:t>
            </a:r>
            <a:r>
              <a:rPr lang="en-GB" sz="1000" b="1" dirty="0">
                <a:latin typeface="Arial"/>
                <a:ea typeface="Calibri"/>
                <a:cs typeface="Times New Roman"/>
              </a:rPr>
              <a:t>10961C-LON-DC1</a:t>
            </a:r>
            <a:r>
              <a:rPr lang="ga-IE" sz="1000" dirty="0">
                <a:latin typeface="Arial"/>
                <a:ea typeface="Calibri"/>
                <a:cs typeface="Times New Roman"/>
              </a:rPr>
              <a:t> virtual </a:t>
            </a:r>
            <a:r>
              <a:rPr lang="en-GB" sz="1000" dirty="0">
                <a:latin typeface="Arial"/>
                <a:ea typeface="Calibri"/>
                <a:cs typeface="Times New Roman"/>
              </a:rPr>
              <a:t>machine </a:t>
            </a:r>
            <a:r>
              <a:rPr lang="ga-IE" sz="1000" dirty="0">
                <a:latin typeface="Arial"/>
                <a:ea typeface="Calibri"/>
                <a:cs typeface="Times New Roman"/>
              </a:rPr>
              <a:t>must also be started</a:t>
            </a:r>
            <a:r>
              <a:rPr lang="en-GB" sz="1000" dirty="0">
                <a:latin typeface="Arial"/>
                <a:ea typeface="Calibri"/>
                <a:cs typeface="Times New Roman"/>
              </a:rPr>
              <a:t>,</a:t>
            </a:r>
            <a:r>
              <a:rPr lang="ga-IE" sz="1000" dirty="0">
                <a:latin typeface="Arial"/>
                <a:ea typeface="Calibri"/>
                <a:cs typeface="Times New Roman"/>
              </a:rPr>
              <a:t> although you do not need to sign in.</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Invoke-CimMethod –ComputerName </a:t>
            </a:r>
            <a:r>
              <a:rPr lang="ga-IE" sz="1000" dirty="0">
                <a:effectLst/>
                <a:latin typeface="Arial"/>
                <a:ea typeface="Times New Roman"/>
                <a:cs typeface="Times New Roman"/>
              </a:rPr>
              <a:t>LON</a:t>
            </a:r>
            <a:r>
              <a:rPr lang="en-US" sz="1000" dirty="0">
                <a:effectLst/>
                <a:latin typeface="Arial"/>
                <a:ea typeface="Times New Roman"/>
                <a:cs typeface="Times New Roman"/>
              </a:rPr>
              <a:t>-DC1 –ClassName Win</a:t>
            </a:r>
            <a:r>
              <a:rPr lang="ga-IE" sz="1000" dirty="0">
                <a:effectLst/>
                <a:latin typeface="Arial"/>
                <a:ea typeface="Times New Roman"/>
                <a:cs typeface="Times New Roman"/>
              </a:rPr>
              <a:t>3</a:t>
            </a:r>
            <a:r>
              <a:rPr lang="en-US" sz="1000" dirty="0">
                <a:effectLst/>
                <a:latin typeface="Arial"/>
                <a:ea typeface="Times New Roman"/>
                <a:cs typeface="Times New Roman"/>
              </a:rPr>
              <a:t>2_OperatingSystem –MethodName Reboot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On the taskbar, in the </a:t>
            </a:r>
            <a:r>
              <a:rPr lang="en-US" sz="1000" b="1" dirty="0">
                <a:effectLst/>
                <a:latin typeface="Arial"/>
                <a:ea typeface="Times New Roman"/>
                <a:cs typeface="Times New Roman"/>
              </a:rPr>
              <a:t>Search</a:t>
            </a:r>
            <a:r>
              <a:rPr lang="en-US" sz="1000" dirty="0">
                <a:effectLst/>
                <a:latin typeface="Arial"/>
                <a:ea typeface="Times New Roman"/>
                <a:cs typeface="Times New Roman"/>
              </a:rPr>
              <a:t> box, t</a:t>
            </a:r>
            <a:r>
              <a:rPr lang="ga-IE" sz="1000" dirty="0">
                <a:effectLst/>
                <a:latin typeface="Arial"/>
                <a:ea typeface="Times New Roman"/>
                <a:cs typeface="Times New Roman"/>
              </a:rPr>
              <a:t>ype </a:t>
            </a:r>
            <a:r>
              <a:rPr lang="en-US" sz="1000" b="1" dirty="0">
                <a:effectLst/>
                <a:latin typeface="Arial"/>
                <a:ea typeface="Times New Roman"/>
                <a:cs typeface="Times New Roman"/>
              </a:rPr>
              <a:t>Paint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click the </a:t>
            </a:r>
            <a:r>
              <a:rPr lang="en-US" sz="1000" b="1" dirty="0">
                <a:effectLst/>
                <a:latin typeface="Arial"/>
                <a:ea typeface="Times New Roman"/>
                <a:cs typeface="Times New Roman"/>
              </a:rPr>
              <a:t>Paint</a:t>
            </a:r>
            <a:r>
              <a:rPr lang="en-US" sz="1000" dirty="0">
                <a:effectLst/>
                <a:latin typeface="Arial"/>
                <a:ea typeface="Times New Roman"/>
                <a:cs typeface="Times New Roman"/>
              </a:rPr>
              <a:t> icon in the returned list,</a:t>
            </a:r>
            <a:r>
              <a:rPr lang="en-US" sz="1000" b="1" dirty="0">
                <a:effectLst/>
                <a:latin typeface="Arial"/>
                <a:ea typeface="Times New Roman"/>
                <a:cs typeface="Times New Roman"/>
              </a:rPr>
              <a:t> </a:t>
            </a:r>
            <a:r>
              <a:rPr lang="ga-IE" sz="1000" dirty="0">
                <a:effectLst/>
                <a:latin typeface="Arial"/>
                <a:ea typeface="Times New Roman"/>
                <a:cs typeface="Times New Roman"/>
              </a:rPr>
              <a:t>and </a:t>
            </a:r>
            <a:r>
              <a:rPr lang="en-US" sz="1000" dirty="0">
                <a:effectLst/>
                <a:latin typeface="Arial"/>
                <a:ea typeface="Times New Roman"/>
                <a:cs typeface="Times New Roman"/>
              </a:rPr>
              <a:t>then </a:t>
            </a:r>
            <a:r>
              <a:rPr lang="ga-IE" sz="1000" dirty="0">
                <a:effectLst/>
                <a:latin typeface="Arial"/>
                <a:ea typeface="Times New Roman"/>
                <a:cs typeface="Times New Roman"/>
              </a:rPr>
              <a:t>verify</a:t>
            </a:r>
            <a:r>
              <a:rPr lang="en-US" sz="1000" dirty="0">
                <a:effectLst/>
                <a:latin typeface="Arial"/>
                <a:ea typeface="Times New Roman"/>
                <a:cs typeface="Times New Roman"/>
              </a:rPr>
              <a:t> that the</a:t>
            </a:r>
            <a:r>
              <a:rPr lang="ga-IE" sz="1000" dirty="0">
                <a:effectLst/>
                <a:latin typeface="Arial"/>
                <a:ea typeface="Times New Roman"/>
                <a:cs typeface="Times New Roman"/>
              </a:rPr>
              <a:t> Paint application opens.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ga-IE" sz="1000" dirty="0">
                <a:effectLst/>
                <a:latin typeface="Arial"/>
                <a:ea typeface="Times New Roman"/>
                <a:cs typeface="Times New Roman"/>
              </a:rPr>
              <a:t>In the </a:t>
            </a:r>
            <a:r>
              <a:rPr lang="en-US" sz="1000" b="1" dirty="0">
                <a:effectLst/>
                <a:latin typeface="Arial"/>
                <a:ea typeface="Times New Roman"/>
                <a:cs typeface="Times New Roman"/>
              </a:rPr>
              <a:t>Windows PowerShell </a:t>
            </a:r>
            <a:r>
              <a:rPr lang="ga-IE" sz="1000" dirty="0">
                <a:effectLst/>
                <a:latin typeface="Arial"/>
                <a:ea typeface="Times New Roman"/>
                <a:cs typeface="Times New Roman"/>
              </a:rPr>
              <a:t>console or </a:t>
            </a:r>
            <a:r>
              <a:rPr lang="en-US" sz="1000" dirty="0">
                <a:effectLst/>
                <a:latin typeface="Arial"/>
                <a:ea typeface="Times New Roman"/>
                <a:cs typeface="Times New Roman"/>
              </a:rPr>
              <a:t>Windows PowerShell </a:t>
            </a:r>
            <a:r>
              <a:rPr lang="ga-IE" sz="1000" dirty="0">
                <a:effectLst/>
                <a:latin typeface="Arial"/>
                <a:ea typeface="Times New Roman"/>
                <a:cs typeface="Times New Roman"/>
              </a:rPr>
              <a:t>ISE</a:t>
            </a:r>
            <a:r>
              <a:rPr lang="en-US" sz="1000" dirty="0">
                <a:effectLst/>
                <a:latin typeface="Arial"/>
                <a:ea typeface="Times New Roman"/>
                <a:cs typeface="Times New Roman"/>
              </a:rPr>
              <a:t>, </a:t>
            </a:r>
            <a:r>
              <a:rPr lang="ga-IE" sz="1000" dirty="0">
                <a:effectLst/>
                <a:latin typeface="Arial"/>
                <a:ea typeface="Times New Roman"/>
                <a:cs typeface="Times New Roman"/>
              </a:rPr>
              <a:t>type the following command, and then press 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Get-CimInstance –Class Win32_Process –Filter "Name='mspaint.exe'" | Invoke-CimMethod –Name Terminate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Ensure that </a:t>
            </a:r>
            <a:r>
              <a:rPr lang="ga-IE" sz="1000" dirty="0">
                <a:effectLst/>
                <a:latin typeface="Arial"/>
                <a:ea typeface="Times New Roman"/>
                <a:cs typeface="Times New Roman"/>
              </a:rPr>
              <a:t>Paint closes</a:t>
            </a:r>
            <a:r>
              <a:rPr lang="en-US" sz="1000" dirty="0">
                <a:effectLst/>
                <a:latin typeface="Arial"/>
                <a:ea typeface="Times New Roman"/>
                <a:cs typeface="Times New Roman"/>
              </a:rPr>
              <a:t>.</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7773470-1FEC-496D-A07F-AB62801090E6}" type="slidenum">
              <a:rPr lang="en-GB" smtClean="0"/>
              <a:t>27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998239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Exercise 1: Querying information by using WMI</a:t>
            </a:r>
          </a:p>
          <a:p>
            <a:pPr>
              <a:lnSpc>
                <a:spcPct val="115000"/>
              </a:lnSpc>
              <a:spcAft>
                <a:spcPts val="1000"/>
              </a:spcAft>
            </a:pPr>
            <a:r>
              <a:rPr lang="en-GB" sz="1000" dirty="0">
                <a:latin typeface="Arial"/>
                <a:ea typeface="Calibri"/>
                <a:cs typeface="Times New Roman"/>
              </a:rPr>
              <a:t>In this exercise, you will discover repository classes and then use WMI commands to query them.</a:t>
            </a:r>
          </a:p>
          <a:p>
            <a:pPr>
              <a:lnSpc>
                <a:spcPct val="115000"/>
              </a:lnSpc>
              <a:spcAft>
                <a:spcPts val="1000"/>
              </a:spcAft>
            </a:pPr>
            <a:r>
              <a:rPr lang="en-GB" sz="1000" b="1" dirty="0">
                <a:latin typeface="Arial"/>
                <a:ea typeface="Calibri"/>
                <a:cs typeface="Times New Roman"/>
              </a:rPr>
              <a:t>Exercise 2: Querying information by using CIM</a:t>
            </a:r>
          </a:p>
          <a:p>
            <a:pPr>
              <a:lnSpc>
                <a:spcPct val="115000"/>
              </a:lnSpc>
              <a:spcAft>
                <a:spcPts val="1000"/>
              </a:spcAft>
            </a:pPr>
            <a:r>
              <a:rPr lang="en-GB" sz="1000" dirty="0">
                <a:latin typeface="Arial"/>
                <a:ea typeface="Calibri"/>
                <a:cs typeface="Times New Roman"/>
              </a:rPr>
              <a:t>In this exercise, you will discover new repository classes and query them by using CIM commands.</a:t>
            </a:r>
          </a:p>
          <a:p>
            <a:pPr>
              <a:lnSpc>
                <a:spcPct val="115000"/>
              </a:lnSpc>
              <a:spcAft>
                <a:spcPts val="1000"/>
              </a:spcAft>
            </a:pPr>
            <a:r>
              <a:rPr lang="en-GB" sz="1000" b="1" dirty="0">
                <a:latin typeface="Arial"/>
                <a:ea typeface="Calibri"/>
                <a:cs typeface="Times New Roman"/>
              </a:rPr>
              <a:t>Exercise 3: Invoking methods</a:t>
            </a:r>
          </a:p>
          <a:p>
            <a:pPr>
              <a:lnSpc>
                <a:spcPct val="115000"/>
              </a:lnSpc>
              <a:spcAft>
                <a:spcPts val="1000"/>
              </a:spcAft>
            </a:pPr>
            <a:r>
              <a:rPr lang="en-GB" sz="1000" dirty="0">
                <a:latin typeface="Arial"/>
                <a:ea typeface="Calibri"/>
                <a:cs typeface="Times New Roman"/>
              </a:rPr>
              <a:t>In this exercise, you will use WMI and CIM commands to invoke methods of repository objects.</a:t>
            </a:r>
          </a:p>
        </p:txBody>
      </p:sp>
      <p:sp>
        <p:nvSpPr>
          <p:cNvPr id="4" name="Slide Number Placeholder 3"/>
          <p:cNvSpPr>
            <a:spLocks noGrp="1"/>
          </p:cNvSpPr>
          <p:nvPr>
            <p:ph type="sldNum" sz="quarter" idx="10"/>
          </p:nvPr>
        </p:nvSpPr>
        <p:spPr/>
        <p:txBody>
          <a:bodyPr/>
          <a:lstStyle/>
          <a:p>
            <a:fld id="{27773470-1FEC-496D-A07F-AB62801090E6}" type="slidenum">
              <a:rPr lang="en-GB" smtClean="0"/>
              <a:t>28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2437221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27773470-1FEC-496D-A07F-AB62801090E6}" type="slidenum">
              <a:rPr lang="en-GB" smtClean="0"/>
              <a:t>29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2095498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Can you think of any situations for which you have to use WMI instead of CIM?</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The only situation occurs when you have to query a remote computer and you do not want to create a CIM session that uses the DCOM protocol. </a:t>
            </a:r>
          </a:p>
        </p:txBody>
      </p:sp>
      <p:sp>
        <p:nvSpPr>
          <p:cNvPr id="4" name="Slide Number Placeholder 3"/>
          <p:cNvSpPr>
            <a:spLocks noGrp="1"/>
          </p:cNvSpPr>
          <p:nvPr>
            <p:ph type="sldNum" sz="quarter" idx="10"/>
          </p:nvPr>
        </p:nvSpPr>
        <p:spPr/>
        <p:txBody>
          <a:bodyPr/>
          <a:lstStyle/>
          <a:p>
            <a:fld id="{27773470-1FEC-496D-A07F-AB62801090E6}" type="slidenum">
              <a:rPr lang="en-GB" smtClean="0"/>
              <a:t>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2340944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One of your lab tasks directed you to query </a:t>
            </a:r>
            <a:r>
              <a:rPr lang="en-GB" sz="1000" b="1" dirty="0">
                <a:latin typeface="Arial"/>
                <a:ea typeface="Calibri"/>
                <a:cs typeface="Times New Roman"/>
              </a:rPr>
              <a:t>Win32_Product</a:t>
            </a:r>
            <a:r>
              <a:rPr lang="en-GB" sz="1000" dirty="0">
                <a:latin typeface="Arial"/>
                <a:ea typeface="Calibri"/>
                <a:cs typeface="Times New Roman"/>
              </a:rPr>
              <a:t>. Do you know of any disadvantages of using this class?</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The class forces Windows Installer to revalidate all installed packages. On computers that have many installed packages, the validation process might take a long time to complete and might have a negative effect on performance.</a:t>
            </a: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What are the main differences between WMI and CIM?</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Both query the same repository, so both can return the same information and perform the same tasks. The only difference is the protocol each one uses to communicate with remote computers. WMI uses an earlier implementation of the Distributed Management Task Force (DMTF) repository, whereas CIM is fully compliant with the current DMTF standard.</a:t>
            </a:r>
          </a:p>
        </p:txBody>
      </p:sp>
      <p:sp>
        <p:nvSpPr>
          <p:cNvPr id="4" name="Slide Number Placeholder 3"/>
          <p:cNvSpPr>
            <a:spLocks noGrp="1"/>
          </p:cNvSpPr>
          <p:nvPr>
            <p:ph type="sldNum" sz="quarter" idx="10"/>
          </p:nvPr>
        </p:nvSpPr>
        <p:spPr/>
        <p:txBody>
          <a:bodyPr/>
          <a:lstStyle/>
          <a:p>
            <a:fld id="{27773470-1FEC-496D-A07F-AB62801090E6}" type="slidenum">
              <a:rPr lang="en-GB" smtClean="0"/>
              <a:t>30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13500951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Review Question</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What do you think is the most difficult part about working with WMI and CIM?</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Discovering the class that you want is the most difficult part about these technologies. Without a central directory and with inconsistent documentation, finding the class that will let you achieve a specific task might be very difficult and time consuming. Many administrators rely on Internet search engines and Internet discussion forums to find classes.</a:t>
            </a:r>
          </a:p>
          <a:p>
            <a:pPr>
              <a:lnSpc>
                <a:spcPct val="115000"/>
              </a:lnSpc>
              <a:spcAft>
                <a:spcPts val="1000"/>
              </a:spcAft>
            </a:pPr>
            <a:r>
              <a:rPr lang="en-GB" sz="1000" b="1" dirty="0">
                <a:latin typeface="Arial"/>
                <a:ea typeface="Calibri"/>
                <a:cs typeface="Times New Roman"/>
              </a:rPr>
              <a:t>Real-world Issues and Scenarios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Most organizations have deployed Windows Management Framework 3.0 or newer. This means that you should use the CIM commands for ad-hoc connections in all environments. Microsoft is encouraging the use of CIM over WMI whenever possible.</a:t>
            </a:r>
          </a:p>
          <a:p>
            <a:pPr>
              <a:lnSpc>
                <a:spcPct val="115000"/>
              </a:lnSpc>
              <a:spcAft>
                <a:spcPts val="1000"/>
              </a:spcAft>
            </a:pPr>
            <a:r>
              <a:rPr lang="en-GB" sz="1000" b="1" dirty="0">
                <a:latin typeface="Arial"/>
                <a:ea typeface="Calibri"/>
                <a:cs typeface="Times New Roman"/>
              </a:rPr>
              <a:t>Tools</a:t>
            </a:r>
            <a:endParaRPr lang="en-GB" sz="1000" dirty="0">
              <a:latin typeface="Arial"/>
              <a:ea typeface="Calibri"/>
              <a:cs typeface="Times New Roman"/>
            </a:endParaRPr>
          </a:p>
          <a:p>
            <a:pPr>
              <a:lnSpc>
                <a:spcPct val="115000"/>
              </a:lnSpc>
              <a:spcAft>
                <a:spcPts val="0"/>
              </a:spcAft>
            </a:pPr>
            <a:endParaRPr lang="en-GB" sz="1000" dirty="0">
              <a:latin typeface="Arial"/>
              <a:ea typeface="Calibri"/>
              <a:cs typeface="Times New Roman"/>
            </a:endParaRPr>
          </a:p>
          <a:p>
            <a:pPr>
              <a:lnSpc>
                <a:spcPct val="115000"/>
              </a:lnSpc>
              <a:spcAft>
                <a:spcPts val="0"/>
              </a:spcAft>
            </a:pPr>
            <a:endParaRPr lang="en-GB" sz="1000" dirty="0">
              <a:latin typeface="Arial"/>
              <a:ea typeface="Calibri"/>
              <a:cs typeface="Times New Roman"/>
            </a:endParaRPr>
          </a:p>
          <a:p>
            <a:pPr>
              <a:lnSpc>
                <a:spcPct val="115000"/>
              </a:lnSpc>
              <a:spcAft>
                <a:spcPts val="0"/>
              </a:spcAft>
            </a:pPr>
            <a:endParaRPr lang="en-GB" sz="1000" dirty="0">
              <a:latin typeface="Arial"/>
              <a:ea typeface="Calibri"/>
              <a:cs typeface="Times New Roman"/>
            </a:endParaRPr>
          </a:p>
          <a:p>
            <a:pPr>
              <a:lnSpc>
                <a:spcPct val="115000"/>
              </a:lnSpc>
              <a:spcAft>
                <a:spcPts val="0"/>
              </a:spcAft>
            </a:pPr>
            <a:endParaRPr lang="en-GB" sz="1000" dirty="0">
              <a:latin typeface="Arial"/>
              <a:ea typeface="Calibri"/>
              <a:cs typeface="Times New Roman"/>
            </a:endParaRPr>
          </a:p>
          <a:p>
            <a:pPr>
              <a:lnSpc>
                <a:spcPct val="115000"/>
              </a:lnSpc>
              <a:spcAft>
                <a:spcPts val="0"/>
              </a:spcAft>
            </a:pPr>
            <a:endParaRPr lang="en-GB" sz="1000" dirty="0">
              <a:latin typeface="Arial"/>
              <a:ea typeface="Calibri"/>
              <a:cs typeface="Times New Roman"/>
            </a:endParaRPr>
          </a:p>
          <a:p>
            <a:pPr>
              <a:lnSpc>
                <a:spcPct val="115000"/>
              </a:lnSpc>
              <a:spcAft>
                <a:spcPts val="0"/>
              </a:spcAft>
            </a:pPr>
            <a:endParaRPr lang="en-GB" sz="1000" dirty="0">
              <a:latin typeface="Arial"/>
              <a:ea typeface="Calibri"/>
              <a:cs typeface="Times New Roman"/>
            </a:endParaRPr>
          </a:p>
          <a:p>
            <a:pPr>
              <a:lnSpc>
                <a:spcPct val="115000"/>
              </a:lnSpc>
              <a:spcAft>
                <a:spcPts val="0"/>
              </a:spcAft>
            </a:pPr>
            <a:r>
              <a:rPr lang="en-US" sz="1000" dirty="0">
                <a:latin typeface="Arial"/>
                <a:ea typeface="Times New Roman"/>
                <a:cs typeface="Times New Roman"/>
              </a:rPr>
              <a:t> </a:t>
            </a:r>
            <a:endParaRPr lang="en-GB" sz="1000" dirty="0">
              <a:latin typeface="Arial"/>
              <a:ea typeface="Calibri"/>
              <a:cs typeface="Times New Roman"/>
            </a:endParaRPr>
          </a:p>
          <a:p>
            <a:pPr>
              <a:lnSpc>
                <a:spcPct val="115000"/>
              </a:lnSpc>
              <a:spcAft>
                <a:spcPts val="0"/>
              </a:spcAft>
            </a:pPr>
            <a:endParaRPr lang="en-GB" sz="1000" dirty="0">
              <a:latin typeface="Arial"/>
              <a:ea typeface="Calibri"/>
              <a:cs typeface="Times New Roman"/>
            </a:endParaRPr>
          </a:p>
          <a:p>
            <a:pPr>
              <a:lnSpc>
                <a:spcPct val="115000"/>
              </a:lnSpc>
              <a:spcAft>
                <a:spcPts val="0"/>
              </a:spcAft>
            </a:pPr>
            <a:endParaRPr lang="en-GB" sz="1000" dirty="0">
              <a:latin typeface="Arial"/>
              <a:ea typeface="Calibri"/>
              <a:cs typeface="Times New Roman"/>
            </a:endParaRPr>
          </a:p>
          <a:p>
            <a:pPr>
              <a:lnSpc>
                <a:spcPct val="115000"/>
              </a:lnSpc>
              <a:spcAft>
                <a:spcPts val="0"/>
              </a:spcAft>
            </a:pP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Best Practice</a:t>
            </a:r>
          </a:p>
          <a:p>
            <a:pPr>
              <a:lnSpc>
                <a:spcPct val="115000"/>
              </a:lnSpc>
              <a:spcAft>
                <a:spcPts val="1000"/>
              </a:spcAft>
            </a:pPr>
            <a:r>
              <a:rPr lang="en-GB" sz="1000" dirty="0">
                <a:latin typeface="Arial"/>
                <a:ea typeface="Calibri"/>
                <a:cs typeface="Times New Roman"/>
              </a:rPr>
              <a:t>Use CIM commands whenever possible. Compared to WMI commands, CIM commands offer better performance, and Microsoft continues to develop and improve the CIM commands over time.</a:t>
            </a:r>
          </a:p>
        </p:txBody>
      </p:sp>
      <p:sp>
        <p:nvSpPr>
          <p:cNvPr id="4" name="Slide Number Placeholder 3"/>
          <p:cNvSpPr>
            <a:spLocks noGrp="1"/>
          </p:cNvSpPr>
          <p:nvPr>
            <p:ph type="sldNum" sz="quarter" idx="10"/>
          </p:nvPr>
        </p:nvSpPr>
        <p:spPr/>
        <p:txBody>
          <a:bodyPr/>
          <a:lstStyle/>
          <a:p>
            <a:fld id="{27773470-1FEC-496D-A07F-AB62801090E6}" type="slidenum">
              <a:rPr lang="en-GB" smtClean="0"/>
              <a:t>31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val="2759753350"/>
              </p:ext>
            </p:extLst>
          </p:nvPr>
        </p:nvGraphicFramePr>
        <p:xfrm>
          <a:off x="425742" y="5382108"/>
          <a:ext cx="5760768" cy="1620520"/>
        </p:xfrm>
        <a:graphic>
          <a:graphicData uri="http://schemas.openxmlformats.org/drawingml/2006/table">
            <a:tbl>
              <a:tblPr firstRow="1" bandRow="1">
                <a:tableStyleId>{5940675A-B579-460E-94D1-54222C63F5DA}</a:tableStyleId>
              </a:tblPr>
              <a:tblGrid>
                <a:gridCol w="1920256">
                  <a:extLst>
                    <a:ext uri="{9D8B030D-6E8A-4147-A177-3AD203B41FA5}">
                      <a16:colId xmlns:a16="http://schemas.microsoft.com/office/drawing/2014/main" val="20000"/>
                    </a:ext>
                  </a:extLst>
                </a:gridCol>
                <a:gridCol w="1920256">
                  <a:extLst>
                    <a:ext uri="{9D8B030D-6E8A-4147-A177-3AD203B41FA5}">
                      <a16:colId xmlns:a16="http://schemas.microsoft.com/office/drawing/2014/main" val="20001"/>
                    </a:ext>
                  </a:extLst>
                </a:gridCol>
                <a:gridCol w="1920256">
                  <a:extLst>
                    <a:ext uri="{9D8B030D-6E8A-4147-A177-3AD203B41FA5}">
                      <a16:colId xmlns:a16="http://schemas.microsoft.com/office/drawing/2014/main" val="20002"/>
                    </a:ext>
                  </a:extLst>
                </a:gridCol>
              </a:tblGrid>
              <a:tr h="370840">
                <a:tc>
                  <a:txBody>
                    <a:bodyPr/>
                    <a:lstStyle/>
                    <a:p>
                      <a:r>
                        <a:rPr lang="en-US" sz="1000" b="1" dirty="0">
                          <a:latin typeface="Arial"/>
                          <a:ea typeface="Times New Roman"/>
                          <a:cs typeface="Times New Roman"/>
                        </a:rPr>
                        <a:t>Tool</a:t>
                      </a:r>
                      <a:endParaRPr lang="en-GB" sz="1000" dirty="0"/>
                    </a:p>
                  </a:txBody>
                  <a:tcPr/>
                </a:tc>
                <a:tc>
                  <a:txBody>
                    <a:bodyPr/>
                    <a:lstStyle/>
                    <a:p>
                      <a:r>
                        <a:rPr lang="en-US" sz="1000" b="1" dirty="0">
                          <a:latin typeface="Arial"/>
                          <a:ea typeface="Times New Roman"/>
                          <a:cs typeface="Times New Roman"/>
                        </a:rPr>
                        <a:t>Description</a:t>
                      </a:r>
                      <a:endParaRPr lang="en-GB" sz="1000" dirty="0"/>
                    </a:p>
                  </a:txBody>
                  <a:tcPr/>
                </a:tc>
                <a:tc>
                  <a:txBody>
                    <a:bodyPr/>
                    <a:lstStyle/>
                    <a:p>
                      <a:r>
                        <a:rPr lang="en-US" sz="1000" b="1" dirty="0">
                          <a:latin typeface="Arial"/>
                          <a:ea typeface="Times New Roman"/>
                          <a:cs typeface="Times New Roman"/>
                        </a:rPr>
                        <a:t>Where to find it</a:t>
                      </a:r>
                      <a:endParaRPr lang="en-GB" sz="1000" dirty="0"/>
                    </a:p>
                  </a:txBody>
                  <a:tcPr/>
                </a:tc>
                <a:extLst>
                  <a:ext uri="{0D108BD9-81ED-4DB2-BD59-A6C34878D82A}">
                    <a16:rowId xmlns:a16="http://schemas.microsoft.com/office/drawing/2014/main" val="10000"/>
                  </a:ext>
                </a:extLst>
              </a:tr>
              <a:tr h="370840">
                <a:tc>
                  <a:txBody>
                    <a:bodyPr/>
                    <a:lstStyle/>
                    <a:p>
                      <a:r>
                        <a:rPr lang="en-US" sz="1000" dirty="0">
                          <a:latin typeface="Arial"/>
                          <a:ea typeface="Times New Roman"/>
                          <a:cs typeface="Times New Roman"/>
                        </a:rPr>
                        <a:t>PowerShell Scriptomatic</a:t>
                      </a:r>
                      <a:endParaRPr lang="en-GB" sz="1000" dirty="0"/>
                    </a:p>
                  </a:txBody>
                  <a:tcPr/>
                </a:tc>
                <a:tc>
                  <a:txBody>
                    <a:bodyPr/>
                    <a:lstStyle/>
                    <a:p>
                      <a:r>
                        <a:rPr lang="en-US" sz="1000" dirty="0">
                          <a:latin typeface="Arial"/>
                          <a:ea typeface="Times New Roman"/>
                          <a:cs typeface="Times New Roman"/>
                        </a:rPr>
                        <a:t>A graphical tool for exploring the repository</a:t>
                      </a:r>
                      <a:endParaRPr lang="en-GB" sz="1000" dirty="0"/>
                    </a:p>
                  </a:txBody>
                  <a:tcPr/>
                </a:tc>
                <a:tc>
                  <a:txBody>
                    <a:bodyPr/>
                    <a:lstStyle/>
                    <a:p>
                      <a:r>
                        <a:rPr lang="en-US" sz="1000" u="sng" dirty="0">
                          <a:solidFill>
                            <a:srgbClr val="0000FF"/>
                          </a:solidFill>
                          <a:latin typeface="Arial"/>
                          <a:ea typeface="Times New Roman"/>
                          <a:cs typeface="Segoe UI"/>
                          <a:hlinkClick r:id="rId3"/>
                        </a:rPr>
                        <a:t>https://aka.ms/flb9y0</a:t>
                      </a:r>
                      <a:endParaRPr lang="en-GB" sz="1000" dirty="0"/>
                    </a:p>
                  </a:txBody>
                  <a:tcPr/>
                </a:tc>
                <a:extLst>
                  <a:ext uri="{0D108BD9-81ED-4DB2-BD59-A6C34878D82A}">
                    <a16:rowId xmlns:a16="http://schemas.microsoft.com/office/drawing/2014/main" val="10001"/>
                  </a:ext>
                </a:extLst>
              </a:tr>
              <a:tr h="370840">
                <a:tc>
                  <a:txBody>
                    <a:bodyPr/>
                    <a:lstStyle/>
                    <a:p>
                      <a:r>
                        <a:rPr lang="en-US" sz="1000" dirty="0">
                          <a:latin typeface="Arial"/>
                          <a:ea typeface="Times New Roman"/>
                          <a:cs typeface="Times New Roman"/>
                        </a:rPr>
                        <a:t>A WMI Explorer tool</a:t>
                      </a:r>
                      <a:endParaRPr lang="en-GB" sz="1000" dirty="0"/>
                    </a:p>
                  </a:txBody>
                  <a:tcPr/>
                </a:tc>
                <a:tc>
                  <a:txBody>
                    <a:bodyPr/>
                    <a:lstStyle/>
                    <a:p>
                      <a:r>
                        <a:rPr lang="en-GB" sz="1000" dirty="0">
                          <a:latin typeface="Arial"/>
                          <a:ea typeface="Times New Roman"/>
                          <a:cs typeface="Times New Roman"/>
                        </a:rPr>
                        <a:t>A tool that provides the ability to browse and view WMI namespaces, classes, instances, and properties in a single pane of view</a:t>
                      </a:r>
                      <a:endParaRPr lang="en-GB" sz="1000" dirty="0"/>
                    </a:p>
                  </a:txBody>
                  <a:tcPr/>
                </a:tc>
                <a:tc>
                  <a:txBody>
                    <a:bodyPr/>
                    <a:lstStyle/>
                    <a:p>
                      <a:r>
                        <a:rPr lang="en-US" sz="1000" u="sng" dirty="0">
                          <a:solidFill>
                            <a:srgbClr val="0000FF"/>
                          </a:solidFill>
                          <a:latin typeface="Arial"/>
                          <a:ea typeface="Times New Roman"/>
                          <a:cs typeface="Segoe UI"/>
                          <a:hlinkClick r:id="rId4"/>
                        </a:rPr>
                        <a:t>https://aka.ms/kfxmrj</a:t>
                      </a:r>
                      <a:endParaRPr lang="en-GB" sz="1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5094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GB" sz="1000" b="1" dirty="0">
                <a:solidFill>
                  <a:prstClr val="black"/>
                </a:solidFill>
                <a:latin typeface="Arial"/>
                <a:ea typeface="Calibri"/>
                <a:cs typeface="Times New Roman"/>
              </a:rPr>
              <a:t>Common Issues and Troubleshooting Tips</a:t>
            </a:r>
            <a:endParaRPr lang="en-GB" sz="1000" dirty="0">
              <a:solidFill>
                <a:prstClr val="black"/>
              </a:solidFill>
              <a:latin typeface="Arial"/>
              <a:ea typeface="Calibri"/>
              <a:cs typeface="Times New Roman"/>
            </a:endParaRPr>
          </a:p>
          <a:p>
            <a:pPr lvl="0">
              <a:lnSpc>
                <a:spcPct val="115000"/>
              </a:lnSpc>
              <a:spcAft>
                <a:spcPts val="1000"/>
              </a:spcAft>
            </a:pPr>
            <a:r>
              <a:rPr lang="en-GB" sz="1000" b="1" dirty="0">
                <a:solidFill>
                  <a:prstClr val="black"/>
                </a:solidFill>
                <a:latin typeface="Arial"/>
                <a:ea typeface="Calibri"/>
                <a:cs typeface="Times New Roman"/>
              </a:rPr>
              <a:t>Common Issue: </a:t>
            </a:r>
            <a:r>
              <a:rPr lang="en-GB" sz="1000" dirty="0">
                <a:solidFill>
                  <a:prstClr val="black"/>
                </a:solidFill>
                <a:latin typeface="Arial"/>
                <a:ea typeface="Calibri"/>
                <a:cs typeface="Times New Roman"/>
              </a:rPr>
              <a:t>You get an RPC server not found error when you use WMI commands.</a:t>
            </a:r>
          </a:p>
          <a:p>
            <a:pPr lvl="0">
              <a:lnSpc>
                <a:spcPct val="115000"/>
              </a:lnSpc>
              <a:spcAft>
                <a:spcPts val="1000"/>
              </a:spcAft>
            </a:pPr>
            <a:r>
              <a:rPr lang="en-GB" sz="1000" b="1" dirty="0">
                <a:solidFill>
                  <a:prstClr val="black"/>
                </a:solidFill>
                <a:latin typeface="Arial"/>
                <a:ea typeface="Calibri"/>
                <a:cs typeface="Times New Roman"/>
              </a:rPr>
              <a:t>Troubleshooting Tip: </a:t>
            </a:r>
            <a:r>
              <a:rPr lang="en-GB" sz="1000" dirty="0">
                <a:solidFill>
                  <a:prstClr val="black"/>
                </a:solidFill>
                <a:latin typeface="Arial"/>
                <a:ea typeface="Calibri"/>
                <a:cs typeface="Times New Roman"/>
              </a:rPr>
              <a:t>This error indicates that either the computer cannot be reached on the network or the computer has a local firewall that is preventing RPC connections. </a:t>
            </a:r>
          </a:p>
          <a:p>
            <a:pPr lvl="0">
              <a:lnSpc>
                <a:spcPct val="115000"/>
              </a:lnSpc>
              <a:spcAft>
                <a:spcPts val="1000"/>
              </a:spcAft>
            </a:pPr>
            <a:r>
              <a:rPr lang="en-GB" sz="1000" b="1" dirty="0">
                <a:solidFill>
                  <a:prstClr val="black"/>
                </a:solidFill>
                <a:latin typeface="Arial"/>
                <a:ea typeface="Calibri"/>
                <a:cs typeface="Times New Roman"/>
              </a:rPr>
              <a:t>Common Issue: </a:t>
            </a:r>
            <a:r>
              <a:rPr lang="en-GB" sz="1000" dirty="0">
                <a:solidFill>
                  <a:prstClr val="black"/>
                </a:solidFill>
                <a:latin typeface="Arial"/>
                <a:ea typeface="Calibri"/>
                <a:cs typeface="Times New Roman"/>
              </a:rPr>
              <a:t>You get errors when you use CIM to connect to a remote computer by using the WS-MAN protocol.</a:t>
            </a:r>
          </a:p>
          <a:p>
            <a:pPr lvl="0">
              <a:lnSpc>
                <a:spcPct val="115000"/>
              </a:lnSpc>
              <a:spcAft>
                <a:spcPts val="1000"/>
              </a:spcAft>
            </a:pPr>
            <a:r>
              <a:rPr lang="en-GB" sz="1000" b="1" dirty="0">
                <a:solidFill>
                  <a:prstClr val="black"/>
                </a:solidFill>
                <a:latin typeface="Arial"/>
                <a:ea typeface="Calibri"/>
                <a:cs typeface="Times New Roman"/>
              </a:rPr>
              <a:t>Troubleshooting Tip: </a:t>
            </a:r>
            <a:r>
              <a:rPr lang="en-GB" sz="1000" dirty="0">
                <a:solidFill>
                  <a:prstClr val="black"/>
                </a:solidFill>
                <a:latin typeface="Arial"/>
                <a:ea typeface="Calibri"/>
                <a:cs typeface="Times New Roman"/>
              </a:rPr>
              <a:t>WS-MAN has specific requirements for connectivity that include mutual authentication. Between trusted computers in a domain, mutual authentication is automatic. Outside a domain, additional configuration is required. Module 10, “Administering remote computers,” provides more details about the additional configuration steps.</a:t>
            </a:r>
          </a:p>
          <a:p>
            <a:pPr lvl="0">
              <a:lnSpc>
                <a:spcPct val="115000"/>
              </a:lnSpc>
              <a:spcAft>
                <a:spcPts val="1000"/>
              </a:spcAft>
            </a:pPr>
            <a:r>
              <a:rPr lang="en-GB" sz="1000" b="1" dirty="0">
                <a:solidFill>
                  <a:prstClr val="black"/>
                </a:solidFill>
                <a:latin typeface="Arial"/>
                <a:ea typeface="Calibri"/>
                <a:cs typeface="Times New Roman"/>
              </a:rPr>
              <a:t>Common Issue: </a:t>
            </a:r>
            <a:r>
              <a:rPr lang="en-GB" sz="1000" dirty="0">
                <a:solidFill>
                  <a:prstClr val="black"/>
                </a:solidFill>
                <a:latin typeface="Arial"/>
                <a:ea typeface="Calibri"/>
                <a:cs typeface="Times New Roman"/>
              </a:rPr>
              <a:t>You get an access denied error when attempting to connect to a remote computer.</a:t>
            </a:r>
          </a:p>
          <a:p>
            <a:pPr lvl="0">
              <a:lnSpc>
                <a:spcPct val="115000"/>
              </a:lnSpc>
              <a:spcAft>
                <a:spcPts val="1000"/>
              </a:spcAft>
            </a:pPr>
            <a:r>
              <a:rPr lang="en-GB" sz="1000" b="1" dirty="0">
                <a:solidFill>
                  <a:prstClr val="black"/>
                </a:solidFill>
                <a:latin typeface="Arial"/>
                <a:ea typeface="Calibri"/>
                <a:cs typeface="Times New Roman"/>
              </a:rPr>
              <a:t>Troubleshooting Tip: </a:t>
            </a:r>
            <a:r>
              <a:rPr lang="en-GB" sz="1000" dirty="0">
                <a:solidFill>
                  <a:prstClr val="black"/>
                </a:solidFill>
                <a:latin typeface="Arial"/>
                <a:ea typeface="Calibri"/>
                <a:cs typeface="Times New Roman"/>
              </a:rPr>
              <a:t>Only the members of a computer’s local Administrators group can remotely query information from that computer. You need to either open Windows PowerShell by using an appropriate administrator user account or provide an alternative credential when querying.</a:t>
            </a:r>
          </a:p>
          <a:p>
            <a:pPr lvl="0">
              <a:lnSpc>
                <a:spcPct val="115000"/>
              </a:lnSpc>
              <a:spcAft>
                <a:spcPts val="1000"/>
              </a:spcAft>
            </a:pPr>
            <a:r>
              <a:rPr lang="en-IN" sz="1000" b="1" dirty="0">
                <a:latin typeface="Arial" panose="020B0604020202020204" pitchFamily="34" charset="0"/>
                <a:cs typeface="Arial" panose="020B0604020202020204" pitchFamily="34" charset="0"/>
              </a:rPr>
              <a:t>Note:</a:t>
            </a:r>
            <a:r>
              <a:rPr lang="en-IN" sz="1000" dirty="0">
                <a:latin typeface="Arial" panose="020B0604020202020204" pitchFamily="34" charset="0"/>
                <a:cs typeface="Arial" panose="020B0604020202020204" pitchFamily="34" charset="0"/>
              </a:rPr>
              <a:t> Ensure that you cover the common issues and the corresponding troubleshooting tips listed in this section. Encourage students to share tips from their own work environments.</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7773470-1FEC-496D-A07F-AB62801090E6}" type="slidenum">
              <a:rPr lang="en-GB" smtClean="0"/>
              <a:t>32</a:t>
            </a:fld>
            <a:endParaRPr lang="en-GB"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2018822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Note:</a:t>
            </a:r>
            <a:r>
              <a:rPr lang="en-GB" sz="1000" dirty="0">
                <a:latin typeface="Arial"/>
                <a:ea typeface="Calibri"/>
                <a:cs typeface="Times New Roman"/>
              </a:rPr>
              <a:t> This topic has one additional slide.</a:t>
            </a:r>
          </a:p>
          <a:p>
            <a:pPr>
              <a:lnSpc>
                <a:spcPct val="115000"/>
              </a:lnSpc>
              <a:spcAft>
                <a:spcPts val="1000"/>
              </a:spcAft>
            </a:pPr>
            <a:r>
              <a:rPr lang="en-GB" sz="1000" dirty="0">
                <a:latin typeface="Arial"/>
                <a:ea typeface="Calibri"/>
                <a:cs typeface="Times New Roman"/>
              </a:rPr>
              <a:t>The slide shows the two ways that a computer can communicate with the repository. The newer way is to use CIM commands. These commands communicate by using the Web Services for Management (WS-MAN) protocol, and they connect to the Windows Remote Management (WinRM) service. The older way was to use WMI commands. Those commands communicate by using the Distributed Component Object Model (DCOM) protocol, and they connect to the WMI service.</a:t>
            </a:r>
          </a:p>
        </p:txBody>
      </p:sp>
      <p:sp>
        <p:nvSpPr>
          <p:cNvPr id="4" name="Slide Number Placeholder 3"/>
          <p:cNvSpPr>
            <a:spLocks noGrp="1"/>
          </p:cNvSpPr>
          <p:nvPr>
            <p:ph type="sldNum" sz="quarter" idx="10"/>
          </p:nvPr>
        </p:nvSpPr>
        <p:spPr/>
        <p:txBody>
          <a:bodyPr/>
          <a:lstStyle/>
          <a:p>
            <a:fld id="{27773470-1FEC-496D-A07F-AB62801090E6}" type="slidenum">
              <a:rPr lang="en-GB" smtClean="0"/>
              <a:t>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364211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773470-1FEC-496D-A07F-AB62801090E6}" type="slidenum">
              <a:rPr lang="en-GB" smtClean="0"/>
              <a:t>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1484520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773470-1FEC-496D-A07F-AB62801090E6}" type="slidenum">
              <a:rPr lang="en-GB" smtClean="0"/>
              <a:t>6</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1160397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773470-1FEC-496D-A07F-AB62801090E6}" type="slidenum">
              <a:rPr lang="en-GB" smtClean="0"/>
              <a:t>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3135632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ga-IE" sz="1000">
                <a:latin typeface="Arial"/>
                <a:ea typeface="Calibri"/>
                <a:cs typeface="Times New Roman"/>
              </a:rPr>
              <a:t>To complete this demonstrati</a:t>
            </a:r>
            <a:r>
              <a:rPr lang="en-GB" sz="1000" dirty="0">
                <a:latin typeface="Arial"/>
                <a:ea typeface="Calibri"/>
                <a:cs typeface="Times New Roman"/>
              </a:rPr>
              <a:t>o</a:t>
            </a:r>
            <a:r>
              <a:rPr lang="ga-IE" sz="1000">
                <a:latin typeface="Arial"/>
                <a:ea typeface="Calibri"/>
                <a:cs typeface="Times New Roman"/>
              </a:rPr>
              <a:t>n</a:t>
            </a:r>
            <a:r>
              <a:rPr lang="en-GB" sz="1000" dirty="0">
                <a:latin typeface="Arial"/>
                <a:ea typeface="Calibri"/>
                <a:cs typeface="Times New Roman"/>
              </a:rPr>
              <a:t>,</a:t>
            </a:r>
            <a:r>
              <a:rPr lang="ga-IE" sz="1000">
                <a:latin typeface="Arial"/>
                <a:ea typeface="Calibri"/>
                <a:cs typeface="Times New Roman"/>
              </a:rPr>
              <a:t> you </a:t>
            </a:r>
            <a:r>
              <a:rPr lang="en-GB" sz="1000" dirty="0">
                <a:latin typeface="Arial"/>
                <a:ea typeface="Calibri"/>
                <a:cs typeface="Times New Roman"/>
              </a:rPr>
              <a:t>need I</a:t>
            </a:r>
            <a:r>
              <a:rPr lang="ga-IE" sz="1000">
                <a:latin typeface="Arial"/>
                <a:ea typeface="Calibri"/>
                <a:cs typeface="Times New Roman"/>
              </a:rPr>
              <a:t>nternet access. The </a:t>
            </a:r>
            <a:r>
              <a:rPr lang="en-GB" sz="1000" dirty="0">
                <a:latin typeface="Arial"/>
                <a:ea typeface="Calibri"/>
                <a:cs typeface="Times New Roman"/>
              </a:rPr>
              <a:t>v</a:t>
            </a:r>
            <a:r>
              <a:rPr lang="ga-IE" sz="1000">
                <a:latin typeface="Arial"/>
                <a:ea typeface="Calibri"/>
                <a:cs typeface="Times New Roman"/>
              </a:rPr>
              <a:t>irtual machines </a:t>
            </a:r>
            <a:r>
              <a:rPr lang="en-GB" sz="1000" dirty="0">
                <a:latin typeface="Arial"/>
                <a:ea typeface="Calibri"/>
                <a:cs typeface="Times New Roman"/>
              </a:rPr>
              <a:t>for this course </a:t>
            </a:r>
            <a:r>
              <a:rPr lang="ga-IE" sz="1000">
                <a:latin typeface="Arial"/>
                <a:ea typeface="Calibri"/>
                <a:cs typeface="Times New Roman"/>
              </a:rPr>
              <a:t>do not have Internet access. </a:t>
            </a:r>
            <a:r>
              <a:rPr lang="en-GB" sz="1000" dirty="0">
                <a:latin typeface="Arial"/>
                <a:ea typeface="Calibri"/>
                <a:cs typeface="Times New Roman"/>
              </a:rPr>
              <a:t>Therefore,</a:t>
            </a:r>
            <a:r>
              <a:rPr lang="ga-IE" sz="1000">
                <a:latin typeface="Arial"/>
                <a:ea typeface="Calibri"/>
                <a:cs typeface="Times New Roman"/>
              </a:rPr>
              <a:t> perform this demonstration on the host machine</a:t>
            </a:r>
            <a:r>
              <a:rPr lang="en-GB" sz="1000" dirty="0">
                <a:latin typeface="Arial"/>
                <a:ea typeface="Calibri"/>
                <a:cs typeface="Times New Roman"/>
              </a:rPr>
              <a:t>,</a:t>
            </a:r>
            <a:r>
              <a:rPr lang="ga-IE" sz="1000">
                <a:latin typeface="Arial"/>
                <a:ea typeface="Calibri"/>
                <a:cs typeface="Times New Roman"/>
              </a:rPr>
              <a:t> and ensure </a:t>
            </a:r>
            <a:r>
              <a:rPr lang="en-GB" sz="1000" dirty="0">
                <a:latin typeface="Arial"/>
                <a:ea typeface="Calibri"/>
                <a:cs typeface="Times New Roman"/>
              </a:rPr>
              <a:t>that </a:t>
            </a:r>
            <a:r>
              <a:rPr lang="ga-IE" sz="1000">
                <a:latin typeface="Arial"/>
                <a:ea typeface="Calibri"/>
                <a:cs typeface="Times New Roman"/>
              </a:rPr>
              <a:t>Internet access is available.</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host computer, in a web browser, go to the Bing website (or use your preferred Internet search engine). In the </a:t>
            </a:r>
            <a:r>
              <a:rPr lang="en-US" sz="1000" b="1" dirty="0">
                <a:effectLst/>
                <a:latin typeface="Arial"/>
                <a:ea typeface="Times New Roman"/>
                <a:cs typeface="Times New Roman"/>
              </a:rPr>
              <a:t>Search</a:t>
            </a:r>
            <a:r>
              <a:rPr lang="en-US" sz="1000" dirty="0">
                <a:effectLst/>
                <a:latin typeface="Arial"/>
                <a:ea typeface="Times New Roman"/>
                <a:cs typeface="Times New Roman"/>
              </a:rPr>
              <a:t> box, type </a:t>
            </a:r>
            <a:r>
              <a:rPr lang="en-US" sz="1000" b="1" dirty="0">
                <a:effectLst/>
                <a:latin typeface="Arial"/>
                <a:ea typeface="Times New Roman"/>
                <a:cs typeface="Times New Roman"/>
              </a:rPr>
              <a:t>Win32_BIOS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search results, click </a:t>
            </a:r>
            <a:r>
              <a:rPr lang="en-US" sz="1000" b="1" dirty="0">
                <a:effectLst/>
                <a:latin typeface="Arial"/>
                <a:ea typeface="Times New Roman"/>
                <a:cs typeface="Times New Roman"/>
              </a:rPr>
              <a:t>Win32_BIOS class (Windows)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Explain that this Microsoft Developer Network (MSDN) webpage is the documentation page for the class. Review some of the class properties.</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7773470-1FEC-496D-A07F-AB62801090E6}" type="slidenum">
              <a:rPr lang="en-GB" smtClean="0"/>
              <a:t>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3876630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Although this lesson contains parallel coverage of CIM and WMI commands, focus the students’ attention on CIM commands as much as you can. </a:t>
            </a: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What are the advantages of creating and using CIM sessions instead of ad-hoc connections?</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If you query a computer multiple times in a short period of time, a CIM session offers much better performance than an ad-hoc connection.</a:t>
            </a:r>
          </a:p>
        </p:txBody>
      </p:sp>
      <p:sp>
        <p:nvSpPr>
          <p:cNvPr id="4" name="Slide Number Placeholder 3"/>
          <p:cNvSpPr>
            <a:spLocks noGrp="1"/>
          </p:cNvSpPr>
          <p:nvPr>
            <p:ph type="sldNum" sz="quarter" idx="10"/>
          </p:nvPr>
        </p:nvSpPr>
        <p:spPr/>
        <p:txBody>
          <a:bodyPr/>
          <a:lstStyle/>
          <a:p>
            <a:fld id="{27773470-1FEC-496D-A07F-AB62801090E6}" type="slidenum">
              <a:rPr lang="en-GB" smtClean="0"/>
              <a:t>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Querying management information by using CIM and WMI</a:t>
            </a:r>
            <a:endParaRPr lang="en-GB" sz="1200" b="1" dirty="0">
              <a:solidFill>
                <a:srgbClr val="336699"/>
              </a:solidFill>
              <a:latin typeface="Arial"/>
            </a:endParaRPr>
          </a:p>
        </p:txBody>
      </p:sp>
    </p:spTree>
    <p:extLst>
      <p:ext uri="{BB962C8B-B14F-4D97-AF65-F5344CB8AC3E}">
        <p14:creationId xmlns:p14="http://schemas.microsoft.com/office/powerpoint/2010/main" val="238943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9820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2.emf"/><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6</a:t>
            </a:r>
          </a:p>
        </p:txBody>
      </p:sp>
      <p:sp>
        <p:nvSpPr>
          <p:cNvPr id="3" name="Subtitle 2"/>
          <p:cNvSpPr>
            <a:spLocks noGrp="1"/>
          </p:cNvSpPr>
          <p:nvPr>
            <p:ph type="subTitle" sz="quarter" idx="1"/>
          </p:nvPr>
        </p:nvSpPr>
        <p:spPr/>
        <p:txBody>
          <a:bodyPr/>
          <a:lstStyle/>
          <a:p>
            <a:r>
              <a:rPr lang="en-IN" dirty="0"/>
              <a:t>Querying management information by using CIM and WMI
</a:t>
            </a:r>
            <a:endParaRPr lang="en-GB" dirty="0"/>
          </a:p>
        </p:txBody>
      </p:sp>
    </p:spTree>
    <p:custDataLst>
      <p:tags r:id="rId1"/>
    </p:custDataLst>
    <p:extLst>
      <p:ext uri="{BB962C8B-B14F-4D97-AF65-F5344CB8AC3E}">
        <p14:creationId xmlns:p14="http://schemas.microsoft.com/office/powerpoint/2010/main" val="1092585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Listing namespaces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Listing namespaces helps you discover what the repository on you</a:t>
            </a:r>
            <a:r>
              <a:rPr lang="ga-IE" dirty="0"/>
              <a:t>r</a:t>
            </a:r>
            <a:r>
              <a:rPr lang="en-US" dirty="0"/>
              <a:t> computer contains</a:t>
            </a:r>
          </a:p>
          <a:p>
            <a:endParaRPr lang="en-US" dirty="0"/>
          </a:p>
          <a:p>
            <a:r>
              <a:rPr lang="en-US" dirty="0"/>
              <a:t>To list the namespaces, run the following command:</a:t>
            </a:r>
          </a:p>
          <a:p>
            <a:pPr lvl="1"/>
            <a:r>
              <a:rPr lang="en-US" sz="2000" b="1" dirty="0"/>
              <a:t>Get-WmiObject -Namespace root -List -Recurse | Select -Unique __NAMESPACE</a:t>
            </a:r>
          </a:p>
          <a:p>
            <a:endParaRPr lang="en-US" dirty="0"/>
          </a:p>
          <a:p>
            <a:r>
              <a:rPr lang="en-US" dirty="0"/>
              <a:t>CIM commands offer tab completion for the</a:t>
            </a:r>
            <a:br>
              <a:rPr lang="en-US" dirty="0"/>
            </a:br>
            <a:r>
              <a:rPr lang="en-US" i="1" dirty="0"/>
              <a:t>-Namespace </a:t>
            </a:r>
            <a:r>
              <a:rPr lang="en-US" dirty="0"/>
              <a:t>parameter</a:t>
            </a:r>
          </a:p>
        </p:txBody>
      </p:sp>
    </p:spTree>
    <p:custDataLst>
      <p:tags r:id="rId1"/>
    </p:custDataLst>
    <p:extLst>
      <p:ext uri="{BB962C8B-B14F-4D97-AF65-F5344CB8AC3E}">
        <p14:creationId xmlns:p14="http://schemas.microsoft.com/office/powerpoint/2010/main" val="291295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561b2ae-38a1-478b-b2c2-50486479cd9b">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432202" cy="740664"/>
          </a:xfrm>
        </p:spPr>
        <p:txBody>
          <a:bodyPr/>
          <a:lstStyle/>
          <a:p>
            <a:r>
              <a:rPr lang="en-IN" dirty="0"/>
              <a:t>Demonstration: Listing local repository namespaces by using WMI</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list local repository namespaces by using WMI</a:t>
            </a:r>
          </a:p>
        </p:txBody>
      </p:sp>
    </p:spTree>
    <p:custDataLst>
      <p:tags r:id="rId1"/>
    </p:custDataLst>
    <p:extLst>
      <p:ext uri="{BB962C8B-B14F-4D97-AF65-F5344CB8AC3E}">
        <p14:creationId xmlns:p14="http://schemas.microsoft.com/office/powerpoint/2010/main" val="32913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Listing classes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Listing classes in alphabetical order can make it easier to decide whether the class you need exists</a:t>
            </a:r>
          </a:p>
          <a:p>
            <a:endParaRPr lang="en-US" dirty="0"/>
          </a:p>
          <a:p>
            <a:r>
              <a:rPr lang="en-US" dirty="0"/>
              <a:t>To produce an alphabetical list of classes in the </a:t>
            </a:r>
            <a:r>
              <a:rPr lang="en-US" b="1" dirty="0"/>
              <a:t>root\CIMv2</a:t>
            </a:r>
            <a:r>
              <a:rPr lang="en-US" dirty="0"/>
              <a:t> namespace, run either of following commands:</a:t>
            </a:r>
          </a:p>
          <a:p>
            <a:pPr lvl="1"/>
            <a:r>
              <a:rPr lang="en-US" sz="2000" b="1" dirty="0"/>
              <a:t>Get-WmiObject -Namespace root\cimv2 –List | </a:t>
            </a:r>
            <a:br>
              <a:rPr lang="en-US" sz="2000" b="1" dirty="0"/>
            </a:br>
            <a:r>
              <a:rPr lang="en-US" sz="2000" b="1" dirty="0"/>
              <a:t>Sort Name</a:t>
            </a:r>
          </a:p>
          <a:p>
            <a:pPr lvl="1"/>
            <a:r>
              <a:rPr lang="en-US" sz="2000" b="1" dirty="0"/>
              <a:t>Get-CimClass –Namespace root\CIMv2 | </a:t>
            </a:r>
            <a:br>
              <a:rPr lang="en-US" sz="2000" b="1" dirty="0"/>
            </a:br>
            <a:r>
              <a:rPr lang="en-US" sz="2000" b="1" dirty="0"/>
              <a:t>Sort CimClassName</a:t>
            </a:r>
          </a:p>
          <a:p>
            <a:endParaRPr lang="en-US" dirty="0"/>
          </a:p>
        </p:txBody>
      </p:sp>
    </p:spTree>
    <p:custDataLst>
      <p:tags r:id="rId1"/>
    </p:custDataLst>
    <p:extLst>
      <p:ext uri="{BB962C8B-B14F-4D97-AF65-F5344CB8AC3E}">
        <p14:creationId xmlns:p14="http://schemas.microsoft.com/office/powerpoint/2010/main" val="397490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d4b3c6d-4f9f-4bf8-a03a-c5eb2bf1cc27">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52177" cy="740664"/>
          </a:xfrm>
        </p:spPr>
        <p:txBody>
          <a:bodyPr/>
          <a:lstStyle/>
          <a:p>
            <a:r>
              <a:rPr lang="en-IN" dirty="0"/>
              <a:t>Demonstration: Listing and sorting the classes from a namespace</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list the classes in a namespace</a:t>
            </a:r>
          </a:p>
        </p:txBody>
      </p:sp>
    </p:spTree>
    <p:custDataLst>
      <p:tags r:id="rId1"/>
    </p:custDataLst>
    <p:extLst>
      <p:ext uri="{BB962C8B-B14F-4D97-AF65-F5344CB8AC3E}">
        <p14:creationId xmlns:p14="http://schemas.microsoft.com/office/powerpoint/2010/main" val="2537735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029510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Querying instances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Query by specifying a class name</a:t>
            </a:r>
          </a:p>
          <a:p>
            <a:r>
              <a:rPr lang="en-US" sz="2400" dirty="0"/>
              <a:t>Include </a:t>
            </a:r>
            <a:r>
              <a:rPr lang="en-US" sz="2400" i="1" dirty="0"/>
              <a:t>-Namespace </a:t>
            </a:r>
            <a:r>
              <a:rPr lang="en-US" sz="2400" dirty="0"/>
              <a:t>if the class is not in </a:t>
            </a:r>
            <a:r>
              <a:rPr lang="en-US" sz="2400" b="1" dirty="0"/>
              <a:t>root\CIMv2</a:t>
            </a:r>
            <a:endParaRPr lang="en-US" sz="2400" dirty="0"/>
          </a:p>
          <a:p>
            <a:r>
              <a:rPr lang="en-US" sz="2400" dirty="0"/>
              <a:t>Include </a:t>
            </a:r>
            <a:r>
              <a:rPr lang="en-US" sz="2400" i="1" dirty="0"/>
              <a:t>-Filter </a:t>
            </a:r>
            <a:r>
              <a:rPr lang="en-US" sz="2400" dirty="0"/>
              <a:t>to restrict the instances that the command returns</a:t>
            </a:r>
          </a:p>
          <a:p>
            <a:r>
              <a:rPr lang="en-US" sz="2400" dirty="0"/>
              <a:t>To retrieve only the instances of </a:t>
            </a:r>
            <a:r>
              <a:rPr lang="en-US" sz="2400" b="1" dirty="0"/>
              <a:t>Win32_LogicalDisk</a:t>
            </a:r>
            <a:r>
              <a:rPr lang="en-US" sz="2400" dirty="0"/>
              <a:t> for which the </a:t>
            </a:r>
            <a:r>
              <a:rPr lang="en-US" sz="2400" b="1" dirty="0"/>
              <a:t>DriveType</a:t>
            </a:r>
            <a:r>
              <a:rPr lang="en-US" sz="2400" dirty="0"/>
              <a:t> property is 3, run either of the following commands:</a:t>
            </a:r>
          </a:p>
          <a:p>
            <a:pPr lvl="1"/>
            <a:r>
              <a:rPr lang="en-US" sz="1600" b="1" dirty="0"/>
              <a:t>Get-WmiObject -Class Win32_LogicalDisk -Filter "DriveType=3“</a:t>
            </a:r>
          </a:p>
          <a:p>
            <a:pPr lvl="1"/>
            <a:r>
              <a:rPr lang="en-US" sz="1600" b="1" dirty="0"/>
              <a:t>Get-CimInstance -ClassName Win32_LogicalDisk –Filter "DriveType=3"</a:t>
            </a:r>
          </a:p>
          <a:p>
            <a:endParaRPr lang="en-US" sz="2400" dirty="0"/>
          </a:p>
          <a:p>
            <a:r>
              <a:rPr lang="en-US" sz="2400" dirty="0"/>
              <a:t>Note that filter operators differ from Windows PowerShell comparison operators</a:t>
            </a:r>
          </a:p>
        </p:txBody>
      </p:sp>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6469" y="628930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1954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4dacd8-d02c-4759-b0f9-2beb192da4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WQL</a:t>
            </a:r>
          </a:p>
        </p:txBody>
      </p:sp>
      <p:sp>
        <p:nvSpPr>
          <p:cNvPr id="4" name="Content Placeholder 2"/>
          <p:cNvSpPr>
            <a:spLocks noGrp="1"/>
          </p:cNvSpPr>
          <p:nvPr/>
        </p:nvSpPr>
        <p:spPr bwMode="auto">
          <a:xfrm>
            <a:off x="763588" y="111646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i="1" dirty="0"/>
              <a:t>-Query </a:t>
            </a:r>
            <a:r>
              <a:rPr lang="en-US" dirty="0"/>
              <a:t>parameter to provide a WQL query</a:t>
            </a:r>
          </a:p>
          <a:p>
            <a:endParaRPr lang="en-US" dirty="0"/>
          </a:p>
          <a:p>
            <a:pPr marL="284163" lvl="1" indent="0">
              <a:buNone/>
            </a:pPr>
            <a:r>
              <a:rPr lang="en-US" b="1" dirty="0"/>
              <a:t>Get-CimInstance -Query "SELECT * FROM Win32_LogicalDisk WHERE DriveType = 3“</a:t>
            </a:r>
          </a:p>
          <a:p>
            <a:pPr marL="284163" lvl="1" indent="0">
              <a:buNone/>
            </a:pPr>
            <a:endParaRPr lang="en-US" b="1" dirty="0"/>
          </a:p>
          <a:p>
            <a:pPr marL="284163" lvl="1" indent="0">
              <a:buNone/>
            </a:pPr>
            <a:r>
              <a:rPr lang="en-US" b="1" dirty="0">
                <a:solidFill>
                  <a:srgbClr val="000000"/>
                </a:solidFill>
              </a:rPr>
              <a:t>Get-WmiObject -Query "SELECT * FROM Win32_LogicalDisk WHERE DriveType = 3"</a:t>
            </a:r>
          </a:p>
          <a:p>
            <a:endParaRPr lang="en-US" dirty="0"/>
          </a:p>
          <a:p>
            <a:pPr marL="0" indent="0">
              <a:buNone/>
            </a:pPr>
            <a:endParaRPr lang="en-US" dirty="0"/>
          </a:p>
        </p:txBody>
      </p:sp>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6469" y="628930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87827" y="628930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2142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457588a-4a57-443d-927a-782f5b223c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Querying class instances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several ways to query class instances from the repository</a:t>
            </a:r>
          </a:p>
        </p:txBody>
      </p:sp>
    </p:spTree>
    <p:custDataLst>
      <p:tags r:id="rId1"/>
    </p:custDataLst>
    <p:extLst>
      <p:ext uri="{BB962C8B-B14F-4D97-AF65-F5344CB8AC3E}">
        <p14:creationId xmlns:p14="http://schemas.microsoft.com/office/powerpoint/2010/main" val="2763952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95b2fa4-d758-4fad-9567-49426dc668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Connecting to remote computers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use </a:t>
            </a:r>
            <a:r>
              <a:rPr lang="en-US" i="1" dirty="0"/>
              <a:t>-ComputerName </a:t>
            </a:r>
            <a:r>
              <a:rPr lang="en-US" dirty="0"/>
              <a:t>to query from a remote computer</a:t>
            </a:r>
          </a:p>
          <a:p>
            <a:r>
              <a:rPr lang="en-US" dirty="0"/>
              <a:t>You use </a:t>
            </a:r>
            <a:r>
              <a:rPr lang="en-US" i="1" dirty="0"/>
              <a:t>-Credential </a:t>
            </a:r>
            <a:r>
              <a:rPr lang="en-US" dirty="0"/>
              <a:t>to specify an alternate credential for remote connections using WmiObject only</a:t>
            </a:r>
          </a:p>
          <a:p>
            <a:pPr marL="284163" lvl="1" indent="0">
              <a:buNone/>
            </a:pPr>
            <a:r>
              <a:rPr lang="en-US" sz="2000" b="1" dirty="0"/>
              <a:t>Get-WmiObject -ComputerName </a:t>
            </a:r>
            <a:r>
              <a:rPr lang="ga-IE" sz="2000" b="1" dirty="0"/>
              <a:t>LON</a:t>
            </a:r>
            <a:r>
              <a:rPr lang="en-US" sz="2000" b="1" dirty="0"/>
              <a:t>-DC1 </a:t>
            </a:r>
            <a:br>
              <a:rPr lang="en-US" sz="2000" b="1" dirty="0"/>
            </a:br>
            <a:r>
              <a:rPr lang="en-US" sz="2000" b="1" dirty="0"/>
              <a:t> -Credential ADATUM\Administrator </a:t>
            </a:r>
            <a:br>
              <a:rPr lang="en-US" sz="2000" b="1" dirty="0"/>
            </a:br>
            <a:r>
              <a:rPr lang="en-US" sz="2000" b="1" dirty="0"/>
              <a:t> -Class Win32_BIOS</a:t>
            </a:r>
          </a:p>
          <a:p>
            <a:r>
              <a:rPr lang="en-US" dirty="0"/>
              <a:t>The CIM equivalent does not use </a:t>
            </a:r>
            <a:r>
              <a:rPr lang="en-US" i="1" dirty="0"/>
              <a:t>-Credential</a:t>
            </a:r>
          </a:p>
          <a:p>
            <a:pPr marL="284163" lvl="1" indent="0">
              <a:buNone/>
            </a:pPr>
            <a:r>
              <a:rPr lang="en-US" sz="2000" b="1" dirty="0"/>
              <a:t>Get-CimInstance -ClassName Win32_BIOS -ComputerName </a:t>
            </a:r>
            <a:br>
              <a:rPr lang="en-US" sz="2000" b="1" dirty="0"/>
            </a:br>
            <a:r>
              <a:rPr lang="en-US" sz="2000" b="1" dirty="0"/>
              <a:t>LON-DC1</a:t>
            </a:r>
          </a:p>
          <a:p>
            <a:r>
              <a:rPr lang="en-US" dirty="0"/>
              <a:t>WMI uses DCOM</a:t>
            </a:r>
          </a:p>
          <a:p>
            <a:r>
              <a:rPr lang="en-US" dirty="0"/>
              <a:t>CIM uses W</a:t>
            </a:r>
            <a:r>
              <a:rPr lang="ga-IE" dirty="0"/>
              <a:t>in</a:t>
            </a:r>
            <a:r>
              <a:rPr lang="en-US" dirty="0"/>
              <a:t>RM for ad-hoc connections</a:t>
            </a:r>
          </a:p>
        </p:txBody>
      </p:sp>
    </p:spTree>
    <p:custDataLst>
      <p:tags r:id="rId1"/>
    </p:custDataLst>
    <p:extLst>
      <p:ext uri="{BB962C8B-B14F-4D97-AF65-F5344CB8AC3E}">
        <p14:creationId xmlns:p14="http://schemas.microsoft.com/office/powerpoint/2010/main" val="138191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c2c351e-907d-4613-86cf-a8815f7836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CIM sessions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lvl="0" indent="-342900">
              <a:spcBef>
                <a:spcPts val="0"/>
              </a:spcBef>
              <a:spcAft>
                <a:spcPts val="1000"/>
              </a:spcAft>
              <a:tabLst>
                <a:tab pos="457200" algn="l"/>
              </a:tabLst>
            </a:pPr>
            <a:r>
              <a:rPr lang="en-US" dirty="0">
                <a:latin typeface="Segoe" panose="020B0502040504020203" pitchFamily="34" charset="0"/>
                <a:ea typeface="Times New Roman" panose="02020603050405020304" pitchFamily="18" charset="0"/>
                <a:cs typeface="Times New Roman" panose="02020603050405020304" pitchFamily="18" charset="0"/>
              </a:rPr>
              <a:t>CIM sessions:</a:t>
            </a:r>
          </a:p>
          <a:p>
            <a:pPr marL="742950" lvl="1" indent="-285750">
              <a:spcBef>
                <a:spcPts val="0"/>
              </a:spcBef>
              <a:spcAft>
                <a:spcPts val="1000"/>
              </a:spcAft>
              <a:tabLst>
                <a:tab pos="914400" algn="l"/>
              </a:tabLst>
            </a:pPr>
            <a:r>
              <a:rPr lang="en-US" dirty="0">
                <a:latin typeface="Segoe" panose="020B0502040504020203" pitchFamily="34" charset="0"/>
                <a:ea typeface="Times New Roman" panose="02020603050405020304" pitchFamily="18" charset="0"/>
                <a:cs typeface="Times New Roman" panose="02020603050405020304" pitchFamily="18" charset="0"/>
              </a:rPr>
              <a:t>Are reusable, persistent, and authenticated connections to a remote computer</a:t>
            </a:r>
          </a:p>
          <a:p>
            <a:pPr marL="742950" lvl="1" indent="-285750">
              <a:spcBef>
                <a:spcPts val="0"/>
              </a:spcBef>
              <a:spcAft>
                <a:spcPts val="1000"/>
              </a:spcAft>
              <a:tabLst>
                <a:tab pos="914400" algn="l"/>
              </a:tabLst>
            </a:pPr>
            <a:r>
              <a:rPr lang="en-US" dirty="0">
                <a:latin typeface="Segoe" panose="020B0502040504020203" pitchFamily="34" charset="0"/>
                <a:ea typeface="Times New Roman" panose="02020603050405020304" pitchFamily="18" charset="0"/>
                <a:cs typeface="Times New Roman" panose="02020603050405020304" pitchFamily="18" charset="0"/>
              </a:rPr>
              <a:t>Can be created and stored in a variable</a:t>
            </a:r>
          </a:p>
          <a:p>
            <a:pPr marL="742950" lvl="1" indent="-285750">
              <a:spcBef>
                <a:spcPts val="0"/>
              </a:spcBef>
              <a:spcAft>
                <a:spcPts val="1000"/>
              </a:spcAft>
              <a:tabLst>
                <a:tab pos="914400" algn="l"/>
              </a:tabLst>
            </a:pPr>
            <a:r>
              <a:rPr lang="en-US" dirty="0">
                <a:latin typeface="Segoe" panose="020B0502040504020203" pitchFamily="34" charset="0"/>
                <a:ea typeface="Times New Roman" panose="02020603050405020304" pitchFamily="18" charset="0"/>
                <a:cs typeface="Times New Roman" panose="02020603050405020304" pitchFamily="18" charset="0"/>
              </a:rPr>
              <a:t>Allow you to pass a CIM session object in the </a:t>
            </a:r>
            <a:r>
              <a:rPr lang="en-US" dirty="0"/>
              <a:t>‑</a:t>
            </a:r>
            <a:r>
              <a:rPr lang="en-US" i="1" dirty="0">
                <a:latin typeface="Segoe" panose="020B0502040504020203" pitchFamily="34" charset="0"/>
                <a:ea typeface="Times New Roman" panose="02020603050405020304" pitchFamily="18" charset="0"/>
                <a:cs typeface="Times New Roman" panose="02020603050405020304" pitchFamily="18" charset="0"/>
              </a:rPr>
              <a:t>CimSession</a:t>
            </a:r>
            <a:r>
              <a:rPr lang="en-US" dirty="0">
                <a:latin typeface="Segoe" panose="020B0502040504020203" pitchFamily="34" charset="0"/>
                <a:ea typeface="Times New Roman" panose="02020603050405020304" pitchFamily="18" charset="0"/>
                <a:cs typeface="Times New Roman" panose="02020603050405020304" pitchFamily="18" charset="0"/>
              </a:rPr>
              <a:t> parameter instead of using </a:t>
            </a:r>
            <a:r>
              <a:rPr lang="en-US" dirty="0"/>
              <a:t>‑</a:t>
            </a:r>
            <a:r>
              <a:rPr lang="en-US" i="1" dirty="0">
                <a:latin typeface="Segoe" panose="020B0502040504020203" pitchFamily="34" charset="0"/>
                <a:ea typeface="Times New Roman" panose="02020603050405020304" pitchFamily="18" charset="0"/>
                <a:cs typeface="Times New Roman" panose="02020603050405020304" pitchFamily="18" charset="0"/>
              </a:rPr>
              <a:t>ComputerName</a:t>
            </a:r>
            <a:r>
              <a:rPr lang="en-US" dirty="0">
                <a:latin typeface="Segoe" panose="020B0502040504020203" pitchFamily="34" charset="0"/>
                <a:ea typeface="Times New Roman" panose="02020603050405020304" pitchFamily="18" charset="0"/>
                <a:cs typeface="Times New Roman" panose="02020603050405020304" pitchFamily="18" charset="0"/>
              </a:rPr>
              <a:t> to target the computer in the specified session</a:t>
            </a:r>
          </a:p>
          <a:p>
            <a:pPr marL="742950" lvl="1" indent="-285750">
              <a:spcBef>
                <a:spcPts val="0"/>
              </a:spcBef>
              <a:spcAft>
                <a:spcPts val="1000"/>
              </a:spcAft>
              <a:tabLst>
                <a:tab pos="914400" algn="l"/>
              </a:tabLst>
            </a:pPr>
            <a:r>
              <a:rPr lang="en-US" dirty="0">
                <a:latin typeface="Segoe" panose="020B0502040504020203" pitchFamily="34" charset="0"/>
                <a:ea typeface="Times New Roman" panose="02020603050405020304" pitchFamily="18" charset="0"/>
                <a:cs typeface="Mangal" panose="020B0502040204020203" pitchFamily="18" charset="0"/>
              </a:rPr>
              <a:t>Can be manually closed when no longer needed</a:t>
            </a:r>
            <a:endParaRPr lang="en-US" dirty="0"/>
          </a:p>
        </p:txBody>
      </p:sp>
    </p:spTree>
    <p:custDataLst>
      <p:tags r:id="rId1"/>
    </p:custDataLst>
    <p:extLst>
      <p:ext uri="{BB962C8B-B14F-4D97-AF65-F5344CB8AC3E}">
        <p14:creationId xmlns:p14="http://schemas.microsoft.com/office/powerpoint/2010/main" val="41865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IN" dirty="0"/>
              <a:t>Understanding CIM and WMI
Querying data by using CIM and WMI
Making changes by using CIM and WMI</a:t>
            </a:r>
            <a:endParaRPr lang="en-GB" dirty="0"/>
          </a:p>
        </p:txBody>
      </p:sp>
    </p:spTree>
    <p:custDataLst>
      <p:tags r:id="rId1"/>
    </p:custDataLst>
    <p:extLst>
      <p:ext uri="{BB962C8B-B14F-4D97-AF65-F5344CB8AC3E}">
        <p14:creationId xmlns:p14="http://schemas.microsoft.com/office/powerpoint/2010/main" val="1317166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26edce1-d34e-4904-80d0-cba3f6bdc6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CIMSession objects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query repository classes from remote computers by using </a:t>
            </a:r>
            <a:r>
              <a:rPr lang="en-US" b="1" dirty="0"/>
              <a:t>CimSession</a:t>
            </a:r>
            <a:r>
              <a:rPr lang="en-US" dirty="0"/>
              <a:t> objects</a:t>
            </a:r>
          </a:p>
        </p:txBody>
      </p:sp>
    </p:spTree>
    <p:custDataLst>
      <p:tags r:id="rId1"/>
    </p:custDataLst>
    <p:extLst>
      <p:ext uri="{BB962C8B-B14F-4D97-AF65-F5344CB8AC3E}">
        <p14:creationId xmlns:p14="http://schemas.microsoft.com/office/powerpoint/2010/main" val="94776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42189" cy="740664"/>
          </a:xfrm>
        </p:spPr>
        <p:txBody>
          <a:bodyPr/>
          <a:lstStyle/>
          <a:p>
            <a:r>
              <a:rPr lang="en-IN" dirty="0"/>
              <a:t>Lesson 3: Making changes by using CIM and WMI</a:t>
            </a:r>
            <a:endParaRPr lang="en-GB" dirty="0"/>
          </a:p>
        </p:txBody>
      </p:sp>
      <p:sp>
        <p:nvSpPr>
          <p:cNvPr id="3" name="Text Placeholder 2"/>
          <p:cNvSpPr>
            <a:spLocks noGrp="1"/>
          </p:cNvSpPr>
          <p:nvPr>
            <p:ph type="body" idx="1"/>
          </p:nvPr>
        </p:nvSpPr>
        <p:spPr/>
        <p:txBody>
          <a:bodyPr/>
          <a:lstStyle/>
          <a:p>
            <a:r>
              <a:rPr lang="en-IN" dirty="0"/>
              <a:t>Discovering methods
Finding documentation for methods
Demonstration: Finding methods and documentation
Invoking methods
Demonstration: Invoking methods of repository objects</a:t>
            </a:r>
            <a:endParaRPr lang="en-GB" dirty="0"/>
          </a:p>
        </p:txBody>
      </p:sp>
    </p:spTree>
    <p:custDataLst>
      <p:tags r:id="rId1"/>
    </p:custDataLst>
    <p:extLst>
      <p:ext uri="{BB962C8B-B14F-4D97-AF65-F5344CB8AC3E}">
        <p14:creationId xmlns:p14="http://schemas.microsoft.com/office/powerpoint/2010/main" val="3173656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Discovering methods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Many repository classes include methods</a:t>
            </a:r>
          </a:p>
          <a:p>
            <a:r>
              <a:rPr lang="en-US" dirty="0"/>
              <a:t>A method tells an object to perform a task or action</a:t>
            </a:r>
          </a:p>
          <a:p>
            <a:r>
              <a:rPr lang="en-US" dirty="0"/>
              <a:t>Repository class methods typically reconfigure the manageable component that the class represents</a:t>
            </a:r>
          </a:p>
          <a:p>
            <a:endParaRPr lang="en-US" dirty="0"/>
          </a:p>
          <a:p>
            <a:r>
              <a:rPr lang="en-US" dirty="0"/>
              <a:t>Use </a:t>
            </a:r>
            <a:r>
              <a:rPr lang="en-US" b="1" dirty="0"/>
              <a:t>Get-Member</a:t>
            </a:r>
            <a:r>
              <a:rPr lang="en-US" dirty="0"/>
              <a:t> to discover the methods of a class</a:t>
            </a:r>
          </a:p>
          <a:p>
            <a:r>
              <a:rPr lang="en-US" dirty="0"/>
              <a:t>Note that the output does not explain how to use a method, so you need documentation for that</a:t>
            </a:r>
          </a:p>
        </p:txBody>
      </p:sp>
    </p:spTree>
    <p:custDataLst>
      <p:tags r:id="rId1"/>
    </p:custDataLst>
    <p:extLst>
      <p:ext uri="{BB962C8B-B14F-4D97-AF65-F5344CB8AC3E}">
        <p14:creationId xmlns:p14="http://schemas.microsoft.com/office/powerpoint/2010/main" val="4177785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 documentation for methods</a:t>
            </a:r>
          </a:p>
        </p:txBody>
      </p:sp>
      <p:pic>
        <p:nvPicPr>
          <p:cNvPr id="4" name="Picture 3" descr="A screenshot showing the Microsoft Developer Network (MSDN) documentation webpage for the Win32_Service class. The screenshot shows the “Methods” section. Several methods are listed, and you can click any method name to view the documentation for that method.&#10;&#10;"/>
          <p:cNvPicPr>
            <a:picLocks noChangeAspect="1"/>
          </p:cNvPicPr>
          <p:nvPr/>
        </p:nvPicPr>
        <p:blipFill>
          <a:blip r:embed="rId4"/>
          <a:stretch>
            <a:fillRect/>
          </a:stretch>
        </p:blipFill>
        <p:spPr>
          <a:xfrm>
            <a:off x="22330" y="876300"/>
            <a:ext cx="9075908" cy="5788930"/>
          </a:xfrm>
          <a:prstGeom prst="rect">
            <a:avLst/>
          </a:prstGeom>
        </p:spPr>
      </p:pic>
    </p:spTree>
    <p:custDataLst>
      <p:tags r:id="rId1"/>
    </p:custDataLst>
    <p:extLst>
      <p:ext uri="{BB962C8B-B14F-4D97-AF65-F5344CB8AC3E}">
        <p14:creationId xmlns:p14="http://schemas.microsoft.com/office/powerpoint/2010/main" val="701789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f485706-5fa6-447c-b1c8-9517c68518b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9152297" cy="740664"/>
          </a:xfrm>
        </p:spPr>
        <p:txBody>
          <a:bodyPr/>
          <a:lstStyle/>
          <a:p>
            <a:r>
              <a:rPr lang="en-IN" dirty="0"/>
              <a:t>Demonstration: Finding methods and documentation</a:t>
            </a:r>
            <a:endParaRPr lang="en-GB" dirty="0"/>
          </a:p>
        </p:txBody>
      </p:sp>
      <p:sp>
        <p:nvSpPr>
          <p:cNvPr id="4" name="Content Placeholder 2"/>
          <p:cNvSpPr>
            <a:spLocks noGrp="1"/>
          </p:cNvSpPr>
          <p:nvPr/>
        </p:nvSpPr>
        <p:spPr bwMode="auto">
          <a:xfrm>
            <a:off x="458787" y="1021215"/>
            <a:ext cx="831172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find class methods and how to find their documentation</a:t>
            </a:r>
          </a:p>
        </p:txBody>
      </p:sp>
    </p:spTree>
    <p:custDataLst>
      <p:tags r:id="rId1"/>
    </p:custDataLst>
    <p:extLst>
      <p:ext uri="{BB962C8B-B14F-4D97-AF65-F5344CB8AC3E}">
        <p14:creationId xmlns:p14="http://schemas.microsoft.com/office/powerpoint/2010/main" val="1018747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225802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Invoking methods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three ways to invoke a method are:</a:t>
            </a:r>
          </a:p>
          <a:p>
            <a:pPr lvl="1"/>
            <a:r>
              <a:rPr lang="en-US" b="1" dirty="0"/>
              <a:t>Invoke-WmiMethod</a:t>
            </a:r>
          </a:p>
          <a:p>
            <a:pPr lvl="1"/>
            <a:r>
              <a:rPr lang="en-US" b="1" dirty="0"/>
              <a:t>Invoke-CimMethod</a:t>
            </a:r>
          </a:p>
          <a:p>
            <a:pPr lvl="1"/>
            <a:r>
              <a:rPr lang="en-US" b="1" dirty="0"/>
              <a:t>ForEach-Object</a:t>
            </a:r>
            <a:endParaRPr lang="en-US" dirty="0"/>
          </a:p>
          <a:p>
            <a:pPr lvl="1"/>
            <a:endParaRPr lang="en-US" b="1" dirty="0"/>
          </a:p>
          <a:p>
            <a:r>
              <a:rPr lang="en-US" dirty="0"/>
              <a:t>Both </a:t>
            </a:r>
            <a:r>
              <a:rPr lang="en-US" b="1" dirty="0"/>
              <a:t>Invoke</a:t>
            </a:r>
            <a:r>
              <a:rPr lang="en-US" dirty="0"/>
              <a:t> techniques can be used with or can accept a pipeline object from the corresponding </a:t>
            </a:r>
            <a:r>
              <a:rPr lang="en-US" b="1" dirty="0"/>
              <a:t>Get</a:t>
            </a:r>
            <a:r>
              <a:rPr lang="en-US" dirty="0"/>
              <a:t> command</a:t>
            </a:r>
          </a:p>
          <a:p>
            <a:r>
              <a:rPr lang="en-US" dirty="0"/>
              <a:t>The returned object includes a </a:t>
            </a:r>
            <a:r>
              <a:rPr lang="en-US" i="1" dirty="0"/>
              <a:t>ReturnValue</a:t>
            </a:r>
            <a:r>
              <a:rPr lang="en-US" dirty="0"/>
              <a:t> parameter:</a:t>
            </a:r>
          </a:p>
          <a:p>
            <a:pPr lvl="1"/>
            <a:r>
              <a:rPr lang="en-US" dirty="0"/>
              <a:t>Zero typically means success</a:t>
            </a:r>
          </a:p>
          <a:p>
            <a:pPr lvl="1"/>
            <a:r>
              <a:rPr lang="en-US" dirty="0"/>
              <a:t>For other values, see the documentation</a:t>
            </a:r>
          </a:p>
        </p:txBody>
      </p:sp>
    </p:spTree>
    <p:custDataLst>
      <p:tags r:id="rId1"/>
    </p:custDataLst>
    <p:extLst>
      <p:ext uri="{BB962C8B-B14F-4D97-AF65-F5344CB8AC3E}">
        <p14:creationId xmlns:p14="http://schemas.microsoft.com/office/powerpoint/2010/main" val="3554273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cfd63ab7-9f86-47e9-b2cd-6ccb9beda4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Invoking methods of repository objects</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invoke methods of repository objects</a:t>
            </a:r>
          </a:p>
        </p:txBody>
      </p:sp>
    </p:spTree>
    <p:custDataLst>
      <p:tags r:id="rId1"/>
    </p:custDataLst>
    <p:extLst>
      <p:ext uri="{BB962C8B-B14F-4D97-AF65-F5344CB8AC3E}">
        <p14:creationId xmlns:p14="http://schemas.microsoft.com/office/powerpoint/2010/main" val="2657337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Working with CIM and WMI</a:t>
            </a:r>
            <a:endParaRPr lang="en-GB" dirty="0"/>
          </a:p>
        </p:txBody>
      </p:sp>
      <p:sp>
        <p:nvSpPr>
          <p:cNvPr id="3" name="Text Placeholder 2"/>
          <p:cNvSpPr>
            <a:spLocks noGrp="1"/>
          </p:cNvSpPr>
          <p:nvPr>
            <p:ph type="body" idx="1"/>
          </p:nvPr>
        </p:nvSpPr>
        <p:spPr/>
        <p:txBody>
          <a:bodyPr/>
          <a:lstStyle/>
          <a:p>
            <a:r>
              <a:rPr lang="en-IN" dirty="0"/>
              <a:t>Exercise 1: Querying information by using WMI
Exercise 2: Querying information by using CIM
Exercise 3: Invoking methods</a:t>
            </a:r>
            <a:endParaRPr lang="en-GB" dirty="0"/>
          </a:p>
        </p:txBody>
      </p:sp>
      <p:sp>
        <p:nvSpPr>
          <p:cNvPr id="4" name="TextBox 3"/>
          <p:cNvSpPr txBox="1"/>
          <p:nvPr/>
        </p:nvSpPr>
        <p:spPr>
          <a:xfrm>
            <a:off x="458788" y="3158964"/>
            <a:ext cx="3146311" cy="523220"/>
          </a:xfrm>
          <a:prstGeom prst="rect">
            <a:avLst/>
          </a:prstGeom>
          <a:noFill/>
        </p:spPr>
        <p:txBody>
          <a:bodyPr vert="horz" wrap="none" rtlCol="0">
            <a:spAutoFit/>
          </a:bodyPr>
          <a:lstStyle/>
          <a:p>
            <a:r>
              <a:rPr lang="en-GB" sz="2800" dirty="0">
                <a:latin typeface="Segoe UI"/>
              </a:rPr>
              <a:t>Logon Information</a:t>
            </a:r>
          </a:p>
        </p:txBody>
      </p:sp>
      <p:sp>
        <p:nvSpPr>
          <p:cNvPr id="5" name="TextBox 4"/>
          <p:cNvSpPr txBox="1"/>
          <p:nvPr/>
        </p:nvSpPr>
        <p:spPr>
          <a:xfrm>
            <a:off x="458788" y="3586069"/>
            <a:ext cx="7028014" cy="1815882"/>
          </a:xfrm>
          <a:prstGeom prst="rect">
            <a:avLst/>
          </a:prstGeom>
          <a:noFill/>
        </p:spPr>
        <p:txBody>
          <a:bodyPr vert="horz" wrap="none" rtlCol="0">
            <a:spAutoFit/>
          </a:bodyPr>
          <a:lstStyle/>
          <a:p>
            <a:r>
              <a:rPr lang="en-GB" sz="2800" b="0" i="0" u="none" strike="noStrike" baseline="0" dirty="0">
                <a:latin typeface="Segoe UI"/>
              </a:rPr>
              <a:t>Virtual machines:	</a:t>
            </a:r>
            <a:r>
              <a:rPr lang="en-GB" sz="2800" b="1" i="0" u="none" strike="noStrike" baseline="0" dirty="0">
                <a:latin typeface="Segoe UI"/>
              </a:rPr>
              <a:t>10961C-LON-DC1</a:t>
            </a:r>
            <a:r>
              <a:rPr lang="fr-CA" sz="2800" b="0" i="0" u="none" strike="noStrike" baseline="0" dirty="0">
                <a:latin typeface="Segoe UI"/>
              </a:rPr>
              <a:t> </a:t>
            </a:r>
          </a:p>
          <a:p>
            <a:r>
              <a:rPr lang="en-GB" sz="2800" b="1" i="0" u="none" strike="noStrike" baseline="0" dirty="0">
                <a:latin typeface="Segoe UI"/>
              </a:rPr>
              <a:t>			10961C-LON-CL1</a:t>
            </a:r>
            <a:endParaRPr lang="fr-CA" sz="2800" b="0" i="0" u="none" strike="noStrike" baseline="0" dirty="0">
              <a:latin typeface="Segoe UI"/>
            </a:endParaRPr>
          </a:p>
          <a:p>
            <a:r>
              <a:rPr lang="en-GB" sz="2800" b="0" i="0" u="none" strike="noStrike" baseline="0" dirty="0">
                <a:latin typeface="Segoe UI"/>
              </a:rPr>
              <a:t>User name: 	</a:t>
            </a:r>
            <a:r>
              <a:rPr lang="en-GB" sz="2800" b="1" i="0" u="none" strike="noStrike" baseline="0" dirty="0">
                <a:latin typeface="Segoe UI"/>
              </a:rPr>
              <a:t>ADATUM\Administrator</a:t>
            </a:r>
            <a:endParaRPr lang="en-GB" sz="2800" b="0" i="0" u="none" strike="noStrike" baseline="0" dirty="0">
              <a:latin typeface="Segoe UI"/>
            </a:endParaRPr>
          </a:p>
          <a:p>
            <a:r>
              <a:rPr lang="en-GB" sz="2800" b="0" i="0" u="none" strike="noStrike" baseline="0" dirty="0">
                <a:latin typeface="Segoe UI"/>
              </a:rPr>
              <a:t>Password: 		</a:t>
            </a:r>
            <a:r>
              <a:rPr lang="en-GB" sz="2800" b="1" i="0" u="none" strike="noStrike" baseline="0" dirty="0">
                <a:latin typeface="Segoe UI"/>
              </a:rPr>
              <a:t>Pa55w.rd</a:t>
            </a:r>
            <a:endParaRPr lang="en-GB"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a:latin typeface="Segoe UI"/>
              </a:rPr>
              <a:t>Estimated Time: 45 minutes</a:t>
            </a:r>
          </a:p>
        </p:txBody>
      </p:sp>
    </p:spTree>
    <p:custDataLst>
      <p:tags r:id="rId1"/>
    </p:custDataLst>
    <p:extLst>
      <p:ext uri="{BB962C8B-B14F-4D97-AF65-F5344CB8AC3E}">
        <p14:creationId xmlns:p14="http://schemas.microsoft.com/office/powerpoint/2010/main" val="522912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GB" sz="2800" dirty="0">
                <a:effectLst/>
                <a:latin typeface="Segoe UI"/>
                <a:ea typeface="Calibri"/>
                <a:cs typeface="Times New Roman"/>
              </a:rPr>
              <a:t>You have to query management information from several computers. You start by querying the information from your local computer and from one test computer in your environment.</a:t>
            </a:r>
          </a:p>
        </p:txBody>
      </p:sp>
    </p:spTree>
    <p:custDataLst>
      <p:tags r:id="rId1"/>
    </p:custDataLst>
    <p:extLst>
      <p:ext uri="{BB962C8B-B14F-4D97-AF65-F5344CB8AC3E}">
        <p14:creationId xmlns:p14="http://schemas.microsoft.com/office/powerpoint/2010/main" val="123598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1: Understanding CIM and WMI</a:t>
            </a:r>
            <a:endParaRPr lang="en-GB" dirty="0"/>
          </a:p>
        </p:txBody>
      </p:sp>
      <p:sp>
        <p:nvSpPr>
          <p:cNvPr id="3" name="Text Placeholder 2"/>
          <p:cNvSpPr>
            <a:spLocks noGrp="1"/>
          </p:cNvSpPr>
          <p:nvPr>
            <p:ph type="body" idx="1"/>
          </p:nvPr>
        </p:nvSpPr>
        <p:spPr/>
        <p:txBody>
          <a:bodyPr/>
          <a:lstStyle/>
          <a:p>
            <a:r>
              <a:rPr lang="en-IN" dirty="0"/>
              <a:t>Architecture and technologies
Understanding the repository
Finding documentation
Demonstration: Finding documentation for classes</a:t>
            </a:r>
            <a:endParaRPr lang="en-GB" dirty="0"/>
          </a:p>
        </p:txBody>
      </p:sp>
    </p:spTree>
    <p:custDataLst>
      <p:tags r:id="rId1"/>
    </p:custDataLst>
    <p:extLst>
      <p:ext uri="{BB962C8B-B14F-4D97-AF65-F5344CB8AC3E}">
        <p14:creationId xmlns:p14="http://schemas.microsoft.com/office/powerpoint/2010/main" val="3106580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Review</a:t>
            </a:r>
          </a:p>
        </p:txBody>
      </p:sp>
      <p:sp>
        <p:nvSpPr>
          <p:cNvPr id="3" name="Text Placeholder 2"/>
          <p:cNvSpPr>
            <a:spLocks noGrp="1"/>
          </p:cNvSpPr>
          <p:nvPr>
            <p:ph type="body" idx="1"/>
          </p:nvPr>
        </p:nvSpPr>
        <p:spPr/>
        <p:txBody>
          <a:bodyPr/>
          <a:lstStyle/>
          <a:p>
            <a:r>
              <a:rPr lang="en-IN" dirty="0"/>
              <a:t>One of your lab tasks directed you to query Win32_Product. Do you know of any disadvantages of using this class?
What are the main differences between WMI </a:t>
            </a:r>
            <a:br>
              <a:rPr lang="en-IN" dirty="0"/>
            </a:br>
            <a:r>
              <a:rPr lang="en-IN" dirty="0"/>
              <a:t>and CIM?</a:t>
            </a:r>
            <a:endParaRPr lang="en-GB" dirty="0"/>
          </a:p>
        </p:txBody>
      </p:sp>
    </p:spTree>
    <p:custDataLst>
      <p:tags r:id="rId1"/>
    </p:custDataLst>
    <p:extLst>
      <p:ext uri="{BB962C8B-B14F-4D97-AF65-F5344CB8AC3E}">
        <p14:creationId xmlns:p14="http://schemas.microsoft.com/office/powerpoint/2010/main" val="2360861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IN" dirty="0"/>
              <a:t>Review Question
Real-world Issues and Scenarios
Tools
Best Practice
Common Issues and Troubleshooting Tips</a:t>
            </a:r>
            <a:endParaRPr lang="en-GB" dirty="0"/>
          </a:p>
        </p:txBody>
      </p:sp>
    </p:spTree>
    <p:custDataLst>
      <p:tags r:id="rId1"/>
    </p:custDataLst>
    <p:extLst>
      <p:ext uri="{BB962C8B-B14F-4D97-AF65-F5344CB8AC3E}">
        <p14:creationId xmlns:p14="http://schemas.microsoft.com/office/powerpoint/2010/main" val="744987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50577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 and technologies</a:t>
            </a:r>
          </a:p>
        </p:txBody>
      </p:sp>
      <p:grpSp>
        <p:nvGrpSpPr>
          <p:cNvPr id="4" name="Group 3" descr="The slide shows the two ways that a computer can communicate with the repository. The new way is to use Common Information Model (CIM) commands. These commands communicate by using the Web Services for Management (WS-MAN) protocol, and connect to the Windows Remote Management (WinRM) service. The previous way was to use Windows Management Instrumentation (WMI) commands. Those commands communicate by using the Distributed Component Object Model (DCOM) protocol, and connect to the WMI service.&#10;&#10;"/>
          <p:cNvGrpSpPr/>
          <p:nvPr/>
        </p:nvGrpSpPr>
        <p:grpSpPr>
          <a:xfrm>
            <a:off x="291830" y="1459332"/>
            <a:ext cx="8286114" cy="5201445"/>
            <a:chOff x="291830" y="1459332"/>
            <a:chExt cx="8286114" cy="5201445"/>
          </a:xfrm>
        </p:grpSpPr>
        <p:sp>
          <p:nvSpPr>
            <p:cNvPr id="5" name="TextBox 2"/>
            <p:cNvSpPr txBox="1"/>
            <p:nvPr/>
          </p:nvSpPr>
          <p:spPr>
            <a:xfrm>
              <a:off x="291830" y="2002495"/>
              <a:ext cx="1116542"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b="0" dirty="0">
                  <a:solidFill>
                    <a:srgbClr val="FF0000"/>
                  </a:solidFill>
                  <a:latin typeface="Segoe UI" panose="020B0502040204020203" pitchFamily="34" charset="0"/>
                  <a:cs typeface="Segoe UI" panose="020B0502040204020203" pitchFamily="34" charset="0"/>
                </a:rPr>
                <a:t>Older</a:t>
              </a:r>
            </a:p>
            <a:p>
              <a:pPr algn="ctr"/>
              <a:r>
                <a:rPr lang="en-US" b="0" dirty="0">
                  <a:solidFill>
                    <a:srgbClr val="FF0000"/>
                  </a:solidFill>
                  <a:latin typeface="Segoe UI" panose="020B0502040204020203" pitchFamily="34" charset="0"/>
                  <a:cs typeface="Segoe UI" panose="020B0502040204020203" pitchFamily="34" charset="0"/>
                </a:rPr>
                <a:t>(WMI)</a:t>
              </a:r>
            </a:p>
          </p:txBody>
        </p:sp>
        <p:sp>
          <p:nvSpPr>
            <p:cNvPr id="6" name="TextBox 13"/>
            <p:cNvSpPr txBox="1"/>
            <p:nvPr/>
          </p:nvSpPr>
          <p:spPr>
            <a:xfrm>
              <a:off x="5987094" y="2002370"/>
              <a:ext cx="1116542"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b="0" dirty="0">
                  <a:solidFill>
                    <a:srgbClr val="FF0000"/>
                  </a:solidFill>
                  <a:latin typeface="Segoe UI" panose="020B0502040204020203" pitchFamily="34" charset="0"/>
                  <a:cs typeface="Segoe UI" panose="020B0502040204020203" pitchFamily="34" charset="0"/>
                </a:rPr>
                <a:t>Newer</a:t>
              </a:r>
            </a:p>
            <a:p>
              <a:pPr algn="ctr"/>
              <a:r>
                <a:rPr lang="en-US" b="0" dirty="0">
                  <a:solidFill>
                    <a:srgbClr val="FF0000"/>
                  </a:solidFill>
                  <a:latin typeface="Segoe UI" panose="020B0502040204020203" pitchFamily="34" charset="0"/>
                  <a:cs typeface="Segoe UI" panose="020B0502040204020203" pitchFamily="34" charset="0"/>
                </a:rPr>
                <a:t>(CIM)</a:t>
              </a:r>
            </a:p>
          </p:txBody>
        </p:sp>
        <p:grpSp>
          <p:nvGrpSpPr>
            <p:cNvPr id="7" name="Group 6"/>
            <p:cNvGrpSpPr>
              <a:grpSpLocks noChangeAspect="1"/>
            </p:cNvGrpSpPr>
            <p:nvPr/>
          </p:nvGrpSpPr>
          <p:grpSpPr bwMode="auto">
            <a:xfrm>
              <a:off x="1707605" y="1459332"/>
              <a:ext cx="1767920" cy="1013383"/>
              <a:chOff x="2381" y="1391"/>
              <a:chExt cx="1366" cy="783"/>
            </a:xfrm>
          </p:grpSpPr>
          <p:sp>
            <p:nvSpPr>
              <p:cNvPr id="69" name="AutoShape 10"/>
              <p:cNvSpPr>
                <a:spLocks noChangeAspect="1" noChangeArrowheads="1" noTextEdit="1"/>
              </p:cNvSpPr>
              <p:nvPr/>
            </p:nvSpPr>
            <p:spPr bwMode="auto">
              <a:xfrm>
                <a:off x="2381" y="1399"/>
                <a:ext cx="1346"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70" name="Rectangle 69"/>
              <p:cNvSpPr>
                <a:spLocks noChangeArrowheads="1"/>
              </p:cNvSpPr>
              <p:nvPr/>
            </p:nvSpPr>
            <p:spPr bwMode="auto">
              <a:xfrm>
                <a:off x="2549" y="1391"/>
                <a:ext cx="1026" cy="709"/>
              </a:xfrm>
              <a:prstGeom prst="rect">
                <a:avLst/>
              </a:prstGeom>
              <a:solidFill>
                <a:srgbClr val="505050">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71" name="Oval 70"/>
              <p:cNvSpPr>
                <a:spLocks noChangeArrowheads="1"/>
              </p:cNvSpPr>
              <p:nvPr/>
            </p:nvSpPr>
            <p:spPr bwMode="auto">
              <a:xfrm>
                <a:off x="3051" y="1406"/>
                <a:ext cx="22" cy="2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72" name="Rectangle 71"/>
              <p:cNvSpPr>
                <a:spLocks noChangeArrowheads="1"/>
              </p:cNvSpPr>
              <p:nvPr/>
            </p:nvSpPr>
            <p:spPr bwMode="auto">
              <a:xfrm>
                <a:off x="2583" y="1434"/>
                <a:ext cx="958" cy="62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73" name="Freeform 72"/>
              <p:cNvSpPr>
                <a:spLocks/>
              </p:cNvSpPr>
              <p:nvPr/>
            </p:nvSpPr>
            <p:spPr bwMode="auto">
              <a:xfrm>
                <a:off x="2416" y="2120"/>
                <a:ext cx="1331" cy="54"/>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505050">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grpSp>
        <p:grpSp>
          <p:nvGrpSpPr>
            <p:cNvPr id="8" name="Group 7"/>
            <p:cNvGrpSpPr>
              <a:grpSpLocks noChangeAspect="1"/>
            </p:cNvGrpSpPr>
            <p:nvPr/>
          </p:nvGrpSpPr>
          <p:grpSpPr bwMode="auto">
            <a:xfrm>
              <a:off x="4062107" y="1469686"/>
              <a:ext cx="1767920" cy="1013383"/>
              <a:chOff x="2381" y="1391"/>
              <a:chExt cx="1366" cy="783"/>
            </a:xfrm>
          </p:grpSpPr>
          <p:sp>
            <p:nvSpPr>
              <p:cNvPr id="64" name="AutoShape 10"/>
              <p:cNvSpPr>
                <a:spLocks noChangeAspect="1" noChangeArrowheads="1" noTextEdit="1"/>
              </p:cNvSpPr>
              <p:nvPr/>
            </p:nvSpPr>
            <p:spPr bwMode="auto">
              <a:xfrm>
                <a:off x="2381" y="1399"/>
                <a:ext cx="1346"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65" name="Rectangle 64"/>
              <p:cNvSpPr>
                <a:spLocks noChangeArrowheads="1"/>
              </p:cNvSpPr>
              <p:nvPr/>
            </p:nvSpPr>
            <p:spPr bwMode="auto">
              <a:xfrm>
                <a:off x="2549" y="1391"/>
                <a:ext cx="1026" cy="709"/>
              </a:xfrm>
              <a:prstGeom prst="rect">
                <a:avLst/>
              </a:prstGeom>
              <a:solidFill>
                <a:srgbClr val="505050">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66" name="Oval 65"/>
              <p:cNvSpPr>
                <a:spLocks noChangeArrowheads="1"/>
              </p:cNvSpPr>
              <p:nvPr/>
            </p:nvSpPr>
            <p:spPr bwMode="auto">
              <a:xfrm>
                <a:off x="3051" y="1406"/>
                <a:ext cx="22" cy="2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67" name="Rectangle 66"/>
              <p:cNvSpPr>
                <a:spLocks noChangeArrowheads="1"/>
              </p:cNvSpPr>
              <p:nvPr/>
            </p:nvSpPr>
            <p:spPr bwMode="auto">
              <a:xfrm>
                <a:off x="2583" y="1434"/>
                <a:ext cx="958" cy="62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68" name="Freeform 67"/>
              <p:cNvSpPr>
                <a:spLocks/>
              </p:cNvSpPr>
              <p:nvPr/>
            </p:nvSpPr>
            <p:spPr bwMode="auto">
              <a:xfrm>
                <a:off x="2416" y="2120"/>
                <a:ext cx="1331" cy="54"/>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505050">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grpSp>
        <p:grpSp>
          <p:nvGrpSpPr>
            <p:cNvPr id="9" name="Group 8"/>
            <p:cNvGrpSpPr>
              <a:grpSpLocks noChangeAspect="1"/>
            </p:cNvGrpSpPr>
            <p:nvPr/>
          </p:nvGrpSpPr>
          <p:grpSpPr bwMode="auto">
            <a:xfrm>
              <a:off x="6856669" y="4008890"/>
              <a:ext cx="827088" cy="2408238"/>
              <a:chOff x="852" y="2588"/>
              <a:chExt cx="521" cy="1517"/>
            </a:xfrm>
          </p:grpSpPr>
          <p:sp>
            <p:nvSpPr>
              <p:cNvPr id="18"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19" name="Freeform 18"/>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20" name="Rectangle 19"/>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21" name="Rectangle 20"/>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22" name="Freeform 21"/>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23" name="Rectangle 22"/>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24" name="Rectangle 23"/>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25" name="Freeform 24"/>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26" name="Rectangle 25"/>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27" name="Rectangle 26"/>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28" name="Freeform 27"/>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29" name="Rectangle 28"/>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30" name="Rectangle 29"/>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31" name="Freeform 30"/>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32" name="Rectangle 31"/>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33" name="Rectangle 32"/>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34" name="Freeform 33"/>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35" name="Rectangle 34"/>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36" name="Rectangle 35"/>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37" name="Freeform 36"/>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38" name="Rectangle 37"/>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39" name="Rectangle 38"/>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40" name="Freeform 39"/>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41" name="Rectangle 40"/>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42" name="Rectangle 41"/>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43" name="Freeform 42"/>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44" name="Rectangle 43"/>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45" name="Rectangle 44"/>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46" name="Freeform 45"/>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47" name="Freeform 46"/>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48" name="Freeform 47"/>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49" name="Freeform 48"/>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50" name="Freeform 49"/>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51" name="Freeform 50"/>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52" name="Freeform 51"/>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53" name="Freeform 52"/>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54" name="Freeform 53"/>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55" name="Freeform 54"/>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56" name="Rectangle 55"/>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57" name="Freeform 56"/>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rgbClr val="505050">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58" name="Rectangle 57"/>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59" name="Freeform 58"/>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rgbClr val="505050">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60" name="Rectangle 59"/>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61" name="Freeform 60"/>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rgbClr val="505050">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62" name="Rectangle 61"/>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sp>
            <p:nvSpPr>
              <p:cNvPr id="63" name="Freeform 62"/>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rgbClr val="505050">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505050"/>
                  </a:solidFill>
                  <a:effectLst/>
                  <a:uLnTx/>
                  <a:uFillTx/>
                  <a:latin typeface="Segoe UI"/>
                  <a:cs typeface="+mn-cs"/>
                </a:endParaRPr>
              </a:p>
            </p:txBody>
          </p:sp>
        </p:grpSp>
        <p:pic>
          <p:nvPicPr>
            <p:cNvPr id="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6469" y="628930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Down Arrow 10"/>
            <p:cNvSpPr/>
            <p:nvPr/>
          </p:nvSpPr>
          <p:spPr>
            <a:xfrm>
              <a:off x="2344875" y="2533645"/>
              <a:ext cx="517188" cy="2254320"/>
            </a:xfrm>
            <a:prstGeom prst="downArrow">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12" name="TextBox 82"/>
            <p:cNvSpPr txBox="1"/>
            <p:nvPr/>
          </p:nvSpPr>
          <p:spPr>
            <a:xfrm>
              <a:off x="2057655" y="3410472"/>
              <a:ext cx="1129861" cy="461665"/>
            </a:xfrm>
            <a:prstGeom prst="rect">
              <a:avLst/>
            </a:prstGeom>
            <a:solidFill>
              <a:srgbClr val="7FBA00"/>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solidFill>
                    <a:schemeClr val="tx1">
                      <a:lumMod val="95000"/>
                      <a:lumOff val="5000"/>
                    </a:schemeClr>
                  </a:solidFill>
                  <a:latin typeface="Segoe UI" panose="020B0502040204020203" pitchFamily="34" charset="0"/>
                  <a:cs typeface="Segoe UI" panose="020B0502040204020203" pitchFamily="34" charset="0"/>
                </a:rPr>
                <a:t>DCOM</a:t>
              </a:r>
            </a:p>
          </p:txBody>
        </p:sp>
        <p:sp>
          <p:nvSpPr>
            <p:cNvPr id="13" name="Down Arrow 12"/>
            <p:cNvSpPr/>
            <p:nvPr/>
          </p:nvSpPr>
          <p:spPr>
            <a:xfrm>
              <a:off x="4652122" y="2559618"/>
              <a:ext cx="517188" cy="2254320"/>
            </a:xfrm>
            <a:prstGeom prst="downArrow">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sp>
          <p:nvSpPr>
            <p:cNvPr id="14" name="Rectangle 13"/>
            <p:cNvSpPr/>
            <p:nvPr/>
          </p:nvSpPr>
          <p:spPr>
            <a:xfrm>
              <a:off x="4148379" y="3439567"/>
              <a:ext cx="1463862" cy="461665"/>
            </a:xfrm>
            <a:prstGeom prst="rect">
              <a:avLst/>
            </a:prstGeom>
            <a:solidFill>
              <a:srgbClr val="7FBA00"/>
            </a:solidFill>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400" b="0" dirty="0">
                  <a:solidFill>
                    <a:srgbClr val="000000">
                      <a:lumMod val="95000"/>
                      <a:lumOff val="5000"/>
                    </a:srgbClr>
                  </a:solidFill>
                  <a:latin typeface="Segoe UI" panose="020B0502040204020203" pitchFamily="34" charset="0"/>
                  <a:cs typeface="Segoe UI" panose="020B0502040204020203" pitchFamily="34" charset="0"/>
                </a:rPr>
                <a:t>WS-MAN</a:t>
              </a:r>
            </a:p>
          </p:txBody>
        </p:sp>
        <p:sp>
          <p:nvSpPr>
            <p:cNvPr id="15" name="Rectangle 14"/>
            <p:cNvSpPr/>
            <p:nvPr/>
          </p:nvSpPr>
          <p:spPr bwMode="auto">
            <a:xfrm>
              <a:off x="1849877" y="4855669"/>
              <a:ext cx="1560145" cy="752018"/>
            </a:xfrm>
            <a:prstGeom prst="rect">
              <a:avLst/>
            </a:prstGeom>
            <a:solidFill>
              <a:srgbClr val="FCD116"/>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WMI</a:t>
              </a:r>
            </a:p>
          </p:txBody>
        </p:sp>
        <p:sp>
          <p:nvSpPr>
            <p:cNvPr id="16" name="Rectangle 15"/>
            <p:cNvSpPr/>
            <p:nvPr/>
          </p:nvSpPr>
          <p:spPr bwMode="auto">
            <a:xfrm>
              <a:off x="4220273" y="4830498"/>
              <a:ext cx="1560145" cy="752018"/>
            </a:xfrm>
            <a:prstGeom prst="rect">
              <a:avLst/>
            </a:prstGeom>
            <a:solidFill>
              <a:srgbClr val="FCD116"/>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latin typeface="Segoe UI" panose="020B0502040204020203" pitchFamily="34" charset="0"/>
                  <a:cs typeface="Segoe UI" panose="020B0502040204020203" pitchFamily="34" charset="0"/>
                </a:rPr>
                <a:t>WinRM</a:t>
              </a:r>
              <a:endParaRPr kumimoji="0" 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7" name="Rectangle 16"/>
            <p:cNvSpPr/>
            <p:nvPr/>
          </p:nvSpPr>
          <p:spPr bwMode="auto">
            <a:xfrm>
              <a:off x="1793877" y="5634700"/>
              <a:ext cx="6334688" cy="786244"/>
            </a:xfrm>
            <a:prstGeom prst="rect">
              <a:avLst/>
            </a:prstGeom>
            <a:solidFill>
              <a:srgbClr val="00BCF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Repository</a:t>
              </a:r>
            </a:p>
          </p:txBody>
        </p:sp>
      </p:grpSp>
    </p:spTree>
    <p:custDataLst>
      <p:tags r:id="rId1"/>
    </p:custDataLst>
    <p:extLst>
      <p:ext uri="{BB962C8B-B14F-4D97-AF65-F5344CB8AC3E}">
        <p14:creationId xmlns:p14="http://schemas.microsoft.com/office/powerpoint/2010/main" val="31711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29be688-c257-4463-a377-f985a59cfd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 and technologies</a:t>
            </a:r>
          </a:p>
        </p:txBody>
      </p:sp>
      <p:graphicFrame>
        <p:nvGraphicFramePr>
          <p:cNvPr id="4" name="Content Placeholder 1"/>
          <p:cNvGraphicFramePr>
            <a:graphicFrameLocks/>
          </p:cNvGraphicFramePr>
          <p:nvPr>
            <p:extLst>
              <p:ext uri="{D42A27DB-BD31-4B8C-83A1-F6EECF244321}">
                <p14:modId xmlns:p14="http://schemas.microsoft.com/office/powerpoint/2010/main" val="285539362"/>
              </p:ext>
            </p:extLst>
          </p:nvPr>
        </p:nvGraphicFramePr>
        <p:xfrm>
          <a:off x="193431" y="880556"/>
          <a:ext cx="8739553" cy="4900800"/>
        </p:xfrm>
        <a:graphic>
          <a:graphicData uri="http://schemas.openxmlformats.org/drawingml/2006/table">
            <a:tbl>
              <a:tblPr firstRow="1" bandRow="1">
                <a:tableStyleId>{5940675A-B579-460E-94D1-54222C63F5DA}</a:tableStyleId>
              </a:tblPr>
              <a:tblGrid>
                <a:gridCol w="4626526">
                  <a:extLst>
                    <a:ext uri="{9D8B030D-6E8A-4147-A177-3AD203B41FA5}">
                      <a16:colId xmlns:a16="http://schemas.microsoft.com/office/drawing/2014/main" val="20000"/>
                    </a:ext>
                  </a:extLst>
                </a:gridCol>
                <a:gridCol w="2084217">
                  <a:extLst>
                    <a:ext uri="{9D8B030D-6E8A-4147-A177-3AD203B41FA5}">
                      <a16:colId xmlns:a16="http://schemas.microsoft.com/office/drawing/2014/main" val="20001"/>
                    </a:ext>
                  </a:extLst>
                </a:gridCol>
                <a:gridCol w="2028810">
                  <a:extLst>
                    <a:ext uri="{9D8B030D-6E8A-4147-A177-3AD203B41FA5}">
                      <a16:colId xmlns:a16="http://schemas.microsoft.com/office/drawing/2014/main" val="20002"/>
                    </a:ext>
                  </a:extLst>
                </a:gridCol>
              </a:tblGrid>
              <a:tr h="382992">
                <a:tc>
                  <a:txBody>
                    <a:bodyPr/>
                    <a:lstStyle/>
                    <a:p>
                      <a:endParaRPr lang="en-US" sz="20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sz="2000" b="1" dirty="0">
                          <a:latin typeface="Segoe UI" panose="020B0502040204020203" pitchFamily="34" charset="0"/>
                          <a:cs typeface="Segoe UI" panose="020B0502040204020203" pitchFamily="34" charset="0"/>
                        </a:rPr>
                        <a:t>CIM</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sz="2000" b="1" dirty="0">
                          <a:latin typeface="Segoe UI" panose="020B0502040204020203" pitchFamily="34" charset="0"/>
                          <a:cs typeface="Segoe UI" panose="020B0502040204020203" pitchFamily="34" charset="0"/>
                        </a:rPr>
                        <a:t>WMI</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380032">
                <a:tc>
                  <a:txBody>
                    <a:bodyPr/>
                    <a:lstStyle/>
                    <a:p>
                      <a:r>
                        <a:rPr lang="en-US" sz="1600" dirty="0">
                          <a:latin typeface="Segoe UI" panose="020B0502040204020203" pitchFamily="34" charset="0"/>
                          <a:cs typeface="Segoe UI" panose="020B0502040204020203" pitchFamily="34" charset="0"/>
                        </a:rPr>
                        <a:t>Requires WMF 2.0 or newer</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Yes</a:t>
                      </a:r>
                      <a:r>
                        <a:rPr lang="en-US" sz="1600" dirty="0">
                          <a:latin typeface="Segoe UI" panose="020B0502040204020203" pitchFamily="34" charset="0"/>
                          <a:cs typeface="Segoe UI" panose="020B0502040204020203" pitchFamily="34" charset="0"/>
                        </a:rPr>
                        <a: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sz="1600" dirty="0">
                          <a:latin typeface="Segoe UI" panose="020B0502040204020203" pitchFamily="34" charset="0"/>
                          <a:cs typeface="Segoe UI" panose="020B0502040204020203" pitchFamily="34" charset="0"/>
                        </a:rPr>
                        <a:t>No**</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324070">
                <a:tc>
                  <a:txBody>
                    <a:bodyPr/>
                    <a:lstStyle/>
                    <a:p>
                      <a:r>
                        <a:rPr lang="en-US" sz="1600" dirty="0">
                          <a:latin typeface="Segoe UI" panose="020B0502040204020203" pitchFamily="34" charset="0"/>
                          <a:cs typeface="Segoe UI" panose="020B0502040204020203" pitchFamily="34" charset="0"/>
                        </a:rPr>
                        <a:t>Requires</a:t>
                      </a:r>
                      <a:r>
                        <a:rPr lang="en-US" sz="1600" baseline="0" dirty="0">
                          <a:latin typeface="Segoe UI" panose="020B0502040204020203" pitchFamily="34" charset="0"/>
                          <a:cs typeface="Segoe UI" panose="020B0502040204020203" pitchFamily="34" charset="0"/>
                        </a:rPr>
                        <a:t> that remoting be enabled</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Yes</a:t>
                      </a:r>
                      <a:r>
                        <a:rPr lang="en-US" sz="1600" dirty="0">
                          <a:latin typeface="Segoe UI" panose="020B0502040204020203" pitchFamily="34" charset="0"/>
                          <a:cs typeface="Segoe UI" panose="020B0502040204020203" pitchFamily="34" charset="0"/>
                        </a:rPr>
                        <a: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559758">
                <a:tc>
                  <a:txBody>
                    <a:bodyPr/>
                    <a:lstStyle/>
                    <a:p>
                      <a:r>
                        <a:rPr lang="en-US" sz="1600" dirty="0">
                          <a:latin typeface="Segoe UI" panose="020B0502040204020203" pitchFamily="34" charset="0"/>
                          <a:cs typeface="Segoe UI" panose="020B0502040204020203" pitchFamily="34" charset="0"/>
                        </a:rPr>
                        <a:t>Offers cross-platform compatibility—that is, supports non-Windows computers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324070">
                <a:tc>
                  <a:txBody>
                    <a:bodyPr/>
                    <a:lstStyle/>
                    <a:p>
                      <a:r>
                        <a:rPr lang="ga-IE" sz="1600" dirty="0">
                          <a:latin typeface="Segoe UI" panose="020B0502040204020203" pitchFamily="34" charset="0"/>
                          <a:cs typeface="Segoe UI" panose="020B0502040204020203" pitchFamily="34" charset="0"/>
                        </a:rPr>
                        <a:t>Requires </a:t>
                      </a:r>
                      <a:r>
                        <a:rPr lang="en-US" sz="1600" dirty="0">
                          <a:latin typeface="Segoe UI" panose="020B0502040204020203" pitchFamily="34" charset="0"/>
                          <a:cs typeface="Segoe UI" panose="020B0502040204020203" pitchFamily="34" charset="0"/>
                        </a:rPr>
                        <a:t>a single</a:t>
                      </a:r>
                      <a:r>
                        <a:rPr lang="en-US" sz="1600" baseline="0" dirty="0">
                          <a:latin typeface="Segoe UI" panose="020B0502040204020203" pitchFamily="34" charset="0"/>
                          <a:cs typeface="Segoe UI" panose="020B0502040204020203" pitchFamily="34" charset="0"/>
                        </a:rPr>
                        <a:t> firewall port exception</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324070">
                <a:tc>
                  <a:txBody>
                    <a:bodyPr/>
                    <a:lstStyle/>
                    <a:p>
                      <a:r>
                        <a:rPr lang="ga-IE" sz="1600" dirty="0">
                          <a:latin typeface="Segoe UI" panose="020B0502040204020203" pitchFamily="34" charset="0"/>
                          <a:cs typeface="Segoe UI" panose="020B0502040204020203" pitchFamily="34" charset="0"/>
                        </a:rPr>
                        <a:t>Supports session</a:t>
                      </a:r>
                      <a:r>
                        <a:rPr lang="en-IN" sz="1600" dirty="0">
                          <a:latin typeface="Segoe UI" panose="020B0502040204020203" pitchFamily="34" charset="0"/>
                          <a:cs typeface="Segoe UI" panose="020B0502040204020203" pitchFamily="34" charset="0"/>
                        </a:rPr>
                        <a:t>-</a:t>
                      </a:r>
                      <a:r>
                        <a:rPr lang="ga-IE" sz="1600" baseline="0" dirty="0">
                          <a:latin typeface="Segoe UI" panose="020B0502040204020203" pitchFamily="34" charset="0"/>
                          <a:cs typeface="Segoe UI" panose="020B0502040204020203" pitchFamily="34" charset="0"/>
                        </a:rPr>
                        <a:t>based connections</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No</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324070">
                <a:tc>
                  <a:txBody>
                    <a:bodyPr/>
                    <a:lstStyle/>
                    <a:p>
                      <a:r>
                        <a:rPr lang="ga-IE" sz="1600" dirty="0">
                          <a:latin typeface="Segoe UI" panose="020B0502040204020203" pitchFamily="34" charset="0"/>
                          <a:cs typeface="Segoe UI" panose="020B0502040204020203" pitchFamily="34" charset="0"/>
                        </a:rPr>
                        <a:t>Supports ad-hoc</a:t>
                      </a:r>
                      <a:r>
                        <a:rPr lang="ga-IE" sz="1600" baseline="0" dirty="0">
                          <a:latin typeface="Segoe UI" panose="020B0502040204020203" pitchFamily="34" charset="0"/>
                          <a:cs typeface="Segoe UI" panose="020B0502040204020203" pitchFamily="34" charset="0"/>
                        </a:rPr>
                        <a:t> connections</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795445">
                <a:tc>
                  <a:txBody>
                    <a:bodyPr/>
                    <a:lstStyle/>
                    <a:p>
                      <a:r>
                        <a:rPr lang="en-US" sz="1600" dirty="0">
                          <a:latin typeface="Segoe UI" panose="020B0502040204020203" pitchFamily="34" charset="0"/>
                          <a:cs typeface="Segoe UI" panose="020B0502040204020203" pitchFamily="34" charset="0"/>
                        </a:rPr>
                        <a:t>Supports Windows 10, Windows 8.1, Windows 8, and Windows 7</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r h="795445">
                <a:tc>
                  <a:txBody>
                    <a:bodyPr/>
                    <a:lstStyle/>
                    <a:p>
                      <a:r>
                        <a:rPr lang="en-US" sz="1600" dirty="0">
                          <a:latin typeface="Segoe UI" panose="020B0502040204020203" pitchFamily="34" charset="0"/>
                          <a:cs typeface="Segoe UI" panose="020B0502040204020203" pitchFamily="34" charset="0"/>
                        </a:rPr>
                        <a:t>Supports Windows Server 2016, Windows Server 2012 R2, Windows Server 2012, Windows Server 2008 R2, and Windows Server 2008</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ga-IE" sz="1600" dirty="0">
                          <a:latin typeface="Segoe UI" panose="020B0502040204020203" pitchFamily="34" charset="0"/>
                          <a:cs typeface="Segoe UI" panose="020B0502040204020203" pitchFamily="34" charset="0"/>
                        </a:rPr>
                        <a:t>Yes</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8"/>
                  </a:ext>
                </a:extLst>
              </a:tr>
              <a:tr h="585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latin typeface="Segoe UI" panose="020B0502040204020203" pitchFamily="34" charset="0"/>
                          <a:cs typeface="Segoe UI" panose="020B0502040204020203" pitchFamily="34" charset="0"/>
                        </a:rPr>
                        <a:t>Requires </a:t>
                      </a:r>
                      <a:r>
                        <a:rPr kumimoji="0" lang="en-US" sz="1600" b="1" u="none" strike="noStrike" kern="1200" cap="none" spc="0" normalizeH="0" baseline="0" noProof="0" dirty="0">
                          <a:ln>
                            <a:noFill/>
                          </a:ln>
                          <a:effectLst/>
                          <a:uLnTx/>
                          <a:uFillTx/>
                          <a:latin typeface="Segoe UI" panose="020B0502040204020203" pitchFamily="34" charset="0"/>
                          <a:cs typeface="Segoe UI" panose="020B0502040204020203" pitchFamily="34" charset="0"/>
                        </a:rPr>
                        <a:t>the remote a</a:t>
                      </a:r>
                      <a:r>
                        <a:rPr kumimoji="0" lang="ga-IE" sz="1600" b="1" u="none" strike="noStrike" kern="1200" cap="none" spc="0" normalizeH="0" baseline="0" noProof="0" dirty="0">
                          <a:ln>
                            <a:noFill/>
                          </a:ln>
                          <a:effectLst/>
                          <a:uLnTx/>
                          <a:uFillTx/>
                          <a:latin typeface="Segoe UI" panose="020B0502040204020203" pitchFamily="34" charset="0"/>
                          <a:cs typeface="Segoe UI" panose="020B0502040204020203" pitchFamily="34" charset="0"/>
                        </a:rPr>
                        <a:t>dministration</a:t>
                      </a:r>
                      <a:r>
                        <a:rPr kumimoji="0" lang="ga-IE" sz="1600" u="none" strike="noStrike" kern="1200" cap="none" spc="0" normalizeH="0" baseline="0" noProof="0" dirty="0">
                          <a:ln>
                            <a:noFill/>
                          </a:ln>
                          <a:effectLst/>
                          <a:uLnTx/>
                          <a:uFillTx/>
                          <a:latin typeface="Segoe UI" panose="020B0502040204020203" pitchFamily="34" charset="0"/>
                          <a:cs typeface="Segoe UI" panose="020B0502040204020203" pitchFamily="34" charset="0"/>
                        </a:rPr>
                        <a:t> </a:t>
                      </a:r>
                      <a:r>
                        <a:rPr kumimoji="0" lang="en-US" sz="1600" u="none" strike="noStrike" kern="1200" cap="none" spc="0" normalizeH="0" baseline="0" noProof="0" dirty="0">
                          <a:ln>
                            <a:noFill/>
                          </a:ln>
                          <a:effectLst/>
                          <a:uLnTx/>
                          <a:uFillTx/>
                          <a:latin typeface="Segoe UI" panose="020B0502040204020203" pitchFamily="34" charset="0"/>
                          <a:cs typeface="Segoe UI" panose="020B0502040204020203" pitchFamily="34" charset="0"/>
                        </a:rPr>
                        <a:t>firewall exceptions</a:t>
                      </a:r>
                      <a:endParaRPr lang="en-US"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sz="1600" dirty="0">
                          <a:latin typeface="Segoe UI" panose="020B0502040204020203" pitchFamily="34" charset="0"/>
                          <a:cs typeface="Segoe UI" panose="020B0502040204020203" pitchFamily="34" charset="0"/>
                        </a:rPr>
                        <a: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en-US" sz="1600" dirty="0">
                          <a:latin typeface="Segoe UI" panose="020B0502040204020203" pitchFamily="34" charset="0"/>
                          <a:cs typeface="Segoe UI" panose="020B0502040204020203" pitchFamily="34" charset="0"/>
                        </a:rPr>
                        <a:t>Yes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5" name="TextBox 2"/>
          <p:cNvSpPr txBox="1"/>
          <p:nvPr/>
        </p:nvSpPr>
        <p:spPr>
          <a:xfrm>
            <a:off x="193431" y="5929351"/>
            <a:ext cx="8739553" cy="52322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a:latin typeface="Segoe UI" panose="020B0502040204020203" pitchFamily="34" charset="0"/>
                <a:cs typeface="Segoe UI" panose="020B0502040204020203" pitchFamily="34" charset="0"/>
              </a:rPr>
              <a:t>*CIM has the same support as WMI when CIM commands use </a:t>
            </a:r>
            <a:r>
              <a:rPr lang="en-US" sz="1400" dirty="0">
                <a:latin typeface="Segoe UI" panose="020B0502040204020203" pitchFamily="34" charset="0"/>
                <a:cs typeface="Segoe UI" panose="020B0502040204020203" pitchFamily="34" charset="0"/>
              </a:rPr>
              <a:t>CIMSession</a:t>
            </a:r>
            <a:r>
              <a:rPr lang="en-US" sz="1400" b="0" dirty="0">
                <a:latin typeface="Segoe UI" panose="020B0502040204020203" pitchFamily="34" charset="0"/>
                <a:cs typeface="Segoe UI" panose="020B0502040204020203" pitchFamily="34" charset="0"/>
              </a:rPr>
              <a:t> to create a DCOM connection.</a:t>
            </a:r>
          </a:p>
          <a:p>
            <a:r>
              <a:rPr lang="en-US" sz="1400" b="0" dirty="0">
                <a:latin typeface="Segoe UI" panose="020B0502040204020203" pitchFamily="34" charset="0"/>
                <a:cs typeface="Segoe UI" panose="020B0502040204020203" pitchFamily="34" charset="0"/>
              </a:rPr>
              <a:t>**WMF is not required.</a:t>
            </a:r>
          </a:p>
        </p:txBody>
      </p:sp>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6469" y="628930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87827" y="628930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129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the repository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IN" dirty="0"/>
              <a:t>The repository used by CIM and WMI is organized into namespaces</a:t>
            </a:r>
            <a:endParaRPr lang="en-US" dirty="0"/>
          </a:p>
          <a:p>
            <a:r>
              <a:rPr lang="en-US" dirty="0"/>
              <a:t>Namespaces organize related classes:</a:t>
            </a:r>
          </a:p>
          <a:p>
            <a:pPr lvl="1"/>
            <a:r>
              <a:rPr lang="en-US" dirty="0"/>
              <a:t>Toggle through the namespaces by using tab completion in the </a:t>
            </a:r>
            <a:r>
              <a:rPr lang="en-US" b="1" dirty="0"/>
              <a:t>Get-CimInstance -Namespace </a:t>
            </a:r>
            <a:r>
              <a:rPr lang="en-US" dirty="0"/>
              <a:t>cmdlet </a:t>
            </a:r>
          </a:p>
          <a:p>
            <a:r>
              <a:rPr lang="en-US" dirty="0"/>
              <a:t>Classes represent manageable components</a:t>
            </a:r>
          </a:p>
          <a:p>
            <a:r>
              <a:rPr lang="en-US" dirty="0"/>
              <a:t>An instances is an actual occurrence of a class</a:t>
            </a:r>
          </a:p>
          <a:p>
            <a:r>
              <a:rPr lang="en-US" dirty="0"/>
              <a:t>An instances has:</a:t>
            </a:r>
          </a:p>
          <a:p>
            <a:pPr lvl="1"/>
            <a:r>
              <a:rPr lang="en-US" dirty="0"/>
              <a:t>Properties that describe the instance’s attributes</a:t>
            </a:r>
          </a:p>
          <a:p>
            <a:pPr lvl="1"/>
            <a:r>
              <a:rPr lang="en-US" dirty="0"/>
              <a:t>Methods that cause the instance perform an action</a:t>
            </a:r>
          </a:p>
        </p:txBody>
      </p:sp>
    </p:spTree>
    <p:custDataLst>
      <p:tags r:id="rId1"/>
    </p:custDataLst>
    <p:extLst>
      <p:ext uri="{BB962C8B-B14F-4D97-AF65-F5344CB8AC3E}">
        <p14:creationId xmlns:p14="http://schemas.microsoft.com/office/powerpoint/2010/main" val="234293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 documentation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fastest way to find documentation is to type a repository class name into an Internet search engine</a:t>
            </a:r>
          </a:p>
          <a:p>
            <a:r>
              <a:rPr lang="en-US" dirty="0"/>
              <a:t>Classes in the </a:t>
            </a:r>
            <a:r>
              <a:rPr lang="en-US" b="1" dirty="0"/>
              <a:t>root\CIMv2</a:t>
            </a:r>
            <a:r>
              <a:rPr lang="en-US" dirty="0"/>
              <a:t> namespace are typically well documented</a:t>
            </a:r>
          </a:p>
          <a:p>
            <a:r>
              <a:rPr lang="en-US" dirty="0"/>
              <a:t>Classes from other namespaces are typically not well documented</a:t>
            </a:r>
          </a:p>
        </p:txBody>
      </p:sp>
    </p:spTree>
    <p:custDataLst>
      <p:tags r:id="rId1"/>
    </p:custDataLst>
    <p:extLst>
      <p:ext uri="{BB962C8B-B14F-4D97-AF65-F5344CB8AC3E}">
        <p14:creationId xmlns:p14="http://schemas.microsoft.com/office/powerpoint/2010/main" val="375877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0f18fde-1e3c-4655-a0a8-00d5c0f771e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22213" cy="740664"/>
          </a:xfrm>
        </p:spPr>
        <p:txBody>
          <a:bodyPr/>
          <a:lstStyle/>
          <a:p>
            <a:r>
              <a:rPr lang="en-GB" dirty="0"/>
              <a:t>Demonstration: Finding documentation for classes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locate online class documentation</a:t>
            </a:r>
          </a:p>
        </p:txBody>
      </p:sp>
    </p:spTree>
    <p:custDataLst>
      <p:tags r:id="rId1"/>
    </p:custDataLst>
    <p:extLst>
      <p:ext uri="{BB962C8B-B14F-4D97-AF65-F5344CB8AC3E}">
        <p14:creationId xmlns:p14="http://schemas.microsoft.com/office/powerpoint/2010/main" val="374729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2: Querying data by using CIM and WMI</a:t>
            </a:r>
            <a:endParaRPr lang="en-GB" dirty="0"/>
          </a:p>
        </p:txBody>
      </p:sp>
      <p:sp>
        <p:nvSpPr>
          <p:cNvPr id="3" name="Text Placeholder 2"/>
          <p:cNvSpPr>
            <a:spLocks noGrp="1"/>
          </p:cNvSpPr>
          <p:nvPr>
            <p:ph type="body" idx="1"/>
          </p:nvPr>
        </p:nvSpPr>
        <p:spPr/>
        <p:txBody>
          <a:bodyPr/>
          <a:lstStyle/>
          <a:p>
            <a:r>
              <a:rPr lang="en-IN" dirty="0"/>
              <a:t>Listing namespaces
Demonstration: Listing local repository namespaces by using WMI
Listing classes
Demonstration: Listing and sorting the classes from a namespace
Querying instances
Demonstration: Querying class instances
Connecting to remote computers
Using CIM sessions
Demonstration: Using CIMSession objects</a:t>
            </a:r>
            <a:endParaRPr lang="en-GB" dirty="0"/>
          </a:p>
        </p:txBody>
      </p:sp>
    </p:spTree>
    <p:custDataLst>
      <p:tags r:id="rId1"/>
    </p:custDataLst>
    <p:extLst>
      <p:ext uri="{BB962C8B-B14F-4D97-AF65-F5344CB8AC3E}">
        <p14:creationId xmlns:p14="http://schemas.microsoft.com/office/powerpoint/2010/main" val="20484849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3718</Words>
  <Application>Microsoft Office PowerPoint</Application>
  <PresentationFormat>On-screen Show (4:3)</PresentationFormat>
  <Paragraphs>444</Paragraphs>
  <Slides>32</Slides>
  <Notes>32</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Segoe</vt:lpstr>
      <vt:lpstr>Calibri</vt:lpstr>
      <vt:lpstr>Segoe UI</vt:lpstr>
      <vt:lpstr>Mangal</vt:lpstr>
      <vt:lpstr>Symbol</vt:lpstr>
      <vt:lpstr>Arial</vt:lpstr>
      <vt:lpstr>Wingdings</vt:lpstr>
      <vt:lpstr>Times New Roman</vt:lpstr>
      <vt:lpstr>Verdana</vt:lpstr>
      <vt:lpstr>NG_MOC_Core_ModuleNew2</vt:lpstr>
      <vt:lpstr>Module 6</vt:lpstr>
      <vt:lpstr>Module Overview</vt:lpstr>
      <vt:lpstr>Lesson 1: Understanding CIM and WMI</vt:lpstr>
      <vt:lpstr>Architecture and technologies</vt:lpstr>
      <vt:lpstr>Architecture and technologies</vt:lpstr>
      <vt:lpstr>Understanding the repository</vt:lpstr>
      <vt:lpstr>Finding documentation</vt:lpstr>
      <vt:lpstr>Demonstration: Finding documentation for classes</vt:lpstr>
      <vt:lpstr>Lesson 2: Querying data by using CIM and WMI</vt:lpstr>
      <vt:lpstr>Listing namespaces</vt:lpstr>
      <vt:lpstr>Demonstration: Listing local repository namespaces by using WMI</vt:lpstr>
      <vt:lpstr>Listing classes</vt:lpstr>
      <vt:lpstr>Demonstration: Listing and sorting the classes from a namespace</vt:lpstr>
      <vt:lpstr>PowerPoint Presentation</vt:lpstr>
      <vt:lpstr>Querying instances</vt:lpstr>
      <vt:lpstr>Using WQL</vt:lpstr>
      <vt:lpstr>Demonstration: Querying class instances</vt:lpstr>
      <vt:lpstr>Connecting to remote computers</vt:lpstr>
      <vt:lpstr>Using CIM sessions</vt:lpstr>
      <vt:lpstr>Demonstration: Using CIMSession objects</vt:lpstr>
      <vt:lpstr>Lesson 3: Making changes by using CIM and WMI</vt:lpstr>
      <vt:lpstr>Discovering methods</vt:lpstr>
      <vt:lpstr>Finding documentation for methods</vt:lpstr>
      <vt:lpstr>Demonstration: Finding methods and documentation</vt:lpstr>
      <vt:lpstr>PowerPoint Presentation</vt:lpstr>
      <vt:lpstr>Invoking methods</vt:lpstr>
      <vt:lpstr>Demonstration: Invoking methods of repository objects</vt:lpstr>
      <vt:lpstr>Lab: Working with CIM and WMI</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2017-08-10T01:44:42Z</dcterms:created>
  <dcterms:modified xsi:type="dcterms:W3CDTF">2017-08-10T01:44:48Z</dcterms:modified>
</cp:coreProperties>
</file>