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ppt/tags/tag25.xml" ContentType="application/vnd.openxmlformats-officedocument.presentationml.tags+xml"/>
  <Override PartName="/ppt/notesSlides/notesSlide24.xml" ContentType="application/vnd.openxmlformats-officedocument.presentationml.notesSlide+xml"/>
  <Override PartName="/ppt/tags/tag26.xml" ContentType="application/vnd.openxmlformats-officedocument.presentationml.tags+xml"/>
  <Override PartName="/ppt/notesSlides/notesSlide25.xml" ContentType="application/vnd.openxmlformats-officedocument.presentationml.notesSlide+xml"/>
  <Override PartName="/ppt/tags/tag27.xml" ContentType="application/vnd.openxmlformats-officedocument.presentationml.tags+xml"/>
  <Override PartName="/ppt/notesSlides/notesSlide26.xml" ContentType="application/vnd.openxmlformats-officedocument.presentationml.notesSlide+xml"/>
  <Override PartName="/ppt/tags/tag28.xml" ContentType="application/vnd.openxmlformats-officedocument.presentationml.tags+xml"/>
  <Override PartName="/ppt/notesSlides/notesSlide27.xml" ContentType="application/vnd.openxmlformats-officedocument.presentationml.notesSlide+xml"/>
  <Override PartName="/ppt/tags/tag29.xml" ContentType="application/vnd.openxmlformats-officedocument.presentationml.tags+xml"/>
  <Override PartName="/ppt/notesSlides/notesSlide28.xml" ContentType="application/vnd.openxmlformats-officedocument.presentationml.notesSlide+xml"/>
  <Override PartName="/ppt/tags/tag30.xml" ContentType="application/vnd.openxmlformats-officedocument.presentationml.tags+xml"/>
  <Override PartName="/ppt/notesSlides/notesSlide29.xml" ContentType="application/vnd.openxmlformats-officedocument.presentationml.notesSlide+xml"/>
  <Override PartName="/ppt/tags/tag31.xml" ContentType="application/vnd.openxmlformats-officedocument.presentationml.tags+xml"/>
  <Override PartName="/ppt/notesSlides/notesSlide30.xml" ContentType="application/vnd.openxmlformats-officedocument.presentationml.notesSlide+xml"/>
  <Override PartName="/ppt/tags/tag32.xml" ContentType="application/vnd.openxmlformats-officedocument.presentationml.tags+xml"/>
  <Override PartName="/ppt/notesSlides/notesSlide31.xml" ContentType="application/vnd.openxmlformats-officedocument.presentationml.notesSlide+xml"/>
  <Override PartName="/ppt/tags/tag33.xml" ContentType="application/vnd.openxmlformats-officedocument.presentationml.tags+xml"/>
  <Override PartName="/ppt/notesSlides/notesSlide32.xml" ContentType="application/vnd.openxmlformats-officedocument.presentationml.notesSlide+xml"/>
  <Override PartName="/ppt/tags/tag34.xml" ContentType="application/vnd.openxmlformats-officedocument.presentationml.tags+xml"/>
  <Override PartName="/ppt/notesSlides/notesSlide33.xml" ContentType="application/vnd.openxmlformats-officedocument.presentationml.notesSlide+xml"/>
  <Override PartName="/ppt/tags/tag35.xml" ContentType="application/vnd.openxmlformats-officedocument.presentationml.tags+xml"/>
  <Override PartName="/ppt/notesSlides/notesSlide34.xml" ContentType="application/vnd.openxmlformats-officedocument.presentationml.notesSlide+xml"/>
  <Override PartName="/ppt/tags/tag36.xml" ContentType="application/vnd.openxmlformats-officedocument.presentationml.tags+xml"/>
  <Override PartName="/ppt/notesSlides/notesSlide3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60" r:id="rId1"/>
  </p:sldMasterIdLst>
  <p:notesMasterIdLst>
    <p:notesMasterId r:id="rId37"/>
  </p:notesMasterIdLst>
  <p:sldIdLst>
    <p:sldId id="256" r:id="rId2"/>
    <p:sldId id="257" r:id="rId3"/>
    <p:sldId id="258" r:id="rId4"/>
    <p:sldId id="259" r:id="rId5"/>
    <p:sldId id="260" r:id="rId6"/>
    <p:sldId id="261" r:id="rId7"/>
    <p:sldId id="262" r:id="rId8"/>
    <p:sldId id="263" r:id="rId9"/>
    <p:sldId id="282" r:id="rId10"/>
    <p:sldId id="283" r:id="rId11"/>
    <p:sldId id="284" r:id="rId12"/>
    <p:sldId id="264" r:id="rId13"/>
    <p:sldId id="265" r:id="rId14"/>
    <p:sldId id="266" r:id="rId15"/>
    <p:sldId id="267" r:id="rId16"/>
    <p:sldId id="290" r:id="rId17"/>
    <p:sldId id="268" r:id="rId18"/>
    <p:sldId id="269" r:id="rId19"/>
    <p:sldId id="285" r:id="rId20"/>
    <p:sldId id="286" r:id="rId21"/>
    <p:sldId id="270" r:id="rId22"/>
    <p:sldId id="271" r:id="rId23"/>
    <p:sldId id="272" r:id="rId24"/>
    <p:sldId id="273" r:id="rId25"/>
    <p:sldId id="274" r:id="rId26"/>
    <p:sldId id="287" r:id="rId27"/>
    <p:sldId id="288" r:id="rId28"/>
    <p:sldId id="275" r:id="rId29"/>
    <p:sldId id="276" r:id="rId30"/>
    <p:sldId id="277" r:id="rId31"/>
    <p:sldId id="289" r:id="rId32"/>
    <p:sldId id="278" r:id="rId33"/>
    <p:sldId id="279" r:id="rId34"/>
    <p:sldId id="280" r:id="rId35"/>
    <p:sldId id="281" r:id="rId36"/>
  </p:sldIdLst>
  <p:sldSz cx="9144000" cy="6858000" type="screen4x3"/>
  <p:notesSz cx="6858000" cy="9144000"/>
  <p:embeddedFontLst>
    <p:embeddedFont>
      <p:font typeface="Segoe UI" panose="020B0502040204020203" pitchFamily="34" charset="0"/>
      <p:regular r:id="rId38"/>
      <p:bold r:id="rId39"/>
      <p:italic r:id="rId40"/>
      <p:boldItalic r:id="rId41"/>
    </p:embeddedFont>
    <p:embeddedFont>
      <p:font typeface="Verdana" panose="020B0604030504040204" pitchFamily="34" charset="0"/>
      <p:regular r:id="rId42"/>
      <p:bold r:id="rId43"/>
      <p:italic r:id="rId44"/>
      <p:boldItalic r:id="rId45"/>
    </p:embeddedFont>
    <p:embeddedFont>
      <p:font typeface="Calibri" panose="020F0502020204030204" pitchFamily="34" charset="0"/>
      <p:regular r:id="rId46"/>
      <p:bold r:id="rId47"/>
      <p:italic r:id="rId48"/>
      <p:boldItalic r:id="rId49"/>
    </p:embeddedFont>
  </p:embeddedFontLst>
  <p:custDataLst>
    <p:tags r:id="rId5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4614" autoAdjust="0"/>
  </p:normalViewPr>
  <p:slideViewPr>
    <p:cSldViewPr>
      <p:cViewPr varScale="1">
        <p:scale>
          <a:sx n="114" d="100"/>
          <a:sy n="114" d="100"/>
        </p:scale>
        <p:origin x="2304" y="108"/>
      </p:cViewPr>
      <p:guideLst>
        <p:guide orient="horz" pos="2160"/>
        <p:guide pos="2880"/>
      </p:guideLst>
    </p:cSldViewPr>
  </p:slideViewPr>
  <p:notesTextViewPr>
    <p:cViewPr>
      <p:scale>
        <a:sx n="1" d="1"/>
        <a:sy n="1" d="1"/>
      </p:scale>
      <p:origin x="0" y="0"/>
    </p:cViewPr>
  </p:notesTextViewPr>
  <p:sorterViewPr>
    <p:cViewPr>
      <p:scale>
        <a:sx n="100" d="100"/>
        <a:sy n="100" d="100"/>
      </p:scale>
      <p:origin x="0" y="-3354"/>
    </p:cViewPr>
  </p:sorterViewPr>
  <p:notesViewPr>
    <p:cSldViewPr>
      <p:cViewPr varScale="1">
        <p:scale>
          <a:sx n="87" d="100"/>
          <a:sy n="87" d="100"/>
        </p:scale>
        <p:origin x="3840" y="84"/>
      </p:cViewPr>
      <p:guideLst>
        <p:guide orient="horz" pos="2880"/>
        <p:guide pos="2160"/>
      </p:guideLst>
    </p:cSldViewPr>
  </p:notesViewPr>
  <p:gridSpacing cx="90012" cy="90012"/>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2.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5.fntdata"/><Relationship Id="rId47" Type="http://schemas.openxmlformats.org/officeDocument/2006/relationships/font" Target="fonts/font10.fntdata"/><Relationship Id="rId50" Type="http://schemas.openxmlformats.org/officeDocument/2006/relationships/tags" Target="tags/tag1.xml"/><Relationship Id="rId55"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1.fntdata"/><Relationship Id="rId46"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4.fntdata"/><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font" Target="fonts/font3.fntdata"/><Relationship Id="rId45" Type="http://schemas.openxmlformats.org/officeDocument/2006/relationships/font" Target="fonts/font8.fntdata"/><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7.fntdata"/><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6.fntdata"/><Relationship Id="rId48" Type="http://schemas.openxmlformats.org/officeDocument/2006/relationships/font" Target="fonts/font11.fntdata"/><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8B73888-02F4-48AA-8D1E-C0E1EC8DA976}" type="datetimeFigureOut">
              <a:rPr lang="en-GB" smtClean="0"/>
              <a:t>10/08/2017</a:t>
            </a:fld>
            <a:endParaRPr lang="en-GB"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0B4D37-388A-4BD6-818D-34728C1C19E5}" type="slidenum">
              <a:rPr lang="en-GB" smtClean="0"/>
              <a:t>‹#›</a:t>
            </a:fld>
            <a:endParaRPr lang="en-GB" dirty="0"/>
          </a:p>
        </p:txBody>
      </p:sp>
    </p:spTree>
    <p:extLst>
      <p:ext uri="{BB962C8B-B14F-4D97-AF65-F5344CB8AC3E}">
        <p14:creationId xmlns:p14="http://schemas.microsoft.com/office/powerpoint/2010/main" val="16149608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aka.ms/xmik8a"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aka.ms/lewact"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GB" sz="1000" dirty="0">
                <a:latin typeface="Arial"/>
                <a:ea typeface="Calibri"/>
                <a:cs typeface="Times New Roman"/>
              </a:rPr>
              <a:t>Presentation: </a:t>
            </a:r>
            <a:r>
              <a:rPr lang="en-GB" sz="1000" b="1" dirty="0">
                <a:latin typeface="Arial"/>
                <a:ea typeface="Calibri"/>
                <a:cs typeface="Times New Roman"/>
              </a:rPr>
              <a:t>85 minutes</a:t>
            </a:r>
            <a:endParaRPr lang="en-GB" sz="1000" dirty="0">
              <a:latin typeface="Arial"/>
              <a:ea typeface="Calibri"/>
              <a:cs typeface="Times New Roman"/>
            </a:endParaRPr>
          </a:p>
          <a:p>
            <a:pPr>
              <a:lnSpc>
                <a:spcPct val="115000"/>
              </a:lnSpc>
              <a:spcAft>
                <a:spcPts val="1000"/>
              </a:spcAft>
            </a:pPr>
            <a:r>
              <a:rPr lang="en-GB" sz="1000" dirty="0">
                <a:latin typeface="Arial"/>
                <a:ea typeface="Calibri"/>
                <a:cs typeface="Times New Roman"/>
              </a:rPr>
              <a:t>Lab: </a:t>
            </a:r>
            <a:r>
              <a:rPr lang="en-GB" sz="1000" b="1" dirty="0">
                <a:latin typeface="Arial"/>
                <a:ea typeface="Calibri"/>
                <a:cs typeface="Times New Roman"/>
              </a:rPr>
              <a:t>45 minutes</a:t>
            </a:r>
            <a:endParaRPr lang="en-GB" sz="1000" dirty="0">
              <a:latin typeface="Arial"/>
              <a:ea typeface="Calibri"/>
              <a:cs typeface="Times New Roman"/>
            </a:endParaRPr>
          </a:p>
          <a:p>
            <a:pPr>
              <a:lnSpc>
                <a:spcPct val="115000"/>
              </a:lnSpc>
              <a:spcAft>
                <a:spcPts val="1000"/>
              </a:spcAft>
            </a:pPr>
            <a:r>
              <a:rPr lang="en-GB" sz="1000" dirty="0">
                <a:latin typeface="Arial"/>
                <a:ea typeface="Calibri"/>
                <a:cs typeface="Segoe UI"/>
              </a:rPr>
              <a:t>After completing this module, students will be able to:</a:t>
            </a:r>
            <a:endParaRPr lang="en-GB" sz="1000" dirty="0">
              <a:latin typeface="Arial"/>
              <a:ea typeface="Calibri"/>
              <a:cs typeface="Times New Roman"/>
            </a:endParaRPr>
          </a:p>
          <a:p>
            <a:pPr marL="342900" lvl="0" indent="-342900">
              <a:lnSpc>
                <a:spcPct val="115000"/>
              </a:lnSpc>
              <a:spcAft>
                <a:spcPts val="995"/>
              </a:spcAft>
              <a:buFont typeface="Symbol"/>
              <a:buChar char=""/>
            </a:pPr>
            <a:r>
              <a:rPr lang="en-US" sz="1000" dirty="0">
                <a:effectLst/>
                <a:latin typeface="Arial"/>
                <a:ea typeface="Times New Roman"/>
                <a:cs typeface="Segoe UI"/>
              </a:rPr>
              <a:t>Assign a value to variables.</a:t>
            </a:r>
            <a:endParaRPr lang="en-GB" sz="1000" dirty="0">
              <a:effectLst/>
              <a:latin typeface="Arial"/>
              <a:ea typeface="Times New Roman"/>
              <a:cs typeface="Times New Roman"/>
            </a:endParaRPr>
          </a:p>
          <a:p>
            <a:pPr marL="342900" lvl="0" indent="-342900">
              <a:lnSpc>
                <a:spcPct val="115000"/>
              </a:lnSpc>
              <a:spcAft>
                <a:spcPts val="995"/>
              </a:spcAft>
              <a:buFont typeface="Symbol"/>
              <a:buChar char=""/>
            </a:pPr>
            <a:r>
              <a:rPr lang="en-US" sz="1000" dirty="0">
                <a:effectLst/>
                <a:latin typeface="Arial"/>
                <a:ea typeface="Times New Roman"/>
                <a:cs typeface="Segoe UI"/>
              </a:rPr>
              <a:t>Describe how to manipulate variables.</a:t>
            </a:r>
            <a:endParaRPr lang="en-GB" sz="1000" dirty="0">
              <a:effectLst/>
              <a:latin typeface="Arial"/>
              <a:ea typeface="Times New Roman"/>
              <a:cs typeface="Times New Roman"/>
            </a:endParaRPr>
          </a:p>
          <a:p>
            <a:pPr marL="342900" lvl="0" indent="-342900">
              <a:lnSpc>
                <a:spcPct val="115000"/>
              </a:lnSpc>
              <a:spcAft>
                <a:spcPts val="995"/>
              </a:spcAft>
              <a:buFont typeface="Symbol"/>
              <a:buChar char=""/>
            </a:pPr>
            <a:r>
              <a:rPr lang="en-US" sz="1000" dirty="0">
                <a:effectLst/>
                <a:latin typeface="Arial"/>
                <a:ea typeface="Times New Roman"/>
                <a:cs typeface="Segoe UI"/>
              </a:rPr>
              <a:t>Describe how to manipulate arrays and hash tables.</a:t>
            </a:r>
            <a:endParaRPr lang="en-GB" sz="1000" dirty="0">
              <a:effectLst/>
              <a:latin typeface="Arial"/>
              <a:ea typeface="Times New Roman"/>
              <a:cs typeface="Times New Roman"/>
            </a:endParaRPr>
          </a:p>
          <a:p>
            <a:pPr>
              <a:lnSpc>
                <a:spcPts val="1300"/>
              </a:lnSpc>
              <a:spcBef>
                <a:spcPts val="900"/>
              </a:spcBef>
              <a:spcAft>
                <a:spcPts val="300"/>
              </a:spcAft>
            </a:pPr>
            <a:r>
              <a:rPr lang="en-US" sz="1000" b="1" dirty="0">
                <a:effectLst/>
                <a:latin typeface="Arial"/>
                <a:ea typeface="Times New Roman"/>
                <a:cs typeface="Segoe UI"/>
              </a:rPr>
              <a:t>Required materials</a:t>
            </a:r>
            <a:endParaRPr lang="en-GB" sz="1000" b="1" dirty="0">
              <a:effectLst/>
              <a:latin typeface="Arial"/>
              <a:ea typeface="Times New Roman"/>
              <a:cs typeface="Segoe UI"/>
            </a:endParaRPr>
          </a:p>
          <a:p>
            <a:pPr>
              <a:lnSpc>
                <a:spcPct val="115000"/>
              </a:lnSpc>
              <a:spcAft>
                <a:spcPts val="1000"/>
              </a:spcAft>
            </a:pPr>
            <a:r>
              <a:rPr lang="en-GB" sz="1000" dirty="0">
                <a:latin typeface="Arial"/>
                <a:ea typeface="Calibri"/>
                <a:cs typeface="Segoe UI"/>
              </a:rPr>
              <a:t>To teach this module, you need the Microsoft</a:t>
            </a:r>
            <a:r>
              <a:rPr lang="en-GB" sz="1000" baseline="30000" dirty="0">
                <a:latin typeface="Arial"/>
                <a:ea typeface="Calibri"/>
                <a:cs typeface="Segoe UI"/>
              </a:rPr>
              <a:t> </a:t>
            </a:r>
            <a:r>
              <a:rPr lang="en-GB" sz="1000" dirty="0">
                <a:latin typeface="Arial"/>
                <a:ea typeface="Calibri"/>
                <a:cs typeface="Segoe UI"/>
              </a:rPr>
              <a:t>PowerPoint</a:t>
            </a:r>
            <a:r>
              <a:rPr lang="en-GB" sz="1000" baseline="30000" dirty="0">
                <a:latin typeface="Arial"/>
                <a:ea typeface="Calibri"/>
                <a:cs typeface="Segoe UI"/>
              </a:rPr>
              <a:t> </a:t>
            </a:r>
            <a:r>
              <a:rPr lang="en-GB" sz="1000" dirty="0">
                <a:latin typeface="Arial"/>
                <a:ea typeface="Calibri"/>
                <a:cs typeface="Segoe UI"/>
              </a:rPr>
              <a:t>file </a:t>
            </a:r>
            <a:r>
              <a:rPr lang="en-GB" sz="1000" b="1" dirty="0">
                <a:latin typeface="Arial"/>
                <a:ea typeface="Calibri"/>
                <a:cs typeface="Times New Roman"/>
              </a:rPr>
              <a:t>10961C_07.pptx</a:t>
            </a:r>
            <a:r>
              <a:rPr lang="en-GB" sz="1000" dirty="0">
                <a:latin typeface="Arial"/>
                <a:ea typeface="Calibri"/>
                <a:cs typeface="Segoe UI"/>
              </a:rPr>
              <a:t>.</a:t>
            </a:r>
            <a:endParaRPr lang="en-GB" sz="1000" dirty="0">
              <a:latin typeface="Arial"/>
              <a:ea typeface="Calibri"/>
              <a:cs typeface="Times New Roman"/>
            </a:endParaRPr>
          </a:p>
          <a:p>
            <a:pPr>
              <a:lnSpc>
                <a:spcPts val="1300"/>
              </a:lnSpc>
              <a:spcBef>
                <a:spcPts val="900"/>
              </a:spcBef>
              <a:spcAft>
                <a:spcPts val="300"/>
              </a:spcAft>
            </a:pPr>
            <a:r>
              <a:rPr lang="en-US" sz="1000" b="1" dirty="0">
                <a:effectLst/>
                <a:latin typeface="Arial"/>
                <a:ea typeface="Times New Roman"/>
                <a:cs typeface="Segoe UI"/>
              </a:rPr>
              <a:t>Preparation tasks</a:t>
            </a:r>
            <a:endParaRPr lang="en-GB" sz="1000" b="1" dirty="0">
              <a:effectLst/>
              <a:latin typeface="Arial"/>
              <a:ea typeface="Times New Roman"/>
              <a:cs typeface="Segoe UI"/>
            </a:endParaRPr>
          </a:p>
          <a:p>
            <a:pPr>
              <a:lnSpc>
                <a:spcPct val="115000"/>
              </a:lnSpc>
              <a:spcAft>
                <a:spcPts val="1000"/>
              </a:spcAft>
            </a:pPr>
            <a:r>
              <a:rPr lang="en-GB" sz="1000" dirty="0">
                <a:latin typeface="Arial"/>
                <a:ea typeface="Calibri"/>
                <a:cs typeface="Segoe UI"/>
              </a:rPr>
              <a:t>To prepare for this module:</a:t>
            </a:r>
            <a:endParaRPr lang="en-GB" sz="1000" dirty="0">
              <a:latin typeface="Arial"/>
              <a:ea typeface="Calibri"/>
              <a:cs typeface="Times New Roman"/>
            </a:endParaRPr>
          </a:p>
          <a:p>
            <a:pPr marL="342900" lvl="0" indent="-342900">
              <a:lnSpc>
                <a:spcPct val="115000"/>
              </a:lnSpc>
              <a:spcAft>
                <a:spcPts val="995"/>
              </a:spcAft>
              <a:buFont typeface="Symbol"/>
              <a:buChar char=""/>
            </a:pPr>
            <a:r>
              <a:rPr lang="en-US" sz="1000" dirty="0">
                <a:effectLst/>
                <a:latin typeface="Arial"/>
                <a:ea typeface="Times New Roman"/>
                <a:cs typeface="Segoe UI"/>
              </a:rPr>
              <a:t>Read all of the materials for this module.</a:t>
            </a:r>
            <a:endParaRPr lang="en-GB" sz="1000" dirty="0">
              <a:effectLst/>
              <a:latin typeface="Arial"/>
              <a:ea typeface="Times New Roman"/>
              <a:cs typeface="Times New Roman"/>
            </a:endParaRPr>
          </a:p>
          <a:p>
            <a:pPr marL="342900" lvl="0" indent="-342900">
              <a:lnSpc>
                <a:spcPct val="115000"/>
              </a:lnSpc>
              <a:spcAft>
                <a:spcPts val="995"/>
              </a:spcAft>
              <a:buFont typeface="Symbol"/>
              <a:buChar char=""/>
            </a:pPr>
            <a:r>
              <a:rPr lang="en-US" sz="1000" dirty="0">
                <a:effectLst/>
                <a:latin typeface="Arial"/>
                <a:ea typeface="Times New Roman"/>
                <a:cs typeface="Segoe UI"/>
              </a:rPr>
              <a:t>Practice performing the demonstrations and labs.</a:t>
            </a:r>
            <a:endParaRPr lang="en-GB" sz="1000" dirty="0">
              <a:effectLst/>
              <a:latin typeface="Arial"/>
              <a:ea typeface="Times New Roman"/>
              <a:cs typeface="Times New Roman"/>
            </a:endParaRPr>
          </a:p>
          <a:p>
            <a:pPr marL="342900" lvl="0" indent="-342900">
              <a:lnSpc>
                <a:spcPct val="115000"/>
              </a:lnSpc>
              <a:spcAft>
                <a:spcPts val="995"/>
              </a:spcAft>
              <a:buFont typeface="Symbol"/>
              <a:buChar char=""/>
            </a:pPr>
            <a:r>
              <a:rPr lang="en-US" sz="1000" dirty="0">
                <a:effectLst/>
                <a:latin typeface="Arial"/>
                <a:ea typeface="Times New Roman"/>
                <a:cs typeface="Segoe UI"/>
              </a:rPr>
              <a:t>Work through the Module Review and Takeaways section to determine how you will use the information to reinforce student learning and promote knowledge transfer to on-the-job performance.</a:t>
            </a:r>
            <a:endParaRPr lang="en-GB" sz="1000" dirty="0">
              <a:effectLst/>
              <a:latin typeface="Arial"/>
              <a:ea typeface="Times New Roman"/>
              <a:cs typeface="Times New Roman"/>
            </a:endParaRPr>
          </a:p>
          <a:p>
            <a:pPr>
              <a:lnSpc>
                <a:spcPct val="115000"/>
              </a:lnSpc>
              <a:spcAft>
                <a:spcPts val="1000"/>
              </a:spcAft>
            </a:pPr>
            <a:r>
              <a:rPr lang="en-GB" sz="1000" dirty="0">
                <a:solidFill>
                  <a:srgbClr val="000000"/>
                </a:solidFill>
                <a:latin typeface="Arial"/>
                <a:ea typeface="Calibri"/>
                <a:cs typeface="Segoe UI"/>
              </a:rPr>
              <a:t>As you prepare for this class, it is imperative that you complete the labs yourself. This gives you an understanding of how the labs work, in addition to the concepts that each lab covers. This enables you to provide meaningful hints to students who might have issues while working in the labs. Furthermore, it will help guide your lecture to ensure that you discuss the concepts that the labs cover.</a:t>
            </a:r>
            <a:endParaRPr lang="en-GB"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6B0B4D37-388A-4BD6-818D-34728C1C19E5}" type="slidenum">
              <a:rPr lang="en-GB" smtClean="0"/>
              <a:t>1</a:t>
            </a:fld>
            <a:endParaRPr lang="en-GB"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7: Working with variables, arrays, and hash tables</a:t>
            </a:r>
            <a:endParaRPr lang="en-GB" sz="1200" b="1" dirty="0">
              <a:solidFill>
                <a:srgbClr val="336699"/>
              </a:solidFill>
              <a:latin typeface="Arial"/>
            </a:endParaRPr>
          </a:p>
        </p:txBody>
      </p:sp>
    </p:spTree>
    <p:extLst>
      <p:ext uri="{BB962C8B-B14F-4D97-AF65-F5344CB8AC3E}">
        <p14:creationId xmlns:p14="http://schemas.microsoft.com/office/powerpoint/2010/main" val="32422294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000" lvl="0" indent="-342000">
              <a:lnSpc>
                <a:spcPct val="114000"/>
              </a:lnSpc>
              <a:spcAft>
                <a:spcPts val="995"/>
              </a:spcAft>
              <a:buFont typeface="+mj-lt"/>
              <a:buAutoNum type="arabicPeriod" startAt="16"/>
            </a:pPr>
            <a:r>
              <a:rPr lang="en-US" sz="1000" dirty="0">
                <a:latin typeface="Arial" panose="020B0604020202020204" pitchFamily="34" charset="0"/>
                <a:cs typeface="Arial" panose="020B0604020202020204" pitchFamily="34" charset="0"/>
              </a:rPr>
              <a:t>To view the variable type of </a:t>
            </a:r>
            <a:r>
              <a:rPr lang="en-US" sz="1000" i="1" dirty="0">
                <a:latin typeface="Arial" panose="020B0604020202020204" pitchFamily="34" charset="0"/>
                <a:cs typeface="Arial" panose="020B0604020202020204" pitchFamily="34" charset="0"/>
              </a:rPr>
              <a:t>$logFile</a:t>
            </a:r>
            <a:r>
              <a:rPr lang="en-US" sz="1000" dirty="0">
                <a:latin typeface="Arial" panose="020B0604020202020204" pitchFamily="34" charset="0"/>
                <a:cs typeface="Arial" panose="020B0604020202020204" pitchFamily="34" charset="0"/>
              </a:rPr>
              <a:t>, type the following command, and then press Enter:</a:t>
            </a:r>
            <a:endParaRPr lang="en-GB" sz="1000" dirty="0">
              <a:latin typeface="Arial" panose="020B0604020202020204" pitchFamily="34" charset="0"/>
              <a:cs typeface="Arial" panose="020B0604020202020204" pitchFamily="34" charset="0"/>
            </a:endParaRPr>
          </a:p>
          <a:p>
            <a:pPr lvl="1">
              <a:lnSpc>
                <a:spcPct val="114000"/>
              </a:lnSpc>
              <a:spcAft>
                <a:spcPts val="995"/>
              </a:spcAft>
            </a:pPr>
            <a:r>
              <a:rPr lang="en-US" sz="1000" dirty="0">
                <a:latin typeface="Arial" panose="020B0604020202020204" pitchFamily="34" charset="0"/>
                <a:cs typeface="Arial" panose="020B0604020202020204" pitchFamily="34" charset="0"/>
              </a:rPr>
              <a:t>$logFile.GetType()</a:t>
            </a:r>
            <a:endParaRPr lang="en-GB" sz="1000" dirty="0">
              <a:latin typeface="Arial" panose="020B0604020202020204" pitchFamily="34" charset="0"/>
              <a:cs typeface="Arial" panose="020B0604020202020204" pitchFamily="34" charset="0"/>
            </a:endParaRPr>
          </a:p>
          <a:p>
            <a:pPr marL="342000" lvl="0" indent="-342000">
              <a:lnSpc>
                <a:spcPct val="114000"/>
              </a:lnSpc>
              <a:spcAft>
                <a:spcPts val="995"/>
              </a:spcAft>
              <a:buFont typeface="+mj-lt"/>
              <a:buAutoNum type="arabicPeriod" startAt="16"/>
            </a:pPr>
            <a:r>
              <a:rPr lang="en-US" sz="1000" dirty="0">
                <a:latin typeface="Arial" panose="020B0604020202020204" pitchFamily="34" charset="0"/>
                <a:cs typeface="Arial" panose="020B0604020202020204" pitchFamily="34" charset="0"/>
              </a:rPr>
              <a:t>To view the variable type of </a:t>
            </a:r>
            <a:r>
              <a:rPr lang="en-US" sz="1000" i="1" dirty="0">
                <a:latin typeface="Arial" panose="020B0604020202020204" pitchFamily="34" charset="0"/>
                <a:cs typeface="Arial" panose="020B0604020202020204" pitchFamily="34" charset="0"/>
              </a:rPr>
              <a:t>$service</a:t>
            </a:r>
            <a:r>
              <a:rPr lang="en-US" sz="1000" dirty="0">
                <a:latin typeface="Arial" panose="020B0604020202020204" pitchFamily="34" charset="0"/>
                <a:cs typeface="Arial" panose="020B0604020202020204" pitchFamily="34" charset="0"/>
              </a:rPr>
              <a:t>, type the following command, and then press Enter:</a:t>
            </a:r>
            <a:endParaRPr lang="en-GB" sz="1000" dirty="0">
              <a:latin typeface="Arial" panose="020B0604020202020204" pitchFamily="34" charset="0"/>
              <a:cs typeface="Arial" panose="020B0604020202020204" pitchFamily="34" charset="0"/>
            </a:endParaRPr>
          </a:p>
          <a:p>
            <a:pPr lvl="1">
              <a:lnSpc>
                <a:spcPct val="114000"/>
              </a:lnSpc>
              <a:spcAft>
                <a:spcPts val="995"/>
              </a:spcAft>
            </a:pPr>
            <a:r>
              <a:rPr lang="en-US" sz="1000" dirty="0">
                <a:latin typeface="Arial" panose="020B0604020202020204" pitchFamily="34" charset="0"/>
                <a:cs typeface="Arial" panose="020B0604020202020204" pitchFamily="34" charset="0"/>
              </a:rPr>
              <a:t>$service.GetType()</a:t>
            </a:r>
            <a:endParaRPr lang="en-GB" sz="1000" dirty="0">
              <a:latin typeface="Arial" panose="020B0604020202020204" pitchFamily="34" charset="0"/>
              <a:cs typeface="Arial" panose="020B0604020202020204" pitchFamily="34" charset="0"/>
            </a:endParaRPr>
          </a:p>
          <a:p>
            <a:pPr marL="342000" lvl="0" indent="-342000">
              <a:lnSpc>
                <a:spcPct val="114000"/>
              </a:lnSpc>
              <a:spcAft>
                <a:spcPts val="995"/>
              </a:spcAft>
              <a:buFont typeface="+mj-lt"/>
              <a:buAutoNum type="arabicPeriod" startAt="16"/>
            </a:pPr>
            <a:r>
              <a:rPr lang="en-US" sz="1000" dirty="0">
                <a:latin typeface="Arial" panose="020B0604020202020204" pitchFamily="34" charset="0"/>
                <a:cs typeface="Arial" panose="020B0604020202020204" pitchFamily="34" charset="0"/>
              </a:rPr>
              <a:t>To view the properties and methods of </a:t>
            </a:r>
            <a:r>
              <a:rPr lang="en-US" sz="1000" i="1" dirty="0">
                <a:latin typeface="Arial" panose="020B0604020202020204" pitchFamily="34" charset="0"/>
                <a:cs typeface="Arial" panose="020B0604020202020204" pitchFamily="34" charset="0"/>
              </a:rPr>
              <a:t>$service</a:t>
            </a:r>
            <a:r>
              <a:rPr lang="en-US" sz="1000" dirty="0">
                <a:latin typeface="Arial" panose="020B0604020202020204" pitchFamily="34" charset="0"/>
                <a:cs typeface="Arial" panose="020B0604020202020204" pitchFamily="34" charset="0"/>
              </a:rPr>
              <a:t>, type the following command, and then press Enter:</a:t>
            </a:r>
            <a:endParaRPr lang="en-GB" sz="1000" dirty="0">
              <a:latin typeface="Arial" panose="020B0604020202020204" pitchFamily="34" charset="0"/>
              <a:cs typeface="Arial" panose="020B0604020202020204" pitchFamily="34" charset="0"/>
            </a:endParaRPr>
          </a:p>
          <a:p>
            <a:pPr lvl="1">
              <a:lnSpc>
                <a:spcPct val="114000"/>
              </a:lnSpc>
              <a:spcAft>
                <a:spcPts val="995"/>
              </a:spcAft>
            </a:pPr>
            <a:r>
              <a:rPr lang="en-US" sz="1000" dirty="0">
                <a:latin typeface="Arial" panose="020B0604020202020204" pitchFamily="34" charset="0"/>
                <a:cs typeface="Arial" panose="020B0604020202020204" pitchFamily="34" charset="0"/>
              </a:rPr>
              <a:t>$service | Get-Member</a:t>
            </a:r>
            <a:endParaRPr lang="en-GB" sz="1000" dirty="0">
              <a:latin typeface="Arial" panose="020B0604020202020204" pitchFamily="34" charset="0"/>
              <a:cs typeface="Arial" panose="020B0604020202020204" pitchFamily="34" charset="0"/>
            </a:endParaRPr>
          </a:p>
          <a:p>
            <a:pPr marL="342000" lvl="0" indent="-342000">
              <a:lnSpc>
                <a:spcPct val="114000"/>
              </a:lnSpc>
              <a:spcAft>
                <a:spcPts val="995"/>
              </a:spcAft>
              <a:buFont typeface="+mj-lt"/>
              <a:buAutoNum type="arabicPeriod" startAt="16"/>
            </a:pPr>
            <a:r>
              <a:rPr lang="en-US" sz="1000" dirty="0">
                <a:latin typeface="Arial" panose="020B0604020202020204" pitchFamily="34" charset="0"/>
                <a:cs typeface="Arial" panose="020B0604020202020204" pitchFamily="34" charset="0"/>
              </a:rPr>
              <a:t>To set the value of </a:t>
            </a:r>
            <a:r>
              <a:rPr lang="en-US" sz="1000" i="1" dirty="0">
                <a:latin typeface="Arial" panose="020B0604020202020204" pitchFamily="34" charset="0"/>
                <a:cs typeface="Arial" panose="020B0604020202020204" pitchFamily="34" charset="0"/>
              </a:rPr>
              <a:t>$num2</a:t>
            </a:r>
            <a:r>
              <a:rPr lang="en-US" sz="1000" dirty="0">
                <a:latin typeface="Arial" panose="020B0604020202020204" pitchFamily="34" charset="0"/>
                <a:cs typeface="Arial" panose="020B0604020202020204" pitchFamily="34" charset="0"/>
              </a:rPr>
              <a:t> as a string of 5, type the following command, and then press Enter:</a:t>
            </a:r>
            <a:endParaRPr lang="en-GB" sz="1000" dirty="0">
              <a:latin typeface="Arial" panose="020B0604020202020204" pitchFamily="34" charset="0"/>
              <a:cs typeface="Arial" panose="020B0604020202020204" pitchFamily="34" charset="0"/>
            </a:endParaRPr>
          </a:p>
          <a:p>
            <a:pPr lvl="1">
              <a:lnSpc>
                <a:spcPct val="114000"/>
              </a:lnSpc>
              <a:spcAft>
                <a:spcPts val="995"/>
              </a:spcAft>
            </a:pPr>
            <a:r>
              <a:rPr lang="en-US" sz="1000" dirty="0">
                <a:latin typeface="Arial" panose="020B0604020202020204" pitchFamily="34" charset="0"/>
                <a:cs typeface="Arial" panose="020B0604020202020204" pitchFamily="34" charset="0"/>
              </a:rPr>
              <a:t>$num2 = "5"</a:t>
            </a:r>
            <a:endParaRPr lang="en-GB" sz="1000" dirty="0">
              <a:latin typeface="Arial" panose="020B0604020202020204" pitchFamily="34" charset="0"/>
              <a:cs typeface="Arial" panose="020B0604020202020204" pitchFamily="34" charset="0"/>
            </a:endParaRPr>
          </a:p>
          <a:p>
            <a:pPr marL="342000" lvl="0" indent="-342000">
              <a:lnSpc>
                <a:spcPct val="114000"/>
              </a:lnSpc>
              <a:spcAft>
                <a:spcPts val="995"/>
              </a:spcAft>
              <a:buFont typeface="+mj-lt"/>
              <a:buAutoNum type="arabicPeriod" startAt="16"/>
            </a:pPr>
            <a:r>
              <a:rPr lang="en-US" sz="1000" dirty="0">
                <a:latin typeface="Arial" panose="020B0604020202020204" pitchFamily="34" charset="0"/>
                <a:cs typeface="Arial" panose="020B0604020202020204" pitchFamily="34" charset="0"/>
              </a:rPr>
              <a:t>To set the value of </a:t>
            </a:r>
            <a:r>
              <a:rPr lang="en-US" sz="1000" i="1" dirty="0">
                <a:latin typeface="Arial" panose="020B0604020202020204" pitchFamily="34" charset="0"/>
                <a:cs typeface="Arial" panose="020B0604020202020204" pitchFamily="34" charset="0"/>
              </a:rPr>
              <a:t>$num3</a:t>
            </a:r>
            <a:r>
              <a:rPr lang="en-US" sz="1000" dirty="0">
                <a:latin typeface="Arial" panose="020B0604020202020204" pitchFamily="34" charset="0"/>
                <a:cs typeface="Arial" panose="020B0604020202020204" pitchFamily="34" charset="0"/>
              </a:rPr>
              <a:t> as a 32-bit integer of 5, type the following command, and then press Enter:</a:t>
            </a:r>
            <a:endParaRPr lang="en-GB" sz="1000" dirty="0">
              <a:latin typeface="Arial" panose="020B0604020202020204" pitchFamily="34" charset="0"/>
              <a:cs typeface="Arial" panose="020B0604020202020204" pitchFamily="34" charset="0"/>
            </a:endParaRPr>
          </a:p>
          <a:p>
            <a:pPr lvl="1">
              <a:lnSpc>
                <a:spcPct val="114000"/>
              </a:lnSpc>
              <a:spcAft>
                <a:spcPts val="995"/>
              </a:spcAft>
            </a:pPr>
            <a:r>
              <a:rPr lang="en-US" sz="1000" dirty="0">
                <a:latin typeface="Arial" panose="020B0604020202020204" pitchFamily="34" charset="0"/>
                <a:cs typeface="Arial" panose="020B0604020202020204" pitchFamily="34" charset="0"/>
              </a:rPr>
              <a:t>[Int]$num3 = "5"</a:t>
            </a:r>
            <a:endParaRPr lang="en-GB" sz="1000" dirty="0">
              <a:latin typeface="Arial" panose="020B0604020202020204" pitchFamily="34" charset="0"/>
              <a:cs typeface="Arial" panose="020B0604020202020204" pitchFamily="34" charset="0"/>
            </a:endParaRPr>
          </a:p>
          <a:p>
            <a:pPr marL="342000" lvl="0" indent="-342000">
              <a:lnSpc>
                <a:spcPct val="114000"/>
              </a:lnSpc>
              <a:spcAft>
                <a:spcPts val="995"/>
              </a:spcAft>
              <a:buFont typeface="+mj-lt"/>
              <a:buAutoNum type="arabicPeriod" startAt="16"/>
            </a:pPr>
            <a:r>
              <a:rPr lang="en-US" sz="1000" dirty="0">
                <a:latin typeface="Arial" panose="020B0604020202020204" pitchFamily="34" charset="0"/>
                <a:cs typeface="Arial" panose="020B0604020202020204" pitchFamily="34" charset="0"/>
              </a:rPr>
              <a:t>To verify the variable type of </a:t>
            </a:r>
            <a:r>
              <a:rPr lang="en-US" sz="1000" i="1" dirty="0">
                <a:latin typeface="Arial" panose="020B0604020202020204" pitchFamily="34" charset="0"/>
                <a:cs typeface="Arial" panose="020B0604020202020204" pitchFamily="34" charset="0"/>
              </a:rPr>
              <a:t>$num2</a:t>
            </a:r>
            <a:r>
              <a:rPr lang="en-US" sz="1000" dirty="0">
                <a:latin typeface="Arial" panose="020B0604020202020204" pitchFamily="34" charset="0"/>
                <a:cs typeface="Arial" panose="020B0604020202020204" pitchFamily="34" charset="0"/>
              </a:rPr>
              <a:t>, type the following command, and then press Enter:</a:t>
            </a:r>
            <a:endParaRPr lang="en-GB" sz="1000" dirty="0">
              <a:latin typeface="Arial" panose="020B0604020202020204" pitchFamily="34" charset="0"/>
              <a:cs typeface="Arial" panose="020B0604020202020204" pitchFamily="34" charset="0"/>
            </a:endParaRPr>
          </a:p>
          <a:p>
            <a:pPr lvl="1">
              <a:lnSpc>
                <a:spcPct val="114000"/>
              </a:lnSpc>
              <a:spcAft>
                <a:spcPts val="995"/>
              </a:spcAft>
            </a:pPr>
            <a:r>
              <a:rPr lang="en-US" sz="1000" dirty="0">
                <a:latin typeface="Arial" panose="020B0604020202020204" pitchFamily="34" charset="0"/>
                <a:cs typeface="Arial" panose="020B0604020202020204" pitchFamily="34" charset="0"/>
              </a:rPr>
              <a:t>$num2.GetType()</a:t>
            </a:r>
            <a:endParaRPr lang="en-GB" sz="1000" dirty="0">
              <a:latin typeface="Arial" panose="020B0604020202020204" pitchFamily="34" charset="0"/>
              <a:cs typeface="Arial" panose="020B0604020202020204" pitchFamily="34" charset="0"/>
            </a:endParaRPr>
          </a:p>
          <a:p>
            <a:pPr marL="342000" lvl="0" indent="-342000">
              <a:lnSpc>
                <a:spcPct val="114000"/>
              </a:lnSpc>
              <a:spcAft>
                <a:spcPts val="995"/>
              </a:spcAft>
              <a:buFont typeface="+mj-lt"/>
              <a:buAutoNum type="arabicPeriod" startAt="16"/>
            </a:pPr>
            <a:r>
              <a:rPr lang="en-US" sz="1000" dirty="0">
                <a:latin typeface="Arial" panose="020B0604020202020204" pitchFamily="34" charset="0"/>
                <a:cs typeface="Arial" panose="020B0604020202020204" pitchFamily="34" charset="0"/>
              </a:rPr>
              <a:t>To verify the variable type of </a:t>
            </a:r>
            <a:r>
              <a:rPr lang="en-US" sz="1000" i="1" dirty="0">
                <a:latin typeface="Arial" panose="020B0604020202020204" pitchFamily="34" charset="0"/>
                <a:cs typeface="Arial" panose="020B0604020202020204" pitchFamily="34" charset="0"/>
              </a:rPr>
              <a:t>$num3</a:t>
            </a:r>
            <a:r>
              <a:rPr lang="en-US" sz="1000" dirty="0">
                <a:latin typeface="Arial" panose="020B0604020202020204" pitchFamily="34" charset="0"/>
                <a:cs typeface="Arial" panose="020B0604020202020204" pitchFamily="34" charset="0"/>
              </a:rPr>
              <a:t>, type the following command, and then press Enter:</a:t>
            </a:r>
            <a:endParaRPr lang="en-GB" sz="1000" dirty="0">
              <a:latin typeface="Arial" panose="020B0604020202020204" pitchFamily="34" charset="0"/>
              <a:cs typeface="Arial" panose="020B0604020202020204" pitchFamily="34" charset="0"/>
            </a:endParaRPr>
          </a:p>
          <a:p>
            <a:pPr lvl="1">
              <a:lnSpc>
                <a:spcPct val="114000"/>
              </a:lnSpc>
              <a:spcAft>
                <a:spcPts val="995"/>
              </a:spcAft>
            </a:pPr>
            <a:r>
              <a:rPr lang="en-US" sz="1000" dirty="0">
                <a:latin typeface="Arial" panose="020B0604020202020204" pitchFamily="34" charset="0"/>
                <a:cs typeface="Arial" panose="020B0604020202020204" pitchFamily="34" charset="0"/>
              </a:rPr>
              <a:t>$num3.GetType()</a:t>
            </a:r>
            <a:endParaRPr lang="en-GB" sz="1000" dirty="0">
              <a:latin typeface="Arial" panose="020B0604020202020204" pitchFamily="34" charset="0"/>
              <a:cs typeface="Arial" panose="020B0604020202020204" pitchFamily="34" charset="0"/>
            </a:endParaRPr>
          </a:p>
          <a:p>
            <a:pPr marL="342000" lvl="0" indent="-342000">
              <a:lnSpc>
                <a:spcPct val="114000"/>
              </a:lnSpc>
              <a:spcAft>
                <a:spcPts val="995"/>
              </a:spcAft>
              <a:buFont typeface="+mj-lt"/>
              <a:buAutoNum type="arabicPeriod" startAt="16"/>
            </a:pPr>
            <a:r>
              <a:rPr lang="en-US" sz="1000" dirty="0">
                <a:latin typeface="Arial" panose="020B0604020202020204" pitchFamily="34" charset="0"/>
                <a:cs typeface="Arial" panose="020B0604020202020204" pitchFamily="34" charset="0"/>
              </a:rPr>
              <a:t>To set </a:t>
            </a:r>
            <a:r>
              <a:rPr lang="en-US" sz="1000" i="1" dirty="0">
                <a:latin typeface="Arial" panose="020B0604020202020204" pitchFamily="34" charset="0"/>
                <a:cs typeface="Arial" panose="020B0604020202020204" pitchFamily="34" charset="0"/>
              </a:rPr>
              <a:t>$date1</a:t>
            </a:r>
            <a:r>
              <a:rPr lang="en-US" sz="1000" dirty="0">
                <a:latin typeface="Arial" panose="020B0604020202020204" pitchFamily="34" charset="0"/>
                <a:cs typeface="Arial" panose="020B0604020202020204" pitchFamily="34" charset="0"/>
              </a:rPr>
              <a:t> as a string, type the following command, and then press Enter:</a:t>
            </a:r>
            <a:endParaRPr lang="en-GB" sz="1000" dirty="0">
              <a:latin typeface="Arial" panose="020B0604020202020204" pitchFamily="34" charset="0"/>
              <a:cs typeface="Arial" panose="020B0604020202020204" pitchFamily="34" charset="0"/>
            </a:endParaRPr>
          </a:p>
          <a:p>
            <a:pPr lvl="1">
              <a:lnSpc>
                <a:spcPct val="114000"/>
              </a:lnSpc>
              <a:spcAft>
                <a:spcPts val="995"/>
              </a:spcAft>
            </a:pPr>
            <a:r>
              <a:rPr lang="en-US" sz="1000" dirty="0">
                <a:latin typeface="Arial" panose="020B0604020202020204" pitchFamily="34" charset="0"/>
                <a:cs typeface="Arial" panose="020B0604020202020204" pitchFamily="34" charset="0"/>
              </a:rPr>
              <a:t>$date1 = "March 5, 2019 11:45 PM"</a:t>
            </a:r>
            <a:endParaRPr lang="en-GB" sz="1000" dirty="0">
              <a:latin typeface="Arial" panose="020B0604020202020204" pitchFamily="34" charset="0"/>
              <a:cs typeface="Arial" panose="020B0604020202020204" pitchFamily="34" charset="0"/>
            </a:endParaRPr>
          </a:p>
          <a:p>
            <a:pPr marL="342000" lvl="0" indent="-342000">
              <a:lnSpc>
                <a:spcPct val="114000"/>
              </a:lnSpc>
              <a:spcAft>
                <a:spcPts val="995"/>
              </a:spcAft>
              <a:buFont typeface="+mj-lt"/>
              <a:buAutoNum type="arabicPeriod" startAt="16"/>
            </a:pPr>
            <a:r>
              <a:rPr lang="en-US" sz="1000" dirty="0">
                <a:latin typeface="Arial" panose="020B0604020202020204" pitchFamily="34" charset="0"/>
                <a:cs typeface="Arial" panose="020B0604020202020204" pitchFamily="34" charset="0"/>
              </a:rPr>
              <a:t>To set </a:t>
            </a:r>
            <a:r>
              <a:rPr lang="en-US" sz="1000" i="1" dirty="0">
                <a:latin typeface="Arial" panose="020B0604020202020204" pitchFamily="34" charset="0"/>
                <a:cs typeface="Arial" panose="020B0604020202020204" pitchFamily="34" charset="0"/>
              </a:rPr>
              <a:t>$date2</a:t>
            </a:r>
            <a:r>
              <a:rPr lang="en-US" sz="1000" dirty="0">
                <a:latin typeface="Arial" panose="020B0604020202020204" pitchFamily="34" charset="0"/>
                <a:cs typeface="Arial" panose="020B0604020202020204" pitchFamily="34" charset="0"/>
              </a:rPr>
              <a:t> as a DateTime type, type the following command, and then press Enter:</a:t>
            </a:r>
            <a:endParaRPr lang="en-GB" sz="1000" dirty="0">
              <a:latin typeface="Arial" panose="020B0604020202020204" pitchFamily="34" charset="0"/>
              <a:cs typeface="Arial" panose="020B0604020202020204" pitchFamily="34" charset="0"/>
            </a:endParaRPr>
          </a:p>
          <a:p>
            <a:pPr lvl="1">
              <a:lnSpc>
                <a:spcPct val="114000"/>
              </a:lnSpc>
              <a:spcAft>
                <a:spcPts val="995"/>
              </a:spcAft>
            </a:pPr>
            <a:r>
              <a:rPr lang="en-US" sz="1000" dirty="0">
                <a:latin typeface="Arial" panose="020B0604020202020204" pitchFamily="34" charset="0"/>
                <a:cs typeface="Arial" panose="020B0604020202020204" pitchFamily="34" charset="0"/>
              </a:rPr>
              <a:t>[DateTime]$Date2 = "March 5, 2019 11:45 PM"</a:t>
            </a:r>
            <a:endParaRPr lang="en-GB" sz="1000" dirty="0">
              <a:latin typeface="Arial" panose="020B0604020202020204" pitchFamily="34" charset="0"/>
              <a:cs typeface="Arial" panose="020B0604020202020204" pitchFamily="34" charset="0"/>
            </a:endParaRPr>
          </a:p>
          <a:p>
            <a:pPr marL="342000" lvl="0" indent="-342000">
              <a:lnSpc>
                <a:spcPct val="114000"/>
              </a:lnSpc>
              <a:spcAft>
                <a:spcPts val="995"/>
              </a:spcAft>
              <a:buFont typeface="+mj-lt"/>
              <a:buAutoNum type="arabicPeriod" startAt="16"/>
            </a:pPr>
            <a:r>
              <a:rPr lang="en-US" sz="1000" dirty="0">
                <a:latin typeface="Arial" panose="020B0604020202020204" pitchFamily="34" charset="0"/>
                <a:cs typeface="Arial" panose="020B0604020202020204" pitchFamily="34" charset="0"/>
              </a:rPr>
              <a:t>To verify the variable type of </a:t>
            </a:r>
            <a:r>
              <a:rPr lang="en-US" sz="1000" i="1" dirty="0">
                <a:latin typeface="Arial" panose="020B0604020202020204" pitchFamily="34" charset="0"/>
                <a:cs typeface="Arial" panose="020B0604020202020204" pitchFamily="34" charset="0"/>
              </a:rPr>
              <a:t>$date1</a:t>
            </a:r>
            <a:r>
              <a:rPr lang="en-US" sz="1000" dirty="0">
                <a:latin typeface="Arial" panose="020B0604020202020204" pitchFamily="34" charset="0"/>
                <a:cs typeface="Arial" panose="020B0604020202020204" pitchFamily="34" charset="0"/>
              </a:rPr>
              <a:t>, type the following command, and then press Enter:</a:t>
            </a:r>
            <a:endParaRPr lang="en-GB" sz="1000" dirty="0">
              <a:latin typeface="Arial" panose="020B0604020202020204" pitchFamily="34" charset="0"/>
              <a:cs typeface="Arial" panose="020B0604020202020204" pitchFamily="34" charset="0"/>
            </a:endParaRPr>
          </a:p>
          <a:p>
            <a:pPr lvl="1">
              <a:lnSpc>
                <a:spcPct val="114000"/>
              </a:lnSpc>
              <a:spcAft>
                <a:spcPts val="995"/>
              </a:spcAft>
            </a:pPr>
            <a:r>
              <a:rPr lang="en-US" sz="1000" dirty="0">
                <a:latin typeface="Arial" panose="020B0604020202020204" pitchFamily="34" charset="0"/>
                <a:cs typeface="Arial" panose="020B0604020202020204" pitchFamily="34" charset="0"/>
              </a:rPr>
              <a:t>$date1.GetType()</a:t>
            </a:r>
            <a:endParaRPr lang="en-GB" sz="10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6B0B4D37-388A-4BD6-818D-34728C1C19E5}" type="slidenum">
              <a:rPr lang="en-GB" smtClean="0"/>
              <a:t>10</a:t>
            </a:fld>
            <a:endParaRPr lang="en-GB" dirty="0"/>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IN" sz="1000" dirty="0">
                <a:latin typeface="Arial"/>
              </a:rPr>
              <a:t>(More notes on the next slide)</a:t>
            </a:r>
            <a:endParaRPr lang="en-GB" sz="1000" dirty="0">
              <a:latin typeface="Arial"/>
            </a:endParaRP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a:rPr>
              <a:t>10961C</a:t>
            </a: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7: Working with variables, arrays, and hash tables</a:t>
            </a:r>
            <a:endParaRPr lang="en-GB" sz="1200" b="1" dirty="0">
              <a:solidFill>
                <a:srgbClr val="336699"/>
              </a:solidFill>
              <a:latin typeface="Arial"/>
            </a:endParaRPr>
          </a:p>
        </p:txBody>
      </p:sp>
    </p:spTree>
    <p:extLst>
      <p:ext uri="{BB962C8B-B14F-4D97-AF65-F5344CB8AC3E}">
        <p14:creationId xmlns:p14="http://schemas.microsoft.com/office/powerpoint/2010/main" val="23078964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000" lvl="0" indent="-342000">
              <a:lnSpc>
                <a:spcPct val="114000"/>
              </a:lnSpc>
              <a:spcAft>
                <a:spcPts val="995"/>
              </a:spcAft>
              <a:buFont typeface="+mj-lt"/>
              <a:buAutoNum type="arabicPeriod" startAt="26"/>
            </a:pPr>
            <a:r>
              <a:rPr lang="en-US" sz="1000" dirty="0">
                <a:latin typeface="Arial" panose="020B0604020202020204" pitchFamily="34" charset="0"/>
                <a:cs typeface="Arial" panose="020B0604020202020204" pitchFamily="34" charset="0"/>
              </a:rPr>
              <a:t>To verify the variable type of </a:t>
            </a:r>
            <a:r>
              <a:rPr lang="en-US" sz="1000" i="1" dirty="0">
                <a:latin typeface="Arial" panose="020B0604020202020204" pitchFamily="34" charset="0"/>
                <a:cs typeface="Arial" panose="020B0604020202020204" pitchFamily="34" charset="0"/>
              </a:rPr>
              <a:t>$date2</a:t>
            </a:r>
            <a:r>
              <a:rPr lang="en-US" sz="1000" dirty="0">
                <a:latin typeface="Arial" panose="020B0604020202020204" pitchFamily="34" charset="0"/>
                <a:cs typeface="Arial" panose="020B0604020202020204" pitchFamily="34" charset="0"/>
              </a:rPr>
              <a:t>, type the following command, and then press Enter:</a:t>
            </a:r>
            <a:endParaRPr lang="en-GB" sz="1000" dirty="0">
              <a:latin typeface="Arial" panose="020B0604020202020204" pitchFamily="34" charset="0"/>
              <a:cs typeface="Arial" panose="020B0604020202020204" pitchFamily="34" charset="0"/>
            </a:endParaRPr>
          </a:p>
          <a:p>
            <a:pPr lvl="1">
              <a:lnSpc>
                <a:spcPct val="114000"/>
              </a:lnSpc>
              <a:spcAft>
                <a:spcPts val="995"/>
              </a:spcAft>
            </a:pPr>
            <a:r>
              <a:rPr lang="en-US" sz="1000" dirty="0">
                <a:latin typeface="Arial" panose="020B0604020202020204" pitchFamily="34" charset="0"/>
                <a:cs typeface="Arial" panose="020B0604020202020204" pitchFamily="34" charset="0"/>
              </a:rPr>
              <a:t>$date2.GetType()</a:t>
            </a:r>
            <a:endParaRPr lang="en-GB" sz="1000" dirty="0">
              <a:latin typeface="Arial" panose="020B0604020202020204" pitchFamily="34" charset="0"/>
              <a:cs typeface="Arial" panose="020B0604020202020204" pitchFamily="34" charset="0"/>
            </a:endParaRPr>
          </a:p>
          <a:p>
            <a:pPr marL="342000" lvl="0" indent="-342000">
              <a:lnSpc>
                <a:spcPct val="114000"/>
              </a:lnSpc>
              <a:spcAft>
                <a:spcPts val="995"/>
              </a:spcAft>
              <a:buFont typeface="+mj-lt"/>
              <a:buAutoNum type="arabicPeriod" startAt="26"/>
            </a:pPr>
            <a:r>
              <a:rPr lang="en-US" sz="1000" dirty="0">
                <a:latin typeface="Arial" panose="020B0604020202020204" pitchFamily="34" charset="0"/>
                <a:cs typeface="Arial" panose="020B0604020202020204" pitchFamily="34" charset="0"/>
              </a:rPr>
              <a:t>To attempt to convert a string to a 32-bit integer, type the following command, and then press Enter:</a:t>
            </a:r>
            <a:endParaRPr lang="en-GB" sz="1000" dirty="0">
              <a:latin typeface="Arial" panose="020B0604020202020204" pitchFamily="34" charset="0"/>
              <a:cs typeface="Arial" panose="020B0604020202020204" pitchFamily="34" charset="0"/>
            </a:endParaRPr>
          </a:p>
          <a:p>
            <a:pPr lvl="1">
              <a:lnSpc>
                <a:spcPct val="114000"/>
              </a:lnSpc>
              <a:spcAft>
                <a:spcPts val="995"/>
              </a:spcAft>
            </a:pPr>
            <a:r>
              <a:rPr lang="en-US" sz="1000" dirty="0">
                <a:latin typeface="Arial" panose="020B0604020202020204" pitchFamily="34" charset="0"/>
                <a:cs typeface="Arial" panose="020B0604020202020204" pitchFamily="34" charset="0"/>
              </a:rPr>
              <a:t>[Int]$num4 = "Text that can't convert"</a:t>
            </a:r>
            <a:endParaRPr lang="en-GB" sz="1000" dirty="0">
              <a:latin typeface="Arial" panose="020B0604020202020204" pitchFamily="34" charset="0"/>
              <a:cs typeface="Arial" panose="020B0604020202020204" pitchFamily="34" charset="0"/>
            </a:endParaRPr>
          </a:p>
          <a:p>
            <a:pPr marL="342000" lvl="0" indent="-342000">
              <a:lnSpc>
                <a:spcPct val="114000"/>
              </a:lnSpc>
              <a:spcAft>
                <a:spcPts val="995"/>
              </a:spcAft>
              <a:buFont typeface="+mj-lt"/>
              <a:buAutoNum type="arabicPeriod" startAt="26"/>
            </a:pPr>
            <a:r>
              <a:rPr lang="en-US" sz="1000" dirty="0">
                <a:latin typeface="Arial" panose="020B0604020202020204" pitchFamily="34" charset="0"/>
                <a:cs typeface="Arial" panose="020B0604020202020204" pitchFamily="34" charset="0"/>
              </a:rPr>
              <a:t>To view how variable types can convert during operations, type the following command, and then press Enter:</a:t>
            </a:r>
            <a:endParaRPr lang="en-GB" sz="1000" dirty="0">
              <a:latin typeface="Arial" panose="020B0604020202020204" pitchFamily="34" charset="0"/>
              <a:cs typeface="Arial" panose="020B0604020202020204" pitchFamily="34" charset="0"/>
            </a:endParaRPr>
          </a:p>
          <a:p>
            <a:pPr lvl="1">
              <a:lnSpc>
                <a:spcPct val="114000"/>
              </a:lnSpc>
              <a:spcAft>
                <a:spcPts val="995"/>
              </a:spcAft>
            </a:pPr>
            <a:r>
              <a:rPr lang="en-US" sz="1000" dirty="0">
                <a:latin typeface="Arial" panose="020B0604020202020204" pitchFamily="34" charset="0"/>
                <a:cs typeface="Arial" panose="020B0604020202020204" pitchFamily="34" charset="0"/>
              </a:rPr>
              <a:t>$num2 + $num3</a:t>
            </a:r>
            <a:endParaRPr lang="en-GB" sz="1000" dirty="0">
              <a:latin typeface="Arial" panose="020B0604020202020204" pitchFamily="34" charset="0"/>
              <a:cs typeface="Arial" panose="020B0604020202020204" pitchFamily="34" charset="0"/>
            </a:endParaRPr>
          </a:p>
          <a:p>
            <a:pPr marL="342000" lvl="0" indent="-342000">
              <a:lnSpc>
                <a:spcPct val="114000"/>
              </a:lnSpc>
              <a:spcAft>
                <a:spcPts val="995"/>
              </a:spcAft>
              <a:buFont typeface="+mj-lt"/>
              <a:buAutoNum type="arabicPeriod" startAt="26"/>
            </a:pPr>
            <a:r>
              <a:rPr lang="en-US" sz="1000" dirty="0">
                <a:latin typeface="Arial" panose="020B0604020202020204" pitchFamily="34" charset="0"/>
                <a:cs typeface="Arial" panose="020B0604020202020204" pitchFamily="34" charset="0"/>
              </a:rPr>
              <a:t>To view how variable types can convert during operations, type the following command, and then press Enter:</a:t>
            </a:r>
            <a:endParaRPr lang="en-GB" sz="1000" dirty="0">
              <a:latin typeface="Arial" panose="020B0604020202020204" pitchFamily="34" charset="0"/>
              <a:cs typeface="Arial" panose="020B0604020202020204" pitchFamily="34" charset="0"/>
            </a:endParaRPr>
          </a:p>
          <a:p>
            <a:pPr lvl="1">
              <a:lnSpc>
                <a:spcPct val="114000"/>
              </a:lnSpc>
              <a:spcAft>
                <a:spcPts val="995"/>
              </a:spcAft>
            </a:pPr>
            <a:r>
              <a:rPr lang="en-US" sz="1000" dirty="0">
                <a:latin typeface="Arial" panose="020B0604020202020204" pitchFamily="34" charset="0"/>
                <a:cs typeface="Arial" panose="020B0604020202020204" pitchFamily="34" charset="0"/>
              </a:rPr>
              <a:t>$num3 + $num2</a:t>
            </a:r>
            <a:endParaRPr lang="en-GB" sz="1000" dirty="0">
              <a:latin typeface="Arial" panose="020B0604020202020204" pitchFamily="34" charset="0"/>
              <a:cs typeface="Arial" panose="020B0604020202020204" pitchFamily="34" charset="0"/>
            </a:endParaRPr>
          </a:p>
          <a:p>
            <a:pPr marL="342000" lvl="0" indent="-342000">
              <a:lnSpc>
                <a:spcPct val="114000"/>
              </a:lnSpc>
              <a:spcAft>
                <a:spcPts val="995"/>
              </a:spcAft>
              <a:buFont typeface="+mj-lt"/>
              <a:buAutoNum type="arabicPeriod" startAt="26"/>
            </a:pPr>
            <a:r>
              <a:rPr lang="en-US" sz="1000" dirty="0">
                <a:latin typeface="Arial" panose="020B0604020202020204" pitchFamily="34" charset="0"/>
                <a:cs typeface="Arial" panose="020B0604020202020204" pitchFamily="34" charset="0"/>
              </a:rPr>
              <a:t>To view how variable types can fail to convert during operations, type the following command, and then press Enter:</a:t>
            </a:r>
            <a:endParaRPr lang="en-GB" sz="1000" dirty="0">
              <a:latin typeface="Arial" panose="020B0604020202020204" pitchFamily="34" charset="0"/>
              <a:cs typeface="Arial" panose="020B0604020202020204" pitchFamily="34" charset="0"/>
            </a:endParaRPr>
          </a:p>
          <a:p>
            <a:pPr lvl="1">
              <a:lnSpc>
                <a:spcPct val="114000"/>
              </a:lnSpc>
              <a:spcAft>
                <a:spcPts val="995"/>
              </a:spcAft>
            </a:pPr>
            <a:r>
              <a:rPr lang="en-US" sz="1000" dirty="0">
                <a:latin typeface="Arial" panose="020B0604020202020204" pitchFamily="34" charset="0"/>
                <a:cs typeface="Arial" panose="020B0604020202020204" pitchFamily="34" charset="0"/>
              </a:rPr>
              <a:t>$num3 + $logFile</a:t>
            </a:r>
            <a:endParaRPr lang="en-GB" sz="1000" dirty="0">
              <a:latin typeface="Arial" panose="020B0604020202020204" pitchFamily="34" charset="0"/>
              <a:cs typeface="Arial" panose="020B0604020202020204" pitchFamily="34" charset="0"/>
            </a:endParaRPr>
          </a:p>
          <a:p>
            <a:pPr marL="342000" indent="-342000">
              <a:lnSpc>
                <a:spcPct val="114000"/>
              </a:lnSpc>
              <a:spcAft>
                <a:spcPts val="995"/>
              </a:spcAft>
              <a:buFont typeface="+mj-lt"/>
              <a:buAutoNum type="arabicPeriod" startAt="26"/>
            </a:pPr>
            <a:r>
              <a:rPr lang="en-US" sz="1000" dirty="0">
                <a:latin typeface="Arial" panose="020B0604020202020204" pitchFamily="34" charset="0"/>
                <a:cs typeface="Arial" panose="020B0604020202020204" pitchFamily="34" charset="0"/>
              </a:rPr>
              <a:t>Close the Windows PowerShell prompt.</a:t>
            </a:r>
            <a:endParaRPr lang="en-GB" sz="1000" dirty="0">
              <a:solidFill>
                <a:prstClr val="black"/>
              </a:solidFill>
              <a:latin typeface="Arial" panose="020B0604020202020204" pitchFamily="34" charset="0"/>
              <a:ea typeface="Times New Roman"/>
              <a:cs typeface="Arial" panose="020B0604020202020204" pitchFamily="34" charset="0"/>
            </a:endParaRPr>
          </a:p>
        </p:txBody>
      </p:sp>
      <p:sp>
        <p:nvSpPr>
          <p:cNvPr id="4" name="Slide Number Placeholder 3"/>
          <p:cNvSpPr>
            <a:spLocks noGrp="1"/>
          </p:cNvSpPr>
          <p:nvPr>
            <p:ph type="sldNum" sz="quarter" idx="10"/>
          </p:nvPr>
        </p:nvSpPr>
        <p:spPr/>
        <p:txBody>
          <a:bodyPr/>
          <a:lstStyle/>
          <a:p>
            <a:fld id="{6B0B4D37-388A-4BD6-818D-34728C1C19E5}" type="slidenum">
              <a:rPr lang="en-GB" smtClean="0"/>
              <a:t>11</a:t>
            </a:fld>
            <a:endParaRPr lang="en-GB" dirty="0"/>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a:rPr>
              <a:t>10961C</a:t>
            </a: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7: Working with variables, arrays, and hash tables</a:t>
            </a:r>
            <a:endParaRPr lang="en-GB" sz="1200" b="1" dirty="0">
              <a:solidFill>
                <a:srgbClr val="336699"/>
              </a:solidFill>
              <a:latin typeface="Arial"/>
            </a:endParaRPr>
          </a:p>
        </p:txBody>
      </p:sp>
    </p:spTree>
    <p:extLst>
      <p:ext uri="{BB962C8B-B14F-4D97-AF65-F5344CB8AC3E}">
        <p14:creationId xmlns:p14="http://schemas.microsoft.com/office/powerpoint/2010/main" val="34478278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GB" sz="1000" dirty="0">
                <a:latin typeface="Arial"/>
                <a:ea typeface="Calibri"/>
                <a:cs typeface="Times New Roman"/>
              </a:rPr>
              <a:t>Briefly describe the topics included in this lesson.</a:t>
            </a:r>
          </a:p>
          <a:p>
            <a:pPr>
              <a:lnSpc>
                <a:spcPct val="115000"/>
              </a:lnSpc>
              <a:spcAft>
                <a:spcPts val="1000"/>
              </a:spcAft>
            </a:pPr>
            <a:r>
              <a:rPr lang="en-GB" sz="1000" b="1" dirty="0">
                <a:latin typeface="Arial"/>
                <a:ea typeface="Calibri"/>
                <a:cs typeface="Times New Roman"/>
              </a:rPr>
              <a:t>Question</a:t>
            </a:r>
            <a:endParaRPr lang="en-GB" sz="1000" dirty="0">
              <a:latin typeface="Arial"/>
              <a:ea typeface="Calibri"/>
              <a:cs typeface="Times New Roman"/>
            </a:endParaRPr>
          </a:p>
          <a:p>
            <a:pPr>
              <a:lnSpc>
                <a:spcPct val="115000"/>
              </a:lnSpc>
              <a:spcAft>
                <a:spcPts val="1000"/>
              </a:spcAft>
            </a:pPr>
            <a:r>
              <a:rPr lang="en-GB" sz="1000" dirty="0">
                <a:latin typeface="Arial"/>
                <a:ea typeface="Calibri"/>
                <a:cs typeface="Times New Roman"/>
              </a:rPr>
              <a:t>Why is it important to understand how to use </a:t>
            </a:r>
            <a:r>
              <a:rPr lang="en-GB" sz="1000" b="1" dirty="0">
                <a:latin typeface="Arial"/>
                <a:ea typeface="Calibri"/>
                <a:cs typeface="Times New Roman"/>
              </a:rPr>
              <a:t>Get-Member</a:t>
            </a:r>
            <a:r>
              <a:rPr lang="en-GB" sz="1000" dirty="0">
                <a:latin typeface="Arial"/>
                <a:ea typeface="Calibri"/>
                <a:cs typeface="Times New Roman"/>
              </a:rPr>
              <a:t> when manipulating variables?</a:t>
            </a:r>
          </a:p>
          <a:p>
            <a:pPr>
              <a:lnSpc>
                <a:spcPct val="115000"/>
              </a:lnSpc>
              <a:spcAft>
                <a:spcPts val="1000"/>
              </a:spcAft>
            </a:pPr>
            <a:r>
              <a:rPr lang="en-GB" sz="1000" b="1" dirty="0">
                <a:latin typeface="Arial"/>
                <a:ea typeface="Calibri"/>
                <a:cs typeface="Times New Roman"/>
              </a:rPr>
              <a:t>Answer</a:t>
            </a:r>
            <a:endParaRPr lang="en-GB" sz="1000" dirty="0">
              <a:latin typeface="Arial"/>
              <a:ea typeface="Calibri"/>
              <a:cs typeface="Times New Roman"/>
            </a:endParaRPr>
          </a:p>
          <a:p>
            <a:pPr>
              <a:lnSpc>
                <a:spcPct val="115000"/>
              </a:lnSpc>
              <a:spcAft>
                <a:spcPts val="1000"/>
              </a:spcAft>
            </a:pPr>
            <a:r>
              <a:rPr lang="en-GB" sz="1000" dirty="0">
                <a:latin typeface="Arial"/>
                <a:ea typeface="Calibri"/>
                <a:cs typeface="Times New Roman"/>
              </a:rPr>
              <a:t>The </a:t>
            </a:r>
            <a:r>
              <a:rPr lang="en-GB" sz="1000" b="1" dirty="0">
                <a:latin typeface="Arial"/>
                <a:ea typeface="Calibri"/>
                <a:cs typeface="Times New Roman"/>
              </a:rPr>
              <a:t>Get-Member</a:t>
            </a:r>
            <a:r>
              <a:rPr lang="en-GB" sz="1000" dirty="0">
                <a:latin typeface="Arial"/>
                <a:ea typeface="Calibri"/>
                <a:cs typeface="Times New Roman"/>
              </a:rPr>
              <a:t> cmdlet identifies the properties and methods that are available for a specific variable type. You need this information to identify which actions are available by using methods. You also use this information as a starting point for research on how to use the methods.</a:t>
            </a:r>
          </a:p>
        </p:txBody>
      </p:sp>
      <p:sp>
        <p:nvSpPr>
          <p:cNvPr id="4" name="Slide Number Placeholder 3"/>
          <p:cNvSpPr>
            <a:spLocks noGrp="1"/>
          </p:cNvSpPr>
          <p:nvPr>
            <p:ph type="sldNum" sz="quarter" idx="10"/>
          </p:nvPr>
        </p:nvSpPr>
        <p:spPr/>
        <p:txBody>
          <a:bodyPr/>
          <a:lstStyle/>
          <a:p>
            <a:fld id="{6B0B4D37-388A-4BD6-818D-34728C1C19E5}" type="slidenum">
              <a:rPr lang="en-GB" smtClean="0"/>
              <a:t>12</a:t>
            </a:fld>
            <a:endParaRPr lang="en-GB"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7: Working with variables, arrays, and hash tables</a:t>
            </a:r>
            <a:endParaRPr lang="en-GB" sz="1200" b="1" dirty="0">
              <a:solidFill>
                <a:srgbClr val="336699"/>
              </a:solidFill>
              <a:latin typeface="Arial"/>
            </a:endParaRPr>
          </a:p>
        </p:txBody>
      </p:sp>
    </p:spTree>
    <p:extLst>
      <p:ext uri="{BB962C8B-B14F-4D97-AF65-F5344CB8AC3E}">
        <p14:creationId xmlns:p14="http://schemas.microsoft.com/office/powerpoint/2010/main" val="3069186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dirty="0">
                <a:latin typeface="Arial"/>
                <a:ea typeface="Calibri"/>
                <a:cs typeface="Times New Roman"/>
              </a:rPr>
              <a:t>Ensure that students understand they can use </a:t>
            </a:r>
            <a:r>
              <a:rPr lang="en-GB" sz="1000" b="1" dirty="0">
                <a:latin typeface="Arial"/>
                <a:ea typeface="Calibri"/>
                <a:cs typeface="Times New Roman"/>
              </a:rPr>
              <a:t>Get-Member</a:t>
            </a:r>
            <a:r>
              <a:rPr lang="en-GB" sz="1000" dirty="0">
                <a:latin typeface="Arial"/>
                <a:ea typeface="Calibri"/>
                <a:cs typeface="Times New Roman"/>
              </a:rPr>
              <a:t> to view the properties and methods for any variable. They might need to do further research to understand how to use the properties and methods.</a:t>
            </a:r>
          </a:p>
        </p:txBody>
      </p:sp>
      <p:sp>
        <p:nvSpPr>
          <p:cNvPr id="4" name="Slide Number Placeholder 3"/>
          <p:cNvSpPr>
            <a:spLocks noGrp="1"/>
          </p:cNvSpPr>
          <p:nvPr>
            <p:ph type="sldNum" sz="quarter" idx="10"/>
          </p:nvPr>
        </p:nvSpPr>
        <p:spPr/>
        <p:txBody>
          <a:bodyPr/>
          <a:lstStyle/>
          <a:p>
            <a:fld id="{6B0B4D37-388A-4BD6-818D-34728C1C19E5}" type="slidenum">
              <a:rPr lang="en-GB" smtClean="0"/>
              <a:t>13</a:t>
            </a:fld>
            <a:endParaRPr lang="en-GB"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7: Working with variables, arrays, and hash tables</a:t>
            </a:r>
            <a:endParaRPr lang="en-GB" sz="1200" b="1" dirty="0">
              <a:solidFill>
                <a:srgbClr val="336699"/>
              </a:solidFill>
              <a:latin typeface="Arial"/>
            </a:endParaRPr>
          </a:p>
        </p:txBody>
      </p:sp>
    </p:spTree>
    <p:extLst>
      <p:ext uri="{BB962C8B-B14F-4D97-AF65-F5344CB8AC3E}">
        <p14:creationId xmlns:p14="http://schemas.microsoft.com/office/powerpoint/2010/main" val="26152044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dirty="0">
                <a:latin typeface="Arial"/>
                <a:ea typeface="Calibri"/>
                <a:cs typeface="Times New Roman"/>
              </a:rPr>
              <a:t>Describe some of the properties and methods available for working with string variables.</a:t>
            </a:r>
          </a:p>
        </p:txBody>
      </p:sp>
      <p:sp>
        <p:nvSpPr>
          <p:cNvPr id="4" name="Slide Number Placeholder 3"/>
          <p:cNvSpPr>
            <a:spLocks noGrp="1"/>
          </p:cNvSpPr>
          <p:nvPr>
            <p:ph type="sldNum" sz="quarter" idx="10"/>
          </p:nvPr>
        </p:nvSpPr>
        <p:spPr/>
        <p:txBody>
          <a:bodyPr/>
          <a:lstStyle/>
          <a:p>
            <a:fld id="{6B0B4D37-388A-4BD6-818D-34728C1C19E5}" type="slidenum">
              <a:rPr lang="en-GB" smtClean="0"/>
              <a:t>14</a:t>
            </a:fld>
            <a:endParaRPr lang="en-GB"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7: Working with variables, arrays, and hash tables</a:t>
            </a:r>
            <a:endParaRPr lang="en-GB" sz="1200" b="1" dirty="0">
              <a:solidFill>
                <a:srgbClr val="336699"/>
              </a:solidFill>
              <a:latin typeface="Arial"/>
            </a:endParaRPr>
          </a:p>
        </p:txBody>
      </p:sp>
    </p:spTree>
    <p:extLst>
      <p:ext uri="{BB962C8B-B14F-4D97-AF65-F5344CB8AC3E}">
        <p14:creationId xmlns:p14="http://schemas.microsoft.com/office/powerpoint/2010/main" val="20881594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r>
              <a:rPr lang="en-US" sz="1000" dirty="0">
                <a:latin typeface="Arial" panose="020B0604020202020204" pitchFamily="34" charset="0"/>
                <a:cs typeface="Arial" panose="020B0604020202020204" pitchFamily="34" charset="0"/>
              </a:rPr>
              <a:t>The steps for this demonstration are stored in </a:t>
            </a:r>
            <a:r>
              <a:rPr lang="en-US" sz="1000" b="1" dirty="0">
                <a:latin typeface="Arial" panose="020B0604020202020204" pitchFamily="34" charset="0"/>
                <a:cs typeface="Arial" panose="020B0604020202020204" pitchFamily="34" charset="0"/>
              </a:rPr>
              <a:t>E:\Mod07\Democode\10961C_Mod07_Demo2.txt</a:t>
            </a:r>
            <a:r>
              <a:rPr lang="en-US" sz="1000" dirty="0">
                <a:latin typeface="Arial" panose="020B0604020202020204" pitchFamily="34" charset="0"/>
                <a:cs typeface="Arial" panose="020B0604020202020204" pitchFamily="34" charset="0"/>
              </a:rPr>
              <a:t>. You can open this file and run the individual commands instead of typing in the demonstration steps.</a:t>
            </a:r>
            <a:endParaRPr lang="en-GB" sz="1000" dirty="0">
              <a:latin typeface="Arial" panose="020B0604020202020204" pitchFamily="34" charset="0"/>
              <a:cs typeface="Arial" panose="020B0604020202020204" pitchFamily="34" charset="0"/>
            </a:endParaRPr>
          </a:p>
          <a:p>
            <a:r>
              <a:rPr lang="en-US" sz="1000" dirty="0">
                <a:latin typeface="Arial" panose="020B0604020202020204" pitchFamily="34" charset="0"/>
                <a:cs typeface="Arial" panose="020B0604020202020204" pitchFamily="34" charset="0"/>
              </a:rPr>
              <a:t> </a:t>
            </a:r>
            <a:endParaRPr lang="en-GB" sz="1000" dirty="0">
              <a:latin typeface="Arial" panose="020B0604020202020204" pitchFamily="34" charset="0"/>
              <a:cs typeface="Arial" panose="020B0604020202020204" pitchFamily="34" charset="0"/>
            </a:endParaRPr>
          </a:p>
          <a:p>
            <a:r>
              <a:rPr lang="en-US" sz="1000" dirty="0">
                <a:latin typeface="Arial" panose="020B0604020202020204" pitchFamily="34" charset="0"/>
                <a:cs typeface="Arial" panose="020B0604020202020204" pitchFamily="34" charset="0"/>
              </a:rPr>
              <a:t>At the end of the demonstration, keep the virtual machines running, because you need them for the next demonstration.</a:t>
            </a:r>
          </a:p>
          <a:p>
            <a:endParaRPr lang="en-GB" sz="1000" dirty="0">
              <a:latin typeface="Arial" panose="020B0604020202020204" pitchFamily="34" charset="0"/>
              <a:ea typeface="Calibri"/>
              <a:cs typeface="Arial" panose="020B0604020202020204" pitchFamily="34" charset="0"/>
            </a:endParaRPr>
          </a:p>
          <a:p>
            <a:pPr>
              <a:lnSpc>
                <a:spcPct val="115000"/>
              </a:lnSpc>
              <a:spcAft>
                <a:spcPts val="1000"/>
              </a:spcAft>
            </a:pPr>
            <a:r>
              <a:rPr lang="en-GB" sz="1000" b="1" dirty="0">
                <a:latin typeface="Arial" panose="020B0604020202020204" pitchFamily="34" charset="0"/>
                <a:ea typeface="Calibri"/>
                <a:cs typeface="Arial" panose="020B0604020202020204" pitchFamily="34" charset="0"/>
              </a:rPr>
              <a:t>Preparation Steps</a:t>
            </a:r>
            <a:endParaRPr lang="en-GB" sz="1000" dirty="0">
              <a:latin typeface="Arial" panose="020B0604020202020204" pitchFamily="34" charset="0"/>
              <a:ea typeface="Calibri"/>
              <a:cs typeface="Arial" panose="020B0604020202020204" pitchFamily="34" charset="0"/>
            </a:endParaRPr>
          </a:p>
          <a:p>
            <a:pPr>
              <a:lnSpc>
                <a:spcPct val="115000"/>
              </a:lnSpc>
              <a:spcAft>
                <a:spcPts val="1000"/>
              </a:spcAft>
            </a:pPr>
            <a:r>
              <a:rPr lang="en-US" sz="1000" dirty="0">
                <a:latin typeface="Arial" panose="020B0604020202020204" pitchFamily="34" charset="0"/>
                <a:cs typeface="Arial" panose="020B0604020202020204" pitchFamily="34" charset="0"/>
              </a:rPr>
              <a:t>For this demonstration, you require the </a:t>
            </a:r>
            <a:r>
              <a:rPr lang="en-US" sz="1000" b="1" dirty="0">
                <a:latin typeface="Arial" panose="020B0604020202020204" pitchFamily="34" charset="0"/>
                <a:cs typeface="Arial" panose="020B0604020202020204" pitchFamily="34" charset="0"/>
              </a:rPr>
              <a:t>10961C-LON-DC1</a:t>
            </a:r>
            <a:r>
              <a:rPr lang="en-US" sz="1000" dirty="0">
                <a:latin typeface="Arial" panose="020B0604020202020204" pitchFamily="34" charset="0"/>
                <a:cs typeface="Arial" panose="020B0604020202020204" pitchFamily="34" charset="0"/>
              </a:rPr>
              <a:t> and </a:t>
            </a:r>
            <a:r>
              <a:rPr lang="en-US" sz="1000" b="1" dirty="0">
                <a:latin typeface="Arial" panose="020B0604020202020204" pitchFamily="34" charset="0"/>
                <a:cs typeface="Arial" panose="020B0604020202020204" pitchFamily="34" charset="0"/>
              </a:rPr>
              <a:t>10961C-LON-CL1</a:t>
            </a:r>
            <a:r>
              <a:rPr lang="en-US" sz="1000" dirty="0">
                <a:latin typeface="Arial" panose="020B0604020202020204" pitchFamily="34" charset="0"/>
                <a:cs typeface="Arial" panose="020B0604020202020204" pitchFamily="34" charset="0"/>
              </a:rPr>
              <a:t> virtual machines. Start each virtual machine, and then sign in with the user name </a:t>
            </a:r>
            <a:r>
              <a:rPr lang="en-US" sz="1000" b="1" dirty="0">
                <a:latin typeface="Arial" panose="020B0604020202020204" pitchFamily="34" charset="0"/>
                <a:cs typeface="Arial" panose="020B0604020202020204" pitchFamily="34" charset="0"/>
              </a:rPr>
              <a:t>Adatum\Administrator</a:t>
            </a:r>
            <a:r>
              <a:rPr lang="en-US" sz="1000" dirty="0">
                <a:latin typeface="Arial" panose="020B0604020202020204" pitchFamily="34" charset="0"/>
                <a:cs typeface="Arial" panose="020B0604020202020204" pitchFamily="34" charset="0"/>
              </a:rPr>
              <a:t> and the password </a:t>
            </a:r>
            <a:r>
              <a:rPr lang="en-US" sz="1000" b="1" dirty="0">
                <a:latin typeface="Arial" panose="020B0604020202020204" pitchFamily="34" charset="0"/>
                <a:cs typeface="Arial" panose="020B0604020202020204" pitchFamily="34" charset="0"/>
              </a:rPr>
              <a:t>Pa55w.rd</a:t>
            </a:r>
            <a:r>
              <a:rPr lang="en-US" sz="1000" dirty="0">
                <a:latin typeface="Arial" panose="020B0604020202020204" pitchFamily="34" charset="0"/>
                <a:cs typeface="Arial" panose="020B0604020202020204" pitchFamily="34" charset="0"/>
              </a:rPr>
              <a:t>.</a:t>
            </a:r>
            <a:endParaRPr lang="en-GB" sz="1000" dirty="0">
              <a:latin typeface="Arial" panose="020B0604020202020204" pitchFamily="34" charset="0"/>
              <a:ea typeface="Calibri"/>
              <a:cs typeface="Arial" panose="020B0604020202020204" pitchFamily="34" charset="0"/>
            </a:endParaRPr>
          </a:p>
          <a:p>
            <a:pPr>
              <a:lnSpc>
                <a:spcPct val="115000"/>
              </a:lnSpc>
              <a:spcAft>
                <a:spcPts val="1000"/>
              </a:spcAft>
            </a:pPr>
            <a:r>
              <a:rPr lang="en-GB" sz="1000" b="1" dirty="0">
                <a:latin typeface="Arial" panose="020B0604020202020204" pitchFamily="34" charset="0"/>
                <a:ea typeface="Calibri"/>
                <a:cs typeface="Arial" panose="020B0604020202020204" pitchFamily="34" charset="0"/>
              </a:rPr>
              <a:t>Demonstration Steps</a:t>
            </a:r>
            <a:endParaRPr lang="en-GB" sz="1000" dirty="0">
              <a:latin typeface="Arial" panose="020B0604020202020204" pitchFamily="34" charset="0"/>
              <a:ea typeface="Calibri"/>
              <a:cs typeface="Arial" panose="020B0604020202020204" pitchFamily="34" charset="0"/>
            </a:endParaRPr>
          </a:p>
          <a:p>
            <a:pPr marL="342000" lvl="0" indent="-342000">
              <a:lnSpc>
                <a:spcPct val="114000"/>
              </a:lnSpc>
              <a:spcAft>
                <a:spcPts val="995"/>
              </a:spcAft>
              <a:buFont typeface="+mj-lt"/>
              <a:buAutoNum type="arabicPeriod"/>
            </a:pPr>
            <a:r>
              <a:rPr lang="en-US" sz="1000" dirty="0">
                <a:latin typeface="Arial" panose="020B0604020202020204" pitchFamily="34" charset="0"/>
                <a:cs typeface="Arial" panose="020B0604020202020204" pitchFamily="34" charset="0"/>
              </a:rPr>
              <a:t>On </a:t>
            </a:r>
            <a:r>
              <a:rPr lang="en-US" sz="1000" b="1" dirty="0">
                <a:latin typeface="Arial" panose="020B0604020202020204" pitchFamily="34" charset="0"/>
                <a:cs typeface="Arial" panose="020B0604020202020204" pitchFamily="34" charset="0"/>
              </a:rPr>
              <a:t>LON-CL1</a:t>
            </a:r>
            <a:r>
              <a:rPr lang="en-US" sz="1000" dirty="0">
                <a:latin typeface="Arial" panose="020B0604020202020204" pitchFamily="34" charset="0"/>
                <a:cs typeface="Arial" panose="020B0604020202020204" pitchFamily="34" charset="0"/>
              </a:rPr>
              <a:t>, right-click the </a:t>
            </a:r>
            <a:r>
              <a:rPr lang="en-US" sz="1000" b="1" dirty="0">
                <a:latin typeface="Arial" panose="020B0604020202020204" pitchFamily="34" charset="0"/>
                <a:cs typeface="Arial" panose="020B0604020202020204" pitchFamily="34" charset="0"/>
              </a:rPr>
              <a:t>Start</a:t>
            </a:r>
            <a:r>
              <a:rPr lang="en-US" sz="1000" dirty="0">
                <a:latin typeface="Arial" panose="020B0604020202020204" pitchFamily="34" charset="0"/>
                <a:cs typeface="Arial" panose="020B0604020202020204" pitchFamily="34" charset="0"/>
              </a:rPr>
              <a:t> button, and then click </a:t>
            </a:r>
            <a:r>
              <a:rPr lang="en-US" sz="1000" b="1" dirty="0">
                <a:latin typeface="Arial" panose="020B0604020202020204" pitchFamily="34" charset="0"/>
                <a:cs typeface="Arial" panose="020B0604020202020204" pitchFamily="34" charset="0"/>
              </a:rPr>
              <a:t>Windows PowerShell (Admin)</a:t>
            </a:r>
            <a:r>
              <a:rPr lang="en-US" sz="1000" dirty="0">
                <a:latin typeface="Arial" panose="020B0604020202020204" pitchFamily="34" charset="0"/>
                <a:cs typeface="Arial" panose="020B0604020202020204" pitchFamily="34" charset="0"/>
              </a:rPr>
              <a:t>.</a:t>
            </a:r>
            <a:endParaRPr lang="en-GB" sz="1000" dirty="0">
              <a:latin typeface="Arial" panose="020B0604020202020204" pitchFamily="34" charset="0"/>
              <a:cs typeface="Arial" panose="020B0604020202020204" pitchFamily="34" charset="0"/>
            </a:endParaRPr>
          </a:p>
          <a:p>
            <a:pPr marL="342000" lvl="0" indent="-342000">
              <a:lnSpc>
                <a:spcPct val="114000"/>
              </a:lnSpc>
              <a:spcAft>
                <a:spcPts val="995"/>
              </a:spcAft>
              <a:buFont typeface="+mj-lt"/>
              <a:buAutoNum type="arabicPeriod"/>
            </a:pPr>
            <a:r>
              <a:rPr lang="en-US" sz="1000" dirty="0">
                <a:latin typeface="Arial" panose="020B0604020202020204" pitchFamily="34" charset="0"/>
                <a:cs typeface="Arial" panose="020B0604020202020204" pitchFamily="34" charset="0"/>
              </a:rPr>
              <a:t>To set </a:t>
            </a:r>
            <a:r>
              <a:rPr lang="en-US" sz="1000" i="1" dirty="0">
                <a:latin typeface="Arial" panose="020B0604020202020204" pitchFamily="34" charset="0"/>
                <a:cs typeface="Arial" panose="020B0604020202020204" pitchFamily="34" charset="0"/>
              </a:rPr>
              <a:t>$logFile</a:t>
            </a:r>
            <a:r>
              <a:rPr lang="en-US" sz="1000" dirty="0">
                <a:latin typeface="Arial" panose="020B0604020202020204" pitchFamily="34" charset="0"/>
                <a:cs typeface="Arial" panose="020B0604020202020204" pitchFamily="34" charset="0"/>
              </a:rPr>
              <a:t> with a value, at the Windows PowerShell prompt, type the following command, and then press Enter:</a:t>
            </a:r>
            <a:endParaRPr lang="en-GB" sz="1000" dirty="0">
              <a:latin typeface="Arial" panose="020B0604020202020204" pitchFamily="34" charset="0"/>
              <a:cs typeface="Arial" panose="020B0604020202020204" pitchFamily="34" charset="0"/>
            </a:endParaRPr>
          </a:p>
          <a:p>
            <a:pPr lvl="1">
              <a:lnSpc>
                <a:spcPct val="114000"/>
              </a:lnSpc>
              <a:spcAft>
                <a:spcPts val="995"/>
              </a:spcAft>
            </a:pPr>
            <a:r>
              <a:rPr lang="en-US" sz="1000" dirty="0">
                <a:latin typeface="Arial" panose="020B0604020202020204" pitchFamily="34" charset="0"/>
                <a:cs typeface="Arial" panose="020B0604020202020204" pitchFamily="34" charset="0"/>
              </a:rPr>
              <a:t>$logFile = "C:\Logs\log.txt"</a:t>
            </a:r>
            <a:endParaRPr lang="en-GB" sz="1000" dirty="0">
              <a:latin typeface="Arial" panose="020B0604020202020204" pitchFamily="34" charset="0"/>
              <a:cs typeface="Arial" panose="020B0604020202020204" pitchFamily="34" charset="0"/>
            </a:endParaRPr>
          </a:p>
          <a:p>
            <a:pPr marL="342000" lvl="0" indent="-342000">
              <a:lnSpc>
                <a:spcPct val="114000"/>
              </a:lnSpc>
              <a:spcAft>
                <a:spcPts val="995"/>
              </a:spcAft>
              <a:buFont typeface="+mj-lt"/>
              <a:buAutoNum type="arabicPeriod"/>
            </a:pPr>
            <a:r>
              <a:rPr lang="en-US" sz="1000" dirty="0">
                <a:latin typeface="Arial" panose="020B0604020202020204" pitchFamily="34" charset="0"/>
                <a:cs typeface="Arial" panose="020B0604020202020204" pitchFamily="34" charset="0"/>
              </a:rPr>
              <a:t>To identify whether </a:t>
            </a:r>
            <a:r>
              <a:rPr lang="en-US" sz="1000" i="1" dirty="0">
                <a:latin typeface="Arial" panose="020B0604020202020204" pitchFamily="34" charset="0"/>
                <a:cs typeface="Arial" panose="020B0604020202020204" pitchFamily="34" charset="0"/>
              </a:rPr>
              <a:t>$logFile</a:t>
            </a:r>
            <a:r>
              <a:rPr lang="en-US" sz="1000" dirty="0">
                <a:latin typeface="Arial" panose="020B0604020202020204" pitchFamily="34" charset="0"/>
                <a:cs typeface="Arial" panose="020B0604020202020204" pitchFamily="34" charset="0"/>
              </a:rPr>
              <a:t> contains the text </a:t>
            </a:r>
            <a:r>
              <a:rPr lang="en-US" sz="1000" b="1" dirty="0">
                <a:latin typeface="Arial" panose="020B0604020202020204" pitchFamily="34" charset="0"/>
                <a:cs typeface="Arial" panose="020B0604020202020204" pitchFamily="34" charset="0"/>
              </a:rPr>
              <a:t>C:</a:t>
            </a:r>
            <a:r>
              <a:rPr lang="en-US" sz="1000" dirty="0">
                <a:latin typeface="Arial" panose="020B0604020202020204" pitchFamily="34" charset="0"/>
                <a:cs typeface="Arial" panose="020B0604020202020204" pitchFamily="34" charset="0"/>
              </a:rPr>
              <a:t>, type the following command, and then press Enter:</a:t>
            </a:r>
            <a:endParaRPr lang="en-GB" sz="1000" dirty="0">
              <a:latin typeface="Arial" panose="020B0604020202020204" pitchFamily="34" charset="0"/>
              <a:cs typeface="Arial" panose="020B0604020202020204" pitchFamily="34" charset="0"/>
            </a:endParaRPr>
          </a:p>
          <a:p>
            <a:pPr lvl="1">
              <a:lnSpc>
                <a:spcPct val="114000"/>
              </a:lnSpc>
              <a:spcAft>
                <a:spcPts val="995"/>
              </a:spcAft>
            </a:pPr>
            <a:r>
              <a:rPr lang="en-US" sz="1000" dirty="0">
                <a:latin typeface="Arial" panose="020B0604020202020204" pitchFamily="34" charset="0"/>
                <a:cs typeface="Arial" panose="020B0604020202020204" pitchFamily="34" charset="0"/>
              </a:rPr>
              <a:t>$logFile.Contains("C:")</a:t>
            </a:r>
            <a:endParaRPr lang="en-GB" sz="1000" dirty="0">
              <a:latin typeface="Arial" panose="020B0604020202020204" pitchFamily="34" charset="0"/>
              <a:cs typeface="Arial" panose="020B0604020202020204" pitchFamily="34" charset="0"/>
            </a:endParaRPr>
          </a:p>
          <a:p>
            <a:pPr marL="342000" lvl="0" indent="-342000">
              <a:lnSpc>
                <a:spcPct val="114000"/>
              </a:lnSpc>
              <a:spcAft>
                <a:spcPts val="995"/>
              </a:spcAft>
              <a:buFont typeface="+mj-lt"/>
              <a:buAutoNum type="arabicPeriod"/>
            </a:pPr>
            <a:r>
              <a:rPr lang="en-US" sz="1000" dirty="0">
                <a:latin typeface="Arial" panose="020B0604020202020204" pitchFamily="34" charset="0"/>
                <a:cs typeface="Arial" panose="020B0604020202020204" pitchFamily="34" charset="0"/>
              </a:rPr>
              <a:t>To identify whether </a:t>
            </a:r>
            <a:r>
              <a:rPr lang="en-US" sz="1000" i="1" dirty="0">
                <a:latin typeface="Arial" panose="020B0604020202020204" pitchFamily="34" charset="0"/>
                <a:cs typeface="Arial" panose="020B0604020202020204" pitchFamily="34" charset="0"/>
              </a:rPr>
              <a:t>$logFile</a:t>
            </a:r>
            <a:r>
              <a:rPr lang="en-US" sz="1000" dirty="0">
                <a:latin typeface="Arial" panose="020B0604020202020204" pitchFamily="34" charset="0"/>
                <a:cs typeface="Arial" panose="020B0604020202020204" pitchFamily="34" charset="0"/>
              </a:rPr>
              <a:t> contains the text </a:t>
            </a:r>
            <a:r>
              <a:rPr lang="en-US" sz="1000" i="1" dirty="0">
                <a:latin typeface="Arial" panose="020B0604020202020204" pitchFamily="34" charset="0"/>
                <a:cs typeface="Arial" panose="020B0604020202020204" pitchFamily="34" charset="0"/>
              </a:rPr>
              <a:t>D:</a:t>
            </a:r>
            <a:r>
              <a:rPr lang="en-US" sz="1000" dirty="0">
                <a:latin typeface="Arial" panose="020B0604020202020204" pitchFamily="34" charset="0"/>
                <a:cs typeface="Arial" panose="020B0604020202020204" pitchFamily="34" charset="0"/>
              </a:rPr>
              <a:t>, type the following command, and then press Enter:</a:t>
            </a:r>
            <a:endParaRPr lang="en-GB" sz="1000" dirty="0">
              <a:latin typeface="Arial" panose="020B0604020202020204" pitchFamily="34" charset="0"/>
              <a:cs typeface="Arial" panose="020B0604020202020204" pitchFamily="34" charset="0"/>
            </a:endParaRPr>
          </a:p>
          <a:p>
            <a:pPr lvl="1">
              <a:lnSpc>
                <a:spcPct val="114000"/>
              </a:lnSpc>
              <a:spcAft>
                <a:spcPts val="995"/>
              </a:spcAft>
            </a:pPr>
            <a:r>
              <a:rPr lang="en-US" sz="1000" dirty="0">
                <a:latin typeface="Arial" panose="020B0604020202020204" pitchFamily="34" charset="0"/>
                <a:cs typeface="Arial" panose="020B0604020202020204" pitchFamily="34" charset="0"/>
              </a:rPr>
              <a:t>$logFile.Contains("D:")</a:t>
            </a:r>
            <a:endParaRPr lang="en-GB" sz="1000" dirty="0">
              <a:latin typeface="Arial" panose="020B0604020202020204" pitchFamily="34" charset="0"/>
              <a:cs typeface="Arial" panose="020B0604020202020204" pitchFamily="34" charset="0"/>
            </a:endParaRPr>
          </a:p>
          <a:p>
            <a:pPr marL="342000" lvl="0" indent="-342000">
              <a:lnSpc>
                <a:spcPct val="114000"/>
              </a:lnSpc>
              <a:spcAft>
                <a:spcPts val="995"/>
              </a:spcAft>
              <a:buFont typeface="+mj-lt"/>
              <a:buAutoNum type="arabicPeriod"/>
            </a:pPr>
            <a:r>
              <a:rPr lang="en-US" sz="1000" dirty="0">
                <a:latin typeface="Arial" panose="020B0604020202020204" pitchFamily="34" charset="0"/>
                <a:cs typeface="Arial" panose="020B0604020202020204" pitchFamily="34" charset="0"/>
              </a:rPr>
              <a:t>To insert the text </a:t>
            </a:r>
            <a:r>
              <a:rPr lang="en-US" sz="1000" b="1" dirty="0">
                <a:latin typeface="Arial" panose="020B0604020202020204" pitchFamily="34" charset="0"/>
                <a:cs typeface="Arial" panose="020B0604020202020204" pitchFamily="34" charset="0"/>
              </a:rPr>
              <a:t>\MyScript</a:t>
            </a:r>
            <a:r>
              <a:rPr lang="en-US" sz="1000" dirty="0">
                <a:latin typeface="Arial" panose="020B0604020202020204" pitchFamily="34" charset="0"/>
                <a:cs typeface="Arial" panose="020B0604020202020204" pitchFamily="34" charset="0"/>
              </a:rPr>
              <a:t> at character 7, type the following command, and then press Enter:</a:t>
            </a:r>
            <a:endParaRPr lang="en-GB" sz="1000" dirty="0">
              <a:latin typeface="Arial" panose="020B0604020202020204" pitchFamily="34" charset="0"/>
              <a:cs typeface="Arial" panose="020B0604020202020204" pitchFamily="34" charset="0"/>
            </a:endParaRPr>
          </a:p>
          <a:p>
            <a:pPr lvl="1">
              <a:lnSpc>
                <a:spcPct val="114000"/>
              </a:lnSpc>
              <a:spcAft>
                <a:spcPts val="995"/>
              </a:spcAft>
            </a:pPr>
            <a:r>
              <a:rPr lang="en-US" sz="1000" dirty="0">
                <a:latin typeface="Arial" panose="020B0604020202020204" pitchFamily="34" charset="0"/>
                <a:cs typeface="Arial" panose="020B0604020202020204" pitchFamily="34" charset="0"/>
              </a:rPr>
              <a:t>$logFile.Insert(7,"\MyScript")</a:t>
            </a:r>
            <a:endParaRPr lang="en-GB" sz="1000" dirty="0">
              <a:latin typeface="Arial" panose="020B0604020202020204" pitchFamily="34" charset="0"/>
              <a:cs typeface="Arial" panose="020B0604020202020204" pitchFamily="34" charset="0"/>
            </a:endParaRPr>
          </a:p>
          <a:p>
            <a:pPr marL="342000" lvl="0" indent="-342000">
              <a:lnSpc>
                <a:spcPct val="114000"/>
              </a:lnSpc>
              <a:spcAft>
                <a:spcPts val="995"/>
              </a:spcAft>
              <a:buFont typeface="+mj-lt"/>
              <a:buAutoNum type="arabicPeriod"/>
            </a:pPr>
            <a:r>
              <a:rPr lang="en-US" sz="1000" dirty="0">
                <a:latin typeface="Arial" panose="020B0604020202020204" pitchFamily="34" charset="0"/>
                <a:cs typeface="Arial" panose="020B0604020202020204" pitchFamily="34" charset="0"/>
              </a:rPr>
              <a:t>To verify that the value stored in </a:t>
            </a:r>
            <a:r>
              <a:rPr lang="en-US" sz="1000" i="1" dirty="0">
                <a:latin typeface="Arial" panose="020B0604020202020204" pitchFamily="34" charset="0"/>
                <a:cs typeface="Arial" panose="020B0604020202020204" pitchFamily="34" charset="0"/>
              </a:rPr>
              <a:t>$logFile</a:t>
            </a:r>
            <a:r>
              <a:rPr lang="en-US" sz="1000" dirty="0">
                <a:latin typeface="Arial" panose="020B0604020202020204" pitchFamily="34" charset="0"/>
                <a:cs typeface="Arial" panose="020B0604020202020204" pitchFamily="34" charset="0"/>
              </a:rPr>
              <a:t> has not changed, type the following command, and then press Enter:</a:t>
            </a:r>
            <a:endParaRPr lang="en-GB" sz="1000" dirty="0">
              <a:latin typeface="Arial" panose="020B0604020202020204" pitchFamily="34" charset="0"/>
              <a:cs typeface="Arial" panose="020B0604020202020204" pitchFamily="34" charset="0"/>
            </a:endParaRPr>
          </a:p>
          <a:p>
            <a:pPr lvl="1">
              <a:lnSpc>
                <a:spcPct val="114000"/>
              </a:lnSpc>
              <a:spcAft>
                <a:spcPts val="995"/>
              </a:spcAft>
            </a:pPr>
            <a:r>
              <a:rPr lang="en-US" sz="1000" dirty="0">
                <a:latin typeface="Arial" panose="020B0604020202020204" pitchFamily="34" charset="0"/>
                <a:cs typeface="Arial" panose="020B0604020202020204" pitchFamily="34" charset="0"/>
              </a:rPr>
              <a:t>$logFile</a:t>
            </a:r>
            <a:endParaRPr lang="en-GB" sz="10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6B0B4D37-388A-4BD6-818D-34728C1C19E5}" type="slidenum">
              <a:rPr lang="en-GB" smtClean="0"/>
              <a:t>15</a:t>
            </a:fld>
            <a:endParaRPr lang="en-GB"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7: Working with variables, arrays, and hash tables</a:t>
            </a:r>
            <a:endParaRPr lang="en-GB"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IN" sz="1000" dirty="0">
                <a:latin typeface="Arial"/>
              </a:rPr>
              <a:t>(More notes on the next slide)</a:t>
            </a:r>
            <a:endParaRPr lang="en-GB" sz="1000" dirty="0">
              <a:latin typeface="Arial"/>
            </a:endParaRPr>
          </a:p>
        </p:txBody>
      </p:sp>
    </p:spTree>
    <p:extLst>
      <p:ext uri="{BB962C8B-B14F-4D97-AF65-F5344CB8AC3E}">
        <p14:creationId xmlns:p14="http://schemas.microsoft.com/office/powerpoint/2010/main" val="40696557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pPr marL="342000" lvl="0" indent="-342000">
              <a:lnSpc>
                <a:spcPct val="114000"/>
              </a:lnSpc>
              <a:spcAft>
                <a:spcPts val="995"/>
              </a:spcAft>
              <a:buFont typeface="+mj-lt"/>
              <a:buAutoNum type="arabicPeriod" startAt="7"/>
            </a:pPr>
            <a:r>
              <a:rPr lang="en-US" sz="1000" dirty="0">
                <a:latin typeface="Arial" panose="020B0604020202020204" pitchFamily="34" charset="0"/>
                <a:cs typeface="Arial" panose="020B0604020202020204" pitchFamily="34" charset="0"/>
              </a:rPr>
              <a:t>To update the value of </a:t>
            </a:r>
            <a:r>
              <a:rPr lang="en-US" sz="1000" i="1" dirty="0">
                <a:latin typeface="Arial" panose="020B0604020202020204" pitchFamily="34" charset="0"/>
                <a:cs typeface="Arial" panose="020B0604020202020204" pitchFamily="34" charset="0"/>
              </a:rPr>
              <a:t>$logFile</a:t>
            </a:r>
            <a:r>
              <a:rPr lang="en-US" sz="1000" dirty="0">
                <a:latin typeface="Arial" panose="020B0604020202020204" pitchFamily="34" charset="0"/>
                <a:cs typeface="Arial" panose="020B0604020202020204" pitchFamily="34" charset="0"/>
              </a:rPr>
              <a:t>, type the following command, and then press Enter:</a:t>
            </a:r>
            <a:endParaRPr lang="en-GB" sz="1000" dirty="0">
              <a:latin typeface="Arial" panose="020B0604020202020204" pitchFamily="34" charset="0"/>
              <a:cs typeface="Arial" panose="020B0604020202020204" pitchFamily="34" charset="0"/>
            </a:endParaRPr>
          </a:p>
          <a:p>
            <a:pPr lvl="1">
              <a:lnSpc>
                <a:spcPct val="114000"/>
              </a:lnSpc>
              <a:spcAft>
                <a:spcPts val="995"/>
              </a:spcAft>
            </a:pPr>
            <a:r>
              <a:rPr lang="en-US" sz="1000" dirty="0">
                <a:latin typeface="Arial" panose="020B0604020202020204" pitchFamily="34" charset="0"/>
                <a:cs typeface="Arial" panose="020B0604020202020204" pitchFamily="34" charset="0"/>
              </a:rPr>
              <a:t>$logFile=$logFile.Insert(7,"\MyScript")</a:t>
            </a:r>
            <a:endParaRPr lang="en-GB" sz="1000" dirty="0">
              <a:latin typeface="Arial" panose="020B0604020202020204" pitchFamily="34" charset="0"/>
              <a:cs typeface="Arial" panose="020B0604020202020204" pitchFamily="34" charset="0"/>
            </a:endParaRPr>
          </a:p>
          <a:p>
            <a:pPr marL="342000" lvl="0" indent="-342000">
              <a:lnSpc>
                <a:spcPct val="114000"/>
              </a:lnSpc>
              <a:spcAft>
                <a:spcPts val="995"/>
              </a:spcAft>
              <a:buFont typeface="+mj-lt"/>
              <a:buAutoNum type="arabicPeriod" startAt="7"/>
            </a:pPr>
            <a:r>
              <a:rPr lang="en-US" sz="1000" dirty="0">
                <a:latin typeface="Arial" panose="020B0604020202020204" pitchFamily="34" charset="0"/>
                <a:cs typeface="Arial" panose="020B0604020202020204" pitchFamily="34" charset="0"/>
              </a:rPr>
              <a:t>To verify that the value of </a:t>
            </a:r>
            <a:r>
              <a:rPr lang="en-US" sz="1000" i="1" dirty="0">
                <a:latin typeface="Arial" panose="020B0604020202020204" pitchFamily="34" charset="0"/>
                <a:cs typeface="Arial" panose="020B0604020202020204" pitchFamily="34" charset="0"/>
              </a:rPr>
              <a:t>$logFile</a:t>
            </a:r>
            <a:r>
              <a:rPr lang="en-US" sz="1000" dirty="0">
                <a:latin typeface="Arial" panose="020B0604020202020204" pitchFamily="34" charset="0"/>
                <a:cs typeface="Arial" panose="020B0604020202020204" pitchFamily="34" charset="0"/>
              </a:rPr>
              <a:t> has changed, type the following command, and then press Enter:</a:t>
            </a:r>
            <a:endParaRPr lang="en-GB" sz="1000" dirty="0">
              <a:latin typeface="Arial" panose="020B0604020202020204" pitchFamily="34" charset="0"/>
              <a:cs typeface="Arial" panose="020B0604020202020204" pitchFamily="34" charset="0"/>
            </a:endParaRPr>
          </a:p>
          <a:p>
            <a:pPr lvl="1">
              <a:lnSpc>
                <a:spcPct val="114000"/>
              </a:lnSpc>
              <a:spcAft>
                <a:spcPts val="995"/>
              </a:spcAft>
            </a:pPr>
            <a:r>
              <a:rPr lang="en-US" sz="1000" dirty="0">
                <a:latin typeface="Arial" panose="020B0604020202020204" pitchFamily="34" charset="0"/>
                <a:cs typeface="Arial" panose="020B0604020202020204" pitchFamily="34" charset="0"/>
              </a:rPr>
              <a:t>$logFile</a:t>
            </a:r>
            <a:endParaRPr lang="en-GB" sz="1000" dirty="0">
              <a:latin typeface="Arial" panose="020B0604020202020204" pitchFamily="34" charset="0"/>
              <a:cs typeface="Arial" panose="020B0604020202020204" pitchFamily="34" charset="0"/>
            </a:endParaRPr>
          </a:p>
          <a:p>
            <a:pPr marL="342000" lvl="0" indent="-342000">
              <a:lnSpc>
                <a:spcPct val="114000"/>
              </a:lnSpc>
              <a:spcAft>
                <a:spcPts val="995"/>
              </a:spcAft>
              <a:buFont typeface="+mj-lt"/>
              <a:buAutoNum type="arabicPeriod" startAt="7"/>
            </a:pPr>
            <a:r>
              <a:rPr lang="en-US" sz="1000" dirty="0">
                <a:latin typeface="Arial" panose="020B0604020202020204" pitchFamily="34" charset="0"/>
                <a:cs typeface="Arial" panose="020B0604020202020204" pitchFamily="34" charset="0"/>
              </a:rPr>
              <a:t>To replace </a:t>
            </a:r>
            <a:r>
              <a:rPr lang="en-US" sz="1000" b="1" dirty="0">
                <a:latin typeface="Arial" panose="020B0604020202020204" pitchFamily="34" charset="0"/>
                <a:cs typeface="Arial" panose="020B0604020202020204" pitchFamily="34" charset="0"/>
              </a:rPr>
              <a:t>.txt</a:t>
            </a:r>
            <a:r>
              <a:rPr lang="en-US" sz="1000" dirty="0">
                <a:latin typeface="Arial" panose="020B0604020202020204" pitchFamily="34" charset="0"/>
                <a:cs typeface="Arial" panose="020B0604020202020204" pitchFamily="34" charset="0"/>
              </a:rPr>
              <a:t> with </a:t>
            </a:r>
            <a:r>
              <a:rPr lang="en-US" sz="1000" b="1" dirty="0">
                <a:latin typeface="Arial" panose="020B0604020202020204" pitchFamily="34" charset="0"/>
                <a:cs typeface="Arial" panose="020B0604020202020204" pitchFamily="34" charset="0"/>
              </a:rPr>
              <a:t>.htm</a:t>
            </a:r>
            <a:r>
              <a:rPr lang="en-US" sz="1000" dirty="0">
                <a:latin typeface="Arial" panose="020B0604020202020204" pitchFamily="34" charset="0"/>
                <a:cs typeface="Arial" panose="020B0604020202020204" pitchFamily="34" charset="0"/>
              </a:rPr>
              <a:t>, type the following command, and then press Enter:</a:t>
            </a:r>
            <a:endParaRPr lang="en-GB" sz="1000" dirty="0">
              <a:latin typeface="Arial" panose="020B0604020202020204" pitchFamily="34" charset="0"/>
              <a:cs typeface="Arial" panose="020B0604020202020204" pitchFamily="34" charset="0"/>
            </a:endParaRPr>
          </a:p>
          <a:p>
            <a:pPr lvl="1">
              <a:lnSpc>
                <a:spcPct val="114000"/>
              </a:lnSpc>
              <a:spcAft>
                <a:spcPts val="995"/>
              </a:spcAft>
            </a:pPr>
            <a:r>
              <a:rPr lang="en-US" sz="1000" dirty="0">
                <a:latin typeface="Arial" panose="020B0604020202020204" pitchFamily="34" charset="0"/>
                <a:cs typeface="Arial" panose="020B0604020202020204" pitchFamily="34" charset="0"/>
              </a:rPr>
              <a:t>$logFile.Replace(".txt",".htm")</a:t>
            </a:r>
            <a:endParaRPr lang="en-GB" sz="1000" dirty="0">
              <a:latin typeface="Arial" panose="020B0604020202020204" pitchFamily="34" charset="0"/>
              <a:cs typeface="Arial" panose="020B0604020202020204" pitchFamily="34" charset="0"/>
            </a:endParaRPr>
          </a:p>
          <a:p>
            <a:pPr marL="342000" lvl="0" indent="-342000">
              <a:lnSpc>
                <a:spcPct val="114000"/>
              </a:lnSpc>
              <a:spcAft>
                <a:spcPts val="995"/>
              </a:spcAft>
              <a:buFont typeface="+mj-lt"/>
              <a:buAutoNum type="arabicPeriod" startAt="7"/>
            </a:pPr>
            <a:r>
              <a:rPr lang="en-US" sz="1000" dirty="0">
                <a:latin typeface="Arial" panose="020B0604020202020204" pitchFamily="34" charset="0"/>
                <a:cs typeface="Arial" panose="020B0604020202020204" pitchFamily="34" charset="0"/>
              </a:rPr>
              <a:t>To split the value of </a:t>
            </a:r>
            <a:r>
              <a:rPr lang="en-US" sz="1000" i="1" dirty="0">
                <a:latin typeface="Arial" panose="020B0604020202020204" pitchFamily="34" charset="0"/>
                <a:cs typeface="Arial" panose="020B0604020202020204" pitchFamily="34" charset="0"/>
              </a:rPr>
              <a:t>$logFile</a:t>
            </a:r>
            <a:r>
              <a:rPr lang="en-US" sz="1000" dirty="0">
                <a:latin typeface="Arial" panose="020B0604020202020204" pitchFamily="34" charset="0"/>
                <a:cs typeface="Arial" panose="020B0604020202020204" pitchFamily="34" charset="0"/>
              </a:rPr>
              <a:t> at the </a:t>
            </a:r>
            <a:r>
              <a:rPr lang="en-US" sz="1000" b="1" dirty="0">
                <a:latin typeface="Arial" panose="020B0604020202020204" pitchFamily="34" charset="0"/>
                <a:cs typeface="Arial" panose="020B0604020202020204" pitchFamily="34" charset="0"/>
              </a:rPr>
              <a:t>\ </a:t>
            </a:r>
            <a:r>
              <a:rPr lang="en-US" sz="1000" dirty="0">
                <a:latin typeface="Arial" panose="020B0604020202020204" pitchFamily="34" charset="0"/>
                <a:cs typeface="Arial" panose="020B0604020202020204" pitchFamily="34" charset="0"/>
              </a:rPr>
              <a:t>character, type the following command, and then press Enter:</a:t>
            </a:r>
            <a:endParaRPr lang="en-GB" sz="1000" dirty="0">
              <a:latin typeface="Arial" panose="020B0604020202020204" pitchFamily="34" charset="0"/>
              <a:cs typeface="Arial" panose="020B0604020202020204" pitchFamily="34" charset="0"/>
            </a:endParaRPr>
          </a:p>
          <a:p>
            <a:pPr lvl="1">
              <a:lnSpc>
                <a:spcPct val="114000"/>
              </a:lnSpc>
              <a:spcAft>
                <a:spcPts val="995"/>
              </a:spcAft>
            </a:pPr>
            <a:r>
              <a:rPr lang="en-US" sz="1000" dirty="0">
                <a:latin typeface="Arial" panose="020B0604020202020204" pitchFamily="34" charset="0"/>
                <a:cs typeface="Arial" panose="020B0604020202020204" pitchFamily="34" charset="0"/>
              </a:rPr>
              <a:t>$logFile.Split("\")</a:t>
            </a:r>
            <a:endParaRPr lang="en-GB" sz="1000" dirty="0">
              <a:latin typeface="Arial" panose="020B0604020202020204" pitchFamily="34" charset="0"/>
              <a:cs typeface="Arial" panose="020B0604020202020204" pitchFamily="34" charset="0"/>
            </a:endParaRPr>
          </a:p>
          <a:p>
            <a:pPr marL="342000" lvl="0" indent="-342000">
              <a:lnSpc>
                <a:spcPct val="114000"/>
              </a:lnSpc>
              <a:spcAft>
                <a:spcPts val="995"/>
              </a:spcAft>
              <a:buFont typeface="+mj-lt"/>
              <a:buAutoNum type="arabicPeriod" startAt="7"/>
            </a:pPr>
            <a:r>
              <a:rPr lang="en-US" sz="1000" dirty="0">
                <a:latin typeface="Arial" panose="020B0604020202020204" pitchFamily="34" charset="0"/>
                <a:cs typeface="Arial" panose="020B0604020202020204" pitchFamily="34" charset="0"/>
              </a:rPr>
              <a:t>To view only the last item from the split, type the following command, and then press Enter:</a:t>
            </a:r>
            <a:endParaRPr lang="en-GB" sz="1000" dirty="0">
              <a:latin typeface="Arial" panose="020B0604020202020204" pitchFamily="34" charset="0"/>
              <a:cs typeface="Arial" panose="020B0604020202020204" pitchFamily="34" charset="0"/>
            </a:endParaRPr>
          </a:p>
          <a:p>
            <a:pPr lvl="1">
              <a:lnSpc>
                <a:spcPct val="114000"/>
              </a:lnSpc>
              <a:spcAft>
                <a:spcPts val="995"/>
              </a:spcAft>
            </a:pPr>
            <a:r>
              <a:rPr lang="en-US" sz="1000" dirty="0">
                <a:latin typeface="Arial" panose="020B0604020202020204" pitchFamily="34" charset="0"/>
                <a:cs typeface="Arial" panose="020B0604020202020204" pitchFamily="34" charset="0"/>
              </a:rPr>
              <a:t>$logFile.Split("\") | Select -Last 1</a:t>
            </a:r>
            <a:endParaRPr lang="en-GB" sz="1000" dirty="0">
              <a:latin typeface="Arial" panose="020B0604020202020204" pitchFamily="34" charset="0"/>
              <a:cs typeface="Arial" panose="020B0604020202020204" pitchFamily="34" charset="0"/>
            </a:endParaRPr>
          </a:p>
          <a:p>
            <a:pPr marL="342000" lvl="0" indent="-342000">
              <a:lnSpc>
                <a:spcPct val="114000"/>
              </a:lnSpc>
              <a:spcAft>
                <a:spcPts val="995"/>
              </a:spcAft>
              <a:buFont typeface="+mj-lt"/>
              <a:buAutoNum type="arabicPeriod" startAt="7"/>
            </a:pPr>
            <a:r>
              <a:rPr lang="en-US" sz="1000" dirty="0">
                <a:latin typeface="Arial" panose="020B0604020202020204" pitchFamily="34" charset="0"/>
                <a:cs typeface="Arial" panose="020B0604020202020204" pitchFamily="34" charset="0"/>
              </a:rPr>
              <a:t>To convert the value to uppercase letters, type the following command, and then press Enter:</a:t>
            </a:r>
            <a:endParaRPr lang="en-GB" sz="1000" dirty="0">
              <a:latin typeface="Arial" panose="020B0604020202020204" pitchFamily="34" charset="0"/>
              <a:cs typeface="Arial" panose="020B0604020202020204" pitchFamily="34" charset="0"/>
            </a:endParaRPr>
          </a:p>
          <a:p>
            <a:pPr lvl="1">
              <a:lnSpc>
                <a:spcPct val="114000"/>
              </a:lnSpc>
              <a:spcAft>
                <a:spcPts val="995"/>
              </a:spcAft>
            </a:pPr>
            <a:r>
              <a:rPr lang="en-US" sz="1000" dirty="0">
                <a:latin typeface="Arial" panose="020B0604020202020204" pitchFamily="34" charset="0"/>
                <a:cs typeface="Arial" panose="020B0604020202020204" pitchFamily="34" charset="0"/>
              </a:rPr>
              <a:t>$logFile.ToUpper()</a:t>
            </a:r>
            <a:endParaRPr lang="en-GB" sz="1000" dirty="0">
              <a:latin typeface="Arial" panose="020B0604020202020204" pitchFamily="34" charset="0"/>
              <a:cs typeface="Arial" panose="020B0604020202020204" pitchFamily="34" charset="0"/>
            </a:endParaRPr>
          </a:p>
          <a:p>
            <a:pPr marL="342000" lvl="0" indent="-342000">
              <a:lnSpc>
                <a:spcPct val="114000"/>
              </a:lnSpc>
              <a:spcAft>
                <a:spcPts val="995"/>
              </a:spcAft>
              <a:buFont typeface="+mj-lt"/>
              <a:buAutoNum type="arabicPeriod" startAt="7"/>
            </a:pPr>
            <a:r>
              <a:rPr lang="en-US" sz="1000" dirty="0">
                <a:latin typeface="Arial" panose="020B0604020202020204" pitchFamily="34" charset="0"/>
                <a:cs typeface="Arial" panose="020B0604020202020204" pitchFamily="34" charset="0"/>
              </a:rPr>
              <a:t>To convert the value to lowercase letters, type the following command, and then press Enter:</a:t>
            </a:r>
            <a:endParaRPr lang="en-GB" sz="1000" dirty="0">
              <a:latin typeface="Arial" panose="020B0604020202020204" pitchFamily="34" charset="0"/>
              <a:cs typeface="Arial" panose="020B0604020202020204" pitchFamily="34" charset="0"/>
            </a:endParaRPr>
          </a:p>
          <a:p>
            <a:pPr lvl="1">
              <a:lnSpc>
                <a:spcPct val="114000"/>
              </a:lnSpc>
              <a:spcAft>
                <a:spcPts val="995"/>
              </a:spcAft>
            </a:pPr>
            <a:r>
              <a:rPr lang="en-US" sz="1000" dirty="0">
                <a:latin typeface="Arial" panose="020B0604020202020204" pitchFamily="34" charset="0"/>
                <a:cs typeface="Arial" panose="020B0604020202020204" pitchFamily="34" charset="0"/>
              </a:rPr>
              <a:t>$logFile.ToLower()</a:t>
            </a:r>
            <a:endParaRPr lang="en-GB" sz="1000" dirty="0">
              <a:latin typeface="Arial" panose="020B0604020202020204" pitchFamily="34" charset="0"/>
              <a:cs typeface="Arial" panose="020B0604020202020204" pitchFamily="34" charset="0"/>
            </a:endParaRPr>
          </a:p>
          <a:p>
            <a:pPr marL="342000" indent="-342000">
              <a:lnSpc>
                <a:spcPct val="114000"/>
              </a:lnSpc>
              <a:spcAft>
                <a:spcPts val="995"/>
              </a:spcAft>
              <a:buFont typeface="+mj-lt"/>
              <a:buAutoNum type="arabicPeriod" startAt="7"/>
            </a:pPr>
            <a:r>
              <a:rPr lang="en-US" sz="1000" dirty="0">
                <a:latin typeface="Arial" panose="020B0604020202020204" pitchFamily="34" charset="0"/>
                <a:cs typeface="Arial" panose="020B0604020202020204" pitchFamily="34" charset="0"/>
              </a:rPr>
              <a:t>Close the Windows PowerShell prompt.</a:t>
            </a:r>
            <a:endParaRPr lang="en-GB" dirty="0"/>
          </a:p>
        </p:txBody>
      </p:sp>
      <p:sp>
        <p:nvSpPr>
          <p:cNvPr id="4" name="Slide Number Placeholder 3"/>
          <p:cNvSpPr>
            <a:spLocks noGrp="1"/>
          </p:cNvSpPr>
          <p:nvPr>
            <p:ph type="sldNum" sz="quarter" idx="10"/>
          </p:nvPr>
        </p:nvSpPr>
        <p:spPr/>
        <p:txBody>
          <a:bodyPr/>
          <a:lstStyle/>
          <a:p>
            <a:fld id="{6B0B4D37-388A-4BD6-818D-34728C1C19E5}" type="slidenum">
              <a:rPr lang="en-GB" smtClean="0"/>
              <a:t>16</a:t>
            </a:fld>
            <a:endParaRPr lang="en-GB"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7: Working with variables, arrays, and hash tables</a:t>
            </a:r>
            <a:endParaRPr lang="en-GB" sz="1200" b="1" dirty="0">
              <a:solidFill>
                <a:srgbClr val="336699"/>
              </a:solidFill>
              <a:latin typeface="Arial"/>
            </a:endParaRPr>
          </a:p>
        </p:txBody>
      </p:sp>
    </p:spTree>
    <p:extLst>
      <p:ext uri="{BB962C8B-B14F-4D97-AF65-F5344CB8AC3E}">
        <p14:creationId xmlns:p14="http://schemas.microsoft.com/office/powerpoint/2010/main" val="39546716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dirty="0">
                <a:latin typeface="Arial"/>
                <a:ea typeface="Calibri"/>
                <a:cs typeface="Times New Roman"/>
              </a:rPr>
              <a:t>Describe some of the commonly used properties and methods for DateTime variables.</a:t>
            </a:r>
          </a:p>
        </p:txBody>
      </p:sp>
      <p:sp>
        <p:nvSpPr>
          <p:cNvPr id="4" name="Slide Number Placeholder 3"/>
          <p:cNvSpPr>
            <a:spLocks noGrp="1"/>
          </p:cNvSpPr>
          <p:nvPr>
            <p:ph type="sldNum" sz="quarter" idx="10"/>
          </p:nvPr>
        </p:nvSpPr>
        <p:spPr/>
        <p:txBody>
          <a:bodyPr/>
          <a:lstStyle/>
          <a:p>
            <a:fld id="{6B0B4D37-388A-4BD6-818D-34728C1C19E5}" type="slidenum">
              <a:rPr lang="en-GB" smtClean="0"/>
              <a:t>17</a:t>
            </a:fld>
            <a:endParaRPr lang="en-GB"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7: Working with variables, arrays, and hash tables</a:t>
            </a:r>
            <a:endParaRPr lang="en-GB" sz="1200" b="1" dirty="0">
              <a:solidFill>
                <a:srgbClr val="336699"/>
              </a:solidFill>
              <a:latin typeface="Arial"/>
            </a:endParaRPr>
          </a:p>
        </p:txBody>
      </p:sp>
    </p:spTree>
    <p:extLst>
      <p:ext uri="{BB962C8B-B14F-4D97-AF65-F5344CB8AC3E}">
        <p14:creationId xmlns:p14="http://schemas.microsoft.com/office/powerpoint/2010/main" val="36122046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GB" sz="1000" dirty="0">
                <a:latin typeface="Arial"/>
                <a:ea typeface="Calibri"/>
                <a:cs typeface="Times New Roman"/>
              </a:rPr>
              <a:t>The steps for this demonstration are stored in </a:t>
            </a:r>
            <a:r>
              <a:rPr lang="en-GB" sz="1000" b="1" dirty="0">
                <a:latin typeface="Arial"/>
                <a:ea typeface="Calibri"/>
                <a:cs typeface="Times New Roman"/>
              </a:rPr>
              <a:t>E:\Mod07\Democode\10961C_Mod07_Demo3.txt</a:t>
            </a:r>
            <a:r>
              <a:rPr lang="en-GB" sz="1000" dirty="0">
                <a:latin typeface="Arial"/>
                <a:ea typeface="Calibri"/>
                <a:cs typeface="Times New Roman"/>
              </a:rPr>
              <a:t>. You can open this file and run the individual commands instead of typing in the demonstration steps.</a:t>
            </a:r>
          </a:p>
          <a:p>
            <a:pPr>
              <a:lnSpc>
                <a:spcPct val="115000"/>
              </a:lnSpc>
              <a:spcAft>
                <a:spcPts val="1000"/>
              </a:spcAft>
            </a:pPr>
            <a:r>
              <a:rPr lang="en-GB" sz="1000" dirty="0">
                <a:solidFill>
                  <a:srgbClr val="000000"/>
                </a:solidFill>
                <a:latin typeface="Arial"/>
                <a:ea typeface="Calibri"/>
                <a:cs typeface="Times New Roman"/>
              </a:rPr>
              <a:t>At the end of the demonstration, keep the virtual machines running, because you need them for the next demonstration.</a:t>
            </a:r>
            <a:endParaRPr lang="en-GB" sz="1000" dirty="0">
              <a:latin typeface="Arial"/>
              <a:ea typeface="Calibri"/>
              <a:cs typeface="Times New Roman"/>
            </a:endParaRPr>
          </a:p>
          <a:p>
            <a:pPr>
              <a:lnSpc>
                <a:spcPct val="115000"/>
              </a:lnSpc>
              <a:spcAft>
                <a:spcPts val="1000"/>
              </a:spcAft>
            </a:pPr>
            <a:r>
              <a:rPr lang="en-GB" sz="1000" b="1" dirty="0">
                <a:latin typeface="Arial"/>
                <a:ea typeface="Calibri"/>
                <a:cs typeface="Times New Roman"/>
              </a:rPr>
              <a:t>Preparation Steps</a:t>
            </a:r>
            <a:endParaRPr lang="en-GB" sz="1000" dirty="0">
              <a:latin typeface="Arial"/>
              <a:ea typeface="Calibri"/>
              <a:cs typeface="Times New Roman"/>
            </a:endParaRPr>
          </a:p>
          <a:p>
            <a:pPr>
              <a:lnSpc>
                <a:spcPct val="115000"/>
              </a:lnSpc>
              <a:spcAft>
                <a:spcPts val="1000"/>
              </a:spcAft>
            </a:pPr>
            <a:r>
              <a:rPr lang="en-GB" sz="1000" dirty="0">
                <a:latin typeface="Arial"/>
                <a:ea typeface="Calibri"/>
                <a:cs typeface="Times New Roman"/>
              </a:rPr>
              <a:t>For this demonstration, you need the </a:t>
            </a:r>
            <a:r>
              <a:rPr lang="en-GB" sz="1000" b="1" dirty="0">
                <a:latin typeface="Arial"/>
                <a:ea typeface="Calibri"/>
                <a:cs typeface="Times New Roman"/>
              </a:rPr>
              <a:t>10961C-LON-DC1</a:t>
            </a:r>
            <a:r>
              <a:rPr lang="en-GB" sz="1000" dirty="0">
                <a:latin typeface="Arial"/>
                <a:ea typeface="Calibri"/>
                <a:cs typeface="Times New Roman"/>
              </a:rPr>
              <a:t> and </a:t>
            </a:r>
            <a:r>
              <a:rPr lang="en-GB" sz="1000" b="1" dirty="0">
                <a:latin typeface="Arial"/>
                <a:ea typeface="Calibri"/>
                <a:cs typeface="Times New Roman"/>
              </a:rPr>
              <a:t>10961C-LON-CL1</a:t>
            </a:r>
            <a:r>
              <a:rPr lang="en-GB" sz="1000" dirty="0">
                <a:latin typeface="Arial"/>
                <a:ea typeface="Calibri"/>
                <a:cs typeface="Times New Roman"/>
              </a:rPr>
              <a:t> virtual machines. Start each virtual machine, and then sign in with the user name </a:t>
            </a:r>
            <a:r>
              <a:rPr lang="en-GB" sz="1000" b="1" dirty="0">
                <a:latin typeface="Arial"/>
                <a:ea typeface="Calibri"/>
                <a:cs typeface="Times New Roman"/>
              </a:rPr>
              <a:t>Adatum\Administrator</a:t>
            </a:r>
            <a:r>
              <a:rPr lang="en-GB" sz="1000" dirty="0">
                <a:latin typeface="Arial"/>
                <a:ea typeface="Calibri"/>
                <a:cs typeface="Times New Roman"/>
              </a:rPr>
              <a:t> and the password </a:t>
            </a:r>
            <a:r>
              <a:rPr lang="en-GB" sz="1000" b="1" dirty="0">
                <a:latin typeface="Arial"/>
                <a:ea typeface="Calibri"/>
                <a:cs typeface="Times New Roman"/>
              </a:rPr>
              <a:t>Pa55w.rd</a:t>
            </a:r>
            <a:r>
              <a:rPr lang="en-GB" sz="1000" dirty="0">
                <a:latin typeface="Arial"/>
                <a:ea typeface="Calibri"/>
                <a:cs typeface="Times New Roman"/>
              </a:rPr>
              <a:t>.</a:t>
            </a:r>
          </a:p>
          <a:p>
            <a:pPr>
              <a:lnSpc>
                <a:spcPct val="115000"/>
              </a:lnSpc>
              <a:spcAft>
                <a:spcPts val="1000"/>
              </a:spcAft>
            </a:pPr>
            <a:r>
              <a:rPr lang="en-GB" sz="1000" b="1" dirty="0">
                <a:latin typeface="Arial"/>
                <a:ea typeface="Calibri"/>
                <a:cs typeface="Times New Roman"/>
              </a:rPr>
              <a:t>Demonstration Steps</a:t>
            </a:r>
            <a:endParaRPr lang="en-GB" sz="1000" dirty="0">
              <a:latin typeface="Arial"/>
              <a:ea typeface="Calibri"/>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On </a:t>
            </a:r>
            <a:r>
              <a:rPr lang="en-US" sz="1000" b="1" dirty="0">
                <a:effectLst/>
                <a:latin typeface="Arial"/>
                <a:ea typeface="Times New Roman"/>
                <a:cs typeface="Times New Roman"/>
              </a:rPr>
              <a:t>LON-CL1</a:t>
            </a:r>
            <a:r>
              <a:rPr lang="en-US" sz="1000" dirty="0">
                <a:effectLst/>
                <a:latin typeface="Arial"/>
                <a:ea typeface="Times New Roman"/>
                <a:cs typeface="Times New Roman"/>
              </a:rPr>
              <a:t>, right-click the </a:t>
            </a:r>
            <a:r>
              <a:rPr lang="en-US" sz="1000" b="1" dirty="0">
                <a:effectLst/>
                <a:latin typeface="Arial"/>
                <a:ea typeface="Times New Roman"/>
                <a:cs typeface="Times New Roman"/>
              </a:rPr>
              <a:t>Start</a:t>
            </a:r>
            <a:r>
              <a:rPr lang="en-US" sz="1000" dirty="0">
                <a:effectLst/>
                <a:latin typeface="Arial"/>
                <a:ea typeface="Times New Roman"/>
                <a:cs typeface="Times New Roman"/>
              </a:rPr>
              <a:t> button, and then click </a:t>
            </a:r>
            <a:r>
              <a:rPr lang="en-US" sz="1000" b="1" dirty="0">
                <a:effectLst/>
                <a:latin typeface="Arial"/>
                <a:ea typeface="Times New Roman"/>
                <a:cs typeface="Times New Roman"/>
              </a:rPr>
              <a:t>Windows PowerShell (Admin)</a:t>
            </a:r>
            <a:r>
              <a:rPr lang="en-US" sz="1000" dirty="0">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To put the current date and time in the variable </a:t>
            </a:r>
            <a:r>
              <a:rPr lang="en-US" sz="1000" i="1" dirty="0">
                <a:effectLst/>
                <a:latin typeface="Arial"/>
                <a:ea typeface="Times New Roman"/>
                <a:cs typeface="Times New Roman"/>
              </a:rPr>
              <a:t>$date</a:t>
            </a:r>
            <a:r>
              <a:rPr lang="en-US" sz="1000" dirty="0">
                <a:effectLst/>
                <a:latin typeface="Arial"/>
                <a:ea typeface="Times New Roman"/>
                <a:cs typeface="Times New Roman"/>
              </a:rPr>
              <a:t>, at the Windows PowerShell prompt, type the following command, and then press Enter:</a:t>
            </a:r>
            <a:endParaRPr lang="en-GB" sz="1000" dirty="0">
              <a:effectLst/>
              <a:latin typeface="Arial"/>
              <a:ea typeface="Times New Roman"/>
              <a:cs typeface="Times New Roman"/>
            </a:endParaRPr>
          </a:p>
          <a:p>
            <a:pPr marL="539750" marR="73025">
              <a:lnSpc>
                <a:spcPct val="115000"/>
              </a:lnSpc>
              <a:spcBef>
                <a:spcPts val="600"/>
              </a:spcBef>
              <a:spcAft>
                <a:spcPts val="995"/>
              </a:spcAft>
            </a:pPr>
            <a:r>
              <a:rPr lang="en-US" sz="1000" dirty="0">
                <a:effectLst/>
                <a:latin typeface="Arial"/>
                <a:ea typeface="Times New Roman"/>
                <a:cs typeface="Times New Roman"/>
              </a:rPr>
              <a:t>$date = Get-Date</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startAt="3"/>
            </a:pPr>
            <a:r>
              <a:rPr lang="en-US" sz="1000" dirty="0">
                <a:effectLst/>
                <a:latin typeface="Arial"/>
                <a:ea typeface="Times New Roman"/>
                <a:cs typeface="Times New Roman"/>
              </a:rPr>
              <a:t>To display the value of </a:t>
            </a:r>
            <a:r>
              <a:rPr lang="en-US" sz="1000" i="1" dirty="0">
                <a:effectLst/>
                <a:latin typeface="Arial"/>
                <a:ea typeface="Times New Roman"/>
                <a:cs typeface="Times New Roman"/>
              </a:rPr>
              <a:t>$date</a:t>
            </a:r>
            <a:r>
              <a:rPr lang="en-US" sz="1000" dirty="0">
                <a:effectLst/>
                <a:latin typeface="Arial"/>
                <a:ea typeface="Times New Roman"/>
                <a:cs typeface="Times New Roman"/>
              </a:rPr>
              <a:t>, at the Windows PowerShell prompt, type the following command, and then press Enter:</a:t>
            </a:r>
            <a:endParaRPr lang="en-GB" sz="1000" dirty="0">
              <a:effectLst/>
              <a:latin typeface="Arial"/>
              <a:ea typeface="Times New Roman"/>
              <a:cs typeface="Times New Roman"/>
            </a:endParaRPr>
          </a:p>
          <a:p>
            <a:pPr marL="539750" marR="73025">
              <a:lnSpc>
                <a:spcPct val="115000"/>
              </a:lnSpc>
              <a:spcBef>
                <a:spcPts val="600"/>
              </a:spcBef>
              <a:spcAft>
                <a:spcPts val="995"/>
              </a:spcAft>
            </a:pPr>
            <a:r>
              <a:rPr lang="en-US" sz="1000" dirty="0">
                <a:effectLst/>
                <a:latin typeface="Arial"/>
                <a:ea typeface="Times New Roman"/>
                <a:cs typeface="Times New Roman"/>
              </a:rPr>
              <a:t>$date</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startAt="4"/>
            </a:pPr>
            <a:r>
              <a:rPr lang="en-US" sz="1000" dirty="0">
                <a:effectLst/>
                <a:latin typeface="Arial"/>
                <a:ea typeface="Times New Roman"/>
                <a:cs typeface="Times New Roman"/>
              </a:rPr>
              <a:t>To display the </a:t>
            </a:r>
            <a:r>
              <a:rPr lang="en-US" sz="1000" b="1" dirty="0">
                <a:effectLst/>
                <a:latin typeface="Arial"/>
                <a:ea typeface="Times New Roman"/>
                <a:cs typeface="Times New Roman"/>
              </a:rPr>
              <a:t>Hour</a:t>
            </a:r>
            <a:r>
              <a:rPr lang="en-US" sz="1000" dirty="0">
                <a:effectLst/>
                <a:latin typeface="Arial"/>
                <a:ea typeface="Times New Roman"/>
                <a:cs typeface="Times New Roman"/>
              </a:rPr>
              <a:t> property of </a:t>
            </a:r>
            <a:r>
              <a:rPr lang="en-US" sz="1000" i="1" dirty="0">
                <a:effectLst/>
                <a:latin typeface="Arial"/>
                <a:ea typeface="Times New Roman"/>
                <a:cs typeface="Times New Roman"/>
              </a:rPr>
              <a:t>$date</a:t>
            </a:r>
            <a:r>
              <a:rPr lang="en-US" sz="1000" dirty="0">
                <a:effectLst/>
                <a:latin typeface="Arial"/>
                <a:ea typeface="Times New Roman"/>
                <a:cs typeface="Times New Roman"/>
              </a:rPr>
              <a:t>, type the following command, and then press Enter:</a:t>
            </a:r>
            <a:endParaRPr lang="en-GB" sz="1000" dirty="0">
              <a:effectLst/>
              <a:latin typeface="Arial"/>
              <a:ea typeface="Times New Roman"/>
              <a:cs typeface="Times New Roman"/>
            </a:endParaRPr>
          </a:p>
          <a:p>
            <a:pPr marL="539750" marR="73025">
              <a:lnSpc>
                <a:spcPct val="115000"/>
              </a:lnSpc>
              <a:spcBef>
                <a:spcPts val="600"/>
              </a:spcBef>
              <a:spcAft>
                <a:spcPts val="995"/>
              </a:spcAft>
            </a:pPr>
            <a:r>
              <a:rPr lang="en-US" sz="1000" dirty="0">
                <a:effectLst/>
                <a:latin typeface="Arial"/>
                <a:ea typeface="Times New Roman"/>
                <a:cs typeface="Times New Roman"/>
              </a:rPr>
              <a:t>$</a:t>
            </a:r>
            <a:r>
              <a:rPr lang="en-US" sz="1000" dirty="0" err="1">
                <a:effectLst/>
                <a:latin typeface="Arial"/>
                <a:ea typeface="Times New Roman"/>
                <a:cs typeface="Times New Roman"/>
              </a:rPr>
              <a:t>date.Hour</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startAt="5"/>
            </a:pPr>
            <a:r>
              <a:rPr lang="en-US" sz="1000" dirty="0">
                <a:effectLst/>
                <a:latin typeface="Arial"/>
                <a:ea typeface="Times New Roman"/>
                <a:cs typeface="Times New Roman"/>
              </a:rPr>
              <a:t>To display the </a:t>
            </a:r>
            <a:r>
              <a:rPr lang="en-US" sz="1000" b="1" dirty="0">
                <a:effectLst/>
                <a:latin typeface="Arial"/>
                <a:ea typeface="Times New Roman"/>
                <a:cs typeface="Times New Roman"/>
              </a:rPr>
              <a:t>Minute</a:t>
            </a:r>
            <a:r>
              <a:rPr lang="en-US" sz="1000" dirty="0">
                <a:effectLst/>
                <a:latin typeface="Arial"/>
                <a:ea typeface="Times New Roman"/>
                <a:cs typeface="Times New Roman"/>
              </a:rPr>
              <a:t> property of </a:t>
            </a:r>
            <a:r>
              <a:rPr lang="en-US" sz="1000" i="1" dirty="0">
                <a:effectLst/>
                <a:latin typeface="Arial"/>
                <a:ea typeface="Times New Roman"/>
                <a:cs typeface="Times New Roman"/>
              </a:rPr>
              <a:t>$date</a:t>
            </a:r>
            <a:r>
              <a:rPr lang="en-US" sz="1000" dirty="0">
                <a:effectLst/>
                <a:latin typeface="Arial"/>
                <a:ea typeface="Times New Roman"/>
                <a:cs typeface="Times New Roman"/>
              </a:rPr>
              <a:t>, type the following command, and then press Enter:</a:t>
            </a:r>
            <a:endParaRPr lang="en-GB" sz="1000" dirty="0">
              <a:effectLst/>
              <a:latin typeface="Arial"/>
              <a:ea typeface="Times New Roman"/>
              <a:cs typeface="Times New Roman"/>
            </a:endParaRPr>
          </a:p>
          <a:p>
            <a:pPr marL="539750" marR="73025">
              <a:lnSpc>
                <a:spcPct val="115000"/>
              </a:lnSpc>
              <a:spcBef>
                <a:spcPts val="600"/>
              </a:spcBef>
              <a:spcAft>
                <a:spcPts val="995"/>
              </a:spcAft>
            </a:pPr>
            <a:r>
              <a:rPr lang="en-US" sz="1000" dirty="0">
                <a:effectLst/>
                <a:latin typeface="Arial"/>
                <a:ea typeface="Times New Roman"/>
                <a:cs typeface="Times New Roman"/>
              </a:rPr>
              <a:t>$date.Minute</a:t>
            </a:r>
          </a:p>
        </p:txBody>
      </p:sp>
      <p:sp>
        <p:nvSpPr>
          <p:cNvPr id="4" name="Slide Number Placeholder 3"/>
          <p:cNvSpPr>
            <a:spLocks noGrp="1"/>
          </p:cNvSpPr>
          <p:nvPr>
            <p:ph type="sldNum" sz="quarter" idx="10"/>
          </p:nvPr>
        </p:nvSpPr>
        <p:spPr/>
        <p:txBody>
          <a:bodyPr/>
          <a:lstStyle/>
          <a:p>
            <a:fld id="{6B0B4D37-388A-4BD6-818D-34728C1C19E5}" type="slidenum">
              <a:rPr lang="en-GB" smtClean="0"/>
              <a:t>18</a:t>
            </a:fld>
            <a:endParaRPr lang="en-GB"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7: Working with variables, arrays, and hash tables</a:t>
            </a:r>
            <a:endParaRPr lang="en-GB"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IN" sz="1000" dirty="0">
                <a:latin typeface="Arial"/>
              </a:rPr>
              <a:t>(More notes on the next slide)</a:t>
            </a:r>
            <a:endParaRPr lang="en-GB" sz="1000" dirty="0">
              <a:latin typeface="Arial"/>
            </a:endParaRPr>
          </a:p>
        </p:txBody>
      </p:sp>
    </p:spTree>
    <p:extLst>
      <p:ext uri="{BB962C8B-B14F-4D97-AF65-F5344CB8AC3E}">
        <p14:creationId xmlns:p14="http://schemas.microsoft.com/office/powerpoint/2010/main" val="9420811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000" lvl="0" indent="-342000">
              <a:lnSpc>
                <a:spcPct val="114000"/>
              </a:lnSpc>
              <a:spcAft>
                <a:spcPts val="995"/>
              </a:spcAft>
              <a:buFont typeface="+mj-lt"/>
              <a:buAutoNum type="arabicPeriod" startAt="6"/>
            </a:pPr>
            <a:r>
              <a:rPr lang="en-US" sz="1000" dirty="0">
                <a:latin typeface="Arial" panose="020B0604020202020204" pitchFamily="34" charset="0"/>
                <a:cs typeface="Arial" panose="020B0604020202020204" pitchFamily="34" charset="0"/>
              </a:rPr>
              <a:t>To display the </a:t>
            </a:r>
            <a:r>
              <a:rPr lang="en-US" sz="1000" b="1" dirty="0">
                <a:latin typeface="Arial" panose="020B0604020202020204" pitchFamily="34" charset="0"/>
                <a:cs typeface="Arial" panose="020B0604020202020204" pitchFamily="34" charset="0"/>
              </a:rPr>
              <a:t>Day</a:t>
            </a:r>
            <a:r>
              <a:rPr lang="en-US" sz="1000" dirty="0">
                <a:latin typeface="Arial" panose="020B0604020202020204" pitchFamily="34" charset="0"/>
                <a:cs typeface="Arial" panose="020B0604020202020204" pitchFamily="34" charset="0"/>
              </a:rPr>
              <a:t> property of </a:t>
            </a:r>
            <a:r>
              <a:rPr lang="en-US" sz="1000" i="1" dirty="0">
                <a:latin typeface="Arial" panose="020B0604020202020204" pitchFamily="34" charset="0"/>
                <a:cs typeface="Arial" panose="020B0604020202020204" pitchFamily="34" charset="0"/>
              </a:rPr>
              <a:t>$date</a:t>
            </a:r>
            <a:r>
              <a:rPr lang="en-US" sz="1000" dirty="0">
                <a:latin typeface="Arial" panose="020B0604020202020204" pitchFamily="34" charset="0"/>
                <a:cs typeface="Arial" panose="020B0604020202020204" pitchFamily="34" charset="0"/>
              </a:rPr>
              <a:t>, type the following command, and then press Enter:</a:t>
            </a:r>
            <a:endParaRPr lang="en-GB" sz="1000" dirty="0">
              <a:latin typeface="Arial" panose="020B0604020202020204" pitchFamily="34" charset="0"/>
              <a:cs typeface="Arial" panose="020B0604020202020204" pitchFamily="34" charset="0"/>
            </a:endParaRPr>
          </a:p>
          <a:p>
            <a:pPr lvl="1">
              <a:lnSpc>
                <a:spcPct val="114000"/>
              </a:lnSpc>
              <a:spcAft>
                <a:spcPts val="995"/>
              </a:spcAft>
            </a:pPr>
            <a:r>
              <a:rPr lang="en-US" sz="1000" dirty="0">
                <a:latin typeface="Arial" panose="020B0604020202020204" pitchFamily="34" charset="0"/>
                <a:cs typeface="Arial" panose="020B0604020202020204" pitchFamily="34" charset="0"/>
              </a:rPr>
              <a:t>$</a:t>
            </a:r>
            <a:r>
              <a:rPr lang="en-US" sz="1000" dirty="0" err="1">
                <a:latin typeface="Arial" panose="020B0604020202020204" pitchFamily="34" charset="0"/>
                <a:cs typeface="Arial" panose="020B0604020202020204" pitchFamily="34" charset="0"/>
              </a:rPr>
              <a:t>date.Day</a:t>
            </a:r>
            <a:endParaRPr lang="en-GB" sz="1000" dirty="0">
              <a:latin typeface="Arial" panose="020B0604020202020204" pitchFamily="34" charset="0"/>
              <a:cs typeface="Arial" panose="020B0604020202020204" pitchFamily="34" charset="0"/>
            </a:endParaRPr>
          </a:p>
          <a:p>
            <a:pPr marL="342000" lvl="0" indent="-342000">
              <a:lnSpc>
                <a:spcPct val="114000"/>
              </a:lnSpc>
              <a:spcAft>
                <a:spcPts val="995"/>
              </a:spcAft>
              <a:buFont typeface="+mj-lt"/>
              <a:buAutoNum type="arabicPeriod" startAt="6"/>
            </a:pPr>
            <a:r>
              <a:rPr lang="en-US" sz="1000" dirty="0">
                <a:latin typeface="Arial" panose="020B0604020202020204" pitchFamily="34" charset="0"/>
                <a:cs typeface="Arial" panose="020B0604020202020204" pitchFamily="34" charset="0"/>
              </a:rPr>
              <a:t>To display the </a:t>
            </a:r>
            <a:r>
              <a:rPr lang="en-US" sz="1000" b="1" dirty="0">
                <a:latin typeface="Arial" panose="020B0604020202020204" pitchFamily="34" charset="0"/>
                <a:cs typeface="Arial" panose="020B0604020202020204" pitchFamily="34" charset="0"/>
              </a:rPr>
              <a:t>DayOfWeek</a:t>
            </a:r>
            <a:r>
              <a:rPr lang="en-US" sz="1000" dirty="0">
                <a:latin typeface="Arial" panose="020B0604020202020204" pitchFamily="34" charset="0"/>
                <a:cs typeface="Arial" panose="020B0604020202020204" pitchFamily="34" charset="0"/>
              </a:rPr>
              <a:t> property of </a:t>
            </a:r>
            <a:r>
              <a:rPr lang="en-US" sz="1000" i="1" dirty="0">
                <a:latin typeface="Arial" panose="020B0604020202020204" pitchFamily="34" charset="0"/>
                <a:cs typeface="Arial" panose="020B0604020202020204" pitchFamily="34" charset="0"/>
              </a:rPr>
              <a:t>$date</a:t>
            </a:r>
            <a:r>
              <a:rPr lang="en-US" sz="1000" dirty="0">
                <a:latin typeface="Arial" panose="020B0604020202020204" pitchFamily="34" charset="0"/>
                <a:cs typeface="Arial" panose="020B0604020202020204" pitchFamily="34" charset="0"/>
              </a:rPr>
              <a:t>, type the following command, and then press Enter:</a:t>
            </a:r>
            <a:endParaRPr lang="en-GB" sz="1000" dirty="0">
              <a:latin typeface="Arial" panose="020B0604020202020204" pitchFamily="34" charset="0"/>
              <a:cs typeface="Arial" panose="020B0604020202020204" pitchFamily="34" charset="0"/>
            </a:endParaRPr>
          </a:p>
          <a:p>
            <a:pPr lvl="1">
              <a:lnSpc>
                <a:spcPct val="114000"/>
              </a:lnSpc>
              <a:spcAft>
                <a:spcPts val="995"/>
              </a:spcAft>
            </a:pPr>
            <a:r>
              <a:rPr lang="en-US" sz="1000" dirty="0">
                <a:latin typeface="Arial" panose="020B0604020202020204" pitchFamily="34" charset="0"/>
                <a:cs typeface="Arial" panose="020B0604020202020204" pitchFamily="34" charset="0"/>
              </a:rPr>
              <a:t>$</a:t>
            </a:r>
            <a:r>
              <a:rPr lang="en-US" sz="1000" dirty="0" err="1">
                <a:latin typeface="Arial" panose="020B0604020202020204" pitchFamily="34" charset="0"/>
                <a:cs typeface="Arial" panose="020B0604020202020204" pitchFamily="34" charset="0"/>
              </a:rPr>
              <a:t>date.DayOfWeek</a:t>
            </a:r>
            <a:endParaRPr lang="en-GB" sz="1000" dirty="0">
              <a:latin typeface="Arial" panose="020B0604020202020204" pitchFamily="34" charset="0"/>
              <a:cs typeface="Arial" panose="020B0604020202020204" pitchFamily="34" charset="0"/>
            </a:endParaRPr>
          </a:p>
          <a:p>
            <a:pPr marL="342000" lvl="0" indent="-342000">
              <a:lnSpc>
                <a:spcPct val="114000"/>
              </a:lnSpc>
              <a:spcAft>
                <a:spcPts val="995"/>
              </a:spcAft>
              <a:buFont typeface="+mj-lt"/>
              <a:buAutoNum type="arabicPeriod" startAt="6"/>
            </a:pPr>
            <a:r>
              <a:rPr lang="en-US" sz="1000" dirty="0">
                <a:latin typeface="Arial" panose="020B0604020202020204" pitchFamily="34" charset="0"/>
                <a:cs typeface="Arial" panose="020B0604020202020204" pitchFamily="34" charset="0"/>
              </a:rPr>
              <a:t>To display the </a:t>
            </a:r>
            <a:r>
              <a:rPr lang="en-US" sz="1000" b="1" dirty="0">
                <a:latin typeface="Arial" panose="020B0604020202020204" pitchFamily="34" charset="0"/>
                <a:cs typeface="Arial" panose="020B0604020202020204" pitchFamily="34" charset="0"/>
              </a:rPr>
              <a:t>Month</a:t>
            </a:r>
            <a:r>
              <a:rPr lang="en-US" sz="1000" dirty="0">
                <a:latin typeface="Arial" panose="020B0604020202020204" pitchFamily="34" charset="0"/>
                <a:cs typeface="Arial" panose="020B0604020202020204" pitchFamily="34" charset="0"/>
              </a:rPr>
              <a:t> property of </a:t>
            </a:r>
            <a:r>
              <a:rPr lang="en-US" sz="1000" i="1" dirty="0">
                <a:latin typeface="Arial" panose="020B0604020202020204" pitchFamily="34" charset="0"/>
                <a:cs typeface="Arial" panose="020B0604020202020204" pitchFamily="34" charset="0"/>
              </a:rPr>
              <a:t>$date</a:t>
            </a:r>
            <a:r>
              <a:rPr lang="en-US" sz="1000" dirty="0">
                <a:latin typeface="Arial" panose="020B0604020202020204" pitchFamily="34" charset="0"/>
                <a:cs typeface="Arial" panose="020B0604020202020204" pitchFamily="34" charset="0"/>
              </a:rPr>
              <a:t>, type the following command, and then press Enter:</a:t>
            </a:r>
            <a:endParaRPr lang="en-GB" sz="1000" dirty="0">
              <a:latin typeface="Arial" panose="020B0604020202020204" pitchFamily="34" charset="0"/>
              <a:cs typeface="Arial" panose="020B0604020202020204" pitchFamily="34" charset="0"/>
            </a:endParaRPr>
          </a:p>
          <a:p>
            <a:pPr lvl="1">
              <a:lnSpc>
                <a:spcPct val="114000"/>
              </a:lnSpc>
              <a:spcAft>
                <a:spcPts val="995"/>
              </a:spcAft>
            </a:pPr>
            <a:r>
              <a:rPr lang="en-US" sz="1000" dirty="0">
                <a:latin typeface="Arial" panose="020B0604020202020204" pitchFamily="34" charset="0"/>
                <a:cs typeface="Arial" panose="020B0604020202020204" pitchFamily="34" charset="0"/>
              </a:rPr>
              <a:t>$</a:t>
            </a:r>
            <a:r>
              <a:rPr lang="en-US" sz="1000" dirty="0" err="1">
                <a:latin typeface="Arial" panose="020B0604020202020204" pitchFamily="34" charset="0"/>
                <a:cs typeface="Arial" panose="020B0604020202020204" pitchFamily="34" charset="0"/>
              </a:rPr>
              <a:t>date.Month</a:t>
            </a:r>
            <a:endParaRPr lang="en-GB" sz="1000" dirty="0">
              <a:latin typeface="Arial" panose="020B0604020202020204" pitchFamily="34" charset="0"/>
              <a:cs typeface="Arial" panose="020B0604020202020204" pitchFamily="34" charset="0"/>
            </a:endParaRPr>
          </a:p>
          <a:p>
            <a:pPr marL="342000" lvl="0" indent="-342000">
              <a:lnSpc>
                <a:spcPct val="114000"/>
              </a:lnSpc>
              <a:spcAft>
                <a:spcPts val="995"/>
              </a:spcAft>
              <a:buFont typeface="+mj-lt"/>
              <a:buAutoNum type="arabicPeriod" startAt="6"/>
            </a:pPr>
            <a:r>
              <a:rPr lang="en-US" sz="1000" dirty="0">
                <a:latin typeface="Arial" panose="020B0604020202020204" pitchFamily="34" charset="0"/>
                <a:cs typeface="Arial" panose="020B0604020202020204" pitchFamily="34" charset="0"/>
              </a:rPr>
              <a:t>To display the </a:t>
            </a:r>
            <a:r>
              <a:rPr lang="en-US" sz="1000" b="1" dirty="0">
                <a:latin typeface="Arial" panose="020B0604020202020204" pitchFamily="34" charset="0"/>
                <a:cs typeface="Arial" panose="020B0604020202020204" pitchFamily="34" charset="0"/>
              </a:rPr>
              <a:t>Year</a:t>
            </a:r>
            <a:r>
              <a:rPr lang="en-US" sz="1000" dirty="0">
                <a:latin typeface="Arial" panose="020B0604020202020204" pitchFamily="34" charset="0"/>
                <a:cs typeface="Arial" panose="020B0604020202020204" pitchFamily="34" charset="0"/>
              </a:rPr>
              <a:t> property of </a:t>
            </a:r>
            <a:r>
              <a:rPr lang="en-US" sz="1000" i="1" dirty="0">
                <a:latin typeface="Arial" panose="020B0604020202020204" pitchFamily="34" charset="0"/>
                <a:cs typeface="Arial" panose="020B0604020202020204" pitchFamily="34" charset="0"/>
              </a:rPr>
              <a:t>$date</a:t>
            </a:r>
            <a:r>
              <a:rPr lang="en-US" sz="1000" dirty="0">
                <a:latin typeface="Arial" panose="020B0604020202020204" pitchFamily="34" charset="0"/>
                <a:cs typeface="Arial" panose="020B0604020202020204" pitchFamily="34" charset="0"/>
              </a:rPr>
              <a:t>, type the following command, and then press Enter:</a:t>
            </a:r>
            <a:endParaRPr lang="en-GB" sz="1000" dirty="0">
              <a:latin typeface="Arial" panose="020B0604020202020204" pitchFamily="34" charset="0"/>
              <a:cs typeface="Arial" panose="020B0604020202020204" pitchFamily="34" charset="0"/>
            </a:endParaRPr>
          </a:p>
          <a:p>
            <a:pPr lvl="1">
              <a:lnSpc>
                <a:spcPct val="114000"/>
              </a:lnSpc>
              <a:spcAft>
                <a:spcPts val="995"/>
              </a:spcAft>
            </a:pPr>
            <a:r>
              <a:rPr lang="en-US" sz="1000" dirty="0">
                <a:latin typeface="Arial" panose="020B0604020202020204" pitchFamily="34" charset="0"/>
                <a:cs typeface="Arial" panose="020B0604020202020204" pitchFamily="34" charset="0"/>
              </a:rPr>
              <a:t>$</a:t>
            </a:r>
            <a:r>
              <a:rPr lang="en-US" sz="1000" dirty="0" err="1">
                <a:latin typeface="Arial" panose="020B0604020202020204" pitchFamily="34" charset="0"/>
                <a:cs typeface="Arial" panose="020B0604020202020204" pitchFamily="34" charset="0"/>
              </a:rPr>
              <a:t>date.Year</a:t>
            </a:r>
            <a:endParaRPr lang="en-GB" sz="1000" dirty="0">
              <a:latin typeface="Arial" panose="020B0604020202020204" pitchFamily="34" charset="0"/>
              <a:cs typeface="Arial" panose="020B0604020202020204" pitchFamily="34" charset="0"/>
            </a:endParaRPr>
          </a:p>
          <a:p>
            <a:pPr marL="342000" lvl="0" indent="-342000">
              <a:lnSpc>
                <a:spcPct val="114000"/>
              </a:lnSpc>
              <a:spcAft>
                <a:spcPts val="995"/>
              </a:spcAft>
              <a:buFont typeface="+mj-lt"/>
              <a:buAutoNum type="arabicPeriod" startAt="6"/>
            </a:pPr>
            <a:r>
              <a:rPr lang="en-US" sz="1000" dirty="0">
                <a:latin typeface="Arial" panose="020B0604020202020204" pitchFamily="34" charset="0"/>
                <a:cs typeface="Arial" panose="020B0604020202020204" pitchFamily="34" charset="0"/>
              </a:rPr>
              <a:t>To add 100 days to </a:t>
            </a:r>
            <a:r>
              <a:rPr lang="en-US" sz="1000" i="1" dirty="0">
                <a:latin typeface="Arial" panose="020B0604020202020204" pitchFamily="34" charset="0"/>
                <a:cs typeface="Arial" panose="020B0604020202020204" pitchFamily="34" charset="0"/>
              </a:rPr>
              <a:t>$date</a:t>
            </a:r>
            <a:r>
              <a:rPr lang="en-US" sz="1000" dirty="0">
                <a:latin typeface="Arial" panose="020B0604020202020204" pitchFamily="34" charset="0"/>
                <a:cs typeface="Arial" panose="020B0604020202020204" pitchFamily="34" charset="0"/>
              </a:rPr>
              <a:t>, type the following command, and then press Enter:</a:t>
            </a:r>
            <a:endParaRPr lang="en-GB" sz="1000" dirty="0">
              <a:latin typeface="Arial" panose="020B0604020202020204" pitchFamily="34" charset="0"/>
              <a:cs typeface="Arial" panose="020B0604020202020204" pitchFamily="34" charset="0"/>
            </a:endParaRPr>
          </a:p>
          <a:p>
            <a:pPr lvl="1">
              <a:lnSpc>
                <a:spcPct val="114000"/>
              </a:lnSpc>
              <a:spcAft>
                <a:spcPts val="995"/>
              </a:spcAft>
            </a:pPr>
            <a:r>
              <a:rPr lang="en-US" sz="1000" dirty="0">
                <a:latin typeface="Arial" panose="020B0604020202020204" pitchFamily="34" charset="0"/>
                <a:cs typeface="Arial" panose="020B0604020202020204" pitchFamily="34" charset="0"/>
              </a:rPr>
              <a:t>$date.AddDays(100)</a:t>
            </a:r>
            <a:endParaRPr lang="en-GB" sz="1000" dirty="0">
              <a:latin typeface="Arial" panose="020B0604020202020204" pitchFamily="34" charset="0"/>
              <a:cs typeface="Arial" panose="020B0604020202020204" pitchFamily="34" charset="0"/>
            </a:endParaRPr>
          </a:p>
          <a:p>
            <a:pPr marL="342000" lvl="0" indent="-342000">
              <a:lnSpc>
                <a:spcPct val="114000"/>
              </a:lnSpc>
              <a:spcAft>
                <a:spcPts val="995"/>
              </a:spcAft>
              <a:buFont typeface="+mj-lt"/>
              <a:buAutoNum type="arabicPeriod" startAt="6"/>
            </a:pPr>
            <a:r>
              <a:rPr lang="en-US" sz="1000" dirty="0">
                <a:latin typeface="Arial" panose="020B0604020202020204" pitchFamily="34" charset="0"/>
                <a:cs typeface="Arial" panose="020B0604020202020204" pitchFamily="34" charset="0"/>
              </a:rPr>
              <a:t>To subtract 60 days from </a:t>
            </a:r>
            <a:r>
              <a:rPr lang="en-US" sz="1000" i="1" dirty="0">
                <a:latin typeface="Arial" panose="020B0604020202020204" pitchFamily="34" charset="0"/>
                <a:cs typeface="Arial" panose="020B0604020202020204" pitchFamily="34" charset="0"/>
              </a:rPr>
              <a:t>$date</a:t>
            </a:r>
            <a:r>
              <a:rPr lang="en-US" sz="1000" dirty="0">
                <a:latin typeface="Arial" panose="020B0604020202020204" pitchFamily="34" charset="0"/>
                <a:cs typeface="Arial" panose="020B0604020202020204" pitchFamily="34" charset="0"/>
              </a:rPr>
              <a:t>, type the following command, and then press Enter:</a:t>
            </a:r>
            <a:endParaRPr lang="en-GB" sz="1000" dirty="0">
              <a:latin typeface="Arial" panose="020B0604020202020204" pitchFamily="34" charset="0"/>
              <a:cs typeface="Arial" panose="020B0604020202020204" pitchFamily="34" charset="0"/>
            </a:endParaRPr>
          </a:p>
          <a:p>
            <a:pPr lvl="1">
              <a:lnSpc>
                <a:spcPct val="114000"/>
              </a:lnSpc>
              <a:spcAft>
                <a:spcPts val="995"/>
              </a:spcAft>
            </a:pPr>
            <a:r>
              <a:rPr lang="en-US" sz="1000" dirty="0">
                <a:latin typeface="Arial" panose="020B0604020202020204" pitchFamily="34" charset="0"/>
                <a:cs typeface="Arial" panose="020B0604020202020204" pitchFamily="34" charset="0"/>
              </a:rPr>
              <a:t>$date.AddDays(-60)</a:t>
            </a:r>
            <a:endParaRPr lang="en-GB" sz="1000" dirty="0">
              <a:latin typeface="Arial" panose="020B0604020202020204" pitchFamily="34" charset="0"/>
              <a:cs typeface="Arial" panose="020B0604020202020204" pitchFamily="34" charset="0"/>
            </a:endParaRPr>
          </a:p>
          <a:p>
            <a:pPr marL="342000" lvl="0" indent="-342000">
              <a:lnSpc>
                <a:spcPct val="114000"/>
              </a:lnSpc>
              <a:spcAft>
                <a:spcPts val="995"/>
              </a:spcAft>
              <a:buFont typeface="+mj-lt"/>
              <a:buAutoNum type="arabicPeriod" startAt="6"/>
            </a:pPr>
            <a:r>
              <a:rPr lang="en-US" sz="1000" dirty="0">
                <a:latin typeface="Arial" panose="020B0604020202020204" pitchFamily="34" charset="0"/>
                <a:cs typeface="Arial" panose="020B0604020202020204" pitchFamily="34" charset="0"/>
              </a:rPr>
              <a:t>To display </a:t>
            </a:r>
            <a:r>
              <a:rPr lang="en-US" sz="1000" i="1" dirty="0">
                <a:latin typeface="Arial" panose="020B0604020202020204" pitchFamily="34" charset="0"/>
                <a:cs typeface="Arial" panose="020B0604020202020204" pitchFamily="34" charset="0"/>
              </a:rPr>
              <a:t>$date</a:t>
            </a:r>
            <a:r>
              <a:rPr lang="en-US" sz="1000" dirty="0">
                <a:latin typeface="Arial" panose="020B0604020202020204" pitchFamily="34" charset="0"/>
                <a:cs typeface="Arial" panose="020B0604020202020204" pitchFamily="34" charset="0"/>
              </a:rPr>
              <a:t> as a long date string, type the following command, and then press Enter:</a:t>
            </a:r>
            <a:endParaRPr lang="en-GB" sz="1000" dirty="0">
              <a:latin typeface="Arial" panose="020B0604020202020204" pitchFamily="34" charset="0"/>
              <a:cs typeface="Arial" panose="020B0604020202020204" pitchFamily="34" charset="0"/>
            </a:endParaRPr>
          </a:p>
          <a:p>
            <a:pPr lvl="1">
              <a:lnSpc>
                <a:spcPct val="114000"/>
              </a:lnSpc>
              <a:spcAft>
                <a:spcPts val="995"/>
              </a:spcAft>
            </a:pPr>
            <a:r>
              <a:rPr lang="en-US" sz="1000" dirty="0">
                <a:latin typeface="Arial" panose="020B0604020202020204" pitchFamily="34" charset="0"/>
                <a:cs typeface="Arial" panose="020B0604020202020204" pitchFamily="34" charset="0"/>
              </a:rPr>
              <a:t>$date.ToLongDateString()</a:t>
            </a:r>
            <a:endParaRPr lang="en-GB" sz="1000" dirty="0">
              <a:latin typeface="Arial" panose="020B0604020202020204" pitchFamily="34" charset="0"/>
              <a:cs typeface="Arial" panose="020B0604020202020204" pitchFamily="34" charset="0"/>
            </a:endParaRPr>
          </a:p>
          <a:p>
            <a:pPr marL="342000" lvl="0" indent="-342000">
              <a:lnSpc>
                <a:spcPct val="114000"/>
              </a:lnSpc>
              <a:spcAft>
                <a:spcPts val="995"/>
              </a:spcAft>
              <a:buFont typeface="+mj-lt"/>
              <a:buAutoNum type="arabicPeriod" startAt="6"/>
            </a:pPr>
            <a:r>
              <a:rPr lang="en-US" sz="1000" dirty="0">
                <a:latin typeface="Arial" panose="020B0604020202020204" pitchFamily="34" charset="0"/>
                <a:cs typeface="Arial" panose="020B0604020202020204" pitchFamily="34" charset="0"/>
              </a:rPr>
              <a:t>To display </a:t>
            </a:r>
            <a:r>
              <a:rPr lang="en-US" sz="1000" i="1" dirty="0">
                <a:latin typeface="Arial" panose="020B0604020202020204" pitchFamily="34" charset="0"/>
                <a:cs typeface="Arial" panose="020B0604020202020204" pitchFamily="34" charset="0"/>
              </a:rPr>
              <a:t>$date</a:t>
            </a:r>
            <a:r>
              <a:rPr lang="en-US" sz="1000" dirty="0">
                <a:latin typeface="Arial" panose="020B0604020202020204" pitchFamily="34" charset="0"/>
                <a:cs typeface="Arial" panose="020B0604020202020204" pitchFamily="34" charset="0"/>
              </a:rPr>
              <a:t> as a short date string, type the following command, and then press Enter:</a:t>
            </a:r>
            <a:endParaRPr lang="en-GB" sz="1000" dirty="0">
              <a:latin typeface="Arial" panose="020B0604020202020204" pitchFamily="34" charset="0"/>
              <a:cs typeface="Arial" panose="020B0604020202020204" pitchFamily="34" charset="0"/>
            </a:endParaRPr>
          </a:p>
          <a:p>
            <a:pPr lvl="1">
              <a:lnSpc>
                <a:spcPct val="114000"/>
              </a:lnSpc>
              <a:spcAft>
                <a:spcPts val="995"/>
              </a:spcAft>
            </a:pPr>
            <a:r>
              <a:rPr lang="en-US" sz="1000" dirty="0">
                <a:latin typeface="Arial" panose="020B0604020202020204" pitchFamily="34" charset="0"/>
                <a:cs typeface="Arial" panose="020B0604020202020204" pitchFamily="34" charset="0"/>
              </a:rPr>
              <a:t>$date.ToShortDateString()</a:t>
            </a:r>
            <a:endParaRPr lang="en-GB" sz="1000" dirty="0">
              <a:latin typeface="Arial" panose="020B0604020202020204" pitchFamily="34" charset="0"/>
              <a:cs typeface="Arial" panose="020B0604020202020204" pitchFamily="34" charset="0"/>
            </a:endParaRPr>
          </a:p>
          <a:p>
            <a:pPr marL="342000" lvl="0" indent="-342000">
              <a:lnSpc>
                <a:spcPct val="114000"/>
              </a:lnSpc>
              <a:spcAft>
                <a:spcPts val="995"/>
              </a:spcAft>
              <a:buFont typeface="+mj-lt"/>
              <a:buAutoNum type="arabicPeriod" startAt="6"/>
            </a:pPr>
            <a:r>
              <a:rPr lang="en-US" sz="1000" dirty="0">
                <a:latin typeface="Arial" panose="020B0604020202020204" pitchFamily="34" charset="0"/>
                <a:cs typeface="Arial" panose="020B0604020202020204" pitchFamily="34" charset="0"/>
              </a:rPr>
              <a:t>To display </a:t>
            </a:r>
            <a:r>
              <a:rPr lang="en-US" sz="1000" i="1" dirty="0">
                <a:latin typeface="Arial" panose="020B0604020202020204" pitchFamily="34" charset="0"/>
                <a:cs typeface="Arial" panose="020B0604020202020204" pitchFamily="34" charset="0"/>
              </a:rPr>
              <a:t>$date</a:t>
            </a:r>
            <a:r>
              <a:rPr lang="en-US" sz="1000" dirty="0">
                <a:latin typeface="Arial" panose="020B0604020202020204" pitchFamily="34" charset="0"/>
                <a:cs typeface="Arial" panose="020B0604020202020204" pitchFamily="34" charset="0"/>
              </a:rPr>
              <a:t> as a long time string, type the following command, and then press Enter:</a:t>
            </a:r>
            <a:endParaRPr lang="en-GB" sz="1000" dirty="0">
              <a:latin typeface="Arial" panose="020B0604020202020204" pitchFamily="34" charset="0"/>
              <a:cs typeface="Arial" panose="020B0604020202020204" pitchFamily="34" charset="0"/>
            </a:endParaRPr>
          </a:p>
          <a:p>
            <a:pPr lvl="1">
              <a:lnSpc>
                <a:spcPct val="114000"/>
              </a:lnSpc>
              <a:spcAft>
                <a:spcPts val="995"/>
              </a:spcAft>
            </a:pPr>
            <a:r>
              <a:rPr lang="en-US" sz="1000" dirty="0">
                <a:latin typeface="Arial" panose="020B0604020202020204" pitchFamily="34" charset="0"/>
                <a:cs typeface="Arial" panose="020B0604020202020204" pitchFamily="34" charset="0"/>
              </a:rPr>
              <a:t>$date.ToLongTimeString()</a:t>
            </a:r>
            <a:endParaRPr lang="en-GB" sz="10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6B0B4D37-388A-4BD6-818D-34728C1C19E5}" type="slidenum">
              <a:rPr lang="en-GB" smtClean="0"/>
              <a:t>19</a:t>
            </a:fld>
            <a:endParaRPr lang="en-GB" dirty="0"/>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IN" sz="1000" dirty="0">
                <a:latin typeface="Arial"/>
              </a:rPr>
              <a:t>(More notes on the next slide)</a:t>
            </a:r>
            <a:endParaRPr lang="en-GB" sz="1000" dirty="0">
              <a:latin typeface="Arial"/>
            </a:endParaRP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a:rPr>
              <a:t>10961C</a:t>
            </a: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7: Working with variables, arrays, and hash tables</a:t>
            </a:r>
            <a:endParaRPr lang="en-GB" sz="1200" b="1" dirty="0">
              <a:solidFill>
                <a:srgbClr val="336699"/>
              </a:solidFill>
              <a:latin typeface="Arial"/>
            </a:endParaRPr>
          </a:p>
        </p:txBody>
      </p:sp>
    </p:spTree>
    <p:extLst>
      <p:ext uri="{BB962C8B-B14F-4D97-AF65-F5344CB8AC3E}">
        <p14:creationId xmlns:p14="http://schemas.microsoft.com/office/powerpoint/2010/main" val="29631770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dirty="0">
                <a:latin typeface="Arial"/>
                <a:ea typeface="Calibri"/>
                <a:cs typeface="Times New Roman"/>
              </a:rPr>
              <a:t>Briefly describe the lessons in this module.</a:t>
            </a:r>
          </a:p>
        </p:txBody>
      </p:sp>
      <p:sp>
        <p:nvSpPr>
          <p:cNvPr id="4" name="Slide Number Placeholder 3"/>
          <p:cNvSpPr>
            <a:spLocks noGrp="1"/>
          </p:cNvSpPr>
          <p:nvPr>
            <p:ph type="sldNum" sz="quarter" idx="10"/>
          </p:nvPr>
        </p:nvSpPr>
        <p:spPr/>
        <p:txBody>
          <a:bodyPr/>
          <a:lstStyle/>
          <a:p>
            <a:fld id="{6B0B4D37-388A-4BD6-818D-34728C1C19E5}" type="slidenum">
              <a:rPr lang="en-GB" smtClean="0"/>
              <a:t>2</a:t>
            </a:fld>
            <a:endParaRPr lang="en-GB"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7: Working with variables, arrays, and hash tables</a:t>
            </a:r>
            <a:endParaRPr lang="en-GB" sz="1200" b="1" dirty="0">
              <a:solidFill>
                <a:srgbClr val="336699"/>
              </a:solidFill>
              <a:latin typeface="Arial"/>
            </a:endParaRPr>
          </a:p>
        </p:txBody>
      </p:sp>
    </p:spTree>
    <p:extLst>
      <p:ext uri="{BB962C8B-B14F-4D97-AF65-F5344CB8AC3E}">
        <p14:creationId xmlns:p14="http://schemas.microsoft.com/office/powerpoint/2010/main" val="25917183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000" lvl="0" indent="-342000">
              <a:lnSpc>
                <a:spcPct val="114000"/>
              </a:lnSpc>
              <a:spcAft>
                <a:spcPts val="995"/>
              </a:spcAft>
              <a:buFont typeface="+mj-lt"/>
              <a:buAutoNum type="arabicPeriod" startAt="15"/>
            </a:pPr>
            <a:r>
              <a:rPr lang="en-US" sz="1000" dirty="0">
                <a:latin typeface="Arial" panose="020B0604020202020204" pitchFamily="34" charset="0"/>
                <a:cs typeface="Arial" panose="020B0604020202020204" pitchFamily="34" charset="0"/>
              </a:rPr>
              <a:t>To display </a:t>
            </a:r>
            <a:r>
              <a:rPr lang="en-US" sz="1000" i="1" dirty="0">
                <a:latin typeface="Arial" panose="020B0604020202020204" pitchFamily="34" charset="0"/>
                <a:cs typeface="Arial" panose="020B0604020202020204" pitchFamily="34" charset="0"/>
              </a:rPr>
              <a:t>$date</a:t>
            </a:r>
            <a:r>
              <a:rPr lang="en-US" sz="1000" dirty="0">
                <a:latin typeface="Arial" panose="020B0604020202020204" pitchFamily="34" charset="0"/>
                <a:cs typeface="Arial" panose="020B0604020202020204" pitchFamily="34" charset="0"/>
              </a:rPr>
              <a:t> as a short time string, type the following command, and then press Enter:</a:t>
            </a:r>
            <a:endParaRPr lang="en-GB" sz="1000" dirty="0">
              <a:latin typeface="Arial" panose="020B0604020202020204" pitchFamily="34" charset="0"/>
              <a:cs typeface="Arial" panose="020B0604020202020204" pitchFamily="34" charset="0"/>
            </a:endParaRPr>
          </a:p>
          <a:p>
            <a:pPr lvl="1">
              <a:lnSpc>
                <a:spcPct val="114000"/>
              </a:lnSpc>
              <a:spcAft>
                <a:spcPts val="995"/>
              </a:spcAft>
            </a:pPr>
            <a:r>
              <a:rPr lang="en-US" sz="1000" dirty="0">
                <a:latin typeface="Arial" panose="020B0604020202020204" pitchFamily="34" charset="0"/>
                <a:cs typeface="Arial" panose="020B0604020202020204" pitchFamily="34" charset="0"/>
              </a:rPr>
              <a:t>$date.ToShortTimeString()</a:t>
            </a:r>
            <a:endParaRPr lang="en-GB" sz="1000" dirty="0">
              <a:latin typeface="Arial" panose="020B0604020202020204" pitchFamily="34" charset="0"/>
              <a:cs typeface="Arial" panose="020B0604020202020204" pitchFamily="34" charset="0"/>
            </a:endParaRPr>
          </a:p>
          <a:p>
            <a:pPr marL="342000" indent="-342000">
              <a:lnSpc>
                <a:spcPct val="114000"/>
              </a:lnSpc>
              <a:spcAft>
                <a:spcPts val="995"/>
              </a:spcAft>
              <a:buFont typeface="+mj-lt"/>
              <a:buAutoNum type="arabicPeriod" startAt="15"/>
            </a:pPr>
            <a:r>
              <a:rPr lang="en-US" sz="1000" dirty="0">
                <a:latin typeface="Arial" panose="020B0604020202020204" pitchFamily="34" charset="0"/>
                <a:cs typeface="Arial" panose="020B0604020202020204" pitchFamily="34" charset="0"/>
              </a:rPr>
              <a:t>Close the Windows PowerShell prompt.</a:t>
            </a:r>
            <a:endParaRPr lang="en-GB" sz="1000" dirty="0">
              <a:solidFill>
                <a:prstClr val="black"/>
              </a:solidFill>
              <a:latin typeface="Arial" panose="020B0604020202020204" pitchFamily="34" charset="0"/>
              <a:ea typeface="Times New Roman"/>
              <a:cs typeface="Arial" panose="020B0604020202020204" pitchFamily="34" charset="0"/>
            </a:endParaRPr>
          </a:p>
        </p:txBody>
      </p:sp>
      <p:sp>
        <p:nvSpPr>
          <p:cNvPr id="4" name="Slide Number Placeholder 3"/>
          <p:cNvSpPr>
            <a:spLocks noGrp="1"/>
          </p:cNvSpPr>
          <p:nvPr>
            <p:ph type="sldNum" sz="quarter" idx="10"/>
          </p:nvPr>
        </p:nvSpPr>
        <p:spPr/>
        <p:txBody>
          <a:bodyPr/>
          <a:lstStyle/>
          <a:p>
            <a:fld id="{6B0B4D37-388A-4BD6-818D-34728C1C19E5}" type="slidenum">
              <a:rPr lang="en-GB" smtClean="0"/>
              <a:t>20</a:t>
            </a:fld>
            <a:endParaRPr lang="en-GB"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7: Working with variables, arrays, and hash tables</a:t>
            </a:r>
            <a:endParaRPr lang="en-GB" sz="1200" b="1" dirty="0">
              <a:solidFill>
                <a:srgbClr val="336699"/>
              </a:solidFill>
              <a:latin typeface="Arial"/>
            </a:endParaRPr>
          </a:p>
        </p:txBody>
      </p:sp>
    </p:spTree>
    <p:extLst>
      <p:ext uri="{BB962C8B-B14F-4D97-AF65-F5344CB8AC3E}">
        <p14:creationId xmlns:p14="http://schemas.microsoft.com/office/powerpoint/2010/main" val="18137820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dirty="0">
                <a:latin typeface="Arial"/>
                <a:ea typeface="Calibri"/>
                <a:cs typeface="Times New Roman"/>
              </a:rPr>
              <a:t>Briefly describe the topics included in this lesson.</a:t>
            </a:r>
          </a:p>
          <a:p>
            <a:pPr>
              <a:lnSpc>
                <a:spcPct val="115000"/>
              </a:lnSpc>
              <a:spcAft>
                <a:spcPts val="1000"/>
              </a:spcAft>
            </a:pPr>
            <a:r>
              <a:rPr lang="en-GB" sz="1000" b="1" dirty="0">
                <a:latin typeface="Arial"/>
                <a:ea typeface="Calibri"/>
                <a:cs typeface="Times New Roman"/>
              </a:rPr>
              <a:t>Question</a:t>
            </a:r>
            <a:endParaRPr lang="en-GB" sz="1000" dirty="0">
              <a:latin typeface="Arial"/>
              <a:ea typeface="Calibri"/>
              <a:cs typeface="Times New Roman"/>
            </a:endParaRPr>
          </a:p>
          <a:p>
            <a:pPr>
              <a:lnSpc>
                <a:spcPct val="115000"/>
              </a:lnSpc>
              <a:spcAft>
                <a:spcPts val="1000"/>
              </a:spcAft>
            </a:pPr>
            <a:r>
              <a:rPr lang="en-GB" sz="1000" dirty="0">
                <a:solidFill>
                  <a:srgbClr val="000000"/>
                </a:solidFill>
                <a:latin typeface="Arial"/>
                <a:ea typeface="Calibri"/>
                <a:cs typeface="Times New Roman"/>
              </a:rPr>
              <a:t>Why is it important to understand the difference between an array and an arraylist?</a:t>
            </a:r>
            <a:endParaRPr lang="en-GB" sz="1000" dirty="0">
              <a:latin typeface="Arial"/>
              <a:ea typeface="Calibri"/>
              <a:cs typeface="Times New Roman"/>
            </a:endParaRPr>
          </a:p>
          <a:p>
            <a:pPr>
              <a:lnSpc>
                <a:spcPct val="115000"/>
              </a:lnSpc>
              <a:spcAft>
                <a:spcPts val="1000"/>
              </a:spcAft>
            </a:pPr>
            <a:r>
              <a:rPr lang="en-GB" sz="1000" b="1" dirty="0">
                <a:latin typeface="Arial"/>
                <a:ea typeface="Calibri"/>
                <a:cs typeface="Times New Roman"/>
              </a:rPr>
              <a:t>Answer</a:t>
            </a:r>
            <a:endParaRPr lang="en-GB" sz="1000" dirty="0">
              <a:latin typeface="Arial"/>
              <a:ea typeface="Calibri"/>
              <a:cs typeface="Times New Roman"/>
            </a:endParaRPr>
          </a:p>
          <a:p>
            <a:pPr>
              <a:lnSpc>
                <a:spcPct val="115000"/>
              </a:lnSpc>
              <a:spcAft>
                <a:spcPts val="1000"/>
              </a:spcAft>
            </a:pPr>
            <a:r>
              <a:rPr lang="en-GB" sz="1000" dirty="0">
                <a:latin typeface="Arial"/>
                <a:ea typeface="Calibri"/>
                <a:cs typeface="Times New Roman"/>
              </a:rPr>
              <a:t>The arrays that Windows PowerShell creates by default are fixed-size arrays. Consequently, you cannot use the add or remove methods. This means that arrays have relatively low performance when you work with large datasets.</a:t>
            </a:r>
          </a:p>
          <a:p>
            <a:pPr>
              <a:lnSpc>
                <a:spcPct val="115000"/>
              </a:lnSpc>
              <a:spcAft>
                <a:spcPts val="1000"/>
              </a:spcAft>
            </a:pPr>
            <a:r>
              <a:rPr lang="en-GB" sz="1000" dirty="0">
                <a:latin typeface="Arial"/>
                <a:ea typeface="Calibri"/>
                <a:cs typeface="Times New Roman"/>
              </a:rPr>
              <a:t>If instead you choose to create an arraylist, they do not have a fixed size. Therefore, you can add or remove items from the arraylist and have better performance for large datasets.</a:t>
            </a:r>
          </a:p>
        </p:txBody>
      </p:sp>
      <p:sp>
        <p:nvSpPr>
          <p:cNvPr id="4" name="Slide Number Placeholder 3"/>
          <p:cNvSpPr>
            <a:spLocks noGrp="1"/>
          </p:cNvSpPr>
          <p:nvPr>
            <p:ph type="sldNum" sz="quarter" idx="10"/>
          </p:nvPr>
        </p:nvSpPr>
        <p:spPr/>
        <p:txBody>
          <a:bodyPr/>
          <a:lstStyle/>
          <a:p>
            <a:fld id="{6B0B4D37-388A-4BD6-818D-34728C1C19E5}" type="slidenum">
              <a:rPr lang="en-GB" smtClean="0"/>
              <a:t>21</a:t>
            </a:fld>
            <a:endParaRPr lang="en-GB"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7: Working with variables, arrays, and hash tables</a:t>
            </a:r>
            <a:endParaRPr lang="en-GB" sz="1200" b="1" dirty="0">
              <a:solidFill>
                <a:srgbClr val="336699"/>
              </a:solidFill>
              <a:latin typeface="Arial"/>
            </a:endParaRPr>
          </a:p>
        </p:txBody>
      </p:sp>
    </p:spTree>
    <p:extLst>
      <p:ext uri="{BB962C8B-B14F-4D97-AF65-F5344CB8AC3E}">
        <p14:creationId xmlns:p14="http://schemas.microsoft.com/office/powerpoint/2010/main" val="8824715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dirty="0">
                <a:latin typeface="Arial"/>
                <a:ea typeface="Calibri"/>
                <a:cs typeface="Times New Roman"/>
              </a:rPr>
              <a:t>Use this topic to introduce the idea of arrays and how you can use them.</a:t>
            </a:r>
          </a:p>
        </p:txBody>
      </p:sp>
      <p:sp>
        <p:nvSpPr>
          <p:cNvPr id="4" name="Slide Number Placeholder 3"/>
          <p:cNvSpPr>
            <a:spLocks noGrp="1"/>
          </p:cNvSpPr>
          <p:nvPr>
            <p:ph type="sldNum" sz="quarter" idx="10"/>
          </p:nvPr>
        </p:nvSpPr>
        <p:spPr/>
        <p:txBody>
          <a:bodyPr/>
          <a:lstStyle/>
          <a:p>
            <a:fld id="{6B0B4D37-388A-4BD6-818D-34728C1C19E5}" type="slidenum">
              <a:rPr lang="en-GB" smtClean="0"/>
              <a:t>22</a:t>
            </a:fld>
            <a:endParaRPr lang="en-GB"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7: Working with variables, arrays, and hash tables</a:t>
            </a:r>
            <a:endParaRPr lang="en-GB" sz="1200" b="1" dirty="0">
              <a:solidFill>
                <a:srgbClr val="336699"/>
              </a:solidFill>
              <a:latin typeface="Arial"/>
            </a:endParaRPr>
          </a:p>
        </p:txBody>
      </p:sp>
    </p:spTree>
    <p:extLst>
      <p:ext uri="{BB962C8B-B14F-4D97-AF65-F5344CB8AC3E}">
        <p14:creationId xmlns:p14="http://schemas.microsoft.com/office/powerpoint/2010/main" val="14198161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dirty="0">
                <a:latin typeface="Arial"/>
                <a:ea typeface="Calibri"/>
                <a:cs typeface="Times New Roman"/>
              </a:rPr>
              <a:t>Describe how you can use arrays to contain multiple objects.</a:t>
            </a:r>
          </a:p>
        </p:txBody>
      </p:sp>
      <p:sp>
        <p:nvSpPr>
          <p:cNvPr id="4" name="Slide Number Placeholder 3"/>
          <p:cNvSpPr>
            <a:spLocks noGrp="1"/>
          </p:cNvSpPr>
          <p:nvPr>
            <p:ph type="sldNum" sz="quarter" idx="10"/>
          </p:nvPr>
        </p:nvSpPr>
        <p:spPr/>
        <p:txBody>
          <a:bodyPr/>
          <a:lstStyle/>
          <a:p>
            <a:fld id="{6B0B4D37-388A-4BD6-818D-34728C1C19E5}" type="slidenum">
              <a:rPr lang="en-GB" smtClean="0"/>
              <a:t>23</a:t>
            </a:fld>
            <a:endParaRPr lang="en-GB"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7: Working with variables, arrays, and hash tables</a:t>
            </a:r>
            <a:endParaRPr lang="en-GB" sz="1200" b="1" dirty="0">
              <a:solidFill>
                <a:srgbClr val="336699"/>
              </a:solidFill>
              <a:latin typeface="Arial"/>
            </a:endParaRPr>
          </a:p>
        </p:txBody>
      </p:sp>
    </p:spTree>
    <p:extLst>
      <p:ext uri="{BB962C8B-B14F-4D97-AF65-F5344CB8AC3E}">
        <p14:creationId xmlns:p14="http://schemas.microsoft.com/office/powerpoint/2010/main" val="3170575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dirty="0">
                <a:latin typeface="Arial"/>
                <a:ea typeface="Calibri"/>
                <a:cs typeface="Times New Roman"/>
              </a:rPr>
              <a:t>For more information about performance implications of arrays vs. arraylists, refer to “Field Notes of a Computer Geek” at </a:t>
            </a:r>
            <a:r>
              <a:rPr lang="en-GB" sz="1000" u="sng" dirty="0">
                <a:solidFill>
                  <a:srgbClr val="0000FF"/>
                </a:solidFill>
                <a:latin typeface="Arial"/>
                <a:ea typeface="Calibri"/>
                <a:cs typeface="Segoe UI"/>
                <a:hlinkClick r:id="rId3"/>
              </a:rPr>
              <a:t>https://aka.ms/xmik8a</a:t>
            </a:r>
            <a:r>
              <a:rPr lang="en-GB" sz="1000" dirty="0">
                <a:latin typeface="Arial"/>
                <a:ea typeface="Calibri"/>
                <a:cs typeface="Times New Roman"/>
              </a:rPr>
              <a:t>.</a:t>
            </a:r>
          </a:p>
        </p:txBody>
      </p:sp>
      <p:sp>
        <p:nvSpPr>
          <p:cNvPr id="4" name="Slide Number Placeholder 3"/>
          <p:cNvSpPr>
            <a:spLocks noGrp="1"/>
          </p:cNvSpPr>
          <p:nvPr>
            <p:ph type="sldNum" sz="quarter" idx="10"/>
          </p:nvPr>
        </p:nvSpPr>
        <p:spPr/>
        <p:txBody>
          <a:bodyPr/>
          <a:lstStyle/>
          <a:p>
            <a:fld id="{6B0B4D37-388A-4BD6-818D-34728C1C19E5}" type="slidenum">
              <a:rPr lang="en-GB" smtClean="0"/>
              <a:t>24</a:t>
            </a:fld>
            <a:endParaRPr lang="en-GB"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7: Working with variables, arrays, and hash tables</a:t>
            </a:r>
            <a:endParaRPr lang="en-GB" sz="1200" b="1" dirty="0">
              <a:solidFill>
                <a:srgbClr val="336699"/>
              </a:solidFill>
              <a:latin typeface="Arial"/>
            </a:endParaRPr>
          </a:p>
        </p:txBody>
      </p:sp>
    </p:spTree>
    <p:extLst>
      <p:ext uri="{BB962C8B-B14F-4D97-AF65-F5344CB8AC3E}">
        <p14:creationId xmlns:p14="http://schemas.microsoft.com/office/powerpoint/2010/main" val="40286216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GB" sz="1000" dirty="0">
                <a:latin typeface="Arial"/>
                <a:ea typeface="Calibri"/>
                <a:cs typeface="Times New Roman"/>
              </a:rPr>
              <a:t>The steps for this demonstration are stored in </a:t>
            </a:r>
            <a:r>
              <a:rPr lang="en-GB" sz="1000" b="1" dirty="0">
                <a:latin typeface="Arial"/>
                <a:ea typeface="Calibri"/>
                <a:cs typeface="Times New Roman"/>
              </a:rPr>
              <a:t>E:\Mod07\Democode\10961C_Mod07_Demo4.txt</a:t>
            </a:r>
            <a:r>
              <a:rPr lang="en-GB" sz="1000" dirty="0">
                <a:latin typeface="Arial"/>
                <a:ea typeface="Calibri"/>
                <a:cs typeface="Times New Roman"/>
              </a:rPr>
              <a:t>. You can open this file and run the individual commands instead of typing in the demonstration steps.</a:t>
            </a:r>
          </a:p>
          <a:p>
            <a:pPr>
              <a:lnSpc>
                <a:spcPct val="115000"/>
              </a:lnSpc>
              <a:spcAft>
                <a:spcPts val="1000"/>
              </a:spcAft>
            </a:pPr>
            <a:r>
              <a:rPr lang="en-GB" sz="1000" dirty="0">
                <a:solidFill>
                  <a:srgbClr val="000000"/>
                </a:solidFill>
                <a:latin typeface="Arial"/>
                <a:ea typeface="Calibri"/>
                <a:cs typeface="Times New Roman"/>
              </a:rPr>
              <a:t>At the end of the demonstration, keep the virtual machines running, because you need them for the next demonstration.</a:t>
            </a:r>
            <a:endParaRPr lang="en-GB" sz="1000" dirty="0">
              <a:latin typeface="Arial"/>
              <a:ea typeface="Calibri"/>
              <a:cs typeface="Times New Roman"/>
            </a:endParaRPr>
          </a:p>
          <a:p>
            <a:pPr>
              <a:lnSpc>
                <a:spcPct val="115000"/>
              </a:lnSpc>
              <a:spcAft>
                <a:spcPts val="1000"/>
              </a:spcAft>
            </a:pPr>
            <a:r>
              <a:rPr lang="en-GB" sz="1000" b="1" dirty="0">
                <a:latin typeface="Arial"/>
                <a:ea typeface="Calibri"/>
                <a:cs typeface="Times New Roman"/>
              </a:rPr>
              <a:t>Preparation Steps</a:t>
            </a:r>
            <a:endParaRPr lang="en-GB" sz="1000" dirty="0">
              <a:latin typeface="Arial"/>
              <a:ea typeface="Calibri"/>
              <a:cs typeface="Times New Roman"/>
            </a:endParaRPr>
          </a:p>
          <a:p>
            <a:pPr>
              <a:lnSpc>
                <a:spcPct val="115000"/>
              </a:lnSpc>
              <a:spcAft>
                <a:spcPts val="1000"/>
              </a:spcAft>
            </a:pPr>
            <a:r>
              <a:rPr lang="en-GB" sz="1000" dirty="0">
                <a:latin typeface="Arial"/>
                <a:ea typeface="Calibri"/>
                <a:cs typeface="Times New Roman"/>
              </a:rPr>
              <a:t>For this demonstration, you need the </a:t>
            </a:r>
            <a:r>
              <a:rPr lang="en-GB" sz="1000" b="1" dirty="0">
                <a:latin typeface="Arial"/>
                <a:ea typeface="Calibri"/>
                <a:cs typeface="Times New Roman"/>
              </a:rPr>
              <a:t>10961C-LON-DC1</a:t>
            </a:r>
            <a:r>
              <a:rPr lang="en-GB" sz="1000" dirty="0">
                <a:latin typeface="Arial"/>
                <a:ea typeface="Calibri"/>
                <a:cs typeface="Times New Roman"/>
              </a:rPr>
              <a:t> and </a:t>
            </a:r>
            <a:r>
              <a:rPr lang="en-GB" sz="1000" b="1" dirty="0">
                <a:latin typeface="Arial"/>
                <a:ea typeface="Calibri"/>
                <a:cs typeface="Times New Roman"/>
              </a:rPr>
              <a:t>10961C-LON-CL1</a:t>
            </a:r>
            <a:r>
              <a:rPr lang="en-GB" sz="1000" dirty="0">
                <a:latin typeface="Arial"/>
                <a:ea typeface="Calibri"/>
                <a:cs typeface="Times New Roman"/>
              </a:rPr>
              <a:t> virtual machines. Start each virtual machine, and then sign in with the user name </a:t>
            </a:r>
            <a:r>
              <a:rPr lang="en-GB" sz="1000" b="1" dirty="0">
                <a:latin typeface="Arial"/>
                <a:ea typeface="Calibri"/>
                <a:cs typeface="Times New Roman"/>
              </a:rPr>
              <a:t>Adatum\Administrator</a:t>
            </a:r>
            <a:r>
              <a:rPr lang="en-GB" sz="1000" dirty="0">
                <a:latin typeface="Arial"/>
                <a:ea typeface="Calibri"/>
                <a:cs typeface="Times New Roman"/>
              </a:rPr>
              <a:t> and the password </a:t>
            </a:r>
            <a:r>
              <a:rPr lang="en-GB" sz="1000" b="1" dirty="0">
                <a:latin typeface="Arial"/>
                <a:ea typeface="Calibri"/>
                <a:cs typeface="Times New Roman"/>
              </a:rPr>
              <a:t>Pa55w.rd</a:t>
            </a:r>
            <a:r>
              <a:rPr lang="en-GB" sz="1000" dirty="0">
                <a:latin typeface="Arial"/>
                <a:ea typeface="Calibri"/>
                <a:cs typeface="Times New Roman"/>
              </a:rPr>
              <a:t>.</a:t>
            </a:r>
          </a:p>
          <a:p>
            <a:pPr>
              <a:lnSpc>
                <a:spcPct val="115000"/>
              </a:lnSpc>
              <a:spcAft>
                <a:spcPts val="1000"/>
              </a:spcAft>
            </a:pPr>
            <a:r>
              <a:rPr lang="en-GB" sz="1000" b="1" dirty="0">
                <a:latin typeface="Arial"/>
                <a:ea typeface="Calibri"/>
                <a:cs typeface="Times New Roman"/>
              </a:rPr>
              <a:t>Demonstration Steps</a:t>
            </a:r>
            <a:endParaRPr lang="en-GB" sz="1000" dirty="0">
              <a:latin typeface="Arial"/>
              <a:ea typeface="Calibri"/>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On </a:t>
            </a:r>
            <a:r>
              <a:rPr lang="en-US" sz="1000" b="1" dirty="0">
                <a:effectLst/>
                <a:latin typeface="Arial"/>
                <a:ea typeface="Times New Roman"/>
                <a:cs typeface="Times New Roman"/>
              </a:rPr>
              <a:t>LON-CL1</a:t>
            </a:r>
            <a:r>
              <a:rPr lang="en-US" sz="1000" dirty="0">
                <a:effectLst/>
                <a:latin typeface="Arial"/>
                <a:ea typeface="Times New Roman"/>
                <a:cs typeface="Times New Roman"/>
              </a:rPr>
              <a:t>, right-click the </a:t>
            </a:r>
            <a:r>
              <a:rPr lang="en-US" sz="1000" b="1" dirty="0">
                <a:effectLst/>
                <a:latin typeface="Arial"/>
                <a:ea typeface="Times New Roman"/>
                <a:cs typeface="Times New Roman"/>
              </a:rPr>
              <a:t>Start</a:t>
            </a:r>
            <a:r>
              <a:rPr lang="en-US" sz="1000" dirty="0">
                <a:effectLst/>
                <a:latin typeface="Arial"/>
                <a:ea typeface="Times New Roman"/>
                <a:cs typeface="Times New Roman"/>
              </a:rPr>
              <a:t> button, and then click </a:t>
            </a:r>
            <a:r>
              <a:rPr lang="en-US" sz="1000" b="1" dirty="0">
                <a:effectLst/>
                <a:latin typeface="Arial"/>
                <a:ea typeface="Times New Roman"/>
                <a:cs typeface="Times New Roman"/>
              </a:rPr>
              <a:t>Windows PowerShell (Admin)</a:t>
            </a:r>
            <a:r>
              <a:rPr lang="en-US" sz="1000" dirty="0">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To set </a:t>
            </a:r>
            <a:r>
              <a:rPr lang="en-US" sz="1000" i="1" dirty="0">
                <a:effectLst/>
                <a:latin typeface="Arial"/>
                <a:ea typeface="Times New Roman"/>
                <a:cs typeface="Times New Roman"/>
              </a:rPr>
              <a:t>$computers</a:t>
            </a:r>
            <a:r>
              <a:rPr lang="en-US" sz="1000" dirty="0">
                <a:effectLst/>
                <a:latin typeface="Arial"/>
                <a:ea typeface="Times New Roman"/>
                <a:cs typeface="Times New Roman"/>
              </a:rPr>
              <a:t> to be an array of strings, at the Windows PowerShell prompt, type the following command, and then press Enter:</a:t>
            </a:r>
            <a:endParaRPr lang="en-GB" sz="1000" dirty="0">
              <a:effectLst/>
              <a:latin typeface="Arial"/>
              <a:ea typeface="Times New Roman"/>
              <a:cs typeface="Times New Roman"/>
            </a:endParaRPr>
          </a:p>
          <a:p>
            <a:pPr marL="539750" marR="73025">
              <a:lnSpc>
                <a:spcPct val="115000"/>
              </a:lnSpc>
              <a:spcBef>
                <a:spcPts val="600"/>
              </a:spcBef>
              <a:spcAft>
                <a:spcPts val="995"/>
              </a:spcAft>
            </a:pPr>
            <a:r>
              <a:rPr lang="en-US" sz="1000" dirty="0">
                <a:effectLst/>
                <a:latin typeface="Arial"/>
                <a:ea typeface="Times New Roman"/>
                <a:cs typeface="Times New Roman"/>
              </a:rPr>
              <a:t>$computers = "LON-DC1","LON-SRV1","LON-CL1"</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startAt="3"/>
            </a:pPr>
            <a:r>
              <a:rPr lang="en-US" sz="1000" dirty="0">
                <a:effectLst/>
                <a:latin typeface="Arial"/>
                <a:ea typeface="Times New Roman"/>
                <a:cs typeface="Times New Roman"/>
              </a:rPr>
              <a:t>To set </a:t>
            </a:r>
            <a:r>
              <a:rPr lang="en-US" sz="1000" i="1" dirty="0">
                <a:effectLst/>
                <a:latin typeface="Arial"/>
                <a:ea typeface="Times New Roman"/>
                <a:cs typeface="Times New Roman"/>
              </a:rPr>
              <a:t>$users</a:t>
            </a:r>
            <a:r>
              <a:rPr lang="en-US" sz="1000" dirty="0">
                <a:effectLst/>
                <a:latin typeface="Arial"/>
                <a:ea typeface="Times New Roman"/>
                <a:cs typeface="Times New Roman"/>
              </a:rPr>
              <a:t> to be an array of user objects, type the following command, and then press Enter:</a:t>
            </a:r>
            <a:endParaRPr lang="en-GB" sz="1000" dirty="0">
              <a:effectLst/>
              <a:latin typeface="Arial"/>
              <a:ea typeface="Times New Roman"/>
              <a:cs typeface="Times New Roman"/>
            </a:endParaRPr>
          </a:p>
          <a:p>
            <a:pPr marL="539750" marR="73025">
              <a:lnSpc>
                <a:spcPct val="115000"/>
              </a:lnSpc>
              <a:spcBef>
                <a:spcPts val="600"/>
              </a:spcBef>
              <a:spcAft>
                <a:spcPts val="995"/>
              </a:spcAft>
            </a:pPr>
            <a:r>
              <a:rPr lang="en-US" sz="1000" dirty="0">
                <a:effectLst/>
                <a:latin typeface="Arial"/>
                <a:ea typeface="Times New Roman"/>
                <a:cs typeface="Times New Roman"/>
              </a:rPr>
              <a:t>$users = Get-ADUser -Filter *</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startAt="4"/>
            </a:pPr>
            <a:r>
              <a:rPr lang="en-US" sz="1000" dirty="0">
                <a:effectLst/>
                <a:latin typeface="Arial"/>
                <a:ea typeface="Times New Roman"/>
                <a:cs typeface="Times New Roman"/>
              </a:rPr>
              <a:t>To view the contents of the </a:t>
            </a:r>
            <a:r>
              <a:rPr lang="en-US" sz="1000" i="1" dirty="0">
                <a:effectLst/>
                <a:latin typeface="Arial"/>
                <a:ea typeface="Times New Roman"/>
                <a:cs typeface="Times New Roman"/>
              </a:rPr>
              <a:t>$computers</a:t>
            </a:r>
            <a:r>
              <a:rPr lang="en-US" sz="1000" dirty="0">
                <a:effectLst/>
                <a:latin typeface="Arial"/>
                <a:ea typeface="Times New Roman"/>
                <a:cs typeface="Times New Roman"/>
              </a:rPr>
              <a:t> array, type the following command, and then press Enter:</a:t>
            </a:r>
            <a:endParaRPr lang="en-GB" sz="1000" dirty="0">
              <a:effectLst/>
              <a:latin typeface="Arial"/>
              <a:ea typeface="Times New Roman"/>
              <a:cs typeface="Times New Roman"/>
            </a:endParaRPr>
          </a:p>
          <a:p>
            <a:pPr marL="539750" marR="73025">
              <a:lnSpc>
                <a:spcPct val="115000"/>
              </a:lnSpc>
              <a:spcBef>
                <a:spcPts val="600"/>
              </a:spcBef>
              <a:spcAft>
                <a:spcPts val="995"/>
              </a:spcAft>
            </a:pPr>
            <a:r>
              <a:rPr lang="en-US" sz="1000" dirty="0">
                <a:effectLst/>
                <a:latin typeface="Arial"/>
                <a:ea typeface="Times New Roman"/>
                <a:cs typeface="Times New Roman"/>
              </a:rPr>
              <a:t>$computers</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startAt="5"/>
            </a:pPr>
            <a:r>
              <a:rPr lang="en-US" sz="1000" dirty="0">
                <a:effectLst/>
                <a:latin typeface="Arial"/>
                <a:ea typeface="Times New Roman"/>
                <a:cs typeface="Times New Roman"/>
              </a:rPr>
              <a:t>To view the contents of the </a:t>
            </a:r>
            <a:r>
              <a:rPr lang="en-US" sz="1000" i="1" dirty="0">
                <a:effectLst/>
                <a:latin typeface="Arial"/>
                <a:ea typeface="Times New Roman"/>
                <a:cs typeface="Times New Roman"/>
              </a:rPr>
              <a:t>$users</a:t>
            </a:r>
            <a:r>
              <a:rPr lang="en-US" sz="1000" dirty="0">
                <a:effectLst/>
                <a:latin typeface="Arial"/>
                <a:ea typeface="Times New Roman"/>
                <a:cs typeface="Times New Roman"/>
              </a:rPr>
              <a:t> array, type the following command, and then press Enter:</a:t>
            </a:r>
            <a:endParaRPr lang="en-GB" sz="1000" dirty="0">
              <a:effectLst/>
              <a:latin typeface="Arial"/>
              <a:ea typeface="Times New Roman"/>
              <a:cs typeface="Times New Roman"/>
            </a:endParaRPr>
          </a:p>
          <a:p>
            <a:pPr marL="539750" marR="73025">
              <a:lnSpc>
                <a:spcPct val="115000"/>
              </a:lnSpc>
              <a:spcBef>
                <a:spcPts val="600"/>
              </a:spcBef>
              <a:spcAft>
                <a:spcPts val="995"/>
              </a:spcAft>
            </a:pPr>
            <a:r>
              <a:rPr lang="en-US" sz="1000" dirty="0">
                <a:effectLst/>
                <a:latin typeface="Arial"/>
                <a:ea typeface="Times New Roman"/>
                <a:cs typeface="Times New Roman"/>
              </a:rPr>
              <a:t>$users</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startAt="6"/>
            </a:pPr>
            <a:r>
              <a:rPr lang="en-US" sz="1000" dirty="0">
                <a:effectLst/>
                <a:latin typeface="Arial"/>
                <a:ea typeface="Times New Roman"/>
                <a:cs typeface="Times New Roman"/>
              </a:rPr>
              <a:t>To view the number of items in </a:t>
            </a:r>
            <a:r>
              <a:rPr lang="en-US" sz="1000" i="1" dirty="0">
                <a:effectLst/>
                <a:latin typeface="Arial"/>
                <a:ea typeface="Times New Roman"/>
                <a:cs typeface="Times New Roman"/>
              </a:rPr>
              <a:t>$users</a:t>
            </a:r>
            <a:r>
              <a:rPr lang="en-US" sz="1000" dirty="0">
                <a:effectLst/>
                <a:latin typeface="Arial"/>
                <a:ea typeface="Times New Roman"/>
                <a:cs typeface="Times New Roman"/>
              </a:rPr>
              <a:t>, type the following command, and then press Enter:</a:t>
            </a:r>
            <a:endParaRPr lang="en-GB" sz="1000" dirty="0">
              <a:effectLst/>
              <a:latin typeface="Arial"/>
              <a:ea typeface="Times New Roman"/>
              <a:cs typeface="Times New Roman"/>
            </a:endParaRPr>
          </a:p>
          <a:p>
            <a:pPr marL="539750" marR="73025">
              <a:lnSpc>
                <a:spcPct val="115000"/>
              </a:lnSpc>
              <a:spcBef>
                <a:spcPts val="600"/>
              </a:spcBef>
              <a:spcAft>
                <a:spcPts val="995"/>
              </a:spcAft>
            </a:pPr>
            <a:r>
              <a:rPr lang="en-US" sz="1000" dirty="0">
                <a:solidFill>
                  <a:prstClr val="black"/>
                </a:solidFill>
                <a:latin typeface="Arial"/>
                <a:ea typeface="Times New Roman"/>
                <a:cs typeface="Times New Roman"/>
              </a:rPr>
              <a:t>$</a:t>
            </a:r>
            <a:r>
              <a:rPr lang="en-US" sz="1000" dirty="0" err="1">
                <a:solidFill>
                  <a:prstClr val="black"/>
                </a:solidFill>
                <a:latin typeface="Arial"/>
                <a:ea typeface="Times New Roman"/>
                <a:cs typeface="Times New Roman"/>
              </a:rPr>
              <a:t>users.count</a:t>
            </a:r>
            <a:endParaRPr lang="en-GB" sz="1000" dirty="0">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6B0B4D37-388A-4BD6-818D-34728C1C19E5}" type="slidenum">
              <a:rPr lang="en-GB" smtClean="0"/>
              <a:t>25</a:t>
            </a:fld>
            <a:endParaRPr lang="en-GB"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7: Working with variables, arrays, and hash tables</a:t>
            </a:r>
            <a:endParaRPr lang="en-GB"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IN" sz="1000" dirty="0">
                <a:latin typeface="Arial"/>
              </a:rPr>
              <a:t>(More notes on the next slide)</a:t>
            </a:r>
            <a:endParaRPr lang="en-GB" sz="1000" dirty="0">
              <a:latin typeface="Arial"/>
            </a:endParaRPr>
          </a:p>
        </p:txBody>
      </p:sp>
    </p:spTree>
    <p:extLst>
      <p:ext uri="{BB962C8B-B14F-4D97-AF65-F5344CB8AC3E}">
        <p14:creationId xmlns:p14="http://schemas.microsoft.com/office/powerpoint/2010/main" val="23793360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7"/>
            </a:pPr>
            <a:r>
              <a:rPr lang="en-US" sz="1000" dirty="0">
                <a:solidFill>
                  <a:prstClr val="black"/>
                </a:solidFill>
                <a:latin typeface="Arial"/>
                <a:ea typeface="Times New Roman"/>
                <a:cs typeface="Times New Roman"/>
              </a:rPr>
              <a:t>To view the user object at index 125 of </a:t>
            </a:r>
            <a:r>
              <a:rPr lang="en-US" sz="1000" i="1" dirty="0">
                <a:solidFill>
                  <a:prstClr val="black"/>
                </a:solidFill>
                <a:latin typeface="Arial"/>
                <a:ea typeface="Times New Roman"/>
                <a:cs typeface="Times New Roman"/>
              </a:rPr>
              <a:t>$users</a:t>
            </a:r>
            <a:r>
              <a:rPr lang="en-US" sz="1000" dirty="0">
                <a:solidFill>
                  <a:prstClr val="black"/>
                </a:solidFill>
                <a:latin typeface="Arial"/>
                <a:ea typeface="Times New Roman"/>
                <a:cs typeface="Times New Roman"/>
              </a:rPr>
              <a:t>, type the following command, and then press Enter:</a:t>
            </a:r>
            <a:endParaRPr lang="en-GB" sz="1000" dirty="0">
              <a:solidFill>
                <a:prstClr val="black"/>
              </a:solidFill>
              <a:latin typeface="Arial"/>
              <a:ea typeface="Times New Roman"/>
              <a:cs typeface="Times New Roman"/>
            </a:endParaRPr>
          </a:p>
          <a:p>
            <a:pPr marL="539750" marR="73025" lvl="0">
              <a:lnSpc>
                <a:spcPct val="115000"/>
              </a:lnSpc>
              <a:spcBef>
                <a:spcPts val="600"/>
              </a:spcBef>
              <a:spcAft>
                <a:spcPts val="995"/>
              </a:spcAft>
            </a:pPr>
            <a:r>
              <a:rPr lang="en-US" sz="1000" dirty="0">
                <a:solidFill>
                  <a:prstClr val="black"/>
                </a:solidFill>
                <a:latin typeface="Arial"/>
                <a:ea typeface="Times New Roman"/>
                <a:cs typeface="Times New Roman"/>
              </a:rPr>
              <a:t>$users[125]</a:t>
            </a:r>
            <a:endParaRPr lang="en-GB"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8"/>
            </a:pPr>
            <a:r>
              <a:rPr lang="en-US" sz="1000" dirty="0">
                <a:solidFill>
                  <a:prstClr val="black"/>
                </a:solidFill>
                <a:latin typeface="Arial"/>
                <a:ea typeface="Times New Roman"/>
                <a:cs typeface="Times New Roman"/>
              </a:rPr>
              <a:t>To view the properties and methods available for the items in </a:t>
            </a:r>
            <a:r>
              <a:rPr lang="en-US" sz="1000" i="1" dirty="0">
                <a:solidFill>
                  <a:prstClr val="black"/>
                </a:solidFill>
                <a:latin typeface="Arial"/>
                <a:ea typeface="Times New Roman"/>
                <a:cs typeface="Times New Roman"/>
              </a:rPr>
              <a:t>$computers</a:t>
            </a:r>
            <a:r>
              <a:rPr lang="en-US" sz="1000" dirty="0">
                <a:solidFill>
                  <a:prstClr val="black"/>
                </a:solidFill>
                <a:latin typeface="Arial"/>
                <a:ea typeface="Times New Roman"/>
                <a:cs typeface="Times New Roman"/>
              </a:rPr>
              <a:t>, type the following command, and then press Enter:</a:t>
            </a:r>
            <a:endParaRPr lang="en-GB" sz="1000" dirty="0">
              <a:solidFill>
                <a:prstClr val="black"/>
              </a:solidFill>
              <a:latin typeface="Arial"/>
              <a:ea typeface="Times New Roman"/>
              <a:cs typeface="Times New Roman"/>
            </a:endParaRPr>
          </a:p>
          <a:p>
            <a:pPr marL="539750" marR="73025" lvl="0">
              <a:lnSpc>
                <a:spcPct val="115000"/>
              </a:lnSpc>
              <a:spcBef>
                <a:spcPts val="600"/>
              </a:spcBef>
              <a:spcAft>
                <a:spcPts val="995"/>
              </a:spcAft>
            </a:pPr>
            <a:r>
              <a:rPr lang="en-US" sz="1000" dirty="0">
                <a:solidFill>
                  <a:prstClr val="black"/>
                </a:solidFill>
                <a:latin typeface="Arial"/>
                <a:ea typeface="Times New Roman"/>
                <a:cs typeface="Times New Roman"/>
              </a:rPr>
              <a:t>$computers | Get-Member</a:t>
            </a:r>
            <a:endParaRPr lang="en-GB"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9"/>
            </a:pPr>
            <a:r>
              <a:rPr lang="en-US" sz="1000" dirty="0">
                <a:solidFill>
                  <a:prstClr val="black"/>
                </a:solidFill>
                <a:latin typeface="Arial"/>
                <a:ea typeface="Times New Roman"/>
                <a:cs typeface="Times New Roman"/>
              </a:rPr>
              <a:t>To view the properties and methods available for the items in </a:t>
            </a:r>
            <a:r>
              <a:rPr lang="en-US" sz="1000" i="1" dirty="0">
                <a:solidFill>
                  <a:prstClr val="black"/>
                </a:solidFill>
                <a:latin typeface="Arial"/>
                <a:ea typeface="Times New Roman"/>
                <a:cs typeface="Times New Roman"/>
              </a:rPr>
              <a:t>$users</a:t>
            </a:r>
            <a:r>
              <a:rPr lang="en-US" sz="1000" dirty="0">
                <a:solidFill>
                  <a:prstClr val="black"/>
                </a:solidFill>
                <a:latin typeface="Arial"/>
                <a:ea typeface="Times New Roman"/>
                <a:cs typeface="Times New Roman"/>
              </a:rPr>
              <a:t>, type the following command, and then press Enter:</a:t>
            </a:r>
            <a:endParaRPr lang="en-GB" sz="1000" dirty="0">
              <a:solidFill>
                <a:prstClr val="black"/>
              </a:solidFill>
              <a:latin typeface="Arial"/>
              <a:ea typeface="Times New Roman"/>
              <a:cs typeface="Times New Roman"/>
            </a:endParaRPr>
          </a:p>
          <a:p>
            <a:pPr marL="539750" marR="73025" lvl="0">
              <a:lnSpc>
                <a:spcPct val="115000"/>
              </a:lnSpc>
              <a:spcBef>
                <a:spcPts val="600"/>
              </a:spcBef>
              <a:spcAft>
                <a:spcPts val="995"/>
              </a:spcAft>
            </a:pPr>
            <a:r>
              <a:rPr lang="en-US" sz="1000" dirty="0">
                <a:solidFill>
                  <a:prstClr val="black"/>
                </a:solidFill>
                <a:latin typeface="Arial"/>
                <a:ea typeface="Times New Roman"/>
                <a:cs typeface="Times New Roman"/>
              </a:rPr>
              <a:t>$users | Get-Member</a:t>
            </a:r>
            <a:endParaRPr lang="en-GB"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0"/>
            </a:pPr>
            <a:r>
              <a:rPr lang="en-US" sz="1000" dirty="0">
                <a:solidFill>
                  <a:prstClr val="black"/>
                </a:solidFill>
                <a:latin typeface="Arial"/>
                <a:ea typeface="Times New Roman"/>
                <a:cs typeface="Times New Roman"/>
              </a:rPr>
              <a:t>To view the </a:t>
            </a:r>
            <a:r>
              <a:rPr lang="en-US" sz="1000" b="1" dirty="0">
                <a:solidFill>
                  <a:prstClr val="black"/>
                </a:solidFill>
                <a:latin typeface="Arial"/>
                <a:ea typeface="Times New Roman"/>
                <a:cs typeface="Times New Roman"/>
              </a:rPr>
              <a:t>UserPrincipalName</a:t>
            </a:r>
            <a:r>
              <a:rPr lang="en-US" sz="1000" dirty="0">
                <a:solidFill>
                  <a:prstClr val="black"/>
                </a:solidFill>
                <a:latin typeface="Arial"/>
                <a:ea typeface="Times New Roman"/>
                <a:cs typeface="Times New Roman"/>
              </a:rPr>
              <a:t> property for a user object in the array, type the following command, and then press Enter:</a:t>
            </a:r>
            <a:endParaRPr lang="en-GB" sz="1000" dirty="0">
              <a:solidFill>
                <a:prstClr val="black"/>
              </a:solidFill>
              <a:latin typeface="Arial"/>
              <a:ea typeface="Times New Roman"/>
              <a:cs typeface="Times New Roman"/>
            </a:endParaRPr>
          </a:p>
          <a:p>
            <a:pPr marL="539750" marR="73025" lvl="0">
              <a:lnSpc>
                <a:spcPct val="115000"/>
              </a:lnSpc>
              <a:spcBef>
                <a:spcPts val="600"/>
              </a:spcBef>
              <a:spcAft>
                <a:spcPts val="995"/>
              </a:spcAft>
            </a:pPr>
            <a:r>
              <a:rPr lang="en-US" sz="1000" dirty="0">
                <a:solidFill>
                  <a:prstClr val="black"/>
                </a:solidFill>
                <a:latin typeface="Arial"/>
                <a:ea typeface="Times New Roman"/>
                <a:cs typeface="Times New Roman"/>
              </a:rPr>
              <a:t>$users[125].UserPrincipalName</a:t>
            </a:r>
            <a:endParaRPr lang="en-GB"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1"/>
            </a:pPr>
            <a:r>
              <a:rPr lang="en-US" sz="1000" dirty="0">
                <a:solidFill>
                  <a:prstClr val="black"/>
                </a:solidFill>
                <a:latin typeface="Arial"/>
                <a:ea typeface="Times New Roman"/>
                <a:cs typeface="Times New Roman"/>
              </a:rPr>
              <a:t>To add an item to </a:t>
            </a:r>
            <a:r>
              <a:rPr lang="en-US" sz="1000" i="1" dirty="0">
                <a:solidFill>
                  <a:prstClr val="black"/>
                </a:solidFill>
                <a:latin typeface="Arial"/>
                <a:ea typeface="Times New Roman"/>
                <a:cs typeface="Times New Roman"/>
              </a:rPr>
              <a:t>$computers</a:t>
            </a:r>
            <a:r>
              <a:rPr lang="en-US" sz="1000" dirty="0">
                <a:solidFill>
                  <a:prstClr val="black"/>
                </a:solidFill>
                <a:latin typeface="Arial"/>
                <a:ea typeface="Times New Roman"/>
                <a:cs typeface="Times New Roman"/>
              </a:rPr>
              <a:t>, type the following command, and then press Enter:</a:t>
            </a:r>
            <a:endParaRPr lang="en-GB" sz="1000" dirty="0">
              <a:solidFill>
                <a:prstClr val="black"/>
              </a:solidFill>
              <a:latin typeface="Arial"/>
              <a:ea typeface="Times New Roman"/>
              <a:cs typeface="Times New Roman"/>
            </a:endParaRPr>
          </a:p>
          <a:p>
            <a:pPr marL="539750" marR="73025" lvl="0">
              <a:lnSpc>
                <a:spcPct val="115000"/>
              </a:lnSpc>
              <a:spcBef>
                <a:spcPts val="600"/>
              </a:spcBef>
              <a:spcAft>
                <a:spcPts val="995"/>
              </a:spcAft>
            </a:pPr>
            <a:r>
              <a:rPr lang="en-US" sz="1000" dirty="0">
                <a:solidFill>
                  <a:prstClr val="black"/>
                </a:solidFill>
                <a:latin typeface="Arial"/>
                <a:ea typeface="Times New Roman"/>
                <a:cs typeface="Times New Roman"/>
              </a:rPr>
              <a:t>$computers += "LON-SRV2"</a:t>
            </a:r>
            <a:endParaRPr lang="en-GB"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2"/>
            </a:pPr>
            <a:r>
              <a:rPr lang="en-US" sz="1000" dirty="0">
                <a:solidFill>
                  <a:prstClr val="black"/>
                </a:solidFill>
                <a:latin typeface="Arial"/>
                <a:ea typeface="Times New Roman"/>
                <a:cs typeface="Times New Roman"/>
              </a:rPr>
              <a:t>To verify that the item was added, type the following command, and then press Enter:</a:t>
            </a:r>
            <a:endParaRPr lang="en-GB" sz="1000" dirty="0">
              <a:solidFill>
                <a:prstClr val="black"/>
              </a:solidFill>
              <a:latin typeface="Arial"/>
              <a:ea typeface="Times New Roman"/>
              <a:cs typeface="Times New Roman"/>
            </a:endParaRPr>
          </a:p>
          <a:p>
            <a:pPr marL="539750" marR="73025" lvl="0">
              <a:lnSpc>
                <a:spcPct val="115000"/>
              </a:lnSpc>
              <a:spcBef>
                <a:spcPts val="600"/>
              </a:spcBef>
              <a:spcAft>
                <a:spcPts val="995"/>
              </a:spcAft>
            </a:pPr>
            <a:r>
              <a:rPr lang="en-US" sz="1000" dirty="0">
                <a:solidFill>
                  <a:prstClr val="black"/>
                </a:solidFill>
                <a:latin typeface="Arial"/>
                <a:ea typeface="Times New Roman"/>
                <a:cs typeface="Times New Roman"/>
              </a:rPr>
              <a:t>$computers</a:t>
            </a:r>
            <a:endParaRPr lang="en-GB"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3"/>
            </a:pPr>
            <a:r>
              <a:rPr lang="en-US" sz="1000" dirty="0">
                <a:solidFill>
                  <a:prstClr val="black"/>
                </a:solidFill>
                <a:latin typeface="Arial"/>
                <a:ea typeface="Times New Roman"/>
                <a:cs typeface="Times New Roman"/>
              </a:rPr>
              <a:t>To create an arraylist containing user objects, type the following command, and then press Enter:</a:t>
            </a:r>
            <a:endParaRPr lang="en-GB" sz="1000" dirty="0">
              <a:solidFill>
                <a:prstClr val="black"/>
              </a:solidFill>
              <a:latin typeface="Arial"/>
              <a:ea typeface="Times New Roman"/>
              <a:cs typeface="Times New Roman"/>
            </a:endParaRPr>
          </a:p>
          <a:p>
            <a:pPr marL="539750" marR="73025" lvl="0">
              <a:lnSpc>
                <a:spcPct val="115000"/>
              </a:lnSpc>
              <a:spcBef>
                <a:spcPts val="600"/>
              </a:spcBef>
              <a:spcAft>
                <a:spcPts val="995"/>
              </a:spcAft>
            </a:pPr>
            <a:r>
              <a:rPr lang="en-US" sz="1000" dirty="0">
                <a:solidFill>
                  <a:prstClr val="black"/>
                </a:solidFill>
                <a:latin typeface="Arial"/>
                <a:ea typeface="Times New Roman"/>
                <a:cs typeface="Times New Roman"/>
              </a:rPr>
              <a:t>[System.Collections.ArrayList]$usersList = Get-ADUser -Filter *</a:t>
            </a:r>
            <a:endParaRPr lang="en-GB"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4"/>
            </a:pPr>
            <a:r>
              <a:rPr lang="en-US" sz="1000" dirty="0">
                <a:solidFill>
                  <a:prstClr val="black"/>
                </a:solidFill>
                <a:latin typeface="Arial"/>
                <a:ea typeface="Times New Roman"/>
                <a:cs typeface="Times New Roman"/>
              </a:rPr>
              <a:t>To identify whether </a:t>
            </a:r>
            <a:r>
              <a:rPr lang="en-US" sz="1000" i="1" dirty="0">
                <a:solidFill>
                  <a:prstClr val="black"/>
                </a:solidFill>
                <a:latin typeface="Arial"/>
                <a:ea typeface="Times New Roman"/>
                <a:cs typeface="Times New Roman"/>
              </a:rPr>
              <a:t>$usersList</a:t>
            </a:r>
            <a:r>
              <a:rPr lang="en-US" sz="1000" dirty="0">
                <a:solidFill>
                  <a:prstClr val="black"/>
                </a:solidFill>
                <a:latin typeface="Arial"/>
                <a:ea typeface="Times New Roman"/>
                <a:cs typeface="Times New Roman"/>
              </a:rPr>
              <a:t> has a fixed size, type the following command, and then press Enter:</a:t>
            </a:r>
            <a:endParaRPr lang="en-GB" sz="1000" dirty="0">
              <a:solidFill>
                <a:prstClr val="black"/>
              </a:solidFill>
              <a:latin typeface="Arial"/>
              <a:ea typeface="Times New Roman"/>
              <a:cs typeface="Times New Roman"/>
            </a:endParaRPr>
          </a:p>
          <a:p>
            <a:pPr marL="539750" marR="73025" lvl="0">
              <a:lnSpc>
                <a:spcPct val="115000"/>
              </a:lnSpc>
              <a:spcBef>
                <a:spcPts val="600"/>
              </a:spcBef>
              <a:spcAft>
                <a:spcPts val="995"/>
              </a:spcAft>
            </a:pPr>
            <a:r>
              <a:rPr lang="en-US" sz="1000" dirty="0">
                <a:solidFill>
                  <a:prstClr val="black"/>
                </a:solidFill>
                <a:latin typeface="Arial"/>
                <a:ea typeface="Times New Roman"/>
                <a:cs typeface="Times New Roman"/>
              </a:rPr>
              <a:t>$</a:t>
            </a:r>
            <a:r>
              <a:rPr lang="en-US" sz="1000" dirty="0" err="1">
                <a:solidFill>
                  <a:prstClr val="black"/>
                </a:solidFill>
                <a:latin typeface="Arial"/>
                <a:ea typeface="Times New Roman"/>
                <a:cs typeface="Times New Roman"/>
              </a:rPr>
              <a:t>usersList.IsFixedSize</a:t>
            </a:r>
            <a:endParaRPr lang="en-GB" sz="1000" dirty="0">
              <a:solidFill>
                <a:prstClr val="black"/>
              </a:solidFill>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6B0B4D37-388A-4BD6-818D-34728C1C19E5}" type="slidenum">
              <a:rPr lang="en-GB" smtClean="0"/>
              <a:t>26</a:t>
            </a:fld>
            <a:endParaRPr lang="en-GB" dirty="0"/>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IN" sz="1000" dirty="0">
                <a:latin typeface="Arial"/>
              </a:rPr>
              <a:t>(More notes on the next slide)</a:t>
            </a:r>
            <a:endParaRPr lang="en-GB" sz="1000" dirty="0">
              <a:latin typeface="Arial"/>
            </a:endParaRP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a:rPr>
              <a:t>10961C</a:t>
            </a: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7: Working with variables, arrays, and hash tables</a:t>
            </a:r>
            <a:endParaRPr lang="en-GB" sz="1200" b="1" dirty="0">
              <a:solidFill>
                <a:srgbClr val="336699"/>
              </a:solidFill>
              <a:latin typeface="Arial"/>
            </a:endParaRPr>
          </a:p>
        </p:txBody>
      </p:sp>
    </p:spTree>
    <p:extLst>
      <p:ext uri="{BB962C8B-B14F-4D97-AF65-F5344CB8AC3E}">
        <p14:creationId xmlns:p14="http://schemas.microsoft.com/office/powerpoint/2010/main" val="121770220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15"/>
            </a:pPr>
            <a:r>
              <a:rPr lang="en-US" sz="1000" dirty="0">
                <a:solidFill>
                  <a:prstClr val="black"/>
                </a:solidFill>
                <a:latin typeface="Arial"/>
                <a:ea typeface="Times New Roman"/>
                <a:cs typeface="Times New Roman"/>
              </a:rPr>
              <a:t>To view the number of items in </a:t>
            </a:r>
            <a:r>
              <a:rPr lang="en-US" sz="1000" i="1" dirty="0">
                <a:solidFill>
                  <a:prstClr val="black"/>
                </a:solidFill>
                <a:latin typeface="Arial"/>
                <a:ea typeface="Times New Roman"/>
                <a:cs typeface="Times New Roman"/>
              </a:rPr>
              <a:t>$arrayList</a:t>
            </a:r>
            <a:r>
              <a:rPr lang="en-US" sz="1000" dirty="0">
                <a:solidFill>
                  <a:prstClr val="black"/>
                </a:solidFill>
                <a:latin typeface="Arial"/>
                <a:ea typeface="Times New Roman"/>
                <a:cs typeface="Times New Roman"/>
              </a:rPr>
              <a:t>, type the following command, and then press Enter:</a:t>
            </a:r>
            <a:endParaRPr lang="en-GB" sz="1000" dirty="0">
              <a:solidFill>
                <a:prstClr val="black"/>
              </a:solidFill>
              <a:latin typeface="Arial"/>
              <a:ea typeface="Times New Roman"/>
              <a:cs typeface="Times New Roman"/>
            </a:endParaRPr>
          </a:p>
          <a:p>
            <a:pPr marL="539750" marR="73025" lvl="0">
              <a:lnSpc>
                <a:spcPct val="115000"/>
              </a:lnSpc>
              <a:spcBef>
                <a:spcPts val="600"/>
              </a:spcBef>
              <a:spcAft>
                <a:spcPts val="995"/>
              </a:spcAft>
            </a:pPr>
            <a:r>
              <a:rPr lang="en-US" sz="1000" dirty="0">
                <a:solidFill>
                  <a:prstClr val="black"/>
                </a:solidFill>
                <a:latin typeface="Arial"/>
                <a:ea typeface="Times New Roman"/>
                <a:cs typeface="Times New Roman"/>
              </a:rPr>
              <a:t>$</a:t>
            </a:r>
            <a:r>
              <a:rPr lang="en-US" sz="1000" dirty="0" err="1">
                <a:solidFill>
                  <a:prstClr val="black"/>
                </a:solidFill>
                <a:latin typeface="Arial"/>
                <a:ea typeface="Times New Roman"/>
                <a:cs typeface="Times New Roman"/>
              </a:rPr>
              <a:t>usersList.count</a:t>
            </a:r>
            <a:endParaRPr lang="en-GB"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6"/>
            </a:pPr>
            <a:r>
              <a:rPr lang="en-US" sz="1000" dirty="0">
                <a:solidFill>
                  <a:prstClr val="black"/>
                </a:solidFill>
                <a:latin typeface="Arial"/>
                <a:ea typeface="Times New Roman"/>
                <a:cs typeface="Times New Roman"/>
              </a:rPr>
              <a:t>To view a single item in </a:t>
            </a:r>
            <a:r>
              <a:rPr lang="en-US" sz="1000" i="1" dirty="0">
                <a:solidFill>
                  <a:prstClr val="black"/>
                </a:solidFill>
                <a:latin typeface="Arial"/>
                <a:ea typeface="Times New Roman"/>
                <a:cs typeface="Times New Roman"/>
              </a:rPr>
              <a:t>$arrayList</a:t>
            </a:r>
            <a:r>
              <a:rPr lang="en-US" sz="1000" dirty="0">
                <a:solidFill>
                  <a:prstClr val="black"/>
                </a:solidFill>
                <a:latin typeface="Arial"/>
                <a:ea typeface="Times New Roman"/>
                <a:cs typeface="Times New Roman"/>
              </a:rPr>
              <a:t>, type the following command, and then press Enter:</a:t>
            </a:r>
            <a:endParaRPr lang="en-GB" sz="1000" dirty="0">
              <a:solidFill>
                <a:prstClr val="black"/>
              </a:solidFill>
              <a:latin typeface="Arial"/>
              <a:ea typeface="Times New Roman"/>
              <a:cs typeface="Times New Roman"/>
            </a:endParaRPr>
          </a:p>
          <a:p>
            <a:pPr marL="539750" marR="73025" lvl="0">
              <a:lnSpc>
                <a:spcPct val="115000"/>
              </a:lnSpc>
              <a:spcBef>
                <a:spcPts val="600"/>
              </a:spcBef>
              <a:spcAft>
                <a:spcPts val="995"/>
              </a:spcAft>
            </a:pPr>
            <a:r>
              <a:rPr lang="en-US" sz="1000" dirty="0">
                <a:solidFill>
                  <a:prstClr val="black"/>
                </a:solidFill>
                <a:latin typeface="Arial"/>
                <a:ea typeface="Times New Roman"/>
                <a:cs typeface="Times New Roman"/>
              </a:rPr>
              <a:t>$usersList[125]</a:t>
            </a:r>
            <a:endParaRPr lang="en-GB"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7"/>
            </a:pPr>
            <a:r>
              <a:rPr lang="en-US" sz="1000" dirty="0">
                <a:solidFill>
                  <a:prstClr val="black"/>
                </a:solidFill>
                <a:latin typeface="Arial"/>
                <a:ea typeface="Times New Roman"/>
                <a:cs typeface="Times New Roman"/>
              </a:rPr>
              <a:t>To remove an item in </a:t>
            </a:r>
            <a:r>
              <a:rPr lang="en-US" sz="1000" i="1" dirty="0">
                <a:solidFill>
                  <a:prstClr val="black"/>
                </a:solidFill>
                <a:latin typeface="Arial"/>
                <a:ea typeface="Times New Roman"/>
                <a:cs typeface="Times New Roman"/>
              </a:rPr>
              <a:t>$arrayList</a:t>
            </a:r>
            <a:r>
              <a:rPr lang="en-US" sz="1000" dirty="0">
                <a:solidFill>
                  <a:prstClr val="black"/>
                </a:solidFill>
                <a:latin typeface="Arial"/>
                <a:ea typeface="Times New Roman"/>
                <a:cs typeface="Times New Roman"/>
              </a:rPr>
              <a:t>, type the following command, and then press Enter:</a:t>
            </a:r>
            <a:endParaRPr lang="en-GB" sz="1000" dirty="0">
              <a:solidFill>
                <a:prstClr val="black"/>
              </a:solidFill>
              <a:latin typeface="Arial"/>
              <a:ea typeface="Times New Roman"/>
              <a:cs typeface="Times New Roman"/>
            </a:endParaRPr>
          </a:p>
          <a:p>
            <a:pPr marL="539750" marR="73025" lvl="0">
              <a:lnSpc>
                <a:spcPct val="115000"/>
              </a:lnSpc>
              <a:spcBef>
                <a:spcPts val="600"/>
              </a:spcBef>
              <a:spcAft>
                <a:spcPts val="995"/>
              </a:spcAft>
            </a:pPr>
            <a:r>
              <a:rPr lang="en-US" sz="1000" dirty="0">
                <a:solidFill>
                  <a:prstClr val="black"/>
                </a:solidFill>
                <a:latin typeface="Arial"/>
                <a:ea typeface="Times New Roman"/>
                <a:cs typeface="Times New Roman"/>
              </a:rPr>
              <a:t>$usersList.RemoveAt(125)</a:t>
            </a:r>
            <a:endParaRPr lang="en-GB"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8"/>
            </a:pPr>
            <a:r>
              <a:rPr lang="en-US" sz="1000" dirty="0">
                <a:solidFill>
                  <a:prstClr val="black"/>
                </a:solidFill>
                <a:latin typeface="Arial"/>
                <a:ea typeface="Times New Roman"/>
                <a:cs typeface="Times New Roman"/>
              </a:rPr>
              <a:t>To verify that the item count is reduced by one, type the following command, and then press Enter:</a:t>
            </a:r>
            <a:endParaRPr lang="en-GB" sz="1000" dirty="0">
              <a:solidFill>
                <a:prstClr val="black"/>
              </a:solidFill>
              <a:latin typeface="Arial"/>
              <a:ea typeface="Times New Roman"/>
              <a:cs typeface="Times New Roman"/>
            </a:endParaRPr>
          </a:p>
          <a:p>
            <a:pPr marL="539750" marR="73025" lvl="0">
              <a:lnSpc>
                <a:spcPct val="115000"/>
              </a:lnSpc>
              <a:spcBef>
                <a:spcPts val="600"/>
              </a:spcBef>
              <a:spcAft>
                <a:spcPts val="995"/>
              </a:spcAft>
            </a:pPr>
            <a:r>
              <a:rPr lang="en-US" sz="1000" dirty="0">
                <a:solidFill>
                  <a:prstClr val="black"/>
                </a:solidFill>
                <a:latin typeface="Arial"/>
                <a:ea typeface="Times New Roman"/>
                <a:cs typeface="Times New Roman"/>
              </a:rPr>
              <a:t>$usersList.count</a:t>
            </a:r>
            <a:endParaRPr lang="en-GB"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9"/>
            </a:pPr>
            <a:r>
              <a:rPr lang="en-US" sz="1000" dirty="0">
                <a:solidFill>
                  <a:prstClr val="black"/>
                </a:solidFill>
                <a:latin typeface="Arial"/>
                <a:ea typeface="Times New Roman"/>
                <a:cs typeface="Times New Roman"/>
              </a:rPr>
              <a:t>To verify that the item at index 125 has changed, type the following command, and then press Enter:</a:t>
            </a:r>
            <a:endParaRPr lang="en-GB" sz="1000" dirty="0">
              <a:solidFill>
                <a:prstClr val="black"/>
              </a:solidFill>
              <a:latin typeface="Arial"/>
              <a:ea typeface="Times New Roman"/>
              <a:cs typeface="Times New Roman"/>
            </a:endParaRPr>
          </a:p>
          <a:p>
            <a:pPr marL="539750" marR="73025" lvl="0">
              <a:lnSpc>
                <a:spcPct val="115000"/>
              </a:lnSpc>
              <a:spcBef>
                <a:spcPts val="600"/>
              </a:spcBef>
              <a:spcAft>
                <a:spcPts val="995"/>
              </a:spcAft>
            </a:pPr>
            <a:r>
              <a:rPr lang="en-US" sz="1000" dirty="0">
                <a:solidFill>
                  <a:prstClr val="black"/>
                </a:solidFill>
                <a:latin typeface="Arial"/>
                <a:ea typeface="Times New Roman"/>
                <a:cs typeface="Times New Roman"/>
              </a:rPr>
              <a:t>$usersList[125]</a:t>
            </a:r>
            <a:endParaRPr lang="en-GB"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20"/>
            </a:pPr>
            <a:r>
              <a:rPr lang="en-US" sz="1000" dirty="0">
                <a:solidFill>
                  <a:prstClr val="black"/>
                </a:solidFill>
                <a:latin typeface="Arial"/>
                <a:ea typeface="Times New Roman"/>
                <a:cs typeface="Times New Roman"/>
              </a:rPr>
              <a:t> Close the Windows PowerShell prompt.</a:t>
            </a:r>
            <a:endParaRPr lang="en-GB" dirty="0"/>
          </a:p>
        </p:txBody>
      </p:sp>
      <p:sp>
        <p:nvSpPr>
          <p:cNvPr id="4" name="Slide Number Placeholder 3"/>
          <p:cNvSpPr>
            <a:spLocks noGrp="1"/>
          </p:cNvSpPr>
          <p:nvPr>
            <p:ph type="sldNum" sz="quarter" idx="10"/>
          </p:nvPr>
        </p:nvSpPr>
        <p:spPr/>
        <p:txBody>
          <a:bodyPr/>
          <a:lstStyle/>
          <a:p>
            <a:fld id="{6B0B4D37-388A-4BD6-818D-34728C1C19E5}" type="slidenum">
              <a:rPr lang="en-GB" smtClean="0"/>
              <a:t>27</a:t>
            </a:fld>
            <a:endParaRPr lang="en-GB" dirty="0"/>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a:rPr>
              <a:t>10961C</a:t>
            </a: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7: Working with variables, arrays, and hash tables</a:t>
            </a:r>
            <a:endParaRPr lang="en-GB" sz="1200" b="1" dirty="0">
              <a:solidFill>
                <a:srgbClr val="336699"/>
              </a:solidFill>
              <a:latin typeface="Arial"/>
            </a:endParaRPr>
          </a:p>
        </p:txBody>
      </p:sp>
    </p:spTree>
    <p:extLst>
      <p:ext uri="{BB962C8B-B14F-4D97-AF65-F5344CB8AC3E}">
        <p14:creationId xmlns:p14="http://schemas.microsoft.com/office/powerpoint/2010/main" val="327029837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GB" sz="1000" dirty="0">
                <a:latin typeface="Arial"/>
                <a:ea typeface="Calibri"/>
                <a:cs typeface="Times New Roman"/>
              </a:rPr>
              <a:t>Relate the concept of a hash table to an array and explain how the concept of an index number is replaced by the name of the item. Some students might point out that the server name and IP address could be stored as objects in an array instead of a hash table. This is true, but the syntax for accessing the server name and IP address should use the index number rather than the name. </a:t>
            </a:r>
          </a:p>
        </p:txBody>
      </p:sp>
      <p:sp>
        <p:nvSpPr>
          <p:cNvPr id="4" name="Slide Number Placeholder 3"/>
          <p:cNvSpPr>
            <a:spLocks noGrp="1"/>
          </p:cNvSpPr>
          <p:nvPr>
            <p:ph type="sldNum" sz="quarter" idx="10"/>
          </p:nvPr>
        </p:nvSpPr>
        <p:spPr/>
        <p:txBody>
          <a:bodyPr/>
          <a:lstStyle/>
          <a:p>
            <a:fld id="{6B0B4D37-388A-4BD6-818D-34728C1C19E5}" type="slidenum">
              <a:rPr lang="en-GB" smtClean="0"/>
              <a:t>28</a:t>
            </a:fld>
            <a:endParaRPr lang="en-GB"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7: Working with variables, arrays, and hash tables</a:t>
            </a:r>
            <a:endParaRPr lang="en-GB" sz="1200" b="1" dirty="0">
              <a:solidFill>
                <a:srgbClr val="336699"/>
              </a:solidFill>
              <a:latin typeface="Arial"/>
            </a:endParaRPr>
          </a:p>
        </p:txBody>
      </p:sp>
    </p:spTree>
    <p:extLst>
      <p:ext uri="{BB962C8B-B14F-4D97-AF65-F5344CB8AC3E}">
        <p14:creationId xmlns:p14="http://schemas.microsoft.com/office/powerpoint/2010/main" val="140691450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r>
              <a:rPr lang="en-IN" sz="1000" dirty="0">
                <a:latin typeface="Arial"/>
              </a:rPr>
              <a:t>Explain to students how they can create and modify hash tables.</a:t>
            </a:r>
            <a:endParaRPr lang="en-GB" sz="1000" dirty="0">
              <a:latin typeface="Arial"/>
            </a:endParaRPr>
          </a:p>
        </p:txBody>
      </p:sp>
      <p:sp>
        <p:nvSpPr>
          <p:cNvPr id="4" name="Slide Number Placeholder 3"/>
          <p:cNvSpPr>
            <a:spLocks noGrp="1"/>
          </p:cNvSpPr>
          <p:nvPr>
            <p:ph type="sldNum" sz="quarter" idx="10"/>
          </p:nvPr>
        </p:nvSpPr>
        <p:spPr/>
        <p:txBody>
          <a:bodyPr/>
          <a:lstStyle/>
          <a:p>
            <a:fld id="{6B0B4D37-388A-4BD6-818D-34728C1C19E5}" type="slidenum">
              <a:rPr lang="en-GB" smtClean="0"/>
              <a:t>29</a:t>
            </a:fld>
            <a:endParaRPr lang="en-GB"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7: Working with variables, arrays, and hash tables</a:t>
            </a:r>
            <a:endParaRPr lang="en-GB" sz="1200" b="1" dirty="0">
              <a:solidFill>
                <a:srgbClr val="336699"/>
              </a:solidFill>
              <a:latin typeface="Arial"/>
            </a:endParaRPr>
          </a:p>
        </p:txBody>
      </p:sp>
    </p:spTree>
    <p:extLst>
      <p:ext uri="{BB962C8B-B14F-4D97-AF65-F5344CB8AC3E}">
        <p14:creationId xmlns:p14="http://schemas.microsoft.com/office/powerpoint/2010/main" val="42726422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dirty="0">
                <a:latin typeface="Arial"/>
                <a:ea typeface="Calibri"/>
                <a:cs typeface="Times New Roman"/>
              </a:rPr>
              <a:t>Briefly describe the topics included in this lesson.</a:t>
            </a:r>
          </a:p>
          <a:p>
            <a:pPr>
              <a:lnSpc>
                <a:spcPct val="115000"/>
              </a:lnSpc>
              <a:spcAft>
                <a:spcPts val="1000"/>
              </a:spcAft>
            </a:pPr>
            <a:r>
              <a:rPr lang="en-GB" sz="1000" b="1" dirty="0">
                <a:latin typeface="Arial"/>
                <a:ea typeface="Calibri"/>
                <a:cs typeface="Times New Roman"/>
              </a:rPr>
              <a:t>Question</a:t>
            </a:r>
            <a:endParaRPr lang="en-GB" sz="1000" dirty="0">
              <a:latin typeface="Arial"/>
              <a:ea typeface="Calibri"/>
              <a:cs typeface="Times New Roman"/>
            </a:endParaRPr>
          </a:p>
          <a:p>
            <a:pPr>
              <a:lnSpc>
                <a:spcPct val="115000"/>
              </a:lnSpc>
              <a:spcAft>
                <a:spcPts val="1000"/>
              </a:spcAft>
            </a:pPr>
            <a:r>
              <a:rPr lang="en-GB" sz="1000" dirty="0">
                <a:latin typeface="Arial"/>
                <a:ea typeface="Calibri"/>
                <a:cs typeface="Times New Roman"/>
              </a:rPr>
              <a:t>Why is it sometimes necessary to assign a variable type?</a:t>
            </a:r>
          </a:p>
          <a:p>
            <a:pPr>
              <a:lnSpc>
                <a:spcPct val="115000"/>
              </a:lnSpc>
              <a:spcAft>
                <a:spcPts val="1000"/>
              </a:spcAft>
            </a:pPr>
            <a:r>
              <a:rPr lang="en-GB" sz="1000" b="1" dirty="0">
                <a:latin typeface="Arial"/>
                <a:ea typeface="Calibri"/>
                <a:cs typeface="Times New Roman"/>
              </a:rPr>
              <a:t>Answer</a:t>
            </a:r>
            <a:endParaRPr lang="en-GB" sz="1000" dirty="0">
              <a:latin typeface="Arial"/>
              <a:ea typeface="Calibri"/>
              <a:cs typeface="Times New Roman"/>
            </a:endParaRPr>
          </a:p>
          <a:p>
            <a:pPr>
              <a:lnSpc>
                <a:spcPct val="115000"/>
              </a:lnSpc>
              <a:spcAft>
                <a:spcPts val="1000"/>
              </a:spcAft>
            </a:pPr>
            <a:r>
              <a:rPr lang="en-GB" sz="1000" dirty="0">
                <a:latin typeface="Arial"/>
                <a:ea typeface="Calibri"/>
                <a:cs typeface="Times New Roman"/>
              </a:rPr>
              <a:t>You need to assign a variable type when Windows PowerShell cannot accurately determine the correct variable type. One common issue is non-string data that is enclosed in quotes. Any text enclosed in quotes is interpreted as a string by default. If you want the text in quotes to be interpreted as another variable type such as DateTime, then you need to specify the variable type.</a:t>
            </a:r>
          </a:p>
        </p:txBody>
      </p:sp>
      <p:sp>
        <p:nvSpPr>
          <p:cNvPr id="4" name="Slide Number Placeholder 3"/>
          <p:cNvSpPr>
            <a:spLocks noGrp="1"/>
          </p:cNvSpPr>
          <p:nvPr>
            <p:ph type="sldNum" sz="quarter" idx="10"/>
          </p:nvPr>
        </p:nvSpPr>
        <p:spPr/>
        <p:txBody>
          <a:bodyPr/>
          <a:lstStyle/>
          <a:p>
            <a:fld id="{6B0B4D37-388A-4BD6-818D-34728C1C19E5}" type="slidenum">
              <a:rPr lang="en-GB" smtClean="0"/>
              <a:t>3</a:t>
            </a:fld>
            <a:endParaRPr lang="en-GB"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7: Working with variables, arrays, and hash tables</a:t>
            </a:r>
            <a:endParaRPr lang="en-GB" sz="1200" b="1" dirty="0">
              <a:solidFill>
                <a:srgbClr val="336699"/>
              </a:solidFill>
              <a:latin typeface="Arial"/>
            </a:endParaRPr>
          </a:p>
        </p:txBody>
      </p:sp>
    </p:spTree>
    <p:extLst>
      <p:ext uri="{BB962C8B-B14F-4D97-AF65-F5344CB8AC3E}">
        <p14:creationId xmlns:p14="http://schemas.microsoft.com/office/powerpoint/2010/main" val="318895889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GB" sz="1000" dirty="0">
                <a:latin typeface="Arial"/>
                <a:ea typeface="Calibri"/>
                <a:cs typeface="Times New Roman"/>
              </a:rPr>
              <a:t>The steps for this demonstration are stored in </a:t>
            </a:r>
            <a:r>
              <a:rPr lang="en-GB" sz="1000" b="1" dirty="0">
                <a:latin typeface="Arial"/>
                <a:ea typeface="Calibri"/>
                <a:cs typeface="Times New Roman"/>
              </a:rPr>
              <a:t>E:\Mod07\Democode\10961C_Mod07_Demo5.txt</a:t>
            </a:r>
            <a:r>
              <a:rPr lang="en-GB" sz="1000" dirty="0">
                <a:latin typeface="Arial"/>
                <a:ea typeface="Calibri"/>
                <a:cs typeface="Times New Roman"/>
              </a:rPr>
              <a:t>. You can open this file and run the individual commands instead of typing in the demonstration steps.</a:t>
            </a:r>
          </a:p>
          <a:p>
            <a:pPr>
              <a:lnSpc>
                <a:spcPct val="115000"/>
              </a:lnSpc>
              <a:spcAft>
                <a:spcPts val="1000"/>
              </a:spcAft>
            </a:pPr>
            <a:r>
              <a:rPr lang="en-GB" sz="1000" dirty="0">
                <a:solidFill>
                  <a:srgbClr val="000000"/>
                </a:solidFill>
                <a:latin typeface="Arial"/>
                <a:ea typeface="Calibri"/>
                <a:cs typeface="Times New Roman"/>
              </a:rPr>
              <a:t>At the end of the demonstration, revert the virtual machines to prepare them for the next module.</a:t>
            </a:r>
            <a:endParaRPr lang="en-GB" sz="1000" dirty="0">
              <a:latin typeface="Arial"/>
              <a:ea typeface="Calibri"/>
              <a:cs typeface="Times New Roman"/>
            </a:endParaRPr>
          </a:p>
          <a:p>
            <a:pPr>
              <a:lnSpc>
                <a:spcPct val="115000"/>
              </a:lnSpc>
              <a:spcAft>
                <a:spcPts val="1000"/>
              </a:spcAft>
            </a:pPr>
            <a:r>
              <a:rPr lang="en-GB" sz="1000" b="1" dirty="0">
                <a:latin typeface="Arial"/>
                <a:ea typeface="Calibri"/>
                <a:cs typeface="Times New Roman"/>
              </a:rPr>
              <a:t>Preparation Steps</a:t>
            </a:r>
            <a:endParaRPr lang="en-GB" sz="1000" dirty="0">
              <a:latin typeface="Arial"/>
              <a:ea typeface="Calibri"/>
              <a:cs typeface="Times New Roman"/>
            </a:endParaRPr>
          </a:p>
          <a:p>
            <a:pPr>
              <a:lnSpc>
                <a:spcPct val="115000"/>
              </a:lnSpc>
              <a:spcAft>
                <a:spcPts val="1000"/>
              </a:spcAft>
            </a:pPr>
            <a:r>
              <a:rPr lang="en-GB" sz="1000" dirty="0">
                <a:latin typeface="Arial"/>
                <a:ea typeface="Calibri"/>
                <a:cs typeface="Times New Roman"/>
              </a:rPr>
              <a:t>For this demonstration, you need the </a:t>
            </a:r>
            <a:r>
              <a:rPr lang="en-GB" sz="1000" b="1" dirty="0">
                <a:latin typeface="Arial"/>
                <a:ea typeface="Calibri"/>
                <a:cs typeface="Times New Roman"/>
              </a:rPr>
              <a:t>10961C-LON-DC1</a:t>
            </a:r>
            <a:r>
              <a:rPr lang="en-GB" sz="1000" dirty="0">
                <a:latin typeface="Arial"/>
                <a:ea typeface="Calibri"/>
                <a:cs typeface="Times New Roman"/>
              </a:rPr>
              <a:t> and </a:t>
            </a:r>
            <a:r>
              <a:rPr lang="en-GB" sz="1000" b="1" dirty="0">
                <a:latin typeface="Arial"/>
                <a:ea typeface="Calibri"/>
                <a:cs typeface="Times New Roman"/>
              </a:rPr>
              <a:t>10961C-LON-CL1</a:t>
            </a:r>
            <a:r>
              <a:rPr lang="en-GB" sz="1000" dirty="0">
                <a:latin typeface="Arial"/>
                <a:ea typeface="Calibri"/>
                <a:cs typeface="Times New Roman"/>
              </a:rPr>
              <a:t> virtual machines. Start each virtual machine, and then sign in with the user name </a:t>
            </a:r>
            <a:r>
              <a:rPr lang="en-GB" sz="1000" b="1" dirty="0">
                <a:latin typeface="Arial"/>
                <a:ea typeface="Calibri"/>
                <a:cs typeface="Times New Roman"/>
              </a:rPr>
              <a:t>Adatum\Administrator</a:t>
            </a:r>
            <a:r>
              <a:rPr lang="en-GB" sz="1000" dirty="0">
                <a:latin typeface="Arial"/>
                <a:ea typeface="Calibri"/>
                <a:cs typeface="Times New Roman"/>
              </a:rPr>
              <a:t> and the password </a:t>
            </a:r>
            <a:r>
              <a:rPr lang="en-GB" sz="1000" b="1" dirty="0">
                <a:latin typeface="Arial"/>
                <a:ea typeface="Calibri"/>
                <a:cs typeface="Times New Roman"/>
              </a:rPr>
              <a:t>Pa55w.rd</a:t>
            </a:r>
            <a:r>
              <a:rPr lang="en-GB" sz="1000" dirty="0">
                <a:latin typeface="Arial"/>
                <a:ea typeface="Calibri"/>
                <a:cs typeface="Times New Roman"/>
              </a:rPr>
              <a:t>.</a:t>
            </a:r>
          </a:p>
          <a:p>
            <a:pPr>
              <a:lnSpc>
                <a:spcPct val="115000"/>
              </a:lnSpc>
              <a:spcAft>
                <a:spcPts val="1000"/>
              </a:spcAft>
            </a:pPr>
            <a:r>
              <a:rPr lang="en-GB" sz="1000" b="1" dirty="0">
                <a:latin typeface="Arial"/>
                <a:ea typeface="Calibri"/>
                <a:cs typeface="Times New Roman"/>
              </a:rPr>
              <a:t>Demonstration Steps</a:t>
            </a:r>
            <a:endParaRPr lang="en-GB" sz="1000" dirty="0">
              <a:latin typeface="Arial"/>
              <a:ea typeface="Calibri"/>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On </a:t>
            </a:r>
            <a:r>
              <a:rPr lang="en-US" sz="1000" b="1" dirty="0">
                <a:effectLst/>
                <a:latin typeface="Arial"/>
                <a:ea typeface="Times New Roman"/>
                <a:cs typeface="Times New Roman"/>
              </a:rPr>
              <a:t>LON-CL1</a:t>
            </a:r>
            <a:r>
              <a:rPr lang="en-US" sz="1000" dirty="0">
                <a:effectLst/>
                <a:latin typeface="Arial"/>
                <a:ea typeface="Times New Roman"/>
                <a:cs typeface="Times New Roman"/>
              </a:rPr>
              <a:t>, right-click the </a:t>
            </a:r>
            <a:r>
              <a:rPr lang="en-US" sz="1000" b="1" dirty="0">
                <a:effectLst/>
                <a:latin typeface="Arial"/>
                <a:ea typeface="Times New Roman"/>
                <a:cs typeface="Times New Roman"/>
              </a:rPr>
              <a:t>Start</a:t>
            </a:r>
            <a:r>
              <a:rPr lang="en-US" sz="1000" dirty="0">
                <a:effectLst/>
                <a:latin typeface="Arial"/>
                <a:ea typeface="Times New Roman"/>
                <a:cs typeface="Times New Roman"/>
              </a:rPr>
              <a:t> button, and then click </a:t>
            </a:r>
            <a:r>
              <a:rPr lang="en-US" sz="1000" b="1" dirty="0">
                <a:effectLst/>
                <a:latin typeface="Arial"/>
                <a:ea typeface="Times New Roman"/>
                <a:cs typeface="Times New Roman"/>
              </a:rPr>
              <a:t>Windows PowerShell (Admin)</a:t>
            </a:r>
            <a:r>
              <a:rPr lang="en-US" sz="1000" dirty="0">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To create a hash table with the names of users and a department for each, at the Windows PowerShell prompt, type the following command, and then press Enter:</a:t>
            </a:r>
            <a:endParaRPr lang="en-GB" sz="1000" dirty="0">
              <a:effectLst/>
              <a:latin typeface="Arial"/>
              <a:ea typeface="Times New Roman"/>
              <a:cs typeface="Times New Roman"/>
            </a:endParaRPr>
          </a:p>
          <a:p>
            <a:pPr marL="539750" marR="73025">
              <a:lnSpc>
                <a:spcPct val="115000"/>
              </a:lnSpc>
              <a:spcBef>
                <a:spcPts val="600"/>
              </a:spcBef>
              <a:spcAft>
                <a:spcPts val="995"/>
              </a:spcAft>
            </a:pPr>
            <a:r>
              <a:rPr lang="en-US" sz="1000" dirty="0">
                <a:effectLst/>
                <a:latin typeface="Arial"/>
                <a:ea typeface="Times New Roman"/>
                <a:cs typeface="Times New Roman"/>
              </a:rPr>
              <a:t>$users = @{"Lara"="IT";"Peter"="Managers";"Sang"="Sales"}</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startAt="3"/>
            </a:pPr>
            <a:r>
              <a:rPr lang="en-US" sz="1000" dirty="0">
                <a:effectLst/>
                <a:latin typeface="Arial"/>
                <a:ea typeface="Times New Roman"/>
                <a:cs typeface="Times New Roman"/>
              </a:rPr>
              <a:t>To view the contents of the hash table, type the following command, and then press Enter:</a:t>
            </a:r>
            <a:endParaRPr lang="en-GB" sz="1000" dirty="0">
              <a:effectLst/>
              <a:latin typeface="Arial"/>
              <a:ea typeface="Times New Roman"/>
              <a:cs typeface="Times New Roman"/>
            </a:endParaRPr>
          </a:p>
          <a:p>
            <a:pPr marL="539750" marR="73025">
              <a:lnSpc>
                <a:spcPct val="115000"/>
              </a:lnSpc>
              <a:spcBef>
                <a:spcPts val="600"/>
              </a:spcBef>
              <a:spcAft>
                <a:spcPts val="995"/>
              </a:spcAft>
            </a:pPr>
            <a:r>
              <a:rPr lang="en-US" sz="1000" dirty="0">
                <a:effectLst/>
                <a:latin typeface="Arial"/>
                <a:ea typeface="Times New Roman"/>
                <a:cs typeface="Times New Roman"/>
              </a:rPr>
              <a:t>$users</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startAt="4"/>
            </a:pPr>
            <a:r>
              <a:rPr lang="en-US" sz="1000" dirty="0">
                <a:effectLst/>
                <a:latin typeface="Arial"/>
                <a:ea typeface="Times New Roman"/>
                <a:cs typeface="Times New Roman"/>
              </a:rPr>
              <a:t>To view the department for a single user, type the following command, and then press Enter:</a:t>
            </a:r>
            <a:endParaRPr lang="en-GB" sz="1000" dirty="0">
              <a:effectLst/>
              <a:latin typeface="Arial"/>
              <a:ea typeface="Times New Roman"/>
              <a:cs typeface="Times New Roman"/>
            </a:endParaRPr>
          </a:p>
          <a:p>
            <a:pPr marL="539750" marR="73025">
              <a:lnSpc>
                <a:spcPct val="115000"/>
              </a:lnSpc>
              <a:spcBef>
                <a:spcPts val="600"/>
              </a:spcBef>
              <a:spcAft>
                <a:spcPts val="995"/>
              </a:spcAft>
            </a:pPr>
            <a:r>
              <a:rPr lang="en-US" sz="1000" dirty="0">
                <a:effectLst/>
                <a:latin typeface="Arial"/>
                <a:ea typeface="Times New Roman"/>
                <a:cs typeface="Times New Roman"/>
              </a:rPr>
              <a:t>$</a:t>
            </a:r>
            <a:r>
              <a:rPr lang="en-US" sz="1000" dirty="0" err="1">
                <a:effectLst/>
                <a:latin typeface="Arial"/>
                <a:ea typeface="Times New Roman"/>
                <a:cs typeface="Times New Roman"/>
              </a:rPr>
              <a:t>users.Lara</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startAt="5"/>
            </a:pPr>
            <a:r>
              <a:rPr lang="en-US" sz="1000" dirty="0">
                <a:effectLst/>
                <a:latin typeface="Arial"/>
                <a:ea typeface="Times New Roman"/>
                <a:cs typeface="Times New Roman"/>
              </a:rPr>
              <a:t>To update the department for a user, type the following command, and then press Enter:</a:t>
            </a:r>
            <a:endParaRPr lang="en-GB" sz="1000" dirty="0">
              <a:effectLst/>
              <a:latin typeface="Arial"/>
              <a:ea typeface="Times New Roman"/>
              <a:cs typeface="Times New Roman"/>
            </a:endParaRPr>
          </a:p>
          <a:p>
            <a:pPr marL="539750" marR="73025">
              <a:lnSpc>
                <a:spcPct val="115000"/>
              </a:lnSpc>
              <a:spcBef>
                <a:spcPts val="600"/>
              </a:spcBef>
              <a:spcAft>
                <a:spcPts val="995"/>
              </a:spcAft>
            </a:pPr>
            <a:r>
              <a:rPr lang="en-US" sz="1000" dirty="0">
                <a:effectLst/>
                <a:latin typeface="Arial"/>
                <a:ea typeface="Times New Roman"/>
                <a:cs typeface="Times New Roman"/>
              </a:rPr>
              <a:t>$users.Sang = "Marketing"</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startAt="6"/>
            </a:pPr>
            <a:r>
              <a:rPr lang="en-US" sz="1000" dirty="0">
                <a:effectLst/>
                <a:latin typeface="Arial"/>
                <a:ea typeface="Times New Roman"/>
                <a:cs typeface="Times New Roman"/>
              </a:rPr>
              <a:t>To verify that the department was updated, type the following command, and then press Enter:</a:t>
            </a:r>
            <a:endParaRPr lang="en-GB" sz="1000" dirty="0">
              <a:effectLst/>
              <a:latin typeface="Arial"/>
              <a:ea typeface="Times New Roman"/>
              <a:cs typeface="Times New Roman"/>
            </a:endParaRPr>
          </a:p>
          <a:p>
            <a:pPr marL="539750" marR="73025">
              <a:lnSpc>
                <a:spcPct val="115000"/>
              </a:lnSpc>
              <a:spcBef>
                <a:spcPts val="600"/>
              </a:spcBef>
              <a:spcAft>
                <a:spcPts val="995"/>
              </a:spcAft>
            </a:pPr>
            <a:r>
              <a:rPr lang="en-US" sz="1000" dirty="0">
                <a:effectLst/>
                <a:latin typeface="Arial"/>
                <a:ea typeface="Times New Roman"/>
                <a:cs typeface="Times New Roman"/>
              </a:rPr>
              <a:t>$users</a:t>
            </a:r>
            <a:endParaRPr lang="en-GB"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6B0B4D37-388A-4BD6-818D-34728C1C19E5}" type="slidenum">
              <a:rPr lang="en-GB" smtClean="0"/>
              <a:t>30</a:t>
            </a:fld>
            <a:endParaRPr lang="en-GB"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7: Working with variables, arrays, and hash tables</a:t>
            </a:r>
            <a:endParaRPr lang="en-GB"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IN" sz="1000" dirty="0">
                <a:latin typeface="Arial"/>
              </a:rPr>
              <a:t>(More notes on the next slide)</a:t>
            </a:r>
            <a:endParaRPr lang="en-GB" sz="1000" dirty="0">
              <a:latin typeface="Arial"/>
            </a:endParaRPr>
          </a:p>
        </p:txBody>
      </p:sp>
    </p:spTree>
    <p:extLst>
      <p:ext uri="{BB962C8B-B14F-4D97-AF65-F5344CB8AC3E}">
        <p14:creationId xmlns:p14="http://schemas.microsoft.com/office/powerpoint/2010/main" val="419270858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7"/>
            </a:pPr>
            <a:r>
              <a:rPr lang="en-US" sz="1000" dirty="0">
                <a:solidFill>
                  <a:prstClr val="black"/>
                </a:solidFill>
                <a:latin typeface="Arial"/>
                <a:ea typeface="Times New Roman"/>
                <a:cs typeface="Times New Roman"/>
              </a:rPr>
              <a:t>To add a new user, type the following command, and then press Enter:</a:t>
            </a:r>
            <a:endParaRPr lang="en-GB" sz="1000" dirty="0">
              <a:solidFill>
                <a:prstClr val="black"/>
              </a:solidFill>
              <a:latin typeface="Arial"/>
              <a:ea typeface="Times New Roman"/>
              <a:cs typeface="Times New Roman"/>
            </a:endParaRPr>
          </a:p>
          <a:p>
            <a:pPr marL="539750" marR="73025" lvl="0">
              <a:lnSpc>
                <a:spcPct val="115000"/>
              </a:lnSpc>
              <a:spcBef>
                <a:spcPts val="600"/>
              </a:spcBef>
              <a:spcAft>
                <a:spcPts val="995"/>
              </a:spcAft>
            </a:pPr>
            <a:r>
              <a:rPr lang="en-US" sz="1000" dirty="0">
                <a:solidFill>
                  <a:prstClr val="black"/>
                </a:solidFill>
                <a:latin typeface="Arial"/>
                <a:ea typeface="Times New Roman"/>
                <a:cs typeface="Times New Roman"/>
              </a:rPr>
              <a:t>$users.Add("Tia","Research")</a:t>
            </a:r>
            <a:endParaRPr lang="en-GB"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8"/>
            </a:pPr>
            <a:r>
              <a:rPr lang="en-US" sz="1000" dirty="0">
                <a:solidFill>
                  <a:prstClr val="black"/>
                </a:solidFill>
                <a:latin typeface="Arial"/>
                <a:ea typeface="Times New Roman"/>
                <a:cs typeface="Times New Roman"/>
              </a:rPr>
              <a:t>To remove a user, type the following command, and then press Enter:</a:t>
            </a:r>
            <a:endParaRPr lang="en-GB" sz="1000" dirty="0">
              <a:solidFill>
                <a:prstClr val="black"/>
              </a:solidFill>
              <a:latin typeface="Arial"/>
              <a:ea typeface="Times New Roman"/>
              <a:cs typeface="Times New Roman"/>
            </a:endParaRPr>
          </a:p>
          <a:p>
            <a:pPr marL="539750" marR="73025" lvl="0">
              <a:lnSpc>
                <a:spcPct val="115000"/>
              </a:lnSpc>
              <a:spcBef>
                <a:spcPts val="600"/>
              </a:spcBef>
              <a:spcAft>
                <a:spcPts val="995"/>
              </a:spcAft>
            </a:pPr>
            <a:r>
              <a:rPr lang="en-US" sz="1000" dirty="0">
                <a:solidFill>
                  <a:prstClr val="black"/>
                </a:solidFill>
                <a:latin typeface="Arial"/>
                <a:ea typeface="Times New Roman"/>
                <a:cs typeface="Times New Roman"/>
              </a:rPr>
              <a:t>$users.Remove("Sang")</a:t>
            </a:r>
            <a:endParaRPr lang="en-GB"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9"/>
            </a:pPr>
            <a:r>
              <a:rPr lang="en-US" sz="1000" dirty="0">
                <a:solidFill>
                  <a:prstClr val="black"/>
                </a:solidFill>
                <a:latin typeface="Arial"/>
                <a:ea typeface="Times New Roman"/>
                <a:cs typeface="Times New Roman"/>
              </a:rPr>
              <a:t>To verify the added and removed users, type the following command, and then press Enter:</a:t>
            </a:r>
            <a:endParaRPr lang="en-GB" sz="1000" dirty="0">
              <a:solidFill>
                <a:prstClr val="black"/>
              </a:solidFill>
              <a:latin typeface="Arial"/>
              <a:ea typeface="Times New Roman"/>
              <a:cs typeface="Times New Roman"/>
            </a:endParaRPr>
          </a:p>
          <a:p>
            <a:pPr marL="539750" marR="73025" lvl="0">
              <a:lnSpc>
                <a:spcPct val="115000"/>
              </a:lnSpc>
              <a:spcBef>
                <a:spcPts val="600"/>
              </a:spcBef>
              <a:spcAft>
                <a:spcPts val="995"/>
              </a:spcAft>
            </a:pPr>
            <a:r>
              <a:rPr lang="en-US" sz="1000" dirty="0">
                <a:solidFill>
                  <a:prstClr val="black"/>
                </a:solidFill>
                <a:latin typeface="Arial"/>
                <a:ea typeface="Times New Roman"/>
                <a:cs typeface="Times New Roman"/>
              </a:rPr>
              <a:t>$users</a:t>
            </a:r>
            <a:endParaRPr lang="en-GB"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0"/>
            </a:pPr>
            <a:r>
              <a:rPr lang="en-US" sz="1000" dirty="0">
                <a:solidFill>
                  <a:prstClr val="black"/>
                </a:solidFill>
                <a:latin typeface="Arial"/>
                <a:ea typeface="Times New Roman"/>
                <a:cs typeface="Times New Roman"/>
              </a:rPr>
              <a:t>To create a new hash table for a calculated property, type the following command, and then press Enter:</a:t>
            </a:r>
            <a:endParaRPr lang="en-GB" sz="1000" dirty="0">
              <a:solidFill>
                <a:prstClr val="black"/>
              </a:solidFill>
              <a:latin typeface="Arial"/>
              <a:ea typeface="Times New Roman"/>
              <a:cs typeface="Times New Roman"/>
            </a:endParaRPr>
          </a:p>
          <a:p>
            <a:pPr marL="539750" marR="73025" lvl="0">
              <a:lnSpc>
                <a:spcPct val="115000"/>
              </a:lnSpc>
              <a:spcBef>
                <a:spcPts val="600"/>
              </a:spcBef>
              <a:spcAft>
                <a:spcPts val="995"/>
              </a:spcAft>
            </a:pPr>
            <a:r>
              <a:rPr lang="en-US" sz="1000" dirty="0">
                <a:solidFill>
                  <a:prstClr val="black"/>
                </a:solidFill>
                <a:latin typeface="Arial"/>
                <a:ea typeface="Times New Roman"/>
                <a:cs typeface="Times New Roman"/>
              </a:rPr>
              <a:t>$prop = @{n="Size(KB)";e={$_.Length/1KB}}</a:t>
            </a:r>
            <a:endParaRPr lang="en-GB"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1"/>
            </a:pPr>
            <a:r>
              <a:rPr lang="en-US" sz="1000" dirty="0">
                <a:solidFill>
                  <a:prstClr val="black"/>
                </a:solidFill>
                <a:latin typeface="Arial"/>
                <a:ea typeface="Times New Roman"/>
                <a:cs typeface="Times New Roman"/>
              </a:rPr>
              <a:t>To view the hash table, type the following command, and then press Enter:</a:t>
            </a:r>
            <a:endParaRPr lang="en-GB" sz="1000" dirty="0">
              <a:solidFill>
                <a:prstClr val="black"/>
              </a:solidFill>
              <a:latin typeface="Arial"/>
              <a:ea typeface="Times New Roman"/>
              <a:cs typeface="Times New Roman"/>
            </a:endParaRPr>
          </a:p>
          <a:p>
            <a:pPr marL="539750" marR="73025" lvl="0">
              <a:lnSpc>
                <a:spcPct val="115000"/>
              </a:lnSpc>
              <a:spcBef>
                <a:spcPts val="600"/>
              </a:spcBef>
              <a:spcAft>
                <a:spcPts val="995"/>
              </a:spcAft>
            </a:pPr>
            <a:r>
              <a:rPr lang="en-US" sz="1000" dirty="0">
                <a:solidFill>
                  <a:prstClr val="black"/>
                </a:solidFill>
                <a:latin typeface="Arial"/>
                <a:ea typeface="Times New Roman"/>
                <a:cs typeface="Times New Roman"/>
              </a:rPr>
              <a:t>$prop</a:t>
            </a:r>
            <a:endParaRPr lang="en-GB"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2"/>
            </a:pPr>
            <a:r>
              <a:rPr lang="en-US" sz="1000" dirty="0">
                <a:solidFill>
                  <a:prstClr val="black"/>
                </a:solidFill>
                <a:latin typeface="Arial"/>
                <a:ea typeface="Times New Roman"/>
                <a:cs typeface="Times New Roman"/>
              </a:rPr>
              <a:t>To view the name and size of the files in </a:t>
            </a:r>
            <a:r>
              <a:rPr lang="en-US" sz="1000" b="1" dirty="0">
                <a:solidFill>
                  <a:prstClr val="black"/>
                </a:solidFill>
                <a:latin typeface="Arial"/>
                <a:ea typeface="Times New Roman"/>
                <a:cs typeface="Times New Roman"/>
              </a:rPr>
              <a:t>C:\Windows</a:t>
            </a:r>
            <a:r>
              <a:rPr lang="en-US" sz="1000" dirty="0">
                <a:solidFill>
                  <a:prstClr val="black"/>
                </a:solidFill>
                <a:latin typeface="Arial"/>
                <a:ea typeface="Times New Roman"/>
                <a:cs typeface="Times New Roman"/>
              </a:rPr>
              <a:t>, type the following command, and then press Enter:</a:t>
            </a:r>
            <a:endParaRPr lang="en-GB" sz="1000" dirty="0">
              <a:solidFill>
                <a:prstClr val="black"/>
              </a:solidFill>
              <a:latin typeface="Arial"/>
              <a:ea typeface="Times New Roman"/>
              <a:cs typeface="Times New Roman"/>
            </a:endParaRPr>
          </a:p>
          <a:p>
            <a:pPr marL="539750" marR="73025" lvl="0">
              <a:lnSpc>
                <a:spcPct val="115000"/>
              </a:lnSpc>
              <a:spcBef>
                <a:spcPts val="600"/>
              </a:spcBef>
              <a:spcAft>
                <a:spcPts val="995"/>
              </a:spcAft>
            </a:pPr>
            <a:r>
              <a:rPr lang="en-US" sz="1000" dirty="0">
                <a:solidFill>
                  <a:prstClr val="black"/>
                </a:solidFill>
                <a:latin typeface="Arial"/>
                <a:ea typeface="Times New Roman"/>
                <a:cs typeface="Times New Roman"/>
              </a:rPr>
              <a:t>Get-ChildItem C:\Windows -File | Format-Table </a:t>
            </a:r>
            <a:r>
              <a:rPr lang="en-US" sz="1000" dirty="0" err="1">
                <a:solidFill>
                  <a:prstClr val="black"/>
                </a:solidFill>
                <a:latin typeface="Arial"/>
                <a:ea typeface="Times New Roman"/>
                <a:cs typeface="Times New Roman"/>
              </a:rPr>
              <a:t>Name,Length</a:t>
            </a:r>
            <a:endParaRPr lang="en-GB"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3"/>
            </a:pPr>
            <a:r>
              <a:rPr lang="en-US" sz="1000" dirty="0">
                <a:solidFill>
                  <a:prstClr val="black"/>
                </a:solidFill>
                <a:latin typeface="Arial"/>
                <a:ea typeface="Times New Roman"/>
                <a:cs typeface="Times New Roman"/>
              </a:rPr>
              <a:t>To view the size of files by using the calculated properly, type the following command, and then press Enter:</a:t>
            </a:r>
            <a:endParaRPr lang="en-GB" sz="1000" dirty="0">
              <a:solidFill>
                <a:prstClr val="black"/>
              </a:solidFill>
              <a:latin typeface="Arial"/>
              <a:ea typeface="Times New Roman"/>
              <a:cs typeface="Times New Roman"/>
            </a:endParaRPr>
          </a:p>
          <a:p>
            <a:pPr marL="539750" marR="73025" lvl="0">
              <a:lnSpc>
                <a:spcPct val="115000"/>
              </a:lnSpc>
              <a:spcBef>
                <a:spcPts val="600"/>
              </a:spcBef>
              <a:spcAft>
                <a:spcPts val="995"/>
              </a:spcAft>
            </a:pPr>
            <a:r>
              <a:rPr lang="en-US" sz="1000" dirty="0">
                <a:solidFill>
                  <a:prstClr val="black"/>
                </a:solidFill>
                <a:latin typeface="Arial"/>
                <a:ea typeface="Times New Roman"/>
                <a:cs typeface="Times New Roman"/>
              </a:rPr>
              <a:t>Get-ChildItem C:\Windows -File | Format-Table </a:t>
            </a:r>
            <a:r>
              <a:rPr lang="en-US" sz="1000" dirty="0" err="1">
                <a:solidFill>
                  <a:prstClr val="black"/>
                </a:solidFill>
                <a:latin typeface="Arial"/>
                <a:ea typeface="Times New Roman"/>
                <a:cs typeface="Times New Roman"/>
              </a:rPr>
              <a:t>Name,$prop</a:t>
            </a:r>
            <a:endParaRPr lang="en-GB"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4"/>
            </a:pPr>
            <a:r>
              <a:rPr lang="en-US" sz="1000" dirty="0">
                <a:solidFill>
                  <a:prstClr val="black"/>
                </a:solidFill>
                <a:latin typeface="Arial"/>
                <a:ea typeface="Times New Roman"/>
                <a:cs typeface="Times New Roman"/>
              </a:rPr>
              <a:t>Close the Windows PowerShell prompt.</a:t>
            </a:r>
            <a:endParaRPr lang="en-GB" dirty="0"/>
          </a:p>
        </p:txBody>
      </p:sp>
      <p:sp>
        <p:nvSpPr>
          <p:cNvPr id="4" name="Slide Number Placeholder 3"/>
          <p:cNvSpPr>
            <a:spLocks noGrp="1"/>
          </p:cNvSpPr>
          <p:nvPr>
            <p:ph type="sldNum" sz="quarter" idx="10"/>
          </p:nvPr>
        </p:nvSpPr>
        <p:spPr/>
        <p:txBody>
          <a:bodyPr/>
          <a:lstStyle/>
          <a:p>
            <a:fld id="{6B0B4D37-388A-4BD6-818D-34728C1C19E5}" type="slidenum">
              <a:rPr lang="en-GB" smtClean="0"/>
              <a:t>31</a:t>
            </a:fld>
            <a:endParaRPr lang="en-GB" dirty="0"/>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a:rPr>
              <a:t>10961C</a:t>
            </a: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7: Working with variables, arrays, and hash tables</a:t>
            </a:r>
            <a:endParaRPr lang="en-GB" sz="1200" b="1" dirty="0">
              <a:solidFill>
                <a:srgbClr val="336699"/>
              </a:solidFill>
              <a:latin typeface="Arial"/>
            </a:endParaRPr>
          </a:p>
        </p:txBody>
      </p:sp>
    </p:spTree>
    <p:extLst>
      <p:ext uri="{BB962C8B-B14F-4D97-AF65-F5344CB8AC3E}">
        <p14:creationId xmlns:p14="http://schemas.microsoft.com/office/powerpoint/2010/main" val="143080684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dirty="0">
                <a:latin typeface="Arial"/>
                <a:ea typeface="Calibri"/>
                <a:cs typeface="Segoe UI"/>
              </a:rPr>
              <a:t>Before the students begin the lab, read the lab scenario and display the next slide. Before each exercise, read the scenario associated with the exercise to the class. The scenarios give context to the lab and exercises and help to facilitate the discussion at the end of the lab. Remind the students to complete the discussion questions after the last lab exercise.</a:t>
            </a:r>
            <a:endParaRPr lang="en-GB" sz="1000" dirty="0">
              <a:latin typeface="Arial"/>
              <a:ea typeface="Calibri"/>
              <a:cs typeface="Times New Roman"/>
            </a:endParaRPr>
          </a:p>
          <a:p>
            <a:pPr>
              <a:lnSpc>
                <a:spcPct val="115000"/>
              </a:lnSpc>
              <a:spcAft>
                <a:spcPts val="1000"/>
              </a:spcAft>
            </a:pPr>
            <a:r>
              <a:rPr lang="en-GB" sz="1000" b="1" dirty="0">
                <a:latin typeface="Arial"/>
                <a:ea typeface="Calibri"/>
                <a:cs typeface="Times New Roman"/>
              </a:rPr>
              <a:t>Exercise 1: Working with variable types</a:t>
            </a:r>
          </a:p>
          <a:p>
            <a:pPr>
              <a:lnSpc>
                <a:spcPct val="115000"/>
              </a:lnSpc>
              <a:spcAft>
                <a:spcPts val="1000"/>
              </a:spcAft>
            </a:pPr>
            <a:r>
              <a:rPr lang="en-GB" sz="1000" dirty="0">
                <a:latin typeface="Arial"/>
                <a:ea typeface="Calibri"/>
                <a:cs typeface="Times New Roman"/>
              </a:rPr>
              <a:t>You first plan to practice working with different types of variables.</a:t>
            </a:r>
          </a:p>
          <a:p>
            <a:pPr>
              <a:lnSpc>
                <a:spcPct val="115000"/>
              </a:lnSpc>
              <a:spcAft>
                <a:spcPts val="1000"/>
              </a:spcAft>
            </a:pPr>
            <a:r>
              <a:rPr lang="en-GB" sz="1000" b="1" dirty="0">
                <a:solidFill>
                  <a:srgbClr val="000000"/>
                </a:solidFill>
                <a:latin typeface="Arial"/>
                <a:ea typeface="Calibri"/>
                <a:cs typeface="Times New Roman"/>
              </a:rPr>
              <a:t>Exercise 2: Using arrays</a:t>
            </a:r>
            <a:endParaRPr lang="en-GB" sz="1000" b="1" dirty="0">
              <a:latin typeface="Arial"/>
              <a:ea typeface="Calibri"/>
              <a:cs typeface="Times New Roman"/>
            </a:endParaRPr>
          </a:p>
          <a:p>
            <a:pPr>
              <a:lnSpc>
                <a:spcPct val="115000"/>
              </a:lnSpc>
              <a:spcAft>
                <a:spcPts val="1000"/>
              </a:spcAft>
            </a:pPr>
            <a:r>
              <a:rPr lang="en-GB" sz="1000" dirty="0">
                <a:latin typeface="Arial"/>
                <a:ea typeface="Calibri"/>
                <a:cs typeface="Times New Roman"/>
              </a:rPr>
              <a:t>Now that you practiced using different types of variables, you want to work with arrays.</a:t>
            </a:r>
          </a:p>
          <a:p>
            <a:pPr>
              <a:lnSpc>
                <a:spcPct val="115000"/>
              </a:lnSpc>
              <a:spcAft>
                <a:spcPts val="1000"/>
              </a:spcAft>
            </a:pPr>
            <a:r>
              <a:rPr lang="en-GB" sz="1000" b="1" dirty="0">
                <a:latin typeface="Arial"/>
                <a:ea typeface="Calibri"/>
                <a:cs typeface="Times New Roman"/>
              </a:rPr>
              <a:t>Exercise 3: Using hash tables</a:t>
            </a:r>
          </a:p>
          <a:p>
            <a:pPr>
              <a:lnSpc>
                <a:spcPct val="115000"/>
              </a:lnSpc>
              <a:spcAft>
                <a:spcPts val="1000"/>
              </a:spcAft>
            </a:pPr>
            <a:r>
              <a:rPr lang="en-GB" sz="1000" dirty="0">
                <a:latin typeface="Arial"/>
                <a:ea typeface="Calibri"/>
                <a:cs typeface="Times New Roman"/>
              </a:rPr>
              <a:t>After using variables and arrays, you plan to practice working with hash tables.</a:t>
            </a:r>
          </a:p>
        </p:txBody>
      </p:sp>
      <p:sp>
        <p:nvSpPr>
          <p:cNvPr id="4" name="Slide Number Placeholder 3"/>
          <p:cNvSpPr>
            <a:spLocks noGrp="1"/>
          </p:cNvSpPr>
          <p:nvPr>
            <p:ph type="sldNum" sz="quarter" idx="10"/>
          </p:nvPr>
        </p:nvSpPr>
        <p:spPr/>
        <p:txBody>
          <a:bodyPr/>
          <a:lstStyle/>
          <a:p>
            <a:fld id="{6B0B4D37-388A-4BD6-818D-34728C1C19E5}" type="slidenum">
              <a:rPr lang="en-GB" smtClean="0"/>
              <a:t>32</a:t>
            </a:fld>
            <a:endParaRPr lang="en-GB"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7: Working with variables, arrays, and hash tables</a:t>
            </a:r>
            <a:endParaRPr lang="en-GB" sz="1200" b="1" dirty="0">
              <a:solidFill>
                <a:srgbClr val="336699"/>
              </a:solidFill>
              <a:latin typeface="Arial"/>
            </a:endParaRPr>
          </a:p>
        </p:txBody>
      </p:sp>
    </p:spTree>
    <p:extLst>
      <p:ext uri="{BB962C8B-B14F-4D97-AF65-F5344CB8AC3E}">
        <p14:creationId xmlns:p14="http://schemas.microsoft.com/office/powerpoint/2010/main" val="143371258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endParaRPr lang="en-GB" dirty="0"/>
          </a:p>
        </p:txBody>
      </p:sp>
      <p:sp>
        <p:nvSpPr>
          <p:cNvPr id="4" name="Slide Number Placeholder 3"/>
          <p:cNvSpPr>
            <a:spLocks noGrp="1"/>
          </p:cNvSpPr>
          <p:nvPr>
            <p:ph type="sldNum" sz="quarter" idx="10"/>
          </p:nvPr>
        </p:nvSpPr>
        <p:spPr/>
        <p:txBody>
          <a:bodyPr/>
          <a:lstStyle/>
          <a:p>
            <a:fld id="{6B0B4D37-388A-4BD6-818D-34728C1C19E5}" type="slidenum">
              <a:rPr lang="en-GB" smtClean="0"/>
              <a:t>33</a:t>
            </a:fld>
            <a:endParaRPr lang="en-GB"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7: Working with variables, arrays, and hash tables</a:t>
            </a:r>
            <a:endParaRPr lang="en-GB" sz="1200" b="1" dirty="0">
              <a:solidFill>
                <a:srgbClr val="336699"/>
              </a:solidFill>
              <a:latin typeface="Arial"/>
            </a:endParaRPr>
          </a:p>
        </p:txBody>
      </p:sp>
    </p:spTree>
    <p:extLst>
      <p:ext uri="{BB962C8B-B14F-4D97-AF65-F5344CB8AC3E}">
        <p14:creationId xmlns:p14="http://schemas.microsoft.com/office/powerpoint/2010/main" val="270289601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b="1" dirty="0">
                <a:latin typeface="Arial"/>
                <a:ea typeface="Calibri"/>
                <a:cs typeface="Times New Roman"/>
              </a:rPr>
              <a:t>Question</a:t>
            </a:r>
            <a:endParaRPr lang="en-GB" sz="1000" dirty="0">
              <a:latin typeface="Arial"/>
              <a:ea typeface="Calibri"/>
              <a:cs typeface="Times New Roman"/>
            </a:endParaRPr>
          </a:p>
          <a:p>
            <a:pPr>
              <a:lnSpc>
                <a:spcPct val="115000"/>
              </a:lnSpc>
              <a:spcAft>
                <a:spcPts val="1000"/>
              </a:spcAft>
            </a:pPr>
            <a:r>
              <a:rPr lang="en-GB" sz="1000" dirty="0">
                <a:latin typeface="Arial"/>
                <a:ea typeface="Calibri"/>
                <a:cs typeface="Times New Roman"/>
              </a:rPr>
              <a:t>In the “Using arrays” exercise, why did user objects in </a:t>
            </a:r>
            <a:r>
              <a:rPr lang="en-GB" sz="1000" i="1" dirty="0">
                <a:latin typeface="Arial"/>
                <a:ea typeface="Calibri"/>
                <a:cs typeface="Times New Roman"/>
              </a:rPr>
              <a:t>$mktgUsers</a:t>
            </a:r>
            <a:r>
              <a:rPr lang="en-GB" sz="1000" dirty="0">
                <a:latin typeface="Arial"/>
                <a:ea typeface="Calibri"/>
                <a:cs typeface="Times New Roman"/>
              </a:rPr>
              <a:t> not update with the new department name? </a:t>
            </a:r>
          </a:p>
          <a:p>
            <a:pPr>
              <a:lnSpc>
                <a:spcPct val="115000"/>
              </a:lnSpc>
              <a:spcAft>
                <a:spcPts val="1000"/>
              </a:spcAft>
            </a:pPr>
            <a:r>
              <a:rPr lang="en-GB" sz="1000" b="1" dirty="0">
                <a:latin typeface="Arial"/>
                <a:ea typeface="Calibri"/>
                <a:cs typeface="Times New Roman"/>
              </a:rPr>
              <a:t>Answer</a:t>
            </a:r>
            <a:endParaRPr lang="en-GB" sz="1000" dirty="0">
              <a:latin typeface="Arial"/>
              <a:ea typeface="Calibri"/>
              <a:cs typeface="Times New Roman"/>
            </a:endParaRPr>
          </a:p>
          <a:p>
            <a:pPr>
              <a:lnSpc>
                <a:spcPct val="115000"/>
              </a:lnSpc>
              <a:spcAft>
                <a:spcPts val="1000"/>
              </a:spcAft>
            </a:pPr>
            <a:r>
              <a:rPr lang="en-GB" sz="1000" dirty="0">
                <a:latin typeface="Arial"/>
                <a:ea typeface="Calibri"/>
                <a:cs typeface="Times New Roman"/>
              </a:rPr>
              <a:t>When you query data and place it in a variable, the data in the variable is a snapshot in time. There is no mechanism to dynamically update the data in the variable. If you want the data in the variable to be updated, you need to query the data again.</a:t>
            </a:r>
          </a:p>
          <a:p>
            <a:pPr>
              <a:lnSpc>
                <a:spcPct val="115000"/>
              </a:lnSpc>
              <a:spcAft>
                <a:spcPts val="1000"/>
              </a:spcAft>
            </a:pPr>
            <a:r>
              <a:rPr lang="en-GB" sz="1000" b="1" dirty="0">
                <a:latin typeface="Arial"/>
                <a:ea typeface="Calibri"/>
                <a:cs typeface="Times New Roman"/>
              </a:rPr>
              <a:t>Question</a:t>
            </a:r>
            <a:endParaRPr lang="en-GB" sz="1000" dirty="0">
              <a:latin typeface="Arial"/>
              <a:ea typeface="Calibri"/>
              <a:cs typeface="Times New Roman"/>
            </a:endParaRPr>
          </a:p>
          <a:p>
            <a:pPr>
              <a:lnSpc>
                <a:spcPct val="115000"/>
              </a:lnSpc>
              <a:spcAft>
                <a:spcPts val="1000"/>
              </a:spcAft>
            </a:pPr>
            <a:r>
              <a:rPr lang="en-GB" sz="1000" dirty="0">
                <a:latin typeface="Arial"/>
                <a:ea typeface="Calibri"/>
                <a:cs typeface="Times New Roman"/>
              </a:rPr>
              <a:t>In Exercise 1, you replaced </a:t>
            </a:r>
            <a:r>
              <a:rPr lang="en-GB" sz="1000" b="1" dirty="0">
                <a:latin typeface="Arial"/>
                <a:ea typeface="Calibri"/>
                <a:cs typeface="Times New Roman"/>
              </a:rPr>
              <a:t>C:</a:t>
            </a:r>
            <a:r>
              <a:rPr lang="en-GB" sz="1000" dirty="0">
                <a:latin typeface="Arial"/>
                <a:ea typeface="Calibri"/>
                <a:cs typeface="Times New Roman"/>
              </a:rPr>
              <a:t> with </a:t>
            </a:r>
            <a:r>
              <a:rPr lang="en-GB" sz="1000" b="1" dirty="0">
                <a:latin typeface="Arial"/>
                <a:ea typeface="Calibri"/>
                <a:cs typeface="Times New Roman"/>
              </a:rPr>
              <a:t>D:</a:t>
            </a:r>
            <a:r>
              <a:rPr lang="en-GB" sz="1000" dirty="0">
                <a:latin typeface="Arial"/>
                <a:ea typeface="Calibri"/>
                <a:cs typeface="Times New Roman"/>
              </a:rPr>
              <a:t> in the variable </a:t>
            </a:r>
            <a:r>
              <a:rPr lang="en-GB" sz="1000" i="1" dirty="0">
                <a:latin typeface="Arial"/>
                <a:ea typeface="Calibri"/>
                <a:cs typeface="Times New Roman"/>
              </a:rPr>
              <a:t>$logPath</a:t>
            </a:r>
            <a:r>
              <a:rPr lang="en-GB" sz="1000" dirty="0">
                <a:latin typeface="Arial"/>
                <a:ea typeface="Calibri"/>
                <a:cs typeface="Times New Roman"/>
              </a:rPr>
              <a:t>. Why is it better to include colon than simply replace </a:t>
            </a:r>
            <a:r>
              <a:rPr lang="en-GB" sz="1000" b="1" dirty="0">
                <a:latin typeface="Arial"/>
                <a:ea typeface="Calibri"/>
                <a:cs typeface="Times New Roman"/>
              </a:rPr>
              <a:t>C</a:t>
            </a:r>
            <a:r>
              <a:rPr lang="en-GB" sz="1000" dirty="0">
                <a:latin typeface="Arial"/>
                <a:ea typeface="Calibri"/>
                <a:cs typeface="Times New Roman"/>
              </a:rPr>
              <a:t> with </a:t>
            </a:r>
            <a:r>
              <a:rPr lang="en-GB" sz="1000" b="1" dirty="0">
                <a:latin typeface="Arial"/>
                <a:ea typeface="Calibri"/>
                <a:cs typeface="Times New Roman"/>
              </a:rPr>
              <a:t>D</a:t>
            </a:r>
            <a:r>
              <a:rPr lang="en-GB" sz="1000" dirty="0">
                <a:latin typeface="Arial"/>
                <a:ea typeface="Calibri"/>
                <a:cs typeface="Times New Roman"/>
              </a:rPr>
              <a:t>?</a:t>
            </a:r>
          </a:p>
          <a:p>
            <a:pPr>
              <a:lnSpc>
                <a:spcPct val="115000"/>
              </a:lnSpc>
              <a:spcAft>
                <a:spcPts val="1000"/>
              </a:spcAft>
            </a:pPr>
            <a:r>
              <a:rPr lang="en-GB" sz="1000" b="1" dirty="0">
                <a:latin typeface="Arial"/>
                <a:ea typeface="Calibri"/>
                <a:cs typeface="Times New Roman"/>
              </a:rPr>
              <a:t>Answer</a:t>
            </a:r>
            <a:endParaRPr lang="en-GB" sz="1000" dirty="0">
              <a:latin typeface="Arial"/>
              <a:ea typeface="Calibri"/>
              <a:cs typeface="Times New Roman"/>
            </a:endParaRPr>
          </a:p>
          <a:p>
            <a:pPr>
              <a:lnSpc>
                <a:spcPct val="115000"/>
              </a:lnSpc>
              <a:spcAft>
                <a:spcPts val="1000"/>
              </a:spcAft>
            </a:pPr>
            <a:r>
              <a:rPr lang="en-GB" sz="1000" dirty="0">
                <a:latin typeface="Arial"/>
                <a:ea typeface="Calibri"/>
                <a:cs typeface="Times New Roman"/>
              </a:rPr>
              <a:t>In a file path, the colon character only appears once. By including the colon as part of the text that is replaced, you ensure that only the drive letter is updated. If you did not include the colon and if the path contained the character C at any other location, it would be replaced as well.</a:t>
            </a:r>
          </a:p>
        </p:txBody>
      </p:sp>
      <p:sp>
        <p:nvSpPr>
          <p:cNvPr id="4" name="Slide Number Placeholder 3"/>
          <p:cNvSpPr>
            <a:spLocks noGrp="1"/>
          </p:cNvSpPr>
          <p:nvPr>
            <p:ph type="sldNum" sz="quarter" idx="10"/>
          </p:nvPr>
        </p:nvSpPr>
        <p:spPr/>
        <p:txBody>
          <a:bodyPr/>
          <a:lstStyle/>
          <a:p>
            <a:fld id="{6B0B4D37-388A-4BD6-818D-34728C1C19E5}" type="slidenum">
              <a:rPr lang="en-GB" smtClean="0"/>
              <a:t>34</a:t>
            </a:fld>
            <a:endParaRPr lang="en-GB"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7: Working with variables, arrays, and hash tables</a:t>
            </a:r>
            <a:endParaRPr lang="en-GB" sz="1200" b="1" dirty="0">
              <a:solidFill>
                <a:srgbClr val="336699"/>
              </a:solidFill>
              <a:latin typeface="Arial"/>
            </a:endParaRPr>
          </a:p>
        </p:txBody>
      </p:sp>
    </p:spTree>
    <p:extLst>
      <p:ext uri="{BB962C8B-B14F-4D97-AF65-F5344CB8AC3E}">
        <p14:creationId xmlns:p14="http://schemas.microsoft.com/office/powerpoint/2010/main" val="67868390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b="1" dirty="0">
                <a:latin typeface="Arial"/>
                <a:ea typeface="Calibri"/>
                <a:cs typeface="Times New Roman"/>
              </a:rPr>
              <a:t>Review Questions</a:t>
            </a:r>
            <a:endParaRPr lang="en-GB" sz="1000" dirty="0">
              <a:latin typeface="Arial"/>
              <a:ea typeface="Calibri"/>
              <a:cs typeface="Times New Roman"/>
            </a:endParaRPr>
          </a:p>
          <a:p>
            <a:pPr>
              <a:lnSpc>
                <a:spcPct val="115000"/>
              </a:lnSpc>
              <a:spcAft>
                <a:spcPts val="1000"/>
              </a:spcAft>
            </a:pPr>
            <a:r>
              <a:rPr lang="en-GB" sz="1000" b="1" dirty="0">
                <a:latin typeface="Arial"/>
                <a:ea typeface="Calibri"/>
                <a:cs typeface="Times New Roman"/>
              </a:rPr>
              <a:t>Question</a:t>
            </a:r>
            <a:endParaRPr lang="en-GB" sz="1000" dirty="0">
              <a:latin typeface="Arial"/>
              <a:ea typeface="Calibri"/>
              <a:cs typeface="Times New Roman"/>
            </a:endParaRPr>
          </a:p>
          <a:p>
            <a:pPr>
              <a:lnSpc>
                <a:spcPct val="115000"/>
              </a:lnSpc>
              <a:spcAft>
                <a:spcPts val="1000"/>
              </a:spcAft>
            </a:pPr>
            <a:r>
              <a:rPr lang="en-GB" sz="1000" dirty="0">
                <a:latin typeface="Arial"/>
                <a:ea typeface="Calibri"/>
                <a:cs typeface="Times New Roman"/>
              </a:rPr>
              <a:t>You have queried a list of computes from AD DS and placed them into a variable. When you attempt to remove one of the computers from the variable by using the </a:t>
            </a:r>
            <a:r>
              <a:rPr lang="en-GB" sz="1000" b="1" dirty="0">
                <a:latin typeface="Arial"/>
                <a:ea typeface="Calibri"/>
                <a:cs typeface="Times New Roman"/>
              </a:rPr>
              <a:t>Remove()</a:t>
            </a:r>
            <a:r>
              <a:rPr lang="en-GB" sz="1000" dirty="0">
                <a:latin typeface="Arial"/>
                <a:ea typeface="Calibri"/>
                <a:cs typeface="Times New Roman"/>
              </a:rPr>
              <a:t> method, there is an error. What is the most likely cause of this error?</a:t>
            </a:r>
          </a:p>
          <a:p>
            <a:pPr>
              <a:lnSpc>
                <a:spcPct val="115000"/>
              </a:lnSpc>
              <a:spcAft>
                <a:spcPts val="1000"/>
              </a:spcAft>
            </a:pPr>
            <a:r>
              <a:rPr lang="en-GB" sz="1000" b="1" dirty="0">
                <a:latin typeface="Arial"/>
                <a:ea typeface="Calibri"/>
                <a:cs typeface="Times New Roman"/>
              </a:rPr>
              <a:t>Answer</a:t>
            </a:r>
            <a:endParaRPr lang="en-GB" sz="1000" dirty="0">
              <a:latin typeface="Arial"/>
              <a:ea typeface="Calibri"/>
              <a:cs typeface="Times New Roman"/>
            </a:endParaRPr>
          </a:p>
          <a:p>
            <a:pPr>
              <a:lnSpc>
                <a:spcPct val="115000"/>
              </a:lnSpc>
              <a:spcAft>
                <a:spcPts val="1000"/>
              </a:spcAft>
            </a:pPr>
            <a:r>
              <a:rPr lang="en-GB" sz="1000" dirty="0">
                <a:latin typeface="Arial"/>
                <a:ea typeface="Calibri"/>
                <a:cs typeface="Times New Roman"/>
              </a:rPr>
              <a:t>If you did not define the variable as an arraylist, it would be automatically created as an array. You cannot use the </a:t>
            </a:r>
            <a:r>
              <a:rPr lang="en-GB" sz="1000" b="1" dirty="0">
                <a:latin typeface="Arial"/>
                <a:ea typeface="Calibri"/>
                <a:cs typeface="Times New Roman"/>
              </a:rPr>
              <a:t>Add()</a:t>
            </a:r>
            <a:r>
              <a:rPr lang="en-GB" sz="1000" dirty="0">
                <a:latin typeface="Arial"/>
                <a:ea typeface="Calibri"/>
                <a:cs typeface="Times New Roman"/>
              </a:rPr>
              <a:t> or </a:t>
            </a:r>
            <a:r>
              <a:rPr lang="en-GB" sz="1000" b="1" dirty="0">
                <a:latin typeface="Arial"/>
                <a:ea typeface="Calibri"/>
                <a:cs typeface="Times New Roman"/>
              </a:rPr>
              <a:t>Remove()</a:t>
            </a:r>
            <a:r>
              <a:rPr lang="en-GB" sz="1000" dirty="0">
                <a:latin typeface="Arial"/>
                <a:ea typeface="Calibri"/>
                <a:cs typeface="Times New Roman"/>
              </a:rPr>
              <a:t> method with an array because it has a fixed size. You must define the variable as an arraylist to be able to add and remove items.</a:t>
            </a:r>
          </a:p>
          <a:p>
            <a:pPr>
              <a:lnSpc>
                <a:spcPct val="115000"/>
              </a:lnSpc>
              <a:spcAft>
                <a:spcPts val="1000"/>
              </a:spcAft>
            </a:pPr>
            <a:r>
              <a:rPr lang="en-GB" sz="1000" b="1" dirty="0">
                <a:latin typeface="Arial"/>
                <a:ea typeface="Calibri"/>
                <a:cs typeface="Times New Roman"/>
              </a:rPr>
              <a:t>Question</a:t>
            </a:r>
            <a:endParaRPr lang="en-GB" sz="1000" dirty="0">
              <a:latin typeface="Arial"/>
              <a:ea typeface="Calibri"/>
              <a:cs typeface="Times New Roman"/>
            </a:endParaRPr>
          </a:p>
          <a:p>
            <a:pPr>
              <a:lnSpc>
                <a:spcPct val="115000"/>
              </a:lnSpc>
              <a:spcAft>
                <a:spcPts val="1000"/>
              </a:spcAft>
            </a:pPr>
            <a:r>
              <a:rPr lang="en-GB" sz="1000" dirty="0">
                <a:latin typeface="Arial"/>
                <a:ea typeface="Calibri"/>
                <a:cs typeface="Times New Roman"/>
              </a:rPr>
              <a:t>You have placed the value “February 20, 2018” into a variable. What type of variable will it be?</a:t>
            </a:r>
          </a:p>
          <a:p>
            <a:pPr>
              <a:lnSpc>
                <a:spcPct val="115000"/>
              </a:lnSpc>
              <a:spcAft>
                <a:spcPts val="1000"/>
              </a:spcAft>
            </a:pPr>
            <a:r>
              <a:rPr lang="en-GB" sz="1000" b="1" dirty="0">
                <a:latin typeface="Arial"/>
                <a:ea typeface="Calibri"/>
                <a:cs typeface="Times New Roman"/>
              </a:rPr>
              <a:t>Answer</a:t>
            </a:r>
            <a:endParaRPr lang="en-GB" sz="1000" dirty="0">
              <a:latin typeface="Arial"/>
              <a:ea typeface="Calibri"/>
              <a:cs typeface="Times New Roman"/>
            </a:endParaRPr>
          </a:p>
          <a:p>
            <a:pPr>
              <a:lnSpc>
                <a:spcPct val="115000"/>
              </a:lnSpc>
              <a:spcAft>
                <a:spcPts val="1000"/>
              </a:spcAft>
            </a:pPr>
            <a:r>
              <a:rPr lang="en-GB" sz="1000" dirty="0">
                <a:latin typeface="Arial"/>
                <a:ea typeface="Calibri"/>
                <a:cs typeface="Times New Roman"/>
              </a:rPr>
              <a:t>Text enclosed in quotes is interpreted as a string unless you specify the type of variable it should be. For example: [DateTime]$date=”February 20, 2018”.</a:t>
            </a:r>
          </a:p>
        </p:txBody>
      </p:sp>
      <p:sp>
        <p:nvSpPr>
          <p:cNvPr id="4" name="Slide Number Placeholder 3"/>
          <p:cNvSpPr>
            <a:spLocks noGrp="1"/>
          </p:cNvSpPr>
          <p:nvPr>
            <p:ph type="sldNum" sz="quarter" idx="10"/>
          </p:nvPr>
        </p:nvSpPr>
        <p:spPr/>
        <p:txBody>
          <a:bodyPr/>
          <a:lstStyle/>
          <a:p>
            <a:fld id="{6B0B4D37-388A-4BD6-818D-34728C1C19E5}" type="slidenum">
              <a:rPr lang="en-GB" smtClean="0"/>
              <a:t>35</a:t>
            </a:fld>
            <a:endParaRPr lang="en-GB"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7: Working with variables, arrays, and hash tables</a:t>
            </a:r>
            <a:endParaRPr lang="en-GB" sz="1200" b="1" dirty="0">
              <a:solidFill>
                <a:srgbClr val="336699"/>
              </a:solidFill>
              <a:latin typeface="Arial"/>
            </a:endParaRPr>
          </a:p>
        </p:txBody>
      </p:sp>
    </p:spTree>
    <p:extLst>
      <p:ext uri="{BB962C8B-B14F-4D97-AF65-F5344CB8AC3E}">
        <p14:creationId xmlns:p14="http://schemas.microsoft.com/office/powerpoint/2010/main" val="26324040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dirty="0">
                <a:latin typeface="Arial"/>
                <a:ea typeface="Calibri"/>
                <a:cs typeface="Times New Roman"/>
              </a:rPr>
              <a:t>Try to avoid discussing arrays and hash tables at this point in the module because you covered them in Lesson 3, “Manipulating arrays and hash tables.”</a:t>
            </a:r>
          </a:p>
        </p:txBody>
      </p:sp>
      <p:sp>
        <p:nvSpPr>
          <p:cNvPr id="4" name="Slide Number Placeholder 3"/>
          <p:cNvSpPr>
            <a:spLocks noGrp="1"/>
          </p:cNvSpPr>
          <p:nvPr>
            <p:ph type="sldNum" sz="quarter" idx="10"/>
          </p:nvPr>
        </p:nvSpPr>
        <p:spPr/>
        <p:txBody>
          <a:bodyPr/>
          <a:lstStyle/>
          <a:p>
            <a:fld id="{6B0B4D37-388A-4BD6-818D-34728C1C19E5}" type="slidenum">
              <a:rPr lang="en-GB" smtClean="0"/>
              <a:t>4</a:t>
            </a:fld>
            <a:endParaRPr lang="en-GB"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7: Working with variables, arrays, and hash tables</a:t>
            </a:r>
            <a:endParaRPr lang="en-GB" sz="1200" b="1" dirty="0">
              <a:solidFill>
                <a:srgbClr val="336699"/>
              </a:solidFill>
              <a:latin typeface="Arial"/>
            </a:endParaRPr>
          </a:p>
        </p:txBody>
      </p:sp>
    </p:spTree>
    <p:extLst>
      <p:ext uri="{BB962C8B-B14F-4D97-AF65-F5344CB8AC3E}">
        <p14:creationId xmlns:p14="http://schemas.microsoft.com/office/powerpoint/2010/main" val="15397785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dirty="0">
                <a:latin typeface="Arial"/>
                <a:ea typeface="Calibri"/>
                <a:cs typeface="Times New Roman"/>
              </a:rPr>
              <a:t>Stress to students that they should ensure that variable names are easy to understand and should avoid special characters.</a:t>
            </a:r>
          </a:p>
        </p:txBody>
      </p:sp>
      <p:sp>
        <p:nvSpPr>
          <p:cNvPr id="4" name="Slide Number Placeholder 3"/>
          <p:cNvSpPr>
            <a:spLocks noGrp="1"/>
          </p:cNvSpPr>
          <p:nvPr>
            <p:ph type="sldNum" sz="quarter" idx="10"/>
          </p:nvPr>
        </p:nvSpPr>
        <p:spPr/>
        <p:txBody>
          <a:bodyPr/>
          <a:lstStyle/>
          <a:p>
            <a:fld id="{6B0B4D37-388A-4BD6-818D-34728C1C19E5}" type="slidenum">
              <a:rPr lang="en-GB" smtClean="0"/>
              <a:t>5</a:t>
            </a:fld>
            <a:endParaRPr lang="en-GB"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7: Working with variables, arrays, and hash tables</a:t>
            </a:r>
            <a:endParaRPr lang="en-GB" sz="1200" b="1" dirty="0">
              <a:solidFill>
                <a:srgbClr val="336699"/>
              </a:solidFill>
              <a:latin typeface="Arial"/>
            </a:endParaRPr>
          </a:p>
        </p:txBody>
      </p:sp>
    </p:spTree>
    <p:extLst>
      <p:ext uri="{BB962C8B-B14F-4D97-AF65-F5344CB8AC3E}">
        <p14:creationId xmlns:p14="http://schemas.microsoft.com/office/powerpoint/2010/main" val="31812905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Some students might get confused and want to use the -eq comparison operator to assign values. Ensure that students understand they need to use =</a:t>
            </a:r>
            <a:r>
              <a:rPr lang="en-CA" sz="1000" dirty="0">
                <a:latin typeface="Arial"/>
                <a:ea typeface="Calibri"/>
                <a:cs typeface="Times New Roman"/>
              </a:rPr>
              <a:t> when assigning a value. </a:t>
            </a:r>
            <a:endParaRPr lang="en-GB" sz="1000" dirty="0">
              <a:latin typeface="Arial"/>
              <a:ea typeface="Calibri"/>
              <a:cs typeface="Times New Roman"/>
            </a:endParaRPr>
          </a:p>
          <a:p>
            <a:pPr>
              <a:lnSpc>
                <a:spcPct val="115000"/>
              </a:lnSpc>
              <a:spcAft>
                <a:spcPts val="1000"/>
              </a:spcAft>
            </a:pPr>
            <a:r>
              <a:rPr lang="en-CA" sz="1000" dirty="0">
                <a:latin typeface="Arial"/>
                <a:ea typeface="Calibri"/>
                <a:cs typeface="Times New Roman"/>
              </a:rPr>
              <a:t>There are additional assignment operators described in “</a:t>
            </a:r>
            <a:r>
              <a:rPr lang="en-GB" sz="1000" dirty="0">
                <a:latin typeface="Arial"/>
                <a:ea typeface="Calibri"/>
                <a:cs typeface="Times New Roman"/>
              </a:rPr>
              <a:t>About Assignment Operators</a:t>
            </a:r>
            <a:r>
              <a:rPr lang="en-CA" sz="1000" dirty="0">
                <a:latin typeface="Arial"/>
                <a:ea typeface="Calibri"/>
                <a:cs typeface="Times New Roman"/>
              </a:rPr>
              <a:t>” at </a:t>
            </a:r>
            <a:r>
              <a:rPr lang="en-US" sz="1000" dirty="0">
                <a:latin typeface="Arial"/>
                <a:ea typeface="Calibri"/>
                <a:cs typeface="Times New Roman"/>
                <a:hlinkClick r:id="rId3"/>
              </a:rPr>
              <a:t>https://aka.ms/lewact</a:t>
            </a:r>
            <a:r>
              <a:rPr lang="en-CA" sz="1000" dirty="0">
                <a:latin typeface="Arial"/>
                <a:ea typeface="Calibri"/>
                <a:cs typeface="Times New Roman"/>
              </a:rPr>
              <a:t>. The </a:t>
            </a:r>
            <a:r>
              <a:rPr lang="en-US" sz="1000" dirty="0">
                <a:latin typeface="Arial"/>
                <a:ea typeface="Calibri"/>
                <a:cs typeface="Times New Roman"/>
              </a:rPr>
              <a:t>+= </a:t>
            </a:r>
            <a:r>
              <a:rPr lang="en-CA" sz="1000" dirty="0">
                <a:latin typeface="Arial"/>
                <a:ea typeface="Calibri"/>
                <a:cs typeface="Times New Roman"/>
              </a:rPr>
              <a:t>assignment operator is introduced later in the course as a means to add a value to a variable.</a:t>
            </a:r>
            <a:endParaRPr lang="en-GB"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6B0B4D37-388A-4BD6-818D-34728C1C19E5}" type="slidenum">
              <a:rPr lang="en-GB" smtClean="0"/>
              <a:t>6</a:t>
            </a:fld>
            <a:endParaRPr lang="en-GB"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7: Working with variables, arrays, and hash tables</a:t>
            </a:r>
            <a:endParaRPr lang="en-GB" sz="1200" b="1" dirty="0">
              <a:solidFill>
                <a:srgbClr val="336699"/>
              </a:solidFill>
              <a:latin typeface="Arial"/>
            </a:endParaRPr>
          </a:p>
        </p:txBody>
      </p:sp>
    </p:spTree>
    <p:extLst>
      <p:ext uri="{BB962C8B-B14F-4D97-AF65-F5344CB8AC3E}">
        <p14:creationId xmlns:p14="http://schemas.microsoft.com/office/powerpoint/2010/main" val="28335104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dirty="0">
                <a:latin typeface="Arial"/>
                <a:ea typeface="Calibri"/>
                <a:cs typeface="Times New Roman"/>
              </a:rPr>
              <a:t>Explain to students why variable types are important.</a:t>
            </a:r>
          </a:p>
        </p:txBody>
      </p:sp>
      <p:sp>
        <p:nvSpPr>
          <p:cNvPr id="4" name="Slide Number Placeholder 3"/>
          <p:cNvSpPr>
            <a:spLocks noGrp="1"/>
          </p:cNvSpPr>
          <p:nvPr>
            <p:ph type="sldNum" sz="quarter" idx="10"/>
          </p:nvPr>
        </p:nvSpPr>
        <p:spPr/>
        <p:txBody>
          <a:bodyPr/>
          <a:lstStyle/>
          <a:p>
            <a:fld id="{6B0B4D37-388A-4BD6-818D-34728C1C19E5}" type="slidenum">
              <a:rPr lang="en-GB" smtClean="0"/>
              <a:t>7</a:t>
            </a:fld>
            <a:endParaRPr lang="en-GB"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7: Working with variables, arrays, and hash tables</a:t>
            </a:r>
            <a:endParaRPr lang="en-GB" sz="1200" b="1" dirty="0">
              <a:solidFill>
                <a:srgbClr val="336699"/>
              </a:solidFill>
              <a:latin typeface="Arial"/>
            </a:endParaRPr>
          </a:p>
        </p:txBody>
      </p:sp>
    </p:spTree>
    <p:extLst>
      <p:ext uri="{BB962C8B-B14F-4D97-AF65-F5344CB8AC3E}">
        <p14:creationId xmlns:p14="http://schemas.microsoft.com/office/powerpoint/2010/main" val="14737117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GB" sz="1000" dirty="0">
                <a:latin typeface="Arial"/>
                <a:ea typeface="Calibri"/>
                <a:cs typeface="Times New Roman"/>
              </a:rPr>
              <a:t>The steps for this demonstration are stored in </a:t>
            </a:r>
            <a:r>
              <a:rPr lang="en-GB" sz="1000" b="1" dirty="0">
                <a:latin typeface="Arial"/>
                <a:ea typeface="Calibri"/>
                <a:cs typeface="Times New Roman"/>
              </a:rPr>
              <a:t>E:\Mod07\Democode\10961C_Mod07_Demo1.txt</a:t>
            </a:r>
            <a:r>
              <a:rPr lang="en-GB" sz="1000" dirty="0">
                <a:latin typeface="Arial"/>
                <a:ea typeface="Calibri"/>
                <a:cs typeface="Times New Roman"/>
              </a:rPr>
              <a:t>. You can open this file and run the individual commands instead of typing in the demonstration steps.</a:t>
            </a:r>
          </a:p>
          <a:p>
            <a:pPr>
              <a:lnSpc>
                <a:spcPct val="115000"/>
              </a:lnSpc>
              <a:spcAft>
                <a:spcPts val="1000"/>
              </a:spcAft>
            </a:pPr>
            <a:r>
              <a:rPr lang="en-GB" sz="1000" dirty="0">
                <a:solidFill>
                  <a:srgbClr val="000000"/>
                </a:solidFill>
                <a:latin typeface="Arial"/>
                <a:ea typeface="Calibri"/>
                <a:cs typeface="Times New Roman"/>
              </a:rPr>
              <a:t>At the end of the demonstration, keep the virtual machines running, because you need them for the next demonstration.</a:t>
            </a:r>
            <a:endParaRPr lang="en-GB" sz="1000" dirty="0">
              <a:latin typeface="Arial"/>
              <a:ea typeface="Calibri"/>
              <a:cs typeface="Times New Roman"/>
            </a:endParaRPr>
          </a:p>
          <a:p>
            <a:pPr>
              <a:lnSpc>
                <a:spcPct val="115000"/>
              </a:lnSpc>
              <a:spcAft>
                <a:spcPts val="1000"/>
              </a:spcAft>
            </a:pPr>
            <a:r>
              <a:rPr lang="en-GB" sz="1000" b="1" dirty="0">
                <a:latin typeface="Arial"/>
                <a:ea typeface="Calibri"/>
                <a:cs typeface="Times New Roman"/>
              </a:rPr>
              <a:t>Preparation Steps</a:t>
            </a:r>
            <a:endParaRPr lang="en-GB" sz="1000" dirty="0">
              <a:latin typeface="Arial"/>
              <a:ea typeface="Calibri"/>
              <a:cs typeface="Times New Roman"/>
            </a:endParaRPr>
          </a:p>
          <a:p>
            <a:pPr>
              <a:lnSpc>
                <a:spcPct val="115000"/>
              </a:lnSpc>
              <a:spcAft>
                <a:spcPts val="1000"/>
              </a:spcAft>
            </a:pPr>
            <a:r>
              <a:rPr lang="en-GB" sz="1000" dirty="0">
                <a:latin typeface="Arial"/>
                <a:ea typeface="Calibri"/>
                <a:cs typeface="Times New Roman"/>
              </a:rPr>
              <a:t>For this demonstration, you require the </a:t>
            </a:r>
            <a:r>
              <a:rPr lang="en-GB" sz="1000" b="1" dirty="0">
                <a:latin typeface="Arial"/>
                <a:ea typeface="Calibri"/>
                <a:cs typeface="Times New Roman"/>
              </a:rPr>
              <a:t>10961C-LON-DC1</a:t>
            </a:r>
            <a:r>
              <a:rPr lang="en-GB" sz="1000" dirty="0">
                <a:latin typeface="Arial"/>
                <a:ea typeface="Calibri"/>
                <a:cs typeface="Times New Roman"/>
              </a:rPr>
              <a:t> and </a:t>
            </a:r>
            <a:r>
              <a:rPr lang="en-GB" sz="1000" b="1" dirty="0">
                <a:latin typeface="Arial"/>
                <a:ea typeface="Calibri"/>
                <a:cs typeface="Times New Roman"/>
              </a:rPr>
              <a:t>10961C-LON-CL1</a:t>
            </a:r>
            <a:r>
              <a:rPr lang="en-GB" sz="1000" dirty="0">
                <a:latin typeface="Arial"/>
                <a:ea typeface="Calibri"/>
                <a:cs typeface="Times New Roman"/>
              </a:rPr>
              <a:t> virtual machines. Start each virtual machine, and then sign in with the user name </a:t>
            </a:r>
            <a:r>
              <a:rPr lang="en-GB" sz="1000" b="1" dirty="0">
                <a:latin typeface="Arial"/>
                <a:ea typeface="Calibri"/>
                <a:cs typeface="Times New Roman"/>
              </a:rPr>
              <a:t>Adatum\Administrator</a:t>
            </a:r>
            <a:r>
              <a:rPr lang="en-GB" sz="1000" dirty="0">
                <a:latin typeface="Arial"/>
                <a:ea typeface="Calibri"/>
                <a:cs typeface="Times New Roman"/>
              </a:rPr>
              <a:t> and the password </a:t>
            </a:r>
            <a:r>
              <a:rPr lang="en-GB" sz="1000" b="1" dirty="0">
                <a:latin typeface="Arial"/>
                <a:ea typeface="Calibri"/>
                <a:cs typeface="Times New Roman"/>
              </a:rPr>
              <a:t>Pa55w.rd</a:t>
            </a:r>
            <a:r>
              <a:rPr lang="en-GB" sz="1000" dirty="0">
                <a:latin typeface="Arial"/>
                <a:ea typeface="Calibri"/>
                <a:cs typeface="Times New Roman"/>
              </a:rPr>
              <a:t>.</a:t>
            </a:r>
          </a:p>
          <a:p>
            <a:pPr>
              <a:lnSpc>
                <a:spcPct val="115000"/>
              </a:lnSpc>
              <a:spcAft>
                <a:spcPts val="1000"/>
              </a:spcAft>
            </a:pPr>
            <a:r>
              <a:rPr lang="en-GB" sz="1000" b="1" dirty="0">
                <a:latin typeface="Arial"/>
                <a:ea typeface="Calibri"/>
                <a:cs typeface="Times New Roman"/>
              </a:rPr>
              <a:t>Demonstration Steps</a:t>
            </a:r>
            <a:endParaRPr lang="en-GB" sz="1000" dirty="0">
              <a:latin typeface="Arial"/>
              <a:ea typeface="Calibri"/>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On </a:t>
            </a:r>
            <a:r>
              <a:rPr lang="en-US" sz="1000" b="1" dirty="0">
                <a:effectLst/>
                <a:latin typeface="Arial"/>
                <a:ea typeface="Times New Roman"/>
                <a:cs typeface="Times New Roman"/>
              </a:rPr>
              <a:t>LON-CL1</a:t>
            </a:r>
            <a:r>
              <a:rPr lang="en-US" sz="1000" dirty="0">
                <a:effectLst/>
                <a:latin typeface="Arial"/>
                <a:ea typeface="Times New Roman"/>
                <a:cs typeface="Times New Roman"/>
              </a:rPr>
              <a:t>, click the </a:t>
            </a:r>
            <a:r>
              <a:rPr lang="en-US" sz="1000" b="1" dirty="0">
                <a:effectLst/>
                <a:latin typeface="Arial"/>
                <a:ea typeface="Times New Roman"/>
                <a:cs typeface="Times New Roman"/>
              </a:rPr>
              <a:t>Start</a:t>
            </a:r>
            <a:r>
              <a:rPr lang="en-US" sz="1000" dirty="0">
                <a:effectLst/>
                <a:latin typeface="Arial"/>
                <a:ea typeface="Times New Roman"/>
                <a:cs typeface="Times New Roman"/>
              </a:rPr>
              <a:t> button, and then type </a:t>
            </a:r>
            <a:r>
              <a:rPr lang="en-US" sz="1000" b="1" dirty="0">
                <a:effectLst/>
                <a:latin typeface="Arial"/>
                <a:ea typeface="Times New Roman"/>
                <a:cs typeface="Times New Roman"/>
              </a:rPr>
              <a:t>powersh</a:t>
            </a:r>
            <a:r>
              <a:rPr lang="en-US" sz="1000" dirty="0">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In the results list, right-click </a:t>
            </a:r>
            <a:r>
              <a:rPr lang="en-US" sz="1000" b="1" dirty="0">
                <a:effectLst/>
                <a:latin typeface="Arial"/>
                <a:ea typeface="Times New Roman"/>
                <a:cs typeface="Times New Roman"/>
              </a:rPr>
              <a:t>Windows PowerShell </a:t>
            </a:r>
            <a:r>
              <a:rPr lang="en-US" sz="1000" dirty="0">
                <a:effectLst/>
                <a:latin typeface="Arial"/>
                <a:ea typeface="Times New Roman"/>
                <a:cs typeface="Times New Roman"/>
              </a:rPr>
              <a:t>and then click</a:t>
            </a:r>
            <a:r>
              <a:rPr lang="en-US" sz="1000" b="1" dirty="0">
                <a:effectLst/>
                <a:latin typeface="Arial"/>
                <a:ea typeface="Times New Roman"/>
                <a:cs typeface="Times New Roman"/>
              </a:rPr>
              <a:t> Run as administrator</a:t>
            </a:r>
            <a:r>
              <a:rPr lang="en-US" sz="1000" dirty="0">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To set the value of </a:t>
            </a:r>
            <a:r>
              <a:rPr lang="en-US" sz="1000" i="1" dirty="0">
                <a:effectLst/>
                <a:latin typeface="Arial"/>
                <a:ea typeface="Times New Roman"/>
                <a:cs typeface="Times New Roman"/>
              </a:rPr>
              <a:t>$num1</a:t>
            </a:r>
            <a:r>
              <a:rPr lang="en-US" sz="1000" dirty="0">
                <a:effectLst/>
                <a:latin typeface="Arial"/>
                <a:ea typeface="Times New Roman"/>
                <a:cs typeface="Times New Roman"/>
              </a:rPr>
              <a:t> to 5, at the Windows PowerShell prompt, type the following command, and then press Enter:</a:t>
            </a:r>
            <a:endParaRPr lang="en-GB" sz="1000" dirty="0">
              <a:effectLst/>
              <a:latin typeface="Arial"/>
              <a:ea typeface="Times New Roman"/>
              <a:cs typeface="Times New Roman"/>
            </a:endParaRPr>
          </a:p>
          <a:p>
            <a:pPr marL="539750" marR="73025">
              <a:lnSpc>
                <a:spcPct val="115000"/>
              </a:lnSpc>
              <a:spcBef>
                <a:spcPts val="600"/>
              </a:spcBef>
              <a:spcAft>
                <a:spcPts val="995"/>
              </a:spcAft>
            </a:pPr>
            <a:r>
              <a:rPr lang="en-US" sz="1000" dirty="0">
                <a:effectLst/>
                <a:latin typeface="Arial"/>
                <a:ea typeface="Times New Roman"/>
                <a:cs typeface="Times New Roman"/>
              </a:rPr>
              <a:t>$num1 = 5</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startAt="4"/>
            </a:pPr>
            <a:r>
              <a:rPr lang="en-US" sz="1000" dirty="0">
                <a:effectLst/>
                <a:latin typeface="Arial"/>
                <a:ea typeface="Times New Roman"/>
                <a:cs typeface="Times New Roman"/>
              </a:rPr>
              <a:t>To display the value of </a:t>
            </a:r>
            <a:r>
              <a:rPr lang="en-US" sz="1000" i="1" dirty="0">
                <a:effectLst/>
                <a:latin typeface="Arial"/>
                <a:ea typeface="Times New Roman"/>
                <a:cs typeface="Times New Roman"/>
              </a:rPr>
              <a:t>$num1</a:t>
            </a:r>
            <a:r>
              <a:rPr lang="en-US" sz="1000" dirty="0">
                <a:effectLst/>
                <a:latin typeface="Arial"/>
                <a:ea typeface="Times New Roman"/>
                <a:cs typeface="Times New Roman"/>
              </a:rPr>
              <a:t>, type the following command, and then press Enter:</a:t>
            </a:r>
            <a:endParaRPr lang="en-GB" sz="1000" dirty="0">
              <a:effectLst/>
              <a:latin typeface="Arial"/>
              <a:ea typeface="Times New Roman"/>
              <a:cs typeface="Times New Roman"/>
            </a:endParaRPr>
          </a:p>
          <a:p>
            <a:pPr marL="539750" marR="73025">
              <a:lnSpc>
                <a:spcPct val="115000"/>
              </a:lnSpc>
              <a:spcBef>
                <a:spcPts val="600"/>
              </a:spcBef>
              <a:spcAft>
                <a:spcPts val="995"/>
              </a:spcAft>
            </a:pPr>
            <a:r>
              <a:rPr lang="en-US" sz="1000" dirty="0">
                <a:effectLst/>
                <a:latin typeface="Arial"/>
                <a:ea typeface="Times New Roman"/>
                <a:cs typeface="Times New Roman"/>
              </a:rPr>
              <a:t>$num1</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startAt="5"/>
            </a:pPr>
            <a:r>
              <a:rPr lang="en-US" sz="1000" dirty="0">
                <a:effectLst/>
                <a:latin typeface="Arial"/>
                <a:ea typeface="Times New Roman"/>
                <a:cs typeface="Times New Roman"/>
              </a:rPr>
              <a:t>To set the value of </a:t>
            </a:r>
            <a:r>
              <a:rPr lang="en-US" sz="1000" i="1" dirty="0">
                <a:effectLst/>
                <a:latin typeface="Arial"/>
                <a:ea typeface="Times New Roman"/>
                <a:cs typeface="Times New Roman"/>
              </a:rPr>
              <a:t>$logFile</a:t>
            </a:r>
            <a:r>
              <a:rPr lang="en-US" sz="1000" dirty="0">
                <a:effectLst/>
                <a:latin typeface="Arial"/>
                <a:ea typeface="Times New Roman"/>
                <a:cs typeface="Times New Roman"/>
              </a:rPr>
              <a:t> to be C:\Logs\Log.txt, type the following command, and then press Enter:</a:t>
            </a:r>
            <a:endParaRPr lang="en-GB" sz="1000" dirty="0">
              <a:effectLst/>
              <a:latin typeface="Arial"/>
              <a:ea typeface="Times New Roman"/>
              <a:cs typeface="Times New Roman"/>
            </a:endParaRPr>
          </a:p>
          <a:p>
            <a:pPr marL="539750" marR="73025">
              <a:lnSpc>
                <a:spcPct val="115000"/>
              </a:lnSpc>
              <a:spcBef>
                <a:spcPts val="600"/>
              </a:spcBef>
              <a:spcAft>
                <a:spcPts val="995"/>
              </a:spcAft>
            </a:pPr>
            <a:r>
              <a:rPr lang="en-US" sz="1000" dirty="0">
                <a:effectLst/>
                <a:latin typeface="Arial"/>
                <a:ea typeface="Times New Roman"/>
                <a:cs typeface="Times New Roman"/>
              </a:rPr>
              <a:t>$logFile = "C:\Logs\Log.txt"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startAt="6"/>
            </a:pPr>
            <a:r>
              <a:rPr lang="en-US" sz="1000" dirty="0">
                <a:effectLst/>
                <a:latin typeface="Arial"/>
                <a:ea typeface="Times New Roman"/>
                <a:cs typeface="Times New Roman"/>
              </a:rPr>
              <a:t>To view the value of </a:t>
            </a:r>
            <a:r>
              <a:rPr lang="en-US" sz="1000" i="1" dirty="0">
                <a:effectLst/>
                <a:latin typeface="Arial"/>
                <a:ea typeface="Times New Roman"/>
                <a:cs typeface="Times New Roman"/>
              </a:rPr>
              <a:t>$logFile</a:t>
            </a:r>
            <a:r>
              <a:rPr lang="en-US" sz="1000" dirty="0">
                <a:effectLst/>
                <a:latin typeface="Arial"/>
                <a:ea typeface="Times New Roman"/>
                <a:cs typeface="Times New Roman"/>
              </a:rPr>
              <a:t>, type the following command, and then press Enter:</a:t>
            </a:r>
            <a:endParaRPr lang="en-GB" sz="1000" dirty="0">
              <a:effectLst/>
              <a:latin typeface="Arial"/>
              <a:ea typeface="Times New Roman"/>
              <a:cs typeface="Times New Roman"/>
            </a:endParaRPr>
          </a:p>
          <a:p>
            <a:pPr marL="539750" marR="73025">
              <a:lnSpc>
                <a:spcPct val="115000"/>
              </a:lnSpc>
              <a:spcBef>
                <a:spcPts val="600"/>
              </a:spcBef>
              <a:spcAft>
                <a:spcPts val="995"/>
              </a:spcAft>
            </a:pPr>
            <a:r>
              <a:rPr lang="en-US" sz="1000" dirty="0">
                <a:effectLst/>
                <a:latin typeface="Arial"/>
                <a:ea typeface="Times New Roman"/>
                <a:cs typeface="Times New Roman"/>
              </a:rPr>
              <a:t>$logFile</a:t>
            </a:r>
            <a:endParaRPr lang="en-GB"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6B0B4D37-388A-4BD6-818D-34728C1C19E5}" type="slidenum">
              <a:rPr lang="en-GB" smtClean="0"/>
              <a:t>8</a:t>
            </a:fld>
            <a:endParaRPr lang="en-GB"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7: Working with variables, arrays, and hash tables</a:t>
            </a:r>
            <a:endParaRPr lang="en-GB"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IN" sz="1000" dirty="0">
                <a:latin typeface="Arial"/>
              </a:rPr>
              <a:t>(More notes on the next slide)</a:t>
            </a:r>
            <a:endParaRPr lang="en-GB" sz="1000" dirty="0">
              <a:latin typeface="Arial"/>
            </a:endParaRPr>
          </a:p>
        </p:txBody>
      </p:sp>
    </p:spTree>
    <p:extLst>
      <p:ext uri="{BB962C8B-B14F-4D97-AF65-F5344CB8AC3E}">
        <p14:creationId xmlns:p14="http://schemas.microsoft.com/office/powerpoint/2010/main" val="8586193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000" lvl="0" indent="-342000">
              <a:lnSpc>
                <a:spcPct val="114000"/>
              </a:lnSpc>
              <a:spcAft>
                <a:spcPts val="995"/>
              </a:spcAft>
              <a:buFont typeface="+mj-lt"/>
              <a:buAutoNum type="arabicPeriod" startAt="7"/>
            </a:pPr>
            <a:r>
              <a:rPr lang="en-US" sz="1000" dirty="0">
                <a:latin typeface="Arial" panose="020B0604020202020204" pitchFamily="34" charset="0"/>
                <a:cs typeface="Arial" panose="020B0604020202020204" pitchFamily="34" charset="0"/>
              </a:rPr>
              <a:t>To set the value of </a:t>
            </a:r>
            <a:r>
              <a:rPr lang="en-US" sz="1000" i="1" dirty="0">
                <a:latin typeface="Arial" panose="020B0604020202020204" pitchFamily="34" charset="0"/>
                <a:cs typeface="Arial" panose="020B0604020202020204" pitchFamily="34" charset="0"/>
              </a:rPr>
              <a:t>$service</a:t>
            </a:r>
            <a:r>
              <a:rPr lang="en-US" sz="1000" dirty="0">
                <a:latin typeface="Arial" panose="020B0604020202020204" pitchFamily="34" charset="0"/>
                <a:cs typeface="Arial" panose="020B0604020202020204" pitchFamily="34" charset="0"/>
              </a:rPr>
              <a:t> to the W32Time service, type the following command, and then press Enter:</a:t>
            </a:r>
            <a:endParaRPr lang="en-GB" sz="1000" dirty="0">
              <a:latin typeface="Arial" panose="020B0604020202020204" pitchFamily="34" charset="0"/>
              <a:cs typeface="Arial" panose="020B0604020202020204" pitchFamily="34" charset="0"/>
            </a:endParaRPr>
          </a:p>
          <a:p>
            <a:pPr lvl="1">
              <a:lnSpc>
                <a:spcPct val="114000"/>
              </a:lnSpc>
              <a:spcAft>
                <a:spcPts val="995"/>
              </a:spcAft>
            </a:pPr>
            <a:r>
              <a:rPr lang="en-US" sz="1000" dirty="0">
                <a:latin typeface="Arial" panose="020B0604020202020204" pitchFamily="34" charset="0"/>
                <a:cs typeface="Arial" panose="020B0604020202020204" pitchFamily="34" charset="0"/>
              </a:rPr>
              <a:t>$service = Get-Service W32Time</a:t>
            </a:r>
            <a:endParaRPr lang="en-GB" sz="1000" dirty="0">
              <a:latin typeface="Arial" panose="020B0604020202020204" pitchFamily="34" charset="0"/>
              <a:cs typeface="Arial" panose="020B0604020202020204" pitchFamily="34" charset="0"/>
            </a:endParaRPr>
          </a:p>
          <a:p>
            <a:pPr marL="342000" lvl="0" indent="-342000">
              <a:lnSpc>
                <a:spcPct val="114000"/>
              </a:lnSpc>
              <a:spcAft>
                <a:spcPts val="995"/>
              </a:spcAft>
              <a:buFont typeface="+mj-lt"/>
              <a:buAutoNum type="arabicPeriod" startAt="7"/>
            </a:pPr>
            <a:r>
              <a:rPr lang="en-US" sz="1000" dirty="0">
                <a:latin typeface="Arial" panose="020B0604020202020204" pitchFamily="34" charset="0"/>
                <a:cs typeface="Arial" panose="020B0604020202020204" pitchFamily="34" charset="0"/>
              </a:rPr>
              <a:t>To display the value of </a:t>
            </a:r>
            <a:r>
              <a:rPr lang="en-US" sz="1000" i="1" dirty="0">
                <a:latin typeface="Arial" panose="020B0604020202020204" pitchFamily="34" charset="0"/>
                <a:cs typeface="Arial" panose="020B0604020202020204" pitchFamily="34" charset="0"/>
              </a:rPr>
              <a:t>$service</a:t>
            </a:r>
            <a:r>
              <a:rPr lang="en-US" sz="1000" dirty="0">
                <a:latin typeface="Arial" panose="020B0604020202020204" pitchFamily="34" charset="0"/>
                <a:cs typeface="Arial" panose="020B0604020202020204" pitchFamily="34" charset="0"/>
              </a:rPr>
              <a:t>, type the following command, and then press Enter:</a:t>
            </a:r>
            <a:endParaRPr lang="en-GB" sz="1000" dirty="0">
              <a:latin typeface="Arial" panose="020B0604020202020204" pitchFamily="34" charset="0"/>
              <a:cs typeface="Arial" panose="020B0604020202020204" pitchFamily="34" charset="0"/>
            </a:endParaRPr>
          </a:p>
          <a:p>
            <a:pPr lvl="1">
              <a:lnSpc>
                <a:spcPct val="114000"/>
              </a:lnSpc>
              <a:spcAft>
                <a:spcPts val="995"/>
              </a:spcAft>
            </a:pPr>
            <a:r>
              <a:rPr lang="en-US" sz="1000" dirty="0">
                <a:latin typeface="Arial" panose="020B0604020202020204" pitchFamily="34" charset="0"/>
                <a:cs typeface="Arial" panose="020B0604020202020204" pitchFamily="34" charset="0"/>
              </a:rPr>
              <a:t>$service</a:t>
            </a:r>
            <a:endParaRPr lang="en-GB" sz="1000" dirty="0">
              <a:latin typeface="Arial" panose="020B0604020202020204" pitchFamily="34" charset="0"/>
              <a:cs typeface="Arial" panose="020B0604020202020204" pitchFamily="34" charset="0"/>
            </a:endParaRPr>
          </a:p>
          <a:p>
            <a:pPr marL="342000" lvl="0" indent="-342000">
              <a:lnSpc>
                <a:spcPct val="114000"/>
              </a:lnSpc>
              <a:spcAft>
                <a:spcPts val="995"/>
              </a:spcAft>
              <a:buFont typeface="+mj-lt"/>
              <a:buAutoNum type="arabicPeriod" startAt="7"/>
            </a:pPr>
            <a:r>
              <a:rPr lang="en-US" sz="1000" dirty="0">
                <a:latin typeface="Arial" panose="020B0604020202020204" pitchFamily="34" charset="0"/>
                <a:cs typeface="Arial" panose="020B0604020202020204" pitchFamily="34" charset="0"/>
              </a:rPr>
              <a:t>To display </a:t>
            </a:r>
            <a:r>
              <a:rPr lang="en-US" sz="1000" i="1" dirty="0">
                <a:latin typeface="Arial" panose="020B0604020202020204" pitchFamily="34" charset="0"/>
                <a:cs typeface="Arial" panose="020B0604020202020204" pitchFamily="34" charset="0"/>
              </a:rPr>
              <a:t>$logFile </a:t>
            </a:r>
            <a:r>
              <a:rPr lang="en-US" sz="1000" dirty="0">
                <a:latin typeface="Arial" panose="020B0604020202020204" pitchFamily="34" charset="0"/>
                <a:cs typeface="Arial" panose="020B0604020202020204" pitchFamily="34" charset="0"/>
              </a:rPr>
              <a:t>as part of a text message on screen, type the following command, and then press Enter:</a:t>
            </a:r>
            <a:endParaRPr lang="en-GB" sz="1000" dirty="0">
              <a:latin typeface="Arial" panose="020B0604020202020204" pitchFamily="34" charset="0"/>
              <a:cs typeface="Arial" panose="020B0604020202020204" pitchFamily="34" charset="0"/>
            </a:endParaRPr>
          </a:p>
          <a:p>
            <a:pPr lvl="1">
              <a:lnSpc>
                <a:spcPct val="114000"/>
              </a:lnSpc>
              <a:spcAft>
                <a:spcPts val="995"/>
              </a:spcAft>
            </a:pPr>
            <a:r>
              <a:rPr lang="en-US" sz="1000" dirty="0">
                <a:latin typeface="Arial" panose="020B0604020202020204" pitchFamily="34" charset="0"/>
                <a:cs typeface="Arial" panose="020B0604020202020204" pitchFamily="34" charset="0"/>
              </a:rPr>
              <a:t>Write-Host "The log file location is $logFile"</a:t>
            </a:r>
            <a:endParaRPr lang="en-GB" sz="1000" dirty="0">
              <a:latin typeface="Arial" panose="020B0604020202020204" pitchFamily="34" charset="0"/>
              <a:cs typeface="Arial" panose="020B0604020202020204" pitchFamily="34" charset="0"/>
            </a:endParaRPr>
          </a:p>
          <a:p>
            <a:pPr marL="342000" lvl="0" indent="-342000">
              <a:lnSpc>
                <a:spcPct val="114000"/>
              </a:lnSpc>
              <a:spcAft>
                <a:spcPts val="995"/>
              </a:spcAft>
              <a:buFont typeface="+mj-lt"/>
              <a:buAutoNum type="arabicPeriod" startAt="7"/>
            </a:pPr>
            <a:r>
              <a:rPr lang="en-US" sz="1000" dirty="0">
                <a:latin typeface="Arial" panose="020B0604020202020204" pitchFamily="34" charset="0"/>
                <a:cs typeface="Arial" panose="020B0604020202020204" pitchFamily="34" charset="0"/>
              </a:rPr>
              <a:t>To view all of the properties of the service object stored in </a:t>
            </a:r>
            <a:r>
              <a:rPr lang="en-US" sz="1000" i="1" dirty="0">
                <a:latin typeface="Arial" panose="020B0604020202020204" pitchFamily="34" charset="0"/>
                <a:cs typeface="Arial" panose="020B0604020202020204" pitchFamily="34" charset="0"/>
              </a:rPr>
              <a:t>$service</a:t>
            </a:r>
            <a:r>
              <a:rPr lang="en-US" sz="1000" dirty="0">
                <a:latin typeface="Arial" panose="020B0604020202020204" pitchFamily="34" charset="0"/>
                <a:cs typeface="Arial" panose="020B0604020202020204" pitchFamily="34" charset="0"/>
              </a:rPr>
              <a:t>, type the following command, and then press Enter:</a:t>
            </a:r>
            <a:endParaRPr lang="en-GB" sz="1000" dirty="0">
              <a:latin typeface="Arial" panose="020B0604020202020204" pitchFamily="34" charset="0"/>
              <a:cs typeface="Arial" panose="020B0604020202020204" pitchFamily="34" charset="0"/>
            </a:endParaRPr>
          </a:p>
          <a:p>
            <a:pPr lvl="1">
              <a:lnSpc>
                <a:spcPct val="114000"/>
              </a:lnSpc>
              <a:spcAft>
                <a:spcPts val="995"/>
              </a:spcAft>
            </a:pPr>
            <a:r>
              <a:rPr lang="en-US" sz="1000" dirty="0">
                <a:latin typeface="Arial" panose="020B0604020202020204" pitchFamily="34" charset="0"/>
                <a:cs typeface="Arial" panose="020B0604020202020204" pitchFamily="34" charset="0"/>
              </a:rPr>
              <a:t>$service | Format-List *</a:t>
            </a:r>
            <a:endParaRPr lang="en-GB" sz="1000" dirty="0">
              <a:latin typeface="Arial" panose="020B0604020202020204" pitchFamily="34" charset="0"/>
              <a:cs typeface="Arial" panose="020B0604020202020204" pitchFamily="34" charset="0"/>
            </a:endParaRPr>
          </a:p>
          <a:p>
            <a:pPr marL="342000" lvl="0" indent="-342000">
              <a:lnSpc>
                <a:spcPct val="114000"/>
              </a:lnSpc>
              <a:spcAft>
                <a:spcPts val="995"/>
              </a:spcAft>
              <a:buFont typeface="+mj-lt"/>
              <a:buAutoNum type="arabicPeriod" startAt="7"/>
            </a:pPr>
            <a:r>
              <a:rPr lang="en-US" sz="1000" dirty="0">
                <a:latin typeface="Arial" panose="020B0604020202020204" pitchFamily="34" charset="0"/>
                <a:cs typeface="Arial" panose="020B0604020202020204" pitchFamily="34" charset="0"/>
              </a:rPr>
              <a:t>To view the </a:t>
            </a:r>
            <a:r>
              <a:rPr lang="en-US" sz="1000" b="1" dirty="0">
                <a:latin typeface="Arial" panose="020B0604020202020204" pitchFamily="34" charset="0"/>
                <a:cs typeface="Arial" panose="020B0604020202020204" pitchFamily="34" charset="0"/>
              </a:rPr>
              <a:t>Status</a:t>
            </a:r>
            <a:r>
              <a:rPr lang="en-US" sz="1000" dirty="0">
                <a:latin typeface="Arial" panose="020B0604020202020204" pitchFamily="34" charset="0"/>
                <a:cs typeface="Arial" panose="020B0604020202020204" pitchFamily="34" charset="0"/>
              </a:rPr>
              <a:t> property of </a:t>
            </a:r>
            <a:r>
              <a:rPr lang="en-US" sz="1000" i="1" dirty="0">
                <a:latin typeface="Arial" panose="020B0604020202020204" pitchFamily="34" charset="0"/>
                <a:cs typeface="Arial" panose="020B0604020202020204" pitchFamily="34" charset="0"/>
              </a:rPr>
              <a:t>$service</a:t>
            </a:r>
            <a:r>
              <a:rPr lang="en-US" sz="1000" dirty="0">
                <a:latin typeface="Arial" panose="020B0604020202020204" pitchFamily="34" charset="0"/>
                <a:cs typeface="Arial" panose="020B0604020202020204" pitchFamily="34" charset="0"/>
              </a:rPr>
              <a:t>, type the following command, and then press Enter:</a:t>
            </a:r>
            <a:endParaRPr lang="en-GB" sz="1000" dirty="0">
              <a:latin typeface="Arial" panose="020B0604020202020204" pitchFamily="34" charset="0"/>
              <a:cs typeface="Arial" panose="020B0604020202020204" pitchFamily="34" charset="0"/>
            </a:endParaRPr>
          </a:p>
          <a:p>
            <a:pPr lvl="1">
              <a:lnSpc>
                <a:spcPct val="114000"/>
              </a:lnSpc>
              <a:spcAft>
                <a:spcPts val="995"/>
              </a:spcAft>
            </a:pPr>
            <a:r>
              <a:rPr lang="en-US" sz="1000" dirty="0">
                <a:latin typeface="Arial" panose="020B0604020202020204" pitchFamily="34" charset="0"/>
                <a:cs typeface="Arial" panose="020B0604020202020204" pitchFamily="34" charset="0"/>
              </a:rPr>
              <a:t>$</a:t>
            </a:r>
            <a:r>
              <a:rPr lang="en-US" sz="1000" dirty="0" err="1">
                <a:latin typeface="Arial" panose="020B0604020202020204" pitchFamily="34" charset="0"/>
                <a:cs typeface="Arial" panose="020B0604020202020204" pitchFamily="34" charset="0"/>
              </a:rPr>
              <a:t>service.status</a:t>
            </a:r>
            <a:endParaRPr lang="en-GB" sz="1000" dirty="0">
              <a:latin typeface="Arial" panose="020B0604020202020204" pitchFamily="34" charset="0"/>
              <a:cs typeface="Arial" panose="020B0604020202020204" pitchFamily="34" charset="0"/>
            </a:endParaRPr>
          </a:p>
          <a:p>
            <a:pPr marL="342000" lvl="0" indent="-342000">
              <a:lnSpc>
                <a:spcPct val="114000"/>
              </a:lnSpc>
              <a:spcAft>
                <a:spcPts val="995"/>
              </a:spcAft>
              <a:buFont typeface="+mj-lt"/>
              <a:buAutoNum type="arabicPeriod" startAt="7"/>
            </a:pPr>
            <a:r>
              <a:rPr lang="en-US" sz="1000" dirty="0">
                <a:latin typeface="Arial" panose="020B0604020202020204" pitchFamily="34" charset="0"/>
                <a:cs typeface="Arial" panose="020B0604020202020204" pitchFamily="34" charset="0"/>
              </a:rPr>
              <a:t>To view the </a:t>
            </a:r>
            <a:r>
              <a:rPr lang="en-US" sz="1000" b="1" dirty="0">
                <a:latin typeface="Arial" panose="020B0604020202020204" pitchFamily="34" charset="0"/>
                <a:cs typeface="Arial" panose="020B0604020202020204" pitchFamily="34" charset="0"/>
              </a:rPr>
              <a:t>Name</a:t>
            </a:r>
            <a:r>
              <a:rPr lang="en-US" sz="1000" dirty="0">
                <a:latin typeface="Arial" panose="020B0604020202020204" pitchFamily="34" charset="0"/>
                <a:cs typeface="Arial" panose="020B0604020202020204" pitchFamily="34" charset="0"/>
              </a:rPr>
              <a:t> and </a:t>
            </a:r>
            <a:r>
              <a:rPr lang="en-US" sz="1000" b="1" dirty="0">
                <a:latin typeface="Arial" panose="020B0604020202020204" pitchFamily="34" charset="0"/>
                <a:cs typeface="Arial" panose="020B0604020202020204" pitchFamily="34" charset="0"/>
              </a:rPr>
              <a:t>Status</a:t>
            </a:r>
            <a:r>
              <a:rPr lang="en-US" sz="1000" dirty="0">
                <a:latin typeface="Arial" panose="020B0604020202020204" pitchFamily="34" charset="0"/>
                <a:cs typeface="Arial" panose="020B0604020202020204" pitchFamily="34" charset="0"/>
              </a:rPr>
              <a:t> properties of </a:t>
            </a:r>
            <a:r>
              <a:rPr lang="en-US" sz="1000" i="1" dirty="0">
                <a:latin typeface="Arial" panose="020B0604020202020204" pitchFamily="34" charset="0"/>
                <a:cs typeface="Arial" panose="020B0604020202020204" pitchFamily="34" charset="0"/>
              </a:rPr>
              <a:t>$service</a:t>
            </a:r>
            <a:r>
              <a:rPr lang="en-US" sz="1000" dirty="0">
                <a:latin typeface="Arial" panose="020B0604020202020204" pitchFamily="34" charset="0"/>
                <a:cs typeface="Arial" panose="020B0604020202020204" pitchFamily="34" charset="0"/>
              </a:rPr>
              <a:t>, type the following command, and then press Enter:</a:t>
            </a:r>
            <a:endParaRPr lang="en-GB" sz="1000" dirty="0">
              <a:latin typeface="Arial" panose="020B0604020202020204" pitchFamily="34" charset="0"/>
              <a:cs typeface="Arial" panose="020B0604020202020204" pitchFamily="34" charset="0"/>
            </a:endParaRPr>
          </a:p>
          <a:p>
            <a:pPr lvl="1">
              <a:lnSpc>
                <a:spcPct val="114000"/>
              </a:lnSpc>
              <a:spcAft>
                <a:spcPts val="995"/>
              </a:spcAft>
            </a:pPr>
            <a:r>
              <a:rPr lang="en-US" sz="1000" dirty="0">
                <a:latin typeface="Arial" panose="020B0604020202020204" pitchFamily="34" charset="0"/>
                <a:cs typeface="Arial" panose="020B0604020202020204" pitchFamily="34" charset="0"/>
              </a:rPr>
              <a:t>$service | Format-Table </a:t>
            </a:r>
            <a:r>
              <a:rPr lang="en-US" sz="1000" dirty="0" err="1">
                <a:latin typeface="Arial" panose="020B0604020202020204" pitchFamily="34" charset="0"/>
                <a:cs typeface="Arial" panose="020B0604020202020204" pitchFamily="34" charset="0"/>
              </a:rPr>
              <a:t>Name,Status</a:t>
            </a:r>
            <a:endParaRPr lang="en-GB" sz="1000" dirty="0">
              <a:latin typeface="Arial" panose="020B0604020202020204" pitchFamily="34" charset="0"/>
              <a:cs typeface="Arial" panose="020B0604020202020204" pitchFamily="34" charset="0"/>
            </a:endParaRPr>
          </a:p>
          <a:p>
            <a:pPr marL="342000" lvl="0" indent="-342000">
              <a:lnSpc>
                <a:spcPct val="114000"/>
              </a:lnSpc>
              <a:spcAft>
                <a:spcPts val="995"/>
              </a:spcAft>
              <a:buFont typeface="+mj-lt"/>
              <a:buAutoNum type="arabicPeriod" startAt="7"/>
            </a:pPr>
            <a:r>
              <a:rPr lang="en-US" sz="1000" dirty="0">
                <a:latin typeface="Arial" panose="020B0604020202020204" pitchFamily="34" charset="0"/>
                <a:cs typeface="Arial" panose="020B0604020202020204" pitchFamily="34" charset="0"/>
              </a:rPr>
              <a:t>To view the variables in memory, type the following command, and then press Enter:</a:t>
            </a:r>
            <a:endParaRPr lang="en-GB" sz="1000" dirty="0">
              <a:latin typeface="Arial" panose="020B0604020202020204" pitchFamily="34" charset="0"/>
              <a:cs typeface="Arial" panose="020B0604020202020204" pitchFamily="34" charset="0"/>
            </a:endParaRPr>
          </a:p>
          <a:p>
            <a:pPr lvl="1">
              <a:lnSpc>
                <a:spcPct val="114000"/>
              </a:lnSpc>
              <a:spcAft>
                <a:spcPts val="995"/>
              </a:spcAft>
            </a:pPr>
            <a:r>
              <a:rPr lang="en-US" sz="1000" dirty="0">
                <a:latin typeface="Arial" panose="020B0604020202020204" pitchFamily="34" charset="0"/>
                <a:cs typeface="Arial" panose="020B0604020202020204" pitchFamily="34" charset="0"/>
              </a:rPr>
              <a:t>Get-Variable</a:t>
            </a:r>
            <a:endParaRPr lang="en-GB" sz="1000" dirty="0">
              <a:latin typeface="Arial" panose="020B0604020202020204" pitchFamily="34" charset="0"/>
              <a:cs typeface="Arial" panose="020B0604020202020204" pitchFamily="34" charset="0"/>
            </a:endParaRPr>
          </a:p>
          <a:p>
            <a:pPr marL="342000" lvl="0" indent="-342000">
              <a:lnSpc>
                <a:spcPct val="114000"/>
              </a:lnSpc>
              <a:spcAft>
                <a:spcPts val="995"/>
              </a:spcAft>
              <a:buFont typeface="+mj-lt"/>
              <a:buAutoNum type="arabicPeriod" startAt="7"/>
            </a:pPr>
            <a:r>
              <a:rPr lang="en-US" sz="1000" dirty="0">
                <a:latin typeface="Arial" panose="020B0604020202020204" pitchFamily="34" charset="0"/>
                <a:cs typeface="Arial" panose="020B0604020202020204" pitchFamily="34" charset="0"/>
              </a:rPr>
              <a:t>To view the variables in memory, type the following command, and then press Enter:</a:t>
            </a:r>
            <a:endParaRPr lang="en-GB" sz="1000" dirty="0">
              <a:latin typeface="Arial" panose="020B0604020202020204" pitchFamily="34" charset="0"/>
              <a:cs typeface="Arial" panose="020B0604020202020204" pitchFamily="34" charset="0"/>
            </a:endParaRPr>
          </a:p>
          <a:p>
            <a:pPr lvl="1">
              <a:lnSpc>
                <a:spcPct val="114000"/>
              </a:lnSpc>
              <a:spcAft>
                <a:spcPts val="995"/>
              </a:spcAft>
            </a:pPr>
            <a:r>
              <a:rPr lang="en-US" sz="1000" dirty="0">
                <a:latin typeface="Arial" panose="020B0604020202020204" pitchFamily="34" charset="0"/>
                <a:cs typeface="Arial" panose="020B0604020202020204" pitchFamily="34" charset="0"/>
              </a:rPr>
              <a:t>Get-ChildItem Variable:</a:t>
            </a:r>
            <a:endParaRPr lang="en-GB" sz="1000" dirty="0">
              <a:latin typeface="Arial" panose="020B0604020202020204" pitchFamily="34" charset="0"/>
              <a:cs typeface="Arial" panose="020B0604020202020204" pitchFamily="34" charset="0"/>
            </a:endParaRPr>
          </a:p>
          <a:p>
            <a:pPr marL="342000" lvl="0" indent="-342000">
              <a:lnSpc>
                <a:spcPct val="114000"/>
              </a:lnSpc>
              <a:spcAft>
                <a:spcPts val="995"/>
              </a:spcAft>
              <a:buFont typeface="+mj-lt"/>
              <a:buAutoNum type="arabicPeriod" startAt="7"/>
            </a:pPr>
            <a:r>
              <a:rPr lang="en-US" sz="1000" dirty="0">
                <a:latin typeface="Arial" panose="020B0604020202020204" pitchFamily="34" charset="0"/>
                <a:cs typeface="Arial" panose="020B0604020202020204" pitchFamily="34" charset="0"/>
              </a:rPr>
              <a:t>To view the variable type of </a:t>
            </a:r>
            <a:r>
              <a:rPr lang="en-US" sz="1000" i="1" dirty="0">
                <a:latin typeface="Arial" panose="020B0604020202020204" pitchFamily="34" charset="0"/>
                <a:cs typeface="Arial" panose="020B0604020202020204" pitchFamily="34" charset="0"/>
              </a:rPr>
              <a:t>$num1</a:t>
            </a:r>
            <a:r>
              <a:rPr lang="en-US" sz="1000" dirty="0">
                <a:latin typeface="Arial" panose="020B0604020202020204" pitchFamily="34" charset="0"/>
                <a:cs typeface="Arial" panose="020B0604020202020204" pitchFamily="34" charset="0"/>
              </a:rPr>
              <a:t>, type the following command, and then press Enter:</a:t>
            </a:r>
            <a:endParaRPr lang="en-GB" sz="1000" dirty="0">
              <a:latin typeface="Arial" panose="020B0604020202020204" pitchFamily="34" charset="0"/>
              <a:cs typeface="Arial" panose="020B0604020202020204" pitchFamily="34" charset="0"/>
            </a:endParaRPr>
          </a:p>
          <a:p>
            <a:pPr lvl="1">
              <a:lnSpc>
                <a:spcPct val="114000"/>
              </a:lnSpc>
              <a:spcAft>
                <a:spcPts val="995"/>
              </a:spcAft>
            </a:pPr>
            <a:r>
              <a:rPr lang="en-US" sz="1000" dirty="0">
                <a:latin typeface="Arial" panose="020B0604020202020204" pitchFamily="34" charset="0"/>
                <a:cs typeface="Arial" panose="020B0604020202020204" pitchFamily="34" charset="0"/>
              </a:rPr>
              <a:t>$num1.GetType()</a:t>
            </a:r>
            <a:endParaRPr lang="en-GB" sz="10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6B0B4D37-388A-4BD6-818D-34728C1C19E5}" type="slidenum">
              <a:rPr lang="en-GB" smtClean="0"/>
              <a:t>9</a:t>
            </a:fld>
            <a:endParaRPr lang="en-GB" dirty="0"/>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IN" sz="1000" dirty="0">
                <a:latin typeface="Arial"/>
              </a:rPr>
              <a:t>(More notes on the next slide)</a:t>
            </a:r>
            <a:endParaRPr lang="en-GB" sz="1000" dirty="0">
              <a:latin typeface="Arial"/>
            </a:endParaRP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a:rPr>
              <a:t>10961C</a:t>
            </a: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7: Working with variables, arrays, and hash tables</a:t>
            </a:r>
            <a:endParaRPr lang="en-GB" sz="1200" b="1" dirty="0">
              <a:solidFill>
                <a:srgbClr val="336699"/>
              </a:solidFill>
              <a:latin typeface="Arial"/>
            </a:endParaRPr>
          </a:p>
        </p:txBody>
      </p:sp>
    </p:spTree>
    <p:extLst>
      <p:ext uri="{BB962C8B-B14F-4D97-AF65-F5344CB8AC3E}">
        <p14:creationId xmlns:p14="http://schemas.microsoft.com/office/powerpoint/2010/main" val="33600354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4136037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2.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2.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2.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6.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6.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6.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6.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6.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2.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2.xml"/><Relationship Id="rId1" Type="http://schemas.openxmlformats.org/officeDocument/2006/relationships/tags" Target="../tags/tag2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2.xml"/><Relationship Id="rId1" Type="http://schemas.openxmlformats.org/officeDocument/2006/relationships/tags" Target="../tags/tag2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6.xml"/><Relationship Id="rId1" Type="http://schemas.openxmlformats.org/officeDocument/2006/relationships/tags" Target="../tags/tag2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6.xml"/><Relationship Id="rId1" Type="http://schemas.openxmlformats.org/officeDocument/2006/relationships/tags" Target="../tags/tag2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6.xml"/><Relationship Id="rId1" Type="http://schemas.openxmlformats.org/officeDocument/2006/relationships/tags" Target="../tags/tag2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6.xml"/><Relationship Id="rId1" Type="http://schemas.openxmlformats.org/officeDocument/2006/relationships/tags" Target="../tags/tag26.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2.xml"/><Relationship Id="rId1" Type="http://schemas.openxmlformats.org/officeDocument/2006/relationships/tags" Target="../tags/tag27.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2.xml"/><Relationship Id="rId1" Type="http://schemas.openxmlformats.org/officeDocument/2006/relationships/tags" Target="../tags/tag28.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6.xml"/><Relationship Id="rId1" Type="http://schemas.openxmlformats.org/officeDocument/2006/relationships/tags" Target="../tags/tag29.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6.xml"/><Relationship Id="rId1" Type="http://schemas.openxmlformats.org/officeDocument/2006/relationships/tags" Target="../tags/tag30.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2.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6.xml"/><Relationship Id="rId1" Type="http://schemas.openxmlformats.org/officeDocument/2006/relationships/tags" Target="../tags/tag31.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2.xml"/><Relationship Id="rId1" Type="http://schemas.openxmlformats.org/officeDocument/2006/relationships/tags" Target="../tags/tag3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2.xml"/><Relationship Id="rId1" Type="http://schemas.openxmlformats.org/officeDocument/2006/relationships/tags" Target="../tags/tag33.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2.xml"/><Relationship Id="rId1" Type="http://schemas.openxmlformats.org/officeDocument/2006/relationships/tags" Target="../tags/tag34.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2.xml"/><Relationship Id="rId1" Type="http://schemas.openxmlformats.org/officeDocument/2006/relationships/tags" Target="../tags/tag35.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2.xml"/><Relationship Id="rId1" Type="http://schemas.openxmlformats.org/officeDocument/2006/relationships/tags" Target="../tags/tag36.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6.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2.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1828800"/>
            <a:ext cx="5732417" cy="1016000"/>
          </a:xfrm>
        </p:spPr>
        <p:txBody>
          <a:bodyPr/>
          <a:lstStyle/>
          <a:p>
            <a:r>
              <a:rPr lang="en-GB" dirty="0"/>
              <a:t>Module 7</a:t>
            </a:r>
          </a:p>
        </p:txBody>
      </p:sp>
      <p:sp>
        <p:nvSpPr>
          <p:cNvPr id="3" name="Subtitle 2"/>
          <p:cNvSpPr>
            <a:spLocks noGrp="1"/>
          </p:cNvSpPr>
          <p:nvPr>
            <p:ph type="subTitle" sz="quarter" idx="1"/>
          </p:nvPr>
        </p:nvSpPr>
        <p:spPr/>
        <p:txBody>
          <a:bodyPr/>
          <a:lstStyle/>
          <a:p>
            <a:r>
              <a:rPr lang="en-IN" dirty="0"/>
              <a:t>Working with variables, arrays, </a:t>
            </a:r>
            <a:br>
              <a:rPr lang="en-IN" dirty="0"/>
            </a:br>
            <a:r>
              <a:rPr lang="en-IN" dirty="0"/>
              <a:t>and hash tables
</a:t>
            </a:r>
            <a:endParaRPr lang="en-GB" dirty="0"/>
          </a:p>
        </p:txBody>
      </p:sp>
    </p:spTree>
    <p:custDataLst>
      <p:tags r:id="rId1"/>
    </p:custDataLst>
    <p:extLst>
      <p:ext uri="{BB962C8B-B14F-4D97-AF65-F5344CB8AC3E}">
        <p14:creationId xmlns:p14="http://schemas.microsoft.com/office/powerpoint/2010/main" val="37641258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custDataLst>
      <p:tags r:id="rId1"/>
    </p:custDataLst>
    <p:extLst>
      <p:ext uri="{BB962C8B-B14F-4D97-AF65-F5344CB8AC3E}">
        <p14:creationId xmlns:p14="http://schemas.microsoft.com/office/powerpoint/2010/main" val="6248795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custDataLst>
      <p:tags r:id="rId1"/>
    </p:custDataLst>
    <p:extLst>
      <p:ext uri="{BB962C8B-B14F-4D97-AF65-F5344CB8AC3E}">
        <p14:creationId xmlns:p14="http://schemas.microsoft.com/office/powerpoint/2010/main" val="2555789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2: Manipulating variables</a:t>
            </a:r>
          </a:p>
        </p:txBody>
      </p:sp>
      <p:sp>
        <p:nvSpPr>
          <p:cNvPr id="3" name="Text Placeholder 2"/>
          <p:cNvSpPr>
            <a:spLocks noGrp="1"/>
          </p:cNvSpPr>
          <p:nvPr>
            <p:ph type="body" idx="1"/>
          </p:nvPr>
        </p:nvSpPr>
        <p:spPr/>
        <p:txBody>
          <a:bodyPr/>
          <a:lstStyle/>
          <a:p>
            <a:r>
              <a:rPr lang="en-IN" dirty="0"/>
              <a:t>Identifying methods and properties
Working with strings
Demonstration: Manipulating strings
Working with dates
Demonstration: Manipulating dates</a:t>
            </a:r>
            <a:endParaRPr lang="en-GB" dirty="0"/>
          </a:p>
        </p:txBody>
      </p:sp>
    </p:spTree>
    <p:custDataLst>
      <p:tags r:id="rId1"/>
    </p:custDataLst>
    <p:extLst>
      <p:ext uri="{BB962C8B-B14F-4D97-AF65-F5344CB8AC3E}">
        <p14:creationId xmlns:p14="http://schemas.microsoft.com/office/powerpoint/2010/main" val="29925538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Identifying methods and properties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Properties and methods for a variable are based on the type of variable</a:t>
            </a:r>
          </a:p>
          <a:p>
            <a:r>
              <a:rPr lang="en-US" dirty="0"/>
              <a:t>To identify the properties and methods for a variable, use:</a:t>
            </a:r>
          </a:p>
          <a:p>
            <a:pPr lvl="1"/>
            <a:r>
              <a:rPr lang="en-US" dirty="0"/>
              <a:t>Get-Member</a:t>
            </a:r>
          </a:p>
          <a:p>
            <a:pPr lvl="1"/>
            <a:r>
              <a:rPr lang="en-US" dirty="0"/>
              <a:t>Tab completion</a:t>
            </a:r>
          </a:p>
          <a:p>
            <a:r>
              <a:rPr lang="en-US" dirty="0"/>
              <a:t>Documentation for properties and methods is available in the .NET Framework Class Library</a:t>
            </a:r>
          </a:p>
          <a:p>
            <a:endParaRPr lang="en-US" dirty="0"/>
          </a:p>
        </p:txBody>
      </p:sp>
    </p:spTree>
    <p:custDataLst>
      <p:tags r:id="rId1"/>
    </p:custDataLst>
    <p:extLst>
      <p:ext uri="{BB962C8B-B14F-4D97-AF65-F5344CB8AC3E}">
        <p14:creationId xmlns:p14="http://schemas.microsoft.com/office/powerpoint/2010/main" val="14548619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afe04e08-b085-4dc8-9fab-e57b11d28e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Working with strings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The only property available for strings is </a:t>
            </a:r>
            <a:r>
              <a:rPr lang="en-US" b="1" dirty="0"/>
              <a:t>Length</a:t>
            </a:r>
          </a:p>
          <a:p>
            <a:pPr lvl="1"/>
            <a:endParaRPr lang="en-US" dirty="0"/>
          </a:p>
          <a:p>
            <a:r>
              <a:rPr lang="en-US" dirty="0"/>
              <a:t>Some commonly used methods for strings are:</a:t>
            </a:r>
          </a:p>
          <a:p>
            <a:pPr lvl="1"/>
            <a:r>
              <a:rPr lang="en-US" dirty="0"/>
              <a:t>Contains(string value)</a:t>
            </a:r>
          </a:p>
          <a:p>
            <a:pPr lvl="1"/>
            <a:r>
              <a:rPr lang="en-US" dirty="0"/>
              <a:t>Insert(int startindex,string value)</a:t>
            </a:r>
          </a:p>
          <a:p>
            <a:pPr lvl="1"/>
            <a:r>
              <a:rPr lang="en-US" dirty="0"/>
              <a:t>Remove(int startindex,int count)</a:t>
            </a:r>
          </a:p>
          <a:p>
            <a:pPr lvl="1"/>
            <a:r>
              <a:rPr lang="en-US" dirty="0"/>
              <a:t>Replace(string value,string value)</a:t>
            </a:r>
          </a:p>
          <a:p>
            <a:pPr lvl="1"/>
            <a:r>
              <a:rPr lang="en-US" dirty="0"/>
              <a:t>Split(char separator)</a:t>
            </a:r>
          </a:p>
          <a:p>
            <a:pPr lvl="1"/>
            <a:r>
              <a:rPr lang="en-US" dirty="0"/>
              <a:t>ToLower()</a:t>
            </a:r>
          </a:p>
          <a:p>
            <a:pPr lvl="1"/>
            <a:r>
              <a:rPr lang="en-US" dirty="0"/>
              <a:t>ToUpper()</a:t>
            </a:r>
          </a:p>
        </p:txBody>
      </p:sp>
    </p:spTree>
    <p:custDataLst>
      <p:tags r:id="rId1"/>
    </p:custDataLst>
    <p:extLst>
      <p:ext uri="{BB962C8B-B14F-4D97-AF65-F5344CB8AC3E}">
        <p14:creationId xmlns:p14="http://schemas.microsoft.com/office/powerpoint/2010/main" val="32461020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ea4335f1-05ff-4f6c-b47e-4f98c439cda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Demonstration: Manipulating strings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In this demonstration, you will learn how to manipulate string variables</a:t>
            </a:r>
          </a:p>
        </p:txBody>
      </p:sp>
    </p:spTree>
    <p:custDataLst>
      <p:tags r:id="rId1"/>
    </p:custDataLst>
    <p:extLst>
      <p:ext uri="{BB962C8B-B14F-4D97-AF65-F5344CB8AC3E}">
        <p14:creationId xmlns:p14="http://schemas.microsoft.com/office/powerpoint/2010/main" val="29147696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18582441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52d25c6f-c178-4023-9ed6-50d1b595041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Working with dates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Commonly used DateTime properties:</a:t>
            </a:r>
          </a:p>
          <a:p>
            <a:endParaRPr lang="en-US" dirty="0"/>
          </a:p>
          <a:p>
            <a:endParaRPr lang="en-US" dirty="0"/>
          </a:p>
          <a:p>
            <a:endParaRPr lang="en-US" dirty="0"/>
          </a:p>
          <a:p>
            <a:endParaRPr lang="en-US" dirty="0"/>
          </a:p>
          <a:p>
            <a:r>
              <a:rPr lang="en-US" dirty="0"/>
              <a:t>Commonly used DateTime methods:</a:t>
            </a:r>
          </a:p>
        </p:txBody>
      </p:sp>
      <p:graphicFrame>
        <p:nvGraphicFramePr>
          <p:cNvPr id="5" name="Table 4"/>
          <p:cNvGraphicFramePr>
            <a:graphicFrameLocks noGrp="1"/>
          </p:cNvGraphicFramePr>
          <p:nvPr>
            <p:extLst>
              <p:ext uri="{D42A27DB-BD31-4B8C-83A1-F6EECF244321}">
                <p14:modId xmlns:p14="http://schemas.microsoft.com/office/powerpoint/2010/main" val="3476629618"/>
              </p:ext>
            </p:extLst>
          </p:nvPr>
        </p:nvGraphicFramePr>
        <p:xfrm>
          <a:off x="1040524" y="1603703"/>
          <a:ext cx="7204842" cy="1463040"/>
        </p:xfrm>
        <a:graphic>
          <a:graphicData uri="http://schemas.openxmlformats.org/drawingml/2006/table">
            <a:tbl>
              <a:tblPr bandRow="1">
                <a:tableStyleId>{5940675A-B579-460E-94D1-54222C63F5DA}</a:tableStyleId>
              </a:tblPr>
              <a:tblGrid>
                <a:gridCol w="3602421">
                  <a:extLst>
                    <a:ext uri="{9D8B030D-6E8A-4147-A177-3AD203B41FA5}">
                      <a16:colId xmlns:a16="http://schemas.microsoft.com/office/drawing/2014/main" val="1473915755"/>
                    </a:ext>
                  </a:extLst>
                </a:gridCol>
                <a:gridCol w="3602421">
                  <a:extLst>
                    <a:ext uri="{9D8B030D-6E8A-4147-A177-3AD203B41FA5}">
                      <a16:colId xmlns:a16="http://schemas.microsoft.com/office/drawing/2014/main" val="3885618397"/>
                    </a:ext>
                  </a:extLst>
                </a:gridCol>
              </a:tblGrid>
              <a:tr h="0">
                <a:tc>
                  <a:txBody>
                    <a:bodyPr/>
                    <a:lstStyle/>
                    <a:p>
                      <a:r>
                        <a:rPr lang="en-CA" b="1" dirty="0">
                          <a:latin typeface="Segoe UI" panose="020B0502040204020203" pitchFamily="34" charset="0"/>
                          <a:cs typeface="Segoe UI" panose="020B0502040204020203" pitchFamily="34" charset="0"/>
                        </a:rPr>
                        <a:t>Hour</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r>
                        <a:rPr lang="en-CA" b="1" dirty="0">
                          <a:latin typeface="Segoe UI" panose="020B0502040204020203" pitchFamily="34" charset="0"/>
                          <a:cs typeface="Segoe UI" panose="020B0502040204020203" pitchFamily="34" charset="0"/>
                        </a:rPr>
                        <a:t>Date</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2099982415"/>
                  </a:ext>
                </a:extLst>
              </a:tr>
              <a:tr h="0">
                <a:tc>
                  <a:txBody>
                    <a:bodyPr/>
                    <a:lstStyle/>
                    <a:p>
                      <a:r>
                        <a:rPr lang="en-CA" b="1" dirty="0">
                          <a:latin typeface="Segoe UI" panose="020B0502040204020203" pitchFamily="34" charset="0"/>
                          <a:cs typeface="Segoe UI" panose="020B0502040204020203" pitchFamily="34" charset="0"/>
                        </a:rPr>
                        <a:t>Minute</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r>
                        <a:rPr lang="en-CA" b="1" dirty="0">
                          <a:latin typeface="Segoe UI" panose="020B0502040204020203" pitchFamily="34" charset="0"/>
                          <a:cs typeface="Segoe UI" panose="020B0502040204020203" pitchFamily="34" charset="0"/>
                        </a:rPr>
                        <a:t>DayOfWeek</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3833864485"/>
                  </a:ext>
                </a:extLst>
              </a:tr>
              <a:tr h="0">
                <a:tc>
                  <a:txBody>
                    <a:bodyPr/>
                    <a:lstStyle/>
                    <a:p>
                      <a:r>
                        <a:rPr lang="en-CA" b="1" dirty="0">
                          <a:latin typeface="Segoe UI" panose="020B0502040204020203" pitchFamily="34" charset="0"/>
                          <a:cs typeface="Segoe UI" panose="020B0502040204020203" pitchFamily="34" charset="0"/>
                        </a:rPr>
                        <a:t>Second</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r>
                        <a:rPr lang="en-CA" b="1" dirty="0">
                          <a:latin typeface="Segoe UI" panose="020B0502040204020203" pitchFamily="34" charset="0"/>
                          <a:cs typeface="Segoe UI" panose="020B0502040204020203" pitchFamily="34" charset="0"/>
                        </a:rPr>
                        <a:t>Month</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3546547714"/>
                  </a:ext>
                </a:extLst>
              </a:tr>
              <a:tr h="0">
                <a:tc>
                  <a:txBody>
                    <a:bodyPr/>
                    <a:lstStyle/>
                    <a:p>
                      <a:r>
                        <a:rPr lang="en-CA" b="1" dirty="0">
                          <a:latin typeface="Segoe UI" panose="020B0502040204020203" pitchFamily="34" charset="0"/>
                          <a:cs typeface="Segoe UI" panose="020B0502040204020203" pitchFamily="34" charset="0"/>
                        </a:rPr>
                        <a:t>TimeOfDay</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r>
                        <a:rPr lang="en-CA" b="1" dirty="0">
                          <a:latin typeface="Segoe UI" panose="020B0502040204020203" pitchFamily="34" charset="0"/>
                          <a:cs typeface="Segoe UI" panose="020B0502040204020203" pitchFamily="34" charset="0"/>
                        </a:rPr>
                        <a:t>Year</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4207892071"/>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271669379"/>
              </p:ext>
            </p:extLst>
          </p:nvPr>
        </p:nvGraphicFramePr>
        <p:xfrm>
          <a:off x="1040524" y="4105166"/>
          <a:ext cx="7204842" cy="1828800"/>
        </p:xfrm>
        <a:graphic>
          <a:graphicData uri="http://schemas.openxmlformats.org/drawingml/2006/table">
            <a:tbl>
              <a:tblPr bandRow="1">
                <a:tableStyleId>{5940675A-B579-460E-94D1-54222C63F5DA}</a:tableStyleId>
              </a:tblPr>
              <a:tblGrid>
                <a:gridCol w="3602421">
                  <a:extLst>
                    <a:ext uri="{9D8B030D-6E8A-4147-A177-3AD203B41FA5}">
                      <a16:colId xmlns:a16="http://schemas.microsoft.com/office/drawing/2014/main" val="1473915755"/>
                    </a:ext>
                  </a:extLst>
                </a:gridCol>
                <a:gridCol w="3602421">
                  <a:extLst>
                    <a:ext uri="{9D8B030D-6E8A-4147-A177-3AD203B41FA5}">
                      <a16:colId xmlns:a16="http://schemas.microsoft.com/office/drawing/2014/main" val="3885618397"/>
                    </a:ext>
                  </a:extLst>
                </a:gridCol>
              </a:tblGrid>
              <a:tr h="0">
                <a:tc>
                  <a:txBody>
                    <a:bodyPr/>
                    <a:lstStyle/>
                    <a:p>
                      <a:r>
                        <a:rPr lang="en-CA" b="1" dirty="0">
                          <a:latin typeface="Segoe UI" panose="020B0502040204020203" pitchFamily="34" charset="0"/>
                          <a:cs typeface="Segoe UI" panose="020B0502040204020203" pitchFamily="34" charset="0"/>
                        </a:rPr>
                        <a:t>AddDays(double value)</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r>
                        <a:rPr lang="en-CA" b="1" dirty="0">
                          <a:latin typeface="Segoe UI" panose="020B0502040204020203" pitchFamily="34" charset="0"/>
                          <a:cs typeface="Segoe UI" panose="020B0502040204020203" pitchFamily="34" charset="0"/>
                        </a:rPr>
                        <a:t>ToLongDateString()</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2099982415"/>
                  </a:ext>
                </a:extLst>
              </a:tr>
              <a:tr h="0">
                <a:tc>
                  <a:txBody>
                    <a:bodyPr/>
                    <a:lstStyle/>
                    <a:p>
                      <a:r>
                        <a:rPr lang="en-CA" b="1" dirty="0">
                          <a:latin typeface="Segoe UI" panose="020B0502040204020203" pitchFamily="34" charset="0"/>
                          <a:cs typeface="Segoe UI" panose="020B0502040204020203" pitchFamily="34" charset="0"/>
                        </a:rPr>
                        <a:t>AddHours(double value)</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r>
                        <a:rPr lang="en-CA" b="1" dirty="0">
                          <a:latin typeface="Segoe UI" panose="020B0502040204020203" pitchFamily="34" charset="0"/>
                          <a:cs typeface="Segoe UI" panose="020B0502040204020203" pitchFamily="34" charset="0"/>
                        </a:rPr>
                        <a:t>ToShortDateString()</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3833864485"/>
                  </a:ext>
                </a:extLst>
              </a:tr>
              <a:tr h="0">
                <a:tc>
                  <a:txBody>
                    <a:bodyPr/>
                    <a:lstStyle/>
                    <a:p>
                      <a:r>
                        <a:rPr lang="en-CA" b="1" dirty="0">
                          <a:latin typeface="Segoe UI" panose="020B0502040204020203" pitchFamily="34" charset="0"/>
                          <a:cs typeface="Segoe UI" panose="020B0502040204020203" pitchFamily="34" charset="0"/>
                        </a:rPr>
                        <a:t>AddMinutes(double value)</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r>
                        <a:rPr lang="en-CA" b="1" dirty="0">
                          <a:latin typeface="Segoe UI" panose="020B0502040204020203" pitchFamily="34" charset="0"/>
                          <a:cs typeface="Segoe UI" panose="020B0502040204020203" pitchFamily="34" charset="0"/>
                        </a:rPr>
                        <a:t>ToLongTimeString()</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3546547714"/>
                  </a:ext>
                </a:extLst>
              </a:tr>
              <a:tr h="0">
                <a:tc>
                  <a:txBody>
                    <a:bodyPr/>
                    <a:lstStyle/>
                    <a:p>
                      <a:r>
                        <a:rPr lang="en-CA" b="1" dirty="0">
                          <a:latin typeface="Segoe UI" panose="020B0502040204020203" pitchFamily="34" charset="0"/>
                          <a:cs typeface="Segoe UI" panose="020B0502040204020203" pitchFamily="34" charset="0"/>
                        </a:rPr>
                        <a:t>AddMonths(int value)</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r>
                        <a:rPr lang="en-CA" b="1" dirty="0">
                          <a:latin typeface="Segoe UI" panose="020B0502040204020203" pitchFamily="34" charset="0"/>
                          <a:cs typeface="Segoe UI" panose="020B0502040204020203" pitchFamily="34" charset="0"/>
                        </a:rPr>
                        <a:t>ToShortTimeString()</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4207892071"/>
                  </a:ext>
                </a:extLst>
              </a:tr>
              <a:tr h="0">
                <a:tc>
                  <a:txBody>
                    <a:bodyPr/>
                    <a:lstStyle/>
                    <a:p>
                      <a:r>
                        <a:rPr lang="en-CA" b="1" dirty="0">
                          <a:latin typeface="Segoe UI" panose="020B0502040204020203" pitchFamily="34" charset="0"/>
                          <a:cs typeface="Segoe UI" panose="020B0502040204020203" pitchFamily="34" charset="0"/>
                        </a:rPr>
                        <a:t>AddYears(int value)</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endParaRPr lang="en-CA" b="1" dirty="0">
                        <a:latin typeface="Segoe UI" panose="020B0502040204020203" pitchFamily="34" charset="0"/>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392869344"/>
                  </a:ext>
                </a:extLst>
              </a:tr>
            </a:tbl>
          </a:graphicData>
        </a:graphic>
      </p:graphicFrame>
    </p:spTree>
    <p:custDataLst>
      <p:tags r:id="rId1"/>
    </p:custDataLst>
    <p:extLst>
      <p:ext uri="{BB962C8B-B14F-4D97-AF65-F5344CB8AC3E}">
        <p14:creationId xmlns:p14="http://schemas.microsoft.com/office/powerpoint/2010/main" val="38389963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7efb30ed-8b5d-40a8-a7a1-7ad403e220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Demonstration: Manipulating dates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In this demonstration, you will learn how to manipulate DateTime variables</a:t>
            </a:r>
          </a:p>
        </p:txBody>
      </p:sp>
    </p:spTree>
    <p:custDataLst>
      <p:tags r:id="rId1"/>
    </p:custDataLst>
    <p:extLst>
      <p:ext uri="{BB962C8B-B14F-4D97-AF65-F5344CB8AC3E}">
        <p14:creationId xmlns:p14="http://schemas.microsoft.com/office/powerpoint/2010/main" val="18655307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custDataLst>
      <p:tags r:id="rId1"/>
    </p:custDataLst>
    <p:extLst>
      <p:ext uri="{BB962C8B-B14F-4D97-AF65-F5344CB8AC3E}">
        <p14:creationId xmlns:p14="http://schemas.microsoft.com/office/powerpoint/2010/main" val="11267077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Module Overview</a:t>
            </a:r>
          </a:p>
        </p:txBody>
      </p:sp>
      <p:sp>
        <p:nvSpPr>
          <p:cNvPr id="3" name="Text Placeholder 2"/>
          <p:cNvSpPr>
            <a:spLocks noGrp="1"/>
          </p:cNvSpPr>
          <p:nvPr>
            <p:ph type="body" idx="1"/>
          </p:nvPr>
        </p:nvSpPr>
        <p:spPr/>
        <p:txBody>
          <a:bodyPr/>
          <a:lstStyle/>
          <a:p>
            <a:r>
              <a:rPr lang="en-IN" dirty="0"/>
              <a:t>Using variables
Manipulating variables
Manipulating arrays and hash tables</a:t>
            </a:r>
            <a:endParaRPr lang="en-GB" dirty="0"/>
          </a:p>
        </p:txBody>
      </p:sp>
    </p:spTree>
    <p:custDataLst>
      <p:tags r:id="rId1"/>
    </p:custDataLst>
    <p:extLst>
      <p:ext uri="{BB962C8B-B14F-4D97-AF65-F5344CB8AC3E}">
        <p14:creationId xmlns:p14="http://schemas.microsoft.com/office/powerpoint/2010/main" val="9411783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custDataLst>
      <p:tags r:id="rId1"/>
    </p:custDataLst>
    <p:extLst>
      <p:ext uri="{BB962C8B-B14F-4D97-AF65-F5344CB8AC3E}">
        <p14:creationId xmlns:p14="http://schemas.microsoft.com/office/powerpoint/2010/main" val="9711638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Lesson 3: Manipulating arrays and hash tables</a:t>
            </a:r>
            <a:endParaRPr lang="en-GB" dirty="0"/>
          </a:p>
        </p:txBody>
      </p:sp>
      <p:sp>
        <p:nvSpPr>
          <p:cNvPr id="3" name="Text Placeholder 2"/>
          <p:cNvSpPr>
            <a:spLocks noGrp="1"/>
          </p:cNvSpPr>
          <p:nvPr>
            <p:ph type="body" idx="1"/>
          </p:nvPr>
        </p:nvSpPr>
        <p:spPr/>
        <p:txBody>
          <a:bodyPr/>
          <a:lstStyle/>
          <a:p>
            <a:r>
              <a:rPr lang="en-IN" dirty="0"/>
              <a:t>What is an array?
Working with arrays
Working with arraylists
Demonstration: Manipulating arrays and arraylists
What is a hash table?
Working with hash tables
Demonstration: Manipulating hash tables</a:t>
            </a:r>
            <a:endParaRPr lang="en-GB" dirty="0"/>
          </a:p>
        </p:txBody>
      </p:sp>
    </p:spTree>
    <p:custDataLst>
      <p:tags r:id="rId1"/>
    </p:custDataLst>
    <p:extLst>
      <p:ext uri="{BB962C8B-B14F-4D97-AF65-F5344CB8AC3E}">
        <p14:creationId xmlns:p14="http://schemas.microsoft.com/office/powerpoint/2010/main" val="1310452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684553d2-d301-40a7-80fa-d153bc78760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is an array?</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An array contains multiple values or objects</a:t>
            </a:r>
          </a:p>
          <a:p>
            <a:r>
              <a:rPr lang="en-US" dirty="0"/>
              <a:t>Values can be assigned by:</a:t>
            </a:r>
          </a:p>
          <a:p>
            <a:pPr lvl="1"/>
            <a:r>
              <a:rPr lang="en-US" dirty="0"/>
              <a:t>Providing a list</a:t>
            </a:r>
            <a:br>
              <a:rPr lang="en-US" dirty="0"/>
            </a:br>
            <a:r>
              <a:rPr lang="en-US" b="1" dirty="0"/>
              <a:t>$computers = “LON-DC1”,”LON-SRV1”,”LON-CL1”</a:t>
            </a:r>
          </a:p>
          <a:p>
            <a:pPr lvl="1"/>
            <a:r>
              <a:rPr lang="en-US" dirty="0"/>
              <a:t>Using command output</a:t>
            </a:r>
            <a:br>
              <a:rPr lang="en-US" dirty="0"/>
            </a:br>
            <a:r>
              <a:rPr lang="en-US" b="1" dirty="0"/>
              <a:t>$users = Get-ADUser -Filter *</a:t>
            </a:r>
          </a:p>
          <a:p>
            <a:r>
              <a:rPr lang="en-US" dirty="0"/>
              <a:t>You can create an empty array:</a:t>
            </a:r>
          </a:p>
          <a:p>
            <a:pPr lvl="1"/>
            <a:r>
              <a:rPr lang="en-US" b="1" dirty="0"/>
              <a:t>$newUsers = @()</a:t>
            </a:r>
          </a:p>
          <a:p>
            <a:r>
              <a:rPr lang="en-US" dirty="0"/>
              <a:t>You can force an array to be created when adding only a single item:</a:t>
            </a:r>
          </a:p>
          <a:p>
            <a:pPr lvl="1"/>
            <a:r>
              <a:rPr lang="en-US" b="1" dirty="0"/>
              <a:t>[Array]$computers = “LON-DC1”</a:t>
            </a:r>
          </a:p>
          <a:p>
            <a:endParaRPr lang="en-US" dirty="0"/>
          </a:p>
        </p:txBody>
      </p:sp>
    </p:spTree>
    <p:custDataLst>
      <p:tags r:id="rId1"/>
    </p:custDataLst>
    <p:extLst>
      <p:ext uri="{BB962C8B-B14F-4D97-AF65-F5344CB8AC3E}">
        <p14:creationId xmlns:p14="http://schemas.microsoft.com/office/powerpoint/2010/main" val="22910821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46bc6441-74ea-456f-a24b-e5537bdd022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Working with arrays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To display all items in an array:</a:t>
            </a:r>
          </a:p>
          <a:p>
            <a:pPr lvl="1"/>
            <a:r>
              <a:rPr lang="en-US" dirty="0"/>
              <a:t>$users</a:t>
            </a:r>
          </a:p>
          <a:p>
            <a:r>
              <a:rPr lang="en-US" dirty="0"/>
              <a:t>To display specific items in an array by using an index number:</a:t>
            </a:r>
          </a:p>
          <a:p>
            <a:pPr lvl="1"/>
            <a:r>
              <a:rPr lang="en-US" dirty="0"/>
              <a:t>$users[0]</a:t>
            </a:r>
          </a:p>
          <a:p>
            <a:r>
              <a:rPr lang="en-US" dirty="0"/>
              <a:t>To add items to an array:</a:t>
            </a:r>
          </a:p>
          <a:p>
            <a:pPr lvl="1"/>
            <a:r>
              <a:rPr lang="en-US" dirty="0"/>
              <a:t>$users = $users + $user1</a:t>
            </a:r>
          </a:p>
          <a:p>
            <a:pPr lvl="1"/>
            <a:r>
              <a:rPr lang="en-US" dirty="0"/>
              <a:t>$users += $user1</a:t>
            </a:r>
          </a:p>
          <a:p>
            <a:r>
              <a:rPr lang="en-US" dirty="0"/>
              <a:t>To pipe the array to </a:t>
            </a:r>
            <a:r>
              <a:rPr lang="en-US" b="1" dirty="0"/>
              <a:t>Get-Member</a:t>
            </a:r>
            <a:r>
              <a:rPr lang="en-US" dirty="0"/>
              <a:t> to identify what you can do with the array contents:</a:t>
            </a:r>
          </a:p>
          <a:p>
            <a:pPr lvl="1"/>
            <a:r>
              <a:rPr lang="en-US" dirty="0"/>
              <a:t>$files | Get-Member</a:t>
            </a:r>
          </a:p>
        </p:txBody>
      </p:sp>
    </p:spTree>
    <p:custDataLst>
      <p:tags r:id="rId1"/>
    </p:custDataLst>
    <p:extLst>
      <p:ext uri="{BB962C8B-B14F-4D97-AF65-F5344CB8AC3E}">
        <p14:creationId xmlns:p14="http://schemas.microsoft.com/office/powerpoint/2010/main" val="34825986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03ab9d52-59a4-49ca-833a-f7b42558e6a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Working with arraylists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Arrays are fixed size, which limits performance and makes removing items difficult</a:t>
            </a:r>
          </a:p>
          <a:p>
            <a:r>
              <a:rPr lang="en-US" dirty="0"/>
              <a:t>Arraylists are variable sized</a:t>
            </a:r>
          </a:p>
          <a:p>
            <a:pPr lvl="1"/>
            <a:r>
              <a:rPr lang="en-US" dirty="0"/>
              <a:t>To create an arraylist:</a:t>
            </a:r>
          </a:p>
          <a:p>
            <a:pPr marL="756000" lvl="2"/>
            <a:r>
              <a:rPr lang="en-US" b="1" dirty="0"/>
              <a:t>$computers = New-Object System.Collections.ArrayList</a:t>
            </a:r>
          </a:p>
          <a:p>
            <a:pPr marL="756000" lvl="2"/>
            <a:r>
              <a:rPr lang="en-US" b="1" dirty="0"/>
              <a:t>[System.Collections.ArrayList]$computers = “LON-DC1”,”LON-SRV1”</a:t>
            </a:r>
          </a:p>
          <a:p>
            <a:pPr lvl="1"/>
            <a:r>
              <a:rPr lang="en-US" dirty="0"/>
              <a:t>To add or remove items from an arraylist:</a:t>
            </a:r>
          </a:p>
          <a:p>
            <a:pPr marL="756000" lvl="2"/>
            <a:r>
              <a:rPr lang="en-US" b="1" dirty="0"/>
              <a:t>$computers.Add(“LON-SVR2”)</a:t>
            </a:r>
          </a:p>
          <a:p>
            <a:pPr marL="756000" lvl="2"/>
            <a:r>
              <a:rPr lang="en-US" b="1" dirty="0"/>
              <a:t>$computers.Remove(“LON-CL1”)</a:t>
            </a:r>
          </a:p>
          <a:p>
            <a:pPr marL="756000" lvl="2"/>
            <a:r>
              <a:rPr lang="en-US" b="1" dirty="0"/>
              <a:t>$computers.RemoveAt(1)</a:t>
            </a:r>
            <a:br>
              <a:rPr lang="en-US" b="1" dirty="0"/>
            </a:br>
            <a:endParaRPr lang="en-US" b="1" dirty="0"/>
          </a:p>
        </p:txBody>
      </p:sp>
    </p:spTree>
    <p:custDataLst>
      <p:tags r:id="rId1"/>
    </p:custDataLst>
    <p:extLst>
      <p:ext uri="{BB962C8B-B14F-4D97-AF65-F5344CB8AC3E}">
        <p14:creationId xmlns:p14="http://schemas.microsoft.com/office/powerpoint/2010/main" val="26527139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87edce19-8d2f-4cd6-bd55-2fd57469a272">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792249" cy="740664"/>
          </a:xfrm>
        </p:spPr>
        <p:txBody>
          <a:bodyPr/>
          <a:lstStyle/>
          <a:p>
            <a:r>
              <a:rPr lang="en-IN" dirty="0"/>
              <a:t>Demonstration: Manipulating arrays and arraylists</a:t>
            </a:r>
            <a:endParaRPr lang="en-GB"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In this demonstration, you learn how to manipulate arrays and arraylists</a:t>
            </a:r>
          </a:p>
        </p:txBody>
      </p:sp>
    </p:spTree>
    <p:custDataLst>
      <p:tags r:id="rId1"/>
    </p:custDataLst>
    <p:extLst>
      <p:ext uri="{BB962C8B-B14F-4D97-AF65-F5344CB8AC3E}">
        <p14:creationId xmlns:p14="http://schemas.microsoft.com/office/powerpoint/2010/main" val="39340798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custDataLst>
      <p:tags r:id="rId1"/>
    </p:custDataLst>
    <p:extLst>
      <p:ext uri="{BB962C8B-B14F-4D97-AF65-F5344CB8AC3E}">
        <p14:creationId xmlns:p14="http://schemas.microsoft.com/office/powerpoint/2010/main" val="9001657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custDataLst>
      <p:tags r:id="rId1"/>
    </p:custDataLst>
    <p:extLst>
      <p:ext uri="{BB962C8B-B14F-4D97-AF65-F5344CB8AC3E}">
        <p14:creationId xmlns:p14="http://schemas.microsoft.com/office/powerpoint/2010/main" val="30657329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01170552-122c-40f9-b191-6f18768e28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What is a hash table?</a:t>
            </a:r>
            <a:endParaRPr lang="en-GB"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A hash table is a list of names and values</a:t>
            </a:r>
          </a:p>
          <a:p>
            <a:r>
              <a:rPr lang="en-US" dirty="0"/>
              <a:t>To refer to a value in the hash table, you provide the key:</a:t>
            </a:r>
          </a:p>
          <a:p>
            <a:pPr lvl="1"/>
            <a:r>
              <a:rPr lang="en-US" b="1" dirty="0"/>
              <a:t>$servers.’LON-DC1’</a:t>
            </a:r>
          </a:p>
          <a:p>
            <a:pPr lvl="1"/>
            <a:r>
              <a:rPr lang="en-US" b="1" dirty="0"/>
              <a:t>$servers[‘LON-DC1’]</a:t>
            </a:r>
          </a:p>
          <a:p>
            <a:pPr lvl="1"/>
            <a:endParaRPr lang="en-US" dirty="0"/>
          </a:p>
          <a:p>
            <a:pPr marL="288925" lvl="1" indent="0">
              <a:buNone/>
            </a:pP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9634297"/>
              </p:ext>
            </p:extLst>
          </p:nvPr>
        </p:nvGraphicFramePr>
        <p:xfrm>
          <a:off x="1470366" y="3594893"/>
          <a:ext cx="6096000" cy="1584960"/>
        </p:xfrm>
        <a:graphic>
          <a:graphicData uri="http://schemas.openxmlformats.org/drawingml/2006/table">
            <a:tbl>
              <a:tblPr firstRow="1" bandRow="1">
                <a:tableStyleId>{5940675A-B579-460E-94D1-54222C63F5DA}</a:tableStyleId>
              </a:tblPr>
              <a:tblGrid>
                <a:gridCol w="3048000">
                  <a:extLst>
                    <a:ext uri="{9D8B030D-6E8A-4147-A177-3AD203B41FA5}">
                      <a16:colId xmlns:a16="http://schemas.microsoft.com/office/drawing/2014/main" val="212020922"/>
                    </a:ext>
                  </a:extLst>
                </a:gridCol>
                <a:gridCol w="3048000">
                  <a:extLst>
                    <a:ext uri="{9D8B030D-6E8A-4147-A177-3AD203B41FA5}">
                      <a16:colId xmlns:a16="http://schemas.microsoft.com/office/drawing/2014/main" val="1189714649"/>
                    </a:ext>
                  </a:extLst>
                </a:gridCol>
              </a:tblGrid>
              <a:tr h="370840">
                <a:tc>
                  <a:txBody>
                    <a:bodyPr/>
                    <a:lstStyle/>
                    <a:p>
                      <a:r>
                        <a:rPr lang="en-CA" sz="2000" b="1" dirty="0">
                          <a:latin typeface="Segoe UI" panose="020B0502040204020203" pitchFamily="34" charset="0"/>
                          <a:cs typeface="Segoe UI" panose="020B0502040204020203" pitchFamily="34" charset="0"/>
                        </a:rPr>
                        <a:t>Key</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r>
                        <a:rPr lang="en-CA" sz="2000" b="1" dirty="0">
                          <a:latin typeface="Segoe UI" panose="020B0502040204020203" pitchFamily="34" charset="0"/>
                          <a:cs typeface="Segoe UI" panose="020B0502040204020203" pitchFamily="34" charset="0"/>
                        </a:rPr>
                        <a:t>IP address</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2380085594"/>
                  </a:ext>
                </a:extLst>
              </a:tr>
              <a:tr h="370840">
                <a:tc>
                  <a:txBody>
                    <a:bodyPr/>
                    <a:lstStyle/>
                    <a:p>
                      <a:r>
                        <a:rPr lang="en-CA" sz="2000" dirty="0">
                          <a:latin typeface="Segoe UI" panose="020B0502040204020203" pitchFamily="34" charset="0"/>
                          <a:cs typeface="Segoe UI" panose="020B0502040204020203" pitchFamily="34" charset="0"/>
                        </a:rPr>
                        <a:t>LON-DC1</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r>
                        <a:rPr lang="en-CA" sz="2000" dirty="0">
                          <a:latin typeface="Segoe UI" panose="020B0502040204020203" pitchFamily="34" charset="0"/>
                          <a:cs typeface="Segoe UI" panose="020B0502040204020203" pitchFamily="34" charset="0"/>
                        </a:rPr>
                        <a:t>172.16.0.10</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2470892718"/>
                  </a:ext>
                </a:extLst>
              </a:tr>
              <a:tr h="370840">
                <a:tc>
                  <a:txBody>
                    <a:bodyPr/>
                    <a:lstStyle/>
                    <a:p>
                      <a:r>
                        <a:rPr lang="en-CA" sz="2000" dirty="0">
                          <a:latin typeface="Segoe UI" panose="020B0502040204020203" pitchFamily="34" charset="0"/>
                          <a:cs typeface="Segoe UI" panose="020B0502040204020203" pitchFamily="34" charset="0"/>
                        </a:rPr>
                        <a:t>LON-SRV1</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r>
                        <a:rPr lang="en-CA" sz="2000" dirty="0">
                          <a:latin typeface="Segoe UI" panose="020B0502040204020203" pitchFamily="34" charset="0"/>
                          <a:cs typeface="Segoe UI" panose="020B0502040204020203" pitchFamily="34" charset="0"/>
                        </a:rPr>
                        <a:t>172.16.0.11</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3957660786"/>
                  </a:ext>
                </a:extLst>
              </a:tr>
              <a:tr h="370840">
                <a:tc>
                  <a:txBody>
                    <a:bodyPr/>
                    <a:lstStyle/>
                    <a:p>
                      <a:r>
                        <a:rPr lang="en-CA" sz="2000" dirty="0">
                          <a:latin typeface="Segoe UI" panose="020B0502040204020203" pitchFamily="34" charset="0"/>
                          <a:cs typeface="Segoe UI" panose="020B0502040204020203" pitchFamily="34" charset="0"/>
                        </a:rPr>
                        <a:t>LON-SRV2</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r>
                        <a:rPr lang="en-CA" sz="2000" dirty="0">
                          <a:latin typeface="Segoe UI" panose="020B0502040204020203" pitchFamily="34" charset="0"/>
                          <a:cs typeface="Segoe UI" panose="020B0502040204020203" pitchFamily="34" charset="0"/>
                        </a:rPr>
                        <a:t>172.16.0.12</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2504205349"/>
                  </a:ext>
                </a:extLst>
              </a:tr>
            </a:tbl>
          </a:graphicData>
        </a:graphic>
      </p:graphicFrame>
    </p:spTree>
    <p:custDataLst>
      <p:tags r:id="rId1"/>
    </p:custDataLst>
    <p:extLst>
      <p:ext uri="{BB962C8B-B14F-4D97-AF65-F5344CB8AC3E}">
        <p14:creationId xmlns:p14="http://schemas.microsoft.com/office/powerpoint/2010/main" val="17469238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ce1325f5-602e-4770-9d96-557592ce8a9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Working with hash tables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To define a hash table:</a:t>
            </a:r>
          </a:p>
          <a:p>
            <a:pPr lvl="1"/>
            <a:r>
              <a:rPr lang="en-US" b="1" dirty="0"/>
              <a:t>$servers = @{“LON-DC1”=“172.16.0.10”;</a:t>
            </a:r>
            <a:br>
              <a:rPr lang="en-US" b="1" dirty="0"/>
            </a:br>
            <a:r>
              <a:rPr lang="en-US" b="1" dirty="0"/>
              <a:t>“LON-SRV1”=“172.16.0.11”}</a:t>
            </a:r>
          </a:p>
          <a:p>
            <a:r>
              <a:rPr lang="en-US" dirty="0"/>
              <a:t>To add an item to a hash table:</a:t>
            </a:r>
          </a:p>
          <a:p>
            <a:pPr lvl="1"/>
            <a:r>
              <a:rPr lang="en-US" b="1" dirty="0"/>
              <a:t>$servers.Add(“LON-SRV2”,”172.16.0.12”</a:t>
            </a:r>
          </a:p>
          <a:p>
            <a:r>
              <a:rPr lang="en-US" dirty="0"/>
              <a:t>To remove an item from a hash table:</a:t>
            </a:r>
          </a:p>
          <a:p>
            <a:pPr lvl="1"/>
            <a:r>
              <a:rPr lang="en-US" b="1" dirty="0"/>
              <a:t>$servers.Remove(“LON-DC1”)</a:t>
            </a:r>
          </a:p>
          <a:p>
            <a:r>
              <a:rPr lang="en-US" dirty="0"/>
              <a:t>To update a value for an item in a hash table:</a:t>
            </a:r>
          </a:p>
          <a:p>
            <a:pPr lvl="1"/>
            <a:r>
              <a:rPr lang="en-US" b="1" dirty="0"/>
              <a:t>$servers.’LON-SRV2’=“172.16.0.100”</a:t>
            </a:r>
          </a:p>
          <a:p>
            <a:pPr lvl="1"/>
            <a:endParaRPr lang="en-US" dirty="0"/>
          </a:p>
        </p:txBody>
      </p:sp>
    </p:spTree>
    <p:custDataLst>
      <p:tags r:id="rId1"/>
    </p:custDataLst>
    <p:extLst>
      <p:ext uri="{BB962C8B-B14F-4D97-AF65-F5344CB8AC3E}">
        <p14:creationId xmlns:p14="http://schemas.microsoft.com/office/powerpoint/2010/main" val="41504941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1: Using variables</a:t>
            </a:r>
          </a:p>
        </p:txBody>
      </p:sp>
      <p:sp>
        <p:nvSpPr>
          <p:cNvPr id="3" name="Text Placeholder 2"/>
          <p:cNvSpPr>
            <a:spLocks noGrp="1"/>
          </p:cNvSpPr>
          <p:nvPr>
            <p:ph type="body" idx="1"/>
          </p:nvPr>
        </p:nvSpPr>
        <p:spPr/>
        <p:txBody>
          <a:bodyPr/>
          <a:lstStyle/>
          <a:p>
            <a:r>
              <a:rPr lang="en-IN" dirty="0"/>
              <a:t>What are variables?
Variable naming
Assigning a value to a variable
Variable types
Demonstration: Assigning a variable type</a:t>
            </a:r>
            <a:endParaRPr lang="en-GB" dirty="0"/>
          </a:p>
        </p:txBody>
      </p:sp>
    </p:spTree>
    <p:custDataLst>
      <p:tags r:id="rId1"/>
    </p:custDataLst>
    <p:extLst>
      <p:ext uri="{BB962C8B-B14F-4D97-AF65-F5344CB8AC3E}">
        <p14:creationId xmlns:p14="http://schemas.microsoft.com/office/powerpoint/2010/main" val="22295276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6baf06bb-d537-41ec-90db-a85584b65cc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Demonstration: Manipulating hash tables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In this demonstration, you learn how to manipulate hash tables</a:t>
            </a:r>
          </a:p>
        </p:txBody>
      </p:sp>
    </p:spTree>
    <p:custDataLst>
      <p:tags r:id="rId1"/>
    </p:custDataLst>
    <p:extLst>
      <p:ext uri="{BB962C8B-B14F-4D97-AF65-F5344CB8AC3E}">
        <p14:creationId xmlns:p14="http://schemas.microsoft.com/office/powerpoint/2010/main" val="27460035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custDataLst>
      <p:tags r:id="rId1"/>
    </p:custDataLst>
    <p:extLst>
      <p:ext uri="{BB962C8B-B14F-4D97-AF65-F5344CB8AC3E}">
        <p14:creationId xmlns:p14="http://schemas.microsoft.com/office/powerpoint/2010/main" val="14035392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Lab: Working with variables</a:t>
            </a:r>
          </a:p>
        </p:txBody>
      </p:sp>
      <p:sp>
        <p:nvSpPr>
          <p:cNvPr id="3" name="Text Placeholder 2"/>
          <p:cNvSpPr>
            <a:spLocks noGrp="1"/>
          </p:cNvSpPr>
          <p:nvPr>
            <p:ph type="body" idx="1"/>
          </p:nvPr>
        </p:nvSpPr>
        <p:spPr/>
        <p:txBody>
          <a:bodyPr/>
          <a:lstStyle/>
          <a:p>
            <a:r>
              <a:rPr lang="en-IN" dirty="0"/>
              <a:t>Exercise 1: Working with variable types
Exercise 2: Using arrays
Exercise 3: Using hash tables</a:t>
            </a:r>
            <a:endParaRPr lang="en-GB" dirty="0"/>
          </a:p>
        </p:txBody>
      </p:sp>
      <p:sp>
        <p:nvSpPr>
          <p:cNvPr id="4" name="TextBox 3"/>
          <p:cNvSpPr txBox="1"/>
          <p:nvPr/>
        </p:nvSpPr>
        <p:spPr>
          <a:xfrm>
            <a:off x="458788" y="2798916"/>
            <a:ext cx="3146311" cy="523220"/>
          </a:xfrm>
          <a:prstGeom prst="rect">
            <a:avLst/>
          </a:prstGeom>
          <a:noFill/>
        </p:spPr>
        <p:txBody>
          <a:bodyPr vert="horz" wrap="none" rtlCol="0">
            <a:spAutoFit/>
          </a:bodyPr>
          <a:lstStyle/>
          <a:p>
            <a:r>
              <a:rPr lang="en-GB" sz="2800" dirty="0">
                <a:latin typeface="Segoe UI"/>
              </a:rPr>
              <a:t>Logon Information</a:t>
            </a:r>
          </a:p>
        </p:txBody>
      </p:sp>
      <p:sp>
        <p:nvSpPr>
          <p:cNvPr id="5" name="TextBox 4"/>
          <p:cNvSpPr txBox="1"/>
          <p:nvPr/>
        </p:nvSpPr>
        <p:spPr>
          <a:xfrm>
            <a:off x="458788" y="3252507"/>
            <a:ext cx="6990119" cy="2246769"/>
          </a:xfrm>
          <a:prstGeom prst="rect">
            <a:avLst/>
          </a:prstGeom>
          <a:noFill/>
        </p:spPr>
        <p:txBody>
          <a:bodyPr vert="horz" wrap="none" rtlCol="0">
            <a:spAutoFit/>
          </a:bodyPr>
          <a:lstStyle/>
          <a:p>
            <a:r>
              <a:rPr lang="en-IN" sz="2800" b="0" i="0" u="none" strike="noStrike" baseline="0" dirty="0">
                <a:latin typeface="Segoe UI"/>
              </a:rPr>
              <a:t>Virtual machines: </a:t>
            </a:r>
            <a:r>
              <a:rPr lang="en-IN" sz="2800" b="1" i="0" u="none" strike="noStrike" baseline="0" dirty="0">
                <a:latin typeface="Segoe UI"/>
              </a:rPr>
              <a:t>10961C-LON-DC1</a:t>
            </a:r>
            <a:r>
              <a:rPr lang="en-IN" sz="2800" b="0" i="0" u="none" strike="noStrike" baseline="0" dirty="0">
                <a:latin typeface="Segoe UI"/>
              </a:rPr>
              <a:t> </a:t>
            </a:r>
          </a:p>
          <a:p>
            <a:r>
              <a:rPr lang="en-IN" sz="2800" b="1" i="0" u="none" strike="noStrike" baseline="0" dirty="0">
                <a:latin typeface="Segoe UI"/>
              </a:rPr>
              <a:t>			10961C-LON-SVR1</a:t>
            </a:r>
            <a:endParaRPr lang="en-IN" sz="2800" b="0" i="0" u="none" strike="noStrike" baseline="0" dirty="0">
              <a:latin typeface="Segoe UI"/>
            </a:endParaRPr>
          </a:p>
          <a:p>
            <a:r>
              <a:rPr lang="en-IN" sz="2800" b="1" i="0" u="none" strike="noStrike" baseline="0" dirty="0">
                <a:latin typeface="Segoe UI"/>
              </a:rPr>
              <a:t>			10961C-LON-CL1</a:t>
            </a:r>
            <a:endParaRPr lang="en-IN" sz="2800" b="0" i="0" u="none" strike="noStrike" baseline="0" dirty="0">
              <a:latin typeface="Segoe UI"/>
            </a:endParaRPr>
          </a:p>
          <a:p>
            <a:r>
              <a:rPr lang="en-GB" sz="2800" b="0" i="0" u="none" strike="noStrike" baseline="0" dirty="0">
                <a:latin typeface="Segoe UI"/>
              </a:rPr>
              <a:t>User name: 	</a:t>
            </a:r>
            <a:r>
              <a:rPr lang="en-GB" sz="2800" b="1" i="0" u="none" strike="noStrike" baseline="0" dirty="0">
                <a:latin typeface="Segoe UI"/>
              </a:rPr>
              <a:t>Adatum\Administrator</a:t>
            </a:r>
            <a:endParaRPr lang="en-GB" sz="2800" b="0" i="0" u="none" strike="noStrike" baseline="0" dirty="0">
              <a:latin typeface="Segoe UI"/>
            </a:endParaRPr>
          </a:p>
          <a:p>
            <a:r>
              <a:rPr lang="en-GB" sz="2800" b="0" i="0" u="none" strike="noStrike" baseline="0" dirty="0">
                <a:latin typeface="Segoe UI"/>
              </a:rPr>
              <a:t>Password: 		</a:t>
            </a:r>
            <a:r>
              <a:rPr lang="en-GB" sz="2800" b="1" i="0" u="none" strike="noStrike" baseline="0" dirty="0">
                <a:latin typeface="Segoe UI"/>
              </a:rPr>
              <a:t>Pa55w.rd</a:t>
            </a:r>
            <a:endParaRPr lang="en-GB" sz="2800" b="0" i="0" u="none" strike="noStrike" baseline="0" dirty="0">
              <a:solidFill>
                <a:srgbClr val="B3B3B3"/>
              </a:solidFill>
              <a:latin typeface="Segoe UI"/>
            </a:endParaRPr>
          </a:p>
        </p:txBody>
      </p:sp>
      <p:sp>
        <p:nvSpPr>
          <p:cNvPr id="6" name="TextBox 5"/>
          <p:cNvSpPr txBox="1"/>
          <p:nvPr/>
        </p:nvSpPr>
        <p:spPr>
          <a:xfrm>
            <a:off x="458788" y="6163356"/>
            <a:ext cx="4529573" cy="523220"/>
          </a:xfrm>
          <a:prstGeom prst="rect">
            <a:avLst/>
          </a:prstGeom>
          <a:noFill/>
        </p:spPr>
        <p:txBody>
          <a:bodyPr vert="horz" wrap="none" rtlCol="0">
            <a:spAutoFit/>
          </a:bodyPr>
          <a:lstStyle/>
          <a:p>
            <a:r>
              <a:rPr lang="en-GB" sz="2800" dirty="0">
                <a:latin typeface="Segoe UI"/>
              </a:rPr>
              <a:t>Estimated Time: 45 minutes</a:t>
            </a:r>
          </a:p>
        </p:txBody>
      </p:sp>
    </p:spTree>
    <p:custDataLst>
      <p:tags r:id="rId1"/>
    </p:custDataLst>
    <p:extLst>
      <p:ext uri="{BB962C8B-B14F-4D97-AF65-F5344CB8AC3E}">
        <p14:creationId xmlns:p14="http://schemas.microsoft.com/office/powerpoint/2010/main" val="3333145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Lab Scenario</a:t>
            </a:r>
          </a:p>
        </p:txBody>
      </p:sp>
      <p:sp>
        <p:nvSpPr>
          <p:cNvPr id="4" name="TextBox 3"/>
          <p:cNvSpPr txBox="1"/>
          <p:nvPr/>
        </p:nvSpPr>
        <p:spPr>
          <a:xfrm>
            <a:off x="458788" y="1021214"/>
            <a:ext cx="8119156" cy="5524500"/>
          </a:xfrm>
          <a:prstGeom prst="rect">
            <a:avLst/>
          </a:prstGeom>
          <a:noFill/>
        </p:spPr>
        <p:txBody>
          <a:bodyPr vert="horz" wrap="square" rtlCol="0">
            <a:spAutoFit/>
          </a:bodyPr>
          <a:lstStyle/>
          <a:p>
            <a:pPr>
              <a:spcBef>
                <a:spcPts val="600"/>
              </a:spcBef>
              <a:spcAft>
                <a:spcPts val="1000"/>
              </a:spcAft>
            </a:pPr>
            <a:r>
              <a:rPr lang="en-GB" sz="2800" dirty="0">
                <a:effectLst/>
                <a:latin typeface="Segoe UI"/>
                <a:ea typeface="Calibri"/>
                <a:cs typeface="Times New Roman"/>
              </a:rPr>
              <a:t>You are preparing to begin writing scripts to automate server administration in your organization. Before you begin creating scripts, you want to practice working with variables, arrays, and hash tables.</a:t>
            </a:r>
          </a:p>
        </p:txBody>
      </p:sp>
    </p:spTree>
    <p:custDataLst>
      <p:tags r:id="rId1"/>
    </p:custDataLst>
    <p:extLst>
      <p:ext uri="{BB962C8B-B14F-4D97-AF65-F5344CB8AC3E}">
        <p14:creationId xmlns:p14="http://schemas.microsoft.com/office/powerpoint/2010/main" val="34009267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bb1a7c50-b8a8-40a7-85db-59081cad6e6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Lab Review</a:t>
            </a:r>
          </a:p>
        </p:txBody>
      </p:sp>
      <p:sp>
        <p:nvSpPr>
          <p:cNvPr id="3" name="Text Placeholder 2"/>
          <p:cNvSpPr>
            <a:spLocks noGrp="1"/>
          </p:cNvSpPr>
          <p:nvPr>
            <p:ph type="body" idx="1"/>
          </p:nvPr>
        </p:nvSpPr>
        <p:spPr/>
        <p:txBody>
          <a:bodyPr/>
          <a:lstStyle/>
          <a:p>
            <a:r>
              <a:rPr lang="en-IN" dirty="0"/>
              <a:t>In the “Using arrays” exercise, why did user objects in $mktgUsers not update with the new department name?
In Exercise 1, you replaced C: with D: in the variable $logPath. Why is it better to include colon than simply replace C with D?</a:t>
            </a:r>
            <a:endParaRPr lang="en-GB" dirty="0"/>
          </a:p>
        </p:txBody>
      </p:sp>
    </p:spTree>
    <p:custDataLst>
      <p:tags r:id="rId1"/>
    </p:custDataLst>
    <p:extLst>
      <p:ext uri="{BB962C8B-B14F-4D97-AF65-F5344CB8AC3E}">
        <p14:creationId xmlns:p14="http://schemas.microsoft.com/office/powerpoint/2010/main" val="26118893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Module Review and Takeaways</a:t>
            </a:r>
          </a:p>
        </p:txBody>
      </p:sp>
      <p:sp>
        <p:nvSpPr>
          <p:cNvPr id="3" name="Text Placeholder 2"/>
          <p:cNvSpPr>
            <a:spLocks noGrp="1"/>
          </p:cNvSpPr>
          <p:nvPr>
            <p:ph type="body" idx="1"/>
          </p:nvPr>
        </p:nvSpPr>
        <p:spPr/>
        <p:txBody>
          <a:bodyPr/>
          <a:lstStyle/>
          <a:p>
            <a:r>
              <a:rPr lang="en-GB" dirty="0"/>
              <a:t>Review Questions</a:t>
            </a:r>
          </a:p>
        </p:txBody>
      </p:sp>
    </p:spTree>
    <p:custDataLst>
      <p:tags r:id="rId1"/>
    </p:custDataLst>
    <p:extLst>
      <p:ext uri="{BB962C8B-B14F-4D97-AF65-F5344CB8AC3E}">
        <p14:creationId xmlns:p14="http://schemas.microsoft.com/office/powerpoint/2010/main" val="11780275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are variables?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A variable stores a value or object in memory</a:t>
            </a:r>
          </a:p>
          <a:p>
            <a:r>
              <a:rPr lang="en-US" dirty="0"/>
              <a:t>Some things you can do with a variable:</a:t>
            </a:r>
          </a:p>
          <a:p>
            <a:pPr lvl="1"/>
            <a:r>
              <a:rPr lang="en-CA" dirty="0"/>
              <a:t>Store the name of a log file that you write data to multiple times</a:t>
            </a:r>
          </a:p>
          <a:p>
            <a:pPr lvl="1"/>
            <a:r>
              <a:rPr lang="en-CA" dirty="0"/>
              <a:t>Derive and store an email address based on the name of a user account</a:t>
            </a:r>
          </a:p>
          <a:p>
            <a:pPr lvl="1"/>
            <a:r>
              <a:rPr lang="en-CA" dirty="0"/>
              <a:t>Calculate and store the date of the day 30 days prior to the current day to identify whether computer accounts have signed in during the last 30 days</a:t>
            </a:r>
          </a:p>
          <a:p>
            <a:r>
              <a:rPr lang="en-CA" dirty="0"/>
              <a:t>You can access object properties when stored in a variable</a:t>
            </a:r>
          </a:p>
          <a:p>
            <a:r>
              <a:rPr lang="en-CA" dirty="0"/>
              <a:t>Variables and their values can be viewed in the PSDrive named Variable</a:t>
            </a:r>
          </a:p>
          <a:p>
            <a:pPr lvl="1"/>
            <a:endParaRPr lang="en-US" dirty="0"/>
          </a:p>
        </p:txBody>
      </p:sp>
    </p:spTree>
    <p:custDataLst>
      <p:tags r:id="rId1"/>
    </p:custDataLst>
    <p:extLst>
      <p:ext uri="{BB962C8B-B14F-4D97-AF65-F5344CB8AC3E}">
        <p14:creationId xmlns:p14="http://schemas.microsoft.com/office/powerpoint/2010/main" val="38508773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Variable naming</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Variable names:</a:t>
            </a:r>
          </a:p>
          <a:p>
            <a:pPr lvl="1"/>
            <a:r>
              <a:rPr lang="en-US" dirty="0"/>
              <a:t>Should be easily understandable</a:t>
            </a:r>
          </a:p>
          <a:p>
            <a:pPr lvl="1"/>
            <a:r>
              <a:rPr lang="en-US" dirty="0"/>
              <a:t>Can contain spaces if enclosed in braces</a:t>
            </a:r>
          </a:p>
          <a:p>
            <a:pPr lvl="1"/>
            <a:r>
              <a:rPr lang="en-US" dirty="0"/>
              <a:t>Should contain only alphanumeric characters</a:t>
            </a:r>
          </a:p>
          <a:p>
            <a:pPr lvl="1"/>
            <a:r>
              <a:rPr lang="en-US" dirty="0"/>
              <a:t>Are not case sensitive</a:t>
            </a:r>
          </a:p>
          <a:p>
            <a:r>
              <a:rPr lang="en-US" dirty="0"/>
              <a:t>A common convention for variable names uses capital letters to separate words:</a:t>
            </a:r>
          </a:p>
          <a:p>
            <a:pPr lvl="1"/>
            <a:r>
              <a:rPr lang="en-US" dirty="0"/>
              <a:t>$LogFile</a:t>
            </a:r>
          </a:p>
          <a:p>
            <a:pPr lvl="1"/>
            <a:r>
              <a:rPr lang="en-US" dirty="0"/>
              <a:t>$StartDate</a:t>
            </a:r>
          </a:p>
          <a:p>
            <a:pPr lvl="1"/>
            <a:r>
              <a:rPr lang="en-US" dirty="0"/>
              <a:t>$ipAddress</a:t>
            </a:r>
          </a:p>
          <a:p>
            <a:endParaRPr lang="en-US" dirty="0"/>
          </a:p>
        </p:txBody>
      </p:sp>
    </p:spTree>
    <p:custDataLst>
      <p:tags r:id="rId1"/>
    </p:custDataLst>
    <p:extLst>
      <p:ext uri="{BB962C8B-B14F-4D97-AF65-F5344CB8AC3E}">
        <p14:creationId xmlns:p14="http://schemas.microsoft.com/office/powerpoint/2010/main" val="20851507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3c65190f-0c8d-49bf-8479-4ff8dcef44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Assigning a value to a variable</a:t>
            </a:r>
            <a:endParaRPr lang="en-GB"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Use standard mathematical operators when working with variables</a:t>
            </a:r>
          </a:p>
          <a:p>
            <a:r>
              <a:rPr lang="en-US" dirty="0"/>
              <a:t>To assign a value to a variable, use =</a:t>
            </a:r>
          </a:p>
          <a:p>
            <a:pPr lvl="1"/>
            <a:r>
              <a:rPr lang="en-US" dirty="0"/>
              <a:t>$num1 = 5</a:t>
            </a:r>
          </a:p>
          <a:p>
            <a:pPr lvl="1"/>
            <a:r>
              <a:rPr lang="en-US" dirty="0"/>
              <a:t>$logFile = “C:\Logs\Log.txt”</a:t>
            </a:r>
          </a:p>
          <a:p>
            <a:pPr lvl="1"/>
            <a:r>
              <a:rPr lang="en-US" dirty="0"/>
              <a:t>$user = Get-ADUser Administrator</a:t>
            </a:r>
          </a:p>
          <a:p>
            <a:pPr lvl="1"/>
            <a:r>
              <a:rPr lang="en-US" dirty="0"/>
              <a:t>$service = Get-Service W32Time</a:t>
            </a:r>
          </a:p>
          <a:p>
            <a:r>
              <a:rPr lang="en-US" dirty="0"/>
              <a:t>To display the value of a variable:</a:t>
            </a:r>
          </a:p>
          <a:p>
            <a:pPr lvl="1"/>
            <a:r>
              <a:rPr lang="en-US" dirty="0"/>
              <a:t>$num1</a:t>
            </a:r>
          </a:p>
          <a:p>
            <a:pPr lvl="1"/>
            <a:r>
              <a:rPr lang="en-US" dirty="0"/>
              <a:t>Write-Host “The log location is $logfile”</a:t>
            </a:r>
          </a:p>
          <a:p>
            <a:r>
              <a:rPr lang="en-US" dirty="0"/>
              <a:t>To clear a variable, use $null:</a:t>
            </a:r>
          </a:p>
          <a:p>
            <a:pPr lvl="1"/>
            <a:r>
              <a:rPr lang="en-US" dirty="0"/>
              <a:t>$num1 = $null</a:t>
            </a:r>
          </a:p>
          <a:p>
            <a:endParaRPr lang="en-US" dirty="0"/>
          </a:p>
          <a:p>
            <a:endParaRPr lang="en-US" dirty="0"/>
          </a:p>
        </p:txBody>
      </p:sp>
    </p:spTree>
    <p:custDataLst>
      <p:tags r:id="rId1"/>
    </p:custDataLst>
    <p:extLst>
      <p:ext uri="{BB962C8B-B14F-4D97-AF65-F5344CB8AC3E}">
        <p14:creationId xmlns:p14="http://schemas.microsoft.com/office/powerpoint/2010/main" val="41734096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57b966db-e0f2-4f9e-958c-e7dd927ac72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Variable types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IN" dirty="0"/>
              <a:t>Type of a variable determines the data that can be stored in it:</a:t>
            </a:r>
          </a:p>
          <a:p>
            <a:pPr lvl="1"/>
            <a:r>
              <a:rPr lang="en-IN" dirty="0"/>
              <a:t>String: Stores text, including special characters</a:t>
            </a:r>
          </a:p>
          <a:p>
            <a:pPr lvl="1"/>
            <a:r>
              <a:rPr lang="en-IN" dirty="0"/>
              <a:t>Int32: Stores integers without decimals</a:t>
            </a:r>
          </a:p>
          <a:p>
            <a:pPr lvl="1"/>
            <a:r>
              <a:rPr lang="en-IN" dirty="0"/>
              <a:t>Double: Stores numbers with decimals</a:t>
            </a:r>
          </a:p>
          <a:p>
            <a:pPr lvl="1"/>
            <a:r>
              <a:rPr lang="en-IN" dirty="0"/>
              <a:t>DateTime: Stores date and time</a:t>
            </a:r>
          </a:p>
          <a:p>
            <a:pPr lvl="1"/>
            <a:r>
              <a:rPr lang="en-IN" dirty="0"/>
              <a:t>Bool: Stores true or false</a:t>
            </a:r>
            <a:endParaRPr lang="en-US" dirty="0"/>
          </a:p>
          <a:p>
            <a:r>
              <a:rPr lang="en-IN" dirty="0"/>
              <a:t>Windows PowerShell can automatically assign the type based on a value</a:t>
            </a:r>
          </a:p>
          <a:p>
            <a:r>
              <a:rPr lang="en-IN" dirty="0"/>
              <a:t>Specify the type if data is going to be ambiguous</a:t>
            </a:r>
          </a:p>
        </p:txBody>
      </p:sp>
    </p:spTree>
    <p:custDataLst>
      <p:tags r:id="rId1"/>
    </p:custDataLst>
    <p:extLst>
      <p:ext uri="{BB962C8B-B14F-4D97-AF65-F5344CB8AC3E}">
        <p14:creationId xmlns:p14="http://schemas.microsoft.com/office/powerpoint/2010/main" val="37176080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ea1dde6d-2b85-4bea-afb8-261372a3e17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Demonstration: Assigning a variable type</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In this demonstration, you will learn how to assign values and types to variables</a:t>
            </a:r>
          </a:p>
        </p:txBody>
      </p:sp>
    </p:spTree>
    <p:custDataLst>
      <p:tags r:id="rId1"/>
    </p:custDataLst>
    <p:extLst>
      <p:ext uri="{BB962C8B-B14F-4D97-AF65-F5344CB8AC3E}">
        <p14:creationId xmlns:p14="http://schemas.microsoft.com/office/powerpoint/2010/main" val="28369439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custDataLst>
      <p:tags r:id="rId1"/>
    </p:custDataLst>
    <p:extLst>
      <p:ext uri="{BB962C8B-B14F-4D97-AF65-F5344CB8AC3E}">
        <p14:creationId xmlns:p14="http://schemas.microsoft.com/office/powerpoint/2010/main" val="343260484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35"/>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NG_MOC_Core_ModuleNew</Template>
  <TotalTime>0</TotalTime>
  <Words>5287</Words>
  <Application>Microsoft Office PowerPoint</Application>
  <PresentationFormat>On-screen Show (4:3)</PresentationFormat>
  <Paragraphs>554</Paragraphs>
  <Slides>35</Slides>
  <Notes>35</Notes>
  <HiddenSlides>9</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35</vt:i4>
      </vt:variant>
    </vt:vector>
  </HeadingPairs>
  <TitlesOfParts>
    <vt:vector size="43" baseType="lpstr">
      <vt:lpstr>Segoe UI</vt:lpstr>
      <vt:lpstr>Symbol</vt:lpstr>
      <vt:lpstr>Arial</vt:lpstr>
      <vt:lpstr>Wingdings</vt:lpstr>
      <vt:lpstr>Verdana</vt:lpstr>
      <vt:lpstr>Times New Roman</vt:lpstr>
      <vt:lpstr>Calibri</vt:lpstr>
      <vt:lpstr>NG_MOC_Core_ModuleNew2</vt:lpstr>
      <vt:lpstr>Module 7</vt:lpstr>
      <vt:lpstr>Module Overview</vt:lpstr>
      <vt:lpstr>Lesson 1: Using variables</vt:lpstr>
      <vt:lpstr>What are variables?</vt:lpstr>
      <vt:lpstr>Variable naming</vt:lpstr>
      <vt:lpstr>Assigning a value to a variable</vt:lpstr>
      <vt:lpstr>Variable types</vt:lpstr>
      <vt:lpstr>Demonstration: Assigning a variable type</vt:lpstr>
      <vt:lpstr>PowerPoint Presentation</vt:lpstr>
      <vt:lpstr>PowerPoint Presentation</vt:lpstr>
      <vt:lpstr>PowerPoint Presentation</vt:lpstr>
      <vt:lpstr>Lesson 2: Manipulating variables</vt:lpstr>
      <vt:lpstr>Identifying methods and properties</vt:lpstr>
      <vt:lpstr>Working with strings</vt:lpstr>
      <vt:lpstr>Demonstration: Manipulating strings</vt:lpstr>
      <vt:lpstr>PowerPoint Presentation</vt:lpstr>
      <vt:lpstr>Working with dates</vt:lpstr>
      <vt:lpstr>Demonstration: Manipulating dates</vt:lpstr>
      <vt:lpstr>PowerPoint Presentation</vt:lpstr>
      <vt:lpstr>PowerPoint Presentation</vt:lpstr>
      <vt:lpstr>Lesson 3: Manipulating arrays and hash tables</vt:lpstr>
      <vt:lpstr>What is an array?</vt:lpstr>
      <vt:lpstr>Working with arrays</vt:lpstr>
      <vt:lpstr>Working with arraylists</vt:lpstr>
      <vt:lpstr>Demonstration: Manipulating arrays and arraylists</vt:lpstr>
      <vt:lpstr>PowerPoint Presentation</vt:lpstr>
      <vt:lpstr>PowerPoint Presentation</vt:lpstr>
      <vt:lpstr>What is a hash table?</vt:lpstr>
      <vt:lpstr>Working with hash tables</vt:lpstr>
      <vt:lpstr>Demonstration: Manipulating hash tables</vt:lpstr>
      <vt:lpstr>PowerPoint Presentation</vt:lpstr>
      <vt:lpstr>Lab: Working with variables</vt:lpstr>
      <vt:lpstr>Lab Scenario</vt:lpstr>
      <vt:lpstr>Lab Review</vt:lpstr>
      <vt:lpstr>Module Review and Takeaways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2017-08-10T17:20:06Z</dcterms:created>
  <dcterms:modified xsi:type="dcterms:W3CDTF">2017-08-10T17:20:14Z</dcterms:modified>
</cp:coreProperties>
</file>